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sldIdLst>
    <p:sldId id="262" r:id="rId6"/>
    <p:sldId id="257" r:id="rId7"/>
  </p:sldIdLst>
  <p:sldSz cx="6858000" cy="9906000" type="A4"/>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ACA273-E775-BE1C-EFE8-2B5B89A6D454}" v="24" dt="2024-11-20T07:23:04.177"/>
    <p1510:client id="{B0721C9B-2FA1-4AFD-2A68-2BB59F048D1D}" v="10" dt="2024-11-21T04:22:48.8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9" d="100"/>
          <a:sy n="69" d="100"/>
        </p:scale>
        <p:origin x="152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e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3556551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4226546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3594853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2" name="正方形/長方形 101"/>
          <p:cNvSpPr/>
          <p:nvPr userDrawn="1"/>
        </p:nvSpPr>
        <p:spPr>
          <a:xfrm>
            <a:off x="4794505" y="0"/>
            <a:ext cx="2070478" cy="11944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103" name="正方形/長方形 102"/>
          <p:cNvSpPr/>
          <p:nvPr userDrawn="1"/>
        </p:nvSpPr>
        <p:spPr>
          <a:xfrm>
            <a:off x="-1" y="7672528"/>
            <a:ext cx="6861857" cy="171247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userDrawn="1"/>
        </p:nvSpPr>
        <p:spPr>
          <a:xfrm>
            <a:off x="0" y="9408896"/>
            <a:ext cx="6861857" cy="508898"/>
          </a:xfrm>
          <a:prstGeom prst="rect">
            <a:avLst/>
          </a:prstGeom>
          <a:solidFill>
            <a:srgbClr val="FCAC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105" name="テキスト ボックス 104"/>
          <p:cNvSpPr txBox="1"/>
          <p:nvPr userDrawn="1"/>
        </p:nvSpPr>
        <p:spPr>
          <a:xfrm>
            <a:off x="-166137" y="9603601"/>
            <a:ext cx="6714314" cy="348557"/>
          </a:xfrm>
          <a:prstGeom prst="rect">
            <a:avLst/>
          </a:prstGeom>
          <a:noFill/>
        </p:spPr>
        <p:txBody>
          <a:bodyPr wrap="square" rtlCol="0">
            <a:spAutoFit/>
          </a:bodyPr>
          <a:lstStyle/>
          <a:p>
            <a:pPr>
              <a:lnSpc>
                <a:spcPct val="120000"/>
              </a:lnSpc>
            </a:pPr>
            <a:r>
              <a:rPr kumimoji="1" lang="ja-JP" altLang="en-US" sz="500" b="1" dirty="0">
                <a:solidFill>
                  <a:schemeClr val="bg1"/>
                </a:solidFill>
                <a:latin typeface="HG丸ｺﾞｼｯｸM-PRO" panose="020F0600000000000000" pitchFamily="50" charset="-128"/>
                <a:ea typeface="HG丸ｺﾞｼｯｸM-PRO" panose="020F0600000000000000" pitchFamily="50" charset="-128"/>
              </a:rPr>
              <a:t>　</a:t>
            </a:r>
            <a:r>
              <a:rPr kumimoji="1" lang="ja-JP" altLang="en-US" sz="1600" b="1" dirty="0">
                <a:solidFill>
                  <a:schemeClr val="bg1"/>
                </a:solidFill>
                <a:latin typeface="HG丸ｺﾞｼｯｸM-PRO" panose="020F0600000000000000" pitchFamily="50" charset="-128"/>
                <a:ea typeface="HG丸ｺﾞｼｯｸM-PRO" panose="020F0600000000000000" pitchFamily="50" charset="-128"/>
              </a:rPr>
              <a:t>　☎ </a:t>
            </a:r>
            <a:r>
              <a:rPr kumimoji="1" lang="en-US" altLang="ja-JP" sz="1600" b="1" dirty="0">
                <a:solidFill>
                  <a:schemeClr val="bg1"/>
                </a:solidFill>
                <a:latin typeface="HG丸ｺﾞｼｯｸM-PRO" panose="020F0600000000000000" pitchFamily="50" charset="-128"/>
                <a:ea typeface="HG丸ｺﾞｼｯｸM-PRO" panose="020F0600000000000000" pitchFamily="50" charset="-128"/>
              </a:rPr>
              <a:t>045-410-1010</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［平日 </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9</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30</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19</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00</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　土</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第１～４</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)10</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00-17</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00</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a:t>
            </a:r>
            <a:endParaRPr kumimoji="1" lang="en-US" altLang="ja-JP" sz="12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06" name="テキスト ボックス 105"/>
          <p:cNvSpPr txBox="1"/>
          <p:nvPr userDrawn="1"/>
        </p:nvSpPr>
        <p:spPr>
          <a:xfrm>
            <a:off x="99711" y="7656685"/>
            <a:ext cx="2210257" cy="338554"/>
          </a:xfrm>
          <a:prstGeom prst="rect">
            <a:avLst/>
          </a:prstGeom>
          <a:noFill/>
        </p:spPr>
        <p:txBody>
          <a:bodyPr wrap="square" rtlCol="0">
            <a:spAutoFit/>
          </a:bodyPr>
          <a:lstStyle/>
          <a:p>
            <a:r>
              <a:rPr kumimoji="1" lang="ja-JP" altLang="en-US" sz="1600" b="1" spc="-150" dirty="0">
                <a:ln w="3175">
                  <a:noFill/>
                </a:ln>
                <a:solidFill>
                  <a:srgbClr val="00B050"/>
                </a:solidFill>
                <a:latin typeface="HG丸ｺﾞｼｯｸM-PRO" panose="020F0600000000000000" pitchFamily="50" charset="-128"/>
                <a:ea typeface="HG丸ｺﾞｼｯｸM-PRO" panose="020F0600000000000000" pitchFamily="50" charset="-128"/>
              </a:rPr>
              <a:t>参加方法はこちら ▼</a:t>
            </a:r>
          </a:p>
        </p:txBody>
      </p:sp>
      <p:sp>
        <p:nvSpPr>
          <p:cNvPr id="107" name="正方形/長方形 106"/>
          <p:cNvSpPr/>
          <p:nvPr userDrawn="1"/>
        </p:nvSpPr>
        <p:spPr>
          <a:xfrm>
            <a:off x="-1" y="2254559"/>
            <a:ext cx="6864984" cy="811500"/>
          </a:xfrm>
          <a:prstGeom prst="rect">
            <a:avLst/>
          </a:prstGeom>
          <a:solidFill>
            <a:srgbClr val="FCAC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smtClean="0">
                <a:solidFill>
                  <a:schemeClr val="tx1">
                    <a:lumMod val="85000"/>
                    <a:lumOff val="15000"/>
                  </a:schemeClr>
                </a:solidFill>
              </a:rPr>
              <a:t>社会福祉法人成和会  野庭保育園</a:t>
            </a:r>
            <a:endParaRPr kumimoji="1" lang="ja-JP" altLang="en-US" sz="3600" b="1" dirty="0">
              <a:solidFill>
                <a:schemeClr val="tx1">
                  <a:lumMod val="85000"/>
                  <a:lumOff val="15000"/>
                </a:schemeClr>
              </a:solidFill>
            </a:endParaRPr>
          </a:p>
        </p:txBody>
      </p:sp>
      <p:sp>
        <p:nvSpPr>
          <p:cNvPr id="108" name="テキスト ボックス 107"/>
          <p:cNvSpPr txBox="1"/>
          <p:nvPr userDrawn="1"/>
        </p:nvSpPr>
        <p:spPr>
          <a:xfrm>
            <a:off x="62358" y="3108154"/>
            <a:ext cx="1924059" cy="307777"/>
          </a:xfrm>
          <a:prstGeom prst="rect">
            <a:avLst/>
          </a:prstGeom>
          <a:noFill/>
        </p:spPr>
        <p:txBody>
          <a:bodyPr wrap="square" rtlCol="0">
            <a:spAutoFit/>
          </a:bodyPr>
          <a:lstStyle/>
          <a:p>
            <a:r>
              <a:rPr lang="ja-JP" altLang="en-US" sz="1400" b="1" dirty="0">
                <a:solidFill>
                  <a:schemeClr val="bg2">
                    <a:lumMod val="25000"/>
                  </a:schemeClr>
                </a:solidFill>
                <a:latin typeface="HG丸ｺﾞｼｯｸM-PRO" panose="020F0600000000000000" pitchFamily="50" charset="-128"/>
                <a:ea typeface="HG丸ｺﾞｼｯｸM-PRO" panose="020F0600000000000000" pitchFamily="50" charset="-128"/>
              </a:rPr>
              <a:t>◆会社概要・特徴</a:t>
            </a:r>
          </a:p>
        </p:txBody>
      </p:sp>
      <p:cxnSp>
        <p:nvCxnSpPr>
          <p:cNvPr id="109" name="直線コネクタ 108"/>
          <p:cNvCxnSpPr/>
          <p:nvPr userDrawn="1"/>
        </p:nvCxnSpPr>
        <p:spPr>
          <a:xfrm>
            <a:off x="65489" y="3381630"/>
            <a:ext cx="3050810" cy="2368"/>
          </a:xfrm>
          <a:prstGeom prst="line">
            <a:avLst/>
          </a:prstGeom>
          <a:ln w="38100">
            <a:solidFill>
              <a:srgbClr val="FF9999"/>
            </a:solidFill>
            <a:prstDash val="sysDot"/>
          </a:ln>
        </p:spPr>
        <p:style>
          <a:lnRef idx="1">
            <a:schemeClr val="accent1"/>
          </a:lnRef>
          <a:fillRef idx="0">
            <a:schemeClr val="accent1"/>
          </a:fillRef>
          <a:effectRef idx="0">
            <a:schemeClr val="accent1"/>
          </a:effectRef>
          <a:fontRef idx="minor">
            <a:schemeClr val="tx1"/>
          </a:fontRef>
        </p:style>
      </p:cxnSp>
      <p:sp>
        <p:nvSpPr>
          <p:cNvPr id="110" name="角丸四角形 11"/>
          <p:cNvSpPr/>
          <p:nvPr userDrawn="1"/>
        </p:nvSpPr>
        <p:spPr>
          <a:xfrm>
            <a:off x="41100" y="5641018"/>
            <a:ext cx="3098643" cy="2027467"/>
          </a:xfrm>
          <a:prstGeom prst="round2SameRect">
            <a:avLst>
              <a:gd name="adj1" fmla="val 3513"/>
              <a:gd name="adj2" fmla="val 0"/>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solidFill>
                <a:schemeClr val="bg2">
                  <a:lumMod val="25000"/>
                </a:schemeClr>
              </a:solidFill>
              <a:latin typeface="HG丸ｺﾞｼｯｸM-PRO" panose="020F0600000000000000" pitchFamily="50" charset="-128"/>
              <a:ea typeface="HG丸ｺﾞｼｯｸM-PRO" panose="020F0600000000000000" pitchFamily="50" charset="-128"/>
            </a:endParaRPr>
          </a:p>
        </p:txBody>
      </p:sp>
      <p:sp>
        <p:nvSpPr>
          <p:cNvPr id="111" name="片側の 2 つの角を丸めた四角形 110"/>
          <p:cNvSpPr/>
          <p:nvPr userDrawn="1"/>
        </p:nvSpPr>
        <p:spPr>
          <a:xfrm>
            <a:off x="43681" y="5624878"/>
            <a:ext cx="3098643" cy="297498"/>
          </a:xfrm>
          <a:prstGeom prst="round2SameRect">
            <a:avLst/>
          </a:prstGeom>
          <a:solidFill>
            <a:schemeClr val="bg1">
              <a:lumMod val="95000"/>
            </a:schemeClr>
          </a:solid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solidFill>
                <a:schemeClr val="bg2">
                  <a:lumMod val="25000"/>
                </a:schemeClr>
              </a:solidFill>
              <a:latin typeface="HG丸ｺﾞｼｯｸM-PRO" panose="020F0600000000000000" pitchFamily="50" charset="-128"/>
              <a:ea typeface="HG丸ｺﾞｼｯｸM-PRO" panose="020F0600000000000000" pitchFamily="50" charset="-128"/>
            </a:endParaRPr>
          </a:p>
        </p:txBody>
      </p:sp>
      <p:sp>
        <p:nvSpPr>
          <p:cNvPr id="112" name="テキスト ボックス 111"/>
          <p:cNvSpPr txBox="1"/>
          <p:nvPr userDrawn="1"/>
        </p:nvSpPr>
        <p:spPr>
          <a:xfrm>
            <a:off x="557279" y="5624340"/>
            <a:ext cx="3030967" cy="307777"/>
          </a:xfrm>
          <a:prstGeom prst="rect">
            <a:avLst/>
          </a:prstGeom>
          <a:noFill/>
        </p:spPr>
        <p:txBody>
          <a:bodyPr wrap="square" rtlCol="0">
            <a:spAutoFit/>
          </a:bodyPr>
          <a:lstStyle/>
          <a:p>
            <a:r>
              <a:rPr lang="ja-JP" altLang="en-US" sz="1400" b="1" dirty="0">
                <a:solidFill>
                  <a:schemeClr val="bg2">
                    <a:lumMod val="25000"/>
                  </a:schemeClr>
                </a:solidFill>
                <a:latin typeface="HG丸ｺﾞｼｯｸM-PRO" panose="020F0600000000000000" pitchFamily="50" charset="-128"/>
                <a:ea typeface="HG丸ｺﾞｼｯｸM-PRO" panose="020F0600000000000000" pitchFamily="50" charset="-128"/>
              </a:rPr>
              <a:t>採用担当者からひとこと</a:t>
            </a:r>
          </a:p>
        </p:txBody>
      </p:sp>
      <p:sp>
        <p:nvSpPr>
          <p:cNvPr id="113" name="円/楕円 22">
            <a:extLst>
              <a:ext uri="{FF2B5EF4-FFF2-40B4-BE49-F238E27FC236}">
                <a16:creationId xmlns:a16="http://schemas.microsoft.com/office/drawing/2014/main" id="{27BCD866-3271-4DE0-A662-2B9CB1D4CAE9}"/>
              </a:ext>
            </a:extLst>
          </p:cNvPr>
          <p:cNvSpPr/>
          <p:nvPr userDrawn="1"/>
        </p:nvSpPr>
        <p:spPr>
          <a:xfrm>
            <a:off x="6432822" y="391524"/>
            <a:ext cx="396650" cy="37124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9999"/>
          </a:solidFill>
          <a:ln cap="flat">
            <a:noFill/>
            <a:prstDash val="solid"/>
          </a:ln>
        </p:spPr>
        <p:txBody>
          <a:bodyPr vert="horz" wrap="square" lIns="91440" tIns="45720" rIns="91440" bIns="45720" anchor="ctr" anchorCtr="0" compatLnSpc="1">
            <a:noAutofit/>
          </a:bodyPr>
          <a:lstStyle/>
          <a:p>
            <a:pPr algn="ctr">
              <a:spcAft>
                <a:spcPts val="0"/>
              </a:spcAft>
            </a:pPr>
            <a:r>
              <a:rPr lang="en-US" sz="1600" b="1" kern="150" dirty="0">
                <a:effectLst/>
                <a:latin typeface="Century" panose="02040604050505020304" pitchFamily="18" charset="0"/>
                <a:ea typeface="ＭＳ 明朝" panose="02020609040205080304" pitchFamily="17" charset="-128"/>
                <a:cs typeface="Arial" panose="020B0604020202020204" pitchFamily="34" charset="0"/>
              </a:rPr>
              <a:t> </a:t>
            </a:r>
            <a:endParaRPr lang="ja-JP" sz="1050" kern="150" dirty="0">
              <a:effectLst/>
              <a:latin typeface="Century" panose="02040604050505020304" pitchFamily="18" charset="0"/>
              <a:ea typeface="ＭＳ 明朝" panose="02020609040205080304" pitchFamily="17" charset="-128"/>
              <a:cs typeface="Arial" panose="020B0604020202020204" pitchFamily="34" charset="0"/>
            </a:endParaRPr>
          </a:p>
        </p:txBody>
      </p:sp>
      <p:sp>
        <p:nvSpPr>
          <p:cNvPr id="114" name="テキスト ボックス 21">
            <a:extLst>
              <a:ext uri="{FF2B5EF4-FFF2-40B4-BE49-F238E27FC236}">
                <a16:creationId xmlns:a16="http://schemas.microsoft.com/office/drawing/2014/main" id="{C04D5BF5-1886-347F-5BBC-F443973A2C80}"/>
              </a:ext>
            </a:extLst>
          </p:cNvPr>
          <p:cNvSpPr txBox="1"/>
          <p:nvPr userDrawn="1"/>
        </p:nvSpPr>
        <p:spPr>
          <a:xfrm>
            <a:off x="6424493" y="418635"/>
            <a:ext cx="413308" cy="285988"/>
          </a:xfrm>
          <a:prstGeom prst="rect">
            <a:avLst/>
          </a:prstGeom>
        </p:spPr>
        <p:txBody>
          <a:bodyPr vert="horz" wrap="square" lIns="91440" tIns="45720" rIns="91440" bIns="45720" anchor="t" anchorCtr="0" compatLnSpc="1">
            <a:noAutofit/>
          </a:bodyPr>
          <a:lstStyle/>
          <a:p>
            <a:pPr algn="l">
              <a:spcAft>
                <a:spcPts val="0"/>
              </a:spcAft>
            </a:pPr>
            <a:r>
              <a:rPr lang="ja-JP" altLang="en-US" b="1" kern="150" dirty="0" smtClean="0">
                <a:solidFill>
                  <a:schemeClr val="bg1"/>
                </a:solidFill>
                <a:effectLst/>
                <a:latin typeface="メイリオ" panose="020B0604030504040204" pitchFamily="50" charset="-128"/>
                <a:ea typeface="メイリオ" panose="020B0604030504040204" pitchFamily="50" charset="-128"/>
                <a:cs typeface="Arial" panose="020B0604020202020204" pitchFamily="34" charset="0"/>
              </a:rPr>
              <a:t>木</a:t>
            </a:r>
            <a:r>
              <a:rPr lang="ja-JP" altLang="en-US" b="1" kern="150" dirty="0">
                <a:solidFill>
                  <a:schemeClr val="bg1"/>
                </a:solidFill>
                <a:effectLst/>
                <a:latin typeface="メイリオ" panose="020B0604030504040204" pitchFamily="50" charset="-128"/>
                <a:ea typeface="メイリオ" panose="020B0604030504040204" pitchFamily="50" charset="-128"/>
                <a:cs typeface="Arial" panose="020B0604020202020204" pitchFamily="34" charset="0"/>
              </a:rPr>
              <a:t>　　　　　　　　　　　　　　　　　　　　　　　</a:t>
            </a:r>
            <a:endParaRPr lang="ja-JP" b="1" kern="150" dirty="0">
              <a:solidFill>
                <a:schemeClr val="bg1"/>
              </a:solidFill>
              <a:effectLst/>
              <a:latin typeface="メイリオ" panose="020B0604030504040204" pitchFamily="50" charset="-128"/>
              <a:ea typeface="メイリオ" panose="020B0604030504040204" pitchFamily="50" charset="-128"/>
              <a:cs typeface="Arial" panose="020B0604020202020204" pitchFamily="34" charset="0"/>
            </a:endParaRPr>
          </a:p>
        </p:txBody>
      </p:sp>
      <p:sp>
        <p:nvSpPr>
          <p:cNvPr id="115" name="WordArt 7">
            <a:extLst>
              <a:ext uri="{FF2B5EF4-FFF2-40B4-BE49-F238E27FC236}">
                <a16:creationId xmlns:a16="http://schemas.microsoft.com/office/drawing/2014/main" id="{6DDC1FF7-A973-E72A-AD32-7D657327A84B}"/>
              </a:ext>
            </a:extLst>
          </p:cNvPr>
          <p:cNvSpPr>
            <a:spLocks noChangeArrowheads="1" noChangeShapeType="1" noTextEdit="1"/>
          </p:cNvSpPr>
          <p:nvPr userDrawn="1"/>
        </p:nvSpPr>
        <p:spPr bwMode="auto">
          <a:xfrm>
            <a:off x="159412" y="2310259"/>
            <a:ext cx="6600188" cy="710539"/>
          </a:xfrm>
          <a:prstGeom prst="rect">
            <a:avLst/>
          </a:prstGeom>
          <a:ln>
            <a:noFill/>
          </a:ln>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endParaRPr lang="ja-JP" altLang="en-US" sz="40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16" name="テキスト ボックス 115"/>
          <p:cNvSpPr txBox="1"/>
          <p:nvPr userDrawn="1"/>
        </p:nvSpPr>
        <p:spPr>
          <a:xfrm>
            <a:off x="62358" y="4891306"/>
            <a:ext cx="3207816" cy="307777"/>
          </a:xfrm>
          <a:prstGeom prst="rect">
            <a:avLst/>
          </a:prstGeom>
          <a:noFill/>
        </p:spPr>
        <p:txBody>
          <a:bodyPr wrap="square" rtlCol="0">
            <a:spAutoFit/>
          </a:bodyPr>
          <a:lstStyle/>
          <a:p>
            <a:r>
              <a:rPr lang="ja-JP" altLang="en-US" sz="1400" b="1" dirty="0">
                <a:solidFill>
                  <a:schemeClr val="bg2">
                    <a:lumMod val="25000"/>
                  </a:schemeClr>
                </a:solidFill>
                <a:latin typeface="HG丸ｺﾞｼｯｸM-PRO" panose="020F0600000000000000" pitchFamily="50" charset="-128"/>
                <a:ea typeface="HG丸ｺﾞｼｯｸM-PRO" panose="020F0600000000000000" pitchFamily="50" charset="-128"/>
              </a:rPr>
              <a:t>◆就業場所（交通手段）・最寄駅</a:t>
            </a:r>
          </a:p>
        </p:txBody>
      </p:sp>
      <p:sp>
        <p:nvSpPr>
          <p:cNvPr id="117" name="テキスト ボックス 116"/>
          <p:cNvSpPr txBox="1"/>
          <p:nvPr userDrawn="1"/>
        </p:nvSpPr>
        <p:spPr>
          <a:xfrm>
            <a:off x="85958" y="5177933"/>
            <a:ext cx="3380151" cy="400110"/>
          </a:xfrm>
          <a:prstGeom prst="rect">
            <a:avLst/>
          </a:prstGeom>
          <a:noFill/>
        </p:spPr>
        <p:txBody>
          <a:bodyPr wrap="square" rtlCol="0">
            <a:spAutoFit/>
          </a:bodyPr>
          <a:lstStyle/>
          <a:p>
            <a:endParaRPr lang="en-US" altLang="ja-JP" sz="1000"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lang="ja-JP" altLang="en-US" sz="1000"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118" name="テキスト ボックス 21"/>
          <p:cNvSpPr txBox="1"/>
          <p:nvPr userDrawn="1"/>
        </p:nvSpPr>
        <p:spPr>
          <a:xfrm>
            <a:off x="4471132" y="134599"/>
            <a:ext cx="1976302" cy="681527"/>
          </a:xfrm>
          <a:prstGeom prst="rect">
            <a:avLst/>
          </a:prstGeom>
        </p:spPr>
        <p:txBody>
          <a:bodyPr vert="horz" wrap="square" lIns="91440" tIns="45720" rIns="91440" bIns="45720" anchor="t" anchorCtr="0" compatLnSpc="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spcAft>
                <a:spcPts val="0"/>
              </a:spcAft>
            </a:pPr>
            <a:r>
              <a:rPr lang="ja-JP" altLang="en-US" sz="4000" b="1" kern="150" spc="-30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  </a:t>
            </a:r>
            <a:r>
              <a:rPr lang="en-US" altLang="ja-JP" sz="4000" b="1" kern="150" spc="-30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12</a:t>
            </a:r>
            <a:r>
              <a:rPr lang="en-US" altLang="ja-JP" sz="2800" kern="150" spc="-30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a:t>
            </a:r>
            <a:r>
              <a:rPr lang="en-US" altLang="ja-JP" sz="4000" b="1" kern="150" spc="-30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26</a:t>
            </a:r>
            <a:endParaRPr lang="en-US" altLang="ja-JP" sz="4000" b="1" kern="150" spc="-30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pPr algn="l">
              <a:spcAft>
                <a:spcPts val="0"/>
              </a:spcAft>
            </a:pPr>
            <a:r>
              <a:rPr lang="ja-JP" altLang="en-US" sz="1550" b="1" kern="15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Arial" panose="020B0604020202020204" pitchFamily="34" charset="0"/>
              </a:rPr>
              <a:t>　　　　　　　　</a:t>
            </a:r>
            <a:r>
              <a:rPr lang="ja-JP" altLang="en-US" sz="1550" b="1"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rPr>
              <a:t>　</a:t>
            </a:r>
            <a:r>
              <a:rPr lang="ja-JP" altLang="en-US" b="1"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rPr>
              <a:t>　　　　　　　　　　　　　　</a:t>
            </a:r>
            <a:endParaRPr lang="ja-JP" b="1"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endParaRPr>
          </a:p>
        </p:txBody>
      </p:sp>
      <p:sp>
        <p:nvSpPr>
          <p:cNvPr id="119" name="テキスト ボックス 118"/>
          <p:cNvSpPr txBox="1"/>
          <p:nvPr userDrawn="1"/>
        </p:nvSpPr>
        <p:spPr>
          <a:xfrm>
            <a:off x="4794505" y="-51365"/>
            <a:ext cx="938708" cy="241163"/>
          </a:xfrm>
          <a:prstGeom prst="rect">
            <a:avLst/>
          </a:prstGeom>
        </p:spPr>
        <p:txBody>
          <a:bodyPr vert="horz" wrap="square" lIns="91440" tIns="45720" rIns="91440" bIns="45720" anchor="t" anchorCtr="0" compatLnSpc="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spcAft>
                <a:spcPts val="0"/>
              </a:spcAft>
            </a:pPr>
            <a:r>
              <a:rPr lang="en-US" altLang="ja-JP" sz="1600" kern="150" spc="-30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2024</a:t>
            </a:r>
            <a:r>
              <a:rPr lang="ja-JP" altLang="en-US" sz="1600" kern="150" spc="-30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年</a:t>
            </a:r>
            <a:r>
              <a:rPr lang="ja-JP" altLang="en-US" sz="800" kern="15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Arial" panose="020B0604020202020204" pitchFamily="34" charset="0"/>
              </a:rPr>
              <a:t>　　　　　　　　</a:t>
            </a:r>
            <a:r>
              <a:rPr lang="ja-JP" altLang="en-US" sz="800"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rPr>
              <a:t>　</a:t>
            </a:r>
            <a:r>
              <a:rPr lang="ja-JP" altLang="en-US" sz="900"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rPr>
              <a:t>　　　　　　　　　　　　　　</a:t>
            </a:r>
            <a:endParaRPr lang="ja-JP" sz="900"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endParaRPr>
          </a:p>
        </p:txBody>
      </p:sp>
      <p:sp>
        <p:nvSpPr>
          <p:cNvPr id="120" name="テキスト ボックス 21"/>
          <p:cNvSpPr txBox="1"/>
          <p:nvPr userDrawn="1"/>
        </p:nvSpPr>
        <p:spPr>
          <a:xfrm>
            <a:off x="4881929" y="822759"/>
            <a:ext cx="1980647" cy="358589"/>
          </a:xfrm>
          <a:prstGeom prst="rect">
            <a:avLst/>
          </a:prstGeom>
        </p:spPr>
        <p:txBody>
          <a:bodyPr vert="horz" wrap="square" lIns="91440" tIns="45720" rIns="91440" bIns="45720" anchor="t" anchorCtr="0" compatLnSpc="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spcAft>
                <a:spcPts val="0"/>
              </a:spcAft>
            </a:pPr>
            <a:r>
              <a:rPr lang="en-US" altLang="ja-JP"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13</a:t>
            </a:r>
            <a:r>
              <a:rPr lang="ja-JP" altLang="en-US"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a:t>
            </a:r>
            <a:r>
              <a:rPr lang="en-US" altLang="ja-JP"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00 </a:t>
            </a:r>
            <a:r>
              <a:rPr lang="ja-JP" altLang="en-US"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a:t>
            </a:r>
            <a:r>
              <a:rPr lang="en-US" altLang="ja-JP"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16</a:t>
            </a:r>
            <a:r>
              <a:rPr lang="ja-JP" altLang="en-US"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a:t>
            </a:r>
            <a:r>
              <a:rPr lang="en-US" altLang="ja-JP"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00</a:t>
            </a:r>
            <a:r>
              <a:rPr lang="ja-JP" altLang="ja-JP"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 </a:t>
            </a:r>
            <a:endParaRPr lang="en-US" altLang="ja-JP" sz="1600" b="1" kern="150" spc="-15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Arial" panose="020B0604020202020204" pitchFamily="34" charset="0"/>
            </a:endParaRPr>
          </a:p>
          <a:p>
            <a:pPr algn="l">
              <a:spcAft>
                <a:spcPts val="0"/>
              </a:spcAft>
            </a:pPr>
            <a:r>
              <a:rPr lang="ja-JP" altLang="en-US" sz="1200" b="1" kern="15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Arial" panose="020B0604020202020204" pitchFamily="34" charset="0"/>
              </a:rPr>
              <a:t>　　　　　　　　</a:t>
            </a:r>
            <a:r>
              <a:rPr lang="ja-JP" altLang="en-US" sz="1200" b="1"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rPr>
              <a:t>　</a:t>
            </a:r>
            <a:r>
              <a:rPr lang="ja-JP" altLang="en-US" sz="1400" b="1"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rPr>
              <a:t>　　　　　　　　　　　　　　</a:t>
            </a:r>
            <a:endParaRPr lang="ja-JP" sz="1400" b="1"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endParaRPr>
          </a:p>
        </p:txBody>
      </p:sp>
      <p:sp>
        <p:nvSpPr>
          <p:cNvPr id="121" name="テキスト ボックス 120">
            <a:extLst>
              <a:ext uri="{FF2B5EF4-FFF2-40B4-BE49-F238E27FC236}">
                <a16:creationId xmlns:a16="http://schemas.microsoft.com/office/drawing/2014/main" id="{6BFAD698-5CC8-EDCE-9425-4096230DA2BE}"/>
              </a:ext>
            </a:extLst>
          </p:cNvPr>
          <p:cNvSpPr txBox="1"/>
          <p:nvPr userDrawn="1"/>
        </p:nvSpPr>
        <p:spPr>
          <a:xfrm>
            <a:off x="3401006" y="629972"/>
            <a:ext cx="1455963" cy="646331"/>
          </a:xfrm>
          <a:prstGeom prst="rect">
            <a:avLst/>
          </a:prstGeom>
          <a:noFill/>
        </p:spPr>
        <p:txBody>
          <a:bodyPr wrap="square" rtlCol="0">
            <a:spAutoFit/>
          </a:bodyPr>
          <a:lstStyle/>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♯参加費無料</a:t>
            </a:r>
            <a:endPar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♯事前予約不要</a:t>
            </a:r>
            <a:endPar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♯相談だけも</a:t>
            </a:r>
            <a:r>
              <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OK</a:t>
            </a:r>
          </a:p>
        </p:txBody>
      </p:sp>
      <p:grpSp>
        <p:nvGrpSpPr>
          <p:cNvPr id="122" name="グループ化 121"/>
          <p:cNvGrpSpPr/>
          <p:nvPr userDrawn="1"/>
        </p:nvGrpSpPr>
        <p:grpSpPr>
          <a:xfrm>
            <a:off x="-177007" y="-23257"/>
            <a:ext cx="4353242" cy="473776"/>
            <a:chOff x="-7648832" y="-1680660"/>
            <a:chExt cx="4959150" cy="473776"/>
          </a:xfrm>
        </p:grpSpPr>
        <p:sp>
          <p:nvSpPr>
            <p:cNvPr id="123" name="テキスト ボックス 122">
              <a:extLst>
                <a:ext uri="{FF2B5EF4-FFF2-40B4-BE49-F238E27FC236}">
                  <a16:creationId xmlns:a16="http://schemas.microsoft.com/office/drawing/2014/main" id="{81BD8EAC-6F45-01C5-CABE-8892A6ECA0CC}"/>
                </a:ext>
              </a:extLst>
            </p:cNvPr>
            <p:cNvSpPr txBox="1"/>
            <p:nvPr/>
          </p:nvSpPr>
          <p:spPr>
            <a:xfrm>
              <a:off x="-7648832" y="-1680660"/>
              <a:ext cx="4317004" cy="400110"/>
            </a:xfrm>
            <a:prstGeom prst="rect">
              <a:avLst/>
            </a:prstGeom>
            <a:noFill/>
          </p:spPr>
          <p:txBody>
            <a:bodyPr wrap="square" rtlCol="0">
              <a:spAutoFit/>
            </a:bodyPr>
            <a:lstStyle/>
            <a:p>
              <a:pPr algn="ctr"/>
              <a:r>
                <a:rPr kumimoji="1" lang="ja-JP" altLang="en-US" sz="2000" dirty="0">
                  <a:solidFill>
                    <a:schemeClr val="bg2">
                      <a:lumMod val="50000"/>
                    </a:schemeClr>
                  </a:solidFill>
                  <a:latin typeface="HG丸ｺﾞｼｯｸM-PRO" panose="020F0600000000000000" pitchFamily="50" charset="-128"/>
                  <a:ea typeface="HG丸ｺﾞｼｯｸM-PRO" panose="020F0600000000000000" pitchFamily="50" charset="-128"/>
                </a:rPr>
                <a:t>ハローワークプラザよこはま</a:t>
              </a:r>
            </a:p>
          </p:txBody>
        </p:sp>
        <p:sp>
          <p:nvSpPr>
            <p:cNvPr id="124" name="テキスト ボックス 123">
              <a:extLst>
                <a:ext uri="{FF2B5EF4-FFF2-40B4-BE49-F238E27FC236}">
                  <a16:creationId xmlns:a16="http://schemas.microsoft.com/office/drawing/2014/main" id="{DA8F1580-7E47-ED11-6206-523FFD495DEA}"/>
                </a:ext>
              </a:extLst>
            </p:cNvPr>
            <p:cNvSpPr txBox="1"/>
            <p:nvPr/>
          </p:nvSpPr>
          <p:spPr>
            <a:xfrm rot="20558883">
              <a:off x="-3611044" y="-1668549"/>
              <a:ext cx="921362" cy="461665"/>
            </a:xfrm>
            <a:prstGeom prst="rect">
              <a:avLst/>
            </a:prstGeom>
            <a:noFill/>
          </p:spPr>
          <p:txBody>
            <a:bodyPr wrap="square" rtlCol="0">
              <a:spAutoFit/>
            </a:bodyPr>
            <a:lstStyle/>
            <a:p>
              <a:pPr algn="ctr"/>
              <a:r>
                <a:rPr kumimoji="1" lang="en-US" altLang="ja-JP" sz="2400" dirty="0">
                  <a:solidFill>
                    <a:srgbClr val="00B050"/>
                  </a:solidFill>
                  <a:latin typeface="HG丸ｺﾞｼｯｸM-PRO" panose="020F0600000000000000" pitchFamily="50" charset="-128"/>
                  <a:ea typeface="HG丸ｺﾞｼｯｸM-PRO" panose="020F0600000000000000" pitchFamily="50" charset="-128"/>
                </a:rPr>
                <a:t>DE</a:t>
              </a:r>
              <a:endParaRPr kumimoji="1" lang="ja-JP" altLang="en-US" sz="2400" dirty="0">
                <a:solidFill>
                  <a:srgbClr val="00B050"/>
                </a:solidFill>
                <a:latin typeface="HG丸ｺﾞｼｯｸM-PRO" panose="020F0600000000000000" pitchFamily="50" charset="-128"/>
                <a:ea typeface="HG丸ｺﾞｼｯｸM-PRO" panose="020F0600000000000000" pitchFamily="50" charset="-128"/>
              </a:endParaRPr>
            </a:p>
          </p:txBody>
        </p:sp>
      </p:grpSp>
      <p:grpSp>
        <p:nvGrpSpPr>
          <p:cNvPr id="125" name="グループ化 124">
            <a:extLst>
              <a:ext uri="{FF2B5EF4-FFF2-40B4-BE49-F238E27FC236}">
                <a16:creationId xmlns:a16="http://schemas.microsoft.com/office/drawing/2014/main" id="{AA11D2E1-F50D-DB71-DD47-E7E340FD0B64}"/>
              </a:ext>
            </a:extLst>
          </p:cNvPr>
          <p:cNvGrpSpPr/>
          <p:nvPr userDrawn="1"/>
        </p:nvGrpSpPr>
        <p:grpSpPr>
          <a:xfrm>
            <a:off x="4140159" y="54181"/>
            <a:ext cx="179770" cy="172084"/>
            <a:chOff x="7484431" y="3704352"/>
            <a:chExt cx="240873" cy="240274"/>
          </a:xfrm>
        </p:grpSpPr>
        <p:sp>
          <p:nvSpPr>
            <p:cNvPr id="126" name="楕円 125">
              <a:extLst>
                <a:ext uri="{FF2B5EF4-FFF2-40B4-BE49-F238E27FC236}">
                  <a16:creationId xmlns:a16="http://schemas.microsoft.com/office/drawing/2014/main" id="{F4A3B393-80A5-7083-906D-020992AA9199}"/>
                </a:ext>
              </a:extLst>
            </p:cNvPr>
            <p:cNvSpPr/>
            <p:nvPr/>
          </p:nvSpPr>
          <p:spPr>
            <a:xfrm rot="1429086">
              <a:off x="7567303" y="3704352"/>
              <a:ext cx="105728" cy="115359"/>
            </a:xfrm>
            <a:prstGeom prst="ellipse">
              <a:avLst/>
            </a:prstGeom>
            <a:solidFill>
              <a:srgbClr val="FDCCB9"/>
            </a:solidFill>
            <a:ln w="6350">
              <a:solidFill>
                <a:srgbClr val="A48A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楕円 126">
              <a:extLst>
                <a:ext uri="{FF2B5EF4-FFF2-40B4-BE49-F238E27FC236}">
                  <a16:creationId xmlns:a16="http://schemas.microsoft.com/office/drawing/2014/main" id="{77AAC36E-CCDE-75DF-56FE-3D77A580769A}"/>
                </a:ext>
              </a:extLst>
            </p:cNvPr>
            <p:cNvSpPr/>
            <p:nvPr/>
          </p:nvSpPr>
          <p:spPr>
            <a:xfrm rot="4057642">
              <a:off x="7489247" y="3795493"/>
              <a:ext cx="105728" cy="115359"/>
            </a:xfrm>
            <a:prstGeom prst="ellipse">
              <a:avLst/>
            </a:prstGeom>
            <a:solidFill>
              <a:srgbClr val="FDCCB9"/>
            </a:solidFill>
            <a:ln w="6350">
              <a:solidFill>
                <a:srgbClr val="A48A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楕円 127">
              <a:extLst>
                <a:ext uri="{FF2B5EF4-FFF2-40B4-BE49-F238E27FC236}">
                  <a16:creationId xmlns:a16="http://schemas.microsoft.com/office/drawing/2014/main" id="{8E6D4FD5-1848-1E03-6678-299F3B5842C5}"/>
                </a:ext>
              </a:extLst>
            </p:cNvPr>
            <p:cNvSpPr/>
            <p:nvPr/>
          </p:nvSpPr>
          <p:spPr>
            <a:xfrm rot="7140566">
              <a:off x="7500620" y="3720186"/>
              <a:ext cx="105728" cy="115359"/>
            </a:xfrm>
            <a:prstGeom prst="ellipse">
              <a:avLst/>
            </a:prstGeom>
            <a:solidFill>
              <a:srgbClr val="FDCCB9"/>
            </a:solidFill>
            <a:ln w="6350">
              <a:solidFill>
                <a:srgbClr val="A48A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楕円 128">
              <a:extLst>
                <a:ext uri="{FF2B5EF4-FFF2-40B4-BE49-F238E27FC236}">
                  <a16:creationId xmlns:a16="http://schemas.microsoft.com/office/drawing/2014/main" id="{F9B325B4-2950-6F5F-BA05-71A5BCD658B6}"/>
                </a:ext>
              </a:extLst>
            </p:cNvPr>
            <p:cNvSpPr/>
            <p:nvPr/>
          </p:nvSpPr>
          <p:spPr>
            <a:xfrm rot="5991942">
              <a:off x="7614761" y="3769388"/>
              <a:ext cx="105728" cy="115359"/>
            </a:xfrm>
            <a:prstGeom prst="ellipse">
              <a:avLst/>
            </a:prstGeom>
            <a:solidFill>
              <a:srgbClr val="FDCCB9"/>
            </a:solidFill>
            <a:ln w="6350">
              <a:solidFill>
                <a:srgbClr val="A48A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楕円 129">
              <a:extLst>
                <a:ext uri="{FF2B5EF4-FFF2-40B4-BE49-F238E27FC236}">
                  <a16:creationId xmlns:a16="http://schemas.microsoft.com/office/drawing/2014/main" id="{276E0E52-6F3A-0636-8660-773DB0EA7699}"/>
                </a:ext>
              </a:extLst>
            </p:cNvPr>
            <p:cNvSpPr/>
            <p:nvPr/>
          </p:nvSpPr>
          <p:spPr>
            <a:xfrm rot="9119533">
              <a:off x="7576882" y="3829267"/>
              <a:ext cx="105728" cy="115359"/>
            </a:xfrm>
            <a:prstGeom prst="ellipse">
              <a:avLst/>
            </a:prstGeom>
            <a:solidFill>
              <a:srgbClr val="FDCCB9"/>
            </a:solidFill>
            <a:ln w="6350">
              <a:solidFill>
                <a:srgbClr val="A48A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フローチャート: 結合子 130">
              <a:extLst>
                <a:ext uri="{FF2B5EF4-FFF2-40B4-BE49-F238E27FC236}">
                  <a16:creationId xmlns:a16="http://schemas.microsoft.com/office/drawing/2014/main" id="{030F0DD5-0360-081A-1443-E97DDF398C6E}"/>
                </a:ext>
              </a:extLst>
            </p:cNvPr>
            <p:cNvSpPr/>
            <p:nvPr/>
          </p:nvSpPr>
          <p:spPr>
            <a:xfrm>
              <a:off x="7565443" y="3780518"/>
              <a:ext cx="74477" cy="77248"/>
            </a:xfrm>
            <a:prstGeom prst="flowChartConnector">
              <a:avLst/>
            </a:prstGeom>
            <a:solidFill>
              <a:srgbClr val="A48A8A"/>
            </a:solidFill>
            <a:ln>
              <a:solidFill>
                <a:srgbClr val="A48A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2" name="テキスト ボックス 131"/>
          <p:cNvSpPr txBox="1"/>
          <p:nvPr userDrawn="1"/>
        </p:nvSpPr>
        <p:spPr>
          <a:xfrm>
            <a:off x="3466109" y="3131657"/>
            <a:ext cx="3207816" cy="307777"/>
          </a:xfrm>
          <a:prstGeom prst="rect">
            <a:avLst/>
          </a:prstGeom>
          <a:noFill/>
        </p:spPr>
        <p:txBody>
          <a:bodyPr wrap="square" rtlCol="0">
            <a:spAutoFit/>
          </a:bodyPr>
          <a:lstStyle/>
          <a:p>
            <a:r>
              <a:rPr lang="ja-JP" altLang="en-US" sz="1400" b="1" dirty="0">
                <a:solidFill>
                  <a:schemeClr val="bg2">
                    <a:lumMod val="25000"/>
                  </a:schemeClr>
                </a:solidFill>
                <a:latin typeface="HG丸ｺﾞｼｯｸM-PRO" panose="020F0600000000000000" pitchFamily="50" charset="-128"/>
                <a:ea typeface="HG丸ｺﾞｼｯｸM-PRO" panose="020F0600000000000000" pitchFamily="50" charset="-128"/>
              </a:rPr>
              <a:t>◆募集職種</a:t>
            </a:r>
          </a:p>
        </p:txBody>
      </p:sp>
      <p:grpSp>
        <p:nvGrpSpPr>
          <p:cNvPr id="133" name="グループ化 132"/>
          <p:cNvGrpSpPr/>
          <p:nvPr userDrawn="1"/>
        </p:nvGrpSpPr>
        <p:grpSpPr>
          <a:xfrm>
            <a:off x="75444" y="7920128"/>
            <a:ext cx="6774357" cy="1446550"/>
            <a:chOff x="113544" y="7891100"/>
            <a:chExt cx="6774357" cy="1446550"/>
          </a:xfrm>
        </p:grpSpPr>
        <p:sp>
          <p:nvSpPr>
            <p:cNvPr id="134" name="テキスト ボックス 133"/>
            <p:cNvSpPr txBox="1"/>
            <p:nvPr/>
          </p:nvSpPr>
          <p:spPr>
            <a:xfrm>
              <a:off x="113544" y="7891100"/>
              <a:ext cx="6721210" cy="1446550"/>
            </a:xfrm>
            <a:prstGeom prst="rect">
              <a:avLst/>
            </a:prstGeom>
            <a:noFill/>
          </p:spPr>
          <p:txBody>
            <a:bodyPr wrap="square" rtlCol="0">
              <a:spAutoFit/>
            </a:bodyPr>
            <a:lstStyle/>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１．予約不要です。当日ハローワークプラザよこはまへ、直接お越しください</a:t>
              </a:r>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kumimoji="1" lang="en-US" altLang="ja-JP" sz="3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２．裏面の「参加申込書」を記入してください（事業所担当者へお渡しください）　</a:t>
              </a:r>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３．希望事業所の「受付番号」を取り、お近くの待合席でお待ちください</a:t>
              </a:r>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４．事業所担当者より「受付番号」をお呼びします</a:t>
              </a:r>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５．ブースに入り、参加申込書を渡し、面接や相談を行ってください</a:t>
              </a:r>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６．雇用保険受給中の方は、事業所担当者より「求職活動実績証明書」をお渡しします</a:t>
              </a:r>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135" name="テキスト ボックス 134"/>
            <p:cNvSpPr txBox="1"/>
            <p:nvPr/>
          </p:nvSpPr>
          <p:spPr>
            <a:xfrm>
              <a:off x="416967" y="8089404"/>
              <a:ext cx="6470934" cy="276999"/>
            </a:xfrm>
            <a:prstGeom prst="rect">
              <a:avLst/>
            </a:prstGeom>
            <a:noFill/>
          </p:spPr>
          <p:txBody>
            <a:bodyPr wrap="square" rtlCol="0">
              <a:spAutoFit/>
            </a:bodyPr>
            <a:lstStyle/>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面接を希望の場合は、履歴書・職務経歴書持参しください</a:t>
              </a:r>
              <a:r>
                <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相談のみの方は手ぶらで</a:t>
              </a:r>
              <a:r>
                <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OK)</a:t>
              </a:r>
            </a:p>
          </p:txBody>
        </p:sp>
      </p:grpSp>
      <p:sp>
        <p:nvSpPr>
          <p:cNvPr id="136" name="テキスト ボックス 135"/>
          <p:cNvSpPr txBox="1"/>
          <p:nvPr userDrawn="1"/>
        </p:nvSpPr>
        <p:spPr>
          <a:xfrm>
            <a:off x="378867" y="9342807"/>
            <a:ext cx="6628992" cy="380553"/>
          </a:xfrm>
          <a:prstGeom prst="rect">
            <a:avLst/>
          </a:prstGeom>
          <a:noFill/>
        </p:spPr>
        <p:txBody>
          <a:bodyPr wrap="square" rtlCol="0">
            <a:spAutoFit/>
          </a:bodyPr>
          <a:lstStyle/>
          <a:p>
            <a:pPr>
              <a:lnSpc>
                <a:spcPct val="120000"/>
              </a:lnSpc>
            </a:pPr>
            <a:r>
              <a:rPr kumimoji="1" lang="ja-JP" altLang="en-US" b="1" dirty="0">
                <a:solidFill>
                  <a:schemeClr val="bg1"/>
                </a:solidFill>
                <a:latin typeface="HG丸ｺﾞｼｯｸM-PRO" panose="020F0600000000000000" pitchFamily="50" charset="-128"/>
                <a:ea typeface="HG丸ｺﾞｼｯｸM-PRO" panose="020F0600000000000000" pitchFamily="50" charset="-128"/>
              </a:rPr>
              <a:t>ハローワークプラザよこはま</a:t>
            </a: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　　　    </a:t>
            </a:r>
            <a:r>
              <a:rPr kumimoji="1" lang="ja-JP" altLang="en-US" sz="1400" dirty="0">
                <a:solidFill>
                  <a:schemeClr val="bg1"/>
                </a:solidFill>
                <a:latin typeface="HG丸ｺﾞｼｯｸM-PRO" panose="020F0600000000000000" pitchFamily="50" charset="-128"/>
                <a:ea typeface="HG丸ｺﾞｼｯｸM-PRO" panose="020F0600000000000000" pitchFamily="50" charset="-128"/>
              </a:rPr>
              <a:t>横浜市西区北幸</a:t>
            </a:r>
            <a:r>
              <a:rPr kumimoji="1" lang="en-US" altLang="ja-JP" sz="1400" dirty="0">
                <a:solidFill>
                  <a:schemeClr val="bg1"/>
                </a:solidFill>
                <a:latin typeface="HG丸ｺﾞｼｯｸM-PRO" panose="020F0600000000000000" pitchFamily="50" charset="-128"/>
                <a:ea typeface="HG丸ｺﾞｼｯｸM-PRO" panose="020F0600000000000000" pitchFamily="50" charset="-128"/>
              </a:rPr>
              <a:t>1-11-15</a:t>
            </a:r>
            <a:r>
              <a:rPr kumimoji="1" lang="ja-JP" altLang="en-US" sz="400" b="1" dirty="0">
                <a:solidFill>
                  <a:schemeClr val="bg1"/>
                </a:solidFill>
                <a:latin typeface="HG丸ｺﾞｼｯｸM-PRO" panose="020F0600000000000000" pitchFamily="50" charset="-128"/>
                <a:ea typeface="HG丸ｺﾞｼｯｸM-PRO" panose="020F0600000000000000" pitchFamily="50" charset="-128"/>
              </a:rPr>
              <a:t>　</a:t>
            </a:r>
            <a:endParaRPr kumimoji="1" lang="en-US" altLang="ja-JP" sz="1100" b="1" dirty="0">
              <a:solidFill>
                <a:schemeClr val="bg1"/>
              </a:solidFill>
              <a:latin typeface="HG丸ｺﾞｼｯｸM-PRO" panose="020F0600000000000000" pitchFamily="50" charset="-128"/>
              <a:ea typeface="HG丸ｺﾞｼｯｸM-PRO" panose="020F0600000000000000" pitchFamily="50" charset="-128"/>
            </a:endParaRPr>
          </a:p>
        </p:txBody>
      </p:sp>
      <p:grpSp>
        <p:nvGrpSpPr>
          <p:cNvPr id="137" name="グループ化 136"/>
          <p:cNvGrpSpPr/>
          <p:nvPr userDrawn="1"/>
        </p:nvGrpSpPr>
        <p:grpSpPr>
          <a:xfrm>
            <a:off x="5626345" y="1146925"/>
            <a:ext cx="1047580" cy="1242263"/>
            <a:chOff x="6573849" y="157724"/>
            <a:chExt cx="1192446" cy="1414051"/>
          </a:xfrm>
        </p:grpSpPr>
        <p:pic>
          <p:nvPicPr>
            <p:cNvPr id="138" name="図 137"/>
            <p:cNvPicPr>
              <a:picLocks noChangeAspect="1"/>
            </p:cNvPicPr>
            <p:nvPr/>
          </p:nvPicPr>
          <p:blipFill>
            <a:blip r:embed="rId2"/>
            <a:stretch>
              <a:fillRect/>
            </a:stretch>
          </p:blipFill>
          <p:spPr>
            <a:xfrm rot="3613534">
              <a:off x="6463046" y="268527"/>
              <a:ext cx="1414051" cy="1192446"/>
            </a:xfrm>
            <a:prstGeom prst="rect">
              <a:avLst/>
            </a:prstGeom>
          </p:spPr>
        </p:pic>
        <p:sp>
          <p:nvSpPr>
            <p:cNvPr id="139" name="テキスト ボックス 138"/>
            <p:cNvSpPr txBox="1"/>
            <p:nvPr/>
          </p:nvSpPr>
          <p:spPr>
            <a:xfrm rot="1691580">
              <a:off x="6855738" y="782306"/>
              <a:ext cx="531623" cy="224313"/>
            </a:xfrm>
            <a:prstGeom prst="rect">
              <a:avLst/>
            </a:prstGeom>
            <a:noFill/>
          </p:spPr>
          <p:txBody>
            <a:bodyPr wrap="square" rtlCol="0">
              <a:prstTxWarp prst="textArchUp">
                <a:avLst>
                  <a:gd name="adj" fmla="val 11004648"/>
                </a:avLst>
              </a:prstTxWarp>
              <a:spAutoFit/>
            </a:bodyPr>
            <a:lstStyle/>
            <a:p>
              <a:r>
                <a:rPr kumimoji="1" lang="ja-JP" altLang="en-US" sz="900" b="1" dirty="0">
                  <a:solidFill>
                    <a:srgbClr val="FF9999"/>
                  </a:solidFill>
                  <a:latin typeface="HG丸ｺﾞｼｯｸM-PRO" panose="020F0600000000000000" pitchFamily="50" charset="-128"/>
                  <a:ea typeface="HG丸ｺﾞｼｯｸM-PRO" panose="020F0600000000000000" pitchFamily="50" charset="-128"/>
                </a:rPr>
                <a:t>人と企業を</a:t>
              </a:r>
            </a:p>
          </p:txBody>
        </p:sp>
        <p:sp>
          <p:nvSpPr>
            <p:cNvPr id="140" name="テキスト ボックス 139"/>
            <p:cNvSpPr txBox="1"/>
            <p:nvPr/>
          </p:nvSpPr>
          <p:spPr>
            <a:xfrm rot="1887562">
              <a:off x="6756429" y="914691"/>
              <a:ext cx="613287" cy="338554"/>
            </a:xfrm>
            <a:prstGeom prst="rect">
              <a:avLst/>
            </a:prstGeom>
            <a:noFill/>
          </p:spPr>
          <p:txBody>
            <a:bodyPr wrap="square" rtlCol="0">
              <a:prstTxWarp prst="textArchUp">
                <a:avLst>
                  <a:gd name="adj" fmla="val 12684443"/>
                </a:avLst>
              </a:prstTxWarp>
              <a:spAutoFit/>
            </a:bodyPr>
            <a:lstStyle/>
            <a:p>
              <a:r>
                <a:rPr kumimoji="1" lang="ja-JP" altLang="en-US" sz="900" b="1" dirty="0">
                  <a:solidFill>
                    <a:srgbClr val="FF9999"/>
                  </a:solidFill>
                  <a:latin typeface="HG丸ｺﾞｼｯｸM-PRO" panose="020F0600000000000000" pitchFamily="50" charset="-128"/>
                  <a:ea typeface="HG丸ｺﾞｼｯｸM-PRO" panose="020F0600000000000000" pitchFamily="50" charset="-128"/>
                </a:rPr>
                <a:t>結ぶＨＷ</a:t>
              </a:r>
            </a:p>
          </p:txBody>
        </p:sp>
      </p:grpSp>
      <p:pic>
        <p:nvPicPr>
          <p:cNvPr id="141" name="図 140">
            <a:extLst>
              <a:ext uri="{FF2B5EF4-FFF2-40B4-BE49-F238E27FC236}">
                <a16:creationId xmlns:a16="http://schemas.microsoft.com/office/drawing/2014/main" id="{98EBB508-A801-C4BD-4A74-1286E8530CD9}"/>
              </a:ext>
            </a:extLst>
          </p:cNvPr>
          <p:cNvPicPr>
            <a:picLocks noChangeAspect="1"/>
          </p:cNvPicPr>
          <p:nvPr userDrawn="1"/>
        </p:nvPicPr>
        <p:blipFill>
          <a:blip r:embed="rId3"/>
          <a:stretch>
            <a:fillRect/>
          </a:stretch>
        </p:blipFill>
        <p:spPr>
          <a:xfrm>
            <a:off x="707896" y="1174670"/>
            <a:ext cx="5037165" cy="1274398"/>
          </a:xfrm>
          <a:prstGeom prst="rect">
            <a:avLst/>
          </a:prstGeom>
        </p:spPr>
      </p:pic>
      <p:cxnSp>
        <p:nvCxnSpPr>
          <p:cNvPr id="142" name="直線コネクタ 141">
            <a:extLst>
              <a:ext uri="{FF2B5EF4-FFF2-40B4-BE49-F238E27FC236}">
                <a16:creationId xmlns:a16="http://schemas.microsoft.com/office/drawing/2014/main" id="{2D7324FD-0EDB-391F-4217-F06306E615AD}"/>
              </a:ext>
            </a:extLst>
          </p:cNvPr>
          <p:cNvCxnSpPr/>
          <p:nvPr userDrawn="1"/>
        </p:nvCxnSpPr>
        <p:spPr>
          <a:xfrm>
            <a:off x="3544612" y="3388616"/>
            <a:ext cx="3050810" cy="2368"/>
          </a:xfrm>
          <a:prstGeom prst="line">
            <a:avLst/>
          </a:prstGeom>
          <a:ln w="38100">
            <a:solidFill>
              <a:srgbClr val="FF9999"/>
            </a:solidFill>
            <a:prstDash val="sysDot"/>
          </a:ln>
        </p:spPr>
        <p:style>
          <a:lnRef idx="1">
            <a:schemeClr val="accent1"/>
          </a:lnRef>
          <a:fillRef idx="0">
            <a:schemeClr val="accent1"/>
          </a:fillRef>
          <a:effectRef idx="0">
            <a:schemeClr val="accent1"/>
          </a:effectRef>
          <a:fontRef idx="minor">
            <a:schemeClr val="tx1"/>
          </a:fontRef>
        </p:style>
      </p:cxnSp>
      <p:grpSp>
        <p:nvGrpSpPr>
          <p:cNvPr id="143" name="グループ化 142">
            <a:extLst>
              <a:ext uri="{FF2B5EF4-FFF2-40B4-BE49-F238E27FC236}">
                <a16:creationId xmlns:a16="http://schemas.microsoft.com/office/drawing/2014/main" id="{DCCF4AC3-D669-BDFD-C42A-833BD4A97986}"/>
              </a:ext>
            </a:extLst>
          </p:cNvPr>
          <p:cNvGrpSpPr/>
          <p:nvPr userDrawn="1"/>
        </p:nvGrpSpPr>
        <p:grpSpPr>
          <a:xfrm>
            <a:off x="6000889" y="3155730"/>
            <a:ext cx="893091" cy="914131"/>
            <a:chOff x="8276349" y="6936115"/>
            <a:chExt cx="893091" cy="914131"/>
          </a:xfrm>
        </p:grpSpPr>
        <p:sp>
          <p:nvSpPr>
            <p:cNvPr id="144" name="角丸四角形 143"/>
            <p:cNvSpPr/>
            <p:nvPr/>
          </p:nvSpPr>
          <p:spPr>
            <a:xfrm>
              <a:off x="8276349" y="7050381"/>
              <a:ext cx="842021" cy="799865"/>
            </a:xfrm>
            <a:prstGeom prst="roundRect">
              <a:avLst>
                <a:gd name="adj" fmla="val 7140"/>
              </a:avLst>
            </a:prstGeom>
            <a:solidFill>
              <a:schemeClr val="bg1">
                <a:lumMod val="95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9999"/>
                  </a:solidFill>
                </a:rPr>
                <a:t>QR</a:t>
              </a:r>
              <a:endParaRPr kumimoji="1" lang="ja-JP" altLang="en-US" dirty="0">
                <a:solidFill>
                  <a:srgbClr val="FF9999"/>
                </a:solidFill>
              </a:endParaRPr>
            </a:p>
          </p:txBody>
        </p:sp>
        <p:sp>
          <p:nvSpPr>
            <p:cNvPr id="145" name="角丸四角形 144"/>
            <p:cNvSpPr/>
            <p:nvPr/>
          </p:nvSpPr>
          <p:spPr>
            <a:xfrm>
              <a:off x="8276349" y="6948061"/>
              <a:ext cx="842021" cy="230258"/>
            </a:xfrm>
            <a:prstGeom prst="roundRect">
              <a:avLst>
                <a:gd name="adj" fmla="val 5949"/>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テキスト ボックス 145"/>
            <p:cNvSpPr txBox="1"/>
            <p:nvPr/>
          </p:nvSpPr>
          <p:spPr>
            <a:xfrm>
              <a:off x="8276349" y="6936115"/>
              <a:ext cx="893091" cy="261610"/>
            </a:xfrm>
            <a:prstGeom prst="rect">
              <a:avLst/>
            </a:prstGeom>
            <a:noFill/>
          </p:spPr>
          <p:txBody>
            <a:bodyPr wrap="square" rtlCol="0">
              <a:spAutoFit/>
            </a:bodyPr>
            <a:lstStyle/>
            <a:p>
              <a:r>
                <a:rPr lang="ja-JP" altLang="en-US" sz="1050" dirty="0">
                  <a:solidFill>
                    <a:schemeClr val="bg1"/>
                  </a:solidFill>
                  <a:latin typeface="HG丸ｺﾞｼｯｸM-PRO" panose="020F0600000000000000" pitchFamily="50" charset="-128"/>
                  <a:ea typeface="HG丸ｺﾞｼｯｸM-PRO" panose="020F0600000000000000" pitchFamily="50" charset="-128"/>
                </a:rPr>
                <a:t>お仕事情報</a:t>
              </a:r>
              <a:endParaRPr lang="en-US" altLang="ja-JP" sz="1050" dirty="0">
                <a:solidFill>
                  <a:schemeClr val="bg1"/>
                </a:solidFill>
                <a:latin typeface="HG丸ｺﾞｼｯｸM-PRO" panose="020F0600000000000000" pitchFamily="50" charset="-128"/>
                <a:ea typeface="HG丸ｺﾞｼｯｸM-PRO" panose="020F0600000000000000" pitchFamily="50" charset="-128"/>
              </a:endParaRPr>
            </a:p>
          </p:txBody>
        </p:sp>
      </p:grpSp>
      <p:cxnSp>
        <p:nvCxnSpPr>
          <p:cNvPr id="147" name="直線コネクタ 146">
            <a:extLst>
              <a:ext uri="{FF2B5EF4-FFF2-40B4-BE49-F238E27FC236}">
                <a16:creationId xmlns:a16="http://schemas.microsoft.com/office/drawing/2014/main" id="{C0F420EB-DE77-0754-EA9E-9B5F3188ED83}"/>
              </a:ext>
            </a:extLst>
          </p:cNvPr>
          <p:cNvCxnSpPr/>
          <p:nvPr userDrawn="1"/>
        </p:nvCxnSpPr>
        <p:spPr>
          <a:xfrm>
            <a:off x="62358" y="5172706"/>
            <a:ext cx="3050810" cy="2368"/>
          </a:xfrm>
          <a:prstGeom prst="line">
            <a:avLst/>
          </a:prstGeom>
          <a:ln w="38100">
            <a:solidFill>
              <a:srgbClr val="FF9999"/>
            </a:solidFill>
            <a:prstDash val="sysDot"/>
          </a:ln>
        </p:spPr>
        <p:style>
          <a:lnRef idx="1">
            <a:schemeClr val="accent1"/>
          </a:lnRef>
          <a:fillRef idx="0">
            <a:schemeClr val="accent1"/>
          </a:fillRef>
          <a:effectRef idx="0">
            <a:schemeClr val="accent1"/>
          </a:effectRef>
          <a:fontRef idx="minor">
            <a:schemeClr val="tx1"/>
          </a:fontRef>
        </p:style>
      </p:cxnSp>
      <p:pic>
        <p:nvPicPr>
          <p:cNvPr id="148" name="図 147">
            <a:extLst>
              <a:ext uri="{FF2B5EF4-FFF2-40B4-BE49-F238E27FC236}">
                <a16:creationId xmlns:a16="http://schemas.microsoft.com/office/drawing/2014/main" id="{E80FDB89-4AC3-D412-CEA4-8D2E83A99792}"/>
              </a:ext>
            </a:extLst>
          </p:cNvPr>
          <p:cNvPicPr>
            <a:picLocks noChangeAspect="1"/>
          </p:cNvPicPr>
          <p:nvPr userDrawn="1"/>
        </p:nvPicPr>
        <p:blipFill rotWithShape="1">
          <a:blip r:embed="rId4"/>
          <a:srcRect l="86213" t="95682" r="8019" b="-1735"/>
          <a:stretch/>
        </p:blipFill>
        <p:spPr>
          <a:xfrm rot="519457">
            <a:off x="176868" y="9375446"/>
            <a:ext cx="300658" cy="432834"/>
          </a:xfrm>
          <a:prstGeom prst="rect">
            <a:avLst/>
          </a:prstGeom>
        </p:spPr>
      </p:pic>
      <p:pic>
        <p:nvPicPr>
          <p:cNvPr id="149" name="図 148"/>
          <p:cNvPicPr>
            <a:picLocks noChangeAspect="1"/>
          </p:cNvPicPr>
          <p:nvPr userDrawn="1"/>
        </p:nvPicPr>
        <p:blipFill>
          <a:blip r:embed="rId5"/>
          <a:stretch>
            <a:fillRect/>
          </a:stretch>
        </p:blipFill>
        <p:spPr>
          <a:xfrm>
            <a:off x="-50599" y="219686"/>
            <a:ext cx="3612546" cy="1340079"/>
          </a:xfrm>
          <a:prstGeom prst="rect">
            <a:avLst/>
          </a:prstGeom>
        </p:spPr>
      </p:pic>
    </p:spTree>
    <p:extLst>
      <p:ext uri="{BB962C8B-B14F-4D97-AF65-F5344CB8AC3E}">
        <p14:creationId xmlns:p14="http://schemas.microsoft.com/office/powerpoint/2010/main" val="2152287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30988699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2564135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21609261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35160035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25093705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2844204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242982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964197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28356154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6643262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55814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1300365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70840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1502021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2264962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2" name="正方形/長方形 101"/>
          <p:cNvSpPr/>
          <p:nvPr userDrawn="1"/>
        </p:nvSpPr>
        <p:spPr>
          <a:xfrm>
            <a:off x="4794505" y="0"/>
            <a:ext cx="2070478" cy="11944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p>
        </p:txBody>
      </p:sp>
      <p:sp>
        <p:nvSpPr>
          <p:cNvPr id="103" name="正方形/長方形 102"/>
          <p:cNvSpPr/>
          <p:nvPr userDrawn="1"/>
        </p:nvSpPr>
        <p:spPr>
          <a:xfrm>
            <a:off x="-1" y="7672528"/>
            <a:ext cx="6861857" cy="171247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userDrawn="1"/>
        </p:nvSpPr>
        <p:spPr>
          <a:xfrm>
            <a:off x="0" y="9408896"/>
            <a:ext cx="6861857" cy="508898"/>
          </a:xfrm>
          <a:prstGeom prst="rect">
            <a:avLst/>
          </a:prstGeom>
          <a:solidFill>
            <a:srgbClr val="FCAC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105" name="テキスト ボックス 104"/>
          <p:cNvSpPr txBox="1"/>
          <p:nvPr userDrawn="1"/>
        </p:nvSpPr>
        <p:spPr>
          <a:xfrm>
            <a:off x="-166137" y="9603601"/>
            <a:ext cx="6714314" cy="348557"/>
          </a:xfrm>
          <a:prstGeom prst="rect">
            <a:avLst/>
          </a:prstGeom>
          <a:noFill/>
        </p:spPr>
        <p:txBody>
          <a:bodyPr wrap="square" rtlCol="0">
            <a:spAutoFit/>
          </a:bodyPr>
          <a:lstStyle/>
          <a:p>
            <a:pPr>
              <a:lnSpc>
                <a:spcPct val="120000"/>
              </a:lnSpc>
            </a:pPr>
            <a:r>
              <a:rPr kumimoji="1" lang="ja-JP" altLang="en-US" sz="500" b="1" dirty="0">
                <a:solidFill>
                  <a:schemeClr val="bg1"/>
                </a:solidFill>
                <a:latin typeface="HG丸ｺﾞｼｯｸM-PRO" panose="020F0600000000000000" pitchFamily="50" charset="-128"/>
                <a:ea typeface="HG丸ｺﾞｼｯｸM-PRO" panose="020F0600000000000000" pitchFamily="50" charset="-128"/>
              </a:rPr>
              <a:t>　</a:t>
            </a:r>
            <a:r>
              <a:rPr kumimoji="1" lang="ja-JP" altLang="en-US" sz="1600" b="1" dirty="0">
                <a:solidFill>
                  <a:schemeClr val="bg1"/>
                </a:solidFill>
                <a:latin typeface="HG丸ｺﾞｼｯｸM-PRO" panose="020F0600000000000000" pitchFamily="50" charset="-128"/>
                <a:ea typeface="HG丸ｺﾞｼｯｸM-PRO" panose="020F0600000000000000" pitchFamily="50" charset="-128"/>
              </a:rPr>
              <a:t>　☎ </a:t>
            </a:r>
            <a:r>
              <a:rPr kumimoji="1" lang="en-US" altLang="ja-JP" sz="1600" b="1" dirty="0">
                <a:solidFill>
                  <a:schemeClr val="bg1"/>
                </a:solidFill>
                <a:latin typeface="HG丸ｺﾞｼｯｸM-PRO" panose="020F0600000000000000" pitchFamily="50" charset="-128"/>
                <a:ea typeface="HG丸ｺﾞｼｯｸM-PRO" panose="020F0600000000000000" pitchFamily="50" charset="-128"/>
              </a:rPr>
              <a:t>045-410-1010</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［平日 </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9</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30</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19</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00</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　土</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第１～４</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)10</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00-17</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1200" b="1" dirty="0">
                <a:solidFill>
                  <a:schemeClr val="bg1"/>
                </a:solidFill>
                <a:latin typeface="HG丸ｺﾞｼｯｸM-PRO" panose="020F0600000000000000" pitchFamily="50" charset="-128"/>
                <a:ea typeface="HG丸ｺﾞｼｯｸM-PRO" panose="020F0600000000000000" pitchFamily="50" charset="-128"/>
              </a:rPr>
              <a:t>00</a:t>
            </a:r>
            <a:r>
              <a:rPr kumimoji="1" lang="ja-JP" altLang="en-US" sz="1200" b="1" dirty="0">
                <a:solidFill>
                  <a:schemeClr val="bg1"/>
                </a:solidFill>
                <a:latin typeface="HG丸ｺﾞｼｯｸM-PRO" panose="020F0600000000000000" pitchFamily="50" charset="-128"/>
                <a:ea typeface="HG丸ｺﾞｼｯｸM-PRO" panose="020F0600000000000000" pitchFamily="50" charset="-128"/>
              </a:rPr>
              <a:t>］</a:t>
            </a:r>
            <a:endParaRPr kumimoji="1" lang="en-US" altLang="ja-JP" sz="12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06" name="テキスト ボックス 105"/>
          <p:cNvSpPr txBox="1"/>
          <p:nvPr userDrawn="1"/>
        </p:nvSpPr>
        <p:spPr>
          <a:xfrm>
            <a:off x="99711" y="7656685"/>
            <a:ext cx="2210257" cy="338554"/>
          </a:xfrm>
          <a:prstGeom prst="rect">
            <a:avLst/>
          </a:prstGeom>
          <a:noFill/>
        </p:spPr>
        <p:txBody>
          <a:bodyPr wrap="square" rtlCol="0">
            <a:spAutoFit/>
          </a:bodyPr>
          <a:lstStyle/>
          <a:p>
            <a:r>
              <a:rPr kumimoji="1" lang="ja-JP" altLang="en-US" sz="1600" b="1" spc="-150" dirty="0">
                <a:ln w="3175">
                  <a:noFill/>
                </a:ln>
                <a:solidFill>
                  <a:srgbClr val="00B050"/>
                </a:solidFill>
                <a:latin typeface="HG丸ｺﾞｼｯｸM-PRO" panose="020F0600000000000000" pitchFamily="50" charset="-128"/>
                <a:ea typeface="HG丸ｺﾞｼｯｸM-PRO" panose="020F0600000000000000" pitchFamily="50" charset="-128"/>
              </a:rPr>
              <a:t>参加方法はこちら ▼</a:t>
            </a:r>
          </a:p>
        </p:txBody>
      </p:sp>
      <p:sp>
        <p:nvSpPr>
          <p:cNvPr id="107" name="正方形/長方形 106"/>
          <p:cNvSpPr/>
          <p:nvPr userDrawn="1"/>
        </p:nvSpPr>
        <p:spPr>
          <a:xfrm>
            <a:off x="-1" y="2254559"/>
            <a:ext cx="6864984" cy="811500"/>
          </a:xfrm>
          <a:prstGeom prst="rect">
            <a:avLst/>
          </a:prstGeom>
          <a:solidFill>
            <a:srgbClr val="FCAC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dirty="0"/>
          </a:p>
        </p:txBody>
      </p:sp>
      <p:sp>
        <p:nvSpPr>
          <p:cNvPr id="108" name="テキスト ボックス 107"/>
          <p:cNvSpPr txBox="1"/>
          <p:nvPr userDrawn="1"/>
        </p:nvSpPr>
        <p:spPr>
          <a:xfrm>
            <a:off x="62358" y="3108154"/>
            <a:ext cx="1924059" cy="307777"/>
          </a:xfrm>
          <a:prstGeom prst="rect">
            <a:avLst/>
          </a:prstGeom>
          <a:noFill/>
        </p:spPr>
        <p:txBody>
          <a:bodyPr wrap="square" rtlCol="0">
            <a:spAutoFit/>
          </a:bodyPr>
          <a:lstStyle/>
          <a:p>
            <a:r>
              <a:rPr lang="ja-JP" altLang="en-US" sz="1400" b="1" dirty="0">
                <a:solidFill>
                  <a:schemeClr val="bg2">
                    <a:lumMod val="25000"/>
                  </a:schemeClr>
                </a:solidFill>
                <a:latin typeface="HG丸ｺﾞｼｯｸM-PRO" panose="020F0600000000000000" pitchFamily="50" charset="-128"/>
                <a:ea typeface="HG丸ｺﾞｼｯｸM-PRO" panose="020F0600000000000000" pitchFamily="50" charset="-128"/>
              </a:rPr>
              <a:t>◆会社概要・特徴</a:t>
            </a:r>
          </a:p>
        </p:txBody>
      </p:sp>
      <p:cxnSp>
        <p:nvCxnSpPr>
          <p:cNvPr id="109" name="直線コネクタ 108"/>
          <p:cNvCxnSpPr/>
          <p:nvPr userDrawn="1"/>
        </p:nvCxnSpPr>
        <p:spPr>
          <a:xfrm>
            <a:off x="65489" y="3381630"/>
            <a:ext cx="3050810" cy="2368"/>
          </a:xfrm>
          <a:prstGeom prst="line">
            <a:avLst/>
          </a:prstGeom>
          <a:ln w="38100">
            <a:solidFill>
              <a:srgbClr val="FF9999"/>
            </a:solidFill>
            <a:prstDash val="sysDot"/>
          </a:ln>
        </p:spPr>
        <p:style>
          <a:lnRef idx="1">
            <a:schemeClr val="accent1"/>
          </a:lnRef>
          <a:fillRef idx="0">
            <a:schemeClr val="accent1"/>
          </a:fillRef>
          <a:effectRef idx="0">
            <a:schemeClr val="accent1"/>
          </a:effectRef>
          <a:fontRef idx="minor">
            <a:schemeClr val="tx1"/>
          </a:fontRef>
        </p:style>
      </p:cxnSp>
      <p:sp>
        <p:nvSpPr>
          <p:cNvPr id="110" name="角丸四角形 11"/>
          <p:cNvSpPr/>
          <p:nvPr userDrawn="1"/>
        </p:nvSpPr>
        <p:spPr>
          <a:xfrm>
            <a:off x="41100" y="5641018"/>
            <a:ext cx="3098643" cy="2027467"/>
          </a:xfrm>
          <a:prstGeom prst="round2SameRect">
            <a:avLst>
              <a:gd name="adj1" fmla="val 3513"/>
              <a:gd name="adj2" fmla="val 0"/>
            </a:avLst>
          </a:prstGeom>
          <a:no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solidFill>
                <a:schemeClr val="bg2">
                  <a:lumMod val="25000"/>
                </a:schemeClr>
              </a:solidFill>
              <a:latin typeface="HG丸ｺﾞｼｯｸM-PRO" panose="020F0600000000000000" pitchFamily="50" charset="-128"/>
              <a:ea typeface="HG丸ｺﾞｼｯｸM-PRO" panose="020F0600000000000000" pitchFamily="50" charset="-128"/>
            </a:endParaRPr>
          </a:p>
        </p:txBody>
      </p:sp>
      <p:sp>
        <p:nvSpPr>
          <p:cNvPr id="111" name="片側の 2 つの角を丸めた四角形 110"/>
          <p:cNvSpPr/>
          <p:nvPr userDrawn="1"/>
        </p:nvSpPr>
        <p:spPr>
          <a:xfrm>
            <a:off x="43681" y="5624878"/>
            <a:ext cx="3098643" cy="297498"/>
          </a:xfrm>
          <a:prstGeom prst="round2SameRect">
            <a:avLst/>
          </a:prstGeom>
          <a:solidFill>
            <a:schemeClr val="bg1">
              <a:lumMod val="95000"/>
            </a:schemeClr>
          </a:solid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6">
              <a:solidFill>
                <a:schemeClr val="bg2">
                  <a:lumMod val="25000"/>
                </a:schemeClr>
              </a:solidFill>
              <a:latin typeface="HG丸ｺﾞｼｯｸM-PRO" panose="020F0600000000000000" pitchFamily="50" charset="-128"/>
              <a:ea typeface="HG丸ｺﾞｼｯｸM-PRO" panose="020F0600000000000000" pitchFamily="50" charset="-128"/>
            </a:endParaRPr>
          </a:p>
        </p:txBody>
      </p:sp>
      <p:sp>
        <p:nvSpPr>
          <p:cNvPr id="112" name="テキスト ボックス 111"/>
          <p:cNvSpPr txBox="1"/>
          <p:nvPr userDrawn="1"/>
        </p:nvSpPr>
        <p:spPr>
          <a:xfrm>
            <a:off x="557279" y="5624340"/>
            <a:ext cx="3030967" cy="307777"/>
          </a:xfrm>
          <a:prstGeom prst="rect">
            <a:avLst/>
          </a:prstGeom>
          <a:noFill/>
        </p:spPr>
        <p:txBody>
          <a:bodyPr wrap="square" rtlCol="0">
            <a:spAutoFit/>
          </a:bodyPr>
          <a:lstStyle/>
          <a:p>
            <a:r>
              <a:rPr lang="ja-JP" altLang="en-US" sz="1400" b="1" dirty="0">
                <a:solidFill>
                  <a:schemeClr val="bg2">
                    <a:lumMod val="25000"/>
                  </a:schemeClr>
                </a:solidFill>
                <a:latin typeface="HG丸ｺﾞｼｯｸM-PRO" panose="020F0600000000000000" pitchFamily="50" charset="-128"/>
                <a:ea typeface="HG丸ｺﾞｼｯｸM-PRO" panose="020F0600000000000000" pitchFamily="50" charset="-128"/>
              </a:rPr>
              <a:t>採用担当者からひとこと</a:t>
            </a:r>
          </a:p>
        </p:txBody>
      </p:sp>
      <p:sp>
        <p:nvSpPr>
          <p:cNvPr id="113" name="円/楕円 22">
            <a:extLst>
              <a:ext uri="{FF2B5EF4-FFF2-40B4-BE49-F238E27FC236}">
                <a16:creationId xmlns:a16="http://schemas.microsoft.com/office/drawing/2014/main" id="{27BCD866-3271-4DE0-A662-2B9CB1D4CAE9}"/>
              </a:ext>
            </a:extLst>
          </p:cNvPr>
          <p:cNvSpPr/>
          <p:nvPr userDrawn="1"/>
        </p:nvSpPr>
        <p:spPr>
          <a:xfrm>
            <a:off x="6432822" y="391524"/>
            <a:ext cx="396650" cy="37124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9999"/>
          </a:solidFill>
          <a:ln cap="flat">
            <a:noFill/>
            <a:prstDash val="solid"/>
          </a:ln>
        </p:spPr>
        <p:txBody>
          <a:bodyPr vert="horz" wrap="square" lIns="91440" tIns="45720" rIns="91440" bIns="45720" anchor="ctr" anchorCtr="0" compatLnSpc="1">
            <a:noAutofit/>
          </a:bodyPr>
          <a:lstStyle/>
          <a:p>
            <a:pPr algn="ctr">
              <a:spcAft>
                <a:spcPts val="0"/>
              </a:spcAft>
            </a:pPr>
            <a:r>
              <a:rPr lang="en-US" sz="1600" b="1" kern="150" dirty="0">
                <a:effectLst/>
                <a:latin typeface="Century" panose="02040604050505020304" pitchFamily="18" charset="0"/>
                <a:ea typeface="ＭＳ 明朝" panose="02020609040205080304" pitchFamily="17" charset="-128"/>
                <a:cs typeface="Arial" panose="020B0604020202020204" pitchFamily="34" charset="0"/>
              </a:rPr>
              <a:t> </a:t>
            </a:r>
            <a:endParaRPr lang="ja-JP" sz="1050" kern="150" dirty="0">
              <a:effectLst/>
              <a:latin typeface="Century" panose="02040604050505020304" pitchFamily="18" charset="0"/>
              <a:ea typeface="ＭＳ 明朝" panose="02020609040205080304" pitchFamily="17" charset="-128"/>
              <a:cs typeface="Arial" panose="020B0604020202020204" pitchFamily="34" charset="0"/>
            </a:endParaRPr>
          </a:p>
        </p:txBody>
      </p:sp>
      <p:sp>
        <p:nvSpPr>
          <p:cNvPr id="114" name="テキスト ボックス 21">
            <a:extLst>
              <a:ext uri="{FF2B5EF4-FFF2-40B4-BE49-F238E27FC236}">
                <a16:creationId xmlns:a16="http://schemas.microsoft.com/office/drawing/2014/main" id="{C04D5BF5-1886-347F-5BBC-F443973A2C80}"/>
              </a:ext>
            </a:extLst>
          </p:cNvPr>
          <p:cNvSpPr txBox="1"/>
          <p:nvPr userDrawn="1"/>
        </p:nvSpPr>
        <p:spPr>
          <a:xfrm>
            <a:off x="6424493" y="418635"/>
            <a:ext cx="413308" cy="285988"/>
          </a:xfrm>
          <a:prstGeom prst="rect">
            <a:avLst/>
          </a:prstGeom>
        </p:spPr>
        <p:txBody>
          <a:bodyPr vert="horz" wrap="square" lIns="91440" tIns="45720" rIns="91440" bIns="45720" anchor="t" anchorCtr="0" compatLnSpc="1">
            <a:noAutofit/>
          </a:bodyPr>
          <a:lstStyle/>
          <a:p>
            <a:pPr algn="l">
              <a:spcAft>
                <a:spcPts val="0"/>
              </a:spcAft>
            </a:pPr>
            <a:r>
              <a:rPr lang="ja-JP" altLang="en-US" b="1" kern="150" dirty="0">
                <a:solidFill>
                  <a:schemeClr val="bg1"/>
                </a:solidFill>
                <a:effectLst/>
                <a:latin typeface="メイリオ" panose="020B0604030504040204" pitchFamily="50" charset="-128"/>
                <a:ea typeface="メイリオ" panose="020B0604030504040204" pitchFamily="50" charset="-128"/>
                <a:cs typeface="Arial" panose="020B0604020202020204" pitchFamily="34" charset="0"/>
              </a:rPr>
              <a:t>火　　　　　　　　　　　　　　　　　　　　　　　</a:t>
            </a:r>
            <a:endParaRPr lang="ja-JP" b="1" kern="150" dirty="0">
              <a:solidFill>
                <a:schemeClr val="bg1"/>
              </a:solidFill>
              <a:effectLst/>
              <a:latin typeface="メイリオ" panose="020B0604030504040204" pitchFamily="50" charset="-128"/>
              <a:ea typeface="メイリオ" panose="020B0604030504040204" pitchFamily="50" charset="-128"/>
              <a:cs typeface="Arial" panose="020B0604020202020204" pitchFamily="34" charset="0"/>
            </a:endParaRPr>
          </a:p>
        </p:txBody>
      </p:sp>
      <p:sp>
        <p:nvSpPr>
          <p:cNvPr id="115" name="WordArt 7">
            <a:extLst>
              <a:ext uri="{FF2B5EF4-FFF2-40B4-BE49-F238E27FC236}">
                <a16:creationId xmlns:a16="http://schemas.microsoft.com/office/drawing/2014/main" id="{6DDC1FF7-A973-E72A-AD32-7D657327A84B}"/>
              </a:ext>
            </a:extLst>
          </p:cNvPr>
          <p:cNvSpPr>
            <a:spLocks noChangeArrowheads="1" noChangeShapeType="1" noTextEdit="1"/>
          </p:cNvSpPr>
          <p:nvPr userDrawn="1"/>
        </p:nvSpPr>
        <p:spPr bwMode="auto">
          <a:xfrm>
            <a:off x="159412" y="2310259"/>
            <a:ext cx="6600188" cy="710539"/>
          </a:xfrm>
          <a:prstGeom prst="rect">
            <a:avLst/>
          </a:prstGeom>
          <a:ln>
            <a:noFill/>
          </a:ln>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endParaRPr lang="ja-JP" altLang="en-US" sz="40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16" name="テキスト ボックス 115"/>
          <p:cNvSpPr txBox="1"/>
          <p:nvPr userDrawn="1"/>
        </p:nvSpPr>
        <p:spPr>
          <a:xfrm>
            <a:off x="62358" y="4891306"/>
            <a:ext cx="3207816" cy="307777"/>
          </a:xfrm>
          <a:prstGeom prst="rect">
            <a:avLst/>
          </a:prstGeom>
          <a:noFill/>
        </p:spPr>
        <p:txBody>
          <a:bodyPr wrap="square" rtlCol="0">
            <a:spAutoFit/>
          </a:bodyPr>
          <a:lstStyle/>
          <a:p>
            <a:r>
              <a:rPr lang="ja-JP" altLang="en-US" sz="1400" b="1" dirty="0">
                <a:solidFill>
                  <a:schemeClr val="bg2">
                    <a:lumMod val="25000"/>
                  </a:schemeClr>
                </a:solidFill>
                <a:latin typeface="HG丸ｺﾞｼｯｸM-PRO" panose="020F0600000000000000" pitchFamily="50" charset="-128"/>
                <a:ea typeface="HG丸ｺﾞｼｯｸM-PRO" panose="020F0600000000000000" pitchFamily="50" charset="-128"/>
              </a:rPr>
              <a:t>◆就業場所（交通手段）・最寄駅</a:t>
            </a:r>
          </a:p>
        </p:txBody>
      </p:sp>
      <p:sp>
        <p:nvSpPr>
          <p:cNvPr id="117" name="テキスト ボックス 116"/>
          <p:cNvSpPr txBox="1"/>
          <p:nvPr userDrawn="1"/>
        </p:nvSpPr>
        <p:spPr>
          <a:xfrm>
            <a:off x="85958" y="5177933"/>
            <a:ext cx="3380151" cy="400110"/>
          </a:xfrm>
          <a:prstGeom prst="rect">
            <a:avLst/>
          </a:prstGeom>
          <a:noFill/>
        </p:spPr>
        <p:txBody>
          <a:bodyPr wrap="square" rtlCol="0">
            <a:spAutoFit/>
          </a:bodyPr>
          <a:lstStyle/>
          <a:p>
            <a:endParaRPr lang="en-US" altLang="ja-JP" sz="1000"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lang="ja-JP" altLang="en-US" sz="1000"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118" name="テキスト ボックス 21"/>
          <p:cNvSpPr txBox="1"/>
          <p:nvPr userDrawn="1"/>
        </p:nvSpPr>
        <p:spPr>
          <a:xfrm>
            <a:off x="4510224" y="121826"/>
            <a:ext cx="1976302" cy="681527"/>
          </a:xfrm>
          <a:prstGeom prst="rect">
            <a:avLst/>
          </a:prstGeom>
        </p:spPr>
        <p:txBody>
          <a:bodyPr vert="horz" wrap="square" lIns="91440" tIns="45720" rIns="91440" bIns="45720" anchor="t" anchorCtr="0" compatLnSpc="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spcAft>
                <a:spcPts val="0"/>
              </a:spcAft>
            </a:pPr>
            <a:r>
              <a:rPr lang="ja-JP" altLang="en-US" sz="4000" b="1" kern="150" spc="-30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  </a:t>
            </a:r>
            <a:r>
              <a:rPr lang="en-US" altLang="ja-JP" sz="4000" b="1" kern="150" spc="-30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11</a:t>
            </a:r>
            <a:r>
              <a:rPr lang="en-US" altLang="ja-JP" sz="2800" kern="150" spc="-30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a:t>
            </a:r>
            <a:r>
              <a:rPr lang="en-US" altLang="ja-JP" sz="4000" b="1" kern="150" spc="-30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26</a:t>
            </a:r>
          </a:p>
          <a:p>
            <a:pPr algn="l">
              <a:spcAft>
                <a:spcPts val="0"/>
              </a:spcAft>
            </a:pPr>
            <a:r>
              <a:rPr lang="ja-JP" altLang="en-US" sz="1550" b="1" kern="15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Arial" panose="020B0604020202020204" pitchFamily="34" charset="0"/>
              </a:rPr>
              <a:t>　　　　　　　　</a:t>
            </a:r>
            <a:r>
              <a:rPr lang="ja-JP" altLang="en-US" sz="1550" b="1"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rPr>
              <a:t>　</a:t>
            </a:r>
            <a:r>
              <a:rPr lang="ja-JP" altLang="en-US" b="1"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rPr>
              <a:t>　　　　　　　　　　　　　　</a:t>
            </a:r>
            <a:endParaRPr lang="ja-JP" b="1"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endParaRPr>
          </a:p>
        </p:txBody>
      </p:sp>
      <p:sp>
        <p:nvSpPr>
          <p:cNvPr id="119" name="テキスト ボックス 118"/>
          <p:cNvSpPr txBox="1"/>
          <p:nvPr userDrawn="1"/>
        </p:nvSpPr>
        <p:spPr>
          <a:xfrm>
            <a:off x="4794505" y="-51365"/>
            <a:ext cx="938708" cy="241163"/>
          </a:xfrm>
          <a:prstGeom prst="rect">
            <a:avLst/>
          </a:prstGeom>
        </p:spPr>
        <p:txBody>
          <a:bodyPr vert="horz" wrap="square" lIns="91440" tIns="45720" rIns="91440" bIns="45720" anchor="t" anchorCtr="0" compatLnSpc="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spcAft>
                <a:spcPts val="0"/>
              </a:spcAft>
            </a:pPr>
            <a:r>
              <a:rPr lang="en-US" altLang="ja-JP" sz="1600" kern="150" spc="-30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2024</a:t>
            </a:r>
            <a:r>
              <a:rPr lang="ja-JP" altLang="en-US" sz="1600" kern="150" spc="-30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年</a:t>
            </a:r>
            <a:r>
              <a:rPr lang="ja-JP" altLang="en-US" sz="800" kern="15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Arial" panose="020B0604020202020204" pitchFamily="34" charset="0"/>
              </a:rPr>
              <a:t>　　　　　　　　</a:t>
            </a:r>
            <a:r>
              <a:rPr lang="ja-JP" altLang="en-US" sz="800"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rPr>
              <a:t>　</a:t>
            </a:r>
            <a:r>
              <a:rPr lang="ja-JP" altLang="en-US" sz="900"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rPr>
              <a:t>　　　　　　　　　　　　　　</a:t>
            </a:r>
            <a:endParaRPr lang="ja-JP" sz="900"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endParaRPr>
          </a:p>
        </p:txBody>
      </p:sp>
      <p:sp>
        <p:nvSpPr>
          <p:cNvPr id="120" name="テキスト ボックス 21"/>
          <p:cNvSpPr txBox="1"/>
          <p:nvPr userDrawn="1"/>
        </p:nvSpPr>
        <p:spPr>
          <a:xfrm>
            <a:off x="4881929" y="822759"/>
            <a:ext cx="1980647" cy="358589"/>
          </a:xfrm>
          <a:prstGeom prst="rect">
            <a:avLst/>
          </a:prstGeom>
        </p:spPr>
        <p:txBody>
          <a:bodyPr vert="horz" wrap="square" lIns="91440" tIns="45720" rIns="91440" bIns="45720" anchor="t" anchorCtr="0" compatLnSpc="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spcAft>
                <a:spcPts val="0"/>
              </a:spcAft>
            </a:pPr>
            <a:r>
              <a:rPr lang="en-US" altLang="ja-JP"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13</a:t>
            </a:r>
            <a:r>
              <a:rPr lang="ja-JP" altLang="en-US"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a:t>
            </a:r>
            <a:r>
              <a:rPr lang="en-US" altLang="ja-JP"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00 </a:t>
            </a:r>
            <a:r>
              <a:rPr lang="ja-JP" altLang="en-US"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a:t>
            </a:r>
            <a:r>
              <a:rPr lang="en-US" altLang="ja-JP"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16</a:t>
            </a:r>
            <a:r>
              <a:rPr lang="ja-JP" altLang="en-US"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a:t>
            </a:r>
            <a:r>
              <a:rPr lang="en-US" altLang="ja-JP"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00</a:t>
            </a:r>
            <a:r>
              <a:rPr lang="ja-JP" altLang="ja-JP" sz="1600" b="1" kern="150" spc="-150" dirty="0">
                <a:solidFill>
                  <a:schemeClr val="tx1">
                    <a:lumMod val="95000"/>
                    <a:lumOff val="5000"/>
                  </a:schemeClr>
                </a:solidFill>
                <a:latin typeface="HG丸ｺﾞｼｯｸM-PRO" panose="020F0600000000000000" pitchFamily="50" charset="-128"/>
                <a:ea typeface="HG丸ｺﾞｼｯｸM-PRO" panose="020F0600000000000000" pitchFamily="50" charset="-128"/>
                <a:cs typeface="Arial" panose="020B0604020202020204" pitchFamily="34" charset="0"/>
              </a:rPr>
              <a:t> </a:t>
            </a:r>
            <a:endParaRPr lang="en-US" altLang="ja-JP" sz="1600" b="1" kern="150" spc="-15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Arial" panose="020B0604020202020204" pitchFamily="34" charset="0"/>
            </a:endParaRPr>
          </a:p>
          <a:p>
            <a:pPr algn="l">
              <a:spcAft>
                <a:spcPts val="0"/>
              </a:spcAft>
            </a:pPr>
            <a:r>
              <a:rPr lang="ja-JP" altLang="en-US" sz="1200" b="1" kern="150" dirty="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Arial" panose="020B0604020202020204" pitchFamily="34" charset="0"/>
              </a:rPr>
              <a:t>　　　　　　　　</a:t>
            </a:r>
            <a:r>
              <a:rPr lang="ja-JP" altLang="en-US" sz="1200" b="1"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rPr>
              <a:t>　</a:t>
            </a:r>
            <a:r>
              <a:rPr lang="ja-JP" altLang="en-US" sz="1400" b="1"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rPr>
              <a:t>　　　　　　　　　　　　　　</a:t>
            </a:r>
            <a:endParaRPr lang="ja-JP" sz="1400" b="1" kern="150" dirty="0">
              <a:solidFill>
                <a:schemeClr val="tx1">
                  <a:lumMod val="95000"/>
                  <a:lumOff val="5000"/>
                </a:schemeClr>
              </a:solidFill>
              <a:effectLst/>
              <a:latin typeface="メイリオ" panose="020B0604030504040204" pitchFamily="50" charset="-128"/>
              <a:ea typeface="メイリオ" panose="020B0604030504040204" pitchFamily="50" charset="-128"/>
              <a:cs typeface="Arial" panose="020B0604020202020204" pitchFamily="34" charset="0"/>
            </a:endParaRPr>
          </a:p>
        </p:txBody>
      </p:sp>
      <p:sp>
        <p:nvSpPr>
          <p:cNvPr id="121" name="テキスト ボックス 120">
            <a:extLst>
              <a:ext uri="{FF2B5EF4-FFF2-40B4-BE49-F238E27FC236}">
                <a16:creationId xmlns:a16="http://schemas.microsoft.com/office/drawing/2014/main" id="{6BFAD698-5CC8-EDCE-9425-4096230DA2BE}"/>
              </a:ext>
            </a:extLst>
          </p:cNvPr>
          <p:cNvSpPr txBox="1"/>
          <p:nvPr userDrawn="1"/>
        </p:nvSpPr>
        <p:spPr>
          <a:xfrm>
            <a:off x="3401006" y="629972"/>
            <a:ext cx="1455963" cy="646331"/>
          </a:xfrm>
          <a:prstGeom prst="rect">
            <a:avLst/>
          </a:prstGeom>
          <a:noFill/>
        </p:spPr>
        <p:txBody>
          <a:bodyPr wrap="square" rtlCol="0">
            <a:spAutoFit/>
          </a:bodyPr>
          <a:lstStyle/>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♯参加費無料</a:t>
            </a:r>
            <a:endPar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♯事前予約不要</a:t>
            </a:r>
            <a:endPar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♯相談だけも</a:t>
            </a:r>
            <a:r>
              <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OK</a:t>
            </a:r>
          </a:p>
        </p:txBody>
      </p:sp>
      <p:grpSp>
        <p:nvGrpSpPr>
          <p:cNvPr id="122" name="グループ化 121"/>
          <p:cNvGrpSpPr/>
          <p:nvPr userDrawn="1"/>
        </p:nvGrpSpPr>
        <p:grpSpPr>
          <a:xfrm>
            <a:off x="-177007" y="-23257"/>
            <a:ext cx="4353242" cy="473776"/>
            <a:chOff x="-7648832" y="-1680660"/>
            <a:chExt cx="4959150" cy="473776"/>
          </a:xfrm>
        </p:grpSpPr>
        <p:sp>
          <p:nvSpPr>
            <p:cNvPr id="123" name="テキスト ボックス 122">
              <a:extLst>
                <a:ext uri="{FF2B5EF4-FFF2-40B4-BE49-F238E27FC236}">
                  <a16:creationId xmlns:a16="http://schemas.microsoft.com/office/drawing/2014/main" id="{81BD8EAC-6F45-01C5-CABE-8892A6ECA0CC}"/>
                </a:ext>
              </a:extLst>
            </p:cNvPr>
            <p:cNvSpPr txBox="1"/>
            <p:nvPr/>
          </p:nvSpPr>
          <p:spPr>
            <a:xfrm>
              <a:off x="-7648832" y="-1680660"/>
              <a:ext cx="4317004" cy="400110"/>
            </a:xfrm>
            <a:prstGeom prst="rect">
              <a:avLst/>
            </a:prstGeom>
            <a:noFill/>
          </p:spPr>
          <p:txBody>
            <a:bodyPr wrap="square" rtlCol="0">
              <a:spAutoFit/>
            </a:bodyPr>
            <a:lstStyle/>
            <a:p>
              <a:pPr algn="ctr"/>
              <a:r>
                <a:rPr kumimoji="1" lang="ja-JP" altLang="en-US" sz="2000" dirty="0">
                  <a:solidFill>
                    <a:schemeClr val="bg2">
                      <a:lumMod val="50000"/>
                    </a:schemeClr>
                  </a:solidFill>
                  <a:latin typeface="HG丸ｺﾞｼｯｸM-PRO" panose="020F0600000000000000" pitchFamily="50" charset="-128"/>
                  <a:ea typeface="HG丸ｺﾞｼｯｸM-PRO" panose="020F0600000000000000" pitchFamily="50" charset="-128"/>
                </a:rPr>
                <a:t>ハローワークプラザよこはま</a:t>
              </a:r>
            </a:p>
          </p:txBody>
        </p:sp>
        <p:sp>
          <p:nvSpPr>
            <p:cNvPr id="124" name="テキスト ボックス 123">
              <a:extLst>
                <a:ext uri="{FF2B5EF4-FFF2-40B4-BE49-F238E27FC236}">
                  <a16:creationId xmlns:a16="http://schemas.microsoft.com/office/drawing/2014/main" id="{DA8F1580-7E47-ED11-6206-523FFD495DEA}"/>
                </a:ext>
              </a:extLst>
            </p:cNvPr>
            <p:cNvSpPr txBox="1"/>
            <p:nvPr/>
          </p:nvSpPr>
          <p:spPr>
            <a:xfrm rot="20558883">
              <a:off x="-3611044" y="-1668549"/>
              <a:ext cx="921362" cy="461665"/>
            </a:xfrm>
            <a:prstGeom prst="rect">
              <a:avLst/>
            </a:prstGeom>
            <a:noFill/>
          </p:spPr>
          <p:txBody>
            <a:bodyPr wrap="square" rtlCol="0">
              <a:spAutoFit/>
            </a:bodyPr>
            <a:lstStyle/>
            <a:p>
              <a:pPr algn="ctr"/>
              <a:r>
                <a:rPr kumimoji="1" lang="en-US" altLang="ja-JP" sz="2400" dirty="0">
                  <a:solidFill>
                    <a:srgbClr val="00B050"/>
                  </a:solidFill>
                  <a:latin typeface="HG丸ｺﾞｼｯｸM-PRO" panose="020F0600000000000000" pitchFamily="50" charset="-128"/>
                  <a:ea typeface="HG丸ｺﾞｼｯｸM-PRO" panose="020F0600000000000000" pitchFamily="50" charset="-128"/>
                </a:rPr>
                <a:t>DE</a:t>
              </a:r>
              <a:endParaRPr kumimoji="1" lang="ja-JP" altLang="en-US" sz="2400" dirty="0">
                <a:solidFill>
                  <a:srgbClr val="00B050"/>
                </a:solidFill>
                <a:latin typeface="HG丸ｺﾞｼｯｸM-PRO" panose="020F0600000000000000" pitchFamily="50" charset="-128"/>
                <a:ea typeface="HG丸ｺﾞｼｯｸM-PRO" panose="020F0600000000000000" pitchFamily="50" charset="-128"/>
              </a:endParaRPr>
            </a:p>
          </p:txBody>
        </p:sp>
      </p:grpSp>
      <p:grpSp>
        <p:nvGrpSpPr>
          <p:cNvPr id="125" name="グループ化 124">
            <a:extLst>
              <a:ext uri="{FF2B5EF4-FFF2-40B4-BE49-F238E27FC236}">
                <a16:creationId xmlns:a16="http://schemas.microsoft.com/office/drawing/2014/main" id="{AA11D2E1-F50D-DB71-DD47-E7E340FD0B64}"/>
              </a:ext>
            </a:extLst>
          </p:cNvPr>
          <p:cNvGrpSpPr/>
          <p:nvPr userDrawn="1"/>
        </p:nvGrpSpPr>
        <p:grpSpPr>
          <a:xfrm>
            <a:off x="4140159" y="54181"/>
            <a:ext cx="179770" cy="172084"/>
            <a:chOff x="7484431" y="3704352"/>
            <a:chExt cx="240873" cy="240274"/>
          </a:xfrm>
        </p:grpSpPr>
        <p:sp>
          <p:nvSpPr>
            <p:cNvPr id="126" name="楕円 125">
              <a:extLst>
                <a:ext uri="{FF2B5EF4-FFF2-40B4-BE49-F238E27FC236}">
                  <a16:creationId xmlns:a16="http://schemas.microsoft.com/office/drawing/2014/main" id="{F4A3B393-80A5-7083-906D-020992AA9199}"/>
                </a:ext>
              </a:extLst>
            </p:cNvPr>
            <p:cNvSpPr/>
            <p:nvPr/>
          </p:nvSpPr>
          <p:spPr>
            <a:xfrm rot="1429086">
              <a:off x="7567303" y="3704352"/>
              <a:ext cx="105728" cy="115359"/>
            </a:xfrm>
            <a:prstGeom prst="ellipse">
              <a:avLst/>
            </a:prstGeom>
            <a:solidFill>
              <a:srgbClr val="FDCCB9"/>
            </a:solidFill>
            <a:ln w="6350">
              <a:solidFill>
                <a:srgbClr val="A48A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楕円 126">
              <a:extLst>
                <a:ext uri="{FF2B5EF4-FFF2-40B4-BE49-F238E27FC236}">
                  <a16:creationId xmlns:a16="http://schemas.microsoft.com/office/drawing/2014/main" id="{77AAC36E-CCDE-75DF-56FE-3D77A580769A}"/>
                </a:ext>
              </a:extLst>
            </p:cNvPr>
            <p:cNvSpPr/>
            <p:nvPr/>
          </p:nvSpPr>
          <p:spPr>
            <a:xfrm rot="4057642">
              <a:off x="7489247" y="3795493"/>
              <a:ext cx="105728" cy="115359"/>
            </a:xfrm>
            <a:prstGeom prst="ellipse">
              <a:avLst/>
            </a:prstGeom>
            <a:solidFill>
              <a:srgbClr val="FDCCB9"/>
            </a:solidFill>
            <a:ln w="6350">
              <a:solidFill>
                <a:srgbClr val="A48A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楕円 127">
              <a:extLst>
                <a:ext uri="{FF2B5EF4-FFF2-40B4-BE49-F238E27FC236}">
                  <a16:creationId xmlns:a16="http://schemas.microsoft.com/office/drawing/2014/main" id="{8E6D4FD5-1848-1E03-6678-299F3B5842C5}"/>
                </a:ext>
              </a:extLst>
            </p:cNvPr>
            <p:cNvSpPr/>
            <p:nvPr/>
          </p:nvSpPr>
          <p:spPr>
            <a:xfrm rot="7140566">
              <a:off x="7500620" y="3720186"/>
              <a:ext cx="105728" cy="115359"/>
            </a:xfrm>
            <a:prstGeom prst="ellipse">
              <a:avLst/>
            </a:prstGeom>
            <a:solidFill>
              <a:srgbClr val="FDCCB9"/>
            </a:solidFill>
            <a:ln w="6350">
              <a:solidFill>
                <a:srgbClr val="A48A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楕円 128">
              <a:extLst>
                <a:ext uri="{FF2B5EF4-FFF2-40B4-BE49-F238E27FC236}">
                  <a16:creationId xmlns:a16="http://schemas.microsoft.com/office/drawing/2014/main" id="{F9B325B4-2950-6F5F-BA05-71A5BCD658B6}"/>
                </a:ext>
              </a:extLst>
            </p:cNvPr>
            <p:cNvSpPr/>
            <p:nvPr/>
          </p:nvSpPr>
          <p:spPr>
            <a:xfrm rot="5991942">
              <a:off x="7614761" y="3769388"/>
              <a:ext cx="105728" cy="115359"/>
            </a:xfrm>
            <a:prstGeom prst="ellipse">
              <a:avLst/>
            </a:prstGeom>
            <a:solidFill>
              <a:srgbClr val="FDCCB9"/>
            </a:solidFill>
            <a:ln w="6350">
              <a:solidFill>
                <a:srgbClr val="A48A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楕円 129">
              <a:extLst>
                <a:ext uri="{FF2B5EF4-FFF2-40B4-BE49-F238E27FC236}">
                  <a16:creationId xmlns:a16="http://schemas.microsoft.com/office/drawing/2014/main" id="{276E0E52-6F3A-0636-8660-773DB0EA7699}"/>
                </a:ext>
              </a:extLst>
            </p:cNvPr>
            <p:cNvSpPr/>
            <p:nvPr/>
          </p:nvSpPr>
          <p:spPr>
            <a:xfrm rot="9119533">
              <a:off x="7576882" y="3829267"/>
              <a:ext cx="105728" cy="115359"/>
            </a:xfrm>
            <a:prstGeom prst="ellipse">
              <a:avLst/>
            </a:prstGeom>
            <a:solidFill>
              <a:srgbClr val="FDCCB9"/>
            </a:solidFill>
            <a:ln w="6350">
              <a:solidFill>
                <a:srgbClr val="A48A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フローチャート: 結合子 130">
              <a:extLst>
                <a:ext uri="{FF2B5EF4-FFF2-40B4-BE49-F238E27FC236}">
                  <a16:creationId xmlns:a16="http://schemas.microsoft.com/office/drawing/2014/main" id="{030F0DD5-0360-081A-1443-E97DDF398C6E}"/>
                </a:ext>
              </a:extLst>
            </p:cNvPr>
            <p:cNvSpPr/>
            <p:nvPr/>
          </p:nvSpPr>
          <p:spPr>
            <a:xfrm>
              <a:off x="7565443" y="3780518"/>
              <a:ext cx="74477" cy="77248"/>
            </a:xfrm>
            <a:prstGeom prst="flowChartConnector">
              <a:avLst/>
            </a:prstGeom>
            <a:solidFill>
              <a:srgbClr val="A48A8A"/>
            </a:solidFill>
            <a:ln>
              <a:solidFill>
                <a:srgbClr val="A48A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2" name="テキスト ボックス 131"/>
          <p:cNvSpPr txBox="1"/>
          <p:nvPr userDrawn="1"/>
        </p:nvSpPr>
        <p:spPr>
          <a:xfrm>
            <a:off x="3466109" y="3131657"/>
            <a:ext cx="3207816" cy="307777"/>
          </a:xfrm>
          <a:prstGeom prst="rect">
            <a:avLst/>
          </a:prstGeom>
          <a:noFill/>
        </p:spPr>
        <p:txBody>
          <a:bodyPr wrap="square" rtlCol="0">
            <a:spAutoFit/>
          </a:bodyPr>
          <a:lstStyle/>
          <a:p>
            <a:r>
              <a:rPr lang="ja-JP" altLang="en-US" sz="1400" b="1" dirty="0">
                <a:solidFill>
                  <a:schemeClr val="bg2">
                    <a:lumMod val="25000"/>
                  </a:schemeClr>
                </a:solidFill>
                <a:latin typeface="HG丸ｺﾞｼｯｸM-PRO" panose="020F0600000000000000" pitchFamily="50" charset="-128"/>
                <a:ea typeface="HG丸ｺﾞｼｯｸM-PRO" panose="020F0600000000000000" pitchFamily="50" charset="-128"/>
              </a:rPr>
              <a:t>◆募集職種</a:t>
            </a:r>
          </a:p>
        </p:txBody>
      </p:sp>
      <p:grpSp>
        <p:nvGrpSpPr>
          <p:cNvPr id="133" name="グループ化 132"/>
          <p:cNvGrpSpPr/>
          <p:nvPr userDrawn="1"/>
        </p:nvGrpSpPr>
        <p:grpSpPr>
          <a:xfrm>
            <a:off x="75444" y="7920128"/>
            <a:ext cx="6774357" cy="1446550"/>
            <a:chOff x="113544" y="7891100"/>
            <a:chExt cx="6774357" cy="1446550"/>
          </a:xfrm>
        </p:grpSpPr>
        <p:sp>
          <p:nvSpPr>
            <p:cNvPr id="134" name="テキスト ボックス 133"/>
            <p:cNvSpPr txBox="1"/>
            <p:nvPr/>
          </p:nvSpPr>
          <p:spPr>
            <a:xfrm>
              <a:off x="113544" y="7891100"/>
              <a:ext cx="6721210" cy="1446550"/>
            </a:xfrm>
            <a:prstGeom prst="rect">
              <a:avLst/>
            </a:prstGeom>
            <a:noFill/>
          </p:spPr>
          <p:txBody>
            <a:bodyPr wrap="square" rtlCol="0">
              <a:spAutoFit/>
            </a:bodyPr>
            <a:lstStyle/>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１．予約不要です。当日ハローワークプラザよこはまへ、直接お越しください</a:t>
              </a:r>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endParaRPr kumimoji="1" lang="en-US" altLang="ja-JP" sz="3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２．裏面の「参加申込書」を記入してください（事業所担当者へお渡しください）　</a:t>
              </a:r>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３．希望事業所の「受付番号」を取り、お近くの待合席でお待ちください</a:t>
              </a:r>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４．事業所担当者より「受付番号」をお呼びします</a:t>
              </a:r>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５．ブースに入り、参加申込書を渡し、面接や相談を行ってください</a:t>
              </a:r>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６．雇用保険受給中の方は、事業所担当者より「求職活動実績証明書」をお渡しします</a:t>
              </a:r>
              <a:endPar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135" name="テキスト ボックス 134"/>
            <p:cNvSpPr txBox="1"/>
            <p:nvPr/>
          </p:nvSpPr>
          <p:spPr>
            <a:xfrm>
              <a:off x="416967" y="8089404"/>
              <a:ext cx="6470934" cy="276999"/>
            </a:xfrm>
            <a:prstGeom prst="rect">
              <a:avLst/>
            </a:prstGeom>
            <a:noFill/>
          </p:spPr>
          <p:txBody>
            <a:bodyPr wrap="square" rtlCol="0">
              <a:spAutoFit/>
            </a:bodyPr>
            <a:lstStyle/>
            <a:p>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面接を希望の場合は、履歴書・職務経歴書持参しください</a:t>
              </a:r>
              <a:r>
                <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a:t>
              </a:r>
              <a:r>
                <a:rPr kumimoji="1" lang="ja-JP" altLang="en-US"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相談のみの方は手ぶらで</a:t>
              </a:r>
              <a:r>
                <a:rPr kumimoji="1" lang="en-US" altLang="ja-JP" sz="1200" dirty="0">
                  <a:ln w="3175">
                    <a:noFill/>
                  </a:ln>
                  <a:solidFill>
                    <a:schemeClr val="tx1">
                      <a:lumMod val="85000"/>
                      <a:lumOff val="15000"/>
                    </a:schemeClr>
                  </a:solidFill>
                  <a:latin typeface="HG丸ｺﾞｼｯｸM-PRO" panose="020F0600000000000000" pitchFamily="50" charset="-128"/>
                  <a:ea typeface="HG丸ｺﾞｼｯｸM-PRO" panose="020F0600000000000000" pitchFamily="50" charset="-128"/>
                </a:rPr>
                <a:t>OK)</a:t>
              </a:r>
            </a:p>
          </p:txBody>
        </p:sp>
      </p:grpSp>
      <p:sp>
        <p:nvSpPr>
          <p:cNvPr id="136" name="テキスト ボックス 135"/>
          <p:cNvSpPr txBox="1"/>
          <p:nvPr userDrawn="1"/>
        </p:nvSpPr>
        <p:spPr>
          <a:xfrm>
            <a:off x="378867" y="9342807"/>
            <a:ext cx="6628992" cy="380553"/>
          </a:xfrm>
          <a:prstGeom prst="rect">
            <a:avLst/>
          </a:prstGeom>
          <a:noFill/>
        </p:spPr>
        <p:txBody>
          <a:bodyPr wrap="square" rtlCol="0">
            <a:spAutoFit/>
          </a:bodyPr>
          <a:lstStyle/>
          <a:p>
            <a:pPr>
              <a:lnSpc>
                <a:spcPct val="120000"/>
              </a:lnSpc>
            </a:pPr>
            <a:r>
              <a:rPr kumimoji="1" lang="ja-JP" altLang="en-US" b="1" dirty="0">
                <a:solidFill>
                  <a:schemeClr val="bg1"/>
                </a:solidFill>
                <a:latin typeface="HG丸ｺﾞｼｯｸM-PRO" panose="020F0600000000000000" pitchFamily="50" charset="-128"/>
                <a:ea typeface="HG丸ｺﾞｼｯｸM-PRO" panose="020F0600000000000000" pitchFamily="50" charset="-128"/>
              </a:rPr>
              <a:t>ハローワークプラザよこはま</a:t>
            </a: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　　　    </a:t>
            </a:r>
            <a:r>
              <a:rPr kumimoji="1" lang="ja-JP" altLang="en-US" sz="1400" dirty="0">
                <a:solidFill>
                  <a:schemeClr val="bg1"/>
                </a:solidFill>
                <a:latin typeface="HG丸ｺﾞｼｯｸM-PRO" panose="020F0600000000000000" pitchFamily="50" charset="-128"/>
                <a:ea typeface="HG丸ｺﾞｼｯｸM-PRO" panose="020F0600000000000000" pitchFamily="50" charset="-128"/>
              </a:rPr>
              <a:t>横浜市西区北幸</a:t>
            </a:r>
            <a:r>
              <a:rPr kumimoji="1" lang="en-US" altLang="ja-JP" sz="1400" dirty="0">
                <a:solidFill>
                  <a:schemeClr val="bg1"/>
                </a:solidFill>
                <a:latin typeface="HG丸ｺﾞｼｯｸM-PRO" panose="020F0600000000000000" pitchFamily="50" charset="-128"/>
                <a:ea typeface="HG丸ｺﾞｼｯｸM-PRO" panose="020F0600000000000000" pitchFamily="50" charset="-128"/>
              </a:rPr>
              <a:t>1-11-15</a:t>
            </a:r>
            <a:r>
              <a:rPr kumimoji="1" lang="ja-JP" altLang="en-US" sz="400" b="1" dirty="0">
                <a:solidFill>
                  <a:schemeClr val="bg1"/>
                </a:solidFill>
                <a:latin typeface="HG丸ｺﾞｼｯｸM-PRO" panose="020F0600000000000000" pitchFamily="50" charset="-128"/>
                <a:ea typeface="HG丸ｺﾞｼｯｸM-PRO" panose="020F0600000000000000" pitchFamily="50" charset="-128"/>
              </a:rPr>
              <a:t>　</a:t>
            </a:r>
            <a:endParaRPr kumimoji="1" lang="en-US" altLang="ja-JP" sz="1100" b="1" dirty="0">
              <a:solidFill>
                <a:schemeClr val="bg1"/>
              </a:solidFill>
              <a:latin typeface="HG丸ｺﾞｼｯｸM-PRO" panose="020F0600000000000000" pitchFamily="50" charset="-128"/>
              <a:ea typeface="HG丸ｺﾞｼｯｸM-PRO" panose="020F0600000000000000" pitchFamily="50" charset="-128"/>
            </a:endParaRPr>
          </a:p>
        </p:txBody>
      </p:sp>
      <p:grpSp>
        <p:nvGrpSpPr>
          <p:cNvPr id="137" name="グループ化 136"/>
          <p:cNvGrpSpPr/>
          <p:nvPr userDrawn="1"/>
        </p:nvGrpSpPr>
        <p:grpSpPr>
          <a:xfrm>
            <a:off x="5626345" y="1146925"/>
            <a:ext cx="1047580" cy="1242263"/>
            <a:chOff x="6573849" y="157724"/>
            <a:chExt cx="1192446" cy="1414051"/>
          </a:xfrm>
        </p:grpSpPr>
        <p:pic>
          <p:nvPicPr>
            <p:cNvPr id="138" name="図 137"/>
            <p:cNvPicPr>
              <a:picLocks noChangeAspect="1"/>
            </p:cNvPicPr>
            <p:nvPr/>
          </p:nvPicPr>
          <p:blipFill>
            <a:blip/>
            <a:stretch>
              <a:fillRect/>
            </a:stretch>
          </p:blipFill>
          <p:spPr>
            <a:xfrm rot="3613534">
              <a:off x="6463046" y="268527"/>
              <a:ext cx="1414051" cy="1192446"/>
            </a:xfrm>
            <a:prstGeom prst="rect">
              <a:avLst/>
            </a:prstGeom>
          </p:spPr>
        </p:pic>
        <p:sp>
          <p:nvSpPr>
            <p:cNvPr id="139" name="テキスト ボックス 138"/>
            <p:cNvSpPr txBox="1"/>
            <p:nvPr/>
          </p:nvSpPr>
          <p:spPr>
            <a:xfrm rot="1691580">
              <a:off x="6855738" y="782306"/>
              <a:ext cx="531623" cy="224313"/>
            </a:xfrm>
            <a:prstGeom prst="rect">
              <a:avLst/>
            </a:prstGeom>
            <a:noFill/>
          </p:spPr>
          <p:txBody>
            <a:bodyPr wrap="square" rtlCol="0">
              <a:prstTxWarp prst="textArchUp">
                <a:avLst>
                  <a:gd name="adj" fmla="val 11004648"/>
                </a:avLst>
              </a:prstTxWarp>
              <a:spAutoFit/>
            </a:bodyPr>
            <a:lstStyle/>
            <a:p>
              <a:r>
                <a:rPr kumimoji="1" lang="ja-JP" altLang="en-US" sz="900" b="1" dirty="0">
                  <a:solidFill>
                    <a:srgbClr val="FF9999"/>
                  </a:solidFill>
                  <a:latin typeface="HG丸ｺﾞｼｯｸM-PRO" panose="020F0600000000000000" pitchFamily="50" charset="-128"/>
                  <a:ea typeface="HG丸ｺﾞｼｯｸM-PRO" panose="020F0600000000000000" pitchFamily="50" charset="-128"/>
                </a:rPr>
                <a:t>人と企業を</a:t>
              </a:r>
            </a:p>
          </p:txBody>
        </p:sp>
        <p:sp>
          <p:nvSpPr>
            <p:cNvPr id="140" name="テキスト ボックス 139"/>
            <p:cNvSpPr txBox="1"/>
            <p:nvPr/>
          </p:nvSpPr>
          <p:spPr>
            <a:xfrm rot="1887562">
              <a:off x="6756429" y="914691"/>
              <a:ext cx="613287" cy="338554"/>
            </a:xfrm>
            <a:prstGeom prst="rect">
              <a:avLst/>
            </a:prstGeom>
            <a:noFill/>
          </p:spPr>
          <p:txBody>
            <a:bodyPr wrap="square" rtlCol="0">
              <a:prstTxWarp prst="textArchUp">
                <a:avLst>
                  <a:gd name="adj" fmla="val 12684443"/>
                </a:avLst>
              </a:prstTxWarp>
              <a:spAutoFit/>
            </a:bodyPr>
            <a:lstStyle/>
            <a:p>
              <a:r>
                <a:rPr kumimoji="1" lang="ja-JP" altLang="en-US" sz="900" b="1" dirty="0">
                  <a:solidFill>
                    <a:srgbClr val="FF9999"/>
                  </a:solidFill>
                  <a:latin typeface="HG丸ｺﾞｼｯｸM-PRO" panose="020F0600000000000000" pitchFamily="50" charset="-128"/>
                  <a:ea typeface="HG丸ｺﾞｼｯｸM-PRO" panose="020F0600000000000000" pitchFamily="50" charset="-128"/>
                </a:rPr>
                <a:t>結ぶＨＷ</a:t>
              </a:r>
            </a:p>
          </p:txBody>
        </p:sp>
      </p:grpSp>
      <p:pic>
        <p:nvPicPr>
          <p:cNvPr id="141" name="図 140">
            <a:extLst>
              <a:ext uri="{FF2B5EF4-FFF2-40B4-BE49-F238E27FC236}">
                <a16:creationId xmlns:a16="http://schemas.microsoft.com/office/drawing/2014/main" id="{98EBB508-A801-C4BD-4A74-1286E8530CD9}"/>
              </a:ext>
            </a:extLst>
          </p:cNvPr>
          <p:cNvPicPr>
            <a:picLocks noChangeAspect="1"/>
          </p:cNvPicPr>
          <p:nvPr userDrawn="1"/>
        </p:nvPicPr>
        <p:blipFill>
          <a:blip/>
          <a:stretch>
            <a:fillRect/>
          </a:stretch>
        </p:blipFill>
        <p:spPr>
          <a:xfrm>
            <a:off x="707896" y="1174670"/>
            <a:ext cx="5037165" cy="1274398"/>
          </a:xfrm>
          <a:prstGeom prst="rect">
            <a:avLst/>
          </a:prstGeom>
        </p:spPr>
      </p:pic>
      <p:cxnSp>
        <p:nvCxnSpPr>
          <p:cNvPr id="142" name="直線コネクタ 141">
            <a:extLst>
              <a:ext uri="{FF2B5EF4-FFF2-40B4-BE49-F238E27FC236}">
                <a16:creationId xmlns:a16="http://schemas.microsoft.com/office/drawing/2014/main" id="{2D7324FD-0EDB-391F-4217-F06306E615AD}"/>
              </a:ext>
            </a:extLst>
          </p:cNvPr>
          <p:cNvCxnSpPr/>
          <p:nvPr userDrawn="1"/>
        </p:nvCxnSpPr>
        <p:spPr>
          <a:xfrm>
            <a:off x="3544612" y="3388616"/>
            <a:ext cx="3050810" cy="2368"/>
          </a:xfrm>
          <a:prstGeom prst="line">
            <a:avLst/>
          </a:prstGeom>
          <a:ln w="38100">
            <a:solidFill>
              <a:srgbClr val="FF9999"/>
            </a:solidFill>
            <a:prstDash val="sysDot"/>
          </a:ln>
        </p:spPr>
        <p:style>
          <a:lnRef idx="1">
            <a:schemeClr val="accent1"/>
          </a:lnRef>
          <a:fillRef idx="0">
            <a:schemeClr val="accent1"/>
          </a:fillRef>
          <a:effectRef idx="0">
            <a:schemeClr val="accent1"/>
          </a:effectRef>
          <a:fontRef idx="minor">
            <a:schemeClr val="tx1"/>
          </a:fontRef>
        </p:style>
      </p:cxnSp>
      <p:grpSp>
        <p:nvGrpSpPr>
          <p:cNvPr id="143" name="グループ化 142">
            <a:extLst>
              <a:ext uri="{FF2B5EF4-FFF2-40B4-BE49-F238E27FC236}">
                <a16:creationId xmlns:a16="http://schemas.microsoft.com/office/drawing/2014/main" id="{DCCF4AC3-D669-BDFD-C42A-833BD4A97986}"/>
              </a:ext>
            </a:extLst>
          </p:cNvPr>
          <p:cNvGrpSpPr/>
          <p:nvPr userDrawn="1"/>
        </p:nvGrpSpPr>
        <p:grpSpPr>
          <a:xfrm>
            <a:off x="6000889" y="3155730"/>
            <a:ext cx="893091" cy="914131"/>
            <a:chOff x="8276349" y="6936115"/>
            <a:chExt cx="893091" cy="914131"/>
          </a:xfrm>
        </p:grpSpPr>
        <p:sp>
          <p:nvSpPr>
            <p:cNvPr id="144" name="角丸四角形 143"/>
            <p:cNvSpPr/>
            <p:nvPr/>
          </p:nvSpPr>
          <p:spPr>
            <a:xfrm>
              <a:off x="8276349" y="7050381"/>
              <a:ext cx="842021" cy="799865"/>
            </a:xfrm>
            <a:prstGeom prst="roundRect">
              <a:avLst>
                <a:gd name="adj" fmla="val 7140"/>
              </a:avLst>
            </a:prstGeom>
            <a:solidFill>
              <a:schemeClr val="bg1">
                <a:lumMod val="95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9999"/>
                  </a:solidFill>
                </a:rPr>
                <a:t>QR</a:t>
              </a:r>
              <a:endParaRPr kumimoji="1" lang="ja-JP" altLang="en-US" dirty="0">
                <a:solidFill>
                  <a:srgbClr val="FF9999"/>
                </a:solidFill>
              </a:endParaRPr>
            </a:p>
          </p:txBody>
        </p:sp>
        <p:sp>
          <p:nvSpPr>
            <p:cNvPr id="145" name="角丸四角形 144"/>
            <p:cNvSpPr/>
            <p:nvPr/>
          </p:nvSpPr>
          <p:spPr>
            <a:xfrm>
              <a:off x="8276349" y="6948061"/>
              <a:ext cx="842021" cy="230258"/>
            </a:xfrm>
            <a:prstGeom prst="roundRect">
              <a:avLst>
                <a:gd name="adj" fmla="val 5949"/>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テキスト ボックス 145"/>
            <p:cNvSpPr txBox="1"/>
            <p:nvPr/>
          </p:nvSpPr>
          <p:spPr>
            <a:xfrm>
              <a:off x="8276349" y="6936115"/>
              <a:ext cx="893091" cy="261610"/>
            </a:xfrm>
            <a:prstGeom prst="rect">
              <a:avLst/>
            </a:prstGeom>
            <a:noFill/>
          </p:spPr>
          <p:txBody>
            <a:bodyPr wrap="square" rtlCol="0">
              <a:spAutoFit/>
            </a:bodyPr>
            <a:lstStyle/>
            <a:p>
              <a:r>
                <a:rPr lang="ja-JP" altLang="en-US" sz="1050" dirty="0">
                  <a:solidFill>
                    <a:schemeClr val="bg1"/>
                  </a:solidFill>
                  <a:latin typeface="HG丸ｺﾞｼｯｸM-PRO" panose="020F0600000000000000" pitchFamily="50" charset="-128"/>
                  <a:ea typeface="HG丸ｺﾞｼｯｸM-PRO" panose="020F0600000000000000" pitchFamily="50" charset="-128"/>
                </a:rPr>
                <a:t>お仕事情報</a:t>
              </a:r>
              <a:endParaRPr lang="en-US" altLang="ja-JP" sz="1050" dirty="0">
                <a:solidFill>
                  <a:schemeClr val="bg1"/>
                </a:solidFill>
                <a:latin typeface="HG丸ｺﾞｼｯｸM-PRO" panose="020F0600000000000000" pitchFamily="50" charset="-128"/>
                <a:ea typeface="HG丸ｺﾞｼｯｸM-PRO" panose="020F0600000000000000" pitchFamily="50" charset="-128"/>
              </a:endParaRPr>
            </a:p>
          </p:txBody>
        </p:sp>
      </p:grpSp>
      <p:cxnSp>
        <p:nvCxnSpPr>
          <p:cNvPr id="147" name="直線コネクタ 146">
            <a:extLst>
              <a:ext uri="{FF2B5EF4-FFF2-40B4-BE49-F238E27FC236}">
                <a16:creationId xmlns:a16="http://schemas.microsoft.com/office/drawing/2014/main" id="{C0F420EB-DE77-0754-EA9E-9B5F3188ED83}"/>
              </a:ext>
            </a:extLst>
          </p:cNvPr>
          <p:cNvCxnSpPr/>
          <p:nvPr userDrawn="1"/>
        </p:nvCxnSpPr>
        <p:spPr>
          <a:xfrm>
            <a:off x="62358" y="5172706"/>
            <a:ext cx="3050810" cy="2368"/>
          </a:xfrm>
          <a:prstGeom prst="line">
            <a:avLst/>
          </a:prstGeom>
          <a:ln w="38100">
            <a:solidFill>
              <a:srgbClr val="FF9999"/>
            </a:solidFill>
            <a:prstDash val="sysDot"/>
          </a:ln>
        </p:spPr>
        <p:style>
          <a:lnRef idx="1">
            <a:schemeClr val="accent1"/>
          </a:lnRef>
          <a:fillRef idx="0">
            <a:schemeClr val="accent1"/>
          </a:fillRef>
          <a:effectRef idx="0">
            <a:schemeClr val="accent1"/>
          </a:effectRef>
          <a:fontRef idx="minor">
            <a:schemeClr val="tx1"/>
          </a:fontRef>
        </p:style>
      </p:cxnSp>
      <p:pic>
        <p:nvPicPr>
          <p:cNvPr id="148" name="図 147">
            <a:extLst>
              <a:ext uri="{FF2B5EF4-FFF2-40B4-BE49-F238E27FC236}">
                <a16:creationId xmlns:a16="http://schemas.microsoft.com/office/drawing/2014/main" id="{E80FDB89-4AC3-D412-CEA4-8D2E83A99792}"/>
              </a:ext>
            </a:extLst>
          </p:cNvPr>
          <p:cNvPicPr>
            <a:picLocks noChangeAspect="1"/>
          </p:cNvPicPr>
          <p:nvPr userDrawn="1"/>
        </p:nvPicPr>
        <p:blipFill rotWithShape="1">
          <a:blip/>
          <a:srcRect l="86213" t="95682" r="8019" b="-1735"/>
          <a:stretch/>
        </p:blipFill>
        <p:spPr>
          <a:xfrm rot="519457">
            <a:off x="176868" y="9375446"/>
            <a:ext cx="300658" cy="432834"/>
          </a:xfrm>
          <a:prstGeom prst="rect">
            <a:avLst/>
          </a:prstGeom>
        </p:spPr>
      </p:pic>
      <p:pic>
        <p:nvPicPr>
          <p:cNvPr id="149" name="図 148"/>
          <p:cNvPicPr>
            <a:picLocks noChangeAspect="1"/>
          </p:cNvPicPr>
          <p:nvPr userDrawn="1"/>
        </p:nvPicPr>
        <p:blipFill>
          <a:blip/>
          <a:stretch>
            <a:fillRect/>
          </a:stretch>
        </p:blipFill>
        <p:spPr>
          <a:xfrm>
            <a:off x="-50599" y="219686"/>
            <a:ext cx="3612546" cy="1340079"/>
          </a:xfrm>
          <a:prstGeom prst="rect">
            <a:avLst/>
          </a:prstGeom>
        </p:spPr>
      </p:pic>
    </p:spTree>
    <p:extLst>
      <p:ext uri="{BB962C8B-B14F-4D97-AF65-F5344CB8AC3E}">
        <p14:creationId xmlns:p14="http://schemas.microsoft.com/office/powerpoint/2010/main" val="4163988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3126865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09FE72-047B-4DBA-88DF-E00D93A72CD3}" type="datetimeFigureOut">
              <a:rPr kumimoji="1" lang="ja-JP" altLang="en-US" smtClean="0"/>
              <a:t>2024/11/26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400253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A09FE72-047B-4DBA-88DF-E00D93A72CD3}" type="datetimeFigureOut">
              <a:rPr kumimoji="1" lang="ja-JP" altLang="en-US" smtClean="0"/>
              <a:t>2024/11/26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3827109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A09FE72-047B-4DBA-88DF-E00D93A72CD3}" type="datetimeFigureOut">
              <a:rPr kumimoji="1" lang="ja-JP" altLang="en-US" smtClean="0"/>
              <a:t>2024/11/26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61DE18A-796E-4590-B62F-F75096AB0A28}" type="slidenum">
              <a:rPr kumimoji="1" lang="ja-JP" altLang="en-US" smtClean="0"/>
              <a:t>‹#›</a:t>
            </a:fld>
            <a:endParaRPr kumimoji="1" lang="ja-JP" altLang="en-US"/>
          </a:p>
        </p:txBody>
      </p:sp>
    </p:spTree>
    <p:extLst>
      <p:ext uri="{BB962C8B-B14F-4D97-AF65-F5344CB8AC3E}">
        <p14:creationId xmlns:p14="http://schemas.microsoft.com/office/powerpoint/2010/main" val="18654609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image" Target="../media/image9.emf"/><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7">
            <a:extLst>
              <a:ext uri="{FF2B5EF4-FFF2-40B4-BE49-F238E27FC236}">
                <a16:creationId xmlns:a16="http://schemas.microsoft.com/office/drawing/2014/main" id="{0D5F82A5-FCB3-6AA8-3C61-6D749FAF82D4}"/>
              </a:ext>
            </a:extLst>
          </p:cNvPr>
          <p:cNvSpPr>
            <a:spLocks noChangeArrowheads="1" noChangeShapeType="1" noTextEdit="1"/>
          </p:cNvSpPr>
          <p:nvPr/>
        </p:nvSpPr>
        <p:spPr bwMode="auto">
          <a:xfrm>
            <a:off x="-107874" y="2304290"/>
            <a:ext cx="6698254" cy="710539"/>
          </a:xfrm>
          <a:prstGeom prst="rect">
            <a:avLst/>
          </a:prstGeom>
          <a:ln>
            <a:noFill/>
          </a:ln>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4000" b="1" i="0" u="none" strike="noStrike" kern="1200" cap="none" spc="0" normalizeH="0" baseline="0" noProof="0" dirty="0">
                <a:ln>
                  <a:noFill/>
                </a:ln>
                <a:solidFill>
                  <a:prstClr val="black">
                    <a:lumMod val="85000"/>
                    <a:lumOff val="15000"/>
                  </a:prstClr>
                </a:solidFill>
                <a:effectLst/>
                <a:uLnTx/>
                <a:uFillTx/>
                <a:latin typeface="メイリオ" panose="020B0604030504040204" pitchFamily="50" charset="-128"/>
                <a:ea typeface="メイリオ" panose="020B0604030504040204" pitchFamily="50" charset="-128"/>
                <a:cs typeface="+mn-cs"/>
              </a:rPr>
              <a:t>　</a:t>
            </a:r>
          </a:p>
        </p:txBody>
      </p:sp>
      <p:sp>
        <p:nvSpPr>
          <p:cNvPr id="6" name="テキスト ボックス 5"/>
          <p:cNvSpPr txBox="1"/>
          <p:nvPr/>
        </p:nvSpPr>
        <p:spPr>
          <a:xfrm>
            <a:off x="85958" y="5177933"/>
            <a:ext cx="3380151"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dirty="0">
              <a:ln>
                <a:noFill/>
              </a:ln>
              <a:solidFill>
                <a:prstClr val="black">
                  <a:lumMod val="85000"/>
                  <a:lumOff val="15000"/>
                </a:prst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 name="テキスト ボックス 6">
            <a:extLst>
              <a:ext uri="{FF2B5EF4-FFF2-40B4-BE49-F238E27FC236}">
                <a16:creationId xmlns:a16="http://schemas.microsoft.com/office/drawing/2014/main" id="{E347E5B3-9CAE-BA34-2062-09218B02CDF8}"/>
              </a:ext>
            </a:extLst>
          </p:cNvPr>
          <p:cNvSpPr txBox="1"/>
          <p:nvPr/>
        </p:nvSpPr>
        <p:spPr>
          <a:xfrm>
            <a:off x="0" y="3457461"/>
            <a:ext cx="3621451" cy="507831"/>
          </a:xfrm>
          <a:prstGeom prst="rect">
            <a:avLst/>
          </a:prstGeom>
          <a:noFill/>
        </p:spPr>
        <p:txBody>
          <a:bodyPr wrap="squar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私たち成和会は「</a:t>
            </a:r>
            <a:r>
              <a:rPr kumimoji="1" lang="en-US" altLang="ja-JP" sz="900" dirty="0">
                <a:latin typeface="HG丸ｺﾞｼｯｸM-PRO" panose="020F0600000000000000" pitchFamily="50" charset="-128"/>
                <a:ea typeface="HG丸ｺﾞｼｯｸM-PRO" panose="020F0600000000000000" pitchFamily="50" charset="-128"/>
              </a:rPr>
              <a:t>3</a:t>
            </a:r>
            <a:r>
              <a:rPr kumimoji="1" lang="ja-JP" altLang="en-US" sz="900" dirty="0">
                <a:latin typeface="HG丸ｺﾞｼｯｸM-PRO" panose="020F0600000000000000" pitchFamily="50" charset="-128"/>
                <a:ea typeface="HG丸ｺﾞｼｯｸM-PRO" panose="020F0600000000000000" pitchFamily="50" charset="-128"/>
              </a:rPr>
              <a:t>つの和」を基本理念に保育を行います。職員の和が保護者に繋がり、その和が地域の皆様へ、広がり子どもたちが大人の和の真ん中でのびのびと安心して成長する事を願っています。</a:t>
            </a:r>
            <a:endParaRPr kumimoji="1" lang="en-US" altLang="ja-JP" sz="900" dirty="0">
              <a:latin typeface="HG丸ｺﾞｼｯｸM-PRO" panose="020F0600000000000000" pitchFamily="50" charset="-128"/>
              <a:ea typeface="HG丸ｺﾞｼｯｸM-PRO" panose="020F0600000000000000" pitchFamily="50" charset="-128"/>
            </a:endParaRPr>
          </a:p>
        </p:txBody>
      </p:sp>
      <p:pic>
        <p:nvPicPr>
          <p:cNvPr id="8" name="図 7">
            <a:extLst>
              <a:ext uri="{FF2B5EF4-FFF2-40B4-BE49-F238E27FC236}">
                <a16:creationId xmlns:a16="http://schemas.microsoft.com/office/drawing/2014/main" id="{E8D8F068-F463-440E-7C0C-0D1FE326D04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305" y="3821750"/>
            <a:ext cx="1885950" cy="1005484"/>
          </a:xfrm>
          <a:prstGeom prst="rect">
            <a:avLst/>
          </a:prstGeom>
          <a:noFill/>
          <a:ln>
            <a:noFill/>
          </a:ln>
        </p:spPr>
      </p:pic>
      <p:sp>
        <p:nvSpPr>
          <p:cNvPr id="9" name="テキスト ボックス 8">
            <a:extLst>
              <a:ext uri="{FF2B5EF4-FFF2-40B4-BE49-F238E27FC236}">
                <a16:creationId xmlns:a16="http://schemas.microsoft.com/office/drawing/2014/main" id="{F593ACB5-E0BF-3C01-28CF-06CEC0D2F402}"/>
              </a:ext>
            </a:extLst>
          </p:cNvPr>
          <p:cNvSpPr txBox="1"/>
          <p:nvPr/>
        </p:nvSpPr>
        <p:spPr>
          <a:xfrm>
            <a:off x="1219200" y="4019542"/>
            <a:ext cx="2273300" cy="784830"/>
          </a:xfrm>
          <a:prstGeom prst="rect">
            <a:avLst/>
          </a:prstGeom>
          <a:noFill/>
          <a:ln>
            <a:solidFill>
              <a:schemeClr val="accent6">
                <a:lumMod val="75000"/>
              </a:schemeClr>
            </a:solidFill>
          </a:ln>
        </p:spPr>
        <p:txBody>
          <a:bodyPr wrap="squar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令和</a:t>
            </a:r>
            <a:r>
              <a:rPr kumimoji="1" lang="en-US" altLang="ja-JP" sz="900" dirty="0">
                <a:latin typeface="HG丸ｺﾞｼｯｸM-PRO" panose="020F0600000000000000" pitchFamily="50" charset="-128"/>
                <a:ea typeface="HG丸ｺﾞｼｯｸM-PRO" panose="020F0600000000000000" pitchFamily="50" charset="-128"/>
              </a:rPr>
              <a:t>4</a:t>
            </a:r>
            <a:r>
              <a:rPr kumimoji="1" lang="ja-JP" altLang="en-US" sz="900" dirty="0">
                <a:latin typeface="HG丸ｺﾞｼｯｸM-PRO" panose="020F0600000000000000" pitchFamily="50" charset="-128"/>
                <a:ea typeface="HG丸ｺﾞｼｯｸM-PRO" panose="020F0600000000000000" pitchFamily="50" charset="-128"/>
              </a:rPr>
              <a:t>年に横浜市から移管され</a:t>
            </a:r>
            <a:r>
              <a:rPr kumimoji="1" lang="en-US" altLang="ja-JP" sz="900" dirty="0">
                <a:latin typeface="HG丸ｺﾞｼｯｸM-PRO" panose="020F0600000000000000" pitchFamily="50" charset="-128"/>
                <a:ea typeface="HG丸ｺﾞｼｯｸM-PRO" panose="020F0600000000000000" pitchFamily="50" charset="-128"/>
              </a:rPr>
              <a:t>3</a:t>
            </a:r>
            <a:r>
              <a:rPr kumimoji="1" lang="ja-JP" altLang="en-US" sz="900" dirty="0">
                <a:latin typeface="HG丸ｺﾞｼｯｸM-PRO" panose="020F0600000000000000" pitchFamily="50" charset="-128"/>
                <a:ea typeface="HG丸ｺﾞｼｯｸM-PRO" panose="020F0600000000000000" pitchFamily="50" charset="-128"/>
              </a:rPr>
              <a:t>年目になります。野庭保育園は子ども達が持っている力をいろいろな場面で発揮できるよう、一人ひとりの子どもに寄り添いながら保育をしています。</a:t>
            </a:r>
          </a:p>
        </p:txBody>
      </p:sp>
      <p:sp>
        <p:nvSpPr>
          <p:cNvPr id="10" name="テキスト ボックス 9">
            <a:extLst>
              <a:ext uri="{FF2B5EF4-FFF2-40B4-BE49-F238E27FC236}">
                <a16:creationId xmlns:a16="http://schemas.microsoft.com/office/drawing/2014/main" id="{BD0E53A8-D2F1-B8DA-93D9-3118D693091C}"/>
              </a:ext>
            </a:extLst>
          </p:cNvPr>
          <p:cNvSpPr txBox="1"/>
          <p:nvPr/>
        </p:nvSpPr>
        <p:spPr>
          <a:xfrm>
            <a:off x="3714750" y="3584708"/>
            <a:ext cx="2184400" cy="830997"/>
          </a:xfrm>
          <a:prstGeom prst="rect">
            <a:avLst/>
          </a:prstGeom>
          <a:solidFill>
            <a:schemeClr val="accent5">
              <a:lumMod val="40000"/>
              <a:lumOff val="60000"/>
            </a:schemeClr>
          </a:solid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保育士・看護師を募集しています</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年齢制限はありません</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男女問いません</a:t>
            </a:r>
            <a:endParaRPr kumimoji="1" lang="en-US" altLang="ja-JP" sz="1200" dirty="0">
              <a:latin typeface="HG丸ｺﾞｼｯｸM-PRO" panose="020F0600000000000000" pitchFamily="50" charset="-128"/>
              <a:ea typeface="HG丸ｺﾞｼｯｸM-PRO" panose="020F0600000000000000" pitchFamily="50" charset="-128"/>
            </a:endParaRPr>
          </a:p>
        </p:txBody>
      </p:sp>
      <p:pic>
        <p:nvPicPr>
          <p:cNvPr id="11" name="図 10">
            <a:extLst>
              <a:ext uri="{FF2B5EF4-FFF2-40B4-BE49-F238E27FC236}">
                <a16:creationId xmlns:a16="http://schemas.microsoft.com/office/drawing/2014/main" id="{4CA8811C-852C-96FE-9987-F4FC039731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79048" y="4523821"/>
            <a:ext cx="1564853" cy="1081667"/>
          </a:xfrm>
          <a:prstGeom prst="rect">
            <a:avLst/>
          </a:prstGeom>
        </p:spPr>
      </p:pic>
      <p:sp>
        <p:nvSpPr>
          <p:cNvPr id="12" name="テキスト ボックス 11">
            <a:extLst>
              <a:ext uri="{FF2B5EF4-FFF2-40B4-BE49-F238E27FC236}">
                <a16:creationId xmlns:a16="http://schemas.microsoft.com/office/drawing/2014/main" id="{1AC164EA-D4F3-9D79-FE80-82A554F3E18C}"/>
              </a:ext>
            </a:extLst>
          </p:cNvPr>
          <p:cNvSpPr txBox="1"/>
          <p:nvPr/>
        </p:nvSpPr>
        <p:spPr>
          <a:xfrm>
            <a:off x="5555609" y="4889343"/>
            <a:ext cx="2480097" cy="253916"/>
          </a:xfrm>
          <a:prstGeom prst="rect">
            <a:avLst/>
          </a:prstGeom>
          <a:noFill/>
        </p:spPr>
        <p:txBody>
          <a:bodyPr wrap="square" rtlCol="0">
            <a:spAutoFit/>
          </a:bodyPr>
          <a:lstStyle/>
          <a:p>
            <a:r>
              <a:rPr kumimoji="1" lang="ja-JP" altLang="en-US" sz="1050" dirty="0"/>
              <a:t>野庭保育園</a:t>
            </a:r>
          </a:p>
        </p:txBody>
      </p:sp>
      <p:sp>
        <p:nvSpPr>
          <p:cNvPr id="13" name="テキスト ボックス 12">
            <a:extLst>
              <a:ext uri="{FF2B5EF4-FFF2-40B4-BE49-F238E27FC236}">
                <a16:creationId xmlns:a16="http://schemas.microsoft.com/office/drawing/2014/main" id="{27ED4655-00DB-064B-5341-6F68F35617F5}"/>
              </a:ext>
            </a:extLst>
          </p:cNvPr>
          <p:cNvSpPr txBox="1"/>
          <p:nvPr/>
        </p:nvSpPr>
        <p:spPr>
          <a:xfrm>
            <a:off x="3141250" y="5676597"/>
            <a:ext cx="1866900" cy="253916"/>
          </a:xfrm>
          <a:prstGeom prst="rect">
            <a:avLst/>
          </a:prstGeom>
          <a:noFill/>
        </p:spPr>
        <p:txBody>
          <a:bodyPr wrap="square" rtlCol="0">
            <a:spAutoFit/>
          </a:bodyPr>
          <a:lstStyle/>
          <a:p>
            <a:r>
              <a:rPr kumimoji="1" lang="ja-JP" altLang="en-US" sz="1050" dirty="0">
                <a:latin typeface="HG丸ｺﾞｼｯｸM-PRO" panose="020F0600000000000000" pitchFamily="50" charset="-128"/>
                <a:ea typeface="HG丸ｺﾞｼｯｸM-PRO" panose="020F0600000000000000" pitchFamily="50" charset="-128"/>
              </a:rPr>
              <a:t>姉妹園の紹介</a:t>
            </a:r>
          </a:p>
        </p:txBody>
      </p:sp>
      <p:pic>
        <p:nvPicPr>
          <p:cNvPr id="14" name="図 13">
            <a:extLst>
              <a:ext uri="{FF2B5EF4-FFF2-40B4-BE49-F238E27FC236}">
                <a16:creationId xmlns:a16="http://schemas.microsoft.com/office/drawing/2014/main" id="{5C8EB186-4C51-40FA-A944-265AD64C84B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94051" y="5930513"/>
            <a:ext cx="1750674" cy="1036617"/>
          </a:xfrm>
          <a:prstGeom prst="rect">
            <a:avLst/>
          </a:prstGeom>
        </p:spPr>
      </p:pic>
      <p:pic>
        <p:nvPicPr>
          <p:cNvPr id="15" name="図 14">
            <a:extLst>
              <a:ext uri="{FF2B5EF4-FFF2-40B4-BE49-F238E27FC236}">
                <a16:creationId xmlns:a16="http://schemas.microsoft.com/office/drawing/2014/main" id="{1D639DC7-A83D-E7C5-5053-E953BB64AE5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22309" y="5906928"/>
            <a:ext cx="1798132" cy="1081667"/>
          </a:xfrm>
          <a:prstGeom prst="rect">
            <a:avLst/>
          </a:prstGeom>
        </p:spPr>
      </p:pic>
      <p:sp>
        <p:nvSpPr>
          <p:cNvPr id="16" name="テキスト ボックス 15">
            <a:extLst>
              <a:ext uri="{FF2B5EF4-FFF2-40B4-BE49-F238E27FC236}">
                <a16:creationId xmlns:a16="http://schemas.microsoft.com/office/drawing/2014/main" id="{3C65D84C-5730-48C3-7B3F-8468703103F3}"/>
              </a:ext>
            </a:extLst>
          </p:cNvPr>
          <p:cNvSpPr txBox="1"/>
          <p:nvPr/>
        </p:nvSpPr>
        <p:spPr>
          <a:xfrm>
            <a:off x="3396093" y="7055660"/>
            <a:ext cx="1734707" cy="253916"/>
          </a:xfrm>
          <a:prstGeom prst="rect">
            <a:avLst/>
          </a:prstGeom>
          <a:noFill/>
        </p:spPr>
        <p:txBody>
          <a:bodyPr wrap="square" rtlCol="0">
            <a:spAutoFit/>
          </a:bodyPr>
          <a:lstStyle/>
          <a:p>
            <a:r>
              <a:rPr kumimoji="1" lang="ja-JP" altLang="en-US" sz="1050" dirty="0">
                <a:latin typeface="HG丸ｺﾞｼｯｸM-PRO" panose="020F0600000000000000" pitchFamily="50" charset="-128"/>
                <a:ea typeface="HG丸ｺﾞｼｯｸM-PRO" panose="020F0600000000000000" pitchFamily="50" charset="-128"/>
              </a:rPr>
              <a:t>久峰保育学園</a:t>
            </a:r>
          </a:p>
        </p:txBody>
      </p:sp>
      <p:sp>
        <p:nvSpPr>
          <p:cNvPr id="17" name="テキスト ボックス 16">
            <a:extLst>
              <a:ext uri="{FF2B5EF4-FFF2-40B4-BE49-F238E27FC236}">
                <a16:creationId xmlns:a16="http://schemas.microsoft.com/office/drawing/2014/main" id="{63DB5343-C98A-E449-B581-27433C3B3250}"/>
              </a:ext>
            </a:extLst>
          </p:cNvPr>
          <p:cNvSpPr txBox="1"/>
          <p:nvPr/>
        </p:nvSpPr>
        <p:spPr>
          <a:xfrm>
            <a:off x="5359400" y="7055660"/>
            <a:ext cx="1581150" cy="253916"/>
          </a:xfrm>
          <a:prstGeom prst="rect">
            <a:avLst/>
          </a:prstGeom>
          <a:noFill/>
        </p:spPr>
        <p:txBody>
          <a:bodyPr wrap="square" rtlCol="0">
            <a:spAutoFit/>
          </a:bodyPr>
          <a:lstStyle/>
          <a:p>
            <a:r>
              <a:rPr kumimoji="1" lang="ja-JP" altLang="en-US" sz="1050" dirty="0">
                <a:latin typeface="HG丸ｺﾞｼｯｸM-PRO" panose="020F0600000000000000" pitchFamily="50" charset="-128"/>
                <a:ea typeface="HG丸ｺﾞｼｯｸM-PRO" panose="020F0600000000000000" pitchFamily="50" charset="-128"/>
              </a:rPr>
              <a:t>田代保育学園</a:t>
            </a:r>
          </a:p>
        </p:txBody>
      </p:sp>
      <p:sp>
        <p:nvSpPr>
          <p:cNvPr id="18" name="テキスト ボックス 17">
            <a:extLst>
              <a:ext uri="{FF2B5EF4-FFF2-40B4-BE49-F238E27FC236}">
                <a16:creationId xmlns:a16="http://schemas.microsoft.com/office/drawing/2014/main" id="{EE542C52-29D2-11F4-EA08-CD58B63F658C}"/>
              </a:ext>
            </a:extLst>
          </p:cNvPr>
          <p:cNvSpPr txBox="1"/>
          <p:nvPr/>
        </p:nvSpPr>
        <p:spPr>
          <a:xfrm>
            <a:off x="127000" y="6004007"/>
            <a:ext cx="2921000" cy="1546577"/>
          </a:xfrm>
          <a:prstGeom prst="rect">
            <a:avLst/>
          </a:prstGeom>
          <a:noFill/>
        </p:spPr>
        <p:txBody>
          <a:bodyPr wrap="square" rtlCol="0">
            <a:spAutoFit/>
          </a:bodyPr>
          <a:lstStyle/>
          <a:p>
            <a:r>
              <a:rPr kumimoji="1" lang="ja-JP" altLang="en-US" sz="1050" dirty="0">
                <a:latin typeface="HG丸ｺﾞｼｯｸM-PRO" panose="020F0600000000000000" pitchFamily="50" charset="-128"/>
                <a:ea typeface="HG丸ｺﾞｼｯｸM-PRO" panose="020F0600000000000000" pitchFamily="50" charset="-128"/>
              </a:rPr>
              <a:t>あなたの「やりたい」保育が見つかる</a:t>
            </a:r>
            <a:endParaRPr kumimoji="1" lang="en-US" altLang="ja-JP" sz="1050" dirty="0">
              <a:latin typeface="HG丸ｺﾞｼｯｸM-PRO" panose="020F0600000000000000" pitchFamily="50" charset="-128"/>
              <a:ea typeface="HG丸ｺﾞｼｯｸM-PRO" panose="020F0600000000000000" pitchFamily="50" charset="-128"/>
            </a:endParaRPr>
          </a:p>
          <a:p>
            <a:r>
              <a:rPr kumimoji="1" lang="ja-JP" altLang="en-US" sz="1050" dirty="0">
                <a:latin typeface="HG丸ｺﾞｼｯｸM-PRO" panose="020F0600000000000000" pitchFamily="50" charset="-128"/>
                <a:ea typeface="HG丸ｺﾞｼｯｸM-PRO" panose="020F0600000000000000" pitchFamily="50" charset="-128"/>
              </a:rPr>
              <a:t>野庭保育園の子ども達と素敵な時間を過ごしながら、私たちと一緒にに楽しく保育をしてみませんか。</a:t>
            </a:r>
            <a:endParaRPr kumimoji="1" lang="en-US" altLang="ja-JP" sz="1050" dirty="0">
              <a:latin typeface="HG丸ｺﾞｼｯｸM-PRO" panose="020F0600000000000000" pitchFamily="50" charset="-128"/>
              <a:ea typeface="HG丸ｺﾞｼｯｸM-PRO" panose="020F0600000000000000" pitchFamily="50" charset="-128"/>
            </a:endParaRPr>
          </a:p>
          <a:p>
            <a:r>
              <a:rPr kumimoji="1" lang="ja-JP" altLang="en-US" sz="1050" dirty="0">
                <a:latin typeface="HG丸ｺﾞｼｯｸM-PRO" panose="020F0600000000000000" pitchFamily="50" charset="-128"/>
                <a:ea typeface="HG丸ｺﾞｼｯｸM-PRO" panose="020F0600000000000000" pitchFamily="50" charset="-128"/>
              </a:rPr>
              <a:t>元気な子どもたちがあなたを待っています。</a:t>
            </a:r>
            <a:endParaRPr kumimoji="1" lang="en-US" altLang="ja-JP" sz="1050" dirty="0">
              <a:latin typeface="HG丸ｺﾞｼｯｸM-PRO" panose="020F0600000000000000" pitchFamily="50" charset="-128"/>
              <a:ea typeface="HG丸ｺﾞｼｯｸM-PRO" panose="020F0600000000000000" pitchFamily="50" charset="-128"/>
            </a:endParaRPr>
          </a:p>
          <a:p>
            <a:endParaRPr kumimoji="1" lang="en-US" altLang="ja-JP" sz="1050" dirty="0">
              <a:latin typeface="HG丸ｺﾞｼｯｸM-PRO" panose="020F0600000000000000" pitchFamily="50" charset="-128"/>
              <a:ea typeface="HG丸ｺﾞｼｯｸM-PRO" panose="020F0600000000000000" pitchFamily="50" charset="-128"/>
            </a:endParaRPr>
          </a:p>
          <a:p>
            <a:r>
              <a:rPr kumimoji="1" lang="ja-JP" altLang="en-US" sz="1050" dirty="0">
                <a:latin typeface="HG丸ｺﾞｼｯｸM-PRO" panose="020F0600000000000000" pitchFamily="50" charset="-128"/>
                <a:ea typeface="HG丸ｺﾞｼｯｸM-PRO" panose="020F0600000000000000" pitchFamily="50" charset="-128"/>
              </a:rPr>
              <a:t>社会福祉法人　成和会　野庭保育園</a:t>
            </a:r>
            <a:endParaRPr kumimoji="1" lang="en-US" altLang="ja-JP" sz="1050" dirty="0">
              <a:latin typeface="HG丸ｺﾞｼｯｸM-PRO" panose="020F0600000000000000" pitchFamily="50" charset="-128"/>
              <a:ea typeface="HG丸ｺﾞｼｯｸM-PRO" panose="020F0600000000000000" pitchFamily="50" charset="-128"/>
            </a:endParaRPr>
          </a:p>
          <a:p>
            <a:r>
              <a:rPr kumimoji="1" lang="ja-JP" altLang="en-US" sz="1050" dirty="0">
                <a:latin typeface="HG丸ｺﾞｼｯｸM-PRO" panose="020F0600000000000000" pitchFamily="50" charset="-128"/>
                <a:ea typeface="HG丸ｺﾞｼｯｸM-PRO" panose="020F0600000000000000" pitchFamily="50" charset="-128"/>
              </a:rPr>
              <a:t>住所　横浜市港南区野庭町６３５</a:t>
            </a:r>
            <a:endParaRPr kumimoji="1" lang="en-US" altLang="ja-JP" sz="1050" dirty="0">
              <a:latin typeface="HG丸ｺﾞｼｯｸM-PRO" panose="020F0600000000000000" pitchFamily="50" charset="-128"/>
              <a:ea typeface="HG丸ｺﾞｼｯｸM-PRO" panose="020F0600000000000000" pitchFamily="50" charset="-128"/>
            </a:endParaRPr>
          </a:p>
          <a:p>
            <a:r>
              <a:rPr kumimoji="1" lang="en-US" altLang="ja-JP" sz="1050" dirty="0">
                <a:latin typeface="HG丸ｺﾞｼｯｸM-PRO" panose="020F0600000000000000" pitchFamily="50" charset="-128"/>
                <a:ea typeface="HG丸ｺﾞｼｯｸM-PRO" panose="020F0600000000000000" pitchFamily="50" charset="-128"/>
              </a:rPr>
              <a:t>TEL</a:t>
            </a:r>
            <a:r>
              <a:rPr kumimoji="1" lang="ja-JP" altLang="en-US" sz="1050" dirty="0">
                <a:latin typeface="HG丸ｺﾞｼｯｸM-PRO" panose="020F0600000000000000" pitchFamily="50" charset="-128"/>
                <a:ea typeface="HG丸ｺﾞｼｯｸM-PRO" panose="020F0600000000000000" pitchFamily="50" charset="-128"/>
              </a:rPr>
              <a:t>　</a:t>
            </a:r>
            <a:r>
              <a:rPr kumimoji="1" lang="en-US" altLang="ja-JP" sz="1050" dirty="0">
                <a:latin typeface="HG丸ｺﾞｼｯｸM-PRO" panose="020F0600000000000000" pitchFamily="50" charset="-128"/>
                <a:ea typeface="HG丸ｺﾞｼｯｸM-PRO" panose="020F0600000000000000" pitchFamily="50" charset="-128"/>
              </a:rPr>
              <a:t>045</a:t>
            </a:r>
            <a:r>
              <a:rPr kumimoji="1" lang="ja-JP" altLang="en-US" sz="1050" dirty="0">
                <a:latin typeface="HG丸ｺﾞｼｯｸM-PRO" panose="020F0600000000000000" pitchFamily="50" charset="-128"/>
                <a:ea typeface="HG丸ｺﾞｼｯｸM-PRO" panose="020F0600000000000000" pitchFamily="50" charset="-128"/>
              </a:rPr>
              <a:t>－</a:t>
            </a:r>
            <a:r>
              <a:rPr kumimoji="1" lang="en-US" altLang="ja-JP" sz="1050" dirty="0">
                <a:latin typeface="HG丸ｺﾞｼｯｸM-PRO" panose="020F0600000000000000" pitchFamily="50" charset="-128"/>
                <a:ea typeface="HG丸ｺﾞｼｯｸM-PRO" panose="020F0600000000000000" pitchFamily="50" charset="-128"/>
              </a:rPr>
              <a:t>844-9419</a:t>
            </a:r>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0" y="5161188"/>
            <a:ext cx="3621451" cy="415498"/>
          </a:xfrm>
          <a:prstGeom prst="rect">
            <a:avLst/>
          </a:prstGeom>
          <a:noFill/>
        </p:spPr>
        <p:txBody>
          <a:bodyPr wrap="square" rtlCol="0">
            <a:spAutoFit/>
          </a:bodyPr>
          <a:lstStyle/>
          <a:p>
            <a:r>
              <a:rPr lang="ja-JP" altLang="en-US" sz="105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港南台駅より市営バス</a:t>
            </a:r>
            <a:r>
              <a:rPr lang="en-US" altLang="ja-JP" sz="105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45</a:t>
            </a:r>
            <a:r>
              <a:rPr lang="ja-JP" altLang="en-US" sz="105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系統「みやのくぼ」下車　　　　　上永谷駅より市営バス</a:t>
            </a:r>
            <a:r>
              <a:rPr lang="en-US" altLang="ja-JP" sz="105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45</a:t>
            </a:r>
            <a:r>
              <a:rPr lang="ja-JP" altLang="en-US" sz="1050" dirty="0">
                <a:solidFill>
                  <a:schemeClr val="tx1">
                    <a:lumMod val="85000"/>
                    <a:lumOff val="15000"/>
                  </a:schemeClr>
                </a:solidFill>
                <a:latin typeface="HG丸ｺﾞｼｯｸM-PRO" panose="020F0600000000000000" pitchFamily="50" charset="-128"/>
                <a:ea typeface="HG丸ｺﾞｼｯｸM-PRO" panose="020F0600000000000000" pitchFamily="50" charset="-128"/>
              </a:rPr>
              <a:t>系統「みやのくぼ」下車</a:t>
            </a:r>
            <a:endParaRPr lang="en-US" altLang="ja-JP" sz="1050" dirty="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3141250" y="7363483"/>
            <a:ext cx="3708551" cy="307777"/>
          </a:xfrm>
          <a:prstGeom prst="rect">
            <a:avLst/>
          </a:prstGeom>
          <a:noFill/>
          <a:ln>
            <a:solidFill>
              <a:srgbClr val="FF9999"/>
            </a:solidFill>
          </a:ln>
        </p:spPr>
        <p:txBody>
          <a:bodyPr wrap="square" rtlCol="0">
            <a:spAutoFit/>
          </a:bodyPr>
          <a:lstStyle/>
          <a:p>
            <a:r>
              <a:rPr kumimoji="1" lang="ja-JP" altLang="en-US" sz="1400" dirty="0">
                <a:solidFill>
                  <a:schemeClr val="bg2">
                    <a:lumMod val="25000"/>
                  </a:schemeClr>
                </a:solidFill>
                <a:latin typeface="HG丸ｺﾞｼｯｸM-PRO" panose="020F0600000000000000" pitchFamily="50" charset="-128"/>
                <a:ea typeface="HG丸ｺﾞｼｯｸM-PRO" panose="020F0600000000000000" pitchFamily="50" charset="-128"/>
              </a:rPr>
              <a:t>事業所番号：１４０１－６３９６９９－２</a:t>
            </a:r>
          </a:p>
        </p:txBody>
      </p:sp>
      <p:pic>
        <p:nvPicPr>
          <p:cNvPr id="2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49975" y="3457461"/>
            <a:ext cx="608150" cy="608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6171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p:cNvSpPr/>
          <p:nvPr/>
        </p:nvSpPr>
        <p:spPr>
          <a:xfrm>
            <a:off x="186174" y="6887883"/>
            <a:ext cx="6504910" cy="2670810"/>
          </a:xfrm>
          <a:prstGeom prst="rect">
            <a:avLst/>
          </a:prstGeom>
          <a:solidFill>
            <a:schemeClr val="bg1">
              <a:lumMod val="85000"/>
            </a:schemeClr>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188449" y="469941"/>
            <a:ext cx="6502635" cy="6408734"/>
          </a:xfrm>
          <a:prstGeom prst="rect">
            <a:avLst/>
          </a:prstGeom>
          <a:no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68673" y="6216"/>
            <a:ext cx="4524352"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この用紙は、面談の時に採用担当者へ渡してください</a:t>
            </a:r>
          </a:p>
        </p:txBody>
      </p:sp>
      <p:sp>
        <p:nvSpPr>
          <p:cNvPr id="5" name="テキスト ボックス 4"/>
          <p:cNvSpPr txBox="1"/>
          <p:nvPr/>
        </p:nvSpPr>
        <p:spPr>
          <a:xfrm>
            <a:off x="332795" y="493484"/>
            <a:ext cx="461665" cy="6386287"/>
          </a:xfrm>
          <a:prstGeom prst="rect">
            <a:avLst/>
          </a:prstGeom>
          <a:noFill/>
          <a:ln>
            <a:noFill/>
          </a:ln>
        </p:spPr>
        <p:txBody>
          <a:bodyPr vert="eaVert" wrap="square" rtlCol="0">
            <a:spAutoFit/>
          </a:bodyPr>
          <a:lstStyle/>
          <a:p>
            <a:pPr algn="ctr"/>
            <a:r>
              <a:rPr kumimoji="1" lang="ja-JP" altLang="en-US"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参加希望者（本人）記載欄</a:t>
            </a:r>
          </a:p>
        </p:txBody>
      </p:sp>
      <p:graphicFrame>
        <p:nvGraphicFramePr>
          <p:cNvPr id="6" name="表 5"/>
          <p:cNvGraphicFramePr>
            <a:graphicFrameLocks noGrp="1"/>
          </p:cNvGraphicFramePr>
          <p:nvPr/>
        </p:nvGraphicFramePr>
        <p:xfrm>
          <a:off x="898432" y="493484"/>
          <a:ext cx="5792653" cy="4082870"/>
        </p:xfrm>
        <a:graphic>
          <a:graphicData uri="http://schemas.openxmlformats.org/drawingml/2006/table">
            <a:tbl>
              <a:tblPr firstRow="1" bandRow="1">
                <a:tableStyleId>{5940675A-B579-460E-94D1-54222C63F5DA}</a:tableStyleId>
              </a:tblPr>
              <a:tblGrid>
                <a:gridCol w="564608">
                  <a:extLst>
                    <a:ext uri="{9D8B030D-6E8A-4147-A177-3AD203B41FA5}">
                      <a16:colId xmlns:a16="http://schemas.microsoft.com/office/drawing/2014/main" val="1943093093"/>
                    </a:ext>
                  </a:extLst>
                </a:gridCol>
                <a:gridCol w="535577">
                  <a:extLst>
                    <a:ext uri="{9D8B030D-6E8A-4147-A177-3AD203B41FA5}">
                      <a16:colId xmlns:a16="http://schemas.microsoft.com/office/drawing/2014/main" val="3367642563"/>
                    </a:ext>
                  </a:extLst>
                </a:gridCol>
                <a:gridCol w="4692468">
                  <a:extLst>
                    <a:ext uri="{9D8B030D-6E8A-4147-A177-3AD203B41FA5}">
                      <a16:colId xmlns:a16="http://schemas.microsoft.com/office/drawing/2014/main" val="426427186"/>
                    </a:ext>
                  </a:extLst>
                </a:gridCol>
              </a:tblGrid>
              <a:tr h="1644470">
                <a:tc>
                  <a:txBody>
                    <a:bodyPr/>
                    <a:lstStyle/>
                    <a:p>
                      <a:endParaRPr kumimoji="1" lang="ja-JP" altLang="en-US" dirty="0"/>
                    </a:p>
                  </a:txBody>
                  <a:tcPr>
                    <a:lnB w="12700" cap="flat" cmpd="sng" algn="ctr">
                      <a:solidFill>
                        <a:schemeClr val="bg1"/>
                      </a:solidFill>
                      <a:prstDash val="solid"/>
                      <a:round/>
                      <a:headEnd type="none" w="med" len="med"/>
                      <a:tailEnd type="none" w="med" len="med"/>
                    </a:lnB>
                  </a:tcPr>
                </a:tc>
                <a:tc>
                  <a:txBody>
                    <a:bodyPr/>
                    <a:lstStyle/>
                    <a:p>
                      <a:endParaRPr kumimoji="1" lang="ja-JP" altLang="en-US" dirty="0"/>
                    </a:p>
                  </a:txBody>
                  <a:tcPr/>
                </a:tc>
                <a:tc>
                  <a:txBody>
                    <a:bodyPr/>
                    <a:lstStyle/>
                    <a:p>
                      <a:r>
                        <a:rPr kumimoji="1" lang="ja-JP" altLang="en-US" sz="1400" dirty="0">
                          <a:latin typeface="HG丸ｺﾞｼｯｸM-PRO" panose="020F0600000000000000" pitchFamily="50" charset="-128"/>
                          <a:ea typeface="HG丸ｺﾞｼｯｸM-PRO" panose="020F0600000000000000" pitchFamily="50" charset="-128"/>
                        </a:rPr>
                        <a:t>・</a:t>
                      </a:r>
                      <a:r>
                        <a:rPr kumimoji="1" lang="ja-JP" altLang="en-US" sz="1400" b="1" dirty="0">
                          <a:latin typeface="HG丸ｺﾞｼｯｸM-PRO" panose="020F0600000000000000" pitchFamily="50" charset="-128"/>
                          <a:ea typeface="HG丸ｺﾞｼｯｸM-PRO" panose="020F0600000000000000" pitchFamily="50" charset="-128"/>
                        </a:rPr>
                        <a:t>求職番号が分かる方</a:t>
                      </a:r>
                      <a:endParaRPr kumimoji="1" lang="en-US" altLang="ja-JP" sz="1400" b="1"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　</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　　　　　　　</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　　　　　　　　　</a:t>
                      </a:r>
                      <a:r>
                        <a:rPr kumimoji="1" lang="en-US" altLang="ja-JP" sz="1400" dirty="0">
                          <a:latin typeface="HG丸ｺﾞｼｯｸM-PRO" panose="020F0600000000000000" pitchFamily="50" charset="-128"/>
                          <a:ea typeface="HG丸ｺﾞｼｯｸM-PRO" panose="020F0600000000000000" pitchFamily="50" charset="-128"/>
                        </a:rPr>
                        <a:t>】</a:t>
                      </a:r>
                    </a:p>
                    <a:p>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a:t>
                      </a:r>
                      <a:r>
                        <a:rPr kumimoji="1" lang="ja-JP" altLang="en-US" sz="1400" b="1" dirty="0">
                          <a:latin typeface="HG丸ｺﾞｼｯｸM-PRO" panose="020F0600000000000000" pitchFamily="50" charset="-128"/>
                          <a:ea typeface="HG丸ｺﾞｼｯｸM-PRO" panose="020F0600000000000000" pitchFamily="50" charset="-128"/>
                        </a:rPr>
                        <a:t>求職番号が分からない方</a:t>
                      </a:r>
                      <a:endParaRPr kumimoji="1" lang="en-US" altLang="ja-JP" sz="1400" b="1"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　　</a:t>
                      </a:r>
                      <a:r>
                        <a:rPr kumimoji="1" lang="ja-JP" altLang="en-US" sz="1400" dirty="0">
                          <a:solidFill>
                            <a:schemeClr val="bg2">
                              <a:lumMod val="50000"/>
                            </a:schemeClr>
                          </a:solidFill>
                          <a:latin typeface="HG丸ｺﾞｼｯｸM-PRO" panose="020F0600000000000000" pitchFamily="50" charset="-128"/>
                          <a:ea typeface="HG丸ｺﾞｼｯｸM-PRO" panose="020F0600000000000000" pitchFamily="50" charset="-128"/>
                        </a:rPr>
                        <a:t>登録したハローワーク名と生年月日</a:t>
                      </a:r>
                      <a:endParaRPr kumimoji="1" lang="en-US" altLang="ja-JP" sz="1400" dirty="0">
                        <a:solidFill>
                          <a:schemeClr val="bg2">
                            <a:lumMod val="50000"/>
                          </a:schemeClr>
                        </a:solidFill>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　　</a:t>
                      </a:r>
                      <a:r>
                        <a:rPr kumimoji="1" lang="ja-JP" altLang="en-US"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ハローワーク名</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　　　　　</a:t>
                      </a:r>
                      <a:r>
                        <a:rPr kumimoji="1" lang="en-US" altLang="ja-JP" sz="1400" dirty="0">
                          <a:latin typeface="HG丸ｺﾞｼｯｸM-PRO" panose="020F0600000000000000" pitchFamily="50" charset="-128"/>
                          <a:ea typeface="HG丸ｺﾞｼｯｸM-PRO" panose="020F0600000000000000" pitchFamily="50" charset="-128"/>
                        </a:rPr>
                        <a:t>】</a:t>
                      </a:r>
                    </a:p>
                    <a:p>
                      <a:r>
                        <a:rPr kumimoji="1" lang="ja-JP" altLang="en-US" sz="1400" dirty="0">
                          <a:latin typeface="HG丸ｺﾞｼｯｸM-PRO" panose="020F0600000000000000" pitchFamily="50" charset="-128"/>
                          <a:ea typeface="HG丸ｺﾞｼｯｸM-PRO" panose="020F0600000000000000" pitchFamily="50" charset="-128"/>
                        </a:rPr>
                        <a:t>　　</a:t>
                      </a:r>
                      <a:r>
                        <a:rPr kumimoji="1" lang="ja-JP" altLang="en-US"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生年月日</a:t>
                      </a:r>
                      <a:r>
                        <a:rPr kumimoji="1" lang="en-US" altLang="ja-JP"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a:t>
                      </a:r>
                      <a:r>
                        <a:rPr kumimoji="1" lang="ja-JP" altLang="en-US"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昭・平成　　年　　月　　日生</a:t>
                      </a:r>
                      <a:r>
                        <a:rPr kumimoji="1" lang="en-US" altLang="ja-JP" sz="1400" dirty="0">
                          <a:latin typeface="HG丸ｺﾞｼｯｸM-PRO" panose="020F0600000000000000" pitchFamily="50" charset="-128"/>
                          <a:ea typeface="HG丸ｺﾞｼｯｸM-PRO" panose="020F0600000000000000" pitchFamily="50" charset="-128"/>
                        </a:rPr>
                        <a:t>】</a:t>
                      </a:r>
                      <a:endParaRPr kumimoji="1" lang="ja-JP" altLang="en-US" sz="14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321081604"/>
                  </a:ext>
                </a:extLst>
              </a:tr>
              <a:tr h="2192949">
                <a:tc>
                  <a:txBody>
                    <a:bodyPr/>
                    <a:lstStyle/>
                    <a:p>
                      <a:endParaRPr kumimoji="1" lang="ja-JP" altLang="en-US" dirty="0"/>
                    </a:p>
                  </a:txBody>
                  <a:tcPr>
                    <a:lnT w="12700" cap="flat" cmpd="sng" algn="ctr">
                      <a:solidFill>
                        <a:schemeClr val="bg1"/>
                      </a:solidFill>
                      <a:prstDash val="solid"/>
                      <a:round/>
                      <a:headEnd type="none" w="med" len="med"/>
                      <a:tailEnd type="none" w="med" len="med"/>
                    </a:lnT>
                  </a:tcPr>
                </a:tc>
                <a:tc>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bg2">
                              <a:lumMod val="50000"/>
                            </a:schemeClr>
                          </a:solidFill>
                          <a:latin typeface="HG丸ｺﾞｼｯｸM-PRO" panose="020F0600000000000000" pitchFamily="50" charset="-128"/>
                          <a:ea typeface="HG丸ｺﾞｼｯｸM-PRO" panose="020F0600000000000000" pitchFamily="50" charset="-128"/>
                        </a:rPr>
                        <a:t>・住所・生年月日・連絡先番号</a:t>
                      </a:r>
                      <a:endParaRPr kumimoji="1" lang="en-US" altLang="ja-JP" sz="1400" b="1" dirty="0">
                        <a:solidFill>
                          <a:schemeClr val="bg2">
                            <a:lumMod val="50000"/>
                          </a:schemeClr>
                        </a:solidFill>
                        <a:latin typeface="HG丸ｺﾞｼｯｸM-PRO" panose="020F0600000000000000" pitchFamily="50" charset="-128"/>
                        <a:ea typeface="HG丸ｺﾞｼｯｸM-PRO" panose="020F0600000000000000" pitchFamily="50" charset="-128"/>
                      </a:endParaRPr>
                    </a:p>
                    <a:p>
                      <a:r>
                        <a:rPr kumimoji="1" lang="ja-JP" altLang="en-US" sz="1400" dirty="0">
                          <a:solidFill>
                            <a:schemeClr val="bg2">
                              <a:lumMod val="50000"/>
                            </a:schemeClr>
                          </a:solidFill>
                          <a:latin typeface="HG丸ｺﾞｼｯｸM-PRO" panose="020F0600000000000000" pitchFamily="50" charset="-128"/>
                          <a:ea typeface="HG丸ｺﾞｼｯｸM-PRO" panose="020F0600000000000000" pitchFamily="50" charset="-128"/>
                        </a:rPr>
                        <a:t>　〒</a:t>
                      </a:r>
                      <a:r>
                        <a:rPr kumimoji="1" lang="ja-JP" altLang="en-US"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a:t>
                      </a:r>
                      <a:r>
                        <a:rPr kumimoji="1" lang="en-US" altLang="ja-JP"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a:t>
                      </a:r>
                      <a:r>
                        <a:rPr kumimoji="1" lang="ja-JP" altLang="en-US"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a:t>
                      </a:r>
                      <a:r>
                        <a:rPr kumimoji="1" lang="ja-JP" altLang="en-US" sz="1400" dirty="0">
                          <a:latin typeface="HG丸ｺﾞｼｯｸM-PRO" panose="020F0600000000000000" pitchFamily="50" charset="-128"/>
                          <a:ea typeface="HG丸ｺﾞｼｯｸM-PRO" panose="020F0600000000000000" pitchFamily="50" charset="-128"/>
                        </a:rPr>
                        <a:t>　　　</a:t>
                      </a:r>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solidFill>
                            <a:schemeClr val="bg2">
                              <a:lumMod val="50000"/>
                            </a:schemeClr>
                          </a:solidFill>
                          <a:latin typeface="HG丸ｺﾞｼｯｸM-PRO" panose="020F0600000000000000" pitchFamily="50" charset="-128"/>
                          <a:ea typeface="HG丸ｺﾞｼｯｸM-PRO" panose="020F0600000000000000" pitchFamily="50" charset="-128"/>
                        </a:rPr>
                        <a:t>　</a:t>
                      </a:r>
                      <a:r>
                        <a:rPr kumimoji="1" lang="ja-JP" altLang="en-US"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神奈川県</a:t>
                      </a:r>
                      <a:endParaRPr kumimoji="1" lang="en-US" altLang="ja-JP"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solidFill>
                            <a:schemeClr val="bg2">
                              <a:lumMod val="50000"/>
                            </a:schemeClr>
                          </a:solidFill>
                          <a:latin typeface="HG丸ｺﾞｼｯｸM-PRO" panose="020F0600000000000000" pitchFamily="50" charset="-128"/>
                          <a:ea typeface="HG丸ｺﾞｼｯｸM-PRO" panose="020F0600000000000000" pitchFamily="50" charset="-128"/>
                        </a:rPr>
                        <a:t>・</a:t>
                      </a:r>
                      <a:r>
                        <a:rPr kumimoji="1" lang="ja-JP" altLang="en-US"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生年月日　昭・平　　年　　月　　日生</a:t>
                      </a:r>
                      <a:endParaRPr kumimoji="1" lang="en-US" altLang="ja-JP"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endParaRPr kumimoji="1" lang="en-US" altLang="ja-JP" sz="1400" dirty="0">
                        <a:solidFill>
                          <a:schemeClr val="bg2">
                            <a:lumMod val="50000"/>
                          </a:schemeClr>
                        </a:solidFill>
                        <a:latin typeface="HG丸ｺﾞｼｯｸM-PRO" panose="020F0600000000000000" pitchFamily="50" charset="-128"/>
                        <a:ea typeface="HG丸ｺﾞｼｯｸM-PRO" panose="020F0600000000000000" pitchFamily="50" charset="-128"/>
                      </a:endParaRPr>
                    </a:p>
                    <a:p>
                      <a:r>
                        <a:rPr kumimoji="1" lang="ja-JP" altLang="en-US" sz="1400" dirty="0">
                          <a:solidFill>
                            <a:schemeClr val="bg2">
                              <a:lumMod val="50000"/>
                            </a:schemeClr>
                          </a:solidFill>
                          <a:latin typeface="HG丸ｺﾞｼｯｸM-PRO" panose="020F0600000000000000" pitchFamily="50" charset="-128"/>
                          <a:ea typeface="HG丸ｺﾞｼｯｸM-PRO" panose="020F0600000000000000" pitchFamily="50" charset="-128"/>
                        </a:rPr>
                        <a:t>・</a:t>
                      </a:r>
                      <a:r>
                        <a:rPr kumimoji="1" lang="ja-JP" altLang="en-US"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電話番号</a:t>
                      </a:r>
                      <a:r>
                        <a:rPr kumimoji="1" lang="ja-JP" altLang="en-US" sz="1400" dirty="0">
                          <a:latin typeface="HG丸ｺﾞｼｯｸM-PRO" panose="020F0600000000000000" pitchFamily="50" charset="-128"/>
                          <a:ea typeface="HG丸ｺﾞｼｯｸM-PRO" panose="020F0600000000000000" pitchFamily="50" charset="-128"/>
                        </a:rPr>
                        <a:t>　　</a:t>
                      </a:r>
                      <a:endParaRPr kumimoji="1" lang="en-US" altLang="ja-JP" sz="1400" dirty="0">
                        <a:latin typeface="HG丸ｺﾞｼｯｸM-PRO" panose="020F0600000000000000" pitchFamily="50" charset="-128"/>
                        <a:ea typeface="HG丸ｺﾞｼｯｸM-PRO" panose="020F0600000000000000" pitchFamily="50" charset="-128"/>
                      </a:endParaRPr>
                    </a:p>
                    <a:p>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solidFill>
                            <a:schemeClr val="bg2">
                              <a:lumMod val="50000"/>
                            </a:schemeClr>
                          </a:solidFill>
                          <a:latin typeface="HG丸ｺﾞｼｯｸM-PRO" panose="020F0600000000000000" pitchFamily="50" charset="-128"/>
                          <a:ea typeface="HG丸ｺﾞｼｯｸM-PRO" panose="020F0600000000000000" pitchFamily="50" charset="-128"/>
                        </a:rPr>
                        <a:t>・最終学歴</a:t>
                      </a:r>
                      <a:endParaRPr kumimoji="1" lang="en-US" altLang="ja-JP" sz="1400" dirty="0">
                        <a:solidFill>
                          <a:schemeClr val="bg2">
                            <a:lumMod val="50000"/>
                          </a:schemeClr>
                        </a:solidFill>
                        <a:latin typeface="HG丸ｺﾞｼｯｸM-PRO" panose="020F0600000000000000" pitchFamily="50" charset="-128"/>
                        <a:ea typeface="HG丸ｺﾞｼｯｸM-PRO" panose="020F0600000000000000" pitchFamily="50" charset="-128"/>
                      </a:endParaRPr>
                    </a:p>
                    <a:p>
                      <a:r>
                        <a:rPr kumimoji="1" lang="ja-JP" altLang="en-US" sz="1400" dirty="0">
                          <a:solidFill>
                            <a:schemeClr val="bg2">
                              <a:lumMod val="50000"/>
                            </a:schemeClr>
                          </a:solidFill>
                          <a:latin typeface="HG丸ｺﾞｼｯｸM-PRO" panose="020F0600000000000000" pitchFamily="50" charset="-128"/>
                          <a:ea typeface="HG丸ｺﾞｼｯｸM-PRO" panose="020F0600000000000000" pitchFamily="50" charset="-128"/>
                        </a:rPr>
                        <a:t>　</a:t>
                      </a:r>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中学・高校・専修</a:t>
                      </a:r>
                      <a:r>
                        <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専門・高専</a:t>
                      </a:r>
                      <a:r>
                        <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５年生</a:t>
                      </a:r>
                      <a:r>
                        <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・短大・大学・大学院</a:t>
                      </a:r>
                      <a:endPar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r>
                        <a:rPr kumimoji="1" lang="ja-JP" altLang="en-US" sz="14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a:t>
                      </a:r>
                      <a:r>
                        <a:rPr kumimoji="1" lang="ja-JP" altLang="en-US" sz="11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卒業・中退・在学中</a:t>
                      </a:r>
                    </a:p>
                  </a:txBody>
                  <a:tcPr/>
                </a:tc>
                <a:extLst>
                  <a:ext uri="{0D108BD9-81ED-4DB2-BD59-A6C34878D82A}">
                    <a16:rowId xmlns:a16="http://schemas.microsoft.com/office/drawing/2014/main" val="1412090284"/>
                  </a:ext>
                </a:extLst>
              </a:tr>
            </a:tbl>
          </a:graphicData>
        </a:graphic>
      </p:graphicFrame>
      <p:sp>
        <p:nvSpPr>
          <p:cNvPr id="7" name="テキスト ボックス 6"/>
          <p:cNvSpPr txBox="1"/>
          <p:nvPr/>
        </p:nvSpPr>
        <p:spPr>
          <a:xfrm>
            <a:off x="931650" y="639006"/>
            <a:ext cx="461665" cy="3372396"/>
          </a:xfrm>
          <a:prstGeom prst="rect">
            <a:avLst/>
          </a:prstGeom>
          <a:noFill/>
        </p:spPr>
        <p:txBody>
          <a:bodyPr vert="eaVert" wrap="square" rtlCol="0">
            <a:spAutoFit/>
          </a:bodyPr>
          <a:lstStyle/>
          <a:p>
            <a:pPr algn="ctr"/>
            <a:r>
              <a:rPr kumimoji="1" lang="ja-JP" altLang="en-US"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ハローワークの求職登録</a:t>
            </a:r>
          </a:p>
        </p:txBody>
      </p:sp>
      <p:sp>
        <p:nvSpPr>
          <p:cNvPr id="8" name="二等辺三角形 7"/>
          <p:cNvSpPr/>
          <p:nvPr/>
        </p:nvSpPr>
        <p:spPr>
          <a:xfrm rot="5400000">
            <a:off x="1870005" y="1240684"/>
            <a:ext cx="311524" cy="212999"/>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sp>
        <p:nvSpPr>
          <p:cNvPr id="9" name="二等辺三角形 8"/>
          <p:cNvSpPr/>
          <p:nvPr/>
        </p:nvSpPr>
        <p:spPr>
          <a:xfrm rot="5400000">
            <a:off x="1870005" y="3012659"/>
            <a:ext cx="311524" cy="212999"/>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1478763" y="599938"/>
            <a:ext cx="461665" cy="1633233"/>
          </a:xfrm>
          <a:prstGeom prst="rect">
            <a:avLst/>
          </a:prstGeom>
          <a:noFill/>
        </p:spPr>
        <p:txBody>
          <a:bodyPr vert="eaVert" wrap="square" rtlCol="0">
            <a:spAutoFit/>
          </a:bodyPr>
          <a:lstStyle/>
          <a:p>
            <a:r>
              <a:rPr kumimoji="1" lang="ja-JP" altLang="en-US"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登録済みの方</a:t>
            </a:r>
          </a:p>
        </p:txBody>
      </p:sp>
      <p:sp>
        <p:nvSpPr>
          <p:cNvPr id="11" name="テキスト ボックス 10"/>
          <p:cNvSpPr txBox="1"/>
          <p:nvPr/>
        </p:nvSpPr>
        <p:spPr>
          <a:xfrm>
            <a:off x="1478763" y="2543250"/>
            <a:ext cx="461665" cy="1496742"/>
          </a:xfrm>
          <a:prstGeom prst="rect">
            <a:avLst/>
          </a:prstGeom>
          <a:noFill/>
        </p:spPr>
        <p:txBody>
          <a:bodyPr vert="eaVert" wrap="square" rtlCol="0">
            <a:spAutoFit/>
          </a:bodyPr>
          <a:lstStyle/>
          <a:p>
            <a:r>
              <a:rPr kumimoji="1" lang="ja-JP" altLang="en-US"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未登録の方</a:t>
            </a:r>
            <a:endParaRPr kumimoji="1" lang="en-US" altLang="ja-JP"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5656217" y="779417"/>
            <a:ext cx="1084217" cy="261610"/>
          </a:xfrm>
          <a:prstGeom prst="rect">
            <a:avLst/>
          </a:prstGeom>
          <a:noFill/>
        </p:spPr>
        <p:txBody>
          <a:bodyPr wrap="square" rtlCol="0">
            <a:spAutoFit/>
          </a:bodyPr>
          <a:lstStyle/>
          <a:p>
            <a:r>
              <a:rPr kumimoji="1" lang="ja-JP" altLang="en-US" sz="11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参加時の年齢</a:t>
            </a:r>
          </a:p>
        </p:txBody>
      </p:sp>
      <p:sp>
        <p:nvSpPr>
          <p:cNvPr id="13" name="正方形/長方形 12"/>
          <p:cNvSpPr/>
          <p:nvPr/>
        </p:nvSpPr>
        <p:spPr>
          <a:xfrm>
            <a:off x="5656217" y="779417"/>
            <a:ext cx="1034868" cy="927463"/>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pPr algn="ctr"/>
            <a:endParaRPr kumimoji="1" lang="en-US" altLang="ja-JP"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pPr algn="ctr"/>
            <a:r>
              <a:rPr kumimoji="1" lang="ja-JP" altLang="en-US"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a:t>
            </a:r>
            <a:r>
              <a:rPr kumimoji="1" lang="ja-JP" altLang="en-US" sz="20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a:t>
            </a:r>
            <a:r>
              <a:rPr kumimoji="1" lang="ja-JP" altLang="en-US" sz="16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才</a:t>
            </a:r>
          </a:p>
        </p:txBody>
      </p:sp>
      <p:cxnSp>
        <p:nvCxnSpPr>
          <p:cNvPr id="14" name="直線コネクタ 13"/>
          <p:cNvCxnSpPr/>
          <p:nvPr/>
        </p:nvCxnSpPr>
        <p:spPr>
          <a:xfrm>
            <a:off x="2251645" y="2607242"/>
            <a:ext cx="1915543"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2227696" y="2963472"/>
            <a:ext cx="4314255"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2245839" y="3309459"/>
            <a:ext cx="3304605" cy="12058"/>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245839" y="3739419"/>
            <a:ext cx="3304605" cy="12058"/>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7" name="二等辺三角形 26"/>
          <p:cNvSpPr/>
          <p:nvPr/>
        </p:nvSpPr>
        <p:spPr>
          <a:xfrm rot="5400000">
            <a:off x="5046844" y="4394092"/>
            <a:ext cx="159927" cy="109347"/>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graphicFrame>
        <p:nvGraphicFramePr>
          <p:cNvPr id="32" name="表 31"/>
          <p:cNvGraphicFramePr>
            <a:graphicFrameLocks noGrp="1"/>
          </p:cNvGraphicFramePr>
          <p:nvPr/>
        </p:nvGraphicFramePr>
        <p:xfrm>
          <a:off x="898432" y="4585562"/>
          <a:ext cx="5792652" cy="2294209"/>
        </p:xfrm>
        <a:graphic>
          <a:graphicData uri="http://schemas.openxmlformats.org/drawingml/2006/table">
            <a:tbl>
              <a:tblPr firstRow="1" bandRow="1">
                <a:tableStyleId>{5940675A-B579-460E-94D1-54222C63F5DA}</a:tableStyleId>
              </a:tblPr>
              <a:tblGrid>
                <a:gridCol w="1119054">
                  <a:extLst>
                    <a:ext uri="{9D8B030D-6E8A-4147-A177-3AD203B41FA5}">
                      <a16:colId xmlns:a16="http://schemas.microsoft.com/office/drawing/2014/main" val="913616749"/>
                    </a:ext>
                  </a:extLst>
                </a:gridCol>
                <a:gridCol w="2742714">
                  <a:extLst>
                    <a:ext uri="{9D8B030D-6E8A-4147-A177-3AD203B41FA5}">
                      <a16:colId xmlns:a16="http://schemas.microsoft.com/office/drawing/2014/main" val="2081392789"/>
                    </a:ext>
                  </a:extLst>
                </a:gridCol>
                <a:gridCol w="1930884">
                  <a:extLst>
                    <a:ext uri="{9D8B030D-6E8A-4147-A177-3AD203B41FA5}">
                      <a16:colId xmlns:a16="http://schemas.microsoft.com/office/drawing/2014/main" val="947481463"/>
                    </a:ext>
                  </a:extLst>
                </a:gridCol>
              </a:tblGrid>
              <a:tr h="204152">
                <a:tc>
                  <a:txBody>
                    <a:bodyPr/>
                    <a:lstStyle/>
                    <a:p>
                      <a:r>
                        <a:rPr kumimoji="1" lang="ja-JP" altLang="en-US" dirty="0">
                          <a:solidFill>
                            <a:schemeClr val="tx1">
                              <a:lumMod val="75000"/>
                              <a:lumOff val="25000"/>
                            </a:schemeClr>
                          </a:solidFill>
                        </a:rPr>
                        <a:t>ふりがな</a:t>
                      </a:r>
                    </a:p>
                  </a:txBody>
                  <a:tcPr anchor="ctr">
                    <a:lnR w="12700" cap="flat" cmpd="sng" algn="ctr">
                      <a:solidFill>
                        <a:schemeClr val="tx1">
                          <a:lumMod val="75000"/>
                          <a:lumOff val="25000"/>
                        </a:schemeClr>
                      </a:solidFill>
                      <a:prstDash val="sysDot"/>
                      <a:round/>
                      <a:headEnd type="none" w="med" len="med"/>
                      <a:tailEnd type="none" w="med" len="med"/>
                    </a:lnR>
                    <a:lnB w="12700" cap="flat" cmpd="sng" algn="ctr">
                      <a:solidFill>
                        <a:schemeClr val="tx1">
                          <a:lumMod val="75000"/>
                          <a:lumOff val="25000"/>
                        </a:schemeClr>
                      </a:solidFill>
                      <a:prstDash val="sysDot"/>
                      <a:round/>
                      <a:headEnd type="none" w="med" len="med"/>
                      <a:tailEnd type="none" w="med" len="med"/>
                    </a:lnB>
                  </a:tcPr>
                </a:tc>
                <a:tc>
                  <a:txBody>
                    <a:bodyPr/>
                    <a:lstStyle/>
                    <a:p>
                      <a:endParaRPr kumimoji="1" lang="ja-JP" altLang="en-US" dirty="0"/>
                    </a:p>
                  </a:txBody>
                  <a:tcPr>
                    <a:lnL w="12700" cap="flat" cmpd="sng" algn="ctr">
                      <a:solidFill>
                        <a:schemeClr val="tx1">
                          <a:lumMod val="75000"/>
                          <a:lumOff val="25000"/>
                        </a:schemeClr>
                      </a:solidFill>
                      <a:prstDash val="sysDot"/>
                      <a:round/>
                      <a:headEnd type="none" w="med" len="med"/>
                      <a:tailEnd type="none" w="med" len="med"/>
                    </a:lnL>
                    <a:lnB w="12700" cap="flat" cmpd="sng" algn="ctr">
                      <a:solidFill>
                        <a:schemeClr val="tx1">
                          <a:lumMod val="75000"/>
                          <a:lumOff val="25000"/>
                        </a:schemeClr>
                      </a:solidFill>
                      <a:prstDash val="sysDot"/>
                      <a:round/>
                      <a:headEnd type="none" w="med" len="med"/>
                      <a:tailEnd type="none" w="med" len="med"/>
                    </a:lnB>
                  </a:tcPr>
                </a:tc>
                <a:tc>
                  <a:txBody>
                    <a:bodyPr/>
                    <a:lstStyle/>
                    <a:p>
                      <a:r>
                        <a:rPr kumimoji="1" lang="ja-JP" altLang="en-US" dirty="0"/>
                        <a:t>本日は、</a:t>
                      </a:r>
                      <a:endParaRPr kumimoji="1" lang="en-US" altLang="ja-JP" dirty="0"/>
                    </a:p>
                  </a:txBody>
                  <a:tcPr>
                    <a:lnB w="12700" cap="flat" cmpd="sng" algn="ctr">
                      <a:solidFill>
                        <a:schemeClr val="bg1"/>
                      </a:solidFill>
                      <a:prstDash val="sysDot"/>
                      <a:round/>
                      <a:headEnd type="none" w="med" len="med"/>
                      <a:tailEnd type="none" w="med" len="med"/>
                    </a:lnB>
                  </a:tcPr>
                </a:tc>
                <a:extLst>
                  <a:ext uri="{0D108BD9-81ED-4DB2-BD59-A6C34878D82A}">
                    <a16:rowId xmlns:a16="http://schemas.microsoft.com/office/drawing/2014/main" val="3374415994"/>
                  </a:ext>
                </a:extLst>
              </a:tr>
              <a:tr h="476658">
                <a:tc>
                  <a:txBody>
                    <a:bodyPr/>
                    <a:lstStyle/>
                    <a:p>
                      <a:r>
                        <a:rPr kumimoji="1" lang="ja-JP" altLang="en-US" dirty="0">
                          <a:solidFill>
                            <a:schemeClr val="tx1">
                              <a:lumMod val="75000"/>
                              <a:lumOff val="25000"/>
                            </a:schemeClr>
                          </a:solidFill>
                        </a:rPr>
                        <a:t>氏　　名</a:t>
                      </a:r>
                    </a:p>
                  </a:txBody>
                  <a:tcPr anchor="ctr">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tcPr>
                </a:tc>
                <a:tc>
                  <a:txBody>
                    <a:bodyPr/>
                    <a:lstStyle/>
                    <a:p>
                      <a:endParaRPr kumimoji="1" lang="ja-JP" altLang="en-US" dirty="0"/>
                    </a:p>
                  </a:txBody>
                  <a:tcPr>
                    <a:lnL w="12700" cap="flat" cmpd="sng" algn="ctr">
                      <a:solidFill>
                        <a:schemeClr val="tx1">
                          <a:lumMod val="75000"/>
                          <a:lumOff val="25000"/>
                        </a:schemeClr>
                      </a:solidFill>
                      <a:prstDash val="sysDot"/>
                      <a:round/>
                      <a:headEnd type="none" w="med" len="med"/>
                      <a:tailEnd type="none" w="med" len="med"/>
                    </a:lnL>
                    <a:lnT w="12700" cap="flat" cmpd="sng" algn="ctr">
                      <a:solidFill>
                        <a:schemeClr val="tx1">
                          <a:lumMod val="75000"/>
                          <a:lumOff val="25000"/>
                        </a:schemeClr>
                      </a:solidFill>
                      <a:prstDash val="sysDot"/>
                      <a:round/>
                      <a:headEnd type="none" w="med" len="med"/>
                      <a:tailEnd type="none" w="med" len="med"/>
                    </a:lnT>
                  </a:tcPr>
                </a:tc>
                <a:tc>
                  <a:txBody>
                    <a:bodyPr/>
                    <a:lstStyle/>
                    <a:p>
                      <a:r>
                        <a:rPr kumimoji="1" lang="ja-JP" altLang="en-US" dirty="0"/>
                        <a:t>□説明のみ希望</a:t>
                      </a:r>
                      <a:endParaRPr kumimoji="1" lang="en-US" altLang="ja-JP" dirty="0"/>
                    </a:p>
                    <a:p>
                      <a:r>
                        <a:rPr kumimoji="1" lang="ja-JP" altLang="en-US" dirty="0"/>
                        <a:t>□応募</a:t>
                      </a:r>
                      <a:r>
                        <a:rPr kumimoji="1" lang="en-US" altLang="ja-JP" dirty="0"/>
                        <a:t>(</a:t>
                      </a:r>
                      <a:r>
                        <a:rPr kumimoji="1" lang="ja-JP" altLang="en-US" dirty="0"/>
                        <a:t>面接</a:t>
                      </a:r>
                      <a:r>
                        <a:rPr kumimoji="1" lang="en-US" altLang="ja-JP" dirty="0"/>
                        <a:t>)</a:t>
                      </a:r>
                      <a:r>
                        <a:rPr kumimoji="1" lang="ja-JP" altLang="en-US" dirty="0"/>
                        <a:t>を希望</a:t>
                      </a:r>
                    </a:p>
                  </a:txBody>
                  <a:tcPr>
                    <a:lnT w="12700" cap="flat" cmpd="sng" algn="ctr">
                      <a:solidFill>
                        <a:schemeClr val="bg1"/>
                      </a:solidFill>
                      <a:prstDash val="sysDot"/>
                      <a:round/>
                      <a:headEnd type="none" w="med" len="med"/>
                      <a:tailEnd type="none" w="med" len="med"/>
                    </a:lnT>
                  </a:tcPr>
                </a:tc>
                <a:extLst>
                  <a:ext uri="{0D108BD9-81ED-4DB2-BD59-A6C34878D82A}">
                    <a16:rowId xmlns:a16="http://schemas.microsoft.com/office/drawing/2014/main" val="3099478722"/>
                  </a:ext>
                </a:extLst>
              </a:tr>
              <a:tr h="854029">
                <a:tc>
                  <a:txBody>
                    <a:bodyPr/>
                    <a:lstStyle/>
                    <a:p>
                      <a:r>
                        <a:rPr kumimoji="1" lang="ja-JP" altLang="en-US" sz="1200" dirty="0"/>
                        <a:t>本日の開催情報を知ったきっかけ</a:t>
                      </a:r>
                    </a:p>
                  </a:txBody>
                  <a:tcPr anchor="ctr"/>
                </a:tc>
                <a:tc>
                  <a:txBody>
                    <a:bodyPr/>
                    <a:lstStyle/>
                    <a:p>
                      <a:endParaRPr kumimoji="1" lang="ja-JP" altLang="en-US" dirty="0"/>
                    </a:p>
                  </a:txBody>
                  <a:tcPr anchor="ctr">
                    <a:lnR w="12700" cap="flat" cmpd="sng" algn="ctr">
                      <a:solidFill>
                        <a:schemeClr val="bg1"/>
                      </a:solidFill>
                      <a:prstDash val="sysDot"/>
                      <a:round/>
                      <a:headEnd type="none" w="med" len="med"/>
                      <a:tailEnd type="none" w="med" len="med"/>
                    </a:lnR>
                  </a:tcPr>
                </a:tc>
                <a:tc>
                  <a:txBody>
                    <a:bodyPr/>
                    <a:lstStyle/>
                    <a:p>
                      <a:endParaRPr kumimoji="1" lang="ja-JP" altLang="en-US" dirty="0"/>
                    </a:p>
                  </a:txBody>
                  <a:tcPr anchor="ctr">
                    <a:lnL w="12700" cap="flat" cmpd="sng" algn="ctr">
                      <a:solidFill>
                        <a:schemeClr val="bg1"/>
                      </a:solidFill>
                      <a:prstDash val="sysDot"/>
                      <a:round/>
                      <a:headEnd type="none" w="med" len="med"/>
                      <a:tailEnd type="none" w="med" len="med"/>
                    </a:lnL>
                  </a:tcPr>
                </a:tc>
                <a:extLst>
                  <a:ext uri="{0D108BD9-81ED-4DB2-BD59-A6C34878D82A}">
                    <a16:rowId xmlns:a16="http://schemas.microsoft.com/office/drawing/2014/main" val="2863328011"/>
                  </a:ext>
                </a:extLst>
              </a:tr>
              <a:tr h="370840">
                <a:tc>
                  <a:txBody>
                    <a:bodyPr/>
                    <a:lstStyle/>
                    <a:p>
                      <a:r>
                        <a:rPr kumimoji="1" lang="ja-JP" altLang="en-US" sz="1200" dirty="0"/>
                        <a:t>採用担当者に聞いてみたいこと</a:t>
                      </a:r>
                    </a:p>
                  </a:txBody>
                  <a:tcPr anchor="ctr"/>
                </a:tc>
                <a:tc>
                  <a:txBody>
                    <a:bodyPr/>
                    <a:lstStyle/>
                    <a:p>
                      <a:endParaRPr kumimoji="1" lang="ja-JP" altLang="en-US" dirty="0"/>
                    </a:p>
                  </a:txBody>
                  <a:tcPr anchor="ctr">
                    <a:lnR w="12700" cap="flat" cmpd="sng" algn="ctr">
                      <a:solidFill>
                        <a:schemeClr val="bg1"/>
                      </a:solidFill>
                      <a:prstDash val="sysDot"/>
                      <a:round/>
                      <a:headEnd type="none" w="med" len="med"/>
                      <a:tailEnd type="none" w="med" len="med"/>
                    </a:lnR>
                  </a:tcPr>
                </a:tc>
                <a:tc>
                  <a:txBody>
                    <a:bodyPr/>
                    <a:lstStyle/>
                    <a:p>
                      <a:endParaRPr kumimoji="1" lang="ja-JP" altLang="en-US" dirty="0"/>
                    </a:p>
                  </a:txBody>
                  <a:tcPr anchor="ctr">
                    <a:lnL w="12700" cap="flat" cmpd="sng" algn="ctr">
                      <a:solidFill>
                        <a:schemeClr val="bg1"/>
                      </a:solidFill>
                      <a:prstDash val="sysDot"/>
                      <a:round/>
                      <a:headEnd type="none" w="med" len="med"/>
                      <a:tailEnd type="none" w="med" len="med"/>
                    </a:lnL>
                  </a:tcPr>
                </a:tc>
                <a:extLst>
                  <a:ext uri="{0D108BD9-81ED-4DB2-BD59-A6C34878D82A}">
                    <a16:rowId xmlns:a16="http://schemas.microsoft.com/office/drawing/2014/main" val="1246142535"/>
                  </a:ext>
                </a:extLst>
              </a:tr>
            </a:tbl>
          </a:graphicData>
        </a:graphic>
      </p:graphicFrame>
      <p:sp>
        <p:nvSpPr>
          <p:cNvPr id="33" name="テキスト ボックス 32"/>
          <p:cNvSpPr txBox="1"/>
          <p:nvPr/>
        </p:nvSpPr>
        <p:spPr>
          <a:xfrm>
            <a:off x="2058136" y="5489891"/>
            <a:ext cx="4653374" cy="646331"/>
          </a:xfrm>
          <a:prstGeom prst="rect">
            <a:avLst/>
          </a:prstGeom>
          <a:noFill/>
        </p:spPr>
        <p:txBody>
          <a:bodyPr wrap="square" rtlCol="0">
            <a:spAutoFit/>
          </a:bodyPr>
          <a:lstStyle/>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□所内の掲示物　□窓口で勧められた　□ハローワークのＨＰ</a:t>
            </a:r>
            <a:endPar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□その他（　　　　　　　　　　　　　　　　　　　　　　　）</a:t>
            </a:r>
            <a:endPar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endPar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2042255" y="6221023"/>
            <a:ext cx="4802507" cy="646331"/>
          </a:xfrm>
          <a:prstGeom prst="rect">
            <a:avLst/>
          </a:prstGeom>
          <a:noFill/>
        </p:spPr>
        <p:txBody>
          <a:bodyPr wrap="square" rtlCol="0">
            <a:spAutoFit/>
          </a:bodyPr>
          <a:lstStyle/>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□仕事の内容　□就業時間・休み　□賃金　□どんな会社なのか　□働いている方の情報　□会社</a:t>
            </a:r>
            <a:r>
              <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業界</a:t>
            </a:r>
            <a:r>
              <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に興味がある　</a:t>
            </a:r>
            <a:endPar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□その他（　　　　　　　　　　　　　　　　　　　　　　　）</a:t>
            </a:r>
          </a:p>
        </p:txBody>
      </p:sp>
      <p:graphicFrame>
        <p:nvGraphicFramePr>
          <p:cNvPr id="35" name="表 34"/>
          <p:cNvGraphicFramePr>
            <a:graphicFrameLocks noGrp="1"/>
          </p:cNvGraphicFramePr>
          <p:nvPr>
            <p:extLst>
              <p:ext uri="{D42A27DB-BD31-4B8C-83A1-F6EECF244321}">
                <p14:modId xmlns:p14="http://schemas.microsoft.com/office/powerpoint/2010/main" val="2773718175"/>
              </p:ext>
            </p:extLst>
          </p:nvPr>
        </p:nvGraphicFramePr>
        <p:xfrm>
          <a:off x="886489" y="6901829"/>
          <a:ext cx="5792652" cy="2667621"/>
        </p:xfrm>
        <a:graphic>
          <a:graphicData uri="http://schemas.openxmlformats.org/drawingml/2006/table">
            <a:tbl>
              <a:tblPr firstRow="1" bandRow="1">
                <a:tableStyleId>{5940675A-B579-460E-94D1-54222C63F5DA}</a:tableStyleId>
              </a:tblPr>
              <a:tblGrid>
                <a:gridCol w="1119054">
                  <a:extLst>
                    <a:ext uri="{9D8B030D-6E8A-4147-A177-3AD203B41FA5}">
                      <a16:colId xmlns:a16="http://schemas.microsoft.com/office/drawing/2014/main" val="913616749"/>
                    </a:ext>
                  </a:extLst>
                </a:gridCol>
                <a:gridCol w="2742714">
                  <a:extLst>
                    <a:ext uri="{9D8B030D-6E8A-4147-A177-3AD203B41FA5}">
                      <a16:colId xmlns:a16="http://schemas.microsoft.com/office/drawing/2014/main" val="2081392789"/>
                    </a:ext>
                  </a:extLst>
                </a:gridCol>
                <a:gridCol w="1930884">
                  <a:extLst>
                    <a:ext uri="{9D8B030D-6E8A-4147-A177-3AD203B41FA5}">
                      <a16:colId xmlns:a16="http://schemas.microsoft.com/office/drawing/2014/main" val="947481463"/>
                    </a:ext>
                  </a:extLst>
                </a:gridCol>
              </a:tblGrid>
              <a:tr h="397700">
                <a:tc>
                  <a:txBody>
                    <a:bodyPr/>
                    <a:lstStyle/>
                    <a:p>
                      <a:r>
                        <a:rPr lang="ja-JP" altLang="en-US" dirty="0">
                          <a:latin typeface="HG丸ｺﾞｼｯｸM-PRO" panose="020F0600000000000000" pitchFamily="50" charset="-128"/>
                          <a:ea typeface="HG丸ｺﾞｼｯｸM-PRO" panose="020F0600000000000000" pitchFamily="50" charset="-128"/>
                        </a:rPr>
                        <a:t>№</a:t>
                      </a:r>
                    </a:p>
                  </a:txBody>
                  <a:tcPr>
                    <a:lnR w="12700" cap="flat" cmpd="sng" algn="ctr">
                      <a:solidFill>
                        <a:schemeClr val="tx1">
                          <a:lumMod val="75000"/>
                          <a:lumOff val="25000"/>
                        </a:schemeClr>
                      </a:solidFill>
                      <a:prstDash val="sysDot"/>
                      <a:round/>
                      <a:headEnd type="none" w="med" len="med"/>
                      <a:tailEnd type="none" w="med" len="med"/>
                    </a:lnR>
                    <a:lnB w="12700" cap="flat" cmpd="sng" algn="ctr">
                      <a:solidFill>
                        <a:schemeClr val="tx1">
                          <a:lumMod val="75000"/>
                          <a:lumOff val="25000"/>
                        </a:schemeClr>
                      </a:solidFill>
                      <a:prstDash val="sysDot"/>
                      <a:round/>
                      <a:headEnd type="none" w="med" len="med"/>
                      <a:tailEnd type="none" w="med" len="med"/>
                    </a:lnB>
                    <a:solidFill>
                      <a:schemeClr val="bg1"/>
                    </a:solidFill>
                  </a:tcPr>
                </a:tc>
                <a:tc>
                  <a:txBody>
                    <a:bodyPr/>
                    <a:lstStyle/>
                    <a:p>
                      <a:r>
                        <a:rPr kumimoji="1" lang="ja-JP" altLang="en-US" sz="1200">
                          <a:latin typeface="HG丸ｺﾞｼｯｸM-PRO"/>
                          <a:ea typeface="HG丸ｺﾞｼｯｸM-PRO"/>
                        </a:rPr>
                        <a:t>　</a:t>
                      </a:r>
                      <a:r>
                        <a:rPr lang="ja-JP" altLang="en-US" sz="1200">
                          <a:latin typeface="HG丸ｺﾞｼｯｸM-PRO"/>
                          <a:ea typeface="HG丸ｺﾞｼｯｸM-PRO"/>
                        </a:rPr>
                        <a:t>本人から受け取った札のNo.を記入</a:t>
                      </a:r>
                      <a:endParaRPr kumimoji="1" lang="ja-JP" altLang="en-US" sz="1100">
                        <a:latin typeface="HG丸ｺﾞｼｯｸM-PRO"/>
                        <a:ea typeface="HG丸ｺﾞｼｯｸM-PRO"/>
                      </a:endParaRPr>
                    </a:p>
                  </a:txBody>
                  <a:tcPr>
                    <a:lnL w="12700" cap="flat" cmpd="sng" algn="ctr">
                      <a:solidFill>
                        <a:schemeClr val="tx1">
                          <a:lumMod val="75000"/>
                          <a:lumOff val="25000"/>
                        </a:schemeClr>
                      </a:solidFill>
                      <a:prstDash val="sysDot"/>
                      <a:round/>
                      <a:headEnd type="none" w="med" len="med"/>
                      <a:tailEnd type="none" w="med" len="med"/>
                    </a:lnL>
                    <a:lnB w="12700" cap="flat" cmpd="sng" algn="ctr">
                      <a:solidFill>
                        <a:schemeClr val="tx1">
                          <a:lumMod val="75000"/>
                          <a:lumOff val="25000"/>
                        </a:schemeClr>
                      </a:solidFill>
                      <a:prstDash val="sysDot"/>
                      <a:round/>
                      <a:headEnd type="none" w="med" len="med"/>
                      <a:tailEnd type="none" w="med" len="med"/>
                    </a:lnB>
                    <a:solidFill>
                      <a:schemeClr val="bg1"/>
                    </a:solidFill>
                  </a:tcPr>
                </a:tc>
                <a:tc>
                  <a:txBody>
                    <a:bodyPr/>
                    <a:lstStyle/>
                    <a:p>
                      <a:r>
                        <a:rPr kumimoji="1" lang="ja-JP" altLang="en-US" dirty="0">
                          <a:latin typeface="HG丸ｺﾞｼｯｸM-PRO" panose="020F0600000000000000" pitchFamily="50" charset="-128"/>
                          <a:ea typeface="HG丸ｺﾞｼｯｸM-PRO" panose="020F0600000000000000" pitchFamily="50" charset="-128"/>
                        </a:rPr>
                        <a:t>本日は、</a:t>
                      </a:r>
                      <a:endParaRPr kumimoji="1" lang="en-US" altLang="ja-JP" dirty="0">
                        <a:latin typeface="HG丸ｺﾞｼｯｸM-PRO" panose="020F0600000000000000" pitchFamily="50" charset="-128"/>
                        <a:ea typeface="HG丸ｺﾞｼｯｸM-PRO" panose="020F0600000000000000" pitchFamily="50" charset="-128"/>
                      </a:endParaRPr>
                    </a:p>
                  </a:txBody>
                  <a:tcPr>
                    <a:lnB w="12700" cap="flat" cmpd="sng" algn="ctr">
                      <a:solidFill>
                        <a:schemeClr val="bg1"/>
                      </a:solidFill>
                      <a:prstDash val="sysDot"/>
                      <a:round/>
                      <a:headEnd type="none" w="med" len="med"/>
                      <a:tailEnd type="none" w="med" len="med"/>
                    </a:lnB>
                    <a:solidFill>
                      <a:schemeClr val="bg1"/>
                    </a:solidFill>
                  </a:tcPr>
                </a:tc>
                <a:extLst>
                  <a:ext uri="{0D108BD9-81ED-4DB2-BD59-A6C34878D82A}">
                    <a16:rowId xmlns:a16="http://schemas.microsoft.com/office/drawing/2014/main" val="3374415994"/>
                  </a:ext>
                </a:extLst>
              </a:tr>
              <a:tr h="673031">
                <a:tc>
                  <a:txBody>
                    <a:bodyPr/>
                    <a:lstStyle/>
                    <a:p>
                      <a:r>
                        <a:rPr lang="ja-JP" altLang="en-US" sz="1200" dirty="0">
                          <a:latin typeface="HG丸ｺﾞｼｯｸM-PRO" panose="020F0600000000000000" pitchFamily="50" charset="-128"/>
                          <a:ea typeface="HG丸ｺﾞｼｯｸM-PRO" panose="020F0600000000000000" pitchFamily="50" charset="-128"/>
                        </a:rPr>
                        <a:t>該当求人</a:t>
                      </a:r>
                    </a:p>
                  </a:txBody>
                  <a:tcPr anchor="ctr">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solidFill>
                      <a:schemeClr val="bg1"/>
                    </a:solidFill>
                  </a:tcPr>
                </a:tc>
                <a:tc>
                  <a:txBody>
                    <a:bodyPr/>
                    <a:lstStyle/>
                    <a:p>
                      <a:endParaRPr kumimoji="1" lang="ja-JP" altLang="en-US" dirty="0">
                        <a:latin typeface="HG丸ｺﾞｼｯｸM-PRO"/>
                        <a:ea typeface="HG丸ｺﾞｼｯｸM-PRO"/>
                      </a:endParaRPr>
                    </a:p>
                  </a:txBody>
                  <a:tcPr>
                    <a:lnL w="12700" cap="flat" cmpd="sng" algn="ctr">
                      <a:solidFill>
                        <a:schemeClr val="tx1">
                          <a:lumMod val="75000"/>
                          <a:lumOff val="25000"/>
                        </a:schemeClr>
                      </a:solidFill>
                      <a:prstDash val="sysDot"/>
                      <a:round/>
                      <a:headEnd type="none" w="med" len="med"/>
                      <a:tailEnd type="none" w="med" len="med"/>
                    </a:lnL>
                    <a:lnT w="12700" cap="flat" cmpd="sng" algn="ctr">
                      <a:solidFill>
                        <a:schemeClr val="tx1">
                          <a:lumMod val="75000"/>
                          <a:lumOff val="25000"/>
                        </a:schemeClr>
                      </a:solidFill>
                      <a:prstDash val="sysDot"/>
                      <a:round/>
                      <a:headEnd type="none" w="med" len="med"/>
                      <a:tailEnd type="none" w="med" len="med"/>
                    </a:lnT>
                    <a:solidFill>
                      <a:schemeClr val="bg1"/>
                    </a:solidFill>
                  </a:tcPr>
                </a:tc>
                <a:tc>
                  <a:txBody>
                    <a:bodyPr/>
                    <a:lstStyle/>
                    <a:p>
                      <a:r>
                        <a:rPr kumimoji="1" lang="ja-JP" altLang="en-US" dirty="0">
                          <a:latin typeface="HG丸ｺﾞｼｯｸM-PRO" panose="020F0600000000000000" pitchFamily="50" charset="-128"/>
                          <a:ea typeface="HG丸ｺﾞｼｯｸM-PRO" panose="020F0600000000000000" pitchFamily="50" charset="-128"/>
                        </a:rPr>
                        <a:t>□説明のみ希望</a:t>
                      </a:r>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□応募</a:t>
                      </a:r>
                      <a:r>
                        <a:rPr kumimoji="1" lang="en-US" altLang="ja-JP"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面接</a:t>
                      </a:r>
                      <a:r>
                        <a:rPr kumimoji="1" lang="en-US" altLang="ja-JP"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を希望</a:t>
                      </a:r>
                    </a:p>
                  </a:txBody>
                  <a:tcPr>
                    <a:lnT w="12700" cap="flat" cmpd="sng" algn="ctr">
                      <a:solidFill>
                        <a:schemeClr val="bg1"/>
                      </a:solidFill>
                      <a:prstDash val="sysDot"/>
                      <a:round/>
                      <a:headEnd type="none" w="med" len="med"/>
                      <a:tailEnd type="none" w="med" len="med"/>
                    </a:lnT>
                    <a:solidFill>
                      <a:schemeClr val="bg1"/>
                    </a:solidFill>
                  </a:tcPr>
                </a:tc>
                <a:extLst>
                  <a:ext uri="{0D108BD9-81ED-4DB2-BD59-A6C34878D82A}">
                    <a16:rowId xmlns:a16="http://schemas.microsoft.com/office/drawing/2014/main" val="3099478722"/>
                  </a:ext>
                </a:extLst>
              </a:tr>
              <a:tr h="571451">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B w="12700" cap="flat" cmpd="sng" algn="ctr">
                      <a:solidFill>
                        <a:schemeClr val="bg1"/>
                      </a:solidFill>
                      <a:prstDash val="sysDot"/>
                      <a:round/>
                      <a:headEnd type="none" w="med" len="med"/>
                      <a:tailEnd type="none" w="med" len="med"/>
                    </a:lnB>
                    <a:solidFill>
                      <a:schemeClr val="bg1"/>
                    </a:solidFill>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bg1"/>
                      </a:solidFill>
                      <a:prstDash val="sysDot"/>
                      <a:round/>
                      <a:headEnd type="none" w="med" len="med"/>
                      <a:tailEnd type="none" w="med" len="med"/>
                    </a:lnR>
                    <a:lnB w="12700" cap="flat" cmpd="sng" algn="ctr">
                      <a:solidFill>
                        <a:schemeClr val="bg1"/>
                      </a:solidFill>
                      <a:prstDash val="solid"/>
                      <a:round/>
                      <a:headEnd type="none" w="med" len="med"/>
                      <a:tailEnd type="none" w="med" len="med"/>
                    </a:lnB>
                    <a:solidFill>
                      <a:schemeClr val="bg1"/>
                    </a:solidFill>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bg1"/>
                      </a:solidFill>
                      <a:prstDash val="sysDot"/>
                      <a:round/>
                      <a:headEnd type="none" w="med" len="med"/>
                      <a:tailEnd type="none" w="med" len="med"/>
                    </a:lnL>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863328011"/>
                  </a:ext>
                </a:extLst>
              </a:tr>
              <a:tr h="385359">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面談状況</a:t>
                      </a:r>
                    </a:p>
                  </a:txBody>
                  <a:tcPr anchor="ct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421086094"/>
                  </a:ext>
                </a:extLst>
              </a:tr>
              <a:tr h="563489">
                <a:tc>
                  <a:txBody>
                    <a:bodyPr/>
                    <a:lstStyle/>
                    <a:p>
                      <a:endParaRPr kumimoji="1" lang="en-US" altLang="ja-JP" sz="1200" dirty="0">
                        <a:latin typeface="HG丸ｺﾞｼｯｸM-PRO" panose="020F0600000000000000" pitchFamily="50" charset="-128"/>
                        <a:ea typeface="HG丸ｺﾞｼｯｸM-PRO" panose="020F0600000000000000" pitchFamily="50" charset="-128"/>
                      </a:endParaRPr>
                    </a:p>
                    <a:p>
                      <a:endParaRPr kumimoji="1"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T w="12700" cap="flat" cmpd="sng" algn="ctr">
                      <a:solidFill>
                        <a:schemeClr val="bg1"/>
                      </a:solidFill>
                      <a:prstDash val="sysDot"/>
                      <a:round/>
                      <a:headEnd type="none" w="med" len="med"/>
                      <a:tailEnd type="none" w="med" len="med"/>
                    </a:lnT>
                    <a:solidFill>
                      <a:schemeClr val="bg1"/>
                    </a:solidFill>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solidFill>
                      <a:schemeClr val="bg1"/>
                    </a:solidFill>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solidFill>
                      <a:schemeClr val="bg1"/>
                    </a:solidFill>
                  </a:tcPr>
                </a:tc>
                <a:extLst>
                  <a:ext uri="{0D108BD9-81ED-4DB2-BD59-A6C34878D82A}">
                    <a16:rowId xmlns:a16="http://schemas.microsoft.com/office/drawing/2014/main" val="1246142535"/>
                  </a:ext>
                </a:extLst>
              </a:tr>
            </a:tbl>
          </a:graphicData>
        </a:graphic>
      </p:graphicFrame>
      <p:sp>
        <p:nvSpPr>
          <p:cNvPr id="36" name="二等辺三角形 35"/>
          <p:cNvSpPr/>
          <p:nvPr/>
        </p:nvSpPr>
        <p:spPr>
          <a:xfrm rot="16200000">
            <a:off x="2046933" y="7011685"/>
            <a:ext cx="159927" cy="109347"/>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2042255" y="8097316"/>
            <a:ext cx="4653374" cy="646331"/>
          </a:xfrm>
          <a:prstGeom prst="rect">
            <a:avLst/>
          </a:prstGeom>
          <a:noFill/>
        </p:spPr>
        <p:txBody>
          <a:bodyPr wrap="square" rtlCol="0">
            <a:spAutoFit/>
          </a:bodyPr>
          <a:lstStyle/>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□会社説明、相談のみ</a:t>
            </a:r>
            <a:endPar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□会社見学（令和　　　年　　月　　日</a:t>
            </a:r>
            <a:r>
              <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時間　　：　　）</a:t>
            </a:r>
          </a:p>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a:t>
            </a:r>
            <a:endPar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sp>
        <p:nvSpPr>
          <p:cNvPr id="39" name="テキスト ボックス 38"/>
          <p:cNvSpPr txBox="1"/>
          <p:nvPr/>
        </p:nvSpPr>
        <p:spPr>
          <a:xfrm>
            <a:off x="2042255" y="8530491"/>
            <a:ext cx="4653374" cy="954107"/>
          </a:xfrm>
          <a:prstGeom prst="rect">
            <a:avLst/>
          </a:prstGeom>
          <a:noFill/>
        </p:spPr>
        <p:txBody>
          <a:bodyPr wrap="square" rtlCol="0">
            <a:spAutoFit/>
          </a:bodyPr>
          <a:lstStyle/>
          <a:p>
            <a:r>
              <a:rPr kumimoji="1" lang="ja-JP" altLang="en-US"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□面接（当所にて紹介の記録を入力します）</a:t>
            </a:r>
            <a:endParaRPr kumimoji="1" lang="en-US" altLang="ja-JP" sz="12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□採用（令和　　年　　月　　日）</a:t>
            </a:r>
            <a:endParaRPr kumimoji="1" lang="en-US" altLang="ja-JP" sz="11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□後日改めて選考（令和　　年　　月　　日</a:t>
            </a:r>
            <a:r>
              <a:rPr kumimoji="1" lang="en-US" altLang="ja-JP" sz="11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時間　　：　　　）　　　　　</a:t>
            </a:r>
            <a:endParaRPr kumimoji="1" lang="en-US" altLang="ja-JP" sz="11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□不採用　　□本人より辞退の申し出があった</a:t>
            </a:r>
            <a:endParaRPr kumimoji="1" lang="en-US" altLang="ja-JP" sz="11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　　□その他（　　　　　　　　　　　　　　　　）</a:t>
            </a:r>
            <a:endParaRPr kumimoji="1" lang="en-US" altLang="ja-JP" sz="1100" dirty="0">
              <a:solidFill>
                <a:schemeClr val="tx1">
                  <a:lumMod val="75000"/>
                  <a:lumOff val="25000"/>
                </a:schemeClr>
              </a:solidFill>
              <a:latin typeface="HG丸ｺﾞｼｯｸM-PRO" panose="020F0600000000000000" pitchFamily="50" charset="-128"/>
              <a:ea typeface="HG丸ｺﾞｼｯｸM-PRO" panose="020F0600000000000000" pitchFamily="50" charset="-128"/>
            </a:endParaRPr>
          </a:p>
        </p:txBody>
      </p:sp>
      <p:sp>
        <p:nvSpPr>
          <p:cNvPr id="40" name="テキスト ボックス 39"/>
          <p:cNvSpPr txBox="1"/>
          <p:nvPr/>
        </p:nvSpPr>
        <p:spPr>
          <a:xfrm>
            <a:off x="270335" y="9570547"/>
            <a:ext cx="4468586"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この用紙は、面談の時に採用担当者へ渡してください</a:t>
            </a:r>
          </a:p>
        </p:txBody>
      </p:sp>
      <p:sp>
        <p:nvSpPr>
          <p:cNvPr id="41" name="二等辺三角形 40"/>
          <p:cNvSpPr/>
          <p:nvPr/>
        </p:nvSpPr>
        <p:spPr>
          <a:xfrm rot="5400000">
            <a:off x="4682266" y="9657314"/>
            <a:ext cx="155761" cy="134242"/>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4843381" y="9533767"/>
            <a:ext cx="1984893" cy="415498"/>
          </a:xfrm>
          <a:prstGeom prst="rect">
            <a:avLst/>
          </a:prstGeom>
          <a:noFill/>
        </p:spPr>
        <p:txBody>
          <a:bodyPr wrap="square" rtlCol="0">
            <a:spAutoFit/>
          </a:bodyPr>
          <a:lstStyle/>
          <a:p>
            <a:pPr algn="r"/>
            <a:r>
              <a:rPr kumimoji="1" lang="ja-JP" altLang="en-US" sz="1050" dirty="0">
                <a:latin typeface="HG丸ｺﾞｼｯｸM-PRO" panose="020F0600000000000000" pitchFamily="50" charset="-128"/>
                <a:ea typeface="HG丸ｺﾞｼｯｸM-PRO" panose="020F0600000000000000" pitchFamily="50" charset="-128"/>
              </a:rPr>
              <a:t>ハローワークプラザよこはまにて、回収します</a:t>
            </a:r>
          </a:p>
        </p:txBody>
      </p:sp>
      <p:sp>
        <p:nvSpPr>
          <p:cNvPr id="43" name="テキスト ボックス 42"/>
          <p:cNvSpPr txBox="1"/>
          <p:nvPr/>
        </p:nvSpPr>
        <p:spPr>
          <a:xfrm>
            <a:off x="5126807" y="-48857"/>
            <a:ext cx="1678093" cy="523220"/>
          </a:xfrm>
          <a:prstGeom prst="rect">
            <a:avLst/>
          </a:prstGeom>
          <a:noFill/>
        </p:spPr>
        <p:txBody>
          <a:bodyPr wrap="square" lIns="91440" tIns="45720" rIns="91440" bIns="45720" rtlCol="0" anchor="t">
            <a:spAutoFit/>
          </a:bodyPr>
          <a:lstStyle/>
          <a:p>
            <a:pPr algn="r"/>
            <a:r>
              <a:rPr kumimoji="1" lang="ja-JP" altLang="en-US" sz="1400">
                <a:solidFill>
                  <a:srgbClr val="0070C0"/>
                </a:solidFill>
                <a:latin typeface="HG丸ｺﾞｼｯｸM-PRO"/>
                <a:ea typeface="HG丸ｺﾞｼｯｸM-PRO"/>
              </a:rPr>
              <a:t>プラっとであおう</a:t>
            </a:r>
            <a:endParaRPr kumimoji="1" lang="en-US" altLang="ja-JP" sz="1400">
              <a:solidFill>
                <a:srgbClr val="0070C0"/>
              </a:solidFill>
              <a:latin typeface="HG丸ｺﾞｼｯｸM-PRO"/>
              <a:ea typeface="HG丸ｺﾞｼｯｸM-PRO"/>
            </a:endParaRPr>
          </a:p>
          <a:p>
            <a:pPr algn="r"/>
            <a:r>
              <a:rPr kumimoji="1" lang="ja-JP" altLang="en-US" sz="1400" dirty="0">
                <a:solidFill>
                  <a:srgbClr val="0070C0"/>
                </a:solidFill>
                <a:latin typeface="HG丸ｺﾞｼｯｸM-PRO" panose="020F0600000000000000" pitchFamily="50" charset="-128"/>
                <a:ea typeface="HG丸ｺﾞｼｯｸM-PRO" panose="020F0600000000000000" pitchFamily="50" charset="-128"/>
              </a:rPr>
              <a:t>参加申込書</a:t>
            </a:r>
          </a:p>
        </p:txBody>
      </p:sp>
      <p:sp>
        <p:nvSpPr>
          <p:cNvPr id="44" name="テキスト ボックス 43"/>
          <p:cNvSpPr txBox="1"/>
          <p:nvPr/>
        </p:nvSpPr>
        <p:spPr>
          <a:xfrm>
            <a:off x="332795" y="6919997"/>
            <a:ext cx="461665" cy="2689679"/>
          </a:xfrm>
          <a:prstGeom prst="rect">
            <a:avLst/>
          </a:prstGeom>
          <a:noFill/>
          <a:ln>
            <a:noFill/>
          </a:ln>
        </p:spPr>
        <p:txBody>
          <a:bodyPr vert="eaVert" wrap="square" rtlCol="0">
            <a:spAutoFit/>
          </a:bodyPr>
          <a:lstStyle/>
          <a:p>
            <a:pPr algn="ctr"/>
            <a:r>
              <a:rPr kumimoji="1" lang="ja-JP" altLang="en-US"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事業所担当者記載欄</a:t>
            </a:r>
          </a:p>
        </p:txBody>
      </p:sp>
      <p:cxnSp>
        <p:nvCxnSpPr>
          <p:cNvPr id="48" name="直線コネクタ 47"/>
          <p:cNvCxnSpPr/>
          <p:nvPr/>
        </p:nvCxnSpPr>
        <p:spPr>
          <a:xfrm flipV="1">
            <a:off x="898432" y="4579620"/>
            <a:ext cx="5784308" cy="1497"/>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22543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4F8351CEE790D4E9E03D12D4C8A3720" ma:contentTypeVersion="14" ma:contentTypeDescription="新しいドキュメントを作成します。" ma:contentTypeScope="" ma:versionID="4fc02eec6b2b41c4bd59a7fba5e86a84">
  <xsd:schema xmlns:xsd="http://www.w3.org/2001/XMLSchema" xmlns:xs="http://www.w3.org/2001/XMLSchema" xmlns:p="http://schemas.microsoft.com/office/2006/metadata/properties" xmlns:ns2="ac4e6fd4-62a6-4ca6-92a6-1e4dd95691c6" xmlns:ns3="44856c1c-163a-4db4-9f2d-e69ab44d016d" targetNamespace="http://schemas.microsoft.com/office/2006/metadata/properties" ma:root="true" ma:fieldsID="3ae4ed9cbd25d83829824a59fd0c10d3" ns2:_="" ns3:_="">
    <xsd:import namespace="ac4e6fd4-62a6-4ca6-92a6-1e4dd95691c6"/>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4e6fd4-62a6-4ca6-92a6-1e4dd95691c6"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descrip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a9b3955f-eb9a-4b7a-888f-136a1b44eea9}"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Owner xmlns="ac4e6fd4-62a6-4ca6-92a6-1e4dd95691c6">
      <UserInfo>
        <DisplayName/>
        <AccountId xsi:nil="true"/>
        <AccountType/>
      </UserInfo>
    </Owner>
    <lcf76f155ced4ddcb4097134ff3c332f xmlns="ac4e6fd4-62a6-4ca6-92a6-1e4dd95691c6">
      <Terms xmlns="http://schemas.microsoft.com/office/infopath/2007/PartnerControls"/>
    </lcf76f155ced4ddcb4097134ff3c332f>
    <TaxCatchAll xmlns="44856c1c-163a-4db4-9f2d-e69ab44d016d" xsi:nil="true"/>
  </documentManagement>
</p:properties>
</file>

<file path=customXml/itemProps1.xml><?xml version="1.0" encoding="utf-8"?>
<ds:datastoreItem xmlns:ds="http://schemas.openxmlformats.org/officeDocument/2006/customXml" ds:itemID="{4A6791A2-A27B-451A-AE1E-41E44E515F60}">
  <ds:schemaRefs>
    <ds:schemaRef ds:uri="http://schemas.microsoft.com/sharepoint/v3/contenttype/forms"/>
  </ds:schemaRefs>
</ds:datastoreItem>
</file>

<file path=customXml/itemProps2.xml><?xml version="1.0" encoding="utf-8"?>
<ds:datastoreItem xmlns:ds="http://schemas.openxmlformats.org/officeDocument/2006/customXml" ds:itemID="{1C8C8F6A-AFD2-4968-AE54-BE90DA1B26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4e6fd4-62a6-4ca6-92a6-1e4dd95691c6"/>
    <ds:schemaRef ds:uri="44856c1c-163a-4db4-9f2d-e69ab44d01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6C39C69-3598-48AD-8B57-F3F0F68BE9D3}">
  <ds:schemaRefs>
    <ds:schemaRef ds:uri="44856c1c-163a-4db4-9f2d-e69ab44d016d"/>
    <ds:schemaRef ds:uri="http://purl.org/dc/dcmitype/"/>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ac4e6fd4-62a6-4ca6-92a6-1e4dd95691c6"/>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226</TotalTime>
  <Words>737</Words>
  <Application>Microsoft Office PowerPoint</Application>
  <PresentationFormat>A4 210 x 297 mm</PresentationFormat>
  <Paragraphs>78</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ector>
  </HeadingPairs>
  <TitlesOfParts>
    <vt:vector size="13" baseType="lpstr">
      <vt:lpstr>HG丸ｺﾞｼｯｸM-PRO</vt:lpstr>
      <vt:lpstr>ＭＳ 明朝</vt:lpstr>
      <vt:lpstr>メイリオ</vt:lpstr>
      <vt:lpstr>游ゴシック</vt:lpstr>
      <vt:lpstr>游ゴシック Light</vt:lpstr>
      <vt:lpstr>Arial</vt:lpstr>
      <vt:lpstr>Calibri</vt:lpstr>
      <vt:lpstr>Calibri Light</vt:lpstr>
      <vt:lpstr>Century</vt:lpstr>
      <vt:lpstr>Office テーマ</vt:lpstr>
      <vt:lpstr>1_Office テーマ</vt:lpstr>
      <vt:lpstr>PowerPoint プレゼンテーション</vt:lpstr>
      <vt:lpstr>PowerPoint プレゼンテーション</vt:lpstr>
    </vt:vector>
  </TitlesOfParts>
  <Company>厚生労働省職業安定局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村山明子</dc:creator>
  <cp:lastModifiedBy>目黒行彦</cp:lastModifiedBy>
  <cp:revision>29</cp:revision>
  <cp:lastPrinted>2024-10-15T03:39:33Z</cp:lastPrinted>
  <dcterms:created xsi:type="dcterms:W3CDTF">2024-10-15T03:20:59Z</dcterms:created>
  <dcterms:modified xsi:type="dcterms:W3CDTF">2024-11-26T02:01:47Z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0x010100F4F8351CEE790D4E9E03D12D4C8A3720</vt:lpwstr>
  </property>
  <property fmtid="{D5CDD505-2E9C-101B-9397-08002B2CF9AE}" pid="3" name="MediaServiceImageTags">
    <vt:lpwstr/>
  </property>
</Properties>
</file>