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3"/>
  </p:notesMasterIdLst>
  <p:sldIdLst>
    <p:sldId id="256" r:id="rId2"/>
  </p:sldIdLst>
  <p:sldSz cx="6858000" cy="9144000" type="screen4x3"/>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5050"/>
    <a:srgbClr val="FFABAB"/>
    <a:srgbClr val="FFD9D9"/>
    <a:srgbClr val="FF7C80"/>
    <a:srgbClr val="FCF600"/>
    <a:srgbClr val="FF0000"/>
    <a:srgbClr val="FF3300"/>
    <a:srgbClr val="00CC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06" autoAdjust="0"/>
    <p:restoredTop sz="94660"/>
  </p:normalViewPr>
  <p:slideViewPr>
    <p:cSldViewPr>
      <p:cViewPr varScale="1">
        <p:scale>
          <a:sx n="52" d="100"/>
          <a:sy n="52" d="100"/>
        </p:scale>
        <p:origin x="2634" y="1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D980EA70-BB78-4C71-9D37-6EC2F175DD20}" type="datetimeFigureOut">
              <a:rPr kumimoji="1" lang="ja-JP" altLang="en-US" smtClean="0"/>
              <a:t>2024/10/21</a:t>
            </a:fld>
            <a:endParaRPr kumimoji="1" lang="ja-JP" altLang="en-US"/>
          </a:p>
        </p:txBody>
      </p:sp>
      <p:sp>
        <p:nvSpPr>
          <p:cNvPr id="4" name="スライド イメージ プレースホルダー 3"/>
          <p:cNvSpPr>
            <a:spLocks noGrp="1" noRot="1" noChangeAspect="1"/>
          </p:cNvSpPr>
          <p:nvPr>
            <p:ph type="sldImg" idx="2"/>
          </p:nvPr>
        </p:nvSpPr>
        <p:spPr>
          <a:xfrm>
            <a:off x="2144713" y="1243013"/>
            <a:ext cx="2516187"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2DE83298-18FA-43B3-9D2A-DBEDD6F2C212}" type="slidenum">
              <a:rPr kumimoji="1" lang="ja-JP" altLang="en-US" smtClean="0"/>
              <a:t>‹#›</a:t>
            </a:fld>
            <a:endParaRPr kumimoji="1" lang="ja-JP" altLang="en-US"/>
          </a:p>
        </p:txBody>
      </p:sp>
    </p:spTree>
    <p:extLst>
      <p:ext uri="{BB962C8B-B14F-4D97-AF65-F5344CB8AC3E}">
        <p14:creationId xmlns:p14="http://schemas.microsoft.com/office/powerpoint/2010/main" val="7785990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E83298-18FA-43B3-9D2A-DBEDD6F2C212}" type="slidenum">
              <a:rPr kumimoji="1" lang="ja-JP" altLang="en-US" smtClean="0"/>
              <a:t>1</a:t>
            </a:fld>
            <a:endParaRPr kumimoji="1" lang="ja-JP" altLang="en-US"/>
          </a:p>
        </p:txBody>
      </p:sp>
    </p:spTree>
    <p:extLst>
      <p:ext uri="{BB962C8B-B14F-4D97-AF65-F5344CB8AC3E}">
        <p14:creationId xmlns:p14="http://schemas.microsoft.com/office/powerpoint/2010/main" val="3237918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6350" y="-11290"/>
            <a:ext cx="6878487" cy="916658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206046"/>
            <a:ext cx="4370039" cy="2195069"/>
          </a:xfrm>
        </p:spPr>
        <p:txBody>
          <a:bodyPr anchor="b">
            <a:noAutofit/>
          </a:bodyPr>
          <a:lstStyle>
            <a:lvl1pPr algn="r">
              <a:defRPr sz="4050">
                <a:solidFill>
                  <a:schemeClr val="accent1">
                    <a:lumMod val="7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47947" y="5401113"/>
            <a:ext cx="4370039" cy="1462532"/>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3309599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6" cy="4538133"/>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5960533"/>
            <a:ext cx="4760786" cy="2094616"/>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1652456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81164" y="812800"/>
            <a:ext cx="4554137" cy="4030133"/>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25806" y="4842933"/>
            <a:ext cx="4064853" cy="508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5960533"/>
            <a:ext cx="4760786" cy="2094616"/>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
        <p:nvSpPr>
          <p:cNvPr id="24" name="TextBox 23"/>
          <p:cNvSpPr txBox="1"/>
          <p:nvPr/>
        </p:nvSpPr>
        <p:spPr>
          <a:xfrm>
            <a:off x="362034" y="1053838"/>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25" name="TextBox 24"/>
          <p:cNvSpPr txBox="1"/>
          <p:nvPr/>
        </p:nvSpPr>
        <p:spPr>
          <a:xfrm>
            <a:off x="5060775" y="3848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2749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57199" y="2575984"/>
            <a:ext cx="4760786" cy="3460613"/>
          </a:xfrm>
        </p:spPr>
        <p:txBody>
          <a:bodyPr anchor="b">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1617752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581164" y="812800"/>
            <a:ext cx="4554137" cy="4030133"/>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350933"/>
            <a:ext cx="4760787" cy="685664"/>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
        <p:nvSpPr>
          <p:cNvPr id="24" name="TextBox 23"/>
          <p:cNvSpPr txBox="1"/>
          <p:nvPr/>
        </p:nvSpPr>
        <p:spPr>
          <a:xfrm>
            <a:off x="362034" y="1053838"/>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25" name="TextBox 24"/>
          <p:cNvSpPr txBox="1"/>
          <p:nvPr/>
        </p:nvSpPr>
        <p:spPr>
          <a:xfrm>
            <a:off x="5060775" y="3848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421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61886" y="812800"/>
            <a:ext cx="4756099" cy="4030133"/>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350933"/>
            <a:ext cx="4760787" cy="685664"/>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1278605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4128615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12801"/>
            <a:ext cx="734109" cy="7001935"/>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199" y="812801"/>
            <a:ext cx="3896270" cy="700193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1918351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4061443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199" y="3601158"/>
            <a:ext cx="4760786" cy="2435441"/>
          </a:xfrm>
        </p:spPr>
        <p:txBody>
          <a:bodyPr anchor="b"/>
          <a:lstStyle>
            <a:lvl1pPr algn="l">
              <a:defRPr sz="3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036597"/>
            <a:ext cx="4760786" cy="11472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1806151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6" cy="176106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57200" y="2880785"/>
            <a:ext cx="2316082" cy="51743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2901903" y="2880787"/>
            <a:ext cx="2316083" cy="517436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412758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5" cy="1761067"/>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2881311"/>
            <a:ext cx="2318004"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199" y="3649662"/>
            <a:ext cx="2318004" cy="440548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2899980" y="2881311"/>
            <a:ext cx="2318004"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2899980" y="3649662"/>
            <a:ext cx="2318004" cy="440548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139037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199" y="812800"/>
            <a:ext cx="4760786" cy="1761067"/>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179304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4227745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199" y="1998139"/>
            <a:ext cx="2092637" cy="1704621"/>
          </a:xfrm>
        </p:spPr>
        <p:txBody>
          <a:bodyPr anchor="b">
            <a:normAutofit/>
          </a:bodyPr>
          <a:lstStyle>
            <a:lvl1pPr>
              <a:defRPr sz="15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678456" y="686567"/>
            <a:ext cx="2539528" cy="736858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199" y="3702759"/>
            <a:ext cx="2092637" cy="3445932"/>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307066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199" y="6400800"/>
            <a:ext cx="4760786" cy="755651"/>
          </a:xfrm>
        </p:spPr>
        <p:txBody>
          <a:bodyPr anchor="b">
            <a:normAutofit/>
          </a:bodyPr>
          <a:lstStyle>
            <a:lvl1pPr algn="l">
              <a:defRPr sz="18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7199" y="812800"/>
            <a:ext cx="4760786" cy="5127624"/>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smtClean="0"/>
              <a:t>図を追加</a:t>
            </a:r>
            <a:endParaRPr lang="en-US" dirty="0"/>
          </a:p>
        </p:txBody>
      </p:sp>
      <p:sp>
        <p:nvSpPr>
          <p:cNvPr id="4" name="Text Placeholder 3"/>
          <p:cNvSpPr>
            <a:spLocks noGrp="1"/>
          </p:cNvSpPr>
          <p:nvPr>
            <p:ph type="body" sz="half" idx="2"/>
          </p:nvPr>
        </p:nvSpPr>
        <p:spPr>
          <a:xfrm>
            <a:off x="457199" y="7156451"/>
            <a:ext cx="4760786" cy="898699"/>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5FBB80B-3922-4483-9C4B-84C6A4ADD968}"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4021240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1290"/>
            <a:ext cx="6878488" cy="9166580"/>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12800"/>
            <a:ext cx="4760785" cy="1761067"/>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2880787"/>
            <a:ext cx="4760786" cy="517436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053944" y="8055152"/>
            <a:ext cx="513099"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A5FBB80B-3922-4483-9C4B-84C6A4ADD968}" type="datetimeFigureOut">
              <a:rPr kumimoji="1" lang="ja-JP" altLang="en-US" smtClean="0"/>
              <a:t>2024/10/21</a:t>
            </a:fld>
            <a:endParaRPr kumimoji="1" lang="ja-JP" altLang="en-US"/>
          </a:p>
        </p:txBody>
      </p:sp>
      <p:sp>
        <p:nvSpPr>
          <p:cNvPr id="5" name="Footer Placeholder 4"/>
          <p:cNvSpPr>
            <a:spLocks noGrp="1"/>
          </p:cNvSpPr>
          <p:nvPr>
            <p:ph type="ftr" sz="quarter" idx="3"/>
          </p:nvPr>
        </p:nvSpPr>
        <p:spPr>
          <a:xfrm>
            <a:off x="457200" y="8055152"/>
            <a:ext cx="3467230" cy="48683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33507" y="8055152"/>
            <a:ext cx="384479" cy="486833"/>
          </a:xfrm>
          <a:prstGeom prst="rect">
            <a:avLst/>
          </a:prstGeom>
        </p:spPr>
        <p:txBody>
          <a:bodyPr vert="horz" lIns="91440" tIns="45720" rIns="91440" bIns="45720" rtlCol="0" anchor="ctr"/>
          <a:lstStyle>
            <a:lvl1pPr algn="r">
              <a:defRPr sz="675">
                <a:solidFill>
                  <a:schemeClr val="accent1">
                    <a:lumMod val="75000"/>
                  </a:schemeClr>
                </a:solidFill>
              </a:defRPr>
            </a:lvl1pPr>
          </a:lstStyle>
          <a:p>
            <a:fld id="{40435539-D9EF-44D3-ADA7-36DCE2C986A7}" type="slidenum">
              <a:rPr kumimoji="1" lang="ja-JP" altLang="en-US" smtClean="0"/>
              <a:t>‹#›</a:t>
            </a:fld>
            <a:endParaRPr kumimoji="1" lang="ja-JP" altLang="en-US"/>
          </a:p>
        </p:txBody>
      </p:sp>
    </p:spTree>
    <p:extLst>
      <p:ext uri="{BB962C8B-B14F-4D97-AF65-F5344CB8AC3E}">
        <p14:creationId xmlns:p14="http://schemas.microsoft.com/office/powerpoint/2010/main" val="3022934226"/>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342900" rtl="0" eaLnBrk="1" latinLnBrk="0" hangingPunct="1">
        <a:spcBef>
          <a:spcPct val="0"/>
        </a:spcBef>
        <a:buNone/>
        <a:defRPr kumimoji="1" sz="2700"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lumMod val="75000"/>
          </a:schemeClr>
        </a:buClr>
        <a:buSzPct val="80000"/>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lumMod val="75000"/>
          </a:schemeClr>
        </a:buClr>
        <a:buSzPct val="80000"/>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lumMod val="75000"/>
          </a:schemeClr>
        </a:buClr>
        <a:buSzPct val="80000"/>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4" name="図 4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45996" y="2885833"/>
            <a:ext cx="1196603" cy="1293598"/>
          </a:xfrm>
          <a:prstGeom prst="rect">
            <a:avLst/>
          </a:prstGeom>
        </p:spPr>
      </p:pic>
      <p:pic>
        <p:nvPicPr>
          <p:cNvPr id="43" name="図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04827" y="3981625"/>
            <a:ext cx="1272595" cy="1375750"/>
          </a:xfrm>
          <a:prstGeom prst="rect">
            <a:avLst/>
          </a:prstGeom>
        </p:spPr>
      </p:pic>
      <p:pic>
        <p:nvPicPr>
          <p:cNvPr id="42" name="図 4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71660" y="2917633"/>
            <a:ext cx="1332251" cy="1375750"/>
          </a:xfrm>
          <a:prstGeom prst="rect">
            <a:avLst/>
          </a:prstGeom>
        </p:spPr>
      </p:pic>
      <p:pic>
        <p:nvPicPr>
          <p:cNvPr id="41" name="図 4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41183" y="3910487"/>
            <a:ext cx="1576851" cy="1704668"/>
          </a:xfrm>
          <a:prstGeom prst="rect">
            <a:avLst/>
          </a:prstGeom>
        </p:spPr>
      </p:pic>
      <p:pic>
        <p:nvPicPr>
          <p:cNvPr id="40" name="図 3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362322" y="1989305"/>
            <a:ext cx="858719" cy="860959"/>
          </a:xfrm>
          <a:prstGeom prst="rect">
            <a:avLst/>
          </a:prstGeom>
        </p:spPr>
      </p:pic>
      <p:sp>
        <p:nvSpPr>
          <p:cNvPr id="53" name="日程予備"/>
          <p:cNvSpPr txBox="1"/>
          <p:nvPr/>
        </p:nvSpPr>
        <p:spPr>
          <a:xfrm>
            <a:off x="-2873171" y="-45280"/>
            <a:ext cx="2114586" cy="1477328"/>
          </a:xfrm>
          <a:prstGeom prst="rect">
            <a:avLst/>
          </a:prstGeom>
          <a:noFill/>
        </p:spPr>
        <p:txBody>
          <a:bodyPr wrap="square" rtlCol="0" anchor="ctr" anchorCtr="0">
            <a:spAutoFit/>
          </a:bodyPr>
          <a:lstStyle/>
          <a:p>
            <a:pPr algn="ctr"/>
            <a:r>
              <a:rPr lang="en-US" altLang="ja-JP" sz="5400" dirty="0" smtClean="0">
                <a:latin typeface="Britannic Bold" panose="020B0903060703020204" pitchFamily="34" charset="0"/>
              </a:rPr>
              <a:t>0</a:t>
            </a:r>
            <a:r>
              <a:rPr lang="en-US" altLang="ja-JP" sz="3600" b="1" dirty="0" smtClean="0">
                <a:latin typeface="+mj-ea"/>
                <a:ea typeface="+mj-ea"/>
              </a:rPr>
              <a:t>/</a:t>
            </a:r>
            <a:r>
              <a:rPr lang="en-US" altLang="ja-JP" sz="5400" dirty="0" smtClean="0">
                <a:latin typeface="Britannic Bold" panose="020B0903060703020204" pitchFamily="34" charset="0"/>
              </a:rPr>
              <a:t>00</a:t>
            </a:r>
          </a:p>
          <a:p>
            <a:pPr algn="ctr"/>
            <a:r>
              <a:rPr lang="ja-JP" altLang="en-US" sz="3600" dirty="0" smtClean="0">
                <a:latin typeface="HGP創英角ｺﾞｼｯｸUB" panose="020B0900000000000000" pitchFamily="50" charset="-128"/>
                <a:ea typeface="HGP創英角ｺﾞｼｯｸUB" panose="020B0900000000000000" pitchFamily="50" charset="-128"/>
              </a:rPr>
              <a:t>（</a:t>
            </a:r>
            <a:r>
              <a:rPr lang="ja-JP" altLang="en-US" sz="3600" dirty="0">
                <a:latin typeface="HGP創英角ｺﾞｼｯｸUB" panose="020B0900000000000000" pitchFamily="50" charset="-128"/>
                <a:ea typeface="HGP創英角ｺﾞｼｯｸUB" panose="020B0900000000000000" pitchFamily="50" charset="-128"/>
              </a:rPr>
              <a:t>月</a:t>
            </a:r>
            <a:r>
              <a:rPr lang="ja-JP" altLang="en-US" sz="3600" dirty="0" smtClean="0">
                <a:latin typeface="HGP創英角ｺﾞｼｯｸUB" panose="020B0900000000000000" pitchFamily="50" charset="-128"/>
                <a:ea typeface="HGP創英角ｺﾞｼｯｸUB" panose="020B0900000000000000" pitchFamily="50" charset="-128"/>
              </a:rPr>
              <a:t>）</a:t>
            </a:r>
            <a:endParaRPr kumimoji="1" lang="ja-JP" altLang="en-US" dirty="0"/>
          </a:p>
        </p:txBody>
      </p:sp>
      <p:sp>
        <p:nvSpPr>
          <p:cNvPr id="4" name="テキスト ボックス 3"/>
          <p:cNvSpPr txBox="1"/>
          <p:nvPr/>
        </p:nvSpPr>
        <p:spPr>
          <a:xfrm>
            <a:off x="54796" y="5704008"/>
            <a:ext cx="6732734" cy="2036676"/>
          </a:xfrm>
          <a:prstGeom prst="rect">
            <a:avLst/>
          </a:prstGeom>
          <a:solidFill>
            <a:schemeClr val="bg1">
              <a:alpha val="90000"/>
            </a:schemeClr>
          </a:solidFill>
        </p:spPr>
        <p:txBody>
          <a:bodyPr wrap="square" rtlCol="0" anchor="ctr" anchorCtr="0">
            <a:normAutofit/>
          </a:bodyPr>
          <a:lstStyle/>
          <a:p>
            <a:r>
              <a:rPr lang="ja-JP" altLang="en-US" b="1" dirty="0" smtClean="0">
                <a:latin typeface="HG丸ｺﾞｼｯｸM-PRO" panose="020F0600000000000000" pitchFamily="50" charset="-128"/>
                <a:ea typeface="HG丸ｺﾞｼｯｸM-PRO" panose="020F0600000000000000" pitchFamily="50" charset="-128"/>
              </a:rPr>
              <a:t>会場：ハローワークセミナールーム</a:t>
            </a:r>
            <a:r>
              <a:rPr lang="ja-JP" altLang="en-US" sz="1400" b="1" dirty="0" smtClean="0">
                <a:latin typeface="HG丸ｺﾞｼｯｸM-PRO" panose="020F0600000000000000" pitchFamily="50" charset="-128"/>
                <a:ea typeface="HG丸ｺﾞｼｯｸM-PRO" panose="020F0600000000000000" pitchFamily="50" charset="-128"/>
              </a:rPr>
              <a:t>（マザーズ横浜と同ビル５階）</a:t>
            </a:r>
            <a:endParaRPr lang="en-US" altLang="ja-JP" sz="1400" b="1" dirty="0" smtClean="0">
              <a:latin typeface="HG丸ｺﾞｼｯｸM-PRO" panose="020F0600000000000000" pitchFamily="50" charset="-128"/>
              <a:ea typeface="HG丸ｺﾞｼｯｸM-PRO" panose="020F0600000000000000" pitchFamily="50" charset="-128"/>
            </a:endParaRPr>
          </a:p>
          <a:p>
            <a:pPr>
              <a:spcBef>
                <a:spcPts val="600"/>
              </a:spcBef>
            </a:pPr>
            <a:r>
              <a:rPr lang="ja-JP" altLang="en-US" b="1" dirty="0" smtClean="0">
                <a:latin typeface="HG丸ｺﾞｼｯｸM-PRO" panose="020F0600000000000000" pitchFamily="50" charset="-128"/>
                <a:ea typeface="HG丸ｺﾞｼｯｸM-PRO" panose="020F0600000000000000" pitchFamily="50" charset="-128"/>
              </a:rPr>
              <a:t>定員：各回９名（お子</a:t>
            </a:r>
            <a:r>
              <a:rPr lang="ja-JP" altLang="en-US" b="1" dirty="0">
                <a:latin typeface="HG丸ｺﾞｼｯｸM-PRO" panose="020F0600000000000000" pitchFamily="50" charset="-128"/>
                <a:ea typeface="HG丸ｺﾞｼｯｸM-PRO" panose="020F0600000000000000" pitchFamily="50" charset="-128"/>
              </a:rPr>
              <a:t>さん連れは３名</a:t>
            </a:r>
            <a:r>
              <a:rPr lang="ja-JP" altLang="en-US" b="1" dirty="0" smtClean="0">
                <a:latin typeface="HG丸ｺﾞｼｯｸM-PRO" panose="020F0600000000000000" pitchFamily="50" charset="-128"/>
                <a:ea typeface="HG丸ｺﾞｼｯｸM-PRO" panose="020F0600000000000000" pitchFamily="50" charset="-128"/>
              </a:rPr>
              <a:t>まで）</a:t>
            </a:r>
            <a:endParaRPr lang="en-US" altLang="ja-JP" b="1" dirty="0" smtClean="0">
              <a:latin typeface="HG丸ｺﾞｼｯｸM-PRO" panose="020F0600000000000000" pitchFamily="50" charset="-128"/>
              <a:ea typeface="HG丸ｺﾞｼｯｸM-PRO" panose="020F0600000000000000" pitchFamily="50" charset="-128"/>
            </a:endParaRPr>
          </a:p>
          <a:p>
            <a:pPr>
              <a:spcBef>
                <a:spcPts val="1800"/>
              </a:spcBef>
            </a:pPr>
            <a:r>
              <a:rPr lang="ja-JP" altLang="en-US" sz="1600" dirty="0" smtClean="0">
                <a:latin typeface="HG丸ｺﾞｼｯｸM-PRO" panose="020F0600000000000000" pitchFamily="50" charset="-128"/>
                <a:ea typeface="HG丸ｺﾞｼｯｸM-PRO" panose="020F0600000000000000" pitchFamily="50" charset="-128"/>
              </a:rPr>
              <a:t>収入の壁？</a:t>
            </a:r>
            <a:r>
              <a:rPr lang="ja-JP" altLang="ja-JP" sz="1600" dirty="0" smtClean="0">
                <a:latin typeface="HG丸ｺﾞｼｯｸM-PRO" panose="020F0600000000000000" pitchFamily="50" charset="-128"/>
                <a:ea typeface="HG丸ｺﾞｼｯｸM-PRO" panose="020F0600000000000000" pitchFamily="50" charset="-128"/>
              </a:rPr>
              <a:t>求人票</a:t>
            </a:r>
            <a:r>
              <a:rPr lang="ja-JP" altLang="ja-JP" sz="1600" dirty="0">
                <a:latin typeface="HG丸ｺﾞｼｯｸM-PRO" panose="020F0600000000000000" pitchFamily="50" charset="-128"/>
                <a:ea typeface="HG丸ｺﾞｼｯｸM-PRO" panose="020F0600000000000000" pitchFamily="50" charset="-128"/>
              </a:rPr>
              <a:t>の</a:t>
            </a:r>
            <a:r>
              <a:rPr lang="ja-JP" altLang="ja-JP" sz="1600" dirty="0" smtClean="0">
                <a:latin typeface="HG丸ｺﾞｼｯｸM-PRO" panose="020F0600000000000000" pitchFamily="50" charset="-128"/>
                <a:ea typeface="HG丸ｺﾞｼｯｸM-PRO" panose="020F0600000000000000" pitchFamily="50" charset="-128"/>
              </a:rPr>
              <a:t>見方</a:t>
            </a:r>
            <a:r>
              <a:rPr lang="ja-JP" altLang="en-US" sz="1600" dirty="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応募書類</a:t>
            </a:r>
            <a:r>
              <a:rPr lang="ja-JP" altLang="en-US" sz="1600" dirty="0" smtClean="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面接</a:t>
            </a: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保育</a:t>
            </a:r>
            <a:r>
              <a:rPr lang="ja-JP" altLang="en-US" sz="1600" dirty="0">
                <a:latin typeface="HG丸ｺﾞｼｯｸM-PRO" panose="020F0600000000000000" pitchFamily="50" charset="-128"/>
                <a:ea typeface="HG丸ｺﾞｼｯｸM-PRO" panose="020F0600000000000000" pitchFamily="50" charset="-128"/>
              </a:rPr>
              <a:t>園探し？</a:t>
            </a:r>
            <a:r>
              <a:rPr lang="ja-JP" altLang="ja-JP" sz="1600" dirty="0" smtClean="0">
                <a:latin typeface="HG丸ｺﾞｼｯｸM-PRO" panose="020F0600000000000000" pitchFamily="50" charset="-128"/>
                <a:ea typeface="HG丸ｺﾞｼｯｸM-PRO" panose="020F0600000000000000" pitchFamily="50" charset="-128"/>
              </a:rPr>
              <a:t>など、就職</a:t>
            </a:r>
            <a:r>
              <a:rPr lang="ja-JP" altLang="ja-JP" sz="1600" dirty="0">
                <a:latin typeface="HG丸ｺﾞｼｯｸM-PRO" panose="020F0600000000000000" pitchFamily="50" charset="-128"/>
                <a:ea typeface="HG丸ｺﾞｼｯｸM-PRO" panose="020F0600000000000000" pitchFamily="50" charset="-128"/>
              </a:rPr>
              <a:t>活動で気に</a:t>
            </a:r>
            <a:r>
              <a:rPr lang="ja-JP" altLang="ja-JP" sz="1600" dirty="0" smtClean="0">
                <a:latin typeface="HG丸ｺﾞｼｯｸM-PRO" panose="020F0600000000000000" pitchFamily="50" charset="-128"/>
                <a:ea typeface="HG丸ｺﾞｼｯｸM-PRO" panose="020F0600000000000000" pitchFamily="50" charset="-128"/>
              </a:rPr>
              <a:t>なる皆さん</a:t>
            </a:r>
            <a:r>
              <a:rPr lang="ja-JP" altLang="ja-JP" sz="1600" dirty="0">
                <a:latin typeface="HG丸ｺﾞｼｯｸM-PRO" panose="020F0600000000000000" pitchFamily="50" charset="-128"/>
                <a:ea typeface="HG丸ｺﾞｼｯｸM-PRO" panose="020F0600000000000000" pitchFamily="50" charset="-128"/>
              </a:rPr>
              <a:t>の疑問に答えるセミナーです</a:t>
            </a:r>
            <a:r>
              <a:rPr lang="ja-JP" altLang="ja-JP" sz="1600" dirty="0" smtClean="0">
                <a:latin typeface="HG丸ｺﾞｼｯｸM-PRO" panose="020F0600000000000000" pitchFamily="50" charset="-128"/>
                <a:ea typeface="HG丸ｺﾞｼｯｸM-PRO" panose="020F0600000000000000" pitchFamily="50" charset="-128"/>
              </a:rPr>
              <a:t>。</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ご不明点は窓口または</a:t>
            </a:r>
            <a:r>
              <a:rPr lang="en-US" altLang="ja-JP" sz="1600" b="1" u="sng" dirty="0" smtClean="0">
                <a:solidFill>
                  <a:srgbClr val="FF0000"/>
                </a:solidFill>
                <a:latin typeface="HG丸ｺﾞｼｯｸM-PRO" panose="020F0600000000000000" pitchFamily="50" charset="-128"/>
                <a:ea typeface="HG丸ｺﾞｼｯｸM-PRO" panose="020F0600000000000000" pitchFamily="50" charset="-128"/>
              </a:rPr>
              <a:t>HP</a:t>
            </a:r>
            <a:r>
              <a:rPr lang="ja-JP" altLang="en-US" sz="1600" b="1" u="sng" dirty="0" err="1" smtClean="0">
                <a:solidFill>
                  <a:srgbClr val="FF0000"/>
                </a:solidFill>
                <a:latin typeface="HG丸ｺﾞｼｯｸM-PRO" panose="020F0600000000000000" pitchFamily="50" charset="-128"/>
                <a:ea typeface="HG丸ｺﾞｼｯｸM-PRO" panose="020F0600000000000000" pitchFamily="50" charset="-128"/>
              </a:rPr>
              <a:t>にて</a:t>
            </a:r>
            <a:r>
              <a:rPr lang="ja-JP" altLang="en-US" sz="1600" b="1" u="sng" dirty="0" smtClean="0">
                <a:solidFill>
                  <a:srgbClr val="FF0000"/>
                </a:solidFill>
                <a:latin typeface="HG丸ｺﾞｼｯｸM-PRO" panose="020F0600000000000000" pitchFamily="50" charset="-128"/>
                <a:ea typeface="HG丸ｺﾞｼｯｸM-PRO" panose="020F0600000000000000" pitchFamily="50" charset="-128"/>
              </a:rPr>
              <a:t>ご確認ください。</a:t>
            </a:r>
            <a:endParaRPr lang="ja-JP" altLang="ja-JP" sz="1600" b="1"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36" name="電話番号"/>
          <p:cNvSpPr txBox="1"/>
          <p:nvPr/>
        </p:nvSpPr>
        <p:spPr>
          <a:xfrm>
            <a:off x="2079852" y="8769950"/>
            <a:ext cx="4689104" cy="338554"/>
          </a:xfrm>
          <a:prstGeom prst="rect">
            <a:avLst/>
          </a:prstGeom>
          <a:solidFill>
            <a:schemeClr val="bg1"/>
          </a:solidFill>
          <a:ln cap="rnd">
            <a:solidFill>
              <a:schemeClr val="tx1"/>
            </a:solidFill>
          </a:ln>
        </p:spPr>
        <p:txBody>
          <a:bodyPr wrap="none" rtlCol="0">
            <a:spAutoFit/>
          </a:bodyPr>
          <a:lstStyle/>
          <a:p>
            <a:r>
              <a:rPr lang="ja-JP" altLang="en-US" sz="1600" b="1" dirty="0" smtClean="0">
                <a:solidFill>
                  <a:srgbClr val="FF0066"/>
                </a:solidFill>
                <a:latin typeface="HG丸ｺﾞｼｯｸM-PRO" panose="020F0600000000000000" pitchFamily="50" charset="-128"/>
                <a:ea typeface="HG丸ｺﾞｼｯｸM-PRO" panose="020F0600000000000000" pitchFamily="50" charset="-128"/>
              </a:rPr>
              <a:t>マザーズハローワーク横浜 </a:t>
            </a:r>
            <a:r>
              <a:rPr lang="ja-JP" altLang="en-US" sz="1600" b="1" smtClean="0">
                <a:solidFill>
                  <a:srgbClr val="FF0066"/>
                </a:solidFill>
                <a:latin typeface="HG丸ｺﾞｼｯｸM-PRO" panose="020F0600000000000000" pitchFamily="50" charset="-128"/>
                <a:ea typeface="HG丸ｺﾞｼｯｸM-PRO" panose="020F0600000000000000" pitchFamily="50" charset="-128"/>
              </a:rPr>
              <a:t>℡</a:t>
            </a:r>
            <a:r>
              <a:rPr lang="en-US" altLang="ja-JP" sz="1600" b="1" smtClean="0">
                <a:solidFill>
                  <a:srgbClr val="FF0066"/>
                </a:solidFill>
                <a:latin typeface="HG丸ｺﾞｼｯｸM-PRO" panose="020F0600000000000000" pitchFamily="50" charset="-128"/>
                <a:ea typeface="HG丸ｺﾞｼｯｸM-PRO" panose="020F0600000000000000" pitchFamily="50" charset="-128"/>
              </a:rPr>
              <a:t>045-410-0338</a:t>
            </a:r>
            <a:endParaRPr kumimoji="1" lang="ja-JP" altLang="en-US" sz="1600" b="1" dirty="0">
              <a:solidFill>
                <a:srgbClr val="FF0066"/>
              </a:solidFill>
            </a:endParaRPr>
          </a:p>
        </p:txBody>
      </p:sp>
      <p:pic>
        <p:nvPicPr>
          <p:cNvPr id="31" name="LINE　QR"/>
          <p:cNvPicPr>
            <a:picLocks noChangeAspect="1"/>
          </p:cNvPicPr>
          <p:nvPr/>
        </p:nvPicPr>
        <p:blipFill>
          <a:blip r:embed="rId8"/>
          <a:stretch>
            <a:fillRect/>
          </a:stretch>
        </p:blipFill>
        <p:spPr>
          <a:xfrm>
            <a:off x="1186468" y="7897684"/>
            <a:ext cx="802372" cy="994796"/>
          </a:xfrm>
          <a:prstGeom prst="rect">
            <a:avLst/>
          </a:prstGeom>
          <a:ln>
            <a:solidFill>
              <a:schemeClr val="tx1"/>
            </a:solidFill>
          </a:ln>
        </p:spPr>
      </p:pic>
      <p:pic>
        <p:nvPicPr>
          <p:cNvPr id="34" name="HP　QR"/>
          <p:cNvPicPr>
            <a:picLocks noChangeAspect="1"/>
          </p:cNvPicPr>
          <p:nvPr/>
        </p:nvPicPr>
        <p:blipFill>
          <a:blip r:embed="rId9"/>
          <a:stretch>
            <a:fillRect/>
          </a:stretch>
        </p:blipFill>
        <p:spPr>
          <a:xfrm>
            <a:off x="188640" y="7885127"/>
            <a:ext cx="858666" cy="1007353"/>
          </a:xfrm>
          <a:prstGeom prst="rect">
            <a:avLst/>
          </a:prstGeom>
          <a:ln>
            <a:solidFill>
              <a:schemeClr val="tx1"/>
            </a:solidFill>
          </a:ln>
        </p:spPr>
      </p:pic>
      <p:sp>
        <p:nvSpPr>
          <p:cNvPr id="22" name="角丸四角形吹き出し 21"/>
          <p:cNvSpPr/>
          <p:nvPr/>
        </p:nvSpPr>
        <p:spPr>
          <a:xfrm rot="10800000" flipV="1">
            <a:off x="2276873" y="7805222"/>
            <a:ext cx="4441652" cy="897683"/>
          </a:xfrm>
          <a:prstGeom prst="wedgeRoundRectCallout">
            <a:avLst>
              <a:gd name="adj1" fmla="val 53864"/>
              <a:gd name="adj2" fmla="val -21865"/>
              <a:gd name="adj3" fmla="val 16667"/>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最新のセミナーや求人情報は、</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HP</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で公開中。</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
            </a:r>
            <a:br>
              <a:rPr lang="en-US" altLang="ja-JP" sz="1600" dirty="0" smtClean="0">
                <a:solidFill>
                  <a:schemeClr val="tx1"/>
                </a:solidFill>
                <a:latin typeface="HG丸ｺﾞｼｯｸM-PRO" panose="020F0600000000000000" pitchFamily="50" charset="-128"/>
                <a:ea typeface="HG丸ｺﾞｼｯｸM-PRO" panose="020F0600000000000000" pitchFamily="50" charset="-128"/>
              </a:rPr>
            </a:b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更新情報は</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LINE</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で配信しています！お友達登録して、最新情報をゲット！</a:t>
            </a:r>
            <a:endParaRPr lang="en-US" altLang="ja-JP" sz="16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7444297" y="7228784"/>
            <a:ext cx="1486029" cy="12645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r>
              <a:rPr lang="ja-JP" altLang="en-US" sz="1100" dirty="0">
                <a:solidFill>
                  <a:schemeClr val="bg1"/>
                </a:solidFill>
                <a:latin typeface="HGS創英角ｺﾞｼｯｸUB" panose="020B0900000000000000" pitchFamily="50" charset="-128"/>
                <a:ea typeface="HGS創英角ｺﾞｼｯｸUB" panose="020B0900000000000000" pitchFamily="50" charset="-128"/>
              </a:rPr>
              <a:t>同</a:t>
            </a:r>
            <a:r>
              <a:rPr lang="ja-JP" altLang="en-US" sz="1100" dirty="0" smtClean="0">
                <a:solidFill>
                  <a:schemeClr val="bg1"/>
                </a:solidFill>
                <a:latin typeface="HGS創英角ｺﾞｼｯｸUB" panose="020B0900000000000000" pitchFamily="50" charset="-128"/>
                <a:ea typeface="HGS創英角ｺﾞｼｯｸUB" panose="020B0900000000000000" pitchFamily="50" charset="-128"/>
              </a:rPr>
              <a:t>じテーマのセミナーを</a:t>
            </a:r>
            <a:r>
              <a:rPr kumimoji="1" lang="ja-JP" altLang="en-US" sz="1100" dirty="0" smtClean="0">
                <a:solidFill>
                  <a:schemeClr val="bg1"/>
                </a:solidFill>
                <a:latin typeface="HGS創英角ｺﾞｼｯｸUB" panose="020B0900000000000000" pitchFamily="50" charset="-128"/>
                <a:ea typeface="HGS創英角ｺﾞｼｯｸUB" panose="020B0900000000000000" pitchFamily="50" charset="-128"/>
              </a:rPr>
              <a:t>オンライン</a:t>
            </a:r>
            <a:r>
              <a:rPr kumimoji="1" lang="ja-JP" altLang="en-US" sz="1100" dirty="0" smtClean="0">
                <a:latin typeface="HGS創英角ｺﾞｼｯｸUB" panose="020B0900000000000000" pitchFamily="50" charset="-128"/>
                <a:ea typeface="HGS創英角ｺﾞｼｯｸUB" panose="020B0900000000000000" pitchFamily="50" charset="-128"/>
              </a:rPr>
              <a:t>でも実施しております！</a:t>
            </a:r>
            <a:endParaRPr lang="en-US" altLang="ja-JP" sz="1100" dirty="0">
              <a:latin typeface="HGS創英角ｺﾞｼｯｸUB" panose="020B0900000000000000" pitchFamily="50" charset="-128"/>
              <a:ea typeface="HGS創英角ｺﾞｼｯｸUB" panose="020B0900000000000000" pitchFamily="50" charset="-128"/>
            </a:endParaRPr>
          </a:p>
          <a:p>
            <a:r>
              <a:rPr kumimoji="1" lang="ja-JP" altLang="en-US" sz="1100" dirty="0" smtClean="0">
                <a:latin typeface="HGS創英角ｺﾞｼｯｸUB" panose="020B0900000000000000" pitchFamily="50" charset="-128"/>
                <a:ea typeface="HGS創英角ｺﾞｼｯｸUB" panose="020B0900000000000000" pitchFamily="50" charset="-128"/>
              </a:rPr>
              <a:t>詳細は、マザーズハローワーク横浜の</a:t>
            </a:r>
            <a:r>
              <a:rPr kumimoji="1" lang="en-US" altLang="ja-JP" sz="1100" dirty="0" smtClean="0">
                <a:latin typeface="HGS創英角ｺﾞｼｯｸUB" panose="020B0900000000000000" pitchFamily="50" charset="-128"/>
                <a:ea typeface="HGS創英角ｺﾞｼｯｸUB" panose="020B0900000000000000" pitchFamily="50" charset="-128"/>
              </a:rPr>
              <a:t>web</a:t>
            </a:r>
            <a:r>
              <a:rPr kumimoji="1" lang="ja-JP" altLang="en-US" sz="1100" dirty="0" smtClean="0">
                <a:latin typeface="HGS創英角ｺﾞｼｯｸUB" panose="020B0900000000000000" pitchFamily="50" charset="-128"/>
                <a:ea typeface="HGS創英角ｺﾞｼｯｸUB" panose="020B0900000000000000" pitchFamily="50" charset="-128"/>
              </a:rPr>
              <a:t>サイトをご覧ください。</a:t>
            </a:r>
            <a:endParaRPr kumimoji="1" lang="en-US" altLang="ja-JP" sz="1100" dirty="0" smtClean="0">
              <a:latin typeface="HGS創英角ｺﾞｼｯｸUB" panose="020B0900000000000000" pitchFamily="50" charset="-128"/>
              <a:ea typeface="HGS創英角ｺﾞｼｯｸUB" panose="020B0900000000000000" pitchFamily="50" charset="-128"/>
            </a:endParaRPr>
          </a:p>
        </p:txBody>
      </p:sp>
      <p:cxnSp>
        <p:nvCxnSpPr>
          <p:cNvPr id="45" name="上線"/>
          <p:cNvCxnSpPr/>
          <p:nvPr/>
        </p:nvCxnSpPr>
        <p:spPr>
          <a:xfrm>
            <a:off x="-7346577" y="2275214"/>
            <a:ext cx="6480000" cy="36000"/>
          </a:xfrm>
          <a:prstGeom prst="line">
            <a:avLst/>
          </a:prstGeom>
          <a:ln w="92075" cap="rnd" cmpd="tri">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59" name="時間テーマ②"/>
          <p:cNvGraphicFramePr>
            <a:graphicFrameLocks noGrp="1"/>
          </p:cNvGraphicFramePr>
          <p:nvPr>
            <p:extLst>
              <p:ext uri="{D42A27DB-BD31-4B8C-83A1-F6EECF244321}">
                <p14:modId xmlns:p14="http://schemas.microsoft.com/office/powerpoint/2010/main" val="2547033714"/>
              </p:ext>
            </p:extLst>
          </p:nvPr>
        </p:nvGraphicFramePr>
        <p:xfrm>
          <a:off x="4445376" y="2699792"/>
          <a:ext cx="2273149" cy="1152057"/>
        </p:xfrm>
        <a:graphic>
          <a:graphicData uri="http://schemas.openxmlformats.org/drawingml/2006/table">
            <a:tbl>
              <a:tblPr firstRow="1" bandRow="1">
                <a:tableStyleId>{93296810-A885-4BE3-A3E7-6D5BEEA58F35}</a:tableStyleId>
              </a:tblPr>
              <a:tblGrid>
                <a:gridCol w="2273149">
                  <a:extLst>
                    <a:ext uri="{9D8B030D-6E8A-4147-A177-3AD203B41FA5}">
                      <a16:colId xmlns:a16="http://schemas.microsoft.com/office/drawing/2014/main" val="674937000"/>
                    </a:ext>
                  </a:extLst>
                </a:gridCol>
              </a:tblGrid>
              <a:tr h="494855">
                <a:tc>
                  <a:txBody>
                    <a:bodyPr/>
                    <a:lstStyle/>
                    <a:p>
                      <a:pPr algn="l"/>
                      <a:r>
                        <a:rPr kumimoji="1" lang="ja-JP" altLang="en-US" sz="1400" b="0" dirty="0" smtClean="0">
                          <a:ln w="3175">
                            <a:noFill/>
                          </a:ln>
                          <a:solidFill>
                            <a:schemeClr val="tx1"/>
                          </a:solidFill>
                          <a:latin typeface="Britannic Bold" panose="020B0903060703020204" pitchFamily="34" charset="0"/>
                        </a:rPr>
                        <a:t>●</a:t>
                      </a:r>
                      <a:r>
                        <a:rPr kumimoji="1" lang="en-US" altLang="ja-JP" sz="1400" b="0" dirty="0" smtClean="0">
                          <a:ln w="3175">
                            <a:noFill/>
                          </a:ln>
                          <a:solidFill>
                            <a:schemeClr val="tx1"/>
                          </a:solidFill>
                          <a:latin typeface="Britannic Bold" panose="020B0903060703020204" pitchFamily="34" charset="0"/>
                        </a:rPr>
                        <a:t>10:30-11:30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　　</a:t>
                      </a:r>
                      <a:r>
                        <a:rPr kumimoji="1" lang="en-US" altLang="ja-JP"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r>
                        <a:rPr kumimoji="1" lang="ja-JP" altLang="en-US"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応募書類の作り方</a:t>
                      </a:r>
                      <a:r>
                        <a:rPr kumimoji="1" lang="en-US" altLang="ja-JP"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1784494"/>
                  </a:ext>
                </a:extLst>
              </a:tr>
              <a:tr h="603417">
                <a:tc>
                  <a:txBody>
                    <a:bodyPr/>
                    <a:lstStyle/>
                    <a:p>
                      <a:pPr algn="l"/>
                      <a:r>
                        <a:rPr kumimoji="1" lang="ja-JP" altLang="en-US" sz="1400" b="0" dirty="0" smtClean="0">
                          <a:ln w="3175">
                            <a:noFill/>
                          </a:ln>
                          <a:solidFill>
                            <a:schemeClr val="tx1"/>
                          </a:solidFill>
                          <a:latin typeface="Britannic Bold" panose="020B0903060703020204" pitchFamily="34" charset="0"/>
                        </a:rPr>
                        <a:t>●</a:t>
                      </a:r>
                      <a:r>
                        <a:rPr kumimoji="1" lang="en-US" altLang="ja-JP" sz="1400" b="0" dirty="0" smtClean="0">
                          <a:ln w="3175">
                            <a:noFill/>
                          </a:ln>
                          <a:solidFill>
                            <a:schemeClr val="tx1"/>
                          </a:solidFill>
                          <a:latin typeface="Britannic Bold" panose="020B0903060703020204" pitchFamily="34" charset="0"/>
                        </a:rPr>
                        <a:t>14:30-15:30</a:t>
                      </a:r>
                    </a:p>
                    <a:p>
                      <a:pPr marL="0" marR="0" lvl="0" indent="0" algn="l" defTabSz="342900" rtl="0" eaLnBrk="1" fontAlgn="auto" latinLnBrk="0" hangingPunct="1">
                        <a:lnSpc>
                          <a:spcPct val="100000"/>
                        </a:lnSpc>
                        <a:spcBef>
                          <a:spcPts val="0"/>
                        </a:spcBef>
                        <a:spcAft>
                          <a:spcPts val="0"/>
                        </a:spcAft>
                        <a:buClrTx/>
                        <a:buSzTx/>
                        <a:buFontTx/>
                        <a:buNone/>
                        <a:tabLst/>
                        <a:defRPr/>
                      </a:pPr>
                      <a:r>
                        <a:rPr kumimoji="1" lang="ja-JP" altLang="en-US" sz="14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　　</a:t>
                      </a:r>
                      <a:r>
                        <a:rPr kumimoji="1" lang="en-US" altLang="ja-JP"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r>
                        <a:rPr kumimoji="1" lang="ja-JP" altLang="en-US"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面接対策</a:t>
                      </a:r>
                      <a:r>
                        <a:rPr kumimoji="1" lang="en-US" altLang="ja-JP"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1818668"/>
                  </a:ext>
                </a:extLst>
              </a:tr>
            </a:tbl>
          </a:graphicData>
        </a:graphic>
      </p:graphicFrame>
      <p:sp>
        <p:nvSpPr>
          <p:cNvPr id="48" name="日程＿円②"/>
          <p:cNvSpPr/>
          <p:nvPr/>
        </p:nvSpPr>
        <p:spPr>
          <a:xfrm>
            <a:off x="3242010" y="2555776"/>
            <a:ext cx="1260000" cy="1260000"/>
          </a:xfrm>
          <a:prstGeom prst="ellipse">
            <a:avLst/>
          </a:prstGeom>
          <a:gradFill>
            <a:gsLst>
              <a:gs pos="0">
                <a:schemeClr val="accent1">
                  <a:lumMod val="50000"/>
                </a:schemeClr>
              </a:gs>
              <a:gs pos="100000">
                <a:schemeClr val="bg1"/>
              </a:gs>
              <a:gs pos="63000">
                <a:schemeClr val="accent1">
                  <a:lumMod val="60000"/>
                  <a:lumOff val="40000"/>
                </a:schemeClr>
              </a:gs>
            </a:gsLst>
            <a:lin ang="5400000" scaled="1"/>
          </a:gradFill>
          <a:ln w="508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00" dirty="0">
              <a:latin typeface="HGP創英角ｺﾞｼｯｸUB" panose="020B0900000000000000" pitchFamily="50" charset="-128"/>
              <a:ea typeface="HGP創英角ｺﾞｼｯｸUB" panose="020B0900000000000000" pitchFamily="50" charset="-128"/>
            </a:endParaRPr>
          </a:p>
        </p:txBody>
      </p:sp>
      <p:cxnSp>
        <p:nvCxnSpPr>
          <p:cNvPr id="61" name="点線"/>
          <p:cNvCxnSpPr/>
          <p:nvPr/>
        </p:nvCxnSpPr>
        <p:spPr>
          <a:xfrm>
            <a:off x="54796" y="5580112"/>
            <a:ext cx="6791200" cy="0"/>
          </a:xfrm>
          <a:prstGeom prst="line">
            <a:avLst/>
          </a:prstGeom>
          <a:ln w="38100" cmpd="tri">
            <a:solidFill>
              <a:schemeClr val="accent1">
                <a:lumMod val="50000"/>
              </a:schemeClr>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11" name="時間テーマ①"/>
          <p:cNvGraphicFramePr>
            <a:graphicFrameLocks noGrp="1"/>
          </p:cNvGraphicFramePr>
          <p:nvPr>
            <p:extLst>
              <p:ext uri="{D42A27DB-BD31-4B8C-83A1-F6EECF244321}">
                <p14:modId xmlns:p14="http://schemas.microsoft.com/office/powerpoint/2010/main" val="2465744083"/>
              </p:ext>
            </p:extLst>
          </p:nvPr>
        </p:nvGraphicFramePr>
        <p:xfrm>
          <a:off x="1389990" y="2645914"/>
          <a:ext cx="1967002" cy="1328602"/>
        </p:xfrm>
        <a:graphic>
          <a:graphicData uri="http://schemas.openxmlformats.org/drawingml/2006/table">
            <a:tbl>
              <a:tblPr firstRow="1" bandRow="1">
                <a:tableStyleId>{93296810-A885-4BE3-A3E7-6D5BEEA58F35}</a:tableStyleId>
              </a:tblPr>
              <a:tblGrid>
                <a:gridCol w="1967002">
                  <a:extLst>
                    <a:ext uri="{9D8B030D-6E8A-4147-A177-3AD203B41FA5}">
                      <a16:colId xmlns:a16="http://schemas.microsoft.com/office/drawing/2014/main" val="674937000"/>
                    </a:ext>
                  </a:extLst>
                </a:gridCol>
              </a:tblGrid>
              <a:tr h="513634">
                <a:tc>
                  <a:txBody>
                    <a:bodyPr/>
                    <a:lstStyle/>
                    <a:p>
                      <a:pPr algn="l"/>
                      <a:r>
                        <a:rPr kumimoji="1" lang="ja-JP" altLang="en-US" sz="1400" b="0" dirty="0" smtClean="0">
                          <a:ln w="3175">
                            <a:noFill/>
                          </a:ln>
                          <a:solidFill>
                            <a:schemeClr val="tx1"/>
                          </a:solidFill>
                          <a:latin typeface="Britannic Bold" panose="020B0903060703020204" pitchFamily="34" charset="0"/>
                        </a:rPr>
                        <a:t>●</a:t>
                      </a:r>
                      <a:r>
                        <a:rPr kumimoji="1" lang="en-US" altLang="ja-JP" sz="1400" b="0" dirty="0" smtClean="0">
                          <a:ln w="3175">
                            <a:noFill/>
                          </a:ln>
                          <a:solidFill>
                            <a:schemeClr val="tx1"/>
                          </a:solidFill>
                          <a:latin typeface="Britannic Bold" panose="020B0903060703020204" pitchFamily="34" charset="0"/>
                        </a:rPr>
                        <a:t>10:30-11:30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　　</a:t>
                      </a:r>
                      <a:r>
                        <a:rPr kumimoji="1" lang="en-US" altLang="ja-JP"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r>
                        <a:rPr kumimoji="1" lang="ja-JP" altLang="en-US"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収入の壁</a:t>
                      </a:r>
                      <a:r>
                        <a:rPr kumimoji="1" lang="en-US" altLang="ja-JP"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1784494"/>
                  </a:ext>
                </a:extLst>
              </a:tr>
              <a:tr h="779962">
                <a:tc>
                  <a:txBody>
                    <a:bodyPr/>
                    <a:lstStyle/>
                    <a:p>
                      <a:pPr algn="l"/>
                      <a:r>
                        <a:rPr kumimoji="1" lang="ja-JP" altLang="en-US" sz="1400" b="0" dirty="0" smtClean="0">
                          <a:ln w="3175">
                            <a:noFill/>
                          </a:ln>
                          <a:solidFill>
                            <a:schemeClr val="tx1"/>
                          </a:solidFill>
                          <a:latin typeface="Britannic Bold" panose="020B0903060703020204" pitchFamily="34" charset="0"/>
                        </a:rPr>
                        <a:t>●</a:t>
                      </a:r>
                      <a:r>
                        <a:rPr kumimoji="1" lang="en-US" altLang="ja-JP" sz="1400" b="0" dirty="0" smtClean="0">
                          <a:ln w="3175">
                            <a:noFill/>
                          </a:ln>
                          <a:solidFill>
                            <a:schemeClr val="tx1"/>
                          </a:solidFill>
                          <a:latin typeface="Britannic Bold" panose="020B0903060703020204" pitchFamily="34" charset="0"/>
                        </a:rPr>
                        <a:t>14:30-15:30</a:t>
                      </a:r>
                    </a:p>
                    <a:p>
                      <a:pPr algn="l"/>
                      <a:r>
                        <a:rPr kumimoji="1" lang="ja-JP" altLang="en-US" sz="12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　　</a:t>
                      </a:r>
                      <a:r>
                        <a:rPr kumimoji="1" lang="en-US" altLang="ja-JP" sz="16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r>
                        <a:rPr kumimoji="1" lang="ja-JP" altLang="en-US" sz="14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子どもの預け先</a:t>
                      </a:r>
                      <a:r>
                        <a:rPr kumimoji="1" lang="ja-JP" altLang="en-US" sz="12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endParaRPr kumimoji="1" lang="en-US" altLang="ja-JP" sz="1200" b="0" dirty="0" smtClean="0">
                        <a:ln w="3175">
                          <a:noFill/>
                        </a:ln>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ja-JP" altLang="en-US" sz="12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14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仕事探しのコツ</a:t>
                      </a:r>
                      <a:r>
                        <a:rPr kumimoji="1" lang="en-US" altLang="ja-JP" sz="1200" b="0" dirty="0" smtClean="0">
                          <a:ln w="3175">
                            <a:noFill/>
                          </a:ln>
                          <a:solidFill>
                            <a:schemeClr val="tx1"/>
                          </a:solidFill>
                          <a:latin typeface="HGP創英角ｺﾞｼｯｸUB" panose="020B0900000000000000" pitchFamily="50" charset="-128"/>
                          <a:ea typeface="HGP創英角ｺﾞｼｯｸUB" panose="020B0900000000000000" pitchFamily="50" charset="-128"/>
                        </a:rPr>
                        <a:t>』</a:t>
                      </a:r>
                      <a:endParaRPr kumimoji="1" lang="ja-JP" altLang="en-US" sz="1200" b="0" dirty="0" smtClean="0">
                        <a:ln w="3175">
                          <a:noFill/>
                        </a:ln>
                        <a:solidFill>
                          <a:schemeClr val="tx1"/>
                        </a:solidFill>
                        <a:latin typeface="HGP創英角ｺﾞｼｯｸUB" panose="020B0900000000000000" pitchFamily="50" charset="-128"/>
                        <a:ea typeface="HGP創英角ｺﾞｼｯｸUB" panose="020B0900000000000000" pitchFamily="50" charset="-128"/>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1818668"/>
                  </a:ext>
                </a:extLst>
              </a:tr>
            </a:tbl>
          </a:graphicData>
        </a:graphic>
      </p:graphicFrame>
      <p:sp>
        <p:nvSpPr>
          <p:cNvPr id="29" name="日程＿円①"/>
          <p:cNvSpPr/>
          <p:nvPr/>
        </p:nvSpPr>
        <p:spPr>
          <a:xfrm>
            <a:off x="191035" y="2555776"/>
            <a:ext cx="1260000" cy="1260000"/>
          </a:xfrm>
          <a:prstGeom prst="ellipse">
            <a:avLst/>
          </a:prstGeom>
          <a:gradFill>
            <a:gsLst>
              <a:gs pos="0">
                <a:schemeClr val="accent1">
                  <a:lumMod val="50000"/>
                </a:schemeClr>
              </a:gs>
              <a:gs pos="100000">
                <a:schemeClr val="bg1"/>
              </a:gs>
              <a:gs pos="63000">
                <a:schemeClr val="accent1">
                  <a:lumMod val="60000"/>
                  <a:lumOff val="40000"/>
                </a:schemeClr>
              </a:gs>
            </a:gsLst>
            <a:lin ang="5400000" scaled="1"/>
          </a:gradFill>
          <a:ln w="508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50" dirty="0">
              <a:latin typeface="HGP創英角ｺﾞｼｯｸUB" panose="020B0900000000000000" pitchFamily="50" charset="-128"/>
              <a:ea typeface="HGP創英角ｺﾞｼｯｸUB" panose="020B0900000000000000" pitchFamily="50" charset="-128"/>
            </a:endParaRPr>
          </a:p>
        </p:txBody>
      </p:sp>
      <p:sp>
        <p:nvSpPr>
          <p:cNvPr id="16" name="正方形/長方形 15"/>
          <p:cNvSpPr/>
          <p:nvPr/>
        </p:nvSpPr>
        <p:spPr>
          <a:xfrm>
            <a:off x="278136" y="117619"/>
            <a:ext cx="6359216" cy="866163"/>
          </a:xfrm>
          <a:prstGeom prst="rect">
            <a:avLst/>
          </a:prstGeom>
          <a:solidFill>
            <a:schemeClr val="bg1"/>
          </a:solidFill>
          <a:ln w="76200" cap="rnd">
            <a:solidFill>
              <a:schemeClr val="accent1">
                <a:lumMod val="50000"/>
              </a:schemeClr>
            </a:solidFill>
          </a:ln>
        </p:spPr>
        <p:txBody>
          <a:bodyPr wrap="square" anchor="ctr" anchorCtr="0">
            <a:normAutofit/>
          </a:bodyPr>
          <a:lstStyle/>
          <a:p>
            <a:r>
              <a:rPr lang="ja-JP" altLang="en-US" dirty="0" smtClean="0">
                <a:latin typeface="HG丸ｺﾞｼｯｸM-PRO" panose="020F0600000000000000" pitchFamily="50" charset="-128"/>
                <a:ea typeface="HG丸ｺﾞｼｯｸM-PRO" panose="020F0600000000000000" pitchFamily="50" charset="-128"/>
              </a:rPr>
              <a:t>　</a:t>
            </a:r>
            <a:r>
              <a:rPr lang="ja-JP" altLang="en-US" b="1" dirty="0" smtClean="0">
                <a:latin typeface="HG丸ｺﾞｼｯｸM-PRO" panose="020F0600000000000000" pitchFamily="50" charset="-128"/>
                <a:ea typeface="HG丸ｺﾞｼｯｸM-PRO" panose="020F0600000000000000" pitchFamily="50" charset="-128"/>
              </a:rPr>
              <a:t>マザーズハローワーク横浜</a:t>
            </a:r>
            <a:r>
              <a:rPr lang="ja-JP" altLang="en-US" dirty="0" smtClean="0">
                <a:latin typeface="HG丸ｺﾞｼｯｸM-PRO" panose="020F0600000000000000" pitchFamily="50" charset="-128"/>
                <a:ea typeface="HG丸ｺﾞｼｯｸM-PRO" panose="020F0600000000000000" pitchFamily="50" charset="-128"/>
              </a:rPr>
              <a:t>では、</a:t>
            </a:r>
            <a:endParaRPr lang="ja-JP" altLang="en-US" dirty="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子</a:t>
            </a:r>
            <a:r>
              <a:rPr lang="ja-JP" altLang="en-US" b="1" dirty="0">
                <a:latin typeface="HG丸ｺﾞｼｯｸM-PRO" panose="020F0600000000000000" pitchFamily="50" charset="-128"/>
                <a:ea typeface="HG丸ｺﾞｼｯｸM-PRO" panose="020F0600000000000000" pitchFamily="50" charset="-128"/>
              </a:rPr>
              <a:t>育てとお仕事の両立を支援</a:t>
            </a:r>
            <a:r>
              <a:rPr lang="ja-JP" altLang="en-US" dirty="0">
                <a:latin typeface="HG丸ｺﾞｼｯｸM-PRO" panose="020F0600000000000000" pitchFamily="50" charset="-128"/>
                <a:ea typeface="HG丸ｺﾞｼｯｸM-PRO" panose="020F0600000000000000" pitchFamily="50" charset="-128"/>
              </a:rPr>
              <a:t>して</a:t>
            </a:r>
            <a:r>
              <a:rPr lang="ja-JP" altLang="en-US" dirty="0" smtClean="0">
                <a:latin typeface="HG丸ｺﾞｼｯｸM-PRO" panose="020F0600000000000000" pitchFamily="50" charset="-128"/>
                <a:ea typeface="HG丸ｺﾞｼｯｸM-PRO" panose="020F0600000000000000" pitchFamily="50" charset="-128"/>
              </a:rPr>
              <a:t>います！</a:t>
            </a:r>
            <a:endParaRPr lang="ja-JP" altLang="en-US" dirty="0">
              <a:latin typeface="HG丸ｺﾞｼｯｸM-PRO" panose="020F0600000000000000" pitchFamily="50" charset="-128"/>
              <a:ea typeface="HG丸ｺﾞｼｯｸM-PRO" panose="020F0600000000000000" pitchFamily="50" charset="-128"/>
            </a:endParaRPr>
          </a:p>
        </p:txBody>
      </p:sp>
      <p:sp>
        <p:nvSpPr>
          <p:cNvPr id="2" name="タイトル 1"/>
          <p:cNvSpPr>
            <a:spLocks noGrp="1"/>
          </p:cNvSpPr>
          <p:nvPr>
            <p:ph type="ctrTitle"/>
          </p:nvPr>
        </p:nvSpPr>
        <p:spPr>
          <a:xfrm>
            <a:off x="0" y="899592"/>
            <a:ext cx="6845996" cy="1699966"/>
          </a:xfrm>
          <a:noFill/>
          <a:ln w="76200" cap="rnd" cmpd="sng">
            <a:noFill/>
          </a:ln>
        </p:spPr>
        <p:txBody>
          <a:bodyPr lIns="36000" tIns="36000" rIns="36000" bIns="36000" anchor="ctr" anchorCtr="0">
            <a:noAutofit/>
          </a:bodyPr>
          <a:lstStyle/>
          <a:p>
            <a:pPr algn="l"/>
            <a:r>
              <a:rPr kumimoji="1" lang="ja-JP" altLang="en-US" sz="4800" dirty="0" smtClean="0">
                <a:ln w="25400">
                  <a:solidFill>
                    <a:schemeClr val="bg1"/>
                  </a:solidFill>
                </a:ln>
                <a:solidFill>
                  <a:schemeClr val="tx1"/>
                </a:solidFill>
                <a:latin typeface="HGS創英角ﾎﾟｯﾌﾟ体" panose="040B0A00000000000000" pitchFamily="50" charset="-128"/>
                <a:ea typeface="HGS創英角ﾎﾟｯﾌﾟ体" panose="040B0A00000000000000" pitchFamily="50" charset="-128"/>
              </a:rPr>
              <a:t>　</a:t>
            </a:r>
            <a:r>
              <a:rPr kumimoji="1" lang="en-US" altLang="ja-JP" sz="4800" dirty="0" smtClean="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rPr>
              <a:t>11</a:t>
            </a:r>
            <a:r>
              <a:rPr kumimoji="1" lang="ja-JP" altLang="en-US" sz="4800" dirty="0" smtClean="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rPr>
              <a:t>月</a:t>
            </a:r>
            <a:r>
              <a:rPr kumimoji="1" lang="ja-JP" altLang="en-US" sz="4800" dirty="0" smtClean="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rPr>
              <a:t>開催</a:t>
            </a:r>
            <a:r>
              <a:rPr kumimoji="1" lang="en-US" altLang="ja-JP" sz="4800" dirty="0" smtClean="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rPr>
              <a:t/>
            </a:r>
            <a:br>
              <a:rPr kumimoji="1" lang="en-US" altLang="ja-JP" sz="4800" dirty="0" smtClean="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rPr>
            </a:br>
            <a:r>
              <a:rPr lang="ja-JP" altLang="en-US" sz="4800" dirty="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rPr>
              <a:t>　</a:t>
            </a:r>
            <a:r>
              <a:rPr lang="ja-JP" altLang="en-US" sz="4800" dirty="0" smtClean="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rPr>
              <a:t>　</a:t>
            </a:r>
            <a:r>
              <a:rPr kumimoji="1" lang="ja-JP" altLang="en-US" sz="4800" dirty="0" smtClean="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rPr>
              <a:t>マザーズセミナー</a:t>
            </a:r>
            <a:endParaRPr kumimoji="1" lang="ja-JP" altLang="en-US" sz="4800" dirty="0">
              <a:ln w="25400">
                <a:solidFill>
                  <a:schemeClr val="bg1">
                    <a:alpha val="96000"/>
                  </a:schemeClr>
                </a:solidFill>
              </a:ln>
              <a:solidFill>
                <a:schemeClr val="tx1"/>
              </a:solidFill>
              <a:latin typeface="HGS創英角ﾎﾟｯﾌﾟ体" panose="040B0A00000000000000" pitchFamily="50" charset="-128"/>
              <a:ea typeface="HGS創英角ﾎﾟｯﾌﾟ体" panose="040B0A00000000000000" pitchFamily="50" charset="-128"/>
            </a:endParaRPr>
          </a:p>
        </p:txBody>
      </p:sp>
      <p:sp>
        <p:nvSpPr>
          <p:cNvPr id="23" name="おこさま連れでも"/>
          <p:cNvSpPr txBox="1"/>
          <p:nvPr/>
        </p:nvSpPr>
        <p:spPr>
          <a:xfrm rot="1337550">
            <a:off x="4883130" y="1150234"/>
            <a:ext cx="1862763" cy="820330"/>
          </a:xfrm>
          <a:prstGeom prst="rect">
            <a:avLst/>
          </a:prstGeom>
          <a:solidFill>
            <a:schemeClr val="bg1"/>
          </a:solidFill>
          <a:ln w="25400">
            <a:solidFill>
              <a:schemeClr val="accent1">
                <a:lumMod val="50000"/>
              </a:schemeClr>
            </a:solidFill>
          </a:ln>
        </p:spPr>
        <p:txBody>
          <a:bodyPr wrap="none" rtlCol="0" anchor="ctr" anchorCtr="0">
            <a:normAutofit/>
            <a:scene3d>
              <a:camera prst="orthographicFront">
                <a:rot lat="0" lon="0" rev="0"/>
              </a:camera>
              <a:lightRig rig="threePt" dir="t"/>
            </a:scene3d>
          </a:bodyPr>
          <a:lstStyle/>
          <a:p>
            <a:pPr algn="ctr"/>
            <a:r>
              <a:rPr kumimoji="1" lang="ja-JP" altLang="en-US" sz="1600" b="1" dirty="0" smtClean="0">
                <a:ln w="6350">
                  <a:noFill/>
                </a:ln>
                <a:solidFill>
                  <a:schemeClr val="accent1">
                    <a:lumMod val="50000"/>
                  </a:schemeClr>
                </a:solidFill>
                <a:latin typeface="HG丸ｺﾞｼｯｸM-PRO" panose="020F0600000000000000" pitchFamily="50" charset="-128"/>
                <a:ea typeface="HG丸ｺﾞｼｯｸM-PRO" panose="020F0600000000000000" pitchFamily="50" charset="-128"/>
              </a:rPr>
              <a:t>お子さん連れでも</a:t>
            </a:r>
            <a:endParaRPr kumimoji="1" lang="en-US" altLang="ja-JP" sz="1600" b="1" dirty="0" smtClean="0">
              <a:ln w="6350">
                <a:noFill/>
              </a:ln>
              <a:solidFill>
                <a:schemeClr val="accent1">
                  <a:lumMod val="50000"/>
                </a:schemeClr>
              </a:solidFill>
              <a:latin typeface="HG丸ｺﾞｼｯｸM-PRO" panose="020F0600000000000000" pitchFamily="50" charset="-128"/>
              <a:ea typeface="HG丸ｺﾞｼｯｸM-PRO" panose="020F0600000000000000" pitchFamily="50" charset="-128"/>
            </a:endParaRPr>
          </a:p>
          <a:p>
            <a:pPr algn="ctr"/>
            <a:r>
              <a:rPr kumimoji="1" lang="ja-JP" altLang="en-US" sz="1600" b="1" dirty="0" smtClean="0">
                <a:ln w="6350">
                  <a:noFill/>
                </a:ln>
                <a:solidFill>
                  <a:schemeClr val="accent1">
                    <a:lumMod val="50000"/>
                  </a:schemeClr>
                </a:solidFill>
                <a:latin typeface="HG丸ｺﾞｼｯｸM-PRO" panose="020F0600000000000000" pitchFamily="50" charset="-128"/>
                <a:ea typeface="HG丸ｺﾞｼｯｸM-PRO" panose="020F0600000000000000" pitchFamily="50" charset="-128"/>
              </a:rPr>
              <a:t>受講できます！</a:t>
            </a:r>
            <a:endParaRPr kumimoji="1" lang="en-US" altLang="ja-JP" sz="1600" b="1" dirty="0" smtClean="0">
              <a:ln w="6350">
                <a:noFill/>
              </a:ln>
              <a:solidFill>
                <a:schemeClr val="accent1">
                  <a:lumMod val="50000"/>
                </a:schemeClr>
              </a:solidFill>
              <a:latin typeface="HG丸ｺﾞｼｯｸM-PRO" panose="020F0600000000000000" pitchFamily="50" charset="-128"/>
              <a:ea typeface="HG丸ｺﾞｼｯｸM-PRO" panose="020F0600000000000000" pitchFamily="50" charset="-128"/>
            </a:endParaRPr>
          </a:p>
        </p:txBody>
      </p:sp>
      <p:grpSp>
        <p:nvGrpSpPr>
          <p:cNvPr id="3" name="グループ化 2"/>
          <p:cNvGrpSpPr/>
          <p:nvPr/>
        </p:nvGrpSpPr>
        <p:grpSpPr>
          <a:xfrm>
            <a:off x="3068960" y="2801056"/>
            <a:ext cx="1606101" cy="769441"/>
            <a:chOff x="8076324" y="5207240"/>
            <a:chExt cx="2791852" cy="769441"/>
          </a:xfrm>
        </p:grpSpPr>
        <p:sp>
          <p:nvSpPr>
            <p:cNvPr id="60" name="背面"/>
            <p:cNvSpPr txBox="1"/>
            <p:nvPr/>
          </p:nvSpPr>
          <p:spPr>
            <a:xfrm>
              <a:off x="8100752" y="5207240"/>
              <a:ext cx="2742994" cy="769441"/>
            </a:xfrm>
            <a:prstGeom prst="rect">
              <a:avLst/>
            </a:prstGeom>
            <a:noFill/>
            <a:ln w="9525">
              <a:noFill/>
            </a:ln>
          </p:spPr>
          <p:txBody>
            <a:bodyPr wrap="square" rtlCol="0" anchor="ctr" anchorCtr="0">
              <a:spAutoFit/>
            </a:bodyPr>
            <a:lstStyle/>
            <a:p>
              <a:pPr algn="ctr"/>
              <a:r>
                <a:rPr lang="en-US" altLang="ja-JP" sz="2800" dirty="0" smtClean="0">
                  <a:ln w="101600">
                    <a:solidFill>
                      <a:schemeClr val="tx1"/>
                    </a:solidFill>
                  </a:ln>
                  <a:latin typeface="Britannic Bold" panose="020B0903060703020204" pitchFamily="34" charset="0"/>
                </a:rPr>
                <a:t>11/27</a:t>
              </a:r>
              <a:endParaRPr lang="en-US" altLang="ja-JP" sz="2800" dirty="0">
                <a:ln w="101600">
                  <a:solidFill>
                    <a:schemeClr val="tx1"/>
                  </a:solidFill>
                </a:ln>
                <a:latin typeface="Britannic Bold" panose="020B0903060703020204" pitchFamily="34" charset="0"/>
              </a:endParaRPr>
            </a:p>
            <a:p>
              <a:pPr algn="ctr"/>
              <a:r>
                <a:rPr lang="ja-JP" altLang="en-US" sz="1600" dirty="0" smtClean="0">
                  <a:ln w="101600">
                    <a:solidFill>
                      <a:schemeClr val="tx1"/>
                    </a:solidFill>
                  </a:ln>
                  <a:latin typeface="HGP創英角ｺﾞｼｯｸUB" panose="020B0900000000000000" pitchFamily="50" charset="-128"/>
                  <a:ea typeface="HGP創英角ｺﾞｼｯｸUB" panose="020B0900000000000000" pitchFamily="50" charset="-128"/>
                </a:rPr>
                <a:t>（水）</a:t>
              </a:r>
              <a:endParaRPr kumimoji="1" lang="ja-JP" altLang="en-US" sz="1000" dirty="0">
                <a:ln w="101600">
                  <a:solidFill>
                    <a:schemeClr val="tx1"/>
                  </a:solidFill>
                </a:ln>
              </a:endParaRPr>
            </a:p>
          </p:txBody>
        </p:sp>
        <p:sp>
          <p:nvSpPr>
            <p:cNvPr id="65" name="背面"/>
            <p:cNvSpPr txBox="1"/>
            <p:nvPr/>
          </p:nvSpPr>
          <p:spPr>
            <a:xfrm>
              <a:off x="8076324" y="5207240"/>
              <a:ext cx="2791852" cy="769441"/>
            </a:xfrm>
            <a:prstGeom prst="rect">
              <a:avLst/>
            </a:prstGeom>
            <a:noFill/>
            <a:ln w="9525">
              <a:noFill/>
            </a:ln>
          </p:spPr>
          <p:txBody>
            <a:bodyPr wrap="square" rtlCol="0" anchor="ctr" anchorCtr="0">
              <a:spAutoFit/>
            </a:bodyPr>
            <a:lstStyle/>
            <a:p>
              <a:pPr algn="ctr"/>
              <a:r>
                <a:rPr lang="en-US" altLang="ja-JP" sz="2800" dirty="0" smtClean="0">
                  <a:ln w="38100">
                    <a:solidFill>
                      <a:schemeClr val="bg1"/>
                    </a:solidFill>
                  </a:ln>
                  <a:solidFill>
                    <a:schemeClr val="bg1"/>
                  </a:solidFill>
                  <a:latin typeface="Britannic Bold" panose="020B0903060703020204" pitchFamily="34" charset="0"/>
                </a:rPr>
                <a:t>11/27</a:t>
              </a:r>
              <a:endParaRPr lang="en-US" altLang="ja-JP" sz="2800" dirty="0">
                <a:ln w="38100">
                  <a:solidFill>
                    <a:schemeClr val="bg1"/>
                  </a:solidFill>
                </a:ln>
                <a:solidFill>
                  <a:schemeClr val="bg1"/>
                </a:solidFill>
                <a:latin typeface="Britannic Bold" panose="020B0903060703020204" pitchFamily="34" charset="0"/>
              </a:endParaRPr>
            </a:p>
            <a:p>
              <a:pPr algn="ctr"/>
              <a:r>
                <a:rPr lang="ja-JP" altLang="en-US" sz="1600" dirty="0" smtClean="0">
                  <a:ln w="38100">
                    <a:solidFill>
                      <a:schemeClr val="bg1"/>
                    </a:solidFill>
                  </a:ln>
                  <a:solidFill>
                    <a:schemeClr val="bg1"/>
                  </a:solidFill>
                  <a:latin typeface="HGP創英角ｺﾞｼｯｸUB" panose="020B0900000000000000" pitchFamily="50" charset="-128"/>
                  <a:ea typeface="HGP創英角ｺﾞｼｯｸUB" panose="020B0900000000000000" pitchFamily="50" charset="-128"/>
                </a:rPr>
                <a:t>（水）</a:t>
              </a:r>
              <a:endParaRPr kumimoji="1" lang="ja-JP" altLang="en-US" sz="1000" dirty="0">
                <a:ln w="38100">
                  <a:solidFill>
                    <a:schemeClr val="bg1"/>
                  </a:solidFill>
                </a:ln>
                <a:solidFill>
                  <a:schemeClr val="bg1"/>
                </a:solidFill>
              </a:endParaRPr>
            </a:p>
          </p:txBody>
        </p:sp>
        <p:sp>
          <p:nvSpPr>
            <p:cNvPr id="67" name="背面"/>
            <p:cNvSpPr txBox="1"/>
            <p:nvPr/>
          </p:nvSpPr>
          <p:spPr>
            <a:xfrm>
              <a:off x="8076324" y="5207240"/>
              <a:ext cx="2791852" cy="769441"/>
            </a:xfrm>
            <a:prstGeom prst="rect">
              <a:avLst/>
            </a:prstGeom>
            <a:noFill/>
            <a:ln w="9525">
              <a:noFill/>
            </a:ln>
          </p:spPr>
          <p:txBody>
            <a:bodyPr wrap="square" rtlCol="0" anchor="ctr" anchorCtr="0">
              <a:spAutoFit/>
            </a:bodyPr>
            <a:lstStyle/>
            <a:p>
              <a:pPr algn="ctr"/>
              <a:r>
                <a:rPr lang="en-US" altLang="ja-JP" sz="2800" dirty="0" smtClean="0">
                  <a:ln w="0">
                    <a:solidFill>
                      <a:schemeClr val="bg1"/>
                    </a:solidFill>
                  </a:ln>
                  <a:latin typeface="Britannic Bold" panose="020B0903060703020204" pitchFamily="34" charset="0"/>
                </a:rPr>
                <a:t>11/27</a:t>
              </a:r>
              <a:endParaRPr lang="en-US" altLang="ja-JP" sz="2800" dirty="0">
                <a:ln w="0">
                  <a:solidFill>
                    <a:schemeClr val="bg1"/>
                  </a:solidFill>
                </a:ln>
                <a:latin typeface="Britannic Bold" panose="020B0903060703020204" pitchFamily="34" charset="0"/>
              </a:endParaRPr>
            </a:p>
            <a:p>
              <a:pPr algn="ctr"/>
              <a:r>
                <a:rPr lang="ja-JP" altLang="en-US" sz="1600" dirty="0" smtClean="0">
                  <a:ln w="0">
                    <a:solidFill>
                      <a:schemeClr val="bg1"/>
                    </a:solidFill>
                  </a:ln>
                  <a:latin typeface="HGP創英角ｺﾞｼｯｸUB" panose="020B0900000000000000" pitchFamily="50" charset="-128"/>
                  <a:ea typeface="HGP創英角ｺﾞｼｯｸUB" panose="020B0900000000000000" pitchFamily="50" charset="-128"/>
                </a:rPr>
                <a:t>（水）</a:t>
              </a:r>
              <a:endParaRPr kumimoji="1" lang="ja-JP" altLang="en-US" sz="1000" dirty="0">
                <a:ln w="0">
                  <a:solidFill>
                    <a:schemeClr val="bg1"/>
                  </a:solidFill>
                </a:ln>
              </a:endParaRPr>
            </a:p>
          </p:txBody>
        </p:sp>
      </p:grpSp>
      <p:grpSp>
        <p:nvGrpSpPr>
          <p:cNvPr id="6" name="グループ化 5"/>
          <p:cNvGrpSpPr/>
          <p:nvPr/>
        </p:nvGrpSpPr>
        <p:grpSpPr>
          <a:xfrm>
            <a:off x="-27384" y="2801056"/>
            <a:ext cx="1696838" cy="769441"/>
            <a:chOff x="2831435" y="3292555"/>
            <a:chExt cx="1696838" cy="769441"/>
          </a:xfrm>
        </p:grpSpPr>
        <p:sp>
          <p:nvSpPr>
            <p:cNvPr id="47" name="背面"/>
            <p:cNvSpPr txBox="1"/>
            <p:nvPr/>
          </p:nvSpPr>
          <p:spPr>
            <a:xfrm>
              <a:off x="2831435" y="3292555"/>
              <a:ext cx="1696838" cy="769441"/>
            </a:xfrm>
            <a:prstGeom prst="rect">
              <a:avLst/>
            </a:prstGeom>
            <a:noFill/>
            <a:ln w="9525">
              <a:noFill/>
            </a:ln>
          </p:spPr>
          <p:txBody>
            <a:bodyPr wrap="square" rtlCol="0" anchor="ctr" anchorCtr="0">
              <a:spAutoFit/>
            </a:bodyPr>
            <a:lstStyle/>
            <a:p>
              <a:pPr algn="ctr"/>
              <a:r>
                <a:rPr lang="en-US" altLang="ja-JP" sz="2800" dirty="0" smtClean="0">
                  <a:ln w="101600">
                    <a:solidFill>
                      <a:schemeClr val="tx1"/>
                    </a:solidFill>
                  </a:ln>
                  <a:latin typeface="Britannic Bold" panose="020B0903060703020204" pitchFamily="34" charset="0"/>
                </a:rPr>
                <a:t>11/21</a:t>
              </a:r>
              <a:endParaRPr lang="en-US" altLang="ja-JP" sz="2800" dirty="0">
                <a:ln w="101600">
                  <a:solidFill>
                    <a:schemeClr val="tx1"/>
                  </a:solidFill>
                </a:ln>
                <a:latin typeface="Britannic Bold" panose="020B0903060703020204" pitchFamily="34" charset="0"/>
              </a:endParaRPr>
            </a:p>
            <a:p>
              <a:pPr algn="ctr"/>
              <a:r>
                <a:rPr lang="ja-JP" altLang="en-US" sz="1600" dirty="0" smtClean="0">
                  <a:ln w="101600">
                    <a:solidFill>
                      <a:schemeClr val="tx1"/>
                    </a:solidFill>
                  </a:ln>
                  <a:latin typeface="HGP創英角ｺﾞｼｯｸUB" panose="020B0900000000000000" pitchFamily="50" charset="-128"/>
                  <a:ea typeface="HGP創英角ｺﾞｼｯｸUB" panose="020B0900000000000000" pitchFamily="50" charset="-128"/>
                </a:rPr>
                <a:t>（木）</a:t>
              </a:r>
              <a:endParaRPr kumimoji="1" lang="ja-JP" altLang="en-US" sz="1000" dirty="0">
                <a:ln w="101600">
                  <a:solidFill>
                    <a:schemeClr val="tx1"/>
                  </a:solidFill>
                </a:ln>
              </a:endParaRPr>
            </a:p>
          </p:txBody>
        </p:sp>
        <p:sp>
          <p:nvSpPr>
            <p:cNvPr id="64" name="背面"/>
            <p:cNvSpPr txBox="1"/>
            <p:nvPr/>
          </p:nvSpPr>
          <p:spPr>
            <a:xfrm>
              <a:off x="2991922" y="3292555"/>
              <a:ext cx="1375865" cy="769441"/>
            </a:xfrm>
            <a:prstGeom prst="rect">
              <a:avLst/>
            </a:prstGeom>
            <a:noFill/>
            <a:ln w="9525">
              <a:noFill/>
            </a:ln>
          </p:spPr>
          <p:txBody>
            <a:bodyPr wrap="square" rtlCol="0" anchor="ctr" anchorCtr="0">
              <a:spAutoFit/>
            </a:bodyPr>
            <a:lstStyle/>
            <a:p>
              <a:pPr algn="ctr"/>
              <a:r>
                <a:rPr lang="en-US" altLang="ja-JP" sz="2800" dirty="0" smtClean="0">
                  <a:ln w="38100">
                    <a:solidFill>
                      <a:schemeClr val="bg1"/>
                    </a:solidFill>
                  </a:ln>
                  <a:solidFill>
                    <a:schemeClr val="bg1"/>
                  </a:solidFill>
                  <a:latin typeface="Britannic Bold" panose="020B0903060703020204" pitchFamily="34" charset="0"/>
                </a:rPr>
                <a:t>11/21</a:t>
              </a:r>
              <a:endParaRPr lang="en-US" altLang="ja-JP" sz="2800" dirty="0">
                <a:ln w="38100">
                  <a:solidFill>
                    <a:schemeClr val="bg1"/>
                  </a:solidFill>
                </a:ln>
                <a:solidFill>
                  <a:schemeClr val="bg1"/>
                </a:solidFill>
                <a:latin typeface="Britannic Bold" panose="020B0903060703020204" pitchFamily="34" charset="0"/>
              </a:endParaRPr>
            </a:p>
            <a:p>
              <a:pPr algn="ctr"/>
              <a:r>
                <a:rPr lang="ja-JP" altLang="en-US" sz="1600" dirty="0" smtClean="0">
                  <a:ln w="38100">
                    <a:solidFill>
                      <a:schemeClr val="bg1"/>
                    </a:solidFill>
                  </a:ln>
                  <a:solidFill>
                    <a:schemeClr val="bg1"/>
                  </a:solidFill>
                  <a:latin typeface="HGP創英角ｺﾞｼｯｸUB" panose="020B0900000000000000" pitchFamily="50" charset="-128"/>
                  <a:ea typeface="HGP創英角ｺﾞｼｯｸUB" panose="020B0900000000000000" pitchFamily="50" charset="-128"/>
                </a:rPr>
                <a:t>（木）</a:t>
              </a:r>
              <a:endParaRPr kumimoji="1" lang="ja-JP" altLang="en-US" sz="1000" dirty="0">
                <a:ln w="38100">
                  <a:solidFill>
                    <a:schemeClr val="bg1"/>
                  </a:solidFill>
                </a:ln>
                <a:solidFill>
                  <a:schemeClr val="bg1"/>
                </a:solidFill>
              </a:endParaRPr>
            </a:p>
          </p:txBody>
        </p:sp>
        <p:sp>
          <p:nvSpPr>
            <p:cNvPr id="66" name="背面"/>
            <p:cNvSpPr txBox="1"/>
            <p:nvPr/>
          </p:nvSpPr>
          <p:spPr>
            <a:xfrm>
              <a:off x="3006888" y="3292555"/>
              <a:ext cx="1345933" cy="769441"/>
            </a:xfrm>
            <a:prstGeom prst="rect">
              <a:avLst/>
            </a:prstGeom>
            <a:noFill/>
            <a:ln w="9525">
              <a:noFill/>
            </a:ln>
          </p:spPr>
          <p:txBody>
            <a:bodyPr wrap="square" rtlCol="0" anchor="ctr" anchorCtr="0">
              <a:spAutoFit/>
            </a:bodyPr>
            <a:lstStyle/>
            <a:p>
              <a:pPr algn="ctr"/>
              <a:r>
                <a:rPr lang="en-US" altLang="ja-JP" sz="2800" dirty="0" smtClean="0">
                  <a:ln w="0">
                    <a:solidFill>
                      <a:schemeClr val="bg1"/>
                    </a:solidFill>
                  </a:ln>
                  <a:latin typeface="Britannic Bold" panose="020B0903060703020204" pitchFamily="34" charset="0"/>
                </a:rPr>
                <a:t>11/21</a:t>
              </a:r>
              <a:endParaRPr lang="en-US" altLang="ja-JP" sz="2800" dirty="0">
                <a:ln w="0">
                  <a:solidFill>
                    <a:schemeClr val="bg1"/>
                  </a:solidFill>
                </a:ln>
                <a:latin typeface="Britannic Bold" panose="020B0903060703020204" pitchFamily="34" charset="0"/>
              </a:endParaRPr>
            </a:p>
            <a:p>
              <a:pPr algn="ctr"/>
              <a:r>
                <a:rPr lang="ja-JP" altLang="en-US" sz="1600" dirty="0" smtClean="0">
                  <a:ln w="0">
                    <a:solidFill>
                      <a:schemeClr val="bg1"/>
                    </a:solidFill>
                  </a:ln>
                  <a:latin typeface="HGP創英角ｺﾞｼｯｸUB" panose="020B0900000000000000" pitchFamily="50" charset="-128"/>
                  <a:ea typeface="HGP創英角ｺﾞｼｯｸUB" panose="020B0900000000000000" pitchFamily="50" charset="-128"/>
                </a:rPr>
                <a:t>（木）</a:t>
              </a:r>
              <a:endParaRPr kumimoji="1" lang="ja-JP" altLang="en-US" sz="1000" dirty="0">
                <a:ln w="0">
                  <a:solidFill>
                    <a:schemeClr val="bg1"/>
                  </a:solidFill>
                </a:ln>
              </a:endParaRPr>
            </a:p>
          </p:txBody>
        </p:sp>
      </p:grpSp>
      <p:grpSp>
        <p:nvGrpSpPr>
          <p:cNvPr id="32" name="グループ化 31"/>
          <p:cNvGrpSpPr/>
          <p:nvPr/>
        </p:nvGrpSpPr>
        <p:grpSpPr>
          <a:xfrm>
            <a:off x="3436640" y="3995936"/>
            <a:ext cx="3304728" cy="1008880"/>
            <a:chOff x="268342" y="3995936"/>
            <a:chExt cx="3304728" cy="1008880"/>
          </a:xfrm>
        </p:grpSpPr>
        <p:sp>
          <p:nvSpPr>
            <p:cNvPr id="33" name="正方形/長方形 32"/>
            <p:cNvSpPr/>
            <p:nvPr/>
          </p:nvSpPr>
          <p:spPr>
            <a:xfrm>
              <a:off x="268342" y="3995936"/>
              <a:ext cx="3231105" cy="891679"/>
            </a:xfrm>
            <a:prstGeom prst="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rgbClr val="92D050"/>
                  </a:solidFill>
                </a:rPr>
                <a:t>子どもの</a:t>
              </a:r>
              <a:endParaRPr kumimoji="1" lang="en-US" altLang="ja-JP" sz="1000" dirty="0" smtClean="0">
                <a:solidFill>
                  <a:srgbClr val="92D050"/>
                </a:solidFill>
              </a:endParaRPr>
            </a:p>
            <a:p>
              <a:r>
                <a:rPr kumimoji="1" lang="ja-JP" altLang="en-US" sz="1100" dirty="0" smtClean="0">
                  <a:solidFill>
                    <a:srgbClr val="92D050"/>
                  </a:solidFill>
                </a:rPr>
                <a:t>預け先</a:t>
              </a:r>
              <a:endParaRPr lang="en-US" altLang="ja-JP" sz="1100" dirty="0" smtClean="0">
                <a:solidFill>
                  <a:srgbClr val="92D050"/>
                </a:solidFill>
              </a:endParaRPr>
            </a:p>
            <a:p>
              <a:r>
                <a:rPr kumimoji="1" lang="ja-JP" altLang="en-US" sz="1100" dirty="0" smtClean="0">
                  <a:solidFill>
                    <a:srgbClr val="92D050"/>
                  </a:solidFill>
                </a:rPr>
                <a:t>仕事探し</a:t>
              </a:r>
              <a:endParaRPr kumimoji="1" lang="en-US" altLang="ja-JP" sz="1100" dirty="0" smtClean="0">
                <a:solidFill>
                  <a:srgbClr val="92D050"/>
                </a:solidFill>
              </a:endParaRPr>
            </a:p>
            <a:p>
              <a:r>
                <a:rPr kumimoji="1" lang="ja-JP" altLang="en-US" sz="1100" dirty="0" smtClean="0">
                  <a:solidFill>
                    <a:srgbClr val="92D050"/>
                  </a:solidFill>
                </a:rPr>
                <a:t>のコツ</a:t>
              </a:r>
              <a:endParaRPr kumimoji="1" lang="en-US" altLang="ja-JP" sz="1100" dirty="0" smtClean="0">
                <a:solidFill>
                  <a:srgbClr val="92D050"/>
                </a:solidFill>
              </a:endParaRPr>
            </a:p>
          </p:txBody>
        </p:sp>
        <p:sp>
          <p:nvSpPr>
            <p:cNvPr id="35" name="テキスト ボックス 34"/>
            <p:cNvSpPr txBox="1"/>
            <p:nvPr/>
          </p:nvSpPr>
          <p:spPr>
            <a:xfrm>
              <a:off x="916414" y="4050709"/>
              <a:ext cx="2656656" cy="954107"/>
            </a:xfrm>
            <a:prstGeom prst="rect">
              <a:avLst/>
            </a:prstGeom>
            <a:noFill/>
          </p:spPr>
          <p:txBody>
            <a:bodyPr wrap="square" rtlCol="0">
              <a:spAutoFit/>
            </a:bodyPr>
            <a:lstStyle/>
            <a:p>
              <a:pPr>
                <a:defRPr/>
              </a:pPr>
              <a:r>
                <a:rPr lang="ja-JP" altLang="en-US" sz="700" dirty="0"/>
                <a:t>　幼稚園や保育園探しに迷っている方に、情報収集のポイントなどを説明します。それ以外にも色々な種類がある横浜市の子育てサポートについてもお話をします</a:t>
              </a:r>
              <a:r>
                <a:rPr lang="ja-JP" altLang="en-US" sz="700" dirty="0" smtClean="0"/>
                <a:t>。</a:t>
              </a:r>
              <a:r>
                <a:rPr lang="en-US" altLang="ja-JP" sz="700" u="sng" dirty="0" smtClean="0"/>
                <a:t>※</a:t>
              </a:r>
              <a:r>
                <a:rPr lang="ja-JP" altLang="en-US" sz="700" u="sng" dirty="0"/>
                <a:t>横浜市の保育園・幼稚園を中心にお話しいたしますので、横浜市以外にお住まいの方はあらかじめご了承ください。</a:t>
              </a:r>
              <a:endParaRPr lang="en-US" altLang="ja-JP" sz="700" u="sng" dirty="0"/>
            </a:p>
            <a:p>
              <a:pPr>
                <a:defRPr/>
              </a:pPr>
              <a:r>
                <a:rPr lang="ja-JP" altLang="en-US" sz="700" dirty="0"/>
                <a:t>　また、ハローワーク求人のチェックポイント等の“コツ”もお教えします。</a:t>
              </a:r>
              <a:endParaRPr lang="ja-JP" altLang="en-US" sz="700" dirty="0">
                <a:solidFill>
                  <a:sysClr val="windowText" lastClr="000000"/>
                </a:solidFill>
                <a:latin typeface="ＤＦＧ太丸ゴシック体" panose="020F0800010101010101" pitchFamily="50" charset="-128"/>
                <a:ea typeface="ＤＦＧ太丸ゴシック体" panose="020F0800010101010101" pitchFamily="50" charset="-128"/>
              </a:endParaRPr>
            </a:p>
            <a:p>
              <a:r>
                <a:rPr kumimoji="1" lang="ja-JP" altLang="en-US" sz="700" dirty="0" smtClean="0"/>
                <a:t>　</a:t>
              </a:r>
              <a:endParaRPr kumimoji="1" lang="ja-JP" altLang="en-US" sz="700" dirty="0"/>
            </a:p>
          </p:txBody>
        </p:sp>
      </p:grpSp>
      <p:grpSp>
        <p:nvGrpSpPr>
          <p:cNvPr id="37" name="グループ化 36"/>
          <p:cNvGrpSpPr/>
          <p:nvPr/>
        </p:nvGrpSpPr>
        <p:grpSpPr>
          <a:xfrm>
            <a:off x="260648" y="3999976"/>
            <a:ext cx="2998839" cy="891679"/>
            <a:chOff x="3582588" y="3999976"/>
            <a:chExt cx="2998839" cy="891679"/>
          </a:xfrm>
        </p:grpSpPr>
        <p:sp>
          <p:nvSpPr>
            <p:cNvPr id="38" name="正方形/長方形 37"/>
            <p:cNvSpPr/>
            <p:nvPr/>
          </p:nvSpPr>
          <p:spPr>
            <a:xfrm>
              <a:off x="3582588" y="3999976"/>
              <a:ext cx="2990150" cy="891679"/>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2">
                      <a:lumMod val="60000"/>
                      <a:lumOff val="40000"/>
                    </a:schemeClr>
                  </a:solidFill>
                </a:rPr>
                <a:t>収入</a:t>
              </a:r>
              <a:endParaRPr kumimoji="1" lang="en-US" altLang="ja-JP" sz="1100" dirty="0" smtClean="0">
                <a:solidFill>
                  <a:schemeClr val="tx2">
                    <a:lumMod val="60000"/>
                    <a:lumOff val="40000"/>
                  </a:schemeClr>
                </a:solidFill>
              </a:endParaRPr>
            </a:p>
            <a:p>
              <a:r>
                <a:rPr kumimoji="1" lang="ja-JP" altLang="en-US" sz="1100" dirty="0" smtClean="0">
                  <a:solidFill>
                    <a:schemeClr val="tx2">
                      <a:lumMod val="60000"/>
                      <a:lumOff val="40000"/>
                    </a:schemeClr>
                  </a:solidFill>
                </a:rPr>
                <a:t>の壁</a:t>
              </a:r>
              <a:endParaRPr kumimoji="1" lang="ja-JP" altLang="en-US" sz="1100" dirty="0">
                <a:solidFill>
                  <a:schemeClr val="tx2">
                    <a:lumMod val="60000"/>
                    <a:lumOff val="40000"/>
                  </a:schemeClr>
                </a:solidFill>
              </a:endParaRPr>
            </a:p>
          </p:txBody>
        </p:sp>
        <p:sp>
          <p:nvSpPr>
            <p:cNvPr id="39" name="テキスト ボックス 38"/>
            <p:cNvSpPr txBox="1"/>
            <p:nvPr/>
          </p:nvSpPr>
          <p:spPr>
            <a:xfrm>
              <a:off x="3924771" y="4050709"/>
              <a:ext cx="2656656" cy="738664"/>
            </a:xfrm>
            <a:prstGeom prst="rect">
              <a:avLst/>
            </a:prstGeom>
            <a:noFill/>
          </p:spPr>
          <p:txBody>
            <a:bodyPr wrap="square" rtlCol="0">
              <a:spAutoFit/>
            </a:bodyPr>
            <a:lstStyle/>
            <a:p>
              <a:pPr>
                <a:defRPr/>
              </a:pPr>
              <a:r>
                <a:rPr lang="ja-JP" altLang="en-US" sz="700" dirty="0"/>
                <a:t>　</a:t>
              </a:r>
              <a:r>
                <a:rPr lang="ja-JP" altLang="ja-JP" sz="700" dirty="0"/>
                <a:t>１０３万円の壁、１３０万円の壁などとよく言いますが、収入によって適用される社会保険制度、税金などが変わってきます。何がどのように控除されるのか、社会保険に加入するとどのようなメリットがあるのか等を分かりやすく説明します</a:t>
              </a:r>
              <a:r>
                <a:rPr lang="ja-JP" altLang="ja-JP" sz="700" dirty="0" smtClean="0"/>
                <a:t>。</a:t>
              </a:r>
              <a:r>
                <a:rPr lang="ja-JP" altLang="en-US" sz="700" dirty="0"/>
                <a:t>　このテーマでは</a:t>
              </a:r>
              <a:r>
                <a:rPr lang="ja-JP" altLang="en-US" sz="700" b="1" u="sng" dirty="0"/>
                <a:t>「夫が会社勤め、妻が現在専業主婦」</a:t>
              </a:r>
              <a:r>
                <a:rPr lang="ja-JP" altLang="en-US" sz="700" dirty="0"/>
                <a:t>をモデルケースとして扱います。あらかじめご了承ください。</a:t>
              </a:r>
              <a:endParaRPr lang="en-US" altLang="ja-JP" sz="700" dirty="0">
                <a:solidFill>
                  <a:schemeClr val="dk1"/>
                </a:solidFill>
                <a:latin typeface="ＤＦＧ太丸ゴシック体" panose="020F0800010101010101" pitchFamily="50" charset="-128"/>
                <a:ea typeface="ＤＦＧ太丸ゴシック体" panose="020F0800010101010101" pitchFamily="50" charset="-128"/>
              </a:endParaRPr>
            </a:p>
          </p:txBody>
        </p:sp>
      </p:grpSp>
      <p:grpSp>
        <p:nvGrpSpPr>
          <p:cNvPr id="46" name="グループ化 45"/>
          <p:cNvGrpSpPr/>
          <p:nvPr/>
        </p:nvGrpSpPr>
        <p:grpSpPr>
          <a:xfrm>
            <a:off x="3436640" y="4927369"/>
            <a:ext cx="3275997" cy="584775"/>
            <a:chOff x="268342" y="4927369"/>
            <a:chExt cx="3275997" cy="584775"/>
          </a:xfrm>
        </p:grpSpPr>
        <p:sp>
          <p:nvSpPr>
            <p:cNvPr id="49" name="正方形/長方形 48"/>
            <p:cNvSpPr/>
            <p:nvPr/>
          </p:nvSpPr>
          <p:spPr>
            <a:xfrm>
              <a:off x="268342" y="4927369"/>
              <a:ext cx="3231105" cy="584775"/>
            </a:xfrm>
            <a:prstGeom prst="rect">
              <a:avLst/>
            </a:prstGeom>
            <a:solidFill>
              <a:schemeClr val="bg1"/>
            </a:solidFill>
            <a:ln w="190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accent4">
                      <a:lumMod val="60000"/>
                      <a:lumOff val="40000"/>
                    </a:schemeClr>
                  </a:solidFill>
                </a:rPr>
                <a:t>応募書類</a:t>
              </a:r>
              <a:endParaRPr kumimoji="1" lang="en-US" altLang="ja-JP" sz="1100" dirty="0" smtClean="0">
                <a:solidFill>
                  <a:schemeClr val="accent4">
                    <a:lumMod val="60000"/>
                    <a:lumOff val="40000"/>
                  </a:schemeClr>
                </a:solidFill>
              </a:endParaRPr>
            </a:p>
            <a:p>
              <a:r>
                <a:rPr kumimoji="1" lang="ja-JP" altLang="en-US" sz="1100" dirty="0" smtClean="0">
                  <a:solidFill>
                    <a:schemeClr val="accent4">
                      <a:lumMod val="60000"/>
                      <a:lumOff val="40000"/>
                    </a:schemeClr>
                  </a:solidFill>
                </a:rPr>
                <a:t>の</a:t>
              </a:r>
              <a:r>
                <a:rPr lang="ja-JP" altLang="en-US" sz="1100" dirty="0" smtClean="0">
                  <a:solidFill>
                    <a:schemeClr val="accent4">
                      <a:lumMod val="60000"/>
                      <a:lumOff val="40000"/>
                    </a:schemeClr>
                  </a:solidFill>
                </a:rPr>
                <a:t>作り方</a:t>
              </a:r>
              <a:endParaRPr kumimoji="1" lang="ja-JP" altLang="en-US" sz="1100" dirty="0">
                <a:solidFill>
                  <a:schemeClr val="accent4">
                    <a:lumMod val="60000"/>
                    <a:lumOff val="40000"/>
                  </a:schemeClr>
                </a:solidFill>
              </a:endParaRPr>
            </a:p>
          </p:txBody>
        </p:sp>
        <p:sp>
          <p:nvSpPr>
            <p:cNvPr id="50" name="テキスト ボックス 49"/>
            <p:cNvSpPr txBox="1"/>
            <p:nvPr/>
          </p:nvSpPr>
          <p:spPr>
            <a:xfrm>
              <a:off x="887683" y="5034215"/>
              <a:ext cx="2656656" cy="316305"/>
            </a:xfrm>
            <a:prstGeom prst="rect">
              <a:avLst/>
            </a:prstGeom>
            <a:noFill/>
          </p:spPr>
          <p:txBody>
            <a:bodyPr wrap="square" rtlCol="0">
              <a:spAutoFit/>
            </a:bodyPr>
            <a:lstStyle/>
            <a:p>
              <a:pPr>
                <a:lnSpc>
                  <a:spcPts val="900"/>
                </a:lnSpc>
                <a:defRPr/>
              </a:pPr>
              <a:r>
                <a:rPr lang="ja-JP" altLang="en-US" sz="700" dirty="0"/>
                <a:t>　</a:t>
              </a:r>
              <a:r>
                <a:rPr lang="ja-JP" altLang="ja-JP" sz="700" dirty="0"/>
                <a:t>皆さんが悩む応募書類の書き方について、カバーレター、履歴書、職務経歴書の各々のポイントを説明します</a:t>
              </a:r>
              <a:r>
                <a:rPr lang="ja-JP" altLang="ja-JP" sz="700" dirty="0" smtClean="0"/>
                <a:t>。</a:t>
              </a:r>
              <a:endParaRPr lang="ja-JP" altLang="en-US" sz="700" dirty="0">
                <a:solidFill>
                  <a:sysClr val="windowText" lastClr="000000"/>
                </a:solidFill>
                <a:latin typeface="ＤＦＧ太丸ゴシック体" panose="020F0800010101010101" pitchFamily="50" charset="-128"/>
                <a:ea typeface="ＤＦＧ太丸ゴシック体" panose="020F0800010101010101" pitchFamily="50" charset="-128"/>
              </a:endParaRPr>
            </a:p>
          </p:txBody>
        </p:sp>
      </p:grpSp>
      <p:grpSp>
        <p:nvGrpSpPr>
          <p:cNvPr id="51" name="グループ化 50"/>
          <p:cNvGrpSpPr/>
          <p:nvPr/>
        </p:nvGrpSpPr>
        <p:grpSpPr>
          <a:xfrm>
            <a:off x="260649" y="4932599"/>
            <a:ext cx="2998838" cy="579545"/>
            <a:chOff x="3582589" y="4932599"/>
            <a:chExt cx="2998838" cy="579545"/>
          </a:xfrm>
        </p:grpSpPr>
        <p:sp>
          <p:nvSpPr>
            <p:cNvPr id="52" name="正方形/長方形 51"/>
            <p:cNvSpPr/>
            <p:nvPr/>
          </p:nvSpPr>
          <p:spPr>
            <a:xfrm>
              <a:off x="3582589" y="4932599"/>
              <a:ext cx="2990150" cy="579545"/>
            </a:xfrm>
            <a:prstGeom prst="rect">
              <a:avLst/>
            </a:prstGeom>
            <a:solidFill>
              <a:schemeClr val="bg1"/>
            </a:solid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rgbClr val="FFC000"/>
                  </a:solidFill>
                </a:rPr>
                <a:t>面接</a:t>
              </a:r>
              <a:endParaRPr kumimoji="1" lang="en-US" altLang="ja-JP" sz="1100" dirty="0" smtClean="0">
                <a:solidFill>
                  <a:srgbClr val="FFC000"/>
                </a:solidFill>
              </a:endParaRPr>
            </a:p>
            <a:p>
              <a:r>
                <a:rPr kumimoji="1" lang="ja-JP" altLang="en-US" sz="1100" dirty="0" smtClean="0">
                  <a:solidFill>
                    <a:srgbClr val="FFC000"/>
                  </a:solidFill>
                </a:rPr>
                <a:t>対策</a:t>
              </a:r>
              <a:endParaRPr kumimoji="1" lang="ja-JP" altLang="en-US" sz="1100" dirty="0">
                <a:solidFill>
                  <a:srgbClr val="FFC000"/>
                </a:solidFill>
              </a:endParaRPr>
            </a:p>
          </p:txBody>
        </p:sp>
        <p:sp>
          <p:nvSpPr>
            <p:cNvPr id="54" name="テキスト ボックス 53"/>
            <p:cNvSpPr txBox="1"/>
            <p:nvPr/>
          </p:nvSpPr>
          <p:spPr>
            <a:xfrm>
              <a:off x="3924771" y="4981236"/>
              <a:ext cx="2656656" cy="523220"/>
            </a:xfrm>
            <a:prstGeom prst="rect">
              <a:avLst/>
            </a:prstGeom>
            <a:noFill/>
          </p:spPr>
          <p:txBody>
            <a:bodyPr wrap="square" rtlCol="0">
              <a:spAutoFit/>
            </a:bodyPr>
            <a:lstStyle/>
            <a:p>
              <a:pPr>
                <a:defRPr/>
              </a:pPr>
              <a:r>
                <a:rPr lang="ja-JP" altLang="en-US" sz="700" dirty="0"/>
                <a:t>　就職活動では必ず行われる面接への対応をお話しします。面接時に出される具体的な質問に対する回答なども説明します。自分で答えを書き込むことができるワークシートも資料として用意しています。</a:t>
              </a:r>
              <a:endParaRPr lang="ja-JP" altLang="en-US" sz="700" dirty="0">
                <a:solidFill>
                  <a:sysClr val="windowText" lastClr="000000"/>
                </a:solidFill>
                <a:latin typeface="ＤＦＧ太丸ゴシック体" panose="020F0800010101010101" pitchFamily="50" charset="-128"/>
                <a:ea typeface="ＤＦＧ太丸ゴシック体" panose="020F0800010101010101" pitchFamily="50" charset="-128"/>
              </a:endParaRPr>
            </a:p>
          </p:txBody>
        </p:sp>
      </p:grpSp>
    </p:spTree>
    <p:extLst>
      <p:ext uri="{BB962C8B-B14F-4D97-AF65-F5344CB8AC3E}">
        <p14:creationId xmlns:p14="http://schemas.microsoft.com/office/powerpoint/2010/main" val="3064997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5853</TotalTime>
  <Words>492</Words>
  <Application>Microsoft Office PowerPoint</Application>
  <PresentationFormat>画面に合わせる (4:3)</PresentationFormat>
  <Paragraphs>53</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ＤＦＧ太丸ゴシック体</vt:lpstr>
      <vt:lpstr>HGP創英角ｺﾞｼｯｸUB</vt:lpstr>
      <vt:lpstr>HGS創英角ｺﾞｼｯｸUB</vt:lpstr>
      <vt:lpstr>HGS創英角ﾎﾟｯﾌﾟ体</vt:lpstr>
      <vt:lpstr>HG丸ｺﾞｼｯｸM-PRO</vt:lpstr>
      <vt:lpstr>メイリオ</vt:lpstr>
      <vt:lpstr>游ゴシック</vt:lpstr>
      <vt:lpstr>Arial</vt:lpstr>
      <vt:lpstr>Britannic Bold</vt:lpstr>
      <vt:lpstr>Trebuchet MS</vt:lpstr>
      <vt:lpstr>Wingdings 3</vt:lpstr>
      <vt:lpstr>ファセット</vt:lpstr>
      <vt:lpstr>　11月開催 　　マザーズセミナー</vt:lpstr>
    </vt:vector>
  </TitlesOfParts>
  <Company>厚生労働省職業安定局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「ママといっしょ！就職応援セミナー</dc:title>
  <dc:creator>ハローワークシステム</dc:creator>
  <cp:lastModifiedBy>太田洋平</cp:lastModifiedBy>
  <cp:revision>295</cp:revision>
  <cp:lastPrinted>2024-08-02T05:46:51Z</cp:lastPrinted>
  <dcterms:created xsi:type="dcterms:W3CDTF">2018-04-22T23:47:16Z</dcterms:created>
  <dcterms:modified xsi:type="dcterms:W3CDTF">2024-10-21T03:25:41Z</dcterms:modified>
</cp:coreProperties>
</file>