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8BD0FF"/>
    <a:srgbClr val="5BBDFF"/>
    <a:srgbClr val="FF0000"/>
    <a:srgbClr val="FF3300"/>
    <a:srgbClr val="FF5050"/>
    <a:srgbClr val="BD2C0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906" y="1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8887" cy="498475"/>
          </a:xfrm>
          <a:prstGeom prst="rect">
            <a:avLst/>
          </a:prstGeom>
        </p:spPr>
        <p:txBody>
          <a:bodyPr vert="horz" lIns="91413" tIns="45706" rIns="91413"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1" y="1"/>
            <a:ext cx="2948887" cy="498475"/>
          </a:xfrm>
          <a:prstGeom prst="rect">
            <a:avLst/>
          </a:prstGeom>
        </p:spPr>
        <p:txBody>
          <a:bodyPr vert="horz" lIns="91413" tIns="45706" rIns="91413" bIns="45706" rtlCol="0"/>
          <a:lstStyle>
            <a:lvl1pPr algn="r">
              <a:defRPr sz="1200"/>
            </a:lvl1pPr>
          </a:lstStyle>
          <a:p>
            <a:fld id="{B6233519-A602-48E3-8404-DB93C9FA11D4}"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3013" cy="3354387"/>
          </a:xfrm>
          <a:prstGeom prst="rect">
            <a:avLst/>
          </a:prstGeom>
          <a:noFill/>
          <a:ln w="12700">
            <a:solidFill>
              <a:prstClr val="black"/>
            </a:solidFill>
          </a:ln>
        </p:spPr>
        <p:txBody>
          <a:bodyPr vert="horz" lIns="91413" tIns="45706" rIns="91413" bIns="45706" rtlCol="0" anchor="ctr"/>
          <a:lstStyle/>
          <a:p>
            <a:endParaRPr lang="ja-JP" altLang="en-US"/>
          </a:p>
        </p:txBody>
      </p:sp>
      <p:sp>
        <p:nvSpPr>
          <p:cNvPr id="5" name="ノート プレースホルダー 4"/>
          <p:cNvSpPr>
            <a:spLocks noGrp="1"/>
          </p:cNvSpPr>
          <p:nvPr>
            <p:ph type="body" sz="quarter" idx="3"/>
          </p:nvPr>
        </p:nvSpPr>
        <p:spPr>
          <a:xfrm>
            <a:off x="680879" y="4783139"/>
            <a:ext cx="5443856" cy="3913187"/>
          </a:xfrm>
          <a:prstGeom prst="rect">
            <a:avLst/>
          </a:prstGeom>
        </p:spPr>
        <p:txBody>
          <a:bodyPr vert="horz" lIns="91413" tIns="45706" rIns="91413"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867"/>
            <a:ext cx="2948887" cy="498475"/>
          </a:xfrm>
          <a:prstGeom prst="rect">
            <a:avLst/>
          </a:prstGeom>
        </p:spPr>
        <p:txBody>
          <a:bodyPr vert="horz" lIns="91413" tIns="45706" rIns="91413"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1" y="9440867"/>
            <a:ext cx="2948887" cy="498475"/>
          </a:xfrm>
          <a:prstGeom prst="rect">
            <a:avLst/>
          </a:prstGeom>
        </p:spPr>
        <p:txBody>
          <a:bodyPr vert="horz" lIns="91413" tIns="45706" rIns="91413" bIns="45706" rtlCol="0" anchor="b"/>
          <a:lstStyle>
            <a:lvl1pPr algn="r">
              <a:defRPr sz="1200"/>
            </a:lvl1pPr>
          </a:lstStyle>
          <a:p>
            <a:fld id="{DC6554FE-34F2-4E06-8B85-F82332E00286}" type="slidenum">
              <a:rPr kumimoji="1" lang="ja-JP" altLang="en-US" smtClean="0"/>
              <a:t>‹#›</a:t>
            </a:fld>
            <a:endParaRPr kumimoji="1" lang="ja-JP" altLang="en-US"/>
          </a:p>
        </p:txBody>
      </p:sp>
    </p:spTree>
    <p:extLst>
      <p:ext uri="{BB962C8B-B14F-4D97-AF65-F5344CB8AC3E}">
        <p14:creationId xmlns:p14="http://schemas.microsoft.com/office/powerpoint/2010/main" val="2983047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773290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1426475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35692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211580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3061458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3929110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36783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338066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1069393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2105262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C958E22-7E1B-4E42-8817-6D0C28205159}" type="datetimeFigureOut">
              <a:rPr kumimoji="1" lang="ja-JP" altLang="en-US" smtClean="0"/>
              <a:t>2025/5/23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291843367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C958E22-7E1B-4E42-8817-6D0C28205159}" type="datetimeFigureOut">
              <a:rPr kumimoji="1" lang="ja-JP" altLang="en-US" smtClean="0"/>
              <a:t>2025/5/23</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90EE0A6-90CA-490A-B5E7-3A9A5AD3114A}" type="slidenum">
              <a:rPr kumimoji="1" lang="ja-JP" altLang="en-US" smtClean="0"/>
              <a:t>‹#›</a:t>
            </a:fld>
            <a:endParaRPr kumimoji="1" lang="ja-JP" altLang="en-US"/>
          </a:p>
        </p:txBody>
      </p:sp>
    </p:spTree>
    <p:extLst>
      <p:ext uri="{BB962C8B-B14F-4D97-AF65-F5344CB8AC3E}">
        <p14:creationId xmlns:p14="http://schemas.microsoft.com/office/powerpoint/2010/main" val="271762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emf"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png" Type="http://schemas.openxmlformats.org/officeDocument/2006/relationships/image"/><Relationship Id="rId4" Target="../media/image7.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 y="7596336"/>
            <a:ext cx="6858000" cy="861774"/>
          </a:xfrm>
          <a:prstGeom prst="rect">
            <a:avLst/>
          </a:prstGeom>
          <a:noFill/>
        </p:spPr>
        <p:txBody>
          <a:bodyPr wrap="square" rtlCol="0">
            <a:spAutoFit/>
          </a:bodyPr>
          <a:lstStyle/>
          <a:p>
            <a:pPr lvl="0" indent="0" eaLnBrk="0" hangingPunct="0">
              <a:lnSpc>
                <a:spcPts val="1500"/>
              </a:lnSpc>
            </a:pPr>
            <a:r>
              <a:rPr lang="ja-JP" altLang="ja-JP" sz="1200" dirty="0">
                <a:latin typeface="HG丸ｺﾞｼｯｸM-PRO" panose="020F0600000000000000" pitchFamily="50" charset="-128"/>
                <a:ea typeface="HG丸ｺﾞｼｯｸM-PRO" panose="020F0600000000000000" pitchFamily="50" charset="-128"/>
                <a:cs typeface="Times New Roman" pitchFamily="18" charset="0"/>
              </a:rPr>
              <a:t>★その他の注意・連絡事項★</a:t>
            </a:r>
            <a:endParaRPr lang="en-US" altLang="ja-JP" sz="1200" dirty="0">
              <a:latin typeface="HG丸ｺﾞｼｯｸM-PRO" panose="020F0600000000000000" pitchFamily="50" charset="-128"/>
              <a:ea typeface="HG丸ｺﾞｼｯｸM-PRO" panose="020F0600000000000000" pitchFamily="50" charset="-128"/>
              <a:cs typeface="Times New Roman" pitchFamily="18" charset="0"/>
            </a:endParaRPr>
          </a:p>
          <a:p>
            <a:pPr lvl="0" indent="0" eaLnBrk="0" hangingPunct="0">
              <a:lnSpc>
                <a:spcPts val="1500"/>
              </a:lnSpc>
            </a:pP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・会場には９時から入室できます。</a:t>
            </a:r>
            <a:endParaRPr lang="en-US" altLang="ja-JP" sz="1100" dirty="0">
              <a:latin typeface="HG丸ｺﾞｼｯｸM-PRO" panose="020F0600000000000000" pitchFamily="50" charset="-128"/>
              <a:ea typeface="HG丸ｺﾞｼｯｸM-PRO" panose="020F0600000000000000" pitchFamily="50" charset="-128"/>
              <a:cs typeface="Times New Roman" pitchFamily="18" charset="0"/>
            </a:endParaRPr>
          </a:p>
          <a:p>
            <a:pPr lvl="0" indent="0" eaLnBrk="0" hangingPunct="0">
              <a:lnSpc>
                <a:spcPts val="1500"/>
              </a:lnSpc>
            </a:pP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・教室内で飲食は可能ですが、ごみは</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各自</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で</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お持ち帰り</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ください</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（冷蔵庫、電子レンジはありません）</a:t>
            </a:r>
            <a:endParaRPr lang="en-US" altLang="ja-JP" sz="1100" dirty="0">
              <a:latin typeface="HG丸ｺﾞｼｯｸM-PRO" panose="020F0600000000000000" pitchFamily="50" charset="-128"/>
              <a:ea typeface="HG丸ｺﾞｼｯｸM-PRO" panose="020F0600000000000000" pitchFamily="50" charset="-128"/>
              <a:cs typeface="Times New Roman" pitchFamily="18" charset="0"/>
            </a:endParaRPr>
          </a:p>
          <a:p>
            <a:pPr lvl="0" indent="0" eaLnBrk="0" hangingPunct="0">
              <a:lnSpc>
                <a:spcPts val="1500"/>
              </a:lnSpc>
            </a:pP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u="sng" dirty="0" smtClean="0">
                <a:latin typeface="HG丸ｺﾞｼｯｸM-PRO" panose="020F0600000000000000" pitchFamily="50" charset="-128"/>
                <a:ea typeface="HG丸ｺﾞｼｯｸM-PRO" panose="020F0600000000000000" pitchFamily="50" charset="-128"/>
                <a:cs typeface="Times New Roman" pitchFamily="18" charset="0"/>
              </a:rPr>
              <a:t>受講</a:t>
            </a:r>
            <a:r>
              <a:rPr lang="ja-JP" altLang="en-US" sz="1100" u="sng" dirty="0" smtClean="0">
                <a:latin typeface="HG丸ｺﾞｼｯｸM-PRO" panose="020F0600000000000000" pitchFamily="50" charset="-128"/>
                <a:ea typeface="HG丸ｺﾞｼｯｸM-PRO" panose="020F0600000000000000" pitchFamily="50" charset="-128"/>
                <a:cs typeface="Times New Roman" pitchFamily="18" charset="0"/>
              </a:rPr>
              <a:t>修了</a:t>
            </a:r>
            <a:r>
              <a:rPr lang="ja-JP" altLang="ja-JP" sz="1100" u="sng" dirty="0" smtClean="0">
                <a:latin typeface="HG丸ｺﾞｼｯｸM-PRO" panose="020F0600000000000000" pitchFamily="50" charset="-128"/>
                <a:ea typeface="HG丸ｺﾞｼｯｸM-PRO" panose="020F0600000000000000" pitchFamily="50" charset="-128"/>
                <a:cs typeface="Times New Roman" pitchFamily="18" charset="0"/>
              </a:rPr>
              <a:t>後</a:t>
            </a:r>
            <a:r>
              <a:rPr lang="ja-JP" altLang="en-US" sz="1100" u="sng" dirty="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u="sng" dirty="0" smtClean="0">
                <a:latin typeface="HG丸ｺﾞｼｯｸM-PRO" panose="020F0600000000000000" pitchFamily="50" charset="-128"/>
                <a:ea typeface="HG丸ｺﾞｼｯｸM-PRO" panose="020F0600000000000000" pitchFamily="50" charset="-128"/>
                <a:cs typeface="Times New Roman" pitchFamily="18" charset="0"/>
              </a:rPr>
              <a:t>就職活動状況を</a:t>
            </a:r>
            <a:r>
              <a:rPr lang="ja-JP" altLang="en-US" sz="1100" u="sng" dirty="0" smtClean="0">
                <a:latin typeface="HG丸ｺﾞｼｯｸM-PRO" panose="020F0600000000000000" pitchFamily="50" charset="-128"/>
                <a:ea typeface="HG丸ｺﾞｼｯｸM-PRO" panose="020F0600000000000000" pitchFamily="50" charset="-128"/>
                <a:cs typeface="Times New Roman" pitchFamily="18" charset="0"/>
              </a:rPr>
              <a:t>追跡</a:t>
            </a:r>
            <a:r>
              <a:rPr lang="ja-JP" altLang="ja-JP" sz="1100" u="sng" dirty="0" smtClean="0">
                <a:latin typeface="HG丸ｺﾞｼｯｸM-PRO" panose="020F0600000000000000" pitchFamily="50" charset="-128"/>
                <a:ea typeface="HG丸ｺﾞｼｯｸM-PRO" panose="020F0600000000000000" pitchFamily="50" charset="-128"/>
                <a:cs typeface="Times New Roman" pitchFamily="18" charset="0"/>
              </a:rPr>
              <a:t>確認</a:t>
            </a:r>
            <a:r>
              <a:rPr lang="ja-JP" altLang="ja-JP" sz="1100" u="sng" dirty="0">
                <a:latin typeface="HG丸ｺﾞｼｯｸM-PRO" panose="020F0600000000000000" pitchFamily="50" charset="-128"/>
                <a:ea typeface="HG丸ｺﾞｼｯｸM-PRO" panose="020F0600000000000000" pitchFamily="50" charset="-128"/>
                <a:cs typeface="Times New Roman" pitchFamily="18" charset="0"/>
              </a:rPr>
              <a:t>させていただきますので、ご承知おきください（電話・郵便）</a:t>
            </a:r>
            <a:endParaRPr lang="en-US" altLang="ja-JP" sz="1100" u="sng" dirty="0">
              <a:latin typeface="HG丸ｺﾞｼｯｸM-PRO" panose="020F0600000000000000" pitchFamily="50" charset="-128"/>
              <a:ea typeface="HG丸ｺﾞｼｯｸM-PRO" panose="020F0600000000000000" pitchFamily="50" charset="-128"/>
              <a:cs typeface="Times New Roman" pitchFamily="18" charset="0"/>
            </a:endParaRPr>
          </a:p>
        </p:txBody>
      </p:sp>
      <p:pic>
        <p:nvPicPr>
          <p:cNvPr id="7" name="Picture 4" descr="E:\USR\FMREGA\デスクトップ\デザイン　イラスト\パソコン女性.pn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41494" y="4776698"/>
            <a:ext cx="946386" cy="946386"/>
          </a:xfrm>
          <a:prstGeom prst="rect">
            <a:avLst/>
          </a:prstGeom>
          <a:noFill/>
          <a:extLst>
            <a:ext uri="{909E8E84-426E-40DD-AFC4-6F175D3DCCD1}">
              <a14:hiddenFill xmlns:a14="http://schemas.microsoft.com/office/drawing/2010/main">
                <a:solidFill>
                  <a:srgbClr val="FFFFFF"/>
                </a:solidFill>
              </a14:hiddenFill>
            </a:ext>
          </a:extLst>
        </p:spPr>
      </p:pic>
      <p:sp>
        <p:nvSpPr>
          <p:cNvPr id="8" name="タイトル 1"/>
          <p:cNvSpPr txBox="1">
            <a:spLocks/>
          </p:cNvSpPr>
          <p:nvPr/>
        </p:nvSpPr>
        <p:spPr>
          <a:xfrm>
            <a:off x="-1" y="-17548"/>
            <a:ext cx="3582285" cy="361982"/>
          </a:xfrm>
          <a:prstGeom prst="rect">
            <a:avLst/>
          </a:prstGeom>
          <a:solidFill>
            <a:srgbClr val="FFCC66"/>
          </a:solidFill>
        </p:spPr>
        <p:txBody>
          <a:bodyPr vert="horz" lIns="36000" tIns="36000" rIns="36000" bIns="3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400" b="1" dirty="0" smtClean="0">
                <a:solidFill>
                  <a:srgbClr val="800000"/>
                </a:solidFill>
                <a:latin typeface="HGS創英角ｺﾞｼｯｸUB" panose="020B0900000000000000" pitchFamily="50" charset="-128"/>
                <a:ea typeface="HGS創英角ｺﾞｼｯｸUB" panose="020B0900000000000000" pitchFamily="50" charset="-128"/>
              </a:rPr>
              <a:t>2025</a:t>
            </a:r>
            <a:r>
              <a:rPr lang="ja-JP" altLang="en-US" sz="1400" b="1" dirty="0" smtClean="0">
                <a:solidFill>
                  <a:srgbClr val="800000"/>
                </a:solidFill>
                <a:latin typeface="HGS創英角ｺﾞｼｯｸUB" panose="020B0900000000000000" pitchFamily="50" charset="-128"/>
                <a:ea typeface="HGS創英角ｺﾞｼｯｸUB" panose="020B0900000000000000" pitchFamily="50" charset="-128"/>
              </a:rPr>
              <a:t>年度 第１回</a:t>
            </a:r>
            <a:r>
              <a:rPr lang="ja-JP" altLang="en-US" sz="1400" b="1" dirty="0" smtClean="0">
                <a:solidFill>
                  <a:srgbClr val="800000"/>
                </a:solidFill>
                <a:latin typeface="HGS創英角ｺﾞｼｯｸUB" panose="020B0900000000000000" pitchFamily="50" charset="-128"/>
                <a:ea typeface="HGS創英角ｺﾞｼｯｸUB" panose="020B0900000000000000" pitchFamily="50" charset="-128"/>
              </a:rPr>
              <a:t>開催 受講生募集のご案内</a:t>
            </a:r>
            <a:endParaRPr lang="ja-JP" altLang="en-US" sz="1100" b="1" dirty="0">
              <a:solidFill>
                <a:srgbClr val="800000"/>
              </a:solidFill>
              <a:latin typeface="HGS創英角ｺﾞｼｯｸUB" panose="020B0900000000000000" pitchFamily="50" charset="-128"/>
              <a:ea typeface="HGS創英角ｺﾞｼｯｸUB" panose="020B0900000000000000" pitchFamily="50" charset="-128"/>
            </a:endParaRPr>
          </a:p>
        </p:txBody>
      </p:sp>
      <p:sp>
        <p:nvSpPr>
          <p:cNvPr id="33" name="タイトル 1"/>
          <p:cNvSpPr txBox="1">
            <a:spLocks/>
          </p:cNvSpPr>
          <p:nvPr/>
        </p:nvSpPr>
        <p:spPr>
          <a:xfrm>
            <a:off x="-1035496" y="827584"/>
            <a:ext cx="7992888" cy="360040"/>
          </a:xfrm>
          <a:prstGeom prst="rect">
            <a:avLst/>
          </a:prstGeom>
          <a:solidFill>
            <a:srgbClr val="0099FF"/>
          </a:solidFill>
        </p:spPr>
        <p:txBody>
          <a:bodyPr vert="horz" lIns="36000" tIns="36000" rIns="36000" bIns="3600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smtClean="0">
                <a:solidFill>
                  <a:schemeClr val="bg1"/>
                </a:solidFill>
                <a:latin typeface="HGS創英角ｺﾞｼｯｸUB" panose="020B0900000000000000" pitchFamily="50" charset="-128"/>
                <a:ea typeface="HGS創英角ｺﾞｼｯｸUB" panose="020B0900000000000000" pitchFamily="50" charset="-128"/>
              </a:rPr>
              <a:t>６月１６日</a:t>
            </a:r>
            <a:r>
              <a:rPr lang="ja-JP" altLang="en-US" sz="1800" dirty="0" smtClean="0">
                <a:solidFill>
                  <a:schemeClr val="bg1"/>
                </a:solidFill>
                <a:latin typeface="HGS創英角ｺﾞｼｯｸUB" panose="020B0900000000000000" pitchFamily="50" charset="-128"/>
                <a:ea typeface="HGS創英角ｺﾞｼｯｸUB" panose="020B0900000000000000" pitchFamily="50" charset="-128"/>
              </a:rPr>
              <a:t>（月）</a:t>
            </a:r>
            <a:r>
              <a:rPr lang="ja-JP" altLang="en-US" sz="1800" dirty="0" smtClean="0">
                <a:solidFill>
                  <a:schemeClr val="bg1"/>
                </a:solidFill>
                <a:latin typeface="HGS創英角ｺﾞｼｯｸUB" panose="020B0900000000000000" pitchFamily="50" charset="-128"/>
                <a:ea typeface="HGS創英角ｺﾞｼｯｸUB" panose="020B0900000000000000" pitchFamily="50" charset="-128"/>
              </a:rPr>
              <a:t>から６月２０日</a:t>
            </a:r>
            <a:r>
              <a:rPr lang="ja-JP" altLang="en-US" sz="1800" dirty="0" smtClean="0">
                <a:solidFill>
                  <a:schemeClr val="bg1"/>
                </a:solidFill>
                <a:latin typeface="HGS創英角ｺﾞｼｯｸUB" panose="020B0900000000000000" pitchFamily="50" charset="-128"/>
                <a:ea typeface="HGS創英角ｺﾞｼｯｸUB" panose="020B0900000000000000" pitchFamily="50" charset="-128"/>
              </a:rPr>
              <a:t>（金）までの５日間</a:t>
            </a:r>
            <a:endParaRPr lang="ja-JP" altLang="en-US" sz="18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5" name="テキスト ボックス 4"/>
          <p:cNvSpPr txBox="1"/>
          <p:nvPr/>
        </p:nvSpPr>
        <p:spPr>
          <a:xfrm>
            <a:off x="3835166" y="27021"/>
            <a:ext cx="2554152" cy="246221"/>
          </a:xfrm>
          <a:prstGeom prst="rect">
            <a:avLst/>
          </a:prstGeom>
          <a:noFill/>
        </p:spPr>
        <p:txBody>
          <a:bodyPr wrap="none" lIns="36000" tIns="0" rIns="36000" bIns="0" rtlCol="0">
            <a:spAutoFit/>
          </a:bodyPr>
          <a:lstStyle/>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マザーズハローワーク横浜</a:t>
            </a:r>
            <a:endParaRPr kumimoji="1"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63961" y="2771800"/>
            <a:ext cx="992755" cy="307777"/>
          </a:xfrm>
          <a:prstGeom prst="rect">
            <a:avLst/>
          </a:prstGeom>
          <a:solidFill>
            <a:srgbClr val="FF5050"/>
          </a:solidFill>
        </p:spPr>
        <p:txBody>
          <a:bodyPr wrap="square" rtlCol="0">
            <a:spAutoFit/>
          </a:bodyPr>
          <a:lstStyle/>
          <a:p>
            <a:pPr algn="ctr"/>
            <a:r>
              <a:rPr lang="ja-JP" altLang="en-US" sz="1400" b="1" dirty="0">
                <a:solidFill>
                  <a:schemeClr val="bg1"/>
                </a:solidFill>
                <a:latin typeface="07ロゴたいぷゴシック7" panose="02000600000000000000" pitchFamily="50" charset="-128"/>
                <a:ea typeface="07ロゴたいぷゴシック7" panose="02000600000000000000" pitchFamily="50" charset="-128"/>
              </a:rPr>
              <a:t>受講資格</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19" name="テキスト ボックス 18"/>
          <p:cNvSpPr txBox="1"/>
          <p:nvPr/>
        </p:nvSpPr>
        <p:spPr>
          <a:xfrm>
            <a:off x="982285" y="2699792"/>
            <a:ext cx="3134191" cy="869469"/>
          </a:xfrm>
          <a:prstGeom prst="rect">
            <a:avLst/>
          </a:prstGeom>
          <a:noFill/>
        </p:spPr>
        <p:txBody>
          <a:bodyPr wrap="none" rtlCol="0">
            <a:spAutoFit/>
          </a:bodyPr>
          <a:lstStyle/>
          <a:p>
            <a:r>
              <a:rPr lang="ja-JP" altLang="en-US" sz="500" dirty="0">
                <a:latin typeface="HG丸ｺﾞｼｯｸM-PRO" panose="020F0600000000000000" pitchFamily="50" charset="-128"/>
                <a:ea typeface="HG丸ｺﾞｼｯｸM-PRO" panose="020F0600000000000000" pitchFamily="50" charset="-128"/>
              </a:rPr>
              <a:t>　</a:t>
            </a:r>
            <a:r>
              <a:rPr kumimoji="1" lang="ja-JP" altLang="en-US" sz="1050" dirty="0" smtClean="0">
                <a:latin typeface="HG丸ｺﾞｼｯｸM-PRO" panose="020F0600000000000000" pitchFamily="50" charset="-128"/>
                <a:ea typeface="HG丸ｺﾞｼｯｸM-PRO" panose="020F0600000000000000" pitchFamily="50" charset="-128"/>
              </a:rPr>
              <a:t>次の</a:t>
            </a:r>
            <a:r>
              <a:rPr kumimoji="1" lang="ja-JP" altLang="en-US" sz="1050" dirty="0" smtClean="0">
                <a:latin typeface="HG丸ｺﾞｼｯｸM-PRO" panose="020F0600000000000000" pitchFamily="50" charset="-128"/>
                <a:ea typeface="HG丸ｺﾞｼｯｸM-PRO" panose="020F0600000000000000" pitchFamily="50" charset="-128"/>
                <a:cs typeface="Arial" panose="020B0604020202020204" pitchFamily="34" charset="0"/>
              </a:rPr>
              <a:t>➀</a:t>
            </a:r>
            <a:r>
              <a:rPr kumimoji="1" lang="ja-JP" altLang="en-US" sz="1050" dirty="0" smtClean="0">
                <a:latin typeface="HG丸ｺﾞｼｯｸM-PRO" panose="020F0600000000000000" pitchFamily="50" charset="-128"/>
                <a:ea typeface="HG丸ｺﾞｼｯｸM-PRO" panose="020F0600000000000000" pitchFamily="50" charset="-128"/>
              </a:rPr>
              <a:t>～④の</a:t>
            </a:r>
            <a:r>
              <a:rPr kumimoji="1" lang="ja-JP" altLang="en-US" sz="1050" b="1" u="sng" dirty="0" smtClean="0">
                <a:latin typeface="HG丸ｺﾞｼｯｸM-PRO" panose="020F0600000000000000" pitchFamily="50" charset="-128"/>
                <a:ea typeface="HG丸ｺﾞｼｯｸM-PRO" panose="020F0600000000000000" pitchFamily="50" charset="-128"/>
              </a:rPr>
              <a:t>すべてに該当する</a:t>
            </a:r>
            <a:r>
              <a:rPr kumimoji="1" lang="ja-JP" altLang="en-US" sz="1050" dirty="0" smtClean="0">
                <a:latin typeface="HG丸ｺﾞｼｯｸM-PRO" panose="020F0600000000000000" pitchFamily="50" charset="-128"/>
                <a:ea typeface="HG丸ｺﾞｼｯｸM-PRO" panose="020F0600000000000000" pitchFamily="50" charset="-128"/>
              </a:rPr>
              <a:t>方</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➀マザーズハローワーク横浜に登録のある求職者</a:t>
            </a:r>
            <a:endParaRPr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➁１８</a:t>
            </a:r>
            <a:r>
              <a:rPr kumimoji="1" lang="ja-JP" altLang="en-US" sz="1000" dirty="0" smtClean="0">
                <a:latin typeface="HG丸ｺﾞｼｯｸM-PRO" panose="020F0600000000000000" pitchFamily="50" charset="-128"/>
                <a:ea typeface="HG丸ｺﾞｼｯｸM-PRO" panose="020F0600000000000000" pitchFamily="50" charset="-128"/>
              </a:rPr>
              <a:t>歳未満のお子様のいる方</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➂３か月以内の就職を強く目指している方</a:t>
            </a:r>
            <a:endParaRPr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➃５日間の講習すべてに参加できる方</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81525" y="3587434"/>
            <a:ext cx="992755" cy="307777"/>
          </a:xfrm>
          <a:prstGeom prst="rect">
            <a:avLst/>
          </a:prstGeom>
          <a:solidFill>
            <a:srgbClr val="FF5050"/>
          </a:solidFill>
        </p:spPr>
        <p:txBody>
          <a:bodyPr wrap="square" rtlCol="0">
            <a:spAutoFit/>
          </a:bodyPr>
          <a:lstStyle/>
          <a:p>
            <a:pPr algn="ct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定　 員</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32" name="テキスト ボックス 31"/>
          <p:cNvSpPr txBox="1"/>
          <p:nvPr/>
        </p:nvSpPr>
        <p:spPr>
          <a:xfrm>
            <a:off x="1074280" y="3564000"/>
            <a:ext cx="2441694" cy="377026"/>
          </a:xfrm>
          <a:prstGeom prst="rect">
            <a:avLst/>
          </a:prstGeom>
          <a:noFill/>
        </p:spPr>
        <p:txBody>
          <a:bodyPr wrap="none" rtlCol="0">
            <a:spAutoFit/>
          </a:bodyPr>
          <a:lstStyle/>
          <a:p>
            <a:r>
              <a:rPr kumimoji="1" lang="ja-JP" altLang="en-US" sz="1050" b="1" dirty="0" smtClean="0">
                <a:latin typeface="HG丸ｺﾞｼｯｸM-PRO" panose="020F0600000000000000" pitchFamily="50" charset="-128"/>
                <a:ea typeface="HG丸ｺﾞｼｯｸM-PRO" panose="020F0600000000000000" pitchFamily="50" charset="-128"/>
              </a:rPr>
              <a:t>１２名</a:t>
            </a:r>
            <a:endParaRPr kumimoji="1" lang="en-US" altLang="ja-JP" sz="1050" b="1" dirty="0" smtClean="0">
              <a:latin typeface="HG丸ｺﾞｼｯｸM-PRO" panose="020F0600000000000000" pitchFamily="50" charset="-128"/>
              <a:ea typeface="HG丸ｺﾞｼｯｸM-PRO" panose="020F0600000000000000" pitchFamily="50" charset="-128"/>
            </a:endParaRPr>
          </a:p>
          <a:p>
            <a:r>
              <a:rPr kumimoji="1" lang="en-US" altLang="ja-JP" sz="800" dirty="0" smtClean="0">
                <a:latin typeface="HG丸ｺﾞｼｯｸM-PRO" panose="020F0600000000000000" pitchFamily="50" charset="-128"/>
                <a:ea typeface="HG丸ｺﾞｼｯｸM-PRO" panose="020F0600000000000000" pitchFamily="50" charset="-128"/>
              </a:rPr>
              <a:t>※</a:t>
            </a:r>
            <a:r>
              <a:rPr kumimoji="1" lang="ja-JP" altLang="en-US" sz="800" dirty="0" smtClean="0">
                <a:latin typeface="HG丸ｺﾞｼｯｸM-PRO" panose="020F0600000000000000" pitchFamily="50" charset="-128"/>
                <a:ea typeface="HG丸ｺﾞｼｯｸM-PRO" panose="020F0600000000000000" pitchFamily="50" charset="-128"/>
              </a:rPr>
              <a:t>希望者が定員を超える場合は</a:t>
            </a:r>
            <a:r>
              <a:rPr kumimoji="1" lang="ja-JP" altLang="en-US" sz="800" u="sng" dirty="0" smtClean="0">
                <a:latin typeface="HG丸ｺﾞｼｯｸM-PRO" panose="020F0600000000000000" pitchFamily="50" charset="-128"/>
                <a:ea typeface="HG丸ｺﾞｼｯｸM-PRO" panose="020F0600000000000000" pitchFamily="50" charset="-128"/>
              </a:rPr>
              <a:t>抽選</a:t>
            </a:r>
            <a:r>
              <a:rPr kumimoji="1" lang="ja-JP" altLang="en-US" sz="800" dirty="0" smtClean="0">
                <a:latin typeface="HG丸ｺﾞｼｯｸM-PRO" panose="020F0600000000000000" pitchFamily="50" charset="-128"/>
                <a:ea typeface="HG丸ｺﾞｼｯｸM-PRO" panose="020F0600000000000000" pitchFamily="50" charset="-128"/>
              </a:rPr>
              <a:t>となります。</a:t>
            </a:r>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3587734" y="3560578"/>
            <a:ext cx="1002374" cy="307777"/>
          </a:xfrm>
          <a:prstGeom prst="rect">
            <a:avLst/>
          </a:prstGeom>
          <a:solidFill>
            <a:srgbClr val="FF5050"/>
          </a:solidFill>
        </p:spPr>
        <p:txBody>
          <a:bodyPr wrap="square" rtlCol="0">
            <a:spAutoFit/>
          </a:bodyPr>
          <a:lstStyle/>
          <a:p>
            <a:pPr algn="ct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参</a:t>
            </a:r>
            <a:r>
              <a:rPr lang="ja-JP" altLang="en-US" sz="700" b="1" dirty="0" smtClean="0">
                <a:solidFill>
                  <a:schemeClr val="bg1"/>
                </a:solidFill>
                <a:latin typeface="07ロゴたいぷゴシック7" panose="02000600000000000000" pitchFamily="50" charset="-128"/>
                <a:ea typeface="07ロゴたいぷゴシック7" panose="02000600000000000000" pitchFamily="50" charset="-128"/>
              </a:rPr>
              <a:t> </a:t>
            </a: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加</a:t>
            </a:r>
            <a:r>
              <a:rPr lang="ja-JP" altLang="en-US" sz="700" b="1" dirty="0" smtClean="0">
                <a:solidFill>
                  <a:schemeClr val="bg1"/>
                </a:solidFill>
                <a:latin typeface="07ロゴたいぷゴシック7" panose="02000600000000000000" pitchFamily="50" charset="-128"/>
                <a:ea typeface="07ロゴたいぷゴシック7" panose="02000600000000000000" pitchFamily="50" charset="-128"/>
              </a:rPr>
              <a:t> </a:t>
            </a: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費</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37" name="テキスト ボックス 36"/>
          <p:cNvSpPr txBox="1"/>
          <p:nvPr/>
        </p:nvSpPr>
        <p:spPr>
          <a:xfrm>
            <a:off x="4576866" y="3528000"/>
            <a:ext cx="2236510" cy="384721"/>
          </a:xfrm>
          <a:prstGeom prst="rect">
            <a:avLst/>
          </a:prstGeom>
          <a:noFill/>
        </p:spPr>
        <p:txBody>
          <a:bodyPr wrap="none" rtlCol="0">
            <a:spAutoFit/>
          </a:bodyPr>
          <a:lstStyle/>
          <a:p>
            <a:r>
              <a:rPr lang="ja-JP" altLang="en-US" sz="1100" b="1" dirty="0" smtClean="0">
                <a:latin typeface="HG丸ｺﾞｼｯｸM-PRO" panose="020F0600000000000000" pitchFamily="50" charset="-128"/>
                <a:ea typeface="HG丸ｺﾞｼｯｸM-PRO" panose="020F0600000000000000" pitchFamily="50" charset="-128"/>
              </a:rPr>
              <a:t>無料</a:t>
            </a:r>
            <a:r>
              <a:rPr lang="ja-JP" altLang="en-US" sz="800" dirty="0" smtClean="0">
                <a:latin typeface="HG丸ｺﾞｼｯｸM-PRO" panose="020F0600000000000000" pitchFamily="50" charset="-128"/>
                <a:ea typeface="HG丸ｺﾞｼｯｸM-PRO" panose="020F0600000000000000" pitchFamily="50" charset="-128"/>
                <a:cs typeface="Times New Roman" pitchFamily="18" charset="0"/>
              </a:rPr>
              <a:t>　</a:t>
            </a:r>
            <a:r>
              <a:rPr lang="ja-JP" altLang="ja-JP" sz="800" dirty="0" smtClean="0">
                <a:latin typeface="HG丸ｺﾞｼｯｸM-PRO" panose="020F0600000000000000" pitchFamily="50" charset="-128"/>
                <a:ea typeface="HG丸ｺﾞｼｯｸM-PRO" panose="020F0600000000000000" pitchFamily="50" charset="-128"/>
                <a:cs typeface="Times New Roman" pitchFamily="18" charset="0"/>
              </a:rPr>
              <a:t>筆記</a:t>
            </a:r>
            <a:r>
              <a:rPr lang="ja-JP" altLang="ja-JP" sz="800" dirty="0">
                <a:latin typeface="HG丸ｺﾞｼｯｸM-PRO" panose="020F0600000000000000" pitchFamily="50" charset="-128"/>
                <a:ea typeface="HG丸ｺﾞｼｯｸM-PRO" panose="020F0600000000000000" pitchFamily="50" charset="-128"/>
                <a:cs typeface="Times New Roman" pitchFamily="18" charset="0"/>
              </a:rPr>
              <a:t>用具は各自ご用意</a:t>
            </a:r>
            <a:r>
              <a:rPr lang="ja-JP" altLang="ja-JP" sz="800" dirty="0" smtClean="0">
                <a:latin typeface="HG丸ｺﾞｼｯｸM-PRO" panose="020F0600000000000000" pitchFamily="50" charset="-128"/>
                <a:ea typeface="HG丸ｺﾞｼｯｸM-PRO" panose="020F0600000000000000" pitchFamily="50" charset="-128"/>
                <a:cs typeface="Times New Roman" pitchFamily="18" charset="0"/>
              </a:rPr>
              <a:t>ください</a:t>
            </a:r>
            <a:endParaRPr lang="en-US" altLang="ja-JP" sz="1100" b="1" dirty="0" smtClean="0">
              <a:latin typeface="HG丸ｺﾞｼｯｸM-PRO" panose="020F0600000000000000" pitchFamily="50" charset="-128"/>
              <a:ea typeface="HG丸ｺﾞｼｯｸM-PRO" panose="020F0600000000000000" pitchFamily="50" charset="-128"/>
            </a:endParaRPr>
          </a:p>
          <a:p>
            <a:r>
              <a:rPr lang="ja-JP" altLang="en-US" sz="800" dirty="0" smtClean="0">
                <a:latin typeface="HG丸ｺﾞｼｯｸM-PRO" panose="020F0600000000000000" pitchFamily="50" charset="-128"/>
                <a:ea typeface="HG丸ｺﾞｼｯｸM-PRO" panose="020F0600000000000000" pitchFamily="50" charset="-128"/>
              </a:rPr>
              <a:t>（テキストなどはこちらで用意いたします）</a:t>
            </a:r>
            <a:endParaRPr kumimoji="1" lang="ja-JP" altLang="en-US" sz="800" dirty="0">
              <a:latin typeface="HG丸ｺﾞｼｯｸM-PRO" panose="020F0600000000000000" pitchFamily="50" charset="-128"/>
              <a:ea typeface="HG丸ｺﾞｼｯｸM-PRO" panose="020F0600000000000000" pitchFamily="50" charset="-128"/>
            </a:endParaRPr>
          </a:p>
        </p:txBody>
      </p:sp>
      <p:sp>
        <p:nvSpPr>
          <p:cNvPr id="39" name="テキスト ボックス 38"/>
          <p:cNvSpPr txBox="1"/>
          <p:nvPr/>
        </p:nvSpPr>
        <p:spPr>
          <a:xfrm>
            <a:off x="71906" y="3980030"/>
            <a:ext cx="1005403" cy="307777"/>
          </a:xfrm>
          <a:prstGeom prst="rect">
            <a:avLst/>
          </a:prstGeom>
          <a:solidFill>
            <a:srgbClr val="FF5050"/>
          </a:solidFill>
        </p:spPr>
        <p:txBody>
          <a:bodyPr wrap="square" rtlCol="0">
            <a:spAutoFit/>
          </a:bodyPr>
          <a:lstStyle/>
          <a:p>
            <a:pPr algn="ctr"/>
            <a:r>
              <a:rPr lang="ja-JP" altLang="en-US" sz="1400" b="1" dirty="0">
                <a:solidFill>
                  <a:schemeClr val="bg1"/>
                </a:solidFill>
                <a:latin typeface="07ロゴたいぷゴシック7" panose="02000600000000000000" pitchFamily="50" charset="-128"/>
                <a:ea typeface="07ロゴたいぷゴシック7" panose="02000600000000000000" pitchFamily="50" charset="-128"/>
              </a:rPr>
              <a:t>会</a:t>
            </a: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　 場</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40" name="テキスト ボックス 39"/>
          <p:cNvSpPr txBox="1"/>
          <p:nvPr/>
        </p:nvSpPr>
        <p:spPr>
          <a:xfrm>
            <a:off x="1074280" y="3936682"/>
            <a:ext cx="3722872" cy="415498"/>
          </a:xfrm>
          <a:prstGeom prst="rect">
            <a:avLst/>
          </a:prstGeom>
          <a:noFill/>
        </p:spPr>
        <p:txBody>
          <a:bodyPr wrap="square" rtlCol="0">
            <a:spAutoFit/>
          </a:bodyPr>
          <a:lstStyle/>
          <a:p>
            <a:r>
              <a:rPr lang="ja-JP" altLang="en-US" sz="1050" b="1" dirty="0" smtClean="0">
                <a:latin typeface="HG丸ｺﾞｼｯｸM-PRO" panose="020F0600000000000000" pitchFamily="50" charset="-128"/>
                <a:ea typeface="HG丸ｺﾞｼｯｸM-PRO" panose="020F0600000000000000" pitchFamily="50" charset="-128"/>
              </a:rPr>
              <a:t>横浜ＳＴビル　</a:t>
            </a:r>
            <a:r>
              <a:rPr lang="ja-JP" altLang="en-US" sz="1100" b="1" dirty="0" smtClean="0">
                <a:latin typeface="HG丸ｺﾞｼｯｸM-PRO" panose="020F0600000000000000" pitchFamily="50" charset="-128"/>
                <a:ea typeface="HG丸ｺﾞｼｯｸM-PRO" panose="020F0600000000000000" pitchFamily="50" charset="-128"/>
              </a:rPr>
              <a:t>５階</a:t>
            </a:r>
            <a:r>
              <a:rPr lang="ja-JP" altLang="en-US" sz="1050" b="1" dirty="0" smtClean="0">
                <a:latin typeface="HG丸ｺﾞｼｯｸM-PRO" panose="020F0600000000000000" pitchFamily="50" charset="-128"/>
                <a:ea typeface="HG丸ｺﾞｼｯｸM-PRO" panose="020F0600000000000000" pitchFamily="50" charset="-128"/>
              </a:rPr>
              <a:t>「ハローワークセミナールーム」</a:t>
            </a:r>
            <a:endParaRPr lang="en-US" altLang="ja-JP" sz="1050" b="1" dirty="0" smtClean="0">
              <a:latin typeface="HG丸ｺﾞｼｯｸM-PRO" panose="020F0600000000000000" pitchFamily="50" charset="-128"/>
              <a:ea typeface="HG丸ｺﾞｼｯｸM-PRO" panose="020F0600000000000000" pitchFamily="50" charset="-128"/>
            </a:endParaRPr>
          </a:p>
          <a:p>
            <a:r>
              <a:rPr kumimoji="1" lang="ja-JP" altLang="en-US" sz="900" b="1" dirty="0" smtClean="0">
                <a:latin typeface="HG丸ｺﾞｼｯｸM-PRO" panose="020F0600000000000000" pitchFamily="50" charset="-128"/>
                <a:ea typeface="HG丸ｺﾞｼｯｸM-PRO" panose="020F0600000000000000" pitchFamily="50" charset="-128"/>
              </a:rPr>
              <a:t>（５日間、同会場。マザーズハローワーク横浜と同じ建物です</a:t>
            </a:r>
            <a:r>
              <a:rPr kumimoji="1" lang="ja-JP" altLang="en-US" sz="1000" b="1" dirty="0" smtClean="0">
                <a:latin typeface="HG丸ｺﾞｼｯｸM-PRO" panose="020F0600000000000000" pitchFamily="50" charset="-128"/>
                <a:ea typeface="HG丸ｺﾞｼｯｸM-PRO" panose="020F0600000000000000" pitchFamily="50" charset="-128"/>
              </a:rPr>
              <a:t>）</a:t>
            </a:r>
            <a:endParaRPr kumimoji="1" lang="ja-JP" altLang="en-US" sz="1000" b="1" dirty="0">
              <a:latin typeface="HG丸ｺﾞｼｯｸM-PRO" panose="020F0600000000000000" pitchFamily="50" charset="-128"/>
              <a:ea typeface="HG丸ｺﾞｼｯｸM-PRO" panose="020F0600000000000000" pitchFamily="50" charset="-128"/>
            </a:endParaRPr>
          </a:p>
        </p:txBody>
      </p:sp>
      <p:sp>
        <p:nvSpPr>
          <p:cNvPr id="53" name="テキスト ボックス 52"/>
          <p:cNvSpPr txBox="1"/>
          <p:nvPr/>
        </p:nvSpPr>
        <p:spPr>
          <a:xfrm>
            <a:off x="71906" y="4393875"/>
            <a:ext cx="1002374" cy="307777"/>
          </a:xfrm>
          <a:prstGeom prst="rect">
            <a:avLst/>
          </a:prstGeom>
          <a:solidFill>
            <a:srgbClr val="FF5050"/>
          </a:solidFill>
        </p:spPr>
        <p:txBody>
          <a:bodyPr wrap="square" rtlCol="0">
            <a:spAutoFit/>
          </a:bodyPr>
          <a:lstStyle/>
          <a:p>
            <a:pPr algn="ct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申込方法</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54" name="テキスト ボックス 53"/>
          <p:cNvSpPr txBox="1"/>
          <p:nvPr/>
        </p:nvSpPr>
        <p:spPr>
          <a:xfrm>
            <a:off x="908720" y="4386706"/>
            <a:ext cx="6048672" cy="2054409"/>
          </a:xfrm>
          <a:prstGeom prst="rect">
            <a:avLst/>
          </a:prstGeom>
          <a:noFill/>
        </p:spPr>
        <p:txBody>
          <a:bodyPr wrap="square" rtlCol="0">
            <a:spAutoFit/>
          </a:bodyPr>
          <a:lstStyle/>
          <a:p>
            <a:pPr indent="-457200">
              <a:lnSpc>
                <a:spcPts val="1600"/>
              </a:lnSpc>
            </a:pPr>
            <a:r>
              <a:rPr lang="ja-JP" altLang="en-US" sz="1300" b="1" dirty="0" smtClean="0">
                <a:latin typeface="HG丸ｺﾞｼｯｸM-PRO" panose="020F0600000000000000" pitchFamily="50" charset="-128"/>
                <a:ea typeface="HG丸ｺﾞｼｯｸM-PRO" panose="020F0600000000000000" pitchFamily="50" charset="-128"/>
              </a:rPr>
              <a:t>　</a:t>
            </a:r>
            <a:r>
              <a:rPr lang="en-US" altLang="ja-JP" sz="1300" b="1" u="dbl" dirty="0" smtClean="0">
                <a:latin typeface="HG丸ｺﾞｼｯｸM-PRO" panose="020F0600000000000000" pitchFamily="50" charset="-128"/>
                <a:ea typeface="HG丸ｺﾞｼｯｸM-PRO" panose="020F0600000000000000" pitchFamily="50" charset="-128"/>
              </a:rPr>
              <a:t>【</a:t>
            </a:r>
            <a:r>
              <a:rPr lang="ja-JP" altLang="en-US" sz="1300" b="1" u="dbl" dirty="0" smtClean="0">
                <a:latin typeface="HG丸ｺﾞｼｯｸM-PRO" panose="020F0600000000000000" pitchFamily="50" charset="-128"/>
                <a:ea typeface="HG丸ｺﾞｼｯｸM-PRO" panose="020F0600000000000000" pitchFamily="50" charset="-128"/>
              </a:rPr>
              <a:t>お申込期間</a:t>
            </a:r>
            <a:r>
              <a:rPr lang="ja-JP" altLang="en-US" sz="1300" b="1" u="dbl" dirty="0" smtClean="0">
                <a:latin typeface="HG丸ｺﾞｼｯｸM-PRO" panose="020F0600000000000000" pitchFamily="50" charset="-128"/>
                <a:ea typeface="HG丸ｺﾞｼｯｸM-PRO" panose="020F0600000000000000" pitchFamily="50" charset="-128"/>
              </a:rPr>
              <a:t>：５</a:t>
            </a:r>
            <a:r>
              <a:rPr kumimoji="1" lang="ja-JP" altLang="en-US" sz="1300" b="1" u="dbl" dirty="0" smtClean="0">
                <a:latin typeface="HG丸ｺﾞｼｯｸM-PRO" panose="020F0600000000000000" pitchFamily="50" charset="-128"/>
                <a:ea typeface="HG丸ｺﾞｼｯｸM-PRO" panose="020F0600000000000000" pitchFamily="50" charset="-128"/>
              </a:rPr>
              <a:t>月</a:t>
            </a:r>
            <a:r>
              <a:rPr lang="en-US" altLang="ja-JP" sz="1300" b="1" u="dbl" dirty="0" smtClean="0">
                <a:latin typeface="HG丸ｺﾞｼｯｸM-PRO" panose="020F0600000000000000" pitchFamily="50" charset="-128"/>
                <a:ea typeface="HG丸ｺﾞｼｯｸM-PRO" panose="020F0600000000000000" pitchFamily="50" charset="-128"/>
              </a:rPr>
              <a:t>26</a:t>
            </a:r>
            <a:r>
              <a:rPr kumimoji="1" lang="ja-JP" altLang="en-US" sz="1300" b="1" u="dbl" dirty="0" smtClean="0">
                <a:latin typeface="HG丸ｺﾞｼｯｸM-PRO" panose="020F0600000000000000" pitchFamily="50" charset="-128"/>
                <a:ea typeface="HG丸ｺﾞｼｯｸM-PRO" panose="020F0600000000000000" pitchFamily="50" charset="-128"/>
              </a:rPr>
              <a:t>日</a:t>
            </a:r>
            <a:r>
              <a:rPr kumimoji="1" lang="ja-JP" altLang="en-US" sz="1300" b="1" u="dbl" dirty="0" smtClean="0">
                <a:latin typeface="HG丸ｺﾞｼｯｸM-PRO" panose="020F0600000000000000" pitchFamily="50" charset="-128"/>
                <a:ea typeface="HG丸ｺﾞｼｯｸM-PRO" panose="020F0600000000000000" pitchFamily="50" charset="-128"/>
              </a:rPr>
              <a:t>（月）</a:t>
            </a:r>
            <a:r>
              <a:rPr kumimoji="1" lang="en-US" altLang="ja-JP" sz="1300" b="1" u="dbl" dirty="0" smtClean="0">
                <a:latin typeface="HG丸ｺﾞｼｯｸM-PRO" panose="020F0600000000000000" pitchFamily="50" charset="-128"/>
                <a:ea typeface="HG丸ｺﾞｼｯｸM-PRO" panose="020F0600000000000000" pitchFamily="50" charset="-128"/>
              </a:rPr>
              <a:t>10</a:t>
            </a:r>
            <a:r>
              <a:rPr kumimoji="1" lang="ja-JP" altLang="en-US" sz="1300" b="1" u="dbl" dirty="0" smtClean="0">
                <a:latin typeface="HG丸ｺﾞｼｯｸM-PRO" panose="020F0600000000000000" pitchFamily="50" charset="-128"/>
                <a:ea typeface="HG丸ｺﾞｼｯｸM-PRO" panose="020F0600000000000000" pitchFamily="50" charset="-128"/>
              </a:rPr>
              <a:t>：</a:t>
            </a:r>
            <a:r>
              <a:rPr kumimoji="1" lang="en-US" altLang="ja-JP" sz="1300" b="1" u="dbl" dirty="0" smtClean="0">
                <a:latin typeface="HG丸ｺﾞｼｯｸM-PRO" panose="020F0600000000000000" pitchFamily="50" charset="-128"/>
                <a:ea typeface="HG丸ｺﾞｼｯｸM-PRO" panose="020F0600000000000000" pitchFamily="50" charset="-128"/>
              </a:rPr>
              <a:t>00 </a:t>
            </a:r>
            <a:r>
              <a:rPr kumimoji="1" lang="ja-JP" altLang="en-US" sz="1300" b="1" u="dbl" dirty="0" smtClean="0">
                <a:latin typeface="HG丸ｺﾞｼｯｸM-PRO" panose="020F0600000000000000" pitchFamily="50" charset="-128"/>
                <a:ea typeface="HG丸ｺﾞｼｯｸM-PRO" panose="020F0600000000000000" pitchFamily="50" charset="-128"/>
              </a:rPr>
              <a:t>～ </a:t>
            </a:r>
            <a:r>
              <a:rPr kumimoji="1" lang="ja-JP" altLang="en-US" sz="1300" b="1" u="dbl" dirty="0" smtClean="0">
                <a:latin typeface="HG丸ｺﾞｼｯｸM-PRO" panose="020F0600000000000000" pitchFamily="50" charset="-128"/>
                <a:ea typeface="HG丸ｺﾞｼｯｸM-PRO" panose="020F0600000000000000" pitchFamily="50" charset="-128"/>
              </a:rPr>
              <a:t>６月６日</a:t>
            </a:r>
            <a:r>
              <a:rPr kumimoji="1" lang="ja-JP" altLang="en-US" sz="1300" b="1" u="dbl" dirty="0" smtClean="0">
                <a:latin typeface="HG丸ｺﾞｼｯｸM-PRO" panose="020F0600000000000000" pitchFamily="50" charset="-128"/>
                <a:ea typeface="HG丸ｺﾞｼｯｸM-PRO" panose="020F0600000000000000" pitchFamily="50" charset="-128"/>
              </a:rPr>
              <a:t>（</a:t>
            </a:r>
            <a:r>
              <a:rPr lang="ja-JP" altLang="en-US" sz="1300" b="1" u="dbl" dirty="0" smtClean="0">
                <a:latin typeface="HG丸ｺﾞｼｯｸM-PRO" panose="020F0600000000000000" pitchFamily="50" charset="-128"/>
                <a:ea typeface="HG丸ｺﾞｼｯｸM-PRO" panose="020F0600000000000000" pitchFamily="50" charset="-128"/>
              </a:rPr>
              <a:t>金</a:t>
            </a:r>
            <a:r>
              <a:rPr kumimoji="1" lang="ja-JP" altLang="en-US" sz="1300" b="1" u="dbl" dirty="0" smtClean="0">
                <a:latin typeface="HG丸ｺﾞｼｯｸM-PRO" panose="020F0600000000000000" pitchFamily="50" charset="-128"/>
                <a:ea typeface="HG丸ｺﾞｼｯｸM-PRO" panose="020F0600000000000000" pitchFamily="50" charset="-128"/>
              </a:rPr>
              <a:t>）</a:t>
            </a:r>
            <a:r>
              <a:rPr kumimoji="1" lang="en-US" altLang="ja-JP" sz="1300" b="1" u="dbl" dirty="0" smtClean="0">
                <a:latin typeface="HG丸ｺﾞｼｯｸM-PRO" panose="020F0600000000000000" pitchFamily="50" charset="-128"/>
                <a:ea typeface="HG丸ｺﾞｼｯｸM-PRO" panose="020F0600000000000000" pitchFamily="50" charset="-128"/>
              </a:rPr>
              <a:t>17</a:t>
            </a:r>
            <a:r>
              <a:rPr kumimoji="1" lang="ja-JP" altLang="en-US" sz="1300" b="1" u="dbl" dirty="0" smtClean="0">
                <a:latin typeface="HG丸ｺﾞｼｯｸM-PRO" panose="020F0600000000000000" pitchFamily="50" charset="-128"/>
                <a:ea typeface="HG丸ｺﾞｼｯｸM-PRO" panose="020F0600000000000000" pitchFamily="50" charset="-128"/>
              </a:rPr>
              <a:t>：</a:t>
            </a:r>
            <a:r>
              <a:rPr kumimoji="1" lang="en-US" altLang="ja-JP" sz="1300" b="1" u="dbl" dirty="0" smtClean="0">
                <a:latin typeface="HG丸ｺﾞｼｯｸM-PRO" panose="020F0600000000000000" pitchFamily="50" charset="-128"/>
                <a:ea typeface="HG丸ｺﾞｼｯｸM-PRO" panose="020F0600000000000000" pitchFamily="50" charset="-128"/>
              </a:rPr>
              <a:t>00</a:t>
            </a:r>
            <a:r>
              <a:rPr lang="en-US" altLang="ja-JP" sz="1300" b="1" u="dbl" dirty="0" smtClean="0">
                <a:latin typeface="HG丸ｺﾞｼｯｸM-PRO" panose="020F0600000000000000" pitchFamily="50" charset="-128"/>
                <a:ea typeface="HG丸ｺﾞｼｯｸM-PRO" panose="020F0600000000000000" pitchFamily="50" charset="-128"/>
              </a:rPr>
              <a:t>】</a:t>
            </a:r>
            <a:endParaRPr kumimoji="1" lang="en-US" altLang="ja-JP" sz="1300" b="1" u="dbl" dirty="0" smtClean="0">
              <a:latin typeface="HG丸ｺﾞｼｯｸM-PRO" panose="020F0600000000000000" pitchFamily="50" charset="-128"/>
              <a:ea typeface="HG丸ｺﾞｼｯｸM-PRO" panose="020F0600000000000000" pitchFamily="50" charset="-128"/>
            </a:endParaRPr>
          </a:p>
          <a:p>
            <a:pPr>
              <a:lnSpc>
                <a:spcPts val="1600"/>
              </a:lnSpc>
              <a:spcBef>
                <a:spcPts val="300"/>
              </a:spcBef>
            </a:pPr>
            <a:r>
              <a:rPr kumimoji="1" lang="ja-JP" altLang="en-US" sz="1100" b="1" dirty="0" smtClean="0">
                <a:latin typeface="HG丸ｺﾞｼｯｸM-PRO" panose="020F0600000000000000" pitchFamily="50" charset="-128"/>
                <a:ea typeface="HG丸ｺﾞｼｯｸM-PRO" panose="020F0600000000000000" pitchFamily="50" charset="-128"/>
              </a:rPr>
              <a:t>　</a:t>
            </a:r>
            <a:r>
              <a:rPr kumimoji="1" lang="ja-JP" altLang="en-US" sz="1100" dirty="0" smtClean="0">
                <a:latin typeface="HG丸ｺﾞｼｯｸM-PRO" panose="020F0600000000000000" pitchFamily="50" charset="-128"/>
                <a:ea typeface="HG丸ｺﾞｼｯｸM-PRO" panose="020F0600000000000000" pitchFamily="50" charset="-128"/>
              </a:rPr>
              <a:t>上記お申込</a:t>
            </a:r>
            <a:r>
              <a:rPr lang="ja-JP" altLang="en-US" sz="1100" dirty="0" smtClean="0">
                <a:latin typeface="HG丸ｺﾞｼｯｸM-PRO" panose="020F0600000000000000" pitchFamily="50" charset="-128"/>
                <a:ea typeface="HG丸ｺﾞｼｯｸM-PRO" panose="020F0600000000000000" pitchFamily="50" charset="-128"/>
              </a:rPr>
              <a:t>期間中にお電話、またはご来所にて受付いたします。</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600"/>
              </a:lnSpc>
            </a:pPr>
            <a:r>
              <a:rPr lang="ja-JP" altLang="en-US" sz="1100" dirty="0" smtClean="0">
                <a:latin typeface="HG丸ｺﾞｼｯｸM-PRO" panose="020F0600000000000000" pitchFamily="50" charset="-128"/>
                <a:ea typeface="HG丸ｺﾞｼｯｸM-PRO" panose="020F0600000000000000" pitchFamily="50" charset="-128"/>
              </a:rPr>
              <a:t>　（希望者が１２名を超えた場合は、</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抽選</a:t>
            </a:r>
            <a:r>
              <a:rPr lang="ja-JP" altLang="en-US" sz="1100" dirty="0" smtClean="0">
                <a:latin typeface="HG丸ｺﾞｼｯｸM-PRO" panose="020F0600000000000000" pitchFamily="50" charset="-128"/>
                <a:ea typeface="HG丸ｺﾞｼｯｸM-PRO" panose="020F0600000000000000" pitchFamily="50" charset="-128"/>
              </a:rPr>
              <a:t>となります。）</a:t>
            </a:r>
            <a:endParaRPr lang="en-US" altLang="ja-JP" sz="1100" dirty="0" smtClean="0">
              <a:latin typeface="HG丸ｺﾞｼｯｸM-PRO" panose="020F0600000000000000" pitchFamily="50" charset="-128"/>
              <a:ea typeface="HG丸ｺﾞｼｯｸM-PRO" panose="020F0600000000000000" pitchFamily="50" charset="-128"/>
            </a:endParaRPr>
          </a:p>
          <a:p>
            <a:pPr>
              <a:lnSpc>
                <a:spcPts val="1600"/>
              </a:lnSpc>
              <a:spcBef>
                <a:spcPts val="300"/>
              </a:spcBef>
            </a:pPr>
            <a:r>
              <a:rPr lang="ja-JP" altLang="en-US" sz="1100"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受講決定した方に</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は６月９日</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（月）</a:t>
            </a:r>
            <a:r>
              <a:rPr lang="en-US" altLang="ja-JP" sz="1100" u="sng" dirty="0" smtClean="0">
                <a:solidFill>
                  <a:srgbClr val="FF0000"/>
                </a:solidFill>
                <a:latin typeface="HG丸ｺﾞｼｯｸM-PRO" panose="020F0600000000000000" pitchFamily="50" charset="-128"/>
                <a:ea typeface="HG丸ｺﾞｼｯｸM-PRO" panose="020F0600000000000000" pitchFamily="50" charset="-128"/>
              </a:rPr>
              <a:t>10</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1100" u="sng" dirty="0" smtClean="0">
                <a:solidFill>
                  <a:srgbClr val="FF0000"/>
                </a:solidFill>
                <a:latin typeface="HG丸ｺﾞｼｯｸM-PRO" panose="020F0600000000000000" pitchFamily="50" charset="-128"/>
                <a:ea typeface="HG丸ｺﾞｼｯｸM-PRO" panose="020F0600000000000000" pitchFamily="50" charset="-128"/>
              </a:rPr>
              <a:t>00</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1100" u="sng" dirty="0" smtClean="0">
                <a:solidFill>
                  <a:srgbClr val="FF0000"/>
                </a:solidFill>
                <a:latin typeface="HG丸ｺﾞｼｯｸM-PRO" panose="020F0600000000000000" pitchFamily="50" charset="-128"/>
                <a:ea typeface="HG丸ｺﾞｼｯｸM-PRO" panose="020F0600000000000000" pitchFamily="50" charset="-128"/>
              </a:rPr>
              <a:t>12</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a:t>
            </a:r>
            <a:r>
              <a:rPr lang="en-US" altLang="ja-JP" sz="1100" u="sng" dirty="0" smtClean="0">
                <a:solidFill>
                  <a:srgbClr val="FF0000"/>
                </a:solidFill>
                <a:latin typeface="HG丸ｺﾞｼｯｸM-PRO" panose="020F0600000000000000" pitchFamily="50" charset="-128"/>
                <a:ea typeface="HG丸ｺﾞｼｯｸM-PRO" panose="020F0600000000000000" pitchFamily="50" charset="-128"/>
              </a:rPr>
              <a:t>00</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rPr>
              <a:t>お電話にてお知らせいたします</a:t>
            </a:r>
            <a:r>
              <a:rPr lang="ja-JP" altLang="en-US" sz="1100" dirty="0" smtClean="0">
                <a:solidFill>
                  <a:srgbClr val="FF0000"/>
                </a:solidFill>
                <a:latin typeface="HG丸ｺﾞｼｯｸM-PRO" panose="020F0600000000000000" pitchFamily="50" charset="-128"/>
                <a:ea typeface="HG丸ｺﾞｼｯｸM-PRO" panose="020F0600000000000000" pitchFamily="50" charset="-128"/>
              </a:rPr>
              <a:t>。</a:t>
            </a:r>
            <a:endParaRPr lang="en-US" altLang="ja-JP" sz="1100" dirty="0" smtClean="0">
              <a:solidFill>
                <a:srgbClr val="FF0000"/>
              </a:solidFill>
              <a:latin typeface="HG丸ｺﾞｼｯｸM-PRO" panose="020F0600000000000000" pitchFamily="50" charset="-128"/>
              <a:ea typeface="HG丸ｺﾞｼｯｸM-PRO" panose="020F0600000000000000" pitchFamily="50" charset="-128"/>
            </a:endParaRPr>
          </a:p>
          <a:p>
            <a:pPr marL="144000" indent="-144000">
              <a:lnSpc>
                <a:spcPts val="1500"/>
              </a:lnSpc>
              <a:spcBef>
                <a:spcPts val="600"/>
              </a:spcBef>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・お電話に出られなかった</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場合</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に</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は、</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早めに</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マザーズハローワーク横浜まで、折り返し</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お</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電話</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を</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くだ</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さいま</a:t>
            </a:r>
            <a:r>
              <a:rPr lang="ja-JP" altLang="en-US" sz="1100" dirty="0">
                <a:latin typeface="HG丸ｺﾞｼｯｸM-PRO" panose="020F0600000000000000" pitchFamily="50" charset="-128"/>
                <a:ea typeface="HG丸ｺﾞｼｯｸM-PRO" panose="020F0600000000000000" pitchFamily="50" charset="-128"/>
                <a:cs typeface="Times New Roman" pitchFamily="18" charset="0"/>
              </a:rPr>
              <a:t>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よう</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お願いいたします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当日</a:t>
            </a:r>
            <a:r>
              <a:rPr lang="ja-JP" altLang="ja-JP" sz="1100" u="sng" dirty="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連絡が付かない場合</a:t>
            </a:r>
            <a:r>
              <a:rPr lang="ja-JP" altLang="ja-JP"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に</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は</a:t>
            </a:r>
            <a:r>
              <a:rPr lang="ja-JP" altLang="ja-JP"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受講</a:t>
            </a:r>
            <a:r>
              <a:rPr lang="ja-JP" altLang="ja-JP" sz="1100" u="sng" dirty="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決定が取消に</a:t>
            </a:r>
            <a:r>
              <a:rPr lang="ja-JP" altLang="ja-JP"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なり</a:t>
            </a:r>
            <a:r>
              <a:rPr lang="ja-JP" altLang="en-US"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、次点の方を繰り上がりさせていただきます</a:t>
            </a:r>
            <a:r>
              <a:rPr lang="ja-JP" altLang="ja-JP" sz="1100" u="sng" dirty="0" smtClean="0">
                <a:solidFill>
                  <a:srgbClr val="FF0000"/>
                </a:solidFill>
                <a:latin typeface="HG丸ｺﾞｼｯｸM-PRO" panose="020F0600000000000000" pitchFamily="50" charset="-128"/>
                <a:ea typeface="HG丸ｺﾞｼｯｸM-PRO" panose="020F0600000000000000" pitchFamily="50" charset="-128"/>
                <a:cs typeface="Times New Roman" pitchFamily="18" charset="0"/>
              </a:rPr>
              <a:t>。</a:t>
            </a:r>
            <a:endParaRPr lang="en-US" altLang="ja-JP" sz="1100" u="sng" dirty="0">
              <a:solidFill>
                <a:srgbClr val="FF0000"/>
              </a:solidFill>
              <a:latin typeface="HG丸ｺﾞｼｯｸM-PRO" panose="020F0600000000000000" pitchFamily="50" charset="-128"/>
              <a:ea typeface="HG丸ｺﾞｼｯｸM-PRO" panose="020F0600000000000000" pitchFamily="50" charset="-128"/>
              <a:cs typeface="Times New Roman" pitchFamily="18" charset="0"/>
            </a:endParaRPr>
          </a:p>
          <a:p>
            <a:pPr indent="-457200">
              <a:lnSpc>
                <a:spcPts val="1600"/>
              </a:lnSpc>
            </a:pPr>
            <a:endParaRPr lang="en-US" altLang="ja-JP" sz="1100" b="1" dirty="0" smtClean="0">
              <a:latin typeface="HG丸ｺﾞｼｯｸM-PRO" panose="020F0600000000000000" pitchFamily="50" charset="-128"/>
              <a:ea typeface="HG丸ｺﾞｼｯｸM-PRO" panose="020F0600000000000000" pitchFamily="50" charset="-128"/>
            </a:endParaRPr>
          </a:p>
          <a:p>
            <a:pPr indent="-457200">
              <a:lnSpc>
                <a:spcPts val="1600"/>
              </a:lnSpc>
            </a:pPr>
            <a:r>
              <a:rPr lang="ja-JP" altLang="en-US" sz="1000" dirty="0">
                <a:latin typeface="HG丸ｺﾞｼｯｸM-PRO" panose="020F0600000000000000" pitchFamily="50" charset="-128"/>
                <a:ea typeface="HG丸ｺﾞｼｯｸM-PRO" panose="020F0600000000000000" pitchFamily="50" charset="-128"/>
              </a:rPr>
              <a:t>　</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46" name="テキスト ボックス 45"/>
          <p:cNvSpPr txBox="1"/>
          <p:nvPr/>
        </p:nvSpPr>
        <p:spPr>
          <a:xfrm>
            <a:off x="1090739" y="8636417"/>
            <a:ext cx="3130349" cy="418291"/>
          </a:xfrm>
          <a:prstGeom prst="rect">
            <a:avLst/>
          </a:prstGeom>
          <a:noFill/>
        </p:spPr>
        <p:txBody>
          <a:bodyPr wrap="square" rtlCol="0">
            <a:noAutofit/>
          </a:bodyPr>
          <a:lstStyle/>
          <a:p>
            <a:r>
              <a:rPr kumimoji="1" lang="ja-JP" altLang="en-US" b="1" dirty="0" smtClean="0">
                <a:latin typeface="HG丸ｺﾞｼｯｸM-PRO" panose="020F0600000000000000" pitchFamily="50" charset="-128"/>
                <a:ea typeface="HG丸ｺﾞｼｯｸM-PRO" panose="020F0600000000000000" pitchFamily="50" charset="-128"/>
              </a:rPr>
              <a:t>マザーズハローワーク横浜</a:t>
            </a:r>
            <a:endParaRPr kumimoji="1" lang="ja-JP" altLang="en-US" sz="1200" b="1" dirty="0">
              <a:latin typeface="HG丸ｺﾞｼｯｸM-PRO" panose="020F0600000000000000" pitchFamily="50" charset="-128"/>
              <a:ea typeface="HG丸ｺﾞｼｯｸM-PRO" panose="020F0600000000000000" pitchFamily="50" charset="-128"/>
            </a:endParaRPr>
          </a:p>
        </p:txBody>
      </p:sp>
      <p:sp>
        <p:nvSpPr>
          <p:cNvPr id="2" name="タイトル 1"/>
          <p:cNvSpPr>
            <a:spLocks noGrp="1"/>
          </p:cNvSpPr>
          <p:nvPr>
            <p:ph type="ctrTitle"/>
          </p:nvPr>
        </p:nvSpPr>
        <p:spPr>
          <a:xfrm>
            <a:off x="-1035496" y="323528"/>
            <a:ext cx="7992888" cy="504056"/>
          </a:xfrm>
          <a:solidFill>
            <a:srgbClr val="FF5050"/>
          </a:solidFill>
        </p:spPr>
        <p:txBody>
          <a:bodyPr lIns="0" tIns="0" rIns="0" bIns="0">
            <a:normAutofit/>
          </a:bodyPr>
          <a:lstStyle/>
          <a:p>
            <a:r>
              <a:rPr kumimoji="1" lang="ja-JP" altLang="en-US" sz="2800" dirty="0" smtClean="0">
                <a:solidFill>
                  <a:schemeClr val="bg1"/>
                </a:solidFill>
                <a:latin typeface="HGS創英角ｺﾞｼｯｸUB" panose="020B0900000000000000" pitchFamily="50" charset="-128"/>
                <a:ea typeface="HGS創英角ｺﾞｼｯｸUB" panose="020B0900000000000000" pitchFamily="50" charset="-128"/>
              </a:rPr>
              <a:t>パソコン講習＆再就職支援セミナー</a:t>
            </a:r>
            <a:endParaRPr kumimoji="1" lang="ja-JP" altLang="en-US" sz="2800" dirty="0">
              <a:solidFill>
                <a:schemeClr val="bg1"/>
              </a:solidFill>
              <a:latin typeface="HGS創英角ｺﾞｼｯｸUB" panose="020B0900000000000000" pitchFamily="50" charset="-128"/>
              <a:ea typeface="HGS創英角ｺﾞｼｯｸUB" panose="020B0900000000000000" pitchFamily="50" charset="-128"/>
            </a:endParaRPr>
          </a:p>
        </p:txBody>
      </p:sp>
      <p:grpSp>
        <p:nvGrpSpPr>
          <p:cNvPr id="3" name="グループ化 2"/>
          <p:cNvGrpSpPr/>
          <p:nvPr/>
        </p:nvGrpSpPr>
        <p:grpSpPr>
          <a:xfrm>
            <a:off x="102308" y="1723143"/>
            <a:ext cx="943595" cy="976649"/>
            <a:chOff x="102308" y="1723143"/>
            <a:chExt cx="943595" cy="976649"/>
          </a:xfrm>
        </p:grpSpPr>
        <p:sp>
          <p:nvSpPr>
            <p:cNvPr id="10" name="円/楕円 9"/>
            <p:cNvSpPr/>
            <p:nvPr/>
          </p:nvSpPr>
          <p:spPr>
            <a:xfrm>
              <a:off x="102308" y="1723143"/>
              <a:ext cx="943595" cy="976649"/>
            </a:xfrm>
            <a:prstGeom prst="ellipse">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171413" y="1798180"/>
              <a:ext cx="816466" cy="830997"/>
            </a:xfrm>
            <a:prstGeom prst="rect">
              <a:avLst/>
            </a:prstGeom>
            <a:noFill/>
          </p:spPr>
          <p:txBody>
            <a:bodyPr wrap="square" rtlCol="0">
              <a:spAutoFit/>
            </a:bodyPr>
            <a:lstStyle/>
            <a:p>
              <a:pPr algn="ctr"/>
              <a:r>
                <a:rPr lang="ja-JP" altLang="en-US" sz="1200" b="1" dirty="0" smtClean="0">
                  <a:solidFill>
                    <a:schemeClr val="bg1"/>
                  </a:solidFill>
                  <a:latin typeface="07ロゴたいぷゴシック7" panose="02000600000000000000" pitchFamily="50" charset="-128"/>
                  <a:ea typeface="07ロゴたいぷゴシック7" panose="02000600000000000000" pitchFamily="50" charset="-128"/>
                </a:rPr>
                <a:t>ワード</a:t>
              </a:r>
              <a:endParaRPr lang="en-US" altLang="ja-JP" sz="1200" b="1" dirty="0" smtClean="0">
                <a:solidFill>
                  <a:schemeClr val="bg1"/>
                </a:solidFill>
                <a:latin typeface="07ロゴたいぷゴシック7" panose="02000600000000000000" pitchFamily="50" charset="-128"/>
                <a:ea typeface="07ロゴたいぷゴシック7" panose="02000600000000000000" pitchFamily="50" charset="-128"/>
              </a:endParaRPr>
            </a:p>
            <a:p>
              <a:pPr algn="ctr"/>
              <a:r>
                <a:rPr lang="ja-JP" altLang="en-US" sz="1200" b="1" dirty="0" smtClean="0">
                  <a:solidFill>
                    <a:schemeClr val="bg1"/>
                  </a:solidFill>
                  <a:latin typeface="07ロゴたいぷゴシック7" panose="02000600000000000000" pitchFamily="50" charset="-128"/>
                  <a:ea typeface="07ロゴたいぷゴシック7" panose="02000600000000000000" pitchFamily="50" charset="-128"/>
                </a:rPr>
                <a:t>エクセル</a:t>
              </a:r>
              <a:endParaRPr lang="en-US" altLang="ja-JP" sz="1200" b="1" dirty="0" smtClean="0">
                <a:solidFill>
                  <a:schemeClr val="bg1"/>
                </a:solidFill>
                <a:latin typeface="07ロゴたいぷゴシック7" panose="02000600000000000000" pitchFamily="50" charset="-128"/>
                <a:ea typeface="07ロゴたいぷゴシック7" panose="02000600000000000000" pitchFamily="50" charset="-128"/>
              </a:endParaRPr>
            </a:p>
            <a:p>
              <a:pPr algn="ctr"/>
              <a:r>
                <a:rPr lang="ja-JP" altLang="en-US" sz="1200" b="1" dirty="0" smtClean="0">
                  <a:solidFill>
                    <a:schemeClr val="bg1"/>
                  </a:solidFill>
                  <a:latin typeface="07ロゴたいぷゴシック7" panose="02000600000000000000" pitchFamily="50" charset="-128"/>
                  <a:ea typeface="07ロゴたいぷゴシック7" panose="02000600000000000000" pitchFamily="50" charset="-128"/>
                </a:rPr>
                <a:t>の基礎が</a:t>
              </a:r>
              <a:endParaRPr lang="en-US" altLang="ja-JP" sz="1200" b="1" dirty="0" smtClean="0">
                <a:solidFill>
                  <a:schemeClr val="bg1"/>
                </a:solidFill>
                <a:latin typeface="07ロゴたいぷゴシック7" panose="02000600000000000000" pitchFamily="50" charset="-128"/>
                <a:ea typeface="07ロゴたいぷゴシック7" panose="02000600000000000000" pitchFamily="50" charset="-128"/>
              </a:endParaRPr>
            </a:p>
            <a:p>
              <a:pPr algn="ctr"/>
              <a:r>
                <a:rPr lang="ja-JP" altLang="en-US" sz="1200" b="1" dirty="0" smtClean="0">
                  <a:solidFill>
                    <a:schemeClr val="bg1"/>
                  </a:solidFill>
                  <a:latin typeface="07ロゴたいぷゴシック7" panose="02000600000000000000" pitchFamily="50" charset="-128"/>
                  <a:ea typeface="07ロゴたいぷゴシック7" panose="02000600000000000000" pitchFamily="50" charset="-128"/>
                </a:rPr>
                <a:t>学べる！</a:t>
              </a:r>
              <a:endParaRPr kumimoji="1" lang="ja-JP" altLang="en-US" sz="1200" b="1" dirty="0">
                <a:solidFill>
                  <a:schemeClr val="bg1"/>
                </a:solidFill>
                <a:latin typeface="07ロゴたいぷゴシック7" panose="02000600000000000000" pitchFamily="50" charset="-128"/>
                <a:ea typeface="07ロゴたいぷゴシック7" panose="02000600000000000000" pitchFamily="50" charset="-128"/>
              </a:endParaRPr>
            </a:p>
          </p:txBody>
        </p:sp>
      </p:grpSp>
      <p:pic>
        <p:nvPicPr>
          <p:cNvPr id="14" name="Picture 2" descr="E:\USR\FMREGA\デスクトップ\デザイン　イラスト\マザーズロゴ.pn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6453892" y="27021"/>
            <a:ext cx="347676" cy="27284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157623" y="1283530"/>
            <a:ext cx="3411227" cy="1459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テキスト ボックス 56"/>
          <p:cNvSpPr txBox="1"/>
          <p:nvPr/>
        </p:nvSpPr>
        <p:spPr>
          <a:xfrm>
            <a:off x="71906" y="8691675"/>
            <a:ext cx="1002374" cy="307777"/>
          </a:xfrm>
          <a:prstGeom prst="rect">
            <a:avLst/>
          </a:prstGeom>
          <a:solidFill>
            <a:srgbClr val="FF5050"/>
          </a:solidFill>
        </p:spPr>
        <p:txBody>
          <a:bodyPr wrap="square" rtlCol="0">
            <a:spAutoFit/>
          </a:bodyPr>
          <a:lstStyle/>
          <a:p>
            <a:pPr algn="ctr"/>
            <a:r>
              <a:rPr lang="ja-JP" altLang="en-US" sz="1400" b="1" dirty="0">
                <a:solidFill>
                  <a:schemeClr val="bg1"/>
                </a:solidFill>
                <a:latin typeface="07ロゴたいぷゴシック7" panose="02000600000000000000" pitchFamily="50" charset="-128"/>
                <a:ea typeface="07ロゴたいぷゴシック7" panose="02000600000000000000" pitchFamily="50" charset="-128"/>
              </a:rPr>
              <a:t>お問合せ</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50" name="テキスト ボックス 49"/>
          <p:cNvSpPr txBox="1"/>
          <p:nvPr/>
        </p:nvSpPr>
        <p:spPr>
          <a:xfrm>
            <a:off x="85336" y="1301326"/>
            <a:ext cx="1005403" cy="307777"/>
          </a:xfrm>
          <a:prstGeom prst="rect">
            <a:avLst/>
          </a:prstGeom>
          <a:solidFill>
            <a:srgbClr val="FF5050"/>
          </a:solidFill>
        </p:spPr>
        <p:txBody>
          <a:bodyPr wrap="square" rtlCol="0">
            <a:spAutoFit/>
          </a:bodyPr>
          <a:lstStyle/>
          <a:p>
            <a:pPr algn="ctr"/>
            <a:r>
              <a:rPr lang="ja-JP" altLang="en-US" sz="1400" b="1" dirty="0">
                <a:solidFill>
                  <a:schemeClr val="bg1"/>
                </a:solidFill>
                <a:latin typeface="07ロゴたいぷゴシック7" panose="02000600000000000000" pitchFamily="50" charset="-128"/>
                <a:ea typeface="07ロゴたいぷゴシック7" panose="02000600000000000000" pitchFamily="50" charset="-128"/>
              </a:rPr>
              <a:t>日</a:t>
            </a:r>
            <a:r>
              <a:rPr lang="ja-JP" altLang="en-US" sz="1400" b="1" dirty="0" smtClean="0">
                <a:solidFill>
                  <a:schemeClr val="bg1"/>
                </a:solidFill>
                <a:latin typeface="07ロゴたいぷゴシック7" panose="02000600000000000000" pitchFamily="50" charset="-128"/>
                <a:ea typeface="07ロゴたいぷゴシック7" panose="02000600000000000000" pitchFamily="50" charset="-128"/>
              </a:rPr>
              <a:t>　 程</a:t>
            </a:r>
            <a:endParaRPr kumimoji="1" lang="ja-JP" altLang="en-US" sz="1400" b="1" dirty="0">
              <a:solidFill>
                <a:schemeClr val="bg1"/>
              </a:solidFill>
              <a:latin typeface="07ロゴたいぷゴシック7" panose="02000600000000000000" pitchFamily="50" charset="-128"/>
              <a:ea typeface="07ロゴたいぷゴシック7" panose="02000600000000000000" pitchFamily="50" charset="-128"/>
            </a:endParaRPr>
          </a:p>
        </p:txBody>
      </p:sp>
      <p:sp>
        <p:nvSpPr>
          <p:cNvPr id="15" name="テキスト ボックス 14"/>
          <p:cNvSpPr txBox="1"/>
          <p:nvPr/>
        </p:nvSpPr>
        <p:spPr>
          <a:xfrm>
            <a:off x="-1" y="6156176"/>
            <a:ext cx="6858001" cy="1500631"/>
          </a:xfrm>
          <a:prstGeom prst="rect">
            <a:avLst/>
          </a:prstGeom>
          <a:noFill/>
        </p:spPr>
        <p:txBody>
          <a:bodyPr wrap="none" rtlCol="0">
            <a:noAutofit/>
          </a:bodyPr>
          <a:lstStyle/>
          <a:p>
            <a:pPr lvl="0" eaLnBrk="0" hangingPunct="0">
              <a:lnSpc>
                <a:spcPts val="1600"/>
              </a:lnSpc>
            </a:pPr>
            <a:r>
              <a:rPr lang="ja-JP" altLang="ja-JP" sz="1200" dirty="0">
                <a:latin typeface="HG丸ｺﾞｼｯｸM-PRO" panose="020F0600000000000000" pitchFamily="50" charset="-128"/>
                <a:ea typeface="HG丸ｺﾞｼｯｸM-PRO" panose="020F0600000000000000" pitchFamily="50" charset="-128"/>
                <a:cs typeface="Times New Roman" pitchFamily="18" charset="0"/>
              </a:rPr>
              <a:t>★受講にあたり次のことをお守りください★</a:t>
            </a:r>
            <a:endParaRPr lang="en-US" altLang="ja-JP" sz="1200" dirty="0">
              <a:latin typeface="HG丸ｺﾞｼｯｸM-PRO" panose="020F0600000000000000" pitchFamily="50" charset="-128"/>
              <a:ea typeface="HG丸ｺﾞｼｯｸM-PRO" panose="020F0600000000000000" pitchFamily="50" charset="-128"/>
              <a:cs typeface="Times New Roman" pitchFamily="18" charset="0"/>
            </a:endParaRPr>
          </a:p>
          <a:p>
            <a:pPr lvl="0" eaLnBrk="0" hangingPunct="0">
              <a:lnSpc>
                <a:spcPts val="1600"/>
              </a:lnSpc>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受講</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をキャンセルする場合は速やかに「マザーズハローワーク横浜」までご連絡ください。</a:t>
            </a:r>
            <a:endParaRPr lang="en-US" altLang="ja-JP" sz="1100" dirty="0">
              <a:latin typeface="HG丸ｺﾞｼｯｸM-PRO" panose="020F0600000000000000" pitchFamily="50" charset="-128"/>
              <a:ea typeface="HG丸ｺﾞｼｯｸM-PRO" panose="020F0600000000000000" pitchFamily="50" charset="-128"/>
              <a:cs typeface="Times New Roman" pitchFamily="18" charset="0"/>
            </a:endParaRPr>
          </a:p>
          <a:p>
            <a:pPr lvl="0" eaLnBrk="0" hangingPunct="0">
              <a:lnSpc>
                <a:spcPts val="1600"/>
              </a:lnSpc>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やむを得ず遅刻・</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欠席する場合は速やかに「マザーズハローワーク横浜」までご連絡ください。</a:t>
            </a:r>
            <a:endParaRPr lang="ja-JP" altLang="ja-JP" sz="1100" dirty="0">
              <a:latin typeface="HG丸ｺﾞｼｯｸM-PRO" panose="020F0600000000000000" pitchFamily="50" charset="-128"/>
              <a:ea typeface="HG丸ｺﾞｼｯｸM-PRO" panose="020F0600000000000000" pitchFamily="50" charset="-128"/>
            </a:endParaRPr>
          </a:p>
          <a:p>
            <a:pPr lvl="0" indent="0" eaLnBrk="0" hangingPunct="0">
              <a:lnSpc>
                <a:spcPts val="1600"/>
              </a:lnSpc>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セミナー</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室内はロッカー</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等はありません</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ので、</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貴重品</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は各自で</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管理</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するようお願いします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endParaRPr lang="ja-JP" altLang="ja-JP" sz="1100" dirty="0">
              <a:latin typeface="HG丸ｺﾞｼｯｸM-PRO" panose="020F0600000000000000" pitchFamily="50" charset="-128"/>
              <a:ea typeface="HG丸ｺﾞｼｯｸM-PRO" panose="020F0600000000000000" pitchFamily="50" charset="-128"/>
            </a:endParaRPr>
          </a:p>
          <a:p>
            <a:pPr lvl="0" indent="0" eaLnBrk="0" hangingPunct="0">
              <a:lnSpc>
                <a:spcPts val="1600"/>
              </a:lnSpc>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受講中</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は携帯の電源をお切りになるか、</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マナーモード</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でお願いします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endParaRPr lang="ja-JP" altLang="ja-JP" sz="1100" dirty="0">
              <a:latin typeface="HG丸ｺﾞｼｯｸM-PRO" panose="020F0600000000000000" pitchFamily="50" charset="-128"/>
              <a:ea typeface="HG丸ｺﾞｼｯｸM-PRO" panose="020F0600000000000000" pitchFamily="50" charset="-128"/>
            </a:endParaRPr>
          </a:p>
          <a:p>
            <a:pPr lvl="0" indent="0" eaLnBrk="0" hangingPunct="0">
              <a:lnSpc>
                <a:spcPts val="1600"/>
              </a:lnSpc>
            </a:pP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託児</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をされている方がいますので、講座中に保育士が出入りすることがあります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また、</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教室</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の隣</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が</a:t>
            </a:r>
            <a:endParaRPr lang="en-US" altLang="ja-JP" sz="1100" dirty="0" smtClean="0">
              <a:latin typeface="HG丸ｺﾞｼｯｸM-PRO" panose="020F0600000000000000" pitchFamily="50" charset="-128"/>
              <a:ea typeface="HG丸ｺﾞｼｯｸM-PRO" panose="020F0600000000000000" pitchFamily="50" charset="-128"/>
              <a:cs typeface="Times New Roman" pitchFamily="18" charset="0"/>
            </a:endParaRPr>
          </a:p>
          <a:p>
            <a:pPr lvl="0" indent="0" eaLnBrk="0" hangingPunct="0">
              <a:lnSpc>
                <a:spcPts val="1600"/>
              </a:lnSpc>
            </a:pPr>
            <a:r>
              <a:rPr lang="ja-JP" altLang="en-US" sz="1100" dirty="0">
                <a:latin typeface="HG丸ｺﾞｼｯｸM-PRO" panose="020F0600000000000000" pitchFamily="50" charset="-128"/>
                <a:ea typeface="HG丸ｺﾞｼｯｸM-PRO" panose="020F0600000000000000" pitchFamily="50" charset="-128"/>
                <a:cs typeface="Times New Roman" pitchFamily="18" charset="0"/>
              </a:rPr>
              <a:t>　</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託児室</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になって</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います</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ので、</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多少</a:t>
            </a:r>
            <a:r>
              <a:rPr lang="ja-JP" altLang="ja-JP" sz="1100" dirty="0">
                <a:latin typeface="HG丸ｺﾞｼｯｸM-PRO" panose="020F0600000000000000" pitchFamily="50" charset="-128"/>
                <a:ea typeface="HG丸ｺﾞｼｯｸM-PRO" panose="020F0600000000000000" pitchFamily="50" charset="-128"/>
                <a:cs typeface="Times New Roman" pitchFamily="18" charset="0"/>
              </a:rPr>
              <a:t>お子さんの声が</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聞こえ</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る場合があること</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r>
              <a:rPr lang="ja-JP" altLang="en-US" sz="1100" dirty="0" smtClean="0">
                <a:latin typeface="HG丸ｺﾞｼｯｸM-PRO" panose="020F0600000000000000" pitchFamily="50" charset="-128"/>
                <a:ea typeface="HG丸ｺﾞｼｯｸM-PRO" panose="020F0600000000000000" pitchFamily="50" charset="-128"/>
                <a:cs typeface="Times New Roman" pitchFamily="18" charset="0"/>
              </a:rPr>
              <a:t>予めご了承願います</a:t>
            </a:r>
            <a:r>
              <a:rPr lang="ja-JP" altLang="ja-JP" sz="1100" dirty="0" smtClean="0">
                <a:latin typeface="HG丸ｺﾞｼｯｸM-PRO" panose="020F0600000000000000" pitchFamily="50" charset="-128"/>
                <a:ea typeface="HG丸ｺﾞｼｯｸM-PRO" panose="020F0600000000000000" pitchFamily="50" charset="-128"/>
                <a:cs typeface="Times New Roman" pitchFamily="18" charset="0"/>
              </a:rPr>
              <a:t>。</a:t>
            </a:r>
            <a:endParaRPr lang="en-US" altLang="ja-JP" sz="1100" dirty="0" smtClean="0">
              <a:latin typeface="HG丸ｺﾞｼｯｸM-PRO" panose="020F0600000000000000" pitchFamily="50" charset="-128"/>
              <a:ea typeface="HG丸ｺﾞｼｯｸM-PRO" panose="020F0600000000000000" pitchFamily="50" charset="-128"/>
              <a:cs typeface="Times New Roman" pitchFamily="18" charset="0"/>
            </a:endParaRPr>
          </a:p>
          <a:p>
            <a:pPr lvl="0" indent="0" eaLnBrk="0" hangingPunct="0">
              <a:lnSpc>
                <a:spcPts val="1600"/>
              </a:lnSpc>
            </a:pPr>
            <a:endParaRPr lang="en-US" altLang="ja-JP" sz="1100" dirty="0">
              <a:latin typeface="HG丸ｺﾞｼｯｸM-PRO" panose="020F0600000000000000" pitchFamily="50" charset="-128"/>
              <a:ea typeface="HG丸ｺﾞｼｯｸM-PRO" panose="020F0600000000000000" pitchFamily="50" charset="-128"/>
              <a:cs typeface="Times New Roman" pitchFamily="18" charset="0"/>
            </a:endParaRPr>
          </a:p>
        </p:txBody>
      </p:sp>
      <p:grpSp>
        <p:nvGrpSpPr>
          <p:cNvPr id="38" name="グループ化 37"/>
          <p:cNvGrpSpPr/>
          <p:nvPr/>
        </p:nvGrpSpPr>
        <p:grpSpPr>
          <a:xfrm>
            <a:off x="5064691" y="1233687"/>
            <a:ext cx="1719890" cy="2079658"/>
            <a:chOff x="5081678" y="1435062"/>
            <a:chExt cx="1719890" cy="2079658"/>
          </a:xfrm>
        </p:grpSpPr>
        <p:sp>
          <p:nvSpPr>
            <p:cNvPr id="41" name="円/楕円 46"/>
            <p:cNvSpPr/>
            <p:nvPr/>
          </p:nvSpPr>
          <p:spPr>
            <a:xfrm>
              <a:off x="5085184" y="1463262"/>
              <a:ext cx="1713935" cy="2018918"/>
            </a:xfrm>
            <a:prstGeom prst="ellipse">
              <a:avLst/>
            </a:prstGeom>
            <a:solidFill>
              <a:srgbClr val="FF5050"/>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5" name="グループ化 44"/>
            <p:cNvGrpSpPr/>
            <p:nvPr/>
          </p:nvGrpSpPr>
          <p:grpSpPr>
            <a:xfrm>
              <a:off x="5081678" y="1435062"/>
              <a:ext cx="1719890" cy="2079658"/>
              <a:chOff x="5081678" y="1435062"/>
              <a:chExt cx="1719890" cy="2079658"/>
            </a:xfrm>
          </p:grpSpPr>
          <p:sp>
            <p:nvSpPr>
              <p:cNvPr id="55" name="弦 54"/>
              <p:cNvSpPr/>
              <p:nvPr/>
            </p:nvSpPr>
            <p:spPr>
              <a:xfrm rot="5400000">
                <a:off x="4922535" y="1641642"/>
                <a:ext cx="2032221" cy="1713935"/>
              </a:xfrm>
              <a:prstGeom prst="chord">
                <a:avLst>
                  <a:gd name="adj1" fmla="val 7299170"/>
                  <a:gd name="adj2" fmla="val 14296968"/>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6" name="グループ化 55"/>
              <p:cNvGrpSpPr/>
              <p:nvPr/>
            </p:nvGrpSpPr>
            <p:grpSpPr>
              <a:xfrm>
                <a:off x="5085184" y="1435062"/>
                <a:ext cx="1713935" cy="2032221"/>
                <a:chOff x="5085184" y="1435062"/>
                <a:chExt cx="1713935" cy="2032221"/>
              </a:xfrm>
            </p:grpSpPr>
            <p:sp>
              <p:nvSpPr>
                <p:cNvPr id="59" name="テキスト ボックス 58"/>
                <p:cNvSpPr txBox="1"/>
                <p:nvPr/>
              </p:nvSpPr>
              <p:spPr>
                <a:xfrm>
                  <a:off x="5438802" y="1616350"/>
                  <a:ext cx="1005403" cy="338554"/>
                </a:xfrm>
                <a:prstGeom prst="rect">
                  <a:avLst/>
                </a:prstGeom>
                <a:noFill/>
              </p:spPr>
              <p:txBody>
                <a:bodyPr wrap="none" rtlCol="0">
                  <a:spAutoFit/>
                </a:bodyPr>
                <a:lstStyle/>
                <a:p>
                  <a:r>
                    <a:rPr kumimoji="1" lang="ja-JP" altLang="en-US" sz="1600" b="1" dirty="0" smtClean="0">
                      <a:solidFill>
                        <a:srgbClr val="FF5050"/>
                      </a:solidFill>
                      <a:latin typeface="HG丸ｺﾞｼｯｸM-PRO" panose="020F0600000000000000" pitchFamily="50" charset="-128"/>
                      <a:ea typeface="HG丸ｺﾞｼｯｸM-PRO" panose="020F0600000000000000" pitchFamily="50" charset="-128"/>
                    </a:rPr>
                    <a:t>託児あり</a:t>
                  </a:r>
                  <a:endParaRPr kumimoji="1" lang="ja-JP" altLang="en-US" sz="1600" b="1" dirty="0">
                    <a:solidFill>
                      <a:srgbClr val="FF5050"/>
                    </a:solidFill>
                    <a:latin typeface="HG丸ｺﾞｼｯｸM-PRO" panose="020F0600000000000000" pitchFamily="50" charset="-128"/>
                    <a:ea typeface="HG丸ｺﾞｼｯｸM-PRO" panose="020F0600000000000000" pitchFamily="50" charset="-128"/>
                  </a:endParaRPr>
                </a:p>
              </p:txBody>
            </p:sp>
            <p:sp>
              <p:nvSpPr>
                <p:cNvPr id="60" name="弦 59"/>
                <p:cNvSpPr/>
                <p:nvPr/>
              </p:nvSpPr>
              <p:spPr>
                <a:xfrm rot="16200000">
                  <a:off x="4926041" y="1594205"/>
                  <a:ext cx="2032221" cy="1713935"/>
                </a:xfrm>
                <a:prstGeom prst="chord">
                  <a:avLst>
                    <a:gd name="adj1" fmla="val 6914584"/>
                    <a:gd name="adj2" fmla="val 14667252"/>
                  </a:avLst>
                </a:prstGeom>
                <a:solidFill>
                  <a:schemeClr val="bg1"/>
                </a:solidFill>
                <a:ln>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427657" y="2819333"/>
                  <a:ext cx="1080675" cy="600164"/>
                </a:xfrm>
                <a:prstGeom prst="rect">
                  <a:avLst/>
                </a:prstGeom>
                <a:noFill/>
              </p:spPr>
              <p:txBody>
                <a:bodyPr wrap="square" rtlCol="0" anchor="ctr" anchorCtr="1">
                  <a:spAutoFit/>
                </a:bodyPr>
                <a:lstStyle/>
                <a:p>
                  <a:pPr algn="ctr"/>
                  <a:r>
                    <a:rPr kumimoji="1" lang="ja-JP" altLang="en-US" sz="1100" b="1" dirty="0" smtClean="0">
                      <a:solidFill>
                        <a:srgbClr val="FF5050"/>
                      </a:solidFill>
                      <a:latin typeface="HG丸ｺﾞｼｯｸM-PRO" panose="020F0600000000000000" pitchFamily="50" charset="-128"/>
                      <a:ea typeface="HG丸ｺﾞｼｯｸM-PRO" panose="020F0600000000000000" pitchFamily="50" charset="-128"/>
                    </a:rPr>
                    <a:t>託児の詳細は</a:t>
                  </a:r>
                  <a:endParaRPr kumimoji="1" lang="en-US" altLang="ja-JP" sz="1100" b="1" dirty="0" smtClean="0">
                    <a:solidFill>
                      <a:srgbClr val="FF5050"/>
                    </a:solidFill>
                    <a:latin typeface="HG丸ｺﾞｼｯｸM-PRO" panose="020F0600000000000000" pitchFamily="50" charset="-128"/>
                    <a:ea typeface="HG丸ｺﾞｼｯｸM-PRO" panose="020F0600000000000000" pitchFamily="50" charset="-128"/>
                  </a:endParaRPr>
                </a:p>
                <a:p>
                  <a:pPr algn="ctr"/>
                  <a:r>
                    <a:rPr kumimoji="1" lang="en-US" altLang="ja-JP" sz="1100" b="1" dirty="0" smtClean="0">
                      <a:solidFill>
                        <a:srgbClr val="FF5050"/>
                      </a:solidFill>
                      <a:latin typeface="HG丸ｺﾞｼｯｸM-PRO" panose="020F0600000000000000" pitchFamily="50" charset="-128"/>
                      <a:ea typeface="HG丸ｺﾞｼｯｸM-PRO" panose="020F0600000000000000" pitchFamily="50" charset="-128"/>
                    </a:rPr>
                    <a:t>P2</a:t>
                  </a:r>
                  <a:r>
                    <a:rPr kumimoji="1" lang="ja-JP" altLang="en-US" sz="1100" b="1" dirty="0" smtClean="0">
                      <a:solidFill>
                        <a:srgbClr val="FF5050"/>
                      </a:solidFill>
                      <a:latin typeface="HG丸ｺﾞｼｯｸM-PRO" panose="020F0600000000000000" pitchFamily="50" charset="-128"/>
                      <a:ea typeface="HG丸ｺﾞｼｯｸM-PRO" panose="020F0600000000000000" pitchFamily="50" charset="-128"/>
                    </a:rPr>
                    <a:t>をご確認</a:t>
                  </a:r>
                  <a:endParaRPr kumimoji="1" lang="en-US" altLang="ja-JP" sz="1100" b="1" dirty="0" smtClean="0">
                    <a:solidFill>
                      <a:srgbClr val="FF5050"/>
                    </a:solidFill>
                    <a:latin typeface="HG丸ｺﾞｼｯｸM-PRO" panose="020F0600000000000000" pitchFamily="50" charset="-128"/>
                    <a:ea typeface="HG丸ｺﾞｼｯｸM-PRO" panose="020F0600000000000000" pitchFamily="50" charset="-128"/>
                  </a:endParaRPr>
                </a:p>
                <a:p>
                  <a:pPr algn="ctr"/>
                  <a:r>
                    <a:rPr kumimoji="1" lang="ja-JP" altLang="en-US" sz="1100" b="1" dirty="0" smtClean="0">
                      <a:solidFill>
                        <a:srgbClr val="FF5050"/>
                      </a:solidFill>
                      <a:latin typeface="HG丸ｺﾞｼｯｸM-PRO" panose="020F0600000000000000" pitchFamily="50" charset="-128"/>
                      <a:ea typeface="HG丸ｺﾞｼｯｸM-PRO" panose="020F0600000000000000" pitchFamily="50" charset="-128"/>
                    </a:rPr>
                    <a:t>ください★</a:t>
                  </a:r>
                  <a:endParaRPr kumimoji="1" lang="ja-JP" altLang="en-US" sz="1100" b="1" dirty="0">
                    <a:solidFill>
                      <a:srgbClr val="FF5050"/>
                    </a:solidFill>
                    <a:latin typeface="HG丸ｺﾞｼｯｸM-PRO" panose="020F0600000000000000" pitchFamily="50" charset="-128"/>
                    <a:ea typeface="HG丸ｺﾞｼｯｸM-PRO" panose="020F0600000000000000" pitchFamily="50" charset="-128"/>
                  </a:endParaRPr>
                </a:p>
              </p:txBody>
            </p:sp>
            <p:sp>
              <p:nvSpPr>
                <p:cNvPr id="62" name="テキスト ボックス 61"/>
                <p:cNvSpPr txBox="1"/>
                <p:nvPr/>
              </p:nvSpPr>
              <p:spPr>
                <a:xfrm>
                  <a:off x="5191498" y="2027463"/>
                  <a:ext cx="1502334" cy="307777"/>
                </a:xfrm>
                <a:prstGeom prst="rect">
                  <a:avLst/>
                </a:prstGeom>
                <a:noFill/>
              </p:spPr>
              <p:txBody>
                <a:bodyPr wrap="none" rtlCol="0">
                  <a:spAutoFit/>
                </a:bodyPr>
                <a:lstStyle/>
                <a:p>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託児枠 最大４名</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63" name="テキスト ボックス 62"/>
                <p:cNvSpPr txBox="1"/>
                <p:nvPr/>
              </p:nvSpPr>
              <p:spPr>
                <a:xfrm>
                  <a:off x="5132972" y="2276881"/>
                  <a:ext cx="1569660" cy="276999"/>
                </a:xfrm>
                <a:prstGeom prst="rect">
                  <a:avLst/>
                </a:prstGeom>
                <a:noFill/>
              </p:spPr>
              <p:txBody>
                <a:bodyPr wrap="none" rtlCol="0">
                  <a:spAutoFit/>
                </a:bodyPr>
                <a:lstStyle/>
                <a:p>
                  <a:r>
                    <a:rPr kumimoji="1" lang="ja-JP" altLang="en-US" sz="1200" b="1" dirty="0" smtClean="0">
                      <a:solidFill>
                        <a:schemeClr val="bg1"/>
                      </a:solidFill>
                      <a:latin typeface="HG丸ｺﾞｼｯｸM-PRO" panose="020F0600000000000000" pitchFamily="50" charset="-128"/>
                      <a:ea typeface="HG丸ｺﾞｼｯｸM-PRO" panose="020F0600000000000000" pitchFamily="50" charset="-128"/>
                    </a:rPr>
                    <a:t>３か月から未就学児</a:t>
                  </a:r>
                  <a:endParaRPr kumimoji="1" lang="ja-JP" altLang="en-US" sz="1200" b="1" dirty="0">
                    <a:solidFill>
                      <a:schemeClr val="bg1"/>
                    </a:solidFill>
                    <a:latin typeface="HG丸ｺﾞｼｯｸM-PRO" panose="020F0600000000000000" pitchFamily="50" charset="-128"/>
                    <a:ea typeface="HG丸ｺﾞｼｯｸM-PRO" panose="020F0600000000000000" pitchFamily="50" charset="-128"/>
                  </a:endParaRPr>
                </a:p>
              </p:txBody>
            </p:sp>
          </p:grpSp>
          <p:sp>
            <p:nvSpPr>
              <p:cNvPr id="58" name="テキスト ボックス 57"/>
              <p:cNvSpPr txBox="1"/>
              <p:nvPr/>
            </p:nvSpPr>
            <p:spPr>
              <a:xfrm>
                <a:off x="5206259" y="2533193"/>
                <a:ext cx="1595309" cy="261610"/>
              </a:xfrm>
              <a:prstGeom prst="rect">
                <a:avLst/>
              </a:prstGeom>
              <a:noFill/>
            </p:spPr>
            <p:txBody>
              <a:bodyPr wrap="none" rtlCol="0">
                <a:spAutoFit/>
              </a:bodyPr>
              <a:lstStyle/>
              <a:p>
                <a:r>
                  <a:rPr kumimoji="1" lang="ja-JP" altLang="en-US" sz="1100" b="1" dirty="0" smtClean="0">
                    <a:solidFill>
                      <a:schemeClr val="bg1"/>
                    </a:solidFill>
                    <a:latin typeface="HG丸ｺﾞｼｯｸM-PRO" panose="020F0600000000000000" pitchFamily="50" charset="-128"/>
                    <a:ea typeface="HG丸ｺﾞｼｯｸM-PRO" panose="020F0600000000000000" pitchFamily="50" charset="-128"/>
                  </a:rPr>
                  <a:t>託児ルームでお預かり</a:t>
                </a:r>
                <a:endParaRPr kumimoji="1" lang="ja-JP" altLang="en-US" sz="1100" b="1" dirty="0">
                  <a:solidFill>
                    <a:schemeClr val="bg1"/>
                  </a:solidFill>
                  <a:latin typeface="HG丸ｺﾞｼｯｸM-PRO" panose="020F0600000000000000" pitchFamily="50" charset="-128"/>
                  <a:ea typeface="HG丸ｺﾞｼｯｸM-PRO" panose="020F0600000000000000" pitchFamily="50" charset="-128"/>
                </a:endParaRPr>
              </a:p>
            </p:txBody>
          </p:sp>
        </p:grpSp>
      </p:grpSp>
      <p:pic>
        <p:nvPicPr>
          <p:cNvPr id="1029" name="Picture 5" descr="E:\USR\FMREGA\デスクトップ\ガラガラ赤ちゃん.pn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4590108" y="2411760"/>
            <a:ext cx="1291477" cy="1238550"/>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p:cNvSpPr txBox="1"/>
          <p:nvPr/>
        </p:nvSpPr>
        <p:spPr>
          <a:xfrm>
            <a:off x="4479271" y="1296081"/>
            <a:ext cx="430887" cy="2291317"/>
          </a:xfrm>
          <a:prstGeom prst="rect">
            <a:avLst/>
          </a:prstGeom>
          <a:noFill/>
        </p:spPr>
        <p:txBody>
          <a:bodyPr vert="eaVert" wrap="square" rtlCol="0" anchor="b" anchorCtr="0">
            <a:spAutoFit/>
          </a:bodyPr>
          <a:lstStyle/>
          <a:p>
            <a:pPr eaLnBrk="0" hangingPunct="0"/>
            <a:r>
              <a:rPr lang="ja-JP" altLang="en-US" sz="800" dirty="0" smtClean="0">
                <a:latin typeface="HG丸ｺﾞｼｯｸM-PRO" panose="020F0600000000000000" pitchFamily="50" charset="-128"/>
                <a:ea typeface="07ロゴたいぷゴシック7" panose="02000600000000000000"/>
                <a:cs typeface="Times New Roman" pitchFamily="18" charset="0"/>
              </a:rPr>
              <a:t>　</a:t>
            </a:r>
            <a:r>
              <a:rPr lang="ja-JP" altLang="ja-JP" sz="800" dirty="0" smtClean="0">
                <a:latin typeface="HG丸ｺﾞｼｯｸM-PRO" panose="020F0600000000000000" pitchFamily="50" charset="-128"/>
                <a:ea typeface="07ロゴたいぷゴシック7" panose="02000600000000000000"/>
                <a:cs typeface="Times New Roman" pitchFamily="18" charset="0"/>
              </a:rPr>
              <a:t>変更する</a:t>
            </a:r>
            <a:r>
              <a:rPr lang="ja-JP" altLang="ja-JP" sz="800" dirty="0">
                <a:latin typeface="HG丸ｺﾞｼｯｸM-PRO" panose="020F0600000000000000" pitchFamily="50" charset="-128"/>
                <a:ea typeface="07ロゴたいぷゴシック7" panose="02000600000000000000"/>
                <a:cs typeface="Times New Roman" pitchFamily="18" charset="0"/>
              </a:rPr>
              <a:t>ことがあります</a:t>
            </a:r>
            <a:endParaRPr lang="en-US" altLang="ja-JP" sz="800" dirty="0">
              <a:latin typeface="HG丸ｺﾞｼｯｸM-PRO" panose="020F0600000000000000" pitchFamily="50" charset="-128"/>
              <a:ea typeface="07ロゴたいぷゴシック7" panose="02000600000000000000"/>
              <a:cs typeface="Times New Roman" pitchFamily="18" charset="0"/>
            </a:endParaRPr>
          </a:p>
          <a:p>
            <a:pPr lvl="0" eaLnBrk="0" hangingPunct="0"/>
            <a:r>
              <a:rPr lang="ja-JP" altLang="ja-JP" sz="800" dirty="0" smtClean="0">
                <a:latin typeface="HG丸ｺﾞｼｯｸM-PRO" panose="020F0600000000000000" pitchFamily="50" charset="-128"/>
                <a:ea typeface="07ロゴたいぷゴシック7" panose="02000600000000000000"/>
                <a:cs typeface="Times New Roman" pitchFamily="18" charset="0"/>
              </a:rPr>
              <a:t>＊</a:t>
            </a:r>
            <a:r>
              <a:rPr lang="ja-JP" altLang="ja-JP" sz="800" dirty="0">
                <a:latin typeface="HG丸ｺﾞｼｯｸM-PRO" panose="020F0600000000000000" pitchFamily="50" charset="-128"/>
                <a:ea typeface="07ロゴたいぷゴシック7" panose="02000600000000000000"/>
                <a:cs typeface="Times New Roman" pitchFamily="18" charset="0"/>
              </a:rPr>
              <a:t>講習の進捗状況によってはスケジュール</a:t>
            </a:r>
            <a:r>
              <a:rPr lang="ja-JP" altLang="ja-JP" sz="800" dirty="0" smtClean="0">
                <a:latin typeface="HG丸ｺﾞｼｯｸM-PRO" panose="020F0600000000000000" pitchFamily="50" charset="-128"/>
                <a:ea typeface="07ロゴたいぷゴシック7" panose="02000600000000000000"/>
                <a:cs typeface="Times New Roman" pitchFamily="18" charset="0"/>
              </a:rPr>
              <a:t>を</a:t>
            </a:r>
            <a:endParaRPr lang="en-US" altLang="ja-JP" sz="800" dirty="0" smtClean="0">
              <a:latin typeface="HG丸ｺﾞｼｯｸM-PRO" panose="020F0600000000000000" pitchFamily="50" charset="-128"/>
              <a:ea typeface="07ロゴたいぷゴシック7" panose="02000600000000000000"/>
              <a:cs typeface="Times New Roman" pitchFamily="18" charset="0"/>
            </a:endParaRPr>
          </a:p>
        </p:txBody>
      </p:sp>
      <p:cxnSp>
        <p:nvCxnSpPr>
          <p:cNvPr id="64" name="直線コネクタ 63"/>
          <p:cNvCxnSpPr/>
          <p:nvPr/>
        </p:nvCxnSpPr>
        <p:spPr>
          <a:xfrm>
            <a:off x="10367" y="6084168"/>
            <a:ext cx="6791200" cy="0"/>
          </a:xfrm>
          <a:prstGeom prst="line">
            <a:avLst/>
          </a:prstGeom>
          <a:ln w="92075" cmpd="tri">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10367" y="8532440"/>
            <a:ext cx="6791200" cy="0"/>
          </a:xfrm>
          <a:prstGeom prst="line">
            <a:avLst/>
          </a:prstGeom>
          <a:ln w="34925" cmpd="sng">
            <a:solidFill>
              <a:schemeClr val="tx1">
                <a:lumMod val="50000"/>
                <a:lumOff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68" name="グループ化 67"/>
          <p:cNvGrpSpPr/>
          <p:nvPr/>
        </p:nvGrpSpPr>
        <p:grpSpPr>
          <a:xfrm>
            <a:off x="5661248" y="402263"/>
            <a:ext cx="1216261" cy="444480"/>
            <a:chOff x="5338789" y="218280"/>
            <a:chExt cx="1485949" cy="463374"/>
          </a:xfrm>
        </p:grpSpPr>
        <p:sp>
          <p:nvSpPr>
            <p:cNvPr id="69" name="円/楕円 9"/>
            <p:cNvSpPr/>
            <p:nvPr/>
          </p:nvSpPr>
          <p:spPr>
            <a:xfrm rot="1376618">
              <a:off x="5338789" y="218280"/>
              <a:ext cx="1485949" cy="463374"/>
            </a:xfrm>
            <a:prstGeom prst="ellipse">
              <a:avLst/>
            </a:prstGeom>
            <a:solidFill>
              <a:srgbClr val="8BD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0" name="テキスト ボックス 69"/>
            <p:cNvSpPr txBox="1"/>
            <p:nvPr/>
          </p:nvSpPr>
          <p:spPr>
            <a:xfrm rot="1376618">
              <a:off x="5535579" y="252453"/>
              <a:ext cx="1188952" cy="312813"/>
            </a:xfrm>
            <a:prstGeom prst="rect">
              <a:avLst/>
            </a:prstGeom>
            <a:noFill/>
            <a:ln>
              <a:noFill/>
            </a:ln>
          </p:spPr>
          <p:txBody>
            <a:bodyPr wrap="none" rtlCol="0">
              <a:spAutoFit/>
            </a:bodyPr>
            <a:lstStyle/>
            <a:p>
              <a:pPr algn="ctr"/>
              <a:r>
                <a:rPr lang="ja-JP" altLang="en-US" sz="900" b="1" dirty="0" smtClean="0">
                  <a:solidFill>
                    <a:schemeClr val="bg1"/>
                  </a:solidFill>
                  <a:latin typeface="HG丸ｺﾞｼｯｸM-PRO" panose="020F0600000000000000" pitchFamily="50" charset="-128"/>
                  <a:ea typeface="HG丸ｺﾞｼｯｸM-PRO" panose="020F0600000000000000" pitchFamily="50" charset="-128"/>
                </a:rPr>
                <a:t>参加費無料！</a:t>
              </a:r>
              <a:endParaRPr lang="en-US" altLang="ja-JP" sz="9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kumimoji="1" lang="ja-JP" altLang="en-US" sz="900" b="1" dirty="0" smtClean="0">
                  <a:solidFill>
                    <a:schemeClr val="bg1"/>
                  </a:solidFill>
                  <a:latin typeface="HG丸ｺﾞｼｯｸM-PRO" panose="020F0600000000000000" pitchFamily="50" charset="-128"/>
                  <a:ea typeface="HG丸ｺﾞｼｯｸM-PRO" panose="020F0600000000000000" pitchFamily="50" charset="-128"/>
                </a:rPr>
                <a:t>パソコン持参不要！</a:t>
              </a:r>
              <a:endParaRPr kumimoji="1" lang="ja-JP" altLang="en-US" sz="900" b="1" dirty="0">
                <a:solidFill>
                  <a:schemeClr val="bg1"/>
                </a:solidFill>
                <a:latin typeface="HG丸ｺﾞｼｯｸM-PRO" panose="020F0600000000000000" pitchFamily="50" charset="-128"/>
                <a:ea typeface="HG丸ｺﾞｼｯｸM-PRO" panose="020F0600000000000000" pitchFamily="50" charset="-128"/>
              </a:endParaRPr>
            </a:p>
          </p:txBody>
        </p:sp>
      </p:grpSp>
      <p:sp>
        <p:nvSpPr>
          <p:cNvPr id="66" name="テキスト ボックス 65"/>
          <p:cNvSpPr txBox="1"/>
          <p:nvPr/>
        </p:nvSpPr>
        <p:spPr>
          <a:xfrm>
            <a:off x="4015194" y="8555301"/>
            <a:ext cx="2763432" cy="913243"/>
          </a:xfrm>
          <a:prstGeom prst="rect">
            <a:avLst/>
          </a:prstGeom>
          <a:noFill/>
        </p:spPr>
        <p:txBody>
          <a:bodyPr wrap="square" rtlCol="0">
            <a:noAutofit/>
          </a:bodyPr>
          <a:lstStyle/>
          <a:p>
            <a:r>
              <a:rPr lang="ja-JP" altLang="en-US" sz="1050" b="1" dirty="0" smtClean="0">
                <a:latin typeface="HG丸ｺﾞｼｯｸM-PRO" panose="020F0600000000000000" pitchFamily="50" charset="-128"/>
                <a:ea typeface="HG丸ｺﾞｼｯｸM-PRO" panose="020F0600000000000000" pitchFamily="50" charset="-128"/>
              </a:rPr>
              <a:t>住所🏢：横浜市西区北幸</a:t>
            </a:r>
            <a:r>
              <a:rPr lang="en-US" altLang="ja-JP" sz="1050" b="1" dirty="0" smtClean="0">
                <a:latin typeface="HG丸ｺﾞｼｯｸM-PRO" panose="020F0600000000000000" pitchFamily="50" charset="-128"/>
                <a:ea typeface="HG丸ｺﾞｼｯｸM-PRO" panose="020F0600000000000000" pitchFamily="50" charset="-128"/>
              </a:rPr>
              <a:t>1-11-15</a:t>
            </a:r>
            <a:endParaRPr lang="en-US" altLang="ja-JP" sz="1050" b="1" dirty="0">
              <a:latin typeface="HG丸ｺﾞｼｯｸM-PRO" panose="020F0600000000000000" pitchFamily="50" charset="-128"/>
              <a:ea typeface="HG丸ｺﾞｼｯｸM-PRO" panose="020F0600000000000000" pitchFamily="50" charset="-128"/>
            </a:endParaRPr>
          </a:p>
          <a:p>
            <a:r>
              <a:rPr lang="ja-JP" altLang="en-US" sz="1050" b="1" dirty="0">
                <a:latin typeface="HG丸ｺﾞｼｯｸM-PRO" panose="020F0600000000000000" pitchFamily="50" charset="-128"/>
                <a:ea typeface="HG丸ｺﾞｼｯｸM-PRO" panose="020F0600000000000000" pitchFamily="50" charset="-128"/>
              </a:rPr>
              <a:t>　　　　</a:t>
            </a:r>
            <a:r>
              <a:rPr lang="ja-JP" altLang="en-US" sz="1050" b="1" dirty="0" smtClean="0">
                <a:latin typeface="HG丸ｺﾞｼｯｸM-PRO" panose="020F0600000000000000" pitchFamily="50" charset="-128"/>
                <a:ea typeface="HG丸ｺﾞｼｯｸM-PRO" panose="020F0600000000000000" pitchFamily="50" charset="-128"/>
              </a:rPr>
              <a:t>　　　　　横浜</a:t>
            </a:r>
            <a:r>
              <a:rPr lang="ja-JP" altLang="en-US" sz="1050" b="1" dirty="0">
                <a:latin typeface="HG丸ｺﾞｼｯｸM-PRO" panose="020F0600000000000000" pitchFamily="50" charset="-128"/>
                <a:ea typeface="HG丸ｺﾞｼｯｸM-PRO" panose="020F0600000000000000" pitchFamily="50" charset="-128"/>
              </a:rPr>
              <a:t>ＳＴビル</a:t>
            </a:r>
            <a:r>
              <a:rPr lang="en-US" altLang="ja-JP" sz="1050" b="1" dirty="0">
                <a:latin typeface="HG丸ｺﾞｼｯｸM-PRO" panose="020F0600000000000000" pitchFamily="50" charset="-128"/>
                <a:ea typeface="HG丸ｺﾞｼｯｸM-PRO" panose="020F0600000000000000" pitchFamily="50" charset="-128"/>
              </a:rPr>
              <a:t>16</a:t>
            </a:r>
            <a:r>
              <a:rPr lang="ja-JP" altLang="en-US" sz="1050" b="1" dirty="0" smtClean="0">
                <a:latin typeface="HG丸ｺﾞｼｯｸM-PRO" panose="020F0600000000000000" pitchFamily="50" charset="-128"/>
                <a:ea typeface="HG丸ｺﾞｼｯｸM-PRO" panose="020F0600000000000000" pitchFamily="50" charset="-128"/>
              </a:rPr>
              <a:t>階</a:t>
            </a:r>
            <a:endParaRPr lang="ja-JP" altLang="en-US" sz="1050" b="1" dirty="0">
              <a:latin typeface="HG丸ｺﾞｼｯｸM-PRO" panose="020F0600000000000000" pitchFamily="50" charset="-128"/>
              <a:ea typeface="HG丸ｺﾞｼｯｸM-PRO" panose="020F0600000000000000" pitchFamily="50" charset="-128"/>
            </a:endParaRPr>
          </a:p>
          <a:p>
            <a:pPr>
              <a:spcBef>
                <a:spcPts val="300"/>
              </a:spcBef>
            </a:pPr>
            <a:r>
              <a:rPr lang="ja-JP" altLang="en-US" sz="1050" b="1" dirty="0">
                <a:latin typeface="HG丸ｺﾞｼｯｸM-PRO" panose="020F0600000000000000" pitchFamily="50" charset="-128"/>
                <a:ea typeface="HG丸ｺﾞｼｯｸM-PRO" panose="020F0600000000000000" pitchFamily="50" charset="-128"/>
              </a:rPr>
              <a:t>電</a:t>
            </a:r>
            <a:r>
              <a:rPr kumimoji="1" lang="ja-JP" altLang="en-US" sz="1050" b="1" dirty="0" smtClean="0">
                <a:latin typeface="HG丸ｺﾞｼｯｸM-PRO" panose="020F0600000000000000" pitchFamily="50" charset="-128"/>
                <a:ea typeface="HG丸ｺﾞｼｯｸM-PRO" panose="020F0600000000000000" pitchFamily="50" charset="-128"/>
              </a:rPr>
              <a:t>話📞：０４５－４１０－０３３８</a:t>
            </a:r>
            <a:endParaRPr kumimoji="1" lang="ja-JP" altLang="en-US" sz="105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17629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子供イラスト"/>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4972169" y="7476272"/>
            <a:ext cx="1410495" cy="141049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子供イラスト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614333" y="1221161"/>
            <a:ext cx="979361" cy="97936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6"/>
          <p:cNvSpPr>
            <a:spLocks noChangeArrowheads="1"/>
          </p:cNvSpPr>
          <p:nvPr/>
        </p:nvSpPr>
        <p:spPr bwMode="auto">
          <a:xfrm>
            <a:off x="144016" y="1023277"/>
            <a:ext cx="6525344" cy="2354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5240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パソコン講座＆セミナー</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で提供する</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託児サービス</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の</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概要は</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以下の</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とおりとなります。</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algn="l" defTabSz="914400" rtl="0" eaLnBrk="1" fontAlgn="base" latinLnBrk="0" hangingPunct="1">
              <a:lnSpc>
                <a:spcPct val="100000"/>
              </a:lnSpc>
              <a:spcBef>
                <a:spcPct val="0"/>
              </a:spcBef>
              <a:spcAft>
                <a:spcPct val="0"/>
              </a:spcAft>
              <a:buClrTx/>
              <a:buSzTx/>
              <a:buFontTx/>
              <a:buNone/>
              <a:tabLst/>
            </a:pP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対象となる子供の月齢</a:t>
            </a:r>
            <a:endParaRPr lang="en-US" altLang="ja-JP" sz="500" dirty="0">
              <a:solidFill>
                <a:srgbClr val="FF5050"/>
              </a:solidFill>
              <a:latin typeface="HGP創英角ﾎﾟｯﾌﾟ体" panose="040B0A00000000000000" pitchFamily="50" charset="-128"/>
              <a:ea typeface="HGP創英角ﾎﾟｯﾌﾟ体" panose="040B0A00000000000000"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cs typeface="Batang" pitchFamily="18" charset="-127"/>
              </a:rPr>
              <a:t>・</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満３</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か</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月以上で未就学のお子さん</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お預かりする時間</a:t>
            </a:r>
            <a:endParaRPr kumimoji="1" lang="ja-JP" altLang="ja-JP" sz="5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lvl="0" eaLnBrk="0" hangingPunct="0"/>
            <a:r>
              <a:rPr lang="ja-JP" altLang="en-US" sz="1200" dirty="0">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９時</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30</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分</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12</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時及び</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13</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時</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15</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時</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30</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分</a:t>
            </a:r>
            <a:r>
              <a:rPr kumimoji="1" lang="ja-JP" altLang="ja-JP" sz="1200" b="0" i="0" u="sng"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（お昼休みはお子さんとお過ごしください）</a:t>
            </a:r>
            <a:endParaRPr kumimoji="1" lang="ja-JP" altLang="ja-JP" sz="5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※初日は</a:t>
            </a:r>
            <a:r>
              <a:rPr lang="en-US" altLang="ja-JP" sz="1200" dirty="0" smtClean="0">
                <a:latin typeface="HG丸ｺﾞｼｯｸM-PRO" panose="020F0600000000000000" pitchFamily="50" charset="-128"/>
                <a:ea typeface="HG丸ｺﾞｼｯｸM-PRO" panose="020F0600000000000000" pitchFamily="50" charset="-128"/>
                <a:cs typeface="Batang" pitchFamily="18" charset="-127"/>
              </a:rPr>
              <a:t>1</a:t>
            </a:r>
            <a:r>
              <a:rPr lang="en-US" altLang="ja-JP" sz="1200" dirty="0">
                <a:latin typeface="HG丸ｺﾞｼｯｸM-PRO" panose="020F0600000000000000" pitchFamily="50" charset="-128"/>
                <a:ea typeface="HG丸ｺﾞｼｯｸM-PRO" panose="020F0600000000000000" pitchFamily="50" charset="-128"/>
                <a:cs typeface="Batang" pitchFamily="18" charset="-127"/>
              </a:rPr>
              <a:t>2</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時</a:t>
            </a:r>
            <a:r>
              <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30</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分までお預かりします。</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お預かりする場所</a:t>
            </a:r>
            <a:endParaRPr kumimoji="1" lang="ja-JP" altLang="ja-JP" sz="5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lvl="0" eaLnBrk="0" hangingPunct="0"/>
            <a:r>
              <a:rPr lang="ja-JP" altLang="en-US" sz="1200" dirty="0">
                <a:latin typeface="HG丸ｺﾞｼｯｸM-PRO" panose="020F0600000000000000" pitchFamily="50" charset="-128"/>
                <a:ea typeface="HG丸ｺﾞｼｯｸM-PRO" panose="020F0600000000000000" pitchFamily="50" charset="-128"/>
                <a:cs typeface="Batang" pitchFamily="18" charset="-127"/>
              </a:rPr>
              <a:t>・</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横浜ＳＴビル５階「ハローワークミーティングルーム」</a:t>
            </a:r>
            <a:r>
              <a:rPr kumimoji="1" lang="ja-JP"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※セミナー</a:t>
            </a:r>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ルーム</a:t>
            </a:r>
            <a:r>
              <a:rPr kumimoji="1" lang="ja-JP" altLang="ja-JP"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の隣の部屋</a:t>
            </a:r>
            <a:r>
              <a:rPr kumimoji="1" lang="ja-JP" altLang="en-US" sz="9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endParaRPr kumimoji="1" lang="ja-JP" altLang="ja-JP" sz="5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6" name="Rectangle 9"/>
          <p:cNvSpPr>
            <a:spLocks noChangeArrowheads="1"/>
          </p:cNvSpPr>
          <p:nvPr/>
        </p:nvSpPr>
        <p:spPr bwMode="auto">
          <a:xfrm>
            <a:off x="278570" y="5024373"/>
            <a:ext cx="6525344" cy="3117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注意事項</a:t>
            </a:r>
            <a:r>
              <a:rPr kumimoji="1" lang="ja-JP" altLang="ja-JP" sz="1800" b="0" i="0" u="none" strike="noStrike" cap="none" normalizeH="0" baseline="0" dirty="0" smtClean="0">
                <a:ln>
                  <a:noFill/>
                </a:ln>
                <a:solidFill>
                  <a:srgbClr val="0070C0"/>
                </a:solidFill>
                <a:effectLst/>
                <a:latin typeface="Century" pitchFamily="18" charset="0"/>
                <a:ea typeface="ＤＦＧ太丸ゴシック体" charset="-128"/>
                <a:cs typeface="Batang" pitchFamily="18" charset="-127"/>
              </a:rPr>
              <a:t>　</a:t>
            </a: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5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3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r>
              <a:rPr kumimoji="1" lang="ja-JP" altLang="ja-JP" sz="1200" b="0" i="0" u="sng"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パソコン講座の定員は１</a:t>
            </a:r>
            <a:r>
              <a:rPr kumimoji="1" lang="ja-JP" altLang="en-US" sz="1200" b="0" i="0" u="sng"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２</a:t>
            </a:r>
            <a:r>
              <a:rPr kumimoji="1" lang="ja-JP" altLang="ja-JP" sz="1200" b="0" i="0" u="sng"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名となっていますが、託児希望者の優先枠はありません</a:t>
            </a:r>
            <a:r>
              <a:rPr kumimoji="1" lang="ja-JP" altLang="ja-JP"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a:t>
            </a:r>
            <a:endParaRPr kumimoji="1" lang="en-US" altLang="ja-JP"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sng"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全ての希望者の中で厳正な抽選をさせていただき、受講者を決定させていただきます</a:t>
            </a:r>
            <a:r>
              <a:rPr kumimoji="1" lang="ja-JP" altLang="ja-JP" sz="1200" b="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a:t>
            </a:r>
            <a:endParaRPr kumimoji="1" lang="en-US" altLang="ja-JP" sz="1200" b="0" i="0" u="none"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ts val="600"/>
              </a:spcBef>
              <a:spcAft>
                <a:spcPct val="0"/>
              </a:spcAft>
              <a:buClrTx/>
              <a:buSzTx/>
              <a:buFontTx/>
              <a:buNone/>
              <a:tabLst/>
            </a:pP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○託児を希望される場合には、受託業者に対してお子さんの年齢を伝える必要があります</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お申し込み時にお子さんのお名前、</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ご</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年齢をご記入いただきます。なおご記入いただいた</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内容は、</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パソコン</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講座で実施する託児のみに使用</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いたします</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ts val="600"/>
              </a:spcBef>
              <a:spcAft>
                <a:spcPct val="0"/>
              </a:spcAft>
              <a:buClrTx/>
              <a:buSzTx/>
              <a:buFontTx/>
              <a:buNone/>
              <a:tabLst/>
            </a:pP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○パソコン講座の受講が決定された方には、持ち物等をお知らせする</a:t>
            </a:r>
            <a:r>
              <a:rPr lang="ja-JP" altLang="en-US" sz="1200" dirty="0" smtClean="0">
                <a:latin typeface="HG丸ｺﾞｼｯｸM-PRO" panose="020F0600000000000000" pitchFamily="50" charset="-128"/>
                <a:ea typeface="HG丸ｺﾞｼｯｸM-PRO" panose="020F0600000000000000" pitchFamily="50" charset="-128"/>
                <a:cs typeface="Batang" pitchFamily="18" charset="-127"/>
              </a:rPr>
              <a:t>ご</a:t>
            </a:r>
            <a:r>
              <a:rPr lang="ja-JP" altLang="en-US" sz="1200" dirty="0">
                <a:latin typeface="HG丸ｺﾞｼｯｸM-PRO" panose="020F0600000000000000" pitchFamily="50" charset="-128"/>
                <a:ea typeface="HG丸ｺﾞｼｯｸM-PRO" panose="020F0600000000000000" pitchFamily="50" charset="-128"/>
                <a:cs typeface="Batang" pitchFamily="18" charset="-127"/>
              </a:rPr>
              <a:t>案内</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、託児サービス</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HG丸ｺﾞｼｯｸM-PRO" panose="020F0600000000000000" pitchFamily="50" charset="-128"/>
                <a:ea typeface="HG丸ｺﾞｼｯｸM-PRO" panose="020F0600000000000000" pitchFamily="50" charset="-128"/>
                <a:cs typeface="Batang" pitchFamily="18" charset="-127"/>
              </a:rPr>
              <a:t>　</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利用申込書</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（託児希望者のみ）等</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を</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ご</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郵送いたします。</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0" algn="l" defTabSz="914400" rtl="0" eaLnBrk="0" fontAlgn="base" latinLnBrk="0" hangingPunct="0">
              <a:lnSpc>
                <a:spcPct val="100000"/>
              </a:lnSpc>
              <a:spcBef>
                <a:spcPts val="600"/>
              </a:spcBef>
              <a:spcAft>
                <a:spcPct val="0"/>
              </a:spcAft>
              <a:buClrTx/>
              <a:buSzTx/>
              <a:buFontTx/>
              <a:buNone/>
              <a:tabLst/>
            </a:pP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○受託業者から、以下に該当するお子さんはお預かりできない旨が提示されています。</a:t>
            </a:r>
            <a:endParaRPr kumimoji="1" lang="en-US"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endParaRPr>
          </a:p>
          <a:p>
            <a:pPr lvl="0" indent="152400"/>
            <a:r>
              <a:rPr lang="ja-JP" altLang="ja-JP" sz="1200" dirty="0">
                <a:solidFill>
                  <a:prstClr val="black"/>
                </a:solidFill>
                <a:latin typeface="HG丸ｺﾞｼｯｸM-PRO" panose="020F0600000000000000" pitchFamily="50" charset="-128"/>
                <a:ea typeface="HG丸ｺﾞｼｯｸM-PRO" panose="020F0600000000000000" pitchFamily="50" charset="-128"/>
                <a:cs typeface="Batang" pitchFamily="18" charset="-127"/>
              </a:rPr>
              <a:t>・当日、３７．５℃以上の発熱をしているお子さん</a:t>
            </a:r>
            <a:endParaRPr lang="ja-JP" altLang="ja-JP" sz="500" dirty="0">
              <a:solidFill>
                <a:prstClr val="black"/>
              </a:solidFill>
              <a:latin typeface="HG丸ｺﾞｼｯｸM-PRO" panose="020F0600000000000000" pitchFamily="50" charset="-128"/>
              <a:ea typeface="HG丸ｺﾞｼｯｸM-PRO" panose="020F0600000000000000" pitchFamily="50" charset="-128"/>
            </a:endParaRPr>
          </a:p>
          <a:p>
            <a:pPr lvl="0" indent="152400" eaLnBrk="0" hangingPunct="0"/>
            <a:r>
              <a:rPr lang="ja-JP" altLang="ja-JP" sz="1200" dirty="0">
                <a:solidFill>
                  <a:prstClr val="black"/>
                </a:solidFill>
                <a:latin typeface="HG丸ｺﾞｼｯｸM-PRO" panose="020F0600000000000000" pitchFamily="50" charset="-128"/>
                <a:ea typeface="HG丸ｺﾞｼｯｸM-PRO" panose="020F0600000000000000" pitchFamily="50" charset="-128"/>
                <a:cs typeface="Batang" pitchFamily="18" charset="-127"/>
              </a:rPr>
              <a:t>・病児、病後児のお子さん</a:t>
            </a:r>
            <a:endParaRPr lang="ja-JP" altLang="ja-JP" sz="500" dirty="0">
              <a:solidFill>
                <a:prstClr val="black"/>
              </a:solidFill>
              <a:latin typeface="HG丸ｺﾞｼｯｸM-PRO" panose="020F0600000000000000" pitchFamily="50" charset="-128"/>
              <a:ea typeface="HG丸ｺﾞｼｯｸM-PRO" panose="020F0600000000000000" pitchFamily="50" charset="-128"/>
            </a:endParaRPr>
          </a:p>
          <a:p>
            <a:pPr lvl="0" indent="152400" eaLnBrk="0" hangingPunct="0"/>
            <a:r>
              <a:rPr lang="ja-JP" altLang="ja-JP" sz="1200" dirty="0">
                <a:solidFill>
                  <a:prstClr val="black"/>
                </a:solidFill>
                <a:latin typeface="HG丸ｺﾞｼｯｸM-PRO" panose="020F0600000000000000" pitchFamily="50" charset="-128"/>
                <a:ea typeface="HG丸ｺﾞｼｯｸM-PRO" panose="020F0600000000000000" pitchFamily="50" charset="-128"/>
                <a:cs typeface="Batang" pitchFamily="18" charset="-127"/>
              </a:rPr>
              <a:t>・投薬が必要なお子さん</a:t>
            </a:r>
            <a:endParaRPr lang="ja-JP" altLang="ja-JP" sz="500" dirty="0">
              <a:solidFill>
                <a:prstClr val="black"/>
              </a:solidFill>
              <a:latin typeface="HG丸ｺﾞｼｯｸM-PRO" panose="020F0600000000000000" pitchFamily="50" charset="-128"/>
              <a:ea typeface="HG丸ｺﾞｼｯｸM-PRO" panose="020F0600000000000000" pitchFamily="50" charset="-128"/>
            </a:endParaRPr>
          </a:p>
          <a:p>
            <a:pPr lvl="0" indent="152400" eaLnBrk="0" hangingPunct="0"/>
            <a:r>
              <a:rPr lang="ja-JP" altLang="ja-JP" sz="1200" dirty="0">
                <a:solidFill>
                  <a:prstClr val="black"/>
                </a:solidFill>
                <a:latin typeface="HG丸ｺﾞｼｯｸM-PRO" panose="020F0600000000000000" pitchFamily="50" charset="-128"/>
                <a:ea typeface="HG丸ｺﾞｼｯｸM-PRO" panose="020F0600000000000000" pitchFamily="50" charset="-128"/>
                <a:cs typeface="Batang" pitchFamily="18" charset="-127"/>
              </a:rPr>
              <a:t>・集団保育が難しいお子</a:t>
            </a:r>
            <a:r>
              <a:rPr lang="ja-JP" altLang="ja-JP" sz="1200" dirty="0" smtClean="0">
                <a:solidFill>
                  <a:prstClr val="black"/>
                </a:solidFill>
                <a:latin typeface="HG丸ｺﾞｼｯｸM-PRO" panose="020F0600000000000000" pitchFamily="50" charset="-128"/>
                <a:ea typeface="HG丸ｺﾞｼｯｸM-PRO" panose="020F0600000000000000" pitchFamily="50" charset="-128"/>
                <a:cs typeface="Batang" pitchFamily="18" charset="-127"/>
              </a:rPr>
              <a:t>さん</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cs typeface="Batang" pitchFamily="18" charset="-127"/>
            </a:endParaRPr>
          </a:p>
          <a:p>
            <a:pPr lvl="0" indent="152400" eaLnBrk="0" hangingPunct="0"/>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Batang" pitchFamily="18" charset="-127"/>
              </a:rPr>
              <a:t>な</a:t>
            </a:r>
            <a:r>
              <a:rPr lang="ja-JP" altLang="en-US" sz="1200" dirty="0">
                <a:solidFill>
                  <a:prstClr val="black"/>
                </a:solidFill>
                <a:latin typeface="HG丸ｺﾞｼｯｸM-PRO" panose="020F0600000000000000" pitchFamily="50" charset="-128"/>
                <a:ea typeface="HG丸ｺﾞｼｯｸM-PRO" panose="020F0600000000000000" pitchFamily="50" charset="-128"/>
                <a:cs typeface="Batang" pitchFamily="18" charset="-127"/>
              </a:rPr>
              <a:t>お</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cs typeface="Batang" pitchFamily="18" charset="-127"/>
              </a:rPr>
              <a:t>、そのような場合には欠席、または受講取消することがあることをご了承ください。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cs typeface="Batang" pitchFamily="18" charset="-127"/>
            </a:endParaRPr>
          </a:p>
        </p:txBody>
      </p:sp>
      <p:pic>
        <p:nvPicPr>
          <p:cNvPr id="2051" name="Picture 3" descr="パソコンセミナー託児室写真１"/>
          <p:cNvPicPr>
            <a:picLocks noChangeAspect="1" noChangeArrowheads="1"/>
          </p:cNvPicPr>
          <p:nvPr/>
        </p:nvPicPr>
        <p:blipFill>
          <a:blip r:embed="rId4" cstate="print">
            <a:extLst>
              <a:ext uri="{28A0092B-C50C-407E-A947-70E740481C1C}">
                <a14:useLocalDpi xmlns:a14="http://schemas.microsoft.com/office/drawing/2010/main"/>
              </a:ext>
            </a:extLst>
          </a:blip>
          <a:srcRect/>
          <a:stretch>
            <a:fillRect/>
          </a:stretch>
        </p:blipFill>
        <p:spPr bwMode="auto">
          <a:xfrm>
            <a:off x="4972169" y="3514854"/>
            <a:ext cx="1773333" cy="1327899"/>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2"/>
          <p:cNvSpPr txBox="1">
            <a:spLocks noChangeArrowheads="1"/>
          </p:cNvSpPr>
          <p:nvPr/>
        </p:nvSpPr>
        <p:spPr bwMode="auto">
          <a:xfrm>
            <a:off x="4972170" y="4845803"/>
            <a:ext cx="1773332" cy="138499"/>
          </a:xfrm>
          <a:prstGeom prst="rect">
            <a:avLst/>
          </a:prstGeom>
          <a:noFill/>
          <a:ln>
            <a:noFill/>
          </a:ln>
        </p:spPr>
        <p:txBody>
          <a:bodyPr vert="horz" wrap="square" lIns="0" tIns="0" rIns="0" bIns="0" numCol="1" anchor="ctr" anchorCtr="1"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ゴシック" pitchFamily="49" charset="-128"/>
                <a:ea typeface="ＭＳ ゴシック" pitchFamily="49" charset="-128"/>
                <a:cs typeface="Batang" pitchFamily="18" charset="-127"/>
              </a:rPr>
              <a:t>・</a:t>
            </a:r>
            <a:r>
              <a:rPr kumimoji="1" lang="ja-JP" altLang="ja-JP" sz="900" b="0" i="0" u="none" strike="noStrike" cap="none" normalizeH="0" baseline="0" dirty="0" smtClean="0">
                <a:ln>
                  <a:noFill/>
                </a:ln>
                <a:solidFill>
                  <a:schemeClr val="tx1"/>
                </a:solidFill>
                <a:effectLst/>
                <a:latin typeface="ＭＳ ゴシック" pitchFamily="49" charset="-128"/>
                <a:ea typeface="ＭＳ ゴシック" pitchFamily="49" charset="-128"/>
                <a:cs typeface="Batang" pitchFamily="18" charset="-127"/>
              </a:rPr>
              <a:t>託児室の写真</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Rectangle 7"/>
          <p:cNvSpPr>
            <a:spLocks noChangeArrowheads="1"/>
          </p:cNvSpPr>
          <p:nvPr/>
        </p:nvSpPr>
        <p:spPr bwMode="auto">
          <a:xfrm>
            <a:off x="144016" y="3470101"/>
            <a:ext cx="6381328" cy="146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52400" algn="l" defTabSz="914400" rtl="0" eaLnBrk="1" fontAlgn="base" latinLnBrk="0" hangingPunct="1">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お預かりする人数</a:t>
            </a:r>
            <a:endParaRPr kumimoji="1" lang="en-US"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endParaRPr>
          </a:p>
          <a:p>
            <a:pPr marL="0" marR="0" lvl="0" indent="152400" algn="l" defTabSz="914400" rtl="0" eaLnBrk="1" fontAlgn="base" latinLnBrk="0" hangingPunct="1">
              <a:lnSpc>
                <a:spcPct val="100000"/>
              </a:lnSpc>
              <a:spcBef>
                <a:spcPct val="0"/>
              </a:spcBef>
              <a:spcAft>
                <a:spcPct val="0"/>
              </a:spcAft>
              <a:buClrTx/>
              <a:buSzTx/>
              <a:buFontTx/>
              <a:buNone/>
              <a:tabLst/>
            </a:pP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lvl="0" eaLnBrk="0" hangingPunct="0"/>
            <a:r>
              <a:rPr lang="ja-JP" altLang="en-US" sz="1200" dirty="0">
                <a:latin typeface="HG丸ｺﾞｼｯｸM-PRO" panose="020F0600000000000000" pitchFamily="50" charset="-128"/>
                <a:ea typeface="HG丸ｺﾞｼｯｸM-PRO" panose="020F0600000000000000" pitchFamily="50" charset="-128"/>
                <a:cs typeface="Batang" pitchFamily="18" charset="-127"/>
              </a:rPr>
              <a:t>・</a:t>
            </a:r>
            <a:r>
              <a:rPr kumimoji="1" lang="ja-JP" altLang="ja-JP"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月齢にかかわらず</a:t>
            </a:r>
            <a:r>
              <a:rPr kumimoji="1" lang="ja-JP" altLang="en-US"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４</a:t>
            </a:r>
            <a:r>
              <a:rPr kumimoji="1" lang="ja-JP" altLang="ja-JP"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名まで</a:t>
            </a:r>
            <a:endParaRPr kumimoji="1" lang="en-US" altLang="ja-JP"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2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cs typeface="Batang" pitchFamily="18" charset="-127"/>
              </a:rPr>
              <a:t>（託児希望者が４名を超えた場合は抽選となります）</a:t>
            </a:r>
            <a:endParaRPr kumimoji="1" lang="ja-JP" altLang="ja-JP" sz="500" b="0" i="0" strike="noStrike" cap="none" normalizeH="0" baseline="0" dirty="0" smtClean="0">
              <a:ln>
                <a:noFill/>
              </a:ln>
              <a:effectLst/>
              <a:latin typeface="HG丸ｺﾞｼｯｸM-PRO" panose="020F0600000000000000" pitchFamily="50" charset="-128"/>
              <a:ea typeface="HG丸ｺﾞｼｯｸM-PRO" panose="020F0600000000000000"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en-US" altLang="ja-JP" sz="700" b="0" i="0" u="none" strike="noStrike" cap="none" normalizeH="0" baseline="0" dirty="0" smtClean="0">
              <a:ln>
                <a:noFill/>
              </a:ln>
              <a:solidFill>
                <a:srgbClr val="0070C0"/>
              </a:solidFill>
              <a:effectLst/>
              <a:latin typeface="Century" pitchFamily="18" charset="0"/>
              <a:ea typeface="ＤＦＧ太丸ゴシック体"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持ち物</a:t>
            </a:r>
            <a:endParaRPr kumimoji="1" lang="ja-JP" altLang="ja-JP" sz="5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en-US" altLang="ja-JP" sz="5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endParaRPr>
          </a:p>
          <a:p>
            <a:pPr lvl="0" eaLnBrk="0" hangingPunct="0"/>
            <a:r>
              <a:rPr lang="ja-JP" altLang="en-US" sz="1200" dirty="0" smtClean="0">
                <a:latin typeface="HG丸ｺﾞｼｯｸM-PRO" panose="020F0600000000000000" pitchFamily="50" charset="-128"/>
                <a:ea typeface="HG丸ｺﾞｼｯｸM-PRO" panose="020F0600000000000000" pitchFamily="50" charset="-128"/>
                <a:cs typeface="Batang" pitchFamily="18" charset="-127"/>
              </a:rPr>
              <a:t>・</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講座受講が決定した方に、別途お知らせ</a:t>
            </a:r>
            <a:r>
              <a:rPr kumimoji="1" lang="ja-JP" altLang="en-US"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いたします</a:t>
            </a:r>
            <a:r>
              <a:rPr kumimoji="1" lang="ja-JP" altLang="ja-JP" sz="12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cs typeface="Batang" pitchFamily="18" charset="-127"/>
              </a:rPr>
              <a:t>。</a:t>
            </a:r>
            <a:endParaRPr kumimoji="1" lang="ja-JP" altLang="ja-JP" sz="5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11" name="Rectangle 10"/>
          <p:cNvSpPr>
            <a:spLocks noChangeArrowheads="1"/>
          </p:cNvSpPr>
          <p:nvPr/>
        </p:nvSpPr>
        <p:spPr bwMode="auto">
          <a:xfrm>
            <a:off x="2307" y="8315980"/>
            <a:ext cx="2733079"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rPr>
              <a:t>受託事業者</a:t>
            </a:r>
            <a:endParaRPr kumimoji="1" lang="en-US" altLang="ja-JP" sz="1800" i="0" u="none" strike="noStrike" cap="none" normalizeH="0" baseline="0" dirty="0" smtClean="0">
              <a:ln>
                <a:noFill/>
              </a:ln>
              <a:solidFill>
                <a:srgbClr val="FF5050"/>
              </a:solidFill>
              <a:effectLst/>
              <a:latin typeface="HGP創英角ﾎﾟｯﾌﾟ体" panose="040B0A00000000000000" pitchFamily="50" charset="-128"/>
              <a:ea typeface="HGP創英角ﾎﾟｯﾌﾟ体" panose="040B0A00000000000000" pitchFamily="50" charset="-128"/>
              <a:cs typeface="Batang" pitchFamily="18" charset="-127"/>
            </a:endParaRPr>
          </a:p>
          <a:p>
            <a:pPr marL="0" marR="0" lvl="0" indent="152400" algn="l" defTabSz="914400" rtl="0" eaLnBrk="0" fontAlgn="base" latinLnBrk="0" hangingPunct="0">
              <a:lnSpc>
                <a:spcPct val="100000"/>
              </a:lnSpc>
              <a:spcBef>
                <a:spcPct val="0"/>
              </a:spcBef>
              <a:spcAft>
                <a:spcPct val="0"/>
              </a:spcAft>
              <a:buClrTx/>
              <a:buSzTx/>
              <a:buFontTx/>
              <a:buNone/>
              <a:tabLst/>
            </a:pPr>
            <a:endParaRPr kumimoji="1" lang="ja-JP" altLang="ja-JP" sz="5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rPr>
              <a:t>　株式会社　明日香　</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cs typeface="Batang" pitchFamily="18" charset="-127"/>
              </a:rPr>
              <a:t>ASUKA</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タイトル 1"/>
          <p:cNvSpPr txBox="1">
            <a:spLocks/>
          </p:cNvSpPr>
          <p:nvPr/>
        </p:nvSpPr>
        <p:spPr>
          <a:xfrm>
            <a:off x="0" y="-36512"/>
            <a:ext cx="6858000" cy="576063"/>
          </a:xfrm>
          <a:prstGeom prst="rect">
            <a:avLst/>
          </a:prstGeom>
          <a:solidFill>
            <a:srgbClr val="FF5050"/>
          </a:solidFill>
        </p:spPr>
        <p:txBody>
          <a:bodyPr anchor="ctr" anchorCtr="0">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HGP創英角ｺﾞｼｯｸUB" panose="020B0900000000000000" pitchFamily="50" charset="-128"/>
                <a:ea typeface="HGP創英角ｺﾞｼｯｸUB" panose="020B0900000000000000" pitchFamily="50" charset="-128"/>
              </a:rPr>
              <a:t>託児についてのお知らせ</a:t>
            </a:r>
            <a:endParaRPr lang="ja-JP" altLang="en-US" sz="2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3" name="テキスト ボックス 12"/>
          <p:cNvSpPr txBox="1"/>
          <p:nvPr/>
        </p:nvSpPr>
        <p:spPr>
          <a:xfrm>
            <a:off x="4269598" y="581363"/>
            <a:ext cx="2554152" cy="246221"/>
          </a:xfrm>
          <a:prstGeom prst="rect">
            <a:avLst/>
          </a:prstGeom>
          <a:noFill/>
        </p:spPr>
        <p:txBody>
          <a:bodyPr wrap="none" lIns="36000" tIns="0" rIns="36000" bIns="0" rtlCol="0">
            <a:spAutoFit/>
          </a:bodyPr>
          <a:lstStyle/>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マザーズハローワーク横浜</a:t>
            </a:r>
            <a:endParaRPr kumimoji="1"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6508088" y="8774668"/>
            <a:ext cx="341760" cy="369332"/>
          </a:xfrm>
          <a:prstGeom prst="rect">
            <a:avLst/>
          </a:prstGeom>
          <a:noFill/>
        </p:spPr>
        <p:txBody>
          <a:bodyPr wrap="none" rtlCol="0">
            <a:spAutoFit/>
          </a:bodyPr>
          <a:lstStyle/>
          <a:p>
            <a:r>
              <a:rPr lang="ja-JP" altLang="en-US" dirty="0"/>
              <a:t>２</a:t>
            </a:r>
            <a:endParaRPr kumimoji="1" lang="ja-JP" altLang="en-US" dirty="0"/>
          </a:p>
        </p:txBody>
      </p:sp>
    </p:spTree>
    <p:extLst>
      <p:ext uri="{BB962C8B-B14F-4D97-AF65-F5344CB8AC3E}">
        <p14:creationId xmlns:p14="http://schemas.microsoft.com/office/powerpoint/2010/main" val="2970723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903</Words>
  <PresentationFormat>画面に合わせる (4:3)</PresentationFormat>
  <Paragraphs>104</Paragraphs>
  <Slides>2</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vt:i4>
      </vt:variant>
    </vt:vector>
  </HeadingPairs>
  <TitlesOfParts>
    <vt:vector size="17" baseType="lpstr">
      <vt:lpstr>07ロゴたいぷゴシック7</vt:lpstr>
      <vt:lpstr>Batang</vt:lpstr>
      <vt:lpstr>ＤＦＧ太丸ゴシック体</vt:lpstr>
      <vt:lpstr>HGP創英角ｺﾞｼｯｸUB</vt:lpstr>
      <vt:lpstr>HGP創英角ﾎﾟｯﾌﾟ体</vt:lpstr>
      <vt:lpstr>HGS創英角ｺﾞｼｯｸUB</vt:lpstr>
      <vt:lpstr>HG丸ｺﾞｼｯｸM-PRO</vt:lpstr>
      <vt:lpstr>ＭＳ Ｐゴシック</vt:lpstr>
      <vt:lpstr>ＭＳ ゴシック</vt:lpstr>
      <vt:lpstr>游ゴシック</vt:lpstr>
      <vt:lpstr>Arial</vt:lpstr>
      <vt:lpstr>Calibri</vt:lpstr>
      <vt:lpstr>Century</vt:lpstr>
      <vt:lpstr>Times New Roman</vt:lpstr>
      <vt:lpstr>Office ​​テーマ</vt:lpstr>
      <vt:lpstr>パソコン講習＆再就職支援セミナー</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