
<file path=[Content_Types].xml><?xml version="1.0" encoding="utf-8"?>
<Types xmlns="http://schemas.openxmlformats.org/package/2006/content-types">
  <Default ContentType="image/x-emf" Extension="emf"/>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8" r:id="rId3"/>
  </p:sldIdLst>
  <p:sldSz cx="6858000" cy="9144000" type="screen4x3"/>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FF"/>
    <a:srgbClr val="8BD0FF"/>
    <a:srgbClr val="5BBDFF"/>
    <a:srgbClr val="FF0000"/>
    <a:srgbClr val="FF3300"/>
    <a:srgbClr val="FF5050"/>
    <a:srgbClr val="BD2C0F"/>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906" y="12"/>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2" Target="slides/slide1.xml" Type="http://schemas.openxmlformats.org/officeDocument/2006/relationships/slide"/><Relationship Id="rId3" Target="slides/slide2.xml" Type="http://schemas.openxmlformats.org/officeDocument/2006/relationships/slide"/><Relationship Id="rId4" Target="notesMasters/notesMaster1.xml" Type="http://schemas.openxmlformats.org/officeDocument/2006/relationships/notesMaster"/><Relationship Id="rId5" Target="presProps.xml" Type="http://schemas.openxmlformats.org/officeDocument/2006/relationships/presProps"/><Relationship Id="rId6" Target="viewProps.xml" Type="http://schemas.openxmlformats.org/officeDocument/2006/relationships/viewProps"/><Relationship Id="rId7" Target="theme/theme1.xml" Type="http://schemas.openxmlformats.org/officeDocument/2006/relationships/theme"/><Relationship Id="rId8" Target="tableStyles.xml" Type="http://schemas.openxmlformats.org/officeDocument/2006/relationships/tableStyles"/></Relationships>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1"/>
            <a:ext cx="2948887" cy="498475"/>
          </a:xfrm>
          <a:prstGeom prst="rect">
            <a:avLst/>
          </a:prstGeom>
        </p:spPr>
        <p:txBody>
          <a:bodyPr vert="horz" lIns="91413" tIns="45706" rIns="91413" bIns="4570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141" y="1"/>
            <a:ext cx="2948887" cy="498475"/>
          </a:xfrm>
          <a:prstGeom prst="rect">
            <a:avLst/>
          </a:prstGeom>
        </p:spPr>
        <p:txBody>
          <a:bodyPr vert="horz" lIns="91413" tIns="45706" rIns="91413" bIns="45706" rtlCol="0"/>
          <a:lstStyle>
            <a:lvl1pPr algn="r">
              <a:defRPr sz="1200"/>
            </a:lvl1pPr>
          </a:lstStyle>
          <a:p>
            <a:fld id="{B6233519-A602-48E3-8404-DB93C9FA11D4}" type="datetimeFigureOut">
              <a:rPr kumimoji="1" lang="ja-JP" altLang="en-US" smtClean="0"/>
              <a:t>2025/5/23</a:t>
            </a:fld>
            <a:endParaRPr kumimoji="1" lang="ja-JP" altLang="en-US"/>
          </a:p>
        </p:txBody>
      </p:sp>
      <p:sp>
        <p:nvSpPr>
          <p:cNvPr id="4" name="スライド イメージ プレースホルダー 3"/>
          <p:cNvSpPr>
            <a:spLocks noGrp="1" noRot="1" noChangeAspect="1"/>
          </p:cNvSpPr>
          <p:nvPr>
            <p:ph type="sldImg" idx="2"/>
          </p:nvPr>
        </p:nvSpPr>
        <p:spPr>
          <a:xfrm>
            <a:off x="2146300" y="1243013"/>
            <a:ext cx="2513013" cy="3354387"/>
          </a:xfrm>
          <a:prstGeom prst="rect">
            <a:avLst/>
          </a:prstGeom>
          <a:noFill/>
          <a:ln w="12700">
            <a:solidFill>
              <a:prstClr val="black"/>
            </a:solidFill>
          </a:ln>
        </p:spPr>
        <p:txBody>
          <a:bodyPr vert="horz" lIns="91413" tIns="45706" rIns="91413" bIns="45706" rtlCol="0" anchor="ctr"/>
          <a:lstStyle/>
          <a:p>
            <a:endParaRPr lang="ja-JP" altLang="en-US"/>
          </a:p>
        </p:txBody>
      </p:sp>
      <p:sp>
        <p:nvSpPr>
          <p:cNvPr id="5" name="ノート プレースホルダー 4"/>
          <p:cNvSpPr>
            <a:spLocks noGrp="1"/>
          </p:cNvSpPr>
          <p:nvPr>
            <p:ph type="body" sz="quarter" idx="3"/>
          </p:nvPr>
        </p:nvSpPr>
        <p:spPr>
          <a:xfrm>
            <a:off x="680879" y="4783139"/>
            <a:ext cx="5443856" cy="3913187"/>
          </a:xfrm>
          <a:prstGeom prst="rect">
            <a:avLst/>
          </a:prstGeom>
        </p:spPr>
        <p:txBody>
          <a:bodyPr vert="horz" lIns="91413" tIns="45706" rIns="91413" bIns="4570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4" y="9440867"/>
            <a:ext cx="2948887" cy="498475"/>
          </a:xfrm>
          <a:prstGeom prst="rect">
            <a:avLst/>
          </a:prstGeom>
        </p:spPr>
        <p:txBody>
          <a:bodyPr vert="horz" lIns="91413" tIns="45706" rIns="91413" bIns="4570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141" y="9440867"/>
            <a:ext cx="2948887" cy="498475"/>
          </a:xfrm>
          <a:prstGeom prst="rect">
            <a:avLst/>
          </a:prstGeom>
        </p:spPr>
        <p:txBody>
          <a:bodyPr vert="horz" lIns="91413" tIns="45706" rIns="91413" bIns="45706" rtlCol="0" anchor="b"/>
          <a:lstStyle>
            <a:lvl1pPr algn="r">
              <a:defRPr sz="1200"/>
            </a:lvl1pPr>
          </a:lstStyle>
          <a:p>
            <a:fld id="{DC6554FE-34F2-4E06-8B85-F82332E00286}" type="slidenum">
              <a:rPr kumimoji="1" lang="ja-JP" altLang="en-US" smtClean="0"/>
              <a:t>‹#›</a:t>
            </a:fld>
            <a:endParaRPr kumimoji="1" lang="ja-JP" altLang="en-US"/>
          </a:p>
        </p:txBody>
      </p:sp>
    </p:spTree>
    <p:extLst>
      <p:ext uri="{BB962C8B-B14F-4D97-AF65-F5344CB8AC3E}">
        <p14:creationId xmlns:p14="http://schemas.microsoft.com/office/powerpoint/2010/main" val="2983047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C958E22-7E1B-4E42-8817-6D0C28205159}" type="datetimeFigureOut">
              <a:rPr kumimoji="1" lang="ja-JP" altLang="en-US" smtClean="0"/>
              <a:t>2025/5/23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90EE0A6-90CA-490A-B5E7-3A9A5AD3114A}" type="slidenum">
              <a:rPr kumimoji="1" lang="ja-JP" altLang="en-US" smtClean="0"/>
              <a:t>‹#›</a:t>
            </a:fld>
            <a:endParaRPr kumimoji="1" lang="ja-JP" altLang="en-US"/>
          </a:p>
        </p:txBody>
      </p:sp>
    </p:spTree>
    <p:extLst>
      <p:ext uri="{BB962C8B-B14F-4D97-AF65-F5344CB8AC3E}">
        <p14:creationId xmlns:p14="http://schemas.microsoft.com/office/powerpoint/2010/main" val="773290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C958E22-7E1B-4E42-8817-6D0C28205159}" type="datetimeFigureOut">
              <a:rPr kumimoji="1" lang="ja-JP" altLang="en-US" smtClean="0"/>
              <a:t>2025/5/23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90EE0A6-90CA-490A-B5E7-3A9A5AD3114A}" type="slidenum">
              <a:rPr kumimoji="1" lang="ja-JP" altLang="en-US" smtClean="0"/>
              <a:t>‹#›</a:t>
            </a:fld>
            <a:endParaRPr kumimoji="1" lang="ja-JP" altLang="en-US"/>
          </a:p>
        </p:txBody>
      </p:sp>
    </p:spTree>
    <p:extLst>
      <p:ext uri="{BB962C8B-B14F-4D97-AF65-F5344CB8AC3E}">
        <p14:creationId xmlns:p14="http://schemas.microsoft.com/office/powerpoint/2010/main" val="1426475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5" y="488951"/>
            <a:ext cx="3357563" cy="1040130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C958E22-7E1B-4E42-8817-6D0C28205159}" type="datetimeFigureOut">
              <a:rPr kumimoji="1" lang="ja-JP" altLang="en-US" smtClean="0"/>
              <a:t>2025/5/23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90EE0A6-90CA-490A-B5E7-3A9A5AD3114A}" type="slidenum">
              <a:rPr kumimoji="1" lang="ja-JP" altLang="en-US" smtClean="0"/>
              <a:t>‹#›</a:t>
            </a:fld>
            <a:endParaRPr kumimoji="1" lang="ja-JP" altLang="en-US"/>
          </a:p>
        </p:txBody>
      </p:sp>
    </p:spTree>
    <p:extLst>
      <p:ext uri="{BB962C8B-B14F-4D97-AF65-F5344CB8AC3E}">
        <p14:creationId xmlns:p14="http://schemas.microsoft.com/office/powerpoint/2010/main" val="3569217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C958E22-7E1B-4E42-8817-6D0C28205159}" type="datetimeFigureOut">
              <a:rPr kumimoji="1" lang="ja-JP" altLang="en-US" smtClean="0"/>
              <a:t>2025/5/23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90EE0A6-90CA-490A-B5E7-3A9A5AD3114A}" type="slidenum">
              <a:rPr kumimoji="1" lang="ja-JP" altLang="en-US" smtClean="0"/>
              <a:t>‹#›</a:t>
            </a:fld>
            <a:endParaRPr kumimoji="1" lang="ja-JP" altLang="en-US"/>
          </a:p>
        </p:txBody>
      </p:sp>
    </p:spTree>
    <p:extLst>
      <p:ext uri="{BB962C8B-B14F-4D97-AF65-F5344CB8AC3E}">
        <p14:creationId xmlns:p14="http://schemas.microsoft.com/office/powerpoint/2010/main" val="2115807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C958E22-7E1B-4E42-8817-6D0C28205159}" type="datetimeFigureOut">
              <a:rPr kumimoji="1" lang="ja-JP" altLang="en-US" smtClean="0"/>
              <a:t>2025/5/23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90EE0A6-90CA-490A-B5E7-3A9A5AD3114A}" type="slidenum">
              <a:rPr kumimoji="1" lang="ja-JP" altLang="en-US" smtClean="0"/>
              <a:t>‹#›</a:t>
            </a:fld>
            <a:endParaRPr kumimoji="1" lang="ja-JP" altLang="en-US"/>
          </a:p>
        </p:txBody>
      </p:sp>
    </p:spTree>
    <p:extLst>
      <p:ext uri="{BB962C8B-B14F-4D97-AF65-F5344CB8AC3E}">
        <p14:creationId xmlns:p14="http://schemas.microsoft.com/office/powerpoint/2010/main" val="3061458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C958E22-7E1B-4E42-8817-6D0C28205159}" type="datetimeFigureOut">
              <a:rPr kumimoji="1" lang="ja-JP" altLang="en-US" smtClean="0"/>
              <a:t>2025/5/23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90EE0A6-90CA-490A-B5E7-3A9A5AD3114A}" type="slidenum">
              <a:rPr kumimoji="1" lang="ja-JP" altLang="en-US" smtClean="0"/>
              <a:t>‹#›</a:t>
            </a:fld>
            <a:endParaRPr kumimoji="1" lang="ja-JP" altLang="en-US"/>
          </a:p>
        </p:txBody>
      </p:sp>
    </p:spTree>
    <p:extLst>
      <p:ext uri="{BB962C8B-B14F-4D97-AF65-F5344CB8AC3E}">
        <p14:creationId xmlns:p14="http://schemas.microsoft.com/office/powerpoint/2010/main" val="3929110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C958E22-7E1B-4E42-8817-6D0C28205159}" type="datetimeFigureOut">
              <a:rPr kumimoji="1" lang="ja-JP" altLang="en-US" smtClean="0"/>
              <a:t>2025/5/23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90EE0A6-90CA-490A-B5E7-3A9A5AD3114A}" type="slidenum">
              <a:rPr kumimoji="1" lang="ja-JP" altLang="en-US" smtClean="0"/>
              <a:t>‹#›</a:t>
            </a:fld>
            <a:endParaRPr kumimoji="1" lang="ja-JP" altLang="en-US"/>
          </a:p>
        </p:txBody>
      </p:sp>
    </p:spTree>
    <p:extLst>
      <p:ext uri="{BB962C8B-B14F-4D97-AF65-F5344CB8AC3E}">
        <p14:creationId xmlns:p14="http://schemas.microsoft.com/office/powerpoint/2010/main" val="367834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C958E22-7E1B-4E42-8817-6D0C28205159}" type="datetimeFigureOut">
              <a:rPr kumimoji="1" lang="ja-JP" altLang="en-US" smtClean="0"/>
              <a:t>2025/5/23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90EE0A6-90CA-490A-B5E7-3A9A5AD3114A}" type="slidenum">
              <a:rPr kumimoji="1" lang="ja-JP" altLang="en-US" smtClean="0"/>
              <a:t>‹#›</a:t>
            </a:fld>
            <a:endParaRPr kumimoji="1" lang="ja-JP" altLang="en-US"/>
          </a:p>
        </p:txBody>
      </p:sp>
    </p:spTree>
    <p:extLst>
      <p:ext uri="{BB962C8B-B14F-4D97-AF65-F5344CB8AC3E}">
        <p14:creationId xmlns:p14="http://schemas.microsoft.com/office/powerpoint/2010/main" val="3380662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C958E22-7E1B-4E42-8817-6D0C28205159}" type="datetimeFigureOut">
              <a:rPr kumimoji="1" lang="ja-JP" altLang="en-US" smtClean="0"/>
              <a:t>2025/5/23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90EE0A6-90CA-490A-B5E7-3A9A5AD3114A}" type="slidenum">
              <a:rPr kumimoji="1" lang="ja-JP" altLang="en-US" smtClean="0"/>
              <a:t>‹#›</a:t>
            </a:fld>
            <a:endParaRPr kumimoji="1" lang="ja-JP" altLang="en-US"/>
          </a:p>
        </p:txBody>
      </p:sp>
    </p:spTree>
    <p:extLst>
      <p:ext uri="{BB962C8B-B14F-4D97-AF65-F5344CB8AC3E}">
        <p14:creationId xmlns:p14="http://schemas.microsoft.com/office/powerpoint/2010/main" val="1069393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C958E22-7E1B-4E42-8817-6D0C28205159}" type="datetimeFigureOut">
              <a:rPr kumimoji="1" lang="ja-JP" altLang="en-US" smtClean="0"/>
              <a:t>2025/5/23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90EE0A6-90CA-490A-B5E7-3A9A5AD3114A}" type="slidenum">
              <a:rPr kumimoji="1" lang="ja-JP" altLang="en-US" smtClean="0"/>
              <a:t>‹#›</a:t>
            </a:fld>
            <a:endParaRPr kumimoji="1" lang="ja-JP" altLang="en-US"/>
          </a:p>
        </p:txBody>
      </p:sp>
    </p:spTree>
    <p:extLst>
      <p:ext uri="{BB962C8B-B14F-4D97-AF65-F5344CB8AC3E}">
        <p14:creationId xmlns:p14="http://schemas.microsoft.com/office/powerpoint/2010/main" val="21052623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C958E22-7E1B-4E42-8817-6D0C28205159}" type="datetimeFigureOut">
              <a:rPr kumimoji="1" lang="ja-JP" altLang="en-US" smtClean="0"/>
              <a:t>2025/5/23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90EE0A6-90CA-490A-B5E7-3A9A5AD3114A}" type="slidenum">
              <a:rPr kumimoji="1" lang="ja-JP" altLang="en-US" smtClean="0"/>
              <a:t>‹#›</a:t>
            </a:fld>
            <a:endParaRPr kumimoji="1" lang="ja-JP" altLang="en-US"/>
          </a:p>
        </p:txBody>
      </p:sp>
    </p:spTree>
    <p:extLst>
      <p:ext uri="{BB962C8B-B14F-4D97-AF65-F5344CB8AC3E}">
        <p14:creationId xmlns:p14="http://schemas.microsoft.com/office/powerpoint/2010/main" val="2918433675"/>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BC958E22-7E1B-4E42-8817-6D0C28205159}" type="datetimeFigureOut">
              <a:rPr kumimoji="1" lang="ja-JP" altLang="en-US" smtClean="0"/>
              <a:t>2025/5/23</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990EE0A6-90CA-490A-B5E7-3A9A5AD3114A}" type="slidenum">
              <a:rPr kumimoji="1" lang="ja-JP" altLang="en-US" smtClean="0"/>
              <a:t>‹#›</a:t>
            </a:fld>
            <a:endParaRPr kumimoji="1" lang="ja-JP" altLang="en-US"/>
          </a:p>
        </p:txBody>
      </p:sp>
    </p:spTree>
    <p:extLst>
      <p:ext uri="{BB962C8B-B14F-4D97-AF65-F5344CB8AC3E}">
        <p14:creationId xmlns:p14="http://schemas.microsoft.com/office/powerpoint/2010/main" val="2717629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1.png" Type="http://schemas.openxmlformats.org/officeDocument/2006/relationships/image"/><Relationship Id="rId3" Target="../media/image2.png" Type="http://schemas.openxmlformats.org/officeDocument/2006/relationships/image"/><Relationship Id="rId4" Target="../media/image3.emf" Type="http://schemas.openxmlformats.org/officeDocument/2006/relationships/image"/><Relationship Id="rId5" Target="../media/image4.pn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5.png" Type="http://schemas.openxmlformats.org/officeDocument/2006/relationships/image"/><Relationship Id="rId3" Target="../media/image6.png" Type="http://schemas.openxmlformats.org/officeDocument/2006/relationships/image"/><Relationship Id="rId4" Target="../media/image7.jpeg" Type="http://schemas.openxmlformats.org/officeDocument/2006/relationships/imag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テキスト ボックス 16"/>
          <p:cNvSpPr txBox="1"/>
          <p:nvPr/>
        </p:nvSpPr>
        <p:spPr>
          <a:xfrm>
            <a:off x="1" y="7596336"/>
            <a:ext cx="6858000" cy="861774"/>
          </a:xfrm>
          <a:prstGeom prst="rect">
            <a:avLst/>
          </a:prstGeom>
          <a:noFill/>
        </p:spPr>
        <p:txBody>
          <a:bodyPr wrap="square" rtlCol="0">
            <a:spAutoFit/>
          </a:bodyPr>
          <a:lstStyle/>
          <a:p>
            <a:pPr lvl="0" indent="0" eaLnBrk="0" hangingPunct="0">
              <a:lnSpc>
                <a:spcPts val="1500"/>
              </a:lnSpc>
            </a:pPr>
            <a:r>
              <a:rPr lang="ja-JP" altLang="ja-JP" sz="1200" dirty="0">
                <a:latin typeface="HG丸ｺﾞｼｯｸM-PRO" panose="020F0600000000000000" pitchFamily="50" charset="-128"/>
                <a:ea typeface="HG丸ｺﾞｼｯｸM-PRO" panose="020F0600000000000000" pitchFamily="50" charset="-128"/>
                <a:cs typeface="Times New Roman" pitchFamily="18" charset="0"/>
              </a:rPr>
              <a:t>★その他の注意・連絡事項★</a:t>
            </a:r>
            <a:endParaRPr lang="en-US" altLang="ja-JP" sz="1200" dirty="0">
              <a:latin typeface="HG丸ｺﾞｼｯｸM-PRO" panose="020F0600000000000000" pitchFamily="50" charset="-128"/>
              <a:ea typeface="HG丸ｺﾞｼｯｸM-PRO" panose="020F0600000000000000" pitchFamily="50" charset="-128"/>
              <a:cs typeface="Times New Roman" pitchFamily="18" charset="0"/>
            </a:endParaRPr>
          </a:p>
          <a:p>
            <a:pPr lvl="0" indent="0" eaLnBrk="0" hangingPunct="0">
              <a:lnSpc>
                <a:spcPts val="1500"/>
              </a:lnSpc>
            </a:pPr>
            <a:r>
              <a:rPr lang="ja-JP" altLang="ja-JP" sz="1100" dirty="0">
                <a:latin typeface="HG丸ｺﾞｼｯｸM-PRO" panose="020F0600000000000000" pitchFamily="50" charset="-128"/>
                <a:ea typeface="HG丸ｺﾞｼｯｸM-PRO" panose="020F0600000000000000" pitchFamily="50" charset="-128"/>
                <a:cs typeface="Times New Roman" pitchFamily="18" charset="0"/>
              </a:rPr>
              <a:t>・会場には９時から入室できます。</a:t>
            </a:r>
            <a:endParaRPr lang="en-US" altLang="ja-JP" sz="1100" dirty="0">
              <a:latin typeface="HG丸ｺﾞｼｯｸM-PRO" panose="020F0600000000000000" pitchFamily="50" charset="-128"/>
              <a:ea typeface="HG丸ｺﾞｼｯｸM-PRO" panose="020F0600000000000000" pitchFamily="50" charset="-128"/>
              <a:cs typeface="Times New Roman" pitchFamily="18" charset="0"/>
            </a:endParaRPr>
          </a:p>
          <a:p>
            <a:pPr lvl="0" indent="0" eaLnBrk="0" hangingPunct="0">
              <a:lnSpc>
                <a:spcPts val="1500"/>
              </a:lnSpc>
            </a:pPr>
            <a:r>
              <a:rPr lang="ja-JP" altLang="ja-JP" sz="1100" dirty="0">
                <a:latin typeface="HG丸ｺﾞｼｯｸM-PRO" panose="020F0600000000000000" pitchFamily="50" charset="-128"/>
                <a:ea typeface="HG丸ｺﾞｼｯｸM-PRO" panose="020F0600000000000000" pitchFamily="50" charset="-128"/>
                <a:cs typeface="Times New Roman" pitchFamily="18" charset="0"/>
              </a:rPr>
              <a:t>・教室内で飲食は可能ですが、ごみは</a:t>
            </a:r>
            <a:r>
              <a:rPr lang="ja-JP" altLang="ja-JP" sz="1100" dirty="0" smtClean="0">
                <a:latin typeface="HG丸ｺﾞｼｯｸM-PRO" panose="020F0600000000000000" pitchFamily="50" charset="-128"/>
                <a:ea typeface="HG丸ｺﾞｼｯｸM-PRO" panose="020F0600000000000000" pitchFamily="50" charset="-128"/>
                <a:cs typeface="Times New Roman" pitchFamily="18" charset="0"/>
              </a:rPr>
              <a:t>各自</a:t>
            </a:r>
            <a:r>
              <a:rPr lang="ja-JP" altLang="en-US" sz="1100" dirty="0" smtClean="0">
                <a:latin typeface="HG丸ｺﾞｼｯｸM-PRO" panose="020F0600000000000000" pitchFamily="50" charset="-128"/>
                <a:ea typeface="HG丸ｺﾞｼｯｸM-PRO" panose="020F0600000000000000" pitchFamily="50" charset="-128"/>
                <a:cs typeface="Times New Roman" pitchFamily="18" charset="0"/>
              </a:rPr>
              <a:t>で</a:t>
            </a:r>
            <a:r>
              <a:rPr lang="ja-JP" altLang="ja-JP" sz="1100" dirty="0" smtClean="0">
                <a:latin typeface="HG丸ｺﾞｼｯｸM-PRO" panose="020F0600000000000000" pitchFamily="50" charset="-128"/>
                <a:ea typeface="HG丸ｺﾞｼｯｸM-PRO" panose="020F0600000000000000" pitchFamily="50" charset="-128"/>
                <a:cs typeface="Times New Roman" pitchFamily="18" charset="0"/>
              </a:rPr>
              <a:t>お持ち帰り</a:t>
            </a:r>
            <a:r>
              <a:rPr lang="ja-JP" altLang="ja-JP" sz="1100" dirty="0">
                <a:latin typeface="HG丸ｺﾞｼｯｸM-PRO" panose="020F0600000000000000" pitchFamily="50" charset="-128"/>
                <a:ea typeface="HG丸ｺﾞｼｯｸM-PRO" panose="020F0600000000000000" pitchFamily="50" charset="-128"/>
                <a:cs typeface="Times New Roman" pitchFamily="18" charset="0"/>
              </a:rPr>
              <a:t>ください</a:t>
            </a:r>
            <a:r>
              <a:rPr lang="ja-JP" altLang="ja-JP" sz="1100" dirty="0" smtClean="0">
                <a:latin typeface="HG丸ｺﾞｼｯｸM-PRO" panose="020F0600000000000000" pitchFamily="50" charset="-128"/>
                <a:ea typeface="HG丸ｺﾞｼｯｸM-PRO" panose="020F0600000000000000" pitchFamily="50" charset="-128"/>
                <a:cs typeface="Times New Roman" pitchFamily="18" charset="0"/>
              </a:rPr>
              <a:t>。</a:t>
            </a:r>
            <a:r>
              <a:rPr lang="ja-JP" altLang="en-US" sz="1100" dirty="0" smtClean="0">
                <a:latin typeface="HG丸ｺﾞｼｯｸM-PRO" panose="020F0600000000000000" pitchFamily="50" charset="-128"/>
                <a:ea typeface="HG丸ｺﾞｼｯｸM-PRO" panose="020F0600000000000000" pitchFamily="50" charset="-128"/>
                <a:cs typeface="Times New Roman" pitchFamily="18" charset="0"/>
              </a:rPr>
              <a:t>（冷蔵庫、電子レンジはありません）</a:t>
            </a:r>
            <a:endParaRPr lang="en-US" altLang="ja-JP" sz="1100" dirty="0">
              <a:latin typeface="HG丸ｺﾞｼｯｸM-PRO" panose="020F0600000000000000" pitchFamily="50" charset="-128"/>
              <a:ea typeface="HG丸ｺﾞｼｯｸM-PRO" panose="020F0600000000000000" pitchFamily="50" charset="-128"/>
              <a:cs typeface="Times New Roman" pitchFamily="18" charset="0"/>
            </a:endParaRPr>
          </a:p>
          <a:p>
            <a:pPr lvl="0" indent="0" eaLnBrk="0" hangingPunct="0">
              <a:lnSpc>
                <a:spcPts val="1500"/>
              </a:lnSpc>
            </a:pPr>
            <a:r>
              <a:rPr lang="ja-JP" altLang="ja-JP" sz="1100" dirty="0">
                <a:latin typeface="HG丸ｺﾞｼｯｸM-PRO" panose="020F0600000000000000" pitchFamily="50" charset="-128"/>
                <a:ea typeface="HG丸ｺﾞｼｯｸM-PRO" panose="020F0600000000000000" pitchFamily="50" charset="-128"/>
                <a:cs typeface="Times New Roman" pitchFamily="18" charset="0"/>
              </a:rPr>
              <a:t>・</a:t>
            </a:r>
            <a:r>
              <a:rPr lang="ja-JP" altLang="ja-JP" sz="1100" u="sng" dirty="0" smtClean="0">
                <a:latin typeface="HG丸ｺﾞｼｯｸM-PRO" panose="020F0600000000000000" pitchFamily="50" charset="-128"/>
                <a:ea typeface="HG丸ｺﾞｼｯｸM-PRO" panose="020F0600000000000000" pitchFamily="50" charset="-128"/>
                <a:cs typeface="Times New Roman" pitchFamily="18" charset="0"/>
              </a:rPr>
              <a:t>受講</a:t>
            </a:r>
            <a:r>
              <a:rPr lang="ja-JP" altLang="en-US" sz="1100" u="sng" dirty="0" smtClean="0">
                <a:latin typeface="HG丸ｺﾞｼｯｸM-PRO" panose="020F0600000000000000" pitchFamily="50" charset="-128"/>
                <a:ea typeface="HG丸ｺﾞｼｯｸM-PRO" panose="020F0600000000000000" pitchFamily="50" charset="-128"/>
                <a:cs typeface="Times New Roman" pitchFamily="18" charset="0"/>
              </a:rPr>
              <a:t>修了</a:t>
            </a:r>
            <a:r>
              <a:rPr lang="ja-JP" altLang="ja-JP" sz="1100" u="sng" dirty="0" smtClean="0">
                <a:latin typeface="HG丸ｺﾞｼｯｸM-PRO" panose="020F0600000000000000" pitchFamily="50" charset="-128"/>
                <a:ea typeface="HG丸ｺﾞｼｯｸM-PRO" panose="020F0600000000000000" pitchFamily="50" charset="-128"/>
                <a:cs typeface="Times New Roman" pitchFamily="18" charset="0"/>
              </a:rPr>
              <a:t>後</a:t>
            </a:r>
            <a:r>
              <a:rPr lang="ja-JP" altLang="en-US" sz="1100" u="sng" dirty="0">
                <a:latin typeface="HG丸ｺﾞｼｯｸM-PRO" panose="020F0600000000000000" pitchFamily="50" charset="-128"/>
                <a:ea typeface="HG丸ｺﾞｼｯｸM-PRO" panose="020F0600000000000000" pitchFamily="50" charset="-128"/>
                <a:cs typeface="Times New Roman" pitchFamily="18" charset="0"/>
              </a:rPr>
              <a:t>、</a:t>
            </a:r>
            <a:r>
              <a:rPr lang="ja-JP" altLang="ja-JP" sz="1100" u="sng" dirty="0" smtClean="0">
                <a:latin typeface="HG丸ｺﾞｼｯｸM-PRO" panose="020F0600000000000000" pitchFamily="50" charset="-128"/>
                <a:ea typeface="HG丸ｺﾞｼｯｸM-PRO" panose="020F0600000000000000" pitchFamily="50" charset="-128"/>
                <a:cs typeface="Times New Roman" pitchFamily="18" charset="0"/>
              </a:rPr>
              <a:t>就職活動状況を</a:t>
            </a:r>
            <a:r>
              <a:rPr lang="ja-JP" altLang="en-US" sz="1100" u="sng" dirty="0" smtClean="0">
                <a:latin typeface="HG丸ｺﾞｼｯｸM-PRO" panose="020F0600000000000000" pitchFamily="50" charset="-128"/>
                <a:ea typeface="HG丸ｺﾞｼｯｸM-PRO" panose="020F0600000000000000" pitchFamily="50" charset="-128"/>
                <a:cs typeface="Times New Roman" pitchFamily="18" charset="0"/>
              </a:rPr>
              <a:t>追跡</a:t>
            </a:r>
            <a:r>
              <a:rPr lang="ja-JP" altLang="ja-JP" sz="1100" u="sng" dirty="0" smtClean="0">
                <a:latin typeface="HG丸ｺﾞｼｯｸM-PRO" panose="020F0600000000000000" pitchFamily="50" charset="-128"/>
                <a:ea typeface="HG丸ｺﾞｼｯｸM-PRO" panose="020F0600000000000000" pitchFamily="50" charset="-128"/>
                <a:cs typeface="Times New Roman" pitchFamily="18" charset="0"/>
              </a:rPr>
              <a:t>確認</a:t>
            </a:r>
            <a:r>
              <a:rPr lang="ja-JP" altLang="ja-JP" sz="1100" u="sng" dirty="0">
                <a:latin typeface="HG丸ｺﾞｼｯｸM-PRO" panose="020F0600000000000000" pitchFamily="50" charset="-128"/>
                <a:ea typeface="HG丸ｺﾞｼｯｸM-PRO" panose="020F0600000000000000" pitchFamily="50" charset="-128"/>
                <a:cs typeface="Times New Roman" pitchFamily="18" charset="0"/>
              </a:rPr>
              <a:t>させていただきますので、ご承知おきください（電話・郵便）</a:t>
            </a:r>
            <a:endParaRPr lang="en-US" altLang="ja-JP" sz="1100" u="sng" dirty="0">
              <a:latin typeface="HG丸ｺﾞｼｯｸM-PRO" panose="020F0600000000000000" pitchFamily="50" charset="-128"/>
              <a:ea typeface="HG丸ｺﾞｼｯｸM-PRO" panose="020F0600000000000000" pitchFamily="50" charset="-128"/>
              <a:cs typeface="Times New Roman" pitchFamily="18" charset="0"/>
            </a:endParaRPr>
          </a:p>
        </p:txBody>
      </p:sp>
      <p:pic>
        <p:nvPicPr>
          <p:cNvPr id="7" name="Picture 4" descr="E:\USR\FMREGA\デスクトップ\デザイン　イラスト\パソコン女性.png"/>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41494" y="4776698"/>
            <a:ext cx="946386" cy="946386"/>
          </a:xfrm>
          <a:prstGeom prst="rect">
            <a:avLst/>
          </a:prstGeom>
          <a:noFill/>
          <a:extLst>
            <a:ext uri="{909E8E84-426E-40DD-AFC4-6F175D3DCCD1}">
              <a14:hiddenFill xmlns:a14="http://schemas.microsoft.com/office/drawing/2010/main">
                <a:solidFill>
                  <a:srgbClr val="FFFFFF"/>
                </a:solidFill>
              </a14:hiddenFill>
            </a:ext>
          </a:extLst>
        </p:spPr>
      </p:pic>
      <p:sp>
        <p:nvSpPr>
          <p:cNvPr id="8" name="タイトル 1"/>
          <p:cNvSpPr txBox="1">
            <a:spLocks/>
          </p:cNvSpPr>
          <p:nvPr/>
        </p:nvSpPr>
        <p:spPr>
          <a:xfrm>
            <a:off x="-1" y="-17548"/>
            <a:ext cx="3582285" cy="361982"/>
          </a:xfrm>
          <a:prstGeom prst="rect">
            <a:avLst/>
          </a:prstGeom>
          <a:solidFill>
            <a:srgbClr val="FFCC66"/>
          </a:solidFill>
        </p:spPr>
        <p:txBody>
          <a:bodyPr vert="horz" lIns="36000" tIns="36000" rIns="36000" bIns="3600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1400" b="1" dirty="0" smtClean="0">
                <a:solidFill>
                  <a:srgbClr val="800000"/>
                </a:solidFill>
                <a:latin typeface="HGS創英角ｺﾞｼｯｸUB" panose="020B0900000000000000" pitchFamily="50" charset="-128"/>
                <a:ea typeface="HGS創英角ｺﾞｼｯｸUB" panose="020B0900000000000000" pitchFamily="50" charset="-128"/>
              </a:rPr>
              <a:t>2025</a:t>
            </a:r>
            <a:r>
              <a:rPr lang="ja-JP" altLang="en-US" sz="1400" b="1" dirty="0" smtClean="0">
                <a:solidFill>
                  <a:srgbClr val="800000"/>
                </a:solidFill>
                <a:latin typeface="HGS創英角ｺﾞｼｯｸUB" panose="020B0900000000000000" pitchFamily="50" charset="-128"/>
                <a:ea typeface="HGS創英角ｺﾞｼｯｸUB" panose="020B0900000000000000" pitchFamily="50" charset="-128"/>
              </a:rPr>
              <a:t>年度 第１回</a:t>
            </a:r>
            <a:r>
              <a:rPr lang="ja-JP" altLang="en-US" sz="1400" b="1" dirty="0" smtClean="0">
                <a:solidFill>
                  <a:srgbClr val="800000"/>
                </a:solidFill>
                <a:latin typeface="HGS創英角ｺﾞｼｯｸUB" panose="020B0900000000000000" pitchFamily="50" charset="-128"/>
                <a:ea typeface="HGS創英角ｺﾞｼｯｸUB" panose="020B0900000000000000" pitchFamily="50" charset="-128"/>
              </a:rPr>
              <a:t>開催 受講生募集のご案内</a:t>
            </a:r>
            <a:endParaRPr lang="ja-JP" altLang="en-US" sz="1100" b="1" dirty="0">
              <a:solidFill>
                <a:srgbClr val="800000"/>
              </a:solidFill>
              <a:latin typeface="HGS創英角ｺﾞｼｯｸUB" panose="020B0900000000000000" pitchFamily="50" charset="-128"/>
              <a:ea typeface="HGS創英角ｺﾞｼｯｸUB" panose="020B0900000000000000" pitchFamily="50" charset="-128"/>
            </a:endParaRPr>
          </a:p>
        </p:txBody>
      </p:sp>
      <p:sp>
        <p:nvSpPr>
          <p:cNvPr id="33" name="タイトル 1"/>
          <p:cNvSpPr txBox="1">
            <a:spLocks/>
          </p:cNvSpPr>
          <p:nvPr/>
        </p:nvSpPr>
        <p:spPr>
          <a:xfrm>
            <a:off x="-1035496" y="827584"/>
            <a:ext cx="7992888" cy="360040"/>
          </a:xfrm>
          <a:prstGeom prst="rect">
            <a:avLst/>
          </a:prstGeom>
          <a:solidFill>
            <a:srgbClr val="0099FF"/>
          </a:solidFill>
        </p:spPr>
        <p:txBody>
          <a:bodyPr vert="horz" lIns="36000" tIns="36000" rIns="36000" bIns="3600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800" dirty="0" smtClean="0">
                <a:solidFill>
                  <a:schemeClr val="bg1"/>
                </a:solidFill>
                <a:latin typeface="HGS創英角ｺﾞｼｯｸUB" panose="020B0900000000000000" pitchFamily="50" charset="-128"/>
                <a:ea typeface="HGS創英角ｺﾞｼｯｸUB" panose="020B0900000000000000" pitchFamily="50" charset="-128"/>
              </a:rPr>
              <a:t>６月１６日</a:t>
            </a:r>
            <a:r>
              <a:rPr lang="ja-JP" altLang="en-US" sz="1800" dirty="0" smtClean="0">
                <a:solidFill>
                  <a:schemeClr val="bg1"/>
                </a:solidFill>
                <a:latin typeface="HGS創英角ｺﾞｼｯｸUB" panose="020B0900000000000000" pitchFamily="50" charset="-128"/>
                <a:ea typeface="HGS創英角ｺﾞｼｯｸUB" panose="020B0900000000000000" pitchFamily="50" charset="-128"/>
              </a:rPr>
              <a:t>（月）</a:t>
            </a:r>
            <a:r>
              <a:rPr lang="ja-JP" altLang="en-US" sz="1800" dirty="0" smtClean="0">
                <a:solidFill>
                  <a:schemeClr val="bg1"/>
                </a:solidFill>
                <a:latin typeface="HGS創英角ｺﾞｼｯｸUB" panose="020B0900000000000000" pitchFamily="50" charset="-128"/>
                <a:ea typeface="HGS創英角ｺﾞｼｯｸUB" panose="020B0900000000000000" pitchFamily="50" charset="-128"/>
              </a:rPr>
              <a:t>から６月２０日</a:t>
            </a:r>
            <a:r>
              <a:rPr lang="ja-JP" altLang="en-US" sz="1800" dirty="0" smtClean="0">
                <a:solidFill>
                  <a:schemeClr val="bg1"/>
                </a:solidFill>
                <a:latin typeface="HGS創英角ｺﾞｼｯｸUB" panose="020B0900000000000000" pitchFamily="50" charset="-128"/>
                <a:ea typeface="HGS創英角ｺﾞｼｯｸUB" panose="020B0900000000000000" pitchFamily="50" charset="-128"/>
              </a:rPr>
              <a:t>（金）までの５日間</a:t>
            </a:r>
            <a:endParaRPr lang="ja-JP" altLang="en-US" sz="1800" dirty="0">
              <a:solidFill>
                <a:schemeClr val="bg1"/>
              </a:solidFill>
              <a:latin typeface="HGS創英角ｺﾞｼｯｸUB" panose="020B0900000000000000" pitchFamily="50" charset="-128"/>
              <a:ea typeface="HGS創英角ｺﾞｼｯｸUB" panose="020B0900000000000000" pitchFamily="50" charset="-128"/>
            </a:endParaRPr>
          </a:p>
        </p:txBody>
      </p:sp>
      <p:sp>
        <p:nvSpPr>
          <p:cNvPr id="5" name="テキスト ボックス 4"/>
          <p:cNvSpPr txBox="1"/>
          <p:nvPr/>
        </p:nvSpPr>
        <p:spPr>
          <a:xfrm>
            <a:off x="3835166" y="27021"/>
            <a:ext cx="2554152" cy="246221"/>
          </a:xfrm>
          <a:prstGeom prst="rect">
            <a:avLst/>
          </a:prstGeom>
          <a:noFill/>
        </p:spPr>
        <p:txBody>
          <a:bodyPr wrap="none" lIns="36000" tIns="0" rIns="36000" bIns="0" rtlCol="0">
            <a:spAutoFit/>
          </a:bodyPr>
          <a:lstStyle/>
          <a:p>
            <a:r>
              <a:rPr kumimoji="1" lang="ja-JP" altLang="en-US" sz="1600" b="1" dirty="0" smtClean="0">
                <a:solidFill>
                  <a:srgbClr val="FF0000"/>
                </a:solidFill>
                <a:latin typeface="HG丸ｺﾞｼｯｸM-PRO" panose="020F0600000000000000" pitchFamily="50" charset="-128"/>
                <a:ea typeface="HG丸ｺﾞｼｯｸM-PRO" panose="020F0600000000000000" pitchFamily="50" charset="-128"/>
              </a:rPr>
              <a:t>マザーズハローワーク横浜</a:t>
            </a:r>
            <a:endParaRPr kumimoji="1" lang="ja-JP" altLang="en-US" sz="1600" b="1" dirty="0">
              <a:solidFill>
                <a:srgbClr val="FF0000"/>
              </a:solidFill>
              <a:latin typeface="HG丸ｺﾞｼｯｸM-PRO" panose="020F0600000000000000" pitchFamily="50" charset="-128"/>
              <a:ea typeface="HG丸ｺﾞｼｯｸM-PRO" panose="020F0600000000000000" pitchFamily="50" charset="-128"/>
            </a:endParaRPr>
          </a:p>
        </p:txBody>
      </p:sp>
      <p:sp>
        <p:nvSpPr>
          <p:cNvPr id="6" name="テキスト ボックス 5"/>
          <p:cNvSpPr txBox="1"/>
          <p:nvPr/>
        </p:nvSpPr>
        <p:spPr>
          <a:xfrm>
            <a:off x="63961" y="2771800"/>
            <a:ext cx="992755" cy="307777"/>
          </a:xfrm>
          <a:prstGeom prst="rect">
            <a:avLst/>
          </a:prstGeom>
          <a:solidFill>
            <a:srgbClr val="FF5050"/>
          </a:solidFill>
        </p:spPr>
        <p:txBody>
          <a:bodyPr wrap="square" rtlCol="0">
            <a:spAutoFit/>
          </a:bodyPr>
          <a:lstStyle/>
          <a:p>
            <a:pPr algn="ctr"/>
            <a:r>
              <a:rPr lang="ja-JP" altLang="en-US" sz="1400" b="1" dirty="0">
                <a:solidFill>
                  <a:schemeClr val="bg1"/>
                </a:solidFill>
                <a:latin typeface="07ロゴたいぷゴシック7" panose="02000600000000000000" pitchFamily="50" charset="-128"/>
                <a:ea typeface="07ロゴたいぷゴシック7" panose="02000600000000000000" pitchFamily="50" charset="-128"/>
              </a:rPr>
              <a:t>受講資格</a:t>
            </a:r>
            <a:endParaRPr kumimoji="1" lang="ja-JP" altLang="en-US" sz="1400" b="1" dirty="0">
              <a:solidFill>
                <a:schemeClr val="bg1"/>
              </a:solidFill>
              <a:latin typeface="07ロゴたいぷゴシック7" panose="02000600000000000000" pitchFamily="50" charset="-128"/>
              <a:ea typeface="07ロゴたいぷゴシック7" panose="02000600000000000000" pitchFamily="50" charset="-128"/>
            </a:endParaRPr>
          </a:p>
        </p:txBody>
      </p:sp>
      <p:sp>
        <p:nvSpPr>
          <p:cNvPr id="19" name="テキスト ボックス 18"/>
          <p:cNvSpPr txBox="1"/>
          <p:nvPr/>
        </p:nvSpPr>
        <p:spPr>
          <a:xfrm>
            <a:off x="982285" y="2699792"/>
            <a:ext cx="3134191" cy="869469"/>
          </a:xfrm>
          <a:prstGeom prst="rect">
            <a:avLst/>
          </a:prstGeom>
          <a:noFill/>
        </p:spPr>
        <p:txBody>
          <a:bodyPr wrap="none" rtlCol="0">
            <a:spAutoFit/>
          </a:bodyPr>
          <a:lstStyle/>
          <a:p>
            <a:r>
              <a:rPr lang="ja-JP" altLang="en-US" sz="500" dirty="0">
                <a:latin typeface="HG丸ｺﾞｼｯｸM-PRO" panose="020F0600000000000000" pitchFamily="50" charset="-128"/>
                <a:ea typeface="HG丸ｺﾞｼｯｸM-PRO" panose="020F0600000000000000" pitchFamily="50" charset="-128"/>
              </a:rPr>
              <a:t>　</a:t>
            </a:r>
            <a:r>
              <a:rPr kumimoji="1" lang="ja-JP" altLang="en-US" sz="1050" dirty="0" smtClean="0">
                <a:latin typeface="HG丸ｺﾞｼｯｸM-PRO" panose="020F0600000000000000" pitchFamily="50" charset="-128"/>
                <a:ea typeface="HG丸ｺﾞｼｯｸM-PRO" panose="020F0600000000000000" pitchFamily="50" charset="-128"/>
              </a:rPr>
              <a:t>次の</a:t>
            </a:r>
            <a:r>
              <a:rPr kumimoji="1" lang="ja-JP" altLang="en-US" sz="1050" dirty="0" smtClean="0">
                <a:latin typeface="HG丸ｺﾞｼｯｸM-PRO" panose="020F0600000000000000" pitchFamily="50" charset="-128"/>
                <a:ea typeface="HG丸ｺﾞｼｯｸM-PRO" panose="020F0600000000000000" pitchFamily="50" charset="-128"/>
                <a:cs typeface="Arial" panose="020B0604020202020204" pitchFamily="34" charset="0"/>
              </a:rPr>
              <a:t>➀</a:t>
            </a:r>
            <a:r>
              <a:rPr kumimoji="1" lang="ja-JP" altLang="en-US" sz="1050" dirty="0" smtClean="0">
                <a:latin typeface="HG丸ｺﾞｼｯｸM-PRO" panose="020F0600000000000000" pitchFamily="50" charset="-128"/>
                <a:ea typeface="HG丸ｺﾞｼｯｸM-PRO" panose="020F0600000000000000" pitchFamily="50" charset="-128"/>
              </a:rPr>
              <a:t>～④の</a:t>
            </a:r>
            <a:r>
              <a:rPr kumimoji="1" lang="ja-JP" altLang="en-US" sz="1050" b="1" u="sng" dirty="0" smtClean="0">
                <a:latin typeface="HG丸ｺﾞｼｯｸM-PRO" panose="020F0600000000000000" pitchFamily="50" charset="-128"/>
                <a:ea typeface="HG丸ｺﾞｼｯｸM-PRO" panose="020F0600000000000000" pitchFamily="50" charset="-128"/>
              </a:rPr>
              <a:t>すべてに該当する</a:t>
            </a:r>
            <a:r>
              <a:rPr kumimoji="1" lang="ja-JP" altLang="en-US" sz="1050" dirty="0" smtClean="0">
                <a:latin typeface="HG丸ｺﾞｼｯｸM-PRO" panose="020F0600000000000000" pitchFamily="50" charset="-128"/>
                <a:ea typeface="HG丸ｺﾞｼｯｸM-PRO" panose="020F0600000000000000" pitchFamily="50" charset="-128"/>
              </a:rPr>
              <a:t>方</a:t>
            </a:r>
            <a:endParaRPr kumimoji="1" lang="en-US" altLang="ja-JP" sz="1050" dirty="0" smtClean="0">
              <a:latin typeface="HG丸ｺﾞｼｯｸM-PRO" panose="020F0600000000000000" pitchFamily="50" charset="-128"/>
              <a:ea typeface="HG丸ｺﾞｼｯｸM-PRO" panose="020F0600000000000000" pitchFamily="50" charset="-128"/>
            </a:endParaRPr>
          </a:p>
          <a:p>
            <a:r>
              <a:rPr lang="ja-JP" altLang="en-US" sz="1000" dirty="0" smtClean="0">
                <a:latin typeface="HG丸ｺﾞｼｯｸM-PRO" panose="020F0600000000000000" pitchFamily="50" charset="-128"/>
                <a:ea typeface="HG丸ｺﾞｼｯｸM-PRO" panose="020F0600000000000000" pitchFamily="50" charset="-128"/>
              </a:rPr>
              <a:t>　➀マザーズハローワーク横浜に登録のある求職者</a:t>
            </a:r>
            <a:endParaRPr lang="en-US" altLang="ja-JP" sz="1000" dirty="0" smtClean="0">
              <a:latin typeface="HG丸ｺﾞｼｯｸM-PRO" panose="020F0600000000000000" pitchFamily="50" charset="-128"/>
              <a:ea typeface="HG丸ｺﾞｼｯｸM-PRO" panose="020F0600000000000000" pitchFamily="50" charset="-128"/>
            </a:endParaRPr>
          </a:p>
          <a:p>
            <a:r>
              <a:rPr kumimoji="1" lang="ja-JP" altLang="en-US" sz="1000" dirty="0" smtClean="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➁１８</a:t>
            </a:r>
            <a:r>
              <a:rPr kumimoji="1" lang="ja-JP" altLang="en-US" sz="1000" dirty="0" smtClean="0">
                <a:latin typeface="HG丸ｺﾞｼｯｸM-PRO" panose="020F0600000000000000" pitchFamily="50" charset="-128"/>
                <a:ea typeface="HG丸ｺﾞｼｯｸM-PRO" panose="020F0600000000000000" pitchFamily="50" charset="-128"/>
              </a:rPr>
              <a:t>歳未満のお子様のいる方</a:t>
            </a:r>
            <a:endParaRPr kumimoji="1" lang="en-US" altLang="ja-JP" sz="1000" dirty="0" smtClean="0">
              <a:latin typeface="HG丸ｺﾞｼｯｸM-PRO" panose="020F0600000000000000" pitchFamily="50" charset="-128"/>
              <a:ea typeface="HG丸ｺﾞｼｯｸM-PRO" panose="020F0600000000000000" pitchFamily="50" charset="-128"/>
            </a:endParaRPr>
          </a:p>
          <a:p>
            <a:r>
              <a:rPr lang="ja-JP" altLang="en-US" sz="1000" dirty="0" smtClean="0">
                <a:latin typeface="HG丸ｺﾞｼｯｸM-PRO" panose="020F0600000000000000" pitchFamily="50" charset="-128"/>
                <a:ea typeface="HG丸ｺﾞｼｯｸM-PRO" panose="020F0600000000000000" pitchFamily="50" charset="-128"/>
              </a:rPr>
              <a:t>　➂３か月以内の就職を強く目指している方</a:t>
            </a:r>
            <a:endParaRPr lang="en-US" altLang="ja-JP" sz="1000" dirty="0" smtClean="0">
              <a:latin typeface="HG丸ｺﾞｼｯｸM-PRO" panose="020F0600000000000000" pitchFamily="50" charset="-128"/>
              <a:ea typeface="HG丸ｺﾞｼｯｸM-PRO" panose="020F0600000000000000" pitchFamily="50" charset="-128"/>
            </a:endParaRPr>
          </a:p>
          <a:p>
            <a:r>
              <a:rPr kumimoji="1" lang="ja-JP" altLang="en-US" sz="1000" dirty="0" smtClean="0">
                <a:latin typeface="HG丸ｺﾞｼｯｸM-PRO" panose="020F0600000000000000" pitchFamily="50" charset="-128"/>
                <a:ea typeface="HG丸ｺﾞｼｯｸM-PRO" panose="020F0600000000000000" pitchFamily="50" charset="-128"/>
              </a:rPr>
              <a:t>　➃５日間の講習すべてに参加できる方</a:t>
            </a:r>
            <a:endParaRPr kumimoji="1" lang="ja-JP" altLang="en-US" sz="1000" dirty="0">
              <a:latin typeface="HG丸ｺﾞｼｯｸM-PRO" panose="020F0600000000000000" pitchFamily="50" charset="-128"/>
              <a:ea typeface="HG丸ｺﾞｼｯｸM-PRO" panose="020F0600000000000000" pitchFamily="50" charset="-128"/>
            </a:endParaRPr>
          </a:p>
        </p:txBody>
      </p:sp>
      <p:sp>
        <p:nvSpPr>
          <p:cNvPr id="30" name="テキスト ボックス 29"/>
          <p:cNvSpPr txBox="1"/>
          <p:nvPr/>
        </p:nvSpPr>
        <p:spPr>
          <a:xfrm>
            <a:off x="81525" y="3587434"/>
            <a:ext cx="992755" cy="307777"/>
          </a:xfrm>
          <a:prstGeom prst="rect">
            <a:avLst/>
          </a:prstGeom>
          <a:solidFill>
            <a:srgbClr val="FF5050"/>
          </a:solidFill>
        </p:spPr>
        <p:txBody>
          <a:bodyPr wrap="square" rtlCol="0">
            <a:spAutoFit/>
          </a:bodyPr>
          <a:lstStyle/>
          <a:p>
            <a:pPr algn="ctr"/>
            <a:r>
              <a:rPr lang="ja-JP" altLang="en-US" sz="1400" b="1" dirty="0" smtClean="0">
                <a:solidFill>
                  <a:schemeClr val="bg1"/>
                </a:solidFill>
                <a:latin typeface="07ロゴたいぷゴシック7" panose="02000600000000000000" pitchFamily="50" charset="-128"/>
                <a:ea typeface="07ロゴたいぷゴシック7" panose="02000600000000000000" pitchFamily="50" charset="-128"/>
              </a:rPr>
              <a:t>定　 員</a:t>
            </a:r>
            <a:endParaRPr kumimoji="1" lang="ja-JP" altLang="en-US" sz="1400" b="1" dirty="0">
              <a:solidFill>
                <a:schemeClr val="bg1"/>
              </a:solidFill>
              <a:latin typeface="07ロゴたいぷゴシック7" panose="02000600000000000000" pitchFamily="50" charset="-128"/>
              <a:ea typeface="07ロゴたいぷゴシック7" panose="02000600000000000000" pitchFamily="50" charset="-128"/>
            </a:endParaRPr>
          </a:p>
        </p:txBody>
      </p:sp>
      <p:sp>
        <p:nvSpPr>
          <p:cNvPr id="32" name="テキスト ボックス 31"/>
          <p:cNvSpPr txBox="1"/>
          <p:nvPr/>
        </p:nvSpPr>
        <p:spPr>
          <a:xfrm>
            <a:off x="1074280" y="3564000"/>
            <a:ext cx="2441694" cy="377026"/>
          </a:xfrm>
          <a:prstGeom prst="rect">
            <a:avLst/>
          </a:prstGeom>
          <a:noFill/>
        </p:spPr>
        <p:txBody>
          <a:bodyPr wrap="none" rtlCol="0">
            <a:spAutoFit/>
          </a:bodyPr>
          <a:lstStyle/>
          <a:p>
            <a:r>
              <a:rPr kumimoji="1" lang="ja-JP" altLang="en-US" sz="1050" b="1" dirty="0" smtClean="0">
                <a:latin typeface="HG丸ｺﾞｼｯｸM-PRO" panose="020F0600000000000000" pitchFamily="50" charset="-128"/>
                <a:ea typeface="HG丸ｺﾞｼｯｸM-PRO" panose="020F0600000000000000" pitchFamily="50" charset="-128"/>
              </a:rPr>
              <a:t>１２名</a:t>
            </a:r>
            <a:endParaRPr kumimoji="1" lang="en-US" altLang="ja-JP" sz="1050" b="1" dirty="0" smtClean="0">
              <a:latin typeface="HG丸ｺﾞｼｯｸM-PRO" panose="020F0600000000000000" pitchFamily="50" charset="-128"/>
              <a:ea typeface="HG丸ｺﾞｼｯｸM-PRO" panose="020F0600000000000000" pitchFamily="50" charset="-128"/>
            </a:endParaRPr>
          </a:p>
          <a:p>
            <a:r>
              <a:rPr kumimoji="1" lang="en-US" altLang="ja-JP" sz="800" dirty="0" smtClean="0">
                <a:latin typeface="HG丸ｺﾞｼｯｸM-PRO" panose="020F0600000000000000" pitchFamily="50" charset="-128"/>
                <a:ea typeface="HG丸ｺﾞｼｯｸM-PRO" panose="020F0600000000000000" pitchFamily="50" charset="-128"/>
              </a:rPr>
              <a:t>※</a:t>
            </a:r>
            <a:r>
              <a:rPr kumimoji="1" lang="ja-JP" altLang="en-US" sz="800" dirty="0" smtClean="0">
                <a:latin typeface="HG丸ｺﾞｼｯｸM-PRO" panose="020F0600000000000000" pitchFamily="50" charset="-128"/>
                <a:ea typeface="HG丸ｺﾞｼｯｸM-PRO" panose="020F0600000000000000" pitchFamily="50" charset="-128"/>
              </a:rPr>
              <a:t>希望者が定員を超える場合は</a:t>
            </a:r>
            <a:r>
              <a:rPr kumimoji="1" lang="ja-JP" altLang="en-US" sz="800" u="sng" dirty="0" smtClean="0">
                <a:latin typeface="HG丸ｺﾞｼｯｸM-PRO" panose="020F0600000000000000" pitchFamily="50" charset="-128"/>
                <a:ea typeface="HG丸ｺﾞｼｯｸM-PRO" panose="020F0600000000000000" pitchFamily="50" charset="-128"/>
              </a:rPr>
              <a:t>抽選</a:t>
            </a:r>
            <a:r>
              <a:rPr kumimoji="1" lang="ja-JP" altLang="en-US" sz="800" dirty="0" smtClean="0">
                <a:latin typeface="HG丸ｺﾞｼｯｸM-PRO" panose="020F0600000000000000" pitchFamily="50" charset="-128"/>
                <a:ea typeface="HG丸ｺﾞｼｯｸM-PRO" panose="020F0600000000000000" pitchFamily="50" charset="-128"/>
              </a:rPr>
              <a:t>となります。</a:t>
            </a:r>
            <a:endParaRPr kumimoji="1" lang="ja-JP" altLang="en-US" sz="800" dirty="0">
              <a:latin typeface="HG丸ｺﾞｼｯｸM-PRO" panose="020F0600000000000000" pitchFamily="50" charset="-128"/>
              <a:ea typeface="HG丸ｺﾞｼｯｸM-PRO" panose="020F0600000000000000" pitchFamily="50" charset="-128"/>
            </a:endParaRPr>
          </a:p>
        </p:txBody>
      </p:sp>
      <p:sp>
        <p:nvSpPr>
          <p:cNvPr id="36" name="テキスト ボックス 35"/>
          <p:cNvSpPr txBox="1"/>
          <p:nvPr/>
        </p:nvSpPr>
        <p:spPr>
          <a:xfrm>
            <a:off x="3587734" y="3560578"/>
            <a:ext cx="1002374" cy="307777"/>
          </a:xfrm>
          <a:prstGeom prst="rect">
            <a:avLst/>
          </a:prstGeom>
          <a:solidFill>
            <a:srgbClr val="FF5050"/>
          </a:solidFill>
        </p:spPr>
        <p:txBody>
          <a:bodyPr wrap="square" rtlCol="0">
            <a:spAutoFit/>
          </a:bodyPr>
          <a:lstStyle/>
          <a:p>
            <a:pPr algn="ctr"/>
            <a:r>
              <a:rPr lang="ja-JP" altLang="en-US" sz="1400" b="1" dirty="0" smtClean="0">
                <a:solidFill>
                  <a:schemeClr val="bg1"/>
                </a:solidFill>
                <a:latin typeface="07ロゴたいぷゴシック7" panose="02000600000000000000" pitchFamily="50" charset="-128"/>
                <a:ea typeface="07ロゴたいぷゴシック7" panose="02000600000000000000" pitchFamily="50" charset="-128"/>
              </a:rPr>
              <a:t>参</a:t>
            </a:r>
            <a:r>
              <a:rPr lang="ja-JP" altLang="en-US" sz="700" b="1" dirty="0" smtClean="0">
                <a:solidFill>
                  <a:schemeClr val="bg1"/>
                </a:solidFill>
                <a:latin typeface="07ロゴたいぷゴシック7" panose="02000600000000000000" pitchFamily="50" charset="-128"/>
                <a:ea typeface="07ロゴたいぷゴシック7" panose="02000600000000000000" pitchFamily="50" charset="-128"/>
              </a:rPr>
              <a:t> </a:t>
            </a:r>
            <a:r>
              <a:rPr lang="ja-JP" altLang="en-US" sz="1400" b="1" dirty="0" smtClean="0">
                <a:solidFill>
                  <a:schemeClr val="bg1"/>
                </a:solidFill>
                <a:latin typeface="07ロゴたいぷゴシック7" panose="02000600000000000000" pitchFamily="50" charset="-128"/>
                <a:ea typeface="07ロゴたいぷゴシック7" panose="02000600000000000000" pitchFamily="50" charset="-128"/>
              </a:rPr>
              <a:t>加</a:t>
            </a:r>
            <a:r>
              <a:rPr lang="ja-JP" altLang="en-US" sz="700" b="1" dirty="0" smtClean="0">
                <a:solidFill>
                  <a:schemeClr val="bg1"/>
                </a:solidFill>
                <a:latin typeface="07ロゴたいぷゴシック7" panose="02000600000000000000" pitchFamily="50" charset="-128"/>
                <a:ea typeface="07ロゴたいぷゴシック7" panose="02000600000000000000" pitchFamily="50" charset="-128"/>
              </a:rPr>
              <a:t> </a:t>
            </a:r>
            <a:r>
              <a:rPr lang="ja-JP" altLang="en-US" sz="1400" b="1" dirty="0" smtClean="0">
                <a:solidFill>
                  <a:schemeClr val="bg1"/>
                </a:solidFill>
                <a:latin typeface="07ロゴたいぷゴシック7" panose="02000600000000000000" pitchFamily="50" charset="-128"/>
                <a:ea typeface="07ロゴたいぷゴシック7" panose="02000600000000000000" pitchFamily="50" charset="-128"/>
              </a:rPr>
              <a:t>費</a:t>
            </a:r>
            <a:endParaRPr kumimoji="1" lang="ja-JP" altLang="en-US" sz="1400" b="1" dirty="0">
              <a:solidFill>
                <a:schemeClr val="bg1"/>
              </a:solidFill>
              <a:latin typeface="07ロゴたいぷゴシック7" panose="02000600000000000000" pitchFamily="50" charset="-128"/>
              <a:ea typeface="07ロゴたいぷゴシック7" panose="02000600000000000000" pitchFamily="50" charset="-128"/>
            </a:endParaRPr>
          </a:p>
        </p:txBody>
      </p:sp>
      <p:sp>
        <p:nvSpPr>
          <p:cNvPr id="37" name="テキスト ボックス 36"/>
          <p:cNvSpPr txBox="1"/>
          <p:nvPr/>
        </p:nvSpPr>
        <p:spPr>
          <a:xfrm>
            <a:off x="4576866" y="3528000"/>
            <a:ext cx="2236510" cy="384721"/>
          </a:xfrm>
          <a:prstGeom prst="rect">
            <a:avLst/>
          </a:prstGeom>
          <a:noFill/>
        </p:spPr>
        <p:txBody>
          <a:bodyPr wrap="none" rtlCol="0">
            <a:spAutoFit/>
          </a:bodyPr>
          <a:lstStyle/>
          <a:p>
            <a:r>
              <a:rPr lang="ja-JP" altLang="en-US" sz="1100" b="1" dirty="0" smtClean="0">
                <a:latin typeface="HG丸ｺﾞｼｯｸM-PRO" panose="020F0600000000000000" pitchFamily="50" charset="-128"/>
                <a:ea typeface="HG丸ｺﾞｼｯｸM-PRO" panose="020F0600000000000000" pitchFamily="50" charset="-128"/>
              </a:rPr>
              <a:t>無料</a:t>
            </a:r>
            <a:r>
              <a:rPr lang="ja-JP" altLang="en-US" sz="800" dirty="0" smtClean="0">
                <a:latin typeface="HG丸ｺﾞｼｯｸM-PRO" panose="020F0600000000000000" pitchFamily="50" charset="-128"/>
                <a:ea typeface="HG丸ｺﾞｼｯｸM-PRO" panose="020F0600000000000000" pitchFamily="50" charset="-128"/>
                <a:cs typeface="Times New Roman" pitchFamily="18" charset="0"/>
              </a:rPr>
              <a:t>　</a:t>
            </a:r>
            <a:r>
              <a:rPr lang="ja-JP" altLang="ja-JP" sz="800" dirty="0" smtClean="0">
                <a:latin typeface="HG丸ｺﾞｼｯｸM-PRO" panose="020F0600000000000000" pitchFamily="50" charset="-128"/>
                <a:ea typeface="HG丸ｺﾞｼｯｸM-PRO" panose="020F0600000000000000" pitchFamily="50" charset="-128"/>
                <a:cs typeface="Times New Roman" pitchFamily="18" charset="0"/>
              </a:rPr>
              <a:t>筆記</a:t>
            </a:r>
            <a:r>
              <a:rPr lang="ja-JP" altLang="ja-JP" sz="800" dirty="0">
                <a:latin typeface="HG丸ｺﾞｼｯｸM-PRO" panose="020F0600000000000000" pitchFamily="50" charset="-128"/>
                <a:ea typeface="HG丸ｺﾞｼｯｸM-PRO" panose="020F0600000000000000" pitchFamily="50" charset="-128"/>
                <a:cs typeface="Times New Roman" pitchFamily="18" charset="0"/>
              </a:rPr>
              <a:t>用具は各自ご用意</a:t>
            </a:r>
            <a:r>
              <a:rPr lang="ja-JP" altLang="ja-JP" sz="800" dirty="0" smtClean="0">
                <a:latin typeface="HG丸ｺﾞｼｯｸM-PRO" panose="020F0600000000000000" pitchFamily="50" charset="-128"/>
                <a:ea typeface="HG丸ｺﾞｼｯｸM-PRO" panose="020F0600000000000000" pitchFamily="50" charset="-128"/>
                <a:cs typeface="Times New Roman" pitchFamily="18" charset="0"/>
              </a:rPr>
              <a:t>ください</a:t>
            </a:r>
            <a:endParaRPr lang="en-US" altLang="ja-JP" sz="1100" b="1" dirty="0" smtClean="0">
              <a:latin typeface="HG丸ｺﾞｼｯｸM-PRO" panose="020F0600000000000000" pitchFamily="50" charset="-128"/>
              <a:ea typeface="HG丸ｺﾞｼｯｸM-PRO" panose="020F0600000000000000" pitchFamily="50" charset="-128"/>
            </a:endParaRPr>
          </a:p>
          <a:p>
            <a:r>
              <a:rPr lang="ja-JP" altLang="en-US" sz="800" dirty="0" smtClean="0">
                <a:latin typeface="HG丸ｺﾞｼｯｸM-PRO" panose="020F0600000000000000" pitchFamily="50" charset="-128"/>
                <a:ea typeface="HG丸ｺﾞｼｯｸM-PRO" panose="020F0600000000000000" pitchFamily="50" charset="-128"/>
              </a:rPr>
              <a:t>（テキストなどはこちらで用意いたします）</a:t>
            </a:r>
            <a:endParaRPr kumimoji="1" lang="ja-JP" altLang="en-US" sz="800" dirty="0">
              <a:latin typeface="HG丸ｺﾞｼｯｸM-PRO" panose="020F0600000000000000" pitchFamily="50" charset="-128"/>
              <a:ea typeface="HG丸ｺﾞｼｯｸM-PRO" panose="020F0600000000000000" pitchFamily="50" charset="-128"/>
            </a:endParaRPr>
          </a:p>
        </p:txBody>
      </p:sp>
      <p:sp>
        <p:nvSpPr>
          <p:cNvPr id="39" name="テキスト ボックス 38"/>
          <p:cNvSpPr txBox="1"/>
          <p:nvPr/>
        </p:nvSpPr>
        <p:spPr>
          <a:xfrm>
            <a:off x="71906" y="3980030"/>
            <a:ext cx="1005403" cy="307777"/>
          </a:xfrm>
          <a:prstGeom prst="rect">
            <a:avLst/>
          </a:prstGeom>
          <a:solidFill>
            <a:srgbClr val="FF5050"/>
          </a:solidFill>
        </p:spPr>
        <p:txBody>
          <a:bodyPr wrap="square" rtlCol="0">
            <a:spAutoFit/>
          </a:bodyPr>
          <a:lstStyle/>
          <a:p>
            <a:pPr algn="ctr"/>
            <a:r>
              <a:rPr lang="ja-JP" altLang="en-US" sz="1400" b="1" dirty="0">
                <a:solidFill>
                  <a:schemeClr val="bg1"/>
                </a:solidFill>
                <a:latin typeface="07ロゴたいぷゴシック7" panose="02000600000000000000" pitchFamily="50" charset="-128"/>
                <a:ea typeface="07ロゴたいぷゴシック7" panose="02000600000000000000" pitchFamily="50" charset="-128"/>
              </a:rPr>
              <a:t>会</a:t>
            </a:r>
            <a:r>
              <a:rPr lang="ja-JP" altLang="en-US" sz="1400" b="1" dirty="0" smtClean="0">
                <a:solidFill>
                  <a:schemeClr val="bg1"/>
                </a:solidFill>
                <a:latin typeface="07ロゴたいぷゴシック7" panose="02000600000000000000" pitchFamily="50" charset="-128"/>
                <a:ea typeface="07ロゴたいぷゴシック7" panose="02000600000000000000" pitchFamily="50" charset="-128"/>
              </a:rPr>
              <a:t>　 場</a:t>
            </a:r>
            <a:endParaRPr kumimoji="1" lang="ja-JP" altLang="en-US" sz="1400" b="1" dirty="0">
              <a:solidFill>
                <a:schemeClr val="bg1"/>
              </a:solidFill>
              <a:latin typeface="07ロゴたいぷゴシック7" panose="02000600000000000000" pitchFamily="50" charset="-128"/>
              <a:ea typeface="07ロゴたいぷゴシック7" panose="02000600000000000000" pitchFamily="50" charset="-128"/>
            </a:endParaRPr>
          </a:p>
        </p:txBody>
      </p:sp>
      <p:sp>
        <p:nvSpPr>
          <p:cNvPr id="40" name="テキスト ボックス 39"/>
          <p:cNvSpPr txBox="1"/>
          <p:nvPr/>
        </p:nvSpPr>
        <p:spPr>
          <a:xfrm>
            <a:off x="1074280" y="3936682"/>
            <a:ext cx="3722872" cy="415498"/>
          </a:xfrm>
          <a:prstGeom prst="rect">
            <a:avLst/>
          </a:prstGeom>
          <a:noFill/>
        </p:spPr>
        <p:txBody>
          <a:bodyPr wrap="square" rtlCol="0">
            <a:spAutoFit/>
          </a:bodyPr>
          <a:lstStyle/>
          <a:p>
            <a:r>
              <a:rPr lang="ja-JP" altLang="en-US" sz="1050" b="1" dirty="0" smtClean="0">
                <a:latin typeface="HG丸ｺﾞｼｯｸM-PRO" panose="020F0600000000000000" pitchFamily="50" charset="-128"/>
                <a:ea typeface="HG丸ｺﾞｼｯｸM-PRO" panose="020F0600000000000000" pitchFamily="50" charset="-128"/>
              </a:rPr>
              <a:t>横浜ＳＴビル　</a:t>
            </a:r>
            <a:r>
              <a:rPr lang="ja-JP" altLang="en-US" sz="1100" b="1" dirty="0" smtClean="0">
                <a:latin typeface="HG丸ｺﾞｼｯｸM-PRO" panose="020F0600000000000000" pitchFamily="50" charset="-128"/>
                <a:ea typeface="HG丸ｺﾞｼｯｸM-PRO" panose="020F0600000000000000" pitchFamily="50" charset="-128"/>
              </a:rPr>
              <a:t>５階</a:t>
            </a:r>
            <a:r>
              <a:rPr lang="ja-JP" altLang="en-US" sz="1050" b="1" dirty="0" smtClean="0">
                <a:latin typeface="HG丸ｺﾞｼｯｸM-PRO" panose="020F0600000000000000" pitchFamily="50" charset="-128"/>
                <a:ea typeface="HG丸ｺﾞｼｯｸM-PRO" panose="020F0600000000000000" pitchFamily="50" charset="-128"/>
              </a:rPr>
              <a:t>「ハローワークセミナールーム」</a:t>
            </a:r>
            <a:endParaRPr lang="en-US" altLang="ja-JP" sz="1050" b="1" dirty="0" smtClean="0">
              <a:latin typeface="HG丸ｺﾞｼｯｸM-PRO" panose="020F0600000000000000" pitchFamily="50" charset="-128"/>
              <a:ea typeface="HG丸ｺﾞｼｯｸM-PRO" panose="020F0600000000000000" pitchFamily="50" charset="-128"/>
            </a:endParaRPr>
          </a:p>
          <a:p>
            <a:r>
              <a:rPr kumimoji="1" lang="ja-JP" altLang="en-US" sz="900" b="1" dirty="0" smtClean="0">
                <a:latin typeface="HG丸ｺﾞｼｯｸM-PRO" panose="020F0600000000000000" pitchFamily="50" charset="-128"/>
                <a:ea typeface="HG丸ｺﾞｼｯｸM-PRO" panose="020F0600000000000000" pitchFamily="50" charset="-128"/>
              </a:rPr>
              <a:t>（５日間、同会場。マザーズハローワーク横浜と同じ建物です</a:t>
            </a:r>
            <a:r>
              <a:rPr kumimoji="1" lang="ja-JP" altLang="en-US" sz="1000" b="1" dirty="0" smtClean="0">
                <a:latin typeface="HG丸ｺﾞｼｯｸM-PRO" panose="020F0600000000000000" pitchFamily="50" charset="-128"/>
                <a:ea typeface="HG丸ｺﾞｼｯｸM-PRO" panose="020F0600000000000000" pitchFamily="50" charset="-128"/>
              </a:rPr>
              <a:t>）</a:t>
            </a:r>
            <a:endParaRPr kumimoji="1" lang="ja-JP" altLang="en-US" sz="1000" b="1" dirty="0">
              <a:latin typeface="HG丸ｺﾞｼｯｸM-PRO" panose="020F0600000000000000" pitchFamily="50" charset="-128"/>
              <a:ea typeface="HG丸ｺﾞｼｯｸM-PRO" panose="020F0600000000000000" pitchFamily="50" charset="-128"/>
            </a:endParaRPr>
          </a:p>
        </p:txBody>
      </p:sp>
      <p:sp>
        <p:nvSpPr>
          <p:cNvPr id="53" name="テキスト ボックス 52"/>
          <p:cNvSpPr txBox="1"/>
          <p:nvPr/>
        </p:nvSpPr>
        <p:spPr>
          <a:xfrm>
            <a:off x="71906" y="4393875"/>
            <a:ext cx="1002374" cy="307777"/>
          </a:xfrm>
          <a:prstGeom prst="rect">
            <a:avLst/>
          </a:prstGeom>
          <a:solidFill>
            <a:srgbClr val="FF5050"/>
          </a:solidFill>
        </p:spPr>
        <p:txBody>
          <a:bodyPr wrap="square" rtlCol="0">
            <a:spAutoFit/>
          </a:bodyPr>
          <a:lstStyle/>
          <a:p>
            <a:pPr algn="ctr"/>
            <a:r>
              <a:rPr lang="ja-JP" altLang="en-US" sz="1400" b="1" dirty="0" smtClean="0">
                <a:solidFill>
                  <a:schemeClr val="bg1"/>
                </a:solidFill>
                <a:latin typeface="07ロゴたいぷゴシック7" panose="02000600000000000000" pitchFamily="50" charset="-128"/>
                <a:ea typeface="07ロゴたいぷゴシック7" panose="02000600000000000000" pitchFamily="50" charset="-128"/>
              </a:rPr>
              <a:t>申込方法</a:t>
            </a:r>
            <a:endParaRPr kumimoji="1" lang="ja-JP" altLang="en-US" sz="1400" b="1" dirty="0">
              <a:solidFill>
                <a:schemeClr val="bg1"/>
              </a:solidFill>
              <a:latin typeface="07ロゴたいぷゴシック7" panose="02000600000000000000" pitchFamily="50" charset="-128"/>
              <a:ea typeface="07ロゴたいぷゴシック7" panose="02000600000000000000" pitchFamily="50" charset="-128"/>
            </a:endParaRPr>
          </a:p>
        </p:txBody>
      </p:sp>
      <p:sp>
        <p:nvSpPr>
          <p:cNvPr id="54" name="テキスト ボックス 53"/>
          <p:cNvSpPr txBox="1"/>
          <p:nvPr/>
        </p:nvSpPr>
        <p:spPr>
          <a:xfrm>
            <a:off x="908720" y="4386706"/>
            <a:ext cx="6048672" cy="2054409"/>
          </a:xfrm>
          <a:prstGeom prst="rect">
            <a:avLst/>
          </a:prstGeom>
          <a:noFill/>
        </p:spPr>
        <p:txBody>
          <a:bodyPr wrap="square" rtlCol="0">
            <a:spAutoFit/>
          </a:bodyPr>
          <a:lstStyle/>
          <a:p>
            <a:pPr indent="-457200">
              <a:lnSpc>
                <a:spcPts val="1600"/>
              </a:lnSpc>
            </a:pPr>
            <a:r>
              <a:rPr lang="ja-JP" altLang="en-US" sz="1300" b="1" dirty="0" smtClean="0">
                <a:latin typeface="HG丸ｺﾞｼｯｸM-PRO" panose="020F0600000000000000" pitchFamily="50" charset="-128"/>
                <a:ea typeface="HG丸ｺﾞｼｯｸM-PRO" panose="020F0600000000000000" pitchFamily="50" charset="-128"/>
              </a:rPr>
              <a:t>　</a:t>
            </a:r>
            <a:r>
              <a:rPr lang="en-US" altLang="ja-JP" sz="1300" b="1" u="dbl" dirty="0" smtClean="0">
                <a:latin typeface="HG丸ｺﾞｼｯｸM-PRO" panose="020F0600000000000000" pitchFamily="50" charset="-128"/>
                <a:ea typeface="HG丸ｺﾞｼｯｸM-PRO" panose="020F0600000000000000" pitchFamily="50" charset="-128"/>
              </a:rPr>
              <a:t>【</a:t>
            </a:r>
            <a:r>
              <a:rPr lang="ja-JP" altLang="en-US" sz="1300" b="1" u="dbl" dirty="0" smtClean="0">
                <a:latin typeface="HG丸ｺﾞｼｯｸM-PRO" panose="020F0600000000000000" pitchFamily="50" charset="-128"/>
                <a:ea typeface="HG丸ｺﾞｼｯｸM-PRO" panose="020F0600000000000000" pitchFamily="50" charset="-128"/>
              </a:rPr>
              <a:t>お申込期間</a:t>
            </a:r>
            <a:r>
              <a:rPr lang="ja-JP" altLang="en-US" sz="1300" b="1" u="dbl" dirty="0" smtClean="0">
                <a:latin typeface="HG丸ｺﾞｼｯｸM-PRO" panose="020F0600000000000000" pitchFamily="50" charset="-128"/>
                <a:ea typeface="HG丸ｺﾞｼｯｸM-PRO" panose="020F0600000000000000" pitchFamily="50" charset="-128"/>
              </a:rPr>
              <a:t>：５</a:t>
            </a:r>
            <a:r>
              <a:rPr kumimoji="1" lang="ja-JP" altLang="en-US" sz="1300" b="1" u="dbl" dirty="0" smtClean="0">
                <a:latin typeface="HG丸ｺﾞｼｯｸM-PRO" panose="020F0600000000000000" pitchFamily="50" charset="-128"/>
                <a:ea typeface="HG丸ｺﾞｼｯｸM-PRO" panose="020F0600000000000000" pitchFamily="50" charset="-128"/>
              </a:rPr>
              <a:t>月</a:t>
            </a:r>
            <a:r>
              <a:rPr lang="en-US" altLang="ja-JP" sz="1300" b="1" u="dbl" dirty="0" smtClean="0">
                <a:latin typeface="HG丸ｺﾞｼｯｸM-PRO" panose="020F0600000000000000" pitchFamily="50" charset="-128"/>
                <a:ea typeface="HG丸ｺﾞｼｯｸM-PRO" panose="020F0600000000000000" pitchFamily="50" charset="-128"/>
              </a:rPr>
              <a:t>26</a:t>
            </a:r>
            <a:r>
              <a:rPr kumimoji="1" lang="ja-JP" altLang="en-US" sz="1300" b="1" u="dbl" dirty="0" smtClean="0">
                <a:latin typeface="HG丸ｺﾞｼｯｸM-PRO" panose="020F0600000000000000" pitchFamily="50" charset="-128"/>
                <a:ea typeface="HG丸ｺﾞｼｯｸM-PRO" panose="020F0600000000000000" pitchFamily="50" charset="-128"/>
              </a:rPr>
              <a:t>日</a:t>
            </a:r>
            <a:r>
              <a:rPr kumimoji="1" lang="ja-JP" altLang="en-US" sz="1300" b="1" u="dbl" dirty="0" smtClean="0">
                <a:latin typeface="HG丸ｺﾞｼｯｸM-PRO" panose="020F0600000000000000" pitchFamily="50" charset="-128"/>
                <a:ea typeface="HG丸ｺﾞｼｯｸM-PRO" panose="020F0600000000000000" pitchFamily="50" charset="-128"/>
              </a:rPr>
              <a:t>（月）</a:t>
            </a:r>
            <a:r>
              <a:rPr kumimoji="1" lang="en-US" altLang="ja-JP" sz="1300" b="1" u="dbl" dirty="0" smtClean="0">
                <a:latin typeface="HG丸ｺﾞｼｯｸM-PRO" panose="020F0600000000000000" pitchFamily="50" charset="-128"/>
                <a:ea typeface="HG丸ｺﾞｼｯｸM-PRO" panose="020F0600000000000000" pitchFamily="50" charset="-128"/>
              </a:rPr>
              <a:t>10</a:t>
            </a:r>
            <a:r>
              <a:rPr kumimoji="1" lang="ja-JP" altLang="en-US" sz="1300" b="1" u="dbl" dirty="0" smtClean="0">
                <a:latin typeface="HG丸ｺﾞｼｯｸM-PRO" panose="020F0600000000000000" pitchFamily="50" charset="-128"/>
                <a:ea typeface="HG丸ｺﾞｼｯｸM-PRO" panose="020F0600000000000000" pitchFamily="50" charset="-128"/>
              </a:rPr>
              <a:t>：</a:t>
            </a:r>
            <a:r>
              <a:rPr kumimoji="1" lang="en-US" altLang="ja-JP" sz="1300" b="1" u="dbl" dirty="0" smtClean="0">
                <a:latin typeface="HG丸ｺﾞｼｯｸM-PRO" panose="020F0600000000000000" pitchFamily="50" charset="-128"/>
                <a:ea typeface="HG丸ｺﾞｼｯｸM-PRO" panose="020F0600000000000000" pitchFamily="50" charset="-128"/>
              </a:rPr>
              <a:t>00 </a:t>
            </a:r>
            <a:r>
              <a:rPr kumimoji="1" lang="ja-JP" altLang="en-US" sz="1300" b="1" u="dbl" dirty="0" smtClean="0">
                <a:latin typeface="HG丸ｺﾞｼｯｸM-PRO" panose="020F0600000000000000" pitchFamily="50" charset="-128"/>
                <a:ea typeface="HG丸ｺﾞｼｯｸM-PRO" panose="020F0600000000000000" pitchFamily="50" charset="-128"/>
              </a:rPr>
              <a:t>～ </a:t>
            </a:r>
            <a:r>
              <a:rPr kumimoji="1" lang="ja-JP" altLang="en-US" sz="1300" b="1" u="dbl" dirty="0" smtClean="0">
                <a:latin typeface="HG丸ｺﾞｼｯｸM-PRO" panose="020F0600000000000000" pitchFamily="50" charset="-128"/>
                <a:ea typeface="HG丸ｺﾞｼｯｸM-PRO" panose="020F0600000000000000" pitchFamily="50" charset="-128"/>
              </a:rPr>
              <a:t>６月６日</a:t>
            </a:r>
            <a:r>
              <a:rPr kumimoji="1" lang="ja-JP" altLang="en-US" sz="1300" b="1" u="dbl" dirty="0" smtClean="0">
                <a:latin typeface="HG丸ｺﾞｼｯｸM-PRO" panose="020F0600000000000000" pitchFamily="50" charset="-128"/>
                <a:ea typeface="HG丸ｺﾞｼｯｸM-PRO" panose="020F0600000000000000" pitchFamily="50" charset="-128"/>
              </a:rPr>
              <a:t>（</a:t>
            </a:r>
            <a:r>
              <a:rPr lang="ja-JP" altLang="en-US" sz="1300" b="1" u="dbl" dirty="0" smtClean="0">
                <a:latin typeface="HG丸ｺﾞｼｯｸM-PRO" panose="020F0600000000000000" pitchFamily="50" charset="-128"/>
                <a:ea typeface="HG丸ｺﾞｼｯｸM-PRO" panose="020F0600000000000000" pitchFamily="50" charset="-128"/>
              </a:rPr>
              <a:t>金</a:t>
            </a:r>
            <a:r>
              <a:rPr kumimoji="1" lang="ja-JP" altLang="en-US" sz="1300" b="1" u="dbl" dirty="0" smtClean="0">
                <a:latin typeface="HG丸ｺﾞｼｯｸM-PRO" panose="020F0600000000000000" pitchFamily="50" charset="-128"/>
                <a:ea typeface="HG丸ｺﾞｼｯｸM-PRO" panose="020F0600000000000000" pitchFamily="50" charset="-128"/>
              </a:rPr>
              <a:t>）</a:t>
            </a:r>
            <a:r>
              <a:rPr kumimoji="1" lang="en-US" altLang="ja-JP" sz="1300" b="1" u="dbl" dirty="0" smtClean="0">
                <a:latin typeface="HG丸ｺﾞｼｯｸM-PRO" panose="020F0600000000000000" pitchFamily="50" charset="-128"/>
                <a:ea typeface="HG丸ｺﾞｼｯｸM-PRO" panose="020F0600000000000000" pitchFamily="50" charset="-128"/>
              </a:rPr>
              <a:t>17</a:t>
            </a:r>
            <a:r>
              <a:rPr kumimoji="1" lang="ja-JP" altLang="en-US" sz="1300" b="1" u="dbl" dirty="0" smtClean="0">
                <a:latin typeface="HG丸ｺﾞｼｯｸM-PRO" panose="020F0600000000000000" pitchFamily="50" charset="-128"/>
                <a:ea typeface="HG丸ｺﾞｼｯｸM-PRO" panose="020F0600000000000000" pitchFamily="50" charset="-128"/>
              </a:rPr>
              <a:t>：</a:t>
            </a:r>
            <a:r>
              <a:rPr kumimoji="1" lang="en-US" altLang="ja-JP" sz="1300" b="1" u="dbl" dirty="0" smtClean="0">
                <a:latin typeface="HG丸ｺﾞｼｯｸM-PRO" panose="020F0600000000000000" pitchFamily="50" charset="-128"/>
                <a:ea typeface="HG丸ｺﾞｼｯｸM-PRO" panose="020F0600000000000000" pitchFamily="50" charset="-128"/>
              </a:rPr>
              <a:t>00</a:t>
            </a:r>
            <a:r>
              <a:rPr lang="en-US" altLang="ja-JP" sz="1300" b="1" u="dbl" dirty="0" smtClean="0">
                <a:latin typeface="HG丸ｺﾞｼｯｸM-PRO" panose="020F0600000000000000" pitchFamily="50" charset="-128"/>
                <a:ea typeface="HG丸ｺﾞｼｯｸM-PRO" panose="020F0600000000000000" pitchFamily="50" charset="-128"/>
              </a:rPr>
              <a:t>】</a:t>
            </a:r>
            <a:endParaRPr kumimoji="1" lang="en-US" altLang="ja-JP" sz="1300" b="1" u="dbl" dirty="0" smtClean="0">
              <a:latin typeface="HG丸ｺﾞｼｯｸM-PRO" panose="020F0600000000000000" pitchFamily="50" charset="-128"/>
              <a:ea typeface="HG丸ｺﾞｼｯｸM-PRO" panose="020F0600000000000000" pitchFamily="50" charset="-128"/>
            </a:endParaRPr>
          </a:p>
          <a:p>
            <a:pPr>
              <a:lnSpc>
                <a:spcPts val="1600"/>
              </a:lnSpc>
              <a:spcBef>
                <a:spcPts val="300"/>
              </a:spcBef>
            </a:pPr>
            <a:r>
              <a:rPr kumimoji="1" lang="ja-JP" altLang="en-US" sz="1100" b="1" dirty="0" smtClean="0">
                <a:latin typeface="HG丸ｺﾞｼｯｸM-PRO" panose="020F0600000000000000" pitchFamily="50" charset="-128"/>
                <a:ea typeface="HG丸ｺﾞｼｯｸM-PRO" panose="020F0600000000000000" pitchFamily="50" charset="-128"/>
              </a:rPr>
              <a:t>　</a:t>
            </a:r>
            <a:r>
              <a:rPr kumimoji="1" lang="ja-JP" altLang="en-US" sz="1100" dirty="0" smtClean="0">
                <a:latin typeface="HG丸ｺﾞｼｯｸM-PRO" panose="020F0600000000000000" pitchFamily="50" charset="-128"/>
                <a:ea typeface="HG丸ｺﾞｼｯｸM-PRO" panose="020F0600000000000000" pitchFamily="50" charset="-128"/>
              </a:rPr>
              <a:t>上記お申込</a:t>
            </a:r>
            <a:r>
              <a:rPr lang="ja-JP" altLang="en-US" sz="1100" dirty="0" smtClean="0">
                <a:latin typeface="HG丸ｺﾞｼｯｸM-PRO" panose="020F0600000000000000" pitchFamily="50" charset="-128"/>
                <a:ea typeface="HG丸ｺﾞｼｯｸM-PRO" panose="020F0600000000000000" pitchFamily="50" charset="-128"/>
              </a:rPr>
              <a:t>期間中にお電話、またはご来所にて受付いたします。</a:t>
            </a:r>
            <a:endParaRPr lang="en-US" altLang="ja-JP" sz="1100" dirty="0" smtClean="0">
              <a:latin typeface="HG丸ｺﾞｼｯｸM-PRO" panose="020F0600000000000000" pitchFamily="50" charset="-128"/>
              <a:ea typeface="HG丸ｺﾞｼｯｸM-PRO" panose="020F0600000000000000" pitchFamily="50" charset="-128"/>
            </a:endParaRPr>
          </a:p>
          <a:p>
            <a:pPr>
              <a:lnSpc>
                <a:spcPts val="1600"/>
              </a:lnSpc>
            </a:pPr>
            <a:r>
              <a:rPr lang="ja-JP" altLang="en-US" sz="1100" dirty="0" smtClean="0">
                <a:latin typeface="HG丸ｺﾞｼｯｸM-PRO" panose="020F0600000000000000" pitchFamily="50" charset="-128"/>
                <a:ea typeface="HG丸ｺﾞｼｯｸM-PRO" panose="020F0600000000000000" pitchFamily="50" charset="-128"/>
              </a:rPr>
              <a:t>　（希望者が１２名を超えた場合は、</a:t>
            </a:r>
            <a:r>
              <a:rPr lang="ja-JP" altLang="en-US" sz="1100" u="sng" dirty="0" smtClean="0">
                <a:solidFill>
                  <a:srgbClr val="FF0000"/>
                </a:solidFill>
                <a:latin typeface="HG丸ｺﾞｼｯｸM-PRO" panose="020F0600000000000000" pitchFamily="50" charset="-128"/>
                <a:ea typeface="HG丸ｺﾞｼｯｸM-PRO" panose="020F0600000000000000" pitchFamily="50" charset="-128"/>
              </a:rPr>
              <a:t>抽選</a:t>
            </a:r>
            <a:r>
              <a:rPr lang="ja-JP" altLang="en-US" sz="1100" dirty="0" smtClean="0">
                <a:latin typeface="HG丸ｺﾞｼｯｸM-PRO" panose="020F0600000000000000" pitchFamily="50" charset="-128"/>
                <a:ea typeface="HG丸ｺﾞｼｯｸM-PRO" panose="020F0600000000000000" pitchFamily="50" charset="-128"/>
              </a:rPr>
              <a:t>となります。）</a:t>
            </a:r>
            <a:endParaRPr lang="en-US" altLang="ja-JP" sz="1100" dirty="0" smtClean="0">
              <a:latin typeface="HG丸ｺﾞｼｯｸM-PRO" panose="020F0600000000000000" pitchFamily="50" charset="-128"/>
              <a:ea typeface="HG丸ｺﾞｼｯｸM-PRO" panose="020F0600000000000000" pitchFamily="50" charset="-128"/>
            </a:endParaRPr>
          </a:p>
          <a:p>
            <a:pPr>
              <a:lnSpc>
                <a:spcPts val="1600"/>
              </a:lnSpc>
              <a:spcBef>
                <a:spcPts val="300"/>
              </a:spcBef>
            </a:pPr>
            <a:r>
              <a:rPr lang="ja-JP" altLang="en-US" sz="1100" dirty="0" smtClean="0">
                <a:solidFill>
                  <a:srgbClr val="FF0000"/>
                </a:solidFill>
                <a:latin typeface="HG丸ｺﾞｼｯｸM-PRO" panose="020F0600000000000000" pitchFamily="50" charset="-128"/>
                <a:ea typeface="HG丸ｺﾞｼｯｸM-PRO" panose="020F0600000000000000" pitchFamily="50" charset="-128"/>
              </a:rPr>
              <a:t>・</a:t>
            </a:r>
            <a:r>
              <a:rPr lang="ja-JP" altLang="en-US" sz="1100" u="sng" dirty="0" smtClean="0">
                <a:solidFill>
                  <a:srgbClr val="FF0000"/>
                </a:solidFill>
                <a:latin typeface="HG丸ｺﾞｼｯｸM-PRO" panose="020F0600000000000000" pitchFamily="50" charset="-128"/>
                <a:ea typeface="HG丸ｺﾞｼｯｸM-PRO" panose="020F0600000000000000" pitchFamily="50" charset="-128"/>
              </a:rPr>
              <a:t>受講決定した方に</a:t>
            </a:r>
            <a:r>
              <a:rPr lang="ja-JP" altLang="en-US" sz="1100" u="sng" dirty="0" smtClean="0">
                <a:solidFill>
                  <a:srgbClr val="FF0000"/>
                </a:solidFill>
                <a:latin typeface="HG丸ｺﾞｼｯｸM-PRO" panose="020F0600000000000000" pitchFamily="50" charset="-128"/>
                <a:ea typeface="HG丸ｺﾞｼｯｸM-PRO" panose="020F0600000000000000" pitchFamily="50" charset="-128"/>
              </a:rPr>
              <a:t>は６月９日</a:t>
            </a:r>
            <a:r>
              <a:rPr lang="ja-JP" altLang="en-US" sz="1100" u="sng" dirty="0" smtClean="0">
                <a:solidFill>
                  <a:srgbClr val="FF0000"/>
                </a:solidFill>
                <a:latin typeface="HG丸ｺﾞｼｯｸM-PRO" panose="020F0600000000000000" pitchFamily="50" charset="-128"/>
                <a:ea typeface="HG丸ｺﾞｼｯｸM-PRO" panose="020F0600000000000000" pitchFamily="50" charset="-128"/>
              </a:rPr>
              <a:t>（月）</a:t>
            </a:r>
            <a:r>
              <a:rPr lang="en-US" altLang="ja-JP" sz="1100" u="sng" dirty="0" smtClean="0">
                <a:solidFill>
                  <a:srgbClr val="FF0000"/>
                </a:solidFill>
                <a:latin typeface="HG丸ｺﾞｼｯｸM-PRO" panose="020F0600000000000000" pitchFamily="50" charset="-128"/>
                <a:ea typeface="HG丸ｺﾞｼｯｸM-PRO" panose="020F0600000000000000" pitchFamily="50" charset="-128"/>
              </a:rPr>
              <a:t>10</a:t>
            </a:r>
            <a:r>
              <a:rPr lang="ja-JP" altLang="en-US" sz="1100" u="sng" dirty="0" smtClean="0">
                <a:solidFill>
                  <a:srgbClr val="FF0000"/>
                </a:solidFill>
                <a:latin typeface="HG丸ｺﾞｼｯｸM-PRO" panose="020F0600000000000000" pitchFamily="50" charset="-128"/>
                <a:ea typeface="HG丸ｺﾞｼｯｸM-PRO" panose="020F0600000000000000" pitchFamily="50" charset="-128"/>
              </a:rPr>
              <a:t>：</a:t>
            </a:r>
            <a:r>
              <a:rPr lang="en-US" altLang="ja-JP" sz="1100" u="sng" dirty="0" smtClean="0">
                <a:solidFill>
                  <a:srgbClr val="FF0000"/>
                </a:solidFill>
                <a:latin typeface="HG丸ｺﾞｼｯｸM-PRO" panose="020F0600000000000000" pitchFamily="50" charset="-128"/>
                <a:ea typeface="HG丸ｺﾞｼｯｸM-PRO" panose="020F0600000000000000" pitchFamily="50" charset="-128"/>
              </a:rPr>
              <a:t>00</a:t>
            </a:r>
            <a:r>
              <a:rPr lang="ja-JP" altLang="en-US" sz="1100" u="sng" dirty="0" smtClean="0">
                <a:solidFill>
                  <a:srgbClr val="FF0000"/>
                </a:solidFill>
                <a:latin typeface="HG丸ｺﾞｼｯｸM-PRO" panose="020F0600000000000000" pitchFamily="50" charset="-128"/>
                <a:ea typeface="HG丸ｺﾞｼｯｸM-PRO" panose="020F0600000000000000" pitchFamily="50" charset="-128"/>
              </a:rPr>
              <a:t>～</a:t>
            </a:r>
            <a:r>
              <a:rPr lang="en-US" altLang="ja-JP" sz="1100" u="sng" dirty="0" smtClean="0">
                <a:solidFill>
                  <a:srgbClr val="FF0000"/>
                </a:solidFill>
                <a:latin typeface="HG丸ｺﾞｼｯｸM-PRO" panose="020F0600000000000000" pitchFamily="50" charset="-128"/>
                <a:ea typeface="HG丸ｺﾞｼｯｸM-PRO" panose="020F0600000000000000" pitchFamily="50" charset="-128"/>
              </a:rPr>
              <a:t>12</a:t>
            </a:r>
            <a:r>
              <a:rPr lang="ja-JP" altLang="en-US" sz="1100" u="sng" dirty="0" smtClean="0">
                <a:solidFill>
                  <a:srgbClr val="FF0000"/>
                </a:solidFill>
                <a:latin typeface="HG丸ｺﾞｼｯｸM-PRO" panose="020F0600000000000000" pitchFamily="50" charset="-128"/>
                <a:ea typeface="HG丸ｺﾞｼｯｸM-PRO" panose="020F0600000000000000" pitchFamily="50" charset="-128"/>
              </a:rPr>
              <a:t>：</a:t>
            </a:r>
            <a:r>
              <a:rPr lang="en-US" altLang="ja-JP" sz="1100" u="sng" dirty="0" smtClean="0">
                <a:solidFill>
                  <a:srgbClr val="FF0000"/>
                </a:solidFill>
                <a:latin typeface="HG丸ｺﾞｼｯｸM-PRO" panose="020F0600000000000000" pitchFamily="50" charset="-128"/>
                <a:ea typeface="HG丸ｺﾞｼｯｸM-PRO" panose="020F0600000000000000" pitchFamily="50" charset="-128"/>
              </a:rPr>
              <a:t>00</a:t>
            </a:r>
            <a:r>
              <a:rPr lang="ja-JP" altLang="en-US" sz="1100" u="sng" dirty="0" smtClean="0">
                <a:solidFill>
                  <a:srgbClr val="FF0000"/>
                </a:solidFill>
                <a:latin typeface="HG丸ｺﾞｼｯｸM-PRO" panose="020F0600000000000000" pitchFamily="50" charset="-128"/>
                <a:ea typeface="HG丸ｺﾞｼｯｸM-PRO" panose="020F0600000000000000" pitchFamily="50" charset="-128"/>
              </a:rPr>
              <a:t>お電話にてお知らせいたします</a:t>
            </a:r>
            <a:r>
              <a:rPr lang="ja-JP" altLang="en-US" sz="1100" dirty="0" smtClean="0">
                <a:solidFill>
                  <a:srgbClr val="FF0000"/>
                </a:solidFill>
                <a:latin typeface="HG丸ｺﾞｼｯｸM-PRO" panose="020F0600000000000000" pitchFamily="50" charset="-128"/>
                <a:ea typeface="HG丸ｺﾞｼｯｸM-PRO" panose="020F0600000000000000" pitchFamily="50" charset="-128"/>
              </a:rPr>
              <a:t>。</a:t>
            </a:r>
            <a:endParaRPr lang="en-US" altLang="ja-JP" sz="1100" dirty="0" smtClean="0">
              <a:solidFill>
                <a:srgbClr val="FF0000"/>
              </a:solidFill>
              <a:latin typeface="HG丸ｺﾞｼｯｸM-PRO" panose="020F0600000000000000" pitchFamily="50" charset="-128"/>
              <a:ea typeface="HG丸ｺﾞｼｯｸM-PRO" panose="020F0600000000000000" pitchFamily="50" charset="-128"/>
            </a:endParaRPr>
          </a:p>
          <a:p>
            <a:pPr marL="144000" indent="-144000">
              <a:lnSpc>
                <a:spcPts val="1500"/>
              </a:lnSpc>
              <a:spcBef>
                <a:spcPts val="600"/>
              </a:spcBef>
            </a:pPr>
            <a:r>
              <a:rPr lang="ja-JP" altLang="en-US" sz="1100" dirty="0" smtClean="0">
                <a:latin typeface="HG丸ｺﾞｼｯｸM-PRO" panose="020F0600000000000000" pitchFamily="50" charset="-128"/>
                <a:ea typeface="HG丸ｺﾞｼｯｸM-PRO" panose="020F0600000000000000" pitchFamily="50" charset="-128"/>
                <a:cs typeface="Times New Roman" pitchFamily="18" charset="0"/>
              </a:rPr>
              <a:t>・お電話に出られなかった</a:t>
            </a:r>
            <a:r>
              <a:rPr lang="ja-JP" altLang="ja-JP" sz="1100" dirty="0" smtClean="0">
                <a:latin typeface="HG丸ｺﾞｼｯｸM-PRO" panose="020F0600000000000000" pitchFamily="50" charset="-128"/>
                <a:ea typeface="HG丸ｺﾞｼｯｸM-PRO" panose="020F0600000000000000" pitchFamily="50" charset="-128"/>
                <a:cs typeface="Times New Roman" pitchFamily="18" charset="0"/>
              </a:rPr>
              <a:t>場合</a:t>
            </a:r>
            <a:r>
              <a:rPr lang="ja-JP" altLang="en-US" sz="1100" dirty="0" smtClean="0">
                <a:latin typeface="HG丸ｺﾞｼｯｸM-PRO" panose="020F0600000000000000" pitchFamily="50" charset="-128"/>
                <a:ea typeface="HG丸ｺﾞｼｯｸM-PRO" panose="020F0600000000000000" pitchFamily="50" charset="-128"/>
                <a:cs typeface="Times New Roman" pitchFamily="18" charset="0"/>
              </a:rPr>
              <a:t>に</a:t>
            </a:r>
            <a:r>
              <a:rPr lang="ja-JP" altLang="ja-JP" sz="1100" dirty="0" smtClean="0">
                <a:latin typeface="HG丸ｺﾞｼｯｸM-PRO" panose="020F0600000000000000" pitchFamily="50" charset="-128"/>
                <a:ea typeface="HG丸ｺﾞｼｯｸM-PRO" panose="020F0600000000000000" pitchFamily="50" charset="-128"/>
                <a:cs typeface="Times New Roman" pitchFamily="18" charset="0"/>
              </a:rPr>
              <a:t>は、</a:t>
            </a:r>
            <a:r>
              <a:rPr lang="ja-JP" altLang="en-US" sz="1100" dirty="0" smtClean="0">
                <a:latin typeface="HG丸ｺﾞｼｯｸM-PRO" panose="020F0600000000000000" pitchFamily="50" charset="-128"/>
                <a:ea typeface="HG丸ｺﾞｼｯｸM-PRO" panose="020F0600000000000000" pitchFamily="50" charset="-128"/>
                <a:cs typeface="Times New Roman" pitchFamily="18" charset="0"/>
              </a:rPr>
              <a:t>早めに</a:t>
            </a:r>
            <a:r>
              <a:rPr lang="ja-JP" altLang="ja-JP" sz="1100" dirty="0" smtClean="0">
                <a:latin typeface="HG丸ｺﾞｼｯｸM-PRO" panose="020F0600000000000000" pitchFamily="50" charset="-128"/>
                <a:ea typeface="HG丸ｺﾞｼｯｸM-PRO" panose="020F0600000000000000" pitchFamily="50" charset="-128"/>
                <a:cs typeface="Times New Roman" pitchFamily="18" charset="0"/>
              </a:rPr>
              <a:t>マザーズハローワーク横浜まで、折り返し</a:t>
            </a:r>
            <a:r>
              <a:rPr lang="ja-JP" altLang="en-US" sz="1100" dirty="0" smtClean="0">
                <a:latin typeface="HG丸ｺﾞｼｯｸM-PRO" panose="020F0600000000000000" pitchFamily="50" charset="-128"/>
                <a:ea typeface="HG丸ｺﾞｼｯｸM-PRO" panose="020F0600000000000000" pitchFamily="50" charset="-128"/>
                <a:cs typeface="Times New Roman" pitchFamily="18" charset="0"/>
              </a:rPr>
              <a:t>お</a:t>
            </a:r>
            <a:r>
              <a:rPr lang="ja-JP" altLang="ja-JP" sz="1100" dirty="0" smtClean="0">
                <a:latin typeface="HG丸ｺﾞｼｯｸM-PRO" panose="020F0600000000000000" pitchFamily="50" charset="-128"/>
                <a:ea typeface="HG丸ｺﾞｼｯｸM-PRO" panose="020F0600000000000000" pitchFamily="50" charset="-128"/>
                <a:cs typeface="Times New Roman" pitchFamily="18" charset="0"/>
              </a:rPr>
              <a:t>電話</a:t>
            </a:r>
            <a:r>
              <a:rPr lang="ja-JP" altLang="ja-JP" sz="1100" dirty="0">
                <a:latin typeface="HG丸ｺﾞｼｯｸM-PRO" panose="020F0600000000000000" pitchFamily="50" charset="-128"/>
                <a:ea typeface="HG丸ｺﾞｼｯｸM-PRO" panose="020F0600000000000000" pitchFamily="50" charset="-128"/>
                <a:cs typeface="Times New Roman" pitchFamily="18" charset="0"/>
              </a:rPr>
              <a:t>を</a:t>
            </a:r>
            <a:r>
              <a:rPr lang="ja-JP" altLang="ja-JP" sz="1100" dirty="0" smtClean="0">
                <a:latin typeface="HG丸ｺﾞｼｯｸM-PRO" panose="020F0600000000000000" pitchFamily="50" charset="-128"/>
                <a:ea typeface="HG丸ｺﾞｼｯｸM-PRO" panose="020F0600000000000000" pitchFamily="50" charset="-128"/>
                <a:cs typeface="Times New Roman" pitchFamily="18" charset="0"/>
              </a:rPr>
              <a:t>くだ</a:t>
            </a:r>
            <a:r>
              <a:rPr lang="ja-JP" altLang="en-US" sz="1100" dirty="0" smtClean="0">
                <a:latin typeface="HG丸ｺﾞｼｯｸM-PRO" panose="020F0600000000000000" pitchFamily="50" charset="-128"/>
                <a:ea typeface="HG丸ｺﾞｼｯｸM-PRO" panose="020F0600000000000000" pitchFamily="50" charset="-128"/>
                <a:cs typeface="Times New Roman" pitchFamily="18" charset="0"/>
              </a:rPr>
              <a:t>さいま</a:t>
            </a:r>
            <a:r>
              <a:rPr lang="ja-JP" altLang="en-US" sz="1100" dirty="0">
                <a:latin typeface="HG丸ｺﾞｼｯｸM-PRO" panose="020F0600000000000000" pitchFamily="50" charset="-128"/>
                <a:ea typeface="HG丸ｺﾞｼｯｸM-PRO" panose="020F0600000000000000" pitchFamily="50" charset="-128"/>
                <a:cs typeface="Times New Roman" pitchFamily="18" charset="0"/>
              </a:rPr>
              <a:t>す</a:t>
            </a:r>
            <a:r>
              <a:rPr lang="ja-JP" altLang="ja-JP" sz="1100" dirty="0" smtClean="0">
                <a:latin typeface="HG丸ｺﾞｼｯｸM-PRO" panose="020F0600000000000000" pitchFamily="50" charset="-128"/>
                <a:ea typeface="HG丸ｺﾞｼｯｸM-PRO" panose="020F0600000000000000" pitchFamily="50" charset="-128"/>
                <a:cs typeface="Times New Roman" pitchFamily="18" charset="0"/>
              </a:rPr>
              <a:t>よう</a:t>
            </a:r>
            <a:r>
              <a:rPr lang="ja-JP" altLang="ja-JP" sz="1100" dirty="0">
                <a:latin typeface="HG丸ｺﾞｼｯｸM-PRO" panose="020F0600000000000000" pitchFamily="50" charset="-128"/>
                <a:ea typeface="HG丸ｺﾞｼｯｸM-PRO" panose="020F0600000000000000" pitchFamily="50" charset="-128"/>
                <a:cs typeface="Times New Roman" pitchFamily="18" charset="0"/>
              </a:rPr>
              <a:t>お願いいたします</a:t>
            </a:r>
            <a:r>
              <a:rPr lang="ja-JP" altLang="ja-JP" sz="1100" dirty="0" smtClean="0">
                <a:latin typeface="HG丸ｺﾞｼｯｸM-PRO" panose="020F0600000000000000" pitchFamily="50" charset="-128"/>
                <a:ea typeface="HG丸ｺﾞｼｯｸM-PRO" panose="020F0600000000000000" pitchFamily="50" charset="-128"/>
                <a:cs typeface="Times New Roman" pitchFamily="18" charset="0"/>
              </a:rPr>
              <a:t>。</a:t>
            </a:r>
            <a:r>
              <a:rPr lang="ja-JP" altLang="ja-JP" sz="1100" u="sng" dirty="0" smtClean="0">
                <a:solidFill>
                  <a:srgbClr val="FF0000"/>
                </a:solidFill>
                <a:latin typeface="HG丸ｺﾞｼｯｸM-PRO" panose="020F0600000000000000" pitchFamily="50" charset="-128"/>
                <a:ea typeface="HG丸ｺﾞｼｯｸM-PRO" panose="020F0600000000000000" pitchFamily="50" charset="-128"/>
                <a:cs typeface="Times New Roman" pitchFamily="18" charset="0"/>
              </a:rPr>
              <a:t>当日</a:t>
            </a:r>
            <a:r>
              <a:rPr lang="ja-JP" altLang="ja-JP" sz="1100" u="sng" dirty="0">
                <a:solidFill>
                  <a:srgbClr val="FF0000"/>
                </a:solidFill>
                <a:latin typeface="HG丸ｺﾞｼｯｸM-PRO" panose="020F0600000000000000" pitchFamily="50" charset="-128"/>
                <a:ea typeface="HG丸ｺﾞｼｯｸM-PRO" panose="020F0600000000000000" pitchFamily="50" charset="-128"/>
                <a:cs typeface="Times New Roman" pitchFamily="18" charset="0"/>
              </a:rPr>
              <a:t>連絡が付かない場合</a:t>
            </a:r>
            <a:r>
              <a:rPr lang="ja-JP" altLang="ja-JP" sz="1100" u="sng" dirty="0" smtClean="0">
                <a:solidFill>
                  <a:srgbClr val="FF0000"/>
                </a:solidFill>
                <a:latin typeface="HG丸ｺﾞｼｯｸM-PRO" panose="020F0600000000000000" pitchFamily="50" charset="-128"/>
                <a:ea typeface="HG丸ｺﾞｼｯｸM-PRO" panose="020F0600000000000000" pitchFamily="50" charset="-128"/>
                <a:cs typeface="Times New Roman" pitchFamily="18" charset="0"/>
              </a:rPr>
              <a:t>に</a:t>
            </a:r>
            <a:r>
              <a:rPr lang="ja-JP" altLang="en-US" sz="1100" u="sng" dirty="0" smtClean="0">
                <a:solidFill>
                  <a:srgbClr val="FF0000"/>
                </a:solidFill>
                <a:latin typeface="HG丸ｺﾞｼｯｸM-PRO" panose="020F0600000000000000" pitchFamily="50" charset="-128"/>
                <a:ea typeface="HG丸ｺﾞｼｯｸM-PRO" panose="020F0600000000000000" pitchFamily="50" charset="-128"/>
                <a:cs typeface="Times New Roman" pitchFamily="18" charset="0"/>
              </a:rPr>
              <a:t>は</a:t>
            </a:r>
            <a:r>
              <a:rPr lang="ja-JP" altLang="ja-JP" sz="1100" u="sng" dirty="0" smtClean="0">
                <a:solidFill>
                  <a:srgbClr val="FF0000"/>
                </a:solidFill>
                <a:latin typeface="HG丸ｺﾞｼｯｸM-PRO" panose="020F0600000000000000" pitchFamily="50" charset="-128"/>
                <a:ea typeface="HG丸ｺﾞｼｯｸM-PRO" panose="020F0600000000000000" pitchFamily="50" charset="-128"/>
                <a:cs typeface="Times New Roman" pitchFamily="18" charset="0"/>
              </a:rPr>
              <a:t>受講</a:t>
            </a:r>
            <a:r>
              <a:rPr lang="ja-JP" altLang="ja-JP" sz="1100" u="sng" dirty="0">
                <a:solidFill>
                  <a:srgbClr val="FF0000"/>
                </a:solidFill>
                <a:latin typeface="HG丸ｺﾞｼｯｸM-PRO" panose="020F0600000000000000" pitchFamily="50" charset="-128"/>
                <a:ea typeface="HG丸ｺﾞｼｯｸM-PRO" panose="020F0600000000000000" pitchFamily="50" charset="-128"/>
                <a:cs typeface="Times New Roman" pitchFamily="18" charset="0"/>
              </a:rPr>
              <a:t>決定が取消に</a:t>
            </a:r>
            <a:r>
              <a:rPr lang="ja-JP" altLang="ja-JP" sz="1100" u="sng" dirty="0" smtClean="0">
                <a:solidFill>
                  <a:srgbClr val="FF0000"/>
                </a:solidFill>
                <a:latin typeface="HG丸ｺﾞｼｯｸM-PRO" panose="020F0600000000000000" pitchFamily="50" charset="-128"/>
                <a:ea typeface="HG丸ｺﾞｼｯｸM-PRO" panose="020F0600000000000000" pitchFamily="50" charset="-128"/>
                <a:cs typeface="Times New Roman" pitchFamily="18" charset="0"/>
              </a:rPr>
              <a:t>なり</a:t>
            </a:r>
            <a:r>
              <a:rPr lang="ja-JP" altLang="en-US" sz="1100" u="sng" dirty="0" smtClean="0">
                <a:solidFill>
                  <a:srgbClr val="FF0000"/>
                </a:solidFill>
                <a:latin typeface="HG丸ｺﾞｼｯｸM-PRO" panose="020F0600000000000000" pitchFamily="50" charset="-128"/>
                <a:ea typeface="HG丸ｺﾞｼｯｸM-PRO" panose="020F0600000000000000" pitchFamily="50" charset="-128"/>
                <a:cs typeface="Times New Roman" pitchFamily="18" charset="0"/>
              </a:rPr>
              <a:t>、次点の方を繰り上がりさせていただきます</a:t>
            </a:r>
            <a:r>
              <a:rPr lang="ja-JP" altLang="ja-JP" sz="1100" u="sng" dirty="0" smtClean="0">
                <a:solidFill>
                  <a:srgbClr val="FF0000"/>
                </a:solidFill>
                <a:latin typeface="HG丸ｺﾞｼｯｸM-PRO" panose="020F0600000000000000" pitchFamily="50" charset="-128"/>
                <a:ea typeface="HG丸ｺﾞｼｯｸM-PRO" panose="020F0600000000000000" pitchFamily="50" charset="-128"/>
                <a:cs typeface="Times New Roman" pitchFamily="18" charset="0"/>
              </a:rPr>
              <a:t>。</a:t>
            </a:r>
            <a:endParaRPr lang="en-US" altLang="ja-JP" sz="1100" u="sng" dirty="0">
              <a:solidFill>
                <a:srgbClr val="FF0000"/>
              </a:solidFill>
              <a:latin typeface="HG丸ｺﾞｼｯｸM-PRO" panose="020F0600000000000000" pitchFamily="50" charset="-128"/>
              <a:ea typeface="HG丸ｺﾞｼｯｸM-PRO" panose="020F0600000000000000" pitchFamily="50" charset="-128"/>
              <a:cs typeface="Times New Roman" pitchFamily="18" charset="0"/>
            </a:endParaRPr>
          </a:p>
          <a:p>
            <a:pPr indent="-457200">
              <a:lnSpc>
                <a:spcPts val="1600"/>
              </a:lnSpc>
            </a:pPr>
            <a:endParaRPr lang="en-US" altLang="ja-JP" sz="1100" b="1" dirty="0" smtClean="0">
              <a:latin typeface="HG丸ｺﾞｼｯｸM-PRO" panose="020F0600000000000000" pitchFamily="50" charset="-128"/>
              <a:ea typeface="HG丸ｺﾞｼｯｸM-PRO" panose="020F0600000000000000" pitchFamily="50" charset="-128"/>
            </a:endParaRPr>
          </a:p>
          <a:p>
            <a:pPr indent="-457200">
              <a:lnSpc>
                <a:spcPts val="1600"/>
              </a:lnSpc>
            </a:pPr>
            <a:r>
              <a:rPr lang="ja-JP" altLang="en-US" sz="1000" dirty="0">
                <a:latin typeface="HG丸ｺﾞｼｯｸM-PRO" panose="020F0600000000000000" pitchFamily="50" charset="-128"/>
                <a:ea typeface="HG丸ｺﾞｼｯｸM-PRO" panose="020F0600000000000000" pitchFamily="50" charset="-128"/>
              </a:rPr>
              <a:t>　</a:t>
            </a:r>
            <a:endParaRPr kumimoji="1" lang="ja-JP" altLang="en-US" sz="1100" dirty="0">
              <a:latin typeface="HG丸ｺﾞｼｯｸM-PRO" panose="020F0600000000000000" pitchFamily="50" charset="-128"/>
              <a:ea typeface="HG丸ｺﾞｼｯｸM-PRO" panose="020F0600000000000000" pitchFamily="50" charset="-128"/>
            </a:endParaRPr>
          </a:p>
        </p:txBody>
      </p:sp>
      <p:sp>
        <p:nvSpPr>
          <p:cNvPr id="46" name="テキスト ボックス 45"/>
          <p:cNvSpPr txBox="1"/>
          <p:nvPr/>
        </p:nvSpPr>
        <p:spPr>
          <a:xfrm>
            <a:off x="1090739" y="8636417"/>
            <a:ext cx="3130349" cy="418291"/>
          </a:xfrm>
          <a:prstGeom prst="rect">
            <a:avLst/>
          </a:prstGeom>
          <a:noFill/>
        </p:spPr>
        <p:txBody>
          <a:bodyPr wrap="square" rtlCol="0">
            <a:noAutofit/>
          </a:bodyPr>
          <a:lstStyle/>
          <a:p>
            <a:r>
              <a:rPr kumimoji="1" lang="ja-JP" altLang="en-US" b="1" dirty="0" smtClean="0">
                <a:latin typeface="HG丸ｺﾞｼｯｸM-PRO" panose="020F0600000000000000" pitchFamily="50" charset="-128"/>
                <a:ea typeface="HG丸ｺﾞｼｯｸM-PRO" panose="020F0600000000000000" pitchFamily="50" charset="-128"/>
              </a:rPr>
              <a:t>マザーズハローワーク横浜</a:t>
            </a:r>
            <a:endParaRPr kumimoji="1" lang="ja-JP" altLang="en-US" sz="1200" b="1" dirty="0">
              <a:latin typeface="HG丸ｺﾞｼｯｸM-PRO" panose="020F0600000000000000" pitchFamily="50" charset="-128"/>
              <a:ea typeface="HG丸ｺﾞｼｯｸM-PRO" panose="020F0600000000000000" pitchFamily="50" charset="-128"/>
            </a:endParaRPr>
          </a:p>
        </p:txBody>
      </p:sp>
      <p:sp>
        <p:nvSpPr>
          <p:cNvPr id="2" name="タイトル 1"/>
          <p:cNvSpPr>
            <a:spLocks noGrp="1"/>
          </p:cNvSpPr>
          <p:nvPr>
            <p:ph type="ctrTitle"/>
          </p:nvPr>
        </p:nvSpPr>
        <p:spPr>
          <a:xfrm>
            <a:off x="-1035496" y="323528"/>
            <a:ext cx="7992888" cy="504056"/>
          </a:xfrm>
          <a:solidFill>
            <a:srgbClr val="FF5050"/>
          </a:solidFill>
        </p:spPr>
        <p:txBody>
          <a:bodyPr lIns="0" tIns="0" rIns="0" bIns="0">
            <a:normAutofit/>
          </a:bodyPr>
          <a:lstStyle/>
          <a:p>
            <a:r>
              <a:rPr kumimoji="1" lang="ja-JP" altLang="en-US" sz="2800" dirty="0" smtClean="0">
                <a:solidFill>
                  <a:schemeClr val="bg1"/>
                </a:solidFill>
                <a:latin typeface="HGS創英角ｺﾞｼｯｸUB" panose="020B0900000000000000" pitchFamily="50" charset="-128"/>
                <a:ea typeface="HGS創英角ｺﾞｼｯｸUB" panose="020B0900000000000000" pitchFamily="50" charset="-128"/>
              </a:rPr>
              <a:t>パソコン講習＆再就職支援セミナー</a:t>
            </a:r>
            <a:endParaRPr kumimoji="1" lang="ja-JP" altLang="en-US" sz="2800" dirty="0">
              <a:solidFill>
                <a:schemeClr val="bg1"/>
              </a:solidFill>
              <a:latin typeface="HGS創英角ｺﾞｼｯｸUB" panose="020B0900000000000000" pitchFamily="50" charset="-128"/>
              <a:ea typeface="HGS創英角ｺﾞｼｯｸUB" panose="020B0900000000000000" pitchFamily="50" charset="-128"/>
            </a:endParaRPr>
          </a:p>
        </p:txBody>
      </p:sp>
      <p:grpSp>
        <p:nvGrpSpPr>
          <p:cNvPr id="3" name="グループ化 2"/>
          <p:cNvGrpSpPr/>
          <p:nvPr/>
        </p:nvGrpSpPr>
        <p:grpSpPr>
          <a:xfrm>
            <a:off x="102308" y="1723143"/>
            <a:ext cx="943595" cy="976649"/>
            <a:chOff x="102308" y="1723143"/>
            <a:chExt cx="943595" cy="976649"/>
          </a:xfrm>
        </p:grpSpPr>
        <p:sp>
          <p:nvSpPr>
            <p:cNvPr id="10" name="円/楕円 9"/>
            <p:cNvSpPr/>
            <p:nvPr/>
          </p:nvSpPr>
          <p:spPr>
            <a:xfrm>
              <a:off x="102308" y="1723143"/>
              <a:ext cx="943595" cy="976649"/>
            </a:xfrm>
            <a:prstGeom prst="ellipse">
              <a:avLst/>
            </a:prstGeom>
            <a:solidFill>
              <a:srgbClr val="00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 name="テキスト ボックス 11"/>
            <p:cNvSpPr txBox="1"/>
            <p:nvPr/>
          </p:nvSpPr>
          <p:spPr>
            <a:xfrm>
              <a:off x="171413" y="1798180"/>
              <a:ext cx="816466" cy="830997"/>
            </a:xfrm>
            <a:prstGeom prst="rect">
              <a:avLst/>
            </a:prstGeom>
            <a:noFill/>
          </p:spPr>
          <p:txBody>
            <a:bodyPr wrap="square" rtlCol="0">
              <a:spAutoFit/>
            </a:bodyPr>
            <a:lstStyle/>
            <a:p>
              <a:pPr algn="ctr"/>
              <a:r>
                <a:rPr lang="ja-JP" altLang="en-US" sz="1200" b="1" dirty="0" smtClean="0">
                  <a:solidFill>
                    <a:schemeClr val="bg1"/>
                  </a:solidFill>
                  <a:latin typeface="07ロゴたいぷゴシック7" panose="02000600000000000000" pitchFamily="50" charset="-128"/>
                  <a:ea typeface="07ロゴたいぷゴシック7" panose="02000600000000000000" pitchFamily="50" charset="-128"/>
                </a:rPr>
                <a:t>ワード</a:t>
              </a:r>
              <a:endParaRPr lang="en-US" altLang="ja-JP" sz="1200" b="1" dirty="0" smtClean="0">
                <a:solidFill>
                  <a:schemeClr val="bg1"/>
                </a:solidFill>
                <a:latin typeface="07ロゴたいぷゴシック7" panose="02000600000000000000" pitchFamily="50" charset="-128"/>
                <a:ea typeface="07ロゴたいぷゴシック7" panose="02000600000000000000" pitchFamily="50" charset="-128"/>
              </a:endParaRPr>
            </a:p>
            <a:p>
              <a:pPr algn="ctr"/>
              <a:r>
                <a:rPr lang="ja-JP" altLang="en-US" sz="1200" b="1" dirty="0" smtClean="0">
                  <a:solidFill>
                    <a:schemeClr val="bg1"/>
                  </a:solidFill>
                  <a:latin typeface="07ロゴたいぷゴシック7" panose="02000600000000000000" pitchFamily="50" charset="-128"/>
                  <a:ea typeface="07ロゴたいぷゴシック7" panose="02000600000000000000" pitchFamily="50" charset="-128"/>
                </a:rPr>
                <a:t>エクセル</a:t>
              </a:r>
              <a:endParaRPr lang="en-US" altLang="ja-JP" sz="1200" b="1" dirty="0" smtClean="0">
                <a:solidFill>
                  <a:schemeClr val="bg1"/>
                </a:solidFill>
                <a:latin typeface="07ロゴたいぷゴシック7" panose="02000600000000000000" pitchFamily="50" charset="-128"/>
                <a:ea typeface="07ロゴたいぷゴシック7" panose="02000600000000000000" pitchFamily="50" charset="-128"/>
              </a:endParaRPr>
            </a:p>
            <a:p>
              <a:pPr algn="ctr"/>
              <a:r>
                <a:rPr lang="ja-JP" altLang="en-US" sz="1200" b="1" dirty="0" smtClean="0">
                  <a:solidFill>
                    <a:schemeClr val="bg1"/>
                  </a:solidFill>
                  <a:latin typeface="07ロゴたいぷゴシック7" panose="02000600000000000000" pitchFamily="50" charset="-128"/>
                  <a:ea typeface="07ロゴたいぷゴシック7" panose="02000600000000000000" pitchFamily="50" charset="-128"/>
                </a:rPr>
                <a:t>の基礎が</a:t>
              </a:r>
              <a:endParaRPr lang="en-US" altLang="ja-JP" sz="1200" b="1" dirty="0" smtClean="0">
                <a:solidFill>
                  <a:schemeClr val="bg1"/>
                </a:solidFill>
                <a:latin typeface="07ロゴたいぷゴシック7" panose="02000600000000000000" pitchFamily="50" charset="-128"/>
                <a:ea typeface="07ロゴたいぷゴシック7" panose="02000600000000000000" pitchFamily="50" charset="-128"/>
              </a:endParaRPr>
            </a:p>
            <a:p>
              <a:pPr algn="ctr"/>
              <a:r>
                <a:rPr lang="ja-JP" altLang="en-US" sz="1200" b="1" dirty="0" smtClean="0">
                  <a:solidFill>
                    <a:schemeClr val="bg1"/>
                  </a:solidFill>
                  <a:latin typeface="07ロゴたいぷゴシック7" panose="02000600000000000000" pitchFamily="50" charset="-128"/>
                  <a:ea typeface="07ロゴたいぷゴシック7" panose="02000600000000000000" pitchFamily="50" charset="-128"/>
                </a:rPr>
                <a:t>学べる！</a:t>
              </a:r>
              <a:endParaRPr kumimoji="1" lang="ja-JP" altLang="en-US" sz="1200" b="1" dirty="0">
                <a:solidFill>
                  <a:schemeClr val="bg1"/>
                </a:solidFill>
                <a:latin typeface="07ロゴたいぷゴシック7" panose="02000600000000000000" pitchFamily="50" charset="-128"/>
                <a:ea typeface="07ロゴたいぷゴシック7" panose="02000600000000000000" pitchFamily="50" charset="-128"/>
              </a:endParaRPr>
            </a:p>
          </p:txBody>
        </p:sp>
      </p:grpSp>
      <p:pic>
        <p:nvPicPr>
          <p:cNvPr id="14" name="Picture 2" descr="E:\USR\FMREGA\デスクトップ\デザイン　イラスト\マザーズロゴ.png"/>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6453892" y="27021"/>
            <a:ext cx="347676" cy="272841"/>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5"/>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1157623" y="1283530"/>
            <a:ext cx="3411227" cy="14599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7" name="テキスト ボックス 56"/>
          <p:cNvSpPr txBox="1"/>
          <p:nvPr/>
        </p:nvSpPr>
        <p:spPr>
          <a:xfrm>
            <a:off x="71906" y="8691675"/>
            <a:ext cx="1002374" cy="307777"/>
          </a:xfrm>
          <a:prstGeom prst="rect">
            <a:avLst/>
          </a:prstGeom>
          <a:solidFill>
            <a:srgbClr val="FF5050"/>
          </a:solidFill>
        </p:spPr>
        <p:txBody>
          <a:bodyPr wrap="square" rtlCol="0">
            <a:spAutoFit/>
          </a:bodyPr>
          <a:lstStyle/>
          <a:p>
            <a:pPr algn="ctr"/>
            <a:r>
              <a:rPr lang="ja-JP" altLang="en-US" sz="1400" b="1" dirty="0">
                <a:solidFill>
                  <a:schemeClr val="bg1"/>
                </a:solidFill>
                <a:latin typeface="07ロゴたいぷゴシック7" panose="02000600000000000000" pitchFamily="50" charset="-128"/>
                <a:ea typeface="07ロゴたいぷゴシック7" panose="02000600000000000000" pitchFamily="50" charset="-128"/>
              </a:rPr>
              <a:t>お問合せ</a:t>
            </a:r>
            <a:endParaRPr kumimoji="1" lang="ja-JP" altLang="en-US" sz="1400" b="1" dirty="0">
              <a:solidFill>
                <a:schemeClr val="bg1"/>
              </a:solidFill>
              <a:latin typeface="07ロゴたいぷゴシック7" panose="02000600000000000000" pitchFamily="50" charset="-128"/>
              <a:ea typeface="07ロゴたいぷゴシック7" panose="02000600000000000000" pitchFamily="50" charset="-128"/>
            </a:endParaRPr>
          </a:p>
        </p:txBody>
      </p:sp>
      <p:sp>
        <p:nvSpPr>
          <p:cNvPr id="50" name="テキスト ボックス 49"/>
          <p:cNvSpPr txBox="1"/>
          <p:nvPr/>
        </p:nvSpPr>
        <p:spPr>
          <a:xfrm>
            <a:off x="85336" y="1301326"/>
            <a:ext cx="1005403" cy="307777"/>
          </a:xfrm>
          <a:prstGeom prst="rect">
            <a:avLst/>
          </a:prstGeom>
          <a:solidFill>
            <a:srgbClr val="FF5050"/>
          </a:solidFill>
        </p:spPr>
        <p:txBody>
          <a:bodyPr wrap="square" rtlCol="0">
            <a:spAutoFit/>
          </a:bodyPr>
          <a:lstStyle/>
          <a:p>
            <a:pPr algn="ctr"/>
            <a:r>
              <a:rPr lang="ja-JP" altLang="en-US" sz="1400" b="1" dirty="0">
                <a:solidFill>
                  <a:schemeClr val="bg1"/>
                </a:solidFill>
                <a:latin typeface="07ロゴたいぷゴシック7" panose="02000600000000000000" pitchFamily="50" charset="-128"/>
                <a:ea typeface="07ロゴたいぷゴシック7" panose="02000600000000000000" pitchFamily="50" charset="-128"/>
              </a:rPr>
              <a:t>日</a:t>
            </a:r>
            <a:r>
              <a:rPr lang="ja-JP" altLang="en-US" sz="1400" b="1" dirty="0" smtClean="0">
                <a:solidFill>
                  <a:schemeClr val="bg1"/>
                </a:solidFill>
                <a:latin typeface="07ロゴたいぷゴシック7" panose="02000600000000000000" pitchFamily="50" charset="-128"/>
                <a:ea typeface="07ロゴたいぷゴシック7" panose="02000600000000000000" pitchFamily="50" charset="-128"/>
              </a:rPr>
              <a:t>　 程</a:t>
            </a:r>
            <a:endParaRPr kumimoji="1" lang="ja-JP" altLang="en-US" sz="1400" b="1" dirty="0">
              <a:solidFill>
                <a:schemeClr val="bg1"/>
              </a:solidFill>
              <a:latin typeface="07ロゴたいぷゴシック7" panose="02000600000000000000" pitchFamily="50" charset="-128"/>
              <a:ea typeface="07ロゴたいぷゴシック7" panose="02000600000000000000" pitchFamily="50" charset="-128"/>
            </a:endParaRPr>
          </a:p>
        </p:txBody>
      </p:sp>
      <p:sp>
        <p:nvSpPr>
          <p:cNvPr id="15" name="テキスト ボックス 14"/>
          <p:cNvSpPr txBox="1"/>
          <p:nvPr/>
        </p:nvSpPr>
        <p:spPr>
          <a:xfrm>
            <a:off x="-1" y="6156176"/>
            <a:ext cx="6858001" cy="1500631"/>
          </a:xfrm>
          <a:prstGeom prst="rect">
            <a:avLst/>
          </a:prstGeom>
          <a:noFill/>
        </p:spPr>
        <p:txBody>
          <a:bodyPr wrap="none" rtlCol="0">
            <a:noAutofit/>
          </a:bodyPr>
          <a:lstStyle/>
          <a:p>
            <a:pPr lvl="0" eaLnBrk="0" hangingPunct="0">
              <a:lnSpc>
                <a:spcPts val="1600"/>
              </a:lnSpc>
            </a:pPr>
            <a:r>
              <a:rPr lang="ja-JP" altLang="ja-JP" sz="1200" dirty="0">
                <a:latin typeface="HG丸ｺﾞｼｯｸM-PRO" panose="020F0600000000000000" pitchFamily="50" charset="-128"/>
                <a:ea typeface="HG丸ｺﾞｼｯｸM-PRO" panose="020F0600000000000000" pitchFamily="50" charset="-128"/>
                <a:cs typeface="Times New Roman" pitchFamily="18" charset="0"/>
              </a:rPr>
              <a:t>★受講にあたり次のことをお守りください★</a:t>
            </a:r>
            <a:endParaRPr lang="en-US" altLang="ja-JP" sz="1200" dirty="0">
              <a:latin typeface="HG丸ｺﾞｼｯｸM-PRO" panose="020F0600000000000000" pitchFamily="50" charset="-128"/>
              <a:ea typeface="HG丸ｺﾞｼｯｸM-PRO" panose="020F0600000000000000" pitchFamily="50" charset="-128"/>
              <a:cs typeface="Times New Roman" pitchFamily="18" charset="0"/>
            </a:endParaRPr>
          </a:p>
          <a:p>
            <a:pPr lvl="0" eaLnBrk="0" hangingPunct="0">
              <a:lnSpc>
                <a:spcPts val="1600"/>
              </a:lnSpc>
            </a:pPr>
            <a:r>
              <a:rPr lang="ja-JP" altLang="en-US" sz="1100" dirty="0" smtClean="0">
                <a:latin typeface="HG丸ｺﾞｼｯｸM-PRO" panose="020F0600000000000000" pitchFamily="50" charset="-128"/>
                <a:ea typeface="HG丸ｺﾞｼｯｸM-PRO" panose="020F0600000000000000" pitchFamily="50" charset="-128"/>
                <a:cs typeface="Times New Roman" pitchFamily="18" charset="0"/>
              </a:rPr>
              <a:t>・</a:t>
            </a:r>
            <a:r>
              <a:rPr lang="ja-JP" altLang="ja-JP" sz="1100" dirty="0" smtClean="0">
                <a:latin typeface="HG丸ｺﾞｼｯｸM-PRO" panose="020F0600000000000000" pitchFamily="50" charset="-128"/>
                <a:ea typeface="HG丸ｺﾞｼｯｸM-PRO" panose="020F0600000000000000" pitchFamily="50" charset="-128"/>
                <a:cs typeface="Times New Roman" pitchFamily="18" charset="0"/>
              </a:rPr>
              <a:t>受講</a:t>
            </a:r>
            <a:r>
              <a:rPr lang="ja-JP" altLang="ja-JP" sz="1100" dirty="0">
                <a:latin typeface="HG丸ｺﾞｼｯｸM-PRO" panose="020F0600000000000000" pitchFamily="50" charset="-128"/>
                <a:ea typeface="HG丸ｺﾞｼｯｸM-PRO" panose="020F0600000000000000" pitchFamily="50" charset="-128"/>
                <a:cs typeface="Times New Roman" pitchFamily="18" charset="0"/>
              </a:rPr>
              <a:t>をキャンセルする場合は速やかに「マザーズハローワーク横浜」までご連絡ください。</a:t>
            </a:r>
            <a:endParaRPr lang="en-US" altLang="ja-JP" sz="1100" dirty="0">
              <a:latin typeface="HG丸ｺﾞｼｯｸM-PRO" panose="020F0600000000000000" pitchFamily="50" charset="-128"/>
              <a:ea typeface="HG丸ｺﾞｼｯｸM-PRO" panose="020F0600000000000000" pitchFamily="50" charset="-128"/>
              <a:cs typeface="Times New Roman" pitchFamily="18" charset="0"/>
            </a:endParaRPr>
          </a:p>
          <a:p>
            <a:pPr lvl="0" eaLnBrk="0" hangingPunct="0">
              <a:lnSpc>
                <a:spcPts val="1600"/>
              </a:lnSpc>
            </a:pPr>
            <a:r>
              <a:rPr lang="ja-JP" altLang="en-US" sz="1100" dirty="0" smtClean="0">
                <a:latin typeface="HG丸ｺﾞｼｯｸM-PRO" panose="020F0600000000000000" pitchFamily="50" charset="-128"/>
                <a:ea typeface="HG丸ｺﾞｼｯｸM-PRO" panose="020F0600000000000000" pitchFamily="50" charset="-128"/>
                <a:cs typeface="Times New Roman" pitchFamily="18" charset="0"/>
              </a:rPr>
              <a:t>・</a:t>
            </a:r>
            <a:r>
              <a:rPr lang="ja-JP" altLang="ja-JP" sz="1100" dirty="0" smtClean="0">
                <a:latin typeface="HG丸ｺﾞｼｯｸM-PRO" panose="020F0600000000000000" pitchFamily="50" charset="-128"/>
                <a:ea typeface="HG丸ｺﾞｼｯｸM-PRO" panose="020F0600000000000000" pitchFamily="50" charset="-128"/>
                <a:cs typeface="Times New Roman" pitchFamily="18" charset="0"/>
              </a:rPr>
              <a:t>やむを得ず遅刻・</a:t>
            </a:r>
            <a:r>
              <a:rPr lang="ja-JP" altLang="ja-JP" sz="1100" dirty="0">
                <a:latin typeface="HG丸ｺﾞｼｯｸM-PRO" panose="020F0600000000000000" pitchFamily="50" charset="-128"/>
                <a:ea typeface="HG丸ｺﾞｼｯｸM-PRO" panose="020F0600000000000000" pitchFamily="50" charset="-128"/>
                <a:cs typeface="Times New Roman" pitchFamily="18" charset="0"/>
              </a:rPr>
              <a:t>欠席する場合は速やかに「マザーズハローワーク横浜」までご連絡ください。</a:t>
            </a:r>
            <a:endParaRPr lang="ja-JP" altLang="ja-JP" sz="1100" dirty="0">
              <a:latin typeface="HG丸ｺﾞｼｯｸM-PRO" panose="020F0600000000000000" pitchFamily="50" charset="-128"/>
              <a:ea typeface="HG丸ｺﾞｼｯｸM-PRO" panose="020F0600000000000000" pitchFamily="50" charset="-128"/>
            </a:endParaRPr>
          </a:p>
          <a:p>
            <a:pPr lvl="0" indent="0" eaLnBrk="0" hangingPunct="0">
              <a:lnSpc>
                <a:spcPts val="1600"/>
              </a:lnSpc>
            </a:pPr>
            <a:r>
              <a:rPr lang="ja-JP" altLang="en-US" sz="1100" dirty="0" smtClean="0">
                <a:latin typeface="HG丸ｺﾞｼｯｸM-PRO" panose="020F0600000000000000" pitchFamily="50" charset="-128"/>
                <a:ea typeface="HG丸ｺﾞｼｯｸM-PRO" panose="020F0600000000000000" pitchFamily="50" charset="-128"/>
                <a:cs typeface="Times New Roman" pitchFamily="18" charset="0"/>
              </a:rPr>
              <a:t>・</a:t>
            </a:r>
            <a:r>
              <a:rPr lang="ja-JP" altLang="ja-JP" sz="1100" dirty="0" smtClean="0">
                <a:latin typeface="HG丸ｺﾞｼｯｸM-PRO" panose="020F0600000000000000" pitchFamily="50" charset="-128"/>
                <a:ea typeface="HG丸ｺﾞｼｯｸM-PRO" panose="020F0600000000000000" pitchFamily="50" charset="-128"/>
                <a:cs typeface="Times New Roman" pitchFamily="18" charset="0"/>
              </a:rPr>
              <a:t>セミナー</a:t>
            </a:r>
            <a:r>
              <a:rPr lang="ja-JP" altLang="ja-JP" sz="1100" dirty="0">
                <a:latin typeface="HG丸ｺﾞｼｯｸM-PRO" panose="020F0600000000000000" pitchFamily="50" charset="-128"/>
                <a:ea typeface="HG丸ｺﾞｼｯｸM-PRO" panose="020F0600000000000000" pitchFamily="50" charset="-128"/>
                <a:cs typeface="Times New Roman" pitchFamily="18" charset="0"/>
              </a:rPr>
              <a:t>室内はロッカー</a:t>
            </a:r>
            <a:r>
              <a:rPr lang="ja-JP" altLang="ja-JP" sz="1100" dirty="0" smtClean="0">
                <a:latin typeface="HG丸ｺﾞｼｯｸM-PRO" panose="020F0600000000000000" pitchFamily="50" charset="-128"/>
                <a:ea typeface="HG丸ｺﾞｼｯｸM-PRO" panose="020F0600000000000000" pitchFamily="50" charset="-128"/>
                <a:cs typeface="Times New Roman" pitchFamily="18" charset="0"/>
              </a:rPr>
              <a:t>等はありません</a:t>
            </a:r>
            <a:r>
              <a:rPr lang="ja-JP" altLang="en-US" sz="1100" dirty="0" smtClean="0">
                <a:latin typeface="HG丸ｺﾞｼｯｸM-PRO" panose="020F0600000000000000" pitchFamily="50" charset="-128"/>
                <a:ea typeface="HG丸ｺﾞｼｯｸM-PRO" panose="020F0600000000000000" pitchFamily="50" charset="-128"/>
                <a:cs typeface="Times New Roman" pitchFamily="18" charset="0"/>
              </a:rPr>
              <a:t>ので、</a:t>
            </a:r>
            <a:r>
              <a:rPr lang="ja-JP" altLang="ja-JP" sz="1100" dirty="0" smtClean="0">
                <a:latin typeface="HG丸ｺﾞｼｯｸM-PRO" panose="020F0600000000000000" pitchFamily="50" charset="-128"/>
                <a:ea typeface="HG丸ｺﾞｼｯｸM-PRO" panose="020F0600000000000000" pitchFamily="50" charset="-128"/>
                <a:cs typeface="Times New Roman" pitchFamily="18" charset="0"/>
              </a:rPr>
              <a:t>貴重品</a:t>
            </a:r>
            <a:r>
              <a:rPr lang="ja-JP" altLang="ja-JP" sz="1100" dirty="0">
                <a:latin typeface="HG丸ｺﾞｼｯｸM-PRO" panose="020F0600000000000000" pitchFamily="50" charset="-128"/>
                <a:ea typeface="HG丸ｺﾞｼｯｸM-PRO" panose="020F0600000000000000" pitchFamily="50" charset="-128"/>
                <a:cs typeface="Times New Roman" pitchFamily="18" charset="0"/>
              </a:rPr>
              <a:t>は各自で</a:t>
            </a:r>
            <a:r>
              <a:rPr lang="ja-JP" altLang="ja-JP" sz="1100" dirty="0" smtClean="0">
                <a:latin typeface="HG丸ｺﾞｼｯｸM-PRO" panose="020F0600000000000000" pitchFamily="50" charset="-128"/>
                <a:ea typeface="HG丸ｺﾞｼｯｸM-PRO" panose="020F0600000000000000" pitchFamily="50" charset="-128"/>
                <a:cs typeface="Times New Roman" pitchFamily="18" charset="0"/>
              </a:rPr>
              <a:t>管理</a:t>
            </a:r>
            <a:r>
              <a:rPr lang="ja-JP" altLang="en-US" sz="1100" dirty="0" smtClean="0">
                <a:latin typeface="HG丸ｺﾞｼｯｸM-PRO" panose="020F0600000000000000" pitchFamily="50" charset="-128"/>
                <a:ea typeface="HG丸ｺﾞｼｯｸM-PRO" panose="020F0600000000000000" pitchFamily="50" charset="-128"/>
                <a:cs typeface="Times New Roman" pitchFamily="18" charset="0"/>
              </a:rPr>
              <a:t>するようお願いします</a:t>
            </a:r>
            <a:r>
              <a:rPr lang="ja-JP" altLang="ja-JP" sz="1100" dirty="0" smtClean="0">
                <a:latin typeface="HG丸ｺﾞｼｯｸM-PRO" panose="020F0600000000000000" pitchFamily="50" charset="-128"/>
                <a:ea typeface="HG丸ｺﾞｼｯｸM-PRO" panose="020F0600000000000000" pitchFamily="50" charset="-128"/>
                <a:cs typeface="Times New Roman" pitchFamily="18" charset="0"/>
              </a:rPr>
              <a:t>。</a:t>
            </a:r>
            <a:endParaRPr lang="ja-JP" altLang="ja-JP" sz="1100" dirty="0">
              <a:latin typeface="HG丸ｺﾞｼｯｸM-PRO" panose="020F0600000000000000" pitchFamily="50" charset="-128"/>
              <a:ea typeface="HG丸ｺﾞｼｯｸM-PRO" panose="020F0600000000000000" pitchFamily="50" charset="-128"/>
            </a:endParaRPr>
          </a:p>
          <a:p>
            <a:pPr lvl="0" indent="0" eaLnBrk="0" hangingPunct="0">
              <a:lnSpc>
                <a:spcPts val="1600"/>
              </a:lnSpc>
            </a:pPr>
            <a:r>
              <a:rPr lang="ja-JP" altLang="en-US" sz="1100" dirty="0" smtClean="0">
                <a:latin typeface="HG丸ｺﾞｼｯｸM-PRO" panose="020F0600000000000000" pitchFamily="50" charset="-128"/>
                <a:ea typeface="HG丸ｺﾞｼｯｸM-PRO" panose="020F0600000000000000" pitchFamily="50" charset="-128"/>
                <a:cs typeface="Times New Roman" pitchFamily="18" charset="0"/>
              </a:rPr>
              <a:t>・</a:t>
            </a:r>
            <a:r>
              <a:rPr lang="ja-JP" altLang="ja-JP" sz="1100" dirty="0" smtClean="0">
                <a:latin typeface="HG丸ｺﾞｼｯｸM-PRO" panose="020F0600000000000000" pitchFamily="50" charset="-128"/>
                <a:ea typeface="HG丸ｺﾞｼｯｸM-PRO" panose="020F0600000000000000" pitchFamily="50" charset="-128"/>
                <a:cs typeface="Times New Roman" pitchFamily="18" charset="0"/>
              </a:rPr>
              <a:t>受講中</a:t>
            </a:r>
            <a:r>
              <a:rPr lang="ja-JP" altLang="ja-JP" sz="1100" dirty="0">
                <a:latin typeface="HG丸ｺﾞｼｯｸM-PRO" panose="020F0600000000000000" pitchFamily="50" charset="-128"/>
                <a:ea typeface="HG丸ｺﾞｼｯｸM-PRO" panose="020F0600000000000000" pitchFamily="50" charset="-128"/>
                <a:cs typeface="Times New Roman" pitchFamily="18" charset="0"/>
              </a:rPr>
              <a:t>は携帯の電源をお切りになるか、</a:t>
            </a:r>
            <a:r>
              <a:rPr lang="ja-JP" altLang="ja-JP" sz="1100" dirty="0" smtClean="0">
                <a:latin typeface="HG丸ｺﾞｼｯｸM-PRO" panose="020F0600000000000000" pitchFamily="50" charset="-128"/>
                <a:ea typeface="HG丸ｺﾞｼｯｸM-PRO" panose="020F0600000000000000" pitchFamily="50" charset="-128"/>
                <a:cs typeface="Times New Roman" pitchFamily="18" charset="0"/>
              </a:rPr>
              <a:t>マナーモード</a:t>
            </a:r>
            <a:r>
              <a:rPr lang="ja-JP" altLang="en-US" sz="1100" dirty="0" smtClean="0">
                <a:latin typeface="HG丸ｺﾞｼｯｸM-PRO" panose="020F0600000000000000" pitchFamily="50" charset="-128"/>
                <a:ea typeface="HG丸ｺﾞｼｯｸM-PRO" panose="020F0600000000000000" pitchFamily="50" charset="-128"/>
                <a:cs typeface="Times New Roman" pitchFamily="18" charset="0"/>
              </a:rPr>
              <a:t>でお願いします</a:t>
            </a:r>
            <a:r>
              <a:rPr lang="ja-JP" altLang="ja-JP" sz="1100" dirty="0" smtClean="0">
                <a:latin typeface="HG丸ｺﾞｼｯｸM-PRO" panose="020F0600000000000000" pitchFamily="50" charset="-128"/>
                <a:ea typeface="HG丸ｺﾞｼｯｸM-PRO" panose="020F0600000000000000" pitchFamily="50" charset="-128"/>
                <a:cs typeface="Times New Roman" pitchFamily="18" charset="0"/>
              </a:rPr>
              <a:t>。</a:t>
            </a:r>
            <a:endParaRPr lang="ja-JP" altLang="ja-JP" sz="1100" dirty="0">
              <a:latin typeface="HG丸ｺﾞｼｯｸM-PRO" panose="020F0600000000000000" pitchFamily="50" charset="-128"/>
              <a:ea typeface="HG丸ｺﾞｼｯｸM-PRO" panose="020F0600000000000000" pitchFamily="50" charset="-128"/>
            </a:endParaRPr>
          </a:p>
          <a:p>
            <a:pPr lvl="0" indent="0" eaLnBrk="0" hangingPunct="0">
              <a:lnSpc>
                <a:spcPts val="1600"/>
              </a:lnSpc>
            </a:pPr>
            <a:r>
              <a:rPr lang="ja-JP" altLang="en-US" sz="1100" dirty="0" smtClean="0">
                <a:latin typeface="HG丸ｺﾞｼｯｸM-PRO" panose="020F0600000000000000" pitchFamily="50" charset="-128"/>
                <a:ea typeface="HG丸ｺﾞｼｯｸM-PRO" panose="020F0600000000000000" pitchFamily="50" charset="-128"/>
                <a:cs typeface="Times New Roman" pitchFamily="18" charset="0"/>
              </a:rPr>
              <a:t>・</a:t>
            </a:r>
            <a:r>
              <a:rPr lang="ja-JP" altLang="ja-JP" sz="1100" dirty="0" smtClean="0">
                <a:latin typeface="HG丸ｺﾞｼｯｸM-PRO" panose="020F0600000000000000" pitchFamily="50" charset="-128"/>
                <a:ea typeface="HG丸ｺﾞｼｯｸM-PRO" panose="020F0600000000000000" pitchFamily="50" charset="-128"/>
                <a:cs typeface="Times New Roman" pitchFamily="18" charset="0"/>
              </a:rPr>
              <a:t>託児</a:t>
            </a:r>
            <a:r>
              <a:rPr lang="ja-JP" altLang="ja-JP" sz="1100" dirty="0">
                <a:latin typeface="HG丸ｺﾞｼｯｸM-PRO" panose="020F0600000000000000" pitchFamily="50" charset="-128"/>
                <a:ea typeface="HG丸ｺﾞｼｯｸM-PRO" panose="020F0600000000000000" pitchFamily="50" charset="-128"/>
                <a:cs typeface="Times New Roman" pitchFamily="18" charset="0"/>
              </a:rPr>
              <a:t>をされている方がいますので、講座中に保育士が出入りすることがあります</a:t>
            </a:r>
            <a:r>
              <a:rPr lang="ja-JP" altLang="ja-JP" sz="1100" dirty="0" smtClean="0">
                <a:latin typeface="HG丸ｺﾞｼｯｸM-PRO" panose="020F0600000000000000" pitchFamily="50" charset="-128"/>
                <a:ea typeface="HG丸ｺﾞｼｯｸM-PRO" panose="020F0600000000000000" pitchFamily="50" charset="-128"/>
                <a:cs typeface="Times New Roman" pitchFamily="18" charset="0"/>
              </a:rPr>
              <a:t>。</a:t>
            </a:r>
            <a:r>
              <a:rPr lang="ja-JP" altLang="en-US" sz="1100" dirty="0" smtClean="0">
                <a:latin typeface="HG丸ｺﾞｼｯｸM-PRO" panose="020F0600000000000000" pitchFamily="50" charset="-128"/>
                <a:ea typeface="HG丸ｺﾞｼｯｸM-PRO" panose="020F0600000000000000" pitchFamily="50" charset="-128"/>
                <a:cs typeface="Times New Roman" pitchFamily="18" charset="0"/>
              </a:rPr>
              <a:t>また、</a:t>
            </a:r>
            <a:r>
              <a:rPr lang="ja-JP" altLang="ja-JP" sz="1100" dirty="0" smtClean="0">
                <a:latin typeface="HG丸ｺﾞｼｯｸM-PRO" panose="020F0600000000000000" pitchFamily="50" charset="-128"/>
                <a:ea typeface="HG丸ｺﾞｼｯｸM-PRO" panose="020F0600000000000000" pitchFamily="50" charset="-128"/>
                <a:cs typeface="Times New Roman" pitchFamily="18" charset="0"/>
              </a:rPr>
              <a:t>教室</a:t>
            </a:r>
            <a:r>
              <a:rPr lang="ja-JP" altLang="ja-JP" sz="1100" dirty="0">
                <a:latin typeface="HG丸ｺﾞｼｯｸM-PRO" panose="020F0600000000000000" pitchFamily="50" charset="-128"/>
                <a:ea typeface="HG丸ｺﾞｼｯｸM-PRO" panose="020F0600000000000000" pitchFamily="50" charset="-128"/>
                <a:cs typeface="Times New Roman" pitchFamily="18" charset="0"/>
              </a:rPr>
              <a:t>の隣</a:t>
            </a:r>
            <a:r>
              <a:rPr lang="ja-JP" altLang="ja-JP" sz="1100" dirty="0" smtClean="0">
                <a:latin typeface="HG丸ｺﾞｼｯｸM-PRO" panose="020F0600000000000000" pitchFamily="50" charset="-128"/>
                <a:ea typeface="HG丸ｺﾞｼｯｸM-PRO" panose="020F0600000000000000" pitchFamily="50" charset="-128"/>
                <a:cs typeface="Times New Roman" pitchFamily="18" charset="0"/>
              </a:rPr>
              <a:t>が</a:t>
            </a:r>
            <a:endParaRPr lang="en-US" altLang="ja-JP" sz="1100" dirty="0" smtClean="0">
              <a:latin typeface="HG丸ｺﾞｼｯｸM-PRO" panose="020F0600000000000000" pitchFamily="50" charset="-128"/>
              <a:ea typeface="HG丸ｺﾞｼｯｸM-PRO" panose="020F0600000000000000" pitchFamily="50" charset="-128"/>
              <a:cs typeface="Times New Roman" pitchFamily="18" charset="0"/>
            </a:endParaRPr>
          </a:p>
          <a:p>
            <a:pPr lvl="0" indent="0" eaLnBrk="0" hangingPunct="0">
              <a:lnSpc>
                <a:spcPts val="1600"/>
              </a:lnSpc>
            </a:pPr>
            <a:r>
              <a:rPr lang="ja-JP" altLang="en-US" sz="1100" dirty="0">
                <a:latin typeface="HG丸ｺﾞｼｯｸM-PRO" panose="020F0600000000000000" pitchFamily="50" charset="-128"/>
                <a:ea typeface="HG丸ｺﾞｼｯｸM-PRO" panose="020F0600000000000000" pitchFamily="50" charset="-128"/>
                <a:cs typeface="Times New Roman" pitchFamily="18" charset="0"/>
              </a:rPr>
              <a:t>　</a:t>
            </a:r>
            <a:r>
              <a:rPr lang="ja-JP" altLang="ja-JP" sz="1100" dirty="0" smtClean="0">
                <a:latin typeface="HG丸ｺﾞｼｯｸM-PRO" panose="020F0600000000000000" pitchFamily="50" charset="-128"/>
                <a:ea typeface="HG丸ｺﾞｼｯｸM-PRO" panose="020F0600000000000000" pitchFamily="50" charset="-128"/>
                <a:cs typeface="Times New Roman" pitchFamily="18" charset="0"/>
              </a:rPr>
              <a:t>託児室</a:t>
            </a:r>
            <a:r>
              <a:rPr lang="ja-JP" altLang="ja-JP" sz="1100" dirty="0">
                <a:latin typeface="HG丸ｺﾞｼｯｸM-PRO" panose="020F0600000000000000" pitchFamily="50" charset="-128"/>
                <a:ea typeface="HG丸ｺﾞｼｯｸM-PRO" panose="020F0600000000000000" pitchFamily="50" charset="-128"/>
                <a:cs typeface="Times New Roman" pitchFamily="18" charset="0"/>
              </a:rPr>
              <a:t>になって</a:t>
            </a:r>
            <a:r>
              <a:rPr lang="ja-JP" altLang="ja-JP" sz="1100" dirty="0" smtClean="0">
                <a:latin typeface="HG丸ｺﾞｼｯｸM-PRO" panose="020F0600000000000000" pitchFamily="50" charset="-128"/>
                <a:ea typeface="HG丸ｺﾞｼｯｸM-PRO" panose="020F0600000000000000" pitchFamily="50" charset="-128"/>
                <a:cs typeface="Times New Roman" pitchFamily="18" charset="0"/>
              </a:rPr>
              <a:t>います</a:t>
            </a:r>
            <a:r>
              <a:rPr lang="ja-JP" altLang="en-US" sz="1100" dirty="0" smtClean="0">
                <a:latin typeface="HG丸ｺﾞｼｯｸM-PRO" panose="020F0600000000000000" pitchFamily="50" charset="-128"/>
                <a:ea typeface="HG丸ｺﾞｼｯｸM-PRO" panose="020F0600000000000000" pitchFamily="50" charset="-128"/>
                <a:cs typeface="Times New Roman" pitchFamily="18" charset="0"/>
              </a:rPr>
              <a:t>ので、</a:t>
            </a:r>
            <a:r>
              <a:rPr lang="ja-JP" altLang="ja-JP" sz="1100" dirty="0" smtClean="0">
                <a:latin typeface="HG丸ｺﾞｼｯｸM-PRO" panose="020F0600000000000000" pitchFamily="50" charset="-128"/>
                <a:ea typeface="HG丸ｺﾞｼｯｸM-PRO" panose="020F0600000000000000" pitchFamily="50" charset="-128"/>
                <a:cs typeface="Times New Roman" pitchFamily="18" charset="0"/>
              </a:rPr>
              <a:t>多少</a:t>
            </a:r>
            <a:r>
              <a:rPr lang="ja-JP" altLang="ja-JP" sz="1100" dirty="0">
                <a:latin typeface="HG丸ｺﾞｼｯｸM-PRO" panose="020F0600000000000000" pitchFamily="50" charset="-128"/>
                <a:ea typeface="HG丸ｺﾞｼｯｸM-PRO" panose="020F0600000000000000" pitchFamily="50" charset="-128"/>
                <a:cs typeface="Times New Roman" pitchFamily="18" charset="0"/>
              </a:rPr>
              <a:t>お子さんの声が</a:t>
            </a:r>
            <a:r>
              <a:rPr lang="ja-JP" altLang="ja-JP" sz="1100" dirty="0" smtClean="0">
                <a:latin typeface="HG丸ｺﾞｼｯｸM-PRO" panose="020F0600000000000000" pitchFamily="50" charset="-128"/>
                <a:ea typeface="HG丸ｺﾞｼｯｸM-PRO" panose="020F0600000000000000" pitchFamily="50" charset="-128"/>
                <a:cs typeface="Times New Roman" pitchFamily="18" charset="0"/>
              </a:rPr>
              <a:t>聞こえ</a:t>
            </a:r>
            <a:r>
              <a:rPr lang="ja-JP" altLang="en-US" sz="1100" dirty="0" smtClean="0">
                <a:latin typeface="HG丸ｺﾞｼｯｸM-PRO" panose="020F0600000000000000" pitchFamily="50" charset="-128"/>
                <a:ea typeface="HG丸ｺﾞｼｯｸM-PRO" panose="020F0600000000000000" pitchFamily="50" charset="-128"/>
                <a:cs typeface="Times New Roman" pitchFamily="18" charset="0"/>
              </a:rPr>
              <a:t>る場合があること</a:t>
            </a:r>
            <a:r>
              <a:rPr lang="ja-JP" altLang="ja-JP" sz="1100" dirty="0" smtClean="0">
                <a:latin typeface="HG丸ｺﾞｼｯｸM-PRO" panose="020F0600000000000000" pitchFamily="50" charset="-128"/>
                <a:ea typeface="HG丸ｺﾞｼｯｸM-PRO" panose="020F0600000000000000" pitchFamily="50" charset="-128"/>
                <a:cs typeface="Times New Roman" pitchFamily="18" charset="0"/>
              </a:rPr>
              <a:t>、</a:t>
            </a:r>
            <a:r>
              <a:rPr lang="ja-JP" altLang="en-US" sz="1100" dirty="0" smtClean="0">
                <a:latin typeface="HG丸ｺﾞｼｯｸM-PRO" panose="020F0600000000000000" pitchFamily="50" charset="-128"/>
                <a:ea typeface="HG丸ｺﾞｼｯｸM-PRO" panose="020F0600000000000000" pitchFamily="50" charset="-128"/>
                <a:cs typeface="Times New Roman" pitchFamily="18" charset="0"/>
              </a:rPr>
              <a:t>予めご了承願います</a:t>
            </a:r>
            <a:r>
              <a:rPr lang="ja-JP" altLang="ja-JP" sz="1100" dirty="0" smtClean="0">
                <a:latin typeface="HG丸ｺﾞｼｯｸM-PRO" panose="020F0600000000000000" pitchFamily="50" charset="-128"/>
                <a:ea typeface="HG丸ｺﾞｼｯｸM-PRO" panose="020F0600000000000000" pitchFamily="50" charset="-128"/>
                <a:cs typeface="Times New Roman" pitchFamily="18" charset="0"/>
              </a:rPr>
              <a:t>。</a:t>
            </a:r>
            <a:endParaRPr lang="en-US" altLang="ja-JP" sz="1100" dirty="0" smtClean="0">
              <a:latin typeface="HG丸ｺﾞｼｯｸM-PRO" panose="020F0600000000000000" pitchFamily="50" charset="-128"/>
              <a:ea typeface="HG丸ｺﾞｼｯｸM-PRO" panose="020F0600000000000000" pitchFamily="50" charset="-128"/>
              <a:cs typeface="Times New Roman" pitchFamily="18" charset="0"/>
            </a:endParaRPr>
          </a:p>
          <a:p>
            <a:pPr lvl="0" indent="0" eaLnBrk="0" hangingPunct="0">
              <a:lnSpc>
                <a:spcPts val="1600"/>
              </a:lnSpc>
            </a:pPr>
            <a:endParaRPr lang="en-US" altLang="ja-JP" sz="1100" dirty="0">
              <a:latin typeface="HG丸ｺﾞｼｯｸM-PRO" panose="020F0600000000000000" pitchFamily="50" charset="-128"/>
              <a:ea typeface="HG丸ｺﾞｼｯｸM-PRO" panose="020F0600000000000000" pitchFamily="50" charset="-128"/>
              <a:cs typeface="Times New Roman" pitchFamily="18" charset="0"/>
            </a:endParaRPr>
          </a:p>
        </p:txBody>
      </p:sp>
      <p:grpSp>
        <p:nvGrpSpPr>
          <p:cNvPr id="38" name="グループ化 37"/>
          <p:cNvGrpSpPr/>
          <p:nvPr/>
        </p:nvGrpSpPr>
        <p:grpSpPr>
          <a:xfrm>
            <a:off x="5064691" y="1233687"/>
            <a:ext cx="1719890" cy="2079658"/>
            <a:chOff x="5081678" y="1435062"/>
            <a:chExt cx="1719890" cy="2079658"/>
          </a:xfrm>
        </p:grpSpPr>
        <p:sp>
          <p:nvSpPr>
            <p:cNvPr id="41" name="円/楕円 46"/>
            <p:cNvSpPr/>
            <p:nvPr/>
          </p:nvSpPr>
          <p:spPr>
            <a:xfrm>
              <a:off x="5085184" y="1463262"/>
              <a:ext cx="1713935" cy="2018918"/>
            </a:xfrm>
            <a:prstGeom prst="ellipse">
              <a:avLst/>
            </a:prstGeom>
            <a:solidFill>
              <a:srgbClr val="FF5050"/>
            </a:solidFill>
            <a:ln>
              <a:solidFill>
                <a:srgbClr val="FF5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5" name="グループ化 44"/>
            <p:cNvGrpSpPr/>
            <p:nvPr/>
          </p:nvGrpSpPr>
          <p:grpSpPr>
            <a:xfrm>
              <a:off x="5081678" y="1435062"/>
              <a:ext cx="1719890" cy="2079658"/>
              <a:chOff x="5081678" y="1435062"/>
              <a:chExt cx="1719890" cy="2079658"/>
            </a:xfrm>
          </p:grpSpPr>
          <p:sp>
            <p:nvSpPr>
              <p:cNvPr id="55" name="弦 54"/>
              <p:cNvSpPr/>
              <p:nvPr/>
            </p:nvSpPr>
            <p:spPr>
              <a:xfrm rot="5400000">
                <a:off x="4922535" y="1641642"/>
                <a:ext cx="2032221" cy="1713935"/>
              </a:xfrm>
              <a:prstGeom prst="chord">
                <a:avLst>
                  <a:gd name="adj1" fmla="val 7299170"/>
                  <a:gd name="adj2" fmla="val 14296968"/>
                </a:avLst>
              </a:prstGeom>
              <a:solidFill>
                <a:schemeClr val="bg1"/>
              </a:solidFill>
              <a:ln>
                <a:solidFill>
                  <a:srgbClr val="FF5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6" name="グループ化 55"/>
              <p:cNvGrpSpPr/>
              <p:nvPr/>
            </p:nvGrpSpPr>
            <p:grpSpPr>
              <a:xfrm>
                <a:off x="5085184" y="1435062"/>
                <a:ext cx="1713935" cy="2032221"/>
                <a:chOff x="5085184" y="1435062"/>
                <a:chExt cx="1713935" cy="2032221"/>
              </a:xfrm>
            </p:grpSpPr>
            <p:sp>
              <p:nvSpPr>
                <p:cNvPr id="59" name="テキスト ボックス 58"/>
                <p:cNvSpPr txBox="1"/>
                <p:nvPr/>
              </p:nvSpPr>
              <p:spPr>
                <a:xfrm>
                  <a:off x="5438802" y="1616350"/>
                  <a:ext cx="1005403" cy="338554"/>
                </a:xfrm>
                <a:prstGeom prst="rect">
                  <a:avLst/>
                </a:prstGeom>
                <a:noFill/>
              </p:spPr>
              <p:txBody>
                <a:bodyPr wrap="none" rtlCol="0">
                  <a:spAutoFit/>
                </a:bodyPr>
                <a:lstStyle/>
                <a:p>
                  <a:r>
                    <a:rPr kumimoji="1" lang="ja-JP" altLang="en-US" sz="1600" b="1" dirty="0" smtClean="0">
                      <a:solidFill>
                        <a:srgbClr val="FF5050"/>
                      </a:solidFill>
                      <a:latin typeface="HG丸ｺﾞｼｯｸM-PRO" panose="020F0600000000000000" pitchFamily="50" charset="-128"/>
                      <a:ea typeface="HG丸ｺﾞｼｯｸM-PRO" panose="020F0600000000000000" pitchFamily="50" charset="-128"/>
                    </a:rPr>
                    <a:t>託児あり</a:t>
                  </a:r>
                  <a:endParaRPr kumimoji="1" lang="ja-JP" altLang="en-US" sz="1600" b="1" dirty="0">
                    <a:solidFill>
                      <a:srgbClr val="FF5050"/>
                    </a:solidFill>
                    <a:latin typeface="HG丸ｺﾞｼｯｸM-PRO" panose="020F0600000000000000" pitchFamily="50" charset="-128"/>
                    <a:ea typeface="HG丸ｺﾞｼｯｸM-PRO" panose="020F0600000000000000" pitchFamily="50" charset="-128"/>
                  </a:endParaRPr>
                </a:p>
              </p:txBody>
            </p:sp>
            <p:sp>
              <p:nvSpPr>
                <p:cNvPr id="60" name="弦 59"/>
                <p:cNvSpPr/>
                <p:nvPr/>
              </p:nvSpPr>
              <p:spPr>
                <a:xfrm rot="16200000">
                  <a:off x="4926041" y="1594205"/>
                  <a:ext cx="2032221" cy="1713935"/>
                </a:xfrm>
                <a:prstGeom prst="chord">
                  <a:avLst>
                    <a:gd name="adj1" fmla="val 6914584"/>
                    <a:gd name="adj2" fmla="val 14667252"/>
                  </a:avLst>
                </a:prstGeom>
                <a:solidFill>
                  <a:schemeClr val="bg1"/>
                </a:solidFill>
                <a:ln>
                  <a:solidFill>
                    <a:srgbClr val="FF5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テキスト ボックス 60"/>
                <p:cNvSpPr txBox="1"/>
                <p:nvPr/>
              </p:nvSpPr>
              <p:spPr>
                <a:xfrm>
                  <a:off x="5427657" y="2819333"/>
                  <a:ext cx="1080675" cy="600164"/>
                </a:xfrm>
                <a:prstGeom prst="rect">
                  <a:avLst/>
                </a:prstGeom>
                <a:noFill/>
              </p:spPr>
              <p:txBody>
                <a:bodyPr wrap="square" rtlCol="0" anchor="ctr" anchorCtr="1">
                  <a:spAutoFit/>
                </a:bodyPr>
                <a:lstStyle/>
                <a:p>
                  <a:pPr algn="ctr"/>
                  <a:r>
                    <a:rPr kumimoji="1" lang="ja-JP" altLang="en-US" sz="1100" b="1" dirty="0" smtClean="0">
                      <a:solidFill>
                        <a:srgbClr val="FF5050"/>
                      </a:solidFill>
                      <a:latin typeface="HG丸ｺﾞｼｯｸM-PRO" panose="020F0600000000000000" pitchFamily="50" charset="-128"/>
                      <a:ea typeface="HG丸ｺﾞｼｯｸM-PRO" panose="020F0600000000000000" pitchFamily="50" charset="-128"/>
                    </a:rPr>
                    <a:t>託児の詳細は</a:t>
                  </a:r>
                  <a:endParaRPr kumimoji="1" lang="en-US" altLang="ja-JP" sz="1100" b="1" dirty="0" smtClean="0">
                    <a:solidFill>
                      <a:srgbClr val="FF5050"/>
                    </a:solidFill>
                    <a:latin typeface="HG丸ｺﾞｼｯｸM-PRO" panose="020F0600000000000000" pitchFamily="50" charset="-128"/>
                    <a:ea typeface="HG丸ｺﾞｼｯｸM-PRO" panose="020F0600000000000000" pitchFamily="50" charset="-128"/>
                  </a:endParaRPr>
                </a:p>
                <a:p>
                  <a:pPr algn="ctr"/>
                  <a:r>
                    <a:rPr kumimoji="1" lang="en-US" altLang="ja-JP" sz="1100" b="1" dirty="0" smtClean="0">
                      <a:solidFill>
                        <a:srgbClr val="FF5050"/>
                      </a:solidFill>
                      <a:latin typeface="HG丸ｺﾞｼｯｸM-PRO" panose="020F0600000000000000" pitchFamily="50" charset="-128"/>
                      <a:ea typeface="HG丸ｺﾞｼｯｸM-PRO" panose="020F0600000000000000" pitchFamily="50" charset="-128"/>
                    </a:rPr>
                    <a:t>P2</a:t>
                  </a:r>
                  <a:r>
                    <a:rPr kumimoji="1" lang="ja-JP" altLang="en-US" sz="1100" b="1" dirty="0" smtClean="0">
                      <a:solidFill>
                        <a:srgbClr val="FF5050"/>
                      </a:solidFill>
                      <a:latin typeface="HG丸ｺﾞｼｯｸM-PRO" panose="020F0600000000000000" pitchFamily="50" charset="-128"/>
                      <a:ea typeface="HG丸ｺﾞｼｯｸM-PRO" panose="020F0600000000000000" pitchFamily="50" charset="-128"/>
                    </a:rPr>
                    <a:t>をご確認</a:t>
                  </a:r>
                  <a:endParaRPr kumimoji="1" lang="en-US" altLang="ja-JP" sz="1100" b="1" dirty="0" smtClean="0">
                    <a:solidFill>
                      <a:srgbClr val="FF5050"/>
                    </a:solidFill>
                    <a:latin typeface="HG丸ｺﾞｼｯｸM-PRO" panose="020F0600000000000000" pitchFamily="50" charset="-128"/>
                    <a:ea typeface="HG丸ｺﾞｼｯｸM-PRO" panose="020F0600000000000000" pitchFamily="50" charset="-128"/>
                  </a:endParaRPr>
                </a:p>
                <a:p>
                  <a:pPr algn="ctr"/>
                  <a:r>
                    <a:rPr kumimoji="1" lang="ja-JP" altLang="en-US" sz="1100" b="1" dirty="0" smtClean="0">
                      <a:solidFill>
                        <a:srgbClr val="FF5050"/>
                      </a:solidFill>
                      <a:latin typeface="HG丸ｺﾞｼｯｸM-PRO" panose="020F0600000000000000" pitchFamily="50" charset="-128"/>
                      <a:ea typeface="HG丸ｺﾞｼｯｸM-PRO" panose="020F0600000000000000" pitchFamily="50" charset="-128"/>
                    </a:rPr>
                    <a:t>ください★</a:t>
                  </a:r>
                  <a:endParaRPr kumimoji="1" lang="ja-JP" altLang="en-US" sz="1100" b="1" dirty="0">
                    <a:solidFill>
                      <a:srgbClr val="FF5050"/>
                    </a:solidFill>
                    <a:latin typeface="HG丸ｺﾞｼｯｸM-PRO" panose="020F0600000000000000" pitchFamily="50" charset="-128"/>
                    <a:ea typeface="HG丸ｺﾞｼｯｸM-PRO" panose="020F0600000000000000" pitchFamily="50" charset="-128"/>
                  </a:endParaRPr>
                </a:p>
              </p:txBody>
            </p:sp>
            <p:sp>
              <p:nvSpPr>
                <p:cNvPr id="62" name="テキスト ボックス 61"/>
                <p:cNvSpPr txBox="1"/>
                <p:nvPr/>
              </p:nvSpPr>
              <p:spPr>
                <a:xfrm>
                  <a:off x="5191498" y="2027463"/>
                  <a:ext cx="1502334" cy="307777"/>
                </a:xfrm>
                <a:prstGeom prst="rect">
                  <a:avLst/>
                </a:prstGeom>
                <a:noFill/>
              </p:spPr>
              <p:txBody>
                <a:bodyPr wrap="none" rtlCol="0">
                  <a:spAutoFit/>
                </a:bodyPr>
                <a:lstStyle/>
                <a:p>
                  <a:r>
                    <a:rPr lang="ja-JP" altLang="en-US" sz="1400" b="1" dirty="0" smtClean="0">
                      <a:solidFill>
                        <a:schemeClr val="bg1"/>
                      </a:solidFill>
                      <a:latin typeface="HG丸ｺﾞｼｯｸM-PRO" panose="020F0600000000000000" pitchFamily="50" charset="-128"/>
                      <a:ea typeface="HG丸ｺﾞｼｯｸM-PRO" panose="020F0600000000000000" pitchFamily="50" charset="-128"/>
                    </a:rPr>
                    <a:t>託児枠 最大４名</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63" name="テキスト ボックス 62"/>
                <p:cNvSpPr txBox="1"/>
                <p:nvPr/>
              </p:nvSpPr>
              <p:spPr>
                <a:xfrm>
                  <a:off x="5132972" y="2276881"/>
                  <a:ext cx="1569660" cy="276999"/>
                </a:xfrm>
                <a:prstGeom prst="rect">
                  <a:avLst/>
                </a:prstGeom>
                <a:noFill/>
              </p:spPr>
              <p:txBody>
                <a:bodyPr wrap="none" rtlCol="0">
                  <a:spAutoFit/>
                </a:bodyPr>
                <a:lstStyle/>
                <a:p>
                  <a:r>
                    <a:rPr kumimoji="1" lang="ja-JP" altLang="en-US" sz="1200" b="1" dirty="0" smtClean="0">
                      <a:solidFill>
                        <a:schemeClr val="bg1"/>
                      </a:solidFill>
                      <a:latin typeface="HG丸ｺﾞｼｯｸM-PRO" panose="020F0600000000000000" pitchFamily="50" charset="-128"/>
                      <a:ea typeface="HG丸ｺﾞｼｯｸM-PRO" panose="020F0600000000000000" pitchFamily="50" charset="-128"/>
                    </a:rPr>
                    <a:t>３か月から未就学児</a:t>
                  </a:r>
                  <a:endParaRPr kumimoji="1" lang="ja-JP" altLang="en-US" sz="1200" b="1" dirty="0">
                    <a:solidFill>
                      <a:schemeClr val="bg1"/>
                    </a:solidFill>
                    <a:latin typeface="HG丸ｺﾞｼｯｸM-PRO" panose="020F0600000000000000" pitchFamily="50" charset="-128"/>
                    <a:ea typeface="HG丸ｺﾞｼｯｸM-PRO" panose="020F0600000000000000" pitchFamily="50" charset="-128"/>
                  </a:endParaRPr>
                </a:p>
              </p:txBody>
            </p:sp>
          </p:grpSp>
          <p:sp>
            <p:nvSpPr>
              <p:cNvPr id="58" name="テキスト ボックス 57"/>
              <p:cNvSpPr txBox="1"/>
              <p:nvPr/>
            </p:nvSpPr>
            <p:spPr>
              <a:xfrm>
                <a:off x="5206259" y="2533193"/>
                <a:ext cx="1595309" cy="261610"/>
              </a:xfrm>
              <a:prstGeom prst="rect">
                <a:avLst/>
              </a:prstGeom>
              <a:noFill/>
            </p:spPr>
            <p:txBody>
              <a:bodyPr wrap="none" rtlCol="0">
                <a:spAutoFit/>
              </a:bodyPr>
              <a:lstStyle/>
              <a:p>
                <a:r>
                  <a:rPr kumimoji="1" lang="ja-JP" altLang="en-US" sz="1100" b="1" dirty="0" smtClean="0">
                    <a:solidFill>
                      <a:schemeClr val="bg1"/>
                    </a:solidFill>
                    <a:latin typeface="HG丸ｺﾞｼｯｸM-PRO" panose="020F0600000000000000" pitchFamily="50" charset="-128"/>
                    <a:ea typeface="HG丸ｺﾞｼｯｸM-PRO" panose="020F0600000000000000" pitchFamily="50" charset="-128"/>
                  </a:rPr>
                  <a:t>託児ルームでお預かり</a:t>
                </a:r>
                <a:endParaRPr kumimoji="1" lang="ja-JP" altLang="en-US" sz="1100" b="1" dirty="0">
                  <a:solidFill>
                    <a:schemeClr val="bg1"/>
                  </a:solidFill>
                  <a:latin typeface="HG丸ｺﾞｼｯｸM-PRO" panose="020F0600000000000000" pitchFamily="50" charset="-128"/>
                  <a:ea typeface="HG丸ｺﾞｼｯｸM-PRO" panose="020F0600000000000000" pitchFamily="50" charset="-128"/>
                </a:endParaRPr>
              </a:p>
            </p:txBody>
          </p:sp>
        </p:grpSp>
      </p:grpSp>
      <p:pic>
        <p:nvPicPr>
          <p:cNvPr id="1029" name="Picture 5" descr="E:\USR\FMREGA\デスクトップ\ガラガラ赤ちゃん.png"/>
          <p:cNvPicPr>
            <a:picLocks noChangeAspect="1" noChangeArrowheads="1"/>
          </p:cNvPicPr>
          <p:nvPr/>
        </p:nvPicPr>
        <p:blipFill>
          <a:blip r:embed="rId5" cstate="print">
            <a:extLst>
              <a:ext uri="{28A0092B-C50C-407E-A947-70E740481C1C}">
                <a14:useLocalDpi xmlns:a14="http://schemas.microsoft.com/office/drawing/2010/main"/>
              </a:ext>
            </a:extLst>
          </a:blip>
          <a:srcRect/>
          <a:stretch>
            <a:fillRect/>
          </a:stretch>
        </p:blipFill>
        <p:spPr bwMode="auto">
          <a:xfrm>
            <a:off x="4590108" y="2411760"/>
            <a:ext cx="1291477" cy="1238550"/>
          </a:xfrm>
          <a:prstGeom prst="rect">
            <a:avLst/>
          </a:prstGeom>
          <a:noFill/>
          <a:extLst>
            <a:ext uri="{909E8E84-426E-40DD-AFC4-6F175D3DCCD1}">
              <a14:hiddenFill xmlns:a14="http://schemas.microsoft.com/office/drawing/2010/main">
                <a:solidFill>
                  <a:srgbClr val="FFFFFF"/>
                </a:solidFill>
              </a14:hiddenFill>
            </a:ext>
          </a:extLst>
        </p:spPr>
      </p:pic>
      <p:sp>
        <p:nvSpPr>
          <p:cNvPr id="11" name="テキスト ボックス 10"/>
          <p:cNvSpPr txBox="1"/>
          <p:nvPr/>
        </p:nvSpPr>
        <p:spPr>
          <a:xfrm>
            <a:off x="4479271" y="1296081"/>
            <a:ext cx="430887" cy="2291317"/>
          </a:xfrm>
          <a:prstGeom prst="rect">
            <a:avLst/>
          </a:prstGeom>
          <a:noFill/>
        </p:spPr>
        <p:txBody>
          <a:bodyPr vert="eaVert" wrap="square" rtlCol="0" anchor="b" anchorCtr="0">
            <a:spAutoFit/>
          </a:bodyPr>
          <a:lstStyle/>
          <a:p>
            <a:pPr eaLnBrk="0" hangingPunct="0"/>
            <a:r>
              <a:rPr lang="ja-JP" altLang="en-US" sz="800" dirty="0" smtClean="0">
                <a:latin typeface="HG丸ｺﾞｼｯｸM-PRO" panose="020F0600000000000000" pitchFamily="50" charset="-128"/>
                <a:ea typeface="07ロゴたいぷゴシック7" panose="02000600000000000000"/>
                <a:cs typeface="Times New Roman" pitchFamily="18" charset="0"/>
              </a:rPr>
              <a:t>　</a:t>
            </a:r>
            <a:r>
              <a:rPr lang="ja-JP" altLang="ja-JP" sz="800" dirty="0" smtClean="0">
                <a:latin typeface="HG丸ｺﾞｼｯｸM-PRO" panose="020F0600000000000000" pitchFamily="50" charset="-128"/>
                <a:ea typeface="07ロゴたいぷゴシック7" panose="02000600000000000000"/>
                <a:cs typeface="Times New Roman" pitchFamily="18" charset="0"/>
              </a:rPr>
              <a:t>変更する</a:t>
            </a:r>
            <a:r>
              <a:rPr lang="ja-JP" altLang="ja-JP" sz="800" dirty="0">
                <a:latin typeface="HG丸ｺﾞｼｯｸM-PRO" panose="020F0600000000000000" pitchFamily="50" charset="-128"/>
                <a:ea typeface="07ロゴたいぷゴシック7" panose="02000600000000000000"/>
                <a:cs typeface="Times New Roman" pitchFamily="18" charset="0"/>
              </a:rPr>
              <a:t>ことがあります</a:t>
            </a:r>
            <a:endParaRPr lang="en-US" altLang="ja-JP" sz="800" dirty="0">
              <a:latin typeface="HG丸ｺﾞｼｯｸM-PRO" panose="020F0600000000000000" pitchFamily="50" charset="-128"/>
              <a:ea typeface="07ロゴたいぷゴシック7" panose="02000600000000000000"/>
              <a:cs typeface="Times New Roman" pitchFamily="18" charset="0"/>
            </a:endParaRPr>
          </a:p>
          <a:p>
            <a:pPr lvl="0" eaLnBrk="0" hangingPunct="0"/>
            <a:r>
              <a:rPr lang="ja-JP" altLang="ja-JP" sz="800" dirty="0" smtClean="0">
                <a:latin typeface="HG丸ｺﾞｼｯｸM-PRO" panose="020F0600000000000000" pitchFamily="50" charset="-128"/>
                <a:ea typeface="07ロゴたいぷゴシック7" panose="02000600000000000000"/>
                <a:cs typeface="Times New Roman" pitchFamily="18" charset="0"/>
              </a:rPr>
              <a:t>＊</a:t>
            </a:r>
            <a:r>
              <a:rPr lang="ja-JP" altLang="ja-JP" sz="800" dirty="0">
                <a:latin typeface="HG丸ｺﾞｼｯｸM-PRO" panose="020F0600000000000000" pitchFamily="50" charset="-128"/>
                <a:ea typeface="07ロゴたいぷゴシック7" panose="02000600000000000000"/>
                <a:cs typeface="Times New Roman" pitchFamily="18" charset="0"/>
              </a:rPr>
              <a:t>講習の進捗状況によってはスケジュール</a:t>
            </a:r>
            <a:r>
              <a:rPr lang="ja-JP" altLang="ja-JP" sz="800" dirty="0" smtClean="0">
                <a:latin typeface="HG丸ｺﾞｼｯｸM-PRO" panose="020F0600000000000000" pitchFamily="50" charset="-128"/>
                <a:ea typeface="07ロゴたいぷゴシック7" panose="02000600000000000000"/>
                <a:cs typeface="Times New Roman" pitchFamily="18" charset="0"/>
              </a:rPr>
              <a:t>を</a:t>
            </a:r>
            <a:endParaRPr lang="en-US" altLang="ja-JP" sz="800" dirty="0" smtClean="0">
              <a:latin typeface="HG丸ｺﾞｼｯｸM-PRO" panose="020F0600000000000000" pitchFamily="50" charset="-128"/>
              <a:ea typeface="07ロゴたいぷゴシック7" panose="02000600000000000000"/>
              <a:cs typeface="Times New Roman" pitchFamily="18" charset="0"/>
            </a:endParaRPr>
          </a:p>
        </p:txBody>
      </p:sp>
      <p:cxnSp>
        <p:nvCxnSpPr>
          <p:cNvPr id="64" name="直線コネクタ 63"/>
          <p:cNvCxnSpPr/>
          <p:nvPr/>
        </p:nvCxnSpPr>
        <p:spPr>
          <a:xfrm>
            <a:off x="10367" y="6084168"/>
            <a:ext cx="6791200" cy="0"/>
          </a:xfrm>
          <a:prstGeom prst="line">
            <a:avLst/>
          </a:prstGeom>
          <a:ln w="92075" cmpd="tri">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5" name="直線コネクタ 64"/>
          <p:cNvCxnSpPr/>
          <p:nvPr/>
        </p:nvCxnSpPr>
        <p:spPr>
          <a:xfrm>
            <a:off x="10367" y="8532440"/>
            <a:ext cx="6791200" cy="0"/>
          </a:xfrm>
          <a:prstGeom prst="line">
            <a:avLst/>
          </a:prstGeom>
          <a:ln w="34925" cmpd="sng">
            <a:solidFill>
              <a:schemeClr val="tx1">
                <a:lumMod val="50000"/>
                <a:lumOff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68" name="グループ化 67"/>
          <p:cNvGrpSpPr/>
          <p:nvPr/>
        </p:nvGrpSpPr>
        <p:grpSpPr>
          <a:xfrm>
            <a:off x="5661248" y="402263"/>
            <a:ext cx="1216261" cy="444480"/>
            <a:chOff x="5338789" y="218280"/>
            <a:chExt cx="1485949" cy="463374"/>
          </a:xfrm>
        </p:grpSpPr>
        <p:sp>
          <p:nvSpPr>
            <p:cNvPr id="69" name="円/楕円 9"/>
            <p:cNvSpPr/>
            <p:nvPr/>
          </p:nvSpPr>
          <p:spPr>
            <a:xfrm rot="1376618">
              <a:off x="5338789" y="218280"/>
              <a:ext cx="1485949" cy="463374"/>
            </a:xfrm>
            <a:prstGeom prst="ellipse">
              <a:avLst/>
            </a:prstGeom>
            <a:solidFill>
              <a:srgbClr val="8BD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0" name="テキスト ボックス 69"/>
            <p:cNvSpPr txBox="1"/>
            <p:nvPr/>
          </p:nvSpPr>
          <p:spPr>
            <a:xfrm rot="1376618">
              <a:off x="5535579" y="252453"/>
              <a:ext cx="1188952" cy="312813"/>
            </a:xfrm>
            <a:prstGeom prst="rect">
              <a:avLst/>
            </a:prstGeom>
            <a:noFill/>
            <a:ln>
              <a:noFill/>
            </a:ln>
          </p:spPr>
          <p:txBody>
            <a:bodyPr wrap="none" rtlCol="0">
              <a:spAutoFit/>
            </a:bodyPr>
            <a:lstStyle/>
            <a:p>
              <a:pPr algn="ctr"/>
              <a:r>
                <a:rPr lang="ja-JP" altLang="en-US" sz="900" b="1" dirty="0" smtClean="0">
                  <a:solidFill>
                    <a:schemeClr val="bg1"/>
                  </a:solidFill>
                  <a:latin typeface="HG丸ｺﾞｼｯｸM-PRO" panose="020F0600000000000000" pitchFamily="50" charset="-128"/>
                  <a:ea typeface="HG丸ｺﾞｼｯｸM-PRO" panose="020F0600000000000000" pitchFamily="50" charset="-128"/>
                </a:rPr>
                <a:t>参加費無料！</a:t>
              </a:r>
              <a:endParaRPr lang="en-US" altLang="ja-JP" sz="900" b="1" dirty="0" smtClean="0">
                <a:solidFill>
                  <a:schemeClr val="bg1"/>
                </a:solidFill>
                <a:latin typeface="HG丸ｺﾞｼｯｸM-PRO" panose="020F0600000000000000" pitchFamily="50" charset="-128"/>
                <a:ea typeface="HG丸ｺﾞｼｯｸM-PRO" panose="020F0600000000000000" pitchFamily="50" charset="-128"/>
              </a:endParaRPr>
            </a:p>
            <a:p>
              <a:pPr algn="ctr"/>
              <a:r>
                <a:rPr kumimoji="1" lang="ja-JP" altLang="en-US" sz="900" b="1" dirty="0" smtClean="0">
                  <a:solidFill>
                    <a:schemeClr val="bg1"/>
                  </a:solidFill>
                  <a:latin typeface="HG丸ｺﾞｼｯｸM-PRO" panose="020F0600000000000000" pitchFamily="50" charset="-128"/>
                  <a:ea typeface="HG丸ｺﾞｼｯｸM-PRO" panose="020F0600000000000000" pitchFamily="50" charset="-128"/>
                </a:rPr>
                <a:t>パソコン持参不要！</a:t>
              </a:r>
              <a:endParaRPr kumimoji="1" lang="ja-JP" altLang="en-US" sz="900" b="1" dirty="0">
                <a:solidFill>
                  <a:schemeClr val="bg1"/>
                </a:solidFill>
                <a:latin typeface="HG丸ｺﾞｼｯｸM-PRO" panose="020F0600000000000000" pitchFamily="50" charset="-128"/>
                <a:ea typeface="HG丸ｺﾞｼｯｸM-PRO" panose="020F0600000000000000" pitchFamily="50" charset="-128"/>
              </a:endParaRPr>
            </a:p>
          </p:txBody>
        </p:sp>
      </p:grpSp>
      <p:sp>
        <p:nvSpPr>
          <p:cNvPr id="66" name="テキスト ボックス 65"/>
          <p:cNvSpPr txBox="1"/>
          <p:nvPr/>
        </p:nvSpPr>
        <p:spPr>
          <a:xfrm>
            <a:off x="4015194" y="8555301"/>
            <a:ext cx="2763432" cy="913243"/>
          </a:xfrm>
          <a:prstGeom prst="rect">
            <a:avLst/>
          </a:prstGeom>
          <a:noFill/>
        </p:spPr>
        <p:txBody>
          <a:bodyPr wrap="square" rtlCol="0">
            <a:noAutofit/>
          </a:bodyPr>
          <a:lstStyle/>
          <a:p>
            <a:r>
              <a:rPr lang="ja-JP" altLang="en-US" sz="1050" b="1" dirty="0" smtClean="0">
                <a:latin typeface="HG丸ｺﾞｼｯｸM-PRO" panose="020F0600000000000000" pitchFamily="50" charset="-128"/>
                <a:ea typeface="HG丸ｺﾞｼｯｸM-PRO" panose="020F0600000000000000" pitchFamily="50" charset="-128"/>
              </a:rPr>
              <a:t>住所🏢：横浜市西区北幸</a:t>
            </a:r>
            <a:r>
              <a:rPr lang="en-US" altLang="ja-JP" sz="1050" b="1" dirty="0" smtClean="0">
                <a:latin typeface="HG丸ｺﾞｼｯｸM-PRO" panose="020F0600000000000000" pitchFamily="50" charset="-128"/>
                <a:ea typeface="HG丸ｺﾞｼｯｸM-PRO" panose="020F0600000000000000" pitchFamily="50" charset="-128"/>
              </a:rPr>
              <a:t>1-11-15</a:t>
            </a:r>
            <a:endParaRPr lang="en-US" altLang="ja-JP" sz="1050" b="1" dirty="0">
              <a:latin typeface="HG丸ｺﾞｼｯｸM-PRO" panose="020F0600000000000000" pitchFamily="50" charset="-128"/>
              <a:ea typeface="HG丸ｺﾞｼｯｸM-PRO" panose="020F0600000000000000" pitchFamily="50" charset="-128"/>
            </a:endParaRPr>
          </a:p>
          <a:p>
            <a:r>
              <a:rPr lang="ja-JP" altLang="en-US" sz="1050" b="1" dirty="0">
                <a:latin typeface="HG丸ｺﾞｼｯｸM-PRO" panose="020F0600000000000000" pitchFamily="50" charset="-128"/>
                <a:ea typeface="HG丸ｺﾞｼｯｸM-PRO" panose="020F0600000000000000" pitchFamily="50" charset="-128"/>
              </a:rPr>
              <a:t>　　　　</a:t>
            </a:r>
            <a:r>
              <a:rPr lang="ja-JP" altLang="en-US" sz="1050" b="1" dirty="0" smtClean="0">
                <a:latin typeface="HG丸ｺﾞｼｯｸM-PRO" panose="020F0600000000000000" pitchFamily="50" charset="-128"/>
                <a:ea typeface="HG丸ｺﾞｼｯｸM-PRO" panose="020F0600000000000000" pitchFamily="50" charset="-128"/>
              </a:rPr>
              <a:t>　　　　　横浜</a:t>
            </a:r>
            <a:r>
              <a:rPr lang="ja-JP" altLang="en-US" sz="1050" b="1" dirty="0">
                <a:latin typeface="HG丸ｺﾞｼｯｸM-PRO" panose="020F0600000000000000" pitchFamily="50" charset="-128"/>
                <a:ea typeface="HG丸ｺﾞｼｯｸM-PRO" panose="020F0600000000000000" pitchFamily="50" charset="-128"/>
              </a:rPr>
              <a:t>ＳＴビル</a:t>
            </a:r>
            <a:r>
              <a:rPr lang="en-US" altLang="ja-JP" sz="1050" b="1" dirty="0">
                <a:latin typeface="HG丸ｺﾞｼｯｸM-PRO" panose="020F0600000000000000" pitchFamily="50" charset="-128"/>
                <a:ea typeface="HG丸ｺﾞｼｯｸM-PRO" panose="020F0600000000000000" pitchFamily="50" charset="-128"/>
              </a:rPr>
              <a:t>16</a:t>
            </a:r>
            <a:r>
              <a:rPr lang="ja-JP" altLang="en-US" sz="1050" b="1" dirty="0" smtClean="0">
                <a:latin typeface="HG丸ｺﾞｼｯｸM-PRO" panose="020F0600000000000000" pitchFamily="50" charset="-128"/>
                <a:ea typeface="HG丸ｺﾞｼｯｸM-PRO" panose="020F0600000000000000" pitchFamily="50" charset="-128"/>
              </a:rPr>
              <a:t>階</a:t>
            </a:r>
            <a:endParaRPr lang="ja-JP" altLang="en-US" sz="1050" b="1" dirty="0">
              <a:latin typeface="HG丸ｺﾞｼｯｸM-PRO" panose="020F0600000000000000" pitchFamily="50" charset="-128"/>
              <a:ea typeface="HG丸ｺﾞｼｯｸM-PRO" panose="020F0600000000000000" pitchFamily="50" charset="-128"/>
            </a:endParaRPr>
          </a:p>
          <a:p>
            <a:pPr>
              <a:spcBef>
                <a:spcPts val="300"/>
              </a:spcBef>
            </a:pPr>
            <a:r>
              <a:rPr lang="ja-JP" altLang="en-US" sz="1050" b="1" dirty="0">
                <a:latin typeface="HG丸ｺﾞｼｯｸM-PRO" panose="020F0600000000000000" pitchFamily="50" charset="-128"/>
                <a:ea typeface="HG丸ｺﾞｼｯｸM-PRO" panose="020F0600000000000000" pitchFamily="50" charset="-128"/>
              </a:rPr>
              <a:t>電</a:t>
            </a:r>
            <a:r>
              <a:rPr kumimoji="1" lang="ja-JP" altLang="en-US" sz="1050" b="1" dirty="0" smtClean="0">
                <a:latin typeface="HG丸ｺﾞｼｯｸM-PRO" panose="020F0600000000000000" pitchFamily="50" charset="-128"/>
                <a:ea typeface="HG丸ｺﾞｼｯｸM-PRO" panose="020F0600000000000000" pitchFamily="50" charset="-128"/>
              </a:rPr>
              <a:t>話📞：０４５－４１０－０３３８</a:t>
            </a:r>
            <a:endParaRPr kumimoji="1" lang="ja-JP" altLang="en-US" sz="1050" b="1"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7176290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9" name="Picture 1" descr="子供イラスト"/>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4972169" y="7476272"/>
            <a:ext cx="1410495" cy="141049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子供イラスト2"/>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5614333" y="1221161"/>
            <a:ext cx="979361" cy="979361"/>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6"/>
          <p:cNvSpPr>
            <a:spLocks noChangeArrowheads="1"/>
          </p:cNvSpPr>
          <p:nvPr/>
        </p:nvSpPr>
        <p:spPr bwMode="auto">
          <a:xfrm>
            <a:off x="144016" y="1023277"/>
            <a:ext cx="6525344" cy="23544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52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152400" algn="l" defTabSz="914400" rtl="0" eaLnBrk="1" fontAlgn="base" latinLnBrk="0" hangingPunct="1">
              <a:lnSpc>
                <a:spcPct val="100000"/>
              </a:lnSpc>
              <a:spcBef>
                <a:spcPct val="0"/>
              </a:spcBef>
              <a:spcAft>
                <a:spcPct val="0"/>
              </a:spcAft>
              <a:buClrTx/>
              <a:buSzTx/>
              <a:buFontTx/>
              <a:buNone/>
              <a:tabLst/>
            </a:pPr>
            <a:r>
              <a:rPr kumimoji="1" lang="ja-JP"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Batang" pitchFamily="18" charset="-127"/>
              </a:rPr>
              <a:t>パソコン講座＆セミナー</a:t>
            </a:r>
            <a:r>
              <a:rPr kumimoji="1" lang="ja-JP" altLang="en-US"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Batang" pitchFamily="18" charset="-127"/>
              </a:rPr>
              <a:t>で提供する</a:t>
            </a:r>
            <a:r>
              <a:rPr kumimoji="1" lang="ja-JP"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Batang" pitchFamily="18" charset="-127"/>
              </a:rPr>
              <a:t>託児サービス</a:t>
            </a:r>
            <a:r>
              <a:rPr kumimoji="1" lang="ja-JP" altLang="en-US"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Batang" pitchFamily="18" charset="-127"/>
              </a:rPr>
              <a:t>の</a:t>
            </a:r>
            <a:r>
              <a:rPr kumimoji="1" lang="ja-JP"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Batang" pitchFamily="18" charset="-127"/>
              </a:rPr>
              <a:t>概要は</a:t>
            </a:r>
            <a:r>
              <a:rPr kumimoji="1" lang="ja-JP" altLang="en-US"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Batang" pitchFamily="18" charset="-127"/>
              </a:rPr>
              <a:t>以下の</a:t>
            </a:r>
            <a:r>
              <a:rPr kumimoji="1" lang="ja-JP"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Batang" pitchFamily="18" charset="-127"/>
              </a:rPr>
              <a:t>とおりとなります。</a:t>
            </a:r>
            <a:endParaRPr kumimoji="1" lang="en-US"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endParaRPr>
          </a:p>
          <a:p>
            <a:pPr marL="0" marR="0" lvl="0" indent="152400" algn="l" defTabSz="914400" rtl="0" eaLnBrk="1" fontAlgn="base" latinLnBrk="0" hangingPunct="1">
              <a:lnSpc>
                <a:spcPct val="100000"/>
              </a:lnSpc>
              <a:spcBef>
                <a:spcPct val="0"/>
              </a:spcBef>
              <a:spcAft>
                <a:spcPct val="0"/>
              </a:spcAft>
              <a:buClrTx/>
              <a:buSzTx/>
              <a:buFontTx/>
              <a:buNone/>
              <a:tabLst/>
            </a:pPr>
            <a:endParaRPr kumimoji="1" lang="ja-JP" altLang="ja-JP" sz="5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152400" algn="l" defTabSz="914400" rtl="0" eaLnBrk="0" fontAlgn="base" latinLnBrk="0" hangingPunct="0">
              <a:lnSpc>
                <a:spcPct val="100000"/>
              </a:lnSpc>
              <a:spcBef>
                <a:spcPct val="0"/>
              </a:spcBef>
              <a:spcAft>
                <a:spcPct val="0"/>
              </a:spcAft>
              <a:buClrTx/>
              <a:buSzTx/>
              <a:buFontTx/>
              <a:buNone/>
              <a:tabLst/>
            </a:pPr>
            <a:r>
              <a:rPr kumimoji="1" lang="ja-JP" altLang="ja-JP" sz="1800" i="0" u="none" strike="noStrike" cap="none" normalizeH="0" baseline="0" dirty="0" smtClean="0">
                <a:ln>
                  <a:noFill/>
                </a:ln>
                <a:solidFill>
                  <a:srgbClr val="FF5050"/>
                </a:solidFill>
                <a:effectLst/>
                <a:latin typeface="HGP創英角ﾎﾟｯﾌﾟ体" panose="040B0A00000000000000" pitchFamily="50" charset="-128"/>
                <a:ea typeface="HGP創英角ﾎﾟｯﾌﾟ体" panose="040B0A00000000000000" pitchFamily="50" charset="-128"/>
                <a:cs typeface="Batang" pitchFamily="18" charset="-127"/>
              </a:rPr>
              <a:t>対象となる子供の月齢</a:t>
            </a:r>
            <a:endParaRPr lang="en-US" altLang="ja-JP" sz="500" dirty="0">
              <a:solidFill>
                <a:srgbClr val="FF5050"/>
              </a:solidFill>
              <a:latin typeface="HGP創英角ﾎﾟｯﾌﾟ体" panose="040B0A00000000000000" pitchFamily="50" charset="-128"/>
              <a:ea typeface="HGP創英角ﾎﾟｯﾌﾟ体" panose="040B0A00000000000000" pitchFamily="50" charset="-128"/>
              <a:cs typeface="Batang" pitchFamily="18" charset="-127"/>
            </a:endParaRPr>
          </a:p>
          <a:p>
            <a:pPr marL="0" marR="0" lvl="0" indent="152400" algn="l" defTabSz="914400" rtl="0" eaLnBrk="0" fontAlgn="base" latinLnBrk="0" hangingPunct="0">
              <a:lnSpc>
                <a:spcPct val="100000"/>
              </a:lnSpc>
              <a:spcBef>
                <a:spcPct val="0"/>
              </a:spcBef>
              <a:spcAft>
                <a:spcPct val="0"/>
              </a:spcAft>
              <a:buClrTx/>
              <a:buSzTx/>
              <a:buFontTx/>
              <a:buNone/>
              <a:tabLst/>
            </a:pPr>
            <a:endParaRPr kumimoji="1" lang="en-US" altLang="ja-JP" sz="600" b="0" i="0" u="none" strike="noStrike" cap="none" normalizeH="0" baseline="0" dirty="0" smtClean="0">
              <a:ln>
                <a:noFill/>
              </a:ln>
              <a:solidFill>
                <a:schemeClr val="tx1"/>
              </a:solidFill>
              <a:effectLst/>
              <a:latin typeface="ＭＳ Ｐゴシック" pitchFamily="50" charset="-128"/>
              <a:ea typeface="ＭＳ Ｐゴシック" pitchFamily="50" charset="-128"/>
              <a:cs typeface="Batang" pitchFamily="18" charset="-127"/>
            </a:endParaRPr>
          </a:p>
          <a:p>
            <a:pPr marL="0" marR="0" lvl="0" indent="152400" algn="l" defTabSz="914400" rtl="0" eaLnBrk="0" fontAlgn="base" latinLnBrk="0" hangingPunct="0">
              <a:lnSpc>
                <a:spcPct val="100000"/>
              </a:lnSpc>
              <a:spcBef>
                <a:spcPct val="0"/>
              </a:spcBef>
              <a:spcAft>
                <a:spcPct val="0"/>
              </a:spcAft>
              <a:buClrTx/>
              <a:buSzTx/>
              <a:buFontTx/>
              <a:buNone/>
              <a:tabLst/>
            </a:pPr>
            <a:r>
              <a:rPr lang="ja-JP" altLang="en-US" sz="1200" dirty="0">
                <a:latin typeface="HG丸ｺﾞｼｯｸM-PRO" panose="020F0600000000000000" pitchFamily="50" charset="-128"/>
                <a:ea typeface="HG丸ｺﾞｼｯｸM-PRO" panose="020F0600000000000000" pitchFamily="50" charset="-128"/>
                <a:cs typeface="Batang" pitchFamily="18" charset="-127"/>
              </a:rPr>
              <a:t>・</a:t>
            </a:r>
            <a:r>
              <a:rPr kumimoji="1" lang="ja-JP"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Batang" pitchFamily="18" charset="-127"/>
              </a:rPr>
              <a:t>満３</a:t>
            </a:r>
            <a:r>
              <a:rPr kumimoji="1" lang="ja-JP" altLang="en-US"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Batang" pitchFamily="18" charset="-127"/>
              </a:rPr>
              <a:t>か</a:t>
            </a:r>
            <a:r>
              <a:rPr kumimoji="1" lang="ja-JP"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Batang" pitchFamily="18" charset="-127"/>
              </a:rPr>
              <a:t>月以上で未就学のお子さん</a:t>
            </a:r>
            <a:endParaRPr kumimoji="1" lang="en-US"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Batang" pitchFamily="18" charset="-127"/>
            </a:endParaRPr>
          </a:p>
          <a:p>
            <a:pPr marL="0" marR="0" lvl="0" indent="152400" algn="l" defTabSz="914400" rtl="0" eaLnBrk="0" fontAlgn="base" latinLnBrk="0" hangingPunct="0">
              <a:lnSpc>
                <a:spcPct val="100000"/>
              </a:lnSpc>
              <a:spcBef>
                <a:spcPct val="0"/>
              </a:spcBef>
              <a:spcAft>
                <a:spcPct val="0"/>
              </a:spcAft>
              <a:buClrTx/>
              <a:buSzTx/>
              <a:buFontTx/>
              <a:buNone/>
              <a:tabLst/>
            </a:pPr>
            <a:endParaRPr kumimoji="1" lang="ja-JP" altLang="ja-JP" sz="5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152400" algn="l" defTabSz="914400" rtl="0" eaLnBrk="0" fontAlgn="base" latinLnBrk="0" hangingPunct="0">
              <a:lnSpc>
                <a:spcPct val="100000"/>
              </a:lnSpc>
              <a:spcBef>
                <a:spcPct val="0"/>
              </a:spcBef>
              <a:spcAft>
                <a:spcPct val="0"/>
              </a:spcAft>
              <a:buClrTx/>
              <a:buSzTx/>
              <a:buFontTx/>
              <a:buNone/>
              <a:tabLst/>
            </a:pPr>
            <a:r>
              <a:rPr kumimoji="1" lang="ja-JP" altLang="ja-JP" sz="1800" i="0" u="none" strike="noStrike" cap="none" normalizeH="0" baseline="0" dirty="0" smtClean="0">
                <a:ln>
                  <a:noFill/>
                </a:ln>
                <a:solidFill>
                  <a:srgbClr val="FF5050"/>
                </a:solidFill>
                <a:effectLst/>
                <a:latin typeface="HGP創英角ﾎﾟｯﾌﾟ体" panose="040B0A00000000000000" pitchFamily="50" charset="-128"/>
                <a:ea typeface="HGP創英角ﾎﾟｯﾌﾟ体" panose="040B0A00000000000000" pitchFamily="50" charset="-128"/>
                <a:cs typeface="Batang" pitchFamily="18" charset="-127"/>
              </a:rPr>
              <a:t>お預かりする時間</a:t>
            </a:r>
            <a:endParaRPr kumimoji="1" lang="ja-JP" altLang="ja-JP" sz="500" i="0" u="none" strike="noStrike" cap="none" normalizeH="0" baseline="0" dirty="0" smtClean="0">
              <a:ln>
                <a:noFill/>
              </a:ln>
              <a:solidFill>
                <a:srgbClr val="FF5050"/>
              </a:solidFill>
              <a:effectLst/>
              <a:latin typeface="HGP創英角ﾎﾟｯﾌﾟ体" panose="040B0A00000000000000" pitchFamily="50" charset="-128"/>
              <a:ea typeface="HGP創英角ﾎﾟｯﾌﾟ体" panose="040B0A00000000000000" pitchFamily="50" charset="-128"/>
            </a:endParaRPr>
          </a:p>
          <a:p>
            <a:pPr marL="0" marR="0" lvl="0" indent="152400" algn="l" defTabSz="914400" rtl="0" eaLnBrk="0" fontAlgn="base" latinLnBrk="0" hangingPunct="0">
              <a:lnSpc>
                <a:spcPct val="100000"/>
              </a:lnSpc>
              <a:spcBef>
                <a:spcPct val="0"/>
              </a:spcBef>
              <a:spcAft>
                <a:spcPct val="0"/>
              </a:spcAft>
              <a:buClrTx/>
              <a:buSzTx/>
              <a:buFontTx/>
              <a:buNone/>
              <a:tabLst/>
            </a:pPr>
            <a:endParaRPr kumimoji="1" lang="en-US" altLang="ja-JP" sz="600" b="0" i="0" u="none" strike="noStrike" cap="none" normalizeH="0" baseline="0" dirty="0" smtClean="0">
              <a:ln>
                <a:noFill/>
              </a:ln>
              <a:solidFill>
                <a:schemeClr val="tx1"/>
              </a:solidFill>
              <a:effectLst/>
              <a:latin typeface="ＭＳ Ｐゴシック" pitchFamily="50" charset="-128"/>
              <a:ea typeface="ＭＳ Ｐゴシック" pitchFamily="50" charset="-128"/>
              <a:cs typeface="Batang" pitchFamily="18" charset="-127"/>
            </a:endParaRPr>
          </a:p>
          <a:p>
            <a:pPr lvl="0" eaLnBrk="0" hangingPunct="0"/>
            <a:r>
              <a:rPr lang="ja-JP" altLang="en-US" sz="1200" dirty="0">
                <a:latin typeface="HG丸ｺﾞｼｯｸM-PRO" panose="020F0600000000000000" pitchFamily="50" charset="-128"/>
                <a:ea typeface="HG丸ｺﾞｼｯｸM-PRO" panose="020F0600000000000000" pitchFamily="50" charset="-128"/>
                <a:cs typeface="Batang" pitchFamily="18" charset="-127"/>
              </a:rPr>
              <a:t>・ </a:t>
            </a:r>
            <a:r>
              <a:rPr kumimoji="1" lang="ja-JP"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Batang" pitchFamily="18" charset="-127"/>
              </a:rPr>
              <a:t>９時</a:t>
            </a:r>
            <a:r>
              <a:rPr kumimoji="1" lang="en-US"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Batang" pitchFamily="18" charset="-127"/>
              </a:rPr>
              <a:t>30</a:t>
            </a:r>
            <a:r>
              <a:rPr kumimoji="1" lang="ja-JP"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Batang" pitchFamily="18" charset="-127"/>
              </a:rPr>
              <a:t>分</a:t>
            </a:r>
            <a:r>
              <a:rPr kumimoji="1" lang="ja-JP" altLang="en-US"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Batang" pitchFamily="18" charset="-127"/>
              </a:rPr>
              <a:t>～</a:t>
            </a:r>
            <a:r>
              <a:rPr kumimoji="1" lang="en-US"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Batang" pitchFamily="18" charset="-127"/>
              </a:rPr>
              <a:t>12</a:t>
            </a:r>
            <a:r>
              <a:rPr kumimoji="1" lang="ja-JP"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Batang" pitchFamily="18" charset="-127"/>
              </a:rPr>
              <a:t>時及び</a:t>
            </a:r>
            <a:r>
              <a:rPr kumimoji="1" lang="en-US"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Batang" pitchFamily="18" charset="-127"/>
              </a:rPr>
              <a:t>13</a:t>
            </a:r>
            <a:r>
              <a:rPr kumimoji="1" lang="ja-JP"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Batang" pitchFamily="18" charset="-127"/>
              </a:rPr>
              <a:t>時</a:t>
            </a:r>
            <a:r>
              <a:rPr kumimoji="1" lang="ja-JP" altLang="en-US"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Batang" pitchFamily="18" charset="-127"/>
              </a:rPr>
              <a:t>～</a:t>
            </a:r>
            <a:r>
              <a:rPr kumimoji="1" lang="en-US"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Batang" pitchFamily="18" charset="-127"/>
              </a:rPr>
              <a:t>15</a:t>
            </a:r>
            <a:r>
              <a:rPr kumimoji="1" lang="ja-JP"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Batang" pitchFamily="18" charset="-127"/>
              </a:rPr>
              <a:t>時</a:t>
            </a:r>
            <a:r>
              <a:rPr kumimoji="1" lang="en-US"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Batang" pitchFamily="18" charset="-127"/>
              </a:rPr>
              <a:t>30</a:t>
            </a:r>
            <a:r>
              <a:rPr kumimoji="1" lang="ja-JP"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Batang" pitchFamily="18" charset="-127"/>
              </a:rPr>
              <a:t>分</a:t>
            </a:r>
            <a:r>
              <a:rPr kumimoji="1" lang="ja-JP" altLang="ja-JP" sz="1200" b="0" i="0" u="sng"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Batang" pitchFamily="18" charset="-127"/>
              </a:rPr>
              <a:t>（お昼休みはお子さんとお過ごしください）</a:t>
            </a:r>
            <a:endParaRPr kumimoji="1" lang="ja-JP" altLang="ja-JP" sz="5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endParaRPr>
          </a:p>
          <a:p>
            <a:pPr marL="0" marR="0" lvl="0" indent="152400" algn="l" defTabSz="914400" rtl="0" eaLnBrk="0" fontAlgn="base" latinLnBrk="0" hangingPunct="0">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Batang" pitchFamily="18" charset="-127"/>
              </a:rPr>
              <a:t>　</a:t>
            </a:r>
            <a:r>
              <a:rPr kumimoji="1" lang="ja-JP"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Batang" pitchFamily="18" charset="-127"/>
              </a:rPr>
              <a:t>※初日は</a:t>
            </a:r>
            <a:r>
              <a:rPr lang="en-US" altLang="ja-JP" sz="1200" dirty="0" smtClean="0">
                <a:latin typeface="HG丸ｺﾞｼｯｸM-PRO" panose="020F0600000000000000" pitchFamily="50" charset="-128"/>
                <a:ea typeface="HG丸ｺﾞｼｯｸM-PRO" panose="020F0600000000000000" pitchFamily="50" charset="-128"/>
                <a:cs typeface="Batang" pitchFamily="18" charset="-127"/>
              </a:rPr>
              <a:t>1</a:t>
            </a:r>
            <a:r>
              <a:rPr lang="en-US" altLang="ja-JP" sz="1200" dirty="0">
                <a:latin typeface="HG丸ｺﾞｼｯｸM-PRO" panose="020F0600000000000000" pitchFamily="50" charset="-128"/>
                <a:ea typeface="HG丸ｺﾞｼｯｸM-PRO" panose="020F0600000000000000" pitchFamily="50" charset="-128"/>
                <a:cs typeface="Batang" pitchFamily="18" charset="-127"/>
              </a:rPr>
              <a:t>2</a:t>
            </a:r>
            <a:r>
              <a:rPr kumimoji="1" lang="ja-JP"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Batang" pitchFamily="18" charset="-127"/>
              </a:rPr>
              <a:t>時</a:t>
            </a:r>
            <a:r>
              <a:rPr kumimoji="1" lang="en-US"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Batang" pitchFamily="18" charset="-127"/>
              </a:rPr>
              <a:t>30</a:t>
            </a:r>
            <a:r>
              <a:rPr kumimoji="1" lang="ja-JP"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Batang" pitchFamily="18" charset="-127"/>
              </a:rPr>
              <a:t>分までお預かりします。</a:t>
            </a:r>
            <a:endParaRPr kumimoji="1" lang="en-US"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Batang" pitchFamily="18" charset="-127"/>
            </a:endParaRPr>
          </a:p>
          <a:p>
            <a:pPr marL="0" marR="0" lvl="0" indent="152400" algn="l" defTabSz="914400" rtl="0" eaLnBrk="0" fontAlgn="base" latinLnBrk="0" hangingPunct="0">
              <a:lnSpc>
                <a:spcPct val="100000"/>
              </a:lnSpc>
              <a:spcBef>
                <a:spcPct val="0"/>
              </a:spcBef>
              <a:spcAft>
                <a:spcPct val="0"/>
              </a:spcAft>
              <a:buClrTx/>
              <a:buSzTx/>
              <a:buFontTx/>
              <a:buNone/>
              <a:tabLst/>
            </a:pPr>
            <a:endParaRPr kumimoji="1" lang="ja-JP" altLang="ja-JP" sz="5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152400" algn="l" defTabSz="914400" rtl="0" eaLnBrk="0" fontAlgn="base" latinLnBrk="0" hangingPunct="0">
              <a:lnSpc>
                <a:spcPct val="100000"/>
              </a:lnSpc>
              <a:spcBef>
                <a:spcPct val="0"/>
              </a:spcBef>
              <a:spcAft>
                <a:spcPct val="0"/>
              </a:spcAft>
              <a:buClrTx/>
              <a:buSzTx/>
              <a:buFontTx/>
              <a:buNone/>
              <a:tabLst/>
            </a:pPr>
            <a:r>
              <a:rPr kumimoji="1" lang="ja-JP" altLang="ja-JP" sz="1800" i="0" u="none" strike="noStrike" cap="none" normalizeH="0" baseline="0" dirty="0" smtClean="0">
                <a:ln>
                  <a:noFill/>
                </a:ln>
                <a:solidFill>
                  <a:srgbClr val="FF5050"/>
                </a:solidFill>
                <a:effectLst/>
                <a:latin typeface="HGP創英角ﾎﾟｯﾌﾟ体" panose="040B0A00000000000000" pitchFamily="50" charset="-128"/>
                <a:ea typeface="HGP創英角ﾎﾟｯﾌﾟ体" panose="040B0A00000000000000" pitchFamily="50" charset="-128"/>
                <a:cs typeface="Batang" pitchFamily="18" charset="-127"/>
              </a:rPr>
              <a:t>お預かりする場所</a:t>
            </a:r>
            <a:endParaRPr kumimoji="1" lang="ja-JP" altLang="ja-JP" sz="500" i="0" u="none" strike="noStrike" cap="none" normalizeH="0" baseline="0" dirty="0" smtClean="0">
              <a:ln>
                <a:noFill/>
              </a:ln>
              <a:solidFill>
                <a:srgbClr val="FF5050"/>
              </a:solidFill>
              <a:effectLst/>
              <a:latin typeface="HGP創英角ﾎﾟｯﾌﾟ体" panose="040B0A00000000000000" pitchFamily="50" charset="-128"/>
              <a:ea typeface="HGP創英角ﾎﾟｯﾌﾟ体" panose="040B0A00000000000000" pitchFamily="50" charset="-128"/>
            </a:endParaRPr>
          </a:p>
          <a:p>
            <a:pPr marL="0" marR="0" lvl="0" indent="152400" algn="l" defTabSz="914400" rtl="0" eaLnBrk="0" fontAlgn="base" latinLnBrk="0" hangingPunct="0">
              <a:lnSpc>
                <a:spcPct val="100000"/>
              </a:lnSpc>
              <a:spcBef>
                <a:spcPct val="0"/>
              </a:spcBef>
              <a:spcAft>
                <a:spcPct val="0"/>
              </a:spcAft>
              <a:buClrTx/>
              <a:buSzTx/>
              <a:buFontTx/>
              <a:buNone/>
              <a:tabLst/>
            </a:pPr>
            <a:endParaRPr kumimoji="1" lang="en-US" altLang="ja-JP" sz="600" b="0" i="0" u="none" strike="noStrike" cap="none" normalizeH="0" baseline="0" dirty="0" smtClean="0">
              <a:ln>
                <a:noFill/>
              </a:ln>
              <a:solidFill>
                <a:schemeClr val="tx1"/>
              </a:solidFill>
              <a:effectLst/>
              <a:latin typeface="ＭＳ Ｐゴシック" pitchFamily="50" charset="-128"/>
              <a:ea typeface="ＭＳ Ｐゴシック" pitchFamily="50" charset="-128"/>
              <a:cs typeface="Batang" pitchFamily="18" charset="-127"/>
            </a:endParaRPr>
          </a:p>
          <a:p>
            <a:pPr lvl="0" eaLnBrk="0" hangingPunct="0"/>
            <a:r>
              <a:rPr lang="ja-JP" altLang="en-US" sz="1200" dirty="0">
                <a:latin typeface="HG丸ｺﾞｼｯｸM-PRO" panose="020F0600000000000000" pitchFamily="50" charset="-128"/>
                <a:ea typeface="HG丸ｺﾞｼｯｸM-PRO" panose="020F0600000000000000" pitchFamily="50" charset="-128"/>
                <a:cs typeface="Batang" pitchFamily="18" charset="-127"/>
              </a:rPr>
              <a:t>・</a:t>
            </a:r>
            <a:r>
              <a:rPr kumimoji="1" lang="ja-JP"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Batang" pitchFamily="18" charset="-127"/>
              </a:rPr>
              <a:t>横浜ＳＴビル５階「ハローワークミーティングルーム」</a:t>
            </a:r>
            <a:r>
              <a:rPr kumimoji="1" lang="ja-JP" altLang="ja-JP" sz="9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Batang" pitchFamily="18" charset="-127"/>
              </a:rPr>
              <a:t>※セミナー</a:t>
            </a:r>
            <a:r>
              <a:rPr kumimoji="1" lang="ja-JP" altLang="en-US" sz="9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Batang" pitchFamily="18" charset="-127"/>
              </a:rPr>
              <a:t>ルーム</a:t>
            </a:r>
            <a:r>
              <a:rPr kumimoji="1" lang="ja-JP" altLang="ja-JP" sz="9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Batang" pitchFamily="18" charset="-127"/>
              </a:rPr>
              <a:t>の隣の部屋</a:t>
            </a:r>
            <a:r>
              <a:rPr kumimoji="1" lang="ja-JP" altLang="en-US" sz="9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Batang" pitchFamily="18" charset="-127"/>
              </a:rPr>
              <a:t>。</a:t>
            </a:r>
            <a:endParaRPr kumimoji="1" lang="ja-JP" altLang="ja-JP" sz="5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endParaRPr>
          </a:p>
        </p:txBody>
      </p:sp>
      <p:sp>
        <p:nvSpPr>
          <p:cNvPr id="6" name="Rectangle 9"/>
          <p:cNvSpPr>
            <a:spLocks noChangeArrowheads="1"/>
          </p:cNvSpPr>
          <p:nvPr/>
        </p:nvSpPr>
        <p:spPr bwMode="auto">
          <a:xfrm>
            <a:off x="278570" y="5024373"/>
            <a:ext cx="6525344" cy="31170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ja-JP" sz="1800" i="0" u="none" strike="noStrike" cap="none" normalizeH="0" baseline="0" dirty="0" smtClean="0">
                <a:ln>
                  <a:noFill/>
                </a:ln>
                <a:solidFill>
                  <a:srgbClr val="FF5050"/>
                </a:solidFill>
                <a:effectLst/>
                <a:latin typeface="HGP創英角ﾎﾟｯﾌﾟ体" panose="040B0A00000000000000" pitchFamily="50" charset="-128"/>
                <a:ea typeface="HGP創英角ﾎﾟｯﾌﾟ体" panose="040B0A00000000000000" pitchFamily="50" charset="-128"/>
                <a:cs typeface="Batang" pitchFamily="18" charset="-127"/>
              </a:rPr>
              <a:t>注意事項</a:t>
            </a:r>
            <a:r>
              <a:rPr kumimoji="1" lang="ja-JP" altLang="ja-JP" sz="1800" b="0" i="0" u="none" strike="noStrike" cap="none" normalizeH="0" baseline="0" dirty="0" smtClean="0">
                <a:ln>
                  <a:noFill/>
                </a:ln>
                <a:solidFill>
                  <a:srgbClr val="0070C0"/>
                </a:solidFill>
                <a:effectLst/>
                <a:latin typeface="Century" pitchFamily="18" charset="0"/>
                <a:ea typeface="ＤＦＧ太丸ゴシック体" charset="-128"/>
                <a:cs typeface="Batang" pitchFamily="18" charset="-127"/>
              </a:rPr>
              <a:t>　</a:t>
            </a:r>
            <a:endParaRPr kumimoji="1" lang="ja-JP" altLang="ja-JP" sz="5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ja-JP" sz="500" b="0" i="0" u="none" strike="noStrike" cap="none" normalizeH="0" baseline="0" dirty="0" smtClean="0">
              <a:ln>
                <a:noFill/>
              </a:ln>
              <a:solidFill>
                <a:schemeClr val="tx1"/>
              </a:solidFill>
              <a:effectLst/>
              <a:latin typeface="ＭＳ Ｐゴシック" pitchFamily="50" charset="-128"/>
              <a:ea typeface="ＭＳ Ｐゴシック" pitchFamily="50" charset="-128"/>
              <a:cs typeface="Batang" pitchFamily="18" charset="-127"/>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ja-JP" sz="300" b="0" i="0" u="none" strike="noStrike" cap="none" normalizeH="0" baseline="0" dirty="0" smtClean="0">
              <a:ln>
                <a:noFill/>
              </a:ln>
              <a:solidFill>
                <a:schemeClr val="tx1"/>
              </a:solidFill>
              <a:effectLst/>
              <a:latin typeface="ＭＳ Ｐゴシック" pitchFamily="50" charset="-128"/>
              <a:ea typeface="ＭＳ Ｐゴシック" pitchFamily="50" charset="-128"/>
              <a:cs typeface="Batang" pitchFamily="18" charset="-127"/>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Batang" pitchFamily="18" charset="-127"/>
              </a:rPr>
              <a:t>○</a:t>
            </a:r>
            <a:r>
              <a:rPr kumimoji="1" lang="ja-JP" altLang="ja-JP" sz="1200" b="0" i="0" u="sng" strike="noStrike" cap="none" normalizeH="0" baseline="0" dirty="0" smtClean="0">
                <a:ln>
                  <a:noFill/>
                </a:ln>
                <a:effectLst/>
                <a:latin typeface="HG丸ｺﾞｼｯｸM-PRO" panose="020F0600000000000000" pitchFamily="50" charset="-128"/>
                <a:ea typeface="HG丸ｺﾞｼｯｸM-PRO" panose="020F0600000000000000" pitchFamily="50" charset="-128"/>
                <a:cs typeface="Batang" pitchFamily="18" charset="-127"/>
              </a:rPr>
              <a:t>パソコン講座の定員は１</a:t>
            </a:r>
            <a:r>
              <a:rPr kumimoji="1" lang="ja-JP" altLang="en-US" sz="1200" b="0" i="0" u="sng" strike="noStrike" cap="none" normalizeH="0" baseline="0" dirty="0" smtClean="0">
                <a:ln>
                  <a:noFill/>
                </a:ln>
                <a:effectLst/>
                <a:latin typeface="HG丸ｺﾞｼｯｸM-PRO" panose="020F0600000000000000" pitchFamily="50" charset="-128"/>
                <a:ea typeface="HG丸ｺﾞｼｯｸM-PRO" panose="020F0600000000000000" pitchFamily="50" charset="-128"/>
                <a:cs typeface="Batang" pitchFamily="18" charset="-127"/>
              </a:rPr>
              <a:t>２</a:t>
            </a:r>
            <a:r>
              <a:rPr kumimoji="1" lang="ja-JP" altLang="ja-JP" sz="1200" b="0" i="0" u="sng" strike="noStrike" cap="none" normalizeH="0" baseline="0" dirty="0" smtClean="0">
                <a:ln>
                  <a:noFill/>
                </a:ln>
                <a:effectLst/>
                <a:latin typeface="HG丸ｺﾞｼｯｸM-PRO" panose="020F0600000000000000" pitchFamily="50" charset="-128"/>
                <a:ea typeface="HG丸ｺﾞｼｯｸM-PRO" panose="020F0600000000000000" pitchFamily="50" charset="-128"/>
                <a:cs typeface="Batang" pitchFamily="18" charset="-127"/>
              </a:rPr>
              <a:t>名となっていますが、託児希望者の優先枠はありません</a:t>
            </a:r>
            <a:r>
              <a:rPr kumimoji="1" lang="ja-JP" altLang="ja-JP" sz="1200" b="0" i="0" strike="noStrike" cap="none" normalizeH="0" baseline="0" dirty="0" smtClean="0">
                <a:ln>
                  <a:noFill/>
                </a:ln>
                <a:effectLst/>
                <a:latin typeface="HG丸ｺﾞｼｯｸM-PRO" panose="020F0600000000000000" pitchFamily="50" charset="-128"/>
                <a:ea typeface="HG丸ｺﾞｼｯｸM-PRO" panose="020F0600000000000000" pitchFamily="50" charset="-128"/>
                <a:cs typeface="Batang" pitchFamily="18" charset="-127"/>
              </a:rPr>
              <a:t>。</a:t>
            </a:r>
            <a:endParaRPr kumimoji="1" lang="en-US" altLang="ja-JP" sz="1200" b="0" i="0" strike="noStrike" cap="none" normalizeH="0" baseline="0" dirty="0" smtClean="0">
              <a:ln>
                <a:noFill/>
              </a:ln>
              <a:effectLst/>
              <a:latin typeface="HG丸ｺﾞｼｯｸM-PRO" panose="020F0600000000000000" pitchFamily="50" charset="-128"/>
              <a:ea typeface="HG丸ｺﾞｼｯｸM-PRO" panose="020F0600000000000000" pitchFamily="50" charset="-128"/>
              <a:cs typeface="Batang" pitchFamily="18" charset="-127"/>
            </a:endParaRPr>
          </a:p>
          <a:p>
            <a:pPr marL="0" marR="0" lvl="0" indent="0" algn="l" defTabSz="914400" rtl="0" eaLnBrk="0" fontAlgn="base" latinLnBrk="0" hangingPunct="0">
              <a:lnSpc>
                <a:spcPct val="100000"/>
              </a:lnSpc>
              <a:spcBef>
                <a:spcPct val="0"/>
              </a:spcBef>
              <a:spcAft>
                <a:spcPct val="0"/>
              </a:spcAft>
              <a:buClrTx/>
              <a:buSzTx/>
              <a:buFontTx/>
              <a:buNone/>
              <a:tabLst/>
            </a:pPr>
            <a:r>
              <a:rPr lang="ja-JP" altLang="en-US" sz="1200" dirty="0">
                <a:latin typeface="HG丸ｺﾞｼｯｸM-PRO" panose="020F0600000000000000" pitchFamily="50" charset="-128"/>
                <a:ea typeface="HG丸ｺﾞｼｯｸM-PRO" panose="020F0600000000000000" pitchFamily="50" charset="-128"/>
                <a:cs typeface="Batang" pitchFamily="18" charset="-127"/>
              </a:rPr>
              <a:t>　</a:t>
            </a:r>
            <a:r>
              <a:rPr kumimoji="1" lang="ja-JP" altLang="ja-JP" sz="1200" b="0" i="0" u="sng" strike="noStrike" cap="none" normalizeH="0" baseline="0" dirty="0" smtClean="0">
                <a:ln>
                  <a:noFill/>
                </a:ln>
                <a:effectLst/>
                <a:latin typeface="HG丸ｺﾞｼｯｸM-PRO" panose="020F0600000000000000" pitchFamily="50" charset="-128"/>
                <a:ea typeface="HG丸ｺﾞｼｯｸM-PRO" panose="020F0600000000000000" pitchFamily="50" charset="-128"/>
                <a:cs typeface="Batang" pitchFamily="18" charset="-127"/>
              </a:rPr>
              <a:t>全ての希望者の中で厳正な抽選をさせていただき、受講者を決定させていただきます</a:t>
            </a:r>
            <a:r>
              <a:rPr kumimoji="1" lang="ja-JP" altLang="ja-JP" sz="1200" b="0" i="0" u="none" strike="noStrike" cap="none" normalizeH="0" baseline="0" dirty="0" smtClean="0">
                <a:ln>
                  <a:noFill/>
                </a:ln>
                <a:effectLst/>
                <a:latin typeface="HG丸ｺﾞｼｯｸM-PRO" panose="020F0600000000000000" pitchFamily="50" charset="-128"/>
                <a:ea typeface="HG丸ｺﾞｼｯｸM-PRO" panose="020F0600000000000000" pitchFamily="50" charset="-128"/>
                <a:cs typeface="Batang" pitchFamily="18" charset="-127"/>
              </a:rPr>
              <a:t>。</a:t>
            </a:r>
            <a:endParaRPr kumimoji="1" lang="en-US" altLang="ja-JP" sz="1200" b="0" i="0" u="none" strike="noStrike" cap="none" normalizeH="0" baseline="0" dirty="0" smtClean="0">
              <a:ln>
                <a:noFill/>
              </a:ln>
              <a:effectLst/>
              <a:latin typeface="HG丸ｺﾞｼｯｸM-PRO" panose="020F0600000000000000" pitchFamily="50" charset="-128"/>
              <a:ea typeface="HG丸ｺﾞｼｯｸM-PRO" panose="020F0600000000000000" pitchFamily="50" charset="-128"/>
              <a:cs typeface="Batang" pitchFamily="18" charset="-127"/>
            </a:endParaRPr>
          </a:p>
          <a:p>
            <a:pPr marL="0" marR="0" lvl="0" indent="0" algn="l" defTabSz="914400" rtl="0" eaLnBrk="0" fontAlgn="base" latinLnBrk="0" hangingPunct="0">
              <a:lnSpc>
                <a:spcPct val="100000"/>
              </a:lnSpc>
              <a:spcBef>
                <a:spcPts val="600"/>
              </a:spcBef>
              <a:spcAft>
                <a:spcPct val="0"/>
              </a:spcAft>
              <a:buClrTx/>
              <a:buSzTx/>
              <a:buFontTx/>
              <a:buNone/>
              <a:tabLst/>
            </a:pPr>
            <a:r>
              <a:rPr kumimoji="1" lang="ja-JP"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Batang" pitchFamily="18" charset="-127"/>
              </a:rPr>
              <a:t>○託児を希望される場合には、受託業者に対してお子さんの年齢を伝える必要があります</a:t>
            </a:r>
            <a:r>
              <a:rPr kumimoji="1" lang="ja-JP" altLang="en-US"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Batang" pitchFamily="18" charset="-127"/>
              </a:rPr>
              <a:t>、</a:t>
            </a:r>
            <a:endParaRPr kumimoji="1" lang="en-US"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Batang" pitchFamily="18" charset="-127"/>
            </a:endParaRPr>
          </a:p>
          <a:p>
            <a:pPr marL="0" marR="0" lvl="0" indent="0" algn="l" defTabSz="914400" rtl="0" eaLnBrk="0" fontAlgn="base" latinLnBrk="0" hangingPunct="0">
              <a:lnSpc>
                <a:spcPct val="100000"/>
              </a:lnSpc>
              <a:spcBef>
                <a:spcPct val="0"/>
              </a:spcBef>
              <a:spcAft>
                <a:spcPct val="0"/>
              </a:spcAft>
              <a:buClrTx/>
              <a:buSzTx/>
              <a:buFontTx/>
              <a:buNone/>
              <a:tabLst/>
            </a:pPr>
            <a:r>
              <a:rPr lang="ja-JP" altLang="en-US" sz="1200" dirty="0">
                <a:latin typeface="HG丸ｺﾞｼｯｸM-PRO" panose="020F0600000000000000" pitchFamily="50" charset="-128"/>
                <a:ea typeface="HG丸ｺﾞｼｯｸM-PRO" panose="020F0600000000000000" pitchFamily="50" charset="-128"/>
                <a:cs typeface="Batang" pitchFamily="18" charset="-127"/>
              </a:rPr>
              <a:t>　</a:t>
            </a:r>
            <a:r>
              <a:rPr kumimoji="1" lang="ja-JP"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Batang" pitchFamily="18" charset="-127"/>
              </a:rPr>
              <a:t>お申し込み時にお子さんのお名前、</a:t>
            </a:r>
            <a:r>
              <a:rPr kumimoji="1" lang="ja-JP" altLang="en-US"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Batang" pitchFamily="18" charset="-127"/>
              </a:rPr>
              <a:t>ご</a:t>
            </a:r>
            <a:r>
              <a:rPr kumimoji="1" lang="ja-JP"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Batang" pitchFamily="18" charset="-127"/>
              </a:rPr>
              <a:t>年齢をご記入いただきます。なおご記入いただいた</a:t>
            </a:r>
            <a:endParaRPr kumimoji="1" lang="en-US"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Batang" pitchFamily="18" charset="-127"/>
            </a:endParaRPr>
          </a:p>
          <a:p>
            <a:pPr marL="0" marR="0" lvl="0" indent="0" algn="l" defTabSz="914400" rtl="0" eaLnBrk="0" fontAlgn="base" latinLnBrk="0" hangingPunct="0">
              <a:lnSpc>
                <a:spcPct val="100000"/>
              </a:lnSpc>
              <a:spcBef>
                <a:spcPct val="0"/>
              </a:spcBef>
              <a:spcAft>
                <a:spcPct val="0"/>
              </a:spcAft>
              <a:buClrTx/>
              <a:buSzTx/>
              <a:buFontTx/>
              <a:buNone/>
              <a:tabLst/>
            </a:pPr>
            <a:r>
              <a:rPr lang="ja-JP" altLang="en-US" sz="1200" dirty="0">
                <a:latin typeface="HG丸ｺﾞｼｯｸM-PRO" panose="020F0600000000000000" pitchFamily="50" charset="-128"/>
                <a:ea typeface="HG丸ｺﾞｼｯｸM-PRO" panose="020F0600000000000000" pitchFamily="50" charset="-128"/>
                <a:cs typeface="Batang" pitchFamily="18" charset="-127"/>
              </a:rPr>
              <a:t>　</a:t>
            </a:r>
            <a:r>
              <a:rPr kumimoji="1" lang="ja-JP"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Batang" pitchFamily="18" charset="-127"/>
              </a:rPr>
              <a:t>内容は、</a:t>
            </a:r>
            <a:r>
              <a:rPr kumimoji="1" lang="ja-JP" altLang="en-US"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Batang" pitchFamily="18" charset="-127"/>
              </a:rPr>
              <a:t>パソコン</a:t>
            </a:r>
            <a:r>
              <a:rPr kumimoji="1" lang="ja-JP"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Batang" pitchFamily="18" charset="-127"/>
              </a:rPr>
              <a:t>講座で実施する託児のみに使用</a:t>
            </a:r>
            <a:r>
              <a:rPr kumimoji="1" lang="ja-JP" altLang="en-US"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Batang" pitchFamily="18" charset="-127"/>
              </a:rPr>
              <a:t>いたします</a:t>
            </a:r>
            <a:r>
              <a:rPr kumimoji="1" lang="ja-JP"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Batang" pitchFamily="18" charset="-127"/>
              </a:rPr>
              <a:t>。</a:t>
            </a:r>
            <a:endParaRPr kumimoji="1" lang="en-US"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Batang" pitchFamily="18" charset="-127"/>
            </a:endParaRPr>
          </a:p>
          <a:p>
            <a:pPr marL="0" marR="0" lvl="0" indent="0" algn="l" defTabSz="914400" rtl="0" eaLnBrk="0" fontAlgn="base" latinLnBrk="0" hangingPunct="0">
              <a:lnSpc>
                <a:spcPct val="100000"/>
              </a:lnSpc>
              <a:spcBef>
                <a:spcPts val="600"/>
              </a:spcBef>
              <a:spcAft>
                <a:spcPct val="0"/>
              </a:spcAft>
              <a:buClrTx/>
              <a:buSzTx/>
              <a:buFontTx/>
              <a:buNone/>
              <a:tabLst/>
            </a:pPr>
            <a:r>
              <a:rPr kumimoji="1" lang="ja-JP"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Batang" pitchFamily="18" charset="-127"/>
              </a:rPr>
              <a:t>○パソコン講座の受講が決定された方には、持ち物等をお知らせする</a:t>
            </a:r>
            <a:r>
              <a:rPr lang="ja-JP" altLang="en-US" sz="1200" dirty="0" smtClean="0">
                <a:latin typeface="HG丸ｺﾞｼｯｸM-PRO" panose="020F0600000000000000" pitchFamily="50" charset="-128"/>
                <a:ea typeface="HG丸ｺﾞｼｯｸM-PRO" panose="020F0600000000000000" pitchFamily="50" charset="-128"/>
                <a:cs typeface="Batang" pitchFamily="18" charset="-127"/>
              </a:rPr>
              <a:t>ご</a:t>
            </a:r>
            <a:r>
              <a:rPr lang="ja-JP" altLang="en-US" sz="1200" dirty="0">
                <a:latin typeface="HG丸ｺﾞｼｯｸM-PRO" panose="020F0600000000000000" pitchFamily="50" charset="-128"/>
                <a:ea typeface="HG丸ｺﾞｼｯｸM-PRO" panose="020F0600000000000000" pitchFamily="50" charset="-128"/>
                <a:cs typeface="Batang" pitchFamily="18" charset="-127"/>
              </a:rPr>
              <a:t>案内</a:t>
            </a:r>
            <a:r>
              <a:rPr kumimoji="1" lang="ja-JP"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Batang" pitchFamily="18" charset="-127"/>
              </a:rPr>
              <a:t>、託児サービス</a:t>
            </a:r>
            <a:endParaRPr kumimoji="1" lang="en-US"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Batang" pitchFamily="18" charset="-127"/>
            </a:endParaRPr>
          </a:p>
          <a:p>
            <a:pPr marL="0" marR="0" lvl="0" indent="0" algn="l" defTabSz="914400" rtl="0" eaLnBrk="0" fontAlgn="base" latinLnBrk="0" hangingPunct="0">
              <a:lnSpc>
                <a:spcPct val="100000"/>
              </a:lnSpc>
              <a:spcBef>
                <a:spcPct val="0"/>
              </a:spcBef>
              <a:spcAft>
                <a:spcPct val="0"/>
              </a:spcAft>
              <a:buClrTx/>
              <a:buSzTx/>
              <a:buFontTx/>
              <a:buNone/>
              <a:tabLst/>
            </a:pPr>
            <a:r>
              <a:rPr lang="ja-JP" altLang="en-US" sz="1200" dirty="0">
                <a:latin typeface="HG丸ｺﾞｼｯｸM-PRO" panose="020F0600000000000000" pitchFamily="50" charset="-128"/>
                <a:ea typeface="HG丸ｺﾞｼｯｸM-PRO" panose="020F0600000000000000" pitchFamily="50" charset="-128"/>
                <a:cs typeface="Batang" pitchFamily="18" charset="-127"/>
              </a:rPr>
              <a:t>　</a:t>
            </a:r>
            <a:r>
              <a:rPr kumimoji="1" lang="ja-JP"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Batang" pitchFamily="18" charset="-127"/>
              </a:rPr>
              <a:t>利用申込書</a:t>
            </a:r>
            <a:r>
              <a:rPr kumimoji="1" lang="ja-JP" altLang="en-US"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Batang" pitchFamily="18" charset="-127"/>
              </a:rPr>
              <a:t>（託児希望者のみ）等</a:t>
            </a:r>
            <a:r>
              <a:rPr kumimoji="1" lang="ja-JP"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Batang" pitchFamily="18" charset="-127"/>
              </a:rPr>
              <a:t>を</a:t>
            </a:r>
            <a:r>
              <a:rPr kumimoji="1" lang="ja-JP" altLang="en-US"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Batang" pitchFamily="18" charset="-127"/>
              </a:rPr>
              <a:t>ご</a:t>
            </a:r>
            <a:r>
              <a:rPr kumimoji="1" lang="ja-JP"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Batang" pitchFamily="18" charset="-127"/>
              </a:rPr>
              <a:t>郵送いたします。</a:t>
            </a:r>
            <a:endParaRPr kumimoji="1" lang="en-US"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Batang" pitchFamily="18" charset="-127"/>
            </a:endParaRPr>
          </a:p>
          <a:p>
            <a:pPr marL="0" marR="0" lvl="0" indent="0" algn="l" defTabSz="914400" rtl="0" eaLnBrk="0" fontAlgn="base" latinLnBrk="0" hangingPunct="0">
              <a:lnSpc>
                <a:spcPct val="100000"/>
              </a:lnSpc>
              <a:spcBef>
                <a:spcPts val="600"/>
              </a:spcBef>
              <a:spcAft>
                <a:spcPct val="0"/>
              </a:spcAft>
              <a:buClrTx/>
              <a:buSzTx/>
              <a:buFontTx/>
              <a:buNone/>
              <a:tabLst/>
            </a:pPr>
            <a:r>
              <a:rPr kumimoji="1" lang="ja-JP"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Batang" pitchFamily="18" charset="-127"/>
              </a:rPr>
              <a:t>○受託業者から、以下に該当するお子さんはお預かりできない旨が提示されています。</a:t>
            </a:r>
            <a:endParaRPr kumimoji="1" lang="en-US"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Batang" pitchFamily="18" charset="-127"/>
            </a:endParaRPr>
          </a:p>
          <a:p>
            <a:pPr lvl="0" indent="152400"/>
            <a:r>
              <a:rPr lang="ja-JP" altLang="ja-JP" sz="1200" dirty="0">
                <a:solidFill>
                  <a:prstClr val="black"/>
                </a:solidFill>
                <a:latin typeface="HG丸ｺﾞｼｯｸM-PRO" panose="020F0600000000000000" pitchFamily="50" charset="-128"/>
                <a:ea typeface="HG丸ｺﾞｼｯｸM-PRO" panose="020F0600000000000000" pitchFamily="50" charset="-128"/>
                <a:cs typeface="Batang" pitchFamily="18" charset="-127"/>
              </a:rPr>
              <a:t>・当日、３７．５℃以上の発熱をしているお子さん</a:t>
            </a:r>
            <a:endParaRPr lang="ja-JP" altLang="ja-JP" sz="500" dirty="0">
              <a:solidFill>
                <a:prstClr val="black"/>
              </a:solidFill>
              <a:latin typeface="HG丸ｺﾞｼｯｸM-PRO" panose="020F0600000000000000" pitchFamily="50" charset="-128"/>
              <a:ea typeface="HG丸ｺﾞｼｯｸM-PRO" panose="020F0600000000000000" pitchFamily="50" charset="-128"/>
            </a:endParaRPr>
          </a:p>
          <a:p>
            <a:pPr lvl="0" indent="152400" eaLnBrk="0" hangingPunct="0"/>
            <a:r>
              <a:rPr lang="ja-JP" altLang="ja-JP" sz="1200" dirty="0">
                <a:solidFill>
                  <a:prstClr val="black"/>
                </a:solidFill>
                <a:latin typeface="HG丸ｺﾞｼｯｸM-PRO" panose="020F0600000000000000" pitchFamily="50" charset="-128"/>
                <a:ea typeface="HG丸ｺﾞｼｯｸM-PRO" panose="020F0600000000000000" pitchFamily="50" charset="-128"/>
                <a:cs typeface="Batang" pitchFamily="18" charset="-127"/>
              </a:rPr>
              <a:t>・病児、病後児のお子さん</a:t>
            </a:r>
            <a:endParaRPr lang="ja-JP" altLang="ja-JP" sz="500" dirty="0">
              <a:solidFill>
                <a:prstClr val="black"/>
              </a:solidFill>
              <a:latin typeface="HG丸ｺﾞｼｯｸM-PRO" panose="020F0600000000000000" pitchFamily="50" charset="-128"/>
              <a:ea typeface="HG丸ｺﾞｼｯｸM-PRO" panose="020F0600000000000000" pitchFamily="50" charset="-128"/>
            </a:endParaRPr>
          </a:p>
          <a:p>
            <a:pPr lvl="0" indent="152400" eaLnBrk="0" hangingPunct="0"/>
            <a:r>
              <a:rPr lang="ja-JP" altLang="ja-JP" sz="1200" dirty="0">
                <a:solidFill>
                  <a:prstClr val="black"/>
                </a:solidFill>
                <a:latin typeface="HG丸ｺﾞｼｯｸM-PRO" panose="020F0600000000000000" pitchFamily="50" charset="-128"/>
                <a:ea typeface="HG丸ｺﾞｼｯｸM-PRO" panose="020F0600000000000000" pitchFamily="50" charset="-128"/>
                <a:cs typeface="Batang" pitchFamily="18" charset="-127"/>
              </a:rPr>
              <a:t>・投薬が必要なお子さん</a:t>
            </a:r>
            <a:endParaRPr lang="ja-JP" altLang="ja-JP" sz="500" dirty="0">
              <a:solidFill>
                <a:prstClr val="black"/>
              </a:solidFill>
              <a:latin typeface="HG丸ｺﾞｼｯｸM-PRO" panose="020F0600000000000000" pitchFamily="50" charset="-128"/>
              <a:ea typeface="HG丸ｺﾞｼｯｸM-PRO" panose="020F0600000000000000" pitchFamily="50" charset="-128"/>
            </a:endParaRPr>
          </a:p>
          <a:p>
            <a:pPr lvl="0" indent="152400" eaLnBrk="0" hangingPunct="0"/>
            <a:r>
              <a:rPr lang="ja-JP" altLang="ja-JP" sz="1200" dirty="0">
                <a:solidFill>
                  <a:prstClr val="black"/>
                </a:solidFill>
                <a:latin typeface="HG丸ｺﾞｼｯｸM-PRO" panose="020F0600000000000000" pitchFamily="50" charset="-128"/>
                <a:ea typeface="HG丸ｺﾞｼｯｸM-PRO" panose="020F0600000000000000" pitchFamily="50" charset="-128"/>
                <a:cs typeface="Batang" pitchFamily="18" charset="-127"/>
              </a:rPr>
              <a:t>・集団保育が難しいお子</a:t>
            </a:r>
            <a:r>
              <a:rPr lang="ja-JP" altLang="ja-JP" sz="1200" dirty="0" smtClean="0">
                <a:solidFill>
                  <a:prstClr val="black"/>
                </a:solidFill>
                <a:latin typeface="HG丸ｺﾞｼｯｸM-PRO" panose="020F0600000000000000" pitchFamily="50" charset="-128"/>
                <a:ea typeface="HG丸ｺﾞｼｯｸM-PRO" panose="020F0600000000000000" pitchFamily="50" charset="-128"/>
                <a:cs typeface="Batang" pitchFamily="18" charset="-127"/>
              </a:rPr>
              <a:t>さん</a:t>
            </a:r>
            <a:endParaRPr lang="en-US" altLang="ja-JP" sz="1200" dirty="0" smtClean="0">
              <a:solidFill>
                <a:prstClr val="black"/>
              </a:solidFill>
              <a:latin typeface="HG丸ｺﾞｼｯｸM-PRO" panose="020F0600000000000000" pitchFamily="50" charset="-128"/>
              <a:ea typeface="HG丸ｺﾞｼｯｸM-PRO" panose="020F0600000000000000" pitchFamily="50" charset="-128"/>
              <a:cs typeface="Batang" pitchFamily="18" charset="-127"/>
            </a:endParaRPr>
          </a:p>
          <a:p>
            <a:pPr lvl="0" indent="152400" eaLnBrk="0" hangingPunct="0"/>
            <a:r>
              <a:rPr lang="ja-JP" altLang="en-US" sz="1200" dirty="0" smtClean="0">
                <a:solidFill>
                  <a:prstClr val="black"/>
                </a:solidFill>
                <a:latin typeface="HG丸ｺﾞｼｯｸM-PRO" panose="020F0600000000000000" pitchFamily="50" charset="-128"/>
                <a:ea typeface="HG丸ｺﾞｼｯｸM-PRO" panose="020F0600000000000000" pitchFamily="50" charset="-128"/>
                <a:cs typeface="Batang" pitchFamily="18" charset="-127"/>
              </a:rPr>
              <a:t>な</a:t>
            </a:r>
            <a:r>
              <a:rPr lang="ja-JP" altLang="en-US" sz="1200" dirty="0">
                <a:solidFill>
                  <a:prstClr val="black"/>
                </a:solidFill>
                <a:latin typeface="HG丸ｺﾞｼｯｸM-PRO" panose="020F0600000000000000" pitchFamily="50" charset="-128"/>
                <a:ea typeface="HG丸ｺﾞｼｯｸM-PRO" panose="020F0600000000000000" pitchFamily="50" charset="-128"/>
                <a:cs typeface="Batang" pitchFamily="18" charset="-127"/>
              </a:rPr>
              <a:t>お</a:t>
            </a:r>
            <a:r>
              <a:rPr lang="ja-JP" altLang="en-US" sz="1200" dirty="0" smtClean="0">
                <a:solidFill>
                  <a:prstClr val="black"/>
                </a:solidFill>
                <a:latin typeface="HG丸ｺﾞｼｯｸM-PRO" panose="020F0600000000000000" pitchFamily="50" charset="-128"/>
                <a:ea typeface="HG丸ｺﾞｼｯｸM-PRO" panose="020F0600000000000000" pitchFamily="50" charset="-128"/>
                <a:cs typeface="Batang" pitchFamily="18" charset="-127"/>
              </a:rPr>
              <a:t>、そのような場合には欠席、または受講取消することがあることをご了承ください。</a:t>
            </a:r>
            <a:endParaRPr lang="en-US" altLang="ja-JP" sz="1200" dirty="0" smtClean="0">
              <a:solidFill>
                <a:prstClr val="black"/>
              </a:solidFill>
              <a:latin typeface="HG丸ｺﾞｼｯｸM-PRO" panose="020F0600000000000000" pitchFamily="50" charset="-128"/>
              <a:ea typeface="HG丸ｺﾞｼｯｸM-PRO" panose="020F0600000000000000" pitchFamily="50" charset="-128"/>
              <a:cs typeface="Batang" pitchFamily="18" charset="-127"/>
            </a:endParaRPr>
          </a:p>
        </p:txBody>
      </p:sp>
      <p:pic>
        <p:nvPicPr>
          <p:cNvPr id="2051" name="Picture 3" descr="パソコンセミナー託児室写真１"/>
          <p:cNvPicPr>
            <a:picLocks noChangeAspect="1" noChangeArrowheads="1"/>
          </p:cNvPicPr>
          <p:nvPr/>
        </p:nvPicPr>
        <p:blipFill>
          <a:blip r:embed="rId4" cstate="print">
            <a:extLst>
              <a:ext uri="{28A0092B-C50C-407E-A947-70E740481C1C}">
                <a14:useLocalDpi xmlns:a14="http://schemas.microsoft.com/office/drawing/2010/main"/>
              </a:ext>
            </a:extLst>
          </a:blip>
          <a:srcRect/>
          <a:stretch>
            <a:fillRect/>
          </a:stretch>
        </p:blipFill>
        <p:spPr bwMode="auto">
          <a:xfrm>
            <a:off x="4972169" y="3514854"/>
            <a:ext cx="1773333" cy="1327899"/>
          </a:xfrm>
          <a:prstGeom prst="rect">
            <a:avLst/>
          </a:prstGeom>
          <a:noFill/>
          <a:extLst>
            <a:ext uri="{909E8E84-426E-40DD-AFC4-6F175D3DCCD1}">
              <a14:hiddenFill xmlns:a14="http://schemas.microsoft.com/office/drawing/2010/main">
                <a:solidFill>
                  <a:srgbClr val="FFFFFF"/>
                </a:solidFill>
              </a14:hiddenFill>
            </a:ext>
          </a:extLst>
        </p:spPr>
      </p:pic>
      <p:sp>
        <p:nvSpPr>
          <p:cNvPr id="2" name="テキスト ボックス 2"/>
          <p:cNvSpPr txBox="1">
            <a:spLocks noChangeArrowheads="1"/>
          </p:cNvSpPr>
          <p:nvPr/>
        </p:nvSpPr>
        <p:spPr bwMode="auto">
          <a:xfrm>
            <a:off x="4972170" y="4845803"/>
            <a:ext cx="1773332" cy="138499"/>
          </a:xfrm>
          <a:prstGeom prst="rect">
            <a:avLst/>
          </a:prstGeom>
          <a:noFill/>
          <a:ln>
            <a:noFill/>
          </a:ln>
        </p:spPr>
        <p:txBody>
          <a:bodyPr vert="horz" wrap="square" lIns="0" tIns="0" rIns="0" bIns="0" numCol="1" anchor="ctr" anchorCtr="1"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ＭＳ ゴシック" pitchFamily="49" charset="-128"/>
                <a:ea typeface="ＭＳ ゴシック" pitchFamily="49" charset="-128"/>
                <a:cs typeface="Batang" pitchFamily="18" charset="-127"/>
              </a:rPr>
              <a:t>・</a:t>
            </a:r>
            <a:r>
              <a:rPr kumimoji="1" lang="ja-JP" altLang="ja-JP" sz="900" b="0" i="0" u="none" strike="noStrike" cap="none" normalizeH="0" baseline="0" dirty="0" smtClean="0">
                <a:ln>
                  <a:noFill/>
                </a:ln>
                <a:solidFill>
                  <a:schemeClr val="tx1"/>
                </a:solidFill>
                <a:effectLst/>
                <a:latin typeface="ＭＳ ゴシック" pitchFamily="49" charset="-128"/>
                <a:ea typeface="ＭＳ ゴシック" pitchFamily="49" charset="-128"/>
                <a:cs typeface="Batang" pitchFamily="18" charset="-127"/>
              </a:rPr>
              <a:t>託児室の写真</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5" name="Rectangle 7"/>
          <p:cNvSpPr>
            <a:spLocks noChangeArrowheads="1"/>
          </p:cNvSpPr>
          <p:nvPr/>
        </p:nvSpPr>
        <p:spPr bwMode="auto">
          <a:xfrm>
            <a:off x="144016" y="3470101"/>
            <a:ext cx="6381328" cy="14619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52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152400" algn="l" defTabSz="914400" rtl="0" eaLnBrk="1" fontAlgn="base" latinLnBrk="0" hangingPunct="1">
              <a:lnSpc>
                <a:spcPct val="100000"/>
              </a:lnSpc>
              <a:spcBef>
                <a:spcPct val="0"/>
              </a:spcBef>
              <a:spcAft>
                <a:spcPct val="0"/>
              </a:spcAft>
              <a:buClrTx/>
              <a:buSzTx/>
              <a:buFontTx/>
              <a:buNone/>
              <a:tabLst/>
            </a:pPr>
            <a:r>
              <a:rPr kumimoji="1" lang="ja-JP" altLang="ja-JP" sz="1800" i="0" u="none" strike="noStrike" cap="none" normalizeH="0" baseline="0" dirty="0" smtClean="0">
                <a:ln>
                  <a:noFill/>
                </a:ln>
                <a:solidFill>
                  <a:srgbClr val="FF5050"/>
                </a:solidFill>
                <a:effectLst/>
                <a:latin typeface="HGP創英角ﾎﾟｯﾌﾟ体" panose="040B0A00000000000000" pitchFamily="50" charset="-128"/>
                <a:ea typeface="HGP創英角ﾎﾟｯﾌﾟ体" panose="040B0A00000000000000" pitchFamily="50" charset="-128"/>
                <a:cs typeface="Batang" pitchFamily="18" charset="-127"/>
              </a:rPr>
              <a:t>お預かりする人数</a:t>
            </a:r>
            <a:endParaRPr kumimoji="1" lang="en-US" altLang="ja-JP" sz="1800" i="0" u="none" strike="noStrike" cap="none" normalizeH="0" baseline="0" dirty="0" smtClean="0">
              <a:ln>
                <a:noFill/>
              </a:ln>
              <a:solidFill>
                <a:srgbClr val="FF5050"/>
              </a:solidFill>
              <a:effectLst/>
              <a:latin typeface="HGP創英角ﾎﾟｯﾌﾟ体" panose="040B0A00000000000000" pitchFamily="50" charset="-128"/>
              <a:ea typeface="HGP創英角ﾎﾟｯﾌﾟ体" panose="040B0A00000000000000" pitchFamily="50" charset="-128"/>
              <a:cs typeface="Batang" pitchFamily="18" charset="-127"/>
            </a:endParaRPr>
          </a:p>
          <a:p>
            <a:pPr marL="0" marR="0" lvl="0" indent="152400" algn="l" defTabSz="914400" rtl="0" eaLnBrk="1" fontAlgn="base" latinLnBrk="0" hangingPunct="1">
              <a:lnSpc>
                <a:spcPct val="100000"/>
              </a:lnSpc>
              <a:spcBef>
                <a:spcPct val="0"/>
              </a:spcBef>
              <a:spcAft>
                <a:spcPct val="0"/>
              </a:spcAft>
              <a:buClrTx/>
              <a:buSzTx/>
              <a:buFontTx/>
              <a:buNone/>
              <a:tabLst/>
            </a:pPr>
            <a:endParaRPr kumimoji="1" lang="ja-JP" altLang="ja-JP" sz="5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a:p>
            <a:pPr lvl="0" eaLnBrk="0" hangingPunct="0"/>
            <a:r>
              <a:rPr lang="ja-JP" altLang="en-US" sz="1200" dirty="0">
                <a:latin typeface="HG丸ｺﾞｼｯｸM-PRO" panose="020F0600000000000000" pitchFamily="50" charset="-128"/>
                <a:ea typeface="HG丸ｺﾞｼｯｸM-PRO" panose="020F0600000000000000" pitchFamily="50" charset="-128"/>
                <a:cs typeface="Batang" pitchFamily="18" charset="-127"/>
              </a:rPr>
              <a:t>・</a:t>
            </a:r>
            <a:r>
              <a:rPr kumimoji="1" lang="ja-JP" altLang="ja-JP" sz="1200" b="0" i="0" strike="noStrike" cap="none" normalizeH="0" baseline="0" dirty="0" smtClean="0">
                <a:ln>
                  <a:noFill/>
                </a:ln>
                <a:effectLst/>
                <a:latin typeface="HG丸ｺﾞｼｯｸM-PRO" panose="020F0600000000000000" pitchFamily="50" charset="-128"/>
                <a:ea typeface="HG丸ｺﾞｼｯｸM-PRO" panose="020F0600000000000000" pitchFamily="50" charset="-128"/>
                <a:cs typeface="Batang" pitchFamily="18" charset="-127"/>
              </a:rPr>
              <a:t>月齢にかかわらず</a:t>
            </a:r>
            <a:r>
              <a:rPr kumimoji="1" lang="ja-JP" altLang="en-US" sz="1200" b="0" i="0" strike="noStrike" cap="none" normalizeH="0" baseline="0" dirty="0" smtClean="0">
                <a:ln>
                  <a:noFill/>
                </a:ln>
                <a:effectLst/>
                <a:latin typeface="HG丸ｺﾞｼｯｸM-PRO" panose="020F0600000000000000" pitchFamily="50" charset="-128"/>
                <a:ea typeface="HG丸ｺﾞｼｯｸM-PRO" panose="020F0600000000000000" pitchFamily="50" charset="-128"/>
                <a:cs typeface="Batang" pitchFamily="18" charset="-127"/>
              </a:rPr>
              <a:t>４</a:t>
            </a:r>
            <a:r>
              <a:rPr kumimoji="1" lang="ja-JP" altLang="ja-JP" sz="1200" b="0" i="0" strike="noStrike" cap="none" normalizeH="0" baseline="0" dirty="0" smtClean="0">
                <a:ln>
                  <a:noFill/>
                </a:ln>
                <a:effectLst/>
                <a:latin typeface="HG丸ｺﾞｼｯｸM-PRO" panose="020F0600000000000000" pitchFamily="50" charset="-128"/>
                <a:ea typeface="HG丸ｺﾞｼｯｸM-PRO" panose="020F0600000000000000" pitchFamily="50" charset="-128"/>
                <a:cs typeface="Batang" pitchFamily="18" charset="-127"/>
              </a:rPr>
              <a:t>名まで</a:t>
            </a:r>
            <a:endParaRPr kumimoji="1" lang="en-US" altLang="ja-JP" sz="1200" b="0" i="0" strike="noStrike" cap="none" normalizeH="0" baseline="0" dirty="0" smtClean="0">
              <a:ln>
                <a:noFill/>
              </a:ln>
              <a:effectLst/>
              <a:latin typeface="HG丸ｺﾞｼｯｸM-PRO" panose="020F0600000000000000" pitchFamily="50" charset="-128"/>
              <a:ea typeface="HG丸ｺﾞｼｯｸM-PRO" panose="020F0600000000000000" pitchFamily="50" charset="-128"/>
              <a:cs typeface="Batang" pitchFamily="18" charset="-127"/>
            </a:endParaRPr>
          </a:p>
          <a:p>
            <a:pPr marL="0" marR="0" lvl="0" indent="152400" algn="l" defTabSz="914400" rtl="0" eaLnBrk="0" fontAlgn="base" latinLnBrk="0" hangingPunct="0">
              <a:lnSpc>
                <a:spcPct val="100000"/>
              </a:lnSpc>
              <a:spcBef>
                <a:spcPct val="0"/>
              </a:spcBef>
              <a:spcAft>
                <a:spcPct val="0"/>
              </a:spcAft>
              <a:buClrTx/>
              <a:buSzTx/>
              <a:buFontTx/>
              <a:buNone/>
              <a:tabLst/>
            </a:pPr>
            <a:r>
              <a:rPr kumimoji="1" lang="ja-JP" altLang="en-US" sz="1200" b="0" i="0" strike="noStrike" cap="none" normalizeH="0" baseline="0" dirty="0" smtClean="0">
                <a:ln>
                  <a:noFill/>
                </a:ln>
                <a:effectLst/>
                <a:latin typeface="HG丸ｺﾞｼｯｸM-PRO" panose="020F0600000000000000" pitchFamily="50" charset="-128"/>
                <a:ea typeface="HG丸ｺﾞｼｯｸM-PRO" panose="020F0600000000000000" pitchFamily="50" charset="-128"/>
                <a:cs typeface="Batang" pitchFamily="18" charset="-127"/>
              </a:rPr>
              <a:t>（託児希望者が４名を超えた場合は抽選となります）</a:t>
            </a:r>
            <a:endParaRPr kumimoji="1" lang="ja-JP" altLang="ja-JP" sz="500" b="0" i="0" strike="noStrike" cap="none" normalizeH="0" baseline="0" dirty="0" smtClean="0">
              <a:ln>
                <a:noFill/>
              </a:ln>
              <a:effectLst/>
              <a:latin typeface="HG丸ｺﾞｼｯｸM-PRO" panose="020F0600000000000000" pitchFamily="50" charset="-128"/>
              <a:ea typeface="HG丸ｺﾞｼｯｸM-PRO" panose="020F0600000000000000" pitchFamily="50" charset="-128"/>
            </a:endParaRPr>
          </a:p>
          <a:p>
            <a:pPr marL="0" marR="0" lvl="0" indent="152400" algn="l" defTabSz="914400" rtl="0" eaLnBrk="0" fontAlgn="base" latinLnBrk="0" hangingPunct="0">
              <a:lnSpc>
                <a:spcPct val="100000"/>
              </a:lnSpc>
              <a:spcBef>
                <a:spcPct val="0"/>
              </a:spcBef>
              <a:spcAft>
                <a:spcPct val="0"/>
              </a:spcAft>
              <a:buClrTx/>
              <a:buSzTx/>
              <a:buFontTx/>
              <a:buNone/>
              <a:tabLst/>
            </a:pPr>
            <a:endParaRPr kumimoji="1" lang="en-US" altLang="ja-JP" sz="700" b="0" i="0" u="none" strike="noStrike" cap="none" normalizeH="0" baseline="0" dirty="0" smtClean="0">
              <a:ln>
                <a:noFill/>
              </a:ln>
              <a:solidFill>
                <a:srgbClr val="0070C0"/>
              </a:solidFill>
              <a:effectLst/>
              <a:latin typeface="Century" pitchFamily="18" charset="0"/>
              <a:ea typeface="ＤＦＧ太丸ゴシック体" charset="-128"/>
              <a:cs typeface="Batang" pitchFamily="18" charset="-127"/>
            </a:endParaRPr>
          </a:p>
          <a:p>
            <a:pPr marL="0" marR="0" lvl="0" indent="152400" algn="l" defTabSz="914400" rtl="0" eaLnBrk="0" fontAlgn="base" latinLnBrk="0" hangingPunct="0">
              <a:lnSpc>
                <a:spcPct val="100000"/>
              </a:lnSpc>
              <a:spcBef>
                <a:spcPct val="0"/>
              </a:spcBef>
              <a:spcAft>
                <a:spcPct val="0"/>
              </a:spcAft>
              <a:buClrTx/>
              <a:buSzTx/>
              <a:buFontTx/>
              <a:buNone/>
              <a:tabLst/>
            </a:pPr>
            <a:r>
              <a:rPr kumimoji="1" lang="ja-JP" altLang="ja-JP" sz="1800" i="0" u="none" strike="noStrike" cap="none" normalizeH="0" baseline="0" dirty="0" smtClean="0">
                <a:ln>
                  <a:noFill/>
                </a:ln>
                <a:solidFill>
                  <a:srgbClr val="FF5050"/>
                </a:solidFill>
                <a:effectLst/>
                <a:latin typeface="HGP創英角ﾎﾟｯﾌﾟ体" panose="040B0A00000000000000" pitchFamily="50" charset="-128"/>
                <a:ea typeface="HGP創英角ﾎﾟｯﾌﾟ体" panose="040B0A00000000000000" pitchFamily="50" charset="-128"/>
                <a:cs typeface="Batang" pitchFamily="18" charset="-127"/>
              </a:rPr>
              <a:t>持ち物</a:t>
            </a:r>
            <a:endParaRPr kumimoji="1" lang="ja-JP" altLang="ja-JP" sz="500" i="0" u="none" strike="noStrike" cap="none" normalizeH="0" baseline="0" dirty="0" smtClean="0">
              <a:ln>
                <a:noFill/>
              </a:ln>
              <a:solidFill>
                <a:srgbClr val="FF5050"/>
              </a:solidFill>
              <a:effectLst/>
              <a:latin typeface="HGP創英角ﾎﾟｯﾌﾟ体" panose="040B0A00000000000000" pitchFamily="50" charset="-128"/>
              <a:ea typeface="HGP創英角ﾎﾟｯﾌﾟ体" panose="040B0A00000000000000" pitchFamily="50" charset="-128"/>
            </a:endParaRPr>
          </a:p>
          <a:p>
            <a:pPr marL="0" marR="0" lvl="0" indent="152400" algn="l" defTabSz="914400" rtl="0" eaLnBrk="0" fontAlgn="base" latinLnBrk="0" hangingPunct="0">
              <a:lnSpc>
                <a:spcPct val="100000"/>
              </a:lnSpc>
              <a:spcBef>
                <a:spcPct val="0"/>
              </a:spcBef>
              <a:spcAft>
                <a:spcPct val="0"/>
              </a:spcAft>
              <a:buClrTx/>
              <a:buSzTx/>
              <a:buFontTx/>
              <a:buNone/>
              <a:tabLst/>
            </a:pPr>
            <a:endParaRPr kumimoji="1" lang="en-US" altLang="ja-JP" sz="500" b="0" i="0" u="none" strike="noStrike" cap="none" normalizeH="0" baseline="0" dirty="0" smtClean="0">
              <a:ln>
                <a:noFill/>
              </a:ln>
              <a:solidFill>
                <a:schemeClr val="tx1"/>
              </a:solidFill>
              <a:effectLst/>
              <a:latin typeface="ＭＳ Ｐゴシック" pitchFamily="50" charset="-128"/>
              <a:ea typeface="ＭＳ Ｐゴシック" pitchFamily="50" charset="-128"/>
              <a:cs typeface="Batang" pitchFamily="18" charset="-127"/>
            </a:endParaRPr>
          </a:p>
          <a:p>
            <a:pPr lvl="0" eaLnBrk="0" hangingPunct="0"/>
            <a:r>
              <a:rPr lang="ja-JP" altLang="en-US" sz="1200" dirty="0" smtClean="0">
                <a:latin typeface="HG丸ｺﾞｼｯｸM-PRO" panose="020F0600000000000000" pitchFamily="50" charset="-128"/>
                <a:ea typeface="HG丸ｺﾞｼｯｸM-PRO" panose="020F0600000000000000" pitchFamily="50" charset="-128"/>
                <a:cs typeface="Batang" pitchFamily="18" charset="-127"/>
              </a:rPr>
              <a:t>・</a:t>
            </a:r>
            <a:r>
              <a:rPr kumimoji="1" lang="ja-JP"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Batang" pitchFamily="18" charset="-127"/>
              </a:rPr>
              <a:t>講座受講が決定した方に、別途お知らせ</a:t>
            </a:r>
            <a:r>
              <a:rPr kumimoji="1" lang="ja-JP" altLang="en-US"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Batang" pitchFamily="18" charset="-127"/>
              </a:rPr>
              <a:t>いたします</a:t>
            </a:r>
            <a:r>
              <a:rPr kumimoji="1" lang="ja-JP"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Batang" pitchFamily="18" charset="-127"/>
              </a:rPr>
              <a:t>。</a:t>
            </a:r>
            <a:endParaRPr kumimoji="1" lang="ja-JP" altLang="ja-JP" sz="5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endParaRPr>
          </a:p>
        </p:txBody>
      </p:sp>
      <p:sp>
        <p:nvSpPr>
          <p:cNvPr id="11" name="Rectangle 10"/>
          <p:cNvSpPr>
            <a:spLocks noChangeArrowheads="1"/>
          </p:cNvSpPr>
          <p:nvPr/>
        </p:nvSpPr>
        <p:spPr bwMode="auto">
          <a:xfrm>
            <a:off x="2307" y="8315980"/>
            <a:ext cx="2733079" cy="630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52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152400" algn="l" defTabSz="914400" rtl="0" eaLnBrk="0" fontAlgn="base" latinLnBrk="0" hangingPunct="0">
              <a:lnSpc>
                <a:spcPct val="100000"/>
              </a:lnSpc>
              <a:spcBef>
                <a:spcPct val="0"/>
              </a:spcBef>
              <a:spcAft>
                <a:spcPct val="0"/>
              </a:spcAft>
              <a:buClrTx/>
              <a:buSzTx/>
              <a:buFontTx/>
              <a:buNone/>
              <a:tabLst/>
            </a:pPr>
            <a:r>
              <a:rPr kumimoji="1" lang="ja-JP" altLang="ja-JP" sz="1800" i="0" u="none" strike="noStrike" cap="none" normalizeH="0" baseline="0" dirty="0" smtClean="0">
                <a:ln>
                  <a:noFill/>
                </a:ln>
                <a:solidFill>
                  <a:srgbClr val="FF5050"/>
                </a:solidFill>
                <a:effectLst/>
                <a:latin typeface="HGP創英角ﾎﾟｯﾌﾟ体" panose="040B0A00000000000000" pitchFamily="50" charset="-128"/>
                <a:ea typeface="HGP創英角ﾎﾟｯﾌﾟ体" panose="040B0A00000000000000" pitchFamily="50" charset="-128"/>
                <a:cs typeface="Batang" pitchFamily="18" charset="-127"/>
              </a:rPr>
              <a:t>受託事業者</a:t>
            </a:r>
            <a:endParaRPr kumimoji="1" lang="en-US" altLang="ja-JP" sz="1800" i="0" u="none" strike="noStrike" cap="none" normalizeH="0" baseline="0" dirty="0" smtClean="0">
              <a:ln>
                <a:noFill/>
              </a:ln>
              <a:solidFill>
                <a:srgbClr val="FF5050"/>
              </a:solidFill>
              <a:effectLst/>
              <a:latin typeface="HGP創英角ﾎﾟｯﾌﾟ体" panose="040B0A00000000000000" pitchFamily="50" charset="-128"/>
              <a:ea typeface="HGP創英角ﾎﾟｯﾌﾟ体" panose="040B0A00000000000000" pitchFamily="50" charset="-128"/>
              <a:cs typeface="Batang" pitchFamily="18" charset="-127"/>
            </a:endParaRPr>
          </a:p>
          <a:p>
            <a:pPr marL="0" marR="0" lvl="0" indent="152400" algn="l" defTabSz="914400" rtl="0" eaLnBrk="0" fontAlgn="base" latinLnBrk="0" hangingPunct="0">
              <a:lnSpc>
                <a:spcPct val="100000"/>
              </a:lnSpc>
              <a:spcBef>
                <a:spcPct val="0"/>
              </a:spcBef>
              <a:spcAft>
                <a:spcPct val="0"/>
              </a:spcAft>
              <a:buClrTx/>
              <a:buSzTx/>
              <a:buFontTx/>
              <a:buNone/>
              <a:tabLst/>
            </a:pPr>
            <a:endParaRPr kumimoji="1" lang="ja-JP" altLang="ja-JP" sz="5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152400" algn="l" defTabSz="914400" rtl="0" eaLnBrk="0" fontAlgn="base" latinLnBrk="0" hangingPunct="0">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ＭＳ Ｐゴシック" pitchFamily="50" charset="-128"/>
                <a:ea typeface="ＭＳ Ｐゴシック" pitchFamily="50" charset="-128"/>
                <a:cs typeface="Batang" pitchFamily="18" charset="-127"/>
              </a:rPr>
              <a:t>　株式会社　明日香　</a:t>
            </a:r>
            <a:r>
              <a:rPr kumimoji="1" lang="en-US" altLang="ja-JP" sz="1200" b="0" i="0" u="none" strike="noStrike" cap="none" normalizeH="0" baseline="0" dirty="0" smtClean="0">
                <a:ln>
                  <a:noFill/>
                </a:ln>
                <a:solidFill>
                  <a:schemeClr val="tx1"/>
                </a:solidFill>
                <a:effectLst/>
                <a:latin typeface="ＭＳ Ｐゴシック" pitchFamily="50" charset="-128"/>
                <a:ea typeface="ＭＳ Ｐゴシック" pitchFamily="50" charset="-128"/>
                <a:cs typeface="Batang" pitchFamily="18" charset="-127"/>
              </a:rPr>
              <a:t>ASUKA</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2" name="タイトル 1"/>
          <p:cNvSpPr txBox="1">
            <a:spLocks/>
          </p:cNvSpPr>
          <p:nvPr/>
        </p:nvSpPr>
        <p:spPr>
          <a:xfrm>
            <a:off x="0" y="-36512"/>
            <a:ext cx="6858000" cy="576063"/>
          </a:xfrm>
          <a:prstGeom prst="rect">
            <a:avLst/>
          </a:prstGeom>
          <a:solidFill>
            <a:srgbClr val="FF5050"/>
          </a:solidFill>
        </p:spPr>
        <p:txBody>
          <a:bodyPr anchor="ctr" anchorCtr="0">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dirty="0" smtClean="0">
                <a:solidFill>
                  <a:schemeClr val="bg1"/>
                </a:solidFill>
                <a:latin typeface="HGP創英角ｺﾞｼｯｸUB" panose="020B0900000000000000" pitchFamily="50" charset="-128"/>
                <a:ea typeface="HGP創英角ｺﾞｼｯｸUB" panose="020B0900000000000000" pitchFamily="50" charset="-128"/>
              </a:rPr>
              <a:t>託児についてのお知らせ</a:t>
            </a:r>
            <a:endParaRPr lang="ja-JP" altLang="en-US" sz="28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3" name="テキスト ボックス 12"/>
          <p:cNvSpPr txBox="1"/>
          <p:nvPr/>
        </p:nvSpPr>
        <p:spPr>
          <a:xfrm>
            <a:off x="4269598" y="581363"/>
            <a:ext cx="2554152" cy="246221"/>
          </a:xfrm>
          <a:prstGeom prst="rect">
            <a:avLst/>
          </a:prstGeom>
          <a:noFill/>
        </p:spPr>
        <p:txBody>
          <a:bodyPr wrap="none" lIns="36000" tIns="0" rIns="36000" bIns="0" rtlCol="0">
            <a:spAutoFit/>
          </a:bodyPr>
          <a:lstStyle/>
          <a:p>
            <a:r>
              <a:rPr kumimoji="1" lang="ja-JP" altLang="en-US" sz="1600" b="1" dirty="0" smtClean="0">
                <a:solidFill>
                  <a:srgbClr val="FF0000"/>
                </a:solidFill>
                <a:latin typeface="HG丸ｺﾞｼｯｸM-PRO" panose="020F0600000000000000" pitchFamily="50" charset="-128"/>
                <a:ea typeface="HG丸ｺﾞｼｯｸM-PRO" panose="020F0600000000000000" pitchFamily="50" charset="-128"/>
              </a:rPr>
              <a:t>マザーズハローワーク横浜</a:t>
            </a:r>
            <a:endParaRPr kumimoji="1" lang="ja-JP" altLang="en-US" sz="1600" b="1" dirty="0">
              <a:solidFill>
                <a:srgbClr val="FF0000"/>
              </a:solidFill>
              <a:latin typeface="HG丸ｺﾞｼｯｸM-PRO" panose="020F0600000000000000" pitchFamily="50" charset="-128"/>
              <a:ea typeface="HG丸ｺﾞｼｯｸM-PRO" panose="020F0600000000000000" pitchFamily="50" charset="-128"/>
            </a:endParaRPr>
          </a:p>
        </p:txBody>
      </p:sp>
      <p:sp>
        <p:nvSpPr>
          <p:cNvPr id="3" name="テキスト ボックス 2"/>
          <p:cNvSpPr txBox="1"/>
          <p:nvPr/>
        </p:nvSpPr>
        <p:spPr>
          <a:xfrm>
            <a:off x="6508088" y="8774668"/>
            <a:ext cx="341760" cy="369332"/>
          </a:xfrm>
          <a:prstGeom prst="rect">
            <a:avLst/>
          </a:prstGeom>
          <a:noFill/>
        </p:spPr>
        <p:txBody>
          <a:bodyPr wrap="none" rtlCol="0">
            <a:spAutoFit/>
          </a:bodyPr>
          <a:lstStyle/>
          <a:p>
            <a:r>
              <a:rPr lang="ja-JP" altLang="en-US" dirty="0"/>
              <a:t>２</a:t>
            </a:r>
            <a:endParaRPr kumimoji="1" lang="ja-JP" altLang="en-US" dirty="0"/>
          </a:p>
        </p:txBody>
      </p:sp>
    </p:spTree>
    <p:extLst>
      <p:ext uri="{BB962C8B-B14F-4D97-AF65-F5344CB8AC3E}">
        <p14:creationId xmlns:p14="http://schemas.microsoft.com/office/powerpoint/2010/main" val="29707238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Words>903</Words>
  <PresentationFormat>画面に合わせる (4:3)</PresentationFormat>
  <Paragraphs>104</Paragraphs>
  <Slides>2</Slides>
  <Notes>0</Notes>
  <HiddenSlides>0</HiddenSlides>
  <MMClips>0</MMClips>
  <ScaleCrop>false</ScaleCrop>
  <HeadingPairs>
    <vt:vector size="6" baseType="variant">
      <vt:variant>
        <vt:lpstr>使用されているフォント</vt:lpstr>
      </vt:variant>
      <vt:variant>
        <vt:i4>14</vt:i4>
      </vt:variant>
      <vt:variant>
        <vt:lpstr>テーマ</vt:lpstr>
      </vt:variant>
      <vt:variant>
        <vt:i4>1</vt:i4>
      </vt:variant>
      <vt:variant>
        <vt:lpstr>スライド タイトル</vt:lpstr>
      </vt:variant>
      <vt:variant>
        <vt:i4>2</vt:i4>
      </vt:variant>
    </vt:vector>
  </HeadingPairs>
  <TitlesOfParts>
    <vt:vector size="17" baseType="lpstr">
      <vt:lpstr>07ロゴたいぷゴシック7</vt:lpstr>
      <vt:lpstr>Batang</vt:lpstr>
      <vt:lpstr>ＤＦＧ太丸ゴシック体</vt:lpstr>
      <vt:lpstr>HGP創英角ｺﾞｼｯｸUB</vt:lpstr>
      <vt:lpstr>HGP創英角ﾎﾟｯﾌﾟ体</vt:lpstr>
      <vt:lpstr>HGS創英角ｺﾞｼｯｸUB</vt:lpstr>
      <vt:lpstr>HG丸ｺﾞｼｯｸM-PRO</vt:lpstr>
      <vt:lpstr>ＭＳ Ｐゴシック</vt:lpstr>
      <vt:lpstr>ＭＳ ゴシック</vt:lpstr>
      <vt:lpstr>游ゴシック</vt:lpstr>
      <vt:lpstr>Arial</vt:lpstr>
      <vt:lpstr>Calibri</vt:lpstr>
      <vt:lpstr>Century</vt:lpstr>
      <vt:lpstr>Times New Roman</vt:lpstr>
      <vt:lpstr>Office ​​テーマ</vt:lpstr>
      <vt:lpstr>パソコン講習＆再就職支援セミナー</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