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12801600" cy="9601200" type="A3"/>
  <p:notesSz cx="9939338" cy="143684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02034-0916-4B9C-9FFF-3F73F95D9EB5}" v="556" dt="2026-08-05T05:36:51.746"/>
    <p1510:client id="{2FAC9E51-3F9A-450F-A8C7-E9E89D09ACB1}" v="1" dt="2026-08-06T01:11:21.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p:scale>
          <a:sx n="125" d="100"/>
          <a:sy n="125" d="100"/>
        </p:scale>
        <p:origin x="-324" y="-480"/>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changesInfos/changesInfo1.xml" Type="http://schemas.microsoft.com/office/2016/11/relationships/changesInfo"/><Relationship Id="rId11"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presProps.xml" Type="http://schemas.openxmlformats.org/officeDocument/2006/relationships/presProps"/><Relationship Id="rId7" Target="viewProps.xml" Type="http://schemas.openxmlformats.org/officeDocument/2006/relationships/viewProps"/><Relationship Id="rId8" Target="theme/theme1.xml" Type="http://schemas.openxmlformats.org/officeDocument/2006/relationships/theme"/><Relationship Id="rId9" Target="tableStyles.xml" Type="http://schemas.openxmlformats.org/officeDocument/2006/relationships/tableStyle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村 美香(nakamura-mika.b52)" userId="3bfb0ff0-5e33-46ea-a1ee-164d1959f850" providerId="ADAL" clId="{D79025F3-ED63-40B0-8822-FEFF5DFAB6CA}"/>
    <pc:docChg chg="undo custSel modSld">
      <pc:chgData name="中村 美香(nakamura-mika.b52)" userId="3bfb0ff0-5e33-46ea-a1ee-164d1959f850" providerId="ADAL" clId="{D79025F3-ED63-40B0-8822-FEFF5DFAB6CA}" dt="2026-08-05T05:39:24.639" v="3673" actId="6549"/>
      <pc:docMkLst>
        <pc:docMk/>
      </pc:docMkLst>
      <pc:sldChg chg="modSp mod">
        <pc:chgData name="中村 美香(nakamura-mika.b52)" userId="3bfb0ff0-5e33-46ea-a1ee-164d1959f850" providerId="ADAL" clId="{D79025F3-ED63-40B0-8822-FEFF5DFAB6CA}" dt="2026-08-05T05:39:24.639" v="3673" actId="6549"/>
        <pc:sldMkLst>
          <pc:docMk/>
          <pc:sldMk cId="1010773293" sldId="256"/>
        </pc:sldMkLst>
        <pc:spChg chg="mod">
          <ac:chgData name="中村 美香(nakamura-mika.b52)" userId="3bfb0ff0-5e33-46ea-a1ee-164d1959f850" providerId="ADAL" clId="{D79025F3-ED63-40B0-8822-FEFF5DFAB6CA}" dt="2026-08-05T05:03:33.532" v="2426" actId="1076"/>
          <ac:spMkLst>
            <pc:docMk/>
            <pc:sldMk cId="1010773293" sldId="256"/>
            <ac:spMk id="17" creationId="{31B33831-F308-3314-7EFC-E41F2D33F56A}"/>
          </ac:spMkLst>
        </pc:spChg>
        <pc:spChg chg="mod">
          <ac:chgData name="中村 美香(nakamura-mika.b52)" userId="3bfb0ff0-5e33-46ea-a1ee-164d1959f850" providerId="ADAL" clId="{D79025F3-ED63-40B0-8822-FEFF5DFAB6CA}" dt="2026-08-05T05:23:20.242" v="3348" actId="20577"/>
          <ac:spMkLst>
            <pc:docMk/>
            <pc:sldMk cId="1010773293" sldId="256"/>
            <ac:spMk id="26" creationId="{0724BFE1-7668-56EF-1E34-E2BEA01B67C1}"/>
          </ac:spMkLst>
        </pc:spChg>
        <pc:spChg chg="mod">
          <ac:chgData name="中村 美香(nakamura-mika.b52)" userId="3bfb0ff0-5e33-46ea-a1ee-164d1959f850" providerId="ADAL" clId="{D79025F3-ED63-40B0-8822-FEFF5DFAB6CA}" dt="2026-08-05T05:03:38.379" v="2427" actId="1076"/>
          <ac:spMkLst>
            <pc:docMk/>
            <pc:sldMk cId="1010773293" sldId="256"/>
            <ac:spMk id="29" creationId="{E2D4869E-AD49-201A-C3B9-30B0E021E6F2}"/>
          </ac:spMkLst>
        </pc:spChg>
        <pc:spChg chg="mod">
          <ac:chgData name="中村 美香(nakamura-mika.b52)" userId="3bfb0ff0-5e33-46ea-a1ee-164d1959f850" providerId="ADAL" clId="{D79025F3-ED63-40B0-8822-FEFF5DFAB6CA}" dt="2026-08-05T05:39:24.639" v="3673" actId="6549"/>
          <ac:spMkLst>
            <pc:docMk/>
            <pc:sldMk cId="1010773293" sldId="256"/>
            <ac:spMk id="30" creationId="{C03558E5-541E-8DDA-D509-DF6C2524DAE0}"/>
          </ac:spMkLst>
        </pc:spChg>
        <pc:spChg chg="mod">
          <ac:chgData name="中村 美香(nakamura-mika.b52)" userId="3bfb0ff0-5e33-46ea-a1ee-164d1959f850" providerId="ADAL" clId="{D79025F3-ED63-40B0-8822-FEFF5DFAB6CA}" dt="2026-08-05T05:32:53.585" v="3669" actId="115"/>
          <ac:spMkLst>
            <pc:docMk/>
            <pc:sldMk cId="1010773293" sldId="256"/>
            <ac:spMk id="35" creationId="{B0033DB6-D783-FB9D-4641-F132A984A48D}"/>
          </ac:spMkLst>
        </pc:spChg>
        <pc:spChg chg="mod">
          <ac:chgData name="中村 美香(nakamura-mika.b52)" userId="3bfb0ff0-5e33-46ea-a1ee-164d1959f850" providerId="ADAL" clId="{D79025F3-ED63-40B0-8822-FEFF5DFAB6CA}" dt="2026-08-05T05:27:51.418" v="3494" actId="1076"/>
          <ac:spMkLst>
            <pc:docMk/>
            <pc:sldMk cId="1010773293" sldId="256"/>
            <ac:spMk id="36" creationId="{D32518EA-527E-CA2C-47DF-B1FB3D290C84}"/>
          </ac:spMkLst>
        </pc:spChg>
        <pc:picChg chg="mod">
          <ac:chgData name="中村 美香(nakamura-mika.b52)" userId="3bfb0ff0-5e33-46ea-a1ee-164d1959f850" providerId="ADAL" clId="{D79025F3-ED63-40B0-8822-FEFF5DFAB6CA}" dt="2026-08-05T05:27:56.188" v="3495" actId="1076"/>
          <ac:picMkLst>
            <pc:docMk/>
            <pc:sldMk cId="1010773293" sldId="256"/>
            <ac:picMk id="37" creationId="{C93B38BE-FFE0-227C-8082-BFB5342B9BC5}"/>
          </ac:picMkLst>
        </pc:picChg>
      </pc:sldChg>
    </pc:docChg>
  </pc:docChgLst>
  <pc:docChgLst>
    <pc:chgData name="占部 沙織(urabe-saori.2z7)" userId="e4277182-77e8-443e-840e-c3d14c722b5a" providerId="ADAL" clId="{D79025F3-ED63-40B0-8822-FEFF5DFAB6CA}"/>
    <pc:docChg chg="modSld">
      <pc:chgData name="占部 沙織(urabe-saori.2z7)" userId="e4277182-77e8-443e-840e-c3d14c722b5a" providerId="ADAL" clId="{D79025F3-ED63-40B0-8822-FEFF5DFAB6CA}" dt="2026-08-06T01:11:39.775" v="7" actId="14100"/>
      <pc:docMkLst>
        <pc:docMk/>
      </pc:docMkLst>
      <pc:sldChg chg="addSp modSp mod">
        <pc:chgData name="占部 沙織(urabe-saori.2z7)" userId="e4277182-77e8-443e-840e-c3d14c722b5a" providerId="ADAL" clId="{D79025F3-ED63-40B0-8822-FEFF5DFAB6CA}" dt="2026-08-06T01:11:39.775" v="7" actId="14100"/>
        <pc:sldMkLst>
          <pc:docMk/>
          <pc:sldMk cId="1010773293" sldId="256"/>
        </pc:sldMkLst>
        <pc:picChg chg="add mod">
          <ac:chgData name="占部 沙織(urabe-saori.2z7)" userId="e4277182-77e8-443e-840e-c3d14c722b5a" providerId="ADAL" clId="{D79025F3-ED63-40B0-8822-FEFF5DFAB6CA}" dt="2026-08-06T01:11:39.775" v="7" actId="14100"/>
          <ac:picMkLst>
            <pc:docMk/>
            <pc:sldMk cId="1010773293" sldId="256"/>
            <ac:picMk id="8" creationId="{80200B91-930B-E6E1-EE81-CBA0E555C1B4}"/>
          </ac:picMkLst>
        </pc:pic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350777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1043696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404565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2784461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tint val="82000"/>
                  </a:schemeClr>
                </a:solidFill>
              </a:defRPr>
            </a:lvl1pPr>
            <a:lvl2pPr marL="640080" indent="0">
              <a:buNone/>
              <a:defRPr sz="2800">
                <a:solidFill>
                  <a:schemeClr val="tx1">
                    <a:tint val="82000"/>
                  </a:schemeClr>
                </a:solidFill>
              </a:defRPr>
            </a:lvl2pPr>
            <a:lvl3pPr marL="1280160" indent="0">
              <a:buNone/>
              <a:defRPr sz="2520">
                <a:solidFill>
                  <a:schemeClr val="tx1">
                    <a:tint val="82000"/>
                  </a:schemeClr>
                </a:solidFill>
              </a:defRPr>
            </a:lvl3pPr>
            <a:lvl4pPr marL="1920240" indent="0">
              <a:buNone/>
              <a:defRPr sz="2240">
                <a:solidFill>
                  <a:schemeClr val="tx1">
                    <a:tint val="82000"/>
                  </a:schemeClr>
                </a:solidFill>
              </a:defRPr>
            </a:lvl4pPr>
            <a:lvl5pPr marL="2560320" indent="0">
              <a:buNone/>
              <a:defRPr sz="2240">
                <a:solidFill>
                  <a:schemeClr val="tx1">
                    <a:tint val="82000"/>
                  </a:schemeClr>
                </a:solidFill>
              </a:defRPr>
            </a:lvl5pPr>
            <a:lvl6pPr marL="3200400" indent="0">
              <a:buNone/>
              <a:defRPr sz="2240">
                <a:solidFill>
                  <a:schemeClr val="tx1">
                    <a:tint val="82000"/>
                  </a:schemeClr>
                </a:solidFill>
              </a:defRPr>
            </a:lvl6pPr>
            <a:lvl7pPr marL="3840480" indent="0">
              <a:buNone/>
              <a:defRPr sz="2240">
                <a:solidFill>
                  <a:schemeClr val="tx1">
                    <a:tint val="82000"/>
                  </a:schemeClr>
                </a:solidFill>
              </a:defRPr>
            </a:lvl7pPr>
            <a:lvl8pPr marL="4480560" indent="0">
              <a:buNone/>
              <a:defRPr sz="2240">
                <a:solidFill>
                  <a:schemeClr val="tx1">
                    <a:tint val="82000"/>
                  </a:schemeClr>
                </a:solidFill>
              </a:defRPr>
            </a:lvl8pPr>
            <a:lvl9pPr marL="5120640" indent="0">
              <a:buNone/>
              <a:defRPr sz="224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2831828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152621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1485286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1743102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11967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2414811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63C747-0D80-401D-8CE1-44C1541BCEB5}"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2731347194"/>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82000"/>
                  </a:schemeClr>
                </a:solidFill>
              </a:defRPr>
            </a:lvl1pPr>
          </a:lstStyle>
          <a:p>
            <a:fld id="{0963C747-0D80-401D-8CE1-44C1541BCEB5}"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82000"/>
                  </a:schemeClr>
                </a:solidFill>
              </a:defRPr>
            </a:lvl1pPr>
          </a:lstStyle>
          <a:p>
            <a:fld id="{622ECEDD-41E2-4E6A-BA36-BFC6E59A183A}" type="slidenum">
              <a:rPr kumimoji="1" lang="ja-JP" altLang="en-US" smtClean="0"/>
              <a:t>‹#›</a:t>
            </a:fld>
            <a:endParaRPr kumimoji="1" lang="ja-JP" altLang="en-US"/>
          </a:p>
        </p:txBody>
      </p:sp>
    </p:spTree>
    <p:extLst>
      <p:ext uri="{BB962C8B-B14F-4D97-AF65-F5344CB8AC3E}">
        <p14:creationId xmlns:p14="http://schemas.microsoft.com/office/powerpoint/2010/main" val="2065423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tel:099-000-0000" TargetMode="External" Type="http://schemas.openxmlformats.org/officeDocument/2006/relationships/hyperlink"/><Relationship Id="rId6" Target="../media/image4.pn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FA66ED-0430-E6DD-961D-B0D80F1B22AC}"/>
              </a:ext>
            </a:extLst>
          </p:cNvPr>
          <p:cNvSpPr>
            <a:spLocks noGrp="1"/>
          </p:cNvSpPr>
          <p:nvPr>
            <p:ph type="title"/>
          </p:nvPr>
        </p:nvSpPr>
        <p:spPr>
          <a:xfrm>
            <a:off x="775719" y="466127"/>
            <a:ext cx="5440680" cy="541566"/>
          </a:xfrm>
        </p:spPr>
        <p:txBody>
          <a:bodyPr>
            <a:normAutofit/>
          </a:bodyPr>
          <a:lstStyle/>
          <a:p>
            <a:pPr algn="ctr"/>
            <a:r>
              <a:rPr lang="ja-JP" altLang="en-US" sz="2520" dirty="0">
                <a:ln w="18415" cmpd="sng">
                  <a:solidFill>
                    <a:schemeClr val="accent1">
                      <a:lumMod val="75000"/>
                    </a:schemeClr>
                  </a:solidFill>
                  <a:prstDash val="solid"/>
                </a:ln>
                <a:solidFill>
                  <a:schemeClr val="accent1">
                    <a:lumMod val="75000"/>
                  </a:schemeClr>
                </a:solidFill>
                <a:latin typeface="メイリオ" panose="020B0604030504040204" pitchFamily="50" charset="-128"/>
                <a:ea typeface="メイリオ" panose="020B0604030504040204" pitchFamily="50" charset="-128"/>
                <a:cs typeface="メイリオ" panose="020B0604030504040204" pitchFamily="50" charset="-128"/>
              </a:rPr>
              <a:t>ハラスメントは許しません！</a:t>
            </a:r>
            <a:endParaRPr lang="ja-JP" altLang="en-US" sz="2520" b="1" dirty="0"/>
          </a:p>
        </p:txBody>
      </p:sp>
      <p:sp>
        <p:nvSpPr>
          <p:cNvPr id="3" name="字幕 2">
            <a:extLst>
              <a:ext uri="{FF2B5EF4-FFF2-40B4-BE49-F238E27FC236}">
                <a16:creationId xmlns:a16="http://schemas.microsoft.com/office/drawing/2014/main" id="{8CDFD8DE-40BF-3C32-F5C9-06481D133925}"/>
              </a:ext>
            </a:extLst>
          </p:cNvPr>
          <p:cNvSpPr>
            <a:spLocks noGrp="1"/>
          </p:cNvSpPr>
          <p:nvPr>
            <p:ph sz="half" idx="1"/>
          </p:nvPr>
        </p:nvSpPr>
        <p:spPr>
          <a:xfrm>
            <a:off x="292722" y="1019798"/>
            <a:ext cx="5932656" cy="8115275"/>
          </a:xfrm>
        </p:spPr>
        <p:txBody>
          <a:bodyPr>
            <a:normAutofit/>
          </a:bodyPr>
          <a:lstStyle/>
          <a:p>
            <a:pPr marL="0" indent="0">
              <a:buNone/>
            </a:pPr>
            <a:r>
              <a:rPr lang="ja-JP" altLang="en-US" sz="1155" dirty="0">
                <a:latin typeface="メイリオ" panose="020B0604030504040204" pitchFamily="50" charset="-128"/>
                <a:ea typeface="メイリオ" panose="020B0604030504040204" pitchFamily="50" charset="-128"/>
                <a:cs typeface="メイリオ" panose="020B0604030504040204" pitchFamily="50" charset="-128"/>
              </a:rPr>
              <a:t>職場におけるハラスメントは、従業員の尊厳を傷つけるとともに、従業員が能力を発揮できず、また職場環境も悪化し、会社にとっても業務の遂行を阻害し社会的評価に影響を与える問題です。</a:t>
            </a:r>
            <a:endParaRPr lang="en-US" altLang="ja-JP" sz="1155"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lang="ja-JP" altLang="en-US" sz="1260" b="1" dirty="0">
                <a:latin typeface="メイリオ" panose="020B0604030504040204" pitchFamily="50" charset="-128"/>
                <a:ea typeface="メイリオ" panose="020B0604030504040204" pitchFamily="50" charset="-128"/>
                <a:cs typeface="メイリオ" panose="020B0604030504040204" pitchFamily="50" charset="-128"/>
              </a:rPr>
              <a:t>わが社では下記のハラスメントを許しません！！</a:t>
            </a:r>
            <a:endParaRPr lang="en-US" altLang="ja-JP" sz="1260" b="1"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endParaRPr lang="ja-JP" altLang="en-US" sz="1260" b="1"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lgn="l">
              <a:buNone/>
            </a:pPr>
            <a:endParaRPr lang="ja-JP" altLang="en-US" sz="1155" dirty="0"/>
          </a:p>
        </p:txBody>
      </p:sp>
      <p:sp>
        <p:nvSpPr>
          <p:cNvPr id="4" name="コンテンツ プレースホルダー 3">
            <a:extLst>
              <a:ext uri="{FF2B5EF4-FFF2-40B4-BE49-F238E27FC236}">
                <a16:creationId xmlns:a16="http://schemas.microsoft.com/office/drawing/2014/main" id="{36EBE66F-AF0C-BB13-80D3-D1207597B9EA}"/>
              </a:ext>
            </a:extLst>
          </p:cNvPr>
          <p:cNvSpPr>
            <a:spLocks noGrp="1"/>
          </p:cNvSpPr>
          <p:nvPr>
            <p:ph sz="half" idx="2"/>
          </p:nvPr>
        </p:nvSpPr>
        <p:spPr>
          <a:xfrm>
            <a:off x="6423660" y="1019798"/>
            <a:ext cx="6115050" cy="8115275"/>
          </a:xfrm>
        </p:spPr>
        <p:txBody>
          <a:bodyPr>
            <a:normAutofit/>
          </a:bodyPr>
          <a:lstStyle/>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★「職場」とは、従業員が業務を遂行している場所を指し、取引先等も含みます。また、勤務時間外の宴会等であっても、実質上職務の延長と考えられるものは「職場」に該当します。</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★「従業員」とは、正社員、パート社員、契約社員、派遣社員等、当社で働いているすべての従業員です。</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妊娠・出産・育児休業等に関する否定的な言動は、妊娠等ハラスメントの発生の原因や背景となることがあり、また、性別役割分担意識に基づく言動は、セクシュアルハラスメントの発生の原因や背景となることがあります。このような言動を行わないよう注意しましょう。</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当社には、妊娠・出産、育児や介護を行う労働者が利用できる様々な制度があります。派遣社員の方については、派遣元企業においても利用できる制度が整備されています。どのような制度や措置が利用できるのかを就業規則等により確認しましょう。</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★ハラスメントについては、上司、同僚だけでなく、取引先の方や顧客等も行為者になり得るものです。　取引先や顧客等からハラスメント行為を受けた場合もご相談ください。</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highlight>
                  <a:srgbClr val="FFFF00"/>
                </a:highlight>
                <a:uLnTx/>
                <a:uFillTx/>
                <a:latin typeface="メイリオ" panose="020B0604030504040204" pitchFamily="50" charset="-128"/>
                <a:ea typeface="メイリオ" panose="020B0604030504040204" pitchFamily="50" charset="-128"/>
                <a:cs typeface="メイリオ" panose="020B0604030504040204" pitchFamily="50" charset="-128"/>
              </a:rPr>
              <a:t>★取引先の方や就職活動中の学生など、自社労働者以外へのハラスメントも当然許されません。</a:t>
            </a:r>
            <a:endParaRPr kumimoji="1" lang="en-US" altLang="ja-JP" sz="1100" b="1" i="0" u="none" strike="noStrike" kern="1200" cap="none" spc="0" normalizeH="0" baseline="0" noProof="0" dirty="0">
              <a:ln>
                <a:noFill/>
              </a:ln>
              <a:solidFill>
                <a:prstClr val="black"/>
              </a:solidFill>
              <a:effectLst/>
              <a:highlight>
                <a:srgbClr val="FFFF00"/>
              </a:highligh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lang="ja-JP" altLang="en-US" sz="1100" b="1" dirty="0">
                <a:solidFill>
                  <a:prstClr val="black"/>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★採用活動や</a:t>
            </a:r>
            <a:r>
              <a:rPr lang="en-US" altLang="ja-JP" sz="1100" b="1" dirty="0">
                <a:solidFill>
                  <a:prstClr val="black"/>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OB</a:t>
            </a:r>
            <a:r>
              <a:rPr lang="ja-JP" altLang="en-US" sz="1100" b="1" dirty="0">
                <a:solidFill>
                  <a:prstClr val="black"/>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100" b="1" dirty="0">
                <a:solidFill>
                  <a:prstClr val="black"/>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OG</a:t>
            </a:r>
            <a:r>
              <a:rPr lang="ja-JP" altLang="en-US" sz="1100" b="1" dirty="0">
                <a:solidFill>
                  <a:prstClr val="black"/>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訪問、インターンシップ等における求職者等へのハラスメントに対しても厳正に対処していきます。</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　</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セクシュアルハラスメントについては、異性に対する行為だけでなく同性に対する行為も対象となります。また、被害者の性的指向又は性自認にかかわらず、性的な言動であればセクシュアルハラスメントに該当します。</a:t>
            </a: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方</a:t>
            </a:r>
            <a:endParaRPr lang="ja-JP" altLang="en-US" sz="1100" dirty="0"/>
          </a:p>
        </p:txBody>
      </p:sp>
      <p:sp>
        <p:nvSpPr>
          <p:cNvPr id="5" name="タイトル 1">
            <a:extLst>
              <a:ext uri="{FF2B5EF4-FFF2-40B4-BE49-F238E27FC236}">
                <a16:creationId xmlns:a16="http://schemas.microsoft.com/office/drawing/2014/main" id="{5D60E4EC-1A95-E522-91F7-CF8DEF2103A2}"/>
              </a:ext>
            </a:extLst>
          </p:cNvPr>
          <p:cNvSpPr txBox="1">
            <a:spLocks/>
          </p:cNvSpPr>
          <p:nvPr/>
        </p:nvSpPr>
        <p:spPr>
          <a:xfrm>
            <a:off x="7851634" y="530200"/>
            <a:ext cx="4576991" cy="413419"/>
          </a:xfrm>
          <a:prstGeom prst="rect">
            <a:avLst/>
          </a:prstGeom>
        </p:spPr>
        <p:txBody>
          <a:bodyPr vert="horz" lIns="96012" tIns="48006" rIns="96012" bIns="48006"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70" dirty="0"/>
              <a:t>○○○○株式会社　　代表取締役　○○　○○</a:t>
            </a:r>
          </a:p>
        </p:txBody>
      </p:sp>
      <p:sp>
        <p:nvSpPr>
          <p:cNvPr id="6" name="正方形/長方形 5">
            <a:extLst>
              <a:ext uri="{FF2B5EF4-FFF2-40B4-BE49-F238E27FC236}">
                <a16:creationId xmlns:a16="http://schemas.microsoft.com/office/drawing/2014/main" id="{A623FEAB-78DE-2021-E62D-2441B8C58AE7}"/>
              </a:ext>
            </a:extLst>
          </p:cNvPr>
          <p:cNvSpPr/>
          <p:nvPr/>
        </p:nvSpPr>
        <p:spPr>
          <a:xfrm>
            <a:off x="288357" y="2076659"/>
            <a:ext cx="2910600" cy="411459"/>
          </a:xfrm>
          <a:prstGeom prst="rect">
            <a:avLst/>
          </a:prstGeom>
          <a:ln>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55" dirty="0">
                <a:latin typeface="メイリオ" panose="020B0604030504040204" pitchFamily="50" charset="-128"/>
                <a:ea typeface="メイリオ" panose="020B0604030504040204" pitchFamily="50" charset="-128"/>
                <a:cs typeface="メイリオ" panose="020B0604030504040204" pitchFamily="50" charset="-128"/>
              </a:rPr>
              <a:t>セクシュアルハラスメント</a:t>
            </a:r>
          </a:p>
        </p:txBody>
      </p:sp>
      <p:pic>
        <p:nvPicPr>
          <p:cNvPr id="7" name="図 6">
            <a:extLst>
              <a:ext uri="{FF2B5EF4-FFF2-40B4-BE49-F238E27FC236}">
                <a16:creationId xmlns:a16="http://schemas.microsoft.com/office/drawing/2014/main" id="{2FC02058-0410-EFCA-DB57-6061D0D71B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7249" y="1933863"/>
            <a:ext cx="725631" cy="544241"/>
          </a:xfrm>
          <a:prstGeom prst="rect">
            <a:avLst/>
          </a:prstGeom>
        </p:spPr>
      </p:pic>
      <p:sp>
        <p:nvSpPr>
          <p:cNvPr id="9" name="正方形/長方形 8">
            <a:extLst>
              <a:ext uri="{FF2B5EF4-FFF2-40B4-BE49-F238E27FC236}">
                <a16:creationId xmlns:a16="http://schemas.microsoft.com/office/drawing/2014/main" id="{84C5144F-97AF-66F3-3167-07BAEAC9EC66}"/>
              </a:ext>
            </a:extLst>
          </p:cNvPr>
          <p:cNvSpPr/>
          <p:nvPr/>
        </p:nvSpPr>
        <p:spPr>
          <a:xfrm>
            <a:off x="3251152" y="2076659"/>
            <a:ext cx="2910600" cy="411459"/>
          </a:xfrm>
          <a:prstGeom prst="rect">
            <a:avLst/>
          </a:prstGeom>
          <a:ln>
            <a:solidFill>
              <a:schemeClr val="accent2">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55" dirty="0">
                <a:latin typeface="メイリオ" panose="020B0604030504040204" pitchFamily="50" charset="-128"/>
                <a:ea typeface="メイリオ" panose="020B0604030504040204" pitchFamily="50" charset="-128"/>
                <a:cs typeface="メイリオ" panose="020B0604030504040204" pitchFamily="50" charset="-128"/>
              </a:rPr>
              <a:t>妊娠、出産、育児休業、</a:t>
            </a:r>
            <a:endParaRPr lang="en-US" altLang="ja-JP" sz="1155"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55" dirty="0">
                <a:latin typeface="メイリオ" panose="020B0604030504040204" pitchFamily="50" charset="-128"/>
                <a:ea typeface="メイリオ" panose="020B0604030504040204" pitchFamily="50" charset="-128"/>
                <a:cs typeface="メイリオ" panose="020B0604030504040204" pitchFamily="50" charset="-128"/>
              </a:rPr>
              <a:t>介護休業等ハラスメント</a:t>
            </a:r>
          </a:p>
        </p:txBody>
      </p:sp>
      <p:pic>
        <p:nvPicPr>
          <p:cNvPr id="10" name="図 9">
            <a:extLst>
              <a:ext uri="{FF2B5EF4-FFF2-40B4-BE49-F238E27FC236}">
                <a16:creationId xmlns:a16="http://schemas.microsoft.com/office/drawing/2014/main" id="{DAEFC6D9-3BC6-9D36-5254-C54A94C854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4266" y="1958246"/>
            <a:ext cx="663388" cy="536820"/>
          </a:xfrm>
          <a:prstGeom prst="rect">
            <a:avLst/>
          </a:prstGeom>
        </p:spPr>
      </p:pic>
      <p:sp>
        <p:nvSpPr>
          <p:cNvPr id="13" name="正方形/長方形 12">
            <a:extLst>
              <a:ext uri="{FF2B5EF4-FFF2-40B4-BE49-F238E27FC236}">
                <a16:creationId xmlns:a16="http://schemas.microsoft.com/office/drawing/2014/main" id="{8C67D93C-04B3-5695-6878-F005574A0724}"/>
              </a:ext>
            </a:extLst>
          </p:cNvPr>
          <p:cNvSpPr/>
          <p:nvPr/>
        </p:nvSpPr>
        <p:spPr>
          <a:xfrm>
            <a:off x="287727" y="2491233"/>
            <a:ext cx="2911861" cy="1629767"/>
          </a:xfrm>
          <a:prstGeom prst="rect">
            <a:avLst/>
          </a:prstGeom>
          <a:noFill/>
          <a:ln>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t"/>
          <a:lstStyle/>
          <a:p>
            <a:r>
              <a:rPr lang="ja-JP" altLang="en-US" sz="1155" dirty="0">
                <a:latin typeface="メイリオ" panose="020B0604030504040204" pitchFamily="50" charset="-128"/>
                <a:ea typeface="メイリオ" panose="020B0604030504040204" pitchFamily="50" charset="-128"/>
                <a:cs typeface="メイリオ" panose="020B0604030504040204" pitchFamily="50" charset="-128"/>
              </a:rPr>
              <a:t>従業員の意に反する性的な言動のことです。</a:t>
            </a:r>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例えば</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・性的な冗談、質問</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・わいせつ図面の掲示</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・性的な噂の流布</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・身体への不必要な接触</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・性的な言動により就業意欲を阻　</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　害する行為</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・交際、性的な関係の強要　等</a:t>
            </a:r>
          </a:p>
        </p:txBody>
      </p:sp>
      <p:sp>
        <p:nvSpPr>
          <p:cNvPr id="15" name="正方形/長方形 14">
            <a:extLst>
              <a:ext uri="{FF2B5EF4-FFF2-40B4-BE49-F238E27FC236}">
                <a16:creationId xmlns:a16="http://schemas.microsoft.com/office/drawing/2014/main" id="{2D67EBD0-0BE4-82B9-285C-CE202D73867E}"/>
              </a:ext>
            </a:extLst>
          </p:cNvPr>
          <p:cNvSpPr/>
          <p:nvPr/>
        </p:nvSpPr>
        <p:spPr>
          <a:xfrm>
            <a:off x="3251152" y="2491526"/>
            <a:ext cx="2910600" cy="1629180"/>
          </a:xfrm>
          <a:prstGeom prst="rect">
            <a:avLst/>
          </a:prstGeom>
          <a:noFill/>
          <a:ln>
            <a:solidFill>
              <a:schemeClr val="accent2">
                <a:lumMod val="60000"/>
                <a:lumOff val="40000"/>
              </a:schemeClr>
            </a:solidFill>
          </a:ln>
        </p:spPr>
        <p:style>
          <a:lnRef idx="2">
            <a:schemeClr val="dk1"/>
          </a:lnRef>
          <a:fillRef idx="1">
            <a:schemeClr val="lt1"/>
          </a:fillRef>
          <a:effectRef idx="0">
            <a:schemeClr val="dk1"/>
          </a:effectRef>
          <a:fontRef idx="minor">
            <a:schemeClr val="dk1"/>
          </a:fontRef>
        </p:style>
        <p:txBody>
          <a:bodyPr rtlCol="0" anchor="t"/>
          <a:lstStyle/>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従業員が妊娠等した場合、あるいは育児休業や介護休業等を利用（又は利用しようと）した場合に、その従業員の就業環境を害することです。</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上司や同僚による以下の言動が該当します。</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・制度利用を阻害する言動</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・それを理由に解雇や不利益な</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103"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取扱いを示唆する言動</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・それを理由に行う嫌がらせ　等</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テキスト ボックス 15">
            <a:extLst>
              <a:ext uri="{FF2B5EF4-FFF2-40B4-BE49-F238E27FC236}">
                <a16:creationId xmlns:a16="http://schemas.microsoft.com/office/drawing/2014/main" id="{D4944566-D197-940E-7A09-FE1E842CD144}"/>
              </a:ext>
            </a:extLst>
          </p:cNvPr>
          <p:cNvSpPr txBox="1"/>
          <p:nvPr/>
        </p:nvSpPr>
        <p:spPr>
          <a:xfrm>
            <a:off x="287726" y="4124355"/>
            <a:ext cx="2911862" cy="1260000"/>
          </a:xfrm>
          <a:prstGeom prst="rect">
            <a:avLst/>
          </a:prstGeom>
          <a:solidFill>
            <a:schemeClr val="accent5">
              <a:lumMod val="20000"/>
              <a:lumOff val="80000"/>
            </a:schemeClr>
          </a:solidFill>
          <a:ln>
            <a:solidFill>
              <a:schemeClr val="accent5">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r>
              <a:rPr lang="ja-JP" altLang="en-US" sz="110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例えば</a:t>
            </a:r>
            <a:endParaRPr lang="en-US" altLang="ja-JP" sz="110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・出張中の車内で上司が胸や腰に触ったが、抵抗されたため、その労働者に不利益な配置転換を行った</a:t>
            </a:r>
            <a:endParaRPr lang="en-US" altLang="ja-JP" sz="110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・同僚に取引先で自分の性的な内容の情報　を意図的に流された</a:t>
            </a:r>
            <a:endParaRPr lang="en-US" altLang="ja-JP" sz="222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endParaRPr lang="en-US" altLang="ja-JP" sz="1103"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テキスト ボックス 16">
            <a:extLst>
              <a:ext uri="{FF2B5EF4-FFF2-40B4-BE49-F238E27FC236}">
                <a16:creationId xmlns:a16="http://schemas.microsoft.com/office/drawing/2014/main" id="{31B33831-F308-3314-7EFC-E41F2D33F56A}"/>
              </a:ext>
            </a:extLst>
          </p:cNvPr>
          <p:cNvSpPr txBox="1"/>
          <p:nvPr/>
        </p:nvSpPr>
        <p:spPr>
          <a:xfrm>
            <a:off x="3262582" y="4124355"/>
            <a:ext cx="2910600" cy="1260000"/>
          </a:xfrm>
          <a:prstGeom prst="rect">
            <a:avLst/>
          </a:prstGeom>
          <a:solidFill>
            <a:schemeClr val="accent2">
              <a:lumMod val="20000"/>
              <a:lumOff val="80000"/>
            </a:schemeClr>
          </a:solidFill>
          <a:ln w="19050">
            <a:solidFill>
              <a:schemeClr val="accent2">
                <a:lumMod val="60000"/>
                <a:lumOff val="40000"/>
              </a:schemeClr>
            </a:solidFill>
          </a:ln>
        </p:spPr>
        <p:txBody>
          <a:bodyPr wrap="square" rtlCol="0">
            <a:spAutoFit/>
          </a:bodyPr>
          <a:lstStyle/>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例えば</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・産休を取りたいと言ったら上司に「休むなら辞めてもらうよ」と言われた</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・育休を取りたいと相談したら上司に申出をしないよう言われた</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・介護短時間勤務中、同僚から毎日嫌味を言われる</a:t>
            </a:r>
            <a:endParaRPr lang="ja-JP" altLang="en-US" sz="1103" dirty="0"/>
          </a:p>
        </p:txBody>
      </p:sp>
      <p:sp>
        <p:nvSpPr>
          <p:cNvPr id="20" name="正方形/長方形 19">
            <a:extLst>
              <a:ext uri="{FF2B5EF4-FFF2-40B4-BE49-F238E27FC236}">
                <a16:creationId xmlns:a16="http://schemas.microsoft.com/office/drawing/2014/main" id="{246433D9-C521-1F76-25D4-D69E40CE4C0E}"/>
              </a:ext>
            </a:extLst>
          </p:cNvPr>
          <p:cNvSpPr/>
          <p:nvPr/>
        </p:nvSpPr>
        <p:spPr>
          <a:xfrm>
            <a:off x="287725" y="5610208"/>
            <a:ext cx="2910599" cy="391866"/>
          </a:xfrm>
          <a:prstGeom prst="rect">
            <a:avLst/>
          </a:prstGeom>
          <a:ln>
            <a:solidFill>
              <a:schemeClr val="tx2">
                <a:lumMod val="75000"/>
                <a:lumOff val="2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　パワーハラスメント　</a:t>
            </a:r>
          </a:p>
        </p:txBody>
      </p:sp>
      <p:pic>
        <p:nvPicPr>
          <p:cNvPr id="21" name="図 20">
            <a:extLst>
              <a:ext uri="{FF2B5EF4-FFF2-40B4-BE49-F238E27FC236}">
                <a16:creationId xmlns:a16="http://schemas.microsoft.com/office/drawing/2014/main" id="{206573AC-5929-5B94-DFDA-48A793F43D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0553" y="5397484"/>
            <a:ext cx="642327" cy="604590"/>
          </a:xfrm>
          <a:prstGeom prst="rect">
            <a:avLst/>
          </a:prstGeom>
        </p:spPr>
      </p:pic>
      <p:sp>
        <p:nvSpPr>
          <p:cNvPr id="23" name="正方形/長方形 22">
            <a:extLst>
              <a:ext uri="{FF2B5EF4-FFF2-40B4-BE49-F238E27FC236}">
                <a16:creationId xmlns:a16="http://schemas.microsoft.com/office/drawing/2014/main" id="{07117D58-9120-E4CD-C311-65243F703279}"/>
              </a:ext>
            </a:extLst>
          </p:cNvPr>
          <p:cNvSpPr/>
          <p:nvPr/>
        </p:nvSpPr>
        <p:spPr>
          <a:xfrm>
            <a:off x="287725" y="6014179"/>
            <a:ext cx="2910599" cy="1722163"/>
          </a:xfrm>
          <a:prstGeom prst="rect">
            <a:avLst/>
          </a:prstGeom>
          <a:noFill/>
          <a:ln w="19050">
            <a:solidFill>
              <a:schemeClr val="tx2">
                <a:lumMod val="75000"/>
                <a:lumOff val="25000"/>
              </a:schemeClr>
            </a:solidFill>
          </a:ln>
        </p:spPr>
        <p:style>
          <a:lnRef idx="2">
            <a:schemeClr val="dk1"/>
          </a:lnRef>
          <a:fillRef idx="1">
            <a:schemeClr val="lt1"/>
          </a:fillRef>
          <a:effectRef idx="0">
            <a:schemeClr val="dk1"/>
          </a:effectRef>
          <a:fontRef idx="minor">
            <a:schemeClr val="dk1"/>
          </a:fontRef>
        </p:style>
        <p:txBody>
          <a:bodyPr rtlCol="0" anchor="t"/>
          <a:lstStyle/>
          <a:p>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職場内での</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優越的な関係を背景とした言動であって</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業務上必要かつ相当な範囲を超えたものにより、従業員の</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就業環境を</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害することです。</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代表的な言動の類型は</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・身体的攻撃　・精神的攻撃</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・人間関係からの切り離し</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・過大な要求　・過小な要求</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・個の侵害　等</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テキスト ボックス 25">
            <a:extLst>
              <a:ext uri="{FF2B5EF4-FFF2-40B4-BE49-F238E27FC236}">
                <a16:creationId xmlns:a16="http://schemas.microsoft.com/office/drawing/2014/main" id="{0724BFE1-7668-56EF-1E34-E2BEA01B67C1}"/>
              </a:ext>
            </a:extLst>
          </p:cNvPr>
          <p:cNvSpPr txBox="1"/>
          <p:nvPr/>
        </p:nvSpPr>
        <p:spPr>
          <a:xfrm>
            <a:off x="281292" y="7736342"/>
            <a:ext cx="2917032" cy="1280415"/>
          </a:xfrm>
          <a:prstGeom prst="rect">
            <a:avLst/>
          </a:prstGeom>
          <a:solidFill>
            <a:schemeClr val="tx2">
              <a:lumMod val="25000"/>
              <a:lumOff val="75000"/>
            </a:schemeClr>
          </a:solidFill>
          <a:ln w="19050">
            <a:solidFill>
              <a:schemeClr val="tx2">
                <a:lumMod val="75000"/>
                <a:lumOff val="25000"/>
              </a:schemeClr>
            </a:solidFill>
          </a:ln>
        </p:spPr>
        <p:txBody>
          <a:bodyPr wrap="square" rtlCol="0">
            <a:spAutoFit/>
          </a:bodyPr>
          <a:lstStyle/>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例えば</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・みんなの前で大声で叱責された</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pPr marL="93345" indent="-93345"/>
            <a:r>
              <a:rPr lang="ja-JP" altLang="en-US" sz="1103" dirty="0">
                <a:latin typeface="メイリオ" panose="020B0604030504040204" pitchFamily="50" charset="-128"/>
                <a:ea typeface="メイリオ" panose="020B0604030504040204" pitchFamily="50" charset="-128"/>
              </a:rPr>
              <a:t>・同僚が集団で無視をしてくる</a:t>
            </a:r>
            <a:endParaRPr lang="en-US" altLang="ja-JP" sz="1103" dirty="0">
              <a:latin typeface="メイリオ" panose="020B0604030504040204" pitchFamily="50" charset="-128"/>
              <a:ea typeface="メイリオ" panose="020B0604030504040204" pitchFamily="50" charset="-128"/>
            </a:endParaRPr>
          </a:p>
          <a:p>
            <a:pPr marL="93345" indent="-93345"/>
            <a:r>
              <a:rPr lang="ja-JP" altLang="en-US" sz="1103" dirty="0"/>
              <a:t>・終業間際に過大な仕事を押し付けられる</a:t>
            </a:r>
            <a:endParaRPr lang="en-US" altLang="ja-JP" sz="1103" dirty="0"/>
          </a:p>
          <a:p>
            <a:pPr marL="93345" indent="-93345"/>
            <a:r>
              <a:rPr lang="ja-JP" altLang="en-US" sz="1103" dirty="0"/>
              <a:t>・交際相手の有無を聞かれ、過度に結婚を推奨された</a:t>
            </a:r>
            <a:endParaRPr lang="en-US" altLang="ja-JP" sz="1103" dirty="0"/>
          </a:p>
          <a:p>
            <a:pPr marL="93345" indent="-93345"/>
            <a:endParaRPr lang="ja-JP" altLang="en-US" sz="1103" dirty="0"/>
          </a:p>
        </p:txBody>
      </p:sp>
      <p:sp>
        <p:nvSpPr>
          <p:cNvPr id="28" name="正方形/長方形 27">
            <a:extLst>
              <a:ext uri="{FF2B5EF4-FFF2-40B4-BE49-F238E27FC236}">
                <a16:creationId xmlns:a16="http://schemas.microsoft.com/office/drawing/2014/main" id="{9C269F7A-D09F-4698-53F5-C6C0C1A382BE}"/>
              </a:ext>
            </a:extLst>
          </p:cNvPr>
          <p:cNvSpPr/>
          <p:nvPr/>
        </p:nvSpPr>
        <p:spPr>
          <a:xfrm>
            <a:off x="3252974" y="5610208"/>
            <a:ext cx="2910599" cy="391866"/>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　カスタマーハラスメント　</a:t>
            </a:r>
          </a:p>
        </p:txBody>
      </p:sp>
      <p:sp>
        <p:nvSpPr>
          <p:cNvPr id="29" name="正方形/長方形 28">
            <a:extLst>
              <a:ext uri="{FF2B5EF4-FFF2-40B4-BE49-F238E27FC236}">
                <a16:creationId xmlns:a16="http://schemas.microsoft.com/office/drawing/2014/main" id="{E2D4869E-AD49-201A-C3B9-30B0E021E6F2}"/>
              </a:ext>
            </a:extLst>
          </p:cNvPr>
          <p:cNvSpPr/>
          <p:nvPr/>
        </p:nvSpPr>
        <p:spPr>
          <a:xfrm>
            <a:off x="3251153" y="6002074"/>
            <a:ext cx="2910599" cy="1861101"/>
          </a:xfrm>
          <a:prstGeom prst="rect">
            <a:avLst/>
          </a:prstGeom>
          <a:noFill/>
          <a:ln w="19050">
            <a:solidFill>
              <a:schemeClr val="accent3">
                <a:lumMod val="75000"/>
              </a:schemeClr>
            </a:solidFill>
          </a:ln>
        </p:spPr>
        <p:style>
          <a:lnRef idx="2">
            <a:schemeClr val="dk1"/>
          </a:lnRef>
          <a:fillRef idx="1">
            <a:schemeClr val="lt1"/>
          </a:fillRef>
          <a:effectRef idx="0">
            <a:schemeClr val="dk1"/>
          </a:effectRef>
          <a:fontRef idx="minor">
            <a:schemeClr val="dk1"/>
          </a:fontRef>
        </p:style>
        <p:txBody>
          <a:bodyPr rtlCol="0" anchor="t"/>
          <a:lstStyle/>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職場において行われる顧客等の言動であって、業務の性質等に照らして、社会通念上許容される範囲を超えたものにより、従業員の就業環境が害されることで、電話や</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SNS</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等のインターネット上において行われるものも含まれます。例えば</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・過大な要求や不当な言いがかりなど、主張内容等に問題があるもの。</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・主張する内容には正当性があるが、暴力や暴言など、主張方法に問題があるもの。</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テキスト ボックス 29">
            <a:extLst>
              <a:ext uri="{FF2B5EF4-FFF2-40B4-BE49-F238E27FC236}">
                <a16:creationId xmlns:a16="http://schemas.microsoft.com/office/drawing/2014/main" id="{C03558E5-541E-8DDA-D509-DF6C2524DAE0}"/>
              </a:ext>
            </a:extLst>
          </p:cNvPr>
          <p:cNvSpPr txBox="1"/>
          <p:nvPr/>
        </p:nvSpPr>
        <p:spPr>
          <a:xfrm>
            <a:off x="3235042" y="7742742"/>
            <a:ext cx="2917032" cy="1280415"/>
          </a:xfrm>
          <a:prstGeom prst="rect">
            <a:avLst/>
          </a:prstGeom>
          <a:solidFill>
            <a:schemeClr val="accent3">
              <a:lumMod val="20000"/>
              <a:lumOff val="80000"/>
            </a:schemeClr>
          </a:solidFill>
          <a:ln w="19050">
            <a:solidFill>
              <a:schemeClr val="accent3">
                <a:lumMod val="75000"/>
              </a:schemeClr>
            </a:solidFill>
          </a:ln>
        </p:spPr>
        <p:txBody>
          <a:bodyPr wrap="square" rtlCol="0">
            <a:spAutoFit/>
          </a:bodyPr>
          <a:lstStyle/>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例えば</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・長時間の</a:t>
            </a:r>
            <a:r>
              <a:rPr lang="ja-JP" altLang="en-US" sz="1103">
                <a:latin typeface="メイリオ" panose="020B0604030504040204" pitchFamily="50" charset="-128"/>
                <a:ea typeface="メイリオ" panose="020B0604030504040204" pitchFamily="50" charset="-128"/>
                <a:cs typeface="メイリオ" panose="020B0604030504040204" pitchFamily="50" charset="-128"/>
              </a:rPr>
              <a:t>居座りや電話</a:t>
            </a:r>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等により長時間拘束された</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・商品やサービス内容と無関係である不当な損害賠償を要求された</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・対応への不満に対し土下座を要求された</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3" dirty="0">
                <a:latin typeface="メイリオ" panose="020B0604030504040204" pitchFamily="50" charset="-128"/>
                <a:ea typeface="メイリオ" panose="020B0604030504040204" pitchFamily="50" charset="-128"/>
                <a:cs typeface="メイリオ" panose="020B0604030504040204" pitchFamily="50" charset="-128"/>
              </a:rPr>
              <a:t>・商品や店舗設備への破損行為　等</a:t>
            </a:r>
            <a:endParaRPr lang="en-US" altLang="ja-JP" sz="1103"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正方形/長方形 33">
            <a:extLst>
              <a:ext uri="{FF2B5EF4-FFF2-40B4-BE49-F238E27FC236}">
                <a16:creationId xmlns:a16="http://schemas.microsoft.com/office/drawing/2014/main" id="{F2DD139F-1AEB-1761-D13B-98B4B943B31B}"/>
              </a:ext>
            </a:extLst>
          </p:cNvPr>
          <p:cNvSpPr/>
          <p:nvPr/>
        </p:nvSpPr>
        <p:spPr>
          <a:xfrm>
            <a:off x="6400800" y="4162211"/>
            <a:ext cx="6108078" cy="1276778"/>
          </a:xfrm>
          <a:prstGeom prst="rect">
            <a:avLst/>
          </a:prstGeom>
          <a:solidFill>
            <a:schemeClr val="bg2"/>
          </a:solidFill>
          <a:ln>
            <a:solidFill>
              <a:schemeClr val="bg2"/>
            </a:solidFill>
          </a:ln>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従業員がハラスメントを行った場合は、就業規則第○条「懲戒の事由」第△項に該当することとなり、処分されることがあります。</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　その場合、次の要素を総合的に判断し、処分を決定します。</a:t>
            </a:r>
            <a:endPar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　①行為の具体的態様（時間・場所（職場か否か）・内容・程度）</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　②当事者同士の関係（職位）</a:t>
            </a:r>
            <a:endParaRPr kumimoji="1"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　③被害者の対応（告訴等）・心情等</a:t>
            </a:r>
            <a:endParaRPr kumimoji="1"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a:extLst>
              <a:ext uri="{FF2B5EF4-FFF2-40B4-BE49-F238E27FC236}">
                <a16:creationId xmlns:a16="http://schemas.microsoft.com/office/drawing/2014/main" id="{B0033DB6-D783-FB9D-4641-F132A984A48D}"/>
              </a:ext>
            </a:extLst>
          </p:cNvPr>
          <p:cNvSpPr/>
          <p:nvPr/>
        </p:nvSpPr>
        <p:spPr>
          <a:xfrm>
            <a:off x="6423660" y="5515168"/>
            <a:ext cx="6085218" cy="2602258"/>
          </a:xfrm>
          <a:prstGeom prst="rect">
            <a:avLst/>
          </a:prstGeom>
          <a:solidFill>
            <a:schemeClr val="tx2">
              <a:lumMod val="50000"/>
              <a:lumOff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ハラスメント被害に遭っている方は、勇気を出して相談してください！</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b="1" u="sng"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●ハラスメント</a:t>
            </a:r>
            <a:r>
              <a:rPr kumimoji="1" lang="ja-JP" altLang="en-US" sz="1100" b="1" u="sng"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相談窓口</a:t>
            </a:r>
            <a:endParaRPr lang="en-US" altLang="ja-JP" sz="1100" b="1" u="sng"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人事部　鹿児島太郎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TEL:099-000-0000(</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内線</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000</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Email:</a:t>
            </a: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人事部　九州花子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TEL:099-000-0000(</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内線</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000</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Email:</a:t>
            </a: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当社顧問社労士　○○社労士事務所　薩摩　次郎　先生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hlinkClick r:id="rId5"/>
              </a:rPr>
              <a:t>TEL:099-000-0000</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100" u="sng"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●カスタマーハラスメント相談窓口</a:t>
            </a:r>
            <a:endParaRPr lang="en-US" altLang="ja-JP" sz="1100" u="sng"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本社　○○部　○○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TEL:099-000-0000(</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内線</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000</a:t>
            </a:r>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Email:</a:t>
            </a:r>
          </a:p>
          <a:p>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★実際に生じている場合だけではなく、生じる可能性がある場合や放置すれば就業環境が悪化するおそれがある場合、上記ハラスメントに当たるか微妙な場合も含め、広く相談に対応し、事案に対処します。</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★相談者だけでなく、行為者等のプライバシーも守って対応します。</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★ハラスメントの窓口に相談したこと、事実関係の確認等に協力したこと、都道府県労働局のハラスメント相談等の制度を利用したこと等を理由として、解雇その他不利益な取り扱いは行いません。</a:t>
            </a:r>
            <a:endParaRPr lang="en-US" altLang="ja-JP" sz="1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四角形吹き出し 6">
            <a:extLst>
              <a:ext uri="{FF2B5EF4-FFF2-40B4-BE49-F238E27FC236}">
                <a16:creationId xmlns:a16="http://schemas.microsoft.com/office/drawing/2014/main" id="{D32518EA-527E-CA2C-47DF-B1FB3D290C84}"/>
              </a:ext>
            </a:extLst>
          </p:cNvPr>
          <p:cNvSpPr/>
          <p:nvPr/>
        </p:nvSpPr>
        <p:spPr>
          <a:xfrm>
            <a:off x="7037229" y="8193605"/>
            <a:ext cx="5483079" cy="845819"/>
          </a:xfrm>
          <a:prstGeom prst="wedgeRectCallout">
            <a:avLst>
              <a:gd name="adj1" fmla="val -53258"/>
              <a:gd name="adj2" fmla="val -6645"/>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休業等の制度利用のためには、業務配分の見直し等が必要な場合があります。制度の利用をためらう必要はありませんが、早めに上司等に相談して下さい。また、気持ちよく制度を利用するためにも、日頃から業務に携わる社員とのコミュニケーションを図ることを大切にしましょう。</a:t>
            </a:r>
          </a:p>
        </p:txBody>
      </p:sp>
      <p:pic>
        <p:nvPicPr>
          <p:cNvPr id="37" name="図 36">
            <a:extLst>
              <a:ext uri="{FF2B5EF4-FFF2-40B4-BE49-F238E27FC236}">
                <a16:creationId xmlns:a16="http://schemas.microsoft.com/office/drawing/2014/main" id="{C93B38BE-FFE0-227C-8082-BFB5342B9B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0356" y="8322242"/>
            <a:ext cx="512452" cy="694515"/>
          </a:xfrm>
          <a:prstGeom prst="rect">
            <a:avLst/>
          </a:prstGeom>
        </p:spPr>
      </p:pic>
      <p:pic>
        <p:nvPicPr>
          <p:cNvPr id="38" name="図 37">
            <a:extLst>
              <a:ext uri="{FF2B5EF4-FFF2-40B4-BE49-F238E27FC236}">
                <a16:creationId xmlns:a16="http://schemas.microsoft.com/office/drawing/2014/main" id="{678CD8F5-3D30-FCEB-63EF-37B9B617C7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48875" y="4498602"/>
            <a:ext cx="869834" cy="898882"/>
          </a:xfrm>
          <a:prstGeom prst="rect">
            <a:avLst/>
          </a:prstGeom>
        </p:spPr>
      </p:pic>
      <p:pic>
        <p:nvPicPr>
          <p:cNvPr id="8" name="図 7">
            <a:extLst>
              <a:ext uri="{FF2B5EF4-FFF2-40B4-BE49-F238E27FC236}">
                <a16:creationId xmlns:a16="http://schemas.microsoft.com/office/drawing/2014/main" id="{80200B91-930B-E6E1-EE81-CBA0E555C1B4}"/>
              </a:ext>
            </a:extLst>
          </p:cNvPr>
          <p:cNvPicPr>
            <a:picLocks noChangeAspect="1"/>
          </p:cNvPicPr>
          <p:nvPr/>
        </p:nvPicPr>
        <p:blipFill>
          <a:blip r:embed="rId8"/>
          <a:stretch>
            <a:fillRect/>
          </a:stretch>
        </p:blipFill>
        <p:spPr>
          <a:xfrm>
            <a:off x="5330711" y="5434825"/>
            <a:ext cx="644764" cy="605272"/>
          </a:xfrm>
          <a:prstGeom prst="rect">
            <a:avLst/>
          </a:prstGeom>
        </p:spPr>
      </p:pic>
    </p:spTree>
    <p:extLst>
      <p:ext uri="{BB962C8B-B14F-4D97-AF65-F5344CB8AC3E}">
        <p14:creationId xmlns:p14="http://schemas.microsoft.com/office/powerpoint/2010/main" val="101077329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Owner xmlns="97a95e2d-0e62-4b88-b41c-32b043acdeff">
      <UserInfo>
        <DisplayName/>
        <AccountId xsi:nil="true"/>
        <AccountType/>
      </UserInfo>
    </Owner>
    <lcf76f155ced4ddcb4097134ff3c332f xmlns="97a95e2d-0e62-4b88-b41c-32b043acdeff">
      <Terms xmlns="http://schemas.microsoft.com/office/infopath/2007/PartnerControls"/>
    </lcf76f155ced4ddcb4097134ff3c332f>
    <TaxCatchAll xmlns="c8886e6d-ca38-4783-ac23-8bd097117a7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8C0E619346B2941AFFD993EC5C3347F" ma:contentTypeVersion="15" ma:contentTypeDescription="新しいドキュメントを作成します。" ma:contentTypeScope="" ma:versionID="c6eaa12000c1075d1b760ffd26a4ad12">
  <xsd:schema xmlns:xsd="http://www.w3.org/2001/XMLSchema" xmlns:xs="http://www.w3.org/2001/XMLSchema" xmlns:p="http://schemas.microsoft.com/office/2006/metadata/properties" xmlns:ns2="97a95e2d-0e62-4b88-b41c-32b043acdeff" xmlns:ns3="c8886e6d-ca38-4783-ac23-8bd097117a79" targetNamespace="http://schemas.microsoft.com/office/2006/metadata/properties" ma:root="true" ma:fieldsID="4707d340603767601c5a7159b9e7de10" ns2:_="" ns3:_="">
    <xsd:import namespace="97a95e2d-0e62-4b88-b41c-32b043acdeff"/>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a95e2d-0e62-4b88-b41c-32b043acdeff"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d293b57-6e1d-41a2-b5e3-4cdaeb9a5c83}"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19CCB5-08DE-4F78-B5FE-0580521B8CB8}">
  <ds:schemaRefs>
    <ds:schemaRef ds:uri="http://schemas.microsoft.com/office/2006/metadata/properties"/>
    <ds:schemaRef ds:uri="http://schemas.microsoft.com/office/infopath/2007/PartnerControls"/>
    <ds:schemaRef ds:uri="97a95e2d-0e62-4b88-b41c-32b043acdeff"/>
    <ds:schemaRef ds:uri="c8886e6d-ca38-4783-ac23-8bd097117a79"/>
  </ds:schemaRefs>
</ds:datastoreItem>
</file>

<file path=customXml/itemProps2.xml><?xml version="1.0" encoding="utf-8"?>
<ds:datastoreItem xmlns:ds="http://schemas.openxmlformats.org/officeDocument/2006/customXml" ds:itemID="{0BF2F664-60E3-43B9-9DCD-D284154D0756}">
  <ds:schemaRefs>
    <ds:schemaRef ds:uri="http://schemas.microsoft.com/sharepoint/v3/contenttype/forms"/>
  </ds:schemaRefs>
</ds:datastoreItem>
</file>

<file path=customXml/itemProps3.xml><?xml version="1.0" encoding="utf-8"?>
<ds:datastoreItem xmlns:ds="http://schemas.openxmlformats.org/officeDocument/2006/customXml" ds:itemID="{7020B919-6E3E-46C1-A6E2-4D7AE64B03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a95e2d-0e62-4b88-b41c-32b043acdeff"/>
    <ds:schemaRef ds:uri="c8886e6d-ca38-4783-ac23-8bd097117a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1256</Words>
  <PresentationFormat>A3 297x420 mm</PresentationFormat>
  <Paragraphs>75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メイリオ</vt:lpstr>
      <vt:lpstr>Aptos</vt:lpstr>
      <vt:lpstr>Aptos Display</vt:lpstr>
      <vt:lpstr>Arial</vt:lpstr>
      <vt:lpstr>Office テーマ</vt:lpstr>
      <vt:lpstr>ハラスメントは許しません！</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0x01010028C0E619346B2941AFFD993EC5C3347F</vt:lpwstr>
  </property>
  <property fmtid="{D5CDD505-2E9C-101B-9397-08002B2CF9AE}" pid="3" name="MediaServiceImageTags">
    <vt:lpwstr/>
  </property>
</Properties>
</file>