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69" d="100"/>
          <a:sy n="69" d="100"/>
        </p:scale>
        <p:origin x="15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../customXml/item1.xml" Type="http://schemas.openxmlformats.org/officeDocument/2006/relationships/customXml"/><Relationship Id="rId11" Target="../customXml/item2.xml" Type="http://schemas.openxmlformats.org/officeDocument/2006/relationships/customXml"/><Relationship Id="rId12" Target="../customXml/item3.xml" Type="http://schemas.openxmlformats.org/officeDocument/2006/relationships/customXml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presProps.xml" Type="http://schemas.openxmlformats.org/officeDocument/2006/relationships/presProps"/><Relationship Id="rId7" Target="viewProps.xml" Type="http://schemas.openxmlformats.org/officeDocument/2006/relationships/viewProps"/><Relationship Id="rId8" Target="theme/theme1.xml" Type="http://schemas.openxmlformats.org/officeDocument/2006/relationships/theme"/><Relationship Id="rId9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FF5A4-961F-3380-B852-61F3F9EAF4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B5EA325-CCB4-A74F-BBDA-4223C402F2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DB961A-1926-CC38-1F5B-37F0331E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CBB62A-ABAE-0594-8736-F2EF456D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71CF22-6E16-5C83-C6CB-7F279653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2173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3CDB55-F5FA-F7DA-8F0E-9490664F1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C1CCD79-6F41-A539-7780-E6B71F84E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1D1C8C-0680-1EA2-8292-46888D047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919806-7F79-4605-92E8-F2430895D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D781C2-1E5B-06E5-95DE-A161A8A0A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6728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9C5D253-41BF-641B-8EDF-991EDFFFE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56A9C1-609D-5CFC-42B8-BFD67585A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FDD156-FD4E-350A-9256-6E0176489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6A8D6D-C76C-FE16-460C-BAED800ED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DDF148-6AE1-E9D8-D706-813A1FC81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771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0A2A0C-CE1C-C014-5A96-60484B3DD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87B547-91F2-9AF3-3802-3FB0A70C7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5DD761-FB98-76FF-E5B2-38B23D60E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80ADF91-1C4C-DA37-1743-7FEF36650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CF04A3-0016-DAB2-5364-A5FAF655B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771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2476D3-30BB-E047-5C10-B713648C6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0003064-ED1C-C763-C26F-8D9125C20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82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82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82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ADE234-2D5C-667E-131C-3D0905A55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E0E99E-E9FA-F5E4-3798-5C12297F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7F9DF1-FE5B-900F-86D7-05B4F6E4B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277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1CD971-F1DF-7481-CF91-11960103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DA7E15-8EFC-8B8D-CA17-DC0F035407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07F36E7-3792-C9BA-9A91-16C0F6077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AE304A7-F382-347F-8602-3A7F89C65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02684F4-CE47-7948-63DD-929D0AD9C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2E6A530-042D-645A-072E-E49E9C69B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9010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D8B657-6923-828A-E74C-7C4B0F07D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7530D6C-84AE-7EF6-74EA-682EE0E0A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9F4BF64-601D-CB22-45B1-7E2171DB6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7904FAC-C191-CAC2-65EC-AE48DE618C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8A739E5-F1F7-D007-0DD9-0DBB3177CF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4558CB2-EE06-76E8-A45E-5611BA374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4F9A48C-83D4-091F-DEE1-DE8FF5C58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9A53FA2-DED9-6E0D-DE92-99A9661E7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8585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31AD4E-2C10-6146-133E-355887069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D170127-69EE-7997-F009-D6AEDB188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0C687BC-EC5D-908F-11DD-F71CD4CED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60243D9-FCF1-B229-C224-D5E9F60F6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054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DF503BD-764B-6CD6-DB65-1A31856FD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224C313-F500-160D-6D0B-42A510094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53C701-A4D1-08CD-0608-9EC5349C8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0121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7AF88B-F5D5-7320-DC22-F7AAD1B5A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7F119F-6763-9EC4-DD56-D6B227F5C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1B19804-C334-DCBC-AFBD-6D5F317A3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6FC0836-9EDE-E3CC-B526-2D692CF89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9DAB6E-50FC-A6D2-FE6B-7DF5AF7CE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57E711-E43A-A09F-329B-F2E713703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762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99CE51-909A-8907-1828-33EAA50B2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6FBB9BA-AC0B-76F2-8D97-C229765DE0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5F2AD2D-10FC-55C5-63FF-4AA4806E34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0A89E9-AF7B-534C-C2B1-44F87A9A6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0B33D86-A7CA-3617-93D0-031330B26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C4096E8-417D-D365-50F6-78F05F1EB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951756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0854A53-18E2-30C3-1AA7-E1A926786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6DD8C0-674F-CB77-F338-E1B7E2709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5CB16E2-1C21-78FC-1235-BE46CACCB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47CA17-1241-4C80-B976-CF6C8F80F259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D6DADC-6128-23F1-30EC-0D0F19108C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D04DD9-422A-C452-A6D9-F0640CE23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EEF4EB-027C-4210-98F3-0BD9BEAFCF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92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27289-6627-1D01-ACAD-3A6791577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011980-D934-9A53-481F-FD31497914DB}"/>
              </a:ext>
            </a:extLst>
          </p:cNvPr>
          <p:cNvSpPr txBox="1"/>
          <p:nvPr/>
        </p:nvSpPr>
        <p:spPr>
          <a:xfrm>
            <a:off x="394855" y="452615"/>
            <a:ext cx="606829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事業所名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1456EB91-0AE5-EA39-D7BE-7D48F95B16EF}"/>
              </a:ext>
            </a:extLst>
          </p:cNvPr>
          <p:cNvSpPr/>
          <p:nvPr/>
        </p:nvSpPr>
        <p:spPr>
          <a:xfrm>
            <a:off x="90237" y="164066"/>
            <a:ext cx="6677526" cy="9577867"/>
          </a:xfrm>
          <a:prstGeom prst="roundRect">
            <a:avLst>
              <a:gd name="adj" fmla="val 3456"/>
            </a:avLst>
          </a:prstGeom>
          <a:noFill/>
          <a:ln w="7620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D3E5821-ECEF-A854-A6D2-C65D88A6892A}"/>
              </a:ext>
            </a:extLst>
          </p:cNvPr>
          <p:cNvGrpSpPr/>
          <p:nvPr/>
        </p:nvGrpSpPr>
        <p:grpSpPr>
          <a:xfrm>
            <a:off x="387928" y="1468628"/>
            <a:ext cx="3228108" cy="2230582"/>
            <a:chOff x="374073" y="1288473"/>
            <a:chExt cx="3713018" cy="22305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B3CE889-E562-8BB4-CDF6-72466DA8615A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5ACEA594-9B0E-5069-CC38-110AC9D32E08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会社概要</a:t>
              </a:r>
              <a:endPara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9BAC45B0-3FB7-6258-20EA-FA604EB78727}"/>
              </a:ext>
            </a:extLst>
          </p:cNvPr>
          <p:cNvGrpSpPr/>
          <p:nvPr/>
        </p:nvGrpSpPr>
        <p:grpSpPr>
          <a:xfrm>
            <a:off x="394855" y="6237918"/>
            <a:ext cx="2944090" cy="2230582"/>
            <a:chOff x="374073" y="1288473"/>
            <a:chExt cx="3713018" cy="2230582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500578B-0E95-9847-FE80-6BCF7E7B36BA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noFill/>
            <a:ln w="1905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2F6C50E-7DD6-8139-7AA5-A48AE8D94701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6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</a:t>
              </a:r>
              <a:r>
                <a:rPr kumimoji="1" lang="en-US" altLang="ja-JP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PR</a:t>
              </a: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ポイント・福利厚生</a:t>
              </a:r>
              <a:endPara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EE471F5-23EC-E6D0-C0EB-ECF3C7E007BC}"/>
              </a:ext>
            </a:extLst>
          </p:cNvPr>
          <p:cNvSpPr txBox="1"/>
          <p:nvPr/>
        </p:nvSpPr>
        <p:spPr>
          <a:xfrm>
            <a:off x="4744999" y="8453286"/>
            <a:ext cx="20227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現在公開中の求人はこちら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508CC50-9F61-D0A3-6CA9-0652BF2DE638}"/>
              </a:ext>
            </a:extLst>
          </p:cNvPr>
          <p:cNvGrpSpPr/>
          <p:nvPr/>
        </p:nvGrpSpPr>
        <p:grpSpPr>
          <a:xfrm>
            <a:off x="3525982" y="6237918"/>
            <a:ext cx="2944090" cy="2230582"/>
            <a:chOff x="374073" y="1288473"/>
            <a:chExt cx="3713018" cy="2230582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8A024BBE-949E-088D-E998-E5BE6C80793A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1B52E56D-2B7B-4DA6-7EB0-2367FA1EDED9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会社からのメッセージ</a:t>
              </a: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D4153B53-A039-D834-C226-4A9A1C722D9B}"/>
              </a:ext>
            </a:extLst>
          </p:cNvPr>
          <p:cNvGrpSpPr/>
          <p:nvPr/>
        </p:nvGrpSpPr>
        <p:grpSpPr>
          <a:xfrm>
            <a:off x="3754582" y="1461168"/>
            <a:ext cx="2715490" cy="2230582"/>
            <a:chOff x="3713019" y="1251055"/>
            <a:chExt cx="2715490" cy="2230582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ECDE3BFA-1EA6-88CF-83DF-BD3D5D9C5E44}"/>
                </a:ext>
              </a:extLst>
            </p:cNvPr>
            <p:cNvSpPr txBox="1"/>
            <p:nvPr/>
          </p:nvSpPr>
          <p:spPr>
            <a:xfrm>
              <a:off x="3713019" y="1251055"/>
              <a:ext cx="2715490" cy="223058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688E2508-DC7E-8F09-A703-31EE9A18ABB9}"/>
                </a:ext>
              </a:extLst>
            </p:cNvPr>
            <p:cNvSpPr txBox="1"/>
            <p:nvPr/>
          </p:nvSpPr>
          <p:spPr>
            <a:xfrm>
              <a:off x="3740727" y="1671434"/>
              <a:ext cx="2660073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写真や画像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（会社外観・集合写真）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※</a:t>
              </a:r>
              <a:r>
                <a:rPr kumimoji="1" lang="ja-JP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個人情報や第三者の権利（肖像権・著作権等）を侵害する内容が含まれないことをご確認ください。</a:t>
              </a:r>
              <a:endPara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84405DE-EA0E-04D4-47F9-E16A21AE323B}"/>
              </a:ext>
            </a:extLst>
          </p:cNvPr>
          <p:cNvGrpSpPr/>
          <p:nvPr/>
        </p:nvGrpSpPr>
        <p:grpSpPr>
          <a:xfrm>
            <a:off x="3108465" y="3849543"/>
            <a:ext cx="3370265" cy="2230582"/>
            <a:chOff x="374073" y="1288473"/>
            <a:chExt cx="3713018" cy="2230582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00FDA03-2910-66D4-61FF-97F43E7318EE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noFill/>
            <a:ln w="1905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69C94056-8F03-169E-77E6-15F67586EF0C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92388"/>
            </a:xfrm>
            <a:prstGeom prst="rect">
              <a:avLst/>
            </a:prstGeom>
            <a:solidFill>
              <a:schemeClr val="accent6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入社○年目の</a:t>
              </a:r>
              <a:r>
                <a:rPr kumimoji="1" lang="en-US" altLang="ja-JP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1</a:t>
              </a:r>
              <a:r>
                <a:rPr kumimoji="1" lang="ja-JP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日（タイムスケジュール）</a:t>
              </a:r>
              <a:endPara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19302342-B8B5-2D62-194F-DEC0655C571A}"/>
              </a:ext>
            </a:extLst>
          </p:cNvPr>
          <p:cNvGrpSpPr/>
          <p:nvPr/>
        </p:nvGrpSpPr>
        <p:grpSpPr>
          <a:xfrm>
            <a:off x="429490" y="3837709"/>
            <a:ext cx="2464511" cy="2230582"/>
            <a:chOff x="3713019" y="1251055"/>
            <a:chExt cx="2715490" cy="2230582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6E274A5-0A3F-6599-30F2-FB3D6EB72F45}"/>
                </a:ext>
              </a:extLst>
            </p:cNvPr>
            <p:cNvSpPr txBox="1"/>
            <p:nvPr/>
          </p:nvSpPr>
          <p:spPr>
            <a:xfrm>
              <a:off x="3713019" y="1251055"/>
              <a:ext cx="2715490" cy="223058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8A62F09E-7833-DF8E-DAF2-58F6466E9DE2}"/>
                </a:ext>
              </a:extLst>
            </p:cNvPr>
            <p:cNvSpPr txBox="1"/>
            <p:nvPr/>
          </p:nvSpPr>
          <p:spPr>
            <a:xfrm>
              <a:off x="3740727" y="1601837"/>
              <a:ext cx="2660073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写真や画像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（作業風景・勤務場所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・イベント風景）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algn="ctr">
                <a:defRPr/>
              </a:pPr>
              <a:r>
                <a:rPr kumimoji="1" lang="en-US" altLang="ja-JP" sz="1000" dirty="0">
                  <a:solidFill>
                    <a:prstClr val="black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※</a:t>
              </a:r>
              <a:r>
                <a:rPr kumimoji="1" lang="ja-JP" altLang="en-US" sz="1000" dirty="0">
                  <a:solidFill>
                    <a:prstClr val="black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個人情報や第三者の権利（肖像権・著作権等）を侵害する内容が含まれないことをご確認ください。</a:t>
              </a:r>
              <a:endPara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</p:grp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29932C24-5281-6878-2502-C30E4973DE3F}"/>
              </a:ext>
            </a:extLst>
          </p:cNvPr>
          <p:cNvSpPr/>
          <p:nvPr/>
        </p:nvSpPr>
        <p:spPr>
          <a:xfrm>
            <a:off x="5192872" y="8745499"/>
            <a:ext cx="845129" cy="84512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二次元コード</a:t>
            </a: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（ハローワークで作成・添付します）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F430B4A-1C9C-EB07-7129-F77A115A6C37}"/>
              </a:ext>
            </a:extLst>
          </p:cNvPr>
          <p:cNvSpPr txBox="1"/>
          <p:nvPr/>
        </p:nvSpPr>
        <p:spPr>
          <a:xfrm>
            <a:off x="1284688" y="9322579"/>
            <a:ext cx="16093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ハローワークおおすみ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499BF6-1F4C-A172-489D-EA8502795F57}"/>
              </a:ext>
            </a:extLst>
          </p:cNvPr>
          <p:cNvSpPr txBox="1"/>
          <p:nvPr/>
        </p:nvSpPr>
        <p:spPr>
          <a:xfrm>
            <a:off x="473636" y="8699682"/>
            <a:ext cx="4167636" cy="41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この会社が気になった方は、ハローワークおおすみの窓口職員にお声がけください♪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9F6A57CA-06BF-DE4E-CF44-E8DEA7F4C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646" y="267289"/>
            <a:ext cx="1043827" cy="631327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ACEF2403-63EB-E766-5998-A31ACE7AF8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26" y="9282522"/>
            <a:ext cx="1040946" cy="34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07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EB7EF-CD82-1DCE-6AAF-853067036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99DD47-CAA7-6C71-66FE-A832780F35B8}"/>
              </a:ext>
            </a:extLst>
          </p:cNvPr>
          <p:cNvSpPr txBox="1"/>
          <p:nvPr/>
        </p:nvSpPr>
        <p:spPr>
          <a:xfrm>
            <a:off x="394855" y="452615"/>
            <a:ext cx="606829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C20CE2F9-8760-FE91-0A69-94D9E813C99E}"/>
              </a:ext>
            </a:extLst>
          </p:cNvPr>
          <p:cNvSpPr/>
          <p:nvPr/>
        </p:nvSpPr>
        <p:spPr>
          <a:xfrm>
            <a:off x="90237" y="164066"/>
            <a:ext cx="6677526" cy="9577867"/>
          </a:xfrm>
          <a:prstGeom prst="roundRect">
            <a:avLst>
              <a:gd name="adj" fmla="val 3456"/>
            </a:avLst>
          </a:prstGeom>
          <a:noFill/>
          <a:ln w="7620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B1C52D49-AFCE-1FBE-2A2D-949AD7F5C5E5}"/>
              </a:ext>
            </a:extLst>
          </p:cNvPr>
          <p:cNvGrpSpPr/>
          <p:nvPr/>
        </p:nvGrpSpPr>
        <p:grpSpPr>
          <a:xfrm>
            <a:off x="387928" y="1468628"/>
            <a:ext cx="3228108" cy="2230582"/>
            <a:chOff x="374073" y="1288473"/>
            <a:chExt cx="3713018" cy="22305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739D354-70BD-92A4-E4B0-3E393427739D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C9022C15-7161-42AA-E7FE-D0DBCF9325DE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会社概要</a:t>
              </a:r>
              <a:endPara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20C03E4D-8126-871E-1755-05FA3933A317}"/>
              </a:ext>
            </a:extLst>
          </p:cNvPr>
          <p:cNvGrpSpPr/>
          <p:nvPr/>
        </p:nvGrpSpPr>
        <p:grpSpPr>
          <a:xfrm>
            <a:off x="394855" y="6237918"/>
            <a:ext cx="2944090" cy="2230582"/>
            <a:chOff x="374073" y="1288473"/>
            <a:chExt cx="3713018" cy="2230582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E4FBF78-294C-D449-0DCA-CCC14FF3C2F2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noFill/>
            <a:ln w="1905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9B7E647-7585-EDBE-5B0A-A9E355461E7C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6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</a:t>
              </a:r>
              <a:r>
                <a:rPr kumimoji="1" lang="en-US" altLang="ja-JP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PR</a:t>
              </a: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ポイント・福利厚生</a:t>
              </a:r>
              <a:endPara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113E339-94D9-577A-AB51-5EA68488259F}"/>
              </a:ext>
            </a:extLst>
          </p:cNvPr>
          <p:cNvSpPr txBox="1"/>
          <p:nvPr/>
        </p:nvSpPr>
        <p:spPr>
          <a:xfrm>
            <a:off x="4744999" y="8453286"/>
            <a:ext cx="20227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現在公開中の求人はこちら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C54CEFEC-C452-9242-3378-3CE9A3BC64F9}"/>
              </a:ext>
            </a:extLst>
          </p:cNvPr>
          <p:cNvGrpSpPr/>
          <p:nvPr/>
        </p:nvGrpSpPr>
        <p:grpSpPr>
          <a:xfrm>
            <a:off x="3525982" y="6237918"/>
            <a:ext cx="2944090" cy="2230582"/>
            <a:chOff x="374073" y="1288473"/>
            <a:chExt cx="3713018" cy="2230582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39CD1D64-7314-D1F4-2461-9304BC39DC84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202F1E2F-E73A-6AB0-AC5C-CF1C36E0D575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会社からのメッセージ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877AB625-259A-6AE4-1351-F5EF32DD5F3C}"/>
              </a:ext>
            </a:extLst>
          </p:cNvPr>
          <p:cNvGrpSpPr/>
          <p:nvPr/>
        </p:nvGrpSpPr>
        <p:grpSpPr>
          <a:xfrm>
            <a:off x="3108465" y="3849543"/>
            <a:ext cx="3370265" cy="2230582"/>
            <a:chOff x="374073" y="1288473"/>
            <a:chExt cx="3713018" cy="2230582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33D2EA82-F9CC-9433-02B0-4742053593C3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noFill/>
            <a:ln w="1905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583503A2-A5EF-6F04-0972-F0BB2A5FF1EB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92388"/>
            </a:xfrm>
            <a:prstGeom prst="rect">
              <a:avLst/>
            </a:prstGeom>
            <a:solidFill>
              <a:schemeClr val="accent6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入社</a:t>
              </a:r>
              <a:r>
                <a:rPr kumimoji="1" lang="en-US" altLang="ja-JP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2</a:t>
              </a:r>
              <a:r>
                <a:rPr kumimoji="1" lang="ja-JP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年目の</a:t>
              </a:r>
              <a:r>
                <a:rPr kumimoji="1" lang="en-US" altLang="ja-JP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1</a:t>
              </a:r>
              <a:r>
                <a:rPr kumimoji="1" lang="ja-JP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日（タイムスケジュール）</a:t>
              </a:r>
              <a:endPara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B955C87-8532-89D8-C168-E64F2CA17C2D}"/>
              </a:ext>
            </a:extLst>
          </p:cNvPr>
          <p:cNvSpPr/>
          <p:nvPr/>
        </p:nvSpPr>
        <p:spPr>
          <a:xfrm>
            <a:off x="5192872" y="8745499"/>
            <a:ext cx="845129" cy="84512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二次元コード</a:t>
            </a: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（ハローワークで作成・添付します）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197162-F7F2-B01C-D86A-78CE7BFE3487}"/>
              </a:ext>
            </a:extLst>
          </p:cNvPr>
          <p:cNvSpPr txBox="1"/>
          <p:nvPr/>
        </p:nvSpPr>
        <p:spPr>
          <a:xfrm>
            <a:off x="1284688" y="9322579"/>
            <a:ext cx="16093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ハローワークおおすみ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EC13A57-AE9C-C9A4-4104-204F33B42FBE}"/>
              </a:ext>
            </a:extLst>
          </p:cNvPr>
          <p:cNvSpPr txBox="1"/>
          <p:nvPr/>
        </p:nvSpPr>
        <p:spPr>
          <a:xfrm>
            <a:off x="473636" y="8699682"/>
            <a:ext cx="4167636" cy="41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この会社が気になった方は、ハローワークおおすみの窓口職員にお声がけください♪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B448A1E5-5E23-DF13-C4E0-70539DE0A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646" y="267289"/>
            <a:ext cx="1043827" cy="631327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1458B3F7-380F-05FD-FDDF-FD4A20630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26" y="9282522"/>
            <a:ext cx="1040946" cy="341725"/>
          </a:xfrm>
          <a:prstGeom prst="rect">
            <a:avLst/>
          </a:prstGeom>
        </p:spPr>
      </p:pic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85DF239-22FA-B2A9-65FB-55BB98B5FD49}"/>
              </a:ext>
            </a:extLst>
          </p:cNvPr>
          <p:cNvSpPr txBox="1"/>
          <p:nvPr/>
        </p:nvSpPr>
        <p:spPr>
          <a:xfrm>
            <a:off x="1917513" y="541080"/>
            <a:ext cx="2842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（株）○△□商事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3D93742E-DD3A-173C-55DF-6CC41E9E51C4}"/>
              </a:ext>
            </a:extLst>
          </p:cNvPr>
          <p:cNvSpPr txBox="1"/>
          <p:nvPr/>
        </p:nvSpPr>
        <p:spPr>
          <a:xfrm>
            <a:off x="3233254" y="4249029"/>
            <a:ext cx="336160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8</a:t>
            </a:r>
            <a:r>
              <a:rPr kumimoji="1" lang="ja-JP" altLang="en-US" sz="1400" dirty="0"/>
              <a:t>：</a:t>
            </a:r>
            <a:r>
              <a:rPr kumimoji="1" lang="en-US" altLang="ja-JP" sz="1400" dirty="0"/>
              <a:t>30</a:t>
            </a:r>
            <a:r>
              <a:rPr kumimoji="1" lang="ja-JP" altLang="en-US" sz="1400" dirty="0"/>
              <a:t>　  出勤</a:t>
            </a:r>
            <a:endParaRPr kumimoji="1" lang="en-US" altLang="ja-JP" sz="1400" dirty="0"/>
          </a:p>
          <a:p>
            <a:r>
              <a:rPr kumimoji="1" lang="en-US" altLang="ja-JP" sz="1400" dirty="0"/>
              <a:t>9</a:t>
            </a:r>
            <a:r>
              <a:rPr kumimoji="1" lang="ja-JP" altLang="en-US" sz="1400" dirty="0"/>
              <a:t>：</a:t>
            </a:r>
            <a:r>
              <a:rPr kumimoji="1" lang="en-US" altLang="ja-JP" sz="1400" dirty="0"/>
              <a:t>00</a:t>
            </a:r>
            <a:r>
              <a:rPr kumimoji="1" lang="ja-JP" altLang="en-US" sz="1400" dirty="0"/>
              <a:t>　</a:t>
            </a:r>
            <a:r>
              <a:rPr lang="ja-JP" altLang="en-US" sz="1400" dirty="0"/>
              <a:t>  </a:t>
            </a:r>
            <a:r>
              <a:rPr kumimoji="1" lang="ja-JP" altLang="en-US" sz="1400" dirty="0"/>
              <a:t>朝礼、メールチェック</a:t>
            </a:r>
            <a:endParaRPr kumimoji="1" lang="en-US" altLang="ja-JP" sz="1400" dirty="0"/>
          </a:p>
          <a:p>
            <a:r>
              <a:rPr kumimoji="1" lang="en-US" altLang="ja-JP" sz="1400" dirty="0"/>
              <a:t>11</a:t>
            </a:r>
            <a:r>
              <a:rPr kumimoji="1" lang="ja-JP" altLang="en-US" sz="1400" dirty="0"/>
              <a:t>：</a:t>
            </a:r>
            <a:r>
              <a:rPr kumimoji="1" lang="en-US" altLang="ja-JP" sz="1400" dirty="0"/>
              <a:t>00</a:t>
            </a:r>
            <a:r>
              <a:rPr kumimoji="1" lang="ja-JP" altLang="en-US" sz="1400" dirty="0"/>
              <a:t>　会議</a:t>
            </a:r>
            <a:endParaRPr kumimoji="1" lang="en-US" altLang="ja-JP" sz="1400" dirty="0"/>
          </a:p>
          <a:p>
            <a:r>
              <a:rPr kumimoji="1" lang="en-US" altLang="ja-JP" sz="1400" dirty="0"/>
              <a:t>12</a:t>
            </a:r>
            <a:r>
              <a:rPr kumimoji="1" lang="ja-JP" altLang="en-US" sz="1400" dirty="0"/>
              <a:t>：</a:t>
            </a:r>
            <a:r>
              <a:rPr kumimoji="1" lang="en-US" altLang="ja-JP" sz="1400" dirty="0"/>
              <a:t>00</a:t>
            </a:r>
            <a:r>
              <a:rPr kumimoji="1" lang="ja-JP" altLang="en-US" sz="1400" dirty="0"/>
              <a:t>　昼休憩（</a:t>
            </a:r>
            <a:r>
              <a:rPr kumimoji="1" lang="en-US" altLang="ja-JP" sz="1400" dirty="0"/>
              <a:t>60</a:t>
            </a:r>
            <a:r>
              <a:rPr kumimoji="1" lang="ja-JP" altLang="en-US" sz="1400" dirty="0"/>
              <a:t>分）</a:t>
            </a:r>
            <a:endParaRPr kumimoji="1" lang="en-US" altLang="ja-JP" sz="1400" dirty="0"/>
          </a:p>
          <a:p>
            <a:r>
              <a:rPr kumimoji="1" lang="en-US" altLang="ja-JP" sz="1400" dirty="0"/>
              <a:t>13</a:t>
            </a:r>
            <a:r>
              <a:rPr kumimoji="1" lang="ja-JP" altLang="en-US" sz="1400" dirty="0"/>
              <a:t>：</a:t>
            </a:r>
            <a:r>
              <a:rPr kumimoji="1" lang="en-US" altLang="ja-JP" sz="1400" dirty="0"/>
              <a:t>00</a:t>
            </a:r>
            <a:r>
              <a:rPr kumimoji="1" lang="ja-JP" altLang="en-US" sz="1400" dirty="0"/>
              <a:t>　外回り</a:t>
            </a:r>
            <a:endParaRPr kumimoji="1" lang="en-US" altLang="ja-JP" sz="1400" dirty="0"/>
          </a:p>
          <a:p>
            <a:r>
              <a:rPr kumimoji="1" lang="en-US" altLang="ja-JP" sz="1400" dirty="0"/>
              <a:t>16</a:t>
            </a:r>
            <a:r>
              <a:rPr kumimoji="1" lang="ja-JP" altLang="en-US" sz="1400" dirty="0"/>
              <a:t>：</a:t>
            </a:r>
            <a:r>
              <a:rPr kumimoji="1" lang="en-US" altLang="ja-JP" sz="1400" dirty="0"/>
              <a:t>00</a:t>
            </a:r>
            <a:r>
              <a:rPr kumimoji="1" lang="ja-JP" altLang="en-US" sz="1400" dirty="0"/>
              <a:t>　報告書作成</a:t>
            </a:r>
            <a:endParaRPr kumimoji="1" lang="en-US" altLang="ja-JP" sz="1400" dirty="0"/>
          </a:p>
          <a:p>
            <a:r>
              <a:rPr kumimoji="1" lang="en-US" altLang="ja-JP" sz="1400" dirty="0"/>
              <a:t>17</a:t>
            </a:r>
            <a:r>
              <a:rPr kumimoji="1" lang="ja-JP" altLang="en-US" sz="1400" dirty="0"/>
              <a:t>：</a:t>
            </a:r>
            <a:r>
              <a:rPr kumimoji="1" lang="en-US" altLang="ja-JP" sz="1400" dirty="0"/>
              <a:t>15</a:t>
            </a:r>
            <a:r>
              <a:rPr kumimoji="1" lang="ja-JP" altLang="en-US" sz="1400" dirty="0"/>
              <a:t>　退勤</a:t>
            </a:r>
            <a:endParaRPr kumimoji="1" lang="en-US" altLang="ja-JP" sz="1400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0F0621C-8587-7A9F-3786-1CA4AE968555}"/>
              </a:ext>
            </a:extLst>
          </p:cNvPr>
          <p:cNvSpPr txBox="1"/>
          <p:nvPr/>
        </p:nvSpPr>
        <p:spPr>
          <a:xfrm>
            <a:off x="429490" y="6829988"/>
            <a:ext cx="2909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・残業少なめ！定時退社のため、業務効率化に取り組んでいます。</a:t>
            </a:r>
            <a:endParaRPr kumimoji="1" lang="en-US" altLang="ja-JP" sz="1200" dirty="0"/>
          </a:p>
          <a:p>
            <a:r>
              <a:rPr kumimoji="1" lang="ja-JP" altLang="en-US" sz="1200" dirty="0"/>
              <a:t>・年</a:t>
            </a:r>
            <a:r>
              <a:rPr kumimoji="1" lang="en-US" altLang="ja-JP" sz="1200" dirty="0"/>
              <a:t>1</a:t>
            </a:r>
            <a:r>
              <a:rPr kumimoji="1" lang="ja-JP" altLang="en-US" sz="1200" dirty="0"/>
              <a:t>回の健康診断あり</a:t>
            </a:r>
            <a:endParaRPr kumimoji="1" lang="en-US" altLang="ja-JP" sz="1200" dirty="0"/>
          </a:p>
          <a:p>
            <a:r>
              <a:rPr kumimoji="1" lang="ja-JP" altLang="en-US" sz="1200" dirty="0"/>
              <a:t>・</a:t>
            </a:r>
            <a:r>
              <a:rPr kumimoji="1" lang="ja-JP" altLang="en-US" sz="1200" b="1" u="sng" dirty="0">
                <a:solidFill>
                  <a:srgbClr val="FF0000"/>
                </a:solidFill>
              </a:rPr>
              <a:t>有給取得率○％</a:t>
            </a:r>
            <a:endParaRPr kumimoji="1" lang="en-US" altLang="ja-JP" sz="1200" b="1" u="sng" dirty="0">
              <a:solidFill>
                <a:srgbClr val="FF0000"/>
              </a:solidFill>
            </a:endParaRPr>
          </a:p>
          <a:p>
            <a:r>
              <a:rPr kumimoji="1" lang="ja-JP" altLang="en-US" sz="1200" dirty="0"/>
              <a:t>・アットーホームで社員の意見を取り入れる社風です。</a:t>
            </a:r>
            <a:endParaRPr kumimoji="1" lang="en-US" altLang="ja-JP" sz="1200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CCC33D1-5539-85A3-93F7-1F52839888EA}"/>
              </a:ext>
            </a:extLst>
          </p:cNvPr>
          <p:cNvSpPr txBox="1"/>
          <p:nvPr/>
        </p:nvSpPr>
        <p:spPr>
          <a:xfrm>
            <a:off x="3560617" y="6853260"/>
            <a:ext cx="2902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幅広い年齢層の職員が在籍しており、</a:t>
            </a:r>
            <a:endParaRPr kumimoji="1" lang="en-US" altLang="ja-JP" sz="1200" dirty="0"/>
          </a:p>
          <a:p>
            <a:r>
              <a:rPr kumimoji="1" lang="ja-JP" altLang="en-US" sz="1200" dirty="0"/>
              <a:t>職員同士の連携を大切に、協力して働いています！</a:t>
            </a:r>
            <a:endParaRPr kumimoji="1" lang="en-US" altLang="ja-JP" sz="1200" dirty="0"/>
          </a:p>
          <a:p>
            <a:r>
              <a:rPr kumimoji="1" lang="ja-JP" altLang="en-US" sz="1200" dirty="0"/>
              <a:t>研修体制もしっかり整っているので、未経験の方も大歓迎です！</a:t>
            </a:r>
            <a:endParaRPr kumimoji="1" lang="en-US" altLang="ja-JP" sz="1200" dirty="0"/>
          </a:p>
          <a:p>
            <a:r>
              <a:rPr kumimoji="1" lang="ja-JP" altLang="en-US" sz="1200" dirty="0"/>
              <a:t>私たちと一緒に働きませんか？</a:t>
            </a:r>
            <a:endParaRPr kumimoji="1" lang="en-US" altLang="ja-JP" sz="1200" dirty="0"/>
          </a:p>
          <a:p>
            <a:r>
              <a:rPr kumimoji="1" lang="ja-JP" altLang="en-US" sz="1200" dirty="0"/>
              <a:t>ご応募お待ちしています♪</a:t>
            </a:r>
            <a:endParaRPr kumimoji="1" lang="en-US" altLang="ja-JP" sz="12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0E3EF43-9465-179A-0CC7-DA1EA49E3CB7}"/>
              </a:ext>
            </a:extLst>
          </p:cNvPr>
          <p:cNvSpPr txBox="1"/>
          <p:nvPr/>
        </p:nvSpPr>
        <p:spPr>
          <a:xfrm>
            <a:off x="293527" y="302282"/>
            <a:ext cx="822692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chemeClr val="bg1"/>
                </a:solidFill>
                <a:latin typeface="+mn-ea"/>
              </a:rPr>
              <a:t>作成例</a:t>
            </a:r>
          </a:p>
        </p:txBody>
      </p:sp>
      <p:pic>
        <p:nvPicPr>
          <p:cNvPr id="21" name="図 20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5920E299-3684-D084-6AD4-40E45A29EC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31" y="4008124"/>
            <a:ext cx="2796639" cy="1864426"/>
          </a:xfrm>
          <a:prstGeom prst="rect">
            <a:avLst/>
          </a:prstGeom>
        </p:spPr>
      </p:pic>
      <p:pic>
        <p:nvPicPr>
          <p:cNvPr id="23" name="図 22" descr="アパートのビル&#10;&#10;AI 生成コンテンツは誤りを含む可能性があります。">
            <a:extLst>
              <a:ext uri="{FF2B5EF4-FFF2-40B4-BE49-F238E27FC236}">
                <a16:creationId xmlns:a16="http://schemas.microsoft.com/office/drawing/2014/main" id="{8EB85F6C-86C8-E714-5676-3EA1FFDFF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075" y="1576692"/>
            <a:ext cx="2958276" cy="1972184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1E1873A-D828-7651-DA11-C58FA89E1AD9}"/>
              </a:ext>
            </a:extLst>
          </p:cNvPr>
          <p:cNvSpPr txBox="1"/>
          <p:nvPr/>
        </p:nvSpPr>
        <p:spPr>
          <a:xfrm>
            <a:off x="4828126" y="3533662"/>
            <a:ext cx="193963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800" dirty="0"/>
              <a:t>※</a:t>
            </a:r>
            <a:r>
              <a:rPr lang="ja-JP" altLang="en-US" sz="800" dirty="0"/>
              <a:t>画像は生成</a:t>
            </a:r>
            <a:r>
              <a:rPr lang="en-US" altLang="ja-JP" sz="800" dirty="0"/>
              <a:t>AI</a:t>
            </a:r>
            <a:r>
              <a:rPr lang="ja-JP" altLang="en-US" sz="800" dirty="0"/>
              <a:t>により作成しています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C41461F-6080-48FE-B050-84541849C0C7}"/>
              </a:ext>
            </a:extLst>
          </p:cNvPr>
          <p:cNvSpPr txBox="1"/>
          <p:nvPr/>
        </p:nvSpPr>
        <p:spPr>
          <a:xfrm>
            <a:off x="1200834" y="5872550"/>
            <a:ext cx="193963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800" dirty="0"/>
              <a:t>※</a:t>
            </a:r>
            <a:r>
              <a:rPr lang="ja-JP" altLang="en-US" sz="800" dirty="0"/>
              <a:t>画像は生成</a:t>
            </a:r>
            <a:r>
              <a:rPr lang="en-US" altLang="ja-JP" sz="800" dirty="0"/>
              <a:t>AI</a:t>
            </a:r>
            <a:r>
              <a:rPr lang="ja-JP" altLang="en-US" sz="800" dirty="0"/>
              <a:t>により作成しています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51F7AB1-27D0-9AF4-B61B-19BD37DAF353}"/>
              </a:ext>
            </a:extLst>
          </p:cNvPr>
          <p:cNvSpPr txBox="1"/>
          <p:nvPr/>
        </p:nvSpPr>
        <p:spPr>
          <a:xfrm>
            <a:off x="424685" y="1967743"/>
            <a:ext cx="31359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/>
              <a:t>○△□商事は、国内外の企業をつなぐ総合商社として、食品・農業事業、産業機械事業を展開しています。</a:t>
            </a:r>
            <a:endParaRPr lang="en-US" altLang="ja-JP" sz="1400" dirty="0"/>
          </a:p>
          <a:p>
            <a:r>
              <a:rPr lang="ja-JP" altLang="en-US" sz="1400" dirty="0"/>
              <a:t>企業理念は～です。</a:t>
            </a:r>
            <a:endParaRPr lang="en-US" altLang="ja-JP" sz="1400" dirty="0"/>
          </a:p>
          <a:p>
            <a:r>
              <a:rPr lang="ja-JP" altLang="en-US" sz="1400" dirty="0"/>
              <a:t>国内外</a:t>
            </a:r>
            <a:r>
              <a:rPr lang="en-US" altLang="ja-JP" sz="1400" dirty="0"/>
              <a:t>10</a:t>
            </a:r>
            <a:r>
              <a:rPr lang="ja-JP" altLang="en-US" sz="1400" dirty="0"/>
              <a:t>箇所を拠点に、持続可能な社会の実現に貢献していきます。</a:t>
            </a:r>
          </a:p>
        </p:txBody>
      </p:sp>
    </p:spTree>
    <p:extLst>
      <p:ext uri="{BB962C8B-B14F-4D97-AF65-F5344CB8AC3E}">
        <p14:creationId xmlns:p14="http://schemas.microsoft.com/office/powerpoint/2010/main" val="3395394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F7CCF-9B9A-F01D-2BFD-11D62461B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C0E0A6-9805-2CFF-C7F1-F5432E2C0E3D}"/>
              </a:ext>
            </a:extLst>
          </p:cNvPr>
          <p:cNvSpPr txBox="1"/>
          <p:nvPr/>
        </p:nvSpPr>
        <p:spPr>
          <a:xfrm>
            <a:off x="394855" y="452615"/>
            <a:ext cx="6068290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事業所名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3FC0C01C-3BF4-6A67-89A7-6879E96B7632}"/>
              </a:ext>
            </a:extLst>
          </p:cNvPr>
          <p:cNvSpPr/>
          <p:nvPr/>
        </p:nvSpPr>
        <p:spPr>
          <a:xfrm>
            <a:off x="90237" y="164066"/>
            <a:ext cx="6677526" cy="9577867"/>
          </a:xfrm>
          <a:prstGeom prst="roundRect">
            <a:avLst>
              <a:gd name="adj" fmla="val 3456"/>
            </a:avLst>
          </a:prstGeom>
          <a:noFill/>
          <a:ln w="762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9E984A1-6505-0150-5336-8AD179508645}"/>
              </a:ext>
            </a:extLst>
          </p:cNvPr>
          <p:cNvGrpSpPr/>
          <p:nvPr/>
        </p:nvGrpSpPr>
        <p:grpSpPr>
          <a:xfrm>
            <a:off x="387928" y="1468628"/>
            <a:ext cx="3228108" cy="2230582"/>
            <a:chOff x="374073" y="1288473"/>
            <a:chExt cx="3713018" cy="22305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E762154-6BBD-2DC1-1AE5-692CD7EF4508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D12D2A3-3147-02E1-D50D-15919166A8DD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会社概要</a:t>
              </a:r>
              <a:endPara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7F57308-0470-CF72-8455-DC57AD5B4CA7}"/>
              </a:ext>
            </a:extLst>
          </p:cNvPr>
          <p:cNvGrpSpPr/>
          <p:nvPr/>
        </p:nvGrpSpPr>
        <p:grpSpPr>
          <a:xfrm>
            <a:off x="394855" y="6237918"/>
            <a:ext cx="2944090" cy="2230582"/>
            <a:chOff x="374073" y="1288473"/>
            <a:chExt cx="3713018" cy="2230582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BEC818C-C2CA-3C23-3BAC-AC1C130E55AE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B877C16-96A3-22B1-03C4-914AFDB96FC1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</a:t>
              </a:r>
              <a:r>
                <a:rPr kumimoji="1" lang="en-US" altLang="ja-JP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PR</a:t>
              </a: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ポイント</a:t>
              </a:r>
              <a:endPara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F3CF12D-0BB2-ABB3-E958-34242D03E858}"/>
              </a:ext>
            </a:extLst>
          </p:cNvPr>
          <p:cNvSpPr txBox="1"/>
          <p:nvPr/>
        </p:nvSpPr>
        <p:spPr>
          <a:xfrm>
            <a:off x="4744999" y="8453286"/>
            <a:ext cx="20227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現在公開中の求人はこちら↓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347E4FAB-D03E-BE57-0036-11DC59F123CD}"/>
              </a:ext>
            </a:extLst>
          </p:cNvPr>
          <p:cNvGrpSpPr/>
          <p:nvPr/>
        </p:nvGrpSpPr>
        <p:grpSpPr>
          <a:xfrm>
            <a:off x="3525982" y="6237918"/>
            <a:ext cx="2944090" cy="2230582"/>
            <a:chOff x="374073" y="1288473"/>
            <a:chExt cx="3713018" cy="2230582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E557149-47FF-1C27-B3AA-E2C917808DEE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B19AB0CE-ADD6-EA3B-33DE-03B0838D6803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会社からのメッセージ</a:t>
              </a: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CEF1F13E-A721-9A02-99CF-73F134477886}"/>
              </a:ext>
            </a:extLst>
          </p:cNvPr>
          <p:cNvGrpSpPr/>
          <p:nvPr/>
        </p:nvGrpSpPr>
        <p:grpSpPr>
          <a:xfrm>
            <a:off x="3754582" y="1461168"/>
            <a:ext cx="2715490" cy="2230582"/>
            <a:chOff x="3713019" y="1251055"/>
            <a:chExt cx="2715490" cy="2230582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D1B2A47-AE47-286B-CD5D-D73450DF2936}"/>
                </a:ext>
              </a:extLst>
            </p:cNvPr>
            <p:cNvSpPr txBox="1"/>
            <p:nvPr/>
          </p:nvSpPr>
          <p:spPr>
            <a:xfrm>
              <a:off x="3713019" y="1251055"/>
              <a:ext cx="2715490" cy="223058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8CF58338-14C2-D300-F84D-1CA52AD0C4FE}"/>
                </a:ext>
              </a:extLst>
            </p:cNvPr>
            <p:cNvSpPr txBox="1"/>
            <p:nvPr/>
          </p:nvSpPr>
          <p:spPr>
            <a:xfrm>
              <a:off x="3740727" y="1645892"/>
              <a:ext cx="2660073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写真や画像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（会社外観・集合写真）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400" dirty="0">
                <a:solidFill>
                  <a:prstClr val="black"/>
                </a:solidFill>
                <a:latin typeface="Aptos" panose="02110004020202020204"/>
                <a:ea typeface="游ゴシック" panose="020B0400000000000000" pitchFamily="50" charset="-128"/>
              </a:endParaRPr>
            </a:p>
            <a:p>
              <a:pPr algn="ctr">
                <a:defRPr/>
              </a:pPr>
              <a:r>
                <a:rPr kumimoji="1" lang="en-US" altLang="ja-JP" sz="1000" dirty="0">
                  <a:solidFill>
                    <a:prstClr val="black"/>
                  </a:solidFill>
                </a:rPr>
                <a:t>※</a:t>
              </a:r>
              <a:r>
                <a:rPr kumimoji="1" lang="ja-JP" altLang="en-US" sz="1000" dirty="0">
                  <a:solidFill>
                    <a:prstClr val="black"/>
                  </a:solidFill>
                </a:rPr>
                <a:t>個人情報や第三者の権利（肖像権・著作権等）を侵害する内容が含まれないことをご確認ください。</a:t>
              </a:r>
              <a:endParaRPr kumimoji="1" lang="en-US" altLang="ja-JP" sz="10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841FD3A5-330D-EE91-C50D-1955F3AB186E}"/>
              </a:ext>
            </a:extLst>
          </p:cNvPr>
          <p:cNvGrpSpPr/>
          <p:nvPr/>
        </p:nvGrpSpPr>
        <p:grpSpPr>
          <a:xfrm>
            <a:off x="3108465" y="3849543"/>
            <a:ext cx="3370265" cy="2230582"/>
            <a:chOff x="374073" y="1288473"/>
            <a:chExt cx="3713018" cy="2230582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76F0C264-2F81-0E37-ABC6-06E23D6A48B4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E1FAD95D-7B58-89BB-6DCB-BD1B7A4F4AD2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kumimoji="1" lang="ja-JP" altLang="en-US" sz="1600" b="1" dirty="0">
                  <a:solidFill>
                    <a:prstClr val="white"/>
                  </a:solidFill>
                </a:rPr>
                <a:t>　福利厚生</a:t>
              </a:r>
              <a:endPara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20C6ED71-C90F-0779-1B72-8F20ED3233D7}"/>
              </a:ext>
            </a:extLst>
          </p:cNvPr>
          <p:cNvGrpSpPr/>
          <p:nvPr/>
        </p:nvGrpSpPr>
        <p:grpSpPr>
          <a:xfrm>
            <a:off x="429490" y="3837709"/>
            <a:ext cx="2464511" cy="2230582"/>
            <a:chOff x="3713019" y="1251055"/>
            <a:chExt cx="2715490" cy="2230582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B0BA1C8-3673-9466-43E2-58296EC454BC}"/>
                </a:ext>
              </a:extLst>
            </p:cNvPr>
            <p:cNvSpPr txBox="1"/>
            <p:nvPr/>
          </p:nvSpPr>
          <p:spPr>
            <a:xfrm>
              <a:off x="3713019" y="1251055"/>
              <a:ext cx="2715490" cy="223058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26260CFC-9878-156F-A946-C7485DDA158A}"/>
                </a:ext>
              </a:extLst>
            </p:cNvPr>
            <p:cNvSpPr txBox="1"/>
            <p:nvPr/>
          </p:nvSpPr>
          <p:spPr>
            <a:xfrm>
              <a:off x="3740727" y="1597206"/>
              <a:ext cx="2660073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写真や画像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（作業風景・勤務場所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・イベント風景）</a:t>
              </a: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  <a:p>
              <a:pPr algn="ctr">
                <a:defRPr/>
              </a:pPr>
              <a:r>
                <a:rPr kumimoji="1" lang="en-US" altLang="ja-JP" sz="1000" dirty="0">
                  <a:solidFill>
                    <a:prstClr val="black"/>
                  </a:solidFill>
                </a:rPr>
                <a:t>※</a:t>
              </a:r>
              <a:r>
                <a:rPr kumimoji="1" lang="ja-JP" altLang="en-US" sz="1000" dirty="0">
                  <a:solidFill>
                    <a:prstClr val="black"/>
                  </a:solidFill>
                </a:rPr>
                <a:t>個人情報や第三者の権利（肖像権・著作権等）を侵害する内容が含まれないことをご確認ください。</a:t>
              </a:r>
              <a:endParaRPr kumimoji="1" lang="en-US" altLang="ja-JP" sz="1000" dirty="0">
                <a:solidFill>
                  <a:prstClr val="black"/>
                </a:solidFill>
              </a:endParaRPr>
            </a:p>
          </p:txBody>
        </p:sp>
      </p:grp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6E3F3B3-2078-4646-9B4A-03C584EA98E1}"/>
              </a:ext>
            </a:extLst>
          </p:cNvPr>
          <p:cNvSpPr/>
          <p:nvPr/>
        </p:nvSpPr>
        <p:spPr>
          <a:xfrm>
            <a:off x="5192872" y="8745499"/>
            <a:ext cx="845129" cy="84512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二次元コード</a:t>
            </a: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（ハローワークで作成・添付します）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E89C699-A447-7C91-A6B4-418FF71226FD}"/>
              </a:ext>
            </a:extLst>
          </p:cNvPr>
          <p:cNvSpPr txBox="1"/>
          <p:nvPr/>
        </p:nvSpPr>
        <p:spPr>
          <a:xfrm>
            <a:off x="1284688" y="9322579"/>
            <a:ext cx="16093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ハローワークおおすみ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958B85-B18C-81B1-B54D-CD6614BA1A85}"/>
              </a:ext>
            </a:extLst>
          </p:cNvPr>
          <p:cNvSpPr txBox="1"/>
          <p:nvPr/>
        </p:nvSpPr>
        <p:spPr>
          <a:xfrm>
            <a:off x="473636" y="8699682"/>
            <a:ext cx="4167636" cy="4154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この会社が気になった方は、ハローワークおおすみの窓口職員にお声がけください♪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79963CB9-55B4-138E-43DC-637075BD1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646" y="267289"/>
            <a:ext cx="1043827" cy="631327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47780FFF-39D5-8038-77A6-266F9F4F3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26" y="9282522"/>
            <a:ext cx="1040946" cy="34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18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CA4F2-C060-B518-E042-33EA400F4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3DCE0E-137E-9C6D-A441-BDDC8D2916CC}"/>
              </a:ext>
            </a:extLst>
          </p:cNvPr>
          <p:cNvSpPr txBox="1"/>
          <p:nvPr/>
        </p:nvSpPr>
        <p:spPr>
          <a:xfrm>
            <a:off x="394855" y="452615"/>
            <a:ext cx="6068290" cy="64633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正楷書体-PRO" panose="03000600000000000000" pitchFamily="66" charset="-128"/>
                <a:ea typeface="HG正楷書体-PRO" panose="03000600000000000000" pitchFamily="66" charset="-128"/>
              </a:rPr>
              <a:t>社会福祉法人　○△□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ACA21348-85CA-F97D-880E-BBD3DE4BCB36}"/>
              </a:ext>
            </a:extLst>
          </p:cNvPr>
          <p:cNvSpPr/>
          <p:nvPr/>
        </p:nvSpPr>
        <p:spPr>
          <a:xfrm>
            <a:off x="90237" y="164066"/>
            <a:ext cx="6677526" cy="9577867"/>
          </a:xfrm>
          <a:prstGeom prst="roundRect">
            <a:avLst>
              <a:gd name="adj" fmla="val 3456"/>
            </a:avLst>
          </a:prstGeom>
          <a:noFill/>
          <a:ln w="762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D6CE535-1350-88B4-2367-BA329F80D3AA}"/>
              </a:ext>
            </a:extLst>
          </p:cNvPr>
          <p:cNvGrpSpPr/>
          <p:nvPr/>
        </p:nvGrpSpPr>
        <p:grpSpPr>
          <a:xfrm>
            <a:off x="387928" y="1468628"/>
            <a:ext cx="3228108" cy="2230582"/>
            <a:chOff x="374073" y="1288473"/>
            <a:chExt cx="3713018" cy="22305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1A7F184-BFF2-E9A0-2CE2-E8FA73D22127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3180ED54-23F4-2D1E-84B3-B7236A364E12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会社概要</a:t>
              </a:r>
              <a:endPara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B837559-965A-9353-9CA2-5FEBD89DDBBE}"/>
              </a:ext>
            </a:extLst>
          </p:cNvPr>
          <p:cNvGrpSpPr/>
          <p:nvPr/>
        </p:nvGrpSpPr>
        <p:grpSpPr>
          <a:xfrm>
            <a:off x="394855" y="6237918"/>
            <a:ext cx="2944090" cy="2230582"/>
            <a:chOff x="374073" y="1288473"/>
            <a:chExt cx="3713018" cy="2230582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50B558D-1D27-4DDE-CA97-9F606C209B93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ABE3ECC-BE35-EBE2-2AB4-E203F4E18C0F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</a:t>
              </a:r>
              <a:r>
                <a:rPr kumimoji="1" lang="en-US" altLang="ja-JP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PR</a:t>
              </a: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ポイント</a:t>
              </a:r>
              <a:endPara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2A6D9D4-974C-5F62-D3DB-6BEB095EBC93}"/>
              </a:ext>
            </a:extLst>
          </p:cNvPr>
          <p:cNvSpPr txBox="1"/>
          <p:nvPr/>
        </p:nvSpPr>
        <p:spPr>
          <a:xfrm>
            <a:off x="4744999" y="8453286"/>
            <a:ext cx="20227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現在公開中の求人はこちら↓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B2F3212-2451-C9F6-6B7C-35A834D2493A}"/>
              </a:ext>
            </a:extLst>
          </p:cNvPr>
          <p:cNvGrpSpPr/>
          <p:nvPr/>
        </p:nvGrpSpPr>
        <p:grpSpPr>
          <a:xfrm>
            <a:off x="3525982" y="6237918"/>
            <a:ext cx="2944090" cy="2230582"/>
            <a:chOff x="374073" y="1288473"/>
            <a:chExt cx="3713018" cy="2230582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BB518569-269F-CB88-30DB-4230502D2DFC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D1D0CCA-28F8-6272-3699-B219F50770D7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会社からのメッセージ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981B47C3-DEFA-D5DE-0896-B841EA5C8128}"/>
              </a:ext>
            </a:extLst>
          </p:cNvPr>
          <p:cNvGrpSpPr/>
          <p:nvPr/>
        </p:nvGrpSpPr>
        <p:grpSpPr>
          <a:xfrm>
            <a:off x="3108465" y="3849543"/>
            <a:ext cx="3370265" cy="2230582"/>
            <a:chOff x="374073" y="1288473"/>
            <a:chExt cx="3713018" cy="2230582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7012EE9E-2980-3DBE-7AA2-B5B8380999B5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223058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8B17496B-A749-7245-999E-D1C854384A28}"/>
                </a:ext>
              </a:extLst>
            </p:cNvPr>
            <p:cNvSpPr txBox="1"/>
            <p:nvPr/>
          </p:nvSpPr>
          <p:spPr>
            <a:xfrm>
              <a:off x="374073" y="1288473"/>
              <a:ext cx="3713018" cy="338554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　</a:t>
              </a:r>
              <a:r>
                <a:rPr kumimoji="1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rPr>
                <a:t>福利厚生</a:t>
              </a:r>
              <a:endPara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6A714E9-117D-9BD0-CD88-10BA06F7FB66}"/>
              </a:ext>
            </a:extLst>
          </p:cNvPr>
          <p:cNvSpPr/>
          <p:nvPr/>
        </p:nvSpPr>
        <p:spPr>
          <a:xfrm>
            <a:off x="5192872" y="8745499"/>
            <a:ext cx="845129" cy="84512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二次元コード</a:t>
            </a: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（ハローワークで作成・添付します）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FF57992-89D8-604B-B514-18AA69776E46}"/>
              </a:ext>
            </a:extLst>
          </p:cNvPr>
          <p:cNvSpPr txBox="1"/>
          <p:nvPr/>
        </p:nvSpPr>
        <p:spPr>
          <a:xfrm>
            <a:off x="1284688" y="9322579"/>
            <a:ext cx="16093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rPr>
              <a:t>ハローワークおおすみ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A015619-1B3E-1F7F-2016-1999937569E7}"/>
              </a:ext>
            </a:extLst>
          </p:cNvPr>
          <p:cNvSpPr txBox="1"/>
          <p:nvPr/>
        </p:nvSpPr>
        <p:spPr>
          <a:xfrm>
            <a:off x="473636" y="8699682"/>
            <a:ext cx="4167636" cy="4154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この会社が気になった方は、ハローワークおおすみの窓口職員にお声がけください♪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79343724-5786-22A3-D380-156CA96AB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436" y="222995"/>
            <a:ext cx="1043827" cy="631327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D5CB89AD-C209-E47C-2B0E-D64AE5C30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26" y="9282522"/>
            <a:ext cx="1040946" cy="34172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0A6C2C-5A59-E369-4568-1024484621E4}"/>
              </a:ext>
            </a:extLst>
          </p:cNvPr>
          <p:cNvSpPr txBox="1"/>
          <p:nvPr/>
        </p:nvSpPr>
        <p:spPr>
          <a:xfrm>
            <a:off x="443346" y="2027065"/>
            <a:ext cx="32419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rgbClr val="0070C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業種</a:t>
            </a:r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：介護施設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solidFill>
                  <a:srgbClr val="0070C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創立</a:t>
            </a:r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：平成○年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solidFill>
                  <a:srgbClr val="0070C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従業員数</a:t>
            </a:r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：○○人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solidFill>
                  <a:srgbClr val="0070C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職種</a:t>
            </a:r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：看護職員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　　介護職員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　　専門職員（理学・作業療法士）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B4636BB-B469-1BB2-ED7E-38412ED9EBB0}"/>
              </a:ext>
            </a:extLst>
          </p:cNvPr>
          <p:cNvSpPr txBox="1"/>
          <p:nvPr/>
        </p:nvSpPr>
        <p:spPr>
          <a:xfrm>
            <a:off x="3150078" y="4567580"/>
            <a:ext cx="336160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☆　有給取得日数　年間</a:t>
            </a:r>
            <a:r>
              <a:rPr kumimoji="1" lang="en-US" altLang="ja-JP" sz="14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11.5</a:t>
            </a:r>
            <a:r>
              <a:rPr kumimoji="1" lang="ja-JP" altLang="en-US" sz="14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日</a:t>
            </a:r>
            <a:endParaRPr kumimoji="1" lang="en-US" altLang="ja-JP" sz="1400" dirty="0">
              <a:solidFill>
                <a:srgbClr val="FF0000"/>
              </a:solidFill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☆　年間休日数</a:t>
            </a:r>
            <a:r>
              <a:rPr kumimoji="1" lang="en-US" altLang="ja-JP" sz="14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105</a:t>
            </a:r>
            <a:r>
              <a:rPr kumimoji="1" lang="ja-JP" altLang="en-US" sz="14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日</a:t>
            </a:r>
            <a:endParaRPr kumimoji="1" lang="en-US" altLang="ja-JP" sz="1400" dirty="0">
              <a:solidFill>
                <a:srgbClr val="FF0000"/>
              </a:solidFill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☆　年</a:t>
            </a:r>
            <a:r>
              <a:rPr kumimoji="1" lang="en-US" altLang="ja-JP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1</a:t>
            </a:r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回の健康診断あり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☆　月平均時間外労働時間　</a:t>
            </a:r>
            <a:r>
              <a:rPr kumimoji="1" lang="en-US" altLang="ja-JP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3.5</a:t>
            </a:r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時間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☆　</a:t>
            </a:r>
            <a:r>
              <a:rPr kumimoji="1" lang="ja-JP" altLang="en-US" sz="14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駐車場無料</a:t>
            </a:r>
            <a:endParaRPr kumimoji="1" lang="en-US" altLang="ja-JP" sz="1400" dirty="0">
              <a:solidFill>
                <a:srgbClr val="FF0000"/>
              </a:solidFill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1EADF674-1C20-DAE7-610F-E7E636E6E6C6}"/>
              </a:ext>
            </a:extLst>
          </p:cNvPr>
          <p:cNvSpPr txBox="1"/>
          <p:nvPr/>
        </p:nvSpPr>
        <p:spPr>
          <a:xfrm>
            <a:off x="443346" y="6837126"/>
            <a:ext cx="28886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風通しの良い職場で、困ったときは助け合い、意見を出し合って職場をより良くしていく社風です。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子育て中の方や定年退職した後に気楽に働きたい方、短時間での勤務も可能です。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8786C70E-CD85-A14C-E55C-B5D5DB30EE5F}"/>
              </a:ext>
            </a:extLst>
          </p:cNvPr>
          <p:cNvSpPr txBox="1"/>
          <p:nvPr/>
        </p:nvSpPr>
        <p:spPr>
          <a:xfrm>
            <a:off x="3541567" y="6860415"/>
            <a:ext cx="29371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未経験から入職した職員も、今では資格を取得し第一線で働いています。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資格をお持ちの方も、未経験の方も、ぜひ見学にお越しください。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400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お待ちしています。</a:t>
            </a:r>
            <a:endParaRPr kumimoji="1" lang="en-US" altLang="ja-JP" sz="1400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61BF3E1-699F-5562-708B-3FD457678A02}"/>
              </a:ext>
            </a:extLst>
          </p:cNvPr>
          <p:cNvSpPr txBox="1"/>
          <p:nvPr/>
        </p:nvSpPr>
        <p:spPr>
          <a:xfrm>
            <a:off x="293527" y="302282"/>
            <a:ext cx="822692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chemeClr val="bg1"/>
                </a:solidFill>
                <a:latin typeface="+mn-ea"/>
              </a:rPr>
              <a:t>作成例</a:t>
            </a:r>
          </a:p>
        </p:txBody>
      </p:sp>
      <p:pic>
        <p:nvPicPr>
          <p:cNvPr id="21" name="図 20" descr="家具のあるリビングルーム&#10;&#10;AI 生成コンテンツは誤りを含む可能性があります。">
            <a:extLst>
              <a:ext uri="{FF2B5EF4-FFF2-40B4-BE49-F238E27FC236}">
                <a16:creationId xmlns:a16="http://schemas.microsoft.com/office/drawing/2014/main" id="{31692CD3-1655-D6C2-6DBE-1EBB5F9F15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27" y="4043268"/>
            <a:ext cx="2729195" cy="1819463"/>
          </a:xfrm>
          <a:prstGeom prst="rect">
            <a:avLst/>
          </a:prstGeom>
        </p:spPr>
      </p:pic>
      <p:pic>
        <p:nvPicPr>
          <p:cNvPr id="23" name="図 22" descr="建物の前の家&#10;&#10;AI 生成コンテンツは誤りを含む可能性があります。">
            <a:extLst>
              <a:ext uri="{FF2B5EF4-FFF2-40B4-BE49-F238E27FC236}">
                <a16:creationId xmlns:a16="http://schemas.microsoft.com/office/drawing/2014/main" id="{0419FF9D-96B9-9ACE-8891-C1594C924A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361" y="1620611"/>
            <a:ext cx="2973804" cy="1982536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128EAEF-D3C2-F705-5A34-E92FAAB9F3D7}"/>
              </a:ext>
            </a:extLst>
          </p:cNvPr>
          <p:cNvSpPr txBox="1"/>
          <p:nvPr/>
        </p:nvSpPr>
        <p:spPr>
          <a:xfrm>
            <a:off x="4839581" y="3618361"/>
            <a:ext cx="193963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800" dirty="0"/>
              <a:t>※</a:t>
            </a:r>
            <a:r>
              <a:rPr lang="ja-JP" altLang="en-US" sz="800" dirty="0"/>
              <a:t>画像は生成</a:t>
            </a:r>
            <a:r>
              <a:rPr lang="en-US" altLang="ja-JP" sz="800" dirty="0"/>
              <a:t>AI</a:t>
            </a:r>
            <a:r>
              <a:rPr lang="ja-JP" altLang="en-US" sz="800" dirty="0"/>
              <a:t>により作成しています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2EC7402-FB20-BD6D-F904-73F3EC5151C4}"/>
              </a:ext>
            </a:extLst>
          </p:cNvPr>
          <p:cNvSpPr txBox="1"/>
          <p:nvPr/>
        </p:nvSpPr>
        <p:spPr>
          <a:xfrm>
            <a:off x="1210441" y="5860591"/>
            <a:ext cx="193963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800" dirty="0"/>
              <a:t>※</a:t>
            </a:r>
            <a:r>
              <a:rPr lang="ja-JP" altLang="en-US" sz="800" dirty="0"/>
              <a:t>画像は生成</a:t>
            </a:r>
            <a:r>
              <a:rPr lang="en-US" altLang="ja-JP" sz="800" dirty="0"/>
              <a:t>AI</a:t>
            </a:r>
            <a:r>
              <a:rPr lang="ja-JP" altLang="en-US" sz="800" dirty="0"/>
              <a:t>により作成しています</a:t>
            </a:r>
          </a:p>
        </p:txBody>
      </p:sp>
    </p:spTree>
    <p:extLst>
      <p:ext uri="{BB962C8B-B14F-4D97-AF65-F5344CB8AC3E}">
        <p14:creationId xmlns:p14="http://schemas.microsoft.com/office/powerpoint/2010/main" val="3271008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8C0E619346B2941AFFD993EC5C3347F" ma:contentTypeVersion="15" ma:contentTypeDescription="新しいドキュメントを作成します。" ma:contentTypeScope="" ma:versionID="c6eaa12000c1075d1b760ffd26a4ad12">
  <xsd:schema xmlns:xsd="http://www.w3.org/2001/XMLSchema" xmlns:xs="http://www.w3.org/2001/XMLSchema" xmlns:p="http://schemas.microsoft.com/office/2006/metadata/properties" xmlns:ns2="97a95e2d-0e62-4b88-b41c-32b043acdeff" xmlns:ns3="c8886e6d-ca38-4783-ac23-8bd097117a79" targetNamespace="http://schemas.microsoft.com/office/2006/metadata/properties" ma:root="true" ma:fieldsID="4707d340603767601c5a7159b9e7de10" ns2:_="" ns3:_="">
    <xsd:import namespace="97a95e2d-0e62-4b88-b41c-32b043acdeff"/>
    <xsd:import namespace="c8886e6d-ca38-4783-ac23-8bd097117a79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a95e2d-0e62-4b88-b41c-32b043acdeff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886e6d-ca38-4783-ac23-8bd097117a7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d293b57-6e1d-41a2-b5e3-4cdaeb9a5c83}" ma:internalName="TaxCatchAll" ma:showField="CatchAllData" ma:web="c8886e6d-ca38-4783-ac23-8bd097117a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97a95e2d-0e62-4b88-b41c-32b043acdeff">
      <UserInfo>
        <DisplayName/>
        <AccountId xsi:nil="true"/>
        <AccountType/>
      </UserInfo>
    </Owner>
    <lcf76f155ced4ddcb4097134ff3c332f xmlns="97a95e2d-0e62-4b88-b41c-32b043acdeff">
      <Terms xmlns="http://schemas.microsoft.com/office/infopath/2007/PartnerControls"/>
    </lcf76f155ced4ddcb4097134ff3c332f>
    <TaxCatchAll xmlns="c8886e6d-ca38-4783-ac23-8bd097117a79" xsi:nil="true"/>
  </documentManagement>
</p:properties>
</file>

<file path=customXml/itemProps1.xml><?xml version="1.0" encoding="utf-8"?>
<ds:datastoreItem xmlns:ds="http://schemas.openxmlformats.org/officeDocument/2006/customXml" ds:itemID="{1CE9327A-2F52-4819-8730-3B4B99CA743E}"/>
</file>

<file path=customXml/itemProps2.xml><?xml version="1.0" encoding="utf-8"?>
<ds:datastoreItem xmlns:ds="http://schemas.openxmlformats.org/officeDocument/2006/customXml" ds:itemID="{194C24C5-06FE-4F3B-B309-47798AAC13A0}"/>
</file>

<file path=customXml/itemProps3.xml><?xml version="1.0" encoding="utf-8"?>
<ds:datastoreItem xmlns:ds="http://schemas.openxmlformats.org/officeDocument/2006/customXml" ds:itemID="{39385D7D-F974-434B-885E-AE0FCCB0F53A}"/>
</file>

<file path=docProps/app.xml><?xml version="1.0" encoding="utf-8"?>
<Properties xmlns="http://schemas.openxmlformats.org/officeDocument/2006/extended-properties" xmlns:vt="http://schemas.openxmlformats.org/officeDocument/2006/docPropsVTypes">
  <Words>736</Words>
  <PresentationFormat>A4 210 x 297 mm</PresentationFormat>
  <Paragraphs>103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3" baseType="lpstr">
      <vt:lpstr>HGPｺﾞｼｯｸE</vt:lpstr>
      <vt:lpstr>HG正楷書体-PRO</vt:lpstr>
      <vt:lpstr>HG創英角ﾎﾟｯﾌﾟ体</vt:lpstr>
      <vt:lpstr>メイリオ</vt:lpstr>
      <vt:lpstr>游ゴシック</vt:lpstr>
      <vt:lpstr>游ゴシック Light</vt:lpstr>
      <vt:lpstr>Aptos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0x01010028C0E619346B2941AFFD993EC5C3347F</vt:lpwstr>
  </property>
</Properties>
</file>