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4"/>
  </p:sldMasterIdLst>
  <p:notesMasterIdLst>
    <p:notesMasterId r:id="rId7"/>
  </p:notesMasterIdLst>
  <p:sldIdLst>
    <p:sldId id="256" r:id="rId5"/>
    <p:sldId id="260" r:id="rId6"/>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3">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9F7"/>
    <a:srgbClr val="F79646"/>
    <a:srgbClr val="5278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3CA888-0101-4571-A0A1-08C906011629}" v="7" dt="2025-04-15T00:29:25.92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3236" autoAdjust="0"/>
  </p:normalViewPr>
  <p:slideViewPr>
    <p:cSldViewPr>
      <p:cViewPr varScale="1">
        <p:scale>
          <a:sx n="75" d="100"/>
          <a:sy n="75" d="100"/>
        </p:scale>
        <p:origin x="3498" y="84"/>
      </p:cViewPr>
      <p:guideLst>
        <p:guide orient="horz" pos="3063"/>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presProps.xml" Type="http://schemas.openxmlformats.org/officeDocument/2006/relationships/presProps"/><Relationship Id="rId9" Target="viewProps.xml" Type="http://schemas.openxmlformats.org/officeDocument/2006/relationships/view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2229" tIns="46115" rIns="92229" bIns="461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2229" tIns="46115" rIns="92229" bIns="46115" rtlCol="0"/>
          <a:lstStyle>
            <a:lvl1pPr algn="r">
              <a:defRPr sz="1200"/>
            </a:lvl1pPr>
          </a:lstStyle>
          <a:p>
            <a:fld id="{0DD5BC5F-EF75-435E-AFC4-574195DB9DA2}" type="datetimeFigureOut">
              <a:rPr kumimoji="1" lang="ja-JP" altLang="en-US" smtClean="0"/>
              <a:t>2025/4/15</a:t>
            </a:fld>
            <a:endParaRPr kumimoji="1" lang="ja-JP" altLang="en-US"/>
          </a:p>
        </p:txBody>
      </p:sp>
      <p:sp>
        <p:nvSpPr>
          <p:cNvPr id="4" name="スライド イメージ プレースホルダー 3"/>
          <p:cNvSpPr>
            <a:spLocks noGrp="1" noRot="1" noChangeAspect="1"/>
          </p:cNvSpPr>
          <p:nvPr>
            <p:ph type="sldImg" idx="2"/>
          </p:nvPr>
        </p:nvSpPr>
        <p:spPr>
          <a:xfrm>
            <a:off x="2087563" y="744538"/>
            <a:ext cx="2632075" cy="3729037"/>
          </a:xfrm>
          <a:prstGeom prst="rect">
            <a:avLst/>
          </a:prstGeom>
          <a:noFill/>
          <a:ln w="12700">
            <a:solidFill>
              <a:prstClr val="black"/>
            </a:solidFill>
          </a:ln>
        </p:spPr>
        <p:txBody>
          <a:bodyPr vert="horz" lIns="92229" tIns="46115" rIns="92229" bIns="46115"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2229" tIns="46115" rIns="92229" bIns="461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6"/>
            <a:ext cx="2949787" cy="496967"/>
          </a:xfrm>
          <a:prstGeom prst="rect">
            <a:avLst/>
          </a:prstGeom>
        </p:spPr>
        <p:txBody>
          <a:bodyPr vert="horz" lIns="92229" tIns="46115" rIns="92229" bIns="461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2229" tIns="46115" rIns="92229" bIns="46115" rtlCol="0" anchor="b"/>
          <a:lstStyle>
            <a:lvl1pPr algn="r">
              <a:defRPr sz="1200"/>
            </a:lvl1pPr>
          </a:lstStyle>
          <a:p>
            <a:fld id="{684C12A0-466E-4822-8F0A-A72FA83814D5}" type="slidenum">
              <a:rPr kumimoji="1" lang="ja-JP" altLang="en-US" smtClean="0"/>
              <a:t>‹#›</a:t>
            </a:fld>
            <a:endParaRPr kumimoji="1" lang="ja-JP" altLang="en-US"/>
          </a:p>
        </p:txBody>
      </p:sp>
    </p:spTree>
    <p:extLst>
      <p:ext uri="{BB962C8B-B14F-4D97-AF65-F5344CB8AC3E}">
        <p14:creationId xmlns:p14="http://schemas.microsoft.com/office/powerpoint/2010/main" val="2704406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4538"/>
            <a:ext cx="26320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4C12A0-466E-4822-8F0A-A72FA83814D5}" type="slidenum">
              <a:rPr kumimoji="1" lang="ja-JP" altLang="en-US" smtClean="0"/>
              <a:t>1</a:t>
            </a:fld>
            <a:endParaRPr kumimoji="1" lang="ja-JP" altLang="en-US"/>
          </a:p>
        </p:txBody>
      </p:sp>
    </p:spTree>
    <p:extLst>
      <p:ext uri="{BB962C8B-B14F-4D97-AF65-F5344CB8AC3E}">
        <p14:creationId xmlns:p14="http://schemas.microsoft.com/office/powerpoint/2010/main" val="4055944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4C12A0-466E-4822-8F0A-A72FA83814D5}" type="slidenum">
              <a:rPr kumimoji="1" lang="ja-JP" altLang="en-US" smtClean="0"/>
              <a:t>2</a:t>
            </a:fld>
            <a:endParaRPr kumimoji="1" lang="ja-JP" altLang="en-US"/>
          </a:p>
        </p:txBody>
      </p:sp>
    </p:spTree>
    <p:extLst>
      <p:ext uri="{BB962C8B-B14F-4D97-AF65-F5344CB8AC3E}">
        <p14:creationId xmlns:p14="http://schemas.microsoft.com/office/powerpoint/2010/main" val="145578725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591054"/>
            <a:ext cx="5143500" cy="3384644"/>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5106222"/>
            <a:ext cx="5143500" cy="234719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286139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182763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17599"/>
            <a:ext cx="1478756" cy="823881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517599"/>
            <a:ext cx="4350544" cy="823881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555082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4241853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23713"/>
            <a:ext cx="5915025" cy="4044019"/>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505989"/>
            <a:ext cx="5915025" cy="2126654"/>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670557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587992"/>
            <a:ext cx="2914650" cy="616842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587992"/>
            <a:ext cx="2914650" cy="616842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8344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17599"/>
            <a:ext cx="5915025" cy="1879108"/>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383204"/>
            <a:ext cx="2901255" cy="116797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551176"/>
            <a:ext cx="2901255" cy="522324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383204"/>
            <a:ext cx="2915543" cy="116797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551176"/>
            <a:ext cx="2915543" cy="522324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910824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265219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230411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123"/>
            <a:ext cx="2211883" cy="2268432"/>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399767"/>
            <a:ext cx="3471863" cy="690881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916555"/>
            <a:ext cx="2211883" cy="5403279"/>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418032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123"/>
            <a:ext cx="2211883" cy="2268432"/>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399767"/>
            <a:ext cx="3471863" cy="690881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16555"/>
            <a:ext cx="2211883" cy="5403279"/>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E5996BB-EECA-4953-9641-621355146C09}" type="datetimeFigureOut">
              <a:rPr kumimoji="1" lang="ja-JP" altLang="en-US" smtClean="0"/>
              <a:t>2025/4/15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41644601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17599"/>
            <a:ext cx="5915025" cy="18791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587992"/>
            <a:ext cx="5915025" cy="6168425"/>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010716"/>
            <a:ext cx="1543050" cy="517598"/>
          </a:xfrm>
          <a:prstGeom prst="rect">
            <a:avLst/>
          </a:prstGeom>
        </p:spPr>
        <p:txBody>
          <a:bodyPr vert="horz" lIns="91440" tIns="45720" rIns="91440" bIns="45720" rtlCol="0" anchor="ctr"/>
          <a:lstStyle>
            <a:lvl1pPr algn="l">
              <a:defRPr sz="675">
                <a:solidFill>
                  <a:schemeClr val="tx1">
                    <a:tint val="75000"/>
                  </a:schemeClr>
                </a:solidFill>
              </a:defRPr>
            </a:lvl1pPr>
          </a:lstStyle>
          <a:p>
            <a:fld id="{2E5996BB-EECA-4953-9641-621355146C09}" type="datetimeFigureOut">
              <a:rPr kumimoji="1" lang="ja-JP" altLang="en-US" smtClean="0"/>
              <a:t>2025/4/15</a:t>
            </a:fld>
            <a:endParaRPr kumimoji="1" lang="ja-JP" altLang="en-US"/>
          </a:p>
        </p:txBody>
      </p:sp>
      <p:sp>
        <p:nvSpPr>
          <p:cNvPr id="5" name="フッター プレースホルダー 4"/>
          <p:cNvSpPr>
            <a:spLocks noGrp="1"/>
          </p:cNvSpPr>
          <p:nvPr>
            <p:ph type="ftr" sz="quarter" idx="3"/>
          </p:nvPr>
        </p:nvSpPr>
        <p:spPr>
          <a:xfrm>
            <a:off x="2271713" y="9010716"/>
            <a:ext cx="2314575" cy="517598"/>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010716"/>
            <a:ext cx="1543050" cy="517598"/>
          </a:xfrm>
          <a:prstGeom prst="rect">
            <a:avLst/>
          </a:prstGeom>
        </p:spPr>
        <p:txBody>
          <a:bodyPr vert="horz" lIns="91440" tIns="45720" rIns="91440" bIns="45720" rtlCol="0" anchor="ctr"/>
          <a:lstStyle>
            <a:lvl1pPr algn="r">
              <a:defRPr sz="675">
                <a:solidFill>
                  <a:schemeClr val="tx1">
                    <a:tint val="75000"/>
                  </a:schemeClr>
                </a:solidFill>
              </a:defRPr>
            </a:lvl1p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50544488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tel:099-000-0000" TargetMode="External" Type="http://schemas.openxmlformats.org/officeDocument/2006/relationships/hyperlink"/><Relationship Id="rId4" Target="../media/image1.png" Type="http://schemas.openxmlformats.org/officeDocument/2006/relationships/image"/><Relationship Id="rId5"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embeddings/oleObject1.bin" Type="http://schemas.openxmlformats.org/officeDocument/2006/relationships/oleObject"/><Relationship Id="rId4" Target="../media/image3.emf" Type="http://schemas.openxmlformats.org/officeDocument/2006/relationships/image"/><Relationship Id="rId5" Target="https://jsite.mhlw.go.jp/kagoshima-roudoukyoku/" TargetMode="External" Type="http://schemas.openxmlformats.org/officeDocument/2006/relationships/hyperlink"/></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30026" y="2164803"/>
            <a:ext cx="2278732" cy="3918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p>
        </p:txBody>
      </p:sp>
      <p:sp>
        <p:nvSpPr>
          <p:cNvPr id="6" name="正方形/長方形 5"/>
          <p:cNvSpPr/>
          <p:nvPr/>
        </p:nvSpPr>
        <p:spPr>
          <a:xfrm>
            <a:off x="4606823" y="2164803"/>
            <a:ext cx="2173837" cy="3918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　パワーハラスメント　</a:t>
            </a:r>
          </a:p>
        </p:txBody>
      </p:sp>
      <p:sp>
        <p:nvSpPr>
          <p:cNvPr id="9" name="正方形/長方形 8"/>
          <p:cNvSpPr/>
          <p:nvPr/>
        </p:nvSpPr>
        <p:spPr>
          <a:xfrm>
            <a:off x="2315189" y="2164803"/>
            <a:ext cx="2298932" cy="3918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妊娠・出産等に関する</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ハラスメント</a:t>
            </a:r>
          </a:p>
        </p:txBody>
      </p:sp>
      <p:sp>
        <p:nvSpPr>
          <p:cNvPr id="19" name="正方形/長方形 18"/>
          <p:cNvSpPr/>
          <p:nvPr/>
        </p:nvSpPr>
        <p:spPr>
          <a:xfrm>
            <a:off x="159330" y="100846"/>
            <a:ext cx="6687857" cy="1015663"/>
          </a:xfrm>
          <a:prstGeom prst="rect">
            <a:avLst/>
          </a:prstGeom>
          <a:noFill/>
          <a:ln>
            <a:noFill/>
          </a:ln>
        </p:spPr>
        <p:txBody>
          <a:bodyPr wrap="square" lIns="91440" tIns="45720" rIns="91440" bIns="45720">
            <a:spAutoFit/>
          </a:bodyPr>
          <a:lstStyle/>
          <a:p>
            <a:pPr algn="ctr"/>
            <a:r>
              <a:rPr lang="ja-JP" altLang="en-US" sz="3000" dirty="0">
                <a:ln w="18415" cmpd="sng">
                  <a:solidFill>
                    <a:schemeClr val="accent1"/>
                  </a:solidFill>
                  <a:prstDash val="solid"/>
                </a:ln>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フリーランスに対する</a:t>
            </a:r>
            <a:endParaRPr lang="en-US" altLang="ja-JP" sz="3000" dirty="0">
              <a:ln w="18415" cmpd="sng">
                <a:solidFill>
                  <a:schemeClr val="accent1"/>
                </a:solidFill>
                <a:prstDash val="solid"/>
              </a:ln>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0" dirty="0">
                <a:ln w="18415" cmpd="sng">
                  <a:solidFill>
                    <a:schemeClr val="accent1"/>
                  </a:solidFill>
                  <a:prstDash val="solid"/>
                </a:ln>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ハラスメントは許しません！</a:t>
            </a:r>
          </a:p>
        </p:txBody>
      </p:sp>
      <p:sp>
        <p:nvSpPr>
          <p:cNvPr id="22" name="テキスト ボックス 21"/>
          <p:cNvSpPr txBox="1"/>
          <p:nvPr/>
        </p:nvSpPr>
        <p:spPr>
          <a:xfrm>
            <a:off x="27384" y="1260525"/>
            <a:ext cx="6858000" cy="90024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業務委託におけるハラスメントは、個人としての尊厳を不当に傷つける社会的に許されない行為です。</a:t>
            </a:r>
          </a:p>
          <a:p>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職場におけるハラスメントと同様に、取引の相手方であるフリーランスに対するハラスメントについても、そのフリーランスの能力の有効な発揮を妨げ、また、当社にとっても職場秩序や業務の遂行を阻害し、社会的評価に影響を与える問題です。</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わが社ではフリーランスに対する下記のハラスメントを許しません！！</a:t>
            </a:r>
          </a:p>
        </p:txBody>
      </p:sp>
      <p:sp>
        <p:nvSpPr>
          <p:cNvPr id="23" name="正方形/長方形 22"/>
          <p:cNvSpPr/>
          <p:nvPr/>
        </p:nvSpPr>
        <p:spPr>
          <a:xfrm>
            <a:off x="30619" y="2529031"/>
            <a:ext cx="2278731" cy="1752302"/>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性的な言動に対して、拒否等を行ったフリーランスの就業条件に不利益を与えることやフリーランスの就業環境を害する性的な言動のことです。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例えば</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・フリーランスに対し性的な関係を要求した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が拒否されたため、契約を解除する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・同じ事業所において就業するフリーランス　</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に関係する性的な内容の情報を意図的かつ</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継続的に広めた　</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等</a:t>
            </a:r>
          </a:p>
        </p:txBody>
      </p:sp>
      <p:sp>
        <p:nvSpPr>
          <p:cNvPr id="24" name="正方形/長方形 23"/>
          <p:cNvSpPr/>
          <p:nvPr/>
        </p:nvSpPr>
        <p:spPr>
          <a:xfrm>
            <a:off x="2305281" y="2532559"/>
            <a:ext cx="2308840" cy="174877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フリーランスが妊娠・出産したこと、つわりなどにより業務を行えないこと、妊娠・出産に関して配慮の申出をした場合に、そのフリーランスの就業環境を害する言動のことです。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例えば</a:t>
            </a:r>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・妊娠したことのみを理由として嫌がらせ等　</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をする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・妊娠したことのみを理由として業務委託契　</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約の解除を示唆する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・配慮の申出をしないように言うなど、配慮</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の申出を阻害する　等</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4620552" y="2529032"/>
            <a:ext cx="2156416" cy="175328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業務委託に関して行われる、取引上</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優越的な関係を背景とした言動であって</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業務を遂行する上で必要かつ相当な範囲を超えたものにより、フリーランスの</a:t>
            </a:r>
            <a:r>
              <a:rPr lang="ja-JP" altLang="ja-JP" sz="1000" dirty="0">
                <a:latin typeface="メイリオ" panose="020B0604030504040204" pitchFamily="50" charset="-128"/>
                <a:ea typeface="メイリオ" panose="020B0604030504040204" pitchFamily="50" charset="-128"/>
                <a:cs typeface="メイリオ" panose="020B0604030504040204" pitchFamily="50" charset="-128"/>
              </a:rPr>
              <a:t>就業環境を</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害する言動のことです。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代表的な言動の類型は</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・身体的攻撃　・精神的攻撃</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・人間関係からの切り離し</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・過大な要求 ・過小な要求 ・個の侵害 等</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0" y="4356869"/>
            <a:ext cx="6843681" cy="2723823"/>
          </a:xfrm>
          <a:prstGeom prst="rect">
            <a:avLst/>
          </a:prstGeom>
          <a:noFill/>
        </p:spPr>
        <p:txBody>
          <a:bodyPr wrap="square" rtlCol="0">
            <a:spAutoFit/>
          </a:bodyPr>
          <a:lstStyle/>
          <a:p>
            <a:r>
              <a:rPr kumimoji="1" lang="ja-JP" altLang="en-US" sz="950" dirty="0">
                <a:latin typeface="メイリオ" panose="020B0604030504040204" pitchFamily="50" charset="-128"/>
                <a:ea typeface="メイリオ" panose="020B0604030504040204" pitchFamily="50" charset="-128"/>
                <a:cs typeface="メイリオ" panose="020B0604030504040204" pitchFamily="50" charset="-128"/>
              </a:rPr>
              <a:t>★業務委託契約締結後のフリーランスについては、次の契約締結に関連する言動も含め、その業務委託を遂行する場所また</a:t>
            </a:r>
            <a:endParaRPr kumimoji="1"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950" dirty="0">
                <a:latin typeface="メイリオ" panose="020B0604030504040204" pitchFamily="50" charset="-128"/>
                <a:ea typeface="メイリオ" panose="020B0604030504040204" pitchFamily="50" charset="-128"/>
                <a:cs typeface="メイリオ" panose="020B0604030504040204" pitchFamily="50" charset="-128"/>
              </a:rPr>
              <a:t>は場面において行われる就業環境を害するものなどは、上記のハラスメントに該当します。</a:t>
            </a:r>
            <a:endParaRPr kumimoji="1"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50" dirty="0">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業務委託におけるハラスメントには、フリーランスが業務を遂行している場所または場面で行われるもので、社外で打ち</a:t>
            </a:r>
            <a:endParaRPr kumimoji="1"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950" dirty="0">
                <a:latin typeface="メイリオ" panose="020B0604030504040204" pitchFamily="50" charset="-128"/>
                <a:ea typeface="メイリオ" panose="020B0604030504040204" pitchFamily="50" charset="-128"/>
                <a:cs typeface="メイリオ" panose="020B0604030504040204" pitchFamily="50" charset="-128"/>
              </a:rPr>
              <a:t>合わせをした際なども含まれます。</a:t>
            </a:r>
            <a:endParaRPr kumimoji="1"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95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★セクシュアルハラスメントについては、</a:t>
            </a:r>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当社の従業員のみならず、顧客、元請会社の方、協力会社の方等が行為者になり　</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得るものであり、異性に対する行為だけでなく、同性に対する行為も対象となります。また、被害者の性的指向又は性自　</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認にかかわらず、性的な言動であればセクシュアルハラスメントに該当します。性別役割分担意識に基づく言動は、セク　　</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シュアルハラスメントの発生の原因や背景となることがあるため、行わないようにしましょう。 </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★妊娠・出産に関する否定的な言動は、妊娠・出産等に関するハラスメントの発生の原因や背景となることがあるため、行　</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わないようにしましょう。フリーランスから妊娠の申出をしやすくするためにも重要です。</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★フリーランスが取引上弱い立場にあるために、通常の取引行為から逸脱した言動が行われやすいことが、パワーハラスメ</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ントが発生する原因や背景と考えられます。業務委託に係る契約担当者・事業担当者、成果物の確認・検収を行う者、フ</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リーランスと協力して業務を行う者を含め、フリーランスに対して取引の中で適切な言動で接しているかどうかを意識し　</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ましょう。</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★業務委託契約に向けた交渉中のフリーランス、委託募集に応募してきたフリーランス、委託先候補として当社が接触した</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フリーランスに対しても、ハラスメントを行ってはいけません。</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★顧客等からの著しい迷惑行為</a:t>
            </a:r>
            <a:r>
              <a:rPr lang="en-US" altLang="ja-JP" sz="9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カスタマーハラスメント：暴行、脅迫、ひどい暴言、著しく不当な要求等</a:t>
            </a:r>
            <a:r>
              <a:rPr lang="en-US" altLang="ja-JP" sz="9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を受けた場合も　</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　相談に対応します。</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0" y="7058612"/>
            <a:ext cx="6843681" cy="792088"/>
          </a:xfrm>
          <a:prstGeom prst="rect">
            <a:avLst/>
          </a:prstGeom>
          <a:solidFill>
            <a:schemeClr val="bg2"/>
          </a:solidFill>
          <a:ln>
            <a:solidFill>
              <a:schemeClr val="bg2"/>
            </a:solidFill>
          </a:ln>
          <a:effectLst/>
        </p:spPr>
        <p:style>
          <a:lnRef idx="1">
            <a:schemeClr val="accent5"/>
          </a:lnRef>
          <a:fillRef idx="2">
            <a:schemeClr val="accent5"/>
          </a:fillRef>
          <a:effectRef idx="1">
            <a:schemeClr val="accent5"/>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従業員がハラスメントを行った場合は、就業規則第○条「懲戒の事由」第△項に該当することとなり、処分されることがあります。</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その場合、次の要素を総合的に判断し、処分を決定します。</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①行為の具体的態様（時間・場所・内容・程度）</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②当事者同士の関係（フリーランスに委託する業務上の立場等）</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③被害者の対応（告訴等）・心情等</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857634" y="1010015"/>
            <a:ext cx="4306474" cy="292388"/>
          </a:xfrm>
          <a:prstGeom prst="rect">
            <a:avLst/>
          </a:prstGeom>
          <a:noFill/>
        </p:spPr>
        <p:txBody>
          <a:bodyPr wrap="square" rtlCol="0">
            <a:spAutoFit/>
          </a:bodyPr>
          <a:lstStyle/>
          <a:p>
            <a:r>
              <a:rPr lang="ja-JP" altLang="en-US" sz="1300" u="sng" dirty="0">
                <a:latin typeface="メイリオ" panose="020B0604030504040204" pitchFamily="50" charset="-128"/>
                <a:ea typeface="メイリオ" panose="020B0604030504040204" pitchFamily="50" charset="-128"/>
                <a:cs typeface="メイリオ" panose="020B0604030504040204" pitchFamily="50" charset="-128"/>
              </a:rPr>
              <a:t>○○株式会社　　　　代表取締役　○○　○○</a:t>
            </a:r>
            <a:r>
              <a:rPr lang="ja-JP" altLang="en-US" sz="1300" u="sng" dirty="0"/>
              <a:t>　　　　</a:t>
            </a:r>
            <a:endParaRPr kumimoji="1" lang="ja-JP" altLang="en-US" sz="1300" u="sng" dirty="0"/>
          </a:p>
        </p:txBody>
      </p:sp>
      <p:sp>
        <p:nvSpPr>
          <p:cNvPr id="28" name="正方形/長方形 27"/>
          <p:cNvSpPr/>
          <p:nvPr/>
        </p:nvSpPr>
        <p:spPr>
          <a:xfrm>
            <a:off x="0" y="7828619"/>
            <a:ext cx="6849381" cy="1784834"/>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ハラスメント被害に遭っているフリーランスの方は、勇気を出して相談してください！！</a:t>
            </a:r>
            <a:endPar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●当社のフリーランス</a:t>
            </a:r>
            <a:r>
              <a:rPr kumimoji="1" lang="ja-JP" altLang="en-US" sz="105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相談窓口</a:t>
            </a:r>
            <a:r>
              <a:rPr kumimoji="1"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人事部</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鹿児島太郎 </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TEL:099-000-0000(</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内線</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Email:</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 九州花子 </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TEL:099-000-0000(</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内線</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Email:</a:t>
            </a:r>
          </a:p>
          <a:p>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当社顧問社労士</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○○社労士事務所　薩摩　次郎　先生　</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hlinkClick r:id="rId3"/>
              </a:rPr>
              <a:t>TEL:099-000-0000</a:t>
            </a:r>
            <a:r>
              <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★実際に生じている場合だけではなく、生じる可能性がある場合、上記ハラスメントに当たるか微妙な場合も含め、広く相談に</a:t>
            </a:r>
            <a:endPar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対応し、事案に対処します。</a:t>
            </a:r>
            <a:endPar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★相談者だけでなく、行為者等のプライバシーも守って対応します。</a:t>
            </a:r>
          </a:p>
          <a:p>
            <a:r>
              <a:rPr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★ハラスメントの窓口に相談したこと、事実関係の確認等に協力したこと、都道府県労働局に申出をして適当な措置をとるべき</a:t>
            </a:r>
            <a:endPar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ことを求めたことを理由として、業務委託契約の解除その他不利益な取り扱いは行いません。</a:t>
            </a:r>
            <a:endPar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★ハラスメントについては、業務委託に関して協力する取引先の方や顧客等も行為者になり得るものです。取引先や顧客等から</a:t>
            </a:r>
            <a:endPar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ハラスメント行為を受けた場合もご相談ください。</a:t>
            </a:r>
            <a:endPar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a:extLst>
              <a:ext uri="{FF2B5EF4-FFF2-40B4-BE49-F238E27FC236}">
                <a16:creationId xmlns:a16="http://schemas.microsoft.com/office/drawing/2014/main" id="{D5D745D1-4CC7-18DA-8644-A94BEB9677DB}"/>
              </a:ext>
            </a:extLst>
          </p:cNvPr>
          <p:cNvGrpSpPr>
            <a:grpSpLocks noGrp="1" noUngrp="1" noChangeAspect="1"/>
          </p:cNvGrpSpPr>
          <p:nvPr/>
        </p:nvGrpSpPr>
        <p:grpSpPr>
          <a:xfrm>
            <a:off x="6007900" y="176633"/>
            <a:ext cx="690770" cy="929942"/>
            <a:chOff x="7962900" y="3543300"/>
            <a:chExt cx="2132013" cy="2870200"/>
          </a:xfrm>
        </p:grpSpPr>
        <p:pic>
          <p:nvPicPr>
            <p:cNvPr id="4" name="図 3" descr="【人物】労働者　困っている男女_s">
              <a:extLst>
                <a:ext uri="{FF2B5EF4-FFF2-40B4-BE49-F238E27FC236}">
                  <a16:creationId xmlns:a16="http://schemas.microsoft.com/office/drawing/2014/main" id="{E7EDFDFE-ECB2-7187-BE15-8CA5F07CF3F4}"/>
                </a:ext>
              </a:extLst>
            </p:cNvPr>
            <p:cNvPicPr>
              <a:picLocks noRot="1" noChangeAspect="1" noMove="1" noResize="1"/>
            </p:cNvPicPr>
            <p:nvPr isPhoto="1"/>
          </p:nvPicPr>
          <p:blipFill>
            <a:blip r:embed="rId4" cstate="print">
              <a:lum/>
              <a:extLst>
                <a:ext uri="{28A0092B-C50C-407E-A947-70E740481C1C}">
                  <a14:useLocalDpi xmlns:a14="http://schemas.microsoft.com/office/drawing/2010/main" val="0"/>
                </a:ext>
              </a:extLst>
            </a:blip>
            <a:stretch>
              <a:fillRect/>
            </a:stretch>
          </p:blipFill>
          <p:spPr>
            <a:xfrm>
              <a:off x="7962900" y="3543300"/>
              <a:ext cx="2132013" cy="2514600"/>
            </a:xfrm>
            <a:prstGeom prst="rect">
              <a:avLst/>
            </a:prstGeom>
          </p:spPr>
        </p:pic>
        <p:sp>
          <p:nvSpPr>
            <p:cNvPr id="7" name="正方形/長方形 6">
              <a:extLst>
                <a:ext uri="{FF2B5EF4-FFF2-40B4-BE49-F238E27FC236}">
                  <a16:creationId xmlns:a16="http://schemas.microsoft.com/office/drawing/2014/main" id="{A937FCA8-2D50-90E2-3ECD-1472A0DA5AE1}"/>
                </a:ext>
              </a:extLst>
            </p:cNvPr>
            <p:cNvSpPr/>
            <p:nvPr/>
          </p:nvSpPr>
          <p:spPr>
            <a:xfrm>
              <a:off x="7962900" y="6070600"/>
              <a:ext cx="2132013" cy="342900"/>
            </a:xfrm>
            <a:prstGeom prst="rect">
              <a:avLst/>
            </a:prstGeom>
            <a:noFill/>
            <a:ln>
              <a:noFill/>
            </a:ln>
          </p:spPr>
          <p:txBody>
            <a:bodyPr anchor="ctr">
              <a:normAutofit fontScale="25000" lnSpcReduction="20000"/>
            </a:bodyPr>
            <a:lstStyle/>
            <a:p>
              <a:pPr algn="ctr"/>
              <a:endParaRPr lang="ja-JP" altLang="en-US" sz="1600" dirty="0"/>
            </a:p>
          </p:txBody>
        </p:sp>
      </p:grpSp>
      <p:grpSp>
        <p:nvGrpSpPr>
          <p:cNvPr id="8" name="グループ化 7">
            <a:extLst>
              <a:ext uri="{FF2B5EF4-FFF2-40B4-BE49-F238E27FC236}">
                <a16:creationId xmlns:a16="http://schemas.microsoft.com/office/drawing/2014/main" id="{2DF280DA-D4CC-F97B-5F4A-915FA221DF57}"/>
              </a:ext>
            </a:extLst>
          </p:cNvPr>
          <p:cNvGrpSpPr>
            <a:grpSpLocks noGrp="1" noUngrp="1" noChangeAspect="1"/>
          </p:cNvGrpSpPr>
          <p:nvPr/>
        </p:nvGrpSpPr>
        <p:grpSpPr>
          <a:xfrm>
            <a:off x="5373216" y="7624325"/>
            <a:ext cx="704254" cy="675486"/>
            <a:chOff x="7532688" y="457200"/>
            <a:chExt cx="2992437" cy="2870200"/>
          </a:xfrm>
        </p:grpSpPr>
        <p:pic>
          <p:nvPicPr>
            <p:cNvPr id="10" name="図 9" descr="手をあげる男女_s">
              <a:extLst>
                <a:ext uri="{FF2B5EF4-FFF2-40B4-BE49-F238E27FC236}">
                  <a16:creationId xmlns:a16="http://schemas.microsoft.com/office/drawing/2014/main" id="{B72B7A9A-28EC-2A3E-621E-5A9C6A2F6EFB}"/>
                </a:ext>
              </a:extLst>
            </p:cNvPr>
            <p:cNvPicPr>
              <a:picLocks noRot="1" noChangeAspect="1" noMove="1" noResize="1"/>
            </p:cNvPicPr>
            <p:nvPr isPhoto="1"/>
          </p:nvPicPr>
          <p:blipFill>
            <a:blip r:embed="rId5" cstate="print">
              <a:lum/>
              <a:extLst>
                <a:ext uri="{28A0092B-C50C-407E-A947-70E740481C1C}">
                  <a14:useLocalDpi xmlns:a14="http://schemas.microsoft.com/office/drawing/2010/main" val="0"/>
                </a:ext>
              </a:extLst>
            </a:blip>
            <a:stretch>
              <a:fillRect/>
            </a:stretch>
          </p:blipFill>
          <p:spPr>
            <a:xfrm>
              <a:off x="7532688" y="457200"/>
              <a:ext cx="2992437" cy="2514600"/>
            </a:xfrm>
            <a:prstGeom prst="rect">
              <a:avLst/>
            </a:prstGeom>
          </p:spPr>
        </p:pic>
        <p:sp>
          <p:nvSpPr>
            <p:cNvPr id="14" name="正方形/長方形 13">
              <a:extLst>
                <a:ext uri="{FF2B5EF4-FFF2-40B4-BE49-F238E27FC236}">
                  <a16:creationId xmlns:a16="http://schemas.microsoft.com/office/drawing/2014/main" id="{59D5B84B-CBE0-488F-DD86-93C7FECB72E9}"/>
                </a:ext>
              </a:extLst>
            </p:cNvPr>
            <p:cNvSpPr/>
            <p:nvPr/>
          </p:nvSpPr>
          <p:spPr>
            <a:xfrm>
              <a:off x="7532688" y="2984500"/>
              <a:ext cx="2992437" cy="342900"/>
            </a:xfrm>
            <a:prstGeom prst="rect">
              <a:avLst/>
            </a:prstGeom>
            <a:noFill/>
            <a:ln>
              <a:noFill/>
            </a:ln>
          </p:spPr>
          <p:txBody>
            <a:bodyPr anchor="ctr">
              <a:normAutofit fontScale="25000" lnSpcReduction="20000"/>
            </a:bodyPr>
            <a:lstStyle/>
            <a:p>
              <a:pPr algn="ctr"/>
              <a:endParaRPr lang="ja-JP" altLang="en-US" sz="1600" dirty="0"/>
            </a:p>
          </p:txBody>
        </p:sp>
      </p:grpSp>
    </p:spTree>
    <p:extLst>
      <p:ext uri="{BB962C8B-B14F-4D97-AF65-F5344CB8AC3E}">
        <p14:creationId xmlns:p14="http://schemas.microsoft.com/office/powerpoint/2010/main" val="1781729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オブジェクト 23">
            <a:extLst>
              <a:ext uri="{FF2B5EF4-FFF2-40B4-BE49-F238E27FC236}">
                <a16:creationId xmlns:a16="http://schemas.microsoft.com/office/drawing/2014/main" id="{B19E5C43-670A-9DEA-75CB-9E355A97B275}"/>
              </a:ext>
            </a:extLst>
          </p:cNvPr>
          <p:cNvGraphicFramePr>
            <a:graphicFrameLocks noChangeAspect="1"/>
          </p:cNvGraphicFramePr>
          <p:nvPr>
            <p:extLst>
              <p:ext uri="{D42A27DB-BD31-4B8C-83A1-F6EECF244321}">
                <p14:modId xmlns:p14="http://schemas.microsoft.com/office/powerpoint/2010/main" val="949892208"/>
              </p:ext>
            </p:extLst>
          </p:nvPr>
        </p:nvGraphicFramePr>
        <p:xfrm>
          <a:off x="461445" y="545361"/>
          <a:ext cx="4430463" cy="6276488"/>
        </p:xfrm>
        <a:graphic>
          <a:graphicData uri="http://schemas.openxmlformats.org/presentationml/2006/ole">
            <mc:AlternateContent xmlns:mc="http://schemas.openxmlformats.org/markup-compatibility/2006">
              <mc:Choice xmlns:v="urn:schemas-microsoft-com:vml" Requires="v">
                <p:oleObj name="Acrobat Document" r:id="rId3" imgW="5143260" imgH="7286497" progId="AcroExch.Document.DC">
                  <p:embed/>
                </p:oleObj>
              </mc:Choice>
              <mc:Fallback>
                <p:oleObj name="Acrobat Document" r:id="rId3" imgW="5143260" imgH="7286497" progId="AcroExch.Document.DC">
                  <p:embed/>
                  <p:pic>
                    <p:nvPicPr>
                      <p:cNvPr id="24" name="オブジェクト 23">
                        <a:extLst>
                          <a:ext uri="{FF2B5EF4-FFF2-40B4-BE49-F238E27FC236}">
                            <a16:creationId xmlns:a16="http://schemas.microsoft.com/office/drawing/2014/main" id="{B19E5C43-670A-9DEA-75CB-9E355A97B275}"/>
                          </a:ext>
                        </a:extLst>
                      </p:cNvPr>
                      <p:cNvPicPr/>
                      <p:nvPr/>
                    </p:nvPicPr>
                    <p:blipFill>
                      <a:blip r:embed="rId4"/>
                      <a:stretch>
                        <a:fillRect/>
                      </a:stretch>
                    </p:blipFill>
                    <p:spPr>
                      <a:xfrm>
                        <a:off x="461445" y="545361"/>
                        <a:ext cx="4430463" cy="6276488"/>
                      </a:xfrm>
                      <a:prstGeom prst="rect">
                        <a:avLst/>
                      </a:prstGeom>
                    </p:spPr>
                  </p:pic>
                </p:oleObj>
              </mc:Fallback>
            </mc:AlternateContent>
          </a:graphicData>
        </a:graphic>
      </p:graphicFrame>
      <p:sp>
        <p:nvSpPr>
          <p:cNvPr id="5" name="正方形/長方形 7"/>
          <p:cNvSpPr>
            <a:spLocks noChangeArrowheads="1"/>
          </p:cNvSpPr>
          <p:nvPr/>
        </p:nvSpPr>
        <p:spPr bwMode="auto">
          <a:xfrm>
            <a:off x="155848" y="6798838"/>
            <a:ext cx="6618728" cy="1978877"/>
          </a:xfrm>
          <a:prstGeom prst="rect">
            <a:avLst/>
          </a:prstGeom>
          <a:solidFill>
            <a:srgbClr val="FFFFFF"/>
          </a:solidFill>
          <a:ln w="25400">
            <a:solidFill>
              <a:srgbClr val="002060"/>
            </a:solidFill>
            <a:miter lim="800000"/>
            <a:headEnd/>
            <a:tailEnd/>
          </a:ln>
        </p:spPr>
        <p:txBody>
          <a:bodyPr vert="horz" wrap="square" lIns="91440" tIns="45720" rIns="91440" bIns="45720" numCol="1" anchor="ctr" anchorCtr="0" compatLnSpc="1">
            <a:prstTxWarp prst="textNoShape">
              <a:avLst/>
            </a:prstTxWarp>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a:t>
            </a:r>
            <a:r>
              <a:rPr kumimoji="1" lang="ja-JP" altLang="en-US"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業務委託における</a:t>
            </a:r>
            <a:r>
              <a:rPr kumimoji="1" lang="ja-JP"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セクシュアルハラスメント、妊娠</a:t>
            </a:r>
            <a:r>
              <a:rPr kumimoji="1" lang="ja-JP" altLang="en-US"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・出産</a:t>
            </a:r>
            <a:r>
              <a:rPr kumimoji="1" lang="ja-JP"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等</a:t>
            </a:r>
            <a:r>
              <a:rPr kumimoji="1" lang="ja-JP" altLang="en-US"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に関する</a:t>
            </a:r>
            <a:r>
              <a:rPr kumimoji="1" lang="ja-JP"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ハラスメント</a:t>
            </a:r>
            <a:r>
              <a:rPr kumimoji="1" lang="ja-JP" altLang="en-US"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、パワーハラスメント</a:t>
            </a:r>
            <a:endParaRPr kumimoji="1" lang="en-US"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endParaRPr>
          </a:p>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en-US" sz="100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については、下記</a:t>
            </a:r>
            <a:r>
              <a:rPr kumimoji="1" lang="ja-JP" altLang="en-US" sz="100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①～⑤</a:t>
            </a:r>
            <a:r>
              <a:rPr kumimoji="1" lang="ja-JP" altLang="ja-JP" sz="100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について定め</a:t>
            </a:r>
            <a:r>
              <a:rPr kumimoji="1" lang="ja-JP" altLang="en-US" sz="100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るとともに</a:t>
            </a:r>
            <a:r>
              <a:rPr kumimoji="1" lang="ja-JP" altLang="ja-JP" sz="100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a:t>
            </a:r>
            <a:r>
              <a:rPr kumimoji="1" lang="ja-JP" altLang="en-US" sz="100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、①～⑤の事項に応じた以下の対象者に</a:t>
            </a:r>
            <a:r>
              <a:rPr kumimoji="1" lang="ja-JP" altLang="ja-JP" sz="1000" i="0" strike="noStrike" cap="none" normalizeH="0" baseline="0" dirty="0">
                <a:ln>
                  <a:noFill/>
                </a:ln>
                <a:effectLst/>
                <a:latin typeface="HG丸ｺﾞｼｯｸM-PRO" pitchFamily="50" charset="-128"/>
                <a:ea typeface="HG丸ｺﾞｼｯｸM-PRO" pitchFamily="50" charset="-128"/>
                <a:cs typeface="メイリオ" pitchFamily="50" charset="-128"/>
              </a:rPr>
              <a:t>周知をすること</a:t>
            </a:r>
            <a:r>
              <a:rPr kumimoji="1" lang="ja-JP" altLang="en-US" sz="1000" i="0" strike="noStrike" cap="none" normalizeH="0" baseline="0" dirty="0">
                <a:ln>
                  <a:noFill/>
                </a:ln>
                <a:effectLst/>
                <a:latin typeface="HG丸ｺﾞｼｯｸM-PRO" pitchFamily="50" charset="-128"/>
                <a:ea typeface="HG丸ｺﾞｼｯｸM-PRO" pitchFamily="50" charset="-128"/>
                <a:cs typeface="メイリオ" pitchFamily="50" charset="-128"/>
              </a:rPr>
              <a:t>　</a:t>
            </a:r>
            <a:endParaRPr kumimoji="1" lang="en-US" altLang="ja-JP" sz="1000" i="0" strike="noStrike" cap="none" normalizeH="0" baseline="0" dirty="0">
              <a:ln>
                <a:noFill/>
              </a:ln>
              <a:effectLst/>
              <a:latin typeface="HG丸ｺﾞｼｯｸM-PRO" pitchFamily="50" charset="-128"/>
              <a:ea typeface="HG丸ｺﾞｼｯｸM-PRO" pitchFamily="50" charset="-128"/>
              <a:cs typeface="メイリオ" pitchFamily="50" charset="-128"/>
            </a:endParaRPr>
          </a:p>
          <a:p>
            <a:pPr marL="0" marR="0" lvl="0" indent="133350" algn="l" defTabSz="914400" rtl="0" eaLnBrk="1" fontAlgn="base" latinLnBrk="0" hangingPunct="1">
              <a:lnSpc>
                <a:spcPct val="100000"/>
              </a:lnSpc>
              <a:spcBef>
                <a:spcPct val="0"/>
              </a:spcBef>
              <a:spcAft>
                <a:spcPct val="0"/>
              </a:spcAft>
              <a:buClrTx/>
              <a:buSzTx/>
              <a:buFontTx/>
              <a:buNone/>
              <a:tabLst/>
            </a:pPr>
            <a:r>
              <a:rPr lang="ja-JP" altLang="en-US" sz="1000" dirty="0">
                <a:latin typeface="HG丸ｺﾞｼｯｸM-PRO" pitchFamily="50" charset="-128"/>
                <a:ea typeface="HG丸ｺﾞｼｯｸM-PRO" pitchFamily="50" charset="-128"/>
                <a:cs typeface="メイリオ" pitchFamily="50" charset="-128"/>
              </a:rPr>
              <a:t>　</a:t>
            </a:r>
            <a:r>
              <a:rPr kumimoji="1" lang="ja-JP" altLang="ja-JP" sz="1000" i="0" strike="noStrike" cap="none" normalizeH="0" baseline="0" dirty="0">
                <a:ln>
                  <a:noFill/>
                </a:ln>
                <a:effectLst/>
                <a:latin typeface="HG丸ｺﾞｼｯｸM-PRO" pitchFamily="50" charset="-128"/>
                <a:ea typeface="HG丸ｺﾞｼｯｸM-PRO" pitchFamily="50" charset="-128"/>
                <a:cs typeface="メイリオ" pitchFamily="50" charset="-128"/>
              </a:rPr>
              <a:t>が必要</a:t>
            </a:r>
            <a:r>
              <a:rPr kumimoji="1" lang="ja-JP" altLang="ja-JP" sz="1000" i="0"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です。</a:t>
            </a:r>
            <a:r>
              <a:rPr kumimoji="1" lang="ja-JP" altLang="en-US" sz="105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（上記チラシ例の番号に対応しています）</a:t>
            </a:r>
            <a:endParaRPr kumimoji="1" lang="ja-JP" altLang="ja-JP" sz="700" i="0" u="none" strike="noStrike" cap="none" normalizeH="0" baseline="0" dirty="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a:ln>
                  <a:noFill/>
                </a:ln>
                <a:solidFill>
                  <a:srgbClr val="FFC000"/>
                </a:solidFill>
                <a:effectLst/>
                <a:latin typeface="HG丸ｺﾞｼｯｸM-PRO" pitchFamily="50" charset="-128"/>
                <a:ea typeface="HG丸ｺﾞｼｯｸM-PRO" pitchFamily="50" charset="-128"/>
                <a:cs typeface="メイリオ" pitchFamily="50" charset="-128"/>
              </a:rPr>
              <a:t>①</a:t>
            </a:r>
            <a:r>
              <a:rPr kumimoji="1" lang="ja-JP"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ハラスメントの内容、ハラスメントを防止するという事業主の方針</a:t>
            </a:r>
            <a:endParaRPr kumimoji="1" lang="en-US"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endParaRPr>
          </a:p>
          <a:p>
            <a:pPr marL="0" marR="0" lvl="0" indent="133350" algn="l" defTabSz="914400" rtl="0" eaLnBrk="0" fontAlgn="base" latinLnBrk="0" hangingPunct="0">
              <a:lnSpc>
                <a:spcPct val="100000"/>
              </a:lnSpc>
              <a:spcBef>
                <a:spcPct val="0"/>
              </a:spcBef>
              <a:spcAft>
                <a:spcPct val="0"/>
              </a:spcAft>
              <a:buClrTx/>
              <a:buSzTx/>
              <a:buFontTx/>
              <a:buNone/>
              <a:tabLst/>
            </a:pPr>
            <a:r>
              <a:rPr lang="ja-JP" altLang="en-US" sz="1000" b="1" dirty="0">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a:ln>
                  <a:noFill/>
                </a:ln>
                <a:solidFill>
                  <a:srgbClr val="FFC000"/>
                </a:solidFill>
                <a:effectLst/>
                <a:latin typeface="HG丸ｺﾞｼｯｸM-PRO" pitchFamily="50" charset="-128"/>
                <a:ea typeface="HG丸ｺﾞｼｯｸM-PRO" pitchFamily="50" charset="-128"/>
                <a:cs typeface="メイリオ" pitchFamily="50" charset="-128"/>
              </a:rPr>
              <a:t>②</a:t>
            </a:r>
            <a:r>
              <a:rPr kumimoji="1" lang="ja-JP"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行為者に対しては厳正に対処する旨の方針・対処内容</a:t>
            </a:r>
            <a:endParaRPr kumimoji="1" lang="ja-JP" altLang="ja-JP" sz="600" b="1" i="0" u="none" strike="noStrike" cap="none" normalizeH="0" baseline="0" dirty="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a:ln>
                  <a:noFill/>
                </a:ln>
                <a:solidFill>
                  <a:srgbClr val="FFC000"/>
                </a:solidFill>
                <a:effectLst/>
                <a:latin typeface="HG丸ｺﾞｼｯｸM-PRO" pitchFamily="50" charset="-128"/>
                <a:ea typeface="HG丸ｺﾞｼｯｸM-PRO" pitchFamily="50" charset="-128"/>
                <a:cs typeface="メイリオ" pitchFamily="50" charset="-128"/>
              </a:rPr>
              <a:t>③</a:t>
            </a:r>
            <a:r>
              <a:rPr kumimoji="1" lang="ja-JP"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相談窓口</a:t>
            </a:r>
            <a:r>
              <a:rPr kumimoji="1" lang="ja-JP" altLang="en-US"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en-US" sz="1000" i="0" u="none" strike="noStrike" cap="none" normalizeH="0" baseline="0" dirty="0">
                <a:ln>
                  <a:noFill/>
                </a:ln>
                <a:solidFill>
                  <a:schemeClr val="tx1"/>
                </a:solidFill>
                <a:effectLst/>
                <a:latin typeface="+mn-ea"/>
                <a:ea typeface="+mn-ea"/>
                <a:cs typeface="メイリオ" pitchFamily="50" charset="-128"/>
              </a:rPr>
              <a:t>＜③対象者＞フリーランス</a:t>
            </a:r>
            <a:endParaRPr kumimoji="1" lang="ja-JP" altLang="ja-JP" sz="600" i="0" u="none" strike="noStrike" cap="none" normalizeH="0" baseline="0" dirty="0">
              <a:ln>
                <a:noFill/>
              </a:ln>
              <a:solidFill>
                <a:schemeClr val="tx1"/>
              </a:solidFill>
              <a:effectLst/>
              <a:latin typeface="+mn-ea"/>
              <a:ea typeface="+mn-ea"/>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a:ln>
                  <a:noFill/>
                </a:ln>
                <a:solidFill>
                  <a:srgbClr val="FFC000"/>
                </a:solidFill>
                <a:effectLst/>
                <a:latin typeface="HG丸ｺﾞｼｯｸM-PRO" pitchFamily="50" charset="-128"/>
                <a:ea typeface="HG丸ｺﾞｼｯｸM-PRO" pitchFamily="50" charset="-128"/>
                <a:cs typeface="メイリオ" pitchFamily="50" charset="-128"/>
              </a:rPr>
              <a:t>④</a:t>
            </a:r>
            <a:r>
              <a:rPr kumimoji="1" lang="ja-JP"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相談者・行為者のプライバシーを保護する</a:t>
            </a:r>
            <a:r>
              <a:rPr kumimoji="1" lang="ja-JP" altLang="ja-JP" sz="1000" b="1" i="0" u="none" strike="noStrike" cap="none" normalizeH="0" baseline="0" dirty="0">
                <a:ln>
                  <a:noFill/>
                </a:ln>
                <a:solidFill>
                  <a:schemeClr val="tx1"/>
                </a:solidFill>
                <a:effectLst/>
                <a:latin typeface="+mn-ea"/>
                <a:ea typeface="+mn-ea"/>
                <a:cs typeface="メイリオ" pitchFamily="50" charset="-128"/>
              </a:rPr>
              <a:t>方針</a:t>
            </a:r>
            <a:r>
              <a:rPr kumimoji="1" lang="ja-JP" altLang="en-US" sz="1000" b="1" i="0" u="none" strike="noStrike" cap="none" normalizeH="0" baseline="0" dirty="0">
                <a:ln>
                  <a:noFill/>
                </a:ln>
                <a:solidFill>
                  <a:schemeClr val="tx1"/>
                </a:solidFill>
                <a:effectLst/>
                <a:latin typeface="+mn-ea"/>
                <a:ea typeface="+mn-ea"/>
                <a:cs typeface="メイリオ" pitchFamily="50" charset="-128"/>
              </a:rPr>
              <a:t>　</a:t>
            </a:r>
            <a:r>
              <a:rPr kumimoji="1" lang="ja-JP" altLang="en-US" sz="1000" i="0" u="none" strike="noStrike" cap="none" normalizeH="0" baseline="0" dirty="0">
                <a:ln>
                  <a:noFill/>
                </a:ln>
                <a:solidFill>
                  <a:schemeClr val="tx1"/>
                </a:solidFill>
                <a:effectLst/>
                <a:latin typeface="+mn-ea"/>
                <a:ea typeface="+mn-ea"/>
                <a:cs typeface="メイリオ" pitchFamily="50" charset="-128"/>
              </a:rPr>
              <a:t> ＜④対象者＞労働者とフリーランス</a:t>
            </a:r>
            <a:endParaRPr kumimoji="1" lang="ja-JP" altLang="ja-JP" sz="600" i="0" u="none" strike="noStrike" cap="none" normalizeH="0" baseline="0" dirty="0">
              <a:ln>
                <a:noFill/>
              </a:ln>
              <a:solidFill>
                <a:schemeClr val="tx1"/>
              </a:solidFill>
              <a:effectLst/>
              <a:latin typeface="+mn-ea"/>
              <a:ea typeface="+mn-ea"/>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a:ln>
                  <a:noFill/>
                </a:ln>
                <a:solidFill>
                  <a:srgbClr val="FFC000"/>
                </a:solidFill>
                <a:effectLst/>
                <a:latin typeface="HG丸ｺﾞｼｯｸM-PRO" pitchFamily="50" charset="-128"/>
                <a:ea typeface="HG丸ｺﾞｼｯｸM-PRO" pitchFamily="50" charset="-128"/>
                <a:cs typeface="メイリオ" pitchFamily="50" charset="-128"/>
              </a:rPr>
              <a:t>⑤</a:t>
            </a:r>
            <a:r>
              <a:rPr kumimoji="1" lang="ja-JP"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相談者や事実関係の確認に協力した者に不利益な取り扱いをしない方針</a:t>
            </a:r>
            <a:r>
              <a:rPr kumimoji="1" lang="ja-JP" altLang="en-US"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en-US" sz="1000"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en-US" sz="1000" i="0" u="none" strike="noStrike" cap="none" normalizeH="0" baseline="0" dirty="0">
                <a:ln>
                  <a:noFill/>
                </a:ln>
                <a:solidFill>
                  <a:schemeClr val="tx1"/>
                </a:solidFill>
                <a:effectLst/>
                <a:latin typeface="+mn-ea"/>
                <a:ea typeface="+mn-ea"/>
                <a:cs typeface="メイリオ" pitchFamily="50" charset="-128"/>
              </a:rPr>
              <a:t>＜</a:t>
            </a:r>
            <a:r>
              <a:rPr lang="ja-JP" altLang="en-US" sz="1000" dirty="0">
                <a:latin typeface="+mn-ea"/>
                <a:ea typeface="+mn-ea"/>
                <a:cs typeface="メイリオ" pitchFamily="50" charset="-128"/>
              </a:rPr>
              <a:t>⑤</a:t>
            </a:r>
            <a:r>
              <a:rPr kumimoji="1" lang="ja-JP" altLang="en-US" sz="1000" i="0" u="none" strike="noStrike" cap="none" normalizeH="0" baseline="0" dirty="0">
                <a:ln>
                  <a:noFill/>
                </a:ln>
                <a:solidFill>
                  <a:schemeClr val="tx1"/>
                </a:solidFill>
                <a:effectLst/>
                <a:latin typeface="+mn-ea"/>
                <a:ea typeface="+mn-ea"/>
                <a:cs typeface="メイリオ" pitchFamily="50" charset="-128"/>
              </a:rPr>
              <a:t>対象者＞</a:t>
            </a:r>
            <a:r>
              <a:rPr lang="ja-JP" altLang="en-US" sz="1000" dirty="0">
                <a:latin typeface="+mn-ea"/>
                <a:ea typeface="+mn-ea"/>
                <a:cs typeface="メイリオ" pitchFamily="50" charset="-128"/>
              </a:rPr>
              <a:t>フリーランス</a:t>
            </a:r>
            <a:endParaRPr lang="en-US" altLang="ja-JP" sz="1000" dirty="0">
              <a:latin typeface="+mn-ea"/>
              <a:ea typeface="+mn-ea"/>
              <a:cs typeface="メイリオ" pitchFamily="50" charset="-128"/>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1" lang="en-US" altLang="ja-JP" sz="1000" i="0" u="none" strike="noStrike" cap="none" normalizeH="0" baseline="0" dirty="0">
              <a:ln>
                <a:noFill/>
              </a:ln>
              <a:solidFill>
                <a:schemeClr val="tx1"/>
              </a:solidFill>
              <a:effectLst/>
              <a:latin typeface="+mn-ea"/>
              <a:ea typeface="+mn-ea"/>
              <a:cs typeface="メイリオ" pitchFamily="50" charset="-128"/>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1" lang="en-US" altLang="ja-JP" sz="1000" b="1" i="0" u="none" strike="noStrike" cap="none" normalizeH="0" baseline="0" dirty="0">
              <a:ln>
                <a:noFill/>
              </a:ln>
              <a:solidFill>
                <a:schemeClr val="tx1"/>
              </a:solidFill>
              <a:effectLst/>
              <a:latin typeface="HG丸ｺﾞｼｯｸM-PRO" pitchFamily="50" charset="-128"/>
              <a:ea typeface="HG丸ｺﾞｼｯｸM-PRO" pitchFamily="50" charset="-128"/>
              <a:cs typeface="メイリオ" pitchFamily="50" charset="-128"/>
            </a:endParaRPr>
          </a:p>
          <a:p>
            <a:pPr marL="0" marR="0" lvl="0" indent="133350" algn="l" defTabSz="914400" rtl="0" eaLnBrk="0" fontAlgn="base" latinLnBrk="0" hangingPunct="0">
              <a:lnSpc>
                <a:spcPct val="100000"/>
              </a:lnSpc>
              <a:spcBef>
                <a:spcPct val="0"/>
              </a:spcBef>
              <a:spcAft>
                <a:spcPct val="0"/>
              </a:spcAft>
              <a:buClrTx/>
              <a:buSzTx/>
              <a:buFontTx/>
              <a:buNone/>
              <a:tabLst/>
            </a:pPr>
            <a:endParaRPr lang="en-US" altLang="ja-JP" sz="1000" b="1" dirty="0">
              <a:latin typeface="HG丸ｺﾞｼｯｸM-PRO" pitchFamily="50" charset="-128"/>
              <a:ea typeface="HG丸ｺﾞｼｯｸM-PRO" pitchFamily="50" charset="-128"/>
              <a:cs typeface="メイリオ" pitchFamily="50" charset="-128"/>
            </a:endParaRPr>
          </a:p>
          <a:p>
            <a:pPr eaLnBrk="0" hangingPunct="0"/>
            <a:r>
              <a:rPr lang="ja-JP" altLang="en-US" sz="1000" dirty="0">
                <a:latin typeface="HG丸ｺﾞｼｯｸM-PRO" pitchFamily="50" charset="-128"/>
                <a:ea typeface="HG丸ｺﾞｼｯｸM-PRO" pitchFamily="50" charset="-128"/>
                <a:cs typeface="メイリオ" pitchFamily="50" charset="-128"/>
              </a:rPr>
              <a:t>　</a:t>
            </a:r>
            <a:endParaRPr lang="en-US" altLang="ja-JP" sz="1000" dirty="0">
              <a:latin typeface="HG丸ｺﾞｼｯｸM-PRO" pitchFamily="50" charset="-128"/>
              <a:ea typeface="HG丸ｺﾞｼｯｸM-PRO" pitchFamily="50" charset="-128"/>
            </a:endParaRPr>
          </a:p>
        </p:txBody>
      </p:sp>
      <p:sp>
        <p:nvSpPr>
          <p:cNvPr id="3" name="四角形吹き出し 5"/>
          <p:cNvSpPr>
            <a:spLocks noChangeArrowheads="1"/>
          </p:cNvSpPr>
          <p:nvPr/>
        </p:nvSpPr>
        <p:spPr bwMode="auto">
          <a:xfrm>
            <a:off x="4184209" y="5389349"/>
            <a:ext cx="2522577" cy="470285"/>
          </a:xfrm>
          <a:prstGeom prst="wedgeRectCallout">
            <a:avLst>
              <a:gd name="adj1" fmla="val -80338"/>
              <a:gd name="adj2" fmla="val -40114"/>
            </a:avLst>
          </a:prstGeom>
          <a:solidFill>
            <a:srgbClr val="FFFFFF"/>
          </a:solidFill>
          <a:ln w="12700">
            <a:solidFill>
              <a:srgbClr val="F79646"/>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就業規則の懲戒規定の、ハラスメントが懲戒になる根拠を示した条文を明記して</a:t>
            </a:r>
            <a:r>
              <a:rPr lang="ja-JP" altLang="en-US" sz="800" dirty="0">
                <a:latin typeface="メイリオ" panose="020B0604030504040204" pitchFamily="50" charset="-128"/>
                <a:ea typeface="メイリオ" panose="020B0604030504040204" pitchFamily="50" charset="-128"/>
                <a:cs typeface="メイリオ" pitchFamily="50" charset="-128"/>
              </a:rPr>
              <a:t>くだ</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さい</a:t>
            </a:r>
            <a:r>
              <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latin typeface="メイリオ" panose="020B0604030504040204" pitchFamily="50" charset="-128"/>
                <a:ea typeface="メイリオ" panose="020B0604030504040204" pitchFamily="50" charset="-128"/>
                <a:cs typeface="ＭＳ Ｐゴシック" pitchFamily="50" charset="-128"/>
              </a:rPr>
              <a:t>就業規則や社内規定の整備をお願いします。</a:t>
            </a:r>
            <a:endParaRPr kumimoji="1" lang="ja-JP"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endParaRPr>
          </a:p>
        </p:txBody>
      </p:sp>
      <p:sp>
        <p:nvSpPr>
          <p:cNvPr id="4" name="四角形吹き出し 6"/>
          <p:cNvSpPr>
            <a:spLocks noChangeArrowheads="1"/>
          </p:cNvSpPr>
          <p:nvPr/>
        </p:nvSpPr>
        <p:spPr bwMode="auto">
          <a:xfrm>
            <a:off x="4184209" y="5897341"/>
            <a:ext cx="2522577" cy="851133"/>
          </a:xfrm>
          <a:prstGeom prst="wedgeRectCallout">
            <a:avLst>
              <a:gd name="adj1" fmla="val -65206"/>
              <a:gd name="adj2" fmla="val -55175"/>
            </a:avLst>
          </a:prstGeom>
          <a:solidFill>
            <a:srgbClr val="FFFFFF"/>
          </a:solidFill>
          <a:ln w="12700">
            <a:solidFill>
              <a:srgbClr val="F79646"/>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相談窓口は、社内窓口のみでもかまいません。実際に</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確実に</a:t>
            </a:r>
            <a:r>
              <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相談できる相談窓口を明記してください。</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なお、専用アプリやメール等の対面以外の方法により相談を受け付ける場合には、相談を行ったフリーランスにとって、当該相談が受け付けられたことを確実に認識できる仕組みとすることが必要です。</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endParaRPr>
          </a:p>
        </p:txBody>
      </p:sp>
      <p:sp>
        <p:nvSpPr>
          <p:cNvPr id="6" name="テキスト ボックス 8"/>
          <p:cNvSpPr txBox="1">
            <a:spLocks noChangeArrowheads="1"/>
          </p:cNvSpPr>
          <p:nvPr/>
        </p:nvSpPr>
        <p:spPr bwMode="auto">
          <a:xfrm>
            <a:off x="205871" y="1400282"/>
            <a:ext cx="258207" cy="288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ja-JP" sz="1400" b="1" i="0" u="none" strike="noStrike" cap="none" normalizeH="0" baseline="0" dirty="0">
                <a:ln>
                  <a:noFill/>
                </a:ln>
                <a:solidFill>
                  <a:srgbClr val="FFC000"/>
                </a:solidFill>
                <a:effectLst/>
                <a:latin typeface="HG丸ｺﾞｼｯｸM-PRO" pitchFamily="50" charset="-128"/>
                <a:ea typeface="HG丸ｺﾞｼｯｸM-PRO" pitchFamily="50" charset="-128"/>
                <a:cs typeface="Times New Roman" pitchFamily="18" charset="0"/>
              </a:rPr>
              <a:t>①</a:t>
            </a:r>
            <a:endParaRPr kumimoji="1" lang="ja-JP" altLang="ja-JP" sz="1400" b="0" i="0" u="none" strike="noStrike" cap="none" normalizeH="0" baseline="0" dirty="0">
              <a:ln>
                <a:noFill/>
              </a:ln>
              <a:solidFill>
                <a:srgbClr val="FFC000"/>
              </a:solidFill>
              <a:effectLst/>
              <a:latin typeface="Arial" pitchFamily="34" charset="0"/>
              <a:ea typeface="ＭＳ Ｐゴシック" pitchFamily="50" charset="-128"/>
              <a:cs typeface="ＭＳ Ｐゴシック" pitchFamily="50" charset="-128"/>
            </a:endParaRPr>
          </a:p>
        </p:txBody>
      </p:sp>
      <p:sp>
        <p:nvSpPr>
          <p:cNvPr id="7" name="テキスト ボックス 9"/>
          <p:cNvSpPr txBox="1">
            <a:spLocks noChangeArrowheads="1"/>
          </p:cNvSpPr>
          <p:nvPr/>
        </p:nvSpPr>
        <p:spPr bwMode="auto">
          <a:xfrm>
            <a:off x="100954" y="5049964"/>
            <a:ext cx="397669" cy="315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ja-JP" altLang="ja-JP" sz="1400" b="1" dirty="0">
                <a:solidFill>
                  <a:srgbClr val="FFC000"/>
                </a:solidFill>
                <a:latin typeface="HG丸ｺﾞｼｯｸM-PRO" pitchFamily="50" charset="-128"/>
                <a:ea typeface="HG丸ｺﾞｼｯｸM-PRO" pitchFamily="50" charset="-128"/>
                <a:cs typeface="Times New Roman" pitchFamily="18" charset="0"/>
              </a:rPr>
              <a:t>②</a:t>
            </a:r>
          </a:p>
        </p:txBody>
      </p:sp>
      <p:sp>
        <p:nvSpPr>
          <p:cNvPr id="8" name="テキスト ボックス 10"/>
          <p:cNvSpPr txBox="1">
            <a:spLocks noChangeArrowheads="1"/>
          </p:cNvSpPr>
          <p:nvPr/>
        </p:nvSpPr>
        <p:spPr bwMode="auto">
          <a:xfrm>
            <a:off x="85476" y="5676733"/>
            <a:ext cx="428625" cy="33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ja-JP" altLang="ja-JP" sz="1400" b="1" dirty="0">
                <a:solidFill>
                  <a:srgbClr val="FFC000"/>
                </a:solidFill>
                <a:latin typeface="HG丸ｺﾞｼｯｸM-PRO" pitchFamily="50" charset="-128"/>
                <a:ea typeface="HG丸ｺﾞｼｯｸM-PRO" pitchFamily="50" charset="-128"/>
                <a:cs typeface="Times New Roman" pitchFamily="18" charset="0"/>
              </a:rPr>
              <a:t>③</a:t>
            </a:r>
          </a:p>
        </p:txBody>
      </p:sp>
      <p:sp>
        <p:nvSpPr>
          <p:cNvPr id="9" name="テキスト ボックス 11"/>
          <p:cNvSpPr txBox="1">
            <a:spLocks noChangeArrowheads="1"/>
          </p:cNvSpPr>
          <p:nvPr/>
        </p:nvSpPr>
        <p:spPr bwMode="auto">
          <a:xfrm>
            <a:off x="132502" y="6150766"/>
            <a:ext cx="334573" cy="510359"/>
          </a:xfrm>
          <a:prstGeom prst="rect">
            <a:avLst/>
          </a:prstGeom>
          <a:noFill/>
          <a:ln>
            <a:noFill/>
          </a:ln>
        </p:spPr>
        <p:txBody>
          <a:bodyPr vert="horz" wrap="square" lIns="91440" tIns="45720" rIns="91440" bIns="45720" numCol="1" anchor="t" anchorCtr="0" compatLnSpc="1">
            <a:prstTxWarp prst="textNoShape">
              <a:avLst/>
            </a:prstTxWarp>
          </a:bodyPr>
          <a:lstStyle/>
          <a:p>
            <a:pPr marR="0" lvl="0" indent="0" algn="ctr" eaLnBrk="0" fontAlgn="base" hangingPunct="0">
              <a:lnSpc>
                <a:spcPct val="100000"/>
              </a:lnSpc>
              <a:spcBef>
                <a:spcPct val="0"/>
              </a:spcBef>
              <a:spcAft>
                <a:spcPct val="0"/>
              </a:spcAft>
              <a:buClrTx/>
              <a:buSzTx/>
              <a:buFontTx/>
              <a:buNone/>
              <a:tabLst/>
            </a:pPr>
            <a:r>
              <a:rPr lang="ja-JP" altLang="ja-JP" sz="1400" b="1" dirty="0">
                <a:solidFill>
                  <a:srgbClr val="FFC000"/>
                </a:solidFill>
                <a:latin typeface="HG丸ｺﾞｼｯｸM-PRO" pitchFamily="50" charset="-128"/>
                <a:ea typeface="HG丸ｺﾞｼｯｸM-PRO" pitchFamily="50" charset="-128"/>
                <a:cs typeface="Times New Roman" pitchFamily="18" charset="0"/>
              </a:rPr>
              <a:t>④</a:t>
            </a:r>
            <a:endParaRPr lang="en-US" altLang="ja-JP" sz="1400" b="1" dirty="0">
              <a:solidFill>
                <a:srgbClr val="FFC000"/>
              </a:solidFill>
              <a:latin typeface="HG丸ｺﾞｼｯｸM-PRO" pitchFamily="50" charset="-128"/>
              <a:ea typeface="HG丸ｺﾞｼｯｸM-PRO" pitchFamily="50" charset="-128"/>
              <a:cs typeface="Times New Roman" pitchFamily="18" charset="0"/>
            </a:endParaRPr>
          </a:p>
          <a:p>
            <a:pPr marR="0" lvl="0" indent="0" algn="ctr" eaLnBrk="0" fontAlgn="base" hangingPunct="0">
              <a:lnSpc>
                <a:spcPct val="100000"/>
              </a:lnSpc>
              <a:spcBef>
                <a:spcPct val="0"/>
              </a:spcBef>
              <a:spcAft>
                <a:spcPct val="0"/>
              </a:spcAft>
              <a:buClrTx/>
              <a:buSzTx/>
              <a:buFontTx/>
              <a:buNone/>
              <a:tabLst/>
            </a:pPr>
            <a:r>
              <a:rPr lang="ja-JP" altLang="ja-JP" sz="1400" b="1" dirty="0">
                <a:solidFill>
                  <a:srgbClr val="FFC000"/>
                </a:solidFill>
                <a:latin typeface="HG丸ｺﾞｼｯｸM-PRO" pitchFamily="50" charset="-128"/>
                <a:ea typeface="HG丸ｺﾞｼｯｸM-PRO" pitchFamily="50" charset="-128"/>
                <a:cs typeface="Times New Roman" pitchFamily="18" charset="0"/>
              </a:rPr>
              <a:t>⑤</a:t>
            </a:r>
          </a:p>
        </p:txBody>
      </p:sp>
      <p:sp>
        <p:nvSpPr>
          <p:cNvPr id="12" name="Rectangle 16"/>
          <p:cNvSpPr>
            <a:spLocks noChangeArrowheads="1"/>
          </p:cNvSpPr>
          <p:nvPr/>
        </p:nvSpPr>
        <p:spPr bwMode="auto">
          <a:xfrm>
            <a:off x="162780" y="1230533"/>
            <a:ext cx="184731" cy="37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3" name="Rectangle 17"/>
          <p:cNvSpPr>
            <a:spLocks noChangeArrowheads="1"/>
          </p:cNvSpPr>
          <p:nvPr/>
        </p:nvSpPr>
        <p:spPr bwMode="auto">
          <a:xfrm>
            <a:off x="152401" y="7247069"/>
            <a:ext cx="184731" cy="37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Rectangle 19"/>
          <p:cNvSpPr>
            <a:spLocks noChangeArrowheads="1"/>
          </p:cNvSpPr>
          <p:nvPr/>
        </p:nvSpPr>
        <p:spPr bwMode="auto">
          <a:xfrm>
            <a:off x="152401" y="7247069"/>
            <a:ext cx="184731" cy="37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四角形吹き出し 4"/>
          <p:cNvSpPr>
            <a:spLocks noChangeArrowheads="1"/>
          </p:cNvSpPr>
          <p:nvPr/>
        </p:nvSpPr>
        <p:spPr bwMode="auto">
          <a:xfrm>
            <a:off x="4396292" y="1650301"/>
            <a:ext cx="2282075" cy="690344"/>
          </a:xfrm>
          <a:prstGeom prst="wedgeRectCallout">
            <a:avLst>
              <a:gd name="adj1" fmla="val -93463"/>
              <a:gd name="adj2" fmla="val -15875"/>
            </a:avLst>
          </a:prstGeom>
          <a:solidFill>
            <a:srgbClr val="FFFFFF"/>
          </a:solidFill>
          <a:ln w="12700">
            <a:solidFill>
              <a:srgbClr val="F79646"/>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latin typeface="メイリオ" panose="020B0604030504040204" pitchFamily="50" charset="-128"/>
                <a:ea typeface="メイリオ" panose="020B0604030504040204" pitchFamily="50" charset="-128"/>
                <a:cs typeface="ＭＳ Ｐゴシック" pitchFamily="50" charset="-128"/>
              </a:rPr>
              <a:t>ハラスメントの内容、どのような行為が禁止されているかを明確に記載する必要があります。</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rPr>
              <a:t>なるべく具体的にイメージできるように記載しましょう。</a:t>
            </a:r>
            <a:endPar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endParaRPr>
          </a:p>
        </p:txBody>
      </p:sp>
      <p:sp>
        <p:nvSpPr>
          <p:cNvPr id="15" name="正方形/長方形 14"/>
          <p:cNvSpPr/>
          <p:nvPr/>
        </p:nvSpPr>
        <p:spPr>
          <a:xfrm>
            <a:off x="151474" y="8848910"/>
            <a:ext cx="6618729" cy="71459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本チラシ例に関するお問い合わせは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鹿児島</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労働局雇用環境・均等室</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鹿児島市山下町</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番</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号　鹿児島合同庁舎２階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099-223-8239</a:t>
            </a:r>
          </a:p>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hlinkClick r:id="rId5"/>
              </a:rPr>
              <a:t>https://jsite.mhlw.go.jp/kagoshima-roudoukyoku/</a:t>
            </a:r>
            <a:r>
              <a:rPr lang="ja-JP" altLang="en-US" sz="1200" b="1" dirty="0"/>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月作成）</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Rectangle 12"/>
          <p:cNvSpPr>
            <a:spLocks noChangeArrowheads="1"/>
          </p:cNvSpPr>
          <p:nvPr/>
        </p:nvSpPr>
        <p:spPr bwMode="auto">
          <a:xfrm>
            <a:off x="514101" y="304676"/>
            <a:ext cx="57502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＜フリーランスに対する</a:t>
            </a:r>
            <a:r>
              <a:rPr kumimoji="1" lang="ja-JP" altLang="ja-JP" sz="14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ハラスメントは許しません！チラシ記載例＞</a:t>
            </a:r>
            <a:endParaRPr kumimoji="1" lang="ja-JP" altLang="ja-JP" sz="14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正方形/長方形 17"/>
          <p:cNvSpPr/>
          <p:nvPr/>
        </p:nvSpPr>
        <p:spPr>
          <a:xfrm>
            <a:off x="170062" y="8167174"/>
            <a:ext cx="6601067" cy="6044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a:r>
              <a:rPr lang="en-US" altLang="ja-JP" sz="1000" dirty="0">
                <a:latin typeface="HG丸ｺﾞｼｯｸM-PRO" pitchFamily="50" charset="-128"/>
                <a:ea typeface="HG丸ｺﾞｼｯｸM-PRO" pitchFamily="50" charset="-128"/>
                <a:cs typeface="メイリオ" pitchFamily="50" charset="-128"/>
              </a:rPr>
              <a:t>※</a:t>
            </a:r>
            <a:r>
              <a:rPr lang="ja-JP" altLang="en-US" sz="1000" dirty="0">
                <a:latin typeface="HG丸ｺﾞｼｯｸM-PRO" pitchFamily="50" charset="-128"/>
                <a:ea typeface="HG丸ｺﾞｼｯｸM-PRO" pitchFamily="50" charset="-128"/>
                <a:cs typeface="メイリオ" pitchFamily="50" charset="-128"/>
              </a:rPr>
              <a:t>令和</a:t>
            </a:r>
            <a:r>
              <a:rPr lang="en-US" altLang="ja-JP" sz="1000" dirty="0">
                <a:latin typeface="HG丸ｺﾞｼｯｸM-PRO" pitchFamily="50" charset="-128"/>
                <a:ea typeface="HG丸ｺﾞｼｯｸM-PRO" pitchFamily="50" charset="-128"/>
                <a:cs typeface="メイリオ" pitchFamily="50" charset="-128"/>
              </a:rPr>
              <a:t>6</a:t>
            </a:r>
            <a:r>
              <a:rPr lang="ja-JP" altLang="en-US" sz="1000" dirty="0">
                <a:latin typeface="HG丸ｺﾞｼｯｸM-PRO" pitchFamily="50" charset="-128"/>
                <a:ea typeface="HG丸ｺﾞｼｯｸM-PRO" pitchFamily="50" charset="-128"/>
                <a:cs typeface="メイリオ" pitchFamily="50" charset="-128"/>
              </a:rPr>
              <a:t>年</a:t>
            </a:r>
            <a:r>
              <a:rPr lang="en-US" altLang="ja-JP" sz="1000" dirty="0">
                <a:latin typeface="HG丸ｺﾞｼｯｸM-PRO" pitchFamily="50" charset="-128"/>
                <a:ea typeface="HG丸ｺﾞｼｯｸM-PRO" pitchFamily="50" charset="-128"/>
                <a:cs typeface="メイリオ" pitchFamily="50" charset="-128"/>
              </a:rPr>
              <a:t>11</a:t>
            </a:r>
            <a:r>
              <a:rPr lang="ja-JP" altLang="en-US" sz="1000" dirty="0">
                <a:latin typeface="HG丸ｺﾞｼｯｸM-PRO" pitchFamily="50" charset="-128"/>
                <a:ea typeface="HG丸ｺﾞｼｯｸM-PRO" pitchFamily="50" charset="-128"/>
                <a:cs typeface="メイリオ" pitchFamily="50" charset="-128"/>
              </a:rPr>
              <a:t>月</a:t>
            </a:r>
            <a:r>
              <a:rPr lang="en-US" altLang="ja-JP" sz="1000" dirty="0">
                <a:latin typeface="HG丸ｺﾞｼｯｸM-PRO" pitchFamily="50" charset="-128"/>
                <a:ea typeface="HG丸ｺﾞｼｯｸM-PRO" pitchFamily="50" charset="-128"/>
                <a:cs typeface="メイリオ" pitchFamily="50" charset="-128"/>
              </a:rPr>
              <a:t>1</a:t>
            </a:r>
            <a:r>
              <a:rPr lang="ja-JP" altLang="en-US" sz="1000" dirty="0">
                <a:latin typeface="HG丸ｺﾞｼｯｸM-PRO" pitchFamily="50" charset="-128"/>
                <a:ea typeface="HG丸ｺﾞｼｯｸM-PRO" pitchFamily="50" charset="-128"/>
                <a:cs typeface="メイリオ" pitchFamily="50" charset="-128"/>
              </a:rPr>
              <a:t>日施行されたフリーランス・事業者間取引適正化等法により、業務委託におけるハラスメント　</a:t>
            </a:r>
            <a:endParaRPr lang="en-US" altLang="ja-JP" sz="1000" dirty="0">
              <a:latin typeface="HG丸ｺﾞｼｯｸM-PRO" pitchFamily="50" charset="-128"/>
              <a:ea typeface="HG丸ｺﾞｼｯｸM-PRO" pitchFamily="50" charset="-128"/>
              <a:cs typeface="メイリオ" pitchFamily="50" charset="-128"/>
            </a:endParaRPr>
          </a:p>
          <a:p>
            <a:pPr eaLnBrk="0"/>
            <a:r>
              <a:rPr lang="ja-JP" altLang="en-US" sz="1000" dirty="0">
                <a:latin typeface="HG丸ｺﾞｼｯｸM-PRO" pitchFamily="50" charset="-128"/>
                <a:ea typeface="HG丸ｺﾞｼｯｸM-PRO" pitchFamily="50" charset="-128"/>
                <a:cs typeface="メイリオ" pitchFamily="50" charset="-128"/>
              </a:rPr>
              <a:t>　対策に係る体制整備が発注事業者の義務となりました。</a:t>
            </a:r>
            <a:r>
              <a:rPr lang="ja-JP" altLang="en-US" sz="1000" dirty="0">
                <a:latin typeface="HG丸ｺﾞｼｯｸM-PRO" pitchFamily="50" charset="-128"/>
                <a:ea typeface="HG丸ｺﾞｼｯｸM-PRO" pitchFamily="50" charset="-128"/>
              </a:rPr>
              <a:t>企業規模に関わりなく、発注事業者は業務委託におけ</a:t>
            </a:r>
            <a:endParaRPr lang="en-US" altLang="ja-JP" sz="1000" dirty="0">
              <a:latin typeface="HG丸ｺﾞｼｯｸM-PRO" pitchFamily="50" charset="-128"/>
              <a:ea typeface="HG丸ｺﾞｼｯｸM-PRO" pitchFamily="50" charset="-128"/>
            </a:endParaRPr>
          </a:p>
          <a:p>
            <a:pPr eaLnBrk="0"/>
            <a:r>
              <a:rPr lang="ja-JP" altLang="en-US" sz="1000" dirty="0">
                <a:latin typeface="HG丸ｺﾞｼｯｸM-PRO" pitchFamily="50" charset="-128"/>
                <a:ea typeface="HG丸ｺﾞｼｯｸM-PRO" pitchFamily="50" charset="-128"/>
              </a:rPr>
              <a:t>　るハラスメント防止のために上記①～⑤の措置を講じる必要があります。</a:t>
            </a:r>
            <a:endParaRPr lang="en-US" altLang="ja-JP" sz="1000" dirty="0">
              <a:latin typeface="HG丸ｺﾞｼｯｸM-PRO" pitchFamily="50" charset="-128"/>
              <a:ea typeface="HG丸ｺﾞｼｯｸM-PRO" pitchFamily="50" charset="-128"/>
            </a:endParaRPr>
          </a:p>
        </p:txBody>
      </p:sp>
      <p:sp>
        <p:nvSpPr>
          <p:cNvPr id="20" name="四角形吹き出し 6"/>
          <p:cNvSpPr>
            <a:spLocks noChangeArrowheads="1"/>
          </p:cNvSpPr>
          <p:nvPr/>
        </p:nvSpPr>
        <p:spPr bwMode="auto">
          <a:xfrm>
            <a:off x="3501006" y="2591334"/>
            <a:ext cx="3205781" cy="613407"/>
          </a:xfrm>
          <a:prstGeom prst="wedgeRectCallout">
            <a:avLst>
              <a:gd name="adj1" fmla="val -81759"/>
              <a:gd name="adj2" fmla="val 140640"/>
            </a:avLst>
          </a:prstGeom>
          <a:ln w="12700">
            <a:solidFill>
              <a:schemeClr val="accent6">
                <a:lumMod val="60000"/>
                <a:lumOff val="40000"/>
              </a:schemeClr>
            </a:solidFill>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セクシュアルハラスメントは、特定業務委託事業者等</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フリーランスに業務委託をする事業者またはその雇用する労働者</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に限らず、他の事業者等や顧客等も行為者になり得ます。ハラスメント防止措置</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①～⑤</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を講じなければなりません。</a:t>
            </a:r>
            <a:endPar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endParaRPr>
          </a:p>
        </p:txBody>
      </p:sp>
      <p:sp>
        <p:nvSpPr>
          <p:cNvPr id="2" name="四角形吹き出し 4"/>
          <p:cNvSpPr>
            <a:spLocks noChangeArrowheads="1"/>
          </p:cNvSpPr>
          <p:nvPr/>
        </p:nvSpPr>
        <p:spPr bwMode="auto">
          <a:xfrm>
            <a:off x="4393832" y="1044501"/>
            <a:ext cx="2282075" cy="432048"/>
          </a:xfrm>
          <a:prstGeom prst="wedgeRectCallout">
            <a:avLst>
              <a:gd name="adj1" fmla="val -59682"/>
              <a:gd name="adj2" fmla="val 4311"/>
            </a:avLst>
          </a:prstGeom>
          <a:solidFill>
            <a:srgbClr val="FFFFFF"/>
          </a:solidFill>
          <a:ln w="12700">
            <a:solidFill>
              <a:srgbClr val="F79646"/>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社名</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だけ記載してもかまいませんが、</a:t>
            </a:r>
            <a:r>
              <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代表者名</a:t>
            </a:r>
            <a:r>
              <a:rPr lang="ja-JP" altLang="en-US" sz="800" dirty="0">
                <a:latin typeface="メイリオ" panose="020B0604030504040204" pitchFamily="50" charset="-128"/>
                <a:ea typeface="メイリオ" panose="020B0604030504040204" pitchFamily="50" charset="-128"/>
                <a:cs typeface="メイリオ" pitchFamily="50" charset="-128"/>
              </a:rPr>
              <a:t>も</a:t>
            </a:r>
            <a:r>
              <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明記し、トップからのメッセージであることを明確にすることが</a:t>
            </a:r>
            <a:r>
              <a:rPr lang="ja-JP" altLang="en-US" sz="800" dirty="0">
                <a:latin typeface="メイリオ" panose="020B0604030504040204" pitchFamily="50" charset="-128"/>
                <a:ea typeface="メイリオ" panose="020B0604030504040204" pitchFamily="50" charset="-128"/>
                <a:cs typeface="メイリオ" pitchFamily="50" charset="-128"/>
              </a:rPr>
              <a:t>望ましいです。</a:t>
            </a:r>
            <a:endParaRPr kumimoji="1" lang="ja-JP" altLang="ja-JP" sz="5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endParaRPr>
          </a:p>
        </p:txBody>
      </p:sp>
      <p:sp>
        <p:nvSpPr>
          <p:cNvPr id="19" name="右中かっこ 18">
            <a:extLst>
              <a:ext uri="{FF2B5EF4-FFF2-40B4-BE49-F238E27FC236}">
                <a16:creationId xmlns:a16="http://schemas.microsoft.com/office/drawing/2014/main" id="{8E06085E-56C7-9392-F379-3B1DB3F576C8}"/>
              </a:ext>
            </a:extLst>
          </p:cNvPr>
          <p:cNvSpPr/>
          <p:nvPr/>
        </p:nvSpPr>
        <p:spPr>
          <a:xfrm>
            <a:off x="4581128" y="7381205"/>
            <a:ext cx="45719" cy="192700"/>
          </a:xfrm>
          <a:prstGeom prst="righ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F473F384-CDE3-20AD-BDC0-7AFC4FA9E341}"/>
              </a:ext>
            </a:extLst>
          </p:cNvPr>
          <p:cNvSpPr/>
          <p:nvPr/>
        </p:nvSpPr>
        <p:spPr>
          <a:xfrm>
            <a:off x="4559876" y="7252114"/>
            <a:ext cx="2276871" cy="4617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800"/>
              </a:lnSpc>
            </a:pPr>
            <a:r>
              <a:rPr kumimoji="1" lang="ja-JP" altLang="en-US" sz="800" dirty="0">
                <a:solidFill>
                  <a:schemeClr val="tx1"/>
                </a:solidFill>
              </a:rPr>
              <a:t>＜①②対象者＞</a:t>
            </a:r>
            <a:endParaRPr kumimoji="1" lang="en-US" altLang="ja-JP" sz="800" dirty="0">
              <a:solidFill>
                <a:schemeClr val="tx1"/>
              </a:solidFill>
            </a:endParaRPr>
          </a:p>
          <a:p>
            <a:pPr>
              <a:lnSpc>
                <a:spcPts val="800"/>
              </a:lnSpc>
            </a:pPr>
            <a:r>
              <a:rPr kumimoji="1" lang="ja-JP" altLang="en-US" sz="800" dirty="0">
                <a:solidFill>
                  <a:schemeClr val="tx1"/>
                </a:solidFill>
              </a:rPr>
              <a:t>労働者（業務委託に係る契約担当者・事業担当者、成果物の確認・検収を行う者、フリーランスと協力して業務を行う者を含む）</a:t>
            </a:r>
          </a:p>
        </p:txBody>
      </p:sp>
      <p:sp>
        <p:nvSpPr>
          <p:cNvPr id="17" name="四角形吹き出し 6">
            <a:extLst>
              <a:ext uri="{FF2B5EF4-FFF2-40B4-BE49-F238E27FC236}">
                <a16:creationId xmlns:a16="http://schemas.microsoft.com/office/drawing/2014/main" id="{C20CC67A-2D66-DF57-60A8-A504878565CB}"/>
              </a:ext>
            </a:extLst>
          </p:cNvPr>
          <p:cNvSpPr>
            <a:spLocks noChangeArrowheads="1"/>
          </p:cNvSpPr>
          <p:nvPr/>
        </p:nvSpPr>
        <p:spPr bwMode="auto">
          <a:xfrm>
            <a:off x="3513688" y="3242449"/>
            <a:ext cx="3205781" cy="737632"/>
          </a:xfrm>
          <a:prstGeom prst="wedgeRectCallout">
            <a:avLst>
              <a:gd name="adj1" fmla="val -74086"/>
              <a:gd name="adj2" fmla="val 67125"/>
            </a:avLst>
          </a:prstGeom>
          <a:ln w="12700">
            <a:solidFill>
              <a:schemeClr val="accent6">
                <a:lumMod val="60000"/>
                <a:lumOff val="40000"/>
              </a:schemeClr>
            </a:solidFill>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妊娠・出産等に関するハラスメントは、特定業務委託事業者等</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フリーランスに業務委託をする事業者またはその雇用する労働者</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が行為者になり得ます。ハラスメント防止措置</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①～⑤</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を講じなければなりませんが、他の事業者等からのハラスメントや顧客等からの著しい迷惑行為を受けた場合も対応することが望ましいです。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endParaRPr>
          </a:p>
        </p:txBody>
      </p:sp>
      <p:sp>
        <p:nvSpPr>
          <p:cNvPr id="10" name="四角形吹き出し 6">
            <a:extLst>
              <a:ext uri="{FF2B5EF4-FFF2-40B4-BE49-F238E27FC236}">
                <a16:creationId xmlns:a16="http://schemas.microsoft.com/office/drawing/2014/main" id="{F3188193-F50F-416B-6AE7-439FB5B618F8}"/>
              </a:ext>
            </a:extLst>
          </p:cNvPr>
          <p:cNvSpPr>
            <a:spLocks noChangeArrowheads="1"/>
          </p:cNvSpPr>
          <p:nvPr/>
        </p:nvSpPr>
        <p:spPr bwMode="auto">
          <a:xfrm>
            <a:off x="3513688" y="4881356"/>
            <a:ext cx="3205781" cy="470285"/>
          </a:xfrm>
          <a:prstGeom prst="wedgeRectCallout">
            <a:avLst>
              <a:gd name="adj1" fmla="val -66826"/>
              <a:gd name="adj2" fmla="val -38819"/>
            </a:avLst>
          </a:prstGeom>
          <a:ln w="12700">
            <a:solidFill>
              <a:schemeClr val="accent6">
                <a:lumMod val="60000"/>
                <a:lumOff val="40000"/>
              </a:schemeClr>
            </a:solidFill>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交渉中等のフリーランスがハラスメントを受けた場合及びカスタマーハラスメント</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顧客等からの著しい迷惑行為</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をフリーランスが受けた場合も相談対応等をすることが望ましいです。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endParaRPr>
          </a:p>
        </p:txBody>
      </p:sp>
      <p:sp>
        <p:nvSpPr>
          <p:cNvPr id="23" name="四角形吹き出し 6">
            <a:extLst>
              <a:ext uri="{FF2B5EF4-FFF2-40B4-BE49-F238E27FC236}">
                <a16:creationId xmlns:a16="http://schemas.microsoft.com/office/drawing/2014/main" id="{03D9DDC6-857F-6776-B3BF-5B43C5A434EA}"/>
              </a:ext>
            </a:extLst>
          </p:cNvPr>
          <p:cNvSpPr>
            <a:spLocks noChangeArrowheads="1"/>
          </p:cNvSpPr>
          <p:nvPr/>
        </p:nvSpPr>
        <p:spPr bwMode="auto">
          <a:xfrm>
            <a:off x="3513688" y="4017789"/>
            <a:ext cx="3205781" cy="825859"/>
          </a:xfrm>
          <a:prstGeom prst="wedgeRectCallout">
            <a:avLst>
              <a:gd name="adj1" fmla="val -68694"/>
              <a:gd name="adj2" fmla="val -4178"/>
            </a:avLst>
          </a:prstGeom>
          <a:ln w="12700">
            <a:solidFill>
              <a:schemeClr val="accent6">
                <a:lumMod val="60000"/>
                <a:lumOff val="40000"/>
              </a:schemeClr>
            </a:solidFill>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パワーハラスメントは、フリーランスに業務委託をする事業者、業務委託に係る契約担当者、事業担当者又は業務委託に係る成果物の確認若しくは検収を行う者等が行為者になり得ます。ハラスメント防止措置</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①～⑤</a:t>
            </a:r>
            <a:r>
              <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を講じなければなりませんが、他の事業者等からのハラスメントや顧客等からの著しい迷惑行為を受けた場合も対応することが望ましいです。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endParaRPr>
          </a:p>
        </p:txBody>
      </p:sp>
    </p:spTree>
    <p:extLst>
      <p:ext uri="{BB962C8B-B14F-4D97-AF65-F5344CB8AC3E}">
        <p14:creationId xmlns:p14="http://schemas.microsoft.com/office/powerpoint/2010/main" val="155469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8C0E619346B2941AFFD993EC5C3347F" ma:contentTypeVersion="14" ma:contentTypeDescription="新しいドキュメントを作成します。" ma:contentTypeScope="" ma:versionID="a46c673d0844ef07b138d7442c5bcea9">
  <xsd:schema xmlns:xsd="http://www.w3.org/2001/XMLSchema" xmlns:xs="http://www.w3.org/2001/XMLSchema" xmlns:p="http://schemas.microsoft.com/office/2006/metadata/properties" xmlns:ns2="97a95e2d-0e62-4b88-b41c-32b043acdeff" xmlns:ns3="c8886e6d-ca38-4783-ac23-8bd097117a79" targetNamespace="http://schemas.microsoft.com/office/2006/metadata/properties" ma:root="true" ma:fieldsID="af323a6a3fba26cdf1510a89f5490fe2" ns2:_="" ns3:_="">
    <xsd:import namespace="97a95e2d-0e62-4b88-b41c-32b043acdeff"/>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a95e2d-0e62-4b88-b41c-32b043acdeff"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d293b57-6e1d-41a2-b5e3-4cdaeb9a5c83}"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wner xmlns="97a95e2d-0e62-4b88-b41c-32b043acdeff">
      <UserInfo>
        <DisplayName/>
        <AccountId xsi:nil="true"/>
        <AccountType/>
      </UserInfo>
    </Owner>
    <lcf76f155ced4ddcb4097134ff3c332f xmlns="97a95e2d-0e62-4b88-b41c-32b043acdeff">
      <Terms xmlns="http://schemas.microsoft.com/office/infopath/2007/PartnerControls"/>
    </lcf76f155ced4ddcb4097134ff3c332f>
    <TaxCatchAll xmlns="c8886e6d-ca38-4783-ac23-8bd097117a7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9DC24B-6634-4FDF-8662-82B31EB7FA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a95e2d-0e62-4b88-b41c-32b043acdeff"/>
    <ds:schemaRef ds:uri="c8886e6d-ca38-4783-ac23-8bd097117a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0A5D25-EA58-48A9-A616-1BD44CDA7D11}">
  <ds:schemaRefs>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http://purl.org/dc/terms/"/>
    <ds:schemaRef ds:uri="c8886e6d-ca38-4783-ac23-8bd097117a79"/>
    <ds:schemaRef ds:uri="http://purl.org/dc/elements/1.1/"/>
    <ds:schemaRef ds:uri="97a95e2d-0e62-4b88-b41c-32b043acdeff"/>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AAA3523-BFEC-4F95-A4D9-E77C8F2660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Words>1808</Words>
  <PresentationFormat>ユーザー設定</PresentationFormat>
  <Paragraphs>103</Paragraphs>
  <Slides>2</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HG丸ｺﾞｼｯｸM-PRO</vt:lpstr>
      <vt:lpstr>メイリオ</vt:lpstr>
      <vt:lpstr>游ゴシック</vt:lpstr>
      <vt:lpstr>游ゴシック Light</vt:lpstr>
      <vt:lpstr>Arial</vt:lpstr>
      <vt:lpstr>Calibri</vt:lpstr>
      <vt:lpstr>Office テーマ</vt:lpstr>
      <vt:lpstr>Acrobat Document</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0x01010028C0E619346B2941AFFD993EC5C3347F</vt:lpwstr>
  </property>
  <property fmtid="{D5CDD505-2E9C-101B-9397-08002B2CF9AE}" pid="3" name="MediaServiceImageTags">
    <vt:lpwstr/>
  </property>
</Properties>
</file>