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73" r:id="rId2"/>
    <p:sldId id="275"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4A0DC-DB62-4A95-A97E-989C1018CFE9}" v="3" dt="2026-02-24T08:43:21.0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08" d="100"/>
          <a:sy n="108" d="100"/>
        </p:scale>
        <p:origin x="1644"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authors.xml" Type="http://schemas.microsoft.com/office/2018/10/relationships/authors"/><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6BDFE66-0A41-F658-0B23-560CC38128D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a:extLst>
              <a:ext uri="{FF2B5EF4-FFF2-40B4-BE49-F238E27FC236}">
                <a16:creationId xmlns:a16="http://schemas.microsoft.com/office/drawing/2014/main" id="{BC35DC23-1EE1-E707-EAE6-3147DBAED22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3CEF7D8-15F5-4293-A62D-551246E892F1}" type="datetimeFigureOut">
              <a:rPr kumimoji="1" lang="ja-JP" altLang="en-US" smtClean="0"/>
              <a:t>2026/2/24</a:t>
            </a:fld>
            <a:endParaRPr kumimoji="1" lang="ja-JP" altLang="en-US"/>
          </a:p>
        </p:txBody>
      </p:sp>
      <p:sp>
        <p:nvSpPr>
          <p:cNvPr id="4" name="フッター プレースホルダー 3">
            <a:extLst>
              <a:ext uri="{FF2B5EF4-FFF2-40B4-BE49-F238E27FC236}">
                <a16:creationId xmlns:a16="http://schemas.microsoft.com/office/drawing/2014/main" id="{75BACE93-0DD5-B6CF-878B-64114E6B652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3ED65A-FA8D-C998-669F-C621F0028CF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F6F8EEE-404B-43DF-9260-3F9DABBC3970}" type="slidenum">
              <a:rPr kumimoji="1" lang="ja-JP" altLang="en-US" smtClean="0"/>
              <a:t>‹#›</a:t>
            </a:fld>
            <a:endParaRPr kumimoji="1" lang="ja-JP" altLang="en-US"/>
          </a:p>
        </p:txBody>
      </p:sp>
    </p:spTree>
    <p:extLst>
      <p:ext uri="{BB962C8B-B14F-4D97-AF65-F5344CB8AC3E}">
        <p14:creationId xmlns:p14="http://schemas.microsoft.com/office/powerpoint/2010/main" val="382475868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ja-JP" altLang="en-US"/>
              <a:t>様式第１号</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BE9931-199B-49C2-8873-C0A667AF933B}"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960841-56A4-4DAD-A8A7-6031C4267CBF}"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76FC93-CE3C-4901-84F8-A11D406ABF6E}"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81711D-7E88-4BB5-BE06-E6BC2F9BBFD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74A5A4-5F37-424B-B4E6-8BACAD4DDEF7}"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CC6B4E-8312-4F21-8F56-660E2454C6C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6271C06-F258-4C9D-8D8A-90B666583EAC}"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27FE3F-11A4-4E80-8ADD-4C075A3A5FDE}"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A4A8D-C1DF-41F1-B250-9116FD65F81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E272CC-0E41-4332-AEF0-EAF8AAB1D434}"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F1422B-B831-428C-AAF4-45DCB1A629C6}"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65B28-C36F-46B5-AB64-E9DAECD216C2}"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1250400737"/>
              </p:ext>
            </p:extLst>
          </p:nvPr>
        </p:nvGraphicFramePr>
        <p:xfrm>
          <a:off x="103480" y="1342248"/>
          <a:ext cx="9736636" cy="1797631"/>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447797610"/>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lang="en-US" altLang="ja-JP" sz="800" dirty="0">
                <a:latin typeface="メイリオ" panose="020B0604030504040204" pitchFamily="50" charset="-128"/>
                <a:ea typeface="メイリオ" panose="020B0604030504040204" pitchFamily="50" charset="-128"/>
              </a:rPr>
              <a:t>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lang="en-US" altLang="ja-JP" sz="800" dirty="0">
                <a:latin typeface="メイリオ" panose="020B0604030504040204" pitchFamily="50" charset="-128"/>
                <a:ea typeface="メイリオ" panose="020B0604030504040204" pitchFamily="50" charset="-128"/>
              </a:rPr>
              <a:t> ※2</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R2.1.1</a:t>
            </a:r>
            <a:r>
              <a:rPr lang="ja-JP" altLang="en-US" sz="800" dirty="0">
                <a:latin typeface="メイリオ" panose="020B0604030504040204" pitchFamily="50" charset="-128"/>
                <a:ea typeface="メイリオ" panose="020B0604030504040204" pitchFamily="50" charset="-128"/>
              </a:rPr>
              <a:t>の人口 － </a:t>
            </a:r>
            <a:r>
              <a:rPr lang="en-US" altLang="ja-JP" sz="800" dirty="0">
                <a:latin typeface="メイリオ" panose="020B0604030504040204" pitchFamily="50" charset="-128"/>
                <a:ea typeface="メイリオ" panose="020B0604030504040204" pitchFamily="50" charset="-128"/>
              </a:rPr>
              <a:t>R7.1.1</a:t>
            </a:r>
            <a:r>
              <a:rPr lang="ja-JP" altLang="en-US" sz="800" dirty="0">
                <a:latin typeface="メイリオ" panose="020B0604030504040204" pitchFamily="50" charset="-128"/>
                <a:ea typeface="メイリオ" panose="020B0604030504040204" pitchFamily="50" charset="-128"/>
              </a:rPr>
              <a:t>の人口 </a:t>
            </a:r>
            <a:r>
              <a:rPr lang="en-US" altLang="ja-JP" sz="800" dirty="0">
                <a:latin typeface="メイリオ" panose="020B0604030504040204" pitchFamily="50" charset="-128"/>
                <a:ea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28564" y="4156453"/>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kumimoji="1"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○○分野、○○分野、○○分野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196512" y="4452928"/>
            <a:ext cx="2506234" cy="1569802"/>
          </a:xfrm>
          <a:prstGeom prst="wedgeRectCallout">
            <a:avLst>
              <a:gd name="adj1" fmla="val -60276"/>
              <a:gd name="adj2" fmla="val -2150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
        <p:nvSpPr>
          <p:cNvPr id="49" name="四角形吹き出し 48"/>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61410"/>
              <a:gd name="adj2" fmla="val 577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835093" cy="1270123"/>
            <a:chOff x="202223" y="5617483"/>
            <a:chExt cx="9835093" cy="1270123"/>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1097736"/>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lang="ja-JP" altLang="en-US" sz="1000" dirty="0">
                  <a:solidFill>
                    <a:prstClr val="black"/>
                  </a:solidFill>
                  <a:latin typeface="メイリオ" panose="020B0604030504040204" pitchFamily="50" charset="-128"/>
                  <a:ea typeface="メイリオ" panose="020B0604030504040204" pitchFamily="50" charset="-128"/>
                </a:rPr>
                <a:t>・○○</a:t>
              </a:r>
              <a:endParaRPr lang="en-US" altLang="ja-JP" sz="1000" dirty="0">
                <a:solidFill>
                  <a:prstClr val="black"/>
                </a:solidFill>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348822" y="5652874"/>
              <a:ext cx="168849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84885"/>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63429"/>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四角形吹き出し 52">
            <a:extLst>
              <a:ext uri="{FF2B5EF4-FFF2-40B4-BE49-F238E27FC236}">
                <a16:creationId xmlns:a16="http://schemas.microsoft.com/office/drawing/2014/main" id="{7D15F91F-8B51-79A9-F1E3-CF25D72B807D}"/>
              </a:ext>
            </a:extLst>
          </p:cNvPr>
          <p:cNvSpPr/>
          <p:nvPr/>
        </p:nvSpPr>
        <p:spPr>
          <a:xfrm>
            <a:off x="-2118231" y="36067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7AA2-C012-55F8-B867-6572CF338163}"/>
            </a:ext>
          </a:extLst>
        </p:cNvPr>
        <p:cNvGrpSpPr/>
        <p:nvPr/>
      </p:nvGrpSpPr>
      <p:grpSpPr>
        <a:xfrm>
          <a:off x="0" y="0"/>
          <a:ext cx="0" cy="0"/>
          <a:chOff x="0" y="0"/>
          <a:chExt cx="0" cy="0"/>
        </a:xfrm>
      </p:grpSpPr>
      <p:sp>
        <p:nvSpPr>
          <p:cNvPr id="64" name="楕円 63">
            <a:extLst>
              <a:ext uri="{FF2B5EF4-FFF2-40B4-BE49-F238E27FC236}">
                <a16:creationId xmlns:a16="http://schemas.microsoft.com/office/drawing/2014/main" id="{72A37E8F-3506-382C-1F50-4CC4500703CE}"/>
              </a:ext>
            </a:extLst>
          </p:cNvPr>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9AB9399-96F9-BAA6-1DC6-E072BE69573E}"/>
              </a:ext>
            </a:extLst>
          </p:cNvPr>
          <p:cNvGraphicFramePr>
            <a:graphicFrameLocks noGrp="1"/>
          </p:cNvGraphicFramePr>
          <p:nvPr>
            <p:extLst>
              <p:ext uri="{D42A27DB-BD31-4B8C-83A1-F6EECF244321}">
                <p14:modId xmlns:p14="http://schemas.microsoft.com/office/powerpoint/2010/main" val="3573841483"/>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・製造業では、労働力人口の減少や高齢化の影響に加え、製造業のもつイメージ等により、求人を出してもなかなか充足しない状況が継続。</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・地域の特産品を活かした魅力的な製品を扱う食品加工業をはじめとする小規模事業者が多数存在しているものの、商品開発や販路拡大等のノウハウ不足により売上向上に繋げられていない実態がある。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・若者や子育て世代（特に女性）の転出超過が続いており、地域に魅力を感じ、定住・就労につながる環境整備が喫緊の課題。</a:t>
                      </a:r>
                    </a:p>
                    <a:p>
                      <a:pPr algn="ju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a:t>
                      </a:r>
                      <a:r>
                        <a:rPr kumimoji="1" lang="en-US" altLang="ja-JP" sz="1050" b="0" dirty="0">
                          <a:solidFill>
                            <a:schemeClr val="tx1"/>
                          </a:solidFill>
                          <a:latin typeface="メイリオ" panose="020B0604030504040204" pitchFamily="50" charset="-128"/>
                          <a:ea typeface="メイリオ" panose="020B0604030504040204" pitchFamily="50" charset="-128"/>
                        </a:rPr>
                        <a:t>UIJ</a:t>
                      </a:r>
                      <a:r>
                        <a:rPr kumimoji="1" lang="ja-JP" altLang="en-US" sz="1050" b="0" dirty="0">
                          <a:solidFill>
                            <a:schemeClr val="tx1"/>
                          </a:solidFill>
                          <a:latin typeface="メイリオ" panose="020B0604030504040204" pitchFamily="50" charset="-128"/>
                          <a:ea typeface="メイリオ" panose="020B0604030504040204" pitchFamily="50" charset="-128"/>
                        </a:rPr>
                        <a:t>ターン就職希望者も、地域の魅力ある雇用情報や柔軟な働き方の実態を積極的に発信し図る必要がある。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・地域企業の事業拡大や生産性向上、職場環境改善を通じて魅力ある雇用を確保するとともに、地域企業の魅力を情報発信し、地域で安心して暮らし、働き続けられる環境を整備する。</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製造業関連企業を中心に、デジタル技術の活用促進や働きやすい環境整備に向けたセミナーを実施するほか、食品製造業に対して、豊かな食材を活用した新商品開発や販路拡大を目指すセミナー、伴走型支援を実施。</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・求職者に対して、地元企業のを情報提供し、働く上で求められる知識習得を支援。</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・企業ガイドブックの作成や説明会の開催により双方のマッチングを図る</a:t>
                      </a:r>
                      <a:r>
                        <a:rPr kumimoji="1" lang="ja-JP" altLang="en-US" sz="1050" b="0" dirty="0">
                          <a:solidFill>
                            <a:srgbClr val="FF0000"/>
                          </a:solidFill>
                          <a:latin typeface="メイリオ" panose="020B0604030504040204" pitchFamily="50" charset="-128"/>
                          <a:ea typeface="メイリオ" panose="020B0604030504040204" pitchFamily="50" charset="-128"/>
                        </a:rPr>
                        <a:t>。</a:t>
                      </a:r>
                      <a:endParaRPr kumimoji="1" lang="en-US" altLang="ja-JP" sz="1050" b="0" dirty="0">
                        <a:solidFill>
                          <a:srgbClr val="FF0000"/>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a:extLst>
              <a:ext uri="{FF2B5EF4-FFF2-40B4-BE49-F238E27FC236}">
                <a16:creationId xmlns:a16="http://schemas.microsoft.com/office/drawing/2014/main" id="{66B106F7-A408-F973-5D4C-272A0FF1C61E}"/>
              </a:ext>
            </a:extLst>
          </p:cNvPr>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75D5A5E-ED46-D973-E079-4B45508759A1}"/>
              </a:ext>
            </a:extLst>
          </p:cNvPr>
          <p:cNvSpPr txBox="1"/>
          <p:nvPr/>
        </p:nvSpPr>
        <p:spPr>
          <a:xfrm>
            <a:off x="81445" y="93620"/>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a:extLst>
              <a:ext uri="{FF2B5EF4-FFF2-40B4-BE49-F238E27FC236}">
                <a16:creationId xmlns:a16="http://schemas.microsoft.com/office/drawing/2014/main" id="{95F0561C-4E53-2C09-0B43-97FCBD9E7013}"/>
              </a:ext>
            </a:extLst>
          </p:cNvPr>
          <p:cNvGraphicFramePr>
            <a:graphicFrameLocks noGrp="1"/>
          </p:cNvGraphicFramePr>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30.24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a:extLst>
              <a:ext uri="{FF2B5EF4-FFF2-40B4-BE49-F238E27FC236}">
                <a16:creationId xmlns:a16="http://schemas.microsoft.com/office/drawing/2014/main" id="{8C75EA56-7D8C-3279-313D-2472FC3D0BFD}"/>
              </a:ext>
            </a:extLst>
          </p:cNvPr>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F01587C0-C099-6546-FD0B-80BF76B39FA6}"/>
              </a:ext>
            </a:extLst>
          </p:cNvPr>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444FE0FB-F470-C9C2-A4DE-4E992365FF01}"/>
              </a:ext>
            </a:extLst>
          </p:cNvPr>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R7.1.1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R2.1.1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R7</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R2.1.1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2.21</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F302F1EC-401D-F3A0-010A-81EA312DF46F}"/>
              </a:ext>
            </a:extLst>
          </p:cNvPr>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a:extLst>
              <a:ext uri="{FF2B5EF4-FFF2-40B4-BE49-F238E27FC236}">
                <a16:creationId xmlns:a16="http://schemas.microsoft.com/office/drawing/2014/main" id="{75819AE3-8F91-7B54-E87A-54967ED751C8}"/>
              </a:ext>
            </a:extLst>
          </p:cNvPr>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a:extLst>
              <a:ext uri="{FF2B5EF4-FFF2-40B4-BE49-F238E27FC236}">
                <a16:creationId xmlns:a16="http://schemas.microsoft.com/office/drawing/2014/main" id="{41525618-D1C5-1238-66E7-8C45A0B0B893}"/>
              </a:ext>
            </a:extLst>
          </p:cNvPr>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a:extLst>
              <a:ext uri="{FF2B5EF4-FFF2-40B4-BE49-F238E27FC236}">
                <a16:creationId xmlns:a16="http://schemas.microsoft.com/office/drawing/2014/main" id="{D875E579-4503-1FDE-95CA-29535D643840}"/>
              </a:ext>
            </a:extLst>
          </p:cNvPr>
          <p:cNvSpPr txBox="1"/>
          <p:nvPr/>
        </p:nvSpPr>
        <p:spPr>
          <a:xfrm>
            <a:off x="143424" y="4171700"/>
            <a:ext cx="2965026" cy="1143903"/>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ものづくり企業の生産性向上セミナー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マーケティング力強化セミナー</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働きやすい職場作りセミナー　　　　　　　　　　　　　　　　　　　　　　　</a:t>
            </a:r>
            <a:endParaRPr lang="en-US" altLang="ja-JP" sz="900" dirty="0">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伴走型支援</a:t>
            </a:r>
            <a:r>
              <a:rPr lang="en-US" altLang="ja-JP" sz="900" dirty="0">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商品開発・販路拡大に向けた伴走型支援</a:t>
            </a:r>
            <a:endParaRPr lang="en-US" altLang="ja-JP" sz="900" dirty="0">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a:extLst>
              <a:ext uri="{FF2B5EF4-FFF2-40B4-BE49-F238E27FC236}">
                <a16:creationId xmlns:a16="http://schemas.microsoft.com/office/drawing/2014/main" id="{86D82B89-BDBA-D7ED-C7ED-DD3E4EB8BDA0}"/>
              </a:ext>
            </a:extLst>
          </p:cNvPr>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a:extLst>
              <a:ext uri="{FF2B5EF4-FFF2-40B4-BE49-F238E27FC236}">
                <a16:creationId xmlns:a16="http://schemas.microsoft.com/office/drawing/2014/main" id="{805342B6-2A62-25DC-C6F4-4E41D60EDB10}"/>
              </a:ext>
            </a:extLst>
          </p:cNvPr>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a:extLst>
              <a:ext uri="{FF2B5EF4-FFF2-40B4-BE49-F238E27FC236}">
                <a16:creationId xmlns:a16="http://schemas.microsoft.com/office/drawing/2014/main" id="{7C353D45-D32A-CFD5-8835-591A16D525E2}"/>
              </a:ext>
            </a:extLst>
          </p:cNvPr>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endParaRPr lang="en-US" altLang="ja-JP" sz="1100" b="1" dirty="0">
              <a:solidFill>
                <a:schemeClr val="bg1"/>
              </a:solidFill>
              <a:latin typeface="Meiryo UI" panose="020B0604030504040204" pitchFamily="50" charset="-128"/>
              <a:ea typeface="Meiryo UI" panose="020B0604030504040204" pitchFamily="50" charset="-128"/>
            </a:endParaRPr>
          </a:p>
          <a:p>
            <a:pPr marL="176213" indent="-176213" algn="ctr" defTabSz="887413"/>
            <a:r>
              <a:rPr kumimoji="1" lang="en-US" altLang="ja-JP" b="1" dirty="0">
                <a:solidFill>
                  <a:schemeClr val="bg1"/>
                </a:solidFill>
                <a:latin typeface="Meiryo UI" panose="020B0604030504040204" pitchFamily="50" charset="-128"/>
                <a:ea typeface="Meiryo UI" panose="020B0604030504040204" pitchFamily="50" charset="-128"/>
              </a:rPr>
              <a:t>90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a:extLst>
              <a:ext uri="{FF2B5EF4-FFF2-40B4-BE49-F238E27FC236}">
                <a16:creationId xmlns:a16="http://schemas.microsoft.com/office/drawing/2014/main" id="{CDE04CF4-CEE0-7698-2121-AE8341D7203F}"/>
              </a:ext>
            </a:extLst>
          </p:cNvPr>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合同企業説明会・面接会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ＵＩＪターン就職相談会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a:extLst>
              <a:ext uri="{FF2B5EF4-FFF2-40B4-BE49-F238E27FC236}">
                <a16:creationId xmlns:a16="http://schemas.microsoft.com/office/drawing/2014/main" id="{8314ACD7-687C-272A-8F71-5F3D3321F02F}"/>
              </a:ext>
            </a:extLst>
          </p:cNvPr>
          <p:cNvSpPr txBox="1"/>
          <p:nvPr/>
        </p:nvSpPr>
        <p:spPr>
          <a:xfrm>
            <a:off x="7016618" y="4162821"/>
            <a:ext cx="2798081" cy="637610"/>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ものづくり改善ワークショップ</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食品知識とビジネススキル講習会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広報力向上セミナー</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a:extLst>
              <a:ext uri="{FF2B5EF4-FFF2-40B4-BE49-F238E27FC236}">
                <a16:creationId xmlns:a16="http://schemas.microsoft.com/office/drawing/2014/main" id="{B3066B07-0BAA-8A95-B90A-A2D011072916}"/>
              </a:ext>
            </a:extLst>
          </p:cNvPr>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a:extLst>
              <a:ext uri="{FF2B5EF4-FFF2-40B4-BE49-F238E27FC236}">
                <a16:creationId xmlns:a16="http://schemas.microsoft.com/office/drawing/2014/main" id="{B4F379C5-1919-D39D-70D5-D101F19775F5}"/>
              </a:ext>
            </a:extLst>
          </p:cNvPr>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B00D1F41-BDFC-3359-52AC-CB5A71AFD075}"/>
              </a:ext>
            </a:extLst>
          </p:cNvPr>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a:extLst>
              <a:ext uri="{FF2B5EF4-FFF2-40B4-BE49-F238E27FC236}">
                <a16:creationId xmlns:a16="http://schemas.microsoft.com/office/drawing/2014/main" id="{9D62D938-DCBE-4C51-FAE2-D6F0A78CBC2C}"/>
              </a:ext>
            </a:extLst>
          </p:cNvPr>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84ACCEEB-63A1-9399-A735-9D01E61CA319}"/>
              </a:ext>
            </a:extLst>
          </p:cNvPr>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製造業分野（特に金属製品、食料品）</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0" name="角丸四角形 29">
            <a:extLst>
              <a:ext uri="{FF2B5EF4-FFF2-40B4-BE49-F238E27FC236}">
                <a16:creationId xmlns:a16="http://schemas.microsoft.com/office/drawing/2014/main" id="{12442AC4-9443-9C6D-327F-D8C3A84CDEED}"/>
              </a:ext>
            </a:extLst>
          </p:cNvPr>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08E86BDE-E38A-AD7B-34CA-10C081D30425}"/>
              </a:ext>
            </a:extLst>
          </p:cNvPr>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若年層、女性、</a:t>
            </a:r>
            <a:r>
              <a:rPr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ターン就職希望者</a:t>
            </a:r>
            <a:endPar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29" name="ストライプ矢印 28">
            <a:extLst>
              <a:ext uri="{FF2B5EF4-FFF2-40B4-BE49-F238E27FC236}">
                <a16:creationId xmlns:a16="http://schemas.microsoft.com/office/drawing/2014/main" id="{1537D0BA-6EDB-5503-E780-B96384552A53}"/>
              </a:ext>
            </a:extLst>
          </p:cNvPr>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A537D7E7-7AB6-00FE-97A5-EE825ECB8C21}"/>
              </a:ext>
            </a:extLst>
          </p:cNvPr>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480E0D12-1E2D-F1C8-F5DB-1287D82F6B65}"/>
              </a:ext>
            </a:extLst>
          </p:cNvPr>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82440025-D2E6-7E62-592D-43C841D9200E}"/>
              </a:ext>
            </a:extLst>
          </p:cNvPr>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a:extLst>
              <a:ext uri="{FF2B5EF4-FFF2-40B4-BE49-F238E27FC236}">
                <a16:creationId xmlns:a16="http://schemas.microsoft.com/office/drawing/2014/main" id="{B053500C-9BA5-6BEE-826E-9F68169A9871}"/>
              </a:ext>
            </a:extLst>
          </p:cNvPr>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3FAF20CD-3960-DEC4-F28D-929B2FA759C7}"/>
              </a:ext>
            </a:extLst>
          </p:cNvPr>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9" name="四角形吹き出し 48">
            <a:extLst>
              <a:ext uri="{FF2B5EF4-FFF2-40B4-BE49-F238E27FC236}">
                <a16:creationId xmlns:a16="http://schemas.microsoft.com/office/drawing/2014/main" id="{F0F55898-13F3-585E-B393-27BF5854C580}"/>
              </a:ext>
            </a:extLst>
          </p:cNvPr>
          <p:cNvSpPr/>
          <p:nvPr/>
        </p:nvSpPr>
        <p:spPr>
          <a:xfrm>
            <a:off x="10126173" y="2899066"/>
            <a:ext cx="2506234" cy="1314803"/>
          </a:xfrm>
          <a:prstGeom prst="wedgeRectCallout">
            <a:avLst>
              <a:gd name="adj1" fmla="val -59373"/>
              <a:gd name="adj2" fmla="val 1152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a:extLst>
              <a:ext uri="{FF2B5EF4-FFF2-40B4-BE49-F238E27FC236}">
                <a16:creationId xmlns:a16="http://schemas.microsoft.com/office/drawing/2014/main" id="{EA6EE788-EC2A-B737-0130-62CF4D101DF2}"/>
              </a:ext>
            </a:extLst>
          </p:cNvPr>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a:extLst>
              <a:ext uri="{FF2B5EF4-FFF2-40B4-BE49-F238E27FC236}">
                <a16:creationId xmlns:a16="http://schemas.microsoft.com/office/drawing/2014/main" id="{84CDD622-43AD-0D24-A947-76239037416F}"/>
              </a:ext>
            </a:extLst>
          </p:cNvPr>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なお、事業の全体像を含め、構想書の該当項目からの引用・要約を原則とし、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a:extLst>
              <a:ext uri="{FF2B5EF4-FFF2-40B4-BE49-F238E27FC236}">
                <a16:creationId xmlns:a16="http://schemas.microsoft.com/office/drawing/2014/main" id="{B51F6971-3F1A-C46A-753E-4A06A10D9852}"/>
              </a:ext>
            </a:extLst>
          </p:cNvPr>
          <p:cNvSpPr/>
          <p:nvPr/>
        </p:nvSpPr>
        <p:spPr>
          <a:xfrm>
            <a:off x="-2099200" y="4776963"/>
            <a:ext cx="1824340" cy="1154450"/>
          </a:xfrm>
          <a:prstGeom prst="wedgeRectCallout">
            <a:avLst>
              <a:gd name="adj1" fmla="val 63302"/>
              <a:gd name="adj2" fmla="val 4281"/>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a:extLst>
              <a:ext uri="{FF2B5EF4-FFF2-40B4-BE49-F238E27FC236}">
                <a16:creationId xmlns:a16="http://schemas.microsoft.com/office/drawing/2014/main" id="{9BB4EBD4-7CE8-7C63-2DB8-4E6B9960FC16}"/>
              </a:ext>
            </a:extLst>
          </p:cNvPr>
          <p:cNvGrpSpPr/>
          <p:nvPr/>
        </p:nvGrpSpPr>
        <p:grpSpPr>
          <a:xfrm>
            <a:off x="79131" y="5539154"/>
            <a:ext cx="9958753" cy="1230920"/>
            <a:chOff x="202223" y="5617483"/>
            <a:chExt cx="9958753" cy="1230920"/>
          </a:xfrm>
        </p:grpSpPr>
        <p:grpSp>
          <p:nvGrpSpPr>
            <p:cNvPr id="51" name="グループ化 50">
              <a:extLst>
                <a:ext uri="{FF2B5EF4-FFF2-40B4-BE49-F238E27FC236}">
                  <a16:creationId xmlns:a16="http://schemas.microsoft.com/office/drawing/2014/main" id="{72D26AA8-D604-EDF0-2B7D-219600EE3818}"/>
                </a:ext>
              </a:extLst>
            </p:cNvPr>
            <p:cNvGrpSpPr/>
            <p:nvPr/>
          </p:nvGrpSpPr>
          <p:grpSpPr>
            <a:xfrm>
              <a:off x="202223" y="5617483"/>
              <a:ext cx="9668608" cy="1230920"/>
              <a:chOff x="202223" y="5617483"/>
              <a:chExt cx="9668608" cy="1230920"/>
            </a:xfrm>
          </p:grpSpPr>
          <p:sp>
            <p:nvSpPr>
              <p:cNvPr id="59" name="角丸四角形吹き出し 58">
                <a:extLst>
                  <a:ext uri="{FF2B5EF4-FFF2-40B4-BE49-F238E27FC236}">
                    <a16:creationId xmlns:a16="http://schemas.microsoft.com/office/drawing/2014/main" id="{E7B3C84F-1A76-01B7-6D77-184631B4C7DA}"/>
                  </a:ext>
                </a:extLst>
              </p:cNvPr>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a:extLst>
                  <a:ext uri="{FF2B5EF4-FFF2-40B4-BE49-F238E27FC236}">
                    <a16:creationId xmlns:a16="http://schemas.microsoft.com/office/drawing/2014/main" id="{76A6B71F-4433-4B49-278C-26387294AB74}"/>
                  </a:ext>
                </a:extLst>
              </p:cNvPr>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a:extLst>
                  <a:ext uri="{FF2B5EF4-FFF2-40B4-BE49-F238E27FC236}">
                    <a16:creationId xmlns:a16="http://schemas.microsoft.com/office/drawing/2014/main" id="{0D93878C-CD21-DD06-942B-E539887D0955}"/>
                  </a:ext>
                </a:extLst>
              </p:cNvPr>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a:extLst>
                <a:ext uri="{FF2B5EF4-FFF2-40B4-BE49-F238E27FC236}">
                  <a16:creationId xmlns:a16="http://schemas.microsoft.com/office/drawing/2014/main" id="{1122AE56-40F7-CA39-9FF6-6F1C0C2D4C9F}"/>
                </a:ext>
              </a:extLst>
            </p:cNvPr>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a:extLst>
                <a:ext uri="{FF2B5EF4-FFF2-40B4-BE49-F238E27FC236}">
                  <a16:creationId xmlns:a16="http://schemas.microsoft.com/office/drawing/2014/main" id="{9A7396AC-1F42-60AF-D37F-C94532FD97C1}"/>
                </a:ext>
              </a:extLst>
            </p:cNvPr>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latin typeface="メイリオ" panose="020B0604030504040204" pitchFamily="50" charset="-128"/>
                  <a:ea typeface="メイリオ" panose="020B0604030504040204" pitchFamily="50" charset="-128"/>
                </a:rPr>
                <a:t>○○県・○○機関</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ICT</a:t>
              </a:r>
              <a:r>
                <a:rPr lang="ja-JP" altLang="en-US" sz="1000" dirty="0">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B1B4F278-690E-3E94-5EF0-4310581C726A}"/>
                </a:ext>
              </a:extLst>
            </p:cNvPr>
            <p:cNvSpPr/>
            <p:nvPr/>
          </p:nvSpPr>
          <p:spPr>
            <a:xfrm>
              <a:off x="8348822" y="5652874"/>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defTabSz="950203" fontAlgn="base">
                <a:spcBef>
                  <a:spcPct val="20000"/>
                </a:spcBef>
                <a:spcAft>
                  <a:spcPct val="0"/>
                </a:spcAf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000" dirty="0">
                  <a:latin typeface="メイリオ" panose="020B0604030504040204" pitchFamily="50" charset="-128"/>
                  <a:ea typeface="メイリオ" panose="020B0604030504040204" pitchFamily="50" charset="-128"/>
                </a:rPr>
                <a:t>DX</a:t>
              </a:r>
              <a:r>
                <a:rPr lang="ja-JP" altLang="en-US" sz="1000" dirty="0">
                  <a:latin typeface="メイリオ" panose="020B0604030504040204" pitchFamily="50" charset="-128"/>
                  <a:ea typeface="メイリオ" panose="020B0604030504040204" pitchFamily="50" charset="-128"/>
                </a:rPr>
                <a:t>環境整備</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a:t>
              </a:r>
              <a:endParaRPr kumimoji="1" lang="en-US" altLang="ja-JP"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lvl="0" defTabSz="950203" fontAlgn="base">
                <a:spcBef>
                  <a:spcPts val="122"/>
                </a:spcBef>
                <a:spcAft>
                  <a:spcPct val="0"/>
                </a:spcAft>
                <a:defRPr/>
              </a:pP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a:t>
              </a:r>
              <a:r>
                <a:rPr lang="ja-JP" altLang="en-US" sz="1000" dirty="0">
                  <a:latin typeface="メイリオ" panose="020B0604030504040204" pitchFamily="50" charset="-128"/>
                  <a:ea typeface="メイリオ" panose="020B0604030504040204" pitchFamily="50" charset="-128"/>
                </a:rPr>
                <a:t>地域ブランド</a:t>
              </a:r>
              <a:r>
                <a:rPr kumimoji="1" lang="ja-JP" altLang="en-US" sz="10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事業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5" name="角丸四角形吹き出し 54">
            <a:extLst>
              <a:ext uri="{FF2B5EF4-FFF2-40B4-BE49-F238E27FC236}">
                <a16:creationId xmlns:a16="http://schemas.microsoft.com/office/drawing/2014/main" id="{727022DD-9046-8B25-3579-1163FCD1ADB8}"/>
              </a:ext>
            </a:extLst>
          </p:cNvPr>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a:extLst>
              <a:ext uri="{FF2B5EF4-FFF2-40B4-BE49-F238E27FC236}">
                <a16:creationId xmlns:a16="http://schemas.microsoft.com/office/drawing/2014/main" id="{32B97479-5676-78EE-D79C-7ED75A6903E7}"/>
              </a:ext>
            </a:extLst>
          </p:cNvPr>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a:extLst>
              <a:ext uri="{FF2B5EF4-FFF2-40B4-BE49-F238E27FC236}">
                <a16:creationId xmlns:a16="http://schemas.microsoft.com/office/drawing/2014/main" id="{CAC1744C-1F80-A8E9-E03C-E7ACB6EDD6A3}"/>
              </a:ext>
            </a:extLst>
          </p:cNvPr>
          <p:cNvSpPr/>
          <p:nvPr/>
        </p:nvSpPr>
        <p:spPr>
          <a:xfrm>
            <a:off x="-2113854" y="6022730"/>
            <a:ext cx="1824340" cy="931521"/>
          </a:xfrm>
          <a:prstGeom prst="wedgeRectCallout">
            <a:avLst>
              <a:gd name="adj1" fmla="val 64374"/>
              <a:gd name="adj2" fmla="val -1646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2" name="テキスト ボックス 1">
            <a:extLst>
              <a:ext uri="{FF2B5EF4-FFF2-40B4-BE49-F238E27FC236}">
                <a16:creationId xmlns:a16="http://schemas.microsoft.com/office/drawing/2014/main" id="{CB9B3493-17F5-E1AE-A4D3-F3F17936A36F}"/>
              </a:ext>
            </a:extLst>
          </p:cNvPr>
          <p:cNvSpPr txBox="1"/>
          <p:nvPr/>
        </p:nvSpPr>
        <p:spPr>
          <a:xfrm>
            <a:off x="3185312" y="40333"/>
            <a:ext cx="2368001" cy="369332"/>
          </a:xfrm>
          <a:prstGeom prst="rect">
            <a:avLst/>
          </a:prstGeom>
          <a:noFill/>
          <a:ln w="19050">
            <a:solidFill>
              <a:srgbClr val="FF0000"/>
            </a:solidFill>
          </a:ln>
        </p:spPr>
        <p:txBody>
          <a:bodyPr wrap="square" rtlCol="0">
            <a:spAutoFit/>
          </a:bodyPr>
          <a:lstStyle/>
          <a:p>
            <a:pPr algn="ctr"/>
            <a:r>
              <a:rPr kumimoji="1" lang="ja-JP" altLang="en-US" dirty="0">
                <a:solidFill>
                  <a:srgbClr val="FF0000"/>
                </a:solidFill>
              </a:rPr>
              <a:t>記載例</a:t>
            </a:r>
          </a:p>
        </p:txBody>
      </p:sp>
      <p:sp>
        <p:nvSpPr>
          <p:cNvPr id="6" name="四角形吹き出し 52">
            <a:extLst>
              <a:ext uri="{FF2B5EF4-FFF2-40B4-BE49-F238E27FC236}">
                <a16:creationId xmlns:a16="http://schemas.microsoft.com/office/drawing/2014/main" id="{B5D69659-E15A-5407-307F-412513552C96}"/>
              </a:ext>
            </a:extLst>
          </p:cNvPr>
          <p:cNvSpPr/>
          <p:nvPr/>
        </p:nvSpPr>
        <p:spPr>
          <a:xfrm>
            <a:off x="-2118231" y="359704"/>
            <a:ext cx="1824340" cy="860549"/>
          </a:xfrm>
          <a:prstGeom prst="wedgeRectCallout">
            <a:avLst>
              <a:gd name="adj1" fmla="val 64221"/>
              <a:gd name="adj2" fmla="val 1278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人口減少率と高齢化率は、</a:t>
            </a:r>
            <a:r>
              <a:rPr kumimoji="1" lang="ja-JP" altLang="en-US" sz="1200" u="sng" dirty="0">
                <a:solidFill>
                  <a:srgbClr val="FF0000"/>
                </a:solidFill>
              </a:rPr>
              <a:t>小数点第二位（第三位を四捨五入）</a:t>
            </a:r>
            <a:r>
              <a:rPr kumimoji="1" lang="ja-JP" altLang="en-US" sz="1200" dirty="0">
                <a:solidFill>
                  <a:schemeClr val="tx1"/>
                </a:solidFill>
              </a:rPr>
              <a:t>まで記入すること。</a:t>
            </a:r>
            <a:endParaRPr kumimoji="1" lang="en-US" altLang="ja-JP" sz="1200" dirty="0">
              <a:solidFill>
                <a:schemeClr val="tx1"/>
              </a:solidFill>
            </a:endParaRPr>
          </a:p>
        </p:txBody>
      </p:sp>
      <p:sp>
        <p:nvSpPr>
          <p:cNvPr id="8" name="四角形吹き出し 46">
            <a:extLst>
              <a:ext uri="{FF2B5EF4-FFF2-40B4-BE49-F238E27FC236}">
                <a16:creationId xmlns:a16="http://schemas.microsoft.com/office/drawing/2014/main" id="{9E767262-0D1E-F394-DD6D-231CA00256C3}"/>
              </a:ext>
            </a:extLst>
          </p:cNvPr>
          <p:cNvSpPr/>
          <p:nvPr/>
        </p:nvSpPr>
        <p:spPr>
          <a:xfrm>
            <a:off x="10126173" y="4310875"/>
            <a:ext cx="2506234" cy="1569802"/>
          </a:xfrm>
          <a:prstGeom prst="wedgeRectCallout">
            <a:avLst>
              <a:gd name="adj1" fmla="val -59203"/>
              <a:gd name="adj2" fmla="val 933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rgbClr val="FF0000"/>
                </a:solidFill>
              </a:rPr>
              <a:t>各取組は、構想書に記載の個別事業名と一致させること。</a:t>
            </a:r>
            <a:endParaRPr lang="en-US" altLang="ja-JP" sz="1200" dirty="0">
              <a:solidFill>
                <a:srgbClr val="FF0000"/>
              </a:solidFill>
            </a:endParaRPr>
          </a:p>
          <a:p>
            <a:r>
              <a:rPr kumimoji="1" lang="ja-JP" altLang="en-US" sz="1200" dirty="0">
                <a:solidFill>
                  <a:srgbClr val="FF0000"/>
                </a:solidFill>
              </a:rPr>
              <a:t>個別事業数が多く、フレーム内に収まらない場合には、代表的なものを数項目列挙したうえで残りの講習会・伴走型支援は</a:t>
            </a:r>
            <a:r>
              <a:rPr kumimoji="1" lang="en-US" altLang="ja-JP" sz="1200" dirty="0">
                <a:solidFill>
                  <a:srgbClr val="FF0000"/>
                </a:solidFill>
              </a:rPr>
              <a:t>『</a:t>
            </a:r>
            <a:r>
              <a:rPr kumimoji="1" lang="ja-JP" altLang="en-US" sz="1200" dirty="0">
                <a:solidFill>
                  <a:srgbClr val="FF0000"/>
                </a:solidFill>
              </a:rPr>
              <a:t>等</a:t>
            </a:r>
            <a:r>
              <a:rPr kumimoji="1" lang="en-US" altLang="ja-JP" sz="1200" dirty="0">
                <a:solidFill>
                  <a:srgbClr val="FF0000"/>
                </a:solidFill>
              </a:rPr>
              <a:t>』</a:t>
            </a:r>
            <a:r>
              <a:rPr kumimoji="1" lang="ja-JP" altLang="en-US" sz="1200" dirty="0">
                <a:solidFill>
                  <a:srgbClr val="FF0000"/>
                </a:solidFill>
              </a:rPr>
              <a:t>で括ること。</a:t>
            </a:r>
            <a:endParaRPr kumimoji="1" lang="en-US" altLang="ja-JP" sz="1200" dirty="0">
              <a:solidFill>
                <a:srgbClr val="FF0000"/>
              </a:solidFill>
            </a:endParaRPr>
          </a:p>
          <a:p>
            <a:r>
              <a:rPr kumimoji="1" lang="ja-JP" altLang="en-US" sz="1200" dirty="0">
                <a:solidFill>
                  <a:srgbClr val="FF0000"/>
                </a:solidFill>
              </a:rPr>
              <a:t>（いずれも</a:t>
            </a:r>
            <a:r>
              <a:rPr kumimoji="1" lang="en-US" altLang="ja-JP" sz="1200" dirty="0">
                <a:solidFill>
                  <a:srgbClr val="FF0000"/>
                </a:solidFill>
              </a:rPr>
              <a:t>A</a:t>
            </a:r>
            <a:r>
              <a:rPr kumimoji="1" lang="ja-JP" altLang="en-US" sz="1200" dirty="0">
                <a:solidFill>
                  <a:srgbClr val="FF0000"/>
                </a:solidFill>
              </a:rPr>
              <a:t>～</a:t>
            </a:r>
            <a:r>
              <a:rPr kumimoji="1" lang="en-US" altLang="ja-JP" sz="1200" dirty="0">
                <a:solidFill>
                  <a:srgbClr val="FF0000"/>
                </a:solidFill>
              </a:rPr>
              <a:t>C</a:t>
            </a:r>
            <a:r>
              <a:rPr kumimoji="1" lang="ja-JP" altLang="en-US" sz="1200" dirty="0">
                <a:solidFill>
                  <a:srgbClr val="FF0000"/>
                </a:solidFill>
              </a:rPr>
              <a:t>共通）</a:t>
            </a:r>
          </a:p>
        </p:txBody>
      </p:sp>
    </p:spTree>
    <p:extLst>
      <p:ext uri="{BB962C8B-B14F-4D97-AF65-F5344CB8AC3E}">
        <p14:creationId xmlns:p14="http://schemas.microsoft.com/office/powerpoint/2010/main" val="41762594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48C4BF6835ED046A4D196FA68F7B79A" ma:contentTypeVersion="15" ma:contentTypeDescription="新しいドキュメントを作成します。" ma:contentTypeScope="" ma:versionID="317e8d91d5325df7800dde1ff17489a4">
  <xsd:schema xmlns:xsd="http://www.w3.org/2001/XMLSchema" xmlns:xs="http://www.w3.org/2001/XMLSchema" xmlns:p="http://schemas.microsoft.com/office/2006/metadata/properties" xmlns:ns2="393668c2-8dda-452d-83af-f28943096fe1" xmlns:ns3="5d97817f-4418-4126-80a6-5cc4da4a022f" targetNamespace="http://schemas.microsoft.com/office/2006/metadata/properties" ma:root="true" ma:fieldsID="1cc1fa07305a4c075f55b1edcbfd9a97" ns2:_="" ns3:_="">
    <xsd:import namespace="393668c2-8dda-452d-83af-f28943096fe1"/>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3668c2-8dda-452d-83af-f28943096fe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b135a7-879c-4026-8513-9c1b08c11390}"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3668c2-8dda-452d-83af-f28943096fe1">
      <Terms xmlns="http://schemas.microsoft.com/office/infopath/2007/PartnerControls"/>
    </lcf76f155ced4ddcb4097134ff3c332f>
    <TaxCatchAll xmlns="5d97817f-4418-4126-80a6-5cc4da4a022f" xsi:nil="true"/>
    <Owner xmlns="393668c2-8dda-452d-83af-f28943096fe1">
      <UserInfo>
        <DisplayName/>
        <AccountId xsi:nil="true"/>
        <AccountType/>
      </UserInfo>
    </Owner>
  </documentManagement>
</p:properties>
</file>

<file path=customXml/itemProps1.xml><?xml version="1.0" encoding="utf-8"?>
<ds:datastoreItem xmlns:ds="http://schemas.openxmlformats.org/officeDocument/2006/customXml" ds:itemID="{9AA1DE9F-98A0-42E5-88B6-AA5A5AE62D75}"/>
</file>

<file path=customXml/itemProps2.xml><?xml version="1.0" encoding="utf-8"?>
<ds:datastoreItem xmlns:ds="http://schemas.openxmlformats.org/officeDocument/2006/customXml" ds:itemID="{4BF2A48C-D892-44A3-8BB0-A42DD5B915BC}"/>
</file>

<file path=customXml/itemProps3.xml><?xml version="1.0" encoding="utf-8"?>
<ds:datastoreItem xmlns:ds="http://schemas.openxmlformats.org/officeDocument/2006/customXml" ds:itemID="{EB33A931-1635-4518-B846-ABB06D379427}"/>
</file>

<file path=docProps/app.xml><?xml version="1.0" encoding="utf-8"?>
<Properties xmlns="http://schemas.openxmlformats.org/officeDocument/2006/extended-properties" xmlns:vt="http://schemas.openxmlformats.org/officeDocument/2006/docPropsVTypes">
  <Template>Office Theme</Template>
  <Words>1341</Words>
  <PresentationFormat>A4 210 x 297 mm</PresentationFormat>
  <Paragraphs>170</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0x010100B48C4BF6835ED046A4D196FA68F7B79A</vt:lpwstr>
  </property>
</Properties>
</file>