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handoutMasterIdLst>
    <p:handoutMasterId r:id="rId5"/>
  </p:handoutMasterIdLst>
  <p:sldIdLst>
    <p:sldId id="257" r:id="rId3"/>
  </p:sldIdLst>
  <p:sldSz cx="12192000" cy="68580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9933"/>
    <a:srgbClr val="FF33CC"/>
    <a:srgbClr val="9BE5FF"/>
    <a:srgbClr val="FFFFCC"/>
    <a:srgbClr val="FFCC00"/>
    <a:srgbClr val="FF0000"/>
    <a:srgbClr val="66FFFF"/>
    <a:srgbClr val="FFF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smtClean="0"/>
              <a:t>（別紙</a:t>
            </a:r>
            <a:r>
              <a:rPr kumimoji="1" lang="en-US" altLang="ja-JP" smtClean="0"/>
              <a:t>1</a:t>
            </a:r>
            <a:r>
              <a:rPr kumimoji="1" lang="ja-JP" altLang="en-US" smtClean="0"/>
              <a:t>）</a:t>
            </a:r>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E1A9E5A1-26BD-43FC-AFA9-086CF4ED4C27}" type="datetimeFigureOut">
              <a:rPr kumimoji="1" lang="ja-JP" altLang="en-US" smtClean="0"/>
              <a:t>2024/10/3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081CABD8-C293-4355-9210-2DC1D59CFD99}" type="slidenum">
              <a:rPr kumimoji="1" lang="ja-JP" altLang="en-US" smtClean="0"/>
              <a:t>‹#›</a:t>
            </a:fld>
            <a:endParaRPr kumimoji="1" lang="ja-JP" altLang="en-US"/>
          </a:p>
        </p:txBody>
      </p:sp>
    </p:spTree>
    <p:extLst>
      <p:ext uri="{BB962C8B-B14F-4D97-AF65-F5344CB8AC3E}">
        <p14:creationId xmlns:p14="http://schemas.microsoft.com/office/powerpoint/2010/main" val="40500195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smtClean="0"/>
              <a:t>（別紙</a:t>
            </a:r>
            <a:r>
              <a:rPr kumimoji="1" lang="en-US" altLang="ja-JP" smtClean="0"/>
              <a:t>1</a:t>
            </a:r>
            <a:r>
              <a:rPr kumimoji="1" lang="ja-JP" altLang="en-US" smtClean="0"/>
              <a:t>）</a:t>
            </a:r>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A71E2401-64DC-40C9-AFA2-5EF9C4F86FBF}" type="datetimeFigureOut">
              <a:rPr kumimoji="1" lang="ja-JP" altLang="en-US" smtClean="0"/>
              <a:t>2024/10/3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EF9E8B61-0F20-47DB-A6B9-4BCBDB10EC0D}" type="slidenum">
              <a:rPr kumimoji="1" lang="ja-JP" altLang="en-US" smtClean="0"/>
              <a:t>‹#›</a:t>
            </a:fld>
            <a:endParaRPr kumimoji="1" lang="ja-JP" altLang="en-US"/>
          </a:p>
        </p:txBody>
      </p:sp>
    </p:spTree>
    <p:extLst>
      <p:ext uri="{BB962C8B-B14F-4D97-AF65-F5344CB8AC3E}">
        <p14:creationId xmlns:p14="http://schemas.microsoft.com/office/powerpoint/2010/main" val="188699594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CB40570-ADDD-4017-949A-1ADF47D52010}" type="datetimeFigureOut">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3647375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B40570-ADDD-4017-949A-1ADF47D52010}" type="datetimeFigureOut">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58185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1"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1"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B40570-ADDD-4017-949A-1ADF47D52010}" type="datetimeFigureOut">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20550614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42CC8BF-389B-4C7C-B5B8-00EC3C34D716}" type="datetimeFigureOut">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296798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2CC8BF-389B-4C7C-B5B8-00EC3C34D716}" type="datetimeFigureOut">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2381517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2CC8BF-389B-4C7C-B5B8-00EC3C34D716}" type="datetimeFigureOut">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2710178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42CC8BF-389B-4C7C-B5B8-00EC3C34D716}" type="datetimeFigureOut">
              <a:rPr kumimoji="1" lang="ja-JP" altLang="en-US" smtClean="0"/>
              <a:t>2024/10/3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832825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42CC8BF-389B-4C7C-B5B8-00EC3C34D716}" type="datetimeFigureOut">
              <a:rPr kumimoji="1" lang="ja-JP" altLang="en-US" smtClean="0"/>
              <a:t>2024/10/3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2597465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42CC8BF-389B-4C7C-B5B8-00EC3C34D716}" type="datetimeFigureOut">
              <a:rPr kumimoji="1" lang="ja-JP" altLang="en-US" smtClean="0"/>
              <a:t>2024/10/3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4071175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42CC8BF-389B-4C7C-B5B8-00EC3C34D716}" type="datetimeFigureOut">
              <a:rPr kumimoji="1" lang="ja-JP" altLang="en-US" smtClean="0"/>
              <a:t>2024/10/3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2973263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2CC8BF-389B-4C7C-B5B8-00EC3C34D716}" type="datetimeFigureOut">
              <a:rPr kumimoji="1" lang="ja-JP" altLang="en-US" smtClean="0"/>
              <a:t>2024/10/3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213735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B40570-ADDD-4017-949A-1ADF47D52010}" type="datetimeFigureOut">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209774104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2CC8BF-389B-4C7C-B5B8-00EC3C34D716}" type="datetimeFigureOut">
              <a:rPr kumimoji="1" lang="ja-JP" altLang="en-US" smtClean="0"/>
              <a:t>2024/10/3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38900037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2CC8BF-389B-4C7C-B5B8-00EC3C34D716}" type="datetimeFigureOut">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22651028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2CC8BF-389B-4C7C-B5B8-00EC3C34D716}" type="datetimeFigureOut">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382244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40"/>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CB40570-ADDD-4017-949A-1ADF47D52010}" type="datetimeFigureOut">
              <a:rPr kumimoji="1" lang="ja-JP" altLang="en-US" smtClean="0"/>
              <a:t>2024/10/3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5030447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CB40570-ADDD-4017-949A-1ADF47D52010}" type="datetimeFigureOut">
              <a:rPr kumimoji="1" lang="ja-JP" altLang="en-US" smtClean="0"/>
              <a:t>2024/10/3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25566851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7"/>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9"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1"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CB40570-ADDD-4017-949A-1ADF47D52010}" type="datetimeFigureOut">
              <a:rPr kumimoji="1" lang="ja-JP" altLang="en-US" smtClean="0"/>
              <a:t>2024/10/3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12013287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CB40570-ADDD-4017-949A-1ADF47D52010}" type="datetimeFigureOut">
              <a:rPr kumimoji="1" lang="ja-JP" altLang="en-US" smtClean="0"/>
              <a:t>2024/10/3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20342917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CB40570-ADDD-4017-949A-1ADF47D52010}" type="datetimeFigureOut">
              <a:rPr kumimoji="1" lang="ja-JP" altLang="en-US" smtClean="0"/>
              <a:t>2024/10/3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20421023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CB40570-ADDD-4017-949A-1ADF47D52010}" type="datetimeFigureOut">
              <a:rPr kumimoji="1" lang="ja-JP" altLang="en-US" smtClean="0"/>
              <a:t>2024/10/3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41061472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CB40570-ADDD-4017-949A-1ADF47D52010}" type="datetimeFigureOut">
              <a:rPr kumimoji="1" lang="ja-JP" altLang="en-US" smtClean="0"/>
              <a:t>2024/10/3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3461074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40570-ADDD-4017-949A-1ADF47D52010}" type="datetimeFigureOut">
              <a:rPr kumimoji="1" lang="ja-JP" altLang="en-US" smtClean="0"/>
              <a:t>2024/10/3</a:t>
            </a:fld>
            <a:endParaRPr kumimoji="1" lang="ja-JP" altLang="en-US"/>
          </a:p>
        </p:txBody>
      </p:sp>
      <p:sp>
        <p:nvSpPr>
          <p:cNvPr id="5" name="フッター プレースホルダー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0D18E-D01D-4DA5-944E-DFFC1F35B70C}" type="slidenum">
              <a:rPr kumimoji="1" lang="ja-JP" altLang="en-US" smtClean="0"/>
              <a:t>‹#›</a:t>
            </a:fld>
            <a:endParaRPr kumimoji="1" lang="ja-JP" altLang="en-US"/>
          </a:p>
        </p:txBody>
      </p:sp>
    </p:spTree>
    <p:extLst>
      <p:ext uri="{BB962C8B-B14F-4D97-AF65-F5344CB8AC3E}">
        <p14:creationId xmlns:p14="http://schemas.microsoft.com/office/powerpoint/2010/main" val="100087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CC8BF-389B-4C7C-B5B8-00EC3C34D716}" type="datetimeFigureOut">
              <a:rPr kumimoji="1" lang="ja-JP" altLang="en-US" smtClean="0"/>
              <a:t>2024/10/3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79B65-315D-416E-BFA3-609643727BAC}" type="slidenum">
              <a:rPr kumimoji="1" lang="ja-JP" altLang="en-US" smtClean="0"/>
              <a:t>‹#›</a:t>
            </a:fld>
            <a:endParaRPr kumimoji="1" lang="ja-JP" altLang="en-US"/>
          </a:p>
        </p:txBody>
      </p:sp>
    </p:spTree>
    <p:extLst>
      <p:ext uri="{BB962C8B-B14F-4D97-AF65-F5344CB8AC3E}">
        <p14:creationId xmlns:p14="http://schemas.microsoft.com/office/powerpoint/2010/main" val="901846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88900" y="11573"/>
            <a:ext cx="11988800" cy="517265"/>
          </a:xfrm>
          <a:prstGeom prst="rect">
            <a:avLst/>
          </a:prstGeom>
          <a:solidFill>
            <a:srgbClr val="9BE5FF"/>
          </a:solidFill>
        </p:spPr>
        <p:txBody>
          <a:bodyPr vert="horz" wrap="square" lIns="91440" tIns="45720" rIns="91440" bIns="45720" rtlCol="0" anchor="b" anchorCtr="1">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solidFill>
                  <a:srgbClr val="00B050"/>
                </a:solidFill>
                <a:latin typeface="メイリオ" panose="020B0604030504040204" pitchFamily="50" charset="-128"/>
                <a:ea typeface="メイリオ" panose="020B0604030504040204" pitchFamily="50" charset="-128"/>
              </a:rPr>
              <a:t>坂出市と香川労働局の「雇用対策協定」の概要</a:t>
            </a:r>
            <a:endParaRPr lang="ja-JP" altLang="en-US" sz="2400" b="1" dirty="0">
              <a:solidFill>
                <a:srgbClr val="00B050"/>
              </a:solidFill>
              <a:latin typeface="メイリオ" panose="020B0604030504040204" pitchFamily="50" charset="-128"/>
              <a:ea typeface="メイリオ" panose="020B0604030504040204" pitchFamily="50" charset="-128"/>
            </a:endParaRPr>
          </a:p>
        </p:txBody>
      </p:sp>
      <p:sp>
        <p:nvSpPr>
          <p:cNvPr id="5" name="サブタイトル 2"/>
          <p:cNvSpPr txBox="1">
            <a:spLocks/>
          </p:cNvSpPr>
          <p:nvPr/>
        </p:nvSpPr>
        <p:spPr>
          <a:xfrm>
            <a:off x="408214" y="632534"/>
            <a:ext cx="11446329" cy="561748"/>
          </a:xfrm>
          <a:prstGeom prst="rect">
            <a:avLst/>
          </a:prstGeom>
          <a:ln>
            <a:solidFill>
              <a:srgbClr val="FF33CC"/>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800"/>
              </a:lnSpc>
              <a:spcBef>
                <a:spcPts val="0"/>
              </a:spcBef>
              <a:buNone/>
            </a:pPr>
            <a:r>
              <a:rPr lang="ja-JP" altLang="en-US" sz="1400" dirty="0" smtClean="0">
                <a:latin typeface="メイリオ" panose="020B0604030504040204" pitchFamily="50" charset="-128"/>
                <a:ea typeface="メイリオ" panose="020B0604030504040204" pitchFamily="50" charset="-128"/>
              </a:rPr>
              <a:t>雇用対策協定とは･･･国と地方自治体とが一体となって総合的に雇用対策に取り組むために地方自治体の首長と労働局長が締結する協定。</a:t>
            </a:r>
            <a:endParaRPr lang="en-US" altLang="ja-JP" sz="1400" dirty="0" smtClean="0">
              <a:latin typeface="メイリオ" panose="020B0604030504040204" pitchFamily="50" charset="-128"/>
              <a:ea typeface="メイリオ" panose="020B0604030504040204" pitchFamily="50" charset="-128"/>
            </a:endParaRPr>
          </a:p>
          <a:p>
            <a:pPr marL="0" indent="0">
              <a:lnSpc>
                <a:spcPts val="1800"/>
              </a:lnSpc>
              <a:spcBef>
                <a:spcPts val="0"/>
              </a:spcBef>
              <a:buNone/>
            </a:pPr>
            <a:r>
              <a:rPr lang="ja-JP" altLang="en-US" sz="1400" dirty="0" smtClean="0">
                <a:latin typeface="メイリオ" panose="020B0604030504040204" pitchFamily="50" charset="-128"/>
                <a:ea typeface="メイリオ" panose="020B0604030504040204" pitchFamily="50" charset="-128"/>
              </a:rPr>
              <a:t>　　　　　　　　　  これまで連携してきた雇用対策を検討・強化し、さらに効率的、効果的かつ一体的に取り組む。</a:t>
            </a:r>
            <a:endParaRPr lang="ja-JP" altLang="en-US" sz="1400" dirty="0">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806987146"/>
              </p:ext>
            </p:extLst>
          </p:nvPr>
        </p:nvGraphicFramePr>
        <p:xfrm>
          <a:off x="88898" y="1617061"/>
          <a:ext cx="11988804" cy="4847981"/>
        </p:xfrm>
        <a:graphic>
          <a:graphicData uri="http://schemas.openxmlformats.org/drawingml/2006/table">
            <a:tbl>
              <a:tblPr>
                <a:tableStyleId>{8A107856-5554-42FB-B03E-39F5DBC370BA}</a:tableStyleId>
              </a:tblPr>
              <a:tblGrid>
                <a:gridCol w="2098717">
                  <a:extLst>
                    <a:ext uri="{9D8B030D-6E8A-4147-A177-3AD203B41FA5}">
                      <a16:colId xmlns:a16="http://schemas.microsoft.com/office/drawing/2014/main" val="1085809260"/>
                    </a:ext>
                  </a:extLst>
                </a:gridCol>
                <a:gridCol w="3183038">
                  <a:extLst>
                    <a:ext uri="{9D8B030D-6E8A-4147-A177-3AD203B41FA5}">
                      <a16:colId xmlns:a16="http://schemas.microsoft.com/office/drawing/2014/main" val="244819458"/>
                    </a:ext>
                  </a:extLst>
                </a:gridCol>
                <a:gridCol w="3402957">
                  <a:extLst>
                    <a:ext uri="{9D8B030D-6E8A-4147-A177-3AD203B41FA5}">
                      <a16:colId xmlns:a16="http://schemas.microsoft.com/office/drawing/2014/main" val="1687977349"/>
                    </a:ext>
                  </a:extLst>
                </a:gridCol>
                <a:gridCol w="3304092">
                  <a:extLst>
                    <a:ext uri="{9D8B030D-6E8A-4147-A177-3AD203B41FA5}">
                      <a16:colId xmlns:a16="http://schemas.microsoft.com/office/drawing/2014/main" val="4218918711"/>
                    </a:ext>
                  </a:extLst>
                </a:gridCol>
              </a:tblGrid>
              <a:tr h="525841">
                <a:tc>
                  <a:txBody>
                    <a:bodyPr/>
                    <a:lstStyle/>
                    <a:p>
                      <a:endParaRPr kumimoji="1" lang="ja-JP" altLang="en-US" sz="1600" dirty="0">
                        <a:latin typeface="メイリオ" panose="020B0604030504040204" pitchFamily="50" charset="-128"/>
                        <a:ea typeface="メイリオ" panose="020B0604030504040204" pitchFamily="50" charset="-128"/>
                      </a:endParaRPr>
                    </a:p>
                  </a:txBody>
                  <a:tcPr>
                    <a:lnL w="28575"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28575" cap="flat" cmpd="sng" algn="ctr">
                      <a:solidFill>
                        <a:srgbClr val="FF9933"/>
                      </a:solidFill>
                      <a:prstDash val="solid"/>
                      <a:round/>
                      <a:headEnd type="none" w="med" len="med"/>
                      <a:tailEnd type="none" w="med" len="med"/>
                    </a:lnT>
                    <a:lnB w="28575" cap="flat" cmpd="sng" algn="ctr">
                      <a:solidFill>
                        <a:srgbClr val="FF9933"/>
                      </a:solidFill>
                      <a:prstDash val="solid"/>
                      <a:round/>
                      <a:headEnd type="none" w="med" len="med"/>
                      <a:tailEnd type="none" w="med" len="med"/>
                    </a:lnB>
                    <a:noFill/>
                  </a:tcPr>
                </a:tc>
                <a:tc>
                  <a:txBody>
                    <a:bodyPr/>
                    <a:lstStyle/>
                    <a:p>
                      <a:pPr algn="ctr"/>
                      <a:r>
                        <a:rPr kumimoji="1" lang="ja-JP" altLang="en-US" sz="1600" b="1" dirty="0" smtClean="0">
                          <a:solidFill>
                            <a:srgbClr val="0033CC"/>
                          </a:solidFill>
                          <a:latin typeface="メイリオ" panose="020B0604030504040204" pitchFamily="50" charset="-128"/>
                          <a:ea typeface="メイリオ" panose="020B0604030504040204" pitchFamily="50" charset="-128"/>
                        </a:rPr>
                        <a:t>坂出市</a:t>
                      </a:r>
                      <a:endParaRPr kumimoji="1" lang="ja-JP" altLang="en-US" sz="1800" b="1" dirty="0">
                        <a:solidFill>
                          <a:srgbClr val="0033CC"/>
                        </a:solidFill>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28575" cap="flat" cmpd="sng" algn="ctr">
                      <a:solidFill>
                        <a:srgbClr val="FF9933"/>
                      </a:solidFill>
                      <a:prstDash val="solid"/>
                      <a:round/>
                      <a:headEnd type="none" w="med" len="med"/>
                      <a:tailEnd type="none" w="med" len="med"/>
                    </a:lnT>
                    <a:lnB w="28575" cap="flat" cmpd="sng" algn="ctr">
                      <a:solidFill>
                        <a:srgbClr val="FF9933"/>
                      </a:solidFill>
                      <a:prstDash val="solid"/>
                      <a:round/>
                      <a:headEnd type="none" w="med" len="med"/>
                      <a:tailEnd type="none" w="med" len="med"/>
                    </a:lnB>
                    <a:noFill/>
                  </a:tcPr>
                </a:tc>
                <a:tc>
                  <a:txBody>
                    <a:bodyPr/>
                    <a:lstStyle/>
                    <a:p>
                      <a:pPr algn="ctr"/>
                      <a:r>
                        <a:rPr kumimoji="1" lang="ja-JP" altLang="en-US" sz="1800" b="1" dirty="0" smtClean="0">
                          <a:solidFill>
                            <a:srgbClr val="FF0000"/>
                          </a:solidFill>
                          <a:latin typeface="メイリオ" panose="020B0604030504040204" pitchFamily="50" charset="-128"/>
                          <a:ea typeface="メイリオ" panose="020B0604030504040204" pitchFamily="50" charset="-128"/>
                        </a:rPr>
                        <a:t>連携する取組</a:t>
                      </a:r>
                      <a:endParaRPr kumimoji="1" lang="ja-JP" altLang="en-US" sz="1800" b="1" dirty="0">
                        <a:solidFill>
                          <a:srgbClr val="FF0000"/>
                        </a:solidFill>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28575" cap="flat" cmpd="sng" algn="ctr">
                      <a:solidFill>
                        <a:srgbClr val="FF9933"/>
                      </a:solidFill>
                      <a:prstDash val="solid"/>
                      <a:round/>
                      <a:headEnd type="none" w="med" len="med"/>
                      <a:tailEnd type="none" w="med" len="med"/>
                    </a:lnT>
                    <a:lnB w="28575" cap="flat" cmpd="sng" algn="ctr">
                      <a:solidFill>
                        <a:srgbClr val="FF9933"/>
                      </a:solidFill>
                      <a:prstDash val="solid"/>
                      <a:round/>
                      <a:headEnd type="none" w="med" len="med"/>
                      <a:tailEnd type="none" w="med" len="med"/>
                    </a:lnB>
                    <a:noFill/>
                  </a:tcPr>
                </a:tc>
                <a:tc>
                  <a:txBody>
                    <a:bodyPr/>
                    <a:lstStyle/>
                    <a:p>
                      <a:pPr algn="ctr"/>
                      <a:r>
                        <a:rPr kumimoji="1" lang="ja-JP" altLang="en-US" sz="1400" b="1" dirty="0" smtClean="0">
                          <a:solidFill>
                            <a:srgbClr val="0033CC"/>
                          </a:solidFill>
                          <a:latin typeface="メイリオ" panose="020B0604030504040204" pitchFamily="50" charset="-128"/>
                          <a:ea typeface="メイリオ" panose="020B0604030504040204" pitchFamily="50" charset="-128"/>
                        </a:rPr>
                        <a:t>香川労働局</a:t>
                      </a:r>
                      <a:endParaRPr kumimoji="1" lang="en-US" altLang="ja-JP" sz="1400" b="1" dirty="0" smtClean="0">
                        <a:solidFill>
                          <a:srgbClr val="0033CC"/>
                        </a:solidFill>
                        <a:latin typeface="メイリオ" panose="020B0604030504040204" pitchFamily="50" charset="-128"/>
                        <a:ea typeface="メイリオ" panose="020B0604030504040204" pitchFamily="50" charset="-128"/>
                      </a:endParaRPr>
                    </a:p>
                    <a:p>
                      <a:pPr algn="ctr"/>
                      <a:r>
                        <a:rPr kumimoji="1" lang="ja-JP" altLang="en-US" sz="1400" b="1" dirty="0" smtClean="0">
                          <a:solidFill>
                            <a:srgbClr val="0033CC"/>
                          </a:solidFill>
                          <a:latin typeface="メイリオ" panose="020B0604030504040204" pitchFamily="50" charset="-128"/>
                          <a:ea typeface="メイリオ" panose="020B0604030504040204" pitchFamily="50" charset="-128"/>
                        </a:rPr>
                        <a:t>ハローワーク坂出</a:t>
                      </a:r>
                      <a:endParaRPr kumimoji="1" lang="ja-JP" altLang="en-US" sz="1600" b="1" dirty="0">
                        <a:solidFill>
                          <a:srgbClr val="0033CC"/>
                        </a:solidFill>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28575" cap="flat" cmpd="sng" algn="ctr">
                      <a:solidFill>
                        <a:srgbClr val="FF9933"/>
                      </a:solidFill>
                      <a:prstDash val="solid"/>
                      <a:round/>
                      <a:headEnd type="none" w="med" len="med"/>
                      <a:tailEnd type="none" w="med" len="med"/>
                    </a:lnR>
                    <a:lnT w="28575" cap="flat" cmpd="sng" algn="ctr">
                      <a:solidFill>
                        <a:srgbClr val="FF9933"/>
                      </a:solidFill>
                      <a:prstDash val="solid"/>
                      <a:round/>
                      <a:headEnd type="none" w="med" len="med"/>
                      <a:tailEnd type="none" w="med" len="med"/>
                    </a:lnT>
                    <a:lnB w="28575" cap="flat" cmpd="sng" algn="ctr">
                      <a:solidFill>
                        <a:srgbClr val="FF9933"/>
                      </a:solidFill>
                      <a:prstDash val="solid"/>
                      <a:round/>
                      <a:headEnd type="none" w="med" len="med"/>
                      <a:tailEnd type="none" w="med" len="med"/>
                    </a:lnB>
                    <a:noFill/>
                  </a:tcPr>
                </a:tc>
                <a:extLst>
                  <a:ext uri="{0D108BD9-81ED-4DB2-BD59-A6C34878D82A}">
                    <a16:rowId xmlns:a16="http://schemas.microsoft.com/office/drawing/2014/main" val="130155985"/>
                  </a:ext>
                </a:extLst>
              </a:tr>
              <a:tr h="1324198">
                <a:tc>
                  <a:txBody>
                    <a:bodyPr/>
                    <a:lstStyle/>
                    <a:p>
                      <a:r>
                        <a:rPr kumimoji="1" lang="ja-JP" altLang="en-US" sz="1400" dirty="0" smtClean="0">
                          <a:latin typeface="メイリオ" panose="020B0604030504040204" pitchFamily="50" charset="-128"/>
                          <a:ea typeface="メイリオ" panose="020B0604030504040204" pitchFamily="50" charset="-128"/>
                        </a:rPr>
                        <a:t>地域における就業機会の確保と企業の人材確保の両立による雇用のミスマッチ解消</a:t>
                      </a:r>
                      <a:endParaRPr kumimoji="1" lang="ja-JP" altLang="en-US" sz="1400" dirty="0">
                        <a:latin typeface="メイリオ" panose="020B0604030504040204" pitchFamily="50" charset="-128"/>
                        <a:ea typeface="メイリオ" panose="020B0604030504040204" pitchFamily="50" charset="-128"/>
                      </a:endParaRPr>
                    </a:p>
                  </a:txBody>
                  <a:tcPr anchor="ctr">
                    <a:lnL w="28575"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28575"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noFill/>
                  </a:tcPr>
                </a:tc>
                <a:tc>
                  <a:txBody>
                    <a:bodyPr/>
                    <a:lstStyle/>
                    <a:p>
                      <a:pPr algn="l"/>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・高年齢者、</a:t>
                      </a:r>
                      <a:r>
                        <a:rPr kumimoji="1" lang="ja-JP" altLang="en-US" sz="1200" dirty="0" err="1" smtClean="0">
                          <a:latin typeface="メイリオ" panose="020B0604030504040204" pitchFamily="50" charset="-128"/>
                          <a:ea typeface="メイリオ" panose="020B0604030504040204" pitchFamily="50" charset="-128"/>
                        </a:rPr>
                        <a:t>障がい</a:t>
                      </a:r>
                      <a:r>
                        <a:rPr kumimoji="1" lang="ja-JP" altLang="en-US" sz="1200" dirty="0" smtClean="0">
                          <a:latin typeface="メイリオ" panose="020B0604030504040204" pitchFamily="50" charset="-128"/>
                          <a:ea typeface="メイリオ" panose="020B0604030504040204" pitchFamily="50" charset="-128"/>
                        </a:rPr>
                        <a:t>者、生活困窮者、ひと</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　</a:t>
                      </a:r>
                      <a:r>
                        <a:rPr kumimoji="1" lang="ja-JP" altLang="en-US" sz="1200" dirty="0" err="1" smtClean="0">
                          <a:latin typeface="メイリオ" panose="020B0604030504040204" pitchFamily="50" charset="-128"/>
                          <a:ea typeface="メイリオ" panose="020B0604030504040204" pitchFamily="50" charset="-128"/>
                        </a:rPr>
                        <a:t>り</a:t>
                      </a:r>
                      <a:r>
                        <a:rPr kumimoji="1" lang="ja-JP" altLang="en-US" sz="1200" dirty="0" smtClean="0">
                          <a:latin typeface="メイリオ" panose="020B0604030504040204" pitchFamily="50" charset="-128"/>
                          <a:ea typeface="メイリオ" panose="020B0604030504040204" pitchFamily="50" charset="-128"/>
                        </a:rPr>
                        <a:t>親家庭、就職氷河期世代等への支援</a:t>
                      </a:r>
                    </a:p>
                    <a:p>
                      <a:pPr algn="l"/>
                      <a:r>
                        <a:rPr kumimoji="1" lang="ja-JP" altLang="en-US" sz="1200" dirty="0" smtClean="0">
                          <a:latin typeface="メイリオ" panose="020B0604030504040204" pitchFamily="50" charset="-128"/>
                          <a:ea typeface="メイリオ" panose="020B0604030504040204" pitchFamily="50" charset="-128"/>
                        </a:rPr>
                        <a:t>・「広報さかいで」など市の媒体を活用　</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　した人材確保対策</a:t>
                      </a:r>
                      <a:endParaRPr kumimoji="1" lang="en-US" altLang="ja-JP" sz="1200" dirty="0" smtClean="0">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28575"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noFill/>
                  </a:tcPr>
                </a:tc>
                <a:tc>
                  <a:txBody>
                    <a:bodyPr/>
                    <a:lstStyle/>
                    <a:p>
                      <a:pPr algn="l"/>
                      <a:r>
                        <a:rPr kumimoji="1" lang="ja-JP" altLang="en-US" sz="1300" dirty="0" smtClean="0">
                          <a:latin typeface="メイリオ" panose="020B0604030504040204" pitchFamily="50" charset="-128"/>
                          <a:ea typeface="メイリオ" panose="020B0604030504040204" pitchFamily="50" charset="-128"/>
                        </a:rPr>
                        <a:t>・合同企業説明会、就職面接会等の開催</a:t>
                      </a:r>
                      <a:endParaRPr kumimoji="1" lang="en-US" altLang="ja-JP" sz="1300" dirty="0" smtClean="0">
                        <a:latin typeface="メイリオ" panose="020B0604030504040204" pitchFamily="50" charset="-128"/>
                        <a:ea typeface="メイリオ" panose="020B0604030504040204" pitchFamily="50" charset="-128"/>
                      </a:endParaRPr>
                    </a:p>
                    <a:p>
                      <a:pPr algn="l"/>
                      <a:r>
                        <a:rPr kumimoji="1" lang="ja-JP" altLang="en-US" sz="1300" dirty="0" smtClean="0">
                          <a:latin typeface="メイリオ" panose="020B0604030504040204" pitchFamily="50" charset="-128"/>
                          <a:ea typeface="メイリオ" panose="020B0604030504040204" pitchFamily="50" charset="-128"/>
                        </a:rPr>
                        <a:t>・坂出市とハローワークによる企業訪問</a:t>
                      </a:r>
                      <a:endParaRPr kumimoji="1" lang="ja-JP" altLang="en-US" sz="1300" dirty="0">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28575"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noFill/>
                  </a:tcPr>
                </a:tc>
                <a:tc>
                  <a:txBody>
                    <a:bodyPr/>
                    <a:lstStyle/>
                    <a:p>
                      <a:pPr algn="l"/>
                      <a:r>
                        <a:rPr kumimoji="1" lang="ja-JP" altLang="en-US" sz="1200" dirty="0" smtClean="0">
                          <a:latin typeface="メイリオ" panose="020B0604030504040204" pitchFamily="50" charset="-128"/>
                          <a:ea typeface="メイリオ" panose="020B0604030504040204" pitchFamily="50" charset="-128"/>
                        </a:rPr>
                        <a:t>・求職受理、職業相談、就職支援・人材育成</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　支援等の実施</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・各種助成金制度等を活用</a:t>
                      </a:r>
                      <a:r>
                        <a:rPr kumimoji="1" lang="ja-JP" altLang="en-US" sz="1200" dirty="0" smtClean="0">
                          <a:solidFill>
                            <a:schemeClr val="tx1"/>
                          </a:solidFill>
                          <a:latin typeface="メイリオ" panose="020B0604030504040204" pitchFamily="50" charset="-128"/>
                          <a:ea typeface="メイリオ" panose="020B0604030504040204" pitchFamily="50" charset="-128"/>
                        </a:rPr>
                        <a:t>した人材確保支援　</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200" dirty="0" smtClean="0">
                          <a:solidFill>
                            <a:schemeClr val="tx1"/>
                          </a:solidFill>
                          <a:latin typeface="メイリオ" panose="020B0604030504040204" pitchFamily="50" charset="-128"/>
                          <a:ea typeface="メイリオ" panose="020B0604030504040204" pitchFamily="50" charset="-128"/>
                        </a:rPr>
                        <a:t>　や関係機関への求職情報等の提供</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28575" cap="flat" cmpd="sng" algn="ctr">
                      <a:solidFill>
                        <a:srgbClr val="FF9933"/>
                      </a:solidFill>
                      <a:prstDash val="solid"/>
                      <a:round/>
                      <a:headEnd type="none" w="med" len="med"/>
                      <a:tailEnd type="none" w="med" len="med"/>
                    </a:lnR>
                    <a:lnT w="28575"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noFill/>
                  </a:tcPr>
                </a:tc>
                <a:extLst>
                  <a:ext uri="{0D108BD9-81ED-4DB2-BD59-A6C34878D82A}">
                    <a16:rowId xmlns:a16="http://schemas.microsoft.com/office/drawing/2014/main" val="3367849448"/>
                  </a:ext>
                </a:extLst>
              </a:tr>
              <a:tr h="1533525">
                <a:tc>
                  <a:txBody>
                    <a:bodyPr/>
                    <a:lstStyle/>
                    <a:p>
                      <a:r>
                        <a:rPr kumimoji="1" lang="ja-JP" altLang="en-US" sz="1400" dirty="0" smtClean="0">
                          <a:latin typeface="メイリオ" panose="020B0604030504040204" pitchFamily="50" charset="-128"/>
                          <a:ea typeface="メイリオ" panose="020B0604030504040204" pitchFamily="50" charset="-128"/>
                        </a:rPr>
                        <a:t>若年者等人材の地域定着の促進</a:t>
                      </a:r>
                      <a:endParaRPr kumimoji="1" lang="ja-JP" altLang="en-US" sz="1400" dirty="0">
                        <a:latin typeface="メイリオ" panose="020B0604030504040204" pitchFamily="50" charset="-128"/>
                        <a:ea typeface="メイリオ" panose="020B0604030504040204" pitchFamily="50" charset="-128"/>
                      </a:endParaRPr>
                    </a:p>
                  </a:txBody>
                  <a:tcPr anchor="ctr">
                    <a:lnL w="28575"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noFill/>
                  </a:tcPr>
                </a:tc>
                <a:tc>
                  <a:txBody>
                    <a:bodyPr/>
                    <a:lstStyle/>
                    <a:p>
                      <a:pPr algn="l"/>
                      <a:r>
                        <a:rPr kumimoji="1" lang="ja-JP" altLang="en-US" sz="1200" dirty="0" smtClean="0">
                          <a:latin typeface="メイリオ" panose="020B0604030504040204" pitchFamily="50" charset="-128"/>
                          <a:ea typeface="メイリオ" panose="020B0604030504040204" pitchFamily="50" charset="-128"/>
                        </a:rPr>
                        <a:t>・大学生等への市内企業の情報提供</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・坂出の自然、文化、産業等のＰＲ</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・坂出産品や取扱事業所のＰＲ</a:t>
                      </a:r>
                      <a:endParaRPr kumimoji="1" lang="en-US" altLang="ja-JP" sz="1200" dirty="0" smtClean="0">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noFill/>
                  </a:tcPr>
                </a:tc>
                <a:tc>
                  <a:txBody>
                    <a:bodyPr/>
                    <a:lstStyle/>
                    <a:p>
                      <a:pPr algn="l"/>
                      <a:r>
                        <a:rPr kumimoji="1" lang="ja-JP" altLang="en-US" sz="1300" dirty="0" smtClean="0">
                          <a:latin typeface="メイリオ" panose="020B0604030504040204" pitchFamily="50" charset="-128"/>
                          <a:ea typeface="メイリオ" panose="020B0604030504040204" pitchFamily="50" charset="-128"/>
                        </a:rPr>
                        <a:t>・小学生や保護者を対象とした地元企業の</a:t>
                      </a:r>
                      <a:endParaRPr kumimoji="1" lang="en-US" altLang="ja-JP" sz="1300" dirty="0" smtClean="0">
                        <a:latin typeface="メイリオ" panose="020B0604030504040204" pitchFamily="50" charset="-128"/>
                        <a:ea typeface="メイリオ" panose="020B0604030504040204" pitchFamily="50" charset="-128"/>
                      </a:endParaRPr>
                    </a:p>
                    <a:p>
                      <a:pPr algn="l"/>
                      <a:r>
                        <a:rPr kumimoji="1" lang="ja-JP" altLang="en-US" sz="1300" dirty="0" smtClean="0">
                          <a:latin typeface="メイリオ" panose="020B0604030504040204" pitchFamily="50" charset="-128"/>
                          <a:ea typeface="メイリオ" panose="020B0604030504040204" pitchFamily="50" charset="-128"/>
                        </a:rPr>
                        <a:t>　認知向上事業の実施</a:t>
                      </a:r>
                      <a:endParaRPr kumimoji="1" lang="en-US" altLang="ja-JP" sz="1300" dirty="0" smtClean="0">
                        <a:latin typeface="メイリオ" panose="020B0604030504040204" pitchFamily="50" charset="-128"/>
                        <a:ea typeface="メイリオ" panose="020B0604030504040204" pitchFamily="50" charset="-128"/>
                      </a:endParaRPr>
                    </a:p>
                    <a:p>
                      <a:pPr algn="l"/>
                      <a:r>
                        <a:rPr kumimoji="1" lang="ja-JP" altLang="en-US" sz="1300" dirty="0" smtClean="0">
                          <a:latin typeface="メイリオ" panose="020B0604030504040204" pitchFamily="50" charset="-128"/>
                          <a:ea typeface="メイリオ" panose="020B0604030504040204" pitchFamily="50" charset="-128"/>
                        </a:rPr>
                        <a:t>・小中学生を対象とした企業職場体験</a:t>
                      </a:r>
                      <a:endParaRPr kumimoji="1" lang="en-US" altLang="ja-JP" sz="1300" dirty="0" smtClean="0">
                        <a:latin typeface="メイリオ" panose="020B0604030504040204" pitchFamily="50" charset="-128"/>
                        <a:ea typeface="メイリオ" panose="020B0604030504040204" pitchFamily="50" charset="-128"/>
                      </a:endParaRPr>
                    </a:p>
                    <a:p>
                      <a:pPr algn="l"/>
                      <a:r>
                        <a:rPr kumimoji="1" lang="ja-JP" altLang="en-US" sz="1300" dirty="0" smtClean="0">
                          <a:latin typeface="メイリオ" panose="020B0604030504040204" pitchFamily="50" charset="-128"/>
                          <a:ea typeface="メイリオ" panose="020B0604030504040204" pitchFamily="50" charset="-128"/>
                        </a:rPr>
                        <a:t>・大学生など新規就職予定者を対象とした</a:t>
                      </a:r>
                      <a:endParaRPr kumimoji="1" lang="en-US" altLang="ja-JP" sz="1300" dirty="0" smtClean="0">
                        <a:latin typeface="メイリオ" panose="020B0604030504040204" pitchFamily="50" charset="-128"/>
                        <a:ea typeface="メイリオ" panose="020B0604030504040204" pitchFamily="50" charset="-128"/>
                      </a:endParaRPr>
                    </a:p>
                    <a:p>
                      <a:pPr algn="l"/>
                      <a:r>
                        <a:rPr kumimoji="1" lang="ja-JP" altLang="en-US" sz="1300" dirty="0" smtClean="0">
                          <a:latin typeface="メイリオ" panose="020B0604030504040204" pitchFamily="50" charset="-128"/>
                          <a:ea typeface="メイリオ" panose="020B0604030504040204" pitchFamily="50" charset="-128"/>
                        </a:rPr>
                        <a:t>　職場体験やインターンシップの周知</a:t>
                      </a:r>
                      <a:endParaRPr kumimoji="1" lang="en-US" altLang="ja-JP" sz="1300" dirty="0" smtClean="0">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noFill/>
                  </a:tcPr>
                </a:tc>
                <a:tc>
                  <a:txBody>
                    <a:bodyPr/>
                    <a:lstStyle/>
                    <a:p>
                      <a:pPr algn="l"/>
                      <a:r>
                        <a:rPr kumimoji="1" lang="ja-JP" altLang="en-US" sz="1200" dirty="0" smtClean="0">
                          <a:latin typeface="メイリオ" panose="020B0604030504040204" pitchFamily="50" charset="-128"/>
                          <a:ea typeface="メイリオ" panose="020B0604030504040204" pitchFamily="50" charset="-128"/>
                        </a:rPr>
                        <a:t>・職業講話、労働法関連研修、出張職業適性</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　診断の実施</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・企業の紹介、職業訓練等の周知、斡旋等に</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　よる人材育成</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solidFill>
                            <a:schemeClr val="tx1"/>
                          </a:solidFill>
                          <a:latin typeface="メイリオ" panose="020B0604030504040204" pitchFamily="50" charset="-128"/>
                          <a:ea typeface="メイリオ" panose="020B0604030504040204" pitchFamily="50" charset="-128"/>
                        </a:rPr>
                        <a:t>・ハローワーク内や各種イベント時等での坂</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200" dirty="0" smtClean="0">
                          <a:solidFill>
                            <a:schemeClr val="tx1"/>
                          </a:solidFill>
                          <a:latin typeface="メイリオ" panose="020B0604030504040204" pitchFamily="50" charset="-128"/>
                          <a:ea typeface="メイリオ" panose="020B0604030504040204" pitchFamily="50" charset="-128"/>
                        </a:rPr>
                        <a:t>　出産品の展示、ＰＲ</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28575"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rgbClr val="FF9933"/>
                      </a:solidFill>
                      <a:prstDash val="solid"/>
                      <a:round/>
                      <a:headEnd type="none" w="med" len="med"/>
                      <a:tailEnd type="none" w="med" len="med"/>
                    </a:lnB>
                    <a:noFill/>
                  </a:tcPr>
                </a:tc>
                <a:extLst>
                  <a:ext uri="{0D108BD9-81ED-4DB2-BD59-A6C34878D82A}">
                    <a16:rowId xmlns:a16="http://schemas.microsoft.com/office/drawing/2014/main" val="1169762632"/>
                  </a:ext>
                </a:extLst>
              </a:tr>
              <a:tr h="1464417">
                <a:tc>
                  <a:txBody>
                    <a:bodyPr/>
                    <a:lstStyle/>
                    <a:p>
                      <a:r>
                        <a:rPr kumimoji="1" lang="ja-JP" altLang="en-US" sz="1400" dirty="0" smtClean="0">
                          <a:latin typeface="メイリオ" panose="020B0604030504040204" pitchFamily="50" charset="-128"/>
                          <a:ea typeface="メイリオ" panose="020B0604030504040204" pitchFamily="50" charset="-128"/>
                        </a:rPr>
                        <a:t>外部労働市場からの人材・企業の受け入れの促進</a:t>
                      </a:r>
                      <a:endParaRPr kumimoji="1" lang="ja-JP" altLang="en-US" sz="1400" dirty="0">
                        <a:latin typeface="メイリオ" panose="020B0604030504040204" pitchFamily="50" charset="-128"/>
                        <a:ea typeface="メイリオ" panose="020B0604030504040204" pitchFamily="50" charset="-128"/>
                      </a:endParaRPr>
                    </a:p>
                  </a:txBody>
                  <a:tcPr anchor="ctr">
                    <a:lnL w="28575"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28575" cap="flat" cmpd="sng" algn="ctr">
                      <a:solidFill>
                        <a:srgbClr val="FF9933"/>
                      </a:solidFill>
                      <a:prstDash val="solid"/>
                      <a:round/>
                      <a:headEnd type="none" w="med" len="med"/>
                      <a:tailEnd type="none" w="med" len="med"/>
                    </a:lnB>
                    <a:noFill/>
                  </a:tcPr>
                </a:tc>
                <a:tc>
                  <a:txBody>
                    <a:bodyPr/>
                    <a:lstStyle/>
                    <a:p>
                      <a:pPr algn="l"/>
                      <a:r>
                        <a:rPr kumimoji="1" lang="ja-JP" altLang="en-US" sz="1200" dirty="0" smtClean="0">
                          <a:latin typeface="メイリオ" panose="020B0604030504040204" pitchFamily="50" charset="-128"/>
                          <a:ea typeface="メイリオ" panose="020B0604030504040204" pitchFamily="50" charset="-128"/>
                        </a:rPr>
                        <a:t>・新規学卒者、若年求職者、ＵＪＩター</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　ン希望者を対象に、市内企業や移住、　</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　定住支援に関わる情報提供</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・起業セミナーや就職支援セミナー等の　</a:t>
                      </a:r>
                    </a:p>
                    <a:p>
                      <a:pPr algn="l"/>
                      <a:r>
                        <a:rPr kumimoji="1" lang="ja-JP" altLang="en-US" sz="1200" dirty="0" smtClean="0">
                          <a:latin typeface="メイリオ" panose="020B0604030504040204" pitchFamily="50" charset="-128"/>
                          <a:ea typeface="メイリオ" panose="020B0604030504040204" pitchFamily="50" charset="-128"/>
                        </a:rPr>
                        <a:t>　開催</a:t>
                      </a:r>
                    </a:p>
                    <a:p>
                      <a:pPr algn="l"/>
                      <a:r>
                        <a:rPr kumimoji="1" lang="ja-JP" altLang="en-US" sz="1200" dirty="0" smtClean="0">
                          <a:latin typeface="メイリオ" panose="020B0604030504040204" pitchFamily="50" charset="-128"/>
                          <a:ea typeface="メイリオ" panose="020B0604030504040204" pitchFamily="50" charset="-128"/>
                        </a:rPr>
                        <a:t>・誘致企業に対する奨励措置の検討</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・就職説明会支援制度の活用</a:t>
                      </a:r>
                      <a:endParaRPr kumimoji="1" lang="en-US" altLang="ja-JP" sz="1200" dirty="0" smtClean="0">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28575" cap="flat" cmpd="sng" algn="ctr">
                      <a:solidFill>
                        <a:srgbClr val="FF9933"/>
                      </a:solidFill>
                      <a:prstDash val="solid"/>
                      <a:round/>
                      <a:headEnd type="none" w="med" len="med"/>
                      <a:tailEnd type="none" w="med" len="med"/>
                    </a:lnB>
                    <a:noFill/>
                  </a:tcPr>
                </a:tc>
                <a:tc>
                  <a:txBody>
                    <a:bodyPr/>
                    <a:lstStyle/>
                    <a:p>
                      <a:pPr algn="l"/>
                      <a:r>
                        <a:rPr kumimoji="1" lang="ja-JP" altLang="en-US" sz="1300" dirty="0" smtClean="0">
                          <a:latin typeface="メイリオ" panose="020B0604030504040204" pitchFamily="50" charset="-128"/>
                          <a:ea typeface="メイリオ"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rPr>
                        <a:t>ＵＪＩターン希望者を対象とした企業</a:t>
                      </a:r>
                      <a:endParaRPr kumimoji="1" lang="en-US" altLang="ja-JP" sz="130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300" dirty="0" smtClean="0">
                          <a:solidFill>
                            <a:schemeClr val="tx1"/>
                          </a:solidFill>
                          <a:latin typeface="メイリオ" panose="020B0604030504040204" pitchFamily="50" charset="-128"/>
                          <a:ea typeface="メイリオ" panose="020B0604030504040204" pitchFamily="50" charset="-128"/>
                        </a:rPr>
                        <a:t>　訪問バスツアー</a:t>
                      </a:r>
                      <a:endParaRPr kumimoji="1" lang="en-US" altLang="ja-JP" sz="130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300" dirty="0" smtClean="0">
                          <a:solidFill>
                            <a:schemeClr val="tx1"/>
                          </a:solidFill>
                          <a:latin typeface="メイリオ" panose="020B0604030504040204" pitchFamily="50" charset="-128"/>
                          <a:ea typeface="メイリオ" panose="020B0604030504040204" pitchFamily="50" charset="-128"/>
                        </a:rPr>
                        <a:t>・誘致企業への</a:t>
                      </a:r>
                      <a:r>
                        <a:rPr kumimoji="1" lang="ja-JP" altLang="en-US" sz="1300" dirty="0" smtClean="0">
                          <a:latin typeface="メイリオ" panose="020B0604030504040204" pitchFamily="50" charset="-128"/>
                          <a:ea typeface="メイリオ" panose="020B0604030504040204" pitchFamily="50" charset="-128"/>
                        </a:rPr>
                        <a:t>人材確保支援</a:t>
                      </a:r>
                      <a:endParaRPr kumimoji="1" lang="en-US" altLang="ja-JP" sz="13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メイリオ" panose="020B0604030504040204" pitchFamily="50" charset="-128"/>
                          <a:ea typeface="メイリオ" panose="020B0604030504040204" pitchFamily="50" charset="-128"/>
                        </a:rPr>
                        <a:t>・人手不足分野の人材確保支援</a:t>
                      </a:r>
                      <a:endParaRPr kumimoji="1" lang="en-US" altLang="ja-JP" sz="1300" dirty="0" smtClean="0">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28575" cap="flat" cmpd="sng" algn="ctr">
                      <a:solidFill>
                        <a:srgbClr val="FF9933"/>
                      </a:solidFill>
                      <a:prstDash val="solid"/>
                      <a:round/>
                      <a:headEnd type="none" w="med" len="med"/>
                      <a:tailEnd type="none" w="med" len="med"/>
                    </a:lnB>
                    <a:noFill/>
                  </a:tcPr>
                </a:tc>
                <a:tc>
                  <a:txBody>
                    <a:bodyPr/>
                    <a:lstStyle/>
                    <a:p>
                      <a:pPr algn="l"/>
                      <a:r>
                        <a:rPr kumimoji="1" lang="ja-JP" altLang="en-US" sz="1200" dirty="0" smtClean="0">
                          <a:latin typeface="メイリオ" panose="020B0604030504040204" pitchFamily="50" charset="-128"/>
                          <a:ea typeface="メイリオ" panose="020B0604030504040204" pitchFamily="50" charset="-128"/>
                        </a:rPr>
                        <a:t>・求人情報の提供、職業紹介、就職支援セミ</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　ナー等の開催</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・誘致企業に対する地域の労働市場情報及び</a:t>
                      </a:r>
                      <a:endParaRPr kumimoji="1" lang="en-US" altLang="ja-JP" sz="1200" dirty="0" smtClean="0">
                        <a:latin typeface="メイリオ" panose="020B0604030504040204" pitchFamily="50" charset="-128"/>
                        <a:ea typeface="メイリオ" panose="020B0604030504040204" pitchFamily="50" charset="-128"/>
                      </a:endParaRPr>
                    </a:p>
                    <a:p>
                      <a:pPr algn="l"/>
                      <a:r>
                        <a:rPr kumimoji="1" lang="ja-JP" altLang="en-US" sz="1200" dirty="0" smtClean="0">
                          <a:latin typeface="メイリオ" panose="020B0604030504040204" pitchFamily="50" charset="-128"/>
                          <a:ea typeface="メイリオ" panose="020B0604030504040204" pitchFamily="50" charset="-128"/>
                        </a:rPr>
                        <a:t>　ハローワークサービスメニュー等の提供</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rgbClr val="FF9933"/>
                      </a:solidFill>
                      <a:prstDash val="solid"/>
                      <a:round/>
                      <a:headEnd type="none" w="med" len="med"/>
                      <a:tailEnd type="none" w="med" len="med"/>
                    </a:lnL>
                    <a:lnR w="28575" cap="flat" cmpd="sng" algn="ctr">
                      <a:solidFill>
                        <a:srgbClr val="FF9933"/>
                      </a:solidFill>
                      <a:prstDash val="solid"/>
                      <a:round/>
                      <a:headEnd type="none" w="med" len="med"/>
                      <a:tailEnd type="none" w="med" len="med"/>
                    </a:lnR>
                    <a:lnT w="12700" cap="flat" cmpd="sng" algn="ctr">
                      <a:solidFill>
                        <a:srgbClr val="FF9933"/>
                      </a:solidFill>
                      <a:prstDash val="solid"/>
                      <a:round/>
                      <a:headEnd type="none" w="med" len="med"/>
                      <a:tailEnd type="none" w="med" len="med"/>
                    </a:lnT>
                    <a:lnB w="28575" cap="flat" cmpd="sng" algn="ctr">
                      <a:solidFill>
                        <a:srgbClr val="FF9933"/>
                      </a:solidFill>
                      <a:prstDash val="solid"/>
                      <a:round/>
                      <a:headEnd type="none" w="med" len="med"/>
                      <a:tailEnd type="none" w="med" len="med"/>
                    </a:lnB>
                    <a:noFill/>
                  </a:tcPr>
                </a:tc>
                <a:extLst>
                  <a:ext uri="{0D108BD9-81ED-4DB2-BD59-A6C34878D82A}">
                    <a16:rowId xmlns:a16="http://schemas.microsoft.com/office/drawing/2014/main" val="2413392053"/>
                  </a:ext>
                </a:extLst>
              </a:tr>
            </a:tbl>
          </a:graphicData>
        </a:graphic>
      </p:graphicFrame>
      <p:sp>
        <p:nvSpPr>
          <p:cNvPr id="7" name="テキスト ボックス 6"/>
          <p:cNvSpPr txBox="1"/>
          <p:nvPr/>
        </p:nvSpPr>
        <p:spPr>
          <a:xfrm>
            <a:off x="3331" y="1263250"/>
            <a:ext cx="10409302" cy="400110"/>
          </a:xfrm>
          <a:prstGeom prst="rect">
            <a:avLst/>
          </a:prstGeom>
          <a:noFill/>
        </p:spPr>
        <p:txBody>
          <a:bodyPr wrap="square" rtlCol="0">
            <a:spAutoFit/>
          </a:bodyPr>
          <a:lstStyle/>
          <a:p>
            <a:r>
              <a:rPr lang="ja-JP" altLang="en-US" sz="2000" b="1" dirty="0">
                <a:solidFill>
                  <a:srgbClr val="FF9933"/>
                </a:solidFill>
                <a:latin typeface="メイリオ" panose="020B0604030504040204" pitchFamily="50" charset="-128"/>
                <a:ea typeface="メイリオ" panose="020B0604030504040204" pitchFamily="50" charset="-128"/>
              </a:rPr>
              <a:t>●協定に基づく取組内容（予定）</a:t>
            </a:r>
          </a:p>
        </p:txBody>
      </p:sp>
      <p:sp>
        <p:nvSpPr>
          <p:cNvPr id="8" name="サブタイトル 2"/>
          <p:cNvSpPr txBox="1">
            <a:spLocks/>
          </p:cNvSpPr>
          <p:nvPr/>
        </p:nvSpPr>
        <p:spPr>
          <a:xfrm>
            <a:off x="5700048" y="6465042"/>
            <a:ext cx="6377652" cy="353812"/>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lnSpc>
                <a:spcPts val="1800"/>
              </a:lnSpc>
              <a:spcBef>
                <a:spcPts val="0"/>
              </a:spcBef>
              <a:buNone/>
            </a:pP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これらの取組は、今後、運営協議会において「実施計画」をとりまとめて実施する予定。</a:t>
            </a:r>
            <a:endParaRPr lang="en-US" altLang="ja-JP" sz="12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35483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508</TotalTime>
  <Words>499</Words>
  <Application>Microsoft Office PowerPoint</Application>
  <PresentationFormat>ワイド画面</PresentationFormat>
  <Paragraphs>52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vt:i4>
      </vt:variant>
    </vt:vector>
  </HeadingPairs>
  <TitlesOfParts>
    <vt:vector size="7" baseType="lpstr">
      <vt:lpstr>メイリオ</vt:lpstr>
      <vt:lpstr>游ゴシック</vt:lpstr>
      <vt:lpstr>游ゴシック Light</vt:lpstr>
      <vt:lpstr>Arial</vt:lpstr>
      <vt:lpstr>Office テーマ</vt:lpstr>
      <vt:lpstr>デザインの設定</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観音寺市、三豊市と香川労働局の「雇用対策協定」の概要</dc:title>
  <dc:creator>河野弘樹</dc:creator>
  <cp:lastModifiedBy>俵上匡</cp:lastModifiedBy>
  <cp:revision>57</cp:revision>
  <cp:lastPrinted>2024-09-28T00:46:48Z</cp:lastPrinted>
  <dcterms:created xsi:type="dcterms:W3CDTF">2022-09-14T04:08:10Z</dcterms:created>
  <dcterms:modified xsi:type="dcterms:W3CDTF">2024-10-03T09:23:03Z</dcterms:modified>
</cp:coreProperties>
</file>