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7" r:id="rId2"/>
    <p:sldId id="328"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14">
          <p15:clr>
            <a:srgbClr val="A4A3A4"/>
          </p15:clr>
        </p15:guide>
        <p15:guide id="2" orient="horz" pos="444">
          <p15:clr>
            <a:srgbClr val="A4A3A4"/>
          </p15:clr>
        </p15:guide>
        <p15:guide id="3" orient="horz" pos="6023">
          <p15:clr>
            <a:srgbClr val="A4A3A4"/>
          </p15:clr>
        </p15:guide>
        <p15:guide id="4" pos="210">
          <p15:clr>
            <a:srgbClr val="A4A3A4"/>
          </p15:clr>
        </p15:guide>
        <p15:guide id="5" pos="4201">
          <p15:clr>
            <a:srgbClr val="A4A3A4"/>
          </p15:clr>
        </p15:guide>
        <p15:guide id="6" pos="255">
          <p15:clr>
            <a:srgbClr val="A4A3A4"/>
          </p15:clr>
        </p15:guide>
        <p15:guide id="7" pos="436">
          <p15:clr>
            <a:srgbClr val="A4A3A4"/>
          </p15:clr>
        </p15:guide>
        <p15:guide id="8" pos="346">
          <p15:clr>
            <a:srgbClr val="A4A3A4"/>
          </p15:clr>
        </p15:guide>
        <p15:guide id="9" pos="11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野口 史温(noguchi-shion.5r4)" initials="野口" lastIdx="1" clrIdx="0">
    <p:extLst>
      <p:ext uri="{19B8F6BF-5375-455C-9EA6-DF929625EA0E}">
        <p15:presenceInfo xmlns:p15="http://schemas.microsoft.com/office/powerpoint/2012/main" userId="S-1-5-21-4175116151-3849908774-3845857867-547725" providerId="AD"/>
      </p:ext>
    </p:extLst>
  </p:cmAuthor>
  <p:cmAuthor id="2" name="東 寛朗(higashi-hiroo.t88)" initials="東" lastIdx="17" clrIdx="1">
    <p:extLst>
      <p:ext uri="{19B8F6BF-5375-455C-9EA6-DF929625EA0E}">
        <p15:presenceInfo xmlns:p15="http://schemas.microsoft.com/office/powerpoint/2012/main" userId="S-1-5-21-4175116151-3849908774-3845857867-546066" providerId="AD"/>
      </p:ext>
    </p:extLst>
  </p:cmAuthor>
  <p:cmAuthor id="3" name="安中 嘉彦(annaka-yoshihiko.sq8)" initials="安中" lastIdx="8" clrIdx="2">
    <p:extLst>
      <p:ext uri="{19B8F6BF-5375-455C-9EA6-DF929625EA0E}">
        <p15:presenceInfo xmlns:p15="http://schemas.microsoft.com/office/powerpoint/2012/main" userId="S-1-5-21-4175116151-3849908774-3845857867-620606" providerId="AD"/>
      </p:ext>
    </p:extLst>
  </p:cmAuthor>
  <p:cmAuthor id="4" name="本安 貴登(motoyasu-takato)" initials="本安" lastIdx="16" clrIdx="3">
    <p:extLst>
      <p:ext uri="{19B8F6BF-5375-455C-9EA6-DF929625EA0E}">
        <p15:presenceInfo xmlns:p15="http://schemas.microsoft.com/office/powerpoint/2012/main" userId="S-1-5-21-4175116151-3849908774-3845857867-366669" providerId="AD"/>
      </p:ext>
    </p:extLst>
  </p:cmAuthor>
  <p:cmAuthor id="5" name="尾田 進(oda-susumu)" initials="尾田" lastIdx="8" clrIdx="4">
    <p:extLst>
      <p:ext uri="{19B8F6BF-5375-455C-9EA6-DF929625EA0E}">
        <p15:presenceInfo xmlns:p15="http://schemas.microsoft.com/office/powerpoint/2012/main" userId="S-1-5-21-4175116151-3849908774-3845857867-377124" providerId="AD"/>
      </p:ext>
    </p:extLst>
  </p:cmAuthor>
  <p:cmAuthor id="6" name="福岡 優一(fukuoka-yuuichi)" initials="福岡" lastIdx="3" clrIdx="5">
    <p:extLst>
      <p:ext uri="{19B8F6BF-5375-455C-9EA6-DF929625EA0E}">
        <p15:presenceInfo xmlns:p15="http://schemas.microsoft.com/office/powerpoint/2012/main" userId="S-1-5-21-4175116151-3849908774-3845857867-3293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185"/>
    <a:srgbClr val="C9E7E7"/>
    <a:srgbClr val="F0ECF4"/>
    <a:srgbClr val="FDF3B9"/>
    <a:srgbClr val="FEDFE1"/>
    <a:srgbClr val="DB4D6D"/>
    <a:srgbClr val="A794BE"/>
    <a:srgbClr val="8B7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64" autoAdjust="0"/>
    <p:restoredTop sz="94660"/>
  </p:normalViewPr>
  <p:slideViewPr>
    <p:cSldViewPr>
      <p:cViewPr varScale="1">
        <p:scale>
          <a:sx n="51" d="100"/>
          <a:sy n="51" d="100"/>
        </p:scale>
        <p:origin x="2760" y="84"/>
      </p:cViewPr>
      <p:guideLst>
        <p:guide orient="horz" pos="6114"/>
        <p:guide orient="horz" pos="444"/>
        <p:guide orient="horz" pos="6023"/>
        <p:guide pos="210"/>
        <p:guide pos="4201"/>
        <p:guide pos="255"/>
        <p:guide pos="436"/>
        <p:guide pos="346"/>
        <p:guide pos="1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214862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2037426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175449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393415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377076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3842549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1878248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278283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296451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3932990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14574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C47C24C3-E53F-4CEA-9215-1E8B5B060F3C}" type="datetimeFigureOut">
              <a:rPr kumimoji="1" lang="ja-JP" altLang="en-US" smtClean="0"/>
              <a:t>2022/1/17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198229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mhlw.go.jp/general/seido/chihou/kaiketu/soudan.html" TargetMode="External"/><Relationship Id="rId2" Type="http://schemas.openxmlformats.org/officeDocument/2006/relationships/hyperlink" Target="https://www.mhlw.go.jp/stf/newpage_22954.html"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52896"/>
            <a:ext cx="6858000" cy="920537"/>
          </a:xfrm>
          <a:prstGeom prst="rect">
            <a:avLst/>
          </a:prstGeom>
          <a:solidFill>
            <a:srgbClr val="103185"/>
          </a:solidFill>
          <a:ln>
            <a:noFill/>
          </a:ln>
          <a:effectLst/>
        </p:spPr>
        <p:style>
          <a:lnRef idx="3">
            <a:schemeClr val="lt1"/>
          </a:lnRef>
          <a:fillRef idx="1">
            <a:schemeClr val="accent1"/>
          </a:fillRef>
          <a:effectRef idx="1">
            <a:schemeClr val="accent1"/>
          </a:effectRef>
          <a:fontRef idx="minor">
            <a:schemeClr val="lt1"/>
          </a:fontRef>
        </p:style>
        <p:txBody>
          <a:bodyPr lIns="0" tIns="36000" rIns="0" bIns="108000" rtlCol="0" anchor="b" anchorCtr="0"/>
          <a:lstStyle/>
          <a:p>
            <a:pPr algn="ctr">
              <a:lnSpc>
                <a:spcPct val="120000"/>
              </a:lnSpc>
            </a:pPr>
            <a:endParaRPr lang="en-US" altLang="ja-JP" sz="1900" b="1" dirty="0" smtClean="0">
              <a:solidFill>
                <a:schemeClr val="bg1"/>
              </a:solidFill>
              <a:latin typeface="メイリオ" panose="020B0604030504040204" pitchFamily="50" charset="-128"/>
              <a:ea typeface="メイリオ" panose="020B0604030504040204" pitchFamily="50" charset="-128"/>
            </a:endParaRPr>
          </a:p>
          <a:p>
            <a:pPr algn="ctr">
              <a:lnSpc>
                <a:spcPct val="120000"/>
              </a:lnSpc>
            </a:pPr>
            <a:endParaRPr lang="en-US" altLang="ja-JP" sz="1900" b="1" dirty="0">
              <a:solidFill>
                <a:schemeClr val="bg1"/>
              </a:solidFill>
              <a:latin typeface="メイリオ" panose="020B0604030504040204" pitchFamily="50" charset="-128"/>
              <a:ea typeface="メイリオ" panose="020B0604030504040204" pitchFamily="50" charset="-128"/>
            </a:endParaRPr>
          </a:p>
          <a:p>
            <a:pPr>
              <a:lnSpc>
                <a:spcPct val="120000"/>
              </a:lnSpc>
            </a:pPr>
            <a:r>
              <a:rPr lang="ja-JP" altLang="en-US" sz="1050" dirty="0" smtClean="0">
                <a:solidFill>
                  <a:schemeClr val="bg1"/>
                </a:solidFill>
                <a:latin typeface="メイリオ" panose="020B0604030504040204" pitchFamily="50" charset="-128"/>
                <a:ea typeface="メイリオ" panose="020B0604030504040204" pitchFamily="50" charset="-128"/>
              </a:rPr>
              <a:t>　労働者の皆さまへ</a:t>
            </a:r>
            <a:endParaRPr lang="en-US" altLang="ja-JP" sz="1050" dirty="0" smtClean="0">
              <a:solidFill>
                <a:schemeClr val="bg1"/>
              </a:solidFill>
              <a:latin typeface="メイリオ" panose="020B0604030504040204" pitchFamily="50" charset="-128"/>
              <a:ea typeface="メイリオ" panose="020B0604030504040204" pitchFamily="50" charset="-128"/>
            </a:endParaRPr>
          </a:p>
          <a:p>
            <a:pPr algn="ctr">
              <a:lnSpc>
                <a:spcPct val="120000"/>
              </a:lnSpc>
            </a:pPr>
            <a:r>
              <a:rPr lang="ja-JP" altLang="en-US" sz="1900" b="1" dirty="0" smtClean="0">
                <a:solidFill>
                  <a:schemeClr val="bg1"/>
                </a:solidFill>
                <a:latin typeface="メイリオ" panose="020B0604030504040204" pitchFamily="50" charset="-128"/>
                <a:ea typeface="メイリオ" panose="020B0604030504040204" pitchFamily="50" charset="-128"/>
              </a:rPr>
              <a:t>「シフト制」で働くにあたって知っておきたい留意事項</a:t>
            </a:r>
            <a:r>
              <a:rPr lang="ja-JP" altLang="en-US" sz="1050" b="1" dirty="0" smtClean="0">
                <a:solidFill>
                  <a:schemeClr val="bg1"/>
                </a:solidFill>
                <a:latin typeface="メイリオ" panose="020B0604030504040204" pitchFamily="50" charset="-128"/>
                <a:ea typeface="メイリオ" panose="020B0604030504040204" pitchFamily="50" charset="-128"/>
              </a:rPr>
              <a:t>　　　　　　</a:t>
            </a:r>
            <a:endParaRPr lang="en-US" altLang="ja-JP" sz="1050" b="1" dirty="0" smtClean="0">
              <a:solidFill>
                <a:schemeClr val="bg1"/>
              </a:solidFill>
              <a:latin typeface="メイリオ" panose="020B0604030504040204" pitchFamily="50" charset="-128"/>
              <a:ea typeface="メイリオ" panose="020B0604030504040204" pitchFamily="50" charset="-128"/>
            </a:endParaRPr>
          </a:p>
          <a:p>
            <a:pPr algn="ctr">
              <a:lnSpc>
                <a:spcPct val="120000"/>
              </a:lnSpc>
              <a:spcBef>
                <a:spcPts val="300"/>
              </a:spcBef>
            </a:pPr>
            <a:r>
              <a:rPr lang="ja-JP" altLang="en-US" sz="1050" b="1" dirty="0" smtClean="0">
                <a:solidFill>
                  <a:schemeClr val="bg1"/>
                </a:solidFill>
                <a:latin typeface="メイリオ" panose="020B0604030504040204" pitchFamily="50" charset="-128"/>
                <a:ea typeface="メイリオ" panose="020B0604030504040204" pitchFamily="50" charset="-128"/>
              </a:rPr>
              <a:t>　                     「いわゆる「シフト制」により就業する労働者の適切な雇用管理を行うための留意事項」より</a:t>
            </a:r>
            <a:endParaRPr lang="ja-JP" altLang="en-US" sz="1050" b="1" dirty="0">
              <a:solidFill>
                <a:schemeClr val="bg1"/>
              </a:solidFill>
              <a:latin typeface="メイリオ" panose="020B0604030504040204" pitchFamily="50" charset="-128"/>
              <a:ea typeface="メイリオ" panose="020B0604030504040204" pitchFamily="50" charset="-128"/>
            </a:endParaRPr>
          </a:p>
        </p:txBody>
      </p:sp>
      <p:sp>
        <p:nvSpPr>
          <p:cNvPr id="49" name="正方形/長方形 48"/>
          <p:cNvSpPr/>
          <p:nvPr/>
        </p:nvSpPr>
        <p:spPr>
          <a:xfrm>
            <a:off x="177436" y="7245560"/>
            <a:ext cx="6480176" cy="1387276"/>
          </a:xfrm>
          <a:prstGeom prst="rect">
            <a:avLst/>
          </a:prstGeom>
          <a:noFill/>
          <a:ln w="38100" cmpd="thickThi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32000" y="2457332"/>
            <a:ext cx="6021336" cy="338554"/>
          </a:xfrm>
          <a:prstGeom prst="rect">
            <a:avLst/>
          </a:prstGeom>
        </p:spPr>
        <p:txBody>
          <a:bodyPr wrap="square">
            <a:spAutoFit/>
          </a:bodyPr>
          <a:lstStyle/>
          <a:p>
            <a:r>
              <a:rPr lang="ja-JP" altLang="en-US" sz="1600" b="1" spc="200"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応募をする時の留意点</a:t>
            </a:r>
            <a:r>
              <a:rPr lang="ja-JP" altLang="en-US" sz="16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（「留意事項」９頁）</a:t>
            </a:r>
            <a:r>
              <a:rPr lang="ja-JP" altLang="en-US" sz="16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600" b="1" dirty="0">
              <a:solidFill>
                <a:srgbClr val="103185"/>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2" name="直線コネクタ 31"/>
          <p:cNvCxnSpPr/>
          <p:nvPr/>
        </p:nvCxnSpPr>
        <p:spPr>
          <a:xfrm flipV="1">
            <a:off x="45000" y="2789781"/>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117368" y="992560"/>
            <a:ext cx="6624000" cy="585527"/>
          </a:xfrm>
          <a:prstGeom prst="rect">
            <a:avLst/>
          </a:prstGeom>
          <a:noFill/>
          <a:ln w="9525">
            <a:noFill/>
            <a:prstDash val="solid"/>
          </a:ln>
        </p:spPr>
        <p:txBody>
          <a:bodyPr wrap="square" tIns="108000" bIns="36000" rtlCol="0" anchor="ctr" anchorCtr="0">
            <a:spAutoFit/>
          </a:bodyPr>
          <a:lstStyle/>
          <a:p>
            <a:pPr hangingPunct="0">
              <a:lnSpc>
                <a:spcPct val="110000"/>
              </a:lnSpc>
            </a:pPr>
            <a:r>
              <a:rPr lang="ja-JP" altLang="en-US" sz="1300" dirty="0" smtClean="0">
                <a:latin typeface="メイリオ" panose="020B0604030504040204" pitchFamily="50" charset="-128"/>
                <a:ea typeface="メイリオ" panose="020B0604030504040204" pitchFamily="50" charset="-128"/>
              </a:rPr>
              <a:t>このリーフレットでは、「シフト制」で働く際に労働者の皆さまに、知っておいていただきたい労働関係法令で定められたルールなどの内容をまとめています。</a:t>
            </a:r>
            <a:endParaRPr lang="en-US" altLang="ja-JP" sz="1300" dirty="0" smtClean="0">
              <a:latin typeface="メイリオ" panose="020B0604030504040204" pitchFamily="50" charset="-128"/>
              <a:ea typeface="メイリオ" panose="020B0604030504040204" pitchFamily="50" charset="-128"/>
            </a:endParaRPr>
          </a:p>
        </p:txBody>
      </p:sp>
      <p:sp>
        <p:nvSpPr>
          <p:cNvPr id="23" name="正方形/長方形 22"/>
          <p:cNvSpPr/>
          <p:nvPr/>
        </p:nvSpPr>
        <p:spPr>
          <a:xfrm>
            <a:off x="0" y="4427960"/>
            <a:ext cx="6858000" cy="909480"/>
          </a:xfrm>
          <a:prstGeom prst="rect">
            <a:avLst/>
          </a:prstGeom>
        </p:spPr>
        <p:txBody>
          <a:bodyPr wrap="square">
            <a:spAutoFit/>
          </a:bodyPr>
          <a:lstStyle/>
          <a:p>
            <a:pPr marL="180000" lvl="0" indent="-180000">
              <a:lnSpc>
                <a:spcPct val="110000"/>
              </a:lnSpc>
              <a:spcBef>
                <a:spcPts val="300"/>
              </a:spcBef>
              <a:buFont typeface="Wingdings" panose="05000000000000000000" pitchFamily="2" charset="2"/>
              <a:buChar char="n"/>
            </a:pPr>
            <a:r>
              <a:rPr lang="ja-JP" altLang="en-US" sz="1200" spc="-40" dirty="0" smtClean="0">
                <a:ln w="0"/>
                <a:latin typeface="メイリオ" panose="020B0604030504040204" pitchFamily="50" charset="-128"/>
                <a:ea typeface="メイリオ" panose="020B0604030504040204" pitchFamily="50" charset="-128"/>
              </a:rPr>
              <a:t>会社は、労働契約を結ぶ時に、労働者に対して以下の労働条件を必ず書面で明示しなければなりません</a:t>
            </a:r>
            <a:r>
              <a:rPr lang="ja-JP"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労基</a:t>
            </a:r>
            <a:r>
              <a:rPr lang="ja-JP" altLang="ja-JP" sz="1000" dirty="0" smtClean="0">
                <a:latin typeface="メイリオ" panose="020B0604030504040204" pitchFamily="50" charset="-128"/>
                <a:ea typeface="メイリオ" panose="020B0604030504040204" pitchFamily="50" charset="-128"/>
              </a:rPr>
              <a:t>法第</a:t>
            </a:r>
            <a:r>
              <a:rPr lang="en-US" altLang="ja-JP" sz="1000" dirty="0" smtClean="0">
                <a:latin typeface="メイリオ" panose="020B0604030504040204" pitchFamily="50" charset="-128"/>
                <a:ea typeface="メイリオ" panose="020B0604030504040204" pitchFamily="50" charset="-128"/>
              </a:rPr>
              <a:t>15</a:t>
            </a:r>
            <a:r>
              <a:rPr lang="ja-JP" altLang="ja-JP" sz="1000" dirty="0" smtClean="0">
                <a:latin typeface="メイリオ" panose="020B0604030504040204" pitchFamily="50" charset="-128"/>
                <a:ea typeface="メイリオ" panose="020B0604030504040204" pitchFamily="50" charset="-128"/>
              </a:rPr>
              <a:t>条第１項</a:t>
            </a:r>
            <a:r>
              <a:rPr lang="ja-JP" altLang="en-US" sz="1000" dirty="0" smtClean="0">
                <a:latin typeface="メイリオ" panose="020B0604030504040204" pitchFamily="50" charset="-128"/>
                <a:ea typeface="メイリオ" panose="020B0604030504040204" pitchFamily="50" charset="-128"/>
              </a:rPr>
              <a:t>、労基則第５条</a:t>
            </a:r>
            <a:r>
              <a:rPr lang="ja-JP" altLang="ja-JP" sz="10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。シフト制で働きはじめる時は、自分の労働条件を再度確認しておきましょう。</a:t>
            </a:r>
            <a:endParaRPr lang="en-US" altLang="ja-JP" sz="1200" dirty="0" smtClean="0">
              <a:latin typeface="メイリオ" panose="020B0604030504040204" pitchFamily="50" charset="-128"/>
              <a:ea typeface="メイリオ" panose="020B0604030504040204" pitchFamily="50" charset="-128"/>
            </a:endParaRPr>
          </a:p>
          <a:p>
            <a:pPr lvl="0">
              <a:lnSpc>
                <a:spcPct val="110000"/>
              </a:lnSpc>
              <a:spcBef>
                <a:spcPts val="300"/>
              </a:spcBef>
            </a:pP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労働者が希望すれば、メールなどで送ってもらうこともできます。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45000" y="2451070"/>
            <a:ext cx="360000" cy="360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algn="ctr"/>
            <a:r>
              <a:rPr kumimoji="1" lang="ja-JP" altLang="en-US" sz="2000" dirty="0" smtClean="0">
                <a:latin typeface="ＤＦ特太ゴシック体" panose="020B0509000000000000" pitchFamily="49" charset="-128"/>
                <a:ea typeface="ＤＦ特太ゴシック体" panose="020B0509000000000000" pitchFamily="49" charset="-128"/>
              </a:rPr>
              <a:t>１</a:t>
            </a:r>
            <a:endParaRPr kumimoji="1" lang="ja-JP" altLang="en-US" sz="2000" dirty="0">
              <a:latin typeface="ＤＦ特太ゴシック体" panose="020B0509000000000000" pitchFamily="49" charset="-128"/>
              <a:ea typeface="ＤＦ特太ゴシック体" panose="020B0509000000000000" pitchFamily="49" charset="-128"/>
            </a:endParaRPr>
          </a:p>
        </p:txBody>
      </p:sp>
      <p:pic>
        <p:nvPicPr>
          <p:cNvPr id="26" name="図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6028" y="9489504"/>
            <a:ext cx="1325944" cy="434361"/>
          </a:xfrm>
          <a:prstGeom prst="rect">
            <a:avLst/>
          </a:prstGeom>
        </p:spPr>
      </p:pic>
      <p:sp>
        <p:nvSpPr>
          <p:cNvPr id="17" name="正方形/長方形 16"/>
          <p:cNvSpPr/>
          <p:nvPr/>
        </p:nvSpPr>
        <p:spPr>
          <a:xfrm>
            <a:off x="0" y="2824001"/>
            <a:ext cx="6858000" cy="904863"/>
          </a:xfrm>
          <a:prstGeom prst="rect">
            <a:avLst/>
          </a:prstGeom>
        </p:spPr>
        <p:txBody>
          <a:bodyPr wrap="square">
            <a:spAutoFit/>
          </a:bodyPr>
          <a:lstStyle/>
          <a:p>
            <a:pPr marL="171450" lvl="0" indent="-171450" hangingPunct="0">
              <a:lnSpc>
                <a:spcPct val="110000"/>
              </a:lnSpc>
              <a:spcBef>
                <a:spcPts val="300"/>
              </a:spcBef>
              <a:buFont typeface="Wingdings" panose="05000000000000000000" pitchFamily="2" charset="2"/>
              <a:buChar char="n"/>
            </a:pPr>
            <a:r>
              <a:rPr lang="ja-JP" altLang="en-US" sz="1200" dirty="0" smtClean="0">
                <a:latin typeface="メイリオ" panose="020B0604030504040204" pitchFamily="50" charset="-128"/>
                <a:ea typeface="メイリオ" panose="020B0604030504040204" pitchFamily="50" charset="-128"/>
              </a:rPr>
              <a:t>会社は、労働者を募集する時、</a:t>
            </a:r>
            <a:r>
              <a:rPr lang="ja-JP" altLang="ja-JP" sz="1200" dirty="0" smtClean="0">
                <a:latin typeface="メイリオ" panose="020B0604030504040204" pitchFamily="50" charset="-128"/>
                <a:ea typeface="メイリオ" panose="020B0604030504040204" pitchFamily="50" charset="-128"/>
              </a:rPr>
              <a:t>業務</a:t>
            </a:r>
            <a:r>
              <a:rPr lang="ja-JP" altLang="ja-JP" sz="1200" dirty="0">
                <a:latin typeface="メイリオ" panose="020B0604030504040204" pitchFamily="50" charset="-128"/>
                <a:ea typeface="メイリオ" panose="020B0604030504040204" pitchFamily="50" charset="-128"/>
              </a:rPr>
              <a:t>内容・賃金・労働時間等の労働</a:t>
            </a:r>
            <a:r>
              <a:rPr lang="ja-JP" altLang="ja-JP" sz="1200" dirty="0" smtClean="0">
                <a:latin typeface="メイリオ" panose="020B0604030504040204" pitchFamily="50" charset="-128"/>
                <a:ea typeface="メイリオ" panose="020B0604030504040204" pitchFamily="50" charset="-128"/>
              </a:rPr>
              <a:t>条件</a:t>
            </a:r>
            <a:r>
              <a:rPr lang="ja-JP" altLang="en-US" sz="1200" dirty="0" smtClean="0">
                <a:latin typeface="メイリオ" panose="020B0604030504040204" pitchFamily="50" charset="-128"/>
                <a:ea typeface="メイリオ" panose="020B0604030504040204" pitchFamily="50" charset="-128"/>
              </a:rPr>
              <a:t>を、労働者に対して</a:t>
            </a:r>
            <a:r>
              <a:rPr lang="ja-JP" altLang="ja-JP" sz="1200" dirty="0" smtClean="0">
                <a:latin typeface="メイリオ" panose="020B0604030504040204" pitchFamily="50" charset="-128"/>
                <a:ea typeface="メイリオ" panose="020B0604030504040204" pitchFamily="50" charset="-128"/>
              </a:rPr>
              <a:t>明示</a:t>
            </a:r>
            <a:r>
              <a:rPr lang="ja-JP" altLang="en-US" sz="1200" dirty="0" smtClean="0">
                <a:latin typeface="メイリオ" panose="020B0604030504040204" pitchFamily="50" charset="-128"/>
                <a:ea typeface="メイリオ" panose="020B0604030504040204" pitchFamily="50" charset="-128"/>
              </a:rPr>
              <a:t>しなければなりません</a:t>
            </a:r>
            <a:r>
              <a:rPr lang="ja-JP" altLang="ja-JP" sz="1000" dirty="0" smtClean="0">
                <a:latin typeface="メイリオ" panose="020B0604030504040204" pitchFamily="50" charset="-128"/>
                <a:ea typeface="メイリオ" panose="020B0604030504040204" pitchFamily="50" charset="-128"/>
              </a:rPr>
              <a:t>（</a:t>
            </a:r>
            <a:r>
              <a:rPr lang="ja-JP" altLang="ja-JP" sz="1000" dirty="0">
                <a:latin typeface="メイリオ" panose="020B0604030504040204" pitchFamily="50" charset="-128"/>
                <a:ea typeface="メイリオ" panose="020B0604030504040204" pitchFamily="50" charset="-128"/>
              </a:rPr>
              <a:t>職業安定法第５条の３</a:t>
            </a:r>
            <a:r>
              <a:rPr lang="ja-JP" altLang="ja-JP" sz="1000" dirty="0" smtClean="0">
                <a:latin typeface="メイリオ" panose="020B0604030504040204" pitchFamily="50" charset="-128"/>
                <a:ea typeface="メイリオ" panose="020B0604030504040204" pitchFamily="50" charset="-128"/>
              </a:rPr>
              <a:t>第１項</a:t>
            </a:r>
            <a:r>
              <a:rPr lang="ja-JP" altLang="en-US" sz="1000" dirty="0" smtClean="0">
                <a:latin typeface="メイリオ" panose="020B0604030504040204" pitchFamily="50" charset="-128"/>
                <a:ea typeface="メイリオ" panose="020B0604030504040204" pitchFamily="50" charset="-128"/>
              </a:rPr>
              <a:t>、</a:t>
            </a:r>
            <a:r>
              <a:rPr lang="ja-JP" altLang="ja-JP" sz="1000" dirty="0" smtClean="0">
                <a:latin typeface="メイリオ" panose="020B0604030504040204" pitchFamily="50" charset="-128"/>
                <a:ea typeface="メイリオ" panose="020B0604030504040204" pitchFamily="50" charset="-128"/>
              </a:rPr>
              <a:t>第２項）</a:t>
            </a:r>
            <a:r>
              <a:rPr lang="ja-JP" altLang="en-US" sz="10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また</a:t>
            </a:r>
            <a:r>
              <a:rPr lang="ja-JP" altLang="ja-JP" sz="1200" dirty="0" smtClean="0">
                <a:latin typeface="メイリオ" panose="020B0604030504040204" pitchFamily="50" charset="-128"/>
                <a:ea typeface="メイリオ" panose="020B0604030504040204" pitchFamily="50" charset="-128"/>
              </a:rPr>
              <a:t>、募集時</a:t>
            </a:r>
            <a:r>
              <a:rPr lang="ja-JP" altLang="en-US" sz="1200" dirty="0" smtClean="0">
                <a:latin typeface="メイリオ" panose="020B0604030504040204" pitchFamily="50" charset="-128"/>
                <a:ea typeface="メイリオ" panose="020B0604030504040204" pitchFamily="50" charset="-128"/>
              </a:rPr>
              <a:t>に示された</a:t>
            </a:r>
            <a:r>
              <a:rPr lang="ja-JP" altLang="ja-JP" sz="1200" dirty="0" smtClean="0">
                <a:latin typeface="メイリオ" panose="020B0604030504040204" pitchFamily="50" charset="-128"/>
                <a:ea typeface="メイリオ" panose="020B0604030504040204" pitchFamily="50" charset="-128"/>
              </a:rPr>
              <a:t>労働条件</a:t>
            </a:r>
            <a:r>
              <a:rPr lang="ja-JP" altLang="en-US" sz="1200" dirty="0" smtClean="0">
                <a:latin typeface="メイリオ" panose="020B0604030504040204" pitchFamily="50" charset="-128"/>
                <a:ea typeface="メイリオ" panose="020B0604030504040204" pitchFamily="50" charset="-128"/>
              </a:rPr>
              <a:t>が、労働契約を結ぶまでに変更される場合も</a:t>
            </a:r>
            <a:r>
              <a:rPr lang="ja-JP"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変更</a:t>
            </a:r>
            <a:r>
              <a:rPr lang="ja-JP" altLang="ja-JP" sz="1200" dirty="0" smtClean="0">
                <a:latin typeface="メイリオ" panose="020B0604030504040204" pitchFamily="50" charset="-128"/>
                <a:ea typeface="メイリオ" panose="020B0604030504040204" pitchFamily="50" charset="-128"/>
              </a:rPr>
              <a:t>内容</a:t>
            </a:r>
            <a:r>
              <a:rPr lang="ja-JP" altLang="en-US" sz="1200" dirty="0" smtClean="0">
                <a:latin typeface="メイリオ" panose="020B0604030504040204" pitchFamily="50" charset="-128"/>
                <a:ea typeface="メイリオ" panose="020B0604030504040204" pitchFamily="50" charset="-128"/>
              </a:rPr>
              <a:t>の明示が必要です</a:t>
            </a:r>
            <a:r>
              <a:rPr lang="ja-JP" altLang="ja-JP" sz="1000" dirty="0" smtClean="0">
                <a:latin typeface="メイリオ" panose="020B0604030504040204" pitchFamily="50" charset="-128"/>
                <a:ea typeface="メイリオ" panose="020B0604030504040204" pitchFamily="50" charset="-128"/>
              </a:rPr>
              <a:t>（</a:t>
            </a:r>
            <a:r>
              <a:rPr lang="ja-JP" altLang="ja-JP" sz="1000" dirty="0">
                <a:latin typeface="メイリオ" panose="020B0604030504040204" pitchFamily="50" charset="-128"/>
                <a:ea typeface="メイリオ" panose="020B0604030504040204" pitchFamily="50" charset="-128"/>
              </a:rPr>
              <a:t>職業安定法第５条の３第３項</a:t>
            </a:r>
            <a:r>
              <a:rPr lang="ja-JP"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募集内容等をよく見て、労働条件をしっかり確認しましょう</a:t>
            </a:r>
            <a:r>
              <a:rPr lang="ja-JP" altLang="ja-JP" sz="1200" dirty="0" smtClean="0">
                <a:latin typeface="メイリオ" panose="020B0604030504040204" pitchFamily="50" charset="-128"/>
                <a:ea typeface="メイリオ" panose="020B0604030504040204" pitchFamily="50" charset="-128"/>
              </a:rPr>
              <a:t>。</a:t>
            </a:r>
            <a:endParaRPr lang="ja-JP" altLang="ja-JP" sz="1200" dirty="0">
              <a:latin typeface="メイリオ" panose="020B0604030504040204" pitchFamily="50" charset="-128"/>
              <a:ea typeface="メイリオ" panose="020B0604030504040204" pitchFamily="50" charset="-128"/>
            </a:endParaRPr>
          </a:p>
        </p:txBody>
      </p:sp>
      <p:sp>
        <p:nvSpPr>
          <p:cNvPr id="18" name="正方形/長方形 17"/>
          <p:cNvSpPr/>
          <p:nvPr/>
        </p:nvSpPr>
        <p:spPr>
          <a:xfrm>
            <a:off x="432000" y="3735166"/>
            <a:ext cx="5760000" cy="338554"/>
          </a:xfrm>
          <a:prstGeom prst="rect">
            <a:avLst/>
          </a:prstGeom>
        </p:spPr>
        <p:txBody>
          <a:bodyPr wrap="square">
            <a:spAutoFit/>
          </a:bodyPr>
          <a:lstStyle/>
          <a:p>
            <a:r>
              <a:rPr lang="ja-JP" altLang="en-US" sz="1600" b="1" spc="160"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採用が決まり労働契約を結ぶ時の留意点</a:t>
            </a:r>
            <a:endParaRPr lang="ja-JP" altLang="en-US" sz="1600" b="1" spc="160" dirty="0">
              <a:solidFill>
                <a:srgbClr val="103185"/>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9" name="直線コネクタ 18"/>
          <p:cNvCxnSpPr/>
          <p:nvPr/>
        </p:nvCxnSpPr>
        <p:spPr>
          <a:xfrm flipV="1">
            <a:off x="45000" y="4067575"/>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5000" y="3728904"/>
            <a:ext cx="360000" cy="360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algn="ctr"/>
            <a:r>
              <a:rPr kumimoji="1" lang="ja-JP" altLang="en-US" sz="2000" dirty="0" smtClean="0">
                <a:latin typeface="ＤＦ特太ゴシック体" panose="020B0509000000000000" pitchFamily="49" charset="-128"/>
                <a:ea typeface="ＤＦ特太ゴシック体" panose="020B0509000000000000" pitchFamily="49" charset="-128"/>
              </a:rPr>
              <a:t>２</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24" name="テキスト ボックス 23"/>
          <p:cNvSpPr txBox="1"/>
          <p:nvPr/>
        </p:nvSpPr>
        <p:spPr>
          <a:xfrm>
            <a:off x="44624" y="4134026"/>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労働条件の明示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prstClr val="white"/>
                </a:solidFill>
                <a:latin typeface="メイリオ" panose="020B0604030504040204" pitchFamily="50" charset="-128"/>
                <a:ea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」２頁）</a:t>
            </a:r>
            <a:endParaRPr kumimoji="1" lang="ja-JP" altLang="en-US" sz="1050" b="1" i="0"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4" name="正方形/長方形 3"/>
          <p:cNvSpPr/>
          <p:nvPr/>
        </p:nvSpPr>
        <p:spPr>
          <a:xfrm>
            <a:off x="189000" y="5337334"/>
            <a:ext cx="6480000" cy="71893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spcBef>
                <a:spcPts val="300"/>
              </a:spcBef>
            </a:pPr>
            <a:r>
              <a:rPr lang="ja-JP" altLang="en-US" sz="1100" dirty="0" smtClean="0">
                <a:ln w="0"/>
                <a:solidFill>
                  <a:schemeClr val="tx1"/>
                </a:solidFill>
                <a:latin typeface="メイリオ" panose="020B0604030504040204" pitchFamily="50" charset="-128"/>
                <a:ea typeface="メイリオ" panose="020B0604030504040204" pitchFamily="50" charset="-128"/>
              </a:rPr>
              <a:t>①契約期間　　　　　　　　　　　　　②期間</a:t>
            </a:r>
            <a:r>
              <a:rPr lang="ja-JP" altLang="en-US" sz="1100" dirty="0">
                <a:ln w="0"/>
                <a:solidFill>
                  <a:schemeClr val="tx1"/>
                </a:solidFill>
                <a:latin typeface="メイリオ" panose="020B0604030504040204" pitchFamily="50" charset="-128"/>
                <a:ea typeface="メイリオ" panose="020B0604030504040204" pitchFamily="50" charset="-128"/>
              </a:rPr>
              <a:t>の定めがある契約を更新する</a:t>
            </a:r>
            <a:r>
              <a:rPr lang="ja-JP" altLang="en-US" sz="1100" dirty="0" smtClean="0">
                <a:ln w="0"/>
                <a:solidFill>
                  <a:schemeClr val="tx1"/>
                </a:solidFill>
                <a:latin typeface="メイリオ" panose="020B0604030504040204" pitchFamily="50" charset="-128"/>
                <a:ea typeface="メイリオ" panose="020B0604030504040204" pitchFamily="50" charset="-128"/>
              </a:rPr>
              <a:t>場合の基準</a:t>
            </a:r>
            <a:endParaRPr lang="en-US" altLang="ja-JP" sz="1100" dirty="0" smtClean="0">
              <a:ln w="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100" dirty="0" smtClean="0">
                <a:ln w="0"/>
                <a:solidFill>
                  <a:schemeClr val="tx1"/>
                </a:solidFill>
                <a:latin typeface="メイリオ" panose="020B0604030504040204" pitchFamily="50" charset="-128"/>
                <a:ea typeface="メイリオ" panose="020B0604030504040204" pitchFamily="50" charset="-128"/>
              </a:rPr>
              <a:t>③就業場所、従事する業務　　　　　　④始業・終業時刻、休憩、休日など</a:t>
            </a:r>
            <a:endParaRPr lang="en-US" altLang="ja-JP" sz="1100" dirty="0" smtClean="0">
              <a:ln w="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100" dirty="0" smtClean="0">
                <a:ln w="0"/>
                <a:solidFill>
                  <a:schemeClr val="tx1"/>
                </a:solidFill>
                <a:latin typeface="メイリオ" panose="020B0604030504040204" pitchFamily="50" charset="-128"/>
                <a:ea typeface="メイリオ" panose="020B0604030504040204" pitchFamily="50" charset="-128"/>
              </a:rPr>
              <a:t>⑤賃金の決定方法、支払い時期など　　⑥退職</a:t>
            </a:r>
            <a:r>
              <a:rPr lang="en-US" altLang="ja-JP" sz="1100" dirty="0" smtClean="0">
                <a:ln w="0"/>
                <a:solidFill>
                  <a:schemeClr val="tx1"/>
                </a:solidFill>
                <a:latin typeface="メイリオ" panose="020B0604030504040204" pitchFamily="50" charset="-128"/>
                <a:ea typeface="メイリオ" panose="020B0604030504040204" pitchFamily="50" charset="-128"/>
              </a:rPr>
              <a:t>(</a:t>
            </a:r>
            <a:r>
              <a:rPr lang="ja-JP" altLang="en-US" sz="1100" dirty="0" smtClean="0">
                <a:ln w="0"/>
                <a:solidFill>
                  <a:schemeClr val="tx1"/>
                </a:solidFill>
                <a:latin typeface="メイリオ" panose="020B0604030504040204" pitchFamily="50" charset="-128"/>
                <a:ea typeface="メイリオ" panose="020B0604030504040204" pitchFamily="50" charset="-128"/>
              </a:rPr>
              <a:t>解雇の事由を含む）</a:t>
            </a:r>
            <a:endParaRPr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25" name="正方形/長方形 24"/>
          <p:cNvSpPr/>
          <p:nvPr/>
        </p:nvSpPr>
        <p:spPr>
          <a:xfrm>
            <a:off x="0" y="6465168"/>
            <a:ext cx="6857999" cy="498598"/>
          </a:xfrm>
          <a:prstGeom prst="rect">
            <a:avLst/>
          </a:prstGeom>
        </p:spPr>
        <p:txBody>
          <a:bodyPr wrap="square">
            <a:spAutoFit/>
          </a:bodyPr>
          <a:lstStyle/>
          <a:p>
            <a:pPr marL="180000" indent="-180000">
              <a:lnSpc>
                <a:spcPct val="110000"/>
              </a:lnSpc>
              <a:spcBef>
                <a:spcPts val="300"/>
              </a:spcBef>
              <a:buFont typeface="Wingdings" panose="05000000000000000000" pitchFamily="2" charset="2"/>
              <a:buChar char="n"/>
            </a:pPr>
            <a:r>
              <a:rPr lang="ja-JP" altLang="en-US" sz="1200" dirty="0" smtClean="0">
                <a:latin typeface="メイリオ" panose="020B0604030504040204" pitchFamily="50" charset="-128"/>
                <a:ea typeface="メイリオ" panose="020B0604030504040204" pitchFamily="50" charset="-128"/>
              </a:rPr>
              <a:t>会社と話し合って、シフトに関する次のようなルールをあらかじめ合意しておくことが考えられますので、必要な場合は会社と相談してみましょう。</a:t>
            </a:r>
            <a:endParaRPr lang="en-US" altLang="ja-JP" sz="1200" dirty="0" smtClean="0">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44624" y="6177136"/>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（２）</a:t>
            </a:r>
            <a:r>
              <a:rPr kumimoji="1" lang="ja-JP" altLang="en-US" sz="15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シフト制労働契約</a:t>
            </a: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で定めることが考えられる事項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」３頁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28" name="正方形/長方形 27"/>
          <p:cNvSpPr/>
          <p:nvPr/>
        </p:nvSpPr>
        <p:spPr>
          <a:xfrm>
            <a:off x="189000" y="6969504"/>
            <a:ext cx="6480000" cy="252000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nSpc>
                <a:spcPct val="110000"/>
              </a:lnSpc>
              <a:spcBef>
                <a:spcPts val="300"/>
              </a:spcBef>
            </a:pPr>
            <a:r>
              <a:rPr lang="ja-JP" altLang="en-US" sz="1100" dirty="0" smtClean="0">
                <a:solidFill>
                  <a:schemeClr val="tx1"/>
                </a:solidFill>
                <a:latin typeface="メイリオ" panose="020B0604030504040204" pitchFamily="50" charset="-128"/>
                <a:ea typeface="メイリオ" panose="020B0604030504040204" pitchFamily="50" charset="-128"/>
              </a:rPr>
              <a:t>・会社は、シフト作成時に、事前に労働者の希望を聴くこと </a:t>
            </a:r>
            <a:endParaRPr lang="en-US" altLang="ja-JP" sz="110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100" dirty="0" smtClean="0">
                <a:solidFill>
                  <a:schemeClr val="tx1"/>
                </a:solidFill>
                <a:latin typeface="メイリオ" panose="020B0604030504040204" pitchFamily="50" charset="-128"/>
                <a:ea typeface="メイリオ" panose="020B0604030504040204" pitchFamily="50" charset="-128"/>
              </a:rPr>
              <a:t>・会社が労働者に、決定したシフト</a:t>
            </a:r>
            <a:r>
              <a:rPr lang="ja-JP" altLang="en-US" sz="1100" dirty="0">
                <a:solidFill>
                  <a:schemeClr val="tx1"/>
                </a:solidFill>
                <a:latin typeface="メイリオ" panose="020B0604030504040204" pitchFamily="50" charset="-128"/>
                <a:ea typeface="メイリオ" panose="020B0604030504040204" pitchFamily="50" charset="-128"/>
              </a:rPr>
              <a:t>を通知する際の期限、通知の方法</a:t>
            </a:r>
            <a:endParaRPr lang="en-US" altLang="ja-JP" sz="11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100" dirty="0">
                <a:solidFill>
                  <a:schemeClr val="tx1"/>
                </a:solidFill>
                <a:latin typeface="メイリオ" panose="020B0604030504040204" pitchFamily="50" charset="-128"/>
                <a:ea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rPr>
              <a:t>例：毎月○日までに、電子メール等で通知する）</a:t>
            </a:r>
            <a:endParaRPr lang="en-US" altLang="ja-JP" sz="11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100" dirty="0" smtClean="0">
                <a:solidFill>
                  <a:schemeClr val="tx1"/>
                </a:solidFill>
                <a:latin typeface="メイリオ" panose="020B0604030504040204" pitchFamily="50" charset="-128"/>
                <a:ea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rPr>
              <a:t>一旦確定したシフトの労働日や労働時間を、キャンセルしたり変更する場合の期限や</a:t>
            </a:r>
            <a:r>
              <a:rPr lang="ja-JP" altLang="en-US" sz="1100" dirty="0" smtClean="0">
                <a:solidFill>
                  <a:schemeClr val="tx1"/>
                </a:solidFill>
                <a:latin typeface="メイリオ" panose="020B0604030504040204" pitchFamily="50" charset="-128"/>
                <a:ea typeface="メイリオ" panose="020B0604030504040204" pitchFamily="50" charset="-128"/>
              </a:rPr>
              <a:t>手続</a:t>
            </a:r>
            <a:endParaRPr lang="en-US" altLang="ja-JP" sz="1100" dirty="0" smtClean="0">
              <a:solidFill>
                <a:schemeClr val="tx1"/>
              </a:solidFill>
              <a:latin typeface="メイリオ" panose="020B0604030504040204" pitchFamily="50" charset="-128"/>
              <a:ea typeface="メイリオ" panose="020B0604030504040204" pitchFamily="50" charset="-128"/>
            </a:endParaRPr>
          </a:p>
          <a:p>
            <a:pPr marL="358775" indent="-273050">
              <a:lnSpc>
                <a:spcPct val="110000"/>
              </a:lnSpc>
              <a:spcBef>
                <a:spcPts val="300"/>
              </a:spcBef>
            </a:pPr>
            <a:r>
              <a:rPr lang="ja-JP" altLang="en-US" sz="1000" dirty="0" smtClean="0">
                <a:solidFill>
                  <a:schemeClr val="tx1"/>
                </a:solidFill>
                <a:latin typeface="メイリオ" panose="020B0604030504040204" pitchFamily="50" charset="-128"/>
                <a:ea typeface="メイリオ" panose="020B0604030504040204" pitchFamily="50" charset="-128"/>
              </a:rPr>
              <a:t>　</a:t>
            </a:r>
            <a:r>
              <a:rPr lang="en-US" altLang="ja-JP" sz="1000" dirty="0" smtClean="0">
                <a:solidFill>
                  <a:schemeClr val="tx1"/>
                </a:solidFill>
                <a:latin typeface="メイリオ" panose="020B0604030504040204" pitchFamily="50" charset="-128"/>
                <a:ea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rPr>
              <a:t>一旦確定した労働日や労働時間等の変更は、基本的に労働条件の変更に該当し、使用者と労働者双方の合意が必要である点にご留意ください。</a:t>
            </a: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100" dirty="0" smtClean="0">
                <a:solidFill>
                  <a:schemeClr val="tx1"/>
                </a:solidFill>
                <a:latin typeface="メイリオ" panose="020B0604030504040204" pitchFamily="50" charset="-128"/>
                <a:ea typeface="メイリオ" panose="020B0604030504040204" pitchFamily="50" charset="-128"/>
              </a:rPr>
              <a:t> ・一定期間中の、目安</a:t>
            </a:r>
            <a:r>
              <a:rPr lang="ja-JP" altLang="en-US" sz="1100" dirty="0">
                <a:solidFill>
                  <a:schemeClr val="tx1"/>
                </a:solidFill>
                <a:latin typeface="メイリオ" panose="020B0604030504040204" pitchFamily="50" charset="-128"/>
                <a:ea typeface="メイリオ" panose="020B0604030504040204" pitchFamily="50" charset="-128"/>
              </a:rPr>
              <a:t>となる労働日数・労働時間数など</a:t>
            </a:r>
            <a:endParaRPr lang="en-US" altLang="ja-JP" sz="11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100" dirty="0">
                <a:solidFill>
                  <a:schemeClr val="tx1"/>
                </a:solidFill>
                <a:latin typeface="メイリオ" panose="020B0604030504040204" pitchFamily="50" charset="-128"/>
                <a:ea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rPr>
              <a:t> ①</a:t>
            </a:r>
            <a:r>
              <a:rPr lang="ja-JP" altLang="en-US" sz="1100" dirty="0">
                <a:solidFill>
                  <a:schemeClr val="tx1"/>
                </a:solidFill>
                <a:latin typeface="メイリオ" panose="020B0604030504040204" pitchFamily="50" charset="-128"/>
                <a:ea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rPr>
              <a:t>最大</a:t>
            </a:r>
            <a:r>
              <a:rPr lang="ja-JP" altLang="en-US" sz="1100" dirty="0">
                <a:solidFill>
                  <a:schemeClr val="tx1"/>
                </a:solidFill>
                <a:latin typeface="メイリオ" panose="020B0604030504040204" pitchFamily="50" charset="-128"/>
                <a:ea typeface="メイリオ" panose="020B0604030504040204" pitchFamily="50" charset="-128"/>
              </a:rPr>
              <a:t>の労働日数や</a:t>
            </a:r>
            <a:r>
              <a:rPr lang="ja-JP" altLang="en-US" sz="1100" dirty="0" smtClean="0">
                <a:solidFill>
                  <a:schemeClr val="tx1"/>
                </a:solidFill>
                <a:latin typeface="メイリオ" panose="020B0604030504040204" pitchFamily="50" charset="-128"/>
                <a:ea typeface="メイリオ" panose="020B0604030504040204" pitchFamily="50" charset="-128"/>
              </a:rPr>
              <a:t>時間数（</a:t>
            </a:r>
            <a:r>
              <a:rPr lang="ja-JP" altLang="en-US" sz="1100" dirty="0">
                <a:solidFill>
                  <a:schemeClr val="tx1"/>
                </a:solidFill>
                <a:latin typeface="メイリオ" panose="020B0604030504040204" pitchFamily="50" charset="-128"/>
                <a:ea typeface="メイリオ" panose="020B0604030504040204" pitchFamily="50" charset="-128"/>
              </a:rPr>
              <a:t>例：毎週月、水、金曜日から勤務する日をシフトで指定する）</a:t>
            </a:r>
            <a:endParaRPr lang="en-US" altLang="ja-JP" sz="11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100" dirty="0">
                <a:solidFill>
                  <a:schemeClr val="tx1"/>
                </a:solidFill>
                <a:latin typeface="メイリオ" panose="020B0604030504040204" pitchFamily="50" charset="-128"/>
                <a:ea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rPr>
              <a:t> ②</a:t>
            </a:r>
            <a:r>
              <a:rPr lang="ja-JP" altLang="en-US" sz="1100" dirty="0">
                <a:solidFill>
                  <a:schemeClr val="tx1"/>
                </a:solidFill>
                <a:latin typeface="メイリオ" panose="020B0604030504040204" pitchFamily="50" charset="-128"/>
                <a:ea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rPr>
              <a:t>目安</a:t>
            </a:r>
            <a:r>
              <a:rPr lang="ja-JP" altLang="en-US" sz="1100" dirty="0">
                <a:solidFill>
                  <a:schemeClr val="tx1"/>
                </a:solidFill>
                <a:latin typeface="メイリオ" panose="020B0604030504040204" pitchFamily="50" charset="-128"/>
                <a:ea typeface="メイリオ" panose="020B0604030504040204" pitchFamily="50" charset="-128"/>
              </a:rPr>
              <a:t>の労働日数や</a:t>
            </a:r>
            <a:r>
              <a:rPr lang="ja-JP" altLang="en-US" sz="1100" dirty="0" smtClean="0">
                <a:solidFill>
                  <a:schemeClr val="tx1"/>
                </a:solidFill>
                <a:latin typeface="メイリオ" panose="020B0604030504040204" pitchFamily="50" charset="-128"/>
                <a:ea typeface="メイリオ" panose="020B0604030504040204" pitchFamily="50" charset="-128"/>
              </a:rPr>
              <a:t>時間数（</a:t>
            </a:r>
            <a:r>
              <a:rPr lang="ja-JP" altLang="en-US" sz="1100" dirty="0">
                <a:solidFill>
                  <a:schemeClr val="tx1"/>
                </a:solidFill>
                <a:latin typeface="メイリオ" panose="020B0604030504040204" pitchFamily="50" charset="-128"/>
                <a:ea typeface="メイリオ" panose="020B0604030504040204" pitchFamily="50" charset="-128"/>
              </a:rPr>
              <a:t>例：１か月○日程度勤務</a:t>
            </a:r>
            <a:r>
              <a:rPr lang="en-US" altLang="ja-JP" sz="1100" dirty="0">
                <a:solidFill>
                  <a:schemeClr val="tx1"/>
                </a:solidFill>
                <a:latin typeface="メイリオ" panose="020B0604030504040204" pitchFamily="50" charset="-128"/>
                <a:ea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rPr>
              <a:t>１週間当たり平均○時間勤務）</a:t>
            </a:r>
            <a:endParaRPr lang="en-US" altLang="ja-JP" sz="11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100" dirty="0">
                <a:solidFill>
                  <a:schemeClr val="tx1"/>
                </a:solidFill>
                <a:latin typeface="メイリオ" panose="020B0604030504040204" pitchFamily="50" charset="-128"/>
                <a:ea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rPr>
              <a:t> ③</a:t>
            </a:r>
            <a:r>
              <a:rPr lang="ja-JP" altLang="en-US" sz="1100" dirty="0">
                <a:solidFill>
                  <a:schemeClr val="tx1"/>
                </a:solidFill>
                <a:latin typeface="メイリオ" panose="020B0604030504040204" pitchFamily="50" charset="-128"/>
                <a:ea typeface="メイリオ" panose="020B0604030504040204" pitchFamily="50" charset="-128"/>
              </a:rPr>
              <a:t>　①②に併せて</a:t>
            </a:r>
            <a:r>
              <a:rPr lang="ja-JP" altLang="en-US" sz="1100" dirty="0" smtClean="0">
                <a:solidFill>
                  <a:schemeClr val="tx1"/>
                </a:solidFill>
                <a:latin typeface="メイリオ" panose="020B0604030504040204" pitchFamily="50" charset="-128"/>
                <a:ea typeface="メイリオ" panose="020B0604030504040204" pitchFamily="50" charset="-128"/>
              </a:rPr>
              <a:t>、最低限</a:t>
            </a:r>
            <a:r>
              <a:rPr lang="ja-JP" altLang="en-US" sz="1100" dirty="0">
                <a:solidFill>
                  <a:schemeClr val="tx1"/>
                </a:solidFill>
                <a:latin typeface="メイリオ" panose="020B0604030504040204" pitchFamily="50" charset="-128"/>
                <a:ea typeface="メイリオ" panose="020B0604030504040204" pitchFamily="50" charset="-128"/>
              </a:rPr>
              <a:t>の労働日数や</a:t>
            </a:r>
            <a:r>
              <a:rPr lang="ja-JP" altLang="en-US" sz="1100" dirty="0" smtClean="0">
                <a:solidFill>
                  <a:schemeClr val="tx1"/>
                </a:solidFill>
                <a:latin typeface="メイリオ" panose="020B0604030504040204" pitchFamily="50" charset="-128"/>
                <a:ea typeface="メイリオ" panose="020B0604030504040204" pitchFamily="50" charset="-128"/>
              </a:rPr>
              <a:t>時間数</a:t>
            </a:r>
            <a:endParaRPr lang="en-US" altLang="ja-JP" sz="110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100" dirty="0" smtClean="0">
                <a:solidFill>
                  <a:schemeClr val="tx1"/>
                </a:solidFill>
                <a:latin typeface="メイリオ" panose="020B0604030504040204" pitchFamily="50" charset="-128"/>
                <a:ea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rPr>
              <a:t>例：１か月○日以上勤務／少なくとも毎週月曜日はシフトに入る）</a:t>
            </a:r>
          </a:p>
        </p:txBody>
      </p:sp>
      <p:sp>
        <p:nvSpPr>
          <p:cNvPr id="31" name="テキスト ボックス 30"/>
          <p:cNvSpPr txBox="1"/>
          <p:nvPr/>
        </p:nvSpPr>
        <p:spPr>
          <a:xfrm>
            <a:off x="117368" y="1568624"/>
            <a:ext cx="6540244" cy="786163"/>
          </a:xfrm>
          <a:prstGeom prst="rect">
            <a:avLst/>
          </a:prstGeom>
          <a:noFill/>
          <a:ln w="9525">
            <a:solidFill>
              <a:schemeClr val="tx1"/>
            </a:solidFill>
            <a:prstDash val="dash"/>
          </a:ln>
        </p:spPr>
        <p:txBody>
          <a:bodyPr wrap="square" tIns="72000" bIns="36000" rtlCol="0" anchor="ctr" anchorCtr="0">
            <a:spAutoFit/>
          </a:bodyPr>
          <a:lstStyle/>
          <a:p>
            <a:pPr hangingPunct="0">
              <a:lnSpc>
                <a:spcPct val="110000"/>
              </a:lnSpc>
            </a:pPr>
            <a:r>
              <a:rPr lang="ja-JP" altLang="en-US" sz="1000" dirty="0" smtClean="0">
                <a:latin typeface="メイリオ" panose="020B0604030504040204" pitchFamily="50" charset="-128"/>
                <a:ea typeface="メイリオ" panose="020B0604030504040204" pitchFamily="50" charset="-128"/>
              </a:rPr>
              <a:t>「</a:t>
            </a:r>
            <a:r>
              <a:rPr lang="ja-JP" altLang="ja-JP" sz="1000" dirty="0" smtClean="0">
                <a:latin typeface="メイリオ" panose="020B0604030504040204" pitchFamily="50" charset="-128"/>
                <a:ea typeface="メイリオ" panose="020B0604030504040204" pitchFamily="50" charset="-128"/>
              </a:rPr>
              <a:t>シフト制</a:t>
            </a:r>
            <a:r>
              <a:rPr lang="ja-JP" altLang="en-US" sz="1000" dirty="0" smtClean="0">
                <a:latin typeface="メイリオ" panose="020B0604030504040204" pitchFamily="50" charset="-128"/>
                <a:ea typeface="メイリオ" panose="020B0604030504040204" pitchFamily="50" charset="-128"/>
              </a:rPr>
              <a:t>」とは、</a:t>
            </a:r>
            <a:r>
              <a:rPr lang="ja-JP" altLang="ja-JP" sz="1000" dirty="0" smtClean="0">
                <a:latin typeface="メイリオ" panose="020B0604030504040204" pitchFamily="50" charset="-128"/>
                <a:ea typeface="メイリオ" panose="020B0604030504040204" pitchFamily="50" charset="-128"/>
              </a:rPr>
              <a:t>労働契約</a:t>
            </a:r>
            <a:r>
              <a:rPr lang="ja-JP" altLang="en-US" sz="1000" dirty="0" smtClean="0">
                <a:latin typeface="メイリオ" panose="020B0604030504040204" pitchFamily="50" charset="-128"/>
                <a:ea typeface="メイリオ" panose="020B0604030504040204" pitchFamily="50" charset="-128"/>
              </a:rPr>
              <a:t>の締結</a:t>
            </a:r>
            <a:r>
              <a:rPr lang="ja-JP" altLang="ja-JP" sz="1000" dirty="0" smtClean="0">
                <a:latin typeface="メイリオ" panose="020B0604030504040204" pitchFamily="50" charset="-128"/>
                <a:ea typeface="メイリオ" panose="020B0604030504040204" pitchFamily="50" charset="-128"/>
              </a:rPr>
              <a:t>時点</a:t>
            </a:r>
            <a:r>
              <a:rPr lang="ja-JP" altLang="ja-JP" sz="1000" dirty="0">
                <a:latin typeface="メイリオ" panose="020B0604030504040204" pitchFamily="50" charset="-128"/>
                <a:ea typeface="メイリオ" panose="020B0604030504040204" pitchFamily="50" charset="-128"/>
              </a:rPr>
              <a:t>では労働日や労働</a:t>
            </a:r>
            <a:r>
              <a:rPr lang="ja-JP" altLang="ja-JP" sz="1000" dirty="0" smtClean="0">
                <a:latin typeface="メイリオ" panose="020B0604030504040204" pitchFamily="50" charset="-128"/>
                <a:ea typeface="メイリオ" panose="020B0604030504040204" pitchFamily="50" charset="-128"/>
              </a:rPr>
              <a:t>時</a:t>
            </a:r>
            <a:r>
              <a:rPr lang="ja-JP" altLang="ja-JP" sz="1000" dirty="0">
                <a:latin typeface="メイリオ" panose="020B0604030504040204" pitchFamily="50" charset="-128"/>
                <a:ea typeface="メイリオ" panose="020B0604030504040204" pitchFamily="50" charset="-128"/>
              </a:rPr>
              <a:t>間</a:t>
            </a:r>
            <a:r>
              <a:rPr lang="ja-JP" altLang="ja-JP" sz="1000" dirty="0" smtClean="0">
                <a:latin typeface="メイリオ" panose="020B0604030504040204" pitchFamily="50" charset="-128"/>
                <a:ea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rPr>
              <a:t>確定的に定めず</a:t>
            </a:r>
            <a:r>
              <a:rPr lang="ja-JP" altLang="ja-JP" sz="1000" dirty="0" smtClean="0">
                <a:latin typeface="メイリオ" panose="020B0604030504040204" pitchFamily="50" charset="-128"/>
                <a:ea typeface="メイリオ" panose="020B0604030504040204" pitchFamily="50" charset="-128"/>
              </a:rPr>
              <a:t>、一定期間（</a:t>
            </a:r>
            <a:r>
              <a:rPr lang="ja-JP" altLang="ja-JP" sz="1000" dirty="0">
                <a:latin typeface="メイリオ" panose="020B0604030504040204" pitchFamily="50" charset="-128"/>
                <a:ea typeface="メイリオ" panose="020B0604030504040204" pitchFamily="50" charset="-128"/>
              </a:rPr>
              <a:t>１週間、１か月など）ごとに作成</a:t>
            </a:r>
            <a:r>
              <a:rPr lang="ja-JP" altLang="ja-JP" sz="1000" dirty="0" smtClean="0">
                <a:latin typeface="メイリオ" panose="020B0604030504040204" pitchFamily="50" charset="-128"/>
                <a:ea typeface="メイリオ" panose="020B0604030504040204" pitchFamily="50" charset="-128"/>
              </a:rPr>
              <a:t>される勤務シフト</a:t>
            </a:r>
            <a:r>
              <a:rPr lang="ja-JP" altLang="en-US" sz="1000" dirty="0" smtClean="0">
                <a:latin typeface="メイリオ" panose="020B0604030504040204" pitchFamily="50" charset="-128"/>
                <a:ea typeface="メイリオ" panose="020B0604030504040204" pitchFamily="50" charset="-128"/>
              </a:rPr>
              <a:t>などで、</a:t>
            </a:r>
            <a:r>
              <a:rPr lang="ja-JP" altLang="ja-JP" sz="1000" dirty="0" smtClean="0">
                <a:latin typeface="メイリオ" panose="020B0604030504040204" pitchFamily="50" charset="-128"/>
                <a:ea typeface="メイリオ" panose="020B0604030504040204" pitchFamily="50" charset="-128"/>
              </a:rPr>
              <a:t>初めて</a:t>
            </a:r>
            <a:r>
              <a:rPr lang="ja-JP" altLang="ja-JP" sz="1000" dirty="0">
                <a:latin typeface="メイリオ" panose="020B0604030504040204" pitchFamily="50" charset="-128"/>
                <a:ea typeface="メイリオ" panose="020B0604030504040204" pitchFamily="50" charset="-128"/>
              </a:rPr>
              <a:t>具体的な労働日や労働時間が確定</a:t>
            </a:r>
            <a:r>
              <a:rPr lang="ja-JP" altLang="ja-JP" sz="1000" dirty="0" smtClean="0">
                <a:latin typeface="メイリオ" panose="020B0604030504040204" pitchFamily="50" charset="-128"/>
                <a:ea typeface="メイリオ" panose="020B0604030504040204" pitchFamily="50" charset="-128"/>
              </a:rPr>
              <a:t>する</a:t>
            </a:r>
            <a:r>
              <a:rPr lang="ja-JP" altLang="en-US" sz="1000" dirty="0" smtClean="0">
                <a:latin typeface="メイリオ" panose="020B0604030504040204" pitchFamily="50" charset="-128"/>
                <a:ea typeface="メイリオ" panose="020B0604030504040204" pitchFamily="50" charset="-128"/>
              </a:rPr>
              <a:t>ような勤務形態を指します。ただし、三交替勤務のような、年</a:t>
            </a:r>
            <a:r>
              <a:rPr lang="ja-JP" altLang="en-US" sz="1000" dirty="0">
                <a:latin typeface="メイリオ" panose="020B0604030504040204" pitchFamily="50" charset="-128"/>
                <a:ea typeface="メイリオ" panose="020B0604030504040204" pitchFamily="50" charset="-128"/>
              </a:rPr>
              <a:t>や月などの一定</a:t>
            </a:r>
            <a:r>
              <a:rPr lang="ja-JP" altLang="en-US" sz="1000" dirty="0" smtClean="0">
                <a:latin typeface="メイリオ" panose="020B0604030504040204" pitchFamily="50" charset="-128"/>
                <a:ea typeface="メイリオ" panose="020B0604030504040204" pitchFamily="50" charset="-128"/>
              </a:rPr>
              <a:t>期間における労働</a:t>
            </a:r>
            <a:r>
              <a:rPr lang="ja-JP" altLang="en-US" sz="1000" dirty="0">
                <a:latin typeface="メイリオ" panose="020B0604030504040204" pitchFamily="50" charset="-128"/>
                <a:ea typeface="メイリオ" panose="020B0604030504040204" pitchFamily="50" charset="-128"/>
              </a:rPr>
              <a:t>日数や労働</a:t>
            </a:r>
            <a:r>
              <a:rPr lang="ja-JP" altLang="en-US" sz="1000" dirty="0" smtClean="0">
                <a:latin typeface="メイリオ" panose="020B0604030504040204" pitchFamily="50" charset="-128"/>
                <a:ea typeface="メイリオ" panose="020B0604030504040204" pitchFamily="50" charset="-128"/>
              </a:rPr>
              <a:t>時間数は決まっていて、就業規則等に定められた勤務時間のパターンを組み合わせて勤務する形態は除きます。</a:t>
            </a:r>
            <a:endParaRPr lang="en-US" altLang="ja-JP"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10788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45001" y="1802997"/>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（２）年次有給</a:t>
            </a:r>
            <a:r>
              <a:rPr lang="ja-JP" altLang="en-US" dirty="0" smtClean="0">
                <a:solidFill>
                  <a:prstClr val="white"/>
                </a:solidFill>
                <a:latin typeface="メイリオ" panose="020B0604030504040204" pitchFamily="50" charset="-128"/>
                <a:ea typeface="メイリオ" panose="020B0604030504040204" pitchFamily="50" charset="-128"/>
              </a:rPr>
              <a:t>休暇</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」６頁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20" name="正方形/長方形 19"/>
          <p:cNvSpPr/>
          <p:nvPr/>
        </p:nvSpPr>
        <p:spPr>
          <a:xfrm>
            <a:off x="0" y="2088000"/>
            <a:ext cx="6858000" cy="701731"/>
          </a:xfrm>
          <a:prstGeom prst="rect">
            <a:avLst/>
          </a:prstGeom>
        </p:spPr>
        <p:txBody>
          <a:bodyPr wrap="square">
            <a:spAutoFit/>
          </a:bodyPr>
          <a:lstStyle/>
          <a:p>
            <a:pPr marL="180000" indent="-180000">
              <a:lnSpc>
                <a:spcPct val="110000"/>
              </a:lnSpc>
              <a:spcBef>
                <a:spcPts val="300"/>
              </a:spcBef>
              <a:buFont typeface="Wingdings" panose="05000000000000000000" pitchFamily="2" charset="2"/>
              <a:buChar char="n"/>
            </a:pPr>
            <a:r>
              <a:rPr lang="ja-JP" altLang="en-US" sz="1200" dirty="0" smtClean="0">
                <a:latin typeface="メイリオ" panose="020B0604030504040204" pitchFamily="50" charset="-128"/>
                <a:ea typeface="メイリオ" panose="020B0604030504040204" pitchFamily="50" charset="-128"/>
              </a:rPr>
              <a:t>所定労働日数、労働時間数に応じて年次有給休暇を取得することができます</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労基法第</a:t>
            </a:r>
            <a:r>
              <a:rPr lang="en-US" altLang="ja-JP" sz="1000" dirty="0">
                <a:latin typeface="メイリオ" panose="020B0604030504040204" pitchFamily="50" charset="-128"/>
                <a:ea typeface="メイリオ" panose="020B0604030504040204" pitchFamily="50" charset="-128"/>
              </a:rPr>
              <a:t>39</a:t>
            </a:r>
            <a:r>
              <a:rPr lang="ja-JP" altLang="en-US" sz="1000" dirty="0" smtClean="0">
                <a:latin typeface="メイリオ" panose="020B0604030504040204" pitchFamily="50" charset="-128"/>
                <a:ea typeface="メイリオ" panose="020B0604030504040204" pitchFamily="50" charset="-128"/>
              </a:rPr>
              <a:t>条第３項</a:t>
            </a:r>
            <a:r>
              <a:rPr lang="ja-JP" altLang="en-US" sz="1000" dirty="0">
                <a:latin typeface="メイリオ" panose="020B0604030504040204" pitchFamily="50" charset="-128"/>
                <a:ea typeface="メイリオ" panose="020B0604030504040204" pitchFamily="50" charset="-128"/>
              </a:rPr>
              <a:t>、労基則第</a:t>
            </a:r>
            <a:r>
              <a:rPr lang="en-US" altLang="ja-JP" sz="1000" dirty="0">
                <a:latin typeface="メイリオ" panose="020B0604030504040204" pitchFamily="50" charset="-128"/>
                <a:ea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rPr>
              <a:t>条の</a:t>
            </a:r>
            <a:r>
              <a:rPr lang="ja-JP" altLang="en-US" sz="1000" dirty="0" smtClean="0">
                <a:latin typeface="メイリオ" panose="020B0604030504040204" pitchFamily="50" charset="-128"/>
                <a:ea typeface="メイリオ" panose="020B0604030504040204" pitchFamily="50" charset="-128"/>
              </a:rPr>
              <a:t>３）</a:t>
            </a:r>
            <a:r>
              <a:rPr lang="ja-JP" altLang="en-US" sz="1200" dirty="0" smtClean="0">
                <a:latin typeface="メイリオ" panose="020B0604030504040204" pitchFamily="50" charset="-128"/>
                <a:ea typeface="メイリオ" panose="020B0604030504040204" pitchFamily="50" charset="-128"/>
              </a:rPr>
              <a:t>。会社は、原則として労働者の請求する時季に年次有給休暇を取得させなければなりません</a:t>
            </a:r>
            <a:r>
              <a:rPr lang="ja-JP" altLang="en-US" sz="1000" dirty="0" smtClean="0">
                <a:latin typeface="メイリオ" panose="020B0604030504040204" pitchFamily="50" charset="-128"/>
                <a:ea typeface="メイリオ" panose="020B0604030504040204" pitchFamily="50" charset="-128"/>
              </a:rPr>
              <a:t>（労基法第</a:t>
            </a:r>
            <a:r>
              <a:rPr lang="en-US" altLang="ja-JP" sz="1000" dirty="0" smtClean="0">
                <a:latin typeface="メイリオ" panose="020B0604030504040204" pitchFamily="50" charset="-128"/>
                <a:ea typeface="メイリオ" panose="020B0604030504040204" pitchFamily="50" charset="-128"/>
              </a:rPr>
              <a:t>39</a:t>
            </a:r>
            <a:r>
              <a:rPr lang="ja-JP" altLang="en-US" sz="1000" dirty="0" smtClean="0">
                <a:latin typeface="メイリオ" panose="020B0604030504040204" pitchFamily="50" charset="-128"/>
                <a:ea typeface="メイリオ" panose="020B0604030504040204" pitchFamily="50" charset="-128"/>
              </a:rPr>
              <a:t>条第５項）</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p:txBody>
      </p:sp>
      <p:sp>
        <p:nvSpPr>
          <p:cNvPr id="21" name="正方形/長方形 20"/>
          <p:cNvSpPr/>
          <p:nvPr/>
        </p:nvSpPr>
        <p:spPr>
          <a:xfrm>
            <a:off x="434341" y="52562"/>
            <a:ext cx="5310500" cy="338554"/>
          </a:xfrm>
          <a:prstGeom prst="rect">
            <a:avLst/>
          </a:prstGeom>
        </p:spPr>
        <p:txBody>
          <a:bodyPr wrap="square">
            <a:spAutoFit/>
          </a:bodyPr>
          <a:lstStyle/>
          <a:p>
            <a:r>
              <a:rPr lang="ja-JP" altLang="en-US" sz="1600" b="1" spc="200"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実際に働くときの主な留意点</a:t>
            </a:r>
            <a:endParaRPr lang="ja-JP" altLang="en-US" sz="1600" b="1" spc="200" dirty="0">
              <a:solidFill>
                <a:srgbClr val="103185"/>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2" name="直線コネクタ 21"/>
          <p:cNvCxnSpPr/>
          <p:nvPr/>
        </p:nvCxnSpPr>
        <p:spPr>
          <a:xfrm flipV="1">
            <a:off x="47341" y="385011"/>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47341" y="32093"/>
            <a:ext cx="360000" cy="360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algn="ctr"/>
            <a:r>
              <a:rPr kumimoji="1" lang="ja-JP" altLang="en-US" sz="2000" dirty="0" smtClean="0">
                <a:latin typeface="ＤＦ特太ゴシック体" panose="020B0509000000000000" pitchFamily="49" charset="-128"/>
                <a:ea typeface="ＤＦ特太ゴシック体" panose="020B0509000000000000" pitchFamily="49" charset="-128"/>
              </a:rPr>
              <a:t>３</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17" name="テキスト ボックス 16"/>
          <p:cNvSpPr txBox="1"/>
          <p:nvPr/>
        </p:nvSpPr>
        <p:spPr>
          <a:xfrm>
            <a:off x="45001" y="2806493"/>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（３）休業手当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」６頁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18" name="正方形/長方形 17"/>
          <p:cNvSpPr/>
          <p:nvPr/>
        </p:nvSpPr>
        <p:spPr>
          <a:xfrm>
            <a:off x="0" y="3096000"/>
            <a:ext cx="6857999" cy="706347"/>
          </a:xfrm>
          <a:prstGeom prst="rect">
            <a:avLst/>
          </a:prstGeom>
        </p:spPr>
        <p:txBody>
          <a:bodyPr wrap="square">
            <a:spAutoFit/>
          </a:bodyPr>
          <a:lstStyle/>
          <a:p>
            <a:pPr marL="180000" indent="-180000">
              <a:lnSpc>
                <a:spcPct val="110000"/>
              </a:lnSpc>
              <a:spcBef>
                <a:spcPts val="300"/>
              </a:spcBef>
              <a:buFont typeface="Wingdings" panose="05000000000000000000" pitchFamily="2" charset="2"/>
              <a:buChar char="n"/>
            </a:pPr>
            <a:r>
              <a:rPr lang="ja-JP" altLang="en-US" sz="1200" dirty="0" smtClean="0">
                <a:ln w="0"/>
                <a:latin typeface="メイリオ" panose="020B0604030504040204" pitchFamily="50" charset="-128"/>
                <a:ea typeface="メイリオ" panose="020B0604030504040204" pitchFamily="50" charset="-128"/>
              </a:rPr>
              <a:t>会社の責に帰すべき事由により、労働者を休業させた場合、会社は、平均賃金の</a:t>
            </a:r>
            <a:r>
              <a:rPr lang="en-US" altLang="ja-JP" sz="1200" dirty="0" smtClean="0">
                <a:ln w="0"/>
                <a:latin typeface="メイリオ" panose="020B0604030504040204" pitchFamily="50" charset="-128"/>
                <a:ea typeface="メイリオ" panose="020B0604030504040204" pitchFamily="50" charset="-128"/>
              </a:rPr>
              <a:t>60</a:t>
            </a:r>
            <a:r>
              <a:rPr lang="ja-JP" altLang="en-US" sz="1200" dirty="0" smtClean="0">
                <a:ln w="0"/>
                <a:latin typeface="メイリオ" panose="020B0604030504040204" pitchFamily="50" charset="-128"/>
                <a:ea typeface="メイリオ" panose="020B0604030504040204" pitchFamily="50" charset="-128"/>
              </a:rPr>
              <a:t>％以上の休業手当を労働者に支払う必要があります</a:t>
            </a:r>
            <a:r>
              <a:rPr lang="ja-JP" altLang="en-US" sz="1000" dirty="0" smtClean="0">
                <a:ln w="0"/>
                <a:latin typeface="メイリオ" panose="020B0604030504040204" pitchFamily="50" charset="-128"/>
                <a:ea typeface="メイリオ" panose="020B0604030504040204" pitchFamily="50" charset="-128"/>
              </a:rPr>
              <a:t>（労基法第</a:t>
            </a:r>
            <a:r>
              <a:rPr lang="en-US" altLang="ja-JP" sz="1000" dirty="0" smtClean="0">
                <a:ln w="0"/>
                <a:latin typeface="メイリオ" panose="020B0604030504040204" pitchFamily="50" charset="-128"/>
                <a:ea typeface="メイリオ" panose="020B0604030504040204" pitchFamily="50" charset="-128"/>
              </a:rPr>
              <a:t>26</a:t>
            </a:r>
            <a:r>
              <a:rPr lang="ja-JP" altLang="en-US" sz="1000" dirty="0" smtClean="0">
                <a:ln w="0"/>
                <a:latin typeface="メイリオ" panose="020B0604030504040204" pitchFamily="50" charset="-128"/>
                <a:ea typeface="メイリオ" panose="020B0604030504040204" pitchFamily="50" charset="-128"/>
              </a:rPr>
              <a:t>条）</a:t>
            </a:r>
            <a:r>
              <a:rPr lang="ja-JP" altLang="en-US" sz="1200" dirty="0" smtClean="0">
                <a:ln w="0"/>
                <a:latin typeface="メイリオ" panose="020B0604030504040204" pitchFamily="50" charset="-128"/>
                <a:ea typeface="メイリオ" panose="020B0604030504040204" pitchFamily="50" charset="-128"/>
              </a:rPr>
              <a:t>。</a:t>
            </a:r>
            <a:endParaRPr lang="en-US" altLang="ja-JP" sz="1200" dirty="0" smtClean="0">
              <a:ln w="0"/>
              <a:latin typeface="メイリオ" panose="020B0604030504040204" pitchFamily="50" charset="-128"/>
              <a:ea typeface="メイリオ" panose="020B0604030504040204" pitchFamily="50" charset="-128"/>
            </a:endParaRPr>
          </a:p>
          <a:p>
            <a:pPr marL="180000" indent="-180000">
              <a:lnSpc>
                <a:spcPct val="110000"/>
              </a:lnSpc>
              <a:spcBef>
                <a:spcPts val="300"/>
              </a:spcBef>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会社の故意、過失等による休業の場合、会社は、賃金全額の支払いが必要になります（民法第</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536</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条第２項）。</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0" y="7451187"/>
            <a:ext cx="6799369" cy="500888"/>
          </a:xfrm>
          <a:prstGeom prst="rect">
            <a:avLst/>
          </a:prstGeom>
          <a:noFill/>
          <a:ln w="9525">
            <a:noFill/>
            <a:prstDash val="solid"/>
          </a:ln>
        </p:spPr>
        <p:txBody>
          <a:bodyPr wrap="square" tIns="108000" bIns="36000" rtlCol="0" anchor="t" anchorCtr="0">
            <a:spAutoFit/>
          </a:bodyPr>
          <a:lstStyle/>
          <a:p>
            <a:pPr hangingPunct="0">
              <a:lnSpc>
                <a:spcPct val="110000"/>
              </a:lnSpc>
            </a:pPr>
            <a:r>
              <a:rPr lang="ja-JP" altLang="en-US" sz="1100" b="1" dirty="0" smtClean="0">
                <a:latin typeface="メイリオ" panose="020B0604030504040204" pitchFamily="50" charset="-128"/>
                <a:ea typeface="メイリオ" panose="020B0604030504040204" pitchFamily="50" charset="-128"/>
              </a:rPr>
              <a:t>「いわゆる「シフト制」により就業する労働者の適切な雇用管理を行うための留意事項」</a:t>
            </a:r>
            <a:endParaRPr lang="en-US" altLang="ja-JP" sz="1100" b="1" dirty="0" smtClean="0">
              <a:latin typeface="メイリオ" panose="020B0604030504040204" pitchFamily="50" charset="-128"/>
              <a:ea typeface="メイリオ" panose="020B0604030504040204" pitchFamily="50" charset="-128"/>
            </a:endParaRPr>
          </a:p>
          <a:p>
            <a:pPr hangingPunct="0">
              <a:lnSpc>
                <a:spcPct val="110000"/>
              </a:lnSpc>
            </a:pPr>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URL</a:t>
            </a:r>
            <a:r>
              <a:rPr lang="ja-JP" altLang="en-US" sz="1000" dirty="0">
                <a:latin typeface="メイリオ" panose="020B0604030504040204" pitchFamily="50" charset="-128"/>
                <a:ea typeface="メイリオ" panose="020B0604030504040204" pitchFamily="50" charset="-128"/>
              </a:rPr>
              <a:t>）</a:t>
            </a:r>
            <a:r>
              <a:rPr lang="en-US" altLang="ja-JP" sz="1000" u="sng" dirty="0">
                <a:latin typeface="メイリオ" panose="020B0604030504040204" pitchFamily="50" charset="-128"/>
                <a:ea typeface="メイリオ" panose="020B0604030504040204" pitchFamily="50" charset="-128"/>
                <a:hlinkClick r:id="rId2"/>
              </a:rPr>
              <a:t>https://</a:t>
            </a:r>
            <a:r>
              <a:rPr lang="en-US" altLang="ja-JP" sz="1000" u="sng" dirty="0" smtClean="0">
                <a:latin typeface="メイリオ" panose="020B0604030504040204" pitchFamily="50" charset="-128"/>
                <a:ea typeface="メイリオ" panose="020B0604030504040204" pitchFamily="50" charset="-128"/>
                <a:hlinkClick r:id="rId2"/>
              </a:rPr>
              <a:t>www.mhlw.go.jp/stf/newpage_22954.html</a:t>
            </a:r>
            <a:endParaRPr lang="en-US" altLang="ja-JP" sz="1000" dirty="0">
              <a:latin typeface="メイリオ" panose="020B0604030504040204" pitchFamily="50" charset="-128"/>
              <a:ea typeface="メイリオ" panose="020B0604030504040204" pitchFamily="50" charset="-128"/>
            </a:endParaRPr>
          </a:p>
        </p:txBody>
      </p:sp>
      <p:sp>
        <p:nvSpPr>
          <p:cNvPr id="27" name="正方形/長方形 26"/>
          <p:cNvSpPr/>
          <p:nvPr/>
        </p:nvSpPr>
        <p:spPr>
          <a:xfrm>
            <a:off x="434341" y="7140791"/>
            <a:ext cx="5310500" cy="338554"/>
          </a:xfrm>
          <a:prstGeom prst="rect">
            <a:avLst/>
          </a:prstGeom>
        </p:spPr>
        <p:txBody>
          <a:bodyPr wrap="square">
            <a:spAutoFit/>
          </a:bodyPr>
          <a:lstStyle/>
          <a:p>
            <a:r>
              <a:rPr lang="ja-JP" altLang="en-US" sz="1600" b="1" spc="200"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参考リンク・お問い合わせ先</a:t>
            </a:r>
            <a:endParaRPr lang="ja-JP" altLang="en-US" sz="1600" b="1" spc="200" dirty="0">
              <a:solidFill>
                <a:srgbClr val="103185"/>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8" name="直線コネクタ 27"/>
          <p:cNvCxnSpPr/>
          <p:nvPr/>
        </p:nvCxnSpPr>
        <p:spPr>
          <a:xfrm flipV="1">
            <a:off x="47341" y="7447665"/>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47341" y="7092000"/>
            <a:ext cx="360000" cy="360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algn="ctr"/>
            <a:r>
              <a:rPr lang="ja-JP" altLang="en-US" sz="2000" dirty="0" smtClean="0">
                <a:latin typeface="ＤＦ特太ゴシック体" panose="020B0509000000000000" pitchFamily="49" charset="-128"/>
                <a:ea typeface="ＤＦ特太ゴシック体" panose="020B0509000000000000" pitchFamily="49" charset="-128"/>
              </a:rPr>
              <a:t>４</a:t>
            </a:r>
            <a:endParaRPr lang="en-US" altLang="ja-JP" sz="2000" dirty="0" smtClean="0">
              <a:latin typeface="ＤＦ特太ゴシック体" panose="020B0509000000000000" pitchFamily="49" charset="-128"/>
              <a:ea typeface="ＤＦ特太ゴシック体" panose="020B0509000000000000" pitchFamily="49" charset="-128"/>
            </a:endParaRPr>
          </a:p>
        </p:txBody>
      </p:sp>
      <p:sp>
        <p:nvSpPr>
          <p:cNvPr id="24" name="正方形/長方形 23"/>
          <p:cNvSpPr/>
          <p:nvPr/>
        </p:nvSpPr>
        <p:spPr>
          <a:xfrm>
            <a:off x="-1" y="6552000"/>
            <a:ext cx="6857999" cy="498598"/>
          </a:xfrm>
          <a:prstGeom prst="rect">
            <a:avLst/>
          </a:prstGeom>
        </p:spPr>
        <p:txBody>
          <a:bodyPr wrap="square">
            <a:spAutoFit/>
          </a:bodyPr>
          <a:lstStyle/>
          <a:p>
            <a:pPr marL="180000" indent="-180000">
              <a:lnSpc>
                <a:spcPct val="110000"/>
              </a:lnSpc>
              <a:spcBef>
                <a:spcPts val="600"/>
              </a:spcBef>
              <a:buFont typeface="Wingdings" panose="05000000000000000000" pitchFamily="2" charset="2"/>
              <a:buChar char="n"/>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シフト制で働く場合でも、労災保険の給付の対象となります。また、労働時間などの要件を満たせば、雇用保険や健康保険・厚生年金の被保険者となります。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44624" y="6249144"/>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（６）社会保険・労働保険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」９頁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1569384074"/>
              </p:ext>
            </p:extLst>
          </p:nvPr>
        </p:nvGraphicFramePr>
        <p:xfrm>
          <a:off x="116632" y="8265368"/>
          <a:ext cx="6628369" cy="942000"/>
        </p:xfrm>
        <a:graphic>
          <a:graphicData uri="http://schemas.openxmlformats.org/drawingml/2006/table">
            <a:tbl>
              <a:tblPr firstRow="1" bandRow="1">
                <a:tableStyleId>{2D5ABB26-0587-4C30-8999-92F81FD0307C}</a:tableStyleId>
              </a:tblPr>
              <a:tblGrid>
                <a:gridCol w="2354962">
                  <a:extLst>
                    <a:ext uri="{9D8B030D-6E8A-4147-A177-3AD203B41FA5}">
                      <a16:colId xmlns:a16="http://schemas.microsoft.com/office/drawing/2014/main" val="2420049555"/>
                    </a:ext>
                  </a:extLst>
                </a:gridCol>
                <a:gridCol w="4273407">
                  <a:extLst>
                    <a:ext uri="{9D8B030D-6E8A-4147-A177-3AD203B41FA5}">
                      <a16:colId xmlns:a16="http://schemas.microsoft.com/office/drawing/2014/main" val="1968398287"/>
                    </a:ext>
                  </a:extLst>
                </a:gridCol>
              </a:tblGrid>
              <a:tr h="0">
                <a:tc>
                  <a:txBody>
                    <a:bodyPr/>
                    <a:lstStyle/>
                    <a:p>
                      <a:r>
                        <a:rPr lang="ja-JP" altLang="en-US" sz="1000" dirty="0" smtClean="0">
                          <a:latin typeface="メイリオ" panose="020B0604030504040204" pitchFamily="50" charset="-128"/>
                          <a:ea typeface="メイリオ" panose="020B0604030504040204" pitchFamily="50" charset="-128"/>
                        </a:rPr>
                        <a:t>シフト制の労働契約、労働条件全般</a:t>
                      </a:r>
                      <a:endParaRPr kumimoji="1" lang="ja-JP" altLang="en-US" sz="1000" dirty="0">
                        <a:latin typeface="メイリオ" panose="020B0604030504040204" pitchFamily="50" charset="-128"/>
                        <a:ea typeface="メイリオ" panose="020B0604030504040204" pitchFamily="50" charset="-128"/>
                      </a:endParaRPr>
                    </a:p>
                  </a:txBody>
                  <a:tcPr marT="36000" marB="0">
                    <a:lnL w="127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メイリオ" panose="020B0604030504040204" pitchFamily="50" charset="-128"/>
                          <a:ea typeface="メイリオ" panose="020B0604030504040204" pitchFamily="50" charset="-128"/>
                        </a:rPr>
                        <a:t>総合</a:t>
                      </a:r>
                      <a:r>
                        <a:rPr lang="ja-JP" altLang="ja-JP" sz="1000" dirty="0" smtClean="0">
                          <a:latin typeface="メイリオ" panose="020B0604030504040204" pitchFamily="50" charset="-128"/>
                          <a:ea typeface="メイリオ" panose="020B0604030504040204" pitchFamily="50" charset="-128"/>
                        </a:rPr>
                        <a:t>労働相談コーナー</a:t>
                      </a:r>
                      <a:r>
                        <a:rPr lang="ja-JP" altLang="en-US" sz="1000" dirty="0" smtClean="0">
                          <a:latin typeface="メイリオ" panose="020B0604030504040204" pitchFamily="50" charset="-128"/>
                          <a:ea typeface="メイリオ" panose="020B0604030504040204" pitchFamily="50" charset="-128"/>
                        </a:rPr>
                        <a:t>（都道府県労働局、労働基準監督署等に設置）</a:t>
                      </a:r>
                      <a:r>
                        <a:rPr lang="en-US" altLang="ja-JP" sz="1000" baseline="30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baseline="30000" dirty="0">
                        <a:solidFill>
                          <a:schemeClr val="tx1"/>
                        </a:solidFill>
                        <a:latin typeface="メイリオ" panose="020B0604030504040204" pitchFamily="50" charset="-128"/>
                        <a:ea typeface="メイリオ" panose="020B0604030504040204" pitchFamily="50" charset="-128"/>
                      </a:endParaRPr>
                    </a:p>
                  </a:txBody>
                  <a:tcPr marT="36000" marB="0">
                    <a:lnL w="190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749198447"/>
                  </a:ext>
                </a:extLst>
              </a:tr>
              <a:tr h="0">
                <a:tc>
                  <a:txBody>
                    <a:bodyPr/>
                    <a:lstStyle/>
                    <a:p>
                      <a:r>
                        <a:rPr lang="ja-JP" altLang="en-US" sz="1000" dirty="0" smtClean="0">
                          <a:latin typeface="メイリオ" panose="020B0604030504040204" pitchFamily="50" charset="-128"/>
                          <a:ea typeface="メイリオ" panose="020B0604030504040204" pitchFamily="50" charset="-128"/>
                        </a:rPr>
                        <a:t>労基法、安衛法、労災</a:t>
                      </a:r>
                      <a:endParaRPr kumimoji="1" lang="ja-JP" altLang="en-US" sz="1000" dirty="0">
                        <a:latin typeface="メイリオ" panose="020B0604030504040204" pitchFamily="50" charset="-128"/>
                        <a:ea typeface="メイリオ" panose="020B0604030504040204" pitchFamily="50" charset="-128"/>
                      </a:endParaRPr>
                    </a:p>
                  </a:txBody>
                  <a:tcPr marT="36000" marB="0">
                    <a:lnL w="127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メイリオ" panose="020B0604030504040204" pitchFamily="50" charset="-128"/>
                          <a:ea typeface="メイリオ" panose="020B0604030504040204" pitchFamily="50" charset="-128"/>
                        </a:rPr>
                        <a:t>労働基準監督署</a:t>
                      </a:r>
                      <a:endParaRPr lang="en-US" altLang="ja-JP" sz="1000" b="1" dirty="0" smtClean="0">
                        <a:latin typeface="メイリオ" panose="020B0604030504040204" pitchFamily="50" charset="-128"/>
                        <a:ea typeface="メイリオ" panose="020B0604030504040204" pitchFamily="50" charset="-128"/>
                      </a:endParaRPr>
                    </a:p>
                  </a:txBody>
                  <a:tcPr marT="36000" marB="0">
                    <a:lnL w="190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414991711"/>
                  </a:ext>
                </a:extLst>
              </a:tr>
              <a:tr h="0">
                <a:tc>
                  <a:txBody>
                    <a:bodyPr/>
                    <a:lstStyle/>
                    <a:p>
                      <a:r>
                        <a:rPr lang="ja-JP" altLang="en-US" sz="1000" dirty="0" smtClean="0">
                          <a:latin typeface="メイリオ" panose="020B0604030504040204" pitchFamily="50" charset="-128"/>
                          <a:ea typeface="メイリオ" panose="020B0604030504040204" pitchFamily="50" charset="-128"/>
                        </a:rPr>
                        <a:t>募集・採用、雇用保険</a:t>
                      </a:r>
                      <a:endParaRPr kumimoji="1" lang="ja-JP" altLang="en-US" sz="1000" dirty="0">
                        <a:latin typeface="メイリオ" panose="020B0604030504040204" pitchFamily="50" charset="-128"/>
                        <a:ea typeface="メイリオ" panose="020B0604030504040204" pitchFamily="50" charset="-128"/>
                      </a:endParaRPr>
                    </a:p>
                  </a:txBody>
                  <a:tcPr marT="36000" marB="0">
                    <a:lnL w="127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メイリオ" panose="020B0604030504040204" pitchFamily="50" charset="-128"/>
                          <a:ea typeface="メイリオ" panose="020B0604030504040204" pitchFamily="50" charset="-128"/>
                        </a:rPr>
                        <a:t>公共職業安定所</a:t>
                      </a:r>
                      <a:endParaRPr lang="en-US" altLang="ja-JP" sz="1000" b="1" dirty="0" smtClean="0">
                        <a:latin typeface="メイリオ" panose="020B0604030504040204" pitchFamily="50" charset="-128"/>
                        <a:ea typeface="メイリオ" panose="020B0604030504040204" pitchFamily="50" charset="-128"/>
                      </a:endParaRPr>
                    </a:p>
                  </a:txBody>
                  <a:tcPr marT="36000" marB="0">
                    <a:lnL w="190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84712292"/>
                  </a:ext>
                </a:extLst>
              </a:tr>
              <a:tr h="0">
                <a:tc>
                  <a:txBody>
                    <a:bodyPr/>
                    <a:lstStyle/>
                    <a:p>
                      <a:r>
                        <a:rPr lang="ja-JP" altLang="en-US" sz="1000" dirty="0" smtClean="0">
                          <a:latin typeface="メイリオ" panose="020B0604030504040204" pitchFamily="50" charset="-128"/>
                          <a:ea typeface="メイリオ" panose="020B0604030504040204" pitchFamily="50" charset="-128"/>
                        </a:rPr>
                        <a:t>職業安定法</a:t>
                      </a:r>
                      <a:endParaRPr kumimoji="1" lang="ja-JP" altLang="en-US" sz="1000" dirty="0">
                        <a:latin typeface="メイリオ" panose="020B0604030504040204" pitchFamily="50" charset="-128"/>
                        <a:ea typeface="メイリオ" panose="020B0604030504040204" pitchFamily="50" charset="-128"/>
                      </a:endParaRPr>
                    </a:p>
                  </a:txBody>
                  <a:tcPr marT="36000" marB="0">
                    <a:lnL w="127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メイリオ" panose="020B0604030504040204" pitchFamily="50" charset="-128"/>
                          <a:ea typeface="メイリオ" panose="020B0604030504040204" pitchFamily="50" charset="-128"/>
                        </a:rPr>
                        <a:t>都道府県労働局</a:t>
                      </a:r>
                      <a:endParaRPr lang="en-US" altLang="ja-JP" sz="1000" b="1" dirty="0" smtClean="0">
                        <a:latin typeface="メイリオ" panose="020B0604030504040204" pitchFamily="50" charset="-128"/>
                        <a:ea typeface="メイリオ" panose="020B0604030504040204" pitchFamily="50" charset="-128"/>
                      </a:endParaRPr>
                    </a:p>
                  </a:txBody>
                  <a:tcPr marT="36000" marB="0">
                    <a:lnL w="190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929850891"/>
                  </a:ext>
                </a:extLst>
              </a:tr>
              <a:tr h="105357">
                <a:tc>
                  <a:txBody>
                    <a:bodyPr/>
                    <a:lstStyle/>
                    <a:p>
                      <a:r>
                        <a:rPr lang="ja-JP" altLang="en-US" sz="1000" dirty="0" smtClean="0">
                          <a:latin typeface="メイリオ" panose="020B0604030504040204" pitchFamily="50" charset="-128"/>
                          <a:ea typeface="メイリオ" panose="020B0604030504040204" pitchFamily="50" charset="-128"/>
                        </a:rPr>
                        <a:t>社会保険</a:t>
                      </a:r>
                      <a:endParaRPr kumimoji="1" lang="ja-JP" altLang="en-US" sz="1000" dirty="0">
                        <a:latin typeface="メイリオ" panose="020B0604030504040204" pitchFamily="50" charset="-128"/>
                        <a:ea typeface="メイリオ" panose="020B0604030504040204" pitchFamily="50" charset="-128"/>
                      </a:endParaRPr>
                    </a:p>
                  </a:txBody>
                  <a:tcPr marT="36000" marB="0">
                    <a:lnL w="127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メイリオ" panose="020B0604030504040204" pitchFamily="50" charset="-128"/>
                          <a:ea typeface="メイリオ" panose="020B0604030504040204" pitchFamily="50" charset="-128"/>
                        </a:rPr>
                        <a:t>年金事務所（健康保険の場合はご加入の健康保険組合</a:t>
                      </a:r>
                      <a:r>
                        <a:rPr lang="en-US" altLang="ja-JP" sz="1000" dirty="0" smtClean="0">
                          <a:latin typeface="メイリオ" panose="020B0604030504040204" pitchFamily="50" charset="-128"/>
                          <a:ea typeface="メイリオ" panose="020B0604030504040204" pitchFamily="50" charset="-128"/>
                        </a:rPr>
                        <a:t>)</a:t>
                      </a:r>
                      <a:endParaRPr lang="ja-JP" altLang="en-US" sz="1000" dirty="0" smtClean="0">
                        <a:latin typeface="メイリオ" panose="020B0604030504040204" pitchFamily="50" charset="-128"/>
                        <a:ea typeface="メイリオ" panose="020B0604030504040204" pitchFamily="50" charset="-128"/>
                      </a:endParaRPr>
                    </a:p>
                  </a:txBody>
                  <a:tcPr marT="36000" marB="0">
                    <a:lnL w="190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80590413"/>
                  </a:ext>
                </a:extLst>
              </a:tr>
            </a:tbl>
          </a:graphicData>
        </a:graphic>
      </p:graphicFrame>
      <p:sp>
        <p:nvSpPr>
          <p:cNvPr id="37" name="テキスト ボックス 36"/>
          <p:cNvSpPr txBox="1"/>
          <p:nvPr/>
        </p:nvSpPr>
        <p:spPr>
          <a:xfrm>
            <a:off x="45001" y="466178"/>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（１）労働時間、休憩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」５頁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38" name="正方形/長方形 37"/>
          <p:cNvSpPr/>
          <p:nvPr/>
        </p:nvSpPr>
        <p:spPr>
          <a:xfrm>
            <a:off x="0" y="756000"/>
            <a:ext cx="6857999" cy="1015663"/>
          </a:xfrm>
          <a:prstGeom prst="rect">
            <a:avLst/>
          </a:prstGeom>
        </p:spPr>
        <p:txBody>
          <a:bodyPr wrap="square">
            <a:spAutoFit/>
          </a:bodyPr>
          <a:lstStyle/>
          <a:p>
            <a:pPr marL="180000" indent="-180000">
              <a:lnSpc>
                <a:spcPct val="110000"/>
              </a:lnSpc>
              <a:spcBef>
                <a:spcPts val="600"/>
              </a:spcBef>
              <a:buFont typeface="Wingdings" panose="05000000000000000000" pitchFamily="2" charset="2"/>
              <a:buChar char="n"/>
            </a:pPr>
            <a:r>
              <a:rPr lang="ja-JP" altLang="en-US" sz="1200" dirty="0" smtClean="0">
                <a:ln w="0"/>
                <a:latin typeface="メイリオ" panose="020B0604030504040204" pitchFamily="50" charset="-128"/>
                <a:ea typeface="メイリオ" panose="020B0604030504040204" pitchFamily="50" charset="-128"/>
              </a:rPr>
              <a:t>労働</a:t>
            </a:r>
            <a:r>
              <a:rPr lang="ja-JP" altLang="en-US" sz="1200" dirty="0">
                <a:ln w="0"/>
                <a:latin typeface="メイリオ" panose="020B0604030504040204" pitchFamily="50" charset="-128"/>
                <a:ea typeface="メイリオ" panose="020B0604030504040204" pitchFamily="50" charset="-128"/>
              </a:rPr>
              <a:t>時間の上限</a:t>
            </a:r>
            <a:r>
              <a:rPr lang="ja-JP" altLang="en-US" sz="1200" dirty="0" smtClean="0">
                <a:ln w="0"/>
                <a:latin typeface="メイリオ" panose="020B0604030504040204" pitchFamily="50" charset="-128"/>
                <a:ea typeface="メイリオ" panose="020B0604030504040204" pitchFamily="50" charset="-128"/>
              </a:rPr>
              <a:t>は原則１日</a:t>
            </a:r>
            <a:r>
              <a:rPr lang="ja-JP" altLang="en-US" sz="1200" dirty="0">
                <a:ln w="0"/>
                <a:latin typeface="メイリオ" panose="020B0604030504040204" pitchFamily="50" charset="-128"/>
                <a:ea typeface="メイリオ" panose="020B0604030504040204" pitchFamily="50" charset="-128"/>
              </a:rPr>
              <a:t>８時間、１週</a:t>
            </a:r>
            <a:r>
              <a:rPr lang="en-US" altLang="ja-JP" sz="1200" dirty="0">
                <a:ln w="0"/>
                <a:latin typeface="メイリオ" panose="020B0604030504040204" pitchFamily="50" charset="-128"/>
                <a:ea typeface="メイリオ" panose="020B0604030504040204" pitchFamily="50" charset="-128"/>
              </a:rPr>
              <a:t>40</a:t>
            </a:r>
            <a:r>
              <a:rPr lang="ja-JP" altLang="en-US" sz="1200" dirty="0" smtClean="0">
                <a:ln w="0"/>
                <a:latin typeface="メイリオ" panose="020B0604030504040204" pitchFamily="50" charset="-128"/>
                <a:ea typeface="メイリオ" panose="020B0604030504040204" pitchFamily="50" charset="-128"/>
              </a:rPr>
              <a:t>時間です。この上限</a:t>
            </a:r>
            <a:r>
              <a:rPr lang="ja-JP" altLang="en-US" sz="1200" dirty="0">
                <a:ln w="0"/>
                <a:latin typeface="メイリオ" panose="020B0604030504040204" pitchFamily="50" charset="-128"/>
                <a:ea typeface="メイリオ" panose="020B0604030504040204" pitchFamily="50" charset="-128"/>
              </a:rPr>
              <a:t>を</a:t>
            </a:r>
            <a:r>
              <a:rPr lang="ja-JP" altLang="en-US" sz="1200" dirty="0" smtClean="0">
                <a:ln w="0"/>
                <a:latin typeface="メイリオ" panose="020B0604030504040204" pitchFamily="50" charset="-128"/>
                <a:ea typeface="メイリオ" panose="020B0604030504040204" pitchFamily="50" charset="-128"/>
              </a:rPr>
              <a:t>超えて働いた場合は、原則として時間外労働となります</a:t>
            </a:r>
            <a:r>
              <a:rPr lang="ja-JP" altLang="en-US" sz="1050" dirty="0" smtClean="0">
                <a:ln w="0"/>
                <a:latin typeface="メイリオ" panose="020B0604030504040204" pitchFamily="50" charset="-128"/>
                <a:ea typeface="メイリオ" panose="020B0604030504040204" pitchFamily="50" charset="-128"/>
              </a:rPr>
              <a:t>（変形労働時間制などの場合はこの限りではありません）</a:t>
            </a:r>
            <a:r>
              <a:rPr lang="ja-JP" altLang="en-US" sz="1200" dirty="0" smtClean="0">
                <a:ln w="0"/>
                <a:latin typeface="メイリオ" panose="020B0604030504040204" pitchFamily="50" charset="-128"/>
                <a:ea typeface="メイリオ" panose="020B0604030504040204" pitchFamily="50" charset="-128"/>
              </a:rPr>
              <a:t>。</a:t>
            </a:r>
            <a:endParaRPr lang="en-US" altLang="ja-JP" sz="1400" strike="dblStrike" dirty="0" smtClean="0">
              <a:ln w="0"/>
              <a:latin typeface="メイリオ" panose="020B0604030504040204" pitchFamily="50" charset="-128"/>
              <a:ea typeface="メイリオ" panose="020B0604030504040204" pitchFamily="50" charset="-128"/>
            </a:endParaRPr>
          </a:p>
          <a:p>
            <a:pPr marL="180000" indent="-180000">
              <a:lnSpc>
                <a:spcPct val="110000"/>
              </a:lnSpc>
              <a:spcBef>
                <a:spcPts val="600"/>
              </a:spcBef>
              <a:buFont typeface="Wingdings" panose="05000000000000000000" pitchFamily="2" charset="2"/>
              <a:buChar char="n"/>
            </a:pPr>
            <a:r>
              <a:rPr lang="ja-JP" altLang="en-US" sz="1200" spc="-10" dirty="0" smtClean="0">
                <a:ln w="0"/>
                <a:latin typeface="メイリオ" panose="020B0604030504040204" pitchFamily="50" charset="-128"/>
                <a:ea typeface="メイリオ" panose="020B0604030504040204" pitchFamily="50" charset="-128"/>
              </a:rPr>
              <a:t>会社は、労働者の１日の労働時間が６時間を超える場合は合計</a:t>
            </a:r>
            <a:r>
              <a:rPr lang="en-US" altLang="ja-JP" sz="1200" spc="-10" dirty="0" smtClean="0">
                <a:ln w="0"/>
                <a:latin typeface="メイリオ" panose="020B0604030504040204" pitchFamily="50" charset="-128"/>
                <a:ea typeface="メイリオ" panose="020B0604030504040204" pitchFamily="50" charset="-128"/>
              </a:rPr>
              <a:t>45</a:t>
            </a:r>
            <a:r>
              <a:rPr lang="ja-JP" altLang="en-US" sz="1200" spc="-10" dirty="0" smtClean="0">
                <a:ln w="0"/>
                <a:latin typeface="メイリオ" panose="020B0604030504040204" pitchFamily="50" charset="-128"/>
                <a:ea typeface="メイリオ" panose="020B0604030504040204" pitchFamily="50" charset="-128"/>
              </a:rPr>
              <a:t>分以上、８時間を超える場合</a:t>
            </a:r>
            <a:r>
              <a:rPr lang="ja-JP" altLang="en-US" sz="1200" dirty="0" smtClean="0">
                <a:ln w="0"/>
                <a:latin typeface="メイリオ" panose="020B0604030504040204" pitchFamily="50" charset="-128"/>
                <a:ea typeface="メイリオ" panose="020B0604030504040204" pitchFamily="50" charset="-128"/>
              </a:rPr>
              <a:t>は合計１時間以上の休憩を勤務の途中で与えなければなりません</a:t>
            </a:r>
            <a:r>
              <a:rPr lang="ja-JP" altLang="en-US" sz="1000" dirty="0" smtClean="0">
                <a:ln w="0"/>
                <a:latin typeface="メイリオ" panose="020B0604030504040204" pitchFamily="50" charset="-128"/>
                <a:ea typeface="メイリオ" panose="020B0604030504040204" pitchFamily="50" charset="-128"/>
              </a:rPr>
              <a:t>（労基法第</a:t>
            </a:r>
            <a:r>
              <a:rPr lang="en-US" altLang="ja-JP" sz="1000" dirty="0" smtClean="0">
                <a:ln w="0"/>
                <a:latin typeface="メイリオ" panose="020B0604030504040204" pitchFamily="50" charset="-128"/>
                <a:ea typeface="メイリオ" panose="020B0604030504040204" pitchFamily="50" charset="-128"/>
              </a:rPr>
              <a:t>34</a:t>
            </a:r>
            <a:r>
              <a:rPr lang="ja-JP" altLang="en-US" sz="1000" dirty="0" smtClean="0">
                <a:ln w="0"/>
                <a:latin typeface="メイリオ" panose="020B0604030504040204" pitchFamily="50" charset="-128"/>
                <a:ea typeface="メイリオ" panose="020B0604030504040204" pitchFamily="50" charset="-128"/>
              </a:rPr>
              <a:t>条第１項）</a:t>
            </a:r>
            <a:r>
              <a:rPr lang="ja-JP" altLang="en-US" sz="1400" dirty="0" smtClean="0">
                <a:ln w="0"/>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45377" y="3872880"/>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（４）安全、健康確保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prstClr val="white"/>
                </a:solidFill>
                <a:latin typeface="メイリオ" panose="020B0604030504040204" pitchFamily="50" charset="-128"/>
                <a:ea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」５頁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40" name="正方形/長方形 39"/>
          <p:cNvSpPr/>
          <p:nvPr/>
        </p:nvSpPr>
        <p:spPr>
          <a:xfrm>
            <a:off x="0" y="4176000"/>
            <a:ext cx="6858000" cy="498598"/>
          </a:xfrm>
          <a:prstGeom prst="rect">
            <a:avLst/>
          </a:prstGeom>
        </p:spPr>
        <p:txBody>
          <a:bodyPr wrap="square">
            <a:spAutoFit/>
          </a:bodyPr>
          <a:lstStyle/>
          <a:p>
            <a:pPr marL="180000" indent="-180000">
              <a:lnSpc>
                <a:spcPct val="110000"/>
              </a:lnSpc>
              <a:spcBef>
                <a:spcPts val="300"/>
              </a:spcBef>
              <a:buFont typeface="Wingdings" panose="05000000000000000000" pitchFamily="2" charset="2"/>
              <a:buChar char="n"/>
            </a:pPr>
            <a:r>
              <a:rPr lang="ja-JP" altLang="en-US" sz="1200" dirty="0" smtClean="0">
                <a:ln w="0"/>
                <a:latin typeface="メイリオ" panose="020B0604030504040204" pitchFamily="50" charset="-128"/>
                <a:ea typeface="メイリオ" panose="020B0604030504040204" pitchFamily="50" charset="-128"/>
              </a:rPr>
              <a:t>会社は必要に応じて、</a:t>
            </a:r>
            <a:r>
              <a:rPr lang="ja-JP" altLang="en-US" sz="1200" dirty="0">
                <a:latin typeface="メイリオ" panose="020B0604030504040204" pitchFamily="50" charset="-128"/>
                <a:ea typeface="メイリオ" panose="020B0604030504040204" pitchFamily="50" charset="-128"/>
              </a:rPr>
              <a:t>シフト制労働者に対して</a:t>
            </a:r>
            <a:r>
              <a:rPr lang="ja-JP" altLang="en-US" sz="1200" dirty="0" smtClean="0">
                <a:latin typeface="メイリオ" panose="020B0604030504040204" pitchFamily="50" charset="-128"/>
                <a:ea typeface="メイリオ" panose="020B0604030504040204" pitchFamily="50" charset="-128"/>
              </a:rPr>
              <a:t>も、</a:t>
            </a:r>
            <a:r>
              <a:rPr lang="ja-JP" altLang="en-US" sz="1200" dirty="0" smtClean="0">
                <a:ln w="0"/>
                <a:latin typeface="メイリオ" panose="020B0604030504040204" pitchFamily="50" charset="-128"/>
                <a:ea typeface="メイリオ" panose="020B0604030504040204" pitchFamily="50" charset="-128"/>
              </a:rPr>
              <a:t>労働安全衛生法に基づく</a:t>
            </a:r>
            <a:r>
              <a:rPr lang="ja-JP" altLang="ja-JP" sz="1200" dirty="0" smtClean="0">
                <a:latin typeface="メイリオ" panose="020B0604030504040204" pitchFamily="50" charset="-128"/>
                <a:ea typeface="メイリオ" panose="020B0604030504040204" pitchFamily="50" charset="-128"/>
              </a:rPr>
              <a:t>安全</a:t>
            </a:r>
            <a:r>
              <a:rPr lang="ja-JP" altLang="ja-JP" sz="1200" dirty="0">
                <a:latin typeface="メイリオ" panose="020B0604030504040204" pitchFamily="50" charset="-128"/>
                <a:ea typeface="メイリオ" panose="020B0604030504040204" pitchFamily="50" charset="-128"/>
              </a:rPr>
              <a:t>衛生</a:t>
            </a:r>
            <a:r>
              <a:rPr lang="ja-JP" altLang="ja-JP" sz="1200" dirty="0" smtClean="0">
                <a:latin typeface="メイリオ" panose="020B0604030504040204" pitchFamily="50" charset="-128"/>
                <a:ea typeface="メイリオ" panose="020B0604030504040204" pitchFamily="50" charset="-128"/>
              </a:rPr>
              <a:t>教育</a:t>
            </a:r>
            <a:r>
              <a:rPr lang="ja-JP" altLang="en-US" sz="1000" dirty="0" smtClean="0">
                <a:latin typeface="メイリオ" panose="020B0604030504040204" pitchFamily="50" charset="-128"/>
                <a:ea typeface="メイリオ" panose="020B0604030504040204" pitchFamily="50" charset="-128"/>
              </a:rPr>
              <a:t>（安衛法第</a:t>
            </a:r>
            <a:r>
              <a:rPr lang="en-US" altLang="ja-JP" sz="1000" dirty="0" smtClean="0">
                <a:latin typeface="メイリオ" panose="020B0604030504040204" pitchFamily="50" charset="-128"/>
                <a:ea typeface="メイリオ" panose="020B0604030504040204" pitchFamily="50" charset="-128"/>
              </a:rPr>
              <a:t>59</a:t>
            </a:r>
            <a:r>
              <a:rPr lang="ja-JP" altLang="en-US" sz="1000" dirty="0" smtClean="0">
                <a:latin typeface="メイリオ" panose="020B0604030504040204" pitchFamily="50" charset="-128"/>
                <a:ea typeface="メイリオ" panose="020B0604030504040204" pitchFamily="50" charset="-128"/>
              </a:rPr>
              <a:t>条）</a:t>
            </a:r>
            <a:r>
              <a:rPr lang="ja-JP" altLang="en-US" sz="1200" dirty="0" smtClean="0">
                <a:latin typeface="メイリオ" panose="020B0604030504040204" pitchFamily="50" charset="-128"/>
                <a:ea typeface="メイリオ" panose="020B0604030504040204" pitchFamily="50" charset="-128"/>
              </a:rPr>
              <a:t>や健康診断</a:t>
            </a:r>
            <a:r>
              <a:rPr lang="ja-JP" altLang="en-US" sz="1000" dirty="0" smtClean="0">
                <a:latin typeface="メイリオ" panose="020B0604030504040204" pitchFamily="50" charset="-128"/>
                <a:ea typeface="メイリオ" panose="020B0604030504040204" pitchFamily="50" charset="-128"/>
              </a:rPr>
              <a:t>（安衛法第</a:t>
            </a:r>
            <a:r>
              <a:rPr lang="en-US" altLang="ja-JP" sz="1000" dirty="0" smtClean="0">
                <a:latin typeface="メイリオ" panose="020B0604030504040204" pitchFamily="50" charset="-128"/>
                <a:ea typeface="メイリオ" panose="020B0604030504040204" pitchFamily="50" charset="-128"/>
              </a:rPr>
              <a:t>66</a:t>
            </a:r>
            <a:r>
              <a:rPr lang="ja-JP" altLang="en-US" sz="1000" dirty="0" smtClean="0">
                <a:latin typeface="メイリオ" panose="020B0604030504040204" pitchFamily="50" charset="-128"/>
                <a:ea typeface="メイリオ" panose="020B0604030504040204" pitchFamily="50" charset="-128"/>
              </a:rPr>
              <a:t>条）</a:t>
            </a:r>
            <a:r>
              <a:rPr lang="ja-JP" altLang="en-US" sz="1200" dirty="0" smtClean="0">
                <a:latin typeface="メイリオ" panose="020B0604030504040204" pitchFamily="50" charset="-128"/>
                <a:ea typeface="メイリオ" panose="020B0604030504040204" pitchFamily="50" charset="-128"/>
              </a:rPr>
              <a:t>などを行わなければなりません。</a:t>
            </a:r>
            <a:endParaRPr lang="en-US" altLang="ja-JP" sz="1200" strike="dblStrike" dirty="0" smtClean="0">
              <a:latin typeface="メイリオ" panose="020B0604030504040204" pitchFamily="50" charset="-128"/>
              <a:ea typeface="メイリオ" panose="020B0604030504040204" pitchFamily="50" charset="-128"/>
            </a:endParaRPr>
          </a:p>
        </p:txBody>
      </p:sp>
      <p:sp>
        <p:nvSpPr>
          <p:cNvPr id="43" name="正方形/長方形 42"/>
          <p:cNvSpPr/>
          <p:nvPr/>
        </p:nvSpPr>
        <p:spPr>
          <a:xfrm>
            <a:off x="0" y="5004000"/>
            <a:ext cx="6857999" cy="1184940"/>
          </a:xfrm>
          <a:prstGeom prst="rect">
            <a:avLst/>
          </a:prstGeom>
        </p:spPr>
        <p:txBody>
          <a:bodyPr wrap="square">
            <a:spAutoFit/>
          </a:bodyPr>
          <a:lstStyle/>
          <a:p>
            <a:pPr marL="180000" indent="-180000" hangingPunct="0">
              <a:lnSpc>
                <a:spcPct val="110000"/>
              </a:lnSpc>
              <a:spcBef>
                <a:spcPts val="600"/>
              </a:spcBef>
              <a:buFont typeface="Wingdings" panose="05000000000000000000" pitchFamily="2" charset="2"/>
              <a:buChar char="n"/>
            </a:pPr>
            <a:r>
              <a:rPr lang="ja-JP" altLang="en-US" sz="1200" dirty="0" smtClean="0">
                <a:latin typeface="メイリオ" panose="020B0604030504040204" pitchFamily="50" charset="-128"/>
                <a:ea typeface="メイリオ" panose="020B0604030504040204" pitchFamily="50" charset="-128"/>
              </a:rPr>
              <a:t>期間の定めがある労働契約</a:t>
            </a:r>
            <a:r>
              <a:rPr lang="ja-JP" altLang="en-US" sz="1000" dirty="0" smtClean="0">
                <a:latin typeface="メイリオ" panose="020B0604030504040204" pitchFamily="50" charset="-128"/>
                <a:ea typeface="メイリオ" panose="020B0604030504040204" pitchFamily="50" charset="-128"/>
              </a:rPr>
              <a:t>（有期労働契約）</a:t>
            </a:r>
            <a:r>
              <a:rPr lang="ja-JP" altLang="en-US" sz="1200" dirty="0" smtClean="0">
                <a:latin typeface="メイリオ" panose="020B0604030504040204" pitchFamily="50" charset="-128"/>
                <a:ea typeface="メイリオ" panose="020B0604030504040204" pitchFamily="50" charset="-128"/>
              </a:rPr>
              <a:t>の場合、会社はやむを得ない事由がなければ、契約期間の途中で労働者を解雇できません。また、期間の定めがない場合でも、客観的に合理的</a:t>
            </a:r>
            <a:r>
              <a:rPr lang="ja-JP" altLang="en-US" sz="1200" dirty="0">
                <a:latin typeface="メイリオ" panose="020B0604030504040204" pitchFamily="50" charset="-128"/>
                <a:ea typeface="メイリオ" panose="020B0604030504040204" pitchFamily="50" charset="-128"/>
              </a:rPr>
              <a:t>な</a:t>
            </a:r>
            <a:r>
              <a:rPr lang="ja-JP" altLang="en-US" sz="1200" dirty="0" smtClean="0">
                <a:latin typeface="メイリオ" panose="020B0604030504040204" pitchFamily="50" charset="-128"/>
                <a:ea typeface="メイリオ" panose="020B0604030504040204" pitchFamily="50" charset="-128"/>
              </a:rPr>
              <a:t>理由等がなければ解雇できません</a:t>
            </a:r>
            <a:r>
              <a:rPr lang="ja-JP" altLang="en-US" sz="1000" dirty="0">
                <a:latin typeface="メイリオ" panose="020B0604030504040204" pitchFamily="50" charset="-128"/>
                <a:ea typeface="メイリオ" panose="020B0604030504040204" pitchFamily="50" charset="-128"/>
              </a:rPr>
              <a:t>（</a:t>
            </a:r>
            <a:r>
              <a:rPr lang="ja-JP" altLang="ja-JP" sz="1000" dirty="0" smtClean="0">
                <a:latin typeface="メイリオ" panose="020B0604030504040204" pitchFamily="50" charset="-128"/>
                <a:ea typeface="メイリオ" panose="020B0604030504040204" pitchFamily="50" charset="-128"/>
              </a:rPr>
              <a:t>労契法</a:t>
            </a:r>
            <a:r>
              <a:rPr lang="ja-JP" altLang="ja-JP" sz="1000" dirty="0">
                <a:latin typeface="メイリオ" panose="020B0604030504040204" pitchFamily="50" charset="-128"/>
                <a:ea typeface="メイリオ" panose="020B0604030504040204" pitchFamily="50" charset="-128"/>
              </a:rPr>
              <a:t>第</a:t>
            </a:r>
            <a:r>
              <a:rPr lang="en-US" altLang="ja-JP" sz="1000" dirty="0">
                <a:latin typeface="メイリオ" panose="020B0604030504040204" pitchFamily="50" charset="-128"/>
                <a:ea typeface="メイリオ" panose="020B0604030504040204" pitchFamily="50" charset="-128"/>
              </a:rPr>
              <a:t>17</a:t>
            </a:r>
            <a:r>
              <a:rPr lang="ja-JP" altLang="ja-JP" sz="1000" dirty="0">
                <a:latin typeface="メイリオ" panose="020B0604030504040204" pitchFamily="50" charset="-128"/>
                <a:ea typeface="メイリオ" panose="020B0604030504040204" pitchFamily="50" charset="-128"/>
              </a:rPr>
              <a:t>条</a:t>
            </a:r>
            <a:r>
              <a:rPr lang="ja-JP" altLang="ja-JP" sz="1000" dirty="0" smtClean="0">
                <a:latin typeface="メイリオ" panose="020B0604030504040204" pitchFamily="50" charset="-128"/>
                <a:ea typeface="メイリオ" panose="020B0604030504040204" pitchFamily="50" charset="-128"/>
              </a:rPr>
              <a:t>第１項</a:t>
            </a:r>
            <a:r>
              <a:rPr lang="ja-JP" altLang="en-US" sz="1000" dirty="0" smtClean="0">
                <a:latin typeface="メイリオ" panose="020B0604030504040204" pitchFamily="50" charset="-128"/>
                <a:ea typeface="メイリオ" panose="020B0604030504040204" pitchFamily="50" charset="-128"/>
              </a:rPr>
              <a:t>、第</a:t>
            </a:r>
            <a:r>
              <a:rPr lang="en-US" altLang="ja-JP" sz="1000" dirty="0" smtClean="0">
                <a:latin typeface="メイリオ" panose="020B0604030504040204" pitchFamily="50" charset="-128"/>
                <a:ea typeface="メイリオ" panose="020B0604030504040204" pitchFamily="50" charset="-128"/>
              </a:rPr>
              <a:t>16</a:t>
            </a:r>
            <a:r>
              <a:rPr lang="ja-JP" altLang="en-US" sz="1000" dirty="0" smtClean="0">
                <a:latin typeface="メイリオ" panose="020B0604030504040204" pitchFamily="50" charset="-128"/>
                <a:ea typeface="メイリオ" panose="020B0604030504040204" pitchFamily="50" charset="-128"/>
              </a:rPr>
              <a:t>条）</a:t>
            </a:r>
            <a:r>
              <a:rPr lang="ja-JP" altLang="en-US" sz="1200" dirty="0" smtClean="0">
                <a:latin typeface="メイリオ" panose="020B0604030504040204" pitchFamily="50" charset="-128"/>
                <a:ea typeface="メイリオ" panose="020B0604030504040204" pitchFamily="50" charset="-128"/>
              </a:rPr>
              <a:t>。</a:t>
            </a:r>
            <a:endParaRPr lang="en-US" altLang="ja-JP" sz="1200" spc="-10" dirty="0" smtClean="0">
              <a:ln w="0"/>
              <a:latin typeface="メイリオ" panose="020B0604030504040204" pitchFamily="50" charset="-128"/>
              <a:ea typeface="メイリオ" panose="020B0604030504040204" pitchFamily="50" charset="-128"/>
            </a:endParaRPr>
          </a:p>
          <a:p>
            <a:pPr marL="180000" lvl="0" indent="-180000">
              <a:lnSpc>
                <a:spcPct val="110000"/>
              </a:lnSpc>
              <a:spcBef>
                <a:spcPts val="600"/>
              </a:spcBef>
              <a:buFont typeface="Wingdings" panose="05000000000000000000" pitchFamily="2" charset="2"/>
              <a:buChar char="n"/>
              <a:defRPr/>
            </a:pPr>
            <a:r>
              <a:rPr lang="ja-JP" altLang="en-US" sz="1200" spc="-10" dirty="0" smtClean="0">
                <a:ln w="0"/>
                <a:latin typeface="メイリオ" panose="020B0604030504040204" pitchFamily="50" charset="-128"/>
                <a:ea typeface="メイリオ" panose="020B0604030504040204" pitchFamily="50" charset="-128"/>
              </a:rPr>
              <a:t>有期労働契約の契約期間が満了した際、一定の要件を満たすと、会社は、労働者からの契約更新の申込みを拒否</a:t>
            </a:r>
            <a:r>
              <a:rPr lang="ja-JP" altLang="en-US" sz="1200" dirty="0" smtClean="0">
                <a:latin typeface="メイリオ" panose="020B0604030504040204" pitchFamily="50" charset="-128"/>
                <a:ea typeface="メイリオ" panose="020B0604030504040204" pitchFamily="50" charset="-128"/>
              </a:rPr>
              <a:t>できない場合があります</a:t>
            </a:r>
            <a:r>
              <a:rPr lang="ja-JP" altLang="en-US" sz="1050" dirty="0" smtClean="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労契法第</a:t>
            </a:r>
            <a:r>
              <a:rPr lang="en-US" altLang="ja-JP" sz="1050" dirty="0">
                <a:latin typeface="メイリオ" panose="020B0604030504040204" pitchFamily="50" charset="-128"/>
                <a:ea typeface="メイリオ" panose="020B0604030504040204" pitchFamily="50" charset="-128"/>
              </a:rPr>
              <a:t>19</a:t>
            </a:r>
            <a:r>
              <a:rPr lang="ja-JP" altLang="en-US" sz="1050" dirty="0">
                <a:latin typeface="メイリオ" panose="020B0604030504040204" pitchFamily="50" charset="-128"/>
                <a:ea typeface="メイリオ" panose="020B0604030504040204" pitchFamily="50" charset="-128"/>
              </a:rPr>
              <a:t>条）</a:t>
            </a: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a:t>
            </a:r>
            <a:endParaRPr lang="en-US" altLang="ja-JP" sz="1200" spc="-10" dirty="0">
              <a:ln w="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44624" y="4704164"/>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（５）</a:t>
            </a:r>
            <a:r>
              <a:rPr kumimoji="1" lang="ja-JP" altLang="en-US" sz="15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労働契約の終了　</a:t>
            </a: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」７頁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86015" y="7977336"/>
            <a:ext cx="6799369" cy="331611"/>
          </a:xfrm>
          <a:prstGeom prst="rect">
            <a:avLst/>
          </a:prstGeom>
          <a:noFill/>
          <a:ln w="9525">
            <a:noFill/>
            <a:prstDash val="solid"/>
          </a:ln>
        </p:spPr>
        <p:txBody>
          <a:bodyPr wrap="square" tIns="108000" bIns="36000" rtlCol="0" anchor="t" anchorCtr="0">
            <a:spAutoFit/>
          </a:bodyPr>
          <a:lstStyle/>
          <a:p>
            <a:pPr hangingPunct="0">
              <a:lnSpc>
                <a:spcPct val="110000"/>
              </a:lnSpc>
            </a:pPr>
            <a:r>
              <a:rPr lang="ja-JP" altLang="en-US" sz="1100" b="1" dirty="0" smtClean="0">
                <a:latin typeface="メイリオ" panose="020B0604030504040204" pitchFamily="50" charset="-128"/>
                <a:ea typeface="メイリオ" panose="020B0604030504040204" pitchFamily="50" charset="-128"/>
              </a:rPr>
              <a:t>お問合せ先</a:t>
            </a:r>
            <a:endParaRPr lang="en-US" altLang="ja-JP" sz="1100" b="1" dirty="0" smtClean="0">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158023" y="9201472"/>
            <a:ext cx="5863265" cy="653238"/>
          </a:xfrm>
          <a:prstGeom prst="rect">
            <a:avLst/>
          </a:prstGeom>
          <a:noFill/>
          <a:ln w="9525">
            <a:noFill/>
            <a:prstDash val="solid"/>
          </a:ln>
        </p:spPr>
        <p:txBody>
          <a:bodyPr wrap="square" tIns="108000" bIns="36000" rtlCol="0" anchor="t" anchorCtr="0">
            <a:spAutoFit/>
          </a:bodyPr>
          <a:lstStyle/>
          <a:p>
            <a:pPr hangingPunct="0">
              <a:lnSpc>
                <a:spcPct val="110000"/>
              </a:lnSpc>
            </a:pP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お困りのことがあれば、いつでもお気軽に総合労働相談コーナーをご利用ください。</a:t>
            </a:r>
            <a:endParaRPr lang="en-US" altLang="ja-JP" sz="1000" dirty="0" smtClean="0">
              <a:latin typeface="メイリオ" panose="020B0604030504040204" pitchFamily="50" charset="-128"/>
              <a:ea typeface="メイリオ" panose="020B0604030504040204" pitchFamily="50" charset="-128"/>
            </a:endParaRPr>
          </a:p>
          <a:p>
            <a:pPr hangingPunct="0">
              <a:lnSpc>
                <a:spcPct val="110000"/>
              </a:lnSpc>
            </a:pPr>
            <a:r>
              <a:rPr lang="ja-JP" altLang="en-US" sz="1000" dirty="0" smtClean="0">
                <a:latin typeface="メイリオ" panose="020B0604030504040204" pitchFamily="50" charset="-128"/>
                <a:ea typeface="メイリオ" panose="020B0604030504040204" pitchFamily="50" charset="-128"/>
              </a:rPr>
              <a:t>　ご利用の方法や、所在地などはこちら。</a:t>
            </a:r>
            <a:endParaRPr lang="en-US" altLang="ja-JP" sz="1000" dirty="0" smtClean="0">
              <a:latin typeface="メイリオ" panose="020B0604030504040204" pitchFamily="50" charset="-128"/>
              <a:ea typeface="メイリオ" panose="020B0604030504040204" pitchFamily="50" charset="-128"/>
            </a:endParaRPr>
          </a:p>
          <a:p>
            <a:pPr hangingPunct="0">
              <a:lnSpc>
                <a:spcPct val="110000"/>
              </a:lnSpc>
            </a:pP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URL</a:t>
            </a:r>
            <a:r>
              <a:rPr lang="ja-JP" altLang="en-US" sz="1000" dirty="0" smtClean="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hlinkClick r:id="rId3"/>
              </a:rPr>
              <a:t>https://</a:t>
            </a:r>
            <a:r>
              <a:rPr lang="en-US" altLang="ja-JP" sz="1000" dirty="0" smtClean="0">
                <a:latin typeface="メイリオ" panose="020B0604030504040204" pitchFamily="50" charset="-128"/>
                <a:ea typeface="メイリオ" panose="020B0604030504040204" pitchFamily="50" charset="-128"/>
                <a:hlinkClick r:id="rId3"/>
              </a:rPr>
              <a:t>www.mhlw.go.jp/general/seido/chihou/kaiketu/soudan.html</a:t>
            </a:r>
            <a:endParaRPr lang="en-US" altLang="ja-JP" sz="1000" dirty="0" smtClean="0">
              <a:latin typeface="メイリオ" panose="020B0604030504040204" pitchFamily="50" charset="-128"/>
              <a:ea typeface="メイリオ" panose="020B0604030504040204" pitchFamily="50" charset="-128"/>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5646" y="7473280"/>
            <a:ext cx="723714" cy="651343"/>
          </a:xfrm>
          <a:prstGeom prst="rect">
            <a:avLst/>
          </a:prstGeom>
        </p:spPr>
      </p:pic>
      <p:pic>
        <p:nvPicPr>
          <p:cNvPr id="30" name="図 29"/>
          <p:cNvPicPr/>
          <p:nvPr/>
        </p:nvPicPr>
        <p:blipFill>
          <a:blip r:embed="rId5"/>
          <a:stretch>
            <a:fillRect/>
          </a:stretch>
        </p:blipFill>
        <p:spPr>
          <a:xfrm>
            <a:off x="6021288" y="9273480"/>
            <a:ext cx="562057" cy="551298"/>
          </a:xfrm>
          <a:prstGeom prst="rect">
            <a:avLst/>
          </a:prstGeom>
        </p:spPr>
      </p:pic>
    </p:spTree>
    <p:extLst>
      <p:ext uri="{BB962C8B-B14F-4D97-AF65-F5344CB8AC3E}">
        <p14:creationId xmlns:p14="http://schemas.microsoft.com/office/powerpoint/2010/main" val="2157886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8402</TotalTime>
  <Words>1465</Words>
  <Application>Microsoft Office PowerPoint</Application>
  <PresentationFormat>A4 210 x 297 mm</PresentationFormat>
  <Paragraphs>65</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ＤＦ特太ゴシック体</vt:lpstr>
      <vt:lpstr>Meiryo UI</vt:lpstr>
      <vt:lpstr>ＭＳ Ｐゴシック</vt:lpstr>
      <vt:lpstr>メイリオ</vt:lpstr>
      <vt:lpstr>Arial</vt:lpstr>
      <vt:lpstr>Calibri</vt:lpstr>
      <vt:lpstr>Wingdings</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森長 由紀子(morinaga-yukiko)</cp:lastModifiedBy>
  <cp:revision>689</cp:revision>
  <cp:lastPrinted>2022-01-07T03:05:28Z</cp:lastPrinted>
  <dcterms:created xsi:type="dcterms:W3CDTF">2018-01-16T12:32:03Z</dcterms:created>
  <dcterms:modified xsi:type="dcterms:W3CDTF">2022-01-17T01:41:11Z</dcterms:modified>
</cp:coreProperties>
</file>