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23" r:id="rId2"/>
    <p:sldId id="324" r:id="rId3"/>
    <p:sldId id="325" r:id="rId4"/>
    <p:sldId id="326"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14">
          <p15:clr>
            <a:srgbClr val="A4A3A4"/>
          </p15:clr>
        </p15:guide>
        <p15:guide id="2" orient="horz" pos="444">
          <p15:clr>
            <a:srgbClr val="A4A3A4"/>
          </p15:clr>
        </p15:guide>
        <p15:guide id="3" orient="horz" pos="6023">
          <p15:clr>
            <a:srgbClr val="A4A3A4"/>
          </p15:clr>
        </p15:guide>
        <p15:guide id="4" pos="210">
          <p15:clr>
            <a:srgbClr val="A4A3A4"/>
          </p15:clr>
        </p15:guide>
        <p15:guide id="5" pos="4201">
          <p15:clr>
            <a:srgbClr val="A4A3A4"/>
          </p15:clr>
        </p15:guide>
        <p15:guide id="6" pos="255">
          <p15:clr>
            <a:srgbClr val="A4A3A4"/>
          </p15:clr>
        </p15:guide>
        <p15:guide id="7" pos="436">
          <p15:clr>
            <a:srgbClr val="A4A3A4"/>
          </p15:clr>
        </p15:guide>
        <p15:guide id="8" pos="346">
          <p15:clr>
            <a:srgbClr val="A4A3A4"/>
          </p15:clr>
        </p15:guide>
        <p15:guide id="9" pos="11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野口 史温(noguchi-shion.5r4)" initials="野口" lastIdx="1" clrIdx="0">
    <p:extLst>
      <p:ext uri="{19B8F6BF-5375-455C-9EA6-DF929625EA0E}">
        <p15:presenceInfo xmlns:p15="http://schemas.microsoft.com/office/powerpoint/2012/main" userId="S-1-5-21-4175116151-3849908774-3845857867-547725" providerId="AD"/>
      </p:ext>
    </p:extLst>
  </p:cmAuthor>
  <p:cmAuthor id="2" name="東 寛朗(higashi-hiroo.t88)" initials="東" lastIdx="17" clrIdx="1">
    <p:extLst>
      <p:ext uri="{19B8F6BF-5375-455C-9EA6-DF929625EA0E}">
        <p15:presenceInfo xmlns:p15="http://schemas.microsoft.com/office/powerpoint/2012/main" userId="S-1-5-21-4175116151-3849908774-3845857867-546066" providerId="AD"/>
      </p:ext>
    </p:extLst>
  </p:cmAuthor>
  <p:cmAuthor id="3" name="安中 嘉彦(annaka-yoshihiko.sq8)" initials="安中" lastIdx="8" clrIdx="2">
    <p:extLst>
      <p:ext uri="{19B8F6BF-5375-455C-9EA6-DF929625EA0E}">
        <p15:presenceInfo xmlns:p15="http://schemas.microsoft.com/office/powerpoint/2012/main" userId="S-1-5-21-4175116151-3849908774-3845857867-620606" providerId="AD"/>
      </p:ext>
    </p:extLst>
  </p:cmAuthor>
  <p:cmAuthor id="4" name="本安 貴登(motoyasu-takato)" initials="本安" lastIdx="16" clrIdx="3">
    <p:extLst>
      <p:ext uri="{19B8F6BF-5375-455C-9EA6-DF929625EA0E}">
        <p15:presenceInfo xmlns:p15="http://schemas.microsoft.com/office/powerpoint/2012/main" userId="S-1-5-21-4175116151-3849908774-3845857867-366669" providerId="AD"/>
      </p:ext>
    </p:extLst>
  </p:cmAuthor>
  <p:cmAuthor id="5" name="尾田 進(oda-susumu)" initials="尾田" lastIdx="8" clrIdx="4">
    <p:extLst>
      <p:ext uri="{19B8F6BF-5375-455C-9EA6-DF929625EA0E}">
        <p15:presenceInfo xmlns:p15="http://schemas.microsoft.com/office/powerpoint/2012/main" userId="S-1-5-21-4175116151-3849908774-3845857867-377124" providerId="AD"/>
      </p:ext>
    </p:extLst>
  </p:cmAuthor>
  <p:cmAuthor id="6" name="福岡 優一(fukuoka-yuuichi)" initials="福岡" lastIdx="3" clrIdx="5">
    <p:extLst>
      <p:ext uri="{19B8F6BF-5375-455C-9EA6-DF929625EA0E}">
        <p15:presenceInfo xmlns:p15="http://schemas.microsoft.com/office/powerpoint/2012/main" userId="S-1-5-21-4175116151-3849908774-3845857867-3293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C9E7E7"/>
    <a:srgbClr val="F0ECF4"/>
    <a:srgbClr val="FDF3B9"/>
    <a:srgbClr val="FEDFE1"/>
    <a:srgbClr val="DB4D6D"/>
    <a:srgbClr val="A794BE"/>
    <a:srgbClr val="8B7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64" autoAdjust="0"/>
    <p:restoredTop sz="94660"/>
  </p:normalViewPr>
  <p:slideViewPr>
    <p:cSldViewPr>
      <p:cViewPr>
        <p:scale>
          <a:sx n="87" d="100"/>
          <a:sy n="87" d="100"/>
        </p:scale>
        <p:origin x="1974" y="60"/>
      </p:cViewPr>
      <p:guideLst>
        <p:guide orient="horz" pos="6114"/>
        <p:guide orient="horz" pos="444"/>
        <p:guide orient="horz" pos="6023"/>
        <p:guide pos="210"/>
        <p:guide pos="4201"/>
        <p:guide pos="255"/>
        <p:guide pos="436"/>
        <p:guide pos="346"/>
        <p:guide pos="11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1D3F635-04D4-4043-9FC8-21FFFC26CADE}" type="datetimeFigureOut">
              <a:rPr kumimoji="1" lang="ja-JP" altLang="en-US" smtClean="0"/>
              <a:t>2022/1/17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A25751A-AD91-401B-89CA-98E0F76A530B}" type="slidenum">
              <a:rPr kumimoji="1" lang="ja-JP" altLang="en-US" smtClean="0"/>
              <a:t>‹#›</a:t>
            </a:fld>
            <a:endParaRPr kumimoji="1" lang="ja-JP" altLang="en-US"/>
          </a:p>
        </p:txBody>
      </p:sp>
    </p:spTree>
    <p:extLst>
      <p:ext uri="{BB962C8B-B14F-4D97-AF65-F5344CB8AC3E}">
        <p14:creationId xmlns:p14="http://schemas.microsoft.com/office/powerpoint/2010/main" val="4088908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1486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037426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75449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93415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77076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84254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878248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78283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296451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393299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7C24C3-E53F-4CEA-9215-1E8B5B060F3C}" type="datetimeFigureOut">
              <a:rPr kumimoji="1" lang="ja-JP" altLang="en-US" smtClean="0"/>
              <a:t>2022/1/17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4574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47C24C3-E53F-4CEA-9215-1E8B5B060F3C}" type="datetimeFigureOut">
              <a:rPr kumimoji="1" lang="ja-JP" altLang="en-US" smtClean="0"/>
              <a:t>2022/1/17</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834374FD-B278-4043-9AF7-FF4E1F9A913F}" type="slidenum">
              <a:rPr kumimoji="1" lang="ja-JP" altLang="en-US" smtClean="0"/>
              <a:t>‹#›</a:t>
            </a:fld>
            <a:endParaRPr kumimoji="1" lang="ja-JP" altLang="en-US"/>
          </a:p>
        </p:txBody>
      </p:sp>
    </p:spTree>
    <p:extLst>
      <p:ext uri="{BB962C8B-B14F-4D97-AF65-F5344CB8AC3E}">
        <p14:creationId xmlns:p14="http://schemas.microsoft.com/office/powerpoint/2010/main" val="198229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mhlw.go.jp/stf/newpage_22954.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8893"/>
            <a:ext cx="6858000" cy="858000"/>
          </a:xfrm>
          <a:prstGeom prst="rect">
            <a:avLst/>
          </a:prstGeom>
          <a:solidFill>
            <a:srgbClr val="103185"/>
          </a:solidFill>
          <a:ln>
            <a:noFill/>
          </a:ln>
          <a:effectLst/>
        </p:spPr>
        <p:style>
          <a:lnRef idx="3">
            <a:schemeClr val="lt1"/>
          </a:lnRef>
          <a:fillRef idx="1">
            <a:schemeClr val="accent1"/>
          </a:fillRef>
          <a:effectRef idx="1">
            <a:schemeClr val="accent1"/>
          </a:effectRef>
          <a:fontRef idx="minor">
            <a:schemeClr val="lt1"/>
          </a:fontRef>
        </p:style>
        <p:txBody>
          <a:bodyPr lIns="0" tIns="36000" rIns="0" bIns="108000" rtlCol="0" anchor="b" anchorCtr="0"/>
          <a:lstStyle/>
          <a:p>
            <a:pPr algn="ctr">
              <a:lnSpc>
                <a:spcPct val="120000"/>
              </a:lnSpc>
            </a:pPr>
            <a:r>
              <a:rPr lang="ja-JP" altLang="en-US" sz="1900" b="1" dirty="0" smtClean="0">
                <a:solidFill>
                  <a:schemeClr val="bg1"/>
                </a:solidFill>
                <a:latin typeface="メイリオ" panose="020B0604030504040204" pitchFamily="50" charset="-128"/>
                <a:ea typeface="メイリオ" panose="020B0604030504040204" pitchFamily="50" charset="-128"/>
              </a:rPr>
              <a:t>「シフト制」労働者の雇用管理を適切に行うための留意事項</a:t>
            </a:r>
            <a:endParaRPr lang="ja-JP" altLang="en-US" sz="1900" b="1" dirty="0">
              <a:solidFill>
                <a:schemeClr val="bg1"/>
              </a:solidFill>
              <a:latin typeface="メイリオ" panose="020B0604030504040204" pitchFamily="50" charset="-128"/>
              <a:ea typeface="メイリオ" panose="020B0604030504040204" pitchFamily="50" charset="-128"/>
            </a:endParaRPr>
          </a:p>
        </p:txBody>
      </p:sp>
      <p:sp>
        <p:nvSpPr>
          <p:cNvPr id="49" name="正方形/長方形 48"/>
          <p:cNvSpPr/>
          <p:nvPr/>
        </p:nvSpPr>
        <p:spPr>
          <a:xfrm>
            <a:off x="177436" y="6906109"/>
            <a:ext cx="6480176" cy="1387276"/>
          </a:xfrm>
          <a:prstGeom prst="rect">
            <a:avLst/>
          </a:prstGeom>
          <a:noFill/>
          <a:ln w="38100"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84377" y="1831483"/>
            <a:ext cx="6480176" cy="1105293"/>
          </a:xfrm>
          <a:prstGeom prst="rect">
            <a:avLst/>
          </a:prstGeom>
          <a:solidFill>
            <a:schemeClr val="bg1">
              <a:lumMod val="85000"/>
            </a:schemeClr>
          </a:solidFill>
          <a:ln w="9525">
            <a:noFill/>
            <a:prstDash val="dash"/>
          </a:ln>
        </p:spPr>
        <p:txBody>
          <a:bodyPr wrap="square" tIns="36000" bIns="36000" rtlCol="0" anchor="ctr" anchorCtr="0">
            <a:spAutoFit/>
          </a:bodyPr>
          <a:lstStyle/>
          <a:p>
            <a:pPr hangingPunct="0">
              <a:lnSpc>
                <a:spcPct val="110000"/>
              </a:lnSpc>
            </a:pPr>
            <a:r>
              <a:rPr lang="ja-JP" altLang="en-US" sz="1100" b="1" dirty="0" smtClean="0">
                <a:latin typeface="メイリオ" panose="020B0604030504040204" pitchFamily="50" charset="-128"/>
                <a:ea typeface="メイリオ" panose="020B0604030504040204" pitchFamily="50" charset="-128"/>
              </a:rPr>
              <a:t>「</a:t>
            </a:r>
            <a:r>
              <a:rPr lang="ja-JP" altLang="ja-JP" sz="1100" b="1" dirty="0" smtClean="0">
                <a:latin typeface="メイリオ" panose="020B0604030504040204" pitchFamily="50" charset="-128"/>
                <a:ea typeface="メイリオ" panose="020B0604030504040204" pitchFamily="50" charset="-128"/>
              </a:rPr>
              <a:t>シフト制</a:t>
            </a:r>
            <a:r>
              <a:rPr lang="ja-JP" altLang="en-US" sz="1100" b="1" dirty="0" smtClean="0">
                <a:latin typeface="メイリオ" panose="020B0604030504040204" pitchFamily="50" charset="-128"/>
                <a:ea typeface="メイリオ" panose="020B0604030504040204" pitchFamily="50" charset="-128"/>
              </a:rPr>
              <a:t>」とは</a:t>
            </a:r>
            <a:endParaRPr lang="en-US" altLang="ja-JP" sz="1100" b="1" dirty="0" smtClean="0">
              <a:latin typeface="メイリオ" panose="020B0604030504040204" pitchFamily="50" charset="-128"/>
              <a:ea typeface="メイリオ" panose="020B0604030504040204" pitchFamily="50" charset="-128"/>
            </a:endParaRPr>
          </a:p>
          <a:p>
            <a:pPr marL="108000" hangingPunct="0">
              <a:lnSpc>
                <a:spcPct val="110000"/>
              </a:lnSpc>
            </a:pPr>
            <a:r>
              <a:rPr lang="ja-JP" altLang="en-US" sz="1000" dirty="0" smtClean="0">
                <a:latin typeface="メイリオ" panose="020B0604030504040204" pitchFamily="50" charset="-128"/>
                <a:ea typeface="メイリオ" panose="020B0604030504040204" pitchFamily="50" charset="-128"/>
              </a:rPr>
              <a:t>この</a:t>
            </a:r>
            <a:r>
              <a:rPr lang="ja-JP" altLang="en-US" sz="1000" dirty="0">
                <a:latin typeface="メイリオ" panose="020B0604030504040204" pitchFamily="50" charset="-128"/>
                <a:ea typeface="メイリオ" panose="020B0604030504040204" pitchFamily="50" charset="-128"/>
              </a:rPr>
              <a:t>留意事項での「</a:t>
            </a:r>
            <a:r>
              <a:rPr lang="ja-JP" altLang="ja-JP" sz="1000" dirty="0">
                <a:latin typeface="メイリオ" panose="020B0604030504040204" pitchFamily="50" charset="-128"/>
                <a:ea typeface="メイリオ" panose="020B0604030504040204" pitchFamily="50" charset="-128"/>
              </a:rPr>
              <a:t>シフト制</a:t>
            </a:r>
            <a:r>
              <a:rPr lang="ja-JP" altLang="en-US" sz="1000" dirty="0">
                <a:latin typeface="メイリオ" panose="020B0604030504040204" pitchFamily="50" charset="-128"/>
                <a:ea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rPr>
              <a:t>は、</a:t>
            </a:r>
            <a:r>
              <a:rPr lang="ja-JP" altLang="ja-JP" sz="1000" dirty="0" smtClean="0">
                <a:latin typeface="メイリオ" panose="020B0604030504040204" pitchFamily="50" charset="-128"/>
                <a:ea typeface="メイリオ" panose="020B0604030504040204" pitchFamily="50" charset="-128"/>
              </a:rPr>
              <a:t>労働</a:t>
            </a:r>
            <a:r>
              <a:rPr lang="ja-JP" altLang="ja-JP" sz="1000" dirty="0">
                <a:latin typeface="メイリオ" panose="020B0604030504040204" pitchFamily="50" charset="-128"/>
                <a:ea typeface="メイリオ" panose="020B0604030504040204" pitchFamily="50" charset="-128"/>
              </a:rPr>
              <a:t>契約の締結時点では労働日や労働</a:t>
            </a:r>
            <a:r>
              <a:rPr lang="ja-JP" altLang="ja-JP" sz="1000" dirty="0" smtClean="0">
                <a:latin typeface="メイリオ" panose="020B0604030504040204" pitchFamily="50" charset="-128"/>
                <a:ea typeface="メイリオ" panose="020B0604030504040204" pitchFamily="50" charset="-128"/>
              </a:rPr>
              <a:t>時</a:t>
            </a:r>
            <a:r>
              <a:rPr lang="ja-JP" altLang="ja-JP" sz="1000" dirty="0">
                <a:latin typeface="メイリオ" panose="020B0604030504040204" pitchFamily="50" charset="-128"/>
                <a:ea typeface="メイリオ" panose="020B0604030504040204" pitchFamily="50" charset="-128"/>
              </a:rPr>
              <a:t>間を確定的に定めず、</a:t>
            </a:r>
            <a:r>
              <a:rPr lang="ja-JP" altLang="ja-JP" sz="1000" dirty="0" smtClean="0">
                <a:latin typeface="メイリオ" panose="020B0604030504040204" pitchFamily="50" charset="-128"/>
                <a:ea typeface="メイリオ" panose="020B0604030504040204" pitchFamily="50" charset="-128"/>
              </a:rPr>
              <a:t>一定期間（</a:t>
            </a:r>
            <a:r>
              <a:rPr lang="ja-JP" altLang="ja-JP" sz="1000" dirty="0">
                <a:latin typeface="メイリオ" panose="020B0604030504040204" pitchFamily="50" charset="-128"/>
                <a:ea typeface="メイリオ" panose="020B0604030504040204" pitchFamily="50" charset="-128"/>
              </a:rPr>
              <a:t>１週間、１か月など）ごとに作成</a:t>
            </a:r>
            <a:r>
              <a:rPr lang="ja-JP" altLang="ja-JP" sz="1000" dirty="0" smtClean="0">
                <a:latin typeface="メイリオ" panose="020B0604030504040204" pitchFamily="50" charset="-128"/>
                <a:ea typeface="メイリオ" panose="020B0604030504040204" pitchFamily="50" charset="-128"/>
              </a:rPr>
              <a:t>される勤務</a:t>
            </a:r>
            <a:r>
              <a:rPr lang="ja-JP" altLang="ja-JP" sz="1000" dirty="0">
                <a:latin typeface="メイリオ" panose="020B0604030504040204" pitchFamily="50" charset="-128"/>
                <a:ea typeface="メイリオ" panose="020B0604030504040204" pitchFamily="50" charset="-128"/>
              </a:rPr>
              <a:t>シフト</a:t>
            </a:r>
            <a:r>
              <a:rPr lang="ja-JP" altLang="ja-JP" sz="1000" dirty="0" smtClean="0">
                <a:latin typeface="メイリオ" panose="020B0604030504040204" pitchFamily="50" charset="-128"/>
                <a:ea typeface="メイリオ" panose="020B0604030504040204" pitchFamily="50" charset="-128"/>
              </a:rPr>
              <a:t>など</a:t>
            </a:r>
            <a:r>
              <a:rPr lang="ja-JP" altLang="en-US" sz="1000" dirty="0" smtClean="0">
                <a:latin typeface="メイリオ" panose="020B0604030504040204" pitchFamily="50" charset="-128"/>
                <a:ea typeface="メイリオ" panose="020B0604030504040204" pitchFamily="50" charset="-128"/>
              </a:rPr>
              <a:t>で、</a:t>
            </a:r>
            <a:r>
              <a:rPr lang="ja-JP" altLang="ja-JP" sz="1000" dirty="0" smtClean="0">
                <a:latin typeface="メイリオ" panose="020B0604030504040204" pitchFamily="50" charset="-128"/>
                <a:ea typeface="メイリオ" panose="020B0604030504040204" pitchFamily="50" charset="-128"/>
              </a:rPr>
              <a:t>初めて</a:t>
            </a:r>
            <a:r>
              <a:rPr lang="ja-JP" altLang="ja-JP" sz="1000" dirty="0">
                <a:latin typeface="メイリオ" panose="020B0604030504040204" pitchFamily="50" charset="-128"/>
                <a:ea typeface="メイリオ" panose="020B0604030504040204" pitchFamily="50" charset="-128"/>
              </a:rPr>
              <a:t>具体的な労働日や労働時間が確定するよう</a:t>
            </a:r>
            <a:r>
              <a:rPr lang="ja-JP" altLang="ja-JP" sz="1000" dirty="0" smtClean="0">
                <a:latin typeface="メイリオ" panose="020B0604030504040204" pitchFamily="50" charset="-128"/>
                <a:ea typeface="メイリオ" panose="020B0604030504040204" pitchFamily="50" charset="-128"/>
              </a:rPr>
              <a:t>な</a:t>
            </a:r>
            <a:r>
              <a:rPr lang="ja-JP" altLang="en-US" sz="1000" dirty="0" smtClean="0">
                <a:latin typeface="メイリオ" panose="020B0604030504040204" pitchFamily="50" charset="-128"/>
                <a:ea typeface="メイリオ" panose="020B0604030504040204" pitchFamily="50" charset="-128"/>
              </a:rPr>
              <a:t>勤務形態を指します。ただし、三交替勤務のような、年や月などの一定期間における労働日数や労働時間数は決まっていて、就業規則等に定められた勤務時間のパターンを組み合わせて勤務する形態は除きます。</a:t>
            </a:r>
            <a:endParaRPr lang="en-US" altLang="ja-JP" sz="1000" dirty="0">
              <a:latin typeface="メイリオ" panose="020B0604030504040204" pitchFamily="50" charset="-128"/>
              <a:ea typeface="メイリオ" panose="020B0604030504040204" pitchFamily="50" charset="-128"/>
            </a:endParaRPr>
          </a:p>
        </p:txBody>
      </p:sp>
      <p:sp>
        <p:nvSpPr>
          <p:cNvPr id="29" name="正方形/長方形 28"/>
          <p:cNvSpPr/>
          <p:nvPr/>
        </p:nvSpPr>
        <p:spPr>
          <a:xfrm>
            <a:off x="432000" y="3073881"/>
            <a:ext cx="5310500" cy="338554"/>
          </a:xfrm>
          <a:prstGeom prst="rect">
            <a:avLst/>
          </a:prstGeom>
        </p:spPr>
        <p:txBody>
          <a:bodyPr wrap="square">
            <a:spAutoFit/>
          </a:bodyPr>
          <a:lstStyle/>
          <a:p>
            <a:r>
              <a:rPr lang="ja-JP" altLang="en-US" sz="16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シフト制労働契約の締結に当たっての留意事項</a:t>
            </a:r>
            <a:endParaRPr lang="ja-JP" altLang="en-US" sz="16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2" name="直線コネクタ 31"/>
          <p:cNvCxnSpPr/>
          <p:nvPr/>
        </p:nvCxnSpPr>
        <p:spPr>
          <a:xfrm flipV="1">
            <a:off x="45000" y="3406330"/>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45000" y="3484443"/>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労働条件の明示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white"/>
                </a:solidFill>
                <a:latin typeface="メイリオ" panose="020B0604030504040204" pitchFamily="50" charset="-128"/>
                <a:ea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」２頁）</a:t>
            </a:r>
            <a:endParaRPr kumimoji="1" lang="ja-JP" altLang="en-US" sz="1050" b="1" i="0"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184377" y="992560"/>
            <a:ext cx="6460981" cy="805587"/>
          </a:xfrm>
          <a:prstGeom prst="rect">
            <a:avLst/>
          </a:prstGeom>
          <a:noFill/>
          <a:ln w="9525">
            <a:noFill/>
            <a:prstDash val="solid"/>
          </a:ln>
        </p:spPr>
        <p:txBody>
          <a:bodyPr wrap="square" tIns="108000" bIns="36000" rtlCol="0" anchor="ctr" anchorCtr="0">
            <a:spAutoFit/>
          </a:bodyPr>
          <a:lstStyle/>
          <a:p>
            <a:pPr hangingPunct="0">
              <a:lnSpc>
                <a:spcPct val="110000"/>
              </a:lnSpc>
            </a:pPr>
            <a:r>
              <a:rPr lang="ja-JP" altLang="en-US" sz="1300" dirty="0" smtClean="0">
                <a:latin typeface="メイリオ" panose="020B0604030504040204" pitchFamily="50" charset="-128"/>
                <a:ea typeface="メイリオ" panose="020B0604030504040204" pitchFamily="50" charset="-128"/>
              </a:rPr>
              <a:t>このリーフレットは、いわゆる「シフト制」で労働者を就労させる際に、使用者に</a:t>
            </a:r>
            <a:r>
              <a:rPr lang="en-US" altLang="ja-JP" sz="1300" dirty="0" smtClean="0">
                <a:latin typeface="メイリオ" panose="020B0604030504040204" pitchFamily="50" charset="-128"/>
                <a:ea typeface="メイリオ" panose="020B0604030504040204" pitchFamily="50" charset="-128"/>
              </a:rPr>
              <a:t/>
            </a:r>
            <a:br>
              <a:rPr lang="en-US" altLang="ja-JP" sz="1300" dirty="0" smtClean="0">
                <a:latin typeface="メイリオ" panose="020B0604030504040204" pitchFamily="50" charset="-128"/>
                <a:ea typeface="メイリオ" panose="020B0604030504040204" pitchFamily="50" charset="-128"/>
              </a:rPr>
            </a:br>
            <a:r>
              <a:rPr lang="ja-JP" altLang="en-US" sz="1300" dirty="0" smtClean="0">
                <a:latin typeface="メイリオ" panose="020B0604030504040204" pitchFamily="50" charset="-128"/>
                <a:ea typeface="メイリオ" panose="020B0604030504040204" pitchFamily="50" charset="-128"/>
              </a:rPr>
              <a:t>留意していただきたい内容をまとめています。労働者も納得した上でルールを定め、労働関係法令を守り、トラブルを予防しましょう。</a:t>
            </a:r>
            <a:endParaRPr lang="en-US" altLang="ja-JP" sz="1300" dirty="0" smtClean="0">
              <a:latin typeface="メイリオ" panose="020B0604030504040204" pitchFamily="50" charset="-128"/>
              <a:ea typeface="メイリオ" panose="020B0604030504040204" pitchFamily="50" charset="-128"/>
            </a:endParaRPr>
          </a:p>
        </p:txBody>
      </p:sp>
      <p:sp>
        <p:nvSpPr>
          <p:cNvPr id="23" name="正方形/長方形 22"/>
          <p:cNvSpPr/>
          <p:nvPr/>
        </p:nvSpPr>
        <p:spPr>
          <a:xfrm>
            <a:off x="117000" y="3844483"/>
            <a:ext cx="6624000" cy="532453"/>
          </a:xfrm>
          <a:prstGeom prst="rect">
            <a:avLst/>
          </a:prstGeom>
        </p:spPr>
        <p:txBody>
          <a:bodyPr wrap="square">
            <a:spAutoFit/>
          </a:bodyPr>
          <a:lstStyle/>
          <a:p>
            <a:pPr marL="180000" lvl="0" indent="-180000">
              <a:lnSpc>
                <a:spcPct val="110000"/>
              </a:lnSpc>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労働契約の締結時には、労働者に対して</a:t>
            </a:r>
            <a:r>
              <a:rPr lang="ja-JP" altLang="en-US" sz="1200" spc="-40" dirty="0">
                <a:ln w="0"/>
                <a:latin typeface="メイリオ" panose="020B0604030504040204" pitchFamily="50" charset="-128"/>
                <a:ea typeface="メイリオ" panose="020B0604030504040204" pitchFamily="50" charset="-128"/>
              </a:rPr>
              <a:t>以下の労働条件を明示しなければ</a:t>
            </a:r>
            <a:r>
              <a:rPr lang="ja-JP" altLang="en-US" sz="1200" spc="-40" dirty="0" smtClean="0">
                <a:ln w="0"/>
                <a:latin typeface="メイリオ" panose="020B0604030504040204" pitchFamily="50" charset="-128"/>
                <a:ea typeface="メイリオ" panose="020B0604030504040204" pitchFamily="50" charset="-128"/>
              </a:rPr>
              <a:t>なりません</a:t>
            </a:r>
            <a:r>
              <a:rPr lang="en-US" altLang="ja-JP" sz="1200" spc="-40" dirty="0" smtClean="0">
                <a:ln w="0"/>
                <a:latin typeface="メイリオ" panose="020B0604030504040204" pitchFamily="50" charset="-128"/>
                <a:ea typeface="メイリオ" panose="020B0604030504040204" pitchFamily="50" charset="-128"/>
              </a:rPr>
              <a:t/>
            </a:r>
            <a:br>
              <a:rPr lang="en-US" altLang="ja-JP" sz="1200" spc="-40" dirty="0" smtClean="0">
                <a:ln w="0"/>
                <a:latin typeface="メイリオ" panose="020B0604030504040204" pitchFamily="50" charset="-128"/>
                <a:ea typeface="メイリオ" panose="020B0604030504040204" pitchFamily="50" charset="-128"/>
              </a:rPr>
            </a:br>
            <a:r>
              <a:rPr lang="ja-JP" altLang="en-US" sz="1000" dirty="0" smtClean="0">
                <a:ln w="0"/>
                <a:latin typeface="メイリオ" panose="020B0604030504040204" pitchFamily="50" charset="-128"/>
                <a:ea typeface="メイリオ" panose="020B0604030504040204" pitchFamily="50" charset="-128"/>
              </a:rPr>
              <a:t>（労基法</a:t>
            </a:r>
            <a:r>
              <a:rPr lang="ja-JP" altLang="en-US" sz="1000" dirty="0">
                <a:ln w="0"/>
                <a:latin typeface="メイリオ" panose="020B0604030504040204" pitchFamily="50" charset="-128"/>
                <a:ea typeface="メイリオ" panose="020B0604030504040204" pitchFamily="50" charset="-128"/>
              </a:rPr>
              <a:t>第</a:t>
            </a:r>
            <a:r>
              <a:rPr lang="en-US" altLang="ja-JP" sz="1000" dirty="0">
                <a:ln w="0"/>
                <a:latin typeface="メイリオ" panose="020B0604030504040204" pitchFamily="50" charset="-128"/>
                <a:ea typeface="メイリオ" panose="020B0604030504040204" pitchFamily="50" charset="-128"/>
              </a:rPr>
              <a:t>15</a:t>
            </a:r>
            <a:r>
              <a:rPr lang="ja-JP" altLang="en-US" sz="1000" dirty="0">
                <a:ln w="0"/>
                <a:latin typeface="メイリオ" panose="020B0604030504040204" pitchFamily="50" charset="-128"/>
                <a:ea typeface="メイリオ" panose="020B0604030504040204" pitchFamily="50" charset="-128"/>
              </a:rPr>
              <a:t>条第１項、</a:t>
            </a:r>
            <a:r>
              <a:rPr lang="ja-JP" altLang="en-US" sz="1000" dirty="0" smtClean="0">
                <a:ln w="0"/>
                <a:latin typeface="メイリオ" panose="020B0604030504040204" pitchFamily="50" charset="-128"/>
                <a:ea typeface="メイリオ" panose="020B0604030504040204" pitchFamily="50" charset="-128"/>
              </a:rPr>
              <a:t>労基則</a:t>
            </a:r>
            <a:r>
              <a:rPr lang="ja-JP" altLang="en-US" sz="1000" dirty="0">
                <a:ln w="0"/>
                <a:latin typeface="メイリオ" panose="020B0604030504040204" pitchFamily="50" charset="-128"/>
                <a:ea typeface="メイリオ" panose="020B0604030504040204" pitchFamily="50" charset="-128"/>
              </a:rPr>
              <a:t>第５条）</a:t>
            </a:r>
            <a:r>
              <a:rPr lang="ja-JP" altLang="en-US" sz="1400" dirty="0" smtClean="0">
                <a:ln w="0"/>
                <a:latin typeface="メイリオ" panose="020B0604030504040204" pitchFamily="50" charset="-128"/>
                <a:ea typeface="メイリオ" panose="020B0604030504040204" pitchFamily="50" charset="-128"/>
              </a:rPr>
              <a:t>。</a:t>
            </a:r>
            <a:endParaRPr lang="en-US" altLang="ja-JP" sz="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117000" y="7371250"/>
            <a:ext cx="6624000" cy="2118254"/>
          </a:xfrm>
          <a:prstGeom prst="rect">
            <a:avLst/>
          </a:prstGeom>
          <a:noFill/>
          <a:ln w="9525">
            <a:noFill/>
            <a:prstDash val="solid"/>
          </a:ln>
        </p:spPr>
        <p:txBody>
          <a:bodyPr wrap="square" tIns="108000" bIns="36000" rtlCol="0" anchor="ctr" anchorCtr="0">
            <a:spAutoFit/>
          </a:bodyPr>
          <a:lstStyle/>
          <a:p>
            <a:pPr marL="180000" indent="-180000" hangingPunct="0">
              <a:lnSpc>
                <a:spcPct val="110000"/>
              </a:lnSpc>
              <a:spcBef>
                <a:spcPts val="3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特</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にシフト制労働</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契約では、</a:t>
            </a:r>
            <a:r>
              <a:rPr lang="ja-JP" altLang="ja-JP" sz="1200" dirty="0" smtClean="0">
                <a:latin typeface="メイリオ" panose="020B0604030504040204" pitchFamily="50" charset="-128"/>
                <a:ea typeface="メイリオ" panose="020B0604030504040204" pitchFamily="50" charset="-128"/>
              </a:rPr>
              <a:t>以下</a:t>
            </a:r>
            <a:r>
              <a:rPr lang="ja-JP" altLang="ja-JP" sz="1200" dirty="0">
                <a:latin typeface="メイリオ" panose="020B0604030504040204" pitchFamily="50" charset="-128"/>
                <a:ea typeface="メイリオ" panose="020B0604030504040204" pitchFamily="50" charset="-128"/>
              </a:rPr>
              <a:t>の点に留意</a:t>
            </a:r>
            <a:r>
              <a:rPr lang="ja-JP" altLang="en-US" sz="1200" dirty="0">
                <a:latin typeface="メイリオ" panose="020B0604030504040204" pitchFamily="50" charset="-128"/>
                <a:ea typeface="メイリオ" panose="020B0604030504040204" pitchFamily="50" charset="-128"/>
              </a:rPr>
              <a:t>しましょう</a:t>
            </a:r>
            <a:r>
              <a:rPr lang="ja-JP" altLang="ja-JP"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hangingPunct="0">
              <a:lnSpc>
                <a:spcPct val="110000"/>
              </a:lnSpc>
              <a:spcBef>
                <a:spcPts val="300"/>
              </a:spcBef>
            </a:pPr>
            <a:r>
              <a:rPr lang="ja-JP" altLang="en-US" sz="14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「始業・終業時刻」</a:t>
            </a:r>
            <a:r>
              <a:rPr lang="en-US" altLang="ja-JP"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smtClean="0">
                <a:latin typeface="メイリオ" panose="020B0604030504040204" pitchFamily="50" charset="-128"/>
                <a:ea typeface="メイリオ" panose="020B0604030504040204" pitchFamily="50" charset="-128"/>
              </a:rPr>
              <a:t>労働契約の締結時点で、すでに始業と終業の時刻が確定している日については、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労働条件通知書などに単に</a:t>
            </a:r>
            <a:r>
              <a:rPr lang="ja-JP" altLang="en-US" sz="1200" dirty="0" smtClean="0">
                <a:latin typeface="メイリオ" panose="020B0604030504040204" pitchFamily="50" charset="-128"/>
                <a:ea typeface="メイリオ" panose="020B0604030504040204" pitchFamily="50" charset="-128"/>
              </a:rPr>
              <a:t>「シフトによる」と記載するだけでは不足であり、労働日ごとの始業・終業時刻を明記するか、原則的な始業・終業時刻を記載した上で、労働契約の締結と同時に定める一定期間分のシフト表等を併せて労働者に交付する必要があります。</a:t>
            </a:r>
            <a:endParaRPr lang="en-US" altLang="ja-JP" sz="1200" dirty="0" smtClean="0">
              <a:latin typeface="メイリオ" panose="020B0604030504040204" pitchFamily="50" charset="-128"/>
              <a:ea typeface="メイリオ" panose="020B0604030504040204" pitchFamily="50" charset="-128"/>
            </a:endParaRPr>
          </a:p>
          <a:p>
            <a:pPr marL="180000" indent="-180000" hangingPunct="0">
              <a:lnSpc>
                <a:spcPct val="110000"/>
              </a:lnSpc>
              <a:spcBef>
                <a:spcPts val="300"/>
              </a:spcBef>
            </a:pPr>
            <a:r>
              <a:rPr lang="ja-JP" altLang="en-US" sz="1400" b="1" dirty="0" smtClean="0">
                <a:solidFill>
                  <a:srgbClr val="103185"/>
                </a:solidFill>
                <a:latin typeface="メイリオ" panose="020B0604030504040204" pitchFamily="50" charset="-128"/>
                <a:ea typeface="メイリオ" panose="020B0604030504040204" pitchFamily="50" charset="-128"/>
              </a:rPr>
              <a:t>「休日」</a:t>
            </a:r>
            <a:r>
              <a:rPr lang="en-US" altLang="ja-JP" sz="1400" dirty="0" smtClean="0">
                <a:latin typeface="メイリオ" panose="020B0604030504040204" pitchFamily="50" charset="-128"/>
                <a:ea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rPr>
            </a:br>
            <a:r>
              <a:rPr lang="ja-JP" altLang="ja-JP" sz="1200" dirty="0" smtClean="0">
                <a:latin typeface="メイリオ" panose="020B0604030504040204" pitchFamily="50" charset="-128"/>
                <a:ea typeface="メイリオ" panose="020B0604030504040204" pitchFamily="50" charset="-128"/>
              </a:rPr>
              <a:t>具体的な曜日等が確定していない場合</a:t>
            </a:r>
            <a:r>
              <a:rPr lang="ja-JP" altLang="en-US" sz="1200" dirty="0" smtClean="0">
                <a:latin typeface="メイリオ" panose="020B0604030504040204" pitchFamily="50" charset="-128"/>
                <a:ea typeface="メイリオ" panose="020B0604030504040204" pitchFamily="50" charset="-128"/>
              </a:rPr>
              <a:t>でも</a:t>
            </a:r>
            <a:r>
              <a:rPr lang="ja-JP" altLang="ja-JP" sz="1200" dirty="0" smtClean="0">
                <a:latin typeface="メイリオ" panose="020B0604030504040204" pitchFamily="50" charset="-128"/>
                <a:ea typeface="メイリオ" panose="020B0604030504040204" pitchFamily="50" charset="-128"/>
              </a:rPr>
              <a:t>、休日の設定にかかる基本的な考え方などを</a:t>
            </a:r>
            <a:r>
              <a:rPr lang="ja-JP" altLang="en-US" sz="1200" dirty="0" smtClean="0">
                <a:latin typeface="メイリオ" panose="020B0604030504040204" pitchFamily="50" charset="-128"/>
                <a:ea typeface="メイリオ" panose="020B0604030504040204" pitchFamily="50" charset="-128"/>
              </a:rPr>
              <a:t>明記する必要があります。</a:t>
            </a:r>
            <a:endParaRPr lang="en-US" altLang="ja-JP" sz="12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97022" y="7159292"/>
            <a:ext cx="5940289" cy="241980"/>
          </a:xfrm>
          <a:prstGeom prst="rect">
            <a:avLst/>
          </a:prstGeom>
          <a:noFill/>
        </p:spPr>
        <p:txBody>
          <a:bodyPr wrap="square" tIns="36000" bIns="36000" rtlCol="0" anchor="t" anchorCtr="0">
            <a:spAutoFit/>
          </a:bodyPr>
          <a:lstStyle/>
          <a:p>
            <a:pPr>
              <a:lnSpc>
                <a:spcPct val="110000"/>
              </a:lnSpc>
              <a:spcBef>
                <a:spcPts val="300"/>
              </a:spcBef>
            </a:pPr>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労働者</a:t>
            </a:r>
            <a:r>
              <a:rPr lang="ja-JP" altLang="en-US" sz="1000" dirty="0">
                <a:latin typeface="メイリオ" panose="020B0604030504040204" pitchFamily="50" charset="-128"/>
                <a:ea typeface="メイリオ" panose="020B0604030504040204" pitchFamily="50" charset="-128"/>
              </a:rPr>
              <a:t>が希望した場合は、電子的な方法で</a:t>
            </a:r>
            <a:r>
              <a:rPr lang="ja-JP" altLang="en-US" sz="1000" dirty="0" smtClean="0">
                <a:latin typeface="メイリオ" panose="020B0604030504040204" pitchFamily="50" charset="-128"/>
                <a:ea typeface="メイリオ" panose="020B0604030504040204" pitchFamily="50" charset="-128"/>
              </a:rPr>
              <a:t>明示する</a:t>
            </a:r>
            <a:r>
              <a:rPr lang="ja-JP" altLang="en-US" sz="1000" dirty="0">
                <a:latin typeface="メイリオ" panose="020B0604030504040204" pitchFamily="50" charset="-128"/>
                <a:ea typeface="メイリオ" panose="020B0604030504040204" pitchFamily="50" charset="-128"/>
              </a:rPr>
              <a:t>ことができます</a:t>
            </a:r>
            <a:r>
              <a:rPr lang="ja-JP" altLang="en-US" sz="1000" spc="-150" dirty="0" smtClean="0">
                <a:latin typeface="メイリオ" panose="020B0604030504040204" pitchFamily="50" charset="-128"/>
                <a:ea typeface="メイリオ" panose="020B0604030504040204" pitchFamily="50" charset="-128"/>
              </a:rPr>
              <a:t>。</a:t>
            </a:r>
            <a:endParaRPr lang="ja-JP" altLang="en-US" sz="1000" spc="-150" dirty="0">
              <a:latin typeface="メイリオ" panose="020B0604030504040204" pitchFamily="50" charset="-128"/>
              <a:ea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516027450"/>
              </p:ext>
            </p:extLst>
          </p:nvPr>
        </p:nvGraphicFramePr>
        <p:xfrm>
          <a:off x="261000" y="4409564"/>
          <a:ext cx="6336000" cy="2703676"/>
        </p:xfrm>
        <a:graphic>
          <a:graphicData uri="http://schemas.openxmlformats.org/drawingml/2006/table">
            <a:tbl>
              <a:tblPr firstRow="1" bandRow="1">
                <a:tableStyleId>{5C22544A-7EE6-4342-B048-85BDC9FD1C3A}</a:tableStyleId>
              </a:tblPr>
              <a:tblGrid>
                <a:gridCol w="3168000">
                  <a:extLst>
                    <a:ext uri="{9D8B030D-6E8A-4147-A177-3AD203B41FA5}">
                      <a16:colId xmlns:a16="http://schemas.microsoft.com/office/drawing/2014/main" val="2183734082"/>
                    </a:ext>
                  </a:extLst>
                </a:gridCol>
                <a:gridCol w="3168000">
                  <a:extLst>
                    <a:ext uri="{9D8B030D-6E8A-4147-A177-3AD203B41FA5}">
                      <a16:colId xmlns:a16="http://schemas.microsoft.com/office/drawing/2014/main" val="228019144"/>
                    </a:ext>
                  </a:extLst>
                </a:gridCol>
              </a:tblGrid>
              <a:tr h="370840">
                <a:tc>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400" b="1" dirty="0" smtClean="0">
                          <a:solidFill>
                            <a:schemeClr val="bg1"/>
                          </a:solidFill>
                          <a:latin typeface="メイリオ" panose="020B0604030504040204" pitchFamily="50" charset="-128"/>
                          <a:ea typeface="メイリオ" panose="020B0604030504040204" pitchFamily="50" charset="-128"/>
                        </a:rPr>
                        <a:t>必ず明示しなければならない事項</a:t>
                      </a:r>
                      <a:endParaRPr kumimoji="1" lang="ja-JP" altLang="en-US" sz="1400" dirty="0">
                        <a:latin typeface="メイリオ" panose="020B0604030504040204" pitchFamily="50" charset="-128"/>
                        <a:ea typeface="メイリオ" panose="020B0604030504040204" pitchFamily="50" charset="-128"/>
                      </a:endParaRPr>
                    </a:p>
                  </a:txBody>
                  <a:tcPr marT="72000" marB="36000" anchor="ctr">
                    <a:lnL w="19050" cap="flat" cmpd="sng" algn="ctr">
                      <a:solidFill>
                        <a:srgbClr val="103185"/>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103185"/>
                      </a:solidFill>
                      <a:prstDash val="solid"/>
                      <a:round/>
                      <a:headEnd type="none" w="med" len="med"/>
                      <a:tailEnd type="none" w="med" len="med"/>
                    </a:lnT>
                    <a:lnB w="19050" cap="flat" cmpd="sng" algn="ctr">
                      <a:noFill/>
                      <a:prstDash val="solid"/>
                      <a:round/>
                      <a:headEnd type="none" w="med" len="med"/>
                      <a:tailEnd type="none" w="med" len="med"/>
                    </a:lnB>
                    <a:solidFill>
                      <a:srgbClr val="103185"/>
                    </a:solidFill>
                  </a:tcPr>
                </a:tc>
                <a:tc>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lang="ja-JP" altLang="en-US" sz="1400" b="1" dirty="0" smtClean="0">
                          <a:ln w="0"/>
                          <a:solidFill>
                            <a:schemeClr val="bg1"/>
                          </a:solidFill>
                          <a:latin typeface="メイリオ" panose="020B0604030504040204" pitchFamily="50" charset="-128"/>
                          <a:ea typeface="メイリオ" panose="020B0604030504040204" pitchFamily="50" charset="-128"/>
                        </a:rPr>
                        <a:t>定めをした場合に</a:t>
                      </a:r>
                      <a:r>
                        <a:rPr lang="en-US" altLang="ja-JP" sz="1400" b="1" dirty="0" smtClean="0">
                          <a:ln w="0"/>
                          <a:solidFill>
                            <a:schemeClr val="bg1"/>
                          </a:solidFill>
                          <a:latin typeface="メイリオ" panose="020B0604030504040204" pitchFamily="50" charset="-128"/>
                          <a:ea typeface="メイリオ" panose="020B0604030504040204" pitchFamily="50" charset="-128"/>
                        </a:rPr>
                        <a:t/>
                      </a:r>
                      <a:br>
                        <a:rPr lang="en-US" altLang="ja-JP" sz="1400" b="1" dirty="0" smtClean="0">
                          <a:ln w="0"/>
                          <a:solidFill>
                            <a:schemeClr val="bg1"/>
                          </a:solidFill>
                          <a:latin typeface="メイリオ" panose="020B0604030504040204" pitchFamily="50" charset="-128"/>
                          <a:ea typeface="メイリオ" panose="020B0604030504040204" pitchFamily="50" charset="-128"/>
                        </a:rPr>
                      </a:br>
                      <a:r>
                        <a:rPr lang="ja-JP" altLang="en-US" sz="1400" b="1" dirty="0" smtClean="0">
                          <a:ln w="0"/>
                          <a:solidFill>
                            <a:schemeClr val="bg1"/>
                          </a:solidFill>
                          <a:latin typeface="メイリオ" panose="020B0604030504040204" pitchFamily="50" charset="-128"/>
                          <a:ea typeface="メイリオ" panose="020B0604030504040204" pitchFamily="50" charset="-128"/>
                        </a:rPr>
                        <a:t>明示しなければならない事項</a:t>
                      </a:r>
                      <a:endParaRPr kumimoji="1" lang="ja-JP" altLang="en-US" sz="1400" dirty="0">
                        <a:latin typeface="メイリオ" panose="020B0604030504040204" pitchFamily="50" charset="-128"/>
                        <a:ea typeface="メイリオ" panose="020B0604030504040204" pitchFamily="50" charset="-128"/>
                      </a:endParaRPr>
                    </a:p>
                  </a:txBody>
                  <a:tcPr marT="72000" marB="36000" anchor="ctr">
                    <a:lnL w="19050" cap="flat" cmpd="sng" algn="ctr">
                      <a:solidFill>
                        <a:schemeClr val="bg1"/>
                      </a:solidFill>
                      <a:prstDash val="solid"/>
                      <a:round/>
                      <a:headEnd type="none" w="med" len="med"/>
                      <a:tailEnd type="none" w="med" len="med"/>
                    </a:lnL>
                    <a:lnR w="190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19050" cap="flat" cmpd="sng" algn="ctr">
                      <a:noFill/>
                      <a:prstDash val="solid"/>
                      <a:round/>
                      <a:headEnd type="none" w="med" len="med"/>
                      <a:tailEnd type="none" w="med" len="med"/>
                    </a:lnB>
                    <a:solidFill>
                      <a:srgbClr val="103185"/>
                    </a:solidFill>
                  </a:tcPr>
                </a:tc>
                <a:extLst>
                  <a:ext uri="{0D108BD9-81ED-4DB2-BD59-A6C34878D82A}">
                    <a16:rowId xmlns:a16="http://schemas.microsoft.com/office/drawing/2014/main" val="2544317689"/>
                  </a:ext>
                </a:extLst>
              </a:tr>
              <a:tr h="370840">
                <a:tc>
                  <a:txBody>
                    <a:bodyPr/>
                    <a:lstStyle/>
                    <a:p>
                      <a:pPr marL="85725" indent="-85725">
                        <a:lnSpc>
                          <a:spcPct val="110000"/>
                        </a:lnSpc>
                      </a:pPr>
                      <a:r>
                        <a:rPr lang="ja-JP" altLang="en-US" sz="1200" b="1" dirty="0" smtClean="0">
                          <a:ln w="0"/>
                          <a:solidFill>
                            <a:schemeClr val="tx1"/>
                          </a:solidFill>
                          <a:latin typeface="メイリオ" panose="020B0604030504040204" pitchFamily="50" charset="-128"/>
                          <a:ea typeface="メイリオ" panose="020B0604030504040204" pitchFamily="50" charset="-128"/>
                        </a:rPr>
                        <a:t>書面</a:t>
                      </a:r>
                      <a:r>
                        <a:rPr lang="en-US" altLang="ja-JP" sz="1200" b="1" baseline="30000" dirty="0" smtClean="0">
                          <a:ln w="0"/>
                          <a:solidFill>
                            <a:schemeClr val="tx1"/>
                          </a:solidFill>
                          <a:latin typeface="メイリオ" panose="020B0604030504040204" pitchFamily="50" charset="-128"/>
                          <a:ea typeface="メイリオ" panose="020B0604030504040204" pitchFamily="50" charset="-128"/>
                        </a:rPr>
                        <a:t>※</a:t>
                      </a:r>
                      <a:r>
                        <a:rPr lang="ja-JP" altLang="en-US" sz="1200" b="1" dirty="0" err="1" smtClean="0">
                          <a:ln w="0"/>
                          <a:solidFill>
                            <a:schemeClr val="tx1"/>
                          </a:solidFill>
                          <a:latin typeface="メイリオ" panose="020B0604030504040204" pitchFamily="50" charset="-128"/>
                          <a:ea typeface="メイリオ" panose="020B0604030504040204" pitchFamily="50" charset="-128"/>
                        </a:rPr>
                        <a:t>で交</a:t>
                      </a:r>
                      <a:r>
                        <a:rPr lang="ja-JP" altLang="en-US" sz="1200" b="1" dirty="0" smtClean="0">
                          <a:ln w="0"/>
                          <a:solidFill>
                            <a:schemeClr val="tx1"/>
                          </a:solidFill>
                          <a:latin typeface="メイリオ" panose="020B0604030504040204" pitchFamily="50" charset="-128"/>
                          <a:ea typeface="メイリオ" panose="020B0604030504040204" pitchFamily="50" charset="-128"/>
                        </a:rPr>
                        <a:t>付しなければならない事項</a:t>
                      </a:r>
                    </a:p>
                    <a:p>
                      <a:pPr marL="171450" indent="-171450">
                        <a:lnSpc>
                          <a:spcPct val="110000"/>
                        </a:lnSpc>
                        <a:spcBef>
                          <a:spcPts val="300"/>
                        </a:spcBef>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契約期間</a:t>
                      </a:r>
                      <a:endParaRPr lang="en-US" altLang="ja-JP" sz="1200" b="1" dirty="0" smtClean="0">
                        <a:ln w="0"/>
                        <a:solidFill>
                          <a:schemeClr val="tx1"/>
                        </a:solidFill>
                        <a:latin typeface="メイリオ" panose="020B0604030504040204" pitchFamily="50" charset="-128"/>
                        <a:ea typeface="メイリオ" panose="020B0604030504040204" pitchFamily="50" charset="-128"/>
                      </a:endParaRP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期間の定めがある契約を更新する場合</a:t>
                      </a:r>
                      <a:r>
                        <a:rPr lang="en-US" altLang="ja-JP" sz="1200" b="1" dirty="0" smtClean="0">
                          <a:ln w="0"/>
                          <a:solidFill>
                            <a:schemeClr val="tx1"/>
                          </a:solidFill>
                          <a:latin typeface="メイリオ" panose="020B0604030504040204" pitchFamily="50" charset="-128"/>
                          <a:ea typeface="メイリオ" panose="020B0604030504040204" pitchFamily="50" charset="-128"/>
                        </a:rPr>
                        <a:t/>
                      </a:r>
                      <a:br>
                        <a:rPr lang="en-US" altLang="ja-JP" sz="1200" b="1" dirty="0" smtClean="0">
                          <a:ln w="0"/>
                          <a:solidFill>
                            <a:schemeClr val="tx1"/>
                          </a:solidFill>
                          <a:latin typeface="メイリオ" panose="020B0604030504040204" pitchFamily="50" charset="-128"/>
                          <a:ea typeface="メイリオ" panose="020B0604030504040204" pitchFamily="50" charset="-128"/>
                        </a:rPr>
                      </a:br>
                      <a:r>
                        <a:rPr lang="ja-JP" altLang="en-US" sz="1200" b="1" dirty="0" smtClean="0">
                          <a:ln w="0"/>
                          <a:solidFill>
                            <a:schemeClr val="tx1"/>
                          </a:solidFill>
                          <a:latin typeface="メイリオ" panose="020B0604030504040204" pitchFamily="50" charset="-128"/>
                          <a:ea typeface="メイリオ" panose="020B0604030504040204" pitchFamily="50" charset="-128"/>
                        </a:rPr>
                        <a:t>の基準</a:t>
                      </a:r>
                      <a:endParaRPr lang="en-US" altLang="ja-JP" sz="1200" b="1" dirty="0" smtClean="0">
                        <a:ln w="0"/>
                        <a:solidFill>
                          <a:schemeClr val="tx1"/>
                        </a:solidFill>
                        <a:latin typeface="メイリオ" panose="020B0604030504040204" pitchFamily="50" charset="-128"/>
                        <a:ea typeface="メイリオ" panose="020B0604030504040204" pitchFamily="50" charset="-128"/>
                      </a:endParaRP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就業場所、従事する業務</a:t>
                      </a: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始業・終業時刻、休憩、休日など</a:t>
                      </a:r>
                      <a:endParaRPr lang="en-US" altLang="ja-JP" sz="1200" b="1" dirty="0" smtClean="0">
                        <a:ln w="0"/>
                        <a:solidFill>
                          <a:schemeClr val="tx1"/>
                        </a:solidFill>
                        <a:latin typeface="メイリオ" panose="020B0604030504040204" pitchFamily="50" charset="-128"/>
                        <a:ea typeface="メイリオ" panose="020B0604030504040204" pitchFamily="50" charset="-128"/>
                      </a:endParaRP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賃金の決定方法、支払い時期など</a:t>
                      </a:r>
                      <a:endParaRPr lang="en-US" altLang="ja-JP" sz="1200" b="1" dirty="0" smtClean="0">
                        <a:ln w="0"/>
                        <a:solidFill>
                          <a:schemeClr val="tx1"/>
                        </a:solidFill>
                        <a:latin typeface="メイリオ" panose="020B0604030504040204" pitchFamily="50" charset="-128"/>
                        <a:ea typeface="メイリオ" panose="020B0604030504040204" pitchFamily="50" charset="-128"/>
                      </a:endParaRP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退職</a:t>
                      </a:r>
                      <a:r>
                        <a:rPr lang="en-US" altLang="ja-JP" sz="1200" b="1" dirty="0" smtClean="0">
                          <a:ln w="0"/>
                          <a:solidFill>
                            <a:schemeClr val="tx1"/>
                          </a:solidFill>
                          <a:latin typeface="メイリオ" panose="020B0604030504040204" pitchFamily="50" charset="-128"/>
                          <a:ea typeface="メイリオ" panose="020B0604030504040204" pitchFamily="50" charset="-128"/>
                        </a:rPr>
                        <a:t>(</a:t>
                      </a:r>
                      <a:r>
                        <a:rPr lang="ja-JP" altLang="en-US" sz="1200" b="1" dirty="0" smtClean="0">
                          <a:ln w="0"/>
                          <a:solidFill>
                            <a:schemeClr val="tx1"/>
                          </a:solidFill>
                          <a:latin typeface="メイリオ" panose="020B0604030504040204" pitchFamily="50" charset="-128"/>
                          <a:ea typeface="メイリオ" panose="020B0604030504040204" pitchFamily="50" charset="-128"/>
                        </a:rPr>
                        <a:t>解雇の事由を含む）</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T="72000" marB="36000" anchor="ctr">
                    <a:lnL w="190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19050" cap="flat" cmpd="sng" algn="ctr">
                      <a:noFill/>
                      <a:prstDash val="solid"/>
                      <a:round/>
                      <a:headEnd type="none" w="med" len="med"/>
                      <a:tailEnd type="none" w="med" len="med"/>
                    </a:lnT>
                    <a:lnB w="9525" cap="flat" cmpd="sng" algn="ctr">
                      <a:solidFill>
                        <a:srgbClr val="103185"/>
                      </a:solidFill>
                      <a:prstDash val="sysDash"/>
                      <a:round/>
                      <a:headEnd type="none" w="med" len="med"/>
                      <a:tailEnd type="none" w="med" len="med"/>
                    </a:lnB>
                    <a:solidFill>
                      <a:srgbClr val="FEDFE1"/>
                    </a:solidFill>
                  </a:tcPr>
                </a:tc>
                <a:tc rowSpan="2">
                  <a:txBody>
                    <a:bodyPr/>
                    <a:lstStyle/>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退職手当</a:t>
                      </a: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賞与など</a:t>
                      </a: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食費、作業用品などの負担</a:t>
                      </a: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安全衛生</a:t>
                      </a: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職業訓練</a:t>
                      </a: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災害補償など</a:t>
                      </a: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表彰や制裁</a:t>
                      </a:r>
                    </a:p>
                    <a:p>
                      <a:pPr marL="171450" indent="-171450">
                        <a:lnSpc>
                          <a:spcPct val="110000"/>
                        </a:lnSpc>
                        <a:buFont typeface="Wingdings" panose="05000000000000000000" pitchFamily="2" charset="2"/>
                        <a:buChar char="l"/>
                      </a:pPr>
                      <a:r>
                        <a:rPr lang="ja-JP" altLang="en-US" sz="1200" b="1" dirty="0" smtClean="0">
                          <a:ln w="0"/>
                          <a:solidFill>
                            <a:schemeClr val="tx1"/>
                          </a:solidFill>
                          <a:latin typeface="メイリオ" panose="020B0604030504040204" pitchFamily="50" charset="-128"/>
                          <a:ea typeface="メイリオ" panose="020B0604030504040204" pitchFamily="50" charset="-128"/>
                        </a:rPr>
                        <a:t>休職</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T="72000" marB="36000" anchor="ctr">
                    <a:lnL w="190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103185"/>
                      </a:solidFill>
                      <a:prstDash val="solid"/>
                      <a:round/>
                      <a:headEnd type="none" w="med" len="med"/>
                      <a:tailEnd type="none" w="med" len="med"/>
                    </a:lnB>
                    <a:solidFill>
                      <a:srgbClr val="FDF3B9"/>
                    </a:solidFill>
                  </a:tcPr>
                </a:tc>
                <a:extLst>
                  <a:ext uri="{0D108BD9-81ED-4DB2-BD59-A6C34878D82A}">
                    <a16:rowId xmlns:a16="http://schemas.microsoft.com/office/drawing/2014/main" val="2698622456"/>
                  </a:ext>
                </a:extLst>
              </a:tr>
              <a:tr h="370840">
                <a:tc>
                  <a:txBody>
                    <a:bodyPr/>
                    <a:lstStyle/>
                    <a:p>
                      <a:pPr marL="171450" marR="0" lvl="0" indent="-171450" algn="l" defTabSz="914400" rtl="0" eaLnBrk="1" fontAlgn="auto" latinLnBrk="0" hangingPunct="1">
                        <a:lnSpc>
                          <a:spcPct val="110000"/>
                        </a:lnSpc>
                        <a:spcBef>
                          <a:spcPts val="0"/>
                        </a:spcBef>
                        <a:spcAft>
                          <a:spcPts val="0"/>
                        </a:spcAft>
                        <a:buClrTx/>
                        <a:buSzTx/>
                        <a:buFont typeface="Wingdings" panose="05000000000000000000" pitchFamily="2" charset="2"/>
                        <a:buChar char="l"/>
                        <a:tabLst/>
                        <a:defRPr/>
                      </a:pPr>
                      <a:r>
                        <a:rPr lang="ja-JP" altLang="en-US" sz="1200" b="1" dirty="0" smtClean="0">
                          <a:ln w="0"/>
                          <a:solidFill>
                            <a:schemeClr val="tx1"/>
                          </a:solidFill>
                          <a:latin typeface="メイリオ" panose="020B0604030504040204" pitchFamily="50" charset="-128"/>
                          <a:ea typeface="メイリオ" panose="020B0604030504040204" pitchFamily="50" charset="-128"/>
                        </a:rPr>
                        <a:t>昇給</a:t>
                      </a:r>
                      <a:endParaRPr lang="en-US" altLang="ja-JP" sz="1200" b="1" dirty="0" smtClean="0">
                        <a:ln w="0"/>
                        <a:solidFill>
                          <a:schemeClr val="tx1"/>
                        </a:solidFill>
                        <a:latin typeface="メイリオ" panose="020B0604030504040204" pitchFamily="50" charset="-128"/>
                        <a:ea typeface="メイリオ" panose="020B0604030504040204" pitchFamily="50" charset="-128"/>
                      </a:endParaRPr>
                    </a:p>
                  </a:txBody>
                  <a:tcPr marT="36000" marB="36000" anchor="ctr">
                    <a:lnL w="190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9525" cap="flat" cmpd="sng" algn="ctr">
                      <a:solidFill>
                        <a:srgbClr val="103185"/>
                      </a:solidFill>
                      <a:prstDash val="sysDash"/>
                      <a:round/>
                      <a:headEnd type="none" w="med" len="med"/>
                      <a:tailEnd type="none" w="med" len="med"/>
                    </a:lnT>
                    <a:lnB w="19050" cap="flat" cmpd="sng" algn="ctr">
                      <a:solidFill>
                        <a:srgbClr val="103185"/>
                      </a:solidFill>
                      <a:prstDash val="solid"/>
                      <a:round/>
                      <a:headEnd type="none" w="med" len="med"/>
                      <a:tailEnd type="none" w="med" len="med"/>
                    </a:lnB>
                    <a:solidFill>
                      <a:schemeClr val="accent6">
                        <a:lumMod val="40000"/>
                        <a:lumOff val="60000"/>
                      </a:schemeClr>
                    </a:solidFill>
                  </a:tcPr>
                </a:tc>
                <a:tc vMerge="1">
                  <a:txBody>
                    <a:bodyPr/>
                    <a:lstStyle/>
                    <a:p>
                      <a:pPr>
                        <a:lnSpc>
                          <a:spcPct val="110000"/>
                        </a:lnSpc>
                      </a:pPr>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097551564"/>
                  </a:ext>
                </a:extLst>
              </a:tr>
            </a:tbl>
          </a:graphicData>
        </a:graphic>
      </p:graphicFrame>
      <p:sp>
        <p:nvSpPr>
          <p:cNvPr id="3" name="正方形/長方形 2"/>
          <p:cNvSpPr/>
          <p:nvPr/>
        </p:nvSpPr>
        <p:spPr>
          <a:xfrm>
            <a:off x="45000" y="3067619"/>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kumimoji="1" lang="ja-JP" altLang="en-US" sz="2000" dirty="0" smtClean="0">
                <a:latin typeface="ＤＦ特太ゴシック体" panose="020B0509000000000000" pitchFamily="49" charset="-128"/>
                <a:ea typeface="ＤＦ特太ゴシック体" panose="020B0509000000000000" pitchFamily="49" charset="-128"/>
              </a:rPr>
              <a:t>１</a:t>
            </a:r>
            <a:endParaRPr kumimoji="1" lang="ja-JP" altLang="en-US" sz="2000" dirty="0">
              <a:latin typeface="ＤＦ特太ゴシック体" panose="020B0509000000000000" pitchFamily="49" charset="-128"/>
              <a:ea typeface="ＤＦ特太ゴシック体" panose="020B0509000000000000" pitchFamily="49" charset="-128"/>
            </a:endParaRPr>
          </a:p>
        </p:txBody>
      </p:sp>
      <p:pic>
        <p:nvPicPr>
          <p:cNvPr id="26" name="図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26000" y="9525552"/>
            <a:ext cx="1206000" cy="396000"/>
          </a:xfrm>
          <a:prstGeom prst="rect">
            <a:avLst/>
          </a:prstGeom>
        </p:spPr>
      </p:pic>
      <p:sp>
        <p:nvSpPr>
          <p:cNvPr id="2" name="テキスト ボックス 1"/>
          <p:cNvSpPr txBox="1"/>
          <p:nvPr/>
        </p:nvSpPr>
        <p:spPr>
          <a:xfrm>
            <a:off x="24064" y="208704"/>
            <a:ext cx="4416594" cy="223804"/>
          </a:xfrm>
          <a:prstGeom prst="rect">
            <a:avLst/>
          </a:prstGeom>
          <a:noFill/>
          <a:ln>
            <a:solidFill>
              <a:schemeClr val="bg1"/>
            </a:solidFill>
          </a:ln>
        </p:spPr>
        <p:txBody>
          <a:bodyPr wrap="none" tIns="36000" bIns="18000" rtlCol="0" anchor="ctr" anchorCtr="0">
            <a:spAutoFit/>
          </a:bodyPr>
          <a:lstStyle/>
          <a:p>
            <a:pPr algn="ctr"/>
            <a:r>
              <a:rPr kumimoji="1" lang="ja-JP" altLang="en-US" sz="1100" dirty="0" smtClean="0">
                <a:solidFill>
                  <a:schemeClr val="bg1"/>
                </a:solidFill>
                <a:latin typeface="メイリオ" panose="020B0604030504040204" pitchFamily="50" charset="-128"/>
                <a:ea typeface="メイリオ" panose="020B0604030504040204" pitchFamily="50" charset="-128"/>
              </a:rPr>
              <a:t>シフト制労働契約を締結する労働者・使用者・労使団体の皆さま</a:t>
            </a:r>
            <a:endParaRPr kumimoji="1" lang="ja-JP" altLang="en-US" sz="1100"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71531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45000" y="5385048"/>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（３）就業規則の作成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」３頁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8" name="正方形/長方形 17"/>
          <p:cNvSpPr/>
          <p:nvPr/>
        </p:nvSpPr>
        <p:spPr>
          <a:xfrm>
            <a:off x="189000" y="5729582"/>
            <a:ext cx="6480000" cy="735586"/>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ja-JP" sz="1200" dirty="0" smtClean="0">
                <a:latin typeface="メイリオ" panose="020B0604030504040204" pitchFamily="50" charset="-128"/>
                <a:ea typeface="メイリオ" panose="020B0604030504040204" pitchFamily="50" charset="-128"/>
              </a:rPr>
              <a:t>常時</a:t>
            </a:r>
            <a:r>
              <a:rPr lang="en-US" altLang="ja-JP" sz="1200" dirty="0" smtClean="0">
                <a:latin typeface="メイリオ" panose="020B0604030504040204" pitchFamily="50" charset="-128"/>
                <a:ea typeface="メイリオ" panose="020B0604030504040204" pitchFamily="50" charset="-128"/>
              </a:rPr>
              <a:t>10</a:t>
            </a:r>
            <a:r>
              <a:rPr lang="ja-JP" altLang="ja-JP" sz="1200" dirty="0" smtClean="0">
                <a:latin typeface="メイリオ" panose="020B0604030504040204" pitchFamily="50" charset="-128"/>
                <a:ea typeface="メイリオ" panose="020B0604030504040204" pitchFamily="50" charset="-128"/>
              </a:rPr>
              <a:t>人</a:t>
            </a:r>
            <a:r>
              <a:rPr lang="ja-JP" altLang="ja-JP" sz="1200" dirty="0">
                <a:latin typeface="メイリオ" panose="020B0604030504040204" pitchFamily="50" charset="-128"/>
                <a:ea typeface="メイリオ" panose="020B0604030504040204" pitchFamily="50" charset="-128"/>
              </a:rPr>
              <a:t>以上の労働者を使用する使用者は、「始業及び終業の時刻」や「休日」に関する事項などについて、就業規則を作成し、労働基準監督署に届け出なければなりません</a:t>
            </a:r>
            <a:r>
              <a:rPr lang="ja-JP" altLang="ja-JP" sz="900" dirty="0">
                <a:latin typeface="メイリオ" panose="020B0604030504040204" pitchFamily="50" charset="-128"/>
                <a:ea typeface="メイリオ" panose="020B0604030504040204" pitchFamily="50" charset="-128"/>
              </a:rPr>
              <a:t>（</a:t>
            </a:r>
            <a:r>
              <a:rPr lang="ja-JP" altLang="ja-JP" sz="900" dirty="0" smtClean="0">
                <a:latin typeface="メイリオ" panose="020B0604030504040204" pitchFamily="50" charset="-128"/>
                <a:ea typeface="メイリオ" panose="020B0604030504040204" pitchFamily="50" charset="-128"/>
              </a:rPr>
              <a:t>労基法第</a:t>
            </a:r>
            <a:r>
              <a:rPr lang="en-US" altLang="ja-JP" sz="900" dirty="0" smtClean="0">
                <a:latin typeface="メイリオ" panose="020B0604030504040204" pitchFamily="50" charset="-128"/>
                <a:ea typeface="メイリオ" panose="020B0604030504040204" pitchFamily="50" charset="-128"/>
              </a:rPr>
              <a:t>89</a:t>
            </a:r>
            <a:r>
              <a:rPr lang="ja-JP" altLang="ja-JP" sz="900" dirty="0">
                <a:latin typeface="メイリオ" panose="020B0604030504040204" pitchFamily="50" charset="-128"/>
                <a:ea typeface="メイリオ" panose="020B0604030504040204" pitchFamily="50" charset="-128"/>
              </a:rPr>
              <a:t>条第１号等）</a:t>
            </a:r>
            <a:r>
              <a:rPr lang="ja-JP" altLang="ja-JP" sz="1400" dirty="0" smtClean="0">
                <a:latin typeface="メイリオ" panose="020B0604030504040204" pitchFamily="50" charset="-128"/>
                <a:ea typeface="メイリオ" panose="020B0604030504040204" pitchFamily="50" charset="-128"/>
              </a:rPr>
              <a:t>。</a:t>
            </a:r>
            <a:endParaRPr lang="ja-JP" altLang="ja-JP" sz="14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5000" y="36000"/>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（２）</a:t>
            </a:r>
            <a:r>
              <a:rPr kumimoji="1" lang="ja-JP" altLang="en-US" sz="15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シフト制労働契約</a:t>
            </a: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で定めることが考えられる事項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」３頁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26" name="正方形/長方形 25"/>
          <p:cNvSpPr/>
          <p:nvPr/>
        </p:nvSpPr>
        <p:spPr>
          <a:xfrm>
            <a:off x="117000" y="386437"/>
            <a:ext cx="6624000" cy="701731"/>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前頁の明示事項に加えて、トラブルを防止する観点から、シフト制労働契約では、シフトの作成・変更・設定などについても労使で話し合って以下のようなルールを定めておくことが考えられます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（作成・変更のルールは</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、就業規則等で一律に定めることも</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考えられます）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5000" y="7071874"/>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（１）労働時間、休憩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」５頁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13" name="正方形/長方形 12"/>
          <p:cNvSpPr/>
          <p:nvPr/>
        </p:nvSpPr>
        <p:spPr>
          <a:xfrm>
            <a:off x="117000" y="7431874"/>
            <a:ext cx="6624000" cy="1049518"/>
          </a:xfrm>
          <a:prstGeom prst="rect">
            <a:avLst/>
          </a:prstGeom>
        </p:spPr>
        <p:txBody>
          <a:bodyPr wrap="square">
            <a:spAutoFit/>
          </a:bodyPr>
          <a:lstStyle/>
          <a:p>
            <a:pPr marL="180000" indent="-180000">
              <a:lnSpc>
                <a:spcPct val="110000"/>
              </a:lnSpc>
              <a:spcBef>
                <a:spcPts val="600"/>
              </a:spcBef>
              <a:buFont typeface="Wingdings" panose="05000000000000000000" pitchFamily="2" charset="2"/>
              <a:buChar char="n"/>
            </a:pPr>
            <a:r>
              <a:rPr lang="ja-JP" altLang="en-US" sz="1200" dirty="0" smtClean="0">
                <a:ln w="0"/>
                <a:latin typeface="メイリオ" panose="020B0604030504040204" pitchFamily="50" charset="-128"/>
                <a:ea typeface="メイリオ" panose="020B0604030504040204" pitchFamily="50" charset="-128"/>
              </a:rPr>
              <a:t>労働</a:t>
            </a:r>
            <a:r>
              <a:rPr lang="ja-JP" altLang="en-US" sz="1200" dirty="0">
                <a:ln w="0"/>
                <a:latin typeface="メイリオ" panose="020B0604030504040204" pitchFamily="50" charset="-128"/>
                <a:ea typeface="メイリオ" panose="020B0604030504040204" pitchFamily="50" charset="-128"/>
              </a:rPr>
              <a:t>時間の上限</a:t>
            </a:r>
            <a:r>
              <a:rPr lang="ja-JP" altLang="en-US" sz="1200" dirty="0" smtClean="0">
                <a:ln w="0"/>
                <a:latin typeface="メイリオ" panose="020B0604030504040204" pitchFamily="50" charset="-128"/>
                <a:ea typeface="メイリオ" panose="020B0604030504040204" pitchFamily="50" charset="-128"/>
              </a:rPr>
              <a:t>は原則１日</a:t>
            </a:r>
            <a:r>
              <a:rPr lang="ja-JP" altLang="en-US" sz="1200" dirty="0">
                <a:ln w="0"/>
                <a:latin typeface="メイリオ" panose="020B0604030504040204" pitchFamily="50" charset="-128"/>
                <a:ea typeface="メイリオ" panose="020B0604030504040204" pitchFamily="50" charset="-128"/>
              </a:rPr>
              <a:t>８時間、１週</a:t>
            </a:r>
            <a:r>
              <a:rPr lang="en-US" altLang="ja-JP" sz="1200" dirty="0">
                <a:ln w="0"/>
                <a:latin typeface="メイリオ" panose="020B0604030504040204" pitchFamily="50" charset="-128"/>
                <a:ea typeface="メイリオ" panose="020B0604030504040204" pitchFamily="50" charset="-128"/>
              </a:rPr>
              <a:t>40</a:t>
            </a:r>
            <a:r>
              <a:rPr lang="ja-JP" altLang="en-US" sz="1200" dirty="0" smtClean="0">
                <a:ln w="0"/>
                <a:latin typeface="メイリオ" panose="020B0604030504040204" pitchFamily="50" charset="-128"/>
                <a:ea typeface="メイリオ" panose="020B0604030504040204" pitchFamily="50" charset="-128"/>
              </a:rPr>
              <a:t>時間であり、この上限</a:t>
            </a:r>
            <a:r>
              <a:rPr lang="ja-JP" altLang="en-US" sz="1200" dirty="0">
                <a:ln w="0"/>
                <a:latin typeface="メイリオ" panose="020B0604030504040204" pitchFamily="50" charset="-128"/>
                <a:ea typeface="メイリオ" panose="020B0604030504040204" pitchFamily="50" charset="-128"/>
              </a:rPr>
              <a:t>を</a:t>
            </a:r>
            <a:r>
              <a:rPr lang="ja-JP" altLang="en-US" sz="1200" dirty="0" smtClean="0">
                <a:ln w="0"/>
                <a:latin typeface="メイリオ" panose="020B0604030504040204" pitchFamily="50" charset="-128"/>
                <a:ea typeface="メイリオ" panose="020B0604030504040204" pitchFamily="50" charset="-128"/>
              </a:rPr>
              <a:t>超えて働かせる</a:t>
            </a:r>
            <a:r>
              <a:rPr lang="ja-JP" altLang="en-US" sz="1200" dirty="0">
                <a:ln w="0"/>
                <a:latin typeface="メイリオ" panose="020B0604030504040204" pitchFamily="50" charset="-128"/>
                <a:ea typeface="メイリオ" panose="020B0604030504040204" pitchFamily="50" charset="-128"/>
              </a:rPr>
              <a:t>に</a:t>
            </a:r>
            <a:r>
              <a:rPr lang="ja-JP" altLang="en-US" sz="1200" dirty="0" smtClean="0">
                <a:ln w="0"/>
                <a:latin typeface="メイリオ" panose="020B0604030504040204" pitchFamily="50" charset="-128"/>
                <a:ea typeface="メイリオ" panose="020B0604030504040204" pitchFamily="50" charset="-128"/>
              </a:rPr>
              <a:t>は</a:t>
            </a:r>
            <a:r>
              <a:rPr lang="en-US" altLang="ja-JP" sz="1200" dirty="0" smtClean="0">
                <a:ln w="0"/>
                <a:latin typeface="メイリオ" panose="020B0604030504040204" pitchFamily="50" charset="-128"/>
                <a:ea typeface="メイリオ" panose="020B0604030504040204" pitchFamily="50" charset="-128"/>
              </a:rPr>
              <a:t>36</a:t>
            </a:r>
            <a:r>
              <a:rPr lang="ja-JP" altLang="en-US" sz="1200" dirty="0" smtClean="0">
                <a:ln w="0"/>
                <a:latin typeface="メイリオ" panose="020B0604030504040204" pitchFamily="50" charset="-128"/>
                <a:ea typeface="メイリオ" panose="020B0604030504040204" pitchFamily="50" charset="-128"/>
              </a:rPr>
              <a:t>協定が必要です</a:t>
            </a:r>
            <a:r>
              <a:rPr lang="ja-JP" altLang="en-US" sz="1000" dirty="0" smtClean="0">
                <a:ln w="0"/>
                <a:latin typeface="メイリオ" panose="020B0604030504040204" pitchFamily="50" charset="-128"/>
                <a:ea typeface="メイリオ" panose="020B0604030504040204" pitchFamily="50" charset="-128"/>
              </a:rPr>
              <a:t>（労基法第</a:t>
            </a:r>
            <a:r>
              <a:rPr lang="en-US" altLang="ja-JP" sz="1000" dirty="0" smtClean="0">
                <a:ln w="0"/>
                <a:latin typeface="メイリオ" panose="020B0604030504040204" pitchFamily="50" charset="-128"/>
                <a:ea typeface="メイリオ" panose="020B0604030504040204" pitchFamily="50" charset="-128"/>
              </a:rPr>
              <a:t>32</a:t>
            </a:r>
            <a:r>
              <a:rPr lang="ja-JP" altLang="en-US" sz="1000" dirty="0" smtClean="0">
                <a:ln w="0"/>
                <a:latin typeface="メイリオ" panose="020B0604030504040204" pitchFamily="50" charset="-128"/>
                <a:ea typeface="メイリオ" panose="020B0604030504040204" pitchFamily="50" charset="-128"/>
              </a:rPr>
              <a:t>条、第</a:t>
            </a:r>
            <a:r>
              <a:rPr lang="en-US" altLang="ja-JP" sz="1000" dirty="0" smtClean="0">
                <a:ln w="0"/>
                <a:latin typeface="メイリオ" panose="020B0604030504040204" pitchFamily="50" charset="-128"/>
                <a:ea typeface="メイリオ" panose="020B0604030504040204" pitchFamily="50" charset="-128"/>
              </a:rPr>
              <a:t>36</a:t>
            </a:r>
            <a:r>
              <a:rPr lang="ja-JP" altLang="en-US" sz="1000" dirty="0">
                <a:ln w="0"/>
                <a:latin typeface="メイリオ" panose="020B0604030504040204" pitchFamily="50" charset="-128"/>
                <a:ea typeface="メイリオ" panose="020B0604030504040204" pitchFamily="50" charset="-128"/>
              </a:rPr>
              <a:t>条）</a:t>
            </a:r>
            <a:r>
              <a:rPr lang="ja-JP" altLang="en-US" sz="1400" dirty="0" smtClean="0">
                <a:ln w="0"/>
                <a:latin typeface="メイリオ" panose="020B0604030504040204" pitchFamily="50" charset="-128"/>
                <a:ea typeface="メイリオ" panose="020B0604030504040204" pitchFamily="50" charset="-128"/>
              </a:rPr>
              <a:t>。</a:t>
            </a:r>
            <a:endParaRPr lang="en-US" altLang="ja-JP" sz="1400" dirty="0" smtClean="0">
              <a:ln w="0"/>
              <a:latin typeface="メイリオ" panose="020B0604030504040204" pitchFamily="50" charset="-128"/>
              <a:ea typeface="メイリオ" panose="020B0604030504040204" pitchFamily="50" charset="-128"/>
            </a:endParaRPr>
          </a:p>
          <a:p>
            <a:pPr marL="180000" indent="-180000">
              <a:lnSpc>
                <a:spcPct val="110000"/>
              </a:lnSpc>
              <a:spcBef>
                <a:spcPts val="600"/>
              </a:spcBef>
              <a:buFont typeface="Wingdings" panose="05000000000000000000" pitchFamily="2" charset="2"/>
              <a:buChar char="n"/>
            </a:pPr>
            <a:r>
              <a:rPr lang="ja-JP" altLang="en-US" sz="1200" spc="-10" dirty="0" smtClean="0">
                <a:ln w="0"/>
                <a:latin typeface="メイリオ" panose="020B0604030504040204" pitchFamily="50" charset="-128"/>
                <a:ea typeface="メイリオ" panose="020B0604030504040204" pitchFamily="50" charset="-128"/>
              </a:rPr>
              <a:t>１日の労働時間が６時間を超える場合は</a:t>
            </a:r>
            <a:r>
              <a:rPr lang="en-US" altLang="ja-JP" sz="1200" spc="-10" dirty="0" smtClean="0">
                <a:ln w="0"/>
                <a:latin typeface="メイリオ" panose="020B0604030504040204" pitchFamily="50" charset="-128"/>
                <a:ea typeface="メイリオ" panose="020B0604030504040204" pitchFamily="50" charset="-128"/>
              </a:rPr>
              <a:t>45</a:t>
            </a:r>
            <a:r>
              <a:rPr lang="ja-JP" altLang="en-US" sz="1200" spc="-10" dirty="0" smtClean="0">
                <a:ln w="0"/>
                <a:latin typeface="メイリオ" panose="020B0604030504040204" pitchFamily="50" charset="-128"/>
                <a:ea typeface="メイリオ" panose="020B0604030504040204" pitchFamily="50" charset="-128"/>
              </a:rPr>
              <a:t>分以上、８時間を超える場合</a:t>
            </a:r>
            <a:r>
              <a:rPr lang="ja-JP" altLang="en-US" sz="1200" dirty="0" smtClean="0">
                <a:ln w="0"/>
                <a:solidFill>
                  <a:prstClr val="black"/>
                </a:solidFill>
                <a:latin typeface="メイリオ" panose="020B0604030504040204" pitchFamily="50" charset="-128"/>
                <a:ea typeface="メイリオ" panose="020B0604030504040204" pitchFamily="50" charset="-128"/>
              </a:rPr>
              <a:t>は１時間以上の休憩を、勤務時間の途中で与えなければなりません</a:t>
            </a:r>
            <a:r>
              <a:rPr lang="ja-JP" altLang="en-US" sz="1000" dirty="0" smtClean="0">
                <a:ln w="0"/>
                <a:solidFill>
                  <a:prstClr val="black"/>
                </a:solidFill>
                <a:latin typeface="メイリオ" panose="020B0604030504040204" pitchFamily="50" charset="-128"/>
                <a:ea typeface="メイリオ" panose="020B0604030504040204" pitchFamily="50" charset="-128"/>
              </a:rPr>
              <a:t>（労基法第</a:t>
            </a:r>
            <a:r>
              <a:rPr lang="en-US" altLang="ja-JP" sz="1000" dirty="0" smtClean="0">
                <a:ln w="0"/>
                <a:solidFill>
                  <a:prstClr val="black"/>
                </a:solidFill>
                <a:latin typeface="メイリオ" panose="020B0604030504040204" pitchFamily="50" charset="-128"/>
                <a:ea typeface="メイリオ" panose="020B0604030504040204" pitchFamily="50" charset="-128"/>
              </a:rPr>
              <a:t>34</a:t>
            </a:r>
            <a:r>
              <a:rPr lang="ja-JP" altLang="en-US" sz="1000" dirty="0" smtClean="0">
                <a:ln w="0"/>
                <a:solidFill>
                  <a:prstClr val="black"/>
                </a:solidFill>
                <a:latin typeface="メイリオ" panose="020B0604030504040204" pitchFamily="50" charset="-128"/>
                <a:ea typeface="メイリオ" panose="020B0604030504040204" pitchFamily="50" charset="-128"/>
              </a:rPr>
              <a:t>条第１項）</a:t>
            </a:r>
            <a:r>
              <a:rPr lang="ja-JP" altLang="en-US" sz="1400" dirty="0" smtClean="0">
                <a:ln w="0"/>
                <a:solidFill>
                  <a:prstClr val="black"/>
                </a:solidFill>
                <a:latin typeface="メイリオ" panose="020B0604030504040204" pitchFamily="50" charset="-128"/>
                <a:ea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45000" y="8584673"/>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（２）年次有給</a:t>
            </a:r>
            <a:r>
              <a:rPr lang="ja-JP" altLang="en-US" dirty="0" smtClean="0">
                <a:solidFill>
                  <a:prstClr val="white"/>
                </a:solidFill>
                <a:latin typeface="メイリオ" panose="020B0604030504040204" pitchFamily="50" charset="-128"/>
                <a:ea typeface="メイリオ" panose="020B0604030504040204" pitchFamily="50" charset="-128"/>
              </a:rPr>
              <a:t>休暇</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」６頁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20" name="正方形/長方形 19"/>
          <p:cNvSpPr/>
          <p:nvPr/>
        </p:nvSpPr>
        <p:spPr>
          <a:xfrm>
            <a:off x="117000" y="8944681"/>
            <a:ext cx="6624000" cy="904863"/>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rPr>
              <a:t>所定労働日数、労働時間数に応じて、労働者には法定の日数の年次有給休暇が発生します</a:t>
            </a:r>
            <a:r>
              <a:rPr lang="ja-JP" altLang="en-US"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労基法第</a:t>
            </a:r>
            <a:r>
              <a:rPr lang="en-US" altLang="ja-JP" sz="1000" dirty="0">
                <a:latin typeface="メイリオ" panose="020B0604030504040204" pitchFamily="50" charset="-128"/>
                <a:ea typeface="メイリオ" panose="020B0604030504040204" pitchFamily="50" charset="-128"/>
              </a:rPr>
              <a:t>39</a:t>
            </a:r>
            <a:r>
              <a:rPr lang="ja-JP" altLang="en-US" sz="1000" dirty="0" smtClean="0">
                <a:latin typeface="メイリオ" panose="020B0604030504040204" pitchFamily="50" charset="-128"/>
                <a:ea typeface="メイリオ" panose="020B0604030504040204" pitchFamily="50" charset="-128"/>
              </a:rPr>
              <a:t>条第３項</a:t>
            </a:r>
            <a:r>
              <a:rPr lang="ja-JP" altLang="en-US" sz="1000" dirty="0">
                <a:latin typeface="メイリオ" panose="020B0604030504040204" pitchFamily="50" charset="-128"/>
                <a:ea typeface="メイリオ" panose="020B0604030504040204" pitchFamily="50" charset="-128"/>
              </a:rPr>
              <a:t>、労基則第</a:t>
            </a:r>
            <a:r>
              <a:rPr lang="en-US" altLang="ja-JP" sz="1000" dirty="0">
                <a:latin typeface="メイリオ" panose="020B0604030504040204" pitchFamily="50" charset="-128"/>
                <a:ea typeface="メイリオ" panose="020B0604030504040204" pitchFamily="50" charset="-128"/>
              </a:rPr>
              <a:t>24</a:t>
            </a:r>
            <a:r>
              <a:rPr lang="ja-JP" altLang="en-US" sz="1000" dirty="0">
                <a:latin typeface="メイリオ" panose="020B0604030504040204" pitchFamily="50" charset="-128"/>
                <a:ea typeface="メイリオ" panose="020B0604030504040204" pitchFamily="50" charset="-128"/>
              </a:rPr>
              <a:t>条の</a:t>
            </a:r>
            <a:r>
              <a:rPr lang="ja-JP" altLang="en-US" sz="1000" dirty="0" smtClean="0">
                <a:latin typeface="メイリオ" panose="020B0604030504040204" pitchFamily="50" charset="-128"/>
                <a:ea typeface="メイリオ" panose="020B0604030504040204" pitchFamily="50" charset="-128"/>
              </a:rPr>
              <a:t>３）</a:t>
            </a:r>
            <a:r>
              <a:rPr lang="ja-JP" altLang="en-US" sz="1200" dirty="0" smtClean="0">
                <a:latin typeface="メイリオ" panose="020B0604030504040204" pitchFamily="50" charset="-128"/>
                <a:ea typeface="メイリオ" panose="020B0604030504040204" pitchFamily="50" charset="-128"/>
              </a:rPr>
              <a:t>。使用者は、原則として労働者の請求する時季に年次有給休暇を取得させなければなりません</a:t>
            </a:r>
            <a:r>
              <a:rPr lang="ja-JP" altLang="en-US" sz="1000" dirty="0" smtClean="0">
                <a:latin typeface="メイリオ" panose="020B0604030504040204" pitchFamily="50" charset="-128"/>
                <a:ea typeface="メイリオ" panose="020B0604030504040204" pitchFamily="50" charset="-128"/>
              </a:rPr>
              <a:t>（労基法第</a:t>
            </a:r>
            <a:r>
              <a:rPr lang="en-US" altLang="ja-JP" sz="1000" dirty="0" smtClean="0">
                <a:latin typeface="メイリオ" panose="020B0604030504040204" pitchFamily="50" charset="-128"/>
                <a:ea typeface="メイリオ" panose="020B0604030504040204" pitchFamily="50" charset="-128"/>
              </a:rPr>
              <a:t>39</a:t>
            </a:r>
            <a:r>
              <a:rPr lang="ja-JP" altLang="en-US" sz="1000" dirty="0" smtClean="0">
                <a:latin typeface="メイリオ" panose="020B0604030504040204" pitchFamily="50" charset="-128"/>
                <a:ea typeface="メイリオ" panose="020B0604030504040204" pitchFamily="50" charset="-128"/>
              </a:rPr>
              <a:t>条第５項）</a:t>
            </a:r>
            <a:r>
              <a:rPr lang="ja-JP" altLang="en-US" sz="1200" dirty="0" smtClean="0">
                <a:latin typeface="メイリオ" panose="020B0604030504040204" pitchFamily="50" charset="-128"/>
                <a:ea typeface="メイリオ" panose="020B0604030504040204" pitchFamily="50" charset="-128"/>
              </a:rPr>
              <a:t>。「シフトの調整をして働く日を決めたのだから、その日に年休は使わせない」といった取扱いは認められません。</a:t>
            </a:r>
            <a:endParaRPr lang="en-US" altLang="ja-JP" sz="1200" dirty="0" smtClean="0">
              <a:latin typeface="メイリオ" panose="020B0604030504040204" pitchFamily="50" charset="-128"/>
              <a:ea typeface="メイリオ" panose="020B0604030504040204" pitchFamily="50" charset="-128"/>
            </a:endParaRPr>
          </a:p>
        </p:txBody>
      </p:sp>
      <p:sp>
        <p:nvSpPr>
          <p:cNvPr id="21" name="正方形/長方形 20"/>
          <p:cNvSpPr/>
          <p:nvPr/>
        </p:nvSpPr>
        <p:spPr>
          <a:xfrm>
            <a:off x="432000" y="6644469"/>
            <a:ext cx="5310500" cy="338554"/>
          </a:xfrm>
          <a:prstGeom prst="rect">
            <a:avLst/>
          </a:prstGeom>
        </p:spPr>
        <p:txBody>
          <a:bodyPr wrap="square">
            <a:spAutoFit/>
          </a:bodyPr>
          <a:lstStyle/>
          <a:p>
            <a:r>
              <a:rPr lang="ja-JP" altLang="en-US" sz="16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シフト制労働者を就労させる際の注意点</a:t>
            </a:r>
            <a:endParaRPr lang="ja-JP" altLang="en-US" sz="16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2" name="直線コネクタ 21"/>
          <p:cNvCxnSpPr/>
          <p:nvPr/>
        </p:nvCxnSpPr>
        <p:spPr>
          <a:xfrm flipV="1">
            <a:off x="45000" y="6976918"/>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graphicFrame>
        <p:nvGraphicFramePr>
          <p:cNvPr id="15" name="表 14"/>
          <p:cNvGraphicFramePr>
            <a:graphicFrameLocks noGrp="1"/>
          </p:cNvGraphicFramePr>
          <p:nvPr>
            <p:extLst>
              <p:ext uri="{D42A27DB-BD31-4B8C-83A1-F6EECF244321}">
                <p14:modId xmlns:p14="http://schemas.microsoft.com/office/powerpoint/2010/main" val="130937412"/>
              </p:ext>
            </p:extLst>
          </p:nvPr>
        </p:nvGraphicFramePr>
        <p:xfrm>
          <a:off x="261000" y="1124940"/>
          <a:ext cx="6336000" cy="4044084"/>
        </p:xfrm>
        <a:graphic>
          <a:graphicData uri="http://schemas.openxmlformats.org/drawingml/2006/table">
            <a:tbl>
              <a:tblPr firstRow="1" bandRow="1">
                <a:tableStyleId>{5C22544A-7EE6-4342-B048-85BDC9FD1C3A}</a:tableStyleId>
              </a:tblPr>
              <a:tblGrid>
                <a:gridCol w="864096">
                  <a:extLst>
                    <a:ext uri="{9D8B030D-6E8A-4147-A177-3AD203B41FA5}">
                      <a16:colId xmlns:a16="http://schemas.microsoft.com/office/drawing/2014/main" val="2183734082"/>
                    </a:ext>
                  </a:extLst>
                </a:gridCol>
                <a:gridCol w="5471904">
                  <a:extLst>
                    <a:ext uri="{9D8B030D-6E8A-4147-A177-3AD203B41FA5}">
                      <a16:colId xmlns:a16="http://schemas.microsoft.com/office/drawing/2014/main" val="228019144"/>
                    </a:ext>
                  </a:extLst>
                </a:gridCol>
              </a:tblGrid>
              <a:tr h="370840">
                <a:tc>
                  <a:txBody>
                    <a:bodyPr/>
                    <a:lstStyle/>
                    <a:p>
                      <a:pPr marL="0" marR="0" lvl="0" indent="0" algn="ctr" defTabSz="914400" rtl="0" eaLnBrk="1" fontAlgn="auto" latinLnBrk="0" hangingPunct="1">
                        <a:lnSpc>
                          <a:spcPct val="110000"/>
                        </a:lnSpc>
                        <a:spcBef>
                          <a:spcPts val="0"/>
                        </a:spcBef>
                        <a:spcAft>
                          <a:spcPts val="0"/>
                        </a:spcAft>
                        <a:buClrTx/>
                        <a:buSzTx/>
                        <a:buFont typeface="Wingdings" panose="05000000000000000000" pitchFamily="2" charset="2"/>
                        <a:buNone/>
                        <a:tabLst/>
                        <a:defRPr/>
                      </a:pPr>
                      <a:r>
                        <a:rPr lang="ja-JP" altLang="en-US" sz="1400" b="1" spc="300" dirty="0" smtClean="0">
                          <a:ln w="0"/>
                          <a:solidFill>
                            <a:schemeClr val="bg1"/>
                          </a:solidFill>
                          <a:latin typeface="メイリオ" panose="020B0604030504040204" pitchFamily="50" charset="-128"/>
                          <a:ea typeface="メイリオ" panose="020B0604030504040204" pitchFamily="50" charset="-128"/>
                        </a:rPr>
                        <a:t>作成</a:t>
                      </a:r>
                      <a:endParaRPr lang="en-US" altLang="ja-JP" sz="1400" b="1" spc="300" dirty="0" smtClean="0">
                        <a:ln w="0"/>
                        <a:solidFill>
                          <a:schemeClr val="bg1"/>
                        </a:solidFill>
                        <a:latin typeface="メイリオ" panose="020B0604030504040204" pitchFamily="50" charset="-128"/>
                        <a:ea typeface="メイリオ" panose="020B0604030504040204" pitchFamily="50" charset="-128"/>
                      </a:endParaRPr>
                    </a:p>
                  </a:txBody>
                  <a:tcPr marT="36000" marB="36000" anchor="ctr">
                    <a:lnL w="1270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180000" indent="-180000" hangingPunct="0">
                        <a:lnSpc>
                          <a:spcPct val="110000"/>
                        </a:lnSpc>
                        <a:spcBef>
                          <a:spcPts val="300"/>
                        </a:spcBef>
                        <a:tabLst>
                          <a:tab pos="180975" algn="l"/>
                        </a:tabLst>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・シフトの作成時に、事前に労働者の意見を聞くこと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hangingPunct="0">
                        <a:lnSpc>
                          <a:spcPct val="110000"/>
                        </a:lnSpc>
                        <a:spcBef>
                          <a:spcPts val="300"/>
                        </a:spcBef>
                        <a:tabLst>
                          <a:tab pos="180975" algn="l"/>
                        </a:tabLst>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・シフトの通知期限　</a:t>
                      </a: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例：毎月○日</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hangingPunct="0">
                        <a:lnSpc>
                          <a:spcPct val="110000"/>
                        </a:lnSpc>
                        <a:spcBef>
                          <a:spcPts val="300"/>
                        </a:spcBef>
                        <a:tabLst>
                          <a:tab pos="180975" algn="l"/>
                        </a:tabLst>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・シフトの通知方法　</a:t>
                      </a: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例：電子メール等で通知</a:t>
                      </a:r>
                      <a:endParaRPr lang="en-US" altLang="ja-JP"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lnL w="1905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097551564"/>
                  </a:ext>
                </a:extLst>
              </a:tr>
              <a:tr h="370840">
                <a:tc>
                  <a:txBody>
                    <a:bodyPr/>
                    <a:lstStyle/>
                    <a:p>
                      <a:pPr marL="0" marR="0" lvl="0" indent="0" algn="ctr" defTabSz="914400" rtl="0" eaLnBrk="1" fontAlgn="auto" latinLnBrk="0" hangingPunct="1">
                        <a:lnSpc>
                          <a:spcPct val="110000"/>
                        </a:lnSpc>
                        <a:spcBef>
                          <a:spcPts val="0"/>
                        </a:spcBef>
                        <a:spcAft>
                          <a:spcPts val="0"/>
                        </a:spcAft>
                        <a:buClrTx/>
                        <a:buSzTx/>
                        <a:buFont typeface="Wingdings" panose="05000000000000000000" pitchFamily="2" charset="2"/>
                        <a:buNone/>
                        <a:tabLst/>
                        <a:defRPr/>
                      </a:pPr>
                      <a:r>
                        <a:rPr lang="ja-JP" altLang="en-US" sz="1400" b="1" spc="300" dirty="0" smtClean="0">
                          <a:ln w="0"/>
                          <a:solidFill>
                            <a:schemeClr val="bg1"/>
                          </a:solidFill>
                          <a:latin typeface="メイリオ" panose="020B0604030504040204" pitchFamily="50" charset="-128"/>
                          <a:ea typeface="メイリオ" panose="020B0604030504040204" pitchFamily="50" charset="-128"/>
                        </a:rPr>
                        <a:t>変更</a:t>
                      </a:r>
                      <a:endParaRPr lang="en-US" altLang="ja-JP" sz="1400" b="1" spc="300" dirty="0" smtClean="0">
                        <a:ln w="0"/>
                        <a:solidFill>
                          <a:schemeClr val="bg1"/>
                        </a:solidFill>
                        <a:latin typeface="メイリオ" panose="020B0604030504040204" pitchFamily="50" charset="-128"/>
                        <a:ea typeface="メイリオ" panose="020B0604030504040204" pitchFamily="50" charset="-128"/>
                      </a:endParaRPr>
                    </a:p>
                  </a:txBody>
                  <a:tcPr marT="36000" marB="36000" anchor="ctr">
                    <a:lnL w="1270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03185"/>
                    </a:solidFill>
                  </a:tcPr>
                </a:tc>
                <a:tc>
                  <a:txBody>
                    <a:bodyPr/>
                    <a:lstStyle/>
                    <a:p>
                      <a:pPr marL="180000" lvl="0" indent="-180000" hangingPunct="0">
                        <a:lnSpc>
                          <a:spcPct val="110000"/>
                        </a:lnSpc>
                        <a:spcBef>
                          <a:spcPts val="300"/>
                        </a:spcBef>
                        <a:tabLst>
                          <a:tab pos="180975" algn="l"/>
                        </a:tabLst>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・一旦確定したシフトの労働日、労働時間をシフト期間開始前に変更する場合に、使用者や労働者が申出を行う場合の期限や手続</a:t>
                      </a:r>
                      <a:endParaRPr lang="en-US" altLang="ja-JP" sz="1200" b="0" strike="dblStrike" baseline="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hangingPunct="0">
                        <a:lnSpc>
                          <a:spcPct val="110000"/>
                        </a:lnSpc>
                        <a:spcBef>
                          <a:spcPts val="300"/>
                        </a:spcBef>
                        <a:tabLst>
                          <a:tab pos="180975" algn="l"/>
                        </a:tabLst>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・シフト期間開始後、確定していた労働日、労働時間をキャンセル、変更する場合の期限や手続</a:t>
                      </a:r>
                      <a:endParaRPr lang="en-US" altLang="ja-JP" sz="1200" b="0" strike="dblStrike" baseline="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hangingPunct="0">
                        <a:lnSpc>
                          <a:spcPct val="110000"/>
                        </a:lnSpc>
                        <a:spcBef>
                          <a:spcPts val="300"/>
                        </a:spcBef>
                        <a:tabLst>
                          <a:tab pos="180975" algn="l"/>
                        </a:tabLst>
                      </a:pP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一旦確定した労働日や労働時間等の変更は、基本的に労働条件の変更に該当し</a:t>
                      </a:r>
                      <a:r>
                        <a:rPr lang="ja-JP" altLang="en-US" sz="1000" b="0" dirty="0" smtClean="0">
                          <a:solidFill>
                            <a:srgbClr val="00B05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使用者と労働者双方の合意が必要である点に留意してください。</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marT="72000" marB="36000" anchor="ctr">
                    <a:lnL w="1905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683136859"/>
                  </a:ext>
                </a:extLst>
              </a:tr>
              <a:tr h="370840">
                <a:tc>
                  <a:txBody>
                    <a:bodyPr/>
                    <a:lstStyle/>
                    <a:p>
                      <a:pPr marL="0" marR="0" lvl="0" indent="0" algn="ctr" defTabSz="914400" rtl="0" eaLnBrk="1" fontAlgn="auto" latinLnBrk="0" hangingPunct="1">
                        <a:lnSpc>
                          <a:spcPct val="110000"/>
                        </a:lnSpc>
                        <a:spcBef>
                          <a:spcPts val="0"/>
                        </a:spcBef>
                        <a:spcAft>
                          <a:spcPts val="0"/>
                        </a:spcAft>
                        <a:buClrTx/>
                        <a:buSzTx/>
                        <a:buFont typeface="Wingdings" panose="05000000000000000000" pitchFamily="2" charset="2"/>
                        <a:buNone/>
                        <a:tabLst/>
                        <a:defRPr/>
                      </a:pPr>
                      <a:r>
                        <a:rPr lang="ja-JP" altLang="en-US" sz="1400" b="1" spc="300" dirty="0" smtClean="0">
                          <a:ln w="0"/>
                          <a:solidFill>
                            <a:schemeClr val="bg1"/>
                          </a:solidFill>
                          <a:latin typeface="メイリオ" panose="020B0604030504040204" pitchFamily="50" charset="-128"/>
                          <a:ea typeface="メイリオ" panose="020B0604030504040204" pitchFamily="50" charset="-128"/>
                        </a:rPr>
                        <a:t>設定</a:t>
                      </a:r>
                      <a:endParaRPr lang="en-US" altLang="ja-JP" sz="1400" b="1" spc="300" dirty="0" smtClean="0">
                        <a:ln w="0"/>
                        <a:solidFill>
                          <a:schemeClr val="bg1"/>
                        </a:solidFill>
                        <a:latin typeface="メイリオ" panose="020B0604030504040204" pitchFamily="50" charset="-128"/>
                        <a:ea typeface="メイリオ" panose="020B0604030504040204" pitchFamily="50" charset="-128"/>
                      </a:endParaRPr>
                    </a:p>
                  </a:txBody>
                  <a:tcPr marT="36000" marB="36000" anchor="ctr">
                    <a:lnL w="1270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103185"/>
                      </a:solidFill>
                      <a:prstDash val="solid"/>
                      <a:round/>
                      <a:headEnd type="none" w="med" len="med"/>
                      <a:tailEnd type="none" w="med" len="med"/>
                    </a:lnB>
                    <a:solidFill>
                      <a:srgbClr val="103185"/>
                    </a:solidFill>
                  </a:tcPr>
                </a:tc>
                <a:tc>
                  <a:txBody>
                    <a:bodyPr/>
                    <a:lstStyle/>
                    <a:p>
                      <a:pPr marL="0" lvl="0" indent="0" hangingPunct="0">
                        <a:lnSpc>
                          <a:spcPct val="110000"/>
                        </a:lnSpc>
                        <a:spcBef>
                          <a:spcPts val="300"/>
                        </a:spcBef>
                        <a:tabLst>
                          <a:tab pos="180975" algn="l"/>
                        </a:tabLst>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作成・変更のルールに加えて、労働者の希望に応じて以下の内容についてあらかじめ合意することも考えられます。</a:t>
                      </a:r>
                      <a:endParaRPr lang="en-US" altLang="ja-JP" sz="1400" b="0" u="sng" strike="sngStrik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180000" hangingPunct="0">
                        <a:lnSpc>
                          <a:spcPct val="110000"/>
                        </a:lnSpc>
                        <a:spcBef>
                          <a:spcPts val="300"/>
                        </a:spcBef>
                      </a:pPr>
                      <a:r>
                        <a:rPr lang="ja-JP" altLang="en-US" sz="1200" b="0" dirty="0" smtClean="0">
                          <a:solidFill>
                            <a:schemeClr val="tx1"/>
                          </a:solidFill>
                          <a:latin typeface="メイリオ" panose="020B0604030504040204" pitchFamily="50" charset="-128"/>
                          <a:ea typeface="メイリオ" panose="020B0604030504040204" pitchFamily="50" charset="-128"/>
                        </a:rPr>
                        <a:t>・一定の期間中に労働日が設定される最大</a:t>
                      </a:r>
                      <a:r>
                        <a:rPr lang="ja-JP" altLang="ja-JP" sz="1200" b="0" dirty="0" smtClean="0">
                          <a:solidFill>
                            <a:schemeClr val="tx1"/>
                          </a:solidFill>
                          <a:latin typeface="メイリオ" panose="020B0604030504040204" pitchFamily="50" charset="-128"/>
                          <a:ea typeface="メイリオ" panose="020B0604030504040204" pitchFamily="50" charset="-128"/>
                        </a:rPr>
                        <a:t>の日数、時間数、時間帯</a:t>
                      </a:r>
                      <a:r>
                        <a:rPr lang="en-US" altLang="ja-JP" sz="1200" b="0" dirty="0" smtClean="0">
                          <a:solidFill>
                            <a:schemeClr val="tx1"/>
                          </a:solidFill>
                          <a:latin typeface="メイリオ" panose="020B0604030504040204" pitchFamily="50" charset="-128"/>
                          <a:ea typeface="メイリオ" panose="020B0604030504040204" pitchFamily="50" charset="-128"/>
                        </a:rPr>
                        <a:t/>
                      </a:r>
                      <a:br>
                        <a:rPr lang="en-US" altLang="ja-JP" sz="1200" b="0" dirty="0" smtClean="0">
                          <a:solidFill>
                            <a:schemeClr val="tx1"/>
                          </a:solidFill>
                          <a:latin typeface="メイリオ" panose="020B0604030504040204" pitchFamily="50" charset="-128"/>
                          <a:ea typeface="メイリオ" panose="020B0604030504040204" pitchFamily="50" charset="-128"/>
                        </a:rPr>
                      </a:br>
                      <a:r>
                        <a:rPr lang="ja-JP" altLang="en-US" sz="1000" b="0" dirty="0" smtClean="0">
                          <a:solidFill>
                            <a:schemeClr val="tx1"/>
                          </a:solidFill>
                          <a:latin typeface="メイリオ" panose="020B0604030504040204" pitchFamily="50" charset="-128"/>
                          <a:ea typeface="メイリオ" panose="020B0604030504040204" pitchFamily="50" charset="-128"/>
                        </a:rPr>
                        <a:t>例：</a:t>
                      </a:r>
                      <a:r>
                        <a:rPr lang="ja-JP" altLang="ja-JP" sz="1000" b="0" dirty="0" smtClean="0">
                          <a:solidFill>
                            <a:schemeClr val="tx1"/>
                          </a:solidFill>
                          <a:latin typeface="メイリオ" panose="020B0604030504040204" pitchFamily="50" charset="-128"/>
                          <a:ea typeface="メイリオ" panose="020B0604030504040204" pitchFamily="50" charset="-128"/>
                        </a:rPr>
                        <a:t>毎週月、水、金曜日から勤務する日をシフトで指定する</a:t>
                      </a:r>
                    </a:p>
                    <a:p>
                      <a:pPr marL="180000" lvl="0" indent="-180000" hangingPunct="0">
                        <a:lnSpc>
                          <a:spcPct val="110000"/>
                        </a:lnSpc>
                        <a:spcBef>
                          <a:spcPts val="300"/>
                        </a:spcBef>
                      </a:pPr>
                      <a:r>
                        <a:rPr lang="ja-JP" altLang="en-US" sz="1200" b="0" dirty="0" smtClean="0">
                          <a:solidFill>
                            <a:schemeClr val="tx1"/>
                          </a:solidFill>
                          <a:latin typeface="メイリオ" panose="020B0604030504040204" pitchFamily="50" charset="-128"/>
                          <a:ea typeface="メイリオ" panose="020B0604030504040204" pitchFamily="50" charset="-128"/>
                        </a:rPr>
                        <a:t>・一定の期間中の</a:t>
                      </a:r>
                      <a:r>
                        <a:rPr lang="ja-JP" altLang="ja-JP" sz="1200" b="0" dirty="0" smtClean="0">
                          <a:solidFill>
                            <a:schemeClr val="tx1"/>
                          </a:solidFill>
                          <a:latin typeface="メイリオ" panose="020B0604030504040204" pitchFamily="50" charset="-128"/>
                          <a:ea typeface="メイリオ" panose="020B0604030504040204" pitchFamily="50" charset="-128"/>
                        </a:rPr>
                        <a:t>目安</a:t>
                      </a:r>
                      <a:r>
                        <a:rPr lang="ja-JP" altLang="en-US" sz="1200" b="0" dirty="0" smtClean="0">
                          <a:solidFill>
                            <a:schemeClr val="tx1"/>
                          </a:solidFill>
                          <a:latin typeface="メイリオ" panose="020B0604030504040204" pitchFamily="50" charset="-128"/>
                          <a:ea typeface="メイリオ" panose="020B0604030504040204" pitchFamily="50" charset="-128"/>
                        </a:rPr>
                        <a:t>となる</a:t>
                      </a:r>
                      <a:r>
                        <a:rPr lang="ja-JP" altLang="ja-JP" sz="1200" b="0" dirty="0" smtClean="0">
                          <a:solidFill>
                            <a:schemeClr val="tx1"/>
                          </a:solidFill>
                          <a:latin typeface="メイリオ" panose="020B0604030504040204" pitchFamily="50" charset="-128"/>
                          <a:ea typeface="メイリオ" panose="020B0604030504040204" pitchFamily="50" charset="-128"/>
                        </a:rPr>
                        <a:t>労働日数、労働時間数</a:t>
                      </a:r>
                      <a:r>
                        <a:rPr lang="en-US" altLang="ja-JP" sz="1200" b="0" dirty="0" smtClean="0">
                          <a:solidFill>
                            <a:schemeClr val="tx1"/>
                          </a:solidFill>
                          <a:latin typeface="メイリオ" panose="020B0604030504040204" pitchFamily="50" charset="-128"/>
                          <a:ea typeface="メイリオ" panose="020B0604030504040204" pitchFamily="50" charset="-128"/>
                        </a:rPr>
                        <a:t/>
                      </a:r>
                      <a:br>
                        <a:rPr lang="en-US" altLang="ja-JP" sz="1200" b="0" dirty="0" smtClean="0">
                          <a:solidFill>
                            <a:schemeClr val="tx1"/>
                          </a:solidFill>
                          <a:latin typeface="メイリオ" panose="020B0604030504040204" pitchFamily="50" charset="-128"/>
                          <a:ea typeface="メイリオ" panose="020B0604030504040204" pitchFamily="50" charset="-128"/>
                        </a:rPr>
                      </a:br>
                      <a:r>
                        <a:rPr lang="ja-JP" altLang="en-US" sz="1000" b="0" dirty="0" smtClean="0">
                          <a:solidFill>
                            <a:schemeClr val="tx1"/>
                          </a:solidFill>
                          <a:latin typeface="メイリオ" panose="020B0604030504040204" pitchFamily="50" charset="-128"/>
                          <a:ea typeface="メイリオ" panose="020B0604030504040204" pitchFamily="50" charset="-128"/>
                        </a:rPr>
                        <a:t>例：</a:t>
                      </a:r>
                      <a:r>
                        <a:rPr lang="ja-JP" altLang="ja-JP" sz="1000" b="0" dirty="0" smtClean="0">
                          <a:solidFill>
                            <a:schemeClr val="tx1"/>
                          </a:solidFill>
                          <a:latin typeface="メイリオ" panose="020B0604030504040204" pitchFamily="50" charset="-128"/>
                          <a:ea typeface="メイリオ" panose="020B0604030504040204" pitchFamily="50" charset="-128"/>
                        </a:rPr>
                        <a:t>１か月○日程度勤務</a:t>
                      </a:r>
                      <a:r>
                        <a:rPr lang="ja-JP" altLang="en-US" sz="1000" b="0" dirty="0" smtClean="0">
                          <a:solidFill>
                            <a:schemeClr val="tx1"/>
                          </a:solidFill>
                          <a:latin typeface="メイリオ" panose="020B0604030504040204" pitchFamily="50" charset="-128"/>
                          <a:ea typeface="メイリオ" panose="020B0604030504040204" pitchFamily="50" charset="-128"/>
                        </a:rPr>
                        <a:t>／</a:t>
                      </a:r>
                      <a:r>
                        <a:rPr lang="ja-JP" altLang="ja-JP" sz="1000" b="0" dirty="0" smtClean="0">
                          <a:solidFill>
                            <a:schemeClr val="tx1"/>
                          </a:solidFill>
                          <a:latin typeface="メイリオ" panose="020B0604030504040204" pitchFamily="50" charset="-128"/>
                          <a:ea typeface="メイリオ" panose="020B0604030504040204" pitchFamily="50" charset="-128"/>
                        </a:rPr>
                        <a:t>１週間あたり平均○時間勤務</a:t>
                      </a:r>
                    </a:p>
                    <a:p>
                      <a:pPr marL="185738" indent="-185738" hangingPunct="0">
                        <a:lnSpc>
                          <a:spcPct val="110000"/>
                        </a:lnSpc>
                        <a:spcBef>
                          <a:spcPts val="300"/>
                        </a:spcBef>
                      </a:pPr>
                      <a:r>
                        <a:rPr lang="ja-JP" altLang="en-US" sz="1200" b="0" dirty="0" smtClean="0">
                          <a:solidFill>
                            <a:schemeClr val="tx1"/>
                          </a:solidFill>
                          <a:latin typeface="メイリオ" panose="020B0604030504040204" pitchFamily="50" charset="-128"/>
                          <a:ea typeface="メイリオ" panose="020B0604030504040204" pitchFamily="50" charset="-128"/>
                        </a:rPr>
                        <a:t>・これらに併せて、一定の期間において最低限労働する日数、時間数などを定めることも考えられます。</a:t>
                      </a:r>
                      <a:r>
                        <a:rPr lang="en-US" altLang="ja-JP" sz="1200" b="0" dirty="0" smtClean="0">
                          <a:solidFill>
                            <a:schemeClr val="tx1"/>
                          </a:solidFill>
                          <a:latin typeface="メイリオ" panose="020B0604030504040204" pitchFamily="50" charset="-128"/>
                          <a:ea typeface="メイリオ" panose="020B0604030504040204" pitchFamily="50" charset="-128"/>
                        </a:rPr>
                        <a:t/>
                      </a:r>
                      <a:br>
                        <a:rPr lang="en-US" altLang="ja-JP" sz="1200" b="0" dirty="0" smtClean="0">
                          <a:solidFill>
                            <a:schemeClr val="tx1"/>
                          </a:solidFill>
                          <a:latin typeface="メイリオ" panose="020B0604030504040204" pitchFamily="50" charset="-128"/>
                          <a:ea typeface="メイリオ" panose="020B0604030504040204" pitchFamily="50" charset="-128"/>
                        </a:rPr>
                      </a:br>
                      <a:r>
                        <a:rPr lang="ja-JP" altLang="en-US" sz="1000" b="0" dirty="0" smtClean="0">
                          <a:solidFill>
                            <a:schemeClr val="tx1"/>
                          </a:solidFill>
                          <a:latin typeface="メイリオ" panose="020B0604030504040204" pitchFamily="50" charset="-128"/>
                          <a:ea typeface="メイリオ" panose="020B0604030504040204" pitchFamily="50" charset="-128"/>
                        </a:rPr>
                        <a:t>例：１か月○日以上勤務／少なくとも毎週月曜日はシフトに入る</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marT="72000" marB="36000" anchor="ctr">
                    <a:lnL w="19050" cap="flat" cmpd="sng" algn="ctr">
                      <a:solidFill>
                        <a:srgbClr val="103185"/>
                      </a:solidFill>
                      <a:prstDash val="solid"/>
                      <a:round/>
                      <a:headEnd type="none" w="med" len="med"/>
                      <a:tailEnd type="none" w="med" len="med"/>
                    </a:lnL>
                    <a:lnR w="12700" cap="flat" cmpd="sng" algn="ctr">
                      <a:solidFill>
                        <a:srgbClr val="103185"/>
                      </a:solidFill>
                      <a:prstDash val="solid"/>
                      <a:round/>
                      <a:headEnd type="none" w="med" len="med"/>
                      <a:tailEnd type="none" w="med" len="med"/>
                    </a:lnR>
                    <a:lnT w="12700" cap="flat" cmpd="sng" algn="ctr">
                      <a:solidFill>
                        <a:srgbClr val="103185"/>
                      </a:solidFill>
                      <a:prstDash val="solid"/>
                      <a:round/>
                      <a:headEnd type="none" w="med" len="med"/>
                      <a:tailEnd type="none" w="med" len="med"/>
                    </a:lnT>
                    <a:lnB w="1270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931742116"/>
                  </a:ext>
                </a:extLst>
              </a:tr>
            </a:tbl>
          </a:graphicData>
        </a:graphic>
      </p:graphicFrame>
      <p:sp>
        <p:nvSpPr>
          <p:cNvPr id="23" name="正方形/長方形 22"/>
          <p:cNvSpPr/>
          <p:nvPr/>
        </p:nvSpPr>
        <p:spPr>
          <a:xfrm>
            <a:off x="45000" y="6624000"/>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lang="ja-JP" altLang="en-US" sz="2000" dirty="0">
                <a:latin typeface="ＤＦ特太ゴシック体" panose="020B0509000000000000" pitchFamily="49" charset="-128"/>
                <a:ea typeface="ＤＦ特太ゴシック体" panose="020B0509000000000000" pitchFamily="49" charset="-128"/>
              </a:rPr>
              <a:t>２</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3143541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45000" y="1351768"/>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（４）安全、健康確保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prstClr val="white"/>
                </a:solidFill>
                <a:latin typeface="メイリオ" panose="020B0604030504040204" pitchFamily="50" charset="-128"/>
                <a:ea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」５頁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34" name="正方形/長方形 33"/>
          <p:cNvSpPr/>
          <p:nvPr/>
        </p:nvSpPr>
        <p:spPr>
          <a:xfrm>
            <a:off x="117000" y="1718098"/>
            <a:ext cx="6624000" cy="498598"/>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en-US" sz="1200" dirty="0" smtClean="0">
                <a:ln w="0"/>
                <a:latin typeface="メイリオ" panose="020B0604030504040204" pitchFamily="50" charset="-128"/>
                <a:ea typeface="メイリオ" panose="020B0604030504040204" pitchFamily="50" charset="-128"/>
              </a:rPr>
              <a:t>労働安全衛生法に基づく</a:t>
            </a:r>
            <a:r>
              <a:rPr lang="ja-JP" altLang="ja-JP" sz="1200" dirty="0" smtClean="0">
                <a:latin typeface="メイリオ" panose="020B0604030504040204" pitchFamily="50" charset="-128"/>
                <a:ea typeface="メイリオ" panose="020B0604030504040204" pitchFamily="50" charset="-128"/>
              </a:rPr>
              <a:t>安全</a:t>
            </a:r>
            <a:r>
              <a:rPr lang="ja-JP" altLang="ja-JP" sz="1200" dirty="0">
                <a:latin typeface="メイリオ" panose="020B0604030504040204" pitchFamily="50" charset="-128"/>
                <a:ea typeface="メイリオ" panose="020B0604030504040204" pitchFamily="50" charset="-128"/>
              </a:rPr>
              <a:t>衛生</a:t>
            </a:r>
            <a:r>
              <a:rPr lang="ja-JP" altLang="ja-JP" sz="1200" dirty="0" smtClean="0">
                <a:latin typeface="メイリオ" panose="020B0604030504040204" pitchFamily="50" charset="-128"/>
                <a:ea typeface="メイリオ" panose="020B0604030504040204" pitchFamily="50" charset="-128"/>
              </a:rPr>
              <a:t>教育</a:t>
            </a:r>
            <a:r>
              <a:rPr lang="ja-JP" altLang="en-US" sz="1000" dirty="0" smtClean="0">
                <a:latin typeface="メイリオ" panose="020B0604030504040204" pitchFamily="50" charset="-128"/>
                <a:ea typeface="メイリオ" panose="020B0604030504040204" pitchFamily="50" charset="-128"/>
              </a:rPr>
              <a:t>（安衛法第</a:t>
            </a:r>
            <a:r>
              <a:rPr lang="en-US" altLang="ja-JP" sz="1000" dirty="0" smtClean="0">
                <a:latin typeface="メイリオ" panose="020B0604030504040204" pitchFamily="50" charset="-128"/>
                <a:ea typeface="メイリオ" panose="020B0604030504040204" pitchFamily="50" charset="-128"/>
              </a:rPr>
              <a:t>59</a:t>
            </a:r>
            <a:r>
              <a:rPr lang="ja-JP" altLang="en-US" sz="1000" dirty="0" smtClean="0">
                <a:latin typeface="メイリオ" panose="020B0604030504040204" pitchFamily="50" charset="-128"/>
                <a:ea typeface="メイリオ" panose="020B0604030504040204" pitchFamily="50" charset="-128"/>
              </a:rPr>
              <a:t>条）</a:t>
            </a:r>
            <a:r>
              <a:rPr lang="ja-JP" altLang="en-US" sz="1200" dirty="0" smtClean="0">
                <a:latin typeface="メイリオ" panose="020B0604030504040204" pitchFamily="50" charset="-128"/>
                <a:ea typeface="メイリオ" panose="020B0604030504040204" pitchFamily="50" charset="-128"/>
              </a:rPr>
              <a:t>や健康診断の実施</a:t>
            </a:r>
            <a:r>
              <a:rPr lang="ja-JP" altLang="en-US" sz="1000" dirty="0" smtClean="0">
                <a:latin typeface="メイリオ" panose="020B0604030504040204" pitchFamily="50" charset="-128"/>
                <a:ea typeface="メイリオ" panose="020B0604030504040204" pitchFamily="50" charset="-128"/>
              </a:rPr>
              <a:t>（安衛法第</a:t>
            </a:r>
            <a:r>
              <a:rPr lang="en-US" altLang="ja-JP" sz="1000" dirty="0" smtClean="0">
                <a:latin typeface="メイリオ" panose="020B0604030504040204" pitchFamily="50" charset="-128"/>
                <a:ea typeface="メイリオ" panose="020B0604030504040204" pitchFamily="50" charset="-128"/>
              </a:rPr>
              <a:t>66</a:t>
            </a:r>
            <a:r>
              <a:rPr lang="ja-JP" altLang="en-US" sz="1000" dirty="0" smtClean="0">
                <a:latin typeface="メイリオ" panose="020B0604030504040204" pitchFamily="50" charset="-128"/>
                <a:ea typeface="メイリオ" panose="020B0604030504040204" pitchFamily="50" charset="-128"/>
              </a:rPr>
              <a:t>条）</a:t>
            </a:r>
            <a:r>
              <a:rPr lang="ja-JP" altLang="en-US" sz="1200" dirty="0" smtClean="0">
                <a:latin typeface="メイリオ" panose="020B0604030504040204" pitchFamily="50" charset="-128"/>
                <a:ea typeface="メイリオ" panose="020B0604030504040204" pitchFamily="50" charset="-128"/>
              </a:rPr>
              <a:t>などの義務は、シフト制労働者に対しても同様に適用されます。</a:t>
            </a:r>
            <a:endParaRPr lang="en-US" altLang="ja-JP" sz="1200" dirty="0" smtClean="0">
              <a:latin typeface="メイリオ" panose="020B0604030504040204" pitchFamily="50" charset="-128"/>
              <a:ea typeface="メイリオ" panose="020B0604030504040204" pitchFamily="50" charset="-128"/>
            </a:endParaRPr>
          </a:p>
        </p:txBody>
      </p:sp>
      <p:sp>
        <p:nvSpPr>
          <p:cNvPr id="30" name="正方形/長方形 29"/>
          <p:cNvSpPr/>
          <p:nvPr/>
        </p:nvSpPr>
        <p:spPr>
          <a:xfrm>
            <a:off x="117000" y="3050644"/>
            <a:ext cx="6624000" cy="1184940"/>
          </a:xfrm>
          <a:prstGeom prst="rect">
            <a:avLst/>
          </a:prstGeom>
        </p:spPr>
        <p:txBody>
          <a:bodyPr wrap="square">
            <a:spAutoFit/>
          </a:bodyPr>
          <a:lstStyle/>
          <a:p>
            <a:pPr marL="180000" indent="-180000" hangingPunct="0">
              <a:lnSpc>
                <a:spcPct val="110000"/>
              </a:lnSpc>
              <a:spcBef>
                <a:spcPts val="6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rPr>
              <a:t>シフト制労働者と「期間の定めがある労働契約」</a:t>
            </a:r>
            <a:r>
              <a:rPr lang="ja-JP" altLang="en-US" sz="1000" dirty="0" smtClean="0">
                <a:latin typeface="メイリオ" panose="020B0604030504040204" pitchFamily="50" charset="-128"/>
                <a:ea typeface="メイリオ" panose="020B0604030504040204" pitchFamily="50" charset="-128"/>
              </a:rPr>
              <a:t>（有期労働契約）</a:t>
            </a:r>
            <a:r>
              <a:rPr lang="ja-JP" altLang="en-US" sz="1200" dirty="0" smtClean="0">
                <a:latin typeface="メイリオ" panose="020B0604030504040204" pitchFamily="50" charset="-128"/>
                <a:ea typeface="メイリオ" panose="020B0604030504040204" pitchFamily="50" charset="-128"/>
              </a:rPr>
              <a:t>を締結している場合、期間中はやむを得ない事由がなければ解雇できません。また、期間の定めがない場合でも、客観的に合理的</a:t>
            </a:r>
            <a:r>
              <a:rPr lang="ja-JP" altLang="en-US" sz="1200" dirty="0">
                <a:latin typeface="メイリオ" panose="020B0604030504040204" pitchFamily="50" charset="-128"/>
                <a:ea typeface="メイリオ" panose="020B0604030504040204" pitchFamily="50" charset="-128"/>
              </a:rPr>
              <a:t>な</a:t>
            </a:r>
            <a:r>
              <a:rPr lang="ja-JP" altLang="en-US" sz="1200" dirty="0" smtClean="0">
                <a:latin typeface="メイリオ" panose="020B0604030504040204" pitchFamily="50" charset="-128"/>
                <a:ea typeface="メイリオ" panose="020B0604030504040204" pitchFamily="50" charset="-128"/>
              </a:rPr>
              <a:t>理由等がなければ解雇できません</a:t>
            </a:r>
            <a:r>
              <a:rPr lang="ja-JP" altLang="en-US" sz="1000" dirty="0">
                <a:latin typeface="メイリオ" panose="020B0604030504040204" pitchFamily="50" charset="-128"/>
                <a:ea typeface="メイリオ" panose="020B0604030504040204" pitchFamily="50" charset="-128"/>
              </a:rPr>
              <a:t>（</a:t>
            </a:r>
            <a:r>
              <a:rPr lang="ja-JP" altLang="ja-JP" sz="1000" dirty="0" smtClean="0">
                <a:latin typeface="メイリオ" panose="020B0604030504040204" pitchFamily="50" charset="-128"/>
                <a:ea typeface="メイリオ" panose="020B0604030504040204" pitchFamily="50" charset="-128"/>
              </a:rPr>
              <a:t>労契法</a:t>
            </a:r>
            <a:r>
              <a:rPr lang="ja-JP" altLang="ja-JP" sz="1000" dirty="0">
                <a:latin typeface="メイリオ" panose="020B0604030504040204" pitchFamily="50" charset="-128"/>
                <a:ea typeface="メイリオ" panose="020B0604030504040204" pitchFamily="50" charset="-128"/>
              </a:rPr>
              <a:t>第</a:t>
            </a:r>
            <a:r>
              <a:rPr lang="en-US" altLang="ja-JP" sz="1000" dirty="0">
                <a:latin typeface="メイリオ" panose="020B0604030504040204" pitchFamily="50" charset="-128"/>
                <a:ea typeface="メイリオ" panose="020B0604030504040204" pitchFamily="50" charset="-128"/>
              </a:rPr>
              <a:t>17</a:t>
            </a:r>
            <a:r>
              <a:rPr lang="ja-JP" altLang="ja-JP" sz="1000" dirty="0">
                <a:latin typeface="メイリオ" panose="020B0604030504040204" pitchFamily="50" charset="-128"/>
                <a:ea typeface="メイリオ" panose="020B0604030504040204" pitchFamily="50" charset="-128"/>
              </a:rPr>
              <a:t>条</a:t>
            </a:r>
            <a:r>
              <a:rPr lang="ja-JP" altLang="ja-JP" sz="1000" dirty="0" smtClean="0">
                <a:latin typeface="メイリオ" panose="020B0604030504040204" pitchFamily="50" charset="-128"/>
                <a:ea typeface="メイリオ" panose="020B0604030504040204" pitchFamily="50" charset="-128"/>
              </a:rPr>
              <a:t>第１項</a:t>
            </a:r>
            <a:r>
              <a:rPr lang="ja-JP" altLang="en-US" sz="1000" dirty="0" smtClean="0">
                <a:latin typeface="メイリオ" panose="020B0604030504040204" pitchFamily="50" charset="-128"/>
                <a:ea typeface="メイリオ" panose="020B0604030504040204" pitchFamily="50" charset="-128"/>
              </a:rPr>
              <a:t>、第</a:t>
            </a:r>
            <a:r>
              <a:rPr lang="en-US" altLang="ja-JP" sz="1000" dirty="0" smtClean="0">
                <a:latin typeface="メイリオ" panose="020B0604030504040204" pitchFamily="50" charset="-128"/>
                <a:ea typeface="メイリオ" panose="020B0604030504040204" pitchFamily="50" charset="-128"/>
              </a:rPr>
              <a:t>16</a:t>
            </a:r>
            <a:r>
              <a:rPr lang="ja-JP" altLang="en-US" sz="1000" dirty="0" smtClean="0">
                <a:latin typeface="メイリオ" panose="020B0604030504040204" pitchFamily="50" charset="-128"/>
                <a:ea typeface="メイリオ" panose="020B0604030504040204" pitchFamily="50" charset="-128"/>
              </a:rPr>
              <a:t>条）</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180000" lvl="0" indent="-180000">
              <a:lnSpc>
                <a:spcPct val="110000"/>
              </a:lnSpc>
              <a:spcBef>
                <a:spcPts val="600"/>
              </a:spcBef>
              <a:buFont typeface="Wingdings" panose="05000000000000000000" pitchFamily="2" charset="2"/>
              <a:buChar char="n"/>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なお、解雇する場合、①</a:t>
            </a:r>
            <a:r>
              <a:rPr lang="en-US" altLang="ja-JP" sz="1200" spc="-10" dirty="0" smtClean="0">
                <a:ln w="0"/>
                <a:latin typeface="メイリオ" panose="020B0604030504040204" pitchFamily="50" charset="-128"/>
                <a:ea typeface="メイリオ" panose="020B0604030504040204" pitchFamily="50" charset="-128"/>
              </a:rPr>
              <a:t>30</a:t>
            </a:r>
            <a:r>
              <a:rPr lang="ja-JP" altLang="en-US" sz="1200" spc="-10" dirty="0">
                <a:ln w="0"/>
                <a:latin typeface="メイリオ" panose="020B0604030504040204" pitchFamily="50" charset="-128"/>
                <a:ea typeface="メイリオ" panose="020B0604030504040204" pitchFamily="50" charset="-128"/>
              </a:rPr>
              <a:t>日</a:t>
            </a:r>
            <a:r>
              <a:rPr lang="ja-JP" altLang="en-US" sz="1200" spc="-10" dirty="0" smtClean="0">
                <a:ln w="0"/>
                <a:latin typeface="メイリオ" panose="020B0604030504040204" pitchFamily="50" charset="-128"/>
                <a:ea typeface="メイリオ" panose="020B0604030504040204" pitchFamily="50" charset="-128"/>
              </a:rPr>
              <a:t>以上前の予告、②解雇</a:t>
            </a:r>
            <a:r>
              <a:rPr lang="ja-JP" altLang="en-US" sz="1200" spc="-10" dirty="0">
                <a:ln w="0"/>
                <a:latin typeface="メイリオ" panose="020B0604030504040204" pitchFamily="50" charset="-128"/>
                <a:ea typeface="メイリオ" panose="020B0604030504040204" pitchFamily="50" charset="-128"/>
              </a:rPr>
              <a:t>予告⼿</a:t>
            </a:r>
            <a:r>
              <a:rPr lang="ja-JP" altLang="en-US" sz="1200" spc="-10" dirty="0" smtClean="0">
                <a:ln w="0"/>
                <a:latin typeface="メイリオ" panose="020B0604030504040204" pitchFamily="50" charset="-128"/>
                <a:ea typeface="メイリオ" panose="020B0604030504040204" pitchFamily="50" charset="-128"/>
              </a:rPr>
              <a:t>当の支払い</a:t>
            </a:r>
            <a:r>
              <a:rPr lang="ja-JP" altLang="en-US" sz="1000" spc="-10" dirty="0" smtClean="0">
                <a:ln w="0"/>
                <a:latin typeface="メイリオ" panose="020B0604030504040204" pitchFamily="50" charset="-128"/>
                <a:ea typeface="メイリオ" panose="020B0604030504040204" pitchFamily="50" charset="-128"/>
              </a:rPr>
              <a:t>（</a:t>
            </a:r>
            <a:r>
              <a:rPr lang="ja-JP" altLang="en-US" sz="1000" spc="-10" dirty="0">
                <a:ln w="0"/>
                <a:latin typeface="メイリオ" panose="020B0604030504040204" pitchFamily="50" charset="-128"/>
                <a:ea typeface="メイリオ" panose="020B0604030504040204" pitchFamily="50" charset="-128"/>
              </a:rPr>
              <a:t>平均賃⾦の</a:t>
            </a:r>
            <a:r>
              <a:rPr lang="en-US" altLang="ja-JP" sz="1000" spc="-10" dirty="0">
                <a:ln w="0"/>
                <a:latin typeface="メイリオ" panose="020B0604030504040204" pitchFamily="50" charset="-128"/>
                <a:ea typeface="メイリオ" panose="020B0604030504040204" pitchFamily="50" charset="-128"/>
              </a:rPr>
              <a:t>30</a:t>
            </a:r>
            <a:r>
              <a:rPr lang="ja-JP" altLang="en-US" sz="1000" spc="-10" dirty="0">
                <a:ln w="0"/>
                <a:latin typeface="メイリオ" panose="020B0604030504040204" pitchFamily="50" charset="-128"/>
                <a:ea typeface="メイリオ" panose="020B0604030504040204" pitchFamily="50" charset="-128"/>
              </a:rPr>
              <a:t>日分以上</a:t>
            </a:r>
            <a:r>
              <a:rPr lang="ja-JP" altLang="en-US" sz="1000" spc="-10" dirty="0" smtClean="0">
                <a:ln w="0"/>
                <a:latin typeface="メイリオ" panose="020B0604030504040204" pitchFamily="50" charset="-128"/>
                <a:ea typeface="メイリオ" panose="020B0604030504040204" pitchFamily="50" charset="-128"/>
              </a:rPr>
              <a:t>）</a:t>
            </a:r>
            <a:r>
              <a:rPr lang="ja-JP" altLang="en-US" sz="1200" spc="-10" dirty="0" smtClean="0">
                <a:ln w="0"/>
                <a:latin typeface="メイリオ" panose="020B0604030504040204" pitchFamily="50" charset="-128"/>
                <a:ea typeface="メイリオ" panose="020B0604030504040204" pitchFamily="50" charset="-128"/>
              </a:rPr>
              <a:t>のどちらかが必要です</a:t>
            </a:r>
            <a:r>
              <a:rPr lang="ja-JP" altLang="en-US" sz="1000" spc="-10" dirty="0" smtClean="0">
                <a:ln w="0"/>
                <a:latin typeface="メイリオ" panose="020B0604030504040204" pitchFamily="50" charset="-128"/>
                <a:ea typeface="メイリオ" panose="020B0604030504040204" pitchFamily="50" charset="-128"/>
              </a:rPr>
              <a:t>（労基法</a:t>
            </a:r>
            <a:r>
              <a:rPr lang="ja-JP" altLang="en-US" sz="1000" spc="-10" dirty="0">
                <a:ln w="0"/>
                <a:latin typeface="メイリオ" panose="020B0604030504040204" pitchFamily="50" charset="-128"/>
                <a:ea typeface="メイリオ" panose="020B0604030504040204" pitchFamily="50" charset="-128"/>
              </a:rPr>
              <a:t>第</a:t>
            </a:r>
            <a:r>
              <a:rPr lang="en-US" altLang="ja-JP" sz="1000" spc="-10" dirty="0">
                <a:ln w="0"/>
                <a:latin typeface="メイリオ" panose="020B0604030504040204" pitchFamily="50" charset="-128"/>
                <a:ea typeface="メイリオ" panose="020B0604030504040204" pitchFamily="50" charset="-128"/>
              </a:rPr>
              <a:t>20</a:t>
            </a:r>
            <a:r>
              <a:rPr lang="ja-JP" altLang="en-US" sz="1000" spc="-10" dirty="0" smtClean="0">
                <a:ln w="0"/>
                <a:latin typeface="メイリオ" panose="020B0604030504040204" pitchFamily="50" charset="-128"/>
                <a:ea typeface="メイリオ" panose="020B0604030504040204" pitchFamily="50" charset="-128"/>
              </a:rPr>
              <a:t>条第１項）</a:t>
            </a:r>
            <a:r>
              <a:rPr lang="ja-JP" altLang="en-US" sz="1200" spc="-10" dirty="0" smtClean="0">
                <a:ln w="0"/>
                <a:latin typeface="メイリオ" panose="020B0604030504040204" pitchFamily="50" charset="-128"/>
                <a:ea typeface="メイリオ" panose="020B0604030504040204" pitchFamily="50" charset="-128"/>
              </a:rPr>
              <a:t>。</a:t>
            </a:r>
            <a:endParaRPr lang="en-US" altLang="ja-JP" sz="1200" spc="-10" dirty="0">
              <a:ln w="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45000" y="2712376"/>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（１）解雇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」７頁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37" name="テキスト ボックス 36"/>
          <p:cNvSpPr txBox="1"/>
          <p:nvPr/>
        </p:nvSpPr>
        <p:spPr>
          <a:xfrm>
            <a:off x="45000" y="4376104"/>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（２）雇止め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」８頁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38" name="正方形/長方形 37"/>
          <p:cNvSpPr/>
          <p:nvPr/>
        </p:nvSpPr>
        <p:spPr>
          <a:xfrm>
            <a:off x="117000" y="4720864"/>
            <a:ext cx="6624000" cy="1146468"/>
          </a:xfrm>
          <a:prstGeom prst="rect">
            <a:avLst/>
          </a:prstGeom>
        </p:spPr>
        <p:txBody>
          <a:bodyPr wrap="square">
            <a:spAutoFit/>
          </a:bodyPr>
          <a:lstStyle/>
          <a:p>
            <a:pPr marL="180000" indent="-180000" hangingPunct="0">
              <a:lnSpc>
                <a:spcPct val="110000"/>
              </a:lnSpc>
              <a:spcBef>
                <a:spcPts val="300"/>
              </a:spcBef>
              <a:buFont typeface="Wingdings" panose="05000000000000000000" pitchFamily="2" charset="2"/>
              <a:buChar char="n"/>
            </a:pPr>
            <a:r>
              <a:rPr lang="ja-JP" altLang="en-US" sz="1200" dirty="0" smtClean="0">
                <a:latin typeface="メイリオ" panose="020B0604030504040204" pitchFamily="50" charset="-128"/>
                <a:ea typeface="メイリオ" panose="020B0604030504040204" pitchFamily="50" charset="-128"/>
              </a:rPr>
              <a:t>一定の場合には、雇止め</a:t>
            </a:r>
            <a:r>
              <a:rPr lang="ja-JP" altLang="en-US" sz="1000" dirty="0" smtClean="0">
                <a:latin typeface="メイリオ" panose="020B0604030504040204" pitchFamily="50" charset="-128"/>
                <a:ea typeface="メイリオ" panose="020B0604030504040204" pitchFamily="50" charset="-128"/>
              </a:rPr>
              <a:t>（労働者からの有期労働契約の更新等の申込みを使用者が拒否すること）</a:t>
            </a:r>
            <a:r>
              <a:rPr lang="ja-JP" altLang="en-US" sz="1200" dirty="0" smtClean="0">
                <a:latin typeface="メイリオ" panose="020B0604030504040204" pitchFamily="50" charset="-128"/>
                <a:ea typeface="メイリオ" panose="020B0604030504040204" pitchFamily="50" charset="-128"/>
              </a:rPr>
              <a:t>ができなく</a:t>
            </a:r>
            <a:r>
              <a:rPr lang="ja-JP" altLang="en-US" sz="1200" dirty="0">
                <a:latin typeface="メイリオ" panose="020B0604030504040204" pitchFamily="50" charset="-128"/>
                <a:ea typeface="メイリオ" panose="020B0604030504040204" pitchFamily="50" charset="-128"/>
              </a:rPr>
              <a:t>なります</a:t>
            </a:r>
            <a:r>
              <a:rPr lang="ja-JP" altLang="en-US" sz="1000" dirty="0">
                <a:latin typeface="メイリオ" panose="020B0604030504040204" pitchFamily="50" charset="-128"/>
                <a:ea typeface="メイリオ" panose="020B0604030504040204" pitchFamily="50" charset="-128"/>
              </a:rPr>
              <a:t>（労契法第</a:t>
            </a:r>
            <a:r>
              <a:rPr lang="en-US" altLang="ja-JP" sz="1000" dirty="0">
                <a:latin typeface="メイリオ" panose="020B0604030504040204" pitchFamily="50" charset="-128"/>
                <a:ea typeface="メイリオ" panose="020B0604030504040204" pitchFamily="50" charset="-128"/>
              </a:rPr>
              <a:t>19</a:t>
            </a:r>
            <a:r>
              <a:rPr lang="ja-JP" altLang="en-US" sz="1000" dirty="0">
                <a:latin typeface="メイリオ" panose="020B0604030504040204" pitchFamily="50" charset="-128"/>
                <a:ea typeface="メイリオ" panose="020B0604030504040204" pitchFamily="50" charset="-128"/>
              </a:rPr>
              <a:t>条</a:t>
            </a:r>
            <a:r>
              <a:rPr lang="ja-JP" altLang="en-US" sz="10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180000" indent="-180000" hangingPunct="0">
              <a:lnSpc>
                <a:spcPct val="110000"/>
              </a:lnSpc>
              <a:spcBef>
                <a:spcPts val="300"/>
              </a:spcBef>
              <a:buFont typeface="Wingdings" panose="05000000000000000000" pitchFamily="2" charset="2"/>
              <a:buChar char="n"/>
            </a:pPr>
            <a:r>
              <a:rPr lang="ja-JP" altLang="ja-JP" sz="1200" dirty="0" smtClean="0">
                <a:latin typeface="メイリオ" panose="020B0604030504040204" pitchFamily="50" charset="-128"/>
                <a:ea typeface="メイリオ" panose="020B0604030504040204" pitchFamily="50" charset="-128"/>
              </a:rPr>
              <a:t>契約</a:t>
            </a:r>
            <a:r>
              <a:rPr lang="ja-JP" altLang="ja-JP" sz="1200" dirty="0">
                <a:latin typeface="メイリオ" panose="020B0604030504040204" pitchFamily="50" charset="-128"/>
                <a:ea typeface="メイリオ" panose="020B0604030504040204" pitchFamily="50" charset="-128"/>
              </a:rPr>
              <a:t>が３回以上更新されて</a:t>
            </a:r>
            <a:r>
              <a:rPr lang="ja-JP" altLang="ja-JP" sz="1200" dirty="0" smtClean="0">
                <a:latin typeface="メイリオ" panose="020B0604030504040204" pitchFamily="50" charset="-128"/>
                <a:ea typeface="メイリオ" panose="020B0604030504040204" pitchFamily="50" charset="-128"/>
              </a:rPr>
              <a:t>いるか、</a:t>
            </a:r>
            <a:r>
              <a:rPr lang="ja-JP" altLang="en-US" sz="1200" dirty="0" smtClean="0">
                <a:latin typeface="メイリオ" panose="020B0604030504040204" pitchFamily="50" charset="-128"/>
                <a:ea typeface="メイリオ" panose="020B0604030504040204" pitchFamily="50" charset="-128"/>
              </a:rPr>
              <a:t>労働者が</a:t>
            </a:r>
            <a:r>
              <a:rPr lang="ja-JP" altLang="ja-JP" sz="1200" dirty="0" smtClean="0">
                <a:latin typeface="メイリオ" panose="020B0604030504040204" pitchFamily="50" charset="-128"/>
                <a:ea typeface="メイリオ" panose="020B0604030504040204" pitchFamily="50" charset="-128"/>
              </a:rPr>
              <a:t>雇入れ日</a:t>
            </a:r>
            <a:r>
              <a:rPr lang="ja-JP" altLang="ja-JP" sz="1200" dirty="0">
                <a:latin typeface="メイリオ" panose="020B0604030504040204" pitchFamily="50" charset="-128"/>
                <a:ea typeface="メイリオ" panose="020B0604030504040204" pitchFamily="50" charset="-128"/>
              </a:rPr>
              <a:t>から１年を超えて継続勤務して</a:t>
            </a:r>
            <a:r>
              <a:rPr lang="ja-JP" altLang="ja-JP" sz="1200" dirty="0" smtClean="0">
                <a:latin typeface="メイリオ" panose="020B0604030504040204" pitchFamily="50" charset="-128"/>
                <a:ea typeface="メイリオ" panose="020B0604030504040204" pitchFamily="50" charset="-128"/>
              </a:rPr>
              <a:t>いる</a:t>
            </a:r>
            <a:r>
              <a:rPr lang="ja-JP" altLang="en-US" sz="1200" dirty="0" smtClean="0">
                <a:latin typeface="メイリオ" panose="020B0604030504040204" pitchFamily="50" charset="-128"/>
                <a:ea typeface="メイリオ" panose="020B0604030504040204" pitchFamily="50" charset="-128"/>
              </a:rPr>
              <a:t>場合、雇止めには</a:t>
            </a:r>
            <a:r>
              <a:rPr lang="ja-JP" altLang="ja-JP" sz="1200" dirty="0" smtClean="0">
                <a:latin typeface="メイリオ" panose="020B0604030504040204" pitchFamily="50" charset="-128"/>
                <a:ea typeface="メイリオ" panose="020B0604030504040204" pitchFamily="50" charset="-128"/>
              </a:rPr>
              <a:t>契約満了日</a:t>
            </a:r>
            <a:r>
              <a:rPr lang="ja-JP" altLang="ja-JP" sz="1200" dirty="0">
                <a:latin typeface="メイリオ" panose="020B0604030504040204" pitchFamily="50" charset="-128"/>
                <a:ea typeface="メイリオ" panose="020B0604030504040204" pitchFamily="50" charset="-128"/>
              </a:rPr>
              <a:t>の</a:t>
            </a:r>
            <a:r>
              <a:rPr lang="en-US" altLang="ja-JP" sz="1200" dirty="0">
                <a:latin typeface="メイリオ" panose="020B0604030504040204" pitchFamily="50" charset="-128"/>
                <a:ea typeface="メイリオ" panose="020B0604030504040204" pitchFamily="50" charset="-128"/>
              </a:rPr>
              <a:t>30</a:t>
            </a:r>
            <a:r>
              <a:rPr lang="ja-JP" altLang="ja-JP" sz="1200" dirty="0" smtClean="0">
                <a:latin typeface="メイリオ" panose="020B0604030504040204" pitchFamily="50" charset="-128"/>
                <a:ea typeface="メイリオ" panose="020B0604030504040204" pitchFamily="50" charset="-128"/>
              </a:rPr>
              <a:t>日前</a:t>
            </a:r>
            <a:r>
              <a:rPr lang="ja-JP" altLang="en-US" sz="1200" dirty="0" smtClean="0">
                <a:latin typeface="メイリオ" panose="020B0604030504040204" pitchFamily="50" charset="-128"/>
                <a:ea typeface="メイリオ" panose="020B0604030504040204" pitchFamily="50" charset="-128"/>
              </a:rPr>
              <a:t>の</a:t>
            </a:r>
            <a:r>
              <a:rPr lang="ja-JP" altLang="ja-JP" sz="1200" dirty="0" smtClean="0">
                <a:latin typeface="メイリオ" panose="020B0604030504040204" pitchFamily="50" charset="-128"/>
                <a:ea typeface="メイリオ" panose="020B0604030504040204" pitchFamily="50" charset="-128"/>
              </a:rPr>
              <a:t>予告が</a:t>
            </a:r>
            <a:r>
              <a:rPr lang="ja-JP" altLang="ja-JP" sz="1200" dirty="0">
                <a:latin typeface="メイリオ" panose="020B0604030504040204" pitchFamily="50" charset="-128"/>
                <a:ea typeface="メイリオ" panose="020B0604030504040204" pitchFamily="50" charset="-128"/>
              </a:rPr>
              <a:t>必要です</a:t>
            </a:r>
            <a:r>
              <a:rPr lang="ja-JP" altLang="ja-JP" sz="1000" dirty="0">
                <a:latin typeface="メイリオ" panose="020B0604030504040204" pitchFamily="50" charset="-128"/>
                <a:ea typeface="メイリオ" panose="020B0604030504040204" pitchFamily="50" charset="-128"/>
              </a:rPr>
              <a:t>（有期労働契約の締結、更新及び雇止めに関する基準第１条）</a:t>
            </a:r>
            <a:r>
              <a:rPr lang="ja-JP" altLang="ja-JP" sz="1200" dirty="0" smtClean="0">
                <a:latin typeface="メイリオ" panose="020B0604030504040204" pitchFamily="50" charset="-128"/>
                <a:ea typeface="メイリオ" panose="020B0604030504040204" pitchFamily="50" charset="-128"/>
              </a:rPr>
              <a:t>。</a:t>
            </a:r>
            <a:endParaRPr lang="ja-JP" altLang="ja-JP" sz="1200" strike="dblStrike"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45000" y="6483557"/>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（１）募集　</a:t>
            </a:r>
            <a:r>
              <a:rPr lang="ja-JP" altLang="en-US" sz="1400" dirty="0">
                <a:solidFill>
                  <a:prstClr val="white"/>
                </a:solidFill>
                <a:latin typeface="メイリオ" panose="020B0604030504040204" pitchFamily="50" charset="-128"/>
                <a:ea typeface="メイリオ" panose="020B0604030504040204" pitchFamily="50" charset="-128"/>
              </a:rPr>
              <a:t>　</a:t>
            </a:r>
            <a:r>
              <a:rPr lang="ja-JP" altLang="en-US" sz="1400" dirty="0" smtClean="0">
                <a:solidFill>
                  <a:prstClr val="white"/>
                </a:solidFill>
                <a:latin typeface="メイリオ" panose="020B0604030504040204" pitchFamily="50" charset="-128"/>
                <a:ea typeface="メイリオ" panose="020B0604030504040204" pitchFamily="50" charset="-128"/>
              </a:rPr>
              <a:t>　　　　　　　　　　　　　　　　　 　　　</a:t>
            </a:r>
            <a:r>
              <a:rPr lang="ja-JP" altLang="en-US" sz="1050" dirty="0" smtClean="0">
                <a:solidFill>
                  <a:prstClr val="white"/>
                </a:solidFill>
                <a:latin typeface="メイリオ" panose="020B0604030504040204" pitchFamily="50" charset="-128"/>
                <a:ea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」９頁）</a:t>
            </a:r>
            <a:endParaRPr lang="ja-JP" altLang="en-US" sz="1050" dirty="0">
              <a:solidFill>
                <a:prstClr val="white"/>
              </a:solidFill>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45000" y="7643960"/>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（２）</a:t>
            </a:r>
            <a:r>
              <a:rPr kumimoji="1" lang="ja-JP" altLang="en-US" sz="15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均衡待遇　</a:t>
            </a: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　　　　　　　　　　　　　　　</a:t>
            </a:r>
            <a:r>
              <a:rPr kumimoji="1" lang="ja-JP" altLang="en-US" sz="105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　　　　（</a:t>
            </a:r>
            <a:r>
              <a:rPr lang="ja-JP" altLang="en-US" sz="1050" dirty="0" smtClean="0">
                <a:solidFill>
                  <a:prstClr val="white"/>
                </a:solidFill>
                <a:latin typeface="メイリオ" panose="020B0604030504040204" pitchFamily="50" charset="-128"/>
                <a:ea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」８頁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44" name="正方形/長方形 43"/>
          <p:cNvSpPr/>
          <p:nvPr/>
        </p:nvSpPr>
        <p:spPr>
          <a:xfrm>
            <a:off x="117000" y="6843557"/>
            <a:ext cx="6624000" cy="701731"/>
          </a:xfrm>
          <a:prstGeom prst="rect">
            <a:avLst/>
          </a:prstGeom>
        </p:spPr>
        <p:txBody>
          <a:bodyPr wrap="square">
            <a:spAutoFit/>
          </a:bodyPr>
          <a:lstStyle/>
          <a:p>
            <a:pPr marL="180000" indent="-360000" hangingPunct="0">
              <a:lnSpc>
                <a:spcPct val="110000"/>
              </a:lnSpc>
              <a:spcBef>
                <a:spcPts val="300"/>
              </a:spcBef>
            </a:pPr>
            <a:r>
              <a:rPr lang="ja-JP" altLang="en-US" sz="1200" dirty="0" smtClean="0">
                <a:latin typeface="メイリオ" panose="020B0604030504040204" pitchFamily="50" charset="-128"/>
                <a:ea typeface="メイリオ" panose="020B0604030504040204" pitchFamily="50" charset="-128"/>
              </a:rPr>
              <a:t>・</a:t>
            </a:r>
            <a:r>
              <a:rPr lang="ja-JP" altLang="ja-JP" sz="1200" dirty="0" smtClean="0">
                <a:latin typeface="メイリオ" panose="020B0604030504040204" pitchFamily="50" charset="-128"/>
                <a:ea typeface="メイリオ" panose="020B0604030504040204" pitchFamily="50" charset="-128"/>
              </a:rPr>
              <a:t>労働者</a:t>
            </a:r>
            <a:r>
              <a:rPr lang="ja-JP" altLang="en-US" sz="1200" dirty="0" smtClean="0">
                <a:latin typeface="メイリオ" panose="020B0604030504040204" pitchFamily="50" charset="-128"/>
                <a:ea typeface="メイリオ" panose="020B0604030504040204" pitchFamily="50" charset="-128"/>
              </a:rPr>
              <a:t>を</a:t>
            </a:r>
            <a:r>
              <a:rPr lang="ja-JP" altLang="ja-JP" sz="1200" dirty="0" smtClean="0">
                <a:latin typeface="メイリオ" panose="020B0604030504040204" pitchFamily="50" charset="-128"/>
                <a:ea typeface="メイリオ" panose="020B0604030504040204" pitchFamily="50" charset="-128"/>
              </a:rPr>
              <a:t>募集</a:t>
            </a:r>
            <a:r>
              <a:rPr lang="ja-JP" altLang="en-US" sz="1200" dirty="0" smtClean="0">
                <a:latin typeface="メイリオ" panose="020B0604030504040204" pitchFamily="50" charset="-128"/>
                <a:ea typeface="メイリオ" panose="020B0604030504040204" pitchFamily="50" charset="-128"/>
              </a:rPr>
              <a:t>する際には、</a:t>
            </a:r>
            <a:r>
              <a:rPr lang="ja-JP" altLang="ja-JP" sz="1200" dirty="0" smtClean="0">
                <a:latin typeface="メイリオ" panose="020B0604030504040204" pitchFamily="50" charset="-128"/>
                <a:ea typeface="メイリオ" panose="020B0604030504040204" pitchFamily="50" charset="-128"/>
              </a:rPr>
              <a:t>業務</a:t>
            </a:r>
            <a:r>
              <a:rPr lang="ja-JP" altLang="ja-JP" sz="1200" dirty="0">
                <a:latin typeface="メイリオ" panose="020B0604030504040204" pitchFamily="50" charset="-128"/>
                <a:ea typeface="メイリオ" panose="020B0604030504040204" pitchFamily="50" charset="-128"/>
              </a:rPr>
              <a:t>内容・賃金・労働時間等の労働条件を明示することが必要です</a:t>
            </a:r>
            <a:r>
              <a:rPr lang="ja-JP" altLang="ja-JP" sz="1000" dirty="0">
                <a:latin typeface="メイリオ" panose="020B0604030504040204" pitchFamily="50" charset="-128"/>
                <a:ea typeface="メイリオ" panose="020B0604030504040204" pitchFamily="50" charset="-128"/>
              </a:rPr>
              <a:t>（職業安定法第５条の３</a:t>
            </a:r>
            <a:r>
              <a:rPr lang="ja-JP" altLang="ja-JP" sz="1000" dirty="0" smtClean="0">
                <a:latin typeface="メイリオ" panose="020B0604030504040204" pitchFamily="50" charset="-128"/>
                <a:ea typeface="メイリオ" panose="020B0604030504040204" pitchFamily="50" charset="-128"/>
              </a:rPr>
              <a:t>第１項</a:t>
            </a:r>
            <a:r>
              <a:rPr lang="ja-JP" altLang="en-US" sz="1000" dirty="0" smtClean="0">
                <a:latin typeface="メイリオ" panose="020B0604030504040204" pitchFamily="50" charset="-128"/>
                <a:ea typeface="メイリオ" panose="020B0604030504040204" pitchFamily="50" charset="-128"/>
              </a:rPr>
              <a:t>、</a:t>
            </a:r>
            <a:r>
              <a:rPr lang="ja-JP" altLang="ja-JP" sz="1000" dirty="0" smtClean="0">
                <a:latin typeface="メイリオ" panose="020B0604030504040204" pitchFamily="50" charset="-128"/>
                <a:ea typeface="メイリオ" panose="020B0604030504040204" pitchFamily="50" charset="-128"/>
              </a:rPr>
              <a:t>第２項</a:t>
            </a:r>
            <a:r>
              <a:rPr lang="ja-JP" altLang="ja-JP" sz="1000" dirty="0">
                <a:latin typeface="メイリオ" panose="020B0604030504040204" pitchFamily="50" charset="-128"/>
                <a:ea typeface="メイリオ" panose="020B0604030504040204" pitchFamily="50" charset="-128"/>
              </a:rPr>
              <a:t>）</a:t>
            </a:r>
            <a:r>
              <a:rPr lang="ja-JP" altLang="ja-JP" sz="1200" dirty="0" smtClean="0">
                <a:latin typeface="メイリオ" panose="020B0604030504040204" pitchFamily="50" charset="-128"/>
                <a:ea typeface="メイリオ" panose="020B0604030504040204" pitchFamily="50" charset="-128"/>
              </a:rPr>
              <a:t>。なお</a:t>
            </a:r>
            <a:r>
              <a:rPr lang="ja-JP" altLang="ja-JP" sz="1200" dirty="0">
                <a:latin typeface="メイリオ" panose="020B0604030504040204" pitchFamily="50" charset="-128"/>
                <a:ea typeface="メイリオ" panose="020B0604030504040204" pitchFamily="50" charset="-128"/>
              </a:rPr>
              <a:t>、募集</a:t>
            </a:r>
            <a:r>
              <a:rPr lang="ja-JP" altLang="ja-JP" sz="1200" dirty="0" smtClean="0">
                <a:latin typeface="メイリオ" panose="020B0604030504040204" pitchFamily="50" charset="-128"/>
                <a:ea typeface="メイリオ" panose="020B0604030504040204" pitchFamily="50" charset="-128"/>
              </a:rPr>
              <a:t>時</a:t>
            </a:r>
            <a:r>
              <a:rPr lang="ja-JP" altLang="en-US" sz="1200" dirty="0" smtClean="0">
                <a:latin typeface="メイリオ" panose="020B0604030504040204" pitchFamily="50" charset="-128"/>
                <a:ea typeface="メイリオ" panose="020B0604030504040204" pitchFamily="50" charset="-128"/>
              </a:rPr>
              <a:t>に示した</a:t>
            </a:r>
            <a:r>
              <a:rPr lang="ja-JP" altLang="ja-JP" sz="1200" dirty="0" smtClean="0">
                <a:latin typeface="メイリオ" panose="020B0604030504040204" pitchFamily="50" charset="-128"/>
                <a:ea typeface="メイリオ" panose="020B0604030504040204" pitchFamily="50" charset="-128"/>
              </a:rPr>
              <a:t>労働条件</a:t>
            </a:r>
            <a:r>
              <a:rPr lang="ja-JP" altLang="en-US" sz="1200" dirty="0" smtClean="0">
                <a:latin typeface="メイリオ" panose="020B0604030504040204" pitchFamily="50" charset="-128"/>
                <a:ea typeface="メイリオ" panose="020B0604030504040204" pitchFamily="50" charset="-128"/>
              </a:rPr>
              <a:t>を、労働</a:t>
            </a:r>
            <a:r>
              <a:rPr lang="ja-JP" altLang="en-US" sz="1200" dirty="0">
                <a:latin typeface="メイリオ" panose="020B0604030504040204" pitchFamily="50" charset="-128"/>
                <a:ea typeface="メイリオ" panose="020B0604030504040204" pitchFamily="50" charset="-128"/>
              </a:rPr>
              <a:t>契約締結までに変更</a:t>
            </a:r>
            <a:r>
              <a:rPr lang="ja-JP" altLang="en-US" sz="1200" dirty="0" smtClean="0">
                <a:latin typeface="メイリオ" panose="020B0604030504040204" pitchFamily="50" charset="-128"/>
                <a:ea typeface="メイリオ" panose="020B0604030504040204" pitchFamily="50" charset="-128"/>
              </a:rPr>
              <a:t>する場合</a:t>
            </a:r>
            <a:r>
              <a:rPr lang="ja-JP" altLang="ja-JP"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変更内容の明示が必要です</a:t>
            </a:r>
            <a:r>
              <a:rPr lang="ja-JP" altLang="ja-JP" sz="1000" dirty="0">
                <a:latin typeface="メイリオ" panose="020B0604030504040204" pitchFamily="50" charset="-128"/>
                <a:ea typeface="メイリオ" panose="020B0604030504040204" pitchFamily="50" charset="-128"/>
              </a:rPr>
              <a:t>（職業安定法第５条の３第３項）</a:t>
            </a:r>
            <a:r>
              <a:rPr lang="ja-JP" altLang="ja-JP" sz="1200" dirty="0" smtClean="0">
                <a:latin typeface="メイリオ" panose="020B0604030504040204" pitchFamily="50" charset="-128"/>
                <a:ea typeface="メイリオ" panose="020B0604030504040204" pitchFamily="50" charset="-128"/>
              </a:rPr>
              <a:t>。</a:t>
            </a:r>
            <a:endParaRPr lang="ja-JP" altLang="ja-JP" sz="1200" dirty="0">
              <a:latin typeface="メイリオ" panose="020B0604030504040204" pitchFamily="50" charset="-128"/>
              <a:ea typeface="メイリオ" panose="020B0604030504040204" pitchFamily="50" charset="-128"/>
            </a:endParaRPr>
          </a:p>
        </p:txBody>
      </p:sp>
      <p:sp>
        <p:nvSpPr>
          <p:cNvPr id="45" name="正方形/長方形 44"/>
          <p:cNvSpPr/>
          <p:nvPr/>
        </p:nvSpPr>
        <p:spPr>
          <a:xfrm>
            <a:off x="117000" y="8003960"/>
            <a:ext cx="6624000" cy="909480"/>
          </a:xfrm>
          <a:prstGeom prst="rect">
            <a:avLst/>
          </a:prstGeom>
        </p:spPr>
        <p:txBody>
          <a:bodyPr wrap="square">
            <a:spAutoFit/>
          </a:bodyPr>
          <a:lstStyle/>
          <a:p>
            <a:pPr marL="180000" indent="-360000" fontAlgn="auto" hangingPunct="0">
              <a:lnSpc>
                <a:spcPct val="110000"/>
              </a:lnSpc>
              <a:spcBef>
                <a:spcPts val="300"/>
              </a:spcBef>
            </a:pPr>
            <a:r>
              <a:rPr lang="ja-JP" altLang="en-US"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シフト制</a:t>
            </a:r>
            <a:r>
              <a:rPr lang="ja-JP" altLang="ja-JP" sz="1200" dirty="0" smtClean="0">
                <a:latin typeface="メイリオ" panose="020B0604030504040204" pitchFamily="50" charset="-128"/>
                <a:ea typeface="メイリオ" panose="020B0604030504040204" pitchFamily="50" charset="-128"/>
              </a:rPr>
              <a:t>労働者</a:t>
            </a:r>
            <a:r>
              <a:rPr lang="ja-JP" altLang="en-US" sz="1200" dirty="0" smtClean="0">
                <a:latin typeface="メイリオ" panose="020B0604030504040204" pitchFamily="50" charset="-128"/>
                <a:ea typeface="メイリオ" panose="020B0604030504040204" pitchFamily="50" charset="-128"/>
              </a:rPr>
              <a:t>がパートタイム労働者や有期労働契約</a:t>
            </a:r>
            <a:r>
              <a:rPr lang="ja-JP" altLang="ja-JP" sz="1200" dirty="0" smtClean="0">
                <a:latin typeface="メイリオ" panose="020B0604030504040204" pitchFamily="50" charset="-128"/>
                <a:ea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rPr>
              <a:t>労働者である場合には、</a:t>
            </a:r>
            <a:r>
              <a:rPr lang="ja-JP" altLang="ja-JP" sz="1200" dirty="0">
                <a:latin typeface="メイリオ" panose="020B0604030504040204" pitchFamily="50" charset="-128"/>
                <a:ea typeface="メイリオ" panose="020B0604030504040204" pitchFamily="50" charset="-128"/>
              </a:rPr>
              <a:t>通勤手当の支給やシフト減に伴う手当の</a:t>
            </a:r>
            <a:r>
              <a:rPr lang="ja-JP" altLang="ja-JP" sz="1200" dirty="0" smtClean="0">
                <a:latin typeface="メイリオ" panose="020B0604030504040204" pitchFamily="50" charset="-128"/>
                <a:ea typeface="メイリオ" panose="020B0604030504040204" pitchFamily="50" charset="-128"/>
              </a:rPr>
              <a:t>支払</a:t>
            </a:r>
            <a:r>
              <a:rPr lang="ja-JP" altLang="en-US" sz="1200" dirty="0" smtClean="0">
                <a:latin typeface="メイリオ" panose="020B0604030504040204" pitchFamily="50" charset="-128"/>
                <a:ea typeface="メイリオ" panose="020B0604030504040204" pitchFamily="50" charset="-128"/>
              </a:rPr>
              <a:t>いなどで、正社員と比べて不合理な待遇にしないよう</a:t>
            </a:r>
            <a:r>
              <a:rPr lang="ja-JP" altLang="ja-JP" sz="1200" dirty="0" smtClean="0">
                <a:latin typeface="メイリオ" panose="020B0604030504040204" pitchFamily="50" charset="-128"/>
                <a:ea typeface="メイリオ" panose="020B0604030504040204" pitchFamily="50" charset="-128"/>
              </a:rPr>
              <a:t>留意</a:t>
            </a:r>
            <a:r>
              <a:rPr lang="ja-JP" altLang="ja-JP" sz="1200" dirty="0">
                <a:latin typeface="メイリオ" panose="020B0604030504040204" pitchFamily="50" charset="-128"/>
                <a:ea typeface="メイリオ" panose="020B0604030504040204" pitchFamily="50" charset="-128"/>
              </a:rPr>
              <a:t>して</a:t>
            </a:r>
            <a:r>
              <a:rPr lang="ja-JP" altLang="ja-JP" sz="1200" dirty="0" smtClean="0">
                <a:latin typeface="メイリオ" panose="020B0604030504040204" pitchFamily="50" charset="-128"/>
                <a:ea typeface="メイリオ" panose="020B0604030504040204" pitchFamily="50" charset="-128"/>
              </a:rPr>
              <a:t>ください</a:t>
            </a:r>
            <a:r>
              <a:rPr lang="ja-JP" altLang="en-US" sz="1000" dirty="0" smtClean="0">
                <a:latin typeface="メイリオ" panose="020B0604030504040204" pitchFamily="50" charset="-128"/>
                <a:ea typeface="メイリオ" panose="020B0604030504040204" pitchFamily="50" charset="-128"/>
              </a:rPr>
              <a:t>（</a:t>
            </a:r>
            <a:r>
              <a:rPr lang="ja-JP" altLang="ja-JP" sz="1000" dirty="0" smtClean="0">
                <a:latin typeface="メイリオ" panose="020B0604030504040204" pitchFamily="50" charset="-128"/>
                <a:ea typeface="メイリオ" panose="020B0604030504040204" pitchFamily="50" charset="-128"/>
              </a:rPr>
              <a:t>パートタイム</a:t>
            </a:r>
            <a:r>
              <a:rPr lang="ja-JP" altLang="ja-JP" sz="1000" dirty="0">
                <a:latin typeface="メイリオ" panose="020B0604030504040204" pitchFamily="50" charset="-128"/>
                <a:ea typeface="メイリオ" panose="020B0604030504040204" pitchFamily="50" charset="-128"/>
              </a:rPr>
              <a:t>・有期雇用労働法</a:t>
            </a:r>
            <a:r>
              <a:rPr lang="ja-JP" altLang="ja-JP" sz="1000" dirty="0" smtClean="0">
                <a:latin typeface="メイリオ" panose="020B0604030504040204" pitchFamily="50" charset="-128"/>
                <a:ea typeface="メイリオ" panose="020B0604030504040204" pitchFamily="50" charset="-128"/>
              </a:rPr>
              <a:t>第８条</a:t>
            </a:r>
            <a:r>
              <a:rPr lang="ja-JP" altLang="en-US" sz="10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180000" indent="-360000" hangingPunct="0">
              <a:lnSpc>
                <a:spcPct val="110000"/>
              </a:lnSpc>
              <a:spcBef>
                <a:spcPts val="300"/>
              </a:spcBef>
            </a:pP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その際、正社員の待遇を労使合意なく引き下げることは望ましくないことに留意</a:t>
            </a:r>
            <a:r>
              <a:rPr lang="ja-JP" altLang="en-US" sz="1000" dirty="0" smtClean="0">
                <a:latin typeface="メイリオ" panose="020B0604030504040204" pitchFamily="50" charset="-128"/>
                <a:ea typeface="メイリオ" panose="020B0604030504040204" pitchFamily="50" charset="-128"/>
              </a:rPr>
              <a:t>してください。</a:t>
            </a:r>
            <a:endParaRPr lang="ja-JP" altLang="ja-JP" sz="1000" dirty="0">
              <a:latin typeface="メイリオ" panose="020B0604030504040204" pitchFamily="50" charset="-128"/>
              <a:ea typeface="メイリオ" panose="020B0604030504040204" pitchFamily="50" charset="-128"/>
            </a:endParaRPr>
          </a:p>
        </p:txBody>
      </p:sp>
      <p:sp>
        <p:nvSpPr>
          <p:cNvPr id="46" name="テキスト ボックス 45"/>
          <p:cNvSpPr txBox="1"/>
          <p:nvPr/>
        </p:nvSpPr>
        <p:spPr>
          <a:xfrm>
            <a:off x="45000" y="8990946"/>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（３）社会保険・労働保険　　　　　　　　　　　　　　</a:t>
            </a:r>
            <a:r>
              <a:rPr kumimoji="1" lang="ja-JP" altLang="en-US" sz="105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a:t>
            </a:r>
            <a:r>
              <a:rPr lang="ja-JP" altLang="en-US" sz="1050" dirty="0" smtClean="0">
                <a:solidFill>
                  <a:prstClr val="white"/>
                </a:solidFill>
                <a:latin typeface="メイリオ" panose="020B0604030504040204" pitchFamily="50" charset="-128"/>
                <a:ea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」９頁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47" name="正方形/長方形 46"/>
          <p:cNvSpPr/>
          <p:nvPr/>
        </p:nvSpPr>
        <p:spPr>
          <a:xfrm>
            <a:off x="117000" y="9350946"/>
            <a:ext cx="6624000" cy="498598"/>
          </a:xfrm>
          <a:prstGeom prst="rect">
            <a:avLst/>
          </a:prstGeom>
        </p:spPr>
        <p:txBody>
          <a:bodyPr wrap="square">
            <a:spAutoFit/>
          </a:bodyPr>
          <a:lstStyle/>
          <a:p>
            <a:pPr marL="180000" indent="-360000" fontAlgn="auto" hangingPunct="0">
              <a:lnSpc>
                <a:spcPct val="110000"/>
              </a:lnSpc>
              <a:spcBef>
                <a:spcPts val="300"/>
              </a:spcBef>
            </a:pPr>
            <a:r>
              <a:rPr lang="ja-JP" altLang="en-US" sz="1200" dirty="0" smtClean="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シフト制</a:t>
            </a:r>
            <a:r>
              <a:rPr lang="ja-JP" altLang="ja-JP" sz="1200" dirty="0" smtClean="0">
                <a:latin typeface="メイリオ" panose="020B0604030504040204" pitchFamily="50" charset="-128"/>
                <a:ea typeface="メイリオ" panose="020B0604030504040204" pitchFamily="50" charset="-128"/>
              </a:rPr>
              <a:t>労働者</a:t>
            </a:r>
            <a:r>
              <a:rPr lang="ja-JP" altLang="en-US" sz="1200" dirty="0" smtClean="0">
                <a:latin typeface="メイリオ" panose="020B0604030504040204" pitchFamily="50" charset="-128"/>
                <a:ea typeface="メイリオ" panose="020B0604030504040204" pitchFamily="50" charset="-128"/>
              </a:rPr>
              <a:t>も労災保険の適用、給付の対象です。また労働時間などの要件を満たせば、雇用保険や健康保険・厚生年金保険の被保険者にもなります。</a:t>
            </a:r>
            <a:endParaRPr lang="ja-JP" altLang="ja-JP" sz="1200" dirty="0">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45000" y="36000"/>
            <a:ext cx="6768000" cy="288000"/>
          </a:xfrm>
          <a:prstGeom prst="rect">
            <a:avLst/>
          </a:prstGeom>
          <a:solidFill>
            <a:schemeClr val="tx2">
              <a:lumMod val="60000"/>
              <a:lumOff val="40000"/>
            </a:schemeClr>
          </a:solidFill>
        </p:spPr>
        <p:txBody>
          <a:bodyPr wrap="square" lIns="0" tIns="36000" rIns="0" bIns="0" rtlCol="0" anchor="ctr" anchorCtr="0">
            <a:noAutofit/>
          </a:bodyPr>
          <a:lstStyle>
            <a:defPPr>
              <a:defRPr lang="ja-JP"/>
            </a:defPPr>
            <a:lvl1pPr>
              <a:defRPr sz="15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pPr lvl="0">
              <a:defRPr/>
            </a:pPr>
            <a:r>
              <a:rPr kumimoji="1" lang="ja-JP" altLang="en-US" sz="15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（３）休業手当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prstClr val="white"/>
                </a:solidFill>
                <a:latin typeface="メイリオ" panose="020B0604030504040204" pitchFamily="50" charset="-128"/>
                <a:ea typeface="メイリオ" panose="020B0604030504040204" pitchFamily="50" charset="-128"/>
              </a:rPr>
              <a:t>「留意事項</a:t>
            </a:r>
            <a:r>
              <a:rPr lang="ja-JP" altLang="en-US" sz="1050" dirty="0" smtClean="0">
                <a:solidFill>
                  <a:prstClr val="white"/>
                </a:solidFill>
                <a:latin typeface="メイリオ" panose="020B0604030504040204" pitchFamily="50" charset="-128"/>
                <a:ea typeface="メイリオ" panose="020B0604030504040204" pitchFamily="50" charset="-128"/>
              </a:rPr>
              <a:t>」６頁</a:t>
            </a:r>
            <a:r>
              <a:rPr lang="ja-JP" altLang="en-US" sz="1050" dirty="0">
                <a:solidFill>
                  <a:prstClr val="white"/>
                </a:solidFill>
                <a:latin typeface="メイリオ" panose="020B0604030504040204" pitchFamily="50" charset="-128"/>
                <a:ea typeface="メイリオ" panose="020B0604030504040204" pitchFamily="50" charset="-128"/>
              </a:rPr>
              <a:t>）</a:t>
            </a:r>
            <a:endParaRPr kumimoji="1" lang="ja-JP" altLang="en-US" sz="105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endParaRPr>
          </a:p>
        </p:txBody>
      </p:sp>
      <p:sp>
        <p:nvSpPr>
          <p:cNvPr id="28" name="正方形/長方形 27"/>
          <p:cNvSpPr/>
          <p:nvPr/>
        </p:nvSpPr>
        <p:spPr>
          <a:xfrm>
            <a:off x="117000" y="366268"/>
            <a:ext cx="6624000" cy="875624"/>
          </a:xfrm>
          <a:prstGeom prst="rect">
            <a:avLst/>
          </a:prstGeom>
        </p:spPr>
        <p:txBody>
          <a:bodyPr wrap="square">
            <a:spAutoFit/>
          </a:bodyPr>
          <a:lstStyle/>
          <a:p>
            <a:pPr marL="180000" indent="-180000">
              <a:lnSpc>
                <a:spcPct val="110000"/>
              </a:lnSpc>
              <a:spcBef>
                <a:spcPts val="300"/>
              </a:spcBef>
              <a:buFont typeface="Wingdings" panose="05000000000000000000" pitchFamily="2" charset="2"/>
              <a:buChar char="n"/>
            </a:pPr>
            <a:r>
              <a:rPr lang="ja-JP" altLang="en-US" sz="1200" dirty="0" smtClean="0">
                <a:ln w="0"/>
                <a:latin typeface="メイリオ" panose="020B0604030504040204" pitchFamily="50" charset="-128"/>
                <a:ea typeface="メイリオ" panose="020B0604030504040204" pitchFamily="50" charset="-128"/>
              </a:rPr>
              <a:t>シフト制労働者を、使用者の責に帰すべき事由で休業させた場合は、平均賃金の</a:t>
            </a:r>
            <a:r>
              <a:rPr lang="en-US" altLang="ja-JP" sz="1200" dirty="0" smtClean="0">
                <a:ln w="0"/>
                <a:latin typeface="メイリオ" panose="020B0604030504040204" pitchFamily="50" charset="-128"/>
                <a:ea typeface="メイリオ" panose="020B0604030504040204" pitchFamily="50" charset="-128"/>
              </a:rPr>
              <a:t>60</a:t>
            </a:r>
            <a:r>
              <a:rPr lang="ja-JP" altLang="en-US" sz="1200" dirty="0" smtClean="0">
                <a:ln w="0"/>
                <a:latin typeface="メイリオ" panose="020B0604030504040204" pitchFamily="50" charset="-128"/>
                <a:ea typeface="メイリオ" panose="020B0604030504040204" pitchFamily="50" charset="-128"/>
              </a:rPr>
              <a:t>％以上の休業手当の支払いが必要です</a:t>
            </a:r>
            <a:r>
              <a:rPr lang="ja-JP" altLang="en-US" sz="1000" dirty="0" smtClean="0">
                <a:ln w="0"/>
                <a:latin typeface="メイリオ" panose="020B0604030504040204" pitchFamily="50" charset="-128"/>
                <a:ea typeface="メイリオ" panose="020B0604030504040204" pitchFamily="50" charset="-128"/>
              </a:rPr>
              <a:t>（労基法第</a:t>
            </a:r>
            <a:r>
              <a:rPr lang="en-US" altLang="ja-JP" sz="1000" dirty="0" smtClean="0">
                <a:ln w="0"/>
                <a:latin typeface="メイリオ" panose="020B0604030504040204" pitchFamily="50" charset="-128"/>
                <a:ea typeface="メイリオ" panose="020B0604030504040204" pitchFamily="50" charset="-128"/>
              </a:rPr>
              <a:t>26</a:t>
            </a:r>
            <a:r>
              <a:rPr lang="ja-JP" altLang="en-US" sz="1000" dirty="0" smtClean="0">
                <a:ln w="0"/>
                <a:latin typeface="メイリオ" panose="020B0604030504040204" pitchFamily="50" charset="-128"/>
                <a:ea typeface="メイリオ" panose="020B0604030504040204" pitchFamily="50" charset="-128"/>
              </a:rPr>
              <a:t>条）</a:t>
            </a:r>
            <a:r>
              <a:rPr lang="ja-JP" altLang="en-US" sz="1200" dirty="0" smtClean="0">
                <a:ln w="0"/>
                <a:latin typeface="メイリオ" panose="020B0604030504040204" pitchFamily="50" charset="-128"/>
                <a:ea typeface="メイリオ" panose="020B0604030504040204" pitchFamily="50" charset="-128"/>
              </a:rPr>
              <a:t>。</a:t>
            </a:r>
            <a:endParaRPr lang="en-US" altLang="ja-JP" sz="1200" dirty="0" smtClean="0">
              <a:ln w="0"/>
              <a:latin typeface="メイリオ" panose="020B0604030504040204" pitchFamily="50" charset="-128"/>
              <a:ea typeface="メイリオ" panose="020B0604030504040204" pitchFamily="50" charset="-128"/>
            </a:endParaRPr>
          </a:p>
          <a:p>
            <a:pPr marL="180000" indent="-180000">
              <a:lnSpc>
                <a:spcPct val="110000"/>
              </a:lnSpc>
              <a:spcBef>
                <a:spcPts val="300"/>
              </a:spcBef>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なお、使用者自身の故意、過失等により労働者を休業させることになった場合は、賃金の全額を支払う</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indent="-180000">
              <a:lnSpc>
                <a:spcPct val="110000"/>
              </a:lnSpc>
            </a:pP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必要があります（民法第</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536</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条第２項）。</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32000" y="2306996"/>
            <a:ext cx="5310500" cy="338554"/>
          </a:xfrm>
          <a:prstGeom prst="rect">
            <a:avLst/>
          </a:prstGeom>
        </p:spPr>
        <p:txBody>
          <a:bodyPr wrap="square">
            <a:spAutoFit/>
          </a:bodyPr>
          <a:lstStyle/>
          <a:p>
            <a:r>
              <a:rPr lang="ja-JP" altLang="en-US" sz="16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シフト制労働者の解雇や雇止め</a:t>
            </a:r>
            <a:endParaRPr lang="ja-JP" altLang="en-US" sz="16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7" name="直線コネクタ 26"/>
          <p:cNvCxnSpPr/>
          <p:nvPr/>
        </p:nvCxnSpPr>
        <p:spPr>
          <a:xfrm flipV="1">
            <a:off x="45000" y="2639445"/>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432000" y="6072995"/>
            <a:ext cx="5310500" cy="338554"/>
          </a:xfrm>
          <a:prstGeom prst="rect">
            <a:avLst/>
          </a:prstGeom>
        </p:spPr>
        <p:txBody>
          <a:bodyPr wrap="square">
            <a:spAutoFit/>
          </a:bodyPr>
          <a:lstStyle/>
          <a:p>
            <a:r>
              <a:rPr lang="ja-JP" altLang="en-US" sz="16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その他（募集・採用、待遇、保険関係など）</a:t>
            </a:r>
            <a:endParaRPr lang="ja-JP" altLang="en-US" sz="16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9" name="直線コネクタ 48"/>
          <p:cNvCxnSpPr/>
          <p:nvPr/>
        </p:nvCxnSpPr>
        <p:spPr>
          <a:xfrm flipV="1">
            <a:off x="45000" y="6405444"/>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45000" y="2288744"/>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lang="ja-JP" altLang="en-US" sz="2000" dirty="0" smtClean="0">
                <a:latin typeface="ＤＦ特太ゴシック体" panose="020B0509000000000000" pitchFamily="49" charset="-128"/>
                <a:ea typeface="ＤＦ特太ゴシック体" panose="020B0509000000000000" pitchFamily="49" charset="-128"/>
              </a:rPr>
              <a:t>３</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21" name="正方形/長方形 20"/>
          <p:cNvSpPr/>
          <p:nvPr/>
        </p:nvSpPr>
        <p:spPr>
          <a:xfrm>
            <a:off x="45000" y="6048000"/>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lang="ja-JP" altLang="en-US" sz="2000" dirty="0" smtClean="0">
                <a:latin typeface="ＤＦ特太ゴシック体" panose="020B0509000000000000" pitchFamily="49" charset="-128"/>
                <a:ea typeface="ＤＦ特太ゴシック体" panose="020B0509000000000000" pitchFamily="49" charset="-128"/>
              </a:rPr>
              <a:t>４</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Tree>
    <p:extLst>
      <p:ext uri="{BB962C8B-B14F-4D97-AF65-F5344CB8AC3E}">
        <p14:creationId xmlns:p14="http://schemas.microsoft.com/office/powerpoint/2010/main" val="2162255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272" y="8131359"/>
            <a:ext cx="6799369" cy="805587"/>
          </a:xfrm>
          <a:prstGeom prst="rect">
            <a:avLst/>
          </a:prstGeom>
          <a:noFill/>
          <a:ln w="9525">
            <a:noFill/>
            <a:prstDash val="solid"/>
          </a:ln>
        </p:spPr>
        <p:txBody>
          <a:bodyPr wrap="square" tIns="108000" bIns="36000" rtlCol="0" anchor="t" anchorCtr="0">
            <a:spAutoFit/>
          </a:bodyPr>
          <a:lstStyle/>
          <a:p>
            <a:pPr hangingPunct="0">
              <a:lnSpc>
                <a:spcPct val="110000"/>
              </a:lnSpc>
            </a:pPr>
            <a:r>
              <a:rPr lang="ja-JP" altLang="en-US" sz="1100" b="1" dirty="0" smtClean="0">
                <a:latin typeface="メイリオ" panose="020B0604030504040204" pitchFamily="50" charset="-128"/>
                <a:ea typeface="メイリオ" panose="020B0604030504040204" pitchFamily="50" charset="-128"/>
              </a:rPr>
              <a:t>「いわゆる「シフト制」により就業する労働者の適切な雇用管理を行うための留意事項」</a:t>
            </a:r>
            <a:endParaRPr lang="en-US" altLang="ja-JP" sz="1100" b="1" dirty="0" smtClean="0">
              <a:latin typeface="メイリオ" panose="020B0604030504040204" pitchFamily="50" charset="-128"/>
              <a:ea typeface="メイリオ" panose="020B0604030504040204" pitchFamily="50" charset="-128"/>
            </a:endParaRPr>
          </a:p>
          <a:p>
            <a:pPr hangingPunct="0">
              <a:lnSpc>
                <a:spcPct val="110000"/>
              </a:lnSpc>
            </a:pPr>
            <a:r>
              <a:rPr lang="ja-JP" altLang="en-US" sz="1000" dirty="0" smtClean="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URL</a:t>
            </a:r>
            <a:r>
              <a:rPr lang="ja-JP" altLang="en-US" sz="1100" dirty="0" smtClean="0">
                <a:latin typeface="メイリオ" panose="020B0604030504040204" pitchFamily="50" charset="-128"/>
                <a:ea typeface="メイリオ" panose="020B0604030504040204" pitchFamily="50" charset="-128"/>
              </a:rPr>
              <a:t>）</a:t>
            </a:r>
            <a:r>
              <a:rPr lang="en-US" altLang="ja-JP" sz="1100" u="sng" dirty="0" smtClean="0">
                <a:latin typeface="メイリオ" panose="020B0604030504040204" pitchFamily="50" charset="-128"/>
                <a:ea typeface="メイリオ" panose="020B0604030504040204" pitchFamily="50" charset="-128"/>
                <a:hlinkClick r:id="rId2"/>
              </a:rPr>
              <a:t>https</a:t>
            </a:r>
            <a:r>
              <a:rPr lang="en-US" altLang="ja-JP" sz="1100" u="sng" dirty="0">
                <a:latin typeface="メイリオ" panose="020B0604030504040204" pitchFamily="50" charset="-128"/>
                <a:ea typeface="メイリオ" panose="020B0604030504040204" pitchFamily="50" charset="-128"/>
                <a:hlinkClick r:id="rId2"/>
              </a:rPr>
              <a:t>://www.mhlw.go.jp/stf/newpage_22954.html</a:t>
            </a:r>
            <a:endParaRPr lang="en-US" altLang="ja-JP" sz="1100" dirty="0">
              <a:latin typeface="メイリオ" panose="020B0604030504040204" pitchFamily="50" charset="-128"/>
              <a:ea typeface="メイリオ" panose="020B0604030504040204" pitchFamily="50" charset="-128"/>
            </a:endParaRPr>
          </a:p>
          <a:p>
            <a:pPr hangingPunct="0">
              <a:lnSpc>
                <a:spcPct val="110000"/>
              </a:lnSpc>
            </a:pPr>
            <a:endParaRPr lang="en-US" altLang="ja-JP" sz="600" dirty="0" smtClean="0">
              <a:latin typeface="メイリオ" panose="020B0604030504040204" pitchFamily="50" charset="-128"/>
              <a:ea typeface="メイリオ" panose="020B0604030504040204" pitchFamily="50" charset="-128"/>
            </a:endParaRPr>
          </a:p>
          <a:p>
            <a:pPr hangingPunct="0">
              <a:lnSpc>
                <a:spcPct val="110000"/>
              </a:lnSpc>
            </a:pPr>
            <a:r>
              <a:rPr lang="ja-JP" altLang="en-US" sz="1100" b="1" dirty="0" smtClean="0">
                <a:latin typeface="メイリオ" panose="020B0604030504040204" pitchFamily="50" charset="-128"/>
                <a:ea typeface="メイリオ" panose="020B0604030504040204" pitchFamily="50" charset="-128"/>
              </a:rPr>
              <a:t>ご質問・ご相談窓口</a:t>
            </a:r>
            <a:endParaRPr lang="ja-JP" altLang="en-US" sz="1100" b="1"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432000" y="56456"/>
            <a:ext cx="5310500" cy="338554"/>
          </a:xfrm>
          <a:prstGeom prst="rect">
            <a:avLst/>
          </a:prstGeom>
        </p:spPr>
        <p:txBody>
          <a:bodyPr wrap="square">
            <a:spAutoFit/>
          </a:bodyPr>
          <a:lstStyle/>
          <a:p>
            <a:r>
              <a:rPr lang="ja-JP" altLang="en-US" sz="16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シフト制労働契約簡易チェックリスト</a:t>
            </a:r>
            <a:endParaRPr lang="ja-JP" altLang="en-US" sz="16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 name="直線コネクタ 15"/>
          <p:cNvCxnSpPr/>
          <p:nvPr/>
        </p:nvCxnSpPr>
        <p:spPr>
          <a:xfrm flipV="1">
            <a:off x="45000" y="388905"/>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5000" y="56456"/>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lang="ja-JP" altLang="en-US" sz="2000" dirty="0">
                <a:latin typeface="ＤＦ特太ゴシック体" panose="020B0509000000000000" pitchFamily="49" charset="-128"/>
                <a:ea typeface="ＤＦ特太ゴシック体" panose="020B0509000000000000" pitchFamily="49" charset="-128"/>
              </a:rPr>
              <a:t>５</a:t>
            </a:r>
            <a:endParaRPr lang="en-US" altLang="ja-JP" sz="2000" dirty="0" smtClean="0">
              <a:latin typeface="ＤＦ特太ゴシック体" panose="020B0509000000000000" pitchFamily="49" charset="-128"/>
              <a:ea typeface="ＤＦ特太ゴシック体" panose="020B0509000000000000" pitchFamily="49" charset="-128"/>
            </a:endParaRPr>
          </a:p>
        </p:txBody>
      </p:sp>
      <p:sp>
        <p:nvSpPr>
          <p:cNvPr id="20" name="正方形/長方形 19"/>
          <p:cNvSpPr/>
          <p:nvPr/>
        </p:nvSpPr>
        <p:spPr>
          <a:xfrm>
            <a:off x="419062" y="7834416"/>
            <a:ext cx="5310500" cy="338554"/>
          </a:xfrm>
          <a:prstGeom prst="rect">
            <a:avLst/>
          </a:prstGeom>
        </p:spPr>
        <p:txBody>
          <a:bodyPr wrap="square">
            <a:spAutoFit/>
          </a:bodyPr>
          <a:lstStyle/>
          <a:p>
            <a:r>
              <a:rPr lang="ja-JP" altLang="en-US" sz="1600" b="1" dirty="0" smtClean="0">
                <a:solidFill>
                  <a:srgbClr val="103185"/>
                </a:solidFill>
                <a:latin typeface="メイリオ" panose="020B0604030504040204" pitchFamily="50" charset="-128"/>
                <a:ea typeface="メイリオ" panose="020B0604030504040204" pitchFamily="50" charset="-128"/>
                <a:cs typeface="メイリオ" panose="020B0604030504040204" pitchFamily="50" charset="-128"/>
              </a:rPr>
              <a:t>参考リンク・お問い合わせ先</a:t>
            </a:r>
            <a:endParaRPr lang="ja-JP" altLang="en-US" sz="1600" b="1" dirty="0">
              <a:solidFill>
                <a:srgbClr val="103185"/>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1" name="直線コネクタ 20"/>
          <p:cNvCxnSpPr/>
          <p:nvPr/>
        </p:nvCxnSpPr>
        <p:spPr>
          <a:xfrm flipV="1">
            <a:off x="32062" y="8166865"/>
            <a:ext cx="6768000" cy="0"/>
          </a:xfrm>
          <a:prstGeom prst="line">
            <a:avLst/>
          </a:prstGeom>
          <a:solidFill>
            <a:schemeClr val="tx2">
              <a:lumMod val="75000"/>
            </a:schemeClr>
          </a:solidFill>
          <a:ln w="38100">
            <a:solidFill>
              <a:srgbClr val="103185"/>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32062" y="7806865"/>
            <a:ext cx="360000" cy="360000"/>
          </a:xfrm>
          <a:prstGeom prst="rect">
            <a:avLst/>
          </a:prstGeom>
          <a:solidFill>
            <a:srgbClr val="10318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algn="ctr"/>
            <a:r>
              <a:rPr lang="ja-JP" altLang="en-US" sz="2000" dirty="0">
                <a:latin typeface="ＤＦ特太ゴシック体" panose="020B0509000000000000" pitchFamily="49" charset="-128"/>
                <a:ea typeface="ＤＦ特太ゴシック体" panose="020B0509000000000000" pitchFamily="49" charset="-128"/>
              </a:rPr>
              <a:t>６</a:t>
            </a:r>
            <a:endParaRPr lang="en-US" altLang="ja-JP" sz="2000" dirty="0" smtClean="0">
              <a:latin typeface="ＤＦ特太ゴシック体" panose="020B0509000000000000" pitchFamily="49" charset="-128"/>
              <a:ea typeface="ＤＦ特太ゴシック体" panose="020B0509000000000000" pitchFamily="49"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699426027"/>
              </p:ext>
            </p:extLst>
          </p:nvPr>
        </p:nvGraphicFramePr>
        <p:xfrm>
          <a:off x="36819" y="8907544"/>
          <a:ext cx="6761278" cy="942000"/>
        </p:xfrm>
        <a:graphic>
          <a:graphicData uri="http://schemas.openxmlformats.org/drawingml/2006/table">
            <a:tbl>
              <a:tblPr firstRow="1" bandRow="1">
                <a:tableStyleId>{2D5ABB26-0587-4C30-8999-92F81FD0307C}</a:tableStyleId>
              </a:tblPr>
              <a:tblGrid>
                <a:gridCol w="2540190">
                  <a:extLst>
                    <a:ext uri="{9D8B030D-6E8A-4147-A177-3AD203B41FA5}">
                      <a16:colId xmlns:a16="http://schemas.microsoft.com/office/drawing/2014/main" val="2420049555"/>
                    </a:ext>
                  </a:extLst>
                </a:gridCol>
                <a:gridCol w="4221088">
                  <a:extLst>
                    <a:ext uri="{9D8B030D-6E8A-4147-A177-3AD203B41FA5}">
                      <a16:colId xmlns:a16="http://schemas.microsoft.com/office/drawing/2014/main" val="1968398287"/>
                    </a:ext>
                  </a:extLst>
                </a:gridCol>
              </a:tblGrid>
              <a:tr h="0">
                <a:tc>
                  <a:txBody>
                    <a:bodyPr/>
                    <a:lstStyle/>
                    <a:p>
                      <a:r>
                        <a:rPr lang="ja-JP" altLang="en-US" sz="1000" dirty="0" smtClean="0">
                          <a:latin typeface="メイリオ" panose="020B0604030504040204" pitchFamily="50" charset="-128"/>
                          <a:ea typeface="メイリオ" panose="020B0604030504040204" pitchFamily="50" charset="-128"/>
                        </a:rPr>
                        <a:t>シフト制の労働契約、労働条件全般</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000" dirty="0" smtClean="0">
                          <a:solidFill>
                            <a:schemeClr val="tx1"/>
                          </a:solidFill>
                          <a:latin typeface="メイリオ" panose="020B0604030504040204" pitchFamily="50" charset="-128"/>
                          <a:ea typeface="メイリオ" panose="020B0604030504040204" pitchFamily="50" charset="-128"/>
                        </a:rPr>
                        <a:t>総</a:t>
                      </a:r>
                      <a:r>
                        <a:rPr lang="ja-JP" altLang="en-US" sz="1000" dirty="0" smtClean="0">
                          <a:solidFill>
                            <a:schemeClr val="tx1"/>
                          </a:solidFill>
                          <a:latin typeface="メイリオ" panose="020B0604030504040204" pitchFamily="50" charset="-128"/>
                          <a:ea typeface="メイリオ" panose="020B0604030504040204" pitchFamily="50" charset="-128"/>
                        </a:rPr>
                        <a:t>合</a:t>
                      </a:r>
                      <a:r>
                        <a:rPr lang="ja-JP" altLang="ja-JP" sz="1000" dirty="0" smtClean="0">
                          <a:solidFill>
                            <a:schemeClr val="tx1"/>
                          </a:solidFill>
                          <a:latin typeface="メイリオ" panose="020B0604030504040204" pitchFamily="50" charset="-128"/>
                          <a:ea typeface="メイリオ" panose="020B0604030504040204" pitchFamily="50" charset="-128"/>
                        </a:rPr>
                        <a:t>労働相談コーナー</a:t>
                      </a:r>
                      <a:r>
                        <a:rPr lang="ja-JP" altLang="en-US" sz="1000" dirty="0" smtClean="0">
                          <a:solidFill>
                            <a:schemeClr val="tx1"/>
                          </a:solidFill>
                          <a:latin typeface="メイリオ" panose="020B0604030504040204" pitchFamily="50" charset="-128"/>
                          <a:ea typeface="メイリオ" panose="020B0604030504040204" pitchFamily="50" charset="-128"/>
                        </a:rPr>
                        <a:t>（都道府県労働局と労働基準監督署等に設置）</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749198447"/>
                  </a:ext>
                </a:extLst>
              </a:tr>
              <a:tr h="0">
                <a:tc>
                  <a:txBody>
                    <a:bodyPr/>
                    <a:lstStyle/>
                    <a:p>
                      <a:r>
                        <a:rPr lang="ja-JP" altLang="en-US" sz="1000" dirty="0" smtClean="0">
                          <a:latin typeface="メイリオ" panose="020B0604030504040204" pitchFamily="50" charset="-128"/>
                          <a:ea typeface="メイリオ" panose="020B0604030504040204" pitchFamily="50" charset="-128"/>
                        </a:rPr>
                        <a:t>労基法、安衛法、労災</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労働基準監督署</a:t>
                      </a:r>
                      <a:endParaRPr lang="en-US" altLang="ja-JP" sz="1000" b="1" dirty="0" smtClean="0">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414991711"/>
                  </a:ext>
                </a:extLst>
              </a:tr>
              <a:tr h="0">
                <a:tc>
                  <a:txBody>
                    <a:bodyPr/>
                    <a:lstStyle/>
                    <a:p>
                      <a:r>
                        <a:rPr lang="ja-JP" altLang="en-US" sz="1000" dirty="0" smtClean="0">
                          <a:latin typeface="メイリオ" panose="020B0604030504040204" pitchFamily="50" charset="-128"/>
                          <a:ea typeface="メイリオ" panose="020B0604030504040204" pitchFamily="50" charset="-128"/>
                        </a:rPr>
                        <a:t>募集・採用、雇用保険</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公共職業安定所</a:t>
                      </a:r>
                      <a:endParaRPr lang="en-US" altLang="ja-JP" sz="1000" b="1" dirty="0" smtClean="0">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84712292"/>
                  </a:ext>
                </a:extLst>
              </a:tr>
              <a:tr h="0">
                <a:tc>
                  <a:txBody>
                    <a:bodyPr/>
                    <a:lstStyle/>
                    <a:p>
                      <a:r>
                        <a:rPr lang="ja-JP" altLang="en-US" sz="1000" dirty="0" smtClean="0">
                          <a:latin typeface="メイリオ" panose="020B0604030504040204" pitchFamily="50" charset="-128"/>
                          <a:ea typeface="メイリオ" panose="020B0604030504040204" pitchFamily="50" charset="-128"/>
                        </a:rPr>
                        <a:t>職業安定法</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都道府県労働局</a:t>
                      </a:r>
                      <a:endParaRPr lang="en-US" altLang="ja-JP" sz="1000" b="1" dirty="0" smtClean="0">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29850891"/>
                  </a:ext>
                </a:extLst>
              </a:tr>
              <a:tr h="105357">
                <a:tc>
                  <a:txBody>
                    <a:bodyPr/>
                    <a:lstStyle/>
                    <a:p>
                      <a:r>
                        <a:rPr lang="ja-JP" altLang="en-US" sz="1000" dirty="0" smtClean="0">
                          <a:latin typeface="メイリオ" panose="020B0604030504040204" pitchFamily="50" charset="-128"/>
                          <a:ea typeface="メイリオ" panose="020B0604030504040204" pitchFamily="50" charset="-128"/>
                        </a:rPr>
                        <a:t>社会保険</a:t>
                      </a:r>
                      <a:endParaRPr kumimoji="1" lang="ja-JP" altLang="en-US" sz="1000" dirty="0">
                        <a:latin typeface="メイリオ" panose="020B0604030504040204" pitchFamily="50" charset="-128"/>
                        <a:ea typeface="メイリオ" panose="020B0604030504040204" pitchFamily="50" charset="-128"/>
                      </a:endParaRPr>
                    </a:p>
                  </a:txBody>
                  <a:tcPr marT="36000" marB="0">
                    <a:lnL w="12700" cap="flat" cmpd="sng" algn="ctr">
                      <a:solidFill>
                        <a:schemeClr val="bg1">
                          <a:lumMod val="75000"/>
                        </a:schemeClr>
                      </a:solidFill>
                      <a:prstDash val="solid"/>
                      <a:round/>
                      <a:headEnd type="none" w="med" len="med"/>
                      <a:tailEnd type="none" w="med" len="med"/>
                    </a:lnL>
                    <a:lnR w="1905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smtClean="0">
                          <a:latin typeface="メイリオ" panose="020B0604030504040204" pitchFamily="50" charset="-128"/>
                          <a:ea typeface="メイリオ" panose="020B0604030504040204" pitchFamily="50" charset="-128"/>
                        </a:rPr>
                        <a:t>年金事務所（健康保険の場合はご加入の健康保険組合</a:t>
                      </a:r>
                      <a:r>
                        <a:rPr lang="en-US" altLang="ja-JP" sz="1000" dirty="0" smtClean="0">
                          <a:latin typeface="メイリオ" panose="020B0604030504040204" pitchFamily="50" charset="-128"/>
                          <a:ea typeface="メイリオ" panose="020B0604030504040204" pitchFamily="50" charset="-128"/>
                        </a:rPr>
                        <a:t>)</a:t>
                      </a:r>
                      <a:endParaRPr lang="ja-JP" altLang="en-US" sz="1000" dirty="0" smtClean="0">
                        <a:latin typeface="メイリオ" panose="020B0604030504040204" pitchFamily="50" charset="-128"/>
                        <a:ea typeface="メイリオ" panose="020B0604030504040204" pitchFamily="50" charset="-128"/>
                      </a:endParaRPr>
                    </a:p>
                  </a:txBody>
                  <a:tcPr marT="36000" marB="0">
                    <a:lnL w="190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80590413"/>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2999620192"/>
              </p:ext>
            </p:extLst>
          </p:nvPr>
        </p:nvGraphicFramePr>
        <p:xfrm>
          <a:off x="51530" y="478164"/>
          <a:ext cx="6761846" cy="7283148"/>
        </p:xfrm>
        <a:graphic>
          <a:graphicData uri="http://schemas.openxmlformats.org/drawingml/2006/table">
            <a:tbl>
              <a:tblPr bandRow="1">
                <a:tableStyleId>{21E4AEA4-8DFA-4A89-87EB-49C32662AFE0}</a:tableStyleId>
              </a:tblPr>
              <a:tblGrid>
                <a:gridCol w="5688256">
                  <a:extLst>
                    <a:ext uri="{9D8B030D-6E8A-4147-A177-3AD203B41FA5}">
                      <a16:colId xmlns:a16="http://schemas.microsoft.com/office/drawing/2014/main" val="1886496286"/>
                    </a:ext>
                  </a:extLst>
                </a:gridCol>
                <a:gridCol w="648072">
                  <a:extLst>
                    <a:ext uri="{9D8B030D-6E8A-4147-A177-3AD203B41FA5}">
                      <a16:colId xmlns:a16="http://schemas.microsoft.com/office/drawing/2014/main" val="2070510619"/>
                    </a:ext>
                  </a:extLst>
                </a:gridCol>
                <a:gridCol w="425518">
                  <a:extLst>
                    <a:ext uri="{9D8B030D-6E8A-4147-A177-3AD203B41FA5}">
                      <a16:colId xmlns:a16="http://schemas.microsoft.com/office/drawing/2014/main" val="277883422"/>
                    </a:ext>
                  </a:extLst>
                </a:gridCol>
              </a:tblGrid>
              <a:tr h="266227">
                <a:tc gridSpan="2">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kumimoji="1" lang="ja-JP" altLang="en-US" sz="1200" b="1" spc="180" baseline="0" dirty="0" smtClean="0">
                          <a:solidFill>
                            <a:schemeClr val="bg1"/>
                          </a:solidFill>
                          <a:latin typeface="メイリオ" panose="020B0604030504040204" pitchFamily="50" charset="-128"/>
                          <a:ea typeface="メイリオ" panose="020B0604030504040204" pitchFamily="50" charset="-128"/>
                        </a:rPr>
                        <a:t>労働契約を締結する際の留意点</a:t>
                      </a:r>
                    </a:p>
                  </a:txBody>
                  <a:tcPr marT="36000" marB="18000" anchor="ctr">
                    <a:lnL w="19050" cap="flat" cmpd="sng" algn="ctr">
                      <a:solidFill>
                        <a:srgbClr val="103185"/>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solidFill>
                      <a:srgbClr val="103185"/>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600" b="1" spc="180" baseline="0" dirty="0" smtClean="0">
                          <a:solidFill>
                            <a:schemeClr val="bg1"/>
                          </a:solidFill>
                          <a:latin typeface="メイリオ" panose="020B0604030504040204" pitchFamily="50" charset="-128"/>
                          <a:ea typeface="メイリオ" panose="020B0604030504040204" pitchFamily="50" charset="-128"/>
                        </a:rPr>
                        <a:t>法定事項</a:t>
                      </a:r>
                    </a:p>
                  </a:txBody>
                  <a:tcPr marT="36000" marB="18000" anchor="ctr">
                    <a:lnL w="12700" cap="flat" cmpd="sng" algn="ctr">
                      <a:solidFill>
                        <a:schemeClr val="bg1"/>
                      </a:solidFill>
                      <a:prstDash val="solid"/>
                      <a:round/>
                      <a:headEnd type="none" w="med" len="med"/>
                      <a:tailEnd type="none" w="med" len="med"/>
                    </a:lnL>
                    <a:lnR w="190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solidFill>
                      <a:srgbClr val="103185"/>
                    </a:solidFill>
                  </a:tcPr>
                </a:tc>
                <a:extLst>
                  <a:ext uri="{0D108BD9-81ED-4DB2-BD59-A6C34878D82A}">
                    <a16:rowId xmlns:a16="http://schemas.microsoft.com/office/drawing/2014/main" val="3088525644"/>
                  </a:ext>
                </a:extLst>
              </a:tr>
              <a:tr h="418072">
                <a:tc>
                  <a:txBody>
                    <a:bodyPr/>
                    <a:lstStyle/>
                    <a:p>
                      <a:pPr marL="185738" indent="-185738">
                        <a:lnSpc>
                          <a:spcPct val="110000"/>
                        </a:lnSpc>
                      </a:pPr>
                      <a:r>
                        <a:rPr kumimoji="1" lang="ja-JP" altLang="en-US" sz="1100" b="1" dirty="0" smtClean="0">
                          <a:solidFill>
                            <a:srgbClr val="103185"/>
                          </a:solidFill>
                          <a:latin typeface="メイリオ" panose="020B0604030504040204" pitchFamily="50" charset="-128"/>
                          <a:ea typeface="メイリオ" panose="020B0604030504040204" pitchFamily="50" charset="-128"/>
                        </a:rPr>
                        <a:t>１．シフト制労働契約の締結時に、労働者に「始業・終業時刻」や「休日」などの労働条件を書面で伝えていますか。　　　　　　　　　　　　　</a:t>
                      </a:r>
                      <a:r>
                        <a:rPr kumimoji="1" lang="ja-JP" altLang="en-US" sz="1100" b="1" baseline="0"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⇒１（１）労働条件の明示</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marL="72000" marR="72000"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sz="1600" dirty="0" smtClean="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txBody>
                  <a:tcPr marL="72000" marR="72000"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204778813"/>
                  </a:ext>
                </a:extLst>
              </a:tr>
              <a:tr h="910799">
                <a:tc>
                  <a:txBody>
                    <a:bodyPr/>
                    <a:lstStyle/>
                    <a:p>
                      <a:pPr marL="185738" indent="-185738">
                        <a:lnSpc>
                          <a:spcPct val="110000"/>
                        </a:lnSpc>
                      </a:pPr>
                      <a:r>
                        <a:rPr kumimoji="1" lang="ja-JP" altLang="en-US" sz="1100" b="1" dirty="0" smtClean="0">
                          <a:solidFill>
                            <a:srgbClr val="103185"/>
                          </a:solidFill>
                          <a:latin typeface="メイリオ" panose="020B0604030504040204" pitchFamily="50" charset="-128"/>
                          <a:ea typeface="メイリオ" panose="020B0604030504040204" pitchFamily="50" charset="-128"/>
                        </a:rPr>
                        <a:t>１－２</a:t>
                      </a:r>
                      <a:r>
                        <a:rPr kumimoji="1" lang="ja-JP" altLang="en-US" sz="1100" b="1" dirty="0" smtClean="0">
                          <a:solidFill>
                            <a:schemeClr val="tx2"/>
                          </a:solidFill>
                          <a:latin typeface="メイリオ" panose="020B0604030504040204" pitchFamily="50" charset="-128"/>
                          <a:ea typeface="メイリオ" panose="020B0604030504040204" pitchFamily="50" charset="-128"/>
                        </a:rPr>
                        <a:t>．</a:t>
                      </a:r>
                      <a:r>
                        <a:rPr lang="ja-JP" altLang="en-US" sz="1100" b="1" dirty="0" smtClean="0">
                          <a:solidFill>
                            <a:schemeClr val="tx2"/>
                          </a:solidFill>
                          <a:latin typeface="メイリオ" panose="020B0604030504040204" pitchFamily="50" charset="-128"/>
                          <a:ea typeface="メイリオ" panose="020B0604030504040204" pitchFamily="50" charset="-128"/>
                        </a:rPr>
                        <a:t>労働契約の締結時に、始業と終業の時刻を具体的に決めた日がある場合、どのように明示をしていますか</a:t>
                      </a:r>
                      <a:r>
                        <a:rPr kumimoji="1" lang="ja-JP" altLang="en-US" sz="1100" b="1" dirty="0" smtClean="0">
                          <a:solidFill>
                            <a:schemeClr val="tx2"/>
                          </a:solidFill>
                          <a:latin typeface="メイリオ" panose="020B0604030504040204" pitchFamily="50" charset="-128"/>
                          <a:ea typeface="メイリオ" panose="020B0604030504040204" pitchFamily="50" charset="-128"/>
                        </a:rPr>
                        <a:t>。</a:t>
                      </a:r>
                      <a:endParaRPr kumimoji="1" lang="en-US" altLang="ja-JP" sz="1100" b="1" dirty="0" smtClean="0">
                        <a:solidFill>
                          <a:schemeClr val="tx2"/>
                        </a:solidFill>
                        <a:latin typeface="メイリオ" panose="020B0604030504040204" pitchFamily="50" charset="-128"/>
                        <a:ea typeface="メイリオ" panose="020B0604030504040204" pitchFamily="50" charset="-128"/>
                      </a:endParaRPr>
                    </a:p>
                    <a:p>
                      <a:pPr marL="358775" indent="-228600">
                        <a:lnSpc>
                          <a:spcPct val="110000"/>
                        </a:lnSpc>
                        <a:spcBef>
                          <a:spcPts val="600"/>
                        </a:spcBef>
                        <a:buAutoNum type="alphaLcPeriod"/>
                      </a:pPr>
                      <a:r>
                        <a:rPr kumimoji="1" lang="ja-JP" altLang="en-US" sz="1000" dirty="0" smtClean="0">
                          <a:latin typeface="メイリオ" panose="020B0604030504040204" pitchFamily="50" charset="-128"/>
                          <a:ea typeface="メイリオ" panose="020B0604030504040204" pitchFamily="50" charset="-128"/>
                        </a:rPr>
                        <a:t>その日の始業・終業時刻、原則的な始業・終業時刻や休日の設定の考え方を記載したり、最初の期間のシフト表を渡したりして書面などで伝えている。</a:t>
                      </a:r>
                      <a:endParaRPr kumimoji="1" lang="en-US" altLang="ja-JP" sz="1000" dirty="0" smtClean="0">
                        <a:latin typeface="メイリオ" panose="020B0604030504040204" pitchFamily="50" charset="-128"/>
                        <a:ea typeface="メイリオ" panose="020B0604030504040204" pitchFamily="50" charset="-128"/>
                      </a:endParaRPr>
                    </a:p>
                    <a:p>
                      <a:pPr marL="358775" indent="-228600">
                        <a:lnSpc>
                          <a:spcPct val="110000"/>
                        </a:lnSpc>
                        <a:spcBef>
                          <a:spcPts val="300"/>
                        </a:spcBef>
                        <a:buAutoNum type="alphaLcPeriod"/>
                      </a:pPr>
                      <a:r>
                        <a:rPr kumimoji="1" lang="ja-JP" altLang="en-US" sz="1000" dirty="0" smtClean="0">
                          <a:latin typeface="メイリオ" panose="020B0604030504040204" pitchFamily="50" charset="-128"/>
                          <a:ea typeface="メイリオ" panose="020B0604030504040204" pitchFamily="50" charset="-128"/>
                        </a:rPr>
                        <a:t>書面などで伝えているが、始業・終業時刻や休日は「シフトによる」とだけ記載している。</a:t>
                      </a:r>
                      <a:endParaRPr kumimoji="1" lang="en-US" altLang="ja-JP" sz="1000" dirty="0" smtClean="0">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nSpc>
                          <a:spcPct val="110000"/>
                        </a:lnSpc>
                      </a:pPr>
                      <a:r>
                        <a:rPr kumimoji="1" lang="ja-JP" altLang="en-US" sz="900" dirty="0" err="1" smtClean="0">
                          <a:solidFill>
                            <a:schemeClr val="tx1"/>
                          </a:solidFill>
                          <a:latin typeface="メイリオ" panose="020B0604030504040204" pitchFamily="50" charset="-128"/>
                          <a:ea typeface="メイリオ" panose="020B0604030504040204" pitchFamily="50" charset="-128"/>
                        </a:rPr>
                        <a:t>ｂ</a:t>
                      </a:r>
                      <a:r>
                        <a:rPr kumimoji="1" lang="ja-JP" altLang="en-US" sz="900" dirty="0" smtClean="0">
                          <a:solidFill>
                            <a:schemeClr val="tx1"/>
                          </a:solidFill>
                          <a:latin typeface="メイリオ" panose="020B0604030504040204" pitchFamily="50" charset="-128"/>
                          <a:ea typeface="メイリオ" panose="020B0604030504040204" pitchFamily="50" charset="-128"/>
                        </a:rPr>
                        <a:t>に該当する場合、</a:t>
                      </a:r>
                      <a:r>
                        <a:rPr kumimoji="1" lang="en-US" altLang="ja-JP" sz="900" dirty="0" smtClean="0">
                          <a:solidFill>
                            <a:schemeClr val="tx1"/>
                          </a:solidFill>
                          <a:latin typeface="メイリオ" panose="020B0604030504040204" pitchFamily="50" charset="-128"/>
                          <a:ea typeface="メイリオ" panose="020B0604030504040204" pitchFamily="50" charset="-128"/>
                        </a:rPr>
                        <a:t>a</a:t>
                      </a:r>
                      <a:r>
                        <a:rPr kumimoji="1" lang="ja-JP" altLang="en-US" sz="900" dirty="0" smtClean="0">
                          <a:solidFill>
                            <a:schemeClr val="tx1"/>
                          </a:solidFill>
                          <a:latin typeface="メイリオ" panose="020B0604030504040204" pitchFamily="50" charset="-128"/>
                          <a:ea typeface="メイリオ" panose="020B0604030504040204" pitchFamily="50" charset="-128"/>
                        </a:rPr>
                        <a:t>の方法で明示を行ってください</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txBody>
                  <a:tcPr marL="72000" marR="72000"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600" dirty="0" smtClean="0">
                          <a:latin typeface="メイリオ" panose="020B0604030504040204" pitchFamily="50" charset="-128"/>
                          <a:ea typeface="メイリオ" panose="020B0604030504040204" pitchFamily="50" charset="-128"/>
                        </a:rPr>
                        <a:t>○</a:t>
                      </a:r>
                    </a:p>
                  </a:txBody>
                  <a:tcPr marL="72000" marR="72000"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057201806"/>
                  </a:ext>
                </a:extLst>
              </a:tr>
              <a:tr h="910799">
                <a:tc>
                  <a:txBody>
                    <a:bodyPr/>
                    <a:lstStyle/>
                    <a:p>
                      <a:pPr marL="185738" indent="-185738">
                        <a:lnSpc>
                          <a:spcPct val="110000"/>
                        </a:lnSpc>
                      </a:pPr>
                      <a:r>
                        <a:rPr kumimoji="1" lang="ja-JP" altLang="en-US" sz="1100" b="1" dirty="0" smtClean="0">
                          <a:solidFill>
                            <a:srgbClr val="103185"/>
                          </a:solidFill>
                          <a:latin typeface="メイリオ" panose="020B0604030504040204" pitchFamily="50" charset="-128"/>
                          <a:ea typeface="メイリオ" panose="020B0604030504040204" pitchFamily="50" charset="-128"/>
                        </a:rPr>
                        <a:t>１－３．シフト制労働契約の締結時に、労働者の希望に応じて以下の内容についても定めていますか。</a:t>
                      </a:r>
                      <a:r>
                        <a:rPr kumimoji="1" lang="ja-JP" altLang="en-US" sz="900" b="1"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⇒１（２）シフト</a:t>
                      </a:r>
                      <a:r>
                        <a:rPr kumimoji="1" lang="ja-JP" altLang="en-US" sz="900" strike="noStrike" baseline="0" dirty="0" smtClean="0">
                          <a:solidFill>
                            <a:schemeClr val="tx1"/>
                          </a:solidFill>
                          <a:latin typeface="メイリオ" panose="020B0604030504040204" pitchFamily="50" charset="-128"/>
                          <a:ea typeface="メイリオ" panose="020B0604030504040204" pitchFamily="50" charset="-128"/>
                        </a:rPr>
                        <a:t>制</a:t>
                      </a:r>
                      <a:r>
                        <a:rPr kumimoji="1" lang="ja-JP" altLang="en-US" sz="900" dirty="0" smtClean="0">
                          <a:solidFill>
                            <a:schemeClr val="tx1"/>
                          </a:solidFill>
                          <a:latin typeface="メイリオ" panose="020B0604030504040204" pitchFamily="50" charset="-128"/>
                          <a:ea typeface="メイリオ" panose="020B0604030504040204" pitchFamily="50" charset="-128"/>
                        </a:rPr>
                        <a:t>労働契約で定めることが考えられる事項</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marL="358775" indent="-228600">
                        <a:lnSpc>
                          <a:spcPct val="110000"/>
                        </a:lnSpc>
                        <a:spcBef>
                          <a:spcPts val="300"/>
                        </a:spcBef>
                        <a:buAutoNum type="alphaLcPeriod"/>
                      </a:pPr>
                      <a:r>
                        <a:rPr kumimoji="1" lang="ja-JP" altLang="en-US" sz="1000" dirty="0" smtClean="0">
                          <a:latin typeface="メイリオ" panose="020B0604030504040204" pitchFamily="50" charset="-128"/>
                          <a:ea typeface="メイリオ" panose="020B0604030504040204" pitchFamily="50" charset="-128"/>
                        </a:rPr>
                        <a:t>シフトが入る可能性のある最大の日数や時間数</a:t>
                      </a:r>
                      <a:endParaRPr kumimoji="1" lang="en-US" altLang="ja-JP" sz="1000" dirty="0" smtClean="0">
                        <a:latin typeface="メイリオ" panose="020B0604030504040204" pitchFamily="50" charset="-128"/>
                        <a:ea typeface="メイリオ" panose="020B0604030504040204" pitchFamily="50" charset="-128"/>
                      </a:endParaRPr>
                    </a:p>
                    <a:p>
                      <a:pPr marL="358775" indent="-228600">
                        <a:lnSpc>
                          <a:spcPct val="110000"/>
                        </a:lnSpc>
                        <a:spcBef>
                          <a:spcPts val="300"/>
                        </a:spcBef>
                        <a:buAutoNum type="alphaLcPeriod"/>
                      </a:pPr>
                      <a:r>
                        <a:rPr kumimoji="1" lang="ja-JP" altLang="en-US" sz="1000" dirty="0" smtClean="0">
                          <a:latin typeface="メイリオ" panose="020B0604030504040204" pitchFamily="50" charset="-128"/>
                          <a:ea typeface="メイリオ" panose="020B0604030504040204" pitchFamily="50" charset="-128"/>
                        </a:rPr>
                        <a:t>シフトが入る目安の日数や時間数</a:t>
                      </a:r>
                      <a:endParaRPr kumimoji="1" lang="en-US" altLang="ja-JP" sz="1000" dirty="0" smtClean="0">
                        <a:latin typeface="メイリオ" panose="020B0604030504040204" pitchFamily="50" charset="-128"/>
                        <a:ea typeface="メイリオ" panose="020B0604030504040204" pitchFamily="50" charset="-128"/>
                      </a:endParaRPr>
                    </a:p>
                    <a:p>
                      <a:pPr marL="358775" indent="-228600">
                        <a:lnSpc>
                          <a:spcPct val="110000"/>
                        </a:lnSpc>
                        <a:spcBef>
                          <a:spcPts val="300"/>
                        </a:spcBef>
                        <a:buAutoNum type="alphaLcPeriod"/>
                      </a:pPr>
                      <a:r>
                        <a:rPr kumimoji="1" lang="ja-JP" altLang="en-US" sz="1000" dirty="0" smtClean="0">
                          <a:latin typeface="メイリオ" panose="020B0604030504040204" pitchFamily="50" charset="-128"/>
                          <a:ea typeface="メイリオ" panose="020B0604030504040204" pitchFamily="50" charset="-128"/>
                        </a:rPr>
                        <a:t>シフトが入る最低限の日数や時間数</a:t>
                      </a:r>
                      <a:endParaRPr kumimoji="1" lang="ja-JP" altLang="en-US" sz="1000" dirty="0">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nSpc>
                          <a:spcPct val="110000"/>
                        </a:lnSpc>
                      </a:pPr>
                      <a:r>
                        <a:rPr kumimoji="1" lang="en-US" altLang="ja-JP" sz="900" dirty="0" smtClean="0">
                          <a:solidFill>
                            <a:schemeClr val="tx1"/>
                          </a:solidFill>
                          <a:latin typeface="メイリオ" panose="020B0604030504040204" pitchFamily="50" charset="-128"/>
                          <a:ea typeface="メイリオ" panose="020B0604030504040204" pitchFamily="50" charset="-128"/>
                        </a:rPr>
                        <a:t>a</a:t>
                      </a:r>
                      <a:r>
                        <a:rPr kumimoji="1" lang="ja-JP" altLang="en-US" sz="900" dirty="0" smtClean="0">
                          <a:solidFill>
                            <a:schemeClr val="tx1"/>
                          </a:solidFill>
                          <a:latin typeface="メイリオ" panose="020B0604030504040204" pitchFamily="50" charset="-128"/>
                          <a:ea typeface="メイリオ" panose="020B0604030504040204" pitchFamily="50" charset="-128"/>
                        </a:rPr>
                        <a:t>～</a:t>
                      </a:r>
                      <a:r>
                        <a:rPr kumimoji="1" lang="en-US" altLang="ja-JP" sz="900" dirty="0" smtClean="0">
                          <a:solidFill>
                            <a:schemeClr val="tx1"/>
                          </a:solidFill>
                          <a:latin typeface="メイリオ" panose="020B0604030504040204" pitchFamily="50" charset="-128"/>
                          <a:ea typeface="メイリオ" panose="020B0604030504040204" pitchFamily="50" charset="-128"/>
                        </a:rPr>
                        <a:t>c</a:t>
                      </a:r>
                      <a:r>
                        <a:rPr kumimoji="1" lang="ja-JP" altLang="en-US" sz="900" dirty="0" smtClean="0">
                          <a:solidFill>
                            <a:schemeClr val="tx1"/>
                          </a:solidFill>
                          <a:latin typeface="メイリオ" panose="020B0604030504040204" pitchFamily="50" charset="-128"/>
                          <a:ea typeface="メイリオ" panose="020B0604030504040204" pitchFamily="50" charset="-128"/>
                        </a:rPr>
                        <a:t>について、労働者の意向も確認してみましょう</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72000" marR="72000"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endParaRPr kumimoji="1" lang="ja-JP" altLang="en-US" sz="1600" dirty="0">
                        <a:solidFill>
                          <a:schemeClr val="tx1"/>
                        </a:solidFill>
                        <a:latin typeface="メイリオ" panose="020B0604030504040204" pitchFamily="50" charset="-128"/>
                        <a:ea typeface="メイリオ" panose="020B0604030504040204" pitchFamily="50" charset="-128"/>
                      </a:endParaRPr>
                    </a:p>
                  </a:txBody>
                  <a:tcPr marL="72000" marR="72000"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21931882"/>
                  </a:ext>
                </a:extLst>
              </a:tr>
              <a:tr h="1075041">
                <a:tc>
                  <a:txBody>
                    <a:bodyPr/>
                    <a:lstStyle/>
                    <a:p>
                      <a:pPr marL="185738" indent="-185738">
                        <a:lnSpc>
                          <a:spcPct val="110000"/>
                        </a:lnSpc>
                      </a:pPr>
                      <a:r>
                        <a:rPr kumimoji="1" lang="ja-JP" altLang="en-US" sz="1100" b="1" dirty="0" smtClean="0">
                          <a:solidFill>
                            <a:srgbClr val="103185"/>
                          </a:solidFill>
                          <a:latin typeface="メイリオ" panose="020B0604030504040204" pitchFamily="50" charset="-128"/>
                          <a:ea typeface="メイリオ" panose="020B0604030504040204" pitchFamily="50" charset="-128"/>
                        </a:rPr>
                        <a:t>１－４．シフト制労働契約の締結時に、以下を定めていますか。　　　　　　　　　　　　　　</a:t>
                      </a:r>
                      <a:r>
                        <a:rPr kumimoji="1" lang="en-US" altLang="ja-JP" sz="1100" b="1" dirty="0" smtClean="0">
                          <a:solidFill>
                            <a:srgbClr val="103185"/>
                          </a:solidFill>
                          <a:latin typeface="メイリオ" panose="020B0604030504040204" pitchFamily="50" charset="-128"/>
                          <a:ea typeface="メイリオ" panose="020B0604030504040204" pitchFamily="50" charset="-128"/>
                        </a:rPr>
                        <a:t/>
                      </a:r>
                      <a:br>
                        <a:rPr kumimoji="1" lang="en-US" altLang="ja-JP" sz="1100" b="1" dirty="0" smtClean="0">
                          <a:solidFill>
                            <a:srgbClr val="103185"/>
                          </a:solidFill>
                          <a:latin typeface="メイリオ" panose="020B0604030504040204" pitchFamily="50" charset="-128"/>
                          <a:ea typeface="メイリオ" panose="020B0604030504040204" pitchFamily="50" charset="-128"/>
                        </a:rPr>
                      </a:br>
                      <a:r>
                        <a:rPr kumimoji="1" lang="ja-JP" altLang="en-US" sz="1100" b="1"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⇒１（２）シフト</a:t>
                      </a:r>
                      <a:r>
                        <a:rPr kumimoji="1" lang="ja-JP" altLang="en-US" sz="900" strike="noStrike" baseline="0" dirty="0" smtClean="0">
                          <a:solidFill>
                            <a:schemeClr val="tx1"/>
                          </a:solidFill>
                          <a:latin typeface="メイリオ" panose="020B0604030504040204" pitchFamily="50" charset="-128"/>
                          <a:ea typeface="メイリオ" panose="020B0604030504040204" pitchFamily="50" charset="-128"/>
                        </a:rPr>
                        <a:t>制</a:t>
                      </a:r>
                      <a:r>
                        <a:rPr kumimoji="1" lang="ja-JP" altLang="en-US" sz="900" dirty="0" smtClean="0">
                          <a:solidFill>
                            <a:schemeClr val="tx1"/>
                          </a:solidFill>
                          <a:latin typeface="メイリオ" panose="020B0604030504040204" pitchFamily="50" charset="-128"/>
                          <a:ea typeface="メイリオ" panose="020B0604030504040204" pitchFamily="50" charset="-128"/>
                        </a:rPr>
                        <a:t>労働契約で定めることが考えられる事項</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p>
                      <a:pPr marL="358775" indent="-228600">
                        <a:lnSpc>
                          <a:spcPct val="110000"/>
                        </a:lnSpc>
                        <a:spcBef>
                          <a:spcPts val="300"/>
                        </a:spcBef>
                        <a:buAutoNum type="alphaLcPeriod"/>
                      </a:pPr>
                      <a:r>
                        <a:rPr kumimoji="1" lang="ja-JP" altLang="en-US" sz="1000" dirty="0" smtClean="0">
                          <a:latin typeface="メイリオ" panose="020B0604030504040204" pitchFamily="50" charset="-128"/>
                          <a:ea typeface="メイリオ" panose="020B0604030504040204" pitchFamily="50" charset="-128"/>
                        </a:rPr>
                        <a:t>シフトを作成するにあたり事前に労働者の意見を聞くなど作成</a:t>
                      </a:r>
                      <a:r>
                        <a:rPr kumimoji="1" lang="ja-JP" altLang="en-US" sz="1000" dirty="0" smtClean="0">
                          <a:solidFill>
                            <a:schemeClr val="tx1"/>
                          </a:solidFill>
                          <a:latin typeface="メイリオ" panose="020B0604030504040204" pitchFamily="50" charset="-128"/>
                          <a:ea typeface="メイリオ" panose="020B0604030504040204" pitchFamily="50" charset="-128"/>
                        </a:rPr>
                        <a:t>に関するルール</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358775" indent="-228600">
                        <a:lnSpc>
                          <a:spcPct val="110000"/>
                        </a:lnSpc>
                        <a:spcBef>
                          <a:spcPts val="300"/>
                        </a:spcBef>
                        <a:buAutoNum type="alphaLcPeriod"/>
                      </a:pPr>
                      <a:r>
                        <a:rPr kumimoji="1" lang="ja-JP" altLang="en-US" sz="1000" dirty="0" smtClean="0">
                          <a:solidFill>
                            <a:schemeClr val="tx1"/>
                          </a:solidFill>
                          <a:latin typeface="メイリオ" panose="020B0604030504040204" pitchFamily="50" charset="-128"/>
                          <a:ea typeface="メイリオ" panose="020B0604030504040204" pitchFamily="50" charset="-128"/>
                        </a:rPr>
                        <a:t>作成したシフトの労働者への通知期限、通知方法</a:t>
                      </a:r>
                      <a:endParaRPr kumimoji="1" lang="en-US" altLang="ja-JP" sz="1000" dirty="0" smtClean="0">
                        <a:solidFill>
                          <a:schemeClr val="tx1"/>
                        </a:solidFill>
                        <a:latin typeface="メイリオ" panose="020B0604030504040204" pitchFamily="50" charset="-128"/>
                        <a:ea typeface="メイリオ" panose="020B0604030504040204" pitchFamily="50" charset="-128"/>
                      </a:endParaRPr>
                    </a:p>
                    <a:p>
                      <a:pPr marL="358775" indent="-228600">
                        <a:lnSpc>
                          <a:spcPct val="110000"/>
                        </a:lnSpc>
                        <a:spcBef>
                          <a:spcPts val="300"/>
                        </a:spcBef>
                        <a:buAutoNum type="alphaLcPeriod"/>
                      </a:pPr>
                      <a:r>
                        <a:rPr kumimoji="1" lang="ja-JP" altLang="en-US" sz="1000" dirty="0" smtClean="0">
                          <a:solidFill>
                            <a:schemeClr val="tx1"/>
                          </a:solidFill>
                          <a:latin typeface="メイリオ" panose="020B0604030504040204" pitchFamily="50" charset="-128"/>
                          <a:ea typeface="メイリオ" panose="020B0604030504040204" pitchFamily="50" charset="-128"/>
                        </a:rPr>
                        <a:t>会社や労働者がシフトの内容（日にちや時間帯）の変更を申し出る場合の期限や手続</a:t>
                      </a:r>
                      <a:endParaRPr kumimoji="1" lang="en-US" altLang="ja-JP" sz="1000" strike="dblStrike" baseline="0" dirty="0" smtClean="0">
                        <a:solidFill>
                          <a:srgbClr val="FF0000"/>
                        </a:solidFill>
                        <a:latin typeface="メイリオ" panose="020B0604030504040204" pitchFamily="50" charset="-128"/>
                        <a:ea typeface="メイリオ" panose="020B0604030504040204" pitchFamily="50" charset="-128"/>
                      </a:endParaRPr>
                    </a:p>
                    <a:p>
                      <a:pPr marL="358775" indent="-228600">
                        <a:lnSpc>
                          <a:spcPct val="110000"/>
                        </a:lnSpc>
                        <a:spcBef>
                          <a:spcPts val="300"/>
                        </a:spcBef>
                        <a:buAutoNum type="alphaLcPeriod"/>
                      </a:pPr>
                      <a:r>
                        <a:rPr kumimoji="1" lang="ja-JP" altLang="en-US" sz="1000" dirty="0" smtClean="0">
                          <a:solidFill>
                            <a:schemeClr val="tx1"/>
                          </a:solidFill>
                          <a:latin typeface="メイリオ" panose="020B0604030504040204" pitchFamily="50" charset="-128"/>
                          <a:ea typeface="メイリオ" panose="020B0604030504040204" pitchFamily="50" charset="-128"/>
                        </a:rPr>
                        <a:t>会社や労働者がシフト上の労働日をキャンセルする場合の期限や手続</a:t>
                      </a:r>
                      <a:endParaRPr kumimoji="1" lang="ja-JP" altLang="en-US" sz="1000" strike="dblStrike" baseline="0" dirty="0">
                        <a:solidFill>
                          <a:srgbClr val="FF0000"/>
                        </a:solidFill>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nSpc>
                          <a:spcPct val="110000"/>
                        </a:lnSpc>
                      </a:pPr>
                      <a:r>
                        <a:rPr kumimoji="1" lang="en-US" altLang="ja-JP" sz="900" dirty="0" err="1" smtClean="0">
                          <a:solidFill>
                            <a:schemeClr val="tx1"/>
                          </a:solidFill>
                          <a:latin typeface="メイリオ" panose="020B0604030504040204" pitchFamily="50" charset="-128"/>
                          <a:ea typeface="メイリオ" panose="020B0604030504040204" pitchFamily="50" charset="-128"/>
                        </a:rPr>
                        <a:t>a~d</a:t>
                      </a:r>
                      <a:r>
                        <a:rPr kumimoji="1" lang="ja-JP" altLang="en-US" sz="900" dirty="0" smtClean="0">
                          <a:solidFill>
                            <a:schemeClr val="tx1"/>
                          </a:solidFill>
                          <a:latin typeface="メイリオ" panose="020B0604030504040204" pitchFamily="50" charset="-128"/>
                          <a:ea typeface="メイリオ" panose="020B0604030504040204" pitchFamily="50" charset="-128"/>
                        </a:rPr>
                        <a:t>について、導入を検討してみましょう</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txBody>
                  <a:tcPr marL="72000" marR="72000"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txBody>
                  <a:tcPr marL="72000" marR="72000"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370900265"/>
                  </a:ext>
                </a:extLst>
              </a:tr>
              <a:tr h="436985">
                <a:tc>
                  <a:txBody>
                    <a:bodyPr/>
                    <a:lstStyle/>
                    <a:p>
                      <a:pPr marL="185738" indent="-185738">
                        <a:lnSpc>
                          <a:spcPct val="110000"/>
                        </a:lnSpc>
                      </a:pPr>
                      <a:r>
                        <a:rPr kumimoji="1" lang="ja-JP" altLang="en-US" sz="1100" b="1" dirty="0" smtClean="0">
                          <a:solidFill>
                            <a:srgbClr val="103185"/>
                          </a:solidFill>
                          <a:latin typeface="メイリオ" panose="020B0604030504040204" pitchFamily="50" charset="-128"/>
                          <a:ea typeface="メイリオ" panose="020B0604030504040204" pitchFamily="50" charset="-128"/>
                        </a:rPr>
                        <a:t>２．いったん確定したシフト上の労働日、労働時間等の変更は、使用者と労働者で合意した上で行っていますか。</a:t>
                      </a:r>
                      <a:r>
                        <a:rPr kumimoji="1" lang="ja-JP" altLang="en-US" sz="900" b="1"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⇒１（２）シフト</a:t>
                      </a:r>
                      <a:r>
                        <a:rPr kumimoji="1" lang="ja-JP" altLang="en-US" sz="900" strike="noStrike" baseline="0" dirty="0" smtClean="0">
                          <a:solidFill>
                            <a:schemeClr val="tx1"/>
                          </a:solidFill>
                          <a:latin typeface="メイリオ" panose="020B0604030504040204" pitchFamily="50" charset="-128"/>
                          <a:ea typeface="メイリオ" panose="020B0604030504040204" pitchFamily="50" charset="-128"/>
                        </a:rPr>
                        <a:t>制</a:t>
                      </a:r>
                      <a:r>
                        <a:rPr kumimoji="1" lang="ja-JP" altLang="en-US" sz="900" dirty="0" smtClean="0">
                          <a:solidFill>
                            <a:schemeClr val="tx1"/>
                          </a:solidFill>
                          <a:latin typeface="メイリオ" panose="020B0604030504040204" pitchFamily="50" charset="-128"/>
                          <a:ea typeface="メイリオ" panose="020B0604030504040204" pitchFamily="50" charset="-128"/>
                        </a:rPr>
                        <a:t>労働契約で定めることが考えられる事項</a:t>
                      </a:r>
                      <a:endParaRPr kumimoji="1" lang="en-US" altLang="ja-JP" sz="900" dirty="0" smtClean="0">
                        <a:solidFill>
                          <a:schemeClr val="tx1"/>
                        </a:solidFill>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noFill/>
                  </a:tcPr>
                </a:tc>
                <a:tc>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800" dirty="0" smtClean="0">
                          <a:latin typeface="メイリオ" panose="020B0604030504040204" pitchFamily="50" charset="-128"/>
                          <a:ea typeface="メイリオ" panose="020B0604030504040204" pitchFamily="50" charset="-128"/>
                        </a:rPr>
                        <a:t>□</a:t>
                      </a:r>
                    </a:p>
                  </a:txBody>
                  <a:tcPr marL="72000" marR="72000"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noFill/>
                  </a:tcPr>
                </a:tc>
                <a:tc>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1600" dirty="0" smtClean="0">
                          <a:latin typeface="メイリオ" panose="020B0604030504040204" pitchFamily="50" charset="-128"/>
                          <a:ea typeface="メイリオ" panose="020B0604030504040204" pitchFamily="50" charset="-128"/>
                        </a:rPr>
                        <a:t>○</a:t>
                      </a:r>
                    </a:p>
                  </a:txBody>
                  <a:tcPr marL="72000" marR="72000"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212597908"/>
                  </a:ext>
                </a:extLst>
              </a:tr>
              <a:tr h="294456">
                <a:tc gridSpan="2">
                  <a:txBody>
                    <a:bodyPr/>
                    <a:lstStyle/>
                    <a:p>
                      <a:pPr marL="185738" indent="-185738">
                        <a:lnSpc>
                          <a:spcPct val="110000"/>
                        </a:lnSpc>
                      </a:pPr>
                      <a:r>
                        <a:rPr kumimoji="1" lang="ja-JP" altLang="en-US" sz="1200" b="1" spc="180" baseline="0" dirty="0" smtClean="0">
                          <a:solidFill>
                            <a:schemeClr val="bg1"/>
                          </a:solidFill>
                          <a:latin typeface="メイリオ" panose="020B0604030504040204" pitchFamily="50" charset="-128"/>
                          <a:ea typeface="メイリオ" panose="020B0604030504040204" pitchFamily="50" charset="-128"/>
                        </a:rPr>
                        <a:t>シフト制労働者が就労する際の留意点</a:t>
                      </a:r>
                      <a:endParaRPr kumimoji="1" lang="ja-JP" altLang="en-US" sz="1200" b="1" spc="180" baseline="0" dirty="0">
                        <a:solidFill>
                          <a:schemeClr val="bg1"/>
                        </a:solidFill>
                        <a:latin typeface="メイリオ" panose="020B0604030504040204" pitchFamily="50" charset="-128"/>
                        <a:ea typeface="メイリオ" panose="020B0604030504040204" pitchFamily="50" charset="-128"/>
                      </a:endParaRPr>
                    </a:p>
                  </a:txBody>
                  <a:tcPr marT="36000" marB="18000" anchor="ctr">
                    <a:lnL w="19050" cap="flat" cmpd="sng" algn="ctr">
                      <a:solidFill>
                        <a:srgbClr val="103185"/>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solidFill>
                      <a:srgbClr val="103185"/>
                    </a:solidFill>
                  </a:tcPr>
                </a:tc>
                <a:tc hMerge="1">
                  <a:txBody>
                    <a:bodyPr/>
                    <a:lstStyle/>
                    <a:p>
                      <a:endParaRPr kumimoji="1" lang="ja-JP" altLang="en-US"/>
                    </a:p>
                  </a:txBody>
                  <a:tcPr/>
                </a:tc>
                <a:tc>
                  <a:txBody>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1" lang="ja-JP" altLang="en-US" sz="600" b="1" i="0" u="none" strike="noStrike" kern="1200" cap="none" spc="18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法定事項</a:t>
                      </a:r>
                      <a:endParaRPr kumimoji="1" lang="ja-JP" altLang="en-US" sz="400" b="1" i="0" u="none" strike="noStrike" kern="1200" cap="none" spc="18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endParaRPr>
                    </a:p>
                  </a:txBody>
                  <a:tcPr marT="36000" marB="18000" anchor="ctr">
                    <a:lnL w="12700" cap="flat" cmpd="sng" algn="ctr">
                      <a:solidFill>
                        <a:schemeClr val="bg1"/>
                      </a:solidFill>
                      <a:prstDash val="solid"/>
                      <a:round/>
                      <a:headEnd type="none" w="med" len="med"/>
                      <a:tailEnd type="none" w="med" len="med"/>
                    </a:lnL>
                    <a:lnR w="190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solidFill>
                      <a:srgbClr val="103185"/>
                    </a:solidFill>
                  </a:tcPr>
                </a:tc>
                <a:extLst>
                  <a:ext uri="{0D108BD9-81ED-4DB2-BD59-A6C34878D82A}">
                    <a16:rowId xmlns:a16="http://schemas.microsoft.com/office/drawing/2014/main" val="1695421308"/>
                  </a:ext>
                </a:extLst>
              </a:tr>
              <a:tr h="418072">
                <a:tc>
                  <a:txBody>
                    <a:bodyPr/>
                    <a:lstStyle/>
                    <a:p>
                      <a:pPr marL="185738" marR="0" lvl="0" indent="-185738"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103185"/>
                          </a:solidFill>
                          <a:latin typeface="メイリオ" panose="020B0604030504040204" pitchFamily="50" charset="-128"/>
                          <a:ea typeface="メイリオ" panose="020B0604030504040204" pitchFamily="50" charset="-128"/>
                        </a:rPr>
                        <a:t>３．シフト制労働者の労働時間が１日８時間、１週</a:t>
                      </a:r>
                      <a:r>
                        <a:rPr kumimoji="1" lang="en-US" altLang="ja-JP" sz="1100" b="1" dirty="0" smtClean="0">
                          <a:solidFill>
                            <a:srgbClr val="103185"/>
                          </a:solidFill>
                          <a:latin typeface="メイリオ" panose="020B0604030504040204" pitchFamily="50" charset="-128"/>
                          <a:ea typeface="メイリオ" panose="020B0604030504040204" pitchFamily="50" charset="-128"/>
                        </a:rPr>
                        <a:t>40</a:t>
                      </a:r>
                      <a:r>
                        <a:rPr kumimoji="1" lang="ja-JP" altLang="en-US" sz="1100" b="1" dirty="0" smtClean="0">
                          <a:solidFill>
                            <a:srgbClr val="103185"/>
                          </a:solidFill>
                          <a:latin typeface="メイリオ" panose="020B0604030504040204" pitchFamily="50" charset="-128"/>
                          <a:ea typeface="メイリオ" panose="020B0604030504040204" pitchFamily="50" charset="-128"/>
                        </a:rPr>
                        <a:t>時間を上回る場合には、</a:t>
                      </a:r>
                      <a:r>
                        <a:rPr kumimoji="1" lang="en-US" altLang="ja-JP" sz="1100" b="1" dirty="0" smtClean="0">
                          <a:solidFill>
                            <a:srgbClr val="103185"/>
                          </a:solidFill>
                          <a:latin typeface="メイリオ" panose="020B0604030504040204" pitchFamily="50" charset="-128"/>
                          <a:ea typeface="メイリオ" panose="020B0604030504040204" pitchFamily="50" charset="-128"/>
                        </a:rPr>
                        <a:t>36</a:t>
                      </a:r>
                      <a:r>
                        <a:rPr kumimoji="1" lang="ja-JP" altLang="en-US" sz="1100" b="1" dirty="0" smtClean="0">
                          <a:solidFill>
                            <a:srgbClr val="103185"/>
                          </a:solidFill>
                          <a:latin typeface="メイリオ" panose="020B0604030504040204" pitchFamily="50" charset="-128"/>
                          <a:ea typeface="メイリオ" panose="020B0604030504040204" pitchFamily="50" charset="-128"/>
                        </a:rPr>
                        <a:t>協定を締結・届出していますか。</a:t>
                      </a:r>
                      <a:r>
                        <a:rPr kumimoji="1" lang="ja-JP" altLang="en-US" sz="900" b="1"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⇒２（１）労働時間、休憩</a:t>
                      </a:r>
                      <a:endParaRPr kumimoji="1" lang="ja-JP" altLang="en-US" sz="1100" dirty="0">
                        <a:solidFill>
                          <a:schemeClr val="tx1"/>
                        </a:solidFill>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sz="1600" dirty="0" smtClean="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190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335060638"/>
                  </a:ext>
                </a:extLst>
              </a:tr>
              <a:tr h="418072">
                <a:tc>
                  <a:txBody>
                    <a:bodyPr/>
                    <a:lstStyle/>
                    <a:p>
                      <a:pPr marL="185738" marR="0" lvl="0" indent="-185738"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103185"/>
                          </a:solidFill>
                          <a:latin typeface="メイリオ" panose="020B0604030504040204" pitchFamily="50" charset="-128"/>
                          <a:ea typeface="メイリオ" panose="020B0604030504040204" pitchFamily="50" charset="-128"/>
                        </a:rPr>
                        <a:t>４．１日の労働時間が６時間を超える場合には、勤務の途中に一定時間以上の休憩を与えていますか。</a:t>
                      </a:r>
                      <a:r>
                        <a:rPr kumimoji="1" lang="ja-JP" altLang="en-US" sz="900" b="1"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⇒２（１）労働時間、休憩</a:t>
                      </a:r>
                      <a:endParaRPr kumimoji="1" lang="ja-JP" altLang="en-US" sz="1100" dirty="0" smtClean="0">
                        <a:solidFill>
                          <a:schemeClr val="tx1"/>
                        </a:solidFill>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sz="1600" dirty="0" smtClean="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1264271731"/>
                  </a:ext>
                </a:extLst>
              </a:tr>
              <a:tr h="418072">
                <a:tc>
                  <a:txBody>
                    <a:bodyPr/>
                    <a:lstStyle/>
                    <a:p>
                      <a:pPr marL="185738" marR="0" lvl="0" indent="-185738"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103185"/>
                          </a:solidFill>
                          <a:latin typeface="メイリオ" panose="020B0604030504040204" pitchFamily="50" charset="-128"/>
                          <a:ea typeface="メイリオ" panose="020B0604030504040204" pitchFamily="50" charset="-128"/>
                        </a:rPr>
                        <a:t>５．要件を満たすシフト制労働者から年次有給休暇の請求があった場合、原則として労働者の請求する時季に年次有給休暇を取得させていますか。　</a:t>
                      </a:r>
                      <a:r>
                        <a:rPr kumimoji="1" lang="ja-JP" altLang="en-US" sz="1100" b="1" baseline="0"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⇒２（２）年次有給休暇</a:t>
                      </a: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sz="1600" dirty="0" smtClean="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368043471"/>
                  </a:ext>
                </a:extLst>
              </a:tr>
              <a:tr h="418072">
                <a:tc>
                  <a:txBody>
                    <a:bodyPr/>
                    <a:lstStyle/>
                    <a:p>
                      <a:pPr marL="185738" marR="0" lvl="0" indent="-185738" algn="l" defTabSz="914400" rtl="0" eaLnBrk="1" fontAlgn="auto" latinLnBrk="0" hangingPunct="1">
                        <a:lnSpc>
                          <a:spcPct val="110000"/>
                        </a:lnSpc>
                        <a:spcBef>
                          <a:spcPts val="0"/>
                        </a:spcBef>
                        <a:spcAft>
                          <a:spcPts val="0"/>
                        </a:spcAft>
                        <a:buClrTx/>
                        <a:buSzTx/>
                        <a:buFontTx/>
                        <a:buNone/>
                        <a:tabLst/>
                        <a:defRPr/>
                      </a:pPr>
                      <a:r>
                        <a:rPr kumimoji="1" lang="ja-JP" altLang="en-US" sz="1100" b="1" dirty="0" smtClean="0">
                          <a:solidFill>
                            <a:srgbClr val="103185"/>
                          </a:solidFill>
                          <a:latin typeface="メイリオ" panose="020B0604030504040204" pitchFamily="50" charset="-128"/>
                          <a:ea typeface="メイリオ" panose="020B0604030504040204" pitchFamily="50" charset="-128"/>
                        </a:rPr>
                        <a:t>６．シフト制労働者を使用者の責に帰すべき事由で休業させた場合は、一定額以上の休業手当を支払っていますか</a:t>
                      </a:r>
                      <a:r>
                        <a:rPr kumimoji="1" lang="ja-JP" altLang="en-US" sz="900" b="1"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⇒２（３）休業手当</a:t>
                      </a: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sz="1600" dirty="0" smtClean="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3421394146"/>
                  </a:ext>
                </a:extLst>
              </a:tr>
              <a:tr h="361042">
                <a:tc>
                  <a:txBody>
                    <a:bodyPr/>
                    <a:lstStyle/>
                    <a:p>
                      <a:pPr marL="185738" marR="0" lvl="0" indent="-185738" algn="l" defTabSz="914400" rtl="0" eaLnBrk="1" fontAlgn="auto" latinLnBrk="0" hangingPunct="1">
                        <a:lnSpc>
                          <a:spcPct val="11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mn-cs"/>
                        </a:rPr>
                        <a:t>７．シフト制労働者に、必要な安全衛生教育や健康診断を実施していますか。</a:t>
                      </a:r>
                      <a:r>
                        <a:rPr kumimoji="1" lang="en-US" altLang="ja-JP" sz="1100" b="1"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mn-cs"/>
                        </a:rPr>
                        <a:t/>
                      </a:r>
                      <a:br>
                        <a:rPr kumimoji="1" lang="en-US" altLang="ja-JP" sz="1100" b="1"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mn-cs"/>
                        </a:rPr>
                      </a:br>
                      <a:r>
                        <a:rPr kumimoji="1" lang="ja-JP" altLang="en-US" sz="1100" b="1" i="0" u="none" strike="noStrike" kern="1200" cap="none" spc="0" normalizeH="0" baseline="0" noProof="0" dirty="0" smtClean="0">
                          <a:ln>
                            <a:noFill/>
                          </a:ln>
                          <a:solidFill>
                            <a:srgbClr val="103185"/>
                          </a:solidFill>
                          <a:effectLst/>
                          <a:uLnTx/>
                          <a:uFillTx/>
                          <a:latin typeface="メイリオ" panose="020B0604030504040204" pitchFamily="50" charset="-128"/>
                          <a:ea typeface="メイリオ" panose="020B0604030504040204" pitchFamily="50" charset="-128"/>
                          <a:cs typeface="+mn-cs"/>
                        </a:rPr>
                        <a:t>　　　　　　　　　　　　　　　　　　　　　　　　 　　 　</a:t>
                      </a:r>
                      <a:r>
                        <a:rPr kumimoji="1" lang="ja-JP" altLang="en-US" sz="9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⇒２（４）安全、健康確保</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sz="1600" dirty="0" smtClean="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63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357999151"/>
                  </a:ext>
                </a:extLst>
              </a:tr>
              <a:tr h="373813">
                <a:tc>
                  <a:txBody>
                    <a:bodyPr/>
                    <a:lstStyle/>
                    <a:p>
                      <a:pPr marL="185738" indent="-185738">
                        <a:lnSpc>
                          <a:spcPct val="110000"/>
                        </a:lnSpc>
                      </a:pPr>
                      <a:r>
                        <a:rPr kumimoji="1" lang="ja-JP" altLang="en-US" sz="1100" b="1" dirty="0" smtClean="0">
                          <a:solidFill>
                            <a:srgbClr val="103185"/>
                          </a:solidFill>
                          <a:latin typeface="メイリオ" panose="020B0604030504040204" pitchFamily="50" charset="-128"/>
                          <a:ea typeface="メイリオ" panose="020B0604030504040204" pitchFamily="50" charset="-128"/>
                        </a:rPr>
                        <a:t>８．要件を満たすシフト制労働者を雇用保険、健康保険・厚生年金の被保険者としていますか。　　　　　　　　　　　　　　　　　　　　　</a:t>
                      </a:r>
                      <a:r>
                        <a:rPr kumimoji="1" lang="ja-JP" altLang="en-US" sz="1100" b="1" baseline="0" dirty="0" smtClean="0">
                          <a:solidFill>
                            <a:srgbClr val="103185"/>
                          </a:solidFill>
                          <a:latin typeface="メイリオ" panose="020B0604030504040204" pitchFamily="50" charset="-128"/>
                          <a:ea typeface="メイリオ" panose="020B0604030504040204" pitchFamily="50" charset="-128"/>
                        </a:rPr>
                        <a:t>  </a:t>
                      </a:r>
                      <a:r>
                        <a:rPr kumimoji="1" lang="ja-JP" altLang="en-US" sz="1100" b="1" dirty="0" smtClean="0">
                          <a:solidFill>
                            <a:srgbClr val="103185"/>
                          </a:solidFill>
                          <a:latin typeface="メイリオ" panose="020B0604030504040204" pitchFamily="50" charset="-128"/>
                          <a:ea typeface="メイリオ" panose="020B0604030504040204" pitchFamily="50" charset="-128"/>
                        </a:rPr>
                        <a:t> </a:t>
                      </a:r>
                      <a:r>
                        <a:rPr kumimoji="1" lang="ja-JP" altLang="en-US" sz="900" dirty="0" smtClean="0">
                          <a:solidFill>
                            <a:schemeClr val="tx1"/>
                          </a:solidFill>
                          <a:latin typeface="メイリオ" panose="020B0604030504040204" pitchFamily="50" charset="-128"/>
                          <a:ea typeface="メイリオ" panose="020B0604030504040204" pitchFamily="50" charset="-128"/>
                        </a:rPr>
                        <a:t>⇒４（３）社会保険・労働保険</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T="36000" marB="18000">
                    <a:lnL w="190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dirty="0" smtClean="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63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noFill/>
                  </a:tcPr>
                </a:tc>
                <a:tc>
                  <a:txBody>
                    <a:bodyPr/>
                    <a:lstStyle/>
                    <a:p>
                      <a:pPr algn="ctr">
                        <a:lnSpc>
                          <a:spcPct val="110000"/>
                        </a:lnSpc>
                      </a:pPr>
                      <a:r>
                        <a:rPr kumimoji="1" lang="ja-JP" altLang="en-US" sz="1600" dirty="0" smtClean="0">
                          <a:latin typeface="メイリオ" panose="020B0604030504040204" pitchFamily="50" charset="-128"/>
                          <a:ea typeface="メイリオ" panose="020B0604030504040204" pitchFamily="50" charset="-128"/>
                        </a:rPr>
                        <a:t>○</a:t>
                      </a:r>
                      <a:endParaRPr kumimoji="1" lang="ja-JP" altLang="en-US" sz="1600" dirty="0">
                        <a:latin typeface="メイリオ" panose="020B0604030504040204" pitchFamily="50" charset="-128"/>
                        <a:ea typeface="メイリオ" panose="020B0604030504040204" pitchFamily="50" charset="-128"/>
                      </a:endParaRPr>
                    </a:p>
                  </a:txBody>
                  <a:tcPr marT="36000" marB="18000" anchor="ctr">
                    <a:lnL w="6350" cap="flat" cmpd="sng" algn="ctr">
                      <a:solidFill>
                        <a:srgbClr val="103185"/>
                      </a:solidFill>
                      <a:prstDash val="solid"/>
                      <a:round/>
                      <a:headEnd type="none" w="med" len="med"/>
                      <a:tailEnd type="none" w="med" len="med"/>
                    </a:lnL>
                    <a:lnR w="19050" cap="flat" cmpd="sng" algn="ctr">
                      <a:solidFill>
                        <a:srgbClr val="103185"/>
                      </a:solidFill>
                      <a:prstDash val="solid"/>
                      <a:round/>
                      <a:headEnd type="none" w="med" len="med"/>
                      <a:tailEnd type="none" w="med" len="med"/>
                    </a:lnR>
                    <a:lnT w="6350" cap="flat" cmpd="sng" algn="ctr">
                      <a:solidFill>
                        <a:srgbClr val="103185"/>
                      </a:solidFill>
                      <a:prstDash val="solid"/>
                      <a:round/>
                      <a:headEnd type="none" w="med" len="med"/>
                      <a:tailEnd type="none" w="med" len="med"/>
                    </a:lnT>
                    <a:lnB w="19050" cap="flat" cmpd="sng" algn="ctr">
                      <a:solidFill>
                        <a:srgbClr val="103185"/>
                      </a:solidFill>
                      <a:prstDash val="solid"/>
                      <a:round/>
                      <a:headEnd type="none" w="med" len="med"/>
                      <a:tailEnd type="none" w="med" len="med"/>
                    </a:lnB>
                    <a:noFill/>
                  </a:tcPr>
                </a:tc>
                <a:extLst>
                  <a:ext uri="{0D108BD9-81ED-4DB2-BD59-A6C34878D82A}">
                    <a16:rowId xmlns:a16="http://schemas.microsoft.com/office/drawing/2014/main" val="2683529223"/>
                  </a:ext>
                </a:extLst>
              </a:tr>
            </a:tbl>
          </a:graphicData>
        </a:graphic>
      </p:graphicFrame>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9280" y="8202372"/>
            <a:ext cx="504056" cy="453651"/>
          </a:xfrm>
          <a:prstGeom prst="rect">
            <a:avLst/>
          </a:prstGeom>
        </p:spPr>
      </p:pic>
    </p:spTree>
    <p:extLst>
      <p:ext uri="{BB962C8B-B14F-4D97-AF65-F5344CB8AC3E}">
        <p14:creationId xmlns:p14="http://schemas.microsoft.com/office/powerpoint/2010/main" val="2332129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7427</TotalTime>
  <Words>2837</Words>
  <Application>Microsoft Office PowerPoint</Application>
  <PresentationFormat>A4 210 x 297 mm</PresentationFormat>
  <Paragraphs>140</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ＤＦ特太ゴシック体</vt:lpstr>
      <vt:lpstr>Meiryo UI</vt: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森長 由紀子(morinaga-yukiko)</cp:lastModifiedBy>
  <cp:revision>633</cp:revision>
  <cp:lastPrinted>2022-01-07T02:52:59Z</cp:lastPrinted>
  <dcterms:created xsi:type="dcterms:W3CDTF">2018-01-16T12:32:03Z</dcterms:created>
  <dcterms:modified xsi:type="dcterms:W3CDTF">2022-01-17T01:38:28Z</dcterms:modified>
</cp:coreProperties>
</file>