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92" r:id="rId2"/>
    <p:sldId id="294" r:id="rId3"/>
    <p:sldId id="293" r:id="rId4"/>
    <p:sldId id="295" r:id="rId5"/>
  </p:sldIdLst>
  <p:sldSz cx="7200900" cy="10080625"/>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95">
          <p15:clr>
            <a:srgbClr val="A4A3A4"/>
          </p15:clr>
        </p15:guide>
        <p15:guide id="2" pos="318">
          <p15:clr>
            <a:srgbClr val="A4A3A4"/>
          </p15:clr>
        </p15:guide>
        <p15:guide id="3" pos="4400">
          <p15:clr>
            <a:srgbClr val="A4A3A4"/>
          </p15:clr>
        </p15:guide>
        <p15:guide id="4">
          <p15:clr>
            <a:srgbClr val="A4A3A4"/>
          </p15:clr>
        </p15:guide>
        <p15:guide id="5" pos="424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CC"/>
    <a:srgbClr val="E46C0A"/>
    <a:srgbClr val="E5F2F7"/>
    <a:srgbClr val="E8F4F8"/>
    <a:srgbClr val="FFFFB3"/>
    <a:srgbClr val="F79646"/>
    <a:srgbClr val="000000"/>
    <a:srgbClr val="FFCC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75" autoAdjust="0"/>
    <p:restoredTop sz="95993" autoAdjust="0"/>
  </p:normalViewPr>
  <p:slideViewPr>
    <p:cSldViewPr>
      <p:cViewPr varScale="1">
        <p:scale>
          <a:sx n="77" d="100"/>
          <a:sy n="77" d="100"/>
        </p:scale>
        <p:origin x="3120" y="114"/>
      </p:cViewPr>
      <p:guideLst>
        <p:guide orient="horz" pos="295"/>
        <p:guide pos="318"/>
        <p:guide pos="4400"/>
        <p:guide/>
        <p:guide pos="4241"/>
      </p:guideLst>
    </p:cSldViewPr>
  </p:slid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8C77CCC6-A751-484D-8E82-1FE08F4B01C3}" type="datetimeFigureOut">
              <a:rPr lang="ja-JP" altLang="en-US"/>
              <a:pPr>
                <a:defRPr/>
              </a:pPr>
              <a:t>2021/2/19</a:t>
            </a:fld>
            <a:endParaRPr lang="ja-JP" altLang="en-US"/>
          </a:p>
        </p:txBody>
      </p:sp>
      <p:sp>
        <p:nvSpPr>
          <p:cNvPr id="4" name="スライド イメージ プレースホルダ 3"/>
          <p:cNvSpPr>
            <a:spLocks noGrp="1" noRot="1" noChangeAspect="1"/>
          </p:cNvSpPr>
          <p:nvPr>
            <p:ph type="sldImg" idx="2"/>
          </p:nvPr>
        </p:nvSpPr>
        <p:spPr>
          <a:xfrm>
            <a:off x="2073275" y="746125"/>
            <a:ext cx="2662238"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7EE74F37-3216-44F2-A58D-D2BF9940D734}" type="slidenum">
              <a:rPr lang="ja-JP" altLang="en-US"/>
              <a:pPr>
                <a:defRPr/>
              </a:pPr>
              <a:t>‹#›</a:t>
            </a:fld>
            <a:endParaRPr lang="ja-JP" altLang="en-US"/>
          </a:p>
        </p:txBody>
      </p:sp>
    </p:spTree>
    <p:extLst>
      <p:ext uri="{BB962C8B-B14F-4D97-AF65-F5344CB8AC3E}">
        <p14:creationId xmlns:p14="http://schemas.microsoft.com/office/powerpoint/2010/main" val="11262946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2D9743-95A5-4348-B199-9346D1A1E597}"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729714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2EF491-5244-4161-9990-ADE2B9EFFE18}"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88024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2D9743-95A5-4348-B199-9346D1A1E597}"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514832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2EF491-5244-4161-9990-ADE2B9EFFE18}"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18768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131532"/>
            <a:ext cx="6120765" cy="2160800"/>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80135" y="5712356"/>
            <a:ext cx="5040630" cy="257615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2B24016-68F5-4C43-A676-C337E049DA72}" type="datetimeFigureOut">
              <a:rPr lang="ja-JP" altLang="en-US"/>
              <a:pPr>
                <a:defRPr/>
              </a:pPr>
              <a:t>2021/2/19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FAF5B2A-1A65-4D9C-8603-29C055C50560}" type="slidenum">
              <a:rPr lang="ja-JP" altLang="en-US"/>
              <a:pPr>
                <a:defRPr/>
              </a:pPr>
              <a:t>‹#›</a:t>
            </a:fld>
            <a:endParaRPr lang="ja-JP" altLang="en-US"/>
          </a:p>
        </p:txBody>
      </p:sp>
    </p:spTree>
    <p:extLst>
      <p:ext uri="{BB962C8B-B14F-4D97-AF65-F5344CB8AC3E}">
        <p14:creationId xmlns:p14="http://schemas.microsoft.com/office/powerpoint/2010/main" val="361178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583311F-C629-45DE-9BE3-DA93772F1E53}" type="datetimeFigureOut">
              <a:rPr lang="ja-JP" altLang="en-US"/>
              <a:pPr>
                <a:defRPr/>
              </a:pPr>
              <a:t>2021/2/19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22B9C1F-CACE-4CE2-91FA-28406DDEB059}" type="slidenum">
              <a:rPr lang="ja-JP" altLang="en-US"/>
              <a:pPr>
                <a:defRPr/>
              </a:pPr>
              <a:t>‹#›</a:t>
            </a:fld>
            <a:endParaRPr lang="ja-JP" altLang="en-US"/>
          </a:p>
        </p:txBody>
      </p:sp>
    </p:spTree>
    <p:extLst>
      <p:ext uri="{BB962C8B-B14F-4D97-AF65-F5344CB8AC3E}">
        <p14:creationId xmlns:p14="http://schemas.microsoft.com/office/powerpoint/2010/main" val="2359805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03694"/>
            <a:ext cx="1620203" cy="8601199"/>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60046" y="403694"/>
            <a:ext cx="4740593" cy="8601199"/>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3CAE745-280F-4AD0-A554-AFAC381CE463}" type="datetimeFigureOut">
              <a:rPr lang="ja-JP" altLang="en-US"/>
              <a:pPr>
                <a:defRPr/>
              </a:pPr>
              <a:t>2021/2/19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354164A-A7CC-495C-B44B-A8F15ABEC670}" type="slidenum">
              <a:rPr lang="ja-JP" altLang="en-US"/>
              <a:pPr>
                <a:defRPr/>
              </a:pPr>
              <a:t>‹#›</a:t>
            </a:fld>
            <a:endParaRPr lang="ja-JP" altLang="en-US"/>
          </a:p>
        </p:txBody>
      </p:sp>
    </p:spTree>
    <p:extLst>
      <p:ext uri="{BB962C8B-B14F-4D97-AF65-F5344CB8AC3E}">
        <p14:creationId xmlns:p14="http://schemas.microsoft.com/office/powerpoint/2010/main" val="3165776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E565AD5-2EE8-4B6F-BBA4-3EFFA778BF1F}" type="datetimeFigureOut">
              <a:rPr lang="ja-JP" altLang="en-US"/>
              <a:pPr>
                <a:defRPr/>
              </a:pPr>
              <a:t>2021/2/19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8FF52C0-72E9-40C0-B452-9074D23EA292}" type="slidenum">
              <a:rPr lang="ja-JP" altLang="en-US"/>
              <a:pPr>
                <a:defRPr/>
              </a:pPr>
              <a:t>‹#›</a:t>
            </a:fld>
            <a:endParaRPr lang="ja-JP" altLang="en-US"/>
          </a:p>
        </p:txBody>
      </p:sp>
    </p:spTree>
    <p:extLst>
      <p:ext uri="{BB962C8B-B14F-4D97-AF65-F5344CB8AC3E}">
        <p14:creationId xmlns:p14="http://schemas.microsoft.com/office/powerpoint/2010/main" val="3865779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3" y="6477735"/>
            <a:ext cx="6120765" cy="2002124"/>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68823" y="4272601"/>
            <a:ext cx="6120765" cy="220513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E4FECA3C-EC8A-4CFC-BEC4-FCD67EFE5CB9}" type="datetimeFigureOut">
              <a:rPr lang="ja-JP" altLang="en-US"/>
              <a:pPr>
                <a:defRPr/>
              </a:pPr>
              <a:t>2021/2/19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164DBFF-5951-46B6-89ED-096657CBA204}" type="slidenum">
              <a:rPr lang="ja-JP" altLang="en-US"/>
              <a:pPr>
                <a:defRPr/>
              </a:pPr>
              <a:t>‹#›</a:t>
            </a:fld>
            <a:endParaRPr lang="ja-JP" altLang="en-US"/>
          </a:p>
        </p:txBody>
      </p:sp>
    </p:spTree>
    <p:extLst>
      <p:ext uri="{BB962C8B-B14F-4D97-AF65-F5344CB8AC3E}">
        <p14:creationId xmlns:p14="http://schemas.microsoft.com/office/powerpoint/2010/main" val="3980773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60045" y="2352148"/>
            <a:ext cx="3180398" cy="66527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660457" y="2352148"/>
            <a:ext cx="3180398" cy="66527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23209A91-CD79-45E3-8AC3-621D8277870E}" type="datetimeFigureOut">
              <a:rPr lang="ja-JP" altLang="en-US"/>
              <a:pPr>
                <a:defRPr/>
              </a:pPr>
              <a:t>2021/2/19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AD6B869-C007-4DEE-9066-E9C894E82DF4}" type="slidenum">
              <a:rPr lang="ja-JP" altLang="en-US"/>
              <a:pPr>
                <a:defRPr/>
              </a:pPr>
              <a:t>‹#›</a:t>
            </a:fld>
            <a:endParaRPr lang="ja-JP" altLang="en-US"/>
          </a:p>
        </p:txBody>
      </p:sp>
    </p:spTree>
    <p:extLst>
      <p:ext uri="{BB962C8B-B14F-4D97-AF65-F5344CB8AC3E}">
        <p14:creationId xmlns:p14="http://schemas.microsoft.com/office/powerpoint/2010/main" val="2072810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60046" y="2256475"/>
            <a:ext cx="3181648"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60046" y="3196865"/>
            <a:ext cx="3181648"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657959" y="2256475"/>
            <a:ext cx="3182898"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657959" y="3196865"/>
            <a:ext cx="3182898"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765D7421-729C-4686-A4A5-73A18170B995}" type="datetimeFigureOut">
              <a:rPr lang="ja-JP" altLang="en-US"/>
              <a:pPr>
                <a:defRPr/>
              </a:pPr>
              <a:t>2021/2/19</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90B44D0-CB8C-48A2-ACFF-24956B276C0E}" type="slidenum">
              <a:rPr lang="ja-JP" altLang="en-US"/>
              <a:pPr>
                <a:defRPr/>
              </a:pPr>
              <a:t>‹#›</a:t>
            </a:fld>
            <a:endParaRPr lang="ja-JP" altLang="en-US"/>
          </a:p>
        </p:txBody>
      </p:sp>
    </p:spTree>
    <p:extLst>
      <p:ext uri="{BB962C8B-B14F-4D97-AF65-F5344CB8AC3E}">
        <p14:creationId xmlns:p14="http://schemas.microsoft.com/office/powerpoint/2010/main" val="4244438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AA76F5E5-942A-416E-BAE7-41ED8C1017B5}" type="datetimeFigureOut">
              <a:rPr lang="ja-JP" altLang="en-US"/>
              <a:pPr>
                <a:defRPr/>
              </a:pPr>
              <a:t>2021/2/19</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FE0E13F2-E87A-4EB6-B805-41AF79E130C3}" type="slidenum">
              <a:rPr lang="ja-JP" altLang="en-US"/>
              <a:pPr>
                <a:defRPr/>
              </a:pPr>
              <a:t>‹#›</a:t>
            </a:fld>
            <a:endParaRPr lang="ja-JP" altLang="en-US"/>
          </a:p>
        </p:txBody>
      </p:sp>
    </p:spTree>
    <p:extLst>
      <p:ext uri="{BB962C8B-B14F-4D97-AF65-F5344CB8AC3E}">
        <p14:creationId xmlns:p14="http://schemas.microsoft.com/office/powerpoint/2010/main" val="491839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38C9EBC8-3473-4807-AFCC-1EE02B22FBC8}" type="datetimeFigureOut">
              <a:rPr lang="ja-JP" altLang="en-US"/>
              <a:pPr>
                <a:defRPr/>
              </a:pPr>
              <a:t>2021/2/19</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FB4077FD-22B1-44C7-8147-452C671416DE}" type="slidenum">
              <a:rPr lang="ja-JP" altLang="en-US"/>
              <a:pPr>
                <a:defRPr/>
              </a:pPr>
              <a:t>‹#›</a:t>
            </a:fld>
            <a:endParaRPr lang="ja-JP" altLang="en-US"/>
          </a:p>
        </p:txBody>
      </p:sp>
    </p:spTree>
    <p:extLst>
      <p:ext uri="{BB962C8B-B14F-4D97-AF65-F5344CB8AC3E}">
        <p14:creationId xmlns:p14="http://schemas.microsoft.com/office/powerpoint/2010/main" val="810864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7" y="401360"/>
            <a:ext cx="2369047" cy="1708106"/>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815353" y="401360"/>
            <a:ext cx="4025504" cy="86035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60047" y="2109465"/>
            <a:ext cx="2369047" cy="68954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3AA62120-7E21-4125-A0AF-CBC57BE4E4C7}" type="datetimeFigureOut">
              <a:rPr lang="ja-JP" altLang="en-US"/>
              <a:pPr>
                <a:defRPr/>
              </a:pPr>
              <a:t>2021/2/19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61130A5-E342-43D4-A381-D35FB10B185C}" type="slidenum">
              <a:rPr lang="ja-JP" altLang="en-US"/>
              <a:pPr>
                <a:defRPr/>
              </a:pPr>
              <a:t>‹#›</a:t>
            </a:fld>
            <a:endParaRPr lang="ja-JP" altLang="en-US"/>
          </a:p>
        </p:txBody>
      </p:sp>
    </p:spTree>
    <p:extLst>
      <p:ext uri="{BB962C8B-B14F-4D97-AF65-F5344CB8AC3E}">
        <p14:creationId xmlns:p14="http://schemas.microsoft.com/office/powerpoint/2010/main" val="274461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056438"/>
            <a:ext cx="4320540" cy="833053"/>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411427" y="900722"/>
            <a:ext cx="4320540" cy="60483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411427" y="7889491"/>
            <a:ext cx="4320540" cy="118307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F05B3AC7-284E-441D-8CD9-4ADAFB89A039}" type="datetimeFigureOut">
              <a:rPr lang="ja-JP" altLang="en-US"/>
              <a:pPr>
                <a:defRPr/>
              </a:pPr>
              <a:t>2021/2/19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607AE88-14BB-45F9-A60C-1732F172E427}" type="slidenum">
              <a:rPr lang="ja-JP" altLang="en-US"/>
              <a:pPr>
                <a:defRPr/>
              </a:pPr>
              <a:t>‹#›</a:t>
            </a:fld>
            <a:endParaRPr lang="ja-JP" altLang="en-US"/>
          </a:p>
        </p:txBody>
      </p:sp>
    </p:spTree>
    <p:extLst>
      <p:ext uri="{BB962C8B-B14F-4D97-AF65-F5344CB8AC3E}">
        <p14:creationId xmlns:p14="http://schemas.microsoft.com/office/powerpoint/2010/main" val="2800052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60363" y="403225"/>
            <a:ext cx="6480175" cy="168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60363" y="2352675"/>
            <a:ext cx="6480175" cy="665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60363" y="9344025"/>
            <a:ext cx="1679575" cy="5365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C3B0B70-A74D-4455-8B2A-F70483CD437C}" type="datetimeFigureOut">
              <a:rPr lang="ja-JP" altLang="en-US"/>
              <a:pPr>
                <a:defRPr/>
              </a:pPr>
              <a:t>2021/2/19</a:t>
            </a:fld>
            <a:endParaRPr lang="ja-JP" altLang="en-US"/>
          </a:p>
        </p:txBody>
      </p:sp>
      <p:sp>
        <p:nvSpPr>
          <p:cNvPr id="5" name="フッター プレースホルダ 4"/>
          <p:cNvSpPr>
            <a:spLocks noGrp="1"/>
          </p:cNvSpPr>
          <p:nvPr>
            <p:ph type="ftr" sz="quarter" idx="3"/>
          </p:nvPr>
        </p:nvSpPr>
        <p:spPr>
          <a:xfrm>
            <a:off x="2460625" y="9344025"/>
            <a:ext cx="2279650" cy="5365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5160963" y="9344025"/>
            <a:ext cx="1679575" cy="5365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AAC80025-8E39-4B76-93C8-73EA3966B76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2.emf"/><Relationship Id="rId4" Type="http://schemas.openxmlformats.org/officeDocument/2006/relationships/hyperlink" Target="https://www.mhlw.go.jp/stf/seisakunitsuite/bunya/koyou_roudou/part_haken/jigyounushi/caree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2051" name="図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6315075" y="9836150"/>
            <a:ext cx="5286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AutoShape 9"/>
          <p:cNvSpPr>
            <a:spLocks noChangeArrowheads="1"/>
          </p:cNvSpPr>
          <p:nvPr/>
        </p:nvSpPr>
        <p:spPr bwMode="auto">
          <a:xfrm>
            <a:off x="6845300" y="9836150"/>
            <a:ext cx="679450" cy="514350"/>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pic>
        <p:nvPicPr>
          <p:cNvPr id="2053" name="図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075" y="-139700"/>
            <a:ext cx="5254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AutoShape 3"/>
          <p:cNvSpPr>
            <a:spLocks noChangeArrowheads="1"/>
          </p:cNvSpPr>
          <p:nvPr/>
        </p:nvSpPr>
        <p:spPr bwMode="auto">
          <a:xfrm>
            <a:off x="-266700" y="-323850"/>
            <a:ext cx="679450" cy="514350"/>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
        <p:nvSpPr>
          <p:cNvPr id="2055" name="AutoShape 5"/>
          <p:cNvSpPr>
            <a:spLocks noChangeArrowheads="1"/>
          </p:cNvSpPr>
          <p:nvPr/>
        </p:nvSpPr>
        <p:spPr bwMode="auto">
          <a:xfrm>
            <a:off x="915988" y="-323850"/>
            <a:ext cx="7256462" cy="514350"/>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
        <p:nvSpPr>
          <p:cNvPr id="2056" name="AutoShape 7"/>
          <p:cNvSpPr>
            <a:spLocks noChangeArrowheads="1"/>
          </p:cNvSpPr>
          <p:nvPr/>
        </p:nvSpPr>
        <p:spPr bwMode="auto">
          <a:xfrm>
            <a:off x="-944563" y="9856788"/>
            <a:ext cx="7258051" cy="512762"/>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
        <p:nvSpPr>
          <p:cNvPr id="2057" name="テキスト ボックス 1"/>
          <p:cNvSpPr txBox="1">
            <a:spLocks noChangeArrowheads="1"/>
          </p:cNvSpPr>
          <p:nvPr/>
        </p:nvSpPr>
        <p:spPr bwMode="auto">
          <a:xfrm>
            <a:off x="203200" y="232854"/>
            <a:ext cx="119062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cs typeface="+mn-cs"/>
              </a:rPr>
              <a:t>事業主の皆さまへ</a:t>
            </a:r>
          </a:p>
        </p:txBody>
      </p:sp>
      <p:sp>
        <p:nvSpPr>
          <p:cNvPr id="37" name="正方形/長方形 36"/>
          <p:cNvSpPr/>
          <p:nvPr/>
        </p:nvSpPr>
        <p:spPr>
          <a:xfrm>
            <a:off x="5824538" y="9650413"/>
            <a:ext cx="1409700" cy="292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mn-cs"/>
              </a:rPr>
              <a:t>LL030219</a:t>
            </a:r>
            <a:r>
              <a:rPr kumimoji="1" lang="ja-JP" altLang="en-US" sz="10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mn-cs"/>
              </a:rPr>
              <a:t>　</a:t>
            </a:r>
            <a:r>
              <a:rPr kumimoji="1" lang="en-US" altLang="ja-JP" sz="10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mn-cs"/>
              </a:rPr>
              <a:t>No.</a:t>
            </a:r>
            <a:r>
              <a:rPr kumimoji="1" lang="ja-JP" altLang="en-US" sz="1000" b="0" i="0" u="none" strike="noStrike" kern="1200" cap="none" spc="0" normalizeH="0" baseline="0" noProof="0" dirty="0" smtClean="0">
                <a:ln>
                  <a:noFill/>
                </a:ln>
                <a:solidFill>
                  <a:prstClr val="black"/>
                </a:solidFill>
                <a:effectLst/>
                <a:uLnTx/>
                <a:uFillTx/>
                <a:latin typeface="メイリオ" pitchFamily="50" charset="-128"/>
                <a:ea typeface="メイリオ" pitchFamily="50" charset="-128"/>
                <a:cs typeface="+mn-cs"/>
              </a:rPr>
              <a:t>１</a:t>
            </a:r>
            <a:endParaRPr kumimoji="1" lang="ja-JP" altLang="en-US" sz="10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endParaRPr>
          </a:p>
        </p:txBody>
      </p:sp>
      <p:sp>
        <p:nvSpPr>
          <p:cNvPr id="26" name="角丸四角形 25"/>
          <p:cNvSpPr/>
          <p:nvPr/>
        </p:nvSpPr>
        <p:spPr>
          <a:xfrm>
            <a:off x="216450" y="2319105"/>
            <a:ext cx="6768000" cy="7377059"/>
          </a:xfrm>
          <a:prstGeom prst="roundRect">
            <a:avLst>
              <a:gd name="adj" fmla="val 3004"/>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b="1" u="sng" dirty="0" smtClean="0">
              <a:solidFill>
                <a:srgbClr val="FF0000"/>
              </a:solidFill>
              <a:latin typeface="メイリオ" panose="020B0604030504040204" pitchFamily="50" charset="-128"/>
              <a:ea typeface="メイリオ" panose="020B0604030504040204" pitchFamily="50" charset="-128"/>
            </a:endParaRPr>
          </a:p>
        </p:txBody>
      </p:sp>
      <p:sp>
        <p:nvSpPr>
          <p:cNvPr id="27" name="角丸四角形 26"/>
          <p:cNvSpPr/>
          <p:nvPr/>
        </p:nvSpPr>
        <p:spPr>
          <a:xfrm>
            <a:off x="216450" y="465961"/>
            <a:ext cx="6768000" cy="1080000"/>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defRPr/>
            </a:pPr>
            <a:r>
              <a:rPr lang="ja-JP" altLang="en-US" sz="2300" b="1" spc="-150" dirty="0" smtClean="0">
                <a:solidFill>
                  <a:srgbClr val="FFFFFF"/>
                </a:solidFill>
                <a:latin typeface="メイリオ" pitchFamily="50" charset="-128"/>
                <a:ea typeface="メイリオ" pitchFamily="50" charset="-128"/>
                <a:cs typeface="メイリオ" pitchFamily="50" charset="-128"/>
              </a:rPr>
              <a:t>キャ</a:t>
            </a:r>
            <a:r>
              <a:rPr lang="ja-JP" altLang="en-US" sz="2300" b="1" dirty="0" smtClean="0">
                <a:solidFill>
                  <a:srgbClr val="FFFFFF"/>
                </a:solidFill>
                <a:latin typeface="メイリオ" pitchFamily="50" charset="-128"/>
                <a:ea typeface="メイリオ" pitchFamily="50" charset="-128"/>
                <a:cs typeface="メイリオ" pitchFamily="50" charset="-128"/>
              </a:rPr>
              <a:t>リア</a:t>
            </a:r>
            <a:r>
              <a:rPr lang="ja-JP" altLang="en-US" sz="2300" b="1" spc="-150" dirty="0" smtClean="0">
                <a:solidFill>
                  <a:srgbClr val="FFFFFF"/>
                </a:solidFill>
                <a:latin typeface="メイリオ" pitchFamily="50" charset="-128"/>
                <a:ea typeface="メイリオ" pitchFamily="50" charset="-128"/>
                <a:cs typeface="メイリオ" pitchFamily="50" charset="-128"/>
              </a:rPr>
              <a:t>アッ</a:t>
            </a:r>
            <a:r>
              <a:rPr lang="ja-JP" altLang="en-US" sz="2300" b="1" dirty="0" smtClean="0">
                <a:solidFill>
                  <a:srgbClr val="FFFFFF"/>
                </a:solidFill>
                <a:latin typeface="メイリオ" pitchFamily="50" charset="-128"/>
                <a:ea typeface="メイリオ" pitchFamily="50" charset="-128"/>
                <a:cs typeface="メイリオ" pitchFamily="50" charset="-128"/>
              </a:rPr>
              <a:t>プ助成金が</a:t>
            </a:r>
            <a:r>
              <a:rPr lang="ja-JP" altLang="en-US" sz="2300" b="1" dirty="0" smtClean="0">
                <a:solidFill>
                  <a:schemeClr val="bg1"/>
                </a:solidFill>
                <a:latin typeface="メイリオ" pitchFamily="50" charset="-128"/>
                <a:ea typeface="メイリオ" pitchFamily="50" charset="-128"/>
                <a:cs typeface="メイリオ" pitchFamily="50" charset="-128"/>
              </a:rPr>
              <a:t>令和</a:t>
            </a:r>
            <a:r>
              <a:rPr lang="en-US" altLang="ja-JP" sz="2300" b="1" dirty="0" smtClean="0">
                <a:solidFill>
                  <a:schemeClr val="bg1"/>
                </a:solidFill>
                <a:latin typeface="メイリオ" pitchFamily="50" charset="-128"/>
                <a:ea typeface="メイリオ" pitchFamily="50" charset="-128"/>
                <a:cs typeface="メイリオ" pitchFamily="50" charset="-128"/>
              </a:rPr>
              <a:t>3</a:t>
            </a:r>
            <a:r>
              <a:rPr lang="ja-JP" altLang="en-US" sz="2300" b="1" dirty="0" smtClean="0">
                <a:solidFill>
                  <a:schemeClr val="bg1"/>
                </a:solidFill>
                <a:latin typeface="メイリオ" pitchFamily="50" charset="-128"/>
                <a:ea typeface="メイリオ" pitchFamily="50" charset="-128"/>
                <a:cs typeface="メイリオ" pitchFamily="50" charset="-128"/>
              </a:rPr>
              <a:t>年度から変わります</a:t>
            </a:r>
            <a:endParaRPr lang="en-US" altLang="ja-JP" sz="2300" b="1" spc="-100" dirty="0" smtClean="0">
              <a:solidFill>
                <a:schemeClr val="bg1"/>
              </a:solidFill>
              <a:latin typeface="メイリオ" pitchFamily="50" charset="-128"/>
              <a:ea typeface="メイリオ" pitchFamily="50" charset="-128"/>
              <a:cs typeface="メイリオ" pitchFamily="50" charset="-128"/>
            </a:endParaRPr>
          </a:p>
          <a:p>
            <a:pPr algn="ctr">
              <a:defRPr/>
            </a:pPr>
            <a:r>
              <a:rPr lang="ja-JP" altLang="en-US" sz="1600" b="1" dirty="0" smtClean="0">
                <a:solidFill>
                  <a:schemeClr val="bg1"/>
                </a:solidFill>
                <a:latin typeface="メイリオ" pitchFamily="50" charset="-128"/>
                <a:ea typeface="メイリオ" pitchFamily="50" charset="-128"/>
                <a:cs typeface="メイリオ" pitchFamily="50" charset="-128"/>
              </a:rPr>
              <a:t>～ 令和</a:t>
            </a:r>
            <a:r>
              <a:rPr lang="en-US" altLang="ja-JP" sz="1600" b="1" dirty="0" smtClean="0">
                <a:solidFill>
                  <a:schemeClr val="bg1"/>
                </a:solidFill>
                <a:latin typeface="メイリオ" pitchFamily="50" charset="-128"/>
                <a:ea typeface="メイリオ" pitchFamily="50" charset="-128"/>
                <a:cs typeface="メイリオ" pitchFamily="50" charset="-128"/>
              </a:rPr>
              <a:t>3</a:t>
            </a:r>
            <a:r>
              <a:rPr lang="ja-JP" altLang="en-US" sz="1600" b="1" dirty="0" smtClean="0">
                <a:solidFill>
                  <a:schemeClr val="bg1"/>
                </a:solidFill>
                <a:latin typeface="メイリオ" pitchFamily="50" charset="-128"/>
                <a:ea typeface="メイリオ" pitchFamily="50" charset="-128"/>
                <a:cs typeface="メイリオ" pitchFamily="50" charset="-128"/>
              </a:rPr>
              <a:t>年</a:t>
            </a:r>
            <a:r>
              <a:rPr lang="en-US" altLang="ja-JP" sz="1600" b="1" dirty="0" smtClean="0">
                <a:solidFill>
                  <a:schemeClr val="bg1"/>
                </a:solidFill>
                <a:latin typeface="メイリオ" pitchFamily="50" charset="-128"/>
                <a:ea typeface="メイリオ" pitchFamily="50" charset="-128"/>
                <a:cs typeface="メイリオ" pitchFamily="50" charset="-128"/>
              </a:rPr>
              <a:t>4</a:t>
            </a:r>
            <a:r>
              <a:rPr lang="ja-JP" altLang="en-US" sz="1600" b="1" dirty="0" smtClean="0">
                <a:solidFill>
                  <a:schemeClr val="bg1"/>
                </a:solidFill>
                <a:latin typeface="メイリオ" pitchFamily="50" charset="-128"/>
                <a:ea typeface="メイリオ" pitchFamily="50" charset="-128"/>
                <a:cs typeface="メイリオ" pitchFamily="50" charset="-128"/>
              </a:rPr>
              <a:t>月</a:t>
            </a:r>
            <a:r>
              <a:rPr lang="en-US" altLang="ja-JP" sz="1600" b="1" dirty="0" smtClean="0">
                <a:solidFill>
                  <a:schemeClr val="bg1"/>
                </a:solidFill>
                <a:latin typeface="メイリオ" pitchFamily="50" charset="-128"/>
                <a:ea typeface="メイリオ" pitchFamily="50" charset="-128"/>
                <a:cs typeface="メイリオ" pitchFamily="50" charset="-128"/>
              </a:rPr>
              <a:t>1</a:t>
            </a:r>
            <a:r>
              <a:rPr lang="ja-JP" altLang="en-US" sz="1600" b="1" dirty="0" smtClean="0">
                <a:solidFill>
                  <a:schemeClr val="bg1"/>
                </a:solidFill>
                <a:latin typeface="メイリオ" pitchFamily="50" charset="-128"/>
                <a:ea typeface="メイリオ" pitchFamily="50" charset="-128"/>
                <a:cs typeface="メイリオ" pitchFamily="50" charset="-128"/>
              </a:rPr>
              <a:t>日以降 変更点の概要～</a:t>
            </a:r>
            <a:endParaRPr lang="en-US" altLang="ja-JP" sz="1600" b="1" dirty="0" smtClean="0">
              <a:solidFill>
                <a:schemeClr val="bg1"/>
              </a:solidFill>
              <a:latin typeface="メイリオ" pitchFamily="50" charset="-128"/>
              <a:ea typeface="メイリオ" pitchFamily="50" charset="-128"/>
              <a:cs typeface="メイリオ" pitchFamily="50" charset="-128"/>
            </a:endParaRPr>
          </a:p>
          <a:p>
            <a:pPr algn="ctr">
              <a:spcBef>
                <a:spcPts val="600"/>
              </a:spcBef>
              <a:defRPr/>
            </a:pPr>
            <a:r>
              <a:rPr lang="en-US" altLang="ja-JP" sz="1050" dirty="0" smtClean="0">
                <a:solidFill>
                  <a:schemeClr val="bg1"/>
                </a:solidFill>
                <a:latin typeface="メイリオ" pitchFamily="50" charset="-128"/>
                <a:ea typeface="メイリオ" pitchFamily="50" charset="-128"/>
                <a:cs typeface="メイリオ" pitchFamily="50" charset="-128"/>
              </a:rPr>
              <a:t>※</a:t>
            </a:r>
            <a:r>
              <a:rPr lang="ja-JP" altLang="en-US" sz="1050" dirty="0" smtClean="0">
                <a:solidFill>
                  <a:schemeClr val="bg1"/>
                </a:solidFill>
                <a:latin typeface="メイリオ" pitchFamily="50" charset="-128"/>
                <a:ea typeface="メイリオ" pitchFamily="50" charset="-128"/>
                <a:cs typeface="メイリオ" pitchFamily="50" charset="-128"/>
              </a:rPr>
              <a:t> このリーフレットの内容は、令和３年</a:t>
            </a:r>
            <a:r>
              <a:rPr lang="en-US" altLang="ja-JP" sz="1050" dirty="0" smtClean="0">
                <a:solidFill>
                  <a:schemeClr val="bg1"/>
                </a:solidFill>
                <a:latin typeface="メイリオ" pitchFamily="50" charset="-128"/>
                <a:ea typeface="メイリオ" pitchFamily="50" charset="-128"/>
                <a:cs typeface="メイリオ" pitchFamily="50" charset="-128"/>
              </a:rPr>
              <a:t>4</a:t>
            </a:r>
            <a:r>
              <a:rPr lang="ja-JP" altLang="en-US" sz="1050" dirty="0" smtClean="0">
                <a:solidFill>
                  <a:schemeClr val="bg1"/>
                </a:solidFill>
                <a:latin typeface="メイリオ" pitchFamily="50" charset="-128"/>
                <a:ea typeface="メイリオ" pitchFamily="50" charset="-128"/>
                <a:cs typeface="メイリオ" pitchFamily="50" charset="-128"/>
              </a:rPr>
              <a:t>月</a:t>
            </a:r>
            <a:r>
              <a:rPr lang="en-US" altLang="ja-JP" sz="1050" dirty="0" smtClean="0">
                <a:solidFill>
                  <a:schemeClr val="bg1"/>
                </a:solidFill>
                <a:latin typeface="メイリオ" pitchFamily="50" charset="-128"/>
                <a:ea typeface="メイリオ" pitchFamily="50" charset="-128"/>
                <a:cs typeface="メイリオ" pitchFamily="50" charset="-128"/>
              </a:rPr>
              <a:t>1</a:t>
            </a:r>
            <a:r>
              <a:rPr lang="ja-JP" altLang="en-US" sz="1050" dirty="0" smtClean="0">
                <a:solidFill>
                  <a:schemeClr val="bg1"/>
                </a:solidFill>
                <a:latin typeface="メイリオ" pitchFamily="50" charset="-128"/>
                <a:ea typeface="メイリオ" pitchFamily="50" charset="-128"/>
                <a:cs typeface="メイリオ" pitchFamily="50" charset="-128"/>
              </a:rPr>
              <a:t>日以降に取り組みを実施した場合</a:t>
            </a:r>
            <a:r>
              <a:rPr lang="ja-JP" altLang="en-US" sz="1050" dirty="0" smtClean="0">
                <a:solidFill>
                  <a:srgbClr val="FFFFFF"/>
                </a:solidFill>
                <a:latin typeface="メイリオ" pitchFamily="50" charset="-128"/>
                <a:ea typeface="メイリオ" pitchFamily="50" charset="-128"/>
                <a:cs typeface="メイリオ" pitchFamily="50" charset="-128"/>
              </a:rPr>
              <a:t>に適用します。</a:t>
            </a:r>
            <a:endParaRPr lang="ja-JP" altLang="en-US" sz="1050" dirty="0">
              <a:solidFill>
                <a:srgbClr val="FFFFFF"/>
              </a:solidFill>
              <a:latin typeface="メイリオ" pitchFamily="50" charset="-128"/>
              <a:ea typeface="メイリオ" pitchFamily="50" charset="-128"/>
              <a:cs typeface="メイリオ" pitchFamily="50" charset="-128"/>
            </a:endParaRPr>
          </a:p>
        </p:txBody>
      </p:sp>
      <p:sp>
        <p:nvSpPr>
          <p:cNvPr id="30" name="テキスト ボックス 29"/>
          <p:cNvSpPr txBox="1"/>
          <p:nvPr/>
        </p:nvSpPr>
        <p:spPr>
          <a:xfrm>
            <a:off x="179387" y="1587498"/>
            <a:ext cx="6949455" cy="701731"/>
          </a:xfrm>
          <a:prstGeom prst="rect">
            <a:avLst/>
          </a:prstGeom>
          <a:noFill/>
          <a:ln>
            <a:noFill/>
          </a:ln>
        </p:spPr>
        <p:txBody>
          <a:bodyPr wrap="square" rtlCol="0">
            <a:spAutoFit/>
          </a:bodyPr>
          <a:lstStyle/>
          <a:p>
            <a:pPr>
              <a:lnSpc>
                <a:spcPct val="1100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キャリアアップ</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助成金」は</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、非正規雇用労働者の方の企業内</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での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キャリアアップを促進する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ため、</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正社員化などの取り組みを</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実施した事業主に</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対して助成金を支給する</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制度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です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令和</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年度以降、以下のとおり、制度見直しに伴う内容変更を行っています。</a:t>
            </a:r>
            <a:endPar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216000" y="2285940"/>
            <a:ext cx="6768000" cy="4680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215901" y="2304056"/>
            <a:ext cx="3096000" cy="432000"/>
          </a:xfrm>
          <a:prstGeom prst="roundRect">
            <a:avLst>
              <a:gd name="adj" fmla="val 0"/>
            </a:avLst>
          </a:prstGeom>
          <a:solidFill>
            <a:schemeClr val="tx2">
              <a:lumMod val="75000"/>
            </a:schemeClr>
          </a:solidFill>
          <a:ln w="25400">
            <a:solidFill>
              <a:schemeClr val="tx2">
                <a:lumMod val="75000"/>
              </a:schemeClr>
            </a:solidFill>
          </a:ln>
          <a:effectLst/>
        </p:spPr>
        <p:style>
          <a:lnRef idx="2">
            <a:schemeClr val="accent5">
              <a:shade val="50000"/>
            </a:schemeClr>
          </a:lnRef>
          <a:fillRef idx="1">
            <a:schemeClr val="accent5"/>
          </a:fillRef>
          <a:effectRef idx="0">
            <a:schemeClr val="accent5"/>
          </a:effectRef>
          <a:fontRef idx="minor">
            <a:schemeClr val="lt1"/>
          </a:fontRef>
        </p:style>
        <p:txBody>
          <a:bodyPr lIns="144000" tIns="72000" bIns="0" anchor="ctr"/>
          <a:lstStyle/>
          <a:p>
            <a:pPr>
              <a:defRPr/>
            </a:pPr>
            <a:r>
              <a:rPr lang="en-US" altLang="ja-JP"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1. </a:t>
            </a:r>
            <a:r>
              <a:rPr lang="ja-JP" altLang="en-US" b="1"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正社員化コース</a:t>
            </a:r>
            <a:endParaRPr lang="ja-JP" altLang="en-US"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36" name="テキスト ボックス 35"/>
          <p:cNvSpPr txBox="1"/>
          <p:nvPr/>
        </p:nvSpPr>
        <p:spPr>
          <a:xfrm>
            <a:off x="3321680" y="2268004"/>
            <a:ext cx="3640032" cy="468000"/>
          </a:xfrm>
          <a:prstGeom prst="rect">
            <a:avLst/>
          </a:prstGeom>
          <a:noFill/>
          <a:ln>
            <a:noFill/>
          </a:ln>
        </p:spPr>
        <p:txBody>
          <a:bodyPr wrap="square" tIns="0" bIns="0" rtlCol="0" anchor="ctr" anchorCtr="0">
            <a:noAutofit/>
          </a:bodyPr>
          <a:lstStyle>
            <a:defPPr>
              <a:defRPr lang="ja-JP"/>
            </a:defPPr>
            <a:lvl1pPr>
              <a:lnSpc>
                <a:spcPct val="100000"/>
              </a:lnSpc>
              <a:defRPr sz="1100">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smtClean="0"/>
              <a:t>有期</a:t>
            </a:r>
            <a:r>
              <a:rPr lang="ja-JP" altLang="en-US" dirty="0"/>
              <a:t>雇用</a:t>
            </a:r>
            <a:r>
              <a:rPr lang="ja-JP" altLang="en-US" dirty="0" smtClean="0"/>
              <a:t>労働者</a:t>
            </a:r>
            <a:r>
              <a:rPr lang="ja-JP" altLang="en-US" dirty="0"/>
              <a:t>等を正規雇用労働者等に転換、または直接雇用した場合に助成</a:t>
            </a:r>
          </a:p>
        </p:txBody>
      </p:sp>
      <p:sp>
        <p:nvSpPr>
          <p:cNvPr id="40" name="角丸四角形 39"/>
          <p:cNvSpPr/>
          <p:nvPr/>
        </p:nvSpPr>
        <p:spPr>
          <a:xfrm>
            <a:off x="288082" y="5612624"/>
            <a:ext cx="1767289" cy="288000"/>
          </a:xfrm>
          <a:prstGeom prst="roundRect">
            <a:avLst>
              <a:gd name="adj"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メイリオ" panose="020B0604030504040204" pitchFamily="50" charset="-128"/>
                <a:ea typeface="メイリオ" panose="020B0604030504040204" pitchFamily="50" charset="-128"/>
              </a:rPr>
              <a:t>支給要件</a:t>
            </a:r>
            <a:r>
              <a:rPr lang="ja-JP" altLang="en-US" sz="1400" b="1" dirty="0" smtClean="0">
                <a:solidFill>
                  <a:schemeClr val="bg1"/>
                </a:solidFill>
                <a:latin typeface="メイリオ" panose="020B0604030504040204" pitchFamily="50" charset="-128"/>
                <a:ea typeface="メイリオ" panose="020B0604030504040204" pitchFamily="50" charset="-128"/>
              </a:rPr>
              <a:t>の変更</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graphicFrame>
        <p:nvGraphicFramePr>
          <p:cNvPr id="41" name="表 40"/>
          <p:cNvGraphicFramePr>
            <a:graphicFrameLocks noGrp="1"/>
          </p:cNvGraphicFramePr>
          <p:nvPr>
            <p:extLst>
              <p:ext uri="{D42A27DB-BD31-4B8C-83A1-F6EECF244321}">
                <p14:modId xmlns:p14="http://schemas.microsoft.com/office/powerpoint/2010/main" val="2571521938"/>
              </p:ext>
            </p:extLst>
          </p:nvPr>
        </p:nvGraphicFramePr>
        <p:xfrm>
          <a:off x="297000" y="5937747"/>
          <a:ext cx="6606000" cy="1431120"/>
        </p:xfrm>
        <a:graphic>
          <a:graphicData uri="http://schemas.openxmlformats.org/drawingml/2006/table">
            <a:tbl>
              <a:tblPr firstRow="1" bandRow="1">
                <a:tableStyleId>{5C22544A-7EE6-4342-B048-85BDC9FD1C3A}</a:tableStyleId>
              </a:tblPr>
              <a:tblGrid>
                <a:gridCol w="862848">
                  <a:extLst>
                    <a:ext uri="{9D8B030D-6E8A-4147-A177-3AD203B41FA5}">
                      <a16:colId xmlns:a16="http://schemas.microsoft.com/office/drawing/2014/main" val="20000"/>
                    </a:ext>
                  </a:extLst>
                </a:gridCol>
                <a:gridCol w="5743152">
                  <a:extLst>
                    <a:ext uri="{9D8B030D-6E8A-4147-A177-3AD203B41FA5}">
                      <a16:colId xmlns:a16="http://schemas.microsoft.com/office/drawing/2014/main" val="20001"/>
                    </a:ext>
                  </a:extLst>
                </a:gridCol>
              </a:tblGrid>
              <a:tr h="1388330">
                <a:tc>
                  <a:txBody>
                    <a:bodyPr/>
                    <a:lstStyle/>
                    <a:p>
                      <a:pPr algn="ctr">
                        <a:lnSpc>
                          <a:spcPct val="120000"/>
                        </a:lnSpc>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現行要件</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72000" marB="18000" anchor="ctr">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正規雇用等へ転換等した際</a:t>
                      </a:r>
                      <a:r>
                        <a:rPr kumimoji="1"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転換等前</a:t>
                      </a:r>
                      <a:r>
                        <a:rPr lang="ja-JP" altLang="en-US" sz="12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の６か月と転換等後の６か月の賃金を比較して、以下のアまたはイのいずれかが</a:t>
                      </a:r>
                      <a:r>
                        <a:rPr lang="ja-JP" altLang="en-US" sz="1200" b="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５％以上</a:t>
                      </a:r>
                      <a:r>
                        <a:rPr lang="ja-JP" altLang="en-US" sz="12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増額</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していること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lang="en-US" altLang="ja-JP" sz="8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itchFamily="50" charset="-128"/>
                        </a:rPr>
                        <a:t>ア　基本給および定額で支給されている諸手当（賞与を除く）を含む賃金の総額</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lang="en-US" altLang="ja-JP" sz="8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itchFamily="50" charset="-128"/>
                        </a:rPr>
                        <a:t>イ　基本給、定額で支給されている諸手当および</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itchFamily="50" charset="-128"/>
                        </a:rPr>
                        <a:t>賞与を含む</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itchFamily="50" charset="-128"/>
                        </a:rPr>
                        <a:t>賃金の総額（転換後の基本給および定額で支給されている諸手当の</a:t>
                      </a:r>
                      <a:r>
                        <a:rPr lang="ja-JP" altLang="en-US" sz="1200" b="0" u="sng" dirty="0" smtClean="0">
                          <a:solidFill>
                            <a:schemeClr val="tx1"/>
                          </a:solidFill>
                          <a:latin typeface="メイリオ" panose="020B0604030504040204" pitchFamily="50" charset="-128"/>
                          <a:ea typeface="メイリオ" panose="020B0604030504040204" pitchFamily="50" charset="-128"/>
                          <a:cs typeface="メイリオ" pitchFamily="50" charset="-128"/>
                        </a:rPr>
                        <a:t>合計額</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itchFamily="50" charset="-128"/>
                        </a:rPr>
                        <a:t>を、転換前と比較して低下させていないこと。）</a:t>
                      </a:r>
                      <a:endParaRPr kumimoji="1"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44000" marT="72000" marB="18000" anchor="ctr">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43" name="表 42"/>
          <p:cNvGraphicFramePr>
            <a:graphicFrameLocks noGrp="1"/>
          </p:cNvGraphicFramePr>
          <p:nvPr>
            <p:extLst>
              <p:ext uri="{D42A27DB-BD31-4B8C-83A1-F6EECF244321}">
                <p14:modId xmlns:p14="http://schemas.microsoft.com/office/powerpoint/2010/main" val="3268184181"/>
              </p:ext>
            </p:extLst>
          </p:nvPr>
        </p:nvGraphicFramePr>
        <p:xfrm>
          <a:off x="299278" y="7452100"/>
          <a:ext cx="6606000" cy="1080600"/>
        </p:xfrm>
        <a:graphic>
          <a:graphicData uri="http://schemas.openxmlformats.org/drawingml/2006/table">
            <a:tbl>
              <a:tblPr firstRow="1" bandRow="1">
                <a:tableStyleId>{5C22544A-7EE6-4342-B048-85BDC9FD1C3A}</a:tableStyleId>
              </a:tblPr>
              <a:tblGrid>
                <a:gridCol w="867270">
                  <a:extLst>
                    <a:ext uri="{9D8B030D-6E8A-4147-A177-3AD203B41FA5}">
                      <a16:colId xmlns:a16="http://schemas.microsoft.com/office/drawing/2014/main" val="20000"/>
                    </a:ext>
                  </a:extLst>
                </a:gridCol>
                <a:gridCol w="5738730">
                  <a:extLst>
                    <a:ext uri="{9D8B030D-6E8A-4147-A177-3AD203B41FA5}">
                      <a16:colId xmlns:a16="http://schemas.microsoft.com/office/drawing/2014/main" val="20001"/>
                    </a:ext>
                  </a:extLst>
                </a:gridCol>
              </a:tblGrid>
              <a:tr h="1060623">
                <a:tc>
                  <a:txBody>
                    <a:bodyPr/>
                    <a:lstStyle/>
                    <a:p>
                      <a:pPr algn="ctr">
                        <a:lnSpc>
                          <a:spcPct val="120000"/>
                        </a:lnSpc>
                      </a:pPr>
                      <a:r>
                        <a:rPr lang="ja-JP" altLang="en-US"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新要件</a:t>
                      </a:r>
                      <a:endParaRPr lang="en-US" altLang="ja-JP"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72000" marB="18000" anchor="ctr">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正規雇用等へ転換等した際</a:t>
                      </a:r>
                      <a:r>
                        <a:rPr kumimoji="1" lang="ja-JP" altLang="en-US" sz="15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5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転換等前</a:t>
                      </a:r>
                      <a:r>
                        <a:rPr lang="ja-JP" altLang="en-US" sz="15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の６か月と転換等後の</a:t>
                      </a:r>
                      <a:endParaRPr lang="en-US" altLang="ja-JP" sz="15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６か月の賃金</a:t>
                      </a:r>
                      <a:r>
                        <a:rPr lang="en-US" altLang="ja-JP" sz="15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を比較して</a:t>
                      </a:r>
                      <a:r>
                        <a:rPr lang="ja-JP" altLang="en-US" sz="15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３％以上</a:t>
                      </a:r>
                      <a:r>
                        <a:rPr lang="ja-JP" altLang="en-US" sz="15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増額</a:t>
                      </a:r>
                      <a:r>
                        <a:rPr lang="ja-JP" altLang="en-US" sz="15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していること</a:t>
                      </a:r>
                      <a:endParaRPr lang="en-US" altLang="ja-JP" sz="15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7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7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基本給および定額で支給されている諸手当を含む賃金の総額であり、</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賞与は含めない</a:t>
                      </a:r>
                      <a:r>
                        <a:rPr lang="ja-JP" altLang="en-US" sz="12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こととします。</a:t>
                      </a:r>
                      <a:endParaRPr lang="en-US" altLang="ja-JP" sz="12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44000" marT="72000" marB="18000" anchor="ctr">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solidFill>
                      <a:srgbClr val="FFFFCC"/>
                    </a:solidFill>
                  </a:tcPr>
                </a:tc>
                <a:extLst>
                  <a:ext uri="{0D108BD9-81ED-4DB2-BD59-A6C34878D82A}">
                    <a16:rowId xmlns:a16="http://schemas.microsoft.com/office/drawing/2014/main" val="10000"/>
                  </a:ext>
                </a:extLst>
              </a:tr>
            </a:tbl>
          </a:graphicData>
        </a:graphic>
      </p:graphicFrame>
      <p:sp>
        <p:nvSpPr>
          <p:cNvPr id="45" name="ストライプ矢印 44"/>
          <p:cNvSpPr/>
          <p:nvPr/>
        </p:nvSpPr>
        <p:spPr>
          <a:xfrm rot="5400000">
            <a:off x="580629" y="6998218"/>
            <a:ext cx="327820" cy="796928"/>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306818" y="8796465"/>
            <a:ext cx="6606000" cy="737953"/>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endParaRPr lang="en-US" altLang="ja-JP" sz="1500" dirty="0" smtClean="0">
              <a:solidFill>
                <a:schemeClr val="tx1"/>
              </a:solidFill>
              <a:latin typeface="メイリオ" panose="020B0604030504040204" pitchFamily="50" charset="-128"/>
              <a:ea typeface="メイリオ" panose="020B0604030504040204" pitchFamily="50" charset="-128"/>
            </a:endParaRPr>
          </a:p>
          <a:p>
            <a:r>
              <a:rPr lang="ja-JP" altLang="en-US" sz="1500" dirty="0" smtClean="0">
                <a:solidFill>
                  <a:schemeClr val="tx1"/>
                </a:solidFill>
                <a:latin typeface="メイリオ" panose="020B0604030504040204" pitchFamily="50" charset="-128"/>
                <a:ea typeface="メイリオ" panose="020B0604030504040204" pitchFamily="50" charset="-128"/>
              </a:rPr>
              <a:t>上記加算措置のうち、</a:t>
            </a:r>
            <a:r>
              <a:rPr lang="en-US" altLang="ja-JP" sz="1500" dirty="0" smtClean="0">
                <a:solidFill>
                  <a:schemeClr val="tx1"/>
                </a:solidFill>
                <a:latin typeface="メイリオ" panose="020B0604030504040204" pitchFamily="50" charset="-128"/>
                <a:ea typeface="メイリオ" panose="020B0604030504040204" pitchFamily="50" charset="-128"/>
              </a:rPr>
              <a:t>(3)</a:t>
            </a:r>
            <a:r>
              <a:rPr lang="ja-JP" altLang="en-US" sz="1500" dirty="0" smtClean="0">
                <a:solidFill>
                  <a:schemeClr val="tx1"/>
                </a:solidFill>
                <a:latin typeface="メイリオ" panose="020B0604030504040204" pitchFamily="50" charset="-128"/>
                <a:ea typeface="メイリオ" panose="020B0604030504040204" pitchFamily="50" charset="-128"/>
              </a:rPr>
              <a:t>を</a:t>
            </a:r>
            <a:r>
              <a:rPr lang="ja-JP" altLang="en-US" sz="1500" b="1" u="sng" dirty="0" smtClean="0">
                <a:solidFill>
                  <a:srgbClr val="0070C0"/>
                </a:solidFill>
                <a:latin typeface="メイリオ" panose="020B0604030504040204" pitchFamily="50" charset="-128"/>
                <a:ea typeface="メイリオ" panose="020B0604030504040204" pitchFamily="50" charset="-128"/>
              </a:rPr>
              <a:t>廃止</a:t>
            </a:r>
            <a:r>
              <a:rPr lang="ja-JP" altLang="en-US" sz="1500" dirty="0" smtClean="0">
                <a:solidFill>
                  <a:schemeClr val="tx1"/>
                </a:solidFill>
                <a:latin typeface="メイリオ" panose="020B0604030504040204" pitchFamily="50" charset="-128"/>
                <a:ea typeface="メイリオ" panose="020B0604030504040204" pitchFamily="50" charset="-128"/>
              </a:rPr>
              <a:t>。</a:t>
            </a:r>
            <a:endParaRPr lang="en-US" altLang="ja-JP" sz="1500" dirty="0" smtClean="0">
              <a:solidFill>
                <a:schemeClr val="tx1"/>
              </a:solidFill>
              <a:latin typeface="メイリオ" panose="020B0604030504040204" pitchFamily="50" charset="-128"/>
              <a:ea typeface="メイリオ" panose="020B0604030504040204" pitchFamily="50" charset="-128"/>
            </a:endParaRPr>
          </a:p>
          <a:p>
            <a:r>
              <a:rPr lang="en-US" altLang="ja-JP" sz="1500" dirty="0" smtClean="0">
                <a:solidFill>
                  <a:schemeClr val="tx1"/>
                </a:solidFill>
                <a:latin typeface="メイリオ" panose="020B0604030504040204" pitchFamily="50" charset="-128"/>
                <a:ea typeface="メイリオ" panose="020B0604030504040204" pitchFamily="50" charset="-128"/>
              </a:rPr>
              <a:t>(4)</a:t>
            </a:r>
            <a:r>
              <a:rPr lang="ja-JP" altLang="en-US" sz="1500" dirty="0" smtClean="0">
                <a:solidFill>
                  <a:schemeClr val="tx1"/>
                </a:solidFill>
                <a:latin typeface="メイリオ" panose="020B0604030504040204" pitchFamily="50" charset="-128"/>
                <a:ea typeface="メイリオ" panose="020B0604030504040204" pitchFamily="50" charset="-128"/>
              </a:rPr>
              <a:t>の対象として新たに</a:t>
            </a:r>
            <a:r>
              <a:rPr lang="ja-JP" altLang="en-US" sz="1500" b="1" u="sng" dirty="0" smtClean="0">
                <a:solidFill>
                  <a:srgbClr val="FF0000"/>
                </a:solidFill>
                <a:latin typeface="メイリオ" panose="020B0604030504040204" pitchFamily="50" charset="-128"/>
                <a:ea typeface="メイリオ" panose="020B0604030504040204" pitchFamily="50" charset="-128"/>
              </a:rPr>
              <a:t>短時間正社員制度を追加</a:t>
            </a:r>
            <a:r>
              <a:rPr lang="ja-JP" altLang="en-US" sz="1500" dirty="0" smtClean="0">
                <a:solidFill>
                  <a:schemeClr val="tx1"/>
                </a:solidFill>
                <a:latin typeface="メイリオ" panose="020B0604030504040204" pitchFamily="50" charset="-128"/>
                <a:ea typeface="メイリオ" panose="020B0604030504040204" pitchFamily="50" charset="-128"/>
              </a:rPr>
              <a:t>します。</a:t>
            </a:r>
            <a:endParaRPr lang="en-US" altLang="ja-JP" sz="1500" dirty="0" smtClean="0">
              <a:solidFill>
                <a:schemeClr val="tx1"/>
              </a:solidFill>
              <a:latin typeface="メイリオ" panose="020B0604030504040204" pitchFamily="50" charset="-128"/>
              <a:ea typeface="メイリオ" panose="020B0604030504040204" pitchFamily="50" charset="-128"/>
            </a:endParaRPr>
          </a:p>
        </p:txBody>
      </p:sp>
      <p:sp>
        <p:nvSpPr>
          <p:cNvPr id="47" name="テキスト ボックス 46"/>
          <p:cNvSpPr txBox="1"/>
          <p:nvPr/>
        </p:nvSpPr>
        <p:spPr>
          <a:xfrm>
            <a:off x="288082" y="3024368"/>
            <a:ext cx="6606797" cy="2448000"/>
          </a:xfrm>
          <a:prstGeom prst="rect">
            <a:avLst/>
          </a:prstGeom>
          <a:noFill/>
          <a:ln w="31750">
            <a:solidFill>
              <a:schemeClr val="tx2">
                <a:lumMod val="75000"/>
              </a:schemeClr>
            </a:solidFill>
            <a:prstDash val="sysDash"/>
          </a:ln>
        </p:spPr>
        <p:txBody>
          <a:bodyPr wrap="square" lIns="99555" tIns="49777" rIns="99555" bIns="49777" rtlCol="0">
            <a:spAutoFit/>
          </a:bodyPr>
          <a:lstStyle/>
          <a:p>
            <a:pPr indent="85725">
              <a:lnSpc>
                <a:spcPts val="1200"/>
              </a:lnSpc>
              <a:defRPr/>
            </a:pPr>
            <a:endParaRPr lang="en-US" altLang="ja-JP" sz="1200" b="1" dirty="0" smtClean="0">
              <a:latin typeface="メイリオ" pitchFamily="50" charset="-128"/>
              <a:ea typeface="メイリオ" pitchFamily="50" charset="-128"/>
              <a:cs typeface="メイリオ" pitchFamily="50" charset="-128"/>
            </a:endParaRPr>
          </a:p>
          <a:p>
            <a:pPr indent="85725">
              <a:lnSpc>
                <a:spcPts val="1900"/>
              </a:lnSpc>
              <a:defRPr/>
            </a:pPr>
            <a:r>
              <a:rPr lang="ja-JP" altLang="en-US" sz="1300" b="1" dirty="0" smtClean="0">
                <a:latin typeface="メイリオ" pitchFamily="50" charset="-128"/>
                <a:ea typeface="メイリオ" pitchFamily="50" charset="-128"/>
                <a:cs typeface="メイリオ" pitchFamily="50" charset="-128"/>
              </a:rPr>
              <a:t>■支給額（１人当たり、中小企業の場合）</a:t>
            </a:r>
            <a:endParaRPr lang="en-US" altLang="ja-JP" sz="1300" b="1" dirty="0" smtClean="0">
              <a:latin typeface="メイリオ" pitchFamily="50" charset="-128"/>
              <a:ea typeface="メイリオ" pitchFamily="50" charset="-128"/>
              <a:cs typeface="メイリオ" pitchFamily="50" charset="-128"/>
            </a:endParaRPr>
          </a:p>
          <a:p>
            <a:pPr indent="85725">
              <a:lnSpc>
                <a:spcPts val="1900"/>
              </a:lnSpc>
              <a:defRPr/>
            </a:pPr>
            <a:r>
              <a:rPr lang="ja-JP" altLang="en-US" sz="1300" b="1" dirty="0" smtClean="0">
                <a:latin typeface="メイリオ" pitchFamily="50" charset="-128"/>
                <a:ea typeface="メイリオ" pitchFamily="50" charset="-128"/>
                <a:cs typeface="メイリオ" pitchFamily="50" charset="-128"/>
              </a:rPr>
              <a:t>　① </a:t>
            </a:r>
            <a:r>
              <a:rPr lang="ja-JP" altLang="en-US" sz="1300" b="1" dirty="0">
                <a:latin typeface="メイリオ" pitchFamily="50" charset="-128"/>
                <a:ea typeface="メイリオ" pitchFamily="50" charset="-128"/>
                <a:cs typeface="メイリオ" pitchFamily="50" charset="-128"/>
              </a:rPr>
              <a:t>有期 → 正規</a:t>
            </a:r>
            <a:r>
              <a:rPr lang="ja-JP" altLang="en-US" sz="1300" b="1" dirty="0" smtClean="0">
                <a:latin typeface="メイリオ" pitchFamily="50" charset="-128"/>
                <a:ea typeface="メイリオ" pitchFamily="50" charset="-128"/>
                <a:cs typeface="メイリオ" pitchFamily="50" charset="-128"/>
              </a:rPr>
              <a:t>：</a:t>
            </a:r>
            <a:r>
              <a:rPr lang="en-US" altLang="ja-JP" sz="1300" b="1" dirty="0" smtClean="0">
                <a:solidFill>
                  <a:srgbClr val="FF0000"/>
                </a:solidFill>
                <a:latin typeface="メイリオ" pitchFamily="50" charset="-128"/>
                <a:ea typeface="メイリオ" pitchFamily="50" charset="-128"/>
                <a:cs typeface="メイリオ" pitchFamily="50" charset="-128"/>
              </a:rPr>
              <a:t>57</a:t>
            </a:r>
            <a:r>
              <a:rPr lang="ja-JP" altLang="en-US" sz="1300" b="1" dirty="0" smtClean="0">
                <a:solidFill>
                  <a:srgbClr val="FF0000"/>
                </a:solidFill>
                <a:latin typeface="メイリオ" pitchFamily="50" charset="-128"/>
                <a:ea typeface="メイリオ" pitchFamily="50" charset="-128"/>
                <a:cs typeface="メイリオ" pitchFamily="50" charset="-128"/>
              </a:rPr>
              <a:t>万円　</a:t>
            </a:r>
            <a:r>
              <a:rPr lang="ja-JP" altLang="en-US" sz="1300" b="1" dirty="0" smtClean="0">
                <a:latin typeface="メイリオ" pitchFamily="50" charset="-128"/>
                <a:ea typeface="メイリオ" pitchFamily="50" charset="-128"/>
                <a:cs typeface="メイリオ" pitchFamily="50" charset="-128"/>
              </a:rPr>
              <a:t>② </a:t>
            </a:r>
            <a:r>
              <a:rPr lang="ja-JP" altLang="en-US" sz="1300" b="1" dirty="0">
                <a:latin typeface="メイリオ" pitchFamily="50" charset="-128"/>
                <a:ea typeface="メイリオ" pitchFamily="50" charset="-128"/>
                <a:cs typeface="メイリオ" pitchFamily="50" charset="-128"/>
              </a:rPr>
              <a:t>有期 → </a:t>
            </a:r>
            <a:r>
              <a:rPr lang="ja-JP" altLang="en-US" sz="1300" b="1" dirty="0" smtClean="0">
                <a:latin typeface="メイリオ" pitchFamily="50" charset="-128"/>
                <a:ea typeface="メイリオ" pitchFamily="50" charset="-128"/>
                <a:cs typeface="メイリオ" pitchFamily="50" charset="-128"/>
              </a:rPr>
              <a:t>無期または③ </a:t>
            </a:r>
            <a:r>
              <a:rPr lang="ja-JP" altLang="en-US" sz="1300" b="1" dirty="0">
                <a:latin typeface="メイリオ" pitchFamily="50" charset="-128"/>
                <a:ea typeface="メイリオ" pitchFamily="50" charset="-128"/>
                <a:cs typeface="メイリオ" pitchFamily="50" charset="-128"/>
              </a:rPr>
              <a:t>無期 → 正規：</a:t>
            </a:r>
            <a:r>
              <a:rPr lang="en-US" altLang="ja-JP" sz="1300" b="1" dirty="0" smtClean="0">
                <a:solidFill>
                  <a:srgbClr val="FF0000"/>
                </a:solidFill>
                <a:latin typeface="メイリオ" pitchFamily="50" charset="-128"/>
                <a:ea typeface="メイリオ" pitchFamily="50" charset="-128"/>
                <a:cs typeface="メイリオ" pitchFamily="50" charset="-128"/>
              </a:rPr>
              <a:t>28</a:t>
            </a:r>
            <a:r>
              <a:rPr lang="ja-JP" altLang="en-US" sz="1300" b="1" dirty="0" smtClean="0">
                <a:solidFill>
                  <a:srgbClr val="FF0000"/>
                </a:solidFill>
                <a:latin typeface="メイリオ" pitchFamily="50" charset="-128"/>
                <a:ea typeface="メイリオ" pitchFamily="50" charset="-128"/>
                <a:cs typeface="メイリオ" pitchFamily="50" charset="-128"/>
              </a:rPr>
              <a:t>万</a:t>
            </a:r>
            <a:r>
              <a:rPr lang="en-US" altLang="ja-JP" sz="1300" b="1" dirty="0" smtClean="0">
                <a:solidFill>
                  <a:srgbClr val="FF0000"/>
                </a:solidFill>
                <a:latin typeface="メイリオ" pitchFamily="50" charset="-128"/>
                <a:ea typeface="メイリオ" pitchFamily="50" charset="-128"/>
                <a:cs typeface="メイリオ" pitchFamily="50" charset="-128"/>
              </a:rPr>
              <a:t>5,000</a:t>
            </a:r>
            <a:r>
              <a:rPr lang="ja-JP" altLang="en-US" sz="1300" b="1" dirty="0" smtClean="0">
                <a:solidFill>
                  <a:srgbClr val="FF0000"/>
                </a:solidFill>
                <a:latin typeface="メイリオ" pitchFamily="50" charset="-128"/>
                <a:ea typeface="メイリオ" pitchFamily="50" charset="-128"/>
                <a:cs typeface="メイリオ" pitchFamily="50" charset="-128"/>
              </a:rPr>
              <a:t>円</a:t>
            </a:r>
            <a:endParaRPr lang="en-US" altLang="ja-JP" sz="1300" b="1" dirty="0">
              <a:latin typeface="メイリオ" pitchFamily="50" charset="-128"/>
              <a:ea typeface="メイリオ" pitchFamily="50" charset="-128"/>
              <a:cs typeface="メイリオ" pitchFamily="50" charset="-128"/>
            </a:endParaRPr>
          </a:p>
          <a:p>
            <a:pPr indent="85725">
              <a:lnSpc>
                <a:spcPts val="200"/>
              </a:lnSpc>
              <a:defRPr/>
            </a:pPr>
            <a:endParaRPr lang="en-US" altLang="ja-JP" sz="1000" dirty="0" smtClean="0">
              <a:latin typeface="メイリオ" pitchFamily="50" charset="-128"/>
              <a:ea typeface="メイリオ" pitchFamily="50" charset="-128"/>
              <a:cs typeface="メイリオ" pitchFamily="50" charset="-128"/>
            </a:endParaRPr>
          </a:p>
          <a:p>
            <a:pPr indent="85725" algn="r">
              <a:lnSpc>
                <a:spcPts val="1000"/>
              </a:lnSpc>
              <a:defRPr/>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＜①～③合わせて、</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年度</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当たりの支給申請上限人数は</a:t>
            </a:r>
            <a:r>
              <a:rPr lang="en-US" altLang="ja-JP" sz="1000" u="sng"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000" u="sng"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まで＞</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85725">
              <a:lnSpc>
                <a:spcPts val="500"/>
              </a:lnSpc>
              <a:defRPr/>
            </a:pPr>
            <a:endParaRPr lang="en-US" altLang="ja-JP" sz="1100" dirty="0">
              <a:latin typeface="HGPｺﾞｼｯｸM" panose="020B0600000000000000" pitchFamily="50" charset="-128"/>
              <a:ea typeface="HGPｺﾞｼｯｸM" panose="020B0600000000000000" pitchFamily="50" charset="-128"/>
              <a:cs typeface="メイリオ" pitchFamily="50" charset="-128"/>
            </a:endParaRPr>
          </a:p>
          <a:p>
            <a:pPr indent="85725">
              <a:lnSpc>
                <a:spcPts val="600"/>
              </a:lnSpc>
              <a:defRPr/>
            </a:pPr>
            <a:r>
              <a:rPr lang="ja-JP" altLang="en-US" sz="800" b="1" dirty="0" smtClean="0">
                <a:solidFill>
                  <a:srgbClr val="FFC000"/>
                </a:solidFill>
                <a:latin typeface="メイリオ" pitchFamily="50" charset="-128"/>
                <a:ea typeface="メイリオ" pitchFamily="50" charset="-128"/>
                <a:cs typeface="メイリオ" pitchFamily="50" charset="-128"/>
              </a:rPr>
              <a:t>　</a:t>
            </a:r>
            <a:endParaRPr lang="en-US" altLang="ja-JP" sz="800" b="1" dirty="0" smtClean="0">
              <a:solidFill>
                <a:srgbClr val="FFC000"/>
              </a:solidFill>
              <a:latin typeface="メイリオ" pitchFamily="50" charset="-128"/>
              <a:ea typeface="メイリオ" pitchFamily="50" charset="-128"/>
              <a:cs typeface="メイリオ" pitchFamily="50" charset="-128"/>
            </a:endParaRPr>
          </a:p>
          <a:p>
            <a:pPr marL="238125" indent="-152400">
              <a:lnSpc>
                <a:spcPts val="1900"/>
              </a:lnSpc>
              <a:defRPr/>
            </a:pPr>
            <a:r>
              <a:rPr lang="ja-JP" altLang="en-US" sz="1300" b="1" dirty="0" smtClean="0">
                <a:latin typeface="メイリオ" pitchFamily="50" charset="-128"/>
                <a:ea typeface="メイリオ" pitchFamily="50" charset="-128"/>
                <a:cs typeface="メイリオ" pitchFamily="50" charset="-128"/>
              </a:rPr>
              <a:t>■各種加算</a:t>
            </a:r>
            <a:r>
              <a:rPr lang="ja-JP" altLang="en-US" sz="1300" b="1" dirty="0">
                <a:latin typeface="メイリオ" pitchFamily="50" charset="-128"/>
                <a:ea typeface="メイリオ" pitchFamily="50" charset="-128"/>
                <a:cs typeface="メイリオ" pitchFamily="50" charset="-128"/>
              </a:rPr>
              <a:t>措置</a:t>
            </a:r>
            <a:r>
              <a:rPr lang="ja-JP" altLang="en-US" sz="1300" b="1" dirty="0" smtClean="0">
                <a:latin typeface="メイリオ" pitchFamily="50" charset="-128"/>
                <a:ea typeface="メイリオ" pitchFamily="50" charset="-128"/>
                <a:cs typeface="メイリオ" pitchFamily="50" charset="-128"/>
              </a:rPr>
              <a:t>（１人</a:t>
            </a:r>
            <a:r>
              <a:rPr lang="ja-JP" altLang="en-US" sz="1300" b="1" dirty="0">
                <a:latin typeface="メイリオ" pitchFamily="50" charset="-128"/>
                <a:ea typeface="メイリオ" pitchFamily="50" charset="-128"/>
                <a:cs typeface="メイリオ" pitchFamily="50" charset="-128"/>
              </a:rPr>
              <a:t>当たり、中小企業の場合</a:t>
            </a:r>
            <a:r>
              <a:rPr lang="ja-JP" altLang="en-US" sz="1300" b="1" dirty="0" smtClean="0">
                <a:latin typeface="メイリオ" pitchFamily="50" charset="-128"/>
                <a:ea typeface="メイリオ" pitchFamily="50" charset="-128"/>
                <a:cs typeface="メイリオ" pitchFamily="50" charset="-128"/>
              </a:rPr>
              <a:t>）</a:t>
            </a:r>
            <a:endParaRPr lang="en-US" altLang="ja-JP" sz="1300" b="1" dirty="0" smtClean="0">
              <a:latin typeface="メイリオ" pitchFamily="50" charset="-128"/>
              <a:ea typeface="メイリオ" pitchFamily="50" charset="-128"/>
              <a:cs typeface="メイリオ" pitchFamily="50" charset="-128"/>
            </a:endParaRPr>
          </a:p>
          <a:p>
            <a:pPr indent="85725">
              <a:lnSpc>
                <a:spcPts val="1900"/>
              </a:lnSpc>
              <a:defRPr/>
            </a:pPr>
            <a:r>
              <a:rPr lang="ja-JP" altLang="en-US" sz="1200" b="1" dirty="0" smtClean="0">
                <a:latin typeface="メイリオ" pitchFamily="50" charset="-128"/>
                <a:ea typeface="メイリオ" pitchFamily="50" charset="-128"/>
                <a:cs typeface="メイリオ" pitchFamily="50" charset="-128"/>
              </a:rPr>
              <a:t>　</a:t>
            </a:r>
            <a:r>
              <a:rPr lang="en-US" altLang="ja-JP" sz="1200" b="1" dirty="0" smtClean="0">
                <a:latin typeface="メイリオ" pitchFamily="50" charset="-128"/>
                <a:ea typeface="メイリオ" pitchFamily="50" charset="-128"/>
                <a:cs typeface="メイリオ" pitchFamily="50" charset="-128"/>
              </a:rPr>
              <a:t>(1) </a:t>
            </a:r>
            <a:r>
              <a:rPr lang="ja-JP" altLang="en-US" sz="1200" b="1" dirty="0">
                <a:latin typeface="メイリオ" pitchFamily="50" charset="-128"/>
                <a:ea typeface="メイリオ" pitchFamily="50" charset="-128"/>
                <a:cs typeface="メイリオ" pitchFamily="50" charset="-128"/>
              </a:rPr>
              <a:t>派遣労働者を派遣先で正規雇用</a:t>
            </a:r>
            <a:r>
              <a:rPr lang="ja-JP" altLang="en-US" sz="1200" b="1" dirty="0" smtClean="0">
                <a:latin typeface="メイリオ" pitchFamily="50" charset="-128"/>
                <a:ea typeface="メイリオ" pitchFamily="50" charset="-128"/>
                <a:cs typeface="メイリオ" pitchFamily="50" charset="-128"/>
              </a:rPr>
              <a:t>労働者として</a:t>
            </a:r>
            <a:r>
              <a:rPr lang="ja-JP" altLang="en-US" sz="1200" b="1" dirty="0">
                <a:latin typeface="メイリオ" pitchFamily="50" charset="-128"/>
                <a:ea typeface="メイリオ" pitchFamily="50" charset="-128"/>
                <a:cs typeface="メイリオ" pitchFamily="50" charset="-128"/>
              </a:rPr>
              <a:t>直接雇用した</a:t>
            </a:r>
            <a:r>
              <a:rPr lang="ja-JP" altLang="en-US" sz="1200" b="1" dirty="0" smtClean="0">
                <a:latin typeface="メイリオ" pitchFamily="50" charset="-128"/>
                <a:ea typeface="メイリオ" pitchFamily="50" charset="-128"/>
                <a:cs typeface="メイリオ" pitchFamily="50" charset="-128"/>
              </a:rPr>
              <a:t>場合</a:t>
            </a:r>
            <a:r>
              <a:rPr lang="ja-JP" altLang="en-US" sz="1200" b="1" dirty="0">
                <a:latin typeface="メイリオ" pitchFamily="50" charset="-128"/>
                <a:ea typeface="メイリオ" pitchFamily="50" charset="-128"/>
                <a:cs typeface="メイリオ" pitchFamily="50" charset="-128"/>
              </a:rPr>
              <a:t>　</a:t>
            </a:r>
            <a:r>
              <a:rPr lang="ja-JP" altLang="en-US" sz="1200" b="1" dirty="0" smtClean="0">
                <a:latin typeface="メイリオ" pitchFamily="50" charset="-128"/>
                <a:ea typeface="メイリオ" pitchFamily="50" charset="-128"/>
                <a:cs typeface="メイリオ" pitchFamily="50" charset="-128"/>
              </a:rPr>
              <a:t>　　</a:t>
            </a:r>
            <a:r>
              <a:rPr lang="ja-JP" altLang="en-US" sz="1200" b="1" dirty="0" smtClean="0">
                <a:solidFill>
                  <a:srgbClr val="FF0000"/>
                </a:solidFill>
                <a:latin typeface="メイリオ" pitchFamily="50" charset="-128"/>
                <a:ea typeface="メイリオ" pitchFamily="50" charset="-128"/>
                <a:cs typeface="メイリオ" pitchFamily="50" charset="-128"/>
              </a:rPr>
              <a:t>  </a:t>
            </a:r>
            <a:r>
              <a:rPr lang="en-US" altLang="ja-JP" sz="1200" b="1" dirty="0" smtClean="0">
                <a:solidFill>
                  <a:srgbClr val="FF0000"/>
                </a:solidFill>
                <a:latin typeface="メイリオ" pitchFamily="50" charset="-128"/>
                <a:ea typeface="メイリオ" pitchFamily="50" charset="-128"/>
                <a:cs typeface="メイリオ" pitchFamily="50" charset="-128"/>
              </a:rPr>
              <a:t>28</a:t>
            </a:r>
            <a:r>
              <a:rPr lang="ja-JP" altLang="en-US" sz="1200" b="1" dirty="0" smtClean="0">
                <a:solidFill>
                  <a:srgbClr val="FF0000"/>
                </a:solidFill>
                <a:latin typeface="メイリオ" pitchFamily="50" charset="-128"/>
                <a:ea typeface="メイリオ" pitchFamily="50" charset="-128"/>
                <a:cs typeface="メイリオ" pitchFamily="50" charset="-128"/>
              </a:rPr>
              <a:t>万</a:t>
            </a:r>
            <a:r>
              <a:rPr lang="en-US" altLang="ja-JP" sz="1200" b="1" dirty="0" smtClean="0">
                <a:solidFill>
                  <a:srgbClr val="FF0000"/>
                </a:solidFill>
                <a:latin typeface="メイリオ" pitchFamily="50" charset="-128"/>
                <a:ea typeface="メイリオ" pitchFamily="50" charset="-128"/>
                <a:cs typeface="メイリオ" pitchFamily="50" charset="-128"/>
              </a:rPr>
              <a:t>5,000</a:t>
            </a:r>
            <a:r>
              <a:rPr lang="ja-JP" altLang="en-US" sz="1200" b="1" dirty="0" smtClean="0">
                <a:solidFill>
                  <a:srgbClr val="FF0000"/>
                </a:solidFill>
                <a:latin typeface="メイリオ" pitchFamily="50" charset="-128"/>
                <a:ea typeface="メイリオ" pitchFamily="50" charset="-128"/>
                <a:cs typeface="メイリオ" pitchFamily="50" charset="-128"/>
              </a:rPr>
              <a:t>円</a:t>
            </a:r>
            <a:endParaRPr lang="en-US" altLang="ja-JP" sz="1200" b="1" dirty="0" smtClean="0">
              <a:solidFill>
                <a:srgbClr val="FF0000"/>
              </a:solidFill>
              <a:latin typeface="メイリオ" pitchFamily="50" charset="-128"/>
              <a:ea typeface="メイリオ" pitchFamily="50" charset="-128"/>
              <a:cs typeface="メイリオ" pitchFamily="50" charset="-128"/>
            </a:endParaRPr>
          </a:p>
          <a:p>
            <a:pPr indent="85725">
              <a:lnSpc>
                <a:spcPts val="1900"/>
              </a:lnSpc>
              <a:defRPr/>
            </a:pPr>
            <a:r>
              <a:rPr lang="ja-JP" altLang="en-US" sz="1200" b="1" dirty="0" smtClean="0">
                <a:latin typeface="メイリオ" pitchFamily="50" charset="-128"/>
                <a:ea typeface="メイリオ" pitchFamily="50" charset="-128"/>
                <a:cs typeface="メイリオ" pitchFamily="50" charset="-128"/>
              </a:rPr>
              <a:t>　</a:t>
            </a:r>
            <a:r>
              <a:rPr lang="en-US" altLang="ja-JP" sz="1200" b="1" dirty="0" smtClean="0">
                <a:latin typeface="メイリオ" pitchFamily="50" charset="-128"/>
                <a:ea typeface="メイリオ" pitchFamily="50" charset="-128"/>
                <a:cs typeface="メイリオ" pitchFamily="50" charset="-128"/>
              </a:rPr>
              <a:t>(2)</a:t>
            </a:r>
            <a:r>
              <a:rPr lang="ja-JP" altLang="en-US" sz="1200" b="1" dirty="0">
                <a:latin typeface="メイリオ" pitchFamily="50" charset="-128"/>
                <a:ea typeface="メイリオ" pitchFamily="50" charset="-128"/>
                <a:cs typeface="メイリオ" pitchFamily="50" charset="-128"/>
              </a:rPr>
              <a:t> </a:t>
            </a:r>
            <a:r>
              <a:rPr lang="ja-JP" altLang="en-US" sz="1200" b="1" dirty="0" smtClean="0">
                <a:latin typeface="メイリオ" pitchFamily="50" charset="-128"/>
                <a:ea typeface="メイリオ" pitchFamily="50" charset="-128"/>
                <a:cs typeface="メイリオ" pitchFamily="50" charset="-128"/>
              </a:rPr>
              <a:t>母子</a:t>
            </a:r>
            <a:r>
              <a:rPr lang="ja-JP" altLang="en-US" sz="1200" b="1" dirty="0">
                <a:latin typeface="メイリオ" pitchFamily="50" charset="-128"/>
                <a:ea typeface="メイリオ" pitchFamily="50" charset="-128"/>
                <a:cs typeface="メイリオ" pitchFamily="50" charset="-128"/>
              </a:rPr>
              <a:t>家庭の母</a:t>
            </a:r>
            <a:r>
              <a:rPr lang="ja-JP" altLang="en-US" sz="1200" b="1" dirty="0" smtClean="0">
                <a:latin typeface="メイリオ" pitchFamily="50" charset="-128"/>
                <a:ea typeface="メイリオ" pitchFamily="50" charset="-128"/>
                <a:cs typeface="メイリオ" pitchFamily="50" charset="-128"/>
              </a:rPr>
              <a:t>等または父子家庭の父を</a:t>
            </a:r>
            <a:r>
              <a:rPr lang="ja-JP" altLang="en-US" sz="1200" b="1" dirty="0">
                <a:latin typeface="メイリオ" pitchFamily="50" charset="-128"/>
                <a:ea typeface="メイリオ" pitchFamily="50" charset="-128"/>
                <a:cs typeface="メイリオ" pitchFamily="50" charset="-128"/>
              </a:rPr>
              <a:t>転換等した</a:t>
            </a:r>
            <a:r>
              <a:rPr lang="ja-JP" altLang="en-US" sz="1200" b="1" dirty="0" smtClean="0">
                <a:latin typeface="メイリオ" pitchFamily="50" charset="-128"/>
                <a:ea typeface="メイリオ" pitchFamily="50" charset="-128"/>
                <a:cs typeface="メイリオ" pitchFamily="50" charset="-128"/>
              </a:rPr>
              <a:t>場合　　　　　　　　 　</a:t>
            </a:r>
            <a:r>
              <a:rPr lang="en-US" altLang="ja-JP" sz="1200" b="1" dirty="0" smtClean="0">
                <a:solidFill>
                  <a:srgbClr val="FF0000"/>
                </a:solidFill>
                <a:latin typeface="メイリオ" pitchFamily="50" charset="-128"/>
                <a:ea typeface="メイリオ" pitchFamily="50" charset="-128"/>
                <a:cs typeface="メイリオ" pitchFamily="50" charset="-128"/>
              </a:rPr>
              <a:t>95,000</a:t>
            </a:r>
            <a:r>
              <a:rPr lang="ja-JP" altLang="en-US" sz="1200" b="1" dirty="0">
                <a:solidFill>
                  <a:srgbClr val="FF0000"/>
                </a:solidFill>
                <a:latin typeface="メイリオ" pitchFamily="50" charset="-128"/>
                <a:ea typeface="メイリオ" pitchFamily="50" charset="-128"/>
                <a:cs typeface="メイリオ" pitchFamily="50" charset="-128"/>
              </a:rPr>
              <a:t>円</a:t>
            </a:r>
            <a:endParaRPr lang="en-US" altLang="ja-JP" sz="1200" b="1" dirty="0" smtClean="0">
              <a:solidFill>
                <a:srgbClr val="FF0000"/>
              </a:solidFill>
              <a:latin typeface="メイリオ" pitchFamily="50" charset="-128"/>
              <a:ea typeface="メイリオ" pitchFamily="50" charset="-128"/>
              <a:cs typeface="メイリオ" pitchFamily="50" charset="-128"/>
            </a:endParaRPr>
          </a:p>
          <a:p>
            <a:pPr indent="85725">
              <a:lnSpc>
                <a:spcPts val="1900"/>
              </a:lnSpc>
              <a:defRPr/>
            </a:pPr>
            <a:r>
              <a:rPr lang="ja-JP" altLang="en-US" sz="1200" b="1" dirty="0" smtClean="0">
                <a:latin typeface="メイリオ" pitchFamily="50" charset="-128"/>
                <a:ea typeface="メイリオ" pitchFamily="50" charset="-128"/>
                <a:cs typeface="メイリオ" pitchFamily="50" charset="-128"/>
              </a:rPr>
              <a:t>　</a:t>
            </a:r>
            <a:r>
              <a:rPr lang="en-US" altLang="ja-JP" sz="1200" b="1" dirty="0" smtClean="0">
                <a:latin typeface="メイリオ" pitchFamily="50" charset="-128"/>
                <a:ea typeface="メイリオ" pitchFamily="50" charset="-128"/>
                <a:cs typeface="メイリオ" pitchFamily="50" charset="-128"/>
              </a:rPr>
              <a:t>(3)</a:t>
            </a:r>
            <a:r>
              <a:rPr lang="ja-JP" altLang="en-US" sz="1200" b="1" dirty="0" smtClean="0">
                <a:latin typeface="メイリオ" pitchFamily="50" charset="-128"/>
                <a:ea typeface="メイリオ" pitchFamily="50" charset="-128"/>
                <a:cs typeface="メイリオ" pitchFamily="50" charset="-128"/>
              </a:rPr>
              <a:t> 若者</a:t>
            </a:r>
            <a:r>
              <a:rPr lang="ja-JP" altLang="en-US" sz="1200" b="1" dirty="0">
                <a:latin typeface="メイリオ" pitchFamily="50" charset="-128"/>
                <a:ea typeface="メイリオ" pitchFamily="50" charset="-128"/>
                <a:cs typeface="メイリオ" pitchFamily="50" charset="-128"/>
              </a:rPr>
              <a:t>雇用</a:t>
            </a:r>
            <a:r>
              <a:rPr lang="ja-JP" altLang="en-US" sz="1200" b="1" dirty="0" smtClean="0">
                <a:latin typeface="メイリオ" pitchFamily="50" charset="-128"/>
                <a:ea typeface="メイリオ" pitchFamily="50" charset="-128"/>
                <a:cs typeface="メイリオ" pitchFamily="50" charset="-128"/>
              </a:rPr>
              <a:t>促進法に基づく認定事業主が</a:t>
            </a:r>
            <a:r>
              <a:rPr lang="en-US" altLang="ja-JP" sz="1200" b="1" dirty="0" smtClean="0">
                <a:latin typeface="メイリオ" pitchFamily="50" charset="-128"/>
                <a:ea typeface="メイリオ" pitchFamily="50" charset="-128"/>
                <a:cs typeface="メイリオ" pitchFamily="50" charset="-128"/>
              </a:rPr>
              <a:t>35</a:t>
            </a:r>
            <a:r>
              <a:rPr lang="ja-JP" altLang="en-US" sz="1200" b="1" dirty="0" smtClean="0">
                <a:latin typeface="メイリオ" pitchFamily="50" charset="-128"/>
                <a:ea typeface="メイリオ" pitchFamily="50" charset="-128"/>
                <a:cs typeface="メイリオ" pitchFamily="50" charset="-128"/>
              </a:rPr>
              <a:t>歳未満の者を転換等した場合　　</a:t>
            </a:r>
            <a:r>
              <a:rPr lang="en-US" altLang="ja-JP" sz="1200" b="1" dirty="0" smtClean="0">
                <a:solidFill>
                  <a:srgbClr val="FF0000"/>
                </a:solidFill>
                <a:latin typeface="メイリオ" pitchFamily="50" charset="-128"/>
                <a:ea typeface="メイリオ" pitchFamily="50" charset="-128"/>
                <a:cs typeface="メイリオ" pitchFamily="50" charset="-128"/>
              </a:rPr>
              <a:t>95,000</a:t>
            </a:r>
            <a:r>
              <a:rPr lang="ja-JP" altLang="en-US" sz="1200" b="1" dirty="0">
                <a:solidFill>
                  <a:srgbClr val="FF0000"/>
                </a:solidFill>
                <a:latin typeface="メイリオ" pitchFamily="50" charset="-128"/>
                <a:ea typeface="メイリオ" pitchFamily="50" charset="-128"/>
                <a:cs typeface="メイリオ" pitchFamily="50" charset="-128"/>
              </a:rPr>
              <a:t>円</a:t>
            </a:r>
            <a:endParaRPr lang="en-US" altLang="ja-JP" sz="1200" b="1" dirty="0">
              <a:solidFill>
                <a:srgbClr val="FF0000"/>
              </a:solidFill>
              <a:latin typeface="メイリオ" pitchFamily="50" charset="-128"/>
              <a:ea typeface="メイリオ" pitchFamily="50" charset="-128"/>
              <a:cs typeface="メイリオ" pitchFamily="50" charset="-128"/>
            </a:endParaRPr>
          </a:p>
          <a:p>
            <a:pPr marL="177800" indent="-92075">
              <a:lnSpc>
                <a:spcPts val="1900"/>
              </a:lnSpc>
              <a:defRPr/>
            </a:pPr>
            <a:r>
              <a:rPr lang="ja-JP" altLang="en-US" sz="1200" b="1" dirty="0" smtClean="0">
                <a:latin typeface="メイリオ" pitchFamily="50" charset="-128"/>
                <a:ea typeface="メイリオ" pitchFamily="50" charset="-128"/>
                <a:cs typeface="メイリオ" pitchFamily="50" charset="-128"/>
              </a:rPr>
              <a:t>　</a:t>
            </a:r>
            <a:r>
              <a:rPr lang="en-US" altLang="ja-JP" sz="1200" b="1" dirty="0" smtClean="0">
                <a:latin typeface="メイリオ" pitchFamily="50" charset="-128"/>
                <a:ea typeface="メイリオ" pitchFamily="50" charset="-128"/>
                <a:cs typeface="メイリオ" pitchFamily="50" charset="-128"/>
              </a:rPr>
              <a:t>(4)</a:t>
            </a:r>
            <a:r>
              <a:rPr lang="ja-JP" altLang="en-US" sz="1200" dirty="0" smtClean="0">
                <a:latin typeface="メイリオ" pitchFamily="50" charset="-128"/>
                <a:ea typeface="メイリオ" pitchFamily="50" charset="-128"/>
                <a:cs typeface="メイリオ" pitchFamily="50" charset="-128"/>
              </a:rPr>
              <a:t> </a:t>
            </a:r>
            <a:r>
              <a:rPr lang="ja-JP" altLang="en-US" sz="1200" b="1" dirty="0" smtClean="0">
                <a:latin typeface="メイリオ" pitchFamily="50" charset="-128"/>
                <a:ea typeface="メイリオ" pitchFamily="50" charset="-128"/>
                <a:cs typeface="メイリオ" pitchFamily="50" charset="-128"/>
              </a:rPr>
              <a:t>勤務地・職務限定正社員制度を新たに規定</a:t>
            </a:r>
            <a:r>
              <a:rPr lang="ja-JP" altLang="en-US" sz="1200" b="1" dirty="0">
                <a:latin typeface="メイリオ" pitchFamily="50" charset="-128"/>
                <a:ea typeface="メイリオ" pitchFamily="50" charset="-128"/>
                <a:cs typeface="メイリオ" pitchFamily="50" charset="-128"/>
              </a:rPr>
              <a:t>し</a:t>
            </a:r>
            <a:r>
              <a:rPr lang="ja-JP" altLang="en-US" sz="1200" b="1" dirty="0" smtClean="0">
                <a:latin typeface="メイリオ" pitchFamily="50" charset="-128"/>
                <a:ea typeface="メイリオ" pitchFamily="50" charset="-128"/>
                <a:cs typeface="メイリオ" pitchFamily="50" charset="-128"/>
              </a:rPr>
              <a:t>、有期雇用労働者等を</a:t>
            </a:r>
            <a:endParaRPr lang="en-US" altLang="ja-JP" sz="1200" b="1" dirty="0" smtClean="0">
              <a:latin typeface="メイリオ" pitchFamily="50" charset="-128"/>
              <a:ea typeface="メイリオ" pitchFamily="50" charset="-128"/>
              <a:cs typeface="メイリオ" pitchFamily="50" charset="-128"/>
            </a:endParaRPr>
          </a:p>
          <a:p>
            <a:pPr marL="177800" indent="-92075">
              <a:lnSpc>
                <a:spcPts val="1900"/>
              </a:lnSpc>
              <a:defRPr/>
            </a:pPr>
            <a:r>
              <a:rPr lang="en-US" altLang="ja-JP" sz="1200" b="1" dirty="0">
                <a:latin typeface="メイリオ" pitchFamily="50" charset="-128"/>
                <a:ea typeface="メイリオ" pitchFamily="50" charset="-128"/>
                <a:cs typeface="メイリオ" pitchFamily="50" charset="-128"/>
              </a:rPr>
              <a:t> </a:t>
            </a:r>
            <a:r>
              <a:rPr lang="ja-JP" altLang="en-US" sz="1200" b="1" dirty="0" smtClean="0">
                <a:latin typeface="メイリオ" pitchFamily="50" charset="-128"/>
                <a:ea typeface="メイリオ" pitchFamily="50" charset="-128"/>
                <a:cs typeface="メイリオ" pitchFamily="50" charset="-128"/>
              </a:rPr>
              <a:t>　</a:t>
            </a:r>
            <a:r>
              <a:rPr lang="en-US" altLang="ja-JP" sz="1200" b="1" dirty="0" smtClean="0">
                <a:latin typeface="メイリオ" pitchFamily="50" charset="-128"/>
                <a:ea typeface="メイリオ" pitchFamily="50" charset="-128"/>
                <a:cs typeface="メイリオ" pitchFamily="50" charset="-128"/>
              </a:rPr>
              <a:t>   </a:t>
            </a:r>
            <a:r>
              <a:rPr lang="ja-JP" altLang="en-US" sz="1200" b="1" dirty="0" smtClean="0">
                <a:latin typeface="メイリオ" pitchFamily="50" charset="-128"/>
                <a:ea typeface="メイリオ" pitchFamily="50" charset="-128"/>
                <a:cs typeface="メイリオ" pitchFamily="50" charset="-128"/>
              </a:rPr>
              <a:t>当該</a:t>
            </a:r>
            <a:r>
              <a:rPr lang="ja-JP" altLang="en-US" sz="1200" b="1" dirty="0">
                <a:latin typeface="メイリオ" pitchFamily="50" charset="-128"/>
                <a:ea typeface="メイリオ" pitchFamily="50" charset="-128"/>
                <a:cs typeface="メイリオ" pitchFamily="50" charset="-128"/>
              </a:rPr>
              <a:t>雇用区分に</a:t>
            </a:r>
            <a:r>
              <a:rPr lang="ja-JP" altLang="en-US" sz="1200" b="1" dirty="0" smtClean="0">
                <a:latin typeface="メイリオ" pitchFamily="50" charset="-128"/>
                <a:ea typeface="メイリオ" pitchFamily="50" charset="-128"/>
                <a:cs typeface="メイリオ" pitchFamily="50" charset="-128"/>
              </a:rPr>
              <a:t>転換または</a:t>
            </a:r>
            <a:r>
              <a:rPr lang="ja-JP" altLang="en-US" sz="1200" b="1" dirty="0">
                <a:latin typeface="メイリオ" pitchFamily="50" charset="-128"/>
                <a:ea typeface="メイリオ" pitchFamily="50" charset="-128"/>
                <a:cs typeface="メイリオ" pitchFamily="50" charset="-128"/>
              </a:rPr>
              <a:t>直接雇用した</a:t>
            </a:r>
            <a:r>
              <a:rPr lang="ja-JP" altLang="en-US" sz="1200" b="1" dirty="0" smtClean="0">
                <a:latin typeface="メイリオ" pitchFamily="50" charset="-128"/>
                <a:ea typeface="メイリオ" pitchFamily="50" charset="-128"/>
                <a:cs typeface="メイリオ" pitchFamily="50" charset="-128"/>
              </a:rPr>
              <a:t>場合</a:t>
            </a:r>
            <a:r>
              <a:rPr lang="ja-JP" altLang="en-US" sz="1100" dirty="0">
                <a:solidFill>
                  <a:prstClr val="black"/>
                </a:solidFill>
                <a:latin typeface="メイリオ" pitchFamily="50" charset="-128"/>
                <a:ea typeface="メイリオ" pitchFamily="50" charset="-128"/>
                <a:cs typeface="メイリオ" pitchFamily="50" charset="-128"/>
              </a:rPr>
              <a:t>＜</a:t>
            </a:r>
            <a:r>
              <a:rPr lang="ja-JP" altLang="en-US" sz="1100" dirty="0">
                <a:latin typeface="メイリオ" pitchFamily="50" charset="-128"/>
                <a:ea typeface="メイリオ" pitchFamily="50" charset="-128"/>
                <a:cs typeface="メイリオ" pitchFamily="50" charset="-128"/>
              </a:rPr>
              <a:t>１事業所当たり</a:t>
            </a:r>
            <a:r>
              <a:rPr lang="ja-JP" altLang="en-US" sz="1100" u="sng" dirty="0">
                <a:latin typeface="メイリオ" pitchFamily="50" charset="-128"/>
                <a:ea typeface="メイリオ" pitchFamily="50" charset="-128"/>
                <a:cs typeface="メイリオ" pitchFamily="50" charset="-128"/>
              </a:rPr>
              <a:t>１回</a:t>
            </a:r>
            <a:r>
              <a:rPr lang="ja-JP" altLang="en-US" sz="1100" dirty="0">
                <a:latin typeface="メイリオ" pitchFamily="50" charset="-128"/>
                <a:ea typeface="メイリオ" pitchFamily="50" charset="-128"/>
                <a:cs typeface="メイリオ" pitchFamily="50" charset="-128"/>
              </a:rPr>
              <a:t>のみ</a:t>
            </a:r>
            <a:r>
              <a:rPr lang="ja-JP" altLang="en-US" sz="1100" dirty="0" smtClean="0">
                <a:latin typeface="メイリオ" pitchFamily="50" charset="-128"/>
                <a:ea typeface="メイリオ" pitchFamily="50" charset="-128"/>
                <a:cs typeface="メイリオ" pitchFamily="50" charset="-128"/>
              </a:rPr>
              <a:t>＞</a:t>
            </a:r>
            <a:r>
              <a:rPr lang="ja-JP" altLang="en-US" sz="1100" b="1" dirty="0" smtClean="0">
                <a:latin typeface="メイリオ" pitchFamily="50" charset="-128"/>
                <a:ea typeface="メイリオ" pitchFamily="50" charset="-128"/>
                <a:cs typeface="メイリオ" pitchFamily="50" charset="-128"/>
              </a:rPr>
              <a:t>       </a:t>
            </a:r>
            <a:r>
              <a:rPr lang="en-US" altLang="ja-JP" sz="1200" b="1" dirty="0" smtClean="0">
                <a:solidFill>
                  <a:srgbClr val="FF0000"/>
                </a:solidFill>
                <a:latin typeface="メイリオ" pitchFamily="50" charset="-128"/>
                <a:ea typeface="メイリオ" pitchFamily="50" charset="-128"/>
                <a:cs typeface="メイリオ" pitchFamily="50" charset="-128"/>
              </a:rPr>
              <a:t>95,000</a:t>
            </a:r>
            <a:r>
              <a:rPr lang="ja-JP" altLang="en-US" sz="1200" b="1" dirty="0" smtClean="0">
                <a:solidFill>
                  <a:srgbClr val="FF0000"/>
                </a:solidFill>
                <a:latin typeface="メイリオ" pitchFamily="50" charset="-128"/>
                <a:ea typeface="メイリオ" pitchFamily="50" charset="-128"/>
                <a:cs typeface="メイリオ" pitchFamily="50" charset="-128"/>
              </a:rPr>
              <a:t>円</a:t>
            </a:r>
            <a:r>
              <a:rPr lang="ja-JP" altLang="en-US" sz="1200" b="1" dirty="0" smtClean="0">
                <a:latin typeface="メイリオ" pitchFamily="50" charset="-128"/>
                <a:ea typeface="メイリオ" pitchFamily="50" charset="-128"/>
                <a:cs typeface="メイリオ" pitchFamily="50" charset="-128"/>
              </a:rPr>
              <a:t>　</a:t>
            </a:r>
            <a:endParaRPr lang="en-US" altLang="ja-JP" sz="1200" dirty="0">
              <a:latin typeface="メイリオ" pitchFamily="50" charset="-128"/>
              <a:ea typeface="メイリオ" pitchFamily="50" charset="-128"/>
              <a:cs typeface="メイリオ" pitchFamily="50" charset="-128"/>
            </a:endParaRPr>
          </a:p>
        </p:txBody>
      </p:sp>
      <p:sp>
        <p:nvSpPr>
          <p:cNvPr id="48" name="角丸四角形 47"/>
          <p:cNvSpPr/>
          <p:nvPr/>
        </p:nvSpPr>
        <p:spPr>
          <a:xfrm>
            <a:off x="288082" y="2876451"/>
            <a:ext cx="1767289" cy="288000"/>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rPr>
              <a:t>現行制度の概要</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9" name="角丸四角形 48"/>
          <p:cNvSpPr/>
          <p:nvPr/>
        </p:nvSpPr>
        <p:spPr>
          <a:xfrm>
            <a:off x="288082" y="8640744"/>
            <a:ext cx="1767289" cy="288000"/>
          </a:xfrm>
          <a:prstGeom prst="roundRect">
            <a:avLst>
              <a:gd name="adj"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rPr>
              <a:t>加算措置の変更</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07759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083" name="AutoShape 7"/>
          <p:cNvSpPr>
            <a:spLocks noChangeArrowheads="1"/>
          </p:cNvSpPr>
          <p:nvPr/>
        </p:nvSpPr>
        <p:spPr bwMode="auto">
          <a:xfrm>
            <a:off x="-944563" y="9856788"/>
            <a:ext cx="7258051" cy="512762"/>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pic>
        <p:nvPicPr>
          <p:cNvPr id="3078" name="図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6315075" y="9836150"/>
            <a:ext cx="5286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AutoShape 9"/>
          <p:cNvSpPr>
            <a:spLocks noChangeArrowheads="1"/>
          </p:cNvSpPr>
          <p:nvPr/>
        </p:nvSpPr>
        <p:spPr bwMode="auto">
          <a:xfrm>
            <a:off x="6845300" y="9836150"/>
            <a:ext cx="679450" cy="514350"/>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pic>
        <p:nvPicPr>
          <p:cNvPr id="3080" name="図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075" y="-139700"/>
            <a:ext cx="5254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AutoShape 3"/>
          <p:cNvSpPr>
            <a:spLocks noChangeArrowheads="1"/>
          </p:cNvSpPr>
          <p:nvPr/>
        </p:nvSpPr>
        <p:spPr bwMode="auto">
          <a:xfrm>
            <a:off x="-266700" y="-323850"/>
            <a:ext cx="679450" cy="514350"/>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
        <p:nvSpPr>
          <p:cNvPr id="3082" name="AutoShape 5"/>
          <p:cNvSpPr>
            <a:spLocks noChangeArrowheads="1"/>
          </p:cNvSpPr>
          <p:nvPr/>
        </p:nvSpPr>
        <p:spPr bwMode="auto">
          <a:xfrm>
            <a:off x="915988" y="-323850"/>
            <a:ext cx="7256462" cy="514350"/>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
        <p:nvSpPr>
          <p:cNvPr id="44" name="角丸四角形 43"/>
          <p:cNvSpPr/>
          <p:nvPr/>
        </p:nvSpPr>
        <p:spPr>
          <a:xfrm>
            <a:off x="216450" y="366164"/>
            <a:ext cx="6768000" cy="9329999"/>
          </a:xfrm>
          <a:prstGeom prst="roundRect">
            <a:avLst>
              <a:gd name="adj" fmla="val 4047"/>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lvl="0" fontAlgn="auto">
              <a:lnSpc>
                <a:spcPts val="1600"/>
              </a:lnSpc>
              <a:spcBef>
                <a:spcPts val="0"/>
              </a:spcBef>
              <a:spcAft>
                <a:spcPts val="0"/>
              </a:spcAft>
              <a:defRPr/>
            </a:pPr>
            <a:endParaRPr lang="en-US" altLang="ja-JP" sz="1400" b="1" dirty="0" smtClean="0">
              <a:solidFill>
                <a:prstClr val="black"/>
              </a:solidFill>
              <a:latin typeface="メイリオ" pitchFamily="50" charset="-128"/>
              <a:ea typeface="メイリオ" pitchFamily="50" charset="-128"/>
              <a:cs typeface="メイリオ" pitchFamily="50" charset="-128"/>
            </a:endParaRPr>
          </a:p>
          <a:p>
            <a:pPr lvl="0" fontAlgn="auto">
              <a:lnSpc>
                <a:spcPts val="1600"/>
              </a:lnSpc>
              <a:spcBef>
                <a:spcPts val="0"/>
              </a:spcBef>
              <a:spcAft>
                <a:spcPts val="0"/>
              </a:spcAft>
              <a:defRPr/>
            </a:pPr>
            <a:endParaRPr lang="en-US" altLang="ja-JP" sz="1400" b="1" dirty="0">
              <a:solidFill>
                <a:prstClr val="black"/>
              </a:solidFill>
              <a:latin typeface="メイリオ" pitchFamily="50" charset="-128"/>
              <a:ea typeface="メイリオ" pitchFamily="50" charset="-128"/>
              <a:cs typeface="メイリオ" pitchFamily="50" charset="-128"/>
            </a:endParaRPr>
          </a:p>
          <a:p>
            <a:pPr lvl="0" fontAlgn="auto">
              <a:lnSpc>
                <a:spcPts val="1600"/>
              </a:lnSpc>
              <a:spcBef>
                <a:spcPts val="0"/>
              </a:spcBef>
              <a:spcAft>
                <a:spcPts val="0"/>
              </a:spcAft>
              <a:defRPr/>
            </a:pPr>
            <a:endParaRPr lang="en-US" altLang="ja-JP" sz="1400" b="1" dirty="0" smtClean="0">
              <a:solidFill>
                <a:prstClr val="black"/>
              </a:solidFill>
              <a:latin typeface="メイリオ" pitchFamily="50" charset="-128"/>
              <a:ea typeface="メイリオ" pitchFamily="50" charset="-128"/>
              <a:cs typeface="メイリオ" pitchFamily="50" charset="-128"/>
            </a:endParaRPr>
          </a:p>
        </p:txBody>
      </p:sp>
      <p:sp>
        <p:nvSpPr>
          <p:cNvPr id="45" name="正方形/長方形 44"/>
          <p:cNvSpPr/>
          <p:nvPr/>
        </p:nvSpPr>
        <p:spPr>
          <a:xfrm>
            <a:off x="296632" y="2468630"/>
            <a:ext cx="6606000" cy="7036178"/>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74638" indent="-182563">
              <a:lnSpc>
                <a:spcPts val="1200"/>
              </a:lnSpc>
            </a:pPr>
            <a:endParaRPr lang="en-US" altLang="ja-JP" sz="1300" b="1" dirty="0">
              <a:solidFill>
                <a:schemeClr val="tx1"/>
              </a:solidFill>
              <a:latin typeface="メイリオ" panose="020B0604030504040204" pitchFamily="50" charset="-128"/>
              <a:ea typeface="メイリオ" panose="020B0604030504040204" pitchFamily="50" charset="-128"/>
              <a:cs typeface="メイリオ" pitchFamily="50" charset="-128"/>
            </a:endParaRPr>
          </a:p>
          <a:p>
            <a:pPr marL="274638" indent="-182563"/>
            <a:r>
              <a:rPr lang="ja-JP" altLang="en-US" sz="1300" b="1" dirty="0" smtClean="0">
                <a:solidFill>
                  <a:schemeClr val="tx1"/>
                </a:solidFill>
                <a:latin typeface="メイリオ" pitchFamily="50" charset="-128"/>
                <a:ea typeface="メイリオ" pitchFamily="50" charset="-128"/>
                <a:cs typeface="メイリオ" pitchFamily="50" charset="-128"/>
              </a:rPr>
              <a:t>■概要</a:t>
            </a:r>
            <a:endParaRPr lang="en-US" altLang="ja-JP" sz="1300" b="1" dirty="0">
              <a:solidFill>
                <a:schemeClr val="tx1"/>
              </a:solidFill>
              <a:latin typeface="メイリオ" pitchFamily="50" charset="-128"/>
              <a:ea typeface="メイリオ" pitchFamily="50" charset="-128"/>
              <a:cs typeface="メイリオ" pitchFamily="50" charset="-128"/>
            </a:endParaRPr>
          </a:p>
          <a:p>
            <a:r>
              <a:rPr lang="ja-JP" altLang="en-US" sz="1200" b="1" dirty="0" smtClean="0">
                <a:solidFill>
                  <a:schemeClr val="tx1"/>
                </a:solidFill>
                <a:latin typeface="メイリオ" panose="020B0604030504040204" pitchFamily="50" charset="-128"/>
                <a:ea typeface="メイリオ" panose="020B0604030504040204" pitchFamily="50" charset="-128"/>
              </a:rPr>
              <a:t>　　障害者の雇用促進と職場定着を図るために、次の①または②のいずれかの措置を講じた</a:t>
            </a:r>
            <a:endParaRPr lang="en-US" altLang="ja-JP" sz="1200" b="1" dirty="0" smtClean="0">
              <a:solidFill>
                <a:schemeClr val="tx1"/>
              </a:solidFill>
              <a:latin typeface="メイリオ" panose="020B0604030504040204" pitchFamily="50" charset="-128"/>
              <a:ea typeface="メイリオ" panose="020B0604030504040204" pitchFamily="50" charset="-128"/>
            </a:endParaRPr>
          </a:p>
          <a:p>
            <a:r>
              <a:rPr lang="ja-JP" altLang="en-US" sz="1200" b="1" dirty="0" smtClean="0">
                <a:solidFill>
                  <a:schemeClr val="tx1"/>
                </a:solidFill>
                <a:latin typeface="メイリオ" panose="020B0604030504040204" pitchFamily="50" charset="-128"/>
                <a:ea typeface="メイリオ" panose="020B0604030504040204" pitchFamily="50" charset="-128"/>
              </a:rPr>
              <a:t>　　場合に助成します。</a:t>
            </a:r>
            <a:endParaRPr lang="en-US" altLang="ja-JP" sz="1200" b="1" dirty="0" smtClean="0">
              <a:solidFill>
                <a:schemeClr val="tx1"/>
              </a:solidFill>
              <a:latin typeface="メイリオ" panose="020B0604030504040204" pitchFamily="50" charset="-128"/>
              <a:ea typeface="メイリオ" panose="020B0604030504040204" pitchFamily="50" charset="-128"/>
            </a:endParaRPr>
          </a:p>
          <a:p>
            <a:pPr marL="274638" indent="-182563"/>
            <a:r>
              <a:rPr lang="ja-JP" altLang="en-US" sz="1200" b="1" dirty="0" smtClean="0">
                <a:solidFill>
                  <a:schemeClr val="tx1"/>
                </a:solidFill>
                <a:latin typeface="メイリオ" panose="020B0604030504040204" pitchFamily="50" charset="-128"/>
                <a:ea typeface="メイリオ" panose="020B0604030504040204" pitchFamily="50" charset="-128"/>
              </a:rPr>
              <a:t>　①有期雇用労働者を正規雇用労働者または無期雇用労働者に転換すること</a:t>
            </a:r>
            <a:endParaRPr lang="en-US" altLang="ja-JP" sz="1200" b="1" dirty="0" smtClean="0">
              <a:solidFill>
                <a:schemeClr val="tx1"/>
              </a:solidFill>
              <a:latin typeface="メイリオ" panose="020B0604030504040204" pitchFamily="50" charset="-128"/>
              <a:ea typeface="メイリオ" panose="020B0604030504040204" pitchFamily="50" charset="-128"/>
            </a:endParaRPr>
          </a:p>
          <a:p>
            <a:pPr marL="274638" indent="-182563"/>
            <a:r>
              <a:rPr lang="ja-JP" altLang="en-US" sz="1200" b="1" dirty="0" smtClean="0">
                <a:solidFill>
                  <a:schemeClr val="tx1"/>
                </a:solidFill>
                <a:latin typeface="メイリオ" panose="020B0604030504040204" pitchFamily="50" charset="-128"/>
                <a:ea typeface="メイリオ" panose="020B0604030504040204" pitchFamily="50" charset="-128"/>
              </a:rPr>
              <a:t>　②無期雇用労働者を正規雇用労働者に転換すること</a:t>
            </a:r>
            <a:endParaRPr lang="en-US" altLang="ja-JP" sz="1200" b="1" dirty="0" smtClean="0">
              <a:solidFill>
                <a:schemeClr val="tx1"/>
              </a:solidFill>
              <a:latin typeface="メイリオ" panose="020B0604030504040204" pitchFamily="50" charset="-128"/>
              <a:ea typeface="メイリオ" panose="020B0604030504040204" pitchFamily="50" charset="-128"/>
            </a:endParaRPr>
          </a:p>
          <a:p>
            <a:pPr marL="274638" indent="-182563">
              <a:lnSpc>
                <a:spcPts val="600"/>
              </a:lnSpc>
            </a:pPr>
            <a:endParaRPr lang="en-US" altLang="ja-JP" sz="1300" b="1" dirty="0">
              <a:solidFill>
                <a:schemeClr val="tx1"/>
              </a:solidFill>
              <a:latin typeface="メイリオ" panose="020B0604030504040204" pitchFamily="50" charset="-128"/>
              <a:ea typeface="メイリオ" panose="020B0604030504040204" pitchFamily="50" charset="-128"/>
              <a:cs typeface="メイリオ" pitchFamily="50" charset="-128"/>
            </a:endParaRPr>
          </a:p>
          <a:p>
            <a:pPr marL="274638" indent="-182563"/>
            <a:r>
              <a:rPr lang="ja-JP" altLang="en-US" sz="1300" b="1" dirty="0" smtClean="0">
                <a:solidFill>
                  <a:schemeClr val="tx1"/>
                </a:solidFill>
                <a:latin typeface="メイリオ" pitchFamily="50" charset="-128"/>
                <a:ea typeface="メイリオ" pitchFamily="50" charset="-128"/>
                <a:cs typeface="メイリオ" pitchFamily="50" charset="-128"/>
              </a:rPr>
              <a:t>■支給額</a:t>
            </a:r>
            <a:endParaRPr lang="en-US" altLang="ja-JP" sz="1300" b="1" dirty="0">
              <a:solidFill>
                <a:schemeClr val="tx1"/>
              </a:solidFill>
              <a:latin typeface="メイリオ" pitchFamily="50" charset="-128"/>
              <a:ea typeface="メイリオ" pitchFamily="50" charset="-128"/>
              <a:cs typeface="メイリオ" pitchFamily="50" charset="-128"/>
            </a:endParaRPr>
          </a:p>
          <a:p>
            <a:pPr marL="274638" indent="-182563"/>
            <a:endParaRPr lang="en-US" altLang="ja-JP" sz="1300" dirty="0">
              <a:solidFill>
                <a:schemeClr val="tx1"/>
              </a:solidFill>
              <a:latin typeface="メイリオ" panose="020B0604030504040204" pitchFamily="50" charset="-128"/>
              <a:ea typeface="メイリオ" panose="020B0604030504040204" pitchFamily="50" charset="-128"/>
            </a:endParaRPr>
          </a:p>
          <a:p>
            <a:pPr marL="274638" indent="-182563"/>
            <a:endParaRPr lang="ja-JP" altLang="en-US" sz="1300" dirty="0">
              <a:solidFill>
                <a:schemeClr val="tx1"/>
              </a:solidFill>
              <a:latin typeface="メイリオ" panose="020B0604030504040204" pitchFamily="50" charset="-128"/>
              <a:ea typeface="メイリオ" panose="020B0604030504040204" pitchFamily="50" charset="-128"/>
            </a:endParaRPr>
          </a:p>
        </p:txBody>
      </p:sp>
      <p:sp>
        <p:nvSpPr>
          <p:cNvPr id="46" name="テキスト ボックス 45"/>
          <p:cNvSpPr txBox="1"/>
          <p:nvPr/>
        </p:nvSpPr>
        <p:spPr>
          <a:xfrm>
            <a:off x="297052" y="1093977"/>
            <a:ext cx="6606797" cy="1030011"/>
          </a:xfrm>
          <a:prstGeom prst="rect">
            <a:avLst/>
          </a:prstGeom>
          <a:noFill/>
          <a:ln w="31750">
            <a:solidFill>
              <a:schemeClr val="tx2">
                <a:lumMod val="75000"/>
              </a:schemeClr>
            </a:solidFill>
            <a:prstDash val="sysDash"/>
          </a:ln>
        </p:spPr>
        <p:txBody>
          <a:bodyPr wrap="square" lIns="99555" tIns="49777" rIns="99555" bIns="49777" rtlCol="0">
            <a:spAutoFit/>
          </a:bodyPr>
          <a:lstStyle/>
          <a:p>
            <a:pPr indent="85725">
              <a:lnSpc>
                <a:spcPts val="1200"/>
              </a:lnSpc>
              <a:defRPr/>
            </a:pPr>
            <a:endParaRPr lang="en-US" altLang="ja-JP" sz="1400" b="1" dirty="0" smtClean="0">
              <a:solidFill>
                <a:prstClr val="black"/>
              </a:solidFill>
              <a:latin typeface="メイリオ" pitchFamily="50" charset="-128"/>
              <a:ea typeface="メイリオ" pitchFamily="50" charset="-128"/>
              <a:cs typeface="メイリオ" pitchFamily="50" charset="-128"/>
            </a:endParaRPr>
          </a:p>
          <a:p>
            <a:pPr indent="85725">
              <a:lnSpc>
                <a:spcPct val="120000"/>
              </a:lnSpc>
              <a:defRPr/>
            </a:pPr>
            <a:r>
              <a:rPr lang="ja-JP" altLang="en-US" sz="1400" b="1" dirty="0" smtClean="0">
                <a:solidFill>
                  <a:prstClr val="black"/>
                </a:solidFill>
                <a:latin typeface="メイリオ" pitchFamily="50" charset="-128"/>
                <a:ea typeface="メイリオ" pitchFamily="50" charset="-128"/>
                <a:cs typeface="メイリオ" pitchFamily="50" charset="-128"/>
              </a:rPr>
              <a:t>障害者雇用安定助成金の令和</a:t>
            </a:r>
            <a:r>
              <a:rPr lang="en-US" altLang="ja-JP" sz="1400" b="1" dirty="0" smtClean="0">
                <a:solidFill>
                  <a:prstClr val="black"/>
                </a:solidFill>
                <a:latin typeface="メイリオ" pitchFamily="50" charset="-128"/>
                <a:ea typeface="メイリオ" pitchFamily="50" charset="-128"/>
                <a:cs typeface="メイリオ" pitchFamily="50" charset="-128"/>
              </a:rPr>
              <a:t>2</a:t>
            </a:r>
            <a:r>
              <a:rPr lang="ja-JP" altLang="en-US" sz="1400" b="1" dirty="0" smtClean="0">
                <a:solidFill>
                  <a:prstClr val="black"/>
                </a:solidFill>
                <a:latin typeface="メイリオ" pitchFamily="50" charset="-128"/>
                <a:ea typeface="メイリオ" pitchFamily="50" charset="-128"/>
                <a:cs typeface="メイリオ" pitchFamily="50" charset="-128"/>
              </a:rPr>
              <a:t>年度末での廃止に伴い、障害者雇用安定助成金（障害者職場定着支援コース）の「正規・無期転換」</a:t>
            </a:r>
            <a:r>
              <a:rPr lang="ja-JP" altLang="en-US" sz="1400" b="1" dirty="0" smtClean="0">
                <a:latin typeface="メイリオ" pitchFamily="50" charset="-128"/>
                <a:ea typeface="メイリオ" pitchFamily="50" charset="-128"/>
                <a:cs typeface="メイリオ" pitchFamily="50" charset="-128"/>
              </a:rPr>
              <a:t>措置を、キャリアアップ</a:t>
            </a:r>
            <a:endParaRPr lang="en-US" altLang="ja-JP" sz="1400" b="1" dirty="0" smtClean="0">
              <a:latin typeface="メイリオ" pitchFamily="50" charset="-128"/>
              <a:ea typeface="メイリオ" pitchFamily="50" charset="-128"/>
              <a:cs typeface="メイリオ" pitchFamily="50" charset="-128"/>
            </a:endParaRPr>
          </a:p>
          <a:p>
            <a:pPr indent="85725">
              <a:lnSpc>
                <a:spcPct val="120000"/>
              </a:lnSpc>
              <a:defRPr/>
            </a:pPr>
            <a:r>
              <a:rPr lang="ja-JP" altLang="en-US" sz="1400" b="1" dirty="0" smtClean="0">
                <a:latin typeface="メイリオ" pitchFamily="50" charset="-128"/>
                <a:ea typeface="メイリオ" pitchFamily="50" charset="-128"/>
                <a:cs typeface="メイリオ" pitchFamily="50" charset="-128"/>
              </a:rPr>
              <a:t>助成金の「障害者正社員化コース」に移管します。</a:t>
            </a:r>
            <a:endParaRPr lang="ja-JP" altLang="en-US" sz="1400" b="1" dirty="0">
              <a:latin typeface="メイリオ" pitchFamily="50" charset="-128"/>
              <a:ea typeface="メイリオ" pitchFamily="50" charset="-128"/>
              <a:cs typeface="メイリオ" pitchFamily="50" charset="-128"/>
            </a:endParaRPr>
          </a:p>
        </p:txBody>
      </p:sp>
      <p:sp>
        <p:nvSpPr>
          <p:cNvPr id="47" name="角丸四角形 46"/>
          <p:cNvSpPr/>
          <p:nvPr/>
        </p:nvSpPr>
        <p:spPr>
          <a:xfrm>
            <a:off x="288082" y="971892"/>
            <a:ext cx="4444845" cy="288000"/>
          </a:xfrm>
          <a:prstGeom prst="roundRect">
            <a:avLst>
              <a:gd name="adj"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メイリオ" panose="020B0604030504040204" pitchFamily="50" charset="-128"/>
                <a:ea typeface="メイリオ" panose="020B0604030504040204" pitchFamily="50" charset="-128"/>
              </a:rPr>
              <a:t>新設（障害者雇用安定助成金からの移管）</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48" name="角丸四角形 47"/>
          <p:cNvSpPr/>
          <p:nvPr/>
        </p:nvSpPr>
        <p:spPr>
          <a:xfrm>
            <a:off x="288082" y="2304008"/>
            <a:ext cx="2887828" cy="288000"/>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rPr>
              <a:t>障害者正社員化コースの概要</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9" name="右矢印 48"/>
          <p:cNvSpPr/>
          <p:nvPr/>
        </p:nvSpPr>
        <p:spPr>
          <a:xfrm>
            <a:off x="1260190" y="8390690"/>
            <a:ext cx="2016000" cy="223854"/>
          </a:xfrm>
          <a:prstGeom prst="rightArrow">
            <a:avLst/>
          </a:prstGeom>
          <a:solidFill>
            <a:srgbClr val="C9B5E8"/>
          </a:solidFill>
          <a:ln w="952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50" name="右矢印 49"/>
          <p:cNvSpPr/>
          <p:nvPr/>
        </p:nvSpPr>
        <p:spPr>
          <a:xfrm>
            <a:off x="3996718" y="8398520"/>
            <a:ext cx="2016000" cy="216024"/>
          </a:xfrm>
          <a:prstGeom prst="rightArrow">
            <a:avLst/>
          </a:prstGeom>
          <a:solidFill>
            <a:srgbClr val="C9B5E8"/>
          </a:solidFill>
          <a:ln w="952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51" name="右矢印 50"/>
          <p:cNvSpPr/>
          <p:nvPr/>
        </p:nvSpPr>
        <p:spPr>
          <a:xfrm>
            <a:off x="1247050" y="8758560"/>
            <a:ext cx="4752528" cy="216024"/>
          </a:xfrm>
          <a:prstGeom prst="rightArrow">
            <a:avLst/>
          </a:prstGeom>
          <a:solidFill>
            <a:srgbClr val="C9B5E8"/>
          </a:solidFill>
          <a:ln w="952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52" name="テキスト ボックス 51"/>
          <p:cNvSpPr txBox="1"/>
          <p:nvPr/>
        </p:nvSpPr>
        <p:spPr>
          <a:xfrm>
            <a:off x="1164220" y="8038480"/>
            <a:ext cx="2160240" cy="360040"/>
          </a:xfrm>
          <a:prstGeom prst="rect">
            <a:avLst/>
          </a:prstGeom>
          <a:noFill/>
          <a:ln w="9525">
            <a:noFill/>
          </a:ln>
        </p:spPr>
        <p:txBody>
          <a:bodyPr wrap="square" rtlCol="0">
            <a:noAutofit/>
          </a:bodyPr>
          <a:lstStyle/>
          <a:p>
            <a:pPr algn="ctr"/>
            <a:r>
              <a:rPr kumimoji="1"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a:t>
            </a: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２期）</a:t>
            </a:r>
            <a:endParaRPr kumimoji="1"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テキスト ボックス 52"/>
          <p:cNvSpPr txBox="1"/>
          <p:nvPr/>
        </p:nvSpPr>
        <p:spPr>
          <a:xfrm>
            <a:off x="3864811" y="8038480"/>
            <a:ext cx="2160240" cy="360040"/>
          </a:xfrm>
          <a:prstGeom prst="rect">
            <a:avLst/>
          </a:prstGeom>
          <a:noFill/>
          <a:ln w="9525">
            <a:noFill/>
          </a:ln>
        </p:spPr>
        <p:txBody>
          <a:bodyPr wrap="square" rtlCol="0">
            <a:noAutofit/>
          </a:bodyPr>
          <a:lstStyle/>
          <a:p>
            <a:pPr algn="ct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a:t>
            </a: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２期）</a:t>
            </a:r>
            <a:endParaRPr kumimoji="1"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テキスト ボックス 53"/>
          <p:cNvSpPr txBox="1"/>
          <p:nvPr/>
        </p:nvSpPr>
        <p:spPr>
          <a:xfrm>
            <a:off x="2572687" y="8964748"/>
            <a:ext cx="2160240" cy="360040"/>
          </a:xfrm>
          <a:prstGeom prst="rect">
            <a:avLst/>
          </a:prstGeom>
          <a:noFill/>
          <a:ln w="9525">
            <a:noFill/>
          </a:ln>
        </p:spPr>
        <p:txBody>
          <a:bodyPr wrap="square" rtlCol="0">
            <a:noAutofit/>
          </a:bodyPr>
          <a:lstStyle/>
          <a:p>
            <a:pPr algn="ct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120</a:t>
            </a:r>
            <a:r>
              <a:rPr kumimoji="1"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a:t>
            </a: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２期）</a:t>
            </a:r>
            <a:endParaRPr kumimoji="1"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角丸四角形 54"/>
          <p:cNvSpPr/>
          <p:nvPr/>
        </p:nvSpPr>
        <p:spPr>
          <a:xfrm>
            <a:off x="410209" y="7870989"/>
            <a:ext cx="6380482" cy="1525807"/>
          </a:xfrm>
          <a:prstGeom prst="roundRect">
            <a:avLst/>
          </a:prstGeom>
          <a:noFill/>
          <a:ln w="15875">
            <a:solidFill>
              <a:schemeClr val="tx1"/>
            </a:solidFill>
            <a:prstDash val="sysDot"/>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graphicFrame>
        <p:nvGraphicFramePr>
          <p:cNvPr id="56" name="表 55"/>
          <p:cNvGraphicFramePr>
            <a:graphicFrameLocks noGrp="1"/>
          </p:cNvGraphicFramePr>
          <p:nvPr>
            <p:extLst>
              <p:ext uri="{D42A27DB-BD31-4B8C-83A1-F6EECF244321}">
                <p14:modId xmlns:p14="http://schemas.microsoft.com/office/powerpoint/2010/main" val="4283176167"/>
              </p:ext>
            </p:extLst>
          </p:nvPr>
        </p:nvGraphicFramePr>
        <p:xfrm>
          <a:off x="370009" y="7806992"/>
          <a:ext cx="4166545" cy="257656"/>
        </p:xfrm>
        <a:graphic>
          <a:graphicData uri="http://schemas.openxmlformats.org/drawingml/2006/table">
            <a:tbl>
              <a:tblPr firstRow="1" bandRow="1">
                <a:tableStyleId>{5C22544A-7EE6-4342-B048-85BDC9FD1C3A}</a:tableStyleId>
              </a:tblPr>
              <a:tblGrid>
                <a:gridCol w="4166545">
                  <a:extLst>
                    <a:ext uri="{9D8B030D-6E8A-4147-A177-3AD203B41FA5}">
                      <a16:colId xmlns:a16="http://schemas.microsoft.com/office/drawing/2014/main" val="20000"/>
                    </a:ext>
                  </a:extLst>
                </a:gridCol>
              </a:tblGrid>
              <a:tr h="0">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（参考：中小企業事業主が精神障害者の雇用形態を転換した場合）</a:t>
                      </a:r>
                      <a:endParaRPr kumimoji="1" lang="en-US" altLang="ja-JP" sz="105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48818" marB="488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57" name="テキスト ボックス 1"/>
          <p:cNvSpPr txBox="1"/>
          <p:nvPr/>
        </p:nvSpPr>
        <p:spPr>
          <a:xfrm>
            <a:off x="652958" y="8095645"/>
            <a:ext cx="486321" cy="1224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eaVert" wrap="square" lIns="91440" tIns="45720" rIns="91440" bIns="45720" numCol="1" spcCol="0" rtlCol="0" fromWordArt="0" anchor="ctr" anchorCtr="0" forceAA="0" compatLnSpc="1">
            <a:prstTxWarp prst="textNoShape">
              <a:avLst/>
            </a:prstTxWarp>
            <a:noAutofit/>
          </a:bodyPr>
          <a:lstStyle/>
          <a:p>
            <a:pPr algn="ctr">
              <a:spcAft>
                <a:spcPts val="0"/>
              </a:spcAft>
            </a:pPr>
            <a:r>
              <a:rPr lang="ja-JP" sz="12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2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雇用</a:t>
            </a:r>
            <a:r>
              <a:rPr lang="ja-JP" sz="12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労働者</a:t>
            </a:r>
            <a:endParaRPr lang="ja-JP" sz="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テキスト ボックス 1"/>
          <p:cNvSpPr txBox="1"/>
          <p:nvPr/>
        </p:nvSpPr>
        <p:spPr>
          <a:xfrm>
            <a:off x="3384426" y="8095645"/>
            <a:ext cx="486321" cy="59365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eaVert"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無期</a:t>
            </a:r>
            <a:endParaRPr lang="ja-JP" sz="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テキスト ボックス 1"/>
          <p:cNvSpPr txBox="1"/>
          <p:nvPr/>
        </p:nvSpPr>
        <p:spPr>
          <a:xfrm>
            <a:off x="6102461" y="8095645"/>
            <a:ext cx="486321" cy="1224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eaVert"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正規雇用</a:t>
            </a:r>
            <a:r>
              <a:rPr lang="ja-JP" sz="12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労働者</a:t>
            </a:r>
            <a:endParaRPr lang="ja-JP" sz="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角丸四角形 60"/>
          <p:cNvSpPr/>
          <p:nvPr/>
        </p:nvSpPr>
        <p:spPr>
          <a:xfrm>
            <a:off x="540806" y="6957807"/>
            <a:ext cx="6264000" cy="710797"/>
          </a:xfrm>
          <a:prstGeom prst="roundRect">
            <a:avLst>
              <a:gd name="adj" fmla="val 9728"/>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defRPr/>
            </a:pPr>
            <a:r>
              <a:rPr lang="en-US" altLang="ja-JP" sz="1000" dirty="0">
                <a:solidFill>
                  <a:schemeClr val="tx1"/>
                </a:solidFill>
                <a:latin typeface="メイリオ" pitchFamily="50" charset="-128"/>
                <a:ea typeface="メイリオ" pitchFamily="50" charset="-128"/>
                <a:cs typeface="メイリオ" pitchFamily="50" charset="-128"/>
              </a:rPr>
              <a:t>※</a:t>
            </a:r>
            <a:r>
              <a:rPr lang="ja-JP" altLang="en-US" sz="1000" dirty="0">
                <a:solidFill>
                  <a:schemeClr val="tx1"/>
                </a:solidFill>
                <a:latin typeface="メイリオ" pitchFamily="50" charset="-128"/>
                <a:ea typeface="メイリオ" pitchFamily="50" charset="-128"/>
                <a:cs typeface="メイリオ" pitchFamily="50" charset="-128"/>
              </a:rPr>
              <a:t>（　）内は中小企業以外の額です。</a:t>
            </a:r>
            <a:endParaRPr lang="en-US" altLang="ja-JP" sz="1000" dirty="0">
              <a:solidFill>
                <a:schemeClr val="tx1"/>
              </a:solidFill>
              <a:latin typeface="メイリオ" pitchFamily="50" charset="-128"/>
              <a:ea typeface="メイリオ" pitchFamily="50" charset="-128"/>
              <a:cs typeface="メイリオ" pitchFamily="50" charset="-128"/>
            </a:endParaRPr>
          </a:p>
          <a:p>
            <a:pPr marL="177800" indent="-177800">
              <a:defRPr/>
            </a:pPr>
            <a:r>
              <a:rPr lang="en-US" altLang="ja-JP" sz="1000" dirty="0">
                <a:solidFill>
                  <a:schemeClr val="tx1"/>
                </a:solidFill>
                <a:latin typeface="メイリオ" pitchFamily="50" charset="-128"/>
                <a:ea typeface="メイリオ" pitchFamily="50" charset="-128"/>
                <a:cs typeface="メイリオ" pitchFamily="50" charset="-128"/>
              </a:rPr>
              <a:t>※  </a:t>
            </a:r>
            <a:r>
              <a:rPr lang="ja-JP" altLang="en-US" sz="1000" dirty="0">
                <a:solidFill>
                  <a:schemeClr val="tx1"/>
                </a:solidFill>
                <a:latin typeface="メイリオ" pitchFamily="50" charset="-128"/>
                <a:ea typeface="メイリオ" pitchFamily="50" charset="-128"/>
                <a:cs typeface="メイリオ" pitchFamily="50" charset="-128"/>
              </a:rPr>
              <a:t>支給対象期間１年間のうち、最初の６か月を第１期、次の６か月を第２期の支給対象期といいます。</a:t>
            </a:r>
            <a:endParaRPr lang="en-US" altLang="ja-JP" sz="1000" dirty="0">
              <a:solidFill>
                <a:schemeClr val="tx1"/>
              </a:solidFill>
              <a:latin typeface="メイリオ" pitchFamily="50" charset="-128"/>
              <a:ea typeface="メイリオ" pitchFamily="50" charset="-128"/>
              <a:cs typeface="メイリオ" pitchFamily="50" charset="-128"/>
            </a:endParaRPr>
          </a:p>
          <a:p>
            <a:pPr marL="177800" indent="-177800">
              <a:defRPr/>
            </a:pPr>
            <a:r>
              <a:rPr lang="en-US" altLang="ja-JP" sz="1000" dirty="0">
                <a:solidFill>
                  <a:schemeClr val="tx1"/>
                </a:solidFill>
                <a:latin typeface="メイリオ" pitchFamily="50" charset="-128"/>
                <a:ea typeface="メイリオ" pitchFamily="50" charset="-128"/>
                <a:cs typeface="メイリオ" pitchFamily="50" charset="-128"/>
              </a:rPr>
              <a:t>※  </a:t>
            </a:r>
            <a:r>
              <a:rPr lang="ja-JP" altLang="en-US" sz="1000" dirty="0">
                <a:solidFill>
                  <a:schemeClr val="tx1"/>
                </a:solidFill>
                <a:latin typeface="メイリオ" pitchFamily="50" charset="-128"/>
                <a:ea typeface="メイリオ" pitchFamily="50" charset="-128"/>
                <a:cs typeface="メイリオ" pitchFamily="50" charset="-128"/>
              </a:rPr>
              <a:t>支給対象者１人あたり、上記の額が支給されます。ただし、当該額が、各々の支給対象期における労働に対する賃金の額を超える場合には、当該賃金の総額を上限額と</a:t>
            </a:r>
            <a:r>
              <a:rPr lang="ja-JP" altLang="en-US" sz="1000" dirty="0" smtClean="0">
                <a:solidFill>
                  <a:schemeClr val="tx1"/>
                </a:solidFill>
                <a:latin typeface="メイリオ" pitchFamily="50" charset="-128"/>
                <a:ea typeface="メイリオ" pitchFamily="50" charset="-128"/>
                <a:cs typeface="メイリオ" pitchFamily="50" charset="-128"/>
              </a:rPr>
              <a:t>します。</a:t>
            </a:r>
            <a:endParaRPr lang="en-US" altLang="ja-JP" sz="1000" dirty="0" smtClean="0">
              <a:solidFill>
                <a:schemeClr val="tx1"/>
              </a:solidFill>
              <a:latin typeface="メイリオ" panose="020B0604030504040204" pitchFamily="50" charset="-128"/>
              <a:ea typeface="メイリオ" panose="020B0604030504040204" pitchFamily="50" charset="-128"/>
            </a:endParaRPr>
          </a:p>
        </p:txBody>
      </p:sp>
      <p:sp>
        <p:nvSpPr>
          <p:cNvPr id="62" name="正方形/長方形 61"/>
          <p:cNvSpPr/>
          <p:nvPr/>
        </p:nvSpPr>
        <p:spPr>
          <a:xfrm>
            <a:off x="216074" y="357816"/>
            <a:ext cx="6768000" cy="4680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角丸四角形 62"/>
          <p:cNvSpPr/>
          <p:nvPr/>
        </p:nvSpPr>
        <p:spPr>
          <a:xfrm>
            <a:off x="216074" y="375816"/>
            <a:ext cx="3096000" cy="432000"/>
          </a:xfrm>
          <a:prstGeom prst="roundRect">
            <a:avLst>
              <a:gd name="adj" fmla="val 0"/>
            </a:avLst>
          </a:prstGeom>
          <a:solidFill>
            <a:schemeClr val="tx2">
              <a:lumMod val="75000"/>
            </a:schemeClr>
          </a:solidFill>
          <a:ln w="25400">
            <a:solidFill>
              <a:schemeClr val="tx2">
                <a:lumMod val="75000"/>
              </a:schemeClr>
            </a:solidFill>
          </a:ln>
          <a:effectLst/>
        </p:spPr>
        <p:style>
          <a:lnRef idx="2">
            <a:schemeClr val="accent5">
              <a:shade val="50000"/>
            </a:schemeClr>
          </a:lnRef>
          <a:fillRef idx="1">
            <a:schemeClr val="accent5"/>
          </a:fillRef>
          <a:effectRef idx="0">
            <a:schemeClr val="accent5"/>
          </a:effectRef>
          <a:fontRef idx="minor">
            <a:schemeClr val="lt1"/>
          </a:fontRef>
        </p:style>
        <p:txBody>
          <a:bodyPr lIns="144000" tIns="72000" bIns="0" anchor="ctr"/>
          <a:lstStyle/>
          <a:p>
            <a:pPr>
              <a:defRPr/>
            </a:pPr>
            <a:r>
              <a:rPr lang="ja-JP" altLang="en-US" b="1"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２</a:t>
            </a:r>
            <a:r>
              <a:rPr lang="en-US" altLang="ja-JP" b="1"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a:t>
            </a:r>
            <a:r>
              <a:rPr lang="ja-JP" altLang="en-US" b="1"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障害者正社員化コース</a:t>
            </a:r>
            <a:endParaRPr lang="ja-JP" altLang="en-US"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64" name="テキスト ボックス 63"/>
          <p:cNvSpPr txBox="1"/>
          <p:nvPr/>
        </p:nvSpPr>
        <p:spPr>
          <a:xfrm>
            <a:off x="3324460" y="359792"/>
            <a:ext cx="3646064" cy="463681"/>
          </a:xfrm>
          <a:prstGeom prst="rect">
            <a:avLst/>
          </a:prstGeom>
          <a:noFill/>
          <a:ln>
            <a:noFill/>
          </a:ln>
        </p:spPr>
        <p:txBody>
          <a:bodyPr wrap="square" tIns="0" bIns="0" rtlCol="0" anchor="ctr" anchorCtr="0">
            <a:noAutofit/>
          </a:bodyPr>
          <a:lstStyle>
            <a:defPPr>
              <a:defRPr lang="ja-JP"/>
            </a:defPPr>
            <a:lvl1pPr>
              <a:lnSpc>
                <a:spcPct val="110000"/>
              </a:lnSpc>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nSpc>
                <a:spcPct val="1000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障害のある有期雇用労働者等を正規雇用労働者等へ転換した事業主に対して助成</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5" name="表 64"/>
          <p:cNvGraphicFramePr>
            <a:graphicFrameLocks noGrp="1"/>
          </p:cNvGraphicFramePr>
          <p:nvPr>
            <p:extLst>
              <p:ext uri="{D42A27DB-BD31-4B8C-83A1-F6EECF244321}">
                <p14:modId xmlns:p14="http://schemas.microsoft.com/office/powerpoint/2010/main" val="605209455"/>
              </p:ext>
            </p:extLst>
          </p:nvPr>
        </p:nvGraphicFramePr>
        <p:xfrm>
          <a:off x="540806" y="3852180"/>
          <a:ext cx="6264000" cy="3026760"/>
        </p:xfrm>
        <a:graphic>
          <a:graphicData uri="http://schemas.openxmlformats.org/drawingml/2006/table">
            <a:tbl>
              <a:tblPr firstRow="1" bandRow="1">
                <a:tableStyleId>{5940675A-B579-460E-94D1-54222C63F5DA}</a:tableStyleId>
              </a:tblPr>
              <a:tblGrid>
                <a:gridCol w="1525964">
                  <a:extLst>
                    <a:ext uri="{9D8B030D-6E8A-4147-A177-3AD203B41FA5}">
                      <a16:colId xmlns:a16="http://schemas.microsoft.com/office/drawing/2014/main" val="20000"/>
                    </a:ext>
                  </a:extLst>
                </a:gridCol>
                <a:gridCol w="1500173">
                  <a:extLst>
                    <a:ext uri="{9D8B030D-6E8A-4147-A177-3AD203B41FA5}">
                      <a16:colId xmlns:a16="http://schemas.microsoft.com/office/drawing/2014/main" val="20001"/>
                    </a:ext>
                  </a:extLst>
                </a:gridCol>
                <a:gridCol w="841560">
                  <a:extLst>
                    <a:ext uri="{9D8B030D-6E8A-4147-A177-3AD203B41FA5}">
                      <a16:colId xmlns:a16="http://schemas.microsoft.com/office/drawing/2014/main" val="20002"/>
                    </a:ext>
                  </a:extLst>
                </a:gridCol>
                <a:gridCol w="765554">
                  <a:extLst>
                    <a:ext uri="{9D8B030D-6E8A-4147-A177-3AD203B41FA5}">
                      <a16:colId xmlns:a16="http://schemas.microsoft.com/office/drawing/2014/main" val="20003"/>
                    </a:ext>
                  </a:extLst>
                </a:gridCol>
                <a:gridCol w="1630749">
                  <a:extLst>
                    <a:ext uri="{9D8B030D-6E8A-4147-A177-3AD203B41FA5}">
                      <a16:colId xmlns:a16="http://schemas.microsoft.com/office/drawing/2014/main" val="20004"/>
                    </a:ext>
                  </a:extLst>
                </a:gridCol>
              </a:tblGrid>
              <a:tr h="374372">
                <a:tc>
                  <a:txBody>
                    <a:bodyPr/>
                    <a:lstStyle/>
                    <a:p>
                      <a:pPr algn="ct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支給対象者</a:t>
                      </a:r>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solidFill>
                      <a:schemeClr val="accent1">
                        <a:lumMod val="40000"/>
                        <a:lumOff val="60000"/>
                      </a:schemeClr>
                    </a:solidFill>
                  </a:tcPr>
                </a:tc>
                <a:tc>
                  <a:txBody>
                    <a:bodyPr/>
                    <a:lstStyle/>
                    <a:p>
                      <a:pPr algn="ct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措置内容</a:t>
                      </a:r>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solidFill>
                      <a:schemeClr val="accent1">
                        <a:lumMod val="40000"/>
                        <a:lumOff val="60000"/>
                      </a:schemeClr>
                    </a:solidFill>
                  </a:tcPr>
                </a:tc>
                <a:tc>
                  <a:txBody>
                    <a:bodyPr/>
                    <a:lstStyle/>
                    <a:p>
                      <a:pPr algn="ct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支給総額</a:t>
                      </a:r>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solidFill>
                      <a:schemeClr val="accent1">
                        <a:lumMod val="40000"/>
                        <a:lumOff val="60000"/>
                      </a:schemeClr>
                    </a:solidFill>
                  </a:tcPr>
                </a:tc>
                <a:tc>
                  <a:txBody>
                    <a:bodyPr/>
                    <a:lstStyle/>
                    <a:p>
                      <a:pPr algn="ct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支給対象</a:t>
                      </a:r>
                      <a:endPar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期間</a:t>
                      </a:r>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solidFill>
                      <a:schemeClr val="accent1">
                        <a:lumMod val="40000"/>
                        <a:lumOff val="60000"/>
                      </a:schemeClr>
                    </a:solidFill>
                  </a:tcPr>
                </a:tc>
                <a:tc>
                  <a:txBody>
                    <a:bodyPr/>
                    <a:lstStyle/>
                    <a:p>
                      <a:pPr algn="ct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各支給対象期における</a:t>
                      </a:r>
                      <a:endPar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支給額</a:t>
                      </a:r>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solidFill>
                      <a:schemeClr val="accent1">
                        <a:lumMod val="40000"/>
                        <a:lumOff val="60000"/>
                      </a:schemeClr>
                    </a:solidFill>
                  </a:tcPr>
                </a:tc>
                <a:extLst>
                  <a:ext uri="{0D108BD9-81ED-4DB2-BD59-A6C34878D82A}">
                    <a16:rowId xmlns:a16="http://schemas.microsoft.com/office/drawing/2014/main" val="10000"/>
                  </a:ext>
                </a:extLst>
              </a:tr>
              <a:tr h="347544">
                <a:tc rowSpan="3">
                  <a:txBody>
                    <a:bodyPr/>
                    <a:lstStyle/>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重度身体障害者、重度知的障害者および精神障害者</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有期雇用から正規雇用への転換</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120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90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rowSpan="6">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extLst>
                  <a:ext uri="{0D108BD9-81ED-4DB2-BD59-A6C34878D82A}">
                    <a16:rowId xmlns:a16="http://schemas.microsoft.com/office/drawing/2014/main" val="10001"/>
                  </a:ext>
                </a:extLst>
              </a:tr>
              <a:tr h="347544">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有期雇用から無期雇用への転換</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vMerge="1">
                  <a:txBody>
                    <a:bodyPr/>
                    <a:lstStyle/>
                    <a:p>
                      <a:pPr algn="ctr"/>
                      <a:endPar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22.5</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万円</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extLst>
                  <a:ext uri="{0D108BD9-81ED-4DB2-BD59-A6C34878D82A}">
                    <a16:rowId xmlns:a16="http://schemas.microsoft.com/office/drawing/2014/main" val="10002"/>
                  </a:ext>
                </a:extLst>
              </a:tr>
              <a:tr h="347544">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無期雇用から正規雇用への転換</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万円）</a:t>
                      </a:r>
                    </a:p>
                  </a:txBody>
                  <a:tcPr marT="72000" marB="36000" anchor="ctr"/>
                </a:tc>
                <a:tc vMerge="1">
                  <a:txBody>
                    <a:bodyPr/>
                    <a:lstStyle/>
                    <a:p>
                      <a:pPr algn="ct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22.5</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万円</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extLst>
                  <a:ext uri="{0D108BD9-81ED-4DB2-BD59-A6C34878D82A}">
                    <a16:rowId xmlns:a16="http://schemas.microsoft.com/office/drawing/2014/main" val="10003"/>
                  </a:ext>
                </a:extLst>
              </a:tr>
              <a:tr h="455081">
                <a:tc rowSpan="3">
                  <a:txBody>
                    <a:bodyPr/>
                    <a:lstStyle/>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重度以外の身体障害者、重度以外の知的障害者</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発達障害者</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難病患者</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高次脳機能障害と診断された者</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有期雇用から正規雇用への転換</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90</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万円（</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67.5</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vMerge="1">
                  <a:txBody>
                    <a:bodyPr/>
                    <a:lstStyle/>
                    <a:p>
                      <a:pPr algn="ctr"/>
                      <a:endPar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33.5</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万円</a:t>
                      </a:r>
                      <a:r>
                        <a:rPr kumimoji="1" lang="en-US" altLang="ja-JP" sz="10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第２期の支給額は</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34</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extLst>
                  <a:ext uri="{0D108BD9-81ED-4DB2-BD59-A6C34878D82A}">
                    <a16:rowId xmlns:a16="http://schemas.microsoft.com/office/drawing/2014/main" val="10004"/>
                  </a:ext>
                </a:extLst>
              </a:tr>
              <a:tr h="347544">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有期雇用から無期雇用への転換</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33</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vMerge="1">
                  <a:txBody>
                    <a:bodyPr/>
                    <a:lstStyle/>
                    <a:p>
                      <a:pPr algn="ct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22.5</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16.5</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extLst>
                  <a:ext uri="{0D108BD9-81ED-4DB2-BD59-A6C34878D82A}">
                    <a16:rowId xmlns:a16="http://schemas.microsoft.com/office/drawing/2014/main" val="10005"/>
                  </a:ext>
                </a:extLst>
              </a:tr>
              <a:tr h="347544">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無期雇用から正規雇用への転換</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33</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万円）</a:t>
                      </a:r>
                    </a:p>
                  </a:txBody>
                  <a:tcPr marT="72000" marB="36000" anchor="ctr"/>
                </a:tc>
                <a:tc vMerge="1">
                  <a:txBody>
                    <a:bodyPr/>
                    <a:lstStyle/>
                    <a:p>
                      <a:pPr algn="ctr"/>
                      <a:endPar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22.5</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16.5</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21002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2051" name="図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6315075" y="9836150"/>
            <a:ext cx="5286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AutoShape 9"/>
          <p:cNvSpPr>
            <a:spLocks noChangeArrowheads="1"/>
          </p:cNvSpPr>
          <p:nvPr/>
        </p:nvSpPr>
        <p:spPr bwMode="auto">
          <a:xfrm>
            <a:off x="6845300" y="9836150"/>
            <a:ext cx="679450" cy="514350"/>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pic>
        <p:nvPicPr>
          <p:cNvPr id="2053" name="図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075" y="-139700"/>
            <a:ext cx="5254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AutoShape 3"/>
          <p:cNvSpPr>
            <a:spLocks noChangeArrowheads="1"/>
          </p:cNvSpPr>
          <p:nvPr/>
        </p:nvSpPr>
        <p:spPr bwMode="auto">
          <a:xfrm>
            <a:off x="-266700" y="-323850"/>
            <a:ext cx="679450" cy="514350"/>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
        <p:nvSpPr>
          <p:cNvPr id="2055" name="AutoShape 5"/>
          <p:cNvSpPr>
            <a:spLocks noChangeArrowheads="1"/>
          </p:cNvSpPr>
          <p:nvPr/>
        </p:nvSpPr>
        <p:spPr bwMode="auto">
          <a:xfrm>
            <a:off x="915988" y="-323850"/>
            <a:ext cx="7256462" cy="514350"/>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
        <p:nvSpPr>
          <p:cNvPr id="2056" name="AutoShape 7"/>
          <p:cNvSpPr>
            <a:spLocks noChangeArrowheads="1"/>
          </p:cNvSpPr>
          <p:nvPr/>
        </p:nvSpPr>
        <p:spPr bwMode="auto">
          <a:xfrm>
            <a:off x="-944563" y="9856788"/>
            <a:ext cx="7258051" cy="512762"/>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
        <p:nvSpPr>
          <p:cNvPr id="31" name="角丸四角形 30"/>
          <p:cNvSpPr/>
          <p:nvPr/>
        </p:nvSpPr>
        <p:spPr>
          <a:xfrm>
            <a:off x="216450" y="1965235"/>
            <a:ext cx="6768000" cy="6899566"/>
          </a:xfrm>
          <a:prstGeom prst="roundRect">
            <a:avLst>
              <a:gd name="adj" fmla="val 4047"/>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lvl="0" fontAlgn="auto">
              <a:lnSpc>
                <a:spcPts val="1600"/>
              </a:lnSpc>
              <a:spcBef>
                <a:spcPts val="0"/>
              </a:spcBef>
              <a:spcAft>
                <a:spcPts val="0"/>
              </a:spcAft>
              <a:defRPr/>
            </a:pPr>
            <a:endParaRPr lang="en-US" altLang="ja-JP" sz="1400" b="1" dirty="0" smtClean="0">
              <a:solidFill>
                <a:prstClr val="black"/>
              </a:solidFill>
              <a:latin typeface="メイリオ" pitchFamily="50" charset="-128"/>
              <a:ea typeface="メイリオ" pitchFamily="50" charset="-128"/>
              <a:cs typeface="メイリオ" pitchFamily="50" charset="-128"/>
            </a:endParaRPr>
          </a:p>
          <a:p>
            <a:pPr lvl="0" fontAlgn="auto">
              <a:lnSpc>
                <a:spcPts val="1600"/>
              </a:lnSpc>
              <a:spcBef>
                <a:spcPts val="0"/>
              </a:spcBef>
              <a:spcAft>
                <a:spcPts val="0"/>
              </a:spcAft>
              <a:defRPr/>
            </a:pPr>
            <a:endParaRPr lang="en-US" altLang="ja-JP" sz="1400" b="1" dirty="0">
              <a:solidFill>
                <a:prstClr val="black"/>
              </a:solidFill>
              <a:latin typeface="メイリオ" pitchFamily="50" charset="-128"/>
              <a:ea typeface="メイリオ" pitchFamily="50" charset="-128"/>
              <a:cs typeface="メイリオ" pitchFamily="50" charset="-128"/>
            </a:endParaRPr>
          </a:p>
          <a:p>
            <a:pPr lvl="0" fontAlgn="auto">
              <a:lnSpc>
                <a:spcPts val="1600"/>
              </a:lnSpc>
              <a:spcBef>
                <a:spcPts val="0"/>
              </a:spcBef>
              <a:spcAft>
                <a:spcPts val="0"/>
              </a:spcAft>
              <a:defRPr/>
            </a:pPr>
            <a:endParaRPr lang="en-US" altLang="ja-JP" sz="1400" b="1" dirty="0" smtClean="0">
              <a:solidFill>
                <a:prstClr val="black"/>
              </a:solidFill>
              <a:latin typeface="メイリオ" pitchFamily="50" charset="-128"/>
              <a:ea typeface="メイリオ" pitchFamily="50" charset="-128"/>
              <a:cs typeface="メイリオ" pitchFamily="50" charset="-128"/>
            </a:endParaRPr>
          </a:p>
        </p:txBody>
      </p:sp>
      <p:sp>
        <p:nvSpPr>
          <p:cNvPr id="33" name="正方形/長方形 32"/>
          <p:cNvSpPr/>
          <p:nvPr/>
        </p:nvSpPr>
        <p:spPr>
          <a:xfrm>
            <a:off x="216074" y="1736710"/>
            <a:ext cx="6768000" cy="7920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216450" y="486233"/>
            <a:ext cx="6768000" cy="1169703"/>
          </a:xfrm>
          <a:prstGeom prst="roundRect">
            <a:avLst>
              <a:gd name="adj" fmla="val 4047"/>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b="1" u="sng" dirty="0" smtClean="0">
              <a:solidFill>
                <a:srgbClr val="FF0000"/>
              </a:solidFill>
              <a:latin typeface="HG創英角ﾎﾟｯﾌﾟ体" panose="040B0A09000000000000" pitchFamily="49" charset="-128"/>
              <a:ea typeface="HG創英角ﾎﾟｯﾌﾟ体" panose="040B0A09000000000000" pitchFamily="49" charset="-128"/>
            </a:endParaRPr>
          </a:p>
        </p:txBody>
      </p:sp>
      <p:sp>
        <p:nvSpPr>
          <p:cNvPr id="35" name="正方形/長方形 34"/>
          <p:cNvSpPr/>
          <p:nvPr/>
        </p:nvSpPr>
        <p:spPr>
          <a:xfrm>
            <a:off x="215900" y="359792"/>
            <a:ext cx="6768000" cy="4680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215800" y="375816"/>
            <a:ext cx="3096000" cy="432000"/>
          </a:xfrm>
          <a:prstGeom prst="roundRect">
            <a:avLst>
              <a:gd name="adj" fmla="val 0"/>
            </a:avLst>
          </a:prstGeom>
          <a:solidFill>
            <a:schemeClr val="tx2">
              <a:lumMod val="75000"/>
            </a:schemeClr>
          </a:solidFill>
          <a:ln w="25400">
            <a:solidFill>
              <a:schemeClr val="tx2">
                <a:lumMod val="75000"/>
              </a:schemeClr>
            </a:solidFill>
          </a:ln>
          <a:effectLst/>
        </p:spPr>
        <p:style>
          <a:lnRef idx="2">
            <a:schemeClr val="accent5">
              <a:shade val="50000"/>
            </a:schemeClr>
          </a:lnRef>
          <a:fillRef idx="1">
            <a:schemeClr val="accent5"/>
          </a:fillRef>
          <a:effectRef idx="0">
            <a:schemeClr val="accent5"/>
          </a:effectRef>
          <a:fontRef idx="minor">
            <a:schemeClr val="lt1"/>
          </a:fontRef>
        </p:style>
        <p:txBody>
          <a:bodyPr lIns="144000" tIns="72000" bIns="0" anchor="ctr"/>
          <a:lstStyle/>
          <a:p>
            <a:pPr>
              <a:defRPr/>
            </a:pPr>
            <a:r>
              <a:rPr lang="ja-JP" altLang="en-US" b="1"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３</a:t>
            </a:r>
            <a:r>
              <a:rPr lang="en-US" altLang="ja-JP" b="1"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a:t>
            </a:r>
            <a:r>
              <a:rPr lang="ja-JP" altLang="en-US" b="1"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健康診断制度コース</a:t>
            </a:r>
            <a:endParaRPr lang="ja-JP" altLang="en-US"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37" name="テキスト ボックス 36"/>
          <p:cNvSpPr txBox="1"/>
          <p:nvPr/>
        </p:nvSpPr>
        <p:spPr>
          <a:xfrm>
            <a:off x="3328971" y="357916"/>
            <a:ext cx="3654929" cy="469928"/>
          </a:xfrm>
          <a:prstGeom prst="rect">
            <a:avLst/>
          </a:prstGeom>
          <a:noFill/>
          <a:ln>
            <a:noFill/>
          </a:ln>
        </p:spPr>
        <p:txBody>
          <a:bodyPr wrap="square" tIns="0" bIns="0" rtlCol="0" anchor="ctr" anchorCtr="0">
            <a:noAutofit/>
          </a:bodyPr>
          <a:lstStyle>
            <a:defPPr>
              <a:defRPr lang="ja-JP"/>
            </a:defPPr>
            <a:lvl1pPr>
              <a:lnSpc>
                <a:spcPct val="110000"/>
              </a:lnSpc>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nSpc>
                <a:spcPct val="1000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有期雇用労働者等を対象とする「法定外の健康診断制度」を新たに規定し、延べ４人以上実施した場合に助成</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297450" y="1075425"/>
            <a:ext cx="6606000" cy="436495"/>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本コースは、令和３年度から</a:t>
            </a:r>
            <a:r>
              <a:rPr lang="ja-JP" altLang="en-US" sz="1400" b="1" u="sng" dirty="0" smtClean="0">
                <a:solidFill>
                  <a:srgbClr val="FF0000"/>
                </a:solidFill>
                <a:latin typeface="メイリオ" panose="020B0604030504040204" pitchFamily="50" charset="-128"/>
                <a:ea typeface="メイリオ" panose="020B0604030504040204" pitchFamily="50" charset="-128"/>
              </a:rPr>
              <a:t>諸手当制度等共通化コースに統合</a:t>
            </a:r>
            <a:r>
              <a:rPr lang="ja-JP" altLang="en-US" sz="1400" dirty="0" smtClean="0">
                <a:solidFill>
                  <a:schemeClr val="tx1"/>
                </a:solidFill>
                <a:latin typeface="メイリオ" panose="020B0604030504040204" pitchFamily="50" charset="-128"/>
                <a:ea typeface="メイリオ" panose="020B0604030504040204" pitchFamily="50" charset="-128"/>
              </a:rPr>
              <a:t>します。</a:t>
            </a:r>
            <a:endParaRPr lang="en-US" altLang="ja-JP" sz="1400" dirty="0" smtClean="0">
              <a:solidFill>
                <a:schemeClr val="tx1"/>
              </a:solidFill>
              <a:latin typeface="メイリオ" panose="020B0604030504040204" pitchFamily="50" charset="-128"/>
              <a:ea typeface="メイリオ" panose="020B0604030504040204" pitchFamily="50" charset="-128"/>
            </a:endParaRPr>
          </a:p>
        </p:txBody>
      </p:sp>
      <p:sp>
        <p:nvSpPr>
          <p:cNvPr id="40" name="角丸四角形 39"/>
          <p:cNvSpPr/>
          <p:nvPr/>
        </p:nvSpPr>
        <p:spPr>
          <a:xfrm>
            <a:off x="215901" y="1764032"/>
            <a:ext cx="3384000" cy="756000"/>
          </a:xfrm>
          <a:prstGeom prst="roundRect">
            <a:avLst>
              <a:gd name="adj" fmla="val 0"/>
            </a:avLst>
          </a:prstGeom>
          <a:solidFill>
            <a:schemeClr val="tx2">
              <a:lumMod val="75000"/>
            </a:schemeClr>
          </a:solidFill>
          <a:ln w="25400">
            <a:solidFill>
              <a:schemeClr val="tx2">
                <a:lumMod val="75000"/>
              </a:schemeClr>
            </a:solidFill>
          </a:ln>
          <a:effectLst/>
        </p:spPr>
        <p:style>
          <a:lnRef idx="2">
            <a:schemeClr val="accent5">
              <a:shade val="50000"/>
            </a:schemeClr>
          </a:lnRef>
          <a:fillRef idx="1">
            <a:schemeClr val="accent5"/>
          </a:fillRef>
          <a:effectRef idx="0">
            <a:schemeClr val="accent5"/>
          </a:effectRef>
          <a:fontRef idx="minor">
            <a:schemeClr val="lt1"/>
          </a:fontRef>
        </p:style>
        <p:txBody>
          <a:bodyPr lIns="144000" tIns="72000" bIns="0" anchor="ctr"/>
          <a:lstStyle/>
          <a:p>
            <a:pPr>
              <a:defRPr/>
            </a:pPr>
            <a:r>
              <a:rPr lang="ja-JP" altLang="en-US" b="1"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４</a:t>
            </a:r>
            <a:r>
              <a:rPr lang="en-US" altLang="ja-JP" b="1"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a:t>
            </a:r>
            <a:r>
              <a:rPr lang="ja-JP" altLang="en-US" b="1"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諸手当制度等共通化コース</a:t>
            </a:r>
            <a:endParaRPr lang="ja-JP" altLang="en-US"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42" name="テキスト ボックス 41"/>
          <p:cNvSpPr txBox="1"/>
          <p:nvPr/>
        </p:nvSpPr>
        <p:spPr>
          <a:xfrm>
            <a:off x="3596640" y="1727944"/>
            <a:ext cx="3387260" cy="794143"/>
          </a:xfrm>
          <a:prstGeom prst="rect">
            <a:avLst/>
          </a:prstGeom>
          <a:noFill/>
          <a:ln>
            <a:noFill/>
          </a:ln>
        </p:spPr>
        <p:txBody>
          <a:bodyPr wrap="square" tIns="0" bIns="0" rtlCol="0" anchor="ctr" anchorCtr="0">
            <a:noAutofit/>
          </a:bodyPr>
          <a:lstStyle>
            <a:defPPr>
              <a:defRPr lang="ja-JP"/>
            </a:defPPr>
            <a:lvl1pPr>
              <a:lnSpc>
                <a:spcPct val="110000"/>
              </a:lnSpc>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nSpc>
                <a:spcPct val="1000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有期雇用労働者等に関して正規雇用労働者と共通の諸手当制度を新たに設け、適用した場合、または有期雇用労働者等を対象とする「法定外の健康診断制度」を新たに規定し、延べ４人以上実施した場合に助成</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297450" y="4733123"/>
            <a:ext cx="6606000" cy="3907738"/>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lang="ja-JP" altLang="en-US" sz="1300" b="1" dirty="0" smtClean="0">
                <a:solidFill>
                  <a:schemeClr val="tx1"/>
                </a:solidFill>
                <a:latin typeface="メイリオ" panose="020B0604030504040204" pitchFamily="50" charset="-128"/>
                <a:ea typeface="メイリオ" panose="020B0604030504040204" pitchFamily="50" charset="-128"/>
              </a:rPr>
              <a:t>令和</a:t>
            </a:r>
            <a:r>
              <a:rPr lang="ja-JP" altLang="en-US" sz="1300" b="1" dirty="0">
                <a:solidFill>
                  <a:schemeClr val="tx1"/>
                </a:solidFill>
                <a:latin typeface="メイリオ" panose="020B0604030504040204" pitchFamily="50" charset="-128"/>
                <a:ea typeface="メイリオ" panose="020B0604030504040204" pitchFamily="50" charset="-128"/>
              </a:rPr>
              <a:t>３年度</a:t>
            </a:r>
            <a:r>
              <a:rPr lang="ja-JP" altLang="en-US" sz="1300" b="1" dirty="0" smtClean="0">
                <a:solidFill>
                  <a:schemeClr val="tx1"/>
                </a:solidFill>
                <a:latin typeface="メイリオ" panose="020B0604030504040204" pitchFamily="50" charset="-128"/>
                <a:ea typeface="メイリオ" panose="020B0604030504040204" pitchFamily="50" charset="-128"/>
              </a:rPr>
              <a:t>から、対象となる手当等を下記の通り変更します。</a:t>
            </a:r>
            <a:endParaRPr lang="ja-JP" altLang="en-US" sz="1300" b="1" dirty="0">
              <a:solidFill>
                <a:schemeClr val="tx1"/>
              </a:solidFill>
              <a:latin typeface="メイリオ" panose="020B0604030504040204" pitchFamily="50" charset="-128"/>
              <a:ea typeface="メイリオ" panose="020B0604030504040204" pitchFamily="50" charset="-128"/>
            </a:endParaRPr>
          </a:p>
        </p:txBody>
      </p:sp>
      <p:sp>
        <p:nvSpPr>
          <p:cNvPr id="63" name="角丸四角形 62"/>
          <p:cNvSpPr/>
          <p:nvPr/>
        </p:nvSpPr>
        <p:spPr>
          <a:xfrm>
            <a:off x="403790" y="5240004"/>
            <a:ext cx="2474942" cy="2232047"/>
          </a:xfrm>
          <a:prstGeom prst="roundRect">
            <a:avLst>
              <a:gd name="adj" fmla="val 3004"/>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smtClean="0">
                <a:solidFill>
                  <a:schemeClr val="tx1"/>
                </a:solidFill>
                <a:latin typeface="メイリオ" panose="020B0604030504040204" pitchFamily="50" charset="-128"/>
                <a:ea typeface="メイリオ" panose="020B0604030504040204" pitchFamily="50" charset="-128"/>
              </a:rPr>
              <a:t>①賞与</a:t>
            </a:r>
            <a:endParaRPr lang="en-US" altLang="ja-JP" sz="1200" b="1" dirty="0" smtClean="0">
              <a:solidFill>
                <a:schemeClr val="tx1"/>
              </a:solidFill>
              <a:latin typeface="メイリオ" panose="020B0604030504040204" pitchFamily="50" charset="-128"/>
              <a:ea typeface="メイリオ" panose="020B0604030504040204" pitchFamily="50" charset="-128"/>
            </a:endParaRPr>
          </a:p>
          <a:p>
            <a:r>
              <a:rPr lang="ja-JP" altLang="en-US" sz="1200" i="1" dirty="0" smtClean="0">
                <a:solidFill>
                  <a:schemeClr val="tx1"/>
                </a:solidFill>
                <a:latin typeface="メイリオ" panose="020B0604030504040204" pitchFamily="50" charset="-128"/>
                <a:ea typeface="メイリオ" panose="020B0604030504040204" pitchFamily="50" charset="-128"/>
              </a:rPr>
              <a:t>②役職手当</a:t>
            </a:r>
            <a:endParaRPr lang="en-US" altLang="ja-JP" sz="1200" i="1" dirty="0" smtClean="0">
              <a:solidFill>
                <a:schemeClr val="tx1"/>
              </a:solidFill>
              <a:latin typeface="メイリオ" panose="020B0604030504040204" pitchFamily="50" charset="-128"/>
              <a:ea typeface="メイリオ" panose="020B0604030504040204" pitchFamily="50" charset="-128"/>
            </a:endParaRPr>
          </a:p>
          <a:p>
            <a:r>
              <a:rPr lang="ja-JP" altLang="en-US" sz="1200" i="1" dirty="0" smtClean="0">
                <a:solidFill>
                  <a:schemeClr val="tx1"/>
                </a:solidFill>
                <a:latin typeface="メイリオ" panose="020B0604030504040204" pitchFamily="50" charset="-128"/>
                <a:ea typeface="メイリオ" panose="020B0604030504040204" pitchFamily="50" charset="-128"/>
              </a:rPr>
              <a:t>③特殊作業手当・特殊勤務手当</a:t>
            </a:r>
            <a:endParaRPr lang="en-US" altLang="ja-JP" sz="1200" i="1" dirty="0" smtClean="0">
              <a:solidFill>
                <a:schemeClr val="tx1"/>
              </a:solidFill>
              <a:latin typeface="メイリオ" panose="020B0604030504040204" pitchFamily="50" charset="-128"/>
              <a:ea typeface="メイリオ" panose="020B0604030504040204" pitchFamily="50" charset="-128"/>
            </a:endParaRPr>
          </a:p>
          <a:p>
            <a:r>
              <a:rPr lang="ja-JP" altLang="en-US" sz="1200" i="1" dirty="0" smtClean="0">
                <a:solidFill>
                  <a:schemeClr val="tx1"/>
                </a:solidFill>
                <a:latin typeface="メイリオ" panose="020B0604030504040204" pitchFamily="50" charset="-128"/>
                <a:ea typeface="メイリオ" panose="020B0604030504040204" pitchFamily="50" charset="-128"/>
              </a:rPr>
              <a:t>④精皆勤手当</a:t>
            </a:r>
            <a:endParaRPr lang="en-US" altLang="ja-JP" sz="1200" i="1" dirty="0" smtClean="0">
              <a:solidFill>
                <a:schemeClr val="tx1"/>
              </a:solidFill>
              <a:latin typeface="メイリオ" panose="020B0604030504040204" pitchFamily="50" charset="-128"/>
              <a:ea typeface="メイリオ" panose="020B0604030504040204" pitchFamily="50" charset="-128"/>
            </a:endParaRPr>
          </a:p>
          <a:p>
            <a:r>
              <a:rPr lang="ja-JP" altLang="en-US" sz="1200" i="1" dirty="0" smtClean="0">
                <a:solidFill>
                  <a:schemeClr val="tx1"/>
                </a:solidFill>
                <a:latin typeface="メイリオ" panose="020B0604030504040204" pitchFamily="50" charset="-128"/>
                <a:ea typeface="メイリオ" panose="020B0604030504040204" pitchFamily="50" charset="-128"/>
              </a:rPr>
              <a:t>⑤食事手当</a:t>
            </a:r>
            <a:endParaRPr lang="en-US" altLang="ja-JP" sz="1200" i="1" dirty="0" smtClean="0">
              <a:solidFill>
                <a:schemeClr val="tx1"/>
              </a:solidFill>
              <a:latin typeface="メイリオ" panose="020B0604030504040204" pitchFamily="50" charset="-128"/>
              <a:ea typeface="メイリオ" panose="020B0604030504040204" pitchFamily="50" charset="-128"/>
            </a:endParaRPr>
          </a:p>
          <a:p>
            <a:r>
              <a:rPr lang="ja-JP" altLang="en-US" sz="1200" i="1" dirty="0" smtClean="0">
                <a:solidFill>
                  <a:schemeClr val="tx1"/>
                </a:solidFill>
                <a:latin typeface="メイリオ" panose="020B0604030504040204" pitchFamily="50" charset="-128"/>
                <a:ea typeface="メイリオ" panose="020B0604030504040204" pitchFamily="50" charset="-128"/>
              </a:rPr>
              <a:t>⑥単身赴任手当</a:t>
            </a:r>
            <a:endParaRPr lang="en-US" altLang="ja-JP" sz="1200" i="1" dirty="0" smtClean="0">
              <a:solidFill>
                <a:schemeClr val="tx1"/>
              </a:solidFill>
              <a:latin typeface="メイリオ" panose="020B0604030504040204" pitchFamily="50" charset="-128"/>
              <a:ea typeface="メイリオ" panose="020B0604030504040204" pitchFamily="50" charset="-128"/>
            </a:endParaRPr>
          </a:p>
          <a:p>
            <a:r>
              <a:rPr lang="ja-JP" altLang="en-US" sz="1200" i="1" dirty="0" smtClean="0">
                <a:solidFill>
                  <a:schemeClr val="tx1"/>
                </a:solidFill>
                <a:latin typeface="メイリオ" panose="020B0604030504040204" pitchFamily="50" charset="-128"/>
                <a:ea typeface="メイリオ" panose="020B0604030504040204" pitchFamily="50" charset="-128"/>
              </a:rPr>
              <a:t>⑦地域手当</a:t>
            </a:r>
            <a:endParaRPr lang="en-US" altLang="ja-JP" sz="1200" i="1" dirty="0" smtClean="0">
              <a:solidFill>
                <a:schemeClr val="tx1"/>
              </a:solidFill>
              <a:latin typeface="メイリオ" panose="020B0604030504040204" pitchFamily="50" charset="-128"/>
              <a:ea typeface="メイリオ" panose="020B0604030504040204" pitchFamily="50" charset="-128"/>
            </a:endParaRPr>
          </a:p>
          <a:p>
            <a:r>
              <a:rPr lang="ja-JP" altLang="en-US" sz="1200" b="1" dirty="0" smtClean="0">
                <a:solidFill>
                  <a:schemeClr val="tx1"/>
                </a:solidFill>
                <a:latin typeface="メイリオ" panose="020B0604030504040204" pitchFamily="50" charset="-128"/>
                <a:ea typeface="メイリオ" panose="020B0604030504040204" pitchFamily="50" charset="-128"/>
              </a:rPr>
              <a:t>⑧家族手当</a:t>
            </a:r>
            <a:endParaRPr lang="en-US" altLang="ja-JP" sz="1200" b="1" dirty="0" smtClean="0">
              <a:solidFill>
                <a:schemeClr val="tx1"/>
              </a:solidFill>
              <a:latin typeface="メイリオ" panose="020B0604030504040204" pitchFamily="50" charset="-128"/>
              <a:ea typeface="メイリオ" panose="020B0604030504040204" pitchFamily="50" charset="-128"/>
            </a:endParaRPr>
          </a:p>
          <a:p>
            <a:r>
              <a:rPr lang="ja-JP" altLang="en-US" sz="1200" b="1" dirty="0" smtClean="0">
                <a:solidFill>
                  <a:schemeClr val="tx1"/>
                </a:solidFill>
                <a:latin typeface="メイリオ" panose="020B0604030504040204" pitchFamily="50" charset="-128"/>
                <a:ea typeface="メイリオ" panose="020B0604030504040204" pitchFamily="50" charset="-128"/>
              </a:rPr>
              <a:t>⑨住宅手当</a:t>
            </a:r>
            <a:endParaRPr lang="en-US" altLang="ja-JP" sz="1200" b="1" dirty="0" smtClean="0">
              <a:solidFill>
                <a:schemeClr val="tx1"/>
              </a:solidFill>
              <a:latin typeface="メイリオ" panose="020B0604030504040204" pitchFamily="50" charset="-128"/>
              <a:ea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rPr>
              <a:t>⑩時間外労働手当</a:t>
            </a:r>
            <a:endParaRPr lang="en-US" altLang="ja-JP" sz="1200" dirty="0" smtClean="0">
              <a:solidFill>
                <a:schemeClr val="tx1"/>
              </a:solidFill>
              <a:latin typeface="メイリオ" panose="020B0604030504040204" pitchFamily="50" charset="-128"/>
              <a:ea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rPr>
              <a:t>⑪深夜・休日労働手当</a:t>
            </a:r>
            <a:endParaRPr lang="en-US" altLang="ja-JP" sz="1200" dirty="0" smtClean="0">
              <a:solidFill>
                <a:schemeClr val="tx1"/>
              </a:solidFill>
              <a:latin typeface="メイリオ" panose="020B0604030504040204" pitchFamily="50" charset="-128"/>
              <a:ea typeface="メイリオ" panose="020B0604030504040204" pitchFamily="50" charset="-128"/>
            </a:endParaRPr>
          </a:p>
        </p:txBody>
      </p:sp>
      <p:sp>
        <p:nvSpPr>
          <p:cNvPr id="64" name="角丸四角形 63"/>
          <p:cNvSpPr/>
          <p:nvPr/>
        </p:nvSpPr>
        <p:spPr>
          <a:xfrm>
            <a:off x="3279304" y="5240607"/>
            <a:ext cx="3525502" cy="2231480"/>
          </a:xfrm>
          <a:prstGeom prst="roundRect">
            <a:avLst>
              <a:gd name="adj" fmla="val 3004"/>
            </a:avLst>
          </a:prstGeom>
          <a:solidFill>
            <a:schemeClr val="bg1"/>
          </a:solidFill>
          <a:ln w="349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smtClean="0">
                <a:solidFill>
                  <a:schemeClr val="tx1"/>
                </a:solidFill>
                <a:latin typeface="メイリオ" panose="020B0604030504040204" pitchFamily="50" charset="-128"/>
                <a:ea typeface="メイリオ" panose="020B0604030504040204" pitchFamily="50" charset="-128"/>
              </a:rPr>
              <a:t>①賞与</a:t>
            </a:r>
            <a:endParaRPr lang="en-US" altLang="ja-JP" sz="1200" b="1" dirty="0" smtClean="0">
              <a:solidFill>
                <a:schemeClr val="tx1"/>
              </a:solidFill>
              <a:latin typeface="メイリオ" panose="020B0604030504040204" pitchFamily="50" charset="-128"/>
              <a:ea typeface="メイリオ" panose="020B0604030504040204" pitchFamily="50" charset="-128"/>
            </a:endParaRPr>
          </a:p>
          <a:p>
            <a:r>
              <a:rPr lang="ja-JP" altLang="en-US" sz="1200" b="1" dirty="0" smtClean="0">
                <a:solidFill>
                  <a:schemeClr val="tx1"/>
                </a:solidFill>
                <a:latin typeface="メイリオ" panose="020B0604030504040204" pitchFamily="50" charset="-128"/>
                <a:ea typeface="メイリオ" panose="020B0604030504040204" pitchFamily="50" charset="-128"/>
              </a:rPr>
              <a:t>②家族手当</a:t>
            </a:r>
            <a:endParaRPr lang="en-US" altLang="ja-JP" sz="1200" b="1" dirty="0" smtClean="0">
              <a:solidFill>
                <a:schemeClr val="tx1"/>
              </a:solidFill>
              <a:latin typeface="メイリオ" panose="020B0604030504040204" pitchFamily="50" charset="-128"/>
              <a:ea typeface="メイリオ" panose="020B0604030504040204" pitchFamily="50" charset="-128"/>
            </a:endParaRPr>
          </a:p>
          <a:p>
            <a:r>
              <a:rPr lang="ja-JP" altLang="en-US" sz="1200" b="1" dirty="0" smtClean="0">
                <a:solidFill>
                  <a:schemeClr val="tx1"/>
                </a:solidFill>
                <a:latin typeface="メイリオ" panose="020B0604030504040204" pitchFamily="50" charset="-128"/>
                <a:ea typeface="メイリオ" panose="020B0604030504040204" pitchFamily="50" charset="-128"/>
              </a:rPr>
              <a:t>③住宅手当</a:t>
            </a:r>
            <a:endParaRPr lang="en-US" altLang="ja-JP" sz="1200" b="1" dirty="0" smtClean="0">
              <a:solidFill>
                <a:schemeClr val="tx1"/>
              </a:solidFill>
              <a:latin typeface="メイリオ" panose="020B0604030504040204" pitchFamily="50" charset="-128"/>
              <a:ea typeface="メイリオ" panose="020B0604030504040204" pitchFamily="50" charset="-128"/>
            </a:endParaRPr>
          </a:p>
          <a:p>
            <a:r>
              <a:rPr lang="ja-JP" altLang="en-US" sz="1200" b="1" dirty="0" smtClean="0">
                <a:solidFill>
                  <a:srgbClr val="FF0000"/>
                </a:solidFill>
                <a:latin typeface="メイリオ" panose="020B0604030504040204" pitchFamily="50" charset="-128"/>
                <a:ea typeface="メイリオ" panose="020B0604030504040204" pitchFamily="50" charset="-128"/>
              </a:rPr>
              <a:t>④退職金</a:t>
            </a:r>
            <a:endParaRPr lang="en-US" altLang="ja-JP" sz="1200" b="1" dirty="0" smtClean="0">
              <a:solidFill>
                <a:srgbClr val="FF0000"/>
              </a:solidFill>
              <a:latin typeface="メイリオ" panose="020B0604030504040204" pitchFamily="50" charset="-128"/>
              <a:ea typeface="メイリオ" panose="020B0604030504040204" pitchFamily="50" charset="-128"/>
            </a:endParaRPr>
          </a:p>
          <a:p>
            <a:r>
              <a:rPr lang="ja-JP" altLang="en-US" sz="1200" b="1" dirty="0" smtClean="0">
                <a:solidFill>
                  <a:srgbClr val="FF0000"/>
                </a:solidFill>
                <a:latin typeface="メイリオ" panose="020B0604030504040204" pitchFamily="50" charset="-128"/>
                <a:ea typeface="メイリオ" panose="020B0604030504040204" pitchFamily="50" charset="-128"/>
              </a:rPr>
              <a:t>⑤健康診断制度</a:t>
            </a:r>
            <a:endParaRPr lang="en-US" altLang="ja-JP" sz="1200" b="1" dirty="0" smtClean="0">
              <a:solidFill>
                <a:srgbClr val="FF0000"/>
              </a:solidFill>
              <a:latin typeface="メイリオ" panose="020B0604030504040204" pitchFamily="50" charset="-128"/>
              <a:ea typeface="メイリオ" panose="020B0604030504040204" pitchFamily="50" charset="-128"/>
            </a:endParaRPr>
          </a:p>
        </p:txBody>
      </p:sp>
      <p:sp>
        <p:nvSpPr>
          <p:cNvPr id="65" name="ストライプ矢印 64"/>
          <p:cNvSpPr/>
          <p:nvPr/>
        </p:nvSpPr>
        <p:spPr>
          <a:xfrm>
            <a:off x="2912590" y="5867507"/>
            <a:ext cx="327820" cy="868066"/>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3149327" y="6298179"/>
            <a:ext cx="3771052" cy="1194546"/>
          </a:xfrm>
          <a:prstGeom prst="rect">
            <a:avLst/>
          </a:prstGeom>
          <a:noFill/>
          <a:ln>
            <a:noFill/>
          </a:ln>
        </p:spPr>
        <p:txBody>
          <a:bodyPr wrap="square" tIns="0" bIns="0" rtlCol="0" anchor="ctr" anchorCtr="0">
            <a:noAutofit/>
          </a:bodyPr>
          <a:lstStyle>
            <a:defPPr>
              <a:defRPr lang="ja-JP"/>
            </a:defPPr>
            <a:lvl1pPr>
              <a:lnSpc>
                <a:spcPct val="100000"/>
              </a:lnSpc>
              <a:defRPr sz="1100">
                <a:latin typeface="Meiryo UI" panose="020B0604030504040204" pitchFamily="50" charset="-128"/>
                <a:ea typeface="Meiryo UI" panose="020B0604030504040204" pitchFamily="50" charset="-128"/>
                <a:cs typeface="Meiryo UI" panose="020B0604030504040204" pitchFamily="50" charset="-128"/>
              </a:defRPr>
            </a:lvl1pPr>
          </a:lstStyle>
          <a:p>
            <a:pPr marL="180975" indent="-180975"/>
            <a:r>
              <a:rPr lang="ja-JP" altLang="en-US" dirty="0"/>
              <a:t>（注</a:t>
            </a:r>
            <a:r>
              <a:rPr lang="ja-JP" altLang="en-US" dirty="0" smtClean="0"/>
              <a:t>）上記①～④について、以下の支給または積み立てなどを行った事業主が対象です。</a:t>
            </a:r>
            <a:endParaRPr lang="en-US" altLang="ja-JP" dirty="0" smtClean="0"/>
          </a:p>
          <a:p>
            <a:pPr marL="180975" indent="-180975"/>
            <a:r>
              <a:rPr lang="ja-JP" altLang="en-US" dirty="0"/>
              <a:t>　</a:t>
            </a:r>
            <a:r>
              <a:rPr lang="ja-JP" altLang="en-US" dirty="0" smtClean="0"/>
              <a:t>①</a:t>
            </a:r>
            <a:r>
              <a:rPr lang="ja-JP" altLang="en-US" dirty="0" smtClean="0">
                <a:solidFill>
                  <a:srgbClr val="FF0000"/>
                </a:solidFill>
              </a:rPr>
              <a:t>６か月分</a:t>
            </a:r>
            <a:r>
              <a:rPr lang="ja-JP" altLang="en-US" dirty="0">
                <a:solidFill>
                  <a:srgbClr val="FF0000"/>
                </a:solidFill>
              </a:rPr>
              <a:t>相当として</a:t>
            </a:r>
            <a:r>
              <a:rPr lang="en-US" altLang="ja-JP" b="1" u="sng" dirty="0" smtClean="0">
                <a:solidFill>
                  <a:srgbClr val="FF0000"/>
                </a:solidFill>
              </a:rPr>
              <a:t>50,000</a:t>
            </a:r>
            <a:r>
              <a:rPr lang="ja-JP" altLang="en-US" b="1" u="sng" dirty="0" smtClean="0">
                <a:solidFill>
                  <a:srgbClr val="FF0000"/>
                </a:solidFill>
              </a:rPr>
              <a:t>円</a:t>
            </a:r>
            <a:r>
              <a:rPr lang="ja-JP" altLang="en-US" dirty="0" smtClean="0">
                <a:solidFill>
                  <a:srgbClr val="FF0000"/>
                </a:solidFill>
              </a:rPr>
              <a:t>以上支給</a:t>
            </a:r>
            <a:endParaRPr lang="en-US" altLang="ja-JP" dirty="0" smtClean="0"/>
          </a:p>
          <a:p>
            <a:pPr marL="180975" indent="-180975"/>
            <a:r>
              <a:rPr lang="ja-JP" altLang="en-US" dirty="0"/>
              <a:t>　</a:t>
            </a:r>
            <a:r>
              <a:rPr lang="ja-JP" altLang="en-US" dirty="0" smtClean="0"/>
              <a:t>②③</a:t>
            </a:r>
            <a:r>
              <a:rPr lang="ja-JP" altLang="en-US" dirty="0" smtClean="0">
                <a:solidFill>
                  <a:srgbClr val="FF0000"/>
                </a:solidFill>
              </a:rPr>
              <a:t>１か月分</a:t>
            </a:r>
            <a:r>
              <a:rPr lang="ja-JP" altLang="en-US" dirty="0">
                <a:solidFill>
                  <a:srgbClr val="FF0000"/>
                </a:solidFill>
              </a:rPr>
              <a:t>相当として</a:t>
            </a:r>
            <a:r>
              <a:rPr lang="en-US" altLang="ja-JP" dirty="0">
                <a:solidFill>
                  <a:srgbClr val="FF0000"/>
                </a:solidFill>
              </a:rPr>
              <a:t>1</a:t>
            </a:r>
            <a:r>
              <a:rPr lang="ja-JP" altLang="en-US" dirty="0" err="1">
                <a:solidFill>
                  <a:srgbClr val="FF0000"/>
                </a:solidFill>
              </a:rPr>
              <a:t>つの</a:t>
            </a:r>
            <a:r>
              <a:rPr lang="ja-JP" altLang="en-US" dirty="0">
                <a:solidFill>
                  <a:srgbClr val="FF0000"/>
                </a:solidFill>
              </a:rPr>
              <a:t>手当につき</a:t>
            </a:r>
            <a:r>
              <a:rPr lang="en-US" altLang="ja-JP" b="1" u="sng" dirty="0" smtClean="0">
                <a:solidFill>
                  <a:srgbClr val="FF0000"/>
                </a:solidFill>
              </a:rPr>
              <a:t>3,000</a:t>
            </a:r>
            <a:r>
              <a:rPr lang="ja-JP" altLang="en-US" b="1" u="sng" dirty="0" smtClean="0">
                <a:solidFill>
                  <a:srgbClr val="FF0000"/>
                </a:solidFill>
              </a:rPr>
              <a:t>円</a:t>
            </a:r>
            <a:r>
              <a:rPr lang="ja-JP" altLang="en-US" dirty="0" smtClean="0">
                <a:solidFill>
                  <a:srgbClr val="FF0000"/>
                </a:solidFill>
              </a:rPr>
              <a:t>以上支給</a:t>
            </a:r>
            <a:endParaRPr lang="en-US" altLang="ja-JP" dirty="0" smtClean="0"/>
          </a:p>
          <a:p>
            <a:pPr marL="180975" indent="-180975"/>
            <a:r>
              <a:rPr lang="ja-JP" altLang="en-US" dirty="0"/>
              <a:t>　</a:t>
            </a:r>
            <a:r>
              <a:rPr lang="ja-JP" altLang="en-US" dirty="0" smtClean="0"/>
              <a:t>④</a:t>
            </a:r>
            <a:r>
              <a:rPr lang="ja-JP" altLang="en-US" b="1" u="sng" dirty="0" smtClean="0">
                <a:solidFill>
                  <a:srgbClr val="FF0000"/>
                </a:solidFill>
              </a:rPr>
              <a:t>月</a:t>
            </a:r>
            <a:r>
              <a:rPr lang="en-US" altLang="ja-JP" b="1" u="sng" dirty="0">
                <a:solidFill>
                  <a:srgbClr val="FF0000"/>
                </a:solidFill>
              </a:rPr>
              <a:t>3,000</a:t>
            </a:r>
            <a:r>
              <a:rPr lang="ja-JP" altLang="en-US" b="1" u="sng" dirty="0">
                <a:solidFill>
                  <a:srgbClr val="FF0000"/>
                </a:solidFill>
              </a:rPr>
              <a:t>円</a:t>
            </a:r>
            <a:r>
              <a:rPr lang="ja-JP" altLang="en-US" dirty="0" smtClean="0">
                <a:solidFill>
                  <a:srgbClr val="FF0000"/>
                </a:solidFill>
              </a:rPr>
              <a:t>以上積み立て</a:t>
            </a:r>
            <a:endParaRPr lang="en-US" altLang="ja-JP" dirty="0">
              <a:solidFill>
                <a:srgbClr val="FF0000"/>
              </a:solidFill>
            </a:endParaRPr>
          </a:p>
          <a:p>
            <a:pPr marL="180975" indent="-180975"/>
            <a:r>
              <a:rPr lang="ja-JP" altLang="en-US" dirty="0"/>
              <a:t>　</a:t>
            </a:r>
            <a:r>
              <a:rPr lang="ja-JP" altLang="en-US" dirty="0" smtClean="0"/>
              <a:t>なお</a:t>
            </a:r>
            <a:r>
              <a:rPr lang="ja-JP" altLang="en-US" dirty="0"/>
              <a:t>、⑤については各種加算</a:t>
            </a:r>
            <a:r>
              <a:rPr lang="ja-JP" altLang="en-US" dirty="0" smtClean="0"/>
              <a:t>措置</a:t>
            </a:r>
            <a:r>
              <a:rPr lang="en-US" altLang="ja-JP" dirty="0" smtClean="0"/>
              <a:t>(1)</a:t>
            </a:r>
            <a:r>
              <a:rPr lang="ja-JP" altLang="en-US" dirty="0" smtClean="0"/>
              <a:t>の</a:t>
            </a:r>
            <a:r>
              <a:rPr lang="ja-JP" altLang="en-US" dirty="0"/>
              <a:t>対象となりません。</a:t>
            </a:r>
          </a:p>
        </p:txBody>
      </p:sp>
      <p:sp>
        <p:nvSpPr>
          <p:cNvPr id="67" name="テキスト ボックス 66"/>
          <p:cNvSpPr txBox="1"/>
          <p:nvPr/>
        </p:nvSpPr>
        <p:spPr>
          <a:xfrm>
            <a:off x="286329" y="2772240"/>
            <a:ext cx="6606797" cy="1654798"/>
          </a:xfrm>
          <a:prstGeom prst="rect">
            <a:avLst/>
          </a:prstGeom>
          <a:noFill/>
          <a:ln w="31750">
            <a:solidFill>
              <a:schemeClr val="tx2">
                <a:lumMod val="75000"/>
              </a:schemeClr>
            </a:solidFill>
            <a:prstDash val="sysDash"/>
          </a:ln>
        </p:spPr>
        <p:txBody>
          <a:bodyPr wrap="square" lIns="99555" tIns="49777" rIns="99555" bIns="49777" rtlCol="0">
            <a:spAutoFit/>
          </a:bodyPr>
          <a:lstStyle/>
          <a:p>
            <a:pPr indent="85725">
              <a:lnSpc>
                <a:spcPts val="1200"/>
              </a:lnSpc>
              <a:defRPr/>
            </a:pPr>
            <a:endParaRPr lang="en-US" altLang="ja-JP" sz="1300" b="1" dirty="0" smtClean="0">
              <a:latin typeface="メイリオ" pitchFamily="50" charset="-128"/>
              <a:ea typeface="メイリオ" pitchFamily="50" charset="-128"/>
              <a:cs typeface="メイリオ" pitchFamily="50" charset="-128"/>
            </a:endParaRPr>
          </a:p>
          <a:p>
            <a:pPr indent="85725">
              <a:lnSpc>
                <a:spcPct val="150000"/>
              </a:lnSpc>
              <a:defRPr/>
            </a:pPr>
            <a:r>
              <a:rPr lang="ja-JP" altLang="en-US" sz="1300" b="1" dirty="0" smtClean="0">
                <a:latin typeface="メイリオ" pitchFamily="50" charset="-128"/>
                <a:ea typeface="メイリオ" pitchFamily="50" charset="-128"/>
                <a:cs typeface="メイリオ" pitchFamily="50" charset="-128"/>
              </a:rPr>
              <a:t>■支給額（１事業所当たり、中小企業の場合）</a:t>
            </a:r>
            <a:r>
              <a:rPr lang="en-US" altLang="ja-JP" sz="1400" b="1" dirty="0" smtClean="0">
                <a:solidFill>
                  <a:srgbClr val="FF0000"/>
                </a:solidFill>
                <a:latin typeface="メイリオ" pitchFamily="50" charset="-128"/>
                <a:ea typeface="メイリオ" pitchFamily="50" charset="-128"/>
                <a:cs typeface="メイリオ" pitchFamily="50" charset="-128"/>
              </a:rPr>
              <a:t>38</a:t>
            </a:r>
            <a:r>
              <a:rPr lang="ja-JP" altLang="en-US" sz="1400" b="1" dirty="0">
                <a:solidFill>
                  <a:srgbClr val="FF0000"/>
                </a:solidFill>
                <a:latin typeface="メイリオ" pitchFamily="50" charset="-128"/>
                <a:ea typeface="メイリオ" pitchFamily="50" charset="-128"/>
                <a:cs typeface="メイリオ" pitchFamily="50" charset="-128"/>
              </a:rPr>
              <a:t>万</a:t>
            </a:r>
            <a:r>
              <a:rPr lang="ja-JP" altLang="en-US" sz="1400" b="1" dirty="0" smtClean="0">
                <a:solidFill>
                  <a:srgbClr val="FF0000"/>
                </a:solidFill>
                <a:latin typeface="メイリオ" pitchFamily="50" charset="-128"/>
                <a:ea typeface="メイリオ" pitchFamily="50" charset="-128"/>
                <a:cs typeface="メイリオ" pitchFamily="50" charset="-128"/>
              </a:rPr>
              <a:t>円</a:t>
            </a:r>
            <a:r>
              <a:rPr lang="ja-JP" altLang="en-US" sz="1200" dirty="0" smtClean="0">
                <a:solidFill>
                  <a:prstClr val="black"/>
                </a:solidFill>
                <a:latin typeface="メイリオ" pitchFamily="50" charset="-128"/>
                <a:ea typeface="メイリオ" pitchFamily="50" charset="-128"/>
                <a:cs typeface="メイリオ" pitchFamily="50" charset="-128"/>
              </a:rPr>
              <a:t>＜</a:t>
            </a:r>
            <a:r>
              <a:rPr lang="ja-JP" altLang="en-US" sz="1200" dirty="0">
                <a:solidFill>
                  <a:prstClr val="black"/>
                </a:solidFill>
                <a:latin typeface="メイリオ" pitchFamily="50" charset="-128"/>
                <a:ea typeface="メイリオ" pitchFamily="50" charset="-128"/>
                <a:cs typeface="メイリオ" pitchFamily="50" charset="-128"/>
              </a:rPr>
              <a:t>１事業所当たり</a:t>
            </a:r>
            <a:r>
              <a:rPr lang="ja-JP" altLang="en-US" sz="1200" u="sng" dirty="0">
                <a:solidFill>
                  <a:prstClr val="black"/>
                </a:solidFill>
                <a:latin typeface="メイリオ" pitchFamily="50" charset="-128"/>
                <a:ea typeface="メイリオ" pitchFamily="50" charset="-128"/>
                <a:cs typeface="メイリオ" pitchFamily="50" charset="-128"/>
              </a:rPr>
              <a:t>１回</a:t>
            </a:r>
            <a:r>
              <a:rPr lang="ja-JP" altLang="en-US" sz="1200" dirty="0">
                <a:solidFill>
                  <a:prstClr val="black"/>
                </a:solidFill>
                <a:latin typeface="メイリオ" pitchFamily="50" charset="-128"/>
                <a:ea typeface="メイリオ" pitchFamily="50" charset="-128"/>
                <a:cs typeface="メイリオ" pitchFamily="50" charset="-128"/>
              </a:rPr>
              <a:t>のみ＞</a:t>
            </a:r>
            <a:endParaRPr lang="en-US" altLang="ja-JP" sz="1200" dirty="0">
              <a:solidFill>
                <a:prstClr val="black"/>
              </a:solidFill>
              <a:latin typeface="メイリオ" pitchFamily="50" charset="-128"/>
              <a:ea typeface="メイリオ" pitchFamily="50" charset="-128"/>
              <a:cs typeface="メイリオ" pitchFamily="50" charset="-128"/>
            </a:endParaRPr>
          </a:p>
          <a:p>
            <a:pPr lvl="0" fontAlgn="auto">
              <a:lnSpc>
                <a:spcPts val="400"/>
              </a:lnSpc>
              <a:spcBef>
                <a:spcPts val="0"/>
              </a:spcBef>
              <a:spcAft>
                <a:spcPts val="0"/>
              </a:spcAft>
              <a:defRPr/>
            </a:pPr>
            <a:r>
              <a:rPr lang="ja-JP" altLang="en-US" sz="1100" dirty="0" smtClean="0">
                <a:solidFill>
                  <a:prstClr val="black"/>
                </a:solidFill>
                <a:latin typeface="メイリオ" pitchFamily="50" charset="-128"/>
                <a:ea typeface="メイリオ" pitchFamily="50" charset="-128"/>
                <a:cs typeface="メイリオ" pitchFamily="50" charset="-128"/>
              </a:rPr>
              <a:t>　</a:t>
            </a:r>
            <a:endParaRPr lang="en-US" altLang="ja-JP" sz="1100" dirty="0">
              <a:solidFill>
                <a:prstClr val="black"/>
              </a:solidFill>
              <a:latin typeface="メイリオ" pitchFamily="50" charset="-128"/>
              <a:ea typeface="メイリオ" pitchFamily="50" charset="-128"/>
              <a:cs typeface="メイリオ" pitchFamily="50" charset="-128"/>
            </a:endParaRPr>
          </a:p>
          <a:p>
            <a:pPr lvl="0" indent="85725" fontAlgn="auto">
              <a:lnSpc>
                <a:spcPts val="1600"/>
              </a:lnSpc>
              <a:spcBef>
                <a:spcPts val="0"/>
              </a:spcBef>
              <a:spcAft>
                <a:spcPts val="0"/>
              </a:spcAft>
              <a:defRPr/>
            </a:pPr>
            <a:r>
              <a:rPr lang="ja-JP" altLang="en-US" sz="1300" b="1" dirty="0" smtClean="0">
                <a:solidFill>
                  <a:prstClr val="black"/>
                </a:solidFill>
                <a:latin typeface="メイリオ" pitchFamily="50" charset="-128"/>
                <a:ea typeface="メイリオ" pitchFamily="50" charset="-128"/>
                <a:cs typeface="メイリオ" pitchFamily="50" charset="-128"/>
              </a:rPr>
              <a:t>■各種加算措置</a:t>
            </a:r>
            <a:endParaRPr lang="en-US" altLang="ja-JP" sz="1300" b="1" dirty="0" smtClean="0">
              <a:solidFill>
                <a:prstClr val="black"/>
              </a:solidFill>
              <a:latin typeface="メイリオ" pitchFamily="50" charset="-128"/>
              <a:ea typeface="メイリオ" pitchFamily="50" charset="-128"/>
              <a:cs typeface="メイリオ" pitchFamily="50" charset="-128"/>
            </a:endParaRPr>
          </a:p>
          <a:p>
            <a:pPr lvl="0" fontAlgn="auto">
              <a:lnSpc>
                <a:spcPts val="1600"/>
              </a:lnSpc>
              <a:spcBef>
                <a:spcPts val="0"/>
              </a:spcBef>
              <a:spcAft>
                <a:spcPts val="0"/>
              </a:spcAft>
              <a:defRPr/>
            </a:pPr>
            <a:r>
              <a:rPr lang="ja-JP" altLang="en-US" sz="1200" b="1" dirty="0">
                <a:solidFill>
                  <a:prstClr val="black"/>
                </a:solidFill>
                <a:latin typeface="メイリオ" pitchFamily="50" charset="-128"/>
                <a:ea typeface="メイリオ" pitchFamily="50" charset="-128"/>
                <a:cs typeface="メイリオ" pitchFamily="50" charset="-128"/>
              </a:rPr>
              <a:t> </a:t>
            </a:r>
            <a:r>
              <a:rPr lang="ja-JP" altLang="en-US" sz="1200" b="1" dirty="0" smtClean="0">
                <a:solidFill>
                  <a:prstClr val="black"/>
                </a:solidFill>
                <a:latin typeface="メイリオ" pitchFamily="50" charset="-128"/>
                <a:ea typeface="メイリオ" pitchFamily="50" charset="-128"/>
                <a:cs typeface="メイリオ" pitchFamily="50" charset="-128"/>
              </a:rPr>
              <a:t>　</a:t>
            </a:r>
            <a:r>
              <a:rPr lang="en-US" altLang="ja-JP" sz="1200" b="1" dirty="0" smtClean="0">
                <a:solidFill>
                  <a:prstClr val="black"/>
                </a:solidFill>
                <a:latin typeface="メイリオ" pitchFamily="50" charset="-128"/>
                <a:ea typeface="メイリオ" pitchFamily="50" charset="-128"/>
                <a:cs typeface="メイリオ" pitchFamily="50" charset="-128"/>
              </a:rPr>
              <a:t>(1)</a:t>
            </a:r>
            <a:r>
              <a:rPr lang="ja-JP" altLang="en-US" sz="1200" b="1" dirty="0">
                <a:solidFill>
                  <a:prstClr val="black"/>
                </a:solidFill>
                <a:latin typeface="メイリオ" pitchFamily="50" charset="-128"/>
                <a:ea typeface="メイリオ" pitchFamily="50" charset="-128"/>
                <a:cs typeface="メイリオ" pitchFamily="50" charset="-128"/>
              </a:rPr>
              <a:t> </a:t>
            </a:r>
            <a:r>
              <a:rPr lang="ja-JP" altLang="en-US" sz="1200" b="1" dirty="0" smtClean="0">
                <a:solidFill>
                  <a:prstClr val="black"/>
                </a:solidFill>
                <a:latin typeface="メイリオ" pitchFamily="50" charset="-128"/>
                <a:ea typeface="メイリオ" pitchFamily="50" charset="-128"/>
                <a:cs typeface="メイリオ" pitchFamily="50" charset="-128"/>
              </a:rPr>
              <a:t>共通化</a:t>
            </a:r>
            <a:r>
              <a:rPr lang="ja-JP" altLang="en-US" sz="1200" b="1" dirty="0">
                <a:solidFill>
                  <a:prstClr val="black"/>
                </a:solidFill>
                <a:latin typeface="メイリオ" pitchFamily="50" charset="-128"/>
                <a:ea typeface="メイリオ" pitchFamily="50" charset="-128"/>
                <a:cs typeface="メイリオ" pitchFamily="50" charset="-128"/>
              </a:rPr>
              <a:t>した対象労働者（２人目以降）について、助成額を加算</a:t>
            </a:r>
            <a:endParaRPr lang="en-US" altLang="ja-JP" sz="1200" b="1" dirty="0">
              <a:solidFill>
                <a:prstClr val="black"/>
              </a:solidFill>
              <a:latin typeface="メイリオ" pitchFamily="50" charset="-128"/>
              <a:ea typeface="メイリオ" pitchFamily="50" charset="-128"/>
              <a:cs typeface="メイリオ" pitchFamily="50" charset="-128"/>
            </a:endParaRPr>
          </a:p>
          <a:p>
            <a:pPr lvl="0" fontAlgn="auto">
              <a:lnSpc>
                <a:spcPts val="1600"/>
              </a:lnSpc>
              <a:spcBef>
                <a:spcPts val="0"/>
              </a:spcBef>
              <a:spcAft>
                <a:spcPts val="0"/>
              </a:spcAft>
              <a:defRPr/>
            </a:pPr>
            <a:r>
              <a:rPr lang="ja-JP" altLang="en-US" sz="1200" b="1" dirty="0">
                <a:solidFill>
                  <a:prstClr val="black"/>
                </a:solidFill>
                <a:latin typeface="メイリオ" pitchFamily="50" charset="-128"/>
                <a:ea typeface="メイリオ" pitchFamily="50" charset="-128"/>
                <a:cs typeface="メイリオ" pitchFamily="50" charset="-128"/>
              </a:rPr>
              <a:t>　</a:t>
            </a:r>
            <a:r>
              <a:rPr lang="ja-JP" altLang="en-US" sz="1200" dirty="0">
                <a:solidFill>
                  <a:prstClr val="black"/>
                </a:solidFill>
                <a:latin typeface="メイリオ" pitchFamily="50" charset="-128"/>
                <a:ea typeface="メイリオ" pitchFamily="50" charset="-128"/>
                <a:cs typeface="メイリオ" pitchFamily="50" charset="-128"/>
              </a:rPr>
              <a:t>　　　</a:t>
            </a:r>
            <a:r>
              <a:rPr lang="ja-JP" altLang="en-US" sz="1200" b="1" dirty="0">
                <a:solidFill>
                  <a:prstClr val="black"/>
                </a:solidFill>
                <a:latin typeface="メイリオ" pitchFamily="50" charset="-128"/>
                <a:ea typeface="メイリオ" pitchFamily="50" charset="-128"/>
                <a:cs typeface="メイリオ" pitchFamily="50" charset="-128"/>
              </a:rPr>
              <a:t>・対象労働者１人</a:t>
            </a:r>
            <a:r>
              <a:rPr lang="ja-JP" altLang="en-US" sz="1200" b="1" dirty="0" smtClean="0">
                <a:solidFill>
                  <a:prstClr val="black"/>
                </a:solidFill>
                <a:latin typeface="メイリオ" pitchFamily="50" charset="-128"/>
                <a:ea typeface="メイリオ" pitchFamily="50" charset="-128"/>
                <a:cs typeface="メイリオ" pitchFamily="50" charset="-128"/>
              </a:rPr>
              <a:t>当たり  </a:t>
            </a:r>
            <a:r>
              <a:rPr lang="en-US" altLang="ja-JP" sz="1200" b="1" dirty="0" smtClean="0">
                <a:solidFill>
                  <a:srgbClr val="FF0000"/>
                </a:solidFill>
                <a:latin typeface="メイリオ" pitchFamily="50" charset="-128"/>
                <a:ea typeface="メイリオ" pitchFamily="50" charset="-128"/>
                <a:cs typeface="メイリオ" pitchFamily="50" charset="-128"/>
              </a:rPr>
              <a:t>15,000</a:t>
            </a:r>
            <a:r>
              <a:rPr lang="ja-JP" altLang="en-US" sz="1200" b="1" dirty="0" smtClean="0">
                <a:solidFill>
                  <a:srgbClr val="FF0000"/>
                </a:solidFill>
                <a:latin typeface="メイリオ" pitchFamily="50" charset="-128"/>
                <a:ea typeface="メイリオ" pitchFamily="50" charset="-128"/>
                <a:cs typeface="メイリオ" pitchFamily="50" charset="-128"/>
              </a:rPr>
              <a:t>円</a:t>
            </a:r>
            <a:r>
              <a:rPr lang="ja-JP" altLang="en-US" sz="1200" b="1" dirty="0">
                <a:solidFill>
                  <a:srgbClr val="FF0000"/>
                </a:solidFill>
                <a:latin typeface="メイリオ" pitchFamily="50" charset="-128"/>
                <a:ea typeface="メイリオ" pitchFamily="50" charset="-128"/>
                <a:cs typeface="メイリオ" pitchFamily="50" charset="-128"/>
              </a:rPr>
              <a:t>　</a:t>
            </a:r>
            <a:r>
              <a:rPr lang="ja-JP" altLang="en-US" sz="1050" b="1" dirty="0">
                <a:solidFill>
                  <a:srgbClr val="FF0000"/>
                </a:solidFill>
                <a:latin typeface="メイリオ" pitchFamily="50" charset="-128"/>
                <a:ea typeface="メイリオ" pitchFamily="50" charset="-128"/>
                <a:cs typeface="メイリオ" pitchFamily="50" charset="-128"/>
              </a:rPr>
              <a:t>　　</a:t>
            </a:r>
            <a:r>
              <a:rPr lang="ja-JP" altLang="en-US" sz="1050" dirty="0" smtClean="0">
                <a:solidFill>
                  <a:prstClr val="black"/>
                </a:solidFill>
                <a:latin typeface="メイリオ" pitchFamily="50" charset="-128"/>
                <a:ea typeface="メイリオ" pitchFamily="50" charset="-128"/>
                <a:cs typeface="メイリオ" pitchFamily="50" charset="-128"/>
              </a:rPr>
              <a:t>＜</a:t>
            </a:r>
            <a:r>
              <a:rPr lang="ja-JP" altLang="en-US" sz="1050" dirty="0">
                <a:solidFill>
                  <a:prstClr val="black"/>
                </a:solidFill>
                <a:latin typeface="メイリオ" pitchFamily="50" charset="-128"/>
                <a:ea typeface="メイリオ" pitchFamily="50" charset="-128"/>
                <a:cs typeface="メイリオ" pitchFamily="50" charset="-128"/>
              </a:rPr>
              <a:t>上限</a:t>
            </a:r>
            <a:r>
              <a:rPr lang="en-US" altLang="ja-JP" sz="1050" u="sng" dirty="0">
                <a:solidFill>
                  <a:prstClr val="black"/>
                </a:solidFill>
                <a:latin typeface="メイリオ" pitchFamily="50" charset="-128"/>
                <a:ea typeface="メイリオ" pitchFamily="50" charset="-128"/>
                <a:cs typeface="メイリオ" pitchFamily="50" charset="-128"/>
              </a:rPr>
              <a:t>20</a:t>
            </a:r>
            <a:r>
              <a:rPr lang="ja-JP" altLang="en-US" sz="1050" u="sng" dirty="0">
                <a:solidFill>
                  <a:prstClr val="black"/>
                </a:solidFill>
                <a:latin typeface="メイリオ" pitchFamily="50" charset="-128"/>
                <a:ea typeface="メイリオ" pitchFamily="50" charset="-128"/>
                <a:cs typeface="メイリオ" pitchFamily="50" charset="-128"/>
              </a:rPr>
              <a:t>人</a:t>
            </a:r>
            <a:r>
              <a:rPr lang="ja-JP" altLang="en-US" sz="1050" dirty="0">
                <a:solidFill>
                  <a:prstClr val="black"/>
                </a:solidFill>
                <a:latin typeface="メイリオ" pitchFamily="50" charset="-128"/>
                <a:ea typeface="メイリオ" pitchFamily="50" charset="-128"/>
                <a:cs typeface="メイリオ" pitchFamily="50" charset="-128"/>
              </a:rPr>
              <a:t>まで＞</a:t>
            </a:r>
          </a:p>
          <a:p>
            <a:pPr lvl="0" fontAlgn="auto">
              <a:lnSpc>
                <a:spcPts val="1600"/>
              </a:lnSpc>
              <a:spcBef>
                <a:spcPts val="0"/>
              </a:spcBef>
              <a:spcAft>
                <a:spcPts val="0"/>
              </a:spcAft>
              <a:defRPr/>
            </a:pPr>
            <a:r>
              <a:rPr lang="ja-JP" altLang="en-US" sz="1200" b="1" dirty="0" smtClean="0">
                <a:solidFill>
                  <a:prstClr val="black"/>
                </a:solidFill>
                <a:latin typeface="メイリオ" pitchFamily="50" charset="-128"/>
                <a:ea typeface="メイリオ" pitchFamily="50" charset="-128"/>
                <a:cs typeface="メイリオ" pitchFamily="50" charset="-128"/>
              </a:rPr>
              <a:t> 　</a:t>
            </a:r>
            <a:r>
              <a:rPr lang="en-US" altLang="ja-JP" sz="1200" b="1" dirty="0" smtClean="0">
                <a:solidFill>
                  <a:prstClr val="black"/>
                </a:solidFill>
                <a:latin typeface="メイリオ" pitchFamily="50" charset="-128"/>
                <a:ea typeface="メイリオ" pitchFamily="50" charset="-128"/>
                <a:cs typeface="メイリオ" pitchFamily="50" charset="-128"/>
              </a:rPr>
              <a:t>(</a:t>
            </a:r>
            <a:r>
              <a:rPr lang="en-US" altLang="ja-JP" sz="1200" b="1" dirty="0">
                <a:solidFill>
                  <a:prstClr val="black"/>
                </a:solidFill>
                <a:latin typeface="メイリオ" pitchFamily="50" charset="-128"/>
                <a:ea typeface="メイリオ" pitchFamily="50" charset="-128"/>
                <a:cs typeface="メイリオ" pitchFamily="50" charset="-128"/>
              </a:rPr>
              <a:t>2</a:t>
            </a:r>
            <a:r>
              <a:rPr lang="en-US" altLang="ja-JP" sz="1200" b="1" dirty="0" smtClean="0">
                <a:solidFill>
                  <a:prstClr val="black"/>
                </a:solidFill>
                <a:latin typeface="メイリオ" pitchFamily="50" charset="-128"/>
                <a:ea typeface="メイリオ" pitchFamily="50" charset="-128"/>
                <a:cs typeface="メイリオ" pitchFamily="50" charset="-128"/>
              </a:rPr>
              <a:t>) </a:t>
            </a:r>
            <a:r>
              <a:rPr lang="ja-JP" altLang="en-US" sz="1200" b="1" dirty="0" smtClean="0">
                <a:solidFill>
                  <a:prstClr val="black"/>
                </a:solidFill>
                <a:latin typeface="メイリオ" pitchFamily="50" charset="-128"/>
                <a:ea typeface="メイリオ" pitchFamily="50" charset="-128"/>
                <a:cs typeface="メイリオ" pitchFamily="50" charset="-128"/>
              </a:rPr>
              <a:t>同時</a:t>
            </a:r>
            <a:r>
              <a:rPr lang="ja-JP" altLang="en-US" sz="1200" b="1" dirty="0">
                <a:solidFill>
                  <a:prstClr val="black"/>
                </a:solidFill>
                <a:latin typeface="メイリオ" pitchFamily="50" charset="-128"/>
                <a:ea typeface="メイリオ" pitchFamily="50" charset="-128"/>
                <a:cs typeface="メイリオ" pitchFamily="50" charset="-128"/>
              </a:rPr>
              <a:t>に共通化した諸手当（２つ目以降）について、助成額を加算</a:t>
            </a:r>
            <a:endParaRPr lang="en-US" altLang="ja-JP" sz="1200" b="1" dirty="0">
              <a:solidFill>
                <a:prstClr val="black"/>
              </a:solidFill>
              <a:latin typeface="メイリオ" pitchFamily="50" charset="-128"/>
              <a:ea typeface="メイリオ" pitchFamily="50" charset="-128"/>
              <a:cs typeface="メイリオ" pitchFamily="50" charset="-128"/>
            </a:endParaRPr>
          </a:p>
          <a:p>
            <a:pPr lvl="0" fontAlgn="auto">
              <a:lnSpc>
                <a:spcPts val="1600"/>
              </a:lnSpc>
              <a:spcBef>
                <a:spcPts val="0"/>
              </a:spcBef>
              <a:spcAft>
                <a:spcPts val="0"/>
              </a:spcAft>
              <a:defRPr/>
            </a:pPr>
            <a:r>
              <a:rPr lang="ja-JP" altLang="en-US" sz="1600" b="1" dirty="0">
                <a:solidFill>
                  <a:prstClr val="black"/>
                </a:solidFill>
                <a:latin typeface="メイリオ" pitchFamily="50" charset="-128"/>
                <a:ea typeface="メイリオ" pitchFamily="50" charset="-128"/>
                <a:cs typeface="メイリオ" pitchFamily="50" charset="-128"/>
              </a:rPr>
              <a:t>　</a:t>
            </a:r>
            <a:r>
              <a:rPr lang="ja-JP" altLang="en-US" sz="1600" dirty="0">
                <a:solidFill>
                  <a:prstClr val="black"/>
                </a:solidFill>
                <a:latin typeface="メイリオ" pitchFamily="50" charset="-128"/>
                <a:ea typeface="メイリオ" pitchFamily="50" charset="-128"/>
                <a:cs typeface="メイリオ" pitchFamily="50" charset="-128"/>
              </a:rPr>
              <a:t>　　</a:t>
            </a:r>
            <a:r>
              <a:rPr lang="ja-JP" altLang="en-US" sz="1200" b="1" dirty="0" smtClean="0">
                <a:solidFill>
                  <a:prstClr val="black"/>
                </a:solidFill>
                <a:latin typeface="メイリオ" pitchFamily="50" charset="-128"/>
                <a:ea typeface="メイリオ" pitchFamily="50" charset="-128"/>
                <a:cs typeface="メイリオ" pitchFamily="50" charset="-128"/>
              </a:rPr>
              <a:t>・</a:t>
            </a:r>
            <a:r>
              <a:rPr lang="ja-JP" altLang="en-US" sz="1200" b="1" dirty="0">
                <a:solidFill>
                  <a:prstClr val="black"/>
                </a:solidFill>
                <a:latin typeface="メイリオ" pitchFamily="50" charset="-128"/>
                <a:ea typeface="メイリオ" pitchFamily="50" charset="-128"/>
                <a:cs typeface="メイリオ" pitchFamily="50" charset="-128"/>
              </a:rPr>
              <a:t>諸手当の数１つ</a:t>
            </a:r>
            <a:r>
              <a:rPr lang="ja-JP" altLang="en-US" sz="1200" b="1" dirty="0" smtClean="0">
                <a:solidFill>
                  <a:prstClr val="black"/>
                </a:solidFill>
                <a:latin typeface="メイリオ" pitchFamily="50" charset="-128"/>
                <a:ea typeface="メイリオ" pitchFamily="50" charset="-128"/>
                <a:cs typeface="メイリオ" pitchFamily="50" charset="-128"/>
              </a:rPr>
              <a:t>当たり　</a:t>
            </a:r>
            <a:r>
              <a:rPr lang="en-US" altLang="ja-JP" sz="1200" b="1" dirty="0" smtClean="0">
                <a:solidFill>
                  <a:srgbClr val="FF0000"/>
                </a:solidFill>
                <a:latin typeface="メイリオ" pitchFamily="50" charset="-128"/>
                <a:ea typeface="メイリオ" pitchFamily="50" charset="-128"/>
                <a:cs typeface="メイリオ" pitchFamily="50" charset="-128"/>
              </a:rPr>
              <a:t>16</a:t>
            </a:r>
            <a:r>
              <a:rPr lang="ja-JP" altLang="en-US" sz="1200" b="1" dirty="0">
                <a:solidFill>
                  <a:srgbClr val="FF0000"/>
                </a:solidFill>
                <a:latin typeface="メイリオ" pitchFamily="50" charset="-128"/>
                <a:ea typeface="メイリオ" pitchFamily="50" charset="-128"/>
                <a:cs typeface="メイリオ" pitchFamily="50" charset="-128"/>
              </a:rPr>
              <a:t>万</a:t>
            </a:r>
            <a:r>
              <a:rPr lang="ja-JP" altLang="en-US" sz="1200" b="1" dirty="0" smtClean="0">
                <a:solidFill>
                  <a:srgbClr val="FF0000"/>
                </a:solidFill>
                <a:latin typeface="メイリオ" pitchFamily="50" charset="-128"/>
                <a:ea typeface="メイリオ" pitchFamily="50" charset="-128"/>
                <a:cs typeface="メイリオ" pitchFamily="50" charset="-128"/>
              </a:rPr>
              <a:t>円</a:t>
            </a:r>
            <a:r>
              <a:rPr lang="ja-JP" altLang="en-US" sz="1200" b="1" dirty="0">
                <a:solidFill>
                  <a:srgbClr val="FF0000"/>
                </a:solidFill>
                <a:latin typeface="メイリオ" pitchFamily="50" charset="-128"/>
                <a:ea typeface="メイリオ" pitchFamily="50" charset="-128"/>
                <a:cs typeface="メイリオ" pitchFamily="50" charset="-128"/>
              </a:rPr>
              <a:t>　</a:t>
            </a:r>
            <a:r>
              <a:rPr lang="ja-JP" altLang="en-US" sz="1200" b="1" dirty="0" smtClean="0">
                <a:solidFill>
                  <a:srgbClr val="FF0000"/>
                </a:solidFill>
                <a:latin typeface="メイリオ" pitchFamily="50" charset="-128"/>
                <a:ea typeface="メイリオ" pitchFamily="50" charset="-128"/>
                <a:cs typeface="メイリオ" pitchFamily="50" charset="-128"/>
              </a:rPr>
              <a:t>　　　</a:t>
            </a:r>
            <a:r>
              <a:rPr lang="ja-JP" altLang="en-US" sz="1050" dirty="0" smtClean="0">
                <a:solidFill>
                  <a:prstClr val="black"/>
                </a:solidFill>
                <a:latin typeface="メイリオ" pitchFamily="50" charset="-128"/>
                <a:ea typeface="メイリオ" pitchFamily="50" charset="-128"/>
                <a:cs typeface="メイリオ" pitchFamily="50" charset="-128"/>
              </a:rPr>
              <a:t>＜</a:t>
            </a:r>
            <a:r>
              <a:rPr lang="ja-JP" altLang="en-US" sz="1050" dirty="0">
                <a:solidFill>
                  <a:prstClr val="black"/>
                </a:solidFill>
                <a:latin typeface="メイリオ" pitchFamily="50" charset="-128"/>
                <a:ea typeface="メイリオ" pitchFamily="50" charset="-128"/>
                <a:cs typeface="メイリオ" pitchFamily="50" charset="-128"/>
              </a:rPr>
              <a:t>上限</a:t>
            </a:r>
            <a:r>
              <a:rPr lang="en-US" altLang="ja-JP" sz="1050" u="sng" dirty="0">
                <a:solidFill>
                  <a:prstClr val="black"/>
                </a:solidFill>
                <a:latin typeface="メイリオ" pitchFamily="50" charset="-128"/>
                <a:ea typeface="メイリオ" pitchFamily="50" charset="-128"/>
                <a:cs typeface="メイリオ" pitchFamily="50" charset="-128"/>
              </a:rPr>
              <a:t>10</a:t>
            </a:r>
            <a:r>
              <a:rPr lang="ja-JP" altLang="en-US" sz="1050" u="sng" dirty="0">
                <a:solidFill>
                  <a:prstClr val="black"/>
                </a:solidFill>
                <a:latin typeface="メイリオ" pitchFamily="50" charset="-128"/>
                <a:ea typeface="メイリオ" pitchFamily="50" charset="-128"/>
                <a:cs typeface="メイリオ" pitchFamily="50" charset="-128"/>
              </a:rPr>
              <a:t>手当</a:t>
            </a:r>
            <a:r>
              <a:rPr lang="ja-JP" altLang="en-US" sz="1050" dirty="0">
                <a:solidFill>
                  <a:prstClr val="black"/>
                </a:solidFill>
                <a:latin typeface="メイリオ" pitchFamily="50" charset="-128"/>
                <a:ea typeface="メイリオ" pitchFamily="50" charset="-128"/>
                <a:cs typeface="メイリオ" pitchFamily="50" charset="-128"/>
              </a:rPr>
              <a:t>まで＞</a:t>
            </a:r>
            <a:endParaRPr lang="ja-JP" altLang="en-US" sz="1400" dirty="0">
              <a:solidFill>
                <a:prstClr val="black"/>
              </a:solidFill>
              <a:latin typeface="メイリオ" pitchFamily="50" charset="-128"/>
              <a:ea typeface="メイリオ" pitchFamily="50" charset="-128"/>
              <a:cs typeface="メイリオ" pitchFamily="50" charset="-128"/>
            </a:endParaRPr>
          </a:p>
        </p:txBody>
      </p:sp>
      <p:sp>
        <p:nvSpPr>
          <p:cNvPr id="68" name="角丸四角形 67"/>
          <p:cNvSpPr/>
          <p:nvPr/>
        </p:nvSpPr>
        <p:spPr>
          <a:xfrm>
            <a:off x="271130" y="2624232"/>
            <a:ext cx="1767289" cy="288000"/>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rPr>
              <a:t>現行制度の概要</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69" name="角丸四角形 68"/>
          <p:cNvSpPr/>
          <p:nvPr/>
        </p:nvSpPr>
        <p:spPr>
          <a:xfrm>
            <a:off x="268349" y="4576267"/>
            <a:ext cx="1767289" cy="288000"/>
          </a:xfrm>
          <a:prstGeom prst="roundRect">
            <a:avLst>
              <a:gd name="adj"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メイリオ" panose="020B0604030504040204" pitchFamily="50" charset="-128"/>
                <a:ea typeface="メイリオ" panose="020B0604030504040204" pitchFamily="50" charset="-128"/>
              </a:rPr>
              <a:t>支給要件</a:t>
            </a:r>
            <a:r>
              <a:rPr lang="ja-JP" altLang="en-US" sz="1400" b="1" dirty="0" smtClean="0">
                <a:solidFill>
                  <a:schemeClr val="bg1"/>
                </a:solidFill>
                <a:latin typeface="メイリオ" panose="020B0604030504040204" pitchFamily="50" charset="-128"/>
                <a:ea typeface="メイリオ" panose="020B0604030504040204" pitchFamily="50" charset="-128"/>
              </a:rPr>
              <a:t>の変更</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70" name="角丸四角形 69"/>
          <p:cNvSpPr/>
          <p:nvPr/>
        </p:nvSpPr>
        <p:spPr>
          <a:xfrm>
            <a:off x="403791" y="7548046"/>
            <a:ext cx="6401016" cy="991619"/>
          </a:xfrm>
          <a:prstGeom prst="roundRect">
            <a:avLst>
              <a:gd name="adj" fmla="val 9728"/>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b="1" dirty="0" smtClean="0">
                <a:solidFill>
                  <a:schemeClr val="tx1"/>
                </a:solidFill>
                <a:latin typeface="メイリオ" panose="020B0604030504040204" pitchFamily="50" charset="-128"/>
                <a:ea typeface="メイリオ" panose="020B0604030504040204" pitchFamily="50" charset="-128"/>
              </a:rPr>
              <a:t>健康診断制度</a:t>
            </a:r>
            <a:r>
              <a:rPr lang="ja-JP" altLang="en-US" sz="1100" dirty="0" smtClean="0">
                <a:solidFill>
                  <a:schemeClr val="tx1"/>
                </a:solidFill>
                <a:latin typeface="メイリオ" panose="020B0604030504040204" pitchFamily="50" charset="-128"/>
                <a:ea typeface="メイリオ" panose="020B0604030504040204" pitchFamily="50" charset="-128"/>
              </a:rPr>
              <a:t>に関する支給要件の注意点：コース統合に</a:t>
            </a:r>
            <a:r>
              <a:rPr lang="ja-JP" altLang="en-US" sz="1100" dirty="0">
                <a:solidFill>
                  <a:schemeClr val="tx1"/>
                </a:solidFill>
                <a:latin typeface="メイリオ" panose="020B0604030504040204" pitchFamily="50" charset="-128"/>
                <a:ea typeface="メイリオ" panose="020B0604030504040204" pitchFamily="50" charset="-128"/>
              </a:rPr>
              <a:t>伴い</a:t>
            </a:r>
            <a:r>
              <a:rPr lang="ja-JP" altLang="en-US" sz="1100" dirty="0" smtClean="0">
                <a:solidFill>
                  <a:schemeClr val="tx1"/>
                </a:solidFill>
                <a:latin typeface="メイリオ" panose="020B0604030504040204" pitchFamily="50" charset="-128"/>
                <a:ea typeface="メイリオ" panose="020B0604030504040204" pitchFamily="50" charset="-128"/>
              </a:rPr>
              <a:t>、</a:t>
            </a:r>
            <a:r>
              <a:rPr lang="ja-JP" altLang="en-US" sz="1100" u="sng" dirty="0" smtClean="0">
                <a:solidFill>
                  <a:schemeClr val="tx1"/>
                </a:solidFill>
                <a:latin typeface="メイリオ" panose="020B0604030504040204" pitchFamily="50" charset="-128"/>
                <a:ea typeface="メイリオ" panose="020B0604030504040204" pitchFamily="50" charset="-128"/>
              </a:rPr>
              <a:t>定期</a:t>
            </a:r>
            <a:r>
              <a:rPr lang="ja-JP" altLang="en-US" sz="1100" u="sng" dirty="0">
                <a:solidFill>
                  <a:schemeClr val="tx1"/>
                </a:solidFill>
                <a:latin typeface="メイリオ" panose="020B0604030504040204" pitchFamily="50" charset="-128"/>
                <a:ea typeface="メイリオ" panose="020B0604030504040204" pitchFamily="50" charset="-128"/>
              </a:rPr>
              <a:t>健康診断等の受診日の前日から起算して</a:t>
            </a:r>
            <a:r>
              <a:rPr lang="ja-JP" altLang="en-US" sz="1100" b="1" u="sng" dirty="0">
                <a:solidFill>
                  <a:schemeClr val="tx1"/>
                </a:solidFill>
                <a:latin typeface="メイリオ" panose="020B0604030504040204" pitchFamily="50" charset="-128"/>
                <a:ea typeface="メイリオ" panose="020B0604030504040204" pitchFamily="50" charset="-128"/>
              </a:rPr>
              <a:t>３か月以上前</a:t>
            </a:r>
            <a:r>
              <a:rPr lang="ja-JP" altLang="en-US" sz="1100" u="sng" dirty="0">
                <a:solidFill>
                  <a:schemeClr val="tx1"/>
                </a:solidFill>
                <a:latin typeface="メイリオ" panose="020B0604030504040204" pitchFamily="50" charset="-128"/>
                <a:ea typeface="メイリオ" panose="020B0604030504040204" pitchFamily="50" charset="-128"/>
              </a:rPr>
              <a:t>の日から</a:t>
            </a:r>
            <a:r>
              <a:rPr lang="ja-JP" altLang="en-US" sz="1100" b="1" u="sng" dirty="0">
                <a:solidFill>
                  <a:schemeClr val="tx1"/>
                </a:solidFill>
                <a:latin typeface="メイリオ" panose="020B0604030504040204" pitchFamily="50" charset="-128"/>
                <a:ea typeface="メイリオ" panose="020B0604030504040204" pitchFamily="50" charset="-128"/>
              </a:rPr>
              <a:t>受診後６か月以上</a:t>
            </a:r>
            <a:r>
              <a:rPr lang="ja-JP" altLang="en-US" sz="1100" u="sng" dirty="0">
                <a:solidFill>
                  <a:schemeClr val="tx1"/>
                </a:solidFill>
                <a:latin typeface="メイリオ" panose="020B0604030504040204" pitchFamily="50" charset="-128"/>
                <a:ea typeface="メイリオ" panose="020B0604030504040204" pitchFamily="50" charset="-128"/>
              </a:rPr>
              <a:t>の期間継続して、支給対象事業主に雇用されている</a:t>
            </a:r>
            <a:r>
              <a:rPr lang="ja-JP" altLang="en-US" sz="1100" dirty="0">
                <a:solidFill>
                  <a:schemeClr val="tx1"/>
                </a:solidFill>
                <a:latin typeface="メイリオ" panose="020B0604030504040204" pitchFamily="50" charset="-128"/>
                <a:ea typeface="メイリオ" panose="020B0604030504040204" pitchFamily="50" charset="-128"/>
              </a:rPr>
              <a:t>有期雇用労働者等である</a:t>
            </a:r>
            <a:r>
              <a:rPr lang="ja-JP" altLang="en-US" sz="1100" dirty="0" smtClean="0">
                <a:solidFill>
                  <a:schemeClr val="tx1"/>
                </a:solidFill>
                <a:latin typeface="メイリオ" panose="020B0604030504040204" pitchFamily="50" charset="-128"/>
                <a:ea typeface="メイリオ" panose="020B0604030504040204" pitchFamily="50" charset="-128"/>
              </a:rPr>
              <a:t>ことが必要となります。（下線部が新要件部分）</a:t>
            </a:r>
            <a:endParaRPr lang="en-US" altLang="ja-JP" sz="1100" dirty="0" smtClean="0">
              <a:solidFill>
                <a:schemeClr val="tx1"/>
              </a:solidFill>
              <a:latin typeface="メイリオ" panose="020B0604030504040204" pitchFamily="50" charset="-128"/>
              <a:ea typeface="メイリオ" panose="020B0604030504040204" pitchFamily="50" charset="-128"/>
            </a:endParaRPr>
          </a:p>
          <a:p>
            <a:r>
              <a:rPr lang="ja-JP" altLang="en-US" sz="600" dirty="0" smtClean="0">
                <a:solidFill>
                  <a:schemeClr val="tx1"/>
                </a:solidFill>
                <a:latin typeface="メイリオ" panose="020B0604030504040204" pitchFamily="50" charset="-128"/>
                <a:ea typeface="メイリオ" panose="020B0604030504040204" pitchFamily="50" charset="-128"/>
              </a:rPr>
              <a:t>　</a:t>
            </a:r>
            <a:endParaRPr lang="en-US" altLang="ja-JP" sz="600" dirty="0" smtClean="0">
              <a:solidFill>
                <a:schemeClr val="tx1"/>
              </a:solidFill>
              <a:latin typeface="メイリオ" panose="020B0604030504040204" pitchFamily="50" charset="-128"/>
              <a:ea typeface="メイリオ" panose="020B0604030504040204" pitchFamily="50" charset="-128"/>
            </a:endParaRPr>
          </a:p>
          <a:p>
            <a:r>
              <a:rPr lang="en-US" altLang="ja-JP" sz="1100" dirty="0" smtClean="0">
                <a:solidFill>
                  <a:schemeClr val="tx1"/>
                </a:solidFill>
                <a:latin typeface="メイリオ" panose="020B0604030504040204" pitchFamily="50" charset="-128"/>
                <a:ea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rPr>
              <a:t>これに伴い、支給申請期間も、健康</a:t>
            </a:r>
            <a:r>
              <a:rPr lang="ja-JP" altLang="en-US" sz="1100" dirty="0">
                <a:solidFill>
                  <a:schemeClr val="tx1"/>
                </a:solidFill>
                <a:latin typeface="メイリオ" panose="020B0604030504040204" pitchFamily="50" charset="-128"/>
                <a:ea typeface="メイリオ" panose="020B0604030504040204" pitchFamily="50" charset="-128"/>
              </a:rPr>
              <a:t>診断制度を有期雇用労働者等に延べ４人以上実施した</a:t>
            </a:r>
            <a:r>
              <a:rPr lang="ja-JP" altLang="en-US" sz="1100" dirty="0" smtClean="0">
                <a:solidFill>
                  <a:schemeClr val="tx1"/>
                </a:solidFill>
                <a:latin typeface="メイリオ" panose="020B0604030504040204" pitchFamily="50" charset="-128"/>
                <a:ea typeface="メイリオ" panose="020B0604030504040204" pitchFamily="50" charset="-128"/>
              </a:rPr>
              <a:t>日を</a:t>
            </a:r>
            <a:r>
              <a:rPr lang="ja-JP" altLang="en-US" sz="1100" dirty="0">
                <a:solidFill>
                  <a:schemeClr val="tx1"/>
                </a:solidFill>
                <a:latin typeface="メイリオ" panose="020B0604030504040204" pitchFamily="50" charset="-128"/>
                <a:ea typeface="メイリオ" panose="020B0604030504040204" pitchFamily="50" charset="-128"/>
              </a:rPr>
              <a:t>含む月以降６か月分の賃金を支給した日の翌日から起算して２か月</a:t>
            </a:r>
            <a:r>
              <a:rPr lang="ja-JP" altLang="en-US" sz="1100" dirty="0" smtClean="0">
                <a:solidFill>
                  <a:schemeClr val="tx1"/>
                </a:solidFill>
                <a:latin typeface="メイリオ" panose="020B0604030504040204" pitchFamily="50" charset="-128"/>
                <a:ea typeface="メイリオ" panose="020B0604030504040204" pitchFamily="50" charset="-128"/>
              </a:rPr>
              <a:t>以内となります。</a:t>
            </a:r>
            <a:endParaRPr lang="ja-JP" altLang="en-US" sz="1100" dirty="0">
              <a:solidFill>
                <a:schemeClr val="tx1"/>
              </a:solidFill>
              <a:latin typeface="メイリオ" panose="020B0604030504040204" pitchFamily="50" charset="-128"/>
              <a:ea typeface="メイリオ" panose="020B0604030504040204" pitchFamily="50" charset="-128"/>
            </a:endParaRPr>
          </a:p>
          <a:p>
            <a:endParaRPr lang="en-US" altLang="ja-JP" sz="1100" dirty="0" smtClean="0">
              <a:solidFill>
                <a:schemeClr val="tx1"/>
              </a:solidFill>
              <a:latin typeface="メイリオ" panose="020B0604030504040204" pitchFamily="50" charset="-128"/>
              <a:ea typeface="メイリオ" panose="020B0604030504040204" pitchFamily="50" charset="-128"/>
            </a:endParaRPr>
          </a:p>
        </p:txBody>
      </p:sp>
      <p:sp>
        <p:nvSpPr>
          <p:cNvPr id="71" name="テキスト ボックス 70"/>
          <p:cNvSpPr txBox="1">
            <a:spLocks noChangeArrowheads="1"/>
          </p:cNvSpPr>
          <p:nvPr/>
        </p:nvSpPr>
        <p:spPr bwMode="auto">
          <a:xfrm>
            <a:off x="216400" y="8964748"/>
            <a:ext cx="67681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177800" indent="-177800" eaLnBrk="1" hangingPunct="1">
              <a:spcBef>
                <a:spcPct val="0"/>
              </a:spcBef>
              <a:buFontTx/>
              <a:buNone/>
              <a:defRPr/>
            </a:pPr>
            <a:r>
              <a:rPr lang="en-US" altLang="ja-JP" sz="900" dirty="0" smtClean="0">
                <a:latin typeface="メイリオ" pitchFamily="50" charset="-128"/>
                <a:ea typeface="メイリオ" pitchFamily="50" charset="-128"/>
                <a:cs typeface="メイリオ" pitchFamily="50" charset="-128"/>
              </a:rPr>
              <a:t>※</a:t>
            </a:r>
            <a:r>
              <a:rPr lang="ja-JP" altLang="en-US" sz="900" dirty="0" smtClean="0">
                <a:latin typeface="メイリオ" pitchFamily="50" charset="-128"/>
                <a:ea typeface="メイリオ" pitchFamily="50" charset="-128"/>
                <a:cs typeface="メイリオ" pitchFamily="50" charset="-128"/>
              </a:rPr>
              <a:t>　有期</a:t>
            </a:r>
            <a:r>
              <a:rPr lang="ja-JP" altLang="en-US" sz="900" dirty="0">
                <a:latin typeface="メイリオ" pitchFamily="50" charset="-128"/>
                <a:ea typeface="メイリオ" pitchFamily="50" charset="-128"/>
                <a:cs typeface="メイリオ" pitchFamily="50" charset="-128"/>
              </a:rPr>
              <a:t>雇用</a:t>
            </a:r>
            <a:r>
              <a:rPr lang="ja-JP" altLang="en-US" sz="900" dirty="0" smtClean="0">
                <a:latin typeface="メイリオ" pitchFamily="50" charset="-128"/>
                <a:ea typeface="メイリオ" pitchFamily="50" charset="-128"/>
                <a:cs typeface="メイリオ" pitchFamily="50" charset="-128"/>
              </a:rPr>
              <a:t>労働者等を</a:t>
            </a:r>
            <a:r>
              <a:rPr lang="ja-JP" altLang="en-US" sz="900" dirty="0">
                <a:latin typeface="メイリオ" pitchFamily="50" charset="-128"/>
                <a:ea typeface="メイリオ" pitchFamily="50" charset="-128"/>
                <a:cs typeface="メイリオ" pitchFamily="50" charset="-128"/>
              </a:rPr>
              <a:t>対象とする「法定外の健康診断制度</a:t>
            </a:r>
            <a:r>
              <a:rPr lang="ja-JP" altLang="en-US" sz="900" dirty="0" smtClean="0">
                <a:latin typeface="メイリオ" pitchFamily="50" charset="-128"/>
                <a:ea typeface="メイリオ" pitchFamily="50" charset="-128"/>
                <a:cs typeface="メイリオ" pitchFamily="50" charset="-128"/>
              </a:rPr>
              <a:t>」および</a:t>
            </a:r>
            <a:r>
              <a:rPr lang="ja-JP" altLang="en-US" sz="900" dirty="0">
                <a:latin typeface="メイリオ" pitchFamily="50" charset="-128"/>
                <a:ea typeface="メイリオ" pitchFamily="50" charset="-128"/>
                <a:cs typeface="メイリオ" pitchFamily="50" charset="-128"/>
              </a:rPr>
              <a:t>有期雇用</a:t>
            </a:r>
            <a:r>
              <a:rPr lang="ja-JP" altLang="en-US" sz="900" dirty="0" smtClean="0">
                <a:latin typeface="メイリオ" pitchFamily="50" charset="-128"/>
                <a:ea typeface="メイリオ" pitchFamily="50" charset="-128"/>
                <a:cs typeface="メイリオ" pitchFamily="50" charset="-128"/>
              </a:rPr>
              <a:t>労働者等に</a:t>
            </a:r>
            <a:r>
              <a:rPr lang="ja-JP" altLang="en-US" sz="900" dirty="0">
                <a:latin typeface="メイリオ" pitchFamily="50" charset="-128"/>
                <a:ea typeface="メイリオ" pitchFamily="50" charset="-128"/>
                <a:cs typeface="メイリオ" pitchFamily="50" charset="-128"/>
              </a:rPr>
              <a:t>関する正規雇用労働者との共通の諸手当制度の規定が令和３年３月</a:t>
            </a:r>
            <a:r>
              <a:rPr lang="en-US" altLang="ja-JP" sz="900" dirty="0">
                <a:latin typeface="メイリオ" pitchFamily="50" charset="-128"/>
                <a:ea typeface="メイリオ" pitchFamily="50" charset="-128"/>
                <a:cs typeface="メイリオ" pitchFamily="50" charset="-128"/>
              </a:rPr>
              <a:t>31</a:t>
            </a:r>
            <a:r>
              <a:rPr lang="ja-JP" altLang="en-US" sz="900" dirty="0">
                <a:latin typeface="メイリオ" pitchFamily="50" charset="-128"/>
                <a:ea typeface="メイリオ" pitchFamily="50" charset="-128"/>
                <a:cs typeface="メイリオ" pitchFamily="50" charset="-128"/>
              </a:rPr>
              <a:t>日以前の場合は、当該規定に基づく健康診断の実施</a:t>
            </a:r>
            <a:r>
              <a:rPr lang="ja-JP" altLang="en-US" sz="900" dirty="0" smtClean="0">
                <a:latin typeface="メイリオ" pitchFamily="50" charset="-128"/>
                <a:ea typeface="メイリオ" pitchFamily="50" charset="-128"/>
                <a:cs typeface="メイリオ" pitchFamily="50" charset="-128"/>
              </a:rPr>
              <a:t>日または</a:t>
            </a:r>
            <a:r>
              <a:rPr lang="ja-JP" altLang="en-US" sz="900" dirty="0">
                <a:latin typeface="メイリオ" pitchFamily="50" charset="-128"/>
                <a:ea typeface="メイリオ" pitchFamily="50" charset="-128"/>
                <a:cs typeface="メイリオ" pitchFamily="50" charset="-128"/>
              </a:rPr>
              <a:t>諸手当等</a:t>
            </a:r>
            <a:r>
              <a:rPr lang="ja-JP" altLang="en-US" sz="900" dirty="0" smtClean="0">
                <a:latin typeface="メイリオ" pitchFamily="50" charset="-128"/>
                <a:ea typeface="メイリオ" pitchFamily="50" charset="-128"/>
                <a:cs typeface="メイリオ" pitchFamily="50" charset="-128"/>
              </a:rPr>
              <a:t>の適用日が</a:t>
            </a:r>
            <a:r>
              <a:rPr lang="ja-JP" altLang="en-US" sz="900" dirty="0">
                <a:latin typeface="メイリオ" pitchFamily="50" charset="-128"/>
                <a:ea typeface="メイリオ" pitchFamily="50" charset="-128"/>
                <a:cs typeface="メイリオ" pitchFamily="50" charset="-128"/>
              </a:rPr>
              <a:t>同年４月以降となる場合であっても従前の制度が適用されます。</a:t>
            </a:r>
            <a:endParaRPr lang="en-US" altLang="ja-JP" sz="900" dirty="0" smtClean="0">
              <a:latin typeface="メイリオ" pitchFamily="50" charset="-128"/>
              <a:ea typeface="メイリオ" pitchFamily="50" charset="-128"/>
              <a:cs typeface="メイリオ" pitchFamily="50" charset="-128"/>
            </a:endParaRPr>
          </a:p>
        </p:txBody>
      </p:sp>
      <p:sp>
        <p:nvSpPr>
          <p:cNvPr id="73" name="角丸四角形 72"/>
          <p:cNvSpPr/>
          <p:nvPr/>
        </p:nvSpPr>
        <p:spPr>
          <a:xfrm>
            <a:off x="294545" y="931409"/>
            <a:ext cx="1767289" cy="288000"/>
          </a:xfrm>
          <a:prstGeom prst="roundRect">
            <a:avLst>
              <a:gd name="adj"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メイリオ" panose="020B0604030504040204" pitchFamily="50" charset="-128"/>
                <a:ea typeface="メイリオ" panose="020B0604030504040204" pitchFamily="50" charset="-128"/>
              </a:rPr>
              <a:t>統　合</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27888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3078" name="図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6224187" y="9909968"/>
            <a:ext cx="5286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AutoShape 9"/>
          <p:cNvSpPr>
            <a:spLocks noChangeArrowheads="1"/>
          </p:cNvSpPr>
          <p:nvPr/>
        </p:nvSpPr>
        <p:spPr bwMode="auto">
          <a:xfrm>
            <a:off x="6754486" y="9916716"/>
            <a:ext cx="679450" cy="514350"/>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pic>
        <p:nvPicPr>
          <p:cNvPr id="3080" name="図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075" y="-139700"/>
            <a:ext cx="5254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AutoShape 3"/>
          <p:cNvSpPr>
            <a:spLocks noChangeArrowheads="1"/>
          </p:cNvSpPr>
          <p:nvPr/>
        </p:nvSpPr>
        <p:spPr bwMode="auto">
          <a:xfrm>
            <a:off x="-266700" y="-323850"/>
            <a:ext cx="679450" cy="514350"/>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
        <p:nvSpPr>
          <p:cNvPr id="3082" name="AutoShape 5"/>
          <p:cNvSpPr>
            <a:spLocks noChangeArrowheads="1"/>
          </p:cNvSpPr>
          <p:nvPr/>
        </p:nvSpPr>
        <p:spPr bwMode="auto">
          <a:xfrm>
            <a:off x="915988" y="-323850"/>
            <a:ext cx="7256462" cy="514350"/>
          </a:xfrm>
          <a:prstGeom prst="roundRect">
            <a:avLst>
              <a:gd name="adj" fmla="val 50000"/>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
        <p:nvSpPr>
          <p:cNvPr id="3083" name="AutoShape 7"/>
          <p:cNvSpPr>
            <a:spLocks noChangeArrowheads="1"/>
          </p:cNvSpPr>
          <p:nvPr/>
        </p:nvSpPr>
        <p:spPr bwMode="auto">
          <a:xfrm>
            <a:off x="-1004686" y="9913797"/>
            <a:ext cx="7258051" cy="512762"/>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
        <p:nvSpPr>
          <p:cNvPr id="28" name="角丸四角形 27"/>
          <p:cNvSpPr/>
          <p:nvPr/>
        </p:nvSpPr>
        <p:spPr>
          <a:xfrm>
            <a:off x="216450" y="251870"/>
            <a:ext cx="6768000" cy="5364770"/>
          </a:xfrm>
          <a:prstGeom prst="roundRect">
            <a:avLst>
              <a:gd name="adj" fmla="val 4047"/>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b="1" u="sng" dirty="0" smtClean="0">
              <a:solidFill>
                <a:srgbClr val="FF0000"/>
              </a:solidFill>
              <a:latin typeface="HG創英角ﾎﾟｯﾌﾟ体" panose="040B0A09000000000000" pitchFamily="49" charset="-128"/>
              <a:ea typeface="HG創英角ﾎﾟｯﾌﾟ体" panose="040B0A09000000000000" pitchFamily="49" charset="-128"/>
            </a:endParaRPr>
          </a:p>
        </p:txBody>
      </p:sp>
      <p:sp>
        <p:nvSpPr>
          <p:cNvPr id="29" name="正方形/長方形 28"/>
          <p:cNvSpPr/>
          <p:nvPr/>
        </p:nvSpPr>
        <p:spPr>
          <a:xfrm>
            <a:off x="215901" y="231544"/>
            <a:ext cx="6768000" cy="7920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229596" y="249544"/>
            <a:ext cx="2880000" cy="756000"/>
          </a:xfrm>
          <a:prstGeom prst="roundRect">
            <a:avLst>
              <a:gd name="adj" fmla="val 0"/>
            </a:avLst>
          </a:prstGeom>
          <a:solidFill>
            <a:schemeClr val="tx2">
              <a:lumMod val="75000"/>
            </a:schemeClr>
          </a:solidFill>
          <a:ln w="25400">
            <a:solidFill>
              <a:schemeClr val="tx2">
                <a:lumMod val="75000"/>
              </a:schemeClr>
            </a:solidFill>
          </a:ln>
          <a:effectLst/>
        </p:spPr>
        <p:style>
          <a:lnRef idx="2">
            <a:schemeClr val="accent5">
              <a:shade val="50000"/>
            </a:schemeClr>
          </a:lnRef>
          <a:fillRef idx="1">
            <a:schemeClr val="accent5"/>
          </a:fillRef>
          <a:effectRef idx="0">
            <a:schemeClr val="accent5"/>
          </a:effectRef>
          <a:fontRef idx="minor">
            <a:schemeClr val="lt1"/>
          </a:fontRef>
        </p:style>
        <p:txBody>
          <a:bodyPr lIns="144000" tIns="72000" bIns="0" anchor="ctr"/>
          <a:lstStyle/>
          <a:p>
            <a:pPr>
              <a:defRPr/>
            </a:pPr>
            <a:r>
              <a:rPr lang="ja-JP" altLang="en-US" b="1"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５</a:t>
            </a:r>
            <a:r>
              <a:rPr lang="en-US" altLang="ja-JP" b="1"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a:t>
            </a:r>
            <a:r>
              <a:rPr lang="ja-JP" altLang="en-US"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選択的適用</a:t>
            </a:r>
            <a:r>
              <a:rPr lang="ja-JP" altLang="en-US" b="1"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拡大導入時</a:t>
            </a:r>
            <a:endParaRPr lang="en-US" altLang="ja-JP" b="1"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a:p>
            <a:pPr>
              <a:defRPr/>
            </a:pPr>
            <a:r>
              <a:rPr lang="ja-JP" altLang="en-US" b="1"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処遇</a:t>
            </a:r>
            <a:r>
              <a:rPr lang="ja-JP" altLang="en-US"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改善</a:t>
            </a:r>
            <a:r>
              <a:rPr lang="ja-JP" altLang="en-US" b="1"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コース</a:t>
            </a:r>
            <a:endParaRPr lang="ja-JP" altLang="en-US"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34" name="テキスト ボックス 33"/>
          <p:cNvSpPr txBox="1"/>
          <p:nvPr/>
        </p:nvSpPr>
        <p:spPr>
          <a:xfrm>
            <a:off x="3122742" y="233520"/>
            <a:ext cx="3861708" cy="792000"/>
          </a:xfrm>
          <a:prstGeom prst="rect">
            <a:avLst/>
          </a:prstGeom>
          <a:noFill/>
          <a:ln>
            <a:noFill/>
          </a:ln>
        </p:spPr>
        <p:txBody>
          <a:bodyPr wrap="square" tIns="0" bIns="0" rtlCol="0" anchor="ctr" anchorCtr="0">
            <a:noAutofit/>
          </a:bodyPr>
          <a:lstStyle>
            <a:defPPr>
              <a:defRPr lang="ja-JP"/>
            </a:defPPr>
            <a:lvl1pPr>
              <a:lnSpc>
                <a:spcPct val="110000"/>
              </a:lnSpc>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nSpc>
                <a:spcPct val="10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労使合意に基づく社会保険の適用拡大の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措置の導入に伴い、その雇用する有期</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雇用</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労働者等について、働き方の意向を適切に把握し、被用者保険の適用と働き方の見直しに反映させるための取り組みを実施し、当該措置により新たに被保険者とした場合</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に助成</a:t>
            </a:r>
          </a:p>
        </p:txBody>
      </p:sp>
      <p:sp>
        <p:nvSpPr>
          <p:cNvPr id="35" name="テキスト ボックス 36"/>
          <p:cNvSpPr txBox="1">
            <a:spLocks noChangeArrowheads="1"/>
          </p:cNvSpPr>
          <p:nvPr/>
        </p:nvSpPr>
        <p:spPr bwMode="auto">
          <a:xfrm>
            <a:off x="198812" y="8608032"/>
            <a:ext cx="676800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en-US" altLang="ja-JP" sz="900" dirty="0" smtClean="0">
                <a:latin typeface="メイリオ" pitchFamily="50" charset="-128"/>
                <a:ea typeface="メイリオ" pitchFamily="50" charset="-128"/>
                <a:cs typeface="メイリオ" pitchFamily="50" charset="-128"/>
              </a:rPr>
              <a:t>※</a:t>
            </a:r>
            <a:r>
              <a:rPr lang="ja-JP" altLang="en-US" sz="900" b="1" dirty="0" smtClean="0">
                <a:solidFill>
                  <a:srgbClr val="FF0000"/>
                </a:solidFill>
                <a:latin typeface="メイリオ" pitchFamily="50" charset="-128"/>
                <a:ea typeface="メイリオ" pitchFamily="50" charset="-128"/>
                <a:cs typeface="メイリオ" pitchFamily="50" charset="-128"/>
              </a:rPr>
              <a:t>本リーフレットに記載の内容は、令和３年度</a:t>
            </a:r>
            <a:r>
              <a:rPr lang="ja-JP" altLang="en-US" sz="900" b="1" dirty="0">
                <a:solidFill>
                  <a:srgbClr val="FF0000"/>
                </a:solidFill>
                <a:latin typeface="メイリオ" pitchFamily="50" charset="-128"/>
                <a:ea typeface="メイリオ" pitchFamily="50" charset="-128"/>
                <a:cs typeface="メイリオ" pitchFamily="50" charset="-128"/>
              </a:rPr>
              <a:t>予算の成立</a:t>
            </a:r>
            <a:r>
              <a:rPr lang="ja-JP" altLang="en-US" sz="900" b="1" dirty="0" smtClean="0">
                <a:solidFill>
                  <a:srgbClr val="FF0000"/>
                </a:solidFill>
                <a:latin typeface="メイリオ" pitchFamily="50" charset="-128"/>
                <a:ea typeface="メイリオ" pitchFamily="50" charset="-128"/>
                <a:cs typeface="メイリオ" pitchFamily="50" charset="-128"/>
              </a:rPr>
              <a:t>及び雇用</a:t>
            </a:r>
            <a:r>
              <a:rPr lang="ja-JP" altLang="en-US" sz="900" b="1" dirty="0">
                <a:solidFill>
                  <a:srgbClr val="FF0000"/>
                </a:solidFill>
                <a:latin typeface="メイリオ" pitchFamily="50" charset="-128"/>
                <a:ea typeface="メイリオ" pitchFamily="50" charset="-128"/>
                <a:cs typeface="メイリオ" pitchFamily="50" charset="-128"/>
              </a:rPr>
              <a:t>保険法施行規則の改正が前提のため、今後、変更される</a:t>
            </a:r>
          </a:p>
          <a:p>
            <a:pPr eaLnBrk="1" hangingPunct="1">
              <a:spcBef>
                <a:spcPct val="0"/>
              </a:spcBef>
              <a:buFontTx/>
              <a:buNone/>
              <a:defRPr/>
            </a:pPr>
            <a:r>
              <a:rPr lang="ja-JP" altLang="en-US" sz="900" b="1" dirty="0" smtClean="0">
                <a:solidFill>
                  <a:srgbClr val="FF0000"/>
                </a:solidFill>
                <a:latin typeface="メイリオ" pitchFamily="50" charset="-128"/>
                <a:ea typeface="メイリオ" pitchFamily="50" charset="-128"/>
                <a:cs typeface="メイリオ" pitchFamily="50" charset="-128"/>
              </a:rPr>
              <a:t>　可能性</a:t>
            </a:r>
            <a:r>
              <a:rPr lang="ja-JP" altLang="en-US" sz="900" b="1" dirty="0">
                <a:solidFill>
                  <a:srgbClr val="FF0000"/>
                </a:solidFill>
                <a:latin typeface="メイリオ" pitchFamily="50" charset="-128"/>
                <a:ea typeface="メイリオ" pitchFamily="50" charset="-128"/>
                <a:cs typeface="メイリオ" pitchFamily="50" charset="-128"/>
              </a:rPr>
              <a:t>があることにご注意</a:t>
            </a:r>
            <a:r>
              <a:rPr lang="ja-JP" altLang="en-US" sz="900" b="1" dirty="0" smtClean="0">
                <a:solidFill>
                  <a:srgbClr val="FF0000"/>
                </a:solidFill>
                <a:latin typeface="メイリオ" pitchFamily="50" charset="-128"/>
                <a:ea typeface="メイリオ" pitchFamily="50" charset="-128"/>
                <a:cs typeface="メイリオ" pitchFamily="50" charset="-128"/>
              </a:rPr>
              <a:t>ください。</a:t>
            </a:r>
            <a:endParaRPr lang="en-US" altLang="ja-JP" sz="900" b="1" dirty="0" smtClean="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defRPr/>
            </a:pPr>
            <a:r>
              <a:rPr lang="en-US" altLang="ja-JP" sz="900" dirty="0" smtClean="0">
                <a:latin typeface="メイリオ" pitchFamily="50" charset="-128"/>
                <a:ea typeface="メイリオ" pitchFamily="50" charset="-128"/>
                <a:cs typeface="メイリオ" pitchFamily="50" charset="-128"/>
              </a:rPr>
              <a:t>※</a:t>
            </a:r>
            <a:r>
              <a:rPr lang="ja-JP" altLang="en-US" sz="900" dirty="0" smtClean="0">
                <a:latin typeface="メイリオ" pitchFamily="50" charset="-128"/>
                <a:ea typeface="メイリオ" pitchFamily="50" charset="-128"/>
                <a:cs typeface="メイリオ" pitchFamily="50" charset="-128"/>
              </a:rPr>
              <a:t>大企業の場合は、上記の約</a:t>
            </a:r>
            <a:r>
              <a:rPr lang="en-US" altLang="ja-JP" sz="900" dirty="0" smtClean="0">
                <a:latin typeface="メイリオ" pitchFamily="50" charset="-128"/>
                <a:ea typeface="メイリオ" pitchFamily="50" charset="-128"/>
                <a:cs typeface="メイリオ" pitchFamily="50" charset="-128"/>
              </a:rPr>
              <a:t>75</a:t>
            </a:r>
            <a:r>
              <a:rPr lang="ja-JP" altLang="en-US" sz="900" dirty="0" smtClean="0">
                <a:latin typeface="メイリオ" pitchFamily="50" charset="-128"/>
                <a:ea typeface="メイリオ" pitchFamily="50" charset="-128"/>
                <a:cs typeface="メイリオ" pitchFamily="50" charset="-128"/>
              </a:rPr>
              <a:t>％の額を助成します。</a:t>
            </a:r>
            <a:endParaRPr lang="en-US" altLang="ja-JP" sz="900" dirty="0" smtClean="0">
              <a:latin typeface="メイリオ" pitchFamily="50" charset="-128"/>
              <a:ea typeface="メイリオ" pitchFamily="50" charset="-128"/>
              <a:cs typeface="メイリオ" pitchFamily="50" charset="-128"/>
            </a:endParaRPr>
          </a:p>
          <a:p>
            <a:pPr eaLnBrk="1" hangingPunct="1">
              <a:spcBef>
                <a:spcPct val="0"/>
              </a:spcBef>
              <a:buFontTx/>
              <a:buNone/>
              <a:defRPr/>
            </a:pPr>
            <a:r>
              <a:rPr lang="en-US" altLang="ja-JP" sz="900" dirty="0" smtClean="0">
                <a:latin typeface="メイリオ" pitchFamily="50" charset="-128"/>
                <a:ea typeface="メイリオ" pitchFamily="50" charset="-128"/>
                <a:cs typeface="メイリオ" pitchFamily="50" charset="-128"/>
              </a:rPr>
              <a:t>※</a:t>
            </a:r>
            <a:r>
              <a:rPr lang="ja-JP" altLang="en-US" sz="900" dirty="0" smtClean="0">
                <a:latin typeface="メイリオ" pitchFamily="50" charset="-128"/>
                <a:ea typeface="メイリオ" pitchFamily="50" charset="-128"/>
                <a:cs typeface="メイリオ" pitchFamily="50" charset="-128"/>
              </a:rPr>
              <a:t>生産性要件を満たしている場合は、上記の約</a:t>
            </a:r>
            <a:r>
              <a:rPr lang="en-US" altLang="ja-JP" sz="900" dirty="0" smtClean="0">
                <a:latin typeface="メイリオ" pitchFamily="50" charset="-128"/>
                <a:ea typeface="メイリオ" pitchFamily="50" charset="-128"/>
                <a:cs typeface="メイリオ" pitchFamily="50" charset="-128"/>
              </a:rPr>
              <a:t>125</a:t>
            </a:r>
            <a:r>
              <a:rPr lang="ja-JP" altLang="en-US" sz="900" dirty="0" smtClean="0">
                <a:latin typeface="メイリオ" pitchFamily="50" charset="-128"/>
                <a:ea typeface="メイリオ" pitchFamily="50" charset="-128"/>
                <a:cs typeface="メイリオ" pitchFamily="50" charset="-128"/>
              </a:rPr>
              <a:t>％の額を助成します。</a:t>
            </a:r>
            <a:endParaRPr lang="en-US" altLang="ja-JP" sz="900" dirty="0" smtClean="0">
              <a:latin typeface="メイリオ" pitchFamily="50" charset="-128"/>
              <a:ea typeface="メイリオ" pitchFamily="50" charset="-128"/>
              <a:cs typeface="メイリオ" pitchFamily="50" charset="-128"/>
            </a:endParaRPr>
          </a:p>
          <a:p>
            <a:pPr eaLnBrk="1" hangingPunct="1">
              <a:spcBef>
                <a:spcPct val="0"/>
              </a:spcBef>
              <a:buFontTx/>
              <a:buNone/>
              <a:defRPr/>
            </a:pPr>
            <a:r>
              <a:rPr lang="en-US" altLang="ja-JP" sz="900" dirty="0" smtClean="0">
                <a:latin typeface="メイリオ" pitchFamily="50" charset="-128"/>
                <a:ea typeface="メイリオ" pitchFamily="50" charset="-128"/>
                <a:cs typeface="メイリオ" pitchFamily="50" charset="-128"/>
              </a:rPr>
              <a:t>※</a:t>
            </a:r>
            <a:r>
              <a:rPr lang="ja-JP" altLang="en-US" sz="900" b="1" u="sng" dirty="0" smtClean="0">
                <a:solidFill>
                  <a:srgbClr val="FF0000"/>
                </a:solidFill>
                <a:latin typeface="メイリオ" pitchFamily="50" charset="-128"/>
                <a:ea typeface="メイリオ" pitchFamily="50" charset="-128"/>
                <a:cs typeface="メイリオ" pitchFamily="50" charset="-128"/>
              </a:rPr>
              <a:t>事前にキャリアアップ計画の提出が必要</a:t>
            </a:r>
            <a:r>
              <a:rPr lang="ja-JP" altLang="en-US" sz="900" dirty="0" smtClean="0">
                <a:latin typeface="メイリオ" pitchFamily="50" charset="-128"/>
                <a:ea typeface="メイリオ" pitchFamily="50" charset="-128"/>
                <a:cs typeface="メイリオ" pitchFamily="50" charset="-128"/>
              </a:rPr>
              <a:t>です。</a:t>
            </a:r>
            <a:endParaRPr lang="en-US" altLang="ja-JP" sz="900" dirty="0" smtClean="0">
              <a:latin typeface="メイリオ" pitchFamily="50" charset="-128"/>
              <a:ea typeface="メイリオ" pitchFamily="50" charset="-128"/>
              <a:cs typeface="メイリオ" pitchFamily="50" charset="-128"/>
            </a:endParaRPr>
          </a:p>
          <a:p>
            <a:pPr eaLnBrk="1" hangingPunct="1">
              <a:spcBef>
                <a:spcPct val="0"/>
              </a:spcBef>
              <a:buFontTx/>
              <a:buNone/>
              <a:defRPr/>
            </a:pPr>
            <a:r>
              <a:rPr lang="en-US" altLang="ja-JP" sz="900" dirty="0" smtClean="0">
                <a:latin typeface="メイリオ" pitchFamily="50" charset="-128"/>
                <a:ea typeface="メイリオ" pitchFamily="50" charset="-128"/>
                <a:cs typeface="メイリオ" pitchFamily="50" charset="-128"/>
              </a:rPr>
              <a:t>※</a:t>
            </a:r>
            <a:r>
              <a:rPr lang="ja-JP" altLang="en-US" sz="900" dirty="0" smtClean="0">
                <a:latin typeface="メイリオ" pitchFamily="50" charset="-128"/>
                <a:ea typeface="メイリオ" pitchFamily="50" charset="-128"/>
                <a:cs typeface="メイリオ" pitchFamily="50" charset="-128"/>
              </a:rPr>
              <a:t>すでにキャリアアップ計画を提出している事業主の方が当初の計画とは異なるコースを利用する等の場合、事前に</a:t>
            </a:r>
            <a:endParaRPr lang="en-US" altLang="ja-JP" sz="900" dirty="0" smtClean="0">
              <a:latin typeface="メイリオ" pitchFamily="50" charset="-128"/>
              <a:ea typeface="メイリオ" pitchFamily="50" charset="-128"/>
              <a:cs typeface="メイリオ" pitchFamily="50" charset="-128"/>
            </a:endParaRPr>
          </a:p>
          <a:p>
            <a:pPr eaLnBrk="1" hangingPunct="1">
              <a:spcBef>
                <a:spcPct val="0"/>
              </a:spcBef>
              <a:buFontTx/>
              <a:buNone/>
              <a:defRPr/>
            </a:pPr>
            <a:r>
              <a:rPr lang="ja-JP" altLang="en-US" sz="900" dirty="0">
                <a:latin typeface="メイリオ" pitchFamily="50" charset="-128"/>
                <a:ea typeface="メイリオ" pitchFamily="50" charset="-128"/>
                <a:cs typeface="メイリオ" pitchFamily="50" charset="-128"/>
              </a:rPr>
              <a:t>　</a:t>
            </a:r>
            <a:r>
              <a:rPr lang="ja-JP" altLang="en-US" sz="900" dirty="0" smtClean="0">
                <a:latin typeface="メイリオ" pitchFamily="50" charset="-128"/>
                <a:ea typeface="メイリオ" pitchFamily="50" charset="-128"/>
                <a:cs typeface="メイリオ" pitchFamily="50" charset="-128"/>
              </a:rPr>
              <a:t>キャリアアップ計画変更届の提出が必要となります。キャリアアップ計画変更届は厚生労働省</a:t>
            </a:r>
            <a:r>
              <a:rPr lang="en-US" altLang="ja-JP" sz="900" dirty="0" smtClean="0">
                <a:latin typeface="メイリオ" pitchFamily="50" charset="-128"/>
                <a:ea typeface="メイリオ" pitchFamily="50" charset="-128"/>
                <a:cs typeface="メイリオ" pitchFamily="50" charset="-128"/>
              </a:rPr>
              <a:t>HP</a:t>
            </a:r>
            <a:r>
              <a:rPr lang="ja-JP" altLang="en-US" sz="900" dirty="0" err="1" smtClean="0">
                <a:latin typeface="メイリオ" pitchFamily="50" charset="-128"/>
                <a:ea typeface="メイリオ" pitchFamily="50" charset="-128"/>
                <a:cs typeface="メイリオ" pitchFamily="50" charset="-128"/>
              </a:rPr>
              <a:t>にも</a:t>
            </a:r>
            <a:r>
              <a:rPr lang="ja-JP" altLang="en-US" sz="900" dirty="0" smtClean="0">
                <a:latin typeface="メイリオ" pitchFamily="50" charset="-128"/>
                <a:ea typeface="メイリオ" pitchFamily="50" charset="-128"/>
                <a:cs typeface="メイリオ" pitchFamily="50" charset="-128"/>
              </a:rPr>
              <a:t>掲載しています。</a:t>
            </a:r>
            <a:endParaRPr lang="en-US" altLang="ja-JP" sz="900" dirty="0" smtClean="0">
              <a:latin typeface="メイリオ" pitchFamily="50" charset="-128"/>
              <a:ea typeface="メイリオ" pitchFamily="50" charset="-128"/>
              <a:cs typeface="メイリオ" pitchFamily="50" charset="-128"/>
            </a:endParaRPr>
          </a:p>
          <a:p>
            <a:pPr eaLnBrk="1" hangingPunct="1">
              <a:spcBef>
                <a:spcPct val="0"/>
              </a:spcBef>
              <a:buFontTx/>
              <a:buNone/>
              <a:defRPr/>
            </a:pPr>
            <a:r>
              <a:rPr lang="en-US" altLang="ja-JP" sz="900" dirty="0" smtClean="0">
                <a:latin typeface="メイリオ" pitchFamily="50" charset="-128"/>
                <a:ea typeface="メイリオ" pitchFamily="50" charset="-128"/>
                <a:cs typeface="メイリオ" pitchFamily="50" charset="-128"/>
              </a:rPr>
              <a:t>※</a:t>
            </a:r>
            <a:r>
              <a:rPr lang="ja-JP" altLang="en-US" sz="900" dirty="0" smtClean="0">
                <a:latin typeface="メイリオ" pitchFamily="50" charset="-128"/>
                <a:ea typeface="メイリオ" pitchFamily="50" charset="-128"/>
                <a:cs typeface="メイリオ" pitchFamily="50" charset="-128"/>
              </a:rPr>
              <a:t>厚生労働省</a:t>
            </a:r>
            <a:r>
              <a:rPr lang="en-US" altLang="ja-JP" sz="900" dirty="0" smtClean="0">
                <a:latin typeface="メイリオ" pitchFamily="50" charset="-128"/>
                <a:ea typeface="メイリオ" pitchFamily="50" charset="-128"/>
                <a:cs typeface="メイリオ" pitchFamily="50" charset="-128"/>
              </a:rPr>
              <a:t>HP</a:t>
            </a:r>
            <a:r>
              <a:rPr lang="ja-JP" altLang="en-US" sz="900" dirty="0" smtClean="0">
                <a:latin typeface="メイリオ" pitchFamily="50" charset="-128"/>
                <a:ea typeface="メイリオ" pitchFamily="50" charset="-128"/>
                <a:cs typeface="メイリオ" pitchFamily="50" charset="-128"/>
              </a:rPr>
              <a:t>「キャリアアップ助成金」　　</a:t>
            </a:r>
          </a:p>
          <a:p>
            <a:pPr eaLnBrk="1" hangingPunct="1">
              <a:spcBef>
                <a:spcPct val="0"/>
              </a:spcBef>
              <a:buFontTx/>
              <a:buNone/>
              <a:defRPr/>
            </a:pPr>
            <a:r>
              <a:rPr lang="ja-JP" altLang="en-US" sz="900" dirty="0" smtClean="0">
                <a:latin typeface="メイリオ" pitchFamily="50" charset="-128"/>
                <a:ea typeface="メイリオ" pitchFamily="50" charset="-128"/>
                <a:cs typeface="メイリオ" pitchFamily="50" charset="-128"/>
              </a:rPr>
              <a:t>　</a:t>
            </a:r>
            <a:r>
              <a:rPr lang="en-US" altLang="ja-JP" sz="900" dirty="0" smtClean="0">
                <a:latin typeface="メイリオ" pitchFamily="50" charset="-128"/>
                <a:ea typeface="メイリオ" pitchFamily="50" charset="-128"/>
                <a:cs typeface="メイリオ" pitchFamily="50" charset="-128"/>
                <a:hlinkClick r:id="rId4"/>
              </a:rPr>
              <a:t>http://www.mhlw.go.jp/stf/seisakunitsuite/bunya/koyou_roudou/part_haken/jigyounushi/career.html</a:t>
            </a:r>
            <a:r>
              <a:rPr lang="ja-JP" altLang="en-US" sz="900" dirty="0" smtClean="0">
                <a:latin typeface="メイリオ" pitchFamily="50" charset="-128"/>
                <a:ea typeface="メイリオ" pitchFamily="50" charset="-128"/>
                <a:cs typeface="メイリオ" pitchFamily="50" charset="-128"/>
              </a:rPr>
              <a:t>　</a:t>
            </a:r>
            <a:endParaRPr lang="en-US" altLang="ja-JP" sz="900" dirty="0" smtClean="0">
              <a:latin typeface="メイリオ" pitchFamily="50" charset="-128"/>
              <a:ea typeface="メイリオ" pitchFamily="50" charset="-128"/>
              <a:cs typeface="メイリオ" pitchFamily="50" charset="-128"/>
            </a:endParaRPr>
          </a:p>
        </p:txBody>
      </p:sp>
      <p:sp>
        <p:nvSpPr>
          <p:cNvPr id="36" name="角丸四角形 35"/>
          <p:cNvSpPr/>
          <p:nvPr/>
        </p:nvSpPr>
        <p:spPr>
          <a:xfrm>
            <a:off x="215901" y="5742708"/>
            <a:ext cx="6768000" cy="2865324"/>
          </a:xfrm>
          <a:prstGeom prst="roundRect">
            <a:avLst>
              <a:gd name="adj" fmla="val 5800"/>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b="1" u="sng" dirty="0" smtClean="0">
              <a:solidFill>
                <a:schemeClr val="accent1"/>
              </a:solidFill>
              <a:latin typeface="HG創英角ﾎﾟｯﾌﾟ体" panose="040B0A09000000000000" pitchFamily="49" charset="-128"/>
              <a:ea typeface="HG創英角ﾎﾟｯﾌﾟ体" panose="040B0A09000000000000" pitchFamily="49" charset="-128"/>
            </a:endParaRPr>
          </a:p>
        </p:txBody>
      </p:sp>
      <p:sp>
        <p:nvSpPr>
          <p:cNvPr id="37" name="正方形/長方形 36"/>
          <p:cNvSpPr/>
          <p:nvPr/>
        </p:nvSpPr>
        <p:spPr>
          <a:xfrm>
            <a:off x="215901" y="5668918"/>
            <a:ext cx="6768000" cy="4680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37"/>
          <p:cNvSpPr/>
          <p:nvPr/>
        </p:nvSpPr>
        <p:spPr>
          <a:xfrm>
            <a:off x="229047" y="5691703"/>
            <a:ext cx="4032000" cy="432000"/>
          </a:xfrm>
          <a:prstGeom prst="roundRect">
            <a:avLst>
              <a:gd name="adj" fmla="val 0"/>
            </a:avLst>
          </a:prstGeom>
          <a:solidFill>
            <a:schemeClr val="tx2">
              <a:lumMod val="75000"/>
            </a:schemeClr>
          </a:solidFill>
          <a:ln w="25400">
            <a:solidFill>
              <a:schemeClr val="tx2">
                <a:lumMod val="75000"/>
              </a:schemeClr>
            </a:solidFill>
          </a:ln>
          <a:effectLst/>
        </p:spPr>
        <p:style>
          <a:lnRef idx="2">
            <a:schemeClr val="accent5">
              <a:shade val="50000"/>
            </a:schemeClr>
          </a:lnRef>
          <a:fillRef idx="1">
            <a:schemeClr val="accent5"/>
          </a:fillRef>
          <a:effectRef idx="0">
            <a:schemeClr val="accent5"/>
          </a:effectRef>
          <a:fontRef idx="minor">
            <a:schemeClr val="lt1"/>
          </a:fontRef>
        </p:style>
        <p:txBody>
          <a:bodyPr lIns="144000" tIns="72000" bIns="0" anchor="ctr"/>
          <a:lstStyle/>
          <a:p>
            <a:pPr>
              <a:defRPr/>
            </a:pPr>
            <a:r>
              <a:rPr lang="ja-JP" altLang="en-US" b="1"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６</a:t>
            </a:r>
            <a:r>
              <a:rPr lang="en-US" altLang="ja-JP" b="1"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a:t>
            </a:r>
            <a:r>
              <a:rPr lang="ja-JP" altLang="en-US"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短時間</a:t>
            </a:r>
            <a:r>
              <a:rPr lang="ja-JP" altLang="en-US" b="1" dirty="0" smtClean="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労働者労働時間延長コース</a:t>
            </a:r>
            <a:endParaRPr lang="ja-JP" altLang="en-US" b="1" dirty="0">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39" name="テキスト ボックス 38"/>
          <p:cNvSpPr txBox="1"/>
          <p:nvPr/>
        </p:nvSpPr>
        <p:spPr>
          <a:xfrm>
            <a:off x="4261047" y="5655703"/>
            <a:ext cx="2739943" cy="468000"/>
          </a:xfrm>
          <a:prstGeom prst="rect">
            <a:avLst/>
          </a:prstGeom>
          <a:noFill/>
          <a:ln>
            <a:noFill/>
          </a:ln>
        </p:spPr>
        <p:txBody>
          <a:bodyPr wrap="square" tIns="0" bIns="0" rtlCol="0" anchor="ctr" anchorCtr="0">
            <a:noAutofit/>
          </a:bodyPr>
          <a:lstStyle>
            <a:defPPr>
              <a:defRPr lang="ja-JP"/>
            </a:defPPr>
            <a:lvl1pPr>
              <a:lnSpc>
                <a:spcPct val="100000"/>
              </a:lnSpc>
              <a:defRPr sz="1100">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smtClean="0"/>
              <a:t>有期雇用労働者等の</a:t>
            </a:r>
            <a:r>
              <a:rPr lang="ja-JP" altLang="en-US" dirty="0"/>
              <a:t>週所定労働時間を延長し、新たに社会保険を適用した場合に助成</a:t>
            </a:r>
          </a:p>
        </p:txBody>
      </p:sp>
      <p:graphicFrame>
        <p:nvGraphicFramePr>
          <p:cNvPr id="42" name="表 41"/>
          <p:cNvGraphicFramePr>
            <a:graphicFrameLocks noGrp="1"/>
          </p:cNvGraphicFramePr>
          <p:nvPr>
            <p:extLst>
              <p:ext uri="{D42A27DB-BD31-4B8C-83A1-F6EECF244321}">
                <p14:modId xmlns:p14="http://schemas.microsoft.com/office/powerpoint/2010/main" val="17432633"/>
              </p:ext>
            </p:extLst>
          </p:nvPr>
        </p:nvGraphicFramePr>
        <p:xfrm>
          <a:off x="315122" y="3761912"/>
          <a:ext cx="2745268" cy="1640986"/>
        </p:xfrm>
        <a:graphic>
          <a:graphicData uri="http://schemas.openxmlformats.org/drawingml/2006/table">
            <a:tbl>
              <a:tblPr firstRow="1" bandRow="1">
                <a:tableStyleId>{5C22544A-7EE6-4342-B048-85BDC9FD1C3A}</a:tableStyleId>
              </a:tblPr>
              <a:tblGrid>
                <a:gridCol w="375565">
                  <a:extLst>
                    <a:ext uri="{9D8B030D-6E8A-4147-A177-3AD203B41FA5}">
                      <a16:colId xmlns:a16="http://schemas.microsoft.com/office/drawing/2014/main" val="20000"/>
                    </a:ext>
                  </a:extLst>
                </a:gridCol>
                <a:gridCol w="2369703">
                  <a:extLst>
                    <a:ext uri="{9D8B030D-6E8A-4147-A177-3AD203B41FA5}">
                      <a16:colId xmlns:a16="http://schemas.microsoft.com/office/drawing/2014/main" val="20001"/>
                    </a:ext>
                  </a:extLst>
                </a:gridCol>
              </a:tblGrid>
              <a:tr h="1640986">
                <a:tc>
                  <a:txBody>
                    <a:bodyPr/>
                    <a:lstStyle/>
                    <a:p>
                      <a:r>
                        <a:rPr lang="ja-JP" altLang="en-US" sz="1600" b="0" dirty="0" smtClean="0">
                          <a:solidFill>
                            <a:schemeClr val="tx1"/>
                          </a:solidFill>
                          <a:latin typeface="メイリオ" panose="020B0604030504040204" pitchFamily="50" charset="-128"/>
                          <a:ea typeface="メイリオ" panose="020B0604030504040204" pitchFamily="50" charset="-128"/>
                        </a:rPr>
                        <a:t>時限措置の期限</a:t>
                      </a:r>
                      <a:endParaRPr lang="ja-JP" altLang="en-US" sz="1600" b="0" dirty="0">
                        <a:solidFill>
                          <a:schemeClr val="tx1"/>
                        </a:solidFill>
                        <a:latin typeface="メイリオ" panose="020B0604030504040204" pitchFamily="50" charset="-128"/>
                        <a:ea typeface="メイリオ" panose="020B0604030504040204" pitchFamily="50" charset="-128"/>
                      </a:endParaRPr>
                    </a:p>
                  </a:txBody>
                  <a:tcPr marL="36000" marR="36000" marT="72000" marB="18000" vert="eaVert" anchor="ctr">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solidFill>
                      <a:schemeClr val="accent3">
                        <a:lumMod val="20000"/>
                        <a:lumOff val="80000"/>
                      </a:schemeClr>
                    </a:solidFill>
                  </a:tcPr>
                </a:tc>
                <a:tc>
                  <a:txBody>
                    <a:bodyPr/>
                    <a:lstStyle/>
                    <a:p>
                      <a:r>
                        <a:rPr lang="ja-JP" altLang="en-US" sz="1200" u="none" dirty="0" smtClean="0">
                          <a:solidFill>
                            <a:schemeClr val="tx1"/>
                          </a:solidFill>
                          <a:latin typeface="メイリオ" panose="020B0604030504040204" pitchFamily="50" charset="-128"/>
                          <a:ea typeface="メイリオ" panose="020B0604030504040204" pitchFamily="50" charset="-128"/>
                        </a:rPr>
                        <a:t>＜ご注意ください＞</a:t>
                      </a:r>
                      <a:r>
                        <a:rPr lang="en-US" altLang="ja-JP" sz="1200" u="sng" dirty="0" smtClean="0">
                          <a:solidFill>
                            <a:schemeClr val="tx1"/>
                          </a:solidFill>
                          <a:latin typeface="メイリオ" panose="020B0604030504040204" pitchFamily="50" charset="-128"/>
                          <a:ea typeface="メイリオ" panose="020B0604030504040204" pitchFamily="50" charset="-128"/>
                        </a:rPr>
                        <a:t/>
                      </a:r>
                      <a:br>
                        <a:rPr lang="en-US" altLang="ja-JP" sz="1200" u="sng" dirty="0" smtClean="0">
                          <a:solidFill>
                            <a:schemeClr val="tx1"/>
                          </a:solidFill>
                          <a:latin typeface="メイリオ" panose="020B0604030504040204" pitchFamily="50" charset="-128"/>
                          <a:ea typeface="メイリオ" panose="020B0604030504040204" pitchFamily="50" charset="-128"/>
                        </a:rPr>
                      </a:br>
                      <a:r>
                        <a:rPr lang="ja-JP" altLang="en-US" sz="1200" u="sng" dirty="0" smtClean="0">
                          <a:solidFill>
                            <a:schemeClr val="tx1"/>
                          </a:solidFill>
                          <a:latin typeface="メイリオ" panose="020B0604030504040204" pitchFamily="50" charset="-128"/>
                          <a:ea typeface="メイリオ" panose="020B0604030504040204" pitchFamily="50" charset="-128"/>
                        </a:rPr>
                        <a:t>取り組み時点において</a:t>
                      </a:r>
                      <a:r>
                        <a:rPr lang="ja-JP" altLang="en-US" sz="1200" b="0" dirty="0" smtClean="0">
                          <a:solidFill>
                            <a:schemeClr val="tx1"/>
                          </a:solidFill>
                          <a:latin typeface="メイリオ" panose="020B0604030504040204" pitchFamily="50" charset="-128"/>
                          <a:ea typeface="メイリオ" panose="020B0604030504040204" pitchFamily="50" charset="-128"/>
                        </a:rPr>
                        <a:t>事業主の</a:t>
                      </a:r>
                      <a:r>
                        <a:rPr lang="ja-JP" altLang="en-US" sz="1200" u="sng" dirty="0" smtClean="0">
                          <a:solidFill>
                            <a:schemeClr val="tx1"/>
                          </a:solidFill>
                          <a:latin typeface="メイリオ" panose="020B0604030504040204" pitchFamily="50" charset="-128"/>
                          <a:ea typeface="メイリオ" panose="020B0604030504040204" pitchFamily="50" charset="-128"/>
                        </a:rPr>
                        <a:t>従業員数が</a:t>
                      </a:r>
                      <a:r>
                        <a:rPr lang="en-US" altLang="ja-JP" sz="1200" u="sng" dirty="0" smtClean="0">
                          <a:solidFill>
                            <a:srgbClr val="FF0000"/>
                          </a:solidFill>
                          <a:latin typeface="メイリオ" panose="020B0604030504040204" pitchFamily="50" charset="-128"/>
                          <a:ea typeface="メイリオ" panose="020B0604030504040204" pitchFamily="50" charset="-128"/>
                        </a:rPr>
                        <a:t>101</a:t>
                      </a:r>
                      <a:r>
                        <a:rPr lang="ja-JP" altLang="en-US" sz="1200" u="sng" dirty="0" smtClean="0">
                          <a:solidFill>
                            <a:srgbClr val="FF0000"/>
                          </a:solidFill>
                          <a:latin typeface="メイリオ" panose="020B0604030504040204" pitchFamily="50" charset="-128"/>
                          <a:ea typeface="メイリオ" panose="020B0604030504040204" pitchFamily="50" charset="-128"/>
                        </a:rPr>
                        <a:t>人以上</a:t>
                      </a:r>
                      <a:r>
                        <a:rPr lang="en-US" altLang="ja-JP" sz="1200" u="sng" dirty="0" smtClean="0">
                          <a:solidFill>
                            <a:srgbClr val="FF0000"/>
                          </a:solidFill>
                          <a:latin typeface="メイリオ" panose="020B0604030504040204" pitchFamily="50" charset="-128"/>
                          <a:ea typeface="メイリオ" panose="020B0604030504040204" pitchFamily="50" charset="-128"/>
                        </a:rPr>
                        <a:t>500</a:t>
                      </a:r>
                      <a:r>
                        <a:rPr lang="ja-JP" altLang="en-US" sz="1200" u="sng" dirty="0" smtClean="0">
                          <a:solidFill>
                            <a:srgbClr val="FF0000"/>
                          </a:solidFill>
                          <a:latin typeface="メイリオ" panose="020B0604030504040204" pitchFamily="50" charset="-128"/>
                          <a:ea typeface="メイリオ" panose="020B0604030504040204" pitchFamily="50" charset="-128"/>
                        </a:rPr>
                        <a:t>人以下</a:t>
                      </a:r>
                      <a:r>
                        <a:rPr lang="ja-JP" altLang="en-US" sz="1200" b="0" dirty="0" smtClean="0">
                          <a:solidFill>
                            <a:schemeClr val="tx1"/>
                          </a:solidFill>
                          <a:latin typeface="メイリオ" panose="020B0604030504040204" pitchFamily="50" charset="-128"/>
                          <a:ea typeface="メイリオ" panose="020B0604030504040204" pitchFamily="50" charset="-128"/>
                        </a:rPr>
                        <a:t>の場合は、上記①～③の助成の措置期限が異なります。</a:t>
                      </a:r>
                      <a:endParaRPr lang="en-US" altLang="ja-JP" sz="1200" b="0" dirty="0" smtClean="0">
                        <a:solidFill>
                          <a:schemeClr val="tx1"/>
                        </a:solidFill>
                        <a:latin typeface="メイリオ" panose="020B0604030504040204" pitchFamily="50" charset="-128"/>
                        <a:ea typeface="メイリオ" panose="020B0604030504040204" pitchFamily="50" charset="-128"/>
                      </a:endParaRPr>
                    </a:p>
                    <a:p>
                      <a:r>
                        <a:rPr lang="ja-JP" altLang="en-US" sz="1200" b="0" dirty="0" smtClean="0">
                          <a:solidFill>
                            <a:schemeClr val="tx1"/>
                          </a:solidFill>
                          <a:latin typeface="メイリオ" panose="020B0604030504040204" pitchFamily="50" charset="-128"/>
                          <a:ea typeface="メイリオ" panose="020B0604030504040204" pitchFamily="50" charset="-128"/>
                        </a:rPr>
                        <a:t>①⇒令和３年９月</a:t>
                      </a:r>
                      <a:r>
                        <a:rPr lang="en-US" altLang="ja-JP" sz="1200" b="0" dirty="0" smtClean="0">
                          <a:solidFill>
                            <a:schemeClr val="tx1"/>
                          </a:solidFill>
                          <a:latin typeface="メイリオ" panose="020B0604030504040204" pitchFamily="50" charset="-128"/>
                          <a:ea typeface="メイリオ" panose="020B0604030504040204" pitchFamily="50" charset="-128"/>
                        </a:rPr>
                        <a:t>30</a:t>
                      </a:r>
                      <a:r>
                        <a:rPr lang="ja-JP" altLang="en-US" sz="1200" b="0" dirty="0" smtClean="0">
                          <a:solidFill>
                            <a:schemeClr val="tx1"/>
                          </a:solidFill>
                          <a:latin typeface="メイリオ" panose="020B0604030504040204" pitchFamily="50" charset="-128"/>
                          <a:ea typeface="メイリオ" panose="020B0604030504040204" pitchFamily="50" charset="-128"/>
                        </a:rPr>
                        <a:t>日まで</a:t>
                      </a:r>
                      <a:endParaRPr lang="en-US" altLang="ja-JP" sz="1200" b="0" dirty="0" smtClean="0">
                        <a:solidFill>
                          <a:schemeClr val="tx1"/>
                        </a:solidFill>
                        <a:latin typeface="メイリオ" panose="020B0604030504040204" pitchFamily="50" charset="-128"/>
                        <a:ea typeface="メイリオ" panose="020B0604030504040204" pitchFamily="50" charset="-128"/>
                      </a:endParaRPr>
                    </a:p>
                    <a:p>
                      <a:r>
                        <a:rPr lang="ja-JP" altLang="en-US" sz="1200" b="0" dirty="0" smtClean="0">
                          <a:solidFill>
                            <a:schemeClr val="tx1"/>
                          </a:solidFill>
                          <a:latin typeface="メイリオ" panose="020B0604030504040204" pitchFamily="50" charset="-128"/>
                          <a:ea typeface="メイリオ" panose="020B0604030504040204" pitchFamily="50" charset="-128"/>
                        </a:rPr>
                        <a:t>②⇒令和４年９月</a:t>
                      </a:r>
                      <a:r>
                        <a:rPr lang="en-US" altLang="ja-JP" sz="1200" b="0" dirty="0" smtClean="0">
                          <a:solidFill>
                            <a:schemeClr val="tx1"/>
                          </a:solidFill>
                          <a:latin typeface="メイリオ" panose="020B0604030504040204" pitchFamily="50" charset="-128"/>
                          <a:ea typeface="メイリオ" panose="020B0604030504040204" pitchFamily="50" charset="-128"/>
                        </a:rPr>
                        <a:t>30</a:t>
                      </a:r>
                      <a:r>
                        <a:rPr lang="ja-JP" altLang="en-US" sz="1200" b="0" dirty="0" smtClean="0">
                          <a:solidFill>
                            <a:schemeClr val="tx1"/>
                          </a:solidFill>
                          <a:latin typeface="メイリオ" panose="020B0604030504040204" pitchFamily="50" charset="-128"/>
                          <a:ea typeface="メイリオ" panose="020B0604030504040204" pitchFamily="50" charset="-128"/>
                        </a:rPr>
                        <a:t>日まで</a:t>
                      </a:r>
                      <a:endParaRPr lang="en-US" altLang="ja-JP" sz="1200" b="0" dirty="0" smtClean="0">
                        <a:solidFill>
                          <a:schemeClr val="tx1"/>
                        </a:solidFill>
                        <a:latin typeface="メイリオ" panose="020B0604030504040204" pitchFamily="50" charset="-128"/>
                        <a:ea typeface="メイリオ" panose="020B0604030504040204" pitchFamily="50" charset="-128"/>
                      </a:endParaRPr>
                    </a:p>
                    <a:p>
                      <a:r>
                        <a:rPr lang="ja-JP" altLang="en-US" sz="1200" b="0" dirty="0" smtClean="0">
                          <a:solidFill>
                            <a:schemeClr val="tx1"/>
                          </a:solidFill>
                          <a:latin typeface="メイリオ" panose="020B0604030504040204" pitchFamily="50" charset="-128"/>
                          <a:ea typeface="メイリオ" panose="020B0604030504040204" pitchFamily="50" charset="-128"/>
                        </a:rPr>
                        <a:t>③⇒令和３年９月</a:t>
                      </a:r>
                      <a:r>
                        <a:rPr lang="en-US" altLang="ja-JP" sz="1200" b="0" dirty="0" smtClean="0">
                          <a:solidFill>
                            <a:schemeClr val="tx1"/>
                          </a:solidFill>
                          <a:latin typeface="メイリオ" panose="020B0604030504040204" pitchFamily="50" charset="-128"/>
                          <a:ea typeface="メイリオ" panose="020B0604030504040204" pitchFamily="50" charset="-128"/>
                        </a:rPr>
                        <a:t>30</a:t>
                      </a:r>
                      <a:r>
                        <a:rPr lang="ja-JP" altLang="en-US" sz="1200" b="0" dirty="0" smtClean="0">
                          <a:solidFill>
                            <a:schemeClr val="tx1"/>
                          </a:solidFill>
                          <a:latin typeface="メイリオ" panose="020B0604030504040204" pitchFamily="50" charset="-128"/>
                          <a:ea typeface="メイリオ" panose="020B0604030504040204" pitchFamily="50" charset="-128"/>
                        </a:rPr>
                        <a:t>日まで</a:t>
                      </a:r>
                      <a:endParaRPr lang="en-US" altLang="ja-JP" sz="1200" b="0" dirty="0" smtClean="0">
                        <a:solidFill>
                          <a:schemeClr val="tx1"/>
                        </a:solidFill>
                        <a:latin typeface="メイリオ" panose="020B0604030504040204" pitchFamily="50" charset="-128"/>
                        <a:ea typeface="メイリオ" panose="020B0604030504040204" pitchFamily="50" charset="-128"/>
                      </a:endParaRPr>
                    </a:p>
                  </a:txBody>
                  <a:tcPr marL="144000" marT="72000" marB="18000" anchor="ctr">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6350" cap="flat" cmpd="sng" algn="ctr">
                      <a:solidFill>
                        <a:schemeClr val="tx1">
                          <a:lumMod val="75000"/>
                          <a:lumOff val="25000"/>
                        </a:schemeClr>
                      </a:solidFill>
                      <a:prstDash val="solid"/>
                      <a:round/>
                      <a:headEnd type="none" w="med" len="med"/>
                      <a:tailEnd type="none" w="med" len="med"/>
                    </a:lnT>
                    <a:lnB w="6350"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44" name="正方形/長方形 43"/>
          <p:cNvSpPr/>
          <p:nvPr/>
        </p:nvSpPr>
        <p:spPr>
          <a:xfrm>
            <a:off x="306818" y="1258582"/>
            <a:ext cx="6606000" cy="646331"/>
          </a:xfrm>
          <a:prstGeom prst="rect">
            <a:avLst/>
          </a:prstGeom>
          <a:solidFill>
            <a:schemeClr val="accent2">
              <a:lumMod val="20000"/>
              <a:lumOff val="80000"/>
            </a:schemeClr>
          </a:solidFill>
        </p:spPr>
        <p:txBody>
          <a:bodyPr wrap="square">
            <a:spAutoFit/>
          </a:bodyPr>
          <a:lstStyle/>
          <a:p>
            <a:pPr>
              <a:lnSpc>
                <a:spcPts val="1200"/>
              </a:lnSpc>
            </a:pPr>
            <a:endParaRPr lang="en-US" altLang="ja-JP" sz="14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令和</a:t>
            </a:r>
            <a:r>
              <a:rPr lang="ja-JP" altLang="en-US" sz="1400" dirty="0">
                <a:latin typeface="メイリオ" panose="020B0604030504040204" pitchFamily="50" charset="-128"/>
                <a:ea typeface="メイリオ" panose="020B0604030504040204" pitchFamily="50" charset="-128"/>
              </a:rPr>
              <a:t>２年度限りとして</a:t>
            </a:r>
            <a:r>
              <a:rPr lang="ja-JP" altLang="en-US" sz="1400" dirty="0" smtClean="0">
                <a:latin typeface="メイリオ" panose="020B0604030504040204" pitchFamily="50" charset="-128"/>
                <a:ea typeface="メイリオ" panose="020B0604030504040204" pitchFamily="50" charset="-128"/>
              </a:rPr>
              <a:t>いた措置</a:t>
            </a:r>
            <a:r>
              <a:rPr lang="ja-JP" altLang="en-US" sz="1400" dirty="0">
                <a:latin typeface="メイリオ" panose="020B0604030504040204" pitchFamily="50" charset="-128"/>
                <a:ea typeface="メイリオ" panose="020B0604030504040204" pitchFamily="50" charset="-128"/>
              </a:rPr>
              <a:t>を、</a:t>
            </a:r>
            <a:r>
              <a:rPr lang="ja-JP" altLang="en-US" sz="1400" b="1" u="sng" dirty="0">
                <a:solidFill>
                  <a:srgbClr val="FF0000"/>
                </a:solidFill>
                <a:latin typeface="メイリオ" panose="020B0604030504040204" pitchFamily="50" charset="-128"/>
                <a:ea typeface="メイリオ" panose="020B0604030504040204" pitchFamily="50" charset="-128"/>
              </a:rPr>
              <a:t>令和４年９月末</a:t>
            </a:r>
            <a:r>
              <a:rPr lang="ja-JP" altLang="en-US" sz="1400" b="1" u="sng" dirty="0" smtClean="0">
                <a:solidFill>
                  <a:srgbClr val="FF0000"/>
                </a:solidFill>
                <a:latin typeface="メイリオ" panose="020B0604030504040204" pitchFamily="50" charset="-128"/>
                <a:ea typeface="メイリオ" panose="020B0604030504040204" pitchFamily="50" charset="-128"/>
              </a:rPr>
              <a:t>まで延長</a:t>
            </a:r>
            <a:r>
              <a:rPr lang="ja-JP" altLang="en-US" sz="1400" dirty="0" smtClean="0">
                <a:latin typeface="メイリオ" panose="020B0604030504040204" pitchFamily="50" charset="-128"/>
                <a:ea typeface="メイリオ" panose="020B0604030504040204" pitchFamily="50" charset="-128"/>
              </a:rPr>
              <a:t>します</a:t>
            </a:r>
            <a:r>
              <a:rPr lang="ja-JP" altLang="en-US" sz="1400" dirty="0">
                <a:latin typeface="メイリオ" panose="020B0604030504040204" pitchFamily="50" charset="-128"/>
                <a:ea typeface="メイリオ" panose="020B0604030504040204" pitchFamily="50" charset="-128"/>
              </a:rPr>
              <a:t>。 </a:t>
            </a:r>
            <a:endParaRPr lang="en-US" altLang="ja-JP" sz="14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a:t>
            </a:r>
            <a:r>
              <a:rPr lang="ja-JP" altLang="en-US" sz="1200" b="1" u="sng" dirty="0">
                <a:latin typeface="メイリオ" panose="020B0604030504040204" pitchFamily="50" charset="-128"/>
                <a:ea typeface="メイリオ" panose="020B0604030504040204" pitchFamily="50" charset="-128"/>
              </a:rPr>
              <a:t>従業員が</a:t>
            </a:r>
            <a:r>
              <a:rPr lang="en-US" altLang="ja-JP" sz="1200" b="1" u="sng" dirty="0">
                <a:latin typeface="メイリオ" panose="020B0604030504040204" pitchFamily="50" charset="-128"/>
                <a:ea typeface="メイリオ" panose="020B0604030504040204" pitchFamily="50" charset="-128"/>
              </a:rPr>
              <a:t>100</a:t>
            </a:r>
            <a:r>
              <a:rPr lang="ja-JP" altLang="en-US" sz="1200" b="1" u="sng" dirty="0">
                <a:latin typeface="メイリオ" panose="020B0604030504040204" pitchFamily="50" charset="-128"/>
                <a:ea typeface="メイリオ" panose="020B0604030504040204" pitchFamily="50" charset="-128"/>
              </a:rPr>
              <a:t>人を超える事業主は、一部の加算措置を除き</a:t>
            </a:r>
            <a:r>
              <a:rPr lang="ja-JP" altLang="en-US" sz="1200" b="1" u="sng" dirty="0">
                <a:solidFill>
                  <a:srgbClr val="FF0000"/>
                </a:solidFill>
                <a:latin typeface="メイリオ" panose="020B0604030504040204" pitchFamily="50" charset="-128"/>
                <a:ea typeface="メイリオ" panose="020B0604030504040204" pitchFamily="50" charset="-128"/>
              </a:rPr>
              <a:t>令和３年９月末</a:t>
            </a:r>
            <a:r>
              <a:rPr lang="ja-JP" altLang="en-US" sz="1200" b="1" u="sng" dirty="0">
                <a:latin typeface="メイリオ" panose="020B0604030504040204" pitchFamily="50" charset="-128"/>
                <a:ea typeface="メイリオ" panose="020B0604030504040204" pitchFamily="50" charset="-128"/>
              </a:rPr>
              <a:t>まで</a:t>
            </a:r>
            <a:r>
              <a:rPr lang="ja-JP" altLang="en-US" sz="1200" dirty="0">
                <a:latin typeface="メイリオ" panose="020B0604030504040204" pitchFamily="50" charset="-128"/>
                <a:ea typeface="メイリオ" panose="020B0604030504040204" pitchFamily="50" charset="-128"/>
              </a:rPr>
              <a:t>）</a:t>
            </a:r>
          </a:p>
        </p:txBody>
      </p:sp>
      <p:sp>
        <p:nvSpPr>
          <p:cNvPr id="49" name="テキスト ボックス 48"/>
          <p:cNvSpPr txBox="1"/>
          <p:nvPr/>
        </p:nvSpPr>
        <p:spPr>
          <a:xfrm>
            <a:off x="287533" y="6844019"/>
            <a:ext cx="6606797" cy="1690705"/>
          </a:xfrm>
          <a:prstGeom prst="rect">
            <a:avLst/>
          </a:prstGeom>
          <a:noFill/>
          <a:ln w="31750">
            <a:solidFill>
              <a:schemeClr val="tx2">
                <a:lumMod val="75000"/>
              </a:schemeClr>
            </a:solidFill>
            <a:prstDash val="sysDash"/>
          </a:ln>
        </p:spPr>
        <p:txBody>
          <a:bodyPr wrap="square" lIns="99555" tIns="49777" rIns="99555" bIns="49777" rtlCol="0">
            <a:spAutoFit/>
          </a:bodyPr>
          <a:lstStyle/>
          <a:p>
            <a:pPr marL="266700" indent="-180975">
              <a:lnSpc>
                <a:spcPts val="1600"/>
              </a:lnSpc>
              <a:defRPr/>
            </a:pPr>
            <a:r>
              <a:rPr lang="ja-JP" altLang="en-US" sz="1200" b="1" dirty="0">
                <a:latin typeface="メイリオ" pitchFamily="50" charset="-128"/>
                <a:ea typeface="メイリオ" pitchFamily="50" charset="-128"/>
                <a:cs typeface="メイリオ" pitchFamily="50" charset="-128"/>
              </a:rPr>
              <a:t>・短時間労働者の週所定労働時間を</a:t>
            </a:r>
            <a:r>
              <a:rPr lang="en-US" altLang="ja-JP" sz="1200" b="1" dirty="0">
                <a:latin typeface="メイリオ" pitchFamily="50" charset="-128"/>
                <a:ea typeface="メイリオ" pitchFamily="50" charset="-128"/>
                <a:cs typeface="メイリオ" pitchFamily="50" charset="-128"/>
              </a:rPr>
              <a:t>5</a:t>
            </a:r>
            <a:r>
              <a:rPr lang="ja-JP" altLang="en-US" sz="1200" b="1" dirty="0">
                <a:latin typeface="メイリオ" pitchFamily="50" charset="-128"/>
                <a:ea typeface="メイリオ" pitchFamily="50" charset="-128"/>
                <a:cs typeface="メイリオ" pitchFamily="50" charset="-128"/>
              </a:rPr>
              <a:t>時間以上延長し新たに社会保険に適用した場合</a:t>
            </a:r>
          </a:p>
          <a:p>
            <a:pPr marL="266700" indent="-180975">
              <a:lnSpc>
                <a:spcPts val="1600"/>
              </a:lnSpc>
              <a:defRPr/>
            </a:pPr>
            <a:r>
              <a:rPr lang="ja-JP" altLang="en-US" sz="1200" b="1" dirty="0">
                <a:latin typeface="メイリオ" pitchFamily="50" charset="-128"/>
                <a:ea typeface="メイリオ" pitchFamily="50" charset="-128"/>
                <a:cs typeface="メイリオ" pitchFamily="50" charset="-128"/>
              </a:rPr>
              <a:t>　　１人</a:t>
            </a:r>
            <a:r>
              <a:rPr lang="ja-JP" altLang="en-US" sz="1200" b="1" dirty="0" smtClean="0">
                <a:latin typeface="メイリオ" pitchFamily="50" charset="-128"/>
                <a:ea typeface="メイリオ" pitchFamily="50" charset="-128"/>
                <a:cs typeface="メイリオ" pitchFamily="50" charset="-128"/>
              </a:rPr>
              <a:t>当たり </a:t>
            </a:r>
            <a:r>
              <a:rPr lang="en-US" altLang="ja-JP" sz="1200" b="1" dirty="0" smtClean="0">
                <a:solidFill>
                  <a:srgbClr val="FF0000"/>
                </a:solidFill>
                <a:latin typeface="メイリオ" pitchFamily="50" charset="-128"/>
                <a:ea typeface="メイリオ" pitchFamily="50" charset="-128"/>
                <a:cs typeface="メイリオ" pitchFamily="50" charset="-128"/>
              </a:rPr>
              <a:t>22</a:t>
            </a:r>
            <a:r>
              <a:rPr lang="ja-JP" altLang="en-US" sz="1200" b="1" dirty="0">
                <a:solidFill>
                  <a:srgbClr val="FF0000"/>
                </a:solidFill>
                <a:latin typeface="メイリオ" pitchFamily="50" charset="-128"/>
                <a:ea typeface="メイリオ" pitchFamily="50" charset="-128"/>
                <a:cs typeface="メイリオ" pitchFamily="50" charset="-128"/>
              </a:rPr>
              <a:t>万</a:t>
            </a:r>
            <a:r>
              <a:rPr lang="en-US" altLang="ja-JP" sz="1200" b="1" dirty="0">
                <a:solidFill>
                  <a:srgbClr val="FF0000"/>
                </a:solidFill>
                <a:latin typeface="メイリオ" pitchFamily="50" charset="-128"/>
                <a:ea typeface="メイリオ" pitchFamily="50" charset="-128"/>
                <a:cs typeface="メイリオ" pitchFamily="50" charset="-128"/>
              </a:rPr>
              <a:t>5,000</a:t>
            </a:r>
            <a:r>
              <a:rPr lang="ja-JP" altLang="en-US" sz="1200" b="1" dirty="0" smtClean="0">
                <a:solidFill>
                  <a:srgbClr val="FF0000"/>
                </a:solidFill>
                <a:latin typeface="メイリオ" pitchFamily="50" charset="-128"/>
                <a:ea typeface="メイリオ" pitchFamily="50" charset="-128"/>
                <a:cs typeface="メイリオ" pitchFamily="50" charset="-128"/>
              </a:rPr>
              <a:t>円（</a:t>
            </a:r>
            <a:r>
              <a:rPr lang="en-US" altLang="ja-JP" sz="1200" b="1" dirty="0" smtClean="0">
                <a:solidFill>
                  <a:srgbClr val="FF0000"/>
                </a:solidFill>
                <a:latin typeface="メイリオ" pitchFamily="50" charset="-128"/>
                <a:ea typeface="メイリオ" pitchFamily="50" charset="-128"/>
                <a:cs typeface="メイリオ" pitchFamily="50" charset="-128"/>
              </a:rPr>
              <a:t>※</a:t>
            </a:r>
            <a:r>
              <a:rPr lang="ja-JP" altLang="en-US" sz="1200" b="1" dirty="0" smtClean="0">
                <a:solidFill>
                  <a:srgbClr val="FF0000"/>
                </a:solidFill>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←上乗せ前の額：</a:t>
            </a:r>
            <a:r>
              <a:rPr lang="en-US" altLang="ja-JP" sz="1200" dirty="0" smtClean="0">
                <a:latin typeface="メイリオ" pitchFamily="50" charset="-128"/>
                <a:ea typeface="メイリオ" pitchFamily="50" charset="-128"/>
                <a:cs typeface="メイリオ" pitchFamily="50" charset="-128"/>
              </a:rPr>
              <a:t>19</a:t>
            </a:r>
            <a:r>
              <a:rPr lang="ja-JP" altLang="en-US" sz="1200" dirty="0" smtClean="0">
                <a:latin typeface="メイリオ" pitchFamily="50" charset="-128"/>
                <a:ea typeface="メイリオ" pitchFamily="50" charset="-128"/>
                <a:cs typeface="メイリオ" pitchFamily="50" charset="-128"/>
              </a:rPr>
              <a:t>万円</a:t>
            </a:r>
            <a:endParaRPr lang="en-US" altLang="ja-JP" sz="1200" dirty="0" smtClean="0">
              <a:latin typeface="メイリオ" pitchFamily="50" charset="-128"/>
              <a:ea typeface="メイリオ" pitchFamily="50" charset="-128"/>
              <a:cs typeface="メイリオ" pitchFamily="50" charset="-128"/>
            </a:endParaRPr>
          </a:p>
          <a:p>
            <a:pPr marL="266700" indent="-180975">
              <a:lnSpc>
                <a:spcPts val="600"/>
              </a:lnSpc>
              <a:defRPr/>
            </a:pPr>
            <a:r>
              <a:rPr lang="ja-JP" altLang="en-US" sz="1200" b="1" dirty="0">
                <a:latin typeface="メイリオ" pitchFamily="50" charset="-128"/>
                <a:ea typeface="メイリオ" pitchFamily="50" charset="-128"/>
                <a:cs typeface="メイリオ" pitchFamily="50" charset="-128"/>
              </a:rPr>
              <a:t>　</a:t>
            </a:r>
            <a:r>
              <a:rPr lang="ja-JP" altLang="en-US" sz="1200" b="1" dirty="0" smtClean="0">
                <a:latin typeface="メイリオ" pitchFamily="50" charset="-128"/>
                <a:ea typeface="メイリオ" pitchFamily="50" charset="-128"/>
                <a:cs typeface="メイリオ" pitchFamily="50" charset="-128"/>
              </a:rPr>
              <a:t>　　</a:t>
            </a:r>
            <a:endParaRPr lang="en-US" altLang="ja-JP" sz="1200" b="1" dirty="0" smtClean="0">
              <a:latin typeface="メイリオ" pitchFamily="50" charset="-128"/>
              <a:ea typeface="メイリオ" pitchFamily="50" charset="-128"/>
              <a:cs typeface="メイリオ" pitchFamily="50" charset="-128"/>
            </a:endParaRPr>
          </a:p>
          <a:p>
            <a:pPr marL="266700" indent="-180975">
              <a:lnSpc>
                <a:spcPts val="1600"/>
              </a:lnSpc>
              <a:defRPr/>
            </a:pPr>
            <a:r>
              <a:rPr lang="ja-JP" altLang="en-US" sz="1200" b="1" dirty="0" smtClean="0">
                <a:latin typeface="メイリオ" pitchFamily="50" charset="-128"/>
                <a:ea typeface="メイリオ" pitchFamily="50" charset="-128"/>
                <a:cs typeface="メイリオ" pitchFamily="50" charset="-128"/>
              </a:rPr>
              <a:t>・</a:t>
            </a:r>
            <a:r>
              <a:rPr lang="ja-JP" altLang="en-US" sz="1200" b="1" dirty="0">
                <a:latin typeface="メイリオ" pitchFamily="50" charset="-128"/>
                <a:ea typeface="メイリオ" pitchFamily="50" charset="-128"/>
                <a:cs typeface="メイリオ" pitchFamily="50" charset="-128"/>
              </a:rPr>
              <a:t>労働者の手取り収入が減少しないように週所定労働時間</a:t>
            </a:r>
            <a:r>
              <a:rPr lang="ja-JP" altLang="en-US" sz="1200" b="1" dirty="0" smtClean="0">
                <a:latin typeface="メイリオ" pitchFamily="50" charset="-128"/>
                <a:ea typeface="メイリオ" pitchFamily="50" charset="-128"/>
                <a:cs typeface="メイリオ" pitchFamily="50" charset="-128"/>
              </a:rPr>
              <a:t>を１～４時間延長</a:t>
            </a:r>
            <a:r>
              <a:rPr lang="ja-JP" altLang="en-US" sz="1200" b="1" dirty="0">
                <a:latin typeface="メイリオ" pitchFamily="50" charset="-128"/>
                <a:ea typeface="メイリオ" pitchFamily="50" charset="-128"/>
                <a:cs typeface="メイリオ" pitchFamily="50" charset="-128"/>
              </a:rPr>
              <a:t>するとともに基本給を昇給し、新たに社会保険に適用させた</a:t>
            </a:r>
            <a:r>
              <a:rPr lang="ja-JP" altLang="en-US" sz="1200" b="1" dirty="0" smtClean="0">
                <a:latin typeface="メイリオ" pitchFamily="50" charset="-128"/>
                <a:ea typeface="メイリオ" pitchFamily="50" charset="-128"/>
                <a:cs typeface="メイリオ" pitchFamily="50" charset="-128"/>
              </a:rPr>
              <a:t>場合（</a:t>
            </a:r>
            <a:r>
              <a:rPr lang="en-US" altLang="ja-JP" sz="1200" b="1" dirty="0" smtClean="0">
                <a:latin typeface="メイリオ" pitchFamily="50" charset="-128"/>
                <a:ea typeface="メイリオ" pitchFamily="50" charset="-128"/>
                <a:cs typeface="メイリオ" pitchFamily="50" charset="-128"/>
              </a:rPr>
              <a:t>※</a:t>
            </a:r>
            <a:r>
              <a:rPr lang="ja-JP" altLang="en-US" sz="1200" b="1" dirty="0" smtClean="0">
                <a:latin typeface="メイリオ" pitchFamily="50" charset="-128"/>
                <a:ea typeface="メイリオ" pitchFamily="50" charset="-128"/>
                <a:cs typeface="メイリオ" pitchFamily="50" charset="-128"/>
              </a:rPr>
              <a:t>）</a:t>
            </a:r>
            <a:r>
              <a:rPr lang="ja-JP" altLang="en-US" sz="1200" b="1" dirty="0">
                <a:latin typeface="メイリオ" pitchFamily="50" charset="-128"/>
                <a:ea typeface="メイリオ" pitchFamily="50" charset="-128"/>
                <a:cs typeface="メイリオ" pitchFamily="50" charset="-128"/>
              </a:rPr>
              <a:t>　</a:t>
            </a:r>
          </a:p>
          <a:p>
            <a:pPr marL="266700" indent="-180975">
              <a:lnSpc>
                <a:spcPts val="1600"/>
              </a:lnSpc>
              <a:defRPr/>
            </a:pPr>
            <a:r>
              <a:rPr lang="ja-JP" altLang="en-US" sz="1200" b="1" dirty="0">
                <a:latin typeface="メイリオ" pitchFamily="50" charset="-128"/>
                <a:ea typeface="メイリオ" pitchFamily="50" charset="-128"/>
                <a:cs typeface="メイリオ" pitchFamily="50" charset="-128"/>
              </a:rPr>
              <a:t>　</a:t>
            </a:r>
            <a:r>
              <a:rPr lang="ja-JP" altLang="en-US" sz="1200" b="1" dirty="0" smtClean="0">
                <a:latin typeface="メイリオ" pitchFamily="50" charset="-128"/>
                <a:ea typeface="メイリオ" pitchFamily="50" charset="-128"/>
                <a:cs typeface="メイリオ" pitchFamily="50" charset="-128"/>
              </a:rPr>
              <a:t>　</a:t>
            </a:r>
            <a:r>
              <a:rPr lang="en-US" altLang="ja-JP" sz="1200" b="1" dirty="0" smtClean="0">
                <a:latin typeface="メイリオ" pitchFamily="50" charset="-128"/>
                <a:ea typeface="メイリオ" pitchFamily="50" charset="-128"/>
                <a:cs typeface="メイリオ" pitchFamily="50" charset="-128"/>
              </a:rPr>
              <a:t>1</a:t>
            </a:r>
            <a:r>
              <a:rPr lang="ja-JP" altLang="en-US" sz="1200" b="1" dirty="0" smtClean="0">
                <a:latin typeface="メイリオ" pitchFamily="50" charset="-128"/>
                <a:ea typeface="メイリオ" pitchFamily="50" charset="-128"/>
                <a:cs typeface="メイリオ" pitchFamily="50" charset="-128"/>
              </a:rPr>
              <a:t>人当たり </a:t>
            </a:r>
            <a:r>
              <a:rPr lang="en-US" altLang="ja-JP" sz="1200" b="1" dirty="0" smtClean="0">
                <a:solidFill>
                  <a:srgbClr val="FF0000"/>
                </a:solidFill>
                <a:latin typeface="メイリオ" pitchFamily="50" charset="-128"/>
                <a:ea typeface="メイリオ" pitchFamily="50" charset="-128"/>
                <a:cs typeface="メイリオ" pitchFamily="50" charset="-128"/>
              </a:rPr>
              <a:t>45,000</a:t>
            </a:r>
            <a:r>
              <a:rPr lang="ja-JP" altLang="en-US" sz="1200" b="1" dirty="0" smtClean="0">
                <a:solidFill>
                  <a:srgbClr val="FF0000"/>
                </a:solidFill>
                <a:latin typeface="メイリオ" pitchFamily="50" charset="-128"/>
                <a:ea typeface="メイリオ" pitchFamily="50" charset="-128"/>
                <a:cs typeface="メイリオ" pitchFamily="50" charset="-128"/>
              </a:rPr>
              <a:t>円～ </a:t>
            </a:r>
            <a:r>
              <a:rPr lang="en-US" altLang="ja-JP" sz="1200" b="1" dirty="0">
                <a:solidFill>
                  <a:srgbClr val="FF0000"/>
                </a:solidFill>
                <a:latin typeface="メイリオ" pitchFamily="50" charset="-128"/>
                <a:ea typeface="メイリオ" pitchFamily="50" charset="-128"/>
                <a:cs typeface="メイリオ" pitchFamily="50" charset="-128"/>
              </a:rPr>
              <a:t>18</a:t>
            </a:r>
            <a:r>
              <a:rPr lang="ja-JP" altLang="en-US" sz="1200" b="1" dirty="0">
                <a:solidFill>
                  <a:srgbClr val="FF0000"/>
                </a:solidFill>
                <a:latin typeface="メイリオ" pitchFamily="50" charset="-128"/>
                <a:ea typeface="メイリオ" pitchFamily="50" charset="-128"/>
                <a:cs typeface="メイリオ" pitchFamily="50" charset="-128"/>
              </a:rPr>
              <a:t>万</a:t>
            </a:r>
            <a:r>
              <a:rPr lang="ja-JP" altLang="en-US" sz="1200" b="1" dirty="0" smtClean="0">
                <a:solidFill>
                  <a:srgbClr val="FF0000"/>
                </a:solidFill>
                <a:latin typeface="メイリオ" pitchFamily="50" charset="-128"/>
                <a:ea typeface="メイリオ" pitchFamily="50" charset="-128"/>
                <a:cs typeface="メイリオ" pitchFamily="50" charset="-128"/>
              </a:rPr>
              <a:t>円</a:t>
            </a:r>
            <a:r>
              <a:rPr lang="ja-JP" altLang="en-US" sz="1200" b="1" dirty="0">
                <a:latin typeface="メイリオ" pitchFamily="50" charset="-128"/>
                <a:ea typeface="メイリオ" pitchFamily="50" charset="-128"/>
                <a:cs typeface="メイリオ" pitchFamily="50" charset="-128"/>
              </a:rPr>
              <a:t>　</a:t>
            </a:r>
            <a:endParaRPr lang="en-US" altLang="ja-JP" sz="1200" b="1" dirty="0" smtClean="0">
              <a:latin typeface="メイリオ" pitchFamily="50" charset="-128"/>
              <a:ea typeface="メイリオ" pitchFamily="50" charset="-128"/>
              <a:cs typeface="メイリオ" pitchFamily="50" charset="-128"/>
            </a:endParaRPr>
          </a:p>
          <a:p>
            <a:pPr marL="266700" indent="-180975">
              <a:lnSpc>
                <a:spcPts val="600"/>
              </a:lnSpc>
              <a:defRPr/>
            </a:pPr>
            <a:endParaRPr lang="en-US" altLang="ja-JP" sz="1200" b="1" dirty="0" smtClean="0">
              <a:latin typeface="メイリオ" pitchFamily="50" charset="-128"/>
              <a:ea typeface="メイリオ" pitchFamily="50" charset="-128"/>
              <a:cs typeface="メイリオ" pitchFamily="50" charset="-128"/>
            </a:endParaRPr>
          </a:p>
          <a:p>
            <a:pPr marL="266700" indent="-180975">
              <a:lnSpc>
                <a:spcPts val="1600"/>
              </a:lnSpc>
              <a:defRPr/>
            </a:pPr>
            <a:r>
              <a:rPr lang="ja-JP" altLang="en-US" sz="1200" dirty="0" smtClean="0">
                <a:latin typeface="メイリオ" pitchFamily="50" charset="-128"/>
                <a:ea typeface="メイリオ" pitchFamily="50" charset="-128"/>
                <a:cs typeface="メイリオ" pitchFamily="50" charset="-128"/>
              </a:rPr>
              <a:t>＜</a:t>
            </a:r>
            <a:r>
              <a:rPr lang="en-US" altLang="ja-JP" sz="1200" dirty="0" smtClean="0">
                <a:latin typeface="メイリオ" pitchFamily="50" charset="-128"/>
                <a:ea typeface="メイリオ" pitchFamily="50" charset="-128"/>
                <a:cs typeface="メイリオ" pitchFamily="50" charset="-128"/>
              </a:rPr>
              <a:t>1</a:t>
            </a:r>
            <a:r>
              <a:rPr lang="ja-JP" altLang="en-US" sz="1200" dirty="0">
                <a:latin typeface="メイリオ" pitchFamily="50" charset="-128"/>
                <a:ea typeface="メイリオ" pitchFamily="50" charset="-128"/>
                <a:cs typeface="メイリオ" pitchFamily="50" charset="-128"/>
              </a:rPr>
              <a:t>年度</a:t>
            </a:r>
            <a:r>
              <a:rPr lang="en-US" altLang="ja-JP" sz="1200" dirty="0">
                <a:latin typeface="メイリオ" pitchFamily="50" charset="-128"/>
                <a:ea typeface="メイリオ" pitchFamily="50" charset="-128"/>
                <a:cs typeface="メイリオ" pitchFamily="50" charset="-128"/>
              </a:rPr>
              <a:t>1</a:t>
            </a:r>
            <a:r>
              <a:rPr lang="ja-JP" altLang="en-US" sz="1200" dirty="0">
                <a:latin typeface="メイリオ" pitchFamily="50" charset="-128"/>
                <a:ea typeface="メイリオ" pitchFamily="50" charset="-128"/>
                <a:cs typeface="メイリオ" pitchFamily="50" charset="-128"/>
              </a:rPr>
              <a:t>事業所当たり支給申請上限人数は</a:t>
            </a:r>
            <a:r>
              <a:rPr lang="en-US" altLang="ja-JP" sz="1200" dirty="0">
                <a:latin typeface="メイリオ" pitchFamily="50" charset="-128"/>
                <a:ea typeface="メイリオ" pitchFamily="50" charset="-128"/>
                <a:cs typeface="メイリオ" pitchFamily="50" charset="-128"/>
              </a:rPr>
              <a:t>45</a:t>
            </a:r>
            <a:r>
              <a:rPr lang="ja-JP" altLang="en-US" sz="1200" dirty="0" smtClean="0">
                <a:latin typeface="メイリオ" pitchFamily="50" charset="-128"/>
                <a:ea typeface="メイリオ" pitchFamily="50" charset="-128"/>
                <a:cs typeface="メイリオ" pitchFamily="50" charset="-128"/>
              </a:rPr>
              <a:t>人まで</a:t>
            </a:r>
            <a:r>
              <a:rPr lang="ja-JP" altLang="en-US" sz="1200" dirty="0">
                <a:latin typeface="メイリオ" pitchFamily="50" charset="-128"/>
                <a:ea typeface="メイリオ" pitchFamily="50" charset="-128"/>
                <a:cs typeface="メイリオ" pitchFamily="50" charset="-128"/>
              </a:rPr>
              <a:t>（</a:t>
            </a:r>
            <a:r>
              <a:rPr lang="en-US" altLang="ja-JP" sz="1200" dirty="0">
                <a:latin typeface="メイリオ" pitchFamily="50" charset="-128"/>
                <a:ea typeface="メイリオ" pitchFamily="50" charset="-128"/>
                <a:cs typeface="メイリオ" pitchFamily="50" charset="-128"/>
              </a:rPr>
              <a:t>※</a:t>
            </a:r>
            <a:r>
              <a:rPr lang="ja-JP" altLang="en-US" sz="1200" dirty="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a:t>
            </a:r>
            <a:r>
              <a:rPr lang="ja-JP" altLang="en-US" sz="1200" dirty="0">
                <a:latin typeface="メイリオ" pitchFamily="50" charset="-128"/>
                <a:ea typeface="メイリオ" pitchFamily="50" charset="-128"/>
                <a:cs typeface="メイリオ" pitchFamily="50" charset="-128"/>
              </a:rPr>
              <a:t>従前は</a:t>
            </a:r>
            <a:r>
              <a:rPr lang="en-US" altLang="ja-JP" sz="1200" dirty="0">
                <a:latin typeface="メイリオ" pitchFamily="50" charset="-128"/>
                <a:ea typeface="メイリオ" pitchFamily="50" charset="-128"/>
                <a:cs typeface="メイリオ" pitchFamily="50" charset="-128"/>
              </a:rPr>
              <a:t>15</a:t>
            </a:r>
            <a:r>
              <a:rPr lang="ja-JP" altLang="en-US" sz="1200" dirty="0" smtClean="0">
                <a:latin typeface="メイリオ" pitchFamily="50" charset="-128"/>
                <a:ea typeface="メイリオ" pitchFamily="50" charset="-128"/>
                <a:cs typeface="メイリオ" pitchFamily="50" charset="-128"/>
              </a:rPr>
              <a:t>人まで＞</a:t>
            </a:r>
            <a:endParaRPr lang="en-US" altLang="ja-JP" sz="1200" dirty="0" smtClean="0">
              <a:latin typeface="メイリオ" pitchFamily="50" charset="-128"/>
              <a:ea typeface="メイリオ" pitchFamily="50" charset="-128"/>
              <a:cs typeface="メイリオ" pitchFamily="50" charset="-128"/>
            </a:endParaRPr>
          </a:p>
          <a:p>
            <a:pPr marL="266700" indent="-180975">
              <a:lnSpc>
                <a:spcPts val="1600"/>
              </a:lnSpc>
              <a:defRPr/>
            </a:pPr>
            <a:r>
              <a:rPr lang="ja-JP" altLang="en-US" sz="1200" dirty="0" smtClean="0">
                <a:latin typeface="メイリオ" pitchFamily="50" charset="-128"/>
                <a:ea typeface="メイリオ" pitchFamily="50" charset="-128"/>
                <a:cs typeface="メイリオ" pitchFamily="50" charset="-128"/>
              </a:rPr>
              <a:t>　</a:t>
            </a:r>
            <a:r>
              <a:rPr lang="en-US" altLang="ja-JP" sz="1200"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は現時点で令和</a:t>
            </a:r>
            <a:r>
              <a:rPr lang="ja-JP" altLang="en-US" sz="1200" dirty="0">
                <a:latin typeface="メイリオ" pitchFamily="50" charset="-128"/>
                <a:ea typeface="メイリオ" pitchFamily="50" charset="-128"/>
                <a:cs typeface="メイリオ" pitchFamily="50" charset="-128"/>
              </a:rPr>
              <a:t>３年</a:t>
            </a:r>
            <a:r>
              <a:rPr lang="en-US" altLang="ja-JP" sz="1200" dirty="0">
                <a:latin typeface="メイリオ" pitchFamily="50" charset="-128"/>
                <a:ea typeface="メイリオ" pitchFamily="50" charset="-128"/>
                <a:cs typeface="メイリオ" pitchFamily="50" charset="-128"/>
              </a:rPr>
              <a:t>3</a:t>
            </a:r>
            <a:r>
              <a:rPr lang="ja-JP" altLang="en-US" sz="1200" dirty="0">
                <a:latin typeface="メイリオ" pitchFamily="50" charset="-128"/>
                <a:ea typeface="メイリオ" pitchFamily="50" charset="-128"/>
                <a:cs typeface="メイリオ" pitchFamily="50" charset="-128"/>
              </a:rPr>
              <a:t>月</a:t>
            </a:r>
            <a:r>
              <a:rPr lang="en-US" altLang="ja-JP" sz="1200" dirty="0">
                <a:latin typeface="メイリオ" pitchFamily="50" charset="-128"/>
                <a:ea typeface="メイリオ" pitchFamily="50" charset="-128"/>
                <a:cs typeface="メイリオ" pitchFamily="50" charset="-128"/>
              </a:rPr>
              <a:t>31</a:t>
            </a:r>
            <a:r>
              <a:rPr lang="ja-JP" altLang="en-US" sz="1200" dirty="0">
                <a:latin typeface="メイリオ" pitchFamily="50" charset="-128"/>
                <a:ea typeface="メイリオ" pitchFamily="50" charset="-128"/>
                <a:cs typeface="メイリオ" pitchFamily="50" charset="-128"/>
              </a:rPr>
              <a:t>日までの暫定措置</a:t>
            </a:r>
            <a:r>
              <a:rPr lang="ja-JP" altLang="en-US" sz="1200" dirty="0" smtClean="0">
                <a:latin typeface="メイリオ" pitchFamily="50" charset="-128"/>
                <a:ea typeface="メイリオ" pitchFamily="50" charset="-128"/>
                <a:cs typeface="メイリオ" pitchFamily="50" charset="-128"/>
              </a:rPr>
              <a:t>。</a:t>
            </a:r>
            <a:endParaRPr lang="ja-JP" altLang="en-US" sz="1200" dirty="0">
              <a:latin typeface="メイリオ" pitchFamily="50" charset="-128"/>
              <a:ea typeface="メイリオ" pitchFamily="50" charset="-128"/>
              <a:cs typeface="メイリオ" pitchFamily="50" charset="-128"/>
            </a:endParaRPr>
          </a:p>
        </p:txBody>
      </p:sp>
      <p:sp>
        <p:nvSpPr>
          <p:cNvPr id="50" name="正方形/長方形 49"/>
          <p:cNvSpPr/>
          <p:nvPr/>
        </p:nvSpPr>
        <p:spPr>
          <a:xfrm>
            <a:off x="296901" y="6366548"/>
            <a:ext cx="6606000" cy="461665"/>
          </a:xfrm>
          <a:prstGeom prst="rect">
            <a:avLst/>
          </a:prstGeom>
          <a:solidFill>
            <a:schemeClr val="accent2">
              <a:lumMod val="20000"/>
              <a:lumOff val="80000"/>
            </a:schemeClr>
          </a:solidFill>
        </p:spPr>
        <p:txBody>
          <a:bodyPr wrap="square">
            <a:spAutoFit/>
          </a:bodyPr>
          <a:lstStyle/>
          <a:p>
            <a:pPr>
              <a:lnSpc>
                <a:spcPts val="1200"/>
              </a:lnSpc>
            </a:pPr>
            <a:endParaRPr lang="en-US" altLang="ja-JP" sz="14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令和</a:t>
            </a:r>
            <a:r>
              <a:rPr lang="ja-JP" altLang="en-US" sz="1400" dirty="0">
                <a:latin typeface="メイリオ" panose="020B0604030504040204" pitchFamily="50" charset="-128"/>
                <a:ea typeface="メイリオ" panose="020B0604030504040204" pitchFamily="50" charset="-128"/>
              </a:rPr>
              <a:t>２年度限りとして</a:t>
            </a:r>
            <a:r>
              <a:rPr lang="ja-JP" altLang="en-US" sz="1400" dirty="0" smtClean="0">
                <a:latin typeface="メイリオ" panose="020B0604030504040204" pitchFamily="50" charset="-128"/>
                <a:ea typeface="メイリオ" panose="020B0604030504040204" pitchFamily="50" charset="-128"/>
              </a:rPr>
              <a:t>いた措置</a:t>
            </a:r>
            <a:r>
              <a:rPr lang="ja-JP" altLang="en-US" sz="1400" dirty="0">
                <a:latin typeface="メイリオ" panose="020B0604030504040204" pitchFamily="50" charset="-128"/>
                <a:ea typeface="メイリオ" panose="020B0604030504040204" pitchFamily="50" charset="-128"/>
              </a:rPr>
              <a:t>を、</a:t>
            </a:r>
            <a:r>
              <a:rPr lang="ja-JP" altLang="en-US" sz="1400" b="1" u="sng" dirty="0">
                <a:solidFill>
                  <a:srgbClr val="FF0000"/>
                </a:solidFill>
                <a:latin typeface="メイリオ" panose="020B0604030504040204" pitchFamily="50" charset="-128"/>
                <a:ea typeface="メイリオ" panose="020B0604030504040204" pitchFamily="50" charset="-128"/>
              </a:rPr>
              <a:t>令和４年９月末</a:t>
            </a:r>
            <a:r>
              <a:rPr lang="ja-JP" altLang="en-US" sz="1400" b="1" u="sng" dirty="0" smtClean="0">
                <a:solidFill>
                  <a:srgbClr val="FF0000"/>
                </a:solidFill>
                <a:latin typeface="メイリオ" panose="020B0604030504040204" pitchFamily="50" charset="-128"/>
                <a:ea typeface="メイリオ" panose="020B0604030504040204" pitchFamily="50" charset="-128"/>
              </a:rPr>
              <a:t>まで延長</a:t>
            </a:r>
            <a:r>
              <a:rPr lang="ja-JP" altLang="en-US" sz="1400" dirty="0">
                <a:latin typeface="メイリオ" panose="020B0604030504040204" pitchFamily="50" charset="-128"/>
                <a:ea typeface="メイリオ" panose="020B0604030504040204" pitchFamily="50" charset="-128"/>
              </a:rPr>
              <a:t>します。</a:t>
            </a:r>
          </a:p>
        </p:txBody>
      </p:sp>
      <p:sp>
        <p:nvSpPr>
          <p:cNvPr id="51" name="角丸四角形 50"/>
          <p:cNvSpPr/>
          <p:nvPr/>
        </p:nvSpPr>
        <p:spPr>
          <a:xfrm>
            <a:off x="296502" y="1099963"/>
            <a:ext cx="1767289" cy="288000"/>
          </a:xfrm>
          <a:prstGeom prst="roundRect">
            <a:avLst>
              <a:gd name="adj"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メイリオ" panose="020B0604030504040204" pitchFamily="50" charset="-128"/>
                <a:ea typeface="メイリオ" panose="020B0604030504040204" pitchFamily="50" charset="-128"/>
              </a:rPr>
              <a:t>時限措置の延長</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graphicFrame>
        <p:nvGraphicFramePr>
          <p:cNvPr id="54" name="表 53"/>
          <p:cNvGraphicFramePr>
            <a:graphicFrameLocks noGrp="1"/>
          </p:cNvGraphicFramePr>
          <p:nvPr>
            <p:extLst>
              <p:ext uri="{D42A27DB-BD31-4B8C-83A1-F6EECF244321}">
                <p14:modId xmlns:p14="http://schemas.microsoft.com/office/powerpoint/2010/main" val="2744165964"/>
              </p:ext>
            </p:extLst>
          </p:nvPr>
        </p:nvGraphicFramePr>
        <p:xfrm>
          <a:off x="297450" y="1915163"/>
          <a:ext cx="6606000" cy="1783080"/>
        </p:xfrm>
        <a:graphic>
          <a:graphicData uri="http://schemas.openxmlformats.org/drawingml/2006/table">
            <a:tbl>
              <a:tblPr firstRow="1" bandRow="1">
                <a:tableStyleId>{5940675A-B579-460E-94D1-54222C63F5DA}</a:tableStyleId>
              </a:tblPr>
              <a:tblGrid>
                <a:gridCol w="3591032">
                  <a:extLst>
                    <a:ext uri="{9D8B030D-6E8A-4147-A177-3AD203B41FA5}">
                      <a16:colId xmlns:a16="http://schemas.microsoft.com/office/drawing/2014/main" val="1957813349"/>
                    </a:ext>
                  </a:extLst>
                </a:gridCol>
                <a:gridCol w="3014968">
                  <a:extLst>
                    <a:ext uri="{9D8B030D-6E8A-4147-A177-3AD203B41FA5}">
                      <a16:colId xmlns:a16="http://schemas.microsoft.com/office/drawing/2014/main" val="3634716739"/>
                    </a:ext>
                  </a:extLst>
                </a:gridCol>
              </a:tblGrid>
              <a:tr h="5641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latin typeface="メイリオ" pitchFamily="50" charset="-128"/>
                          <a:ea typeface="メイリオ" pitchFamily="50" charset="-128"/>
                          <a:cs typeface="メイリオ" pitchFamily="50" charset="-128"/>
                        </a:rPr>
                        <a:t>①労使合意に基づく任意適用に向けて、保険加入と働き方の見直しを進めるための</a:t>
                      </a:r>
                      <a:r>
                        <a:rPr lang="ja-JP" altLang="en-US" sz="1100" b="0" dirty="0" smtClean="0">
                          <a:solidFill>
                            <a:schemeClr val="tx1"/>
                          </a:solidFill>
                          <a:latin typeface="メイリオ" pitchFamily="50" charset="-128"/>
                          <a:ea typeface="メイリオ" pitchFamily="50" charset="-128"/>
                          <a:cs typeface="メイリオ" pitchFamily="50" charset="-128"/>
                        </a:rPr>
                        <a:t>取り組みを行った場合</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latin typeface="メイリオ" pitchFamily="50" charset="-128"/>
                          <a:ea typeface="メイリオ" pitchFamily="50" charset="-128"/>
                          <a:cs typeface="メイリオ" pitchFamily="50" charset="-128"/>
                        </a:rPr>
                        <a:t>助成金を支給</a:t>
                      </a:r>
                      <a:endParaRPr lang="en-US" altLang="ja-JP" sz="1100" b="1" dirty="0" smtClean="0">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latin typeface="メイリオ" pitchFamily="50" charset="-128"/>
                          <a:ea typeface="メイリオ" pitchFamily="50" charset="-128"/>
                          <a:cs typeface="メイリオ" pitchFamily="50" charset="-128"/>
                        </a:rPr>
                        <a:t>１事業所当たり </a:t>
                      </a:r>
                      <a:r>
                        <a:rPr lang="en-US" altLang="ja-JP" sz="1100" b="1" dirty="0" smtClean="0">
                          <a:solidFill>
                            <a:srgbClr val="FF0000"/>
                          </a:solidFill>
                          <a:latin typeface="メイリオ" pitchFamily="50" charset="-128"/>
                          <a:ea typeface="メイリオ" pitchFamily="50" charset="-128"/>
                          <a:cs typeface="メイリオ" pitchFamily="50" charset="-128"/>
                        </a:rPr>
                        <a:t>19</a:t>
                      </a:r>
                      <a:r>
                        <a:rPr lang="ja-JP" altLang="en-US" sz="1100" b="1" dirty="0" smtClean="0">
                          <a:solidFill>
                            <a:srgbClr val="FF0000"/>
                          </a:solidFill>
                          <a:latin typeface="メイリオ" pitchFamily="50" charset="-128"/>
                          <a:ea typeface="メイリオ" pitchFamily="50" charset="-128"/>
                          <a:cs typeface="メイリオ" pitchFamily="50" charset="-128"/>
                        </a:rPr>
                        <a:t>万円</a:t>
                      </a:r>
                      <a:r>
                        <a:rPr lang="ja-JP" altLang="en-US" sz="1100" b="1" dirty="0" smtClean="0">
                          <a:solidFill>
                            <a:schemeClr val="tx1"/>
                          </a:solidFill>
                          <a:latin typeface="メイリオ" pitchFamily="50" charset="-128"/>
                          <a:ea typeface="メイリオ" pitchFamily="50" charset="-128"/>
                          <a:cs typeface="メイリオ" pitchFamily="50" charset="-128"/>
                        </a:rPr>
                        <a:t>（中小企業の場合）</a:t>
                      </a:r>
                      <a:endParaRPr lang="en-US" altLang="ja-JP" sz="1100" b="1" dirty="0" smtClean="0">
                        <a:solidFill>
                          <a:schemeClr val="tx1"/>
                        </a:solidFill>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b="1" dirty="0" smtClean="0">
                          <a:solidFill>
                            <a:schemeClr val="tx1"/>
                          </a:solidFill>
                          <a:latin typeface="メイリオ" pitchFamily="50" charset="-128"/>
                          <a:ea typeface="メイリオ" pitchFamily="50" charset="-128"/>
                          <a:cs typeface="メイリオ" pitchFamily="50" charset="-128"/>
                        </a:rPr>
                        <a:t>※</a:t>
                      </a:r>
                      <a:r>
                        <a:rPr lang="ja-JP" altLang="en-US" sz="1100" b="1" dirty="0" smtClean="0">
                          <a:latin typeface="メイリオ" pitchFamily="50" charset="-128"/>
                          <a:ea typeface="メイリオ" pitchFamily="50" charset="-128"/>
                          <a:cs typeface="メイリオ" pitchFamily="50" charset="-128"/>
                        </a:rPr>
                        <a:t>１事業所当たり１回のみ</a:t>
                      </a:r>
                      <a:endParaRPr lang="en-US" altLang="ja-JP" sz="1100" b="1" dirty="0" smtClean="0">
                        <a:latin typeface="メイリオ" pitchFamily="50" charset="-128"/>
                        <a:ea typeface="メイリオ" pitchFamily="50" charset="-128"/>
                        <a:cs typeface="メイリオ" pitchFamily="50" charset="-128"/>
                      </a:endParaRPr>
                    </a:p>
                  </a:txBody>
                  <a:tcPr anchor="ctr"/>
                </a:tc>
                <a:extLst>
                  <a:ext uri="{0D108BD9-81ED-4DB2-BD59-A6C34878D82A}">
                    <a16:rowId xmlns:a16="http://schemas.microsoft.com/office/drawing/2014/main" val="2922941862"/>
                  </a:ext>
                </a:extLst>
              </a:tr>
              <a:tr h="7232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solidFill>
                            <a:prstClr val="black"/>
                          </a:solidFill>
                          <a:latin typeface="メイリオ" pitchFamily="50" charset="-128"/>
                          <a:ea typeface="メイリオ" pitchFamily="50" charset="-128"/>
                          <a:cs typeface="メイリオ" pitchFamily="50" charset="-128"/>
                        </a:rPr>
                        <a:t>②</a:t>
                      </a:r>
                      <a:r>
                        <a:rPr lang="ja-JP" altLang="en-US" sz="1100" b="0" dirty="0" smtClean="0">
                          <a:latin typeface="メイリオ" pitchFamily="50" charset="-128"/>
                          <a:ea typeface="メイリオ" pitchFamily="50" charset="-128"/>
                          <a:cs typeface="メイリオ" pitchFamily="50" charset="-128"/>
                        </a:rPr>
                        <a:t>措置該当日以降に対象労働者の基本給を一定の割合以上増額した場合</a:t>
                      </a:r>
                      <a:endParaRPr kumimoji="1" lang="ja-JP" altLang="en-US" sz="1100" b="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latin typeface="メイリオ" pitchFamily="50" charset="-128"/>
                          <a:ea typeface="メイリオ" pitchFamily="50" charset="-128"/>
                          <a:cs typeface="メイリオ" pitchFamily="50" charset="-128"/>
                        </a:rPr>
                        <a:t>基本給の増額割合（</a:t>
                      </a:r>
                      <a:r>
                        <a:rPr lang="en-US" altLang="ja-JP" sz="1100" b="1" dirty="0" smtClean="0">
                          <a:latin typeface="メイリオ" pitchFamily="50" charset="-128"/>
                          <a:ea typeface="メイリオ" pitchFamily="50" charset="-128"/>
                          <a:cs typeface="メイリオ" pitchFamily="50" charset="-128"/>
                        </a:rPr>
                        <a:t>2</a:t>
                      </a:r>
                      <a:r>
                        <a:rPr lang="ja-JP" altLang="en-US" sz="1100" b="1" dirty="0" smtClean="0">
                          <a:latin typeface="メイリオ" pitchFamily="50" charset="-128"/>
                          <a:ea typeface="メイリオ" pitchFamily="50" charset="-128"/>
                          <a:cs typeface="メイリオ" pitchFamily="50" charset="-128"/>
                        </a:rPr>
                        <a:t>～</a:t>
                      </a:r>
                      <a:r>
                        <a:rPr lang="en-US" altLang="ja-JP" sz="1100" b="1" dirty="0" smtClean="0">
                          <a:latin typeface="メイリオ" pitchFamily="50" charset="-128"/>
                          <a:ea typeface="メイリオ" pitchFamily="50" charset="-128"/>
                          <a:cs typeface="メイリオ" pitchFamily="50" charset="-128"/>
                        </a:rPr>
                        <a:t>14</a:t>
                      </a:r>
                      <a:r>
                        <a:rPr lang="ja-JP" altLang="en-US" sz="1100" b="1" dirty="0" smtClean="0">
                          <a:latin typeface="メイリオ" pitchFamily="50" charset="-128"/>
                          <a:ea typeface="メイリオ" pitchFamily="50" charset="-128"/>
                          <a:cs typeface="メイリオ" pitchFamily="50" charset="-128"/>
                        </a:rPr>
                        <a:t>％）に応じて</a:t>
                      </a:r>
                      <a:endParaRPr lang="en-US" altLang="ja-JP" sz="1100" b="1" dirty="0" smtClean="0">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latin typeface="メイリオ" pitchFamily="50" charset="-128"/>
                          <a:ea typeface="メイリオ" pitchFamily="50" charset="-128"/>
                          <a:cs typeface="メイリオ" pitchFamily="50" charset="-128"/>
                        </a:rPr>
                        <a:t>助成額を加算</a:t>
                      </a:r>
                      <a:endParaRPr lang="en-US" altLang="ja-JP" sz="1100" b="1" dirty="0" smtClean="0">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b="1" dirty="0" smtClean="0">
                          <a:latin typeface="メイリオ" pitchFamily="50" charset="-128"/>
                          <a:ea typeface="メイリオ" pitchFamily="50" charset="-128"/>
                          <a:cs typeface="メイリオ" pitchFamily="50" charset="-128"/>
                        </a:rPr>
                        <a:t>1</a:t>
                      </a:r>
                      <a:r>
                        <a:rPr lang="ja-JP" altLang="en-US" sz="1100" b="1" dirty="0" smtClean="0">
                          <a:latin typeface="メイリオ" pitchFamily="50" charset="-128"/>
                          <a:ea typeface="メイリオ" pitchFamily="50" charset="-128"/>
                          <a:cs typeface="メイリオ" pitchFamily="50" charset="-128"/>
                        </a:rPr>
                        <a:t>人当たり </a:t>
                      </a:r>
                      <a:r>
                        <a:rPr lang="en-US" altLang="ja-JP" sz="1100" b="1" dirty="0" smtClean="0">
                          <a:solidFill>
                            <a:srgbClr val="FF0000"/>
                          </a:solidFill>
                          <a:latin typeface="メイリオ" pitchFamily="50" charset="-128"/>
                          <a:ea typeface="メイリオ" pitchFamily="50" charset="-128"/>
                          <a:cs typeface="メイリオ" pitchFamily="50" charset="-128"/>
                        </a:rPr>
                        <a:t>19,000</a:t>
                      </a:r>
                      <a:r>
                        <a:rPr lang="ja-JP" altLang="en-US" sz="1100" b="1" dirty="0" smtClean="0">
                          <a:solidFill>
                            <a:srgbClr val="FF0000"/>
                          </a:solidFill>
                          <a:latin typeface="メイリオ" pitchFamily="50" charset="-128"/>
                          <a:ea typeface="メイリオ" pitchFamily="50" charset="-128"/>
                          <a:cs typeface="メイリオ" pitchFamily="50" charset="-128"/>
                        </a:rPr>
                        <a:t>円～</a:t>
                      </a:r>
                      <a:r>
                        <a:rPr lang="en-US" altLang="ja-JP" sz="1100" b="1" dirty="0" smtClean="0">
                          <a:solidFill>
                            <a:srgbClr val="FF0000"/>
                          </a:solidFill>
                          <a:latin typeface="メイリオ" pitchFamily="50" charset="-128"/>
                          <a:ea typeface="メイリオ" pitchFamily="50" charset="-128"/>
                          <a:cs typeface="メイリオ" pitchFamily="50" charset="-128"/>
                        </a:rPr>
                        <a:t>13</a:t>
                      </a:r>
                      <a:r>
                        <a:rPr lang="ja-JP" altLang="en-US" sz="1100" b="1" dirty="0" smtClean="0">
                          <a:solidFill>
                            <a:srgbClr val="FF0000"/>
                          </a:solidFill>
                          <a:latin typeface="メイリオ" pitchFamily="50" charset="-128"/>
                          <a:ea typeface="メイリオ" pitchFamily="50" charset="-128"/>
                          <a:cs typeface="メイリオ" pitchFamily="50" charset="-128"/>
                        </a:rPr>
                        <a:t>万</a:t>
                      </a:r>
                      <a:r>
                        <a:rPr lang="en-US" altLang="ja-JP" sz="1100" b="1" dirty="0" smtClean="0">
                          <a:solidFill>
                            <a:srgbClr val="FF0000"/>
                          </a:solidFill>
                          <a:latin typeface="メイリオ" pitchFamily="50" charset="-128"/>
                          <a:ea typeface="メイリオ" pitchFamily="50" charset="-128"/>
                          <a:cs typeface="メイリオ" pitchFamily="50" charset="-128"/>
                        </a:rPr>
                        <a:t>2,000</a:t>
                      </a:r>
                      <a:r>
                        <a:rPr lang="ja-JP" altLang="en-US" sz="1100" b="1" dirty="0" smtClean="0">
                          <a:solidFill>
                            <a:srgbClr val="FF0000"/>
                          </a:solidFill>
                          <a:latin typeface="メイリオ" pitchFamily="50" charset="-128"/>
                          <a:ea typeface="メイリオ" pitchFamily="50" charset="-128"/>
                          <a:cs typeface="メイリオ" pitchFamily="50" charset="-128"/>
                        </a:rPr>
                        <a:t>円</a:t>
                      </a:r>
                      <a:endParaRPr lang="en-US" altLang="ja-JP" sz="1100" b="1" dirty="0" smtClean="0">
                        <a:solidFill>
                          <a:schemeClr val="tx1"/>
                        </a:solidFill>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b="1" dirty="0" smtClean="0">
                          <a:solidFill>
                            <a:schemeClr val="tx1"/>
                          </a:solidFill>
                          <a:latin typeface="メイリオ" pitchFamily="50" charset="-128"/>
                          <a:ea typeface="メイリオ" pitchFamily="50" charset="-128"/>
                          <a:cs typeface="メイリオ" pitchFamily="50" charset="-128"/>
                        </a:rPr>
                        <a:t>※</a:t>
                      </a:r>
                      <a:r>
                        <a:rPr lang="ja-JP" altLang="en-US" sz="1100" b="1" dirty="0" smtClean="0">
                          <a:latin typeface="メイリオ" pitchFamily="50" charset="-128"/>
                          <a:ea typeface="メイリオ" pitchFamily="50" charset="-128"/>
                          <a:cs typeface="メイリオ" pitchFamily="50" charset="-128"/>
                        </a:rPr>
                        <a:t>支給申請上限人数は</a:t>
                      </a:r>
                      <a:r>
                        <a:rPr lang="en-US" altLang="ja-JP" sz="1100" b="1" dirty="0" smtClean="0">
                          <a:latin typeface="メイリオ" pitchFamily="50" charset="-128"/>
                          <a:ea typeface="メイリオ" pitchFamily="50" charset="-128"/>
                          <a:cs typeface="メイリオ" pitchFamily="50" charset="-128"/>
                        </a:rPr>
                        <a:t>45</a:t>
                      </a:r>
                      <a:r>
                        <a:rPr lang="ja-JP" altLang="en-US" sz="1100" b="1" dirty="0" smtClean="0">
                          <a:latin typeface="メイリオ" pitchFamily="50" charset="-128"/>
                          <a:ea typeface="メイリオ" pitchFamily="50" charset="-128"/>
                          <a:cs typeface="メイリオ" pitchFamily="50" charset="-128"/>
                        </a:rPr>
                        <a:t>人まで</a:t>
                      </a:r>
                      <a:endParaRPr lang="en-US" altLang="ja-JP" sz="1100" b="1" dirty="0" smtClean="0">
                        <a:latin typeface="メイリオ" pitchFamily="50" charset="-128"/>
                        <a:ea typeface="メイリオ" pitchFamily="50" charset="-128"/>
                        <a:cs typeface="メイリオ" pitchFamily="50" charset="-128"/>
                      </a:endParaRPr>
                    </a:p>
                  </a:txBody>
                  <a:tcPr anchor="ctr"/>
                </a:tc>
                <a:extLst>
                  <a:ext uri="{0D108BD9-81ED-4DB2-BD59-A6C34878D82A}">
                    <a16:rowId xmlns:a16="http://schemas.microsoft.com/office/drawing/2014/main" val="2877972735"/>
                  </a:ext>
                </a:extLst>
              </a:tr>
              <a:tr h="4050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latin typeface="メイリオ" pitchFamily="50" charset="-128"/>
                          <a:ea typeface="メイリオ" pitchFamily="50" charset="-128"/>
                          <a:cs typeface="メイリオ" pitchFamily="50" charset="-128"/>
                        </a:rPr>
                        <a:t>③措置該当日以降に対象労働者の生産性の向上を図るための取組を行った場合</a:t>
                      </a:r>
                      <a:endParaRPr kumimoji="1" lang="ja-JP" altLang="en-US" sz="1100" b="0" dirty="0" smtClean="0">
                        <a:latin typeface="メイリオ" panose="020B0604030504040204" pitchFamily="50" charset="-128"/>
                        <a:ea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latin typeface="メイリオ" pitchFamily="50" charset="-128"/>
                          <a:ea typeface="メイリオ" pitchFamily="50" charset="-128"/>
                          <a:cs typeface="メイリオ" pitchFamily="50" charset="-128"/>
                        </a:rPr>
                        <a:t>助成額を加算</a:t>
                      </a:r>
                      <a:endParaRPr lang="en-US" altLang="ja-JP" sz="1100" b="1" dirty="0" smtClean="0">
                        <a:latin typeface="メイリオ" pitchFamily="50" charset="-128"/>
                        <a:ea typeface="メイリオ" pitchFamily="50" charset="-128"/>
                        <a:cs typeface="メイリオ"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latin typeface="メイリオ" pitchFamily="50" charset="-128"/>
                          <a:ea typeface="メイリオ" pitchFamily="50" charset="-128"/>
                          <a:cs typeface="メイリオ" pitchFamily="50" charset="-128"/>
                        </a:rPr>
                        <a:t>１事業所当たり </a:t>
                      </a:r>
                      <a:r>
                        <a:rPr lang="en-US" altLang="ja-JP" sz="1100" b="1" dirty="0" smtClean="0">
                          <a:solidFill>
                            <a:srgbClr val="FF0000"/>
                          </a:solidFill>
                          <a:latin typeface="メイリオ" pitchFamily="50" charset="-128"/>
                          <a:ea typeface="メイリオ" pitchFamily="50" charset="-128"/>
                          <a:cs typeface="メイリオ" pitchFamily="50" charset="-128"/>
                        </a:rPr>
                        <a:t>10</a:t>
                      </a:r>
                      <a:r>
                        <a:rPr lang="ja-JP" altLang="en-US" sz="1100" b="1" dirty="0" smtClean="0">
                          <a:solidFill>
                            <a:srgbClr val="FF0000"/>
                          </a:solidFill>
                          <a:latin typeface="メイリオ" pitchFamily="50" charset="-128"/>
                          <a:ea typeface="メイリオ" pitchFamily="50" charset="-128"/>
                          <a:cs typeface="メイリオ" pitchFamily="50" charset="-128"/>
                        </a:rPr>
                        <a:t>万円</a:t>
                      </a:r>
                      <a:r>
                        <a:rPr lang="ja-JP" altLang="en-US" sz="1100" b="1" dirty="0" smtClean="0">
                          <a:solidFill>
                            <a:srgbClr val="00B050"/>
                          </a:solidFill>
                          <a:latin typeface="メイリオ" pitchFamily="50" charset="-128"/>
                          <a:ea typeface="メイリオ" pitchFamily="50" charset="-128"/>
                          <a:cs typeface="メイリオ" pitchFamily="50" charset="-128"/>
                        </a:rPr>
                        <a:t> </a:t>
                      </a:r>
                      <a:endParaRPr kumimoji="1" lang="ja-JP" altLang="en-US" sz="1100" dirty="0">
                        <a:solidFill>
                          <a:srgbClr val="00B050"/>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467084616"/>
                  </a:ext>
                </a:extLst>
              </a:tr>
            </a:tbl>
          </a:graphicData>
        </a:graphic>
      </p:graphicFrame>
      <p:sp>
        <p:nvSpPr>
          <p:cNvPr id="57" name="角丸四角形 56"/>
          <p:cNvSpPr/>
          <p:nvPr/>
        </p:nvSpPr>
        <p:spPr>
          <a:xfrm>
            <a:off x="295953" y="6216832"/>
            <a:ext cx="1767289" cy="288000"/>
          </a:xfrm>
          <a:prstGeom prst="roundRect">
            <a:avLst>
              <a:gd name="adj"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メイリオ" panose="020B0604030504040204" pitchFamily="50" charset="-128"/>
                <a:ea typeface="メイリオ" panose="020B0604030504040204" pitchFamily="50" charset="-128"/>
              </a:rPr>
              <a:t>時限措置の延長</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4" name="右矢印 3"/>
          <p:cNvSpPr/>
          <p:nvPr/>
        </p:nvSpPr>
        <p:spPr>
          <a:xfrm>
            <a:off x="3591480" y="4049944"/>
            <a:ext cx="936000" cy="280651"/>
          </a:xfrm>
          <a:prstGeom prst="rightArrow">
            <a:avLst>
              <a:gd name="adj1" fmla="val 34264"/>
              <a:gd name="adj2" fmla="val 44860"/>
            </a:avLst>
          </a:prstGeom>
          <a:solidFill>
            <a:schemeClr val="accent6">
              <a:lumMod val="60000"/>
              <a:lumOff val="40000"/>
            </a:schemeClr>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右矢印 61"/>
          <p:cNvSpPr/>
          <p:nvPr/>
        </p:nvSpPr>
        <p:spPr>
          <a:xfrm>
            <a:off x="3591480" y="4445988"/>
            <a:ext cx="936000" cy="280651"/>
          </a:xfrm>
          <a:prstGeom prst="rightArrow">
            <a:avLst>
              <a:gd name="adj1" fmla="val 34264"/>
              <a:gd name="adj2" fmla="val 44860"/>
            </a:avLst>
          </a:prstGeom>
          <a:solidFill>
            <a:schemeClr val="accent6">
              <a:lumMod val="60000"/>
              <a:lumOff val="40000"/>
            </a:schemeClr>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右矢印 62"/>
          <p:cNvSpPr/>
          <p:nvPr/>
        </p:nvSpPr>
        <p:spPr>
          <a:xfrm>
            <a:off x="3591480" y="4246011"/>
            <a:ext cx="2808000" cy="280651"/>
          </a:xfrm>
          <a:prstGeom prst="rightArrow">
            <a:avLst>
              <a:gd name="adj1" fmla="val 34264"/>
              <a:gd name="adj2" fmla="val 44860"/>
            </a:avLst>
          </a:prstGeom>
          <a:solidFill>
            <a:schemeClr val="accent6">
              <a:lumMod val="60000"/>
              <a:lumOff val="40000"/>
            </a:schemeClr>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右矢印 63"/>
          <p:cNvSpPr/>
          <p:nvPr/>
        </p:nvSpPr>
        <p:spPr>
          <a:xfrm>
            <a:off x="3591480" y="4770024"/>
            <a:ext cx="2808000" cy="280651"/>
          </a:xfrm>
          <a:prstGeom prst="rightArrow">
            <a:avLst>
              <a:gd name="adj1" fmla="val 34264"/>
              <a:gd name="adj2" fmla="val 44860"/>
            </a:avLst>
          </a:prstGeom>
          <a:solidFill>
            <a:schemeClr val="accent6">
              <a:lumMod val="60000"/>
              <a:lumOff val="40000"/>
            </a:schemeClr>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0" name="表 29"/>
          <p:cNvGraphicFramePr>
            <a:graphicFrameLocks noGrp="1"/>
          </p:cNvGraphicFramePr>
          <p:nvPr>
            <p:extLst>
              <p:ext uri="{D42A27DB-BD31-4B8C-83A1-F6EECF244321}">
                <p14:modId xmlns:p14="http://schemas.microsoft.com/office/powerpoint/2010/main" val="2693022324"/>
              </p:ext>
            </p:extLst>
          </p:nvPr>
        </p:nvGraphicFramePr>
        <p:xfrm>
          <a:off x="3122742" y="3751296"/>
          <a:ext cx="3777928" cy="1831450"/>
        </p:xfrm>
        <a:graphic>
          <a:graphicData uri="http://schemas.openxmlformats.org/drawingml/2006/table">
            <a:tbl>
              <a:tblPr firstRow="1" bandRow="1">
                <a:tableStyleId>{2D5ABB26-0587-4C30-8999-92F81FD0307C}</a:tableStyleId>
              </a:tblPr>
              <a:tblGrid>
                <a:gridCol w="472241">
                  <a:extLst>
                    <a:ext uri="{9D8B030D-6E8A-4147-A177-3AD203B41FA5}">
                      <a16:colId xmlns:a16="http://schemas.microsoft.com/office/drawing/2014/main" val="4163758578"/>
                    </a:ext>
                  </a:extLst>
                </a:gridCol>
                <a:gridCol w="472241">
                  <a:extLst>
                    <a:ext uri="{9D8B030D-6E8A-4147-A177-3AD203B41FA5}">
                      <a16:colId xmlns:a16="http://schemas.microsoft.com/office/drawing/2014/main" val="2174915316"/>
                    </a:ext>
                  </a:extLst>
                </a:gridCol>
                <a:gridCol w="472241">
                  <a:extLst>
                    <a:ext uri="{9D8B030D-6E8A-4147-A177-3AD203B41FA5}">
                      <a16:colId xmlns:a16="http://schemas.microsoft.com/office/drawing/2014/main" val="695197185"/>
                    </a:ext>
                  </a:extLst>
                </a:gridCol>
                <a:gridCol w="472241">
                  <a:extLst>
                    <a:ext uri="{9D8B030D-6E8A-4147-A177-3AD203B41FA5}">
                      <a16:colId xmlns:a16="http://schemas.microsoft.com/office/drawing/2014/main" val="2374212005"/>
                    </a:ext>
                  </a:extLst>
                </a:gridCol>
                <a:gridCol w="472241">
                  <a:extLst>
                    <a:ext uri="{9D8B030D-6E8A-4147-A177-3AD203B41FA5}">
                      <a16:colId xmlns:a16="http://schemas.microsoft.com/office/drawing/2014/main" val="685808118"/>
                    </a:ext>
                  </a:extLst>
                </a:gridCol>
                <a:gridCol w="472241">
                  <a:extLst>
                    <a:ext uri="{9D8B030D-6E8A-4147-A177-3AD203B41FA5}">
                      <a16:colId xmlns:a16="http://schemas.microsoft.com/office/drawing/2014/main" val="3010014211"/>
                    </a:ext>
                  </a:extLst>
                </a:gridCol>
                <a:gridCol w="472241">
                  <a:extLst>
                    <a:ext uri="{9D8B030D-6E8A-4147-A177-3AD203B41FA5}">
                      <a16:colId xmlns:a16="http://schemas.microsoft.com/office/drawing/2014/main" val="2983940697"/>
                    </a:ext>
                  </a:extLst>
                </a:gridCol>
                <a:gridCol w="472241">
                  <a:extLst>
                    <a:ext uri="{9D8B030D-6E8A-4147-A177-3AD203B41FA5}">
                      <a16:colId xmlns:a16="http://schemas.microsoft.com/office/drawing/2014/main" val="1677724108"/>
                    </a:ext>
                  </a:extLst>
                </a:gridCol>
              </a:tblGrid>
              <a:tr h="282133">
                <a:tc gridSpan="7">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R>
                      <a:noFill/>
                    </a:lnR>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sz="1000">
                        <a:latin typeface="メイリオ" panose="020B0604030504040204" pitchFamily="50" charset="-128"/>
                        <a:ea typeface="メイリオ" panose="020B0604030504040204" pitchFamily="50" charset="-128"/>
                      </a:endParaRPr>
                    </a:p>
                  </a:txBody>
                  <a:tcPr/>
                </a:tc>
                <a:tc hMerge="1">
                  <a:txBody>
                    <a:bodyPr/>
                    <a:lstStyle/>
                    <a:p>
                      <a:endParaRPr kumimoji="1" lang="ja-JP" altLang="en-US" sz="1000" dirty="0">
                        <a:latin typeface="メイリオ" panose="020B0604030504040204" pitchFamily="50" charset="-128"/>
                        <a:ea typeface="メイリオ" panose="020B0604030504040204" pitchFamily="50" charset="-128"/>
                      </a:endParaRPr>
                    </a:p>
                  </a:txBody>
                  <a:tcPr/>
                </a:tc>
                <a:tc hMerge="1">
                  <a:txBody>
                    <a:bodyPr/>
                    <a:lstStyle/>
                    <a:p>
                      <a:endParaRPr kumimoji="1" lang="ja-JP" altLang="en-US" sz="1000" dirty="0">
                        <a:latin typeface="メイリオ" panose="020B0604030504040204" pitchFamily="50" charset="-128"/>
                        <a:ea typeface="メイリオ" panose="020B0604030504040204" pitchFamily="50" charset="-128"/>
                      </a:endParaRPr>
                    </a:p>
                  </a:txBody>
                  <a:tcPr/>
                </a:tc>
                <a:tc hMerge="1">
                  <a:txBody>
                    <a:bodyPr/>
                    <a:lstStyle/>
                    <a:p>
                      <a:endParaRPr kumimoji="1" lang="ja-JP" altLang="en-US" sz="1000" dirty="0">
                        <a:latin typeface="メイリオ" panose="020B0604030504040204" pitchFamily="50" charset="-128"/>
                        <a:ea typeface="メイリオ" panose="020B0604030504040204" pitchFamily="50" charset="-128"/>
                      </a:endParaRPr>
                    </a:p>
                  </a:txBody>
                  <a:tcPr/>
                </a:tc>
                <a:tc hMerge="1">
                  <a:txBody>
                    <a:bodyPr/>
                    <a:lstStyle/>
                    <a:p>
                      <a:endParaRPr kumimoji="1" lang="ja-JP" altLang="en-US" sz="1000" dirty="0">
                        <a:latin typeface="メイリオ" panose="020B0604030504040204" pitchFamily="50" charset="-128"/>
                        <a:ea typeface="メイリオ" panose="020B0604030504040204" pitchFamily="50" charset="-128"/>
                      </a:endParaRPr>
                    </a:p>
                  </a:txBody>
                  <a:tcPr/>
                </a:tc>
                <a:tc hMerge="1">
                  <a:txBody>
                    <a:bodyPr/>
                    <a:lstStyle/>
                    <a:p>
                      <a:endParaRPr kumimoji="1" lang="ja-JP" altLang="en-US" sz="1000" dirty="0">
                        <a:latin typeface="メイリオ" panose="020B0604030504040204" pitchFamily="50" charset="-128"/>
                        <a:ea typeface="メイリオ" panose="020B0604030504040204" pitchFamily="50" charset="-128"/>
                      </a:endParaRPr>
                    </a:p>
                  </a:txBody>
                  <a:tcPr/>
                </a:tc>
                <a:tc>
                  <a:txBody>
                    <a:bodyPr/>
                    <a:lstStyle/>
                    <a:p>
                      <a:r>
                        <a:rPr kumimoji="1" lang="en-US" altLang="ja-JP" sz="900" dirty="0" smtClean="0">
                          <a:latin typeface="メイリオ" panose="020B0604030504040204" pitchFamily="50" charset="-128"/>
                          <a:ea typeface="メイリオ" panose="020B0604030504040204" pitchFamily="50" charset="-128"/>
                        </a:rPr>
                        <a:t>501</a:t>
                      </a:r>
                      <a:r>
                        <a:rPr kumimoji="1" lang="ja-JP" altLang="en-US" sz="900" dirty="0" smtClean="0">
                          <a:latin typeface="メイリオ" panose="020B0604030504040204" pitchFamily="50" charset="-128"/>
                          <a:ea typeface="メイリオ" panose="020B0604030504040204" pitchFamily="50" charset="-128"/>
                        </a:rPr>
                        <a:t>人</a:t>
                      </a:r>
                      <a:endParaRPr kumimoji="1" lang="ja-JP" altLang="en-US" sz="900" dirty="0">
                        <a:latin typeface="メイリオ" panose="020B0604030504040204" pitchFamily="50" charset="-128"/>
                        <a:ea typeface="メイリオ" panose="020B0604030504040204" pitchFamily="50" charset="-128"/>
                      </a:endParaRPr>
                    </a:p>
                  </a:txBody>
                  <a:tcPr marL="36000" marR="36000" marT="36000" marB="36000" anchor="b">
                    <a:lnL>
                      <a:noFill/>
                    </a:lnL>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328532616"/>
                  </a:ext>
                </a:extLst>
              </a:tr>
              <a:tr h="233530">
                <a:tc>
                  <a:txBody>
                    <a:bodyPr/>
                    <a:lstStyle/>
                    <a:p>
                      <a:pPr algn="r"/>
                      <a:r>
                        <a:rPr kumimoji="1" lang="ja-JP" altLang="en-US" sz="1100" dirty="0" smtClean="0">
                          <a:solidFill>
                            <a:srgbClr val="C00000"/>
                          </a:solidFill>
                          <a:latin typeface="メイリオ" panose="020B0604030504040204" pitchFamily="50" charset="-128"/>
                          <a:ea typeface="メイリオ" panose="020B0604030504040204" pitchFamily="50" charset="-128"/>
                        </a:rPr>
                        <a:t>①</a:t>
                      </a:r>
                      <a:endParaRPr kumimoji="1" lang="ja-JP" altLang="en-US" sz="1100" dirty="0">
                        <a:solidFill>
                          <a:srgbClr val="C00000"/>
                        </a:solidFill>
                        <a:latin typeface="メイリオ" panose="020B0604030504040204" pitchFamily="50" charset="-128"/>
                        <a:ea typeface="メイリオ" panose="020B0604030504040204" pitchFamily="50" charset="-128"/>
                      </a:endParaRPr>
                    </a:p>
                  </a:txBody>
                  <a:tcPr marL="36000" marR="36000" marT="36000" marB="36000">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L w="1270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L w="1270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R w="12700" cap="flat" cmpd="sng" algn="ctr">
                      <a:solidFill>
                        <a:srgbClr val="C00000"/>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endParaRPr kumimoji="1" lang="ja-JP" altLang="en-US" sz="900" dirty="0">
                        <a:latin typeface="メイリオ" panose="020B0604030504040204" pitchFamily="50" charset="-128"/>
                        <a:ea typeface="メイリオ" panose="020B0604030504040204" pitchFamily="50" charset="-128"/>
                      </a:endParaRPr>
                    </a:p>
                  </a:txBody>
                  <a:tcPr marL="36000" marR="36000" marT="36000" marB="36000">
                    <a:lnL w="12700" cap="flat" cmpd="sng" algn="ctr">
                      <a:solidFill>
                        <a:srgbClr val="C00000"/>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75000"/>
                      </a:schemeClr>
                    </a:solidFill>
                  </a:tcPr>
                </a:tc>
                <a:extLst>
                  <a:ext uri="{0D108BD9-81ED-4DB2-BD59-A6C34878D82A}">
                    <a16:rowId xmlns:a16="http://schemas.microsoft.com/office/drawing/2014/main" val="355271752"/>
                  </a:ext>
                </a:extLst>
              </a:tr>
              <a:tr h="233530">
                <a:tc>
                  <a:txBody>
                    <a:bodyPr/>
                    <a:lstStyle/>
                    <a:p>
                      <a:pPr algn="r"/>
                      <a:r>
                        <a:rPr kumimoji="1" lang="ja-JP" altLang="en-US" sz="1100" dirty="0" smtClean="0">
                          <a:solidFill>
                            <a:srgbClr val="C00000"/>
                          </a:solidFill>
                          <a:latin typeface="メイリオ" panose="020B0604030504040204" pitchFamily="50" charset="-128"/>
                          <a:ea typeface="メイリオ" panose="020B0604030504040204" pitchFamily="50" charset="-128"/>
                        </a:rPr>
                        <a:t>②</a:t>
                      </a:r>
                      <a:endParaRPr kumimoji="1" lang="ja-JP" altLang="en-US" sz="1100" dirty="0">
                        <a:solidFill>
                          <a:srgbClr val="C00000"/>
                        </a:solidFill>
                        <a:latin typeface="メイリオ" panose="020B0604030504040204" pitchFamily="50" charset="-128"/>
                        <a:ea typeface="メイリオ" panose="020B0604030504040204" pitchFamily="50" charset="-128"/>
                      </a:endParaRPr>
                    </a:p>
                  </a:txBody>
                  <a:tcPr marL="36000" marR="36000" marT="36000" marB="36000">
                    <a:lnR w="12700" cap="flat" cmpd="sng" algn="ctr">
                      <a:solidFill>
                        <a:schemeClr val="tx1"/>
                      </a:solidFill>
                      <a:prstDash val="solid"/>
                      <a:round/>
                      <a:headEnd type="none" w="med" len="med"/>
                      <a:tailEnd type="none" w="med" len="med"/>
                    </a:lnR>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L w="12700" cap="flat" cmpd="sng" algn="ctr">
                      <a:solidFill>
                        <a:schemeClr val="tx1"/>
                      </a:solidFill>
                      <a:prstDash val="solid"/>
                      <a:round/>
                      <a:headEnd type="none" w="med" len="med"/>
                      <a:tailEnd type="none" w="med" len="med"/>
                    </a:lnL>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R w="12700" cap="flat" cmpd="sng" algn="ctr">
                      <a:solidFill>
                        <a:schemeClr val="tx1"/>
                      </a:solidFill>
                      <a:prstDash val="solid"/>
                      <a:round/>
                      <a:headEnd type="none" w="med" len="med"/>
                      <a:tailEnd type="none" w="med" len="med"/>
                    </a:lnR>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L w="12700" cap="flat" cmpd="sng" algn="ctr">
                      <a:solidFill>
                        <a:schemeClr val="tx1"/>
                      </a:solidFill>
                      <a:prstDash val="solid"/>
                      <a:round/>
                      <a:headEnd type="none" w="med" len="med"/>
                      <a:tailEnd type="none" w="med" len="med"/>
                    </a:lnL>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R w="6350" cap="flat" cmpd="sng" algn="ctr">
                      <a:solidFill>
                        <a:schemeClr val="tx1"/>
                      </a:solidFill>
                      <a:prstDash val="solid"/>
                      <a:round/>
                      <a:headEnd type="none" w="med" len="med"/>
                      <a:tailEnd type="none" w="med" len="med"/>
                    </a:lnR>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L w="6350" cap="flat" cmpd="sng" algn="ctr">
                      <a:solidFill>
                        <a:schemeClr val="tx1"/>
                      </a:solidFill>
                      <a:prstDash val="solid"/>
                      <a:round/>
                      <a:headEnd type="none" w="med" len="med"/>
                      <a:tailEnd type="none" w="med" len="med"/>
                    </a:lnL>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R w="12700" cap="flat" cmpd="sng" algn="ctr">
                      <a:solidFill>
                        <a:srgbClr val="C00000"/>
                      </a:solidFill>
                      <a:prstDash val="solid"/>
                      <a:round/>
                      <a:headEnd type="none" w="med" len="med"/>
                      <a:tailEnd type="none" w="med" len="med"/>
                    </a:lnR>
                  </a:tcPr>
                </a:tc>
                <a:tc>
                  <a:txBody>
                    <a:bodyPr/>
                    <a:lstStyle/>
                    <a:p>
                      <a:endParaRPr kumimoji="1" lang="ja-JP" altLang="en-US" sz="900" dirty="0">
                        <a:latin typeface="メイリオ" panose="020B0604030504040204" pitchFamily="50" charset="-128"/>
                        <a:ea typeface="メイリオ" panose="020B0604030504040204" pitchFamily="50" charset="-128"/>
                      </a:endParaRPr>
                    </a:p>
                  </a:txBody>
                  <a:tcPr marL="36000" marR="36000" marT="36000" marB="36000" anchor="b">
                    <a:lnL w="12700" cap="flat" cmpd="sng" algn="ctr">
                      <a:solidFill>
                        <a:srgbClr val="C00000"/>
                      </a:solidFill>
                      <a:prstDash val="solid"/>
                      <a:round/>
                      <a:headEnd type="none" w="med" len="med"/>
                      <a:tailEnd type="none" w="med" len="med"/>
                    </a:lnL>
                    <a:solidFill>
                      <a:schemeClr val="bg1">
                        <a:lumMod val="75000"/>
                      </a:schemeClr>
                    </a:solidFill>
                  </a:tcPr>
                </a:tc>
                <a:extLst>
                  <a:ext uri="{0D108BD9-81ED-4DB2-BD59-A6C34878D82A}">
                    <a16:rowId xmlns:a16="http://schemas.microsoft.com/office/drawing/2014/main" val="1426118939"/>
                  </a:ext>
                </a:extLst>
              </a:tr>
              <a:tr h="233530">
                <a:tc>
                  <a:txBody>
                    <a:bodyPr/>
                    <a:lstStyle/>
                    <a:p>
                      <a:pPr algn="r"/>
                      <a:r>
                        <a:rPr kumimoji="1" lang="ja-JP" altLang="en-US" sz="1100" dirty="0" smtClean="0">
                          <a:solidFill>
                            <a:srgbClr val="C00000"/>
                          </a:solidFill>
                          <a:latin typeface="メイリオ" panose="020B0604030504040204" pitchFamily="50" charset="-128"/>
                          <a:ea typeface="メイリオ" panose="020B0604030504040204" pitchFamily="50" charset="-128"/>
                        </a:rPr>
                        <a:t>③</a:t>
                      </a:r>
                      <a:endParaRPr kumimoji="1" lang="ja-JP" altLang="en-US" sz="1100" dirty="0">
                        <a:solidFill>
                          <a:srgbClr val="C00000"/>
                        </a:solidFill>
                        <a:latin typeface="メイリオ" panose="020B0604030504040204" pitchFamily="50" charset="-128"/>
                        <a:ea typeface="メイリオ" panose="020B0604030504040204" pitchFamily="50" charset="-128"/>
                      </a:endParaRPr>
                    </a:p>
                  </a:txBody>
                  <a:tcPr marL="36000" marR="36000" marT="36000" marB="36000">
                    <a:lnR w="12700" cap="flat" cmpd="sng" algn="ctr">
                      <a:solidFill>
                        <a:schemeClr val="tx1"/>
                      </a:solidFill>
                      <a:prstDash val="solid"/>
                      <a:round/>
                      <a:headEnd type="none" w="med" len="med"/>
                      <a:tailEnd type="none" w="med" len="med"/>
                    </a:lnR>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L w="12700" cap="flat" cmpd="sng" algn="ctr">
                      <a:solidFill>
                        <a:schemeClr val="tx1"/>
                      </a:solidFill>
                      <a:prstDash val="solid"/>
                      <a:round/>
                      <a:headEnd type="none" w="med" len="med"/>
                      <a:tailEnd type="none" w="med" len="med"/>
                    </a:lnL>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R w="12700" cap="flat" cmpd="sng" algn="ctr">
                      <a:solidFill>
                        <a:schemeClr val="tx1"/>
                      </a:solidFill>
                      <a:prstDash val="solid"/>
                      <a:round/>
                      <a:headEnd type="none" w="med" len="med"/>
                      <a:tailEnd type="none" w="med" len="med"/>
                    </a:lnR>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L w="12700" cap="flat" cmpd="sng" algn="ctr">
                      <a:solidFill>
                        <a:schemeClr val="tx1"/>
                      </a:solidFill>
                      <a:prstDash val="solid"/>
                      <a:round/>
                      <a:headEnd type="none" w="med" len="med"/>
                      <a:tailEnd type="none" w="med" len="med"/>
                    </a:lnL>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R w="6350" cap="flat" cmpd="sng" algn="ctr">
                      <a:solidFill>
                        <a:schemeClr val="tx1"/>
                      </a:solidFill>
                      <a:prstDash val="solid"/>
                      <a:round/>
                      <a:headEnd type="none" w="med" len="med"/>
                      <a:tailEnd type="none" w="med" len="med"/>
                    </a:lnR>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L w="6350" cap="flat" cmpd="sng" algn="ctr">
                      <a:solidFill>
                        <a:schemeClr val="tx1"/>
                      </a:solidFill>
                      <a:prstDash val="solid"/>
                      <a:round/>
                      <a:headEnd type="none" w="med" len="med"/>
                      <a:tailEnd type="none" w="med" len="med"/>
                    </a:lnL>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R w="12700" cap="flat" cmpd="sng" algn="ctr">
                      <a:solidFill>
                        <a:srgbClr val="C00000"/>
                      </a:solidFill>
                      <a:prstDash val="solid"/>
                      <a:round/>
                      <a:headEnd type="none" w="med" len="med"/>
                      <a:tailEnd type="none" w="med" len="med"/>
                    </a:lnR>
                  </a:tcPr>
                </a:tc>
                <a:tc>
                  <a:txBody>
                    <a:bodyPr/>
                    <a:lstStyle/>
                    <a:p>
                      <a:r>
                        <a:rPr kumimoji="1" lang="en-US" altLang="ja-JP" sz="900" dirty="0" smtClean="0">
                          <a:latin typeface="メイリオ" panose="020B0604030504040204" pitchFamily="50" charset="-128"/>
                          <a:ea typeface="メイリオ" panose="020B0604030504040204" pitchFamily="50" charset="-128"/>
                        </a:rPr>
                        <a:t>101</a:t>
                      </a:r>
                      <a:r>
                        <a:rPr kumimoji="1" lang="ja-JP" altLang="en-US" sz="900" dirty="0" smtClean="0">
                          <a:latin typeface="メイリオ" panose="020B0604030504040204" pitchFamily="50" charset="-128"/>
                          <a:ea typeface="メイリオ" panose="020B0604030504040204" pitchFamily="50" charset="-128"/>
                        </a:rPr>
                        <a:t>人</a:t>
                      </a:r>
                      <a:endParaRPr kumimoji="1" lang="ja-JP" altLang="en-US" sz="900" dirty="0">
                        <a:latin typeface="メイリオ" panose="020B0604030504040204" pitchFamily="50" charset="-128"/>
                        <a:ea typeface="メイリオ" panose="020B0604030504040204" pitchFamily="50" charset="-128"/>
                      </a:endParaRPr>
                    </a:p>
                  </a:txBody>
                  <a:tcPr marL="36000" marR="36000" marT="36000" marB="36000" anchor="b">
                    <a:lnL w="12700" cap="flat" cmpd="sng" algn="ctr">
                      <a:solidFill>
                        <a:srgbClr val="C00000"/>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066287961"/>
                  </a:ext>
                </a:extLst>
              </a:tr>
              <a:tr h="331848">
                <a:tc>
                  <a:txBody>
                    <a:bodyPr/>
                    <a:lstStyle/>
                    <a:p>
                      <a:pPr algn="r"/>
                      <a:endParaRPr kumimoji="1" lang="ja-JP" altLang="en-US" sz="900" dirty="0">
                        <a:solidFill>
                          <a:srgbClr val="C00000"/>
                        </a:solidFill>
                        <a:latin typeface="メイリオ" panose="020B0604030504040204" pitchFamily="50" charset="-128"/>
                        <a:ea typeface="メイリオ" panose="020B0604030504040204" pitchFamily="50" charset="-128"/>
                      </a:endParaRPr>
                    </a:p>
                  </a:txBody>
                  <a:tcPr marL="36000" marR="36000" marT="36000" marB="3600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000">
                        <a:latin typeface="メイリオ" panose="020B0604030504040204" pitchFamily="50" charset="-128"/>
                        <a:ea typeface="メイリオ" panose="020B0604030504040204" pitchFamily="50" charset="-128"/>
                      </a:endParaRPr>
                    </a:p>
                  </a:txBody>
                  <a:tcPr marL="36000" marR="36000" marT="36000" marB="3600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R w="63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L w="63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R w="12700" cap="flat" cmpd="sng" algn="ctr">
                      <a:solidFill>
                        <a:srgbClr val="C00000"/>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kumimoji="1" lang="en-US" altLang="ja-JP" sz="900" dirty="0" smtClean="0">
                          <a:latin typeface="メイリオ" panose="020B0604030504040204" pitchFamily="50" charset="-128"/>
                          <a:ea typeface="メイリオ" panose="020B0604030504040204" pitchFamily="50" charset="-128"/>
                        </a:rPr>
                        <a:t>100</a:t>
                      </a:r>
                      <a:r>
                        <a:rPr kumimoji="1" lang="ja-JP" altLang="en-US" sz="900" dirty="0" smtClean="0">
                          <a:latin typeface="メイリオ" panose="020B0604030504040204" pitchFamily="50" charset="-128"/>
                          <a:ea typeface="メイリオ" panose="020B0604030504040204" pitchFamily="50" charset="-128"/>
                        </a:rPr>
                        <a:t>人以下</a:t>
                      </a:r>
                      <a:endParaRPr kumimoji="1" lang="ja-JP" altLang="en-US" sz="900" dirty="0">
                        <a:latin typeface="メイリオ" panose="020B0604030504040204" pitchFamily="50" charset="-128"/>
                        <a:ea typeface="メイリオ" panose="020B0604030504040204" pitchFamily="50" charset="-128"/>
                      </a:endParaRPr>
                    </a:p>
                  </a:txBody>
                  <a:tcPr marL="36000" marR="36000" marT="36000" marB="36000">
                    <a:lnL w="12700" cap="flat" cmpd="sng" algn="ctr">
                      <a:solidFill>
                        <a:srgbClr val="C00000"/>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6867110"/>
                  </a:ext>
                </a:extLst>
              </a:tr>
              <a:tr h="484077">
                <a:tc gridSpan="2">
                  <a:txBody>
                    <a:bodyPr/>
                    <a:lstStyle/>
                    <a:p>
                      <a:pPr algn="ctr"/>
                      <a:r>
                        <a:rPr kumimoji="1" lang="ja-JP" altLang="en-US" sz="1000" dirty="0" smtClean="0">
                          <a:latin typeface="メイリオ" panose="020B0604030504040204" pitchFamily="50" charset="-128"/>
                          <a:ea typeface="メイリオ" panose="020B0604030504040204" pitchFamily="50" charset="-128"/>
                        </a:rPr>
                        <a:t>令和</a:t>
                      </a:r>
                      <a:r>
                        <a:rPr kumimoji="1" lang="en-US" altLang="ja-JP" sz="1000" dirty="0" smtClean="0">
                          <a:latin typeface="メイリオ" panose="020B0604030504040204" pitchFamily="50" charset="-128"/>
                          <a:ea typeface="メイリオ" panose="020B0604030504040204" pitchFamily="50" charset="-128"/>
                        </a:rPr>
                        <a:t>3</a:t>
                      </a:r>
                      <a:r>
                        <a:rPr kumimoji="1" lang="ja-JP" altLang="en-US" sz="1000" dirty="0" smtClean="0">
                          <a:latin typeface="メイリオ" panose="020B0604030504040204" pitchFamily="50" charset="-128"/>
                          <a:ea typeface="メイリオ" panose="020B0604030504040204" pitchFamily="50" charset="-128"/>
                        </a:rPr>
                        <a:t>年</a:t>
                      </a:r>
                      <a:endParaRPr kumimoji="1" lang="en-US" altLang="ja-JP" sz="1000" dirty="0" smtClean="0">
                        <a:latin typeface="メイリオ" panose="020B0604030504040204" pitchFamily="50" charset="-128"/>
                        <a:ea typeface="メイリオ" panose="020B0604030504040204" pitchFamily="50" charset="-128"/>
                      </a:endParaRPr>
                    </a:p>
                    <a:p>
                      <a:pPr algn="ctr"/>
                      <a:r>
                        <a:rPr kumimoji="1" lang="en-US" altLang="ja-JP" sz="1000" dirty="0" smtClean="0">
                          <a:latin typeface="メイリオ" panose="020B0604030504040204" pitchFamily="50" charset="-128"/>
                          <a:ea typeface="メイリオ" panose="020B0604030504040204" pitchFamily="50" charset="-128"/>
                        </a:rPr>
                        <a:t>4</a:t>
                      </a:r>
                      <a:r>
                        <a:rPr kumimoji="1" lang="ja-JP" altLang="en-US" sz="1000" dirty="0" smtClean="0">
                          <a:latin typeface="メイリオ" panose="020B0604030504040204" pitchFamily="50" charset="-128"/>
                          <a:ea typeface="メイリオ" panose="020B0604030504040204" pitchFamily="50" charset="-128"/>
                        </a:rPr>
                        <a:t>月</a:t>
                      </a:r>
                      <a:r>
                        <a:rPr kumimoji="1" lang="en-US" altLang="ja-JP" sz="1000" dirty="0" smtClean="0">
                          <a:latin typeface="メイリオ" panose="020B0604030504040204" pitchFamily="50" charset="-128"/>
                          <a:ea typeface="メイリオ" panose="020B0604030504040204" pitchFamily="50" charset="-128"/>
                        </a:rPr>
                        <a:t>1</a:t>
                      </a:r>
                      <a:r>
                        <a:rPr kumimoji="1" lang="ja-JP" altLang="en-US" sz="1000" dirty="0" smtClean="0">
                          <a:latin typeface="メイリオ" panose="020B0604030504040204" pitchFamily="50" charset="-128"/>
                          <a:ea typeface="メイリオ" panose="020B0604030504040204" pitchFamily="50" charset="-128"/>
                        </a:rPr>
                        <a:t>日</a:t>
                      </a:r>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T w="12700" cap="flat" cmpd="sng" algn="ctr">
                      <a:solidFill>
                        <a:schemeClr val="tx1"/>
                      </a:solidFill>
                      <a:prstDash val="solid"/>
                      <a:round/>
                      <a:headEnd type="none" w="med" len="med"/>
                      <a:tailEnd type="none" w="med" len="med"/>
                    </a:lnT>
                  </a:tcPr>
                </a:tc>
                <a:tc hMerge="1">
                  <a:txBody>
                    <a:bodyPr/>
                    <a:lstStyle/>
                    <a:p>
                      <a:endParaRPr kumimoji="1" lang="ja-JP" altLang="en-US" dirty="0"/>
                    </a:p>
                  </a:txBody>
                  <a:tcPr/>
                </a:tc>
                <a:tc gridSpan="2">
                  <a:txBody>
                    <a:bodyPr/>
                    <a:lstStyle/>
                    <a:p>
                      <a:pPr algn="ctr"/>
                      <a:r>
                        <a:rPr kumimoji="1" lang="ja-JP" altLang="en-US" sz="1000" dirty="0" smtClean="0">
                          <a:latin typeface="メイリオ" panose="020B0604030504040204" pitchFamily="50" charset="-128"/>
                          <a:ea typeface="メイリオ" panose="020B0604030504040204" pitchFamily="50" charset="-128"/>
                        </a:rPr>
                        <a:t>令和</a:t>
                      </a:r>
                      <a:r>
                        <a:rPr kumimoji="1" lang="en-US" altLang="ja-JP" sz="1000" dirty="0" smtClean="0">
                          <a:latin typeface="メイリオ" panose="020B0604030504040204" pitchFamily="50" charset="-128"/>
                          <a:ea typeface="メイリオ" panose="020B0604030504040204" pitchFamily="50" charset="-128"/>
                        </a:rPr>
                        <a:t>3</a:t>
                      </a:r>
                      <a:r>
                        <a:rPr kumimoji="1" lang="ja-JP" altLang="en-US" sz="1000" dirty="0" smtClean="0">
                          <a:latin typeface="メイリオ" panose="020B0604030504040204" pitchFamily="50" charset="-128"/>
                          <a:ea typeface="メイリオ" panose="020B0604030504040204" pitchFamily="50" charset="-128"/>
                        </a:rPr>
                        <a:t>年</a:t>
                      </a:r>
                      <a:endParaRPr kumimoji="1" lang="en-US" altLang="ja-JP" sz="1000" dirty="0" smtClean="0">
                        <a:latin typeface="メイリオ" panose="020B0604030504040204" pitchFamily="50" charset="-128"/>
                        <a:ea typeface="メイリオ" panose="020B0604030504040204" pitchFamily="50" charset="-128"/>
                      </a:endParaRPr>
                    </a:p>
                    <a:p>
                      <a:pPr algn="ctr"/>
                      <a:r>
                        <a:rPr kumimoji="1" lang="en-US" altLang="ja-JP" sz="1000" dirty="0" smtClean="0">
                          <a:latin typeface="メイリオ" panose="020B0604030504040204" pitchFamily="50" charset="-128"/>
                          <a:ea typeface="メイリオ" panose="020B0604030504040204" pitchFamily="50" charset="-128"/>
                        </a:rPr>
                        <a:t>9</a:t>
                      </a:r>
                      <a:r>
                        <a:rPr kumimoji="1" lang="ja-JP" altLang="en-US" sz="1000" dirty="0" smtClean="0">
                          <a:latin typeface="メイリオ" panose="020B0604030504040204" pitchFamily="50" charset="-128"/>
                          <a:ea typeface="メイリオ" panose="020B0604030504040204" pitchFamily="50" charset="-128"/>
                        </a:rPr>
                        <a:t>月</a:t>
                      </a:r>
                      <a:r>
                        <a:rPr kumimoji="1" lang="en-US" altLang="ja-JP" sz="1000" dirty="0" smtClean="0">
                          <a:latin typeface="メイリオ" panose="020B0604030504040204" pitchFamily="50" charset="-128"/>
                          <a:ea typeface="メイリオ" panose="020B0604030504040204" pitchFamily="50" charset="-128"/>
                        </a:rPr>
                        <a:t>30</a:t>
                      </a:r>
                      <a:r>
                        <a:rPr kumimoji="1" lang="ja-JP" altLang="en-US" sz="1000" dirty="0" smtClean="0">
                          <a:latin typeface="メイリオ" panose="020B0604030504040204" pitchFamily="50" charset="-128"/>
                          <a:ea typeface="メイリオ" panose="020B0604030504040204" pitchFamily="50" charset="-128"/>
                        </a:rPr>
                        <a:t>日</a:t>
                      </a:r>
                    </a:p>
                  </a:txBody>
                  <a:tcPr marL="36000" marR="36000" marT="36000" marB="36000">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gridSpan="2">
                  <a:txBody>
                    <a:bodyPr/>
                    <a:lstStyle/>
                    <a:p>
                      <a:pPr algn="ctr"/>
                      <a:r>
                        <a:rPr kumimoji="1" lang="ja-JP" altLang="en-US" sz="1000" dirty="0" smtClean="0">
                          <a:latin typeface="メイリオ" panose="020B0604030504040204" pitchFamily="50" charset="-128"/>
                          <a:ea typeface="メイリオ" panose="020B0604030504040204" pitchFamily="50" charset="-128"/>
                        </a:rPr>
                        <a:t>令和</a:t>
                      </a:r>
                      <a:r>
                        <a:rPr kumimoji="1" lang="en-US" altLang="ja-JP" sz="1000" dirty="0" smtClean="0">
                          <a:latin typeface="メイリオ" panose="020B0604030504040204" pitchFamily="50" charset="-128"/>
                          <a:ea typeface="メイリオ" panose="020B0604030504040204" pitchFamily="50" charset="-128"/>
                        </a:rPr>
                        <a:t>4</a:t>
                      </a:r>
                      <a:r>
                        <a:rPr kumimoji="1" lang="ja-JP" altLang="en-US" sz="1000" dirty="0" smtClean="0">
                          <a:latin typeface="メイリオ" panose="020B0604030504040204" pitchFamily="50" charset="-128"/>
                          <a:ea typeface="メイリオ" panose="020B0604030504040204" pitchFamily="50" charset="-128"/>
                        </a:rPr>
                        <a:t>年</a:t>
                      </a:r>
                      <a:endParaRPr kumimoji="1" lang="en-US" altLang="ja-JP" sz="1000" dirty="0" smtClean="0">
                        <a:latin typeface="メイリオ" panose="020B0604030504040204" pitchFamily="50" charset="-128"/>
                        <a:ea typeface="メイリオ" panose="020B0604030504040204" pitchFamily="50" charset="-128"/>
                      </a:endParaRPr>
                    </a:p>
                    <a:p>
                      <a:pPr algn="ctr"/>
                      <a:r>
                        <a:rPr kumimoji="1" lang="en-US" altLang="ja-JP" sz="1000" dirty="0" smtClean="0">
                          <a:latin typeface="メイリオ" panose="020B0604030504040204" pitchFamily="50" charset="-128"/>
                          <a:ea typeface="メイリオ" panose="020B0604030504040204" pitchFamily="50" charset="-128"/>
                        </a:rPr>
                        <a:t>4</a:t>
                      </a:r>
                      <a:r>
                        <a:rPr kumimoji="1" lang="ja-JP" altLang="en-US" sz="1000" dirty="0" smtClean="0">
                          <a:latin typeface="メイリオ" panose="020B0604030504040204" pitchFamily="50" charset="-128"/>
                          <a:ea typeface="メイリオ" panose="020B0604030504040204" pitchFamily="50" charset="-128"/>
                        </a:rPr>
                        <a:t>月</a:t>
                      </a:r>
                      <a:r>
                        <a:rPr kumimoji="1" lang="en-US" altLang="ja-JP" sz="1000" dirty="0" smtClean="0">
                          <a:latin typeface="メイリオ" panose="020B0604030504040204" pitchFamily="50" charset="-128"/>
                          <a:ea typeface="メイリオ" panose="020B0604030504040204" pitchFamily="50" charset="-128"/>
                        </a:rPr>
                        <a:t>1</a:t>
                      </a:r>
                      <a:r>
                        <a:rPr kumimoji="1" lang="ja-JP" altLang="en-US" sz="1000" dirty="0" smtClean="0">
                          <a:latin typeface="メイリオ" panose="020B0604030504040204" pitchFamily="50" charset="-128"/>
                          <a:ea typeface="メイリオ" panose="020B0604030504040204" pitchFamily="50" charset="-128"/>
                        </a:rPr>
                        <a:t>日</a:t>
                      </a:r>
                    </a:p>
                  </a:txBody>
                  <a:tcPr marL="36000" marR="36000" marT="36000" marB="36000">
                    <a:lnT w="12700" cap="flat" cmpd="sng" algn="ctr">
                      <a:solidFill>
                        <a:schemeClr val="tx1"/>
                      </a:solidFill>
                      <a:prstDash val="solid"/>
                      <a:round/>
                      <a:headEnd type="none" w="med" len="med"/>
                      <a:tailEnd type="none" w="med" len="med"/>
                    </a:lnT>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tc>
                <a:tc gridSpan="2">
                  <a:txBody>
                    <a:bodyPr/>
                    <a:lstStyle/>
                    <a:p>
                      <a:pPr algn="ctr"/>
                      <a:r>
                        <a:rPr kumimoji="1" lang="ja-JP" altLang="en-US" sz="1000" dirty="0" smtClean="0">
                          <a:latin typeface="メイリオ" panose="020B0604030504040204" pitchFamily="50" charset="-128"/>
                          <a:ea typeface="メイリオ" panose="020B0604030504040204" pitchFamily="50" charset="-128"/>
                        </a:rPr>
                        <a:t>令和</a:t>
                      </a:r>
                      <a:r>
                        <a:rPr kumimoji="1" lang="en-US" altLang="ja-JP" sz="1000" dirty="0" smtClean="0">
                          <a:latin typeface="メイリオ" panose="020B0604030504040204" pitchFamily="50" charset="-128"/>
                          <a:ea typeface="メイリオ" panose="020B0604030504040204" pitchFamily="50" charset="-128"/>
                        </a:rPr>
                        <a:t>4</a:t>
                      </a:r>
                      <a:r>
                        <a:rPr kumimoji="1" lang="ja-JP" altLang="en-US" sz="1000" dirty="0" smtClean="0">
                          <a:latin typeface="メイリオ" panose="020B0604030504040204" pitchFamily="50" charset="-128"/>
                          <a:ea typeface="メイリオ" panose="020B0604030504040204" pitchFamily="50" charset="-128"/>
                        </a:rPr>
                        <a:t>年</a:t>
                      </a:r>
                      <a:endParaRPr kumimoji="1" lang="en-US" altLang="ja-JP" sz="1000" dirty="0" smtClean="0">
                        <a:latin typeface="メイリオ" panose="020B0604030504040204" pitchFamily="50" charset="-128"/>
                        <a:ea typeface="メイリオ" panose="020B0604030504040204" pitchFamily="50" charset="-128"/>
                      </a:endParaRPr>
                    </a:p>
                    <a:p>
                      <a:pPr algn="ctr"/>
                      <a:r>
                        <a:rPr kumimoji="1" lang="en-US" altLang="ja-JP" sz="1000" dirty="0" smtClean="0">
                          <a:latin typeface="メイリオ" panose="020B0604030504040204" pitchFamily="50" charset="-128"/>
                          <a:ea typeface="メイリオ" panose="020B0604030504040204" pitchFamily="50" charset="-128"/>
                        </a:rPr>
                        <a:t>9</a:t>
                      </a:r>
                      <a:r>
                        <a:rPr kumimoji="1" lang="ja-JP" altLang="en-US" sz="1000" dirty="0" smtClean="0">
                          <a:latin typeface="メイリオ" panose="020B0604030504040204" pitchFamily="50" charset="-128"/>
                          <a:ea typeface="メイリオ" panose="020B0604030504040204" pitchFamily="50" charset="-128"/>
                        </a:rPr>
                        <a:t>月</a:t>
                      </a:r>
                      <a:r>
                        <a:rPr kumimoji="1" lang="en-US" altLang="ja-JP" sz="1000" dirty="0" smtClean="0">
                          <a:latin typeface="メイリオ" panose="020B0604030504040204" pitchFamily="50" charset="-128"/>
                          <a:ea typeface="メイリオ" panose="020B0604030504040204" pitchFamily="50" charset="-128"/>
                        </a:rPr>
                        <a:t>30</a:t>
                      </a:r>
                      <a:r>
                        <a:rPr kumimoji="1" lang="ja-JP" altLang="en-US" sz="1000" dirty="0" smtClean="0">
                          <a:latin typeface="メイリオ" panose="020B0604030504040204" pitchFamily="50" charset="-128"/>
                          <a:ea typeface="メイリオ" panose="020B0604030504040204" pitchFamily="50" charset="-128"/>
                        </a:rPr>
                        <a:t>日</a:t>
                      </a:r>
                      <a:endParaRPr kumimoji="1" lang="ja-JP" altLang="en-US" sz="1000" dirty="0">
                        <a:latin typeface="メイリオ" panose="020B0604030504040204" pitchFamily="50" charset="-128"/>
                        <a:ea typeface="メイリオ" panose="020B0604030504040204" pitchFamily="50" charset="-128"/>
                      </a:endParaRPr>
                    </a:p>
                  </a:txBody>
                  <a:tcPr marL="36000" marR="36000" marT="36000" marB="36000">
                    <a:lnT w="12700" cap="flat" cmpd="sng" algn="ctr">
                      <a:solidFill>
                        <a:schemeClr val="tx1"/>
                      </a:solidFill>
                      <a:prstDash val="solid"/>
                      <a:round/>
                      <a:headEnd type="none" w="med" len="med"/>
                      <a:tailEnd type="none" w="med" len="med"/>
                    </a:lnT>
                  </a:tcPr>
                </a:tc>
                <a:tc hMerge="1">
                  <a:txBody>
                    <a:bodyPr/>
                    <a:lstStyle/>
                    <a:p>
                      <a:endParaRPr kumimoji="1" lang="ja-JP" altLang="en-US" dirty="0"/>
                    </a:p>
                  </a:txBody>
                  <a:tcPr/>
                </a:tc>
                <a:extLst>
                  <a:ext uri="{0D108BD9-81ED-4DB2-BD59-A6C34878D82A}">
                    <a16:rowId xmlns:a16="http://schemas.microsoft.com/office/drawing/2014/main" val="1648511993"/>
                  </a:ext>
                </a:extLst>
              </a:tr>
            </a:tbl>
          </a:graphicData>
        </a:graphic>
      </p:graphicFrame>
      <p:pic>
        <p:nvPicPr>
          <p:cNvPr id="32" name="BarCodeCtrl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6488505" y="9252780"/>
            <a:ext cx="670693" cy="613397"/>
          </a:xfrm>
          <a:prstGeom prst="rect">
            <a:avLst/>
          </a:prstGeom>
          <a:noFill/>
          <a:ln>
            <a:noFill/>
          </a:ln>
          <a:extLst>
            <a:ext uri="{91240B29-F687-4F45-9708-019B960494DF}">
              <a14:hiddenLine xmlns:a14="http://schemas.microsoft.com/office/drawing/2010/main" w="9525">
                <a:noFill/>
                <a:miter lim="800000"/>
                <a:headEnd/>
                <a:tailEnd/>
              </a14:hiddenLine>
            </a:ext>
          </a:extLst>
        </p:spPr>
      </p:pic>
    </p:spTree>
    <p:extLst>
      <p:ext uri="{BB962C8B-B14F-4D97-AF65-F5344CB8AC3E}">
        <p14:creationId xmlns:p14="http://schemas.microsoft.com/office/powerpoint/2010/main" val="1446699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rgbClr val="FF0000"/>
          </a:solidFill>
        </a:ln>
      </a:spPr>
      <a:bodyPr wrap="square" rtlCol="0">
        <a:spAutoFit/>
      </a:bodyPr>
      <a:lstStyle>
        <a:defPPr fontAlgn="base">
          <a:spcBef>
            <a:spcPct val="0"/>
          </a:spcBef>
          <a:spcAft>
            <a:spcPct val="0"/>
          </a:spcAft>
          <a:defRPr kumimoji="1" sz="1050" b="1" dirty="0" smtClean="0">
            <a:latin typeface="HG丸ｺﾞｼｯｸM-PRO" pitchFamily="50" charset="-128"/>
            <a:ea typeface="HG丸ｺﾞｼｯｸM-PRO"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2358</Words>
  <Application>Microsoft Office PowerPoint</Application>
  <PresentationFormat>ユーザー設定</PresentationFormat>
  <Paragraphs>221</Paragraphs>
  <Slides>4</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HGPｺﾞｼｯｸM</vt:lpstr>
      <vt:lpstr>HG丸ｺﾞｼｯｸM-PRO</vt:lpstr>
      <vt:lpstr>HG創英角ﾎﾟｯﾌﾟ体</vt:lpstr>
      <vt:lpstr>Meiryo UI</vt:lpstr>
      <vt:lpstr>ＭＳ Ｐゴシック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2017-04-07T06:22:58Z</dcterms:created>
  <dcterms:modified xsi:type="dcterms:W3CDTF">2021-02-19T06:53:10Z</dcterms:modified>
</cp:coreProperties>
</file>