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4"/>
  </p:notesMasterIdLst>
  <p:sldIdLst>
    <p:sldId id="256" r:id="rId2"/>
    <p:sldId id="258"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57"/>
    <a:srgbClr val="FFFF99"/>
    <a:srgbClr val="FFFF66"/>
    <a:srgbClr val="9933FF"/>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3784" autoAdjust="0"/>
  </p:normalViewPr>
  <p:slideViewPr>
    <p:cSldViewPr>
      <p:cViewPr>
        <p:scale>
          <a:sx n="70" d="100"/>
          <a:sy n="70" d="100"/>
        </p:scale>
        <p:origin x="1884" y="4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371E94C5-702F-40C1-8989-01BE2D19DC3F}" type="datetimeFigureOut">
              <a:rPr kumimoji="1" lang="ja-JP" altLang="en-US" smtClean="0"/>
              <a:t>2019/12/23</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CDAD2580-7F61-4F0F-9BF0-D4278BBE44FB}" type="slidenum">
              <a:rPr kumimoji="1" lang="ja-JP" altLang="en-US" smtClean="0"/>
              <a:t>‹#›</a:t>
            </a:fld>
            <a:endParaRPr kumimoji="1" lang="ja-JP" altLang="en-US"/>
          </a:p>
        </p:txBody>
      </p:sp>
    </p:spTree>
    <p:extLst>
      <p:ext uri="{BB962C8B-B14F-4D97-AF65-F5344CB8AC3E}">
        <p14:creationId xmlns:p14="http://schemas.microsoft.com/office/powerpoint/2010/main" val="42603512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158749" y="7138617"/>
            <a:ext cx="6542532" cy="177544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514350" y="2133600"/>
            <a:ext cx="5829300" cy="2373477"/>
          </a:xfrm>
        </p:spPr>
        <p:txBody>
          <a:bodyPr anchor="b">
            <a:normAutofit/>
          </a:bodyPr>
          <a:lstStyle>
            <a:lvl1pPr>
              <a:defRPr sz="440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28700" y="4741334"/>
            <a:ext cx="4800600" cy="1964267"/>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grpSp>
        <p:nvGrpSpPr>
          <p:cNvPr id="15" name="Group 14"/>
          <p:cNvGrpSpPr>
            <a:grpSpLocks noChangeAspect="1"/>
          </p:cNvGrpSpPr>
          <p:nvPr/>
        </p:nvGrpSpPr>
        <p:grpSpPr bwMode="hidden">
          <a:xfrm>
            <a:off x="158749" y="952255"/>
            <a:ext cx="6542532" cy="177544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4972050" y="1930401"/>
            <a:ext cx="1543050" cy="5983111"/>
          </a:xfrm>
        </p:spPr>
        <p:txBody>
          <a:bodyPr vert="eaVert" anchor="ctr"/>
          <a:lstStyle>
            <a:lvl1pPr algn="l">
              <a:defRPr>
                <a:solidFill>
                  <a:schemeClr val="tx2"/>
                </a:solidFill>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342900" y="1930400"/>
            <a:ext cx="4514850" cy="5983112"/>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171450" y="304800"/>
            <a:ext cx="6521958" cy="6315456"/>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4535579" y="5604789"/>
            <a:ext cx="2157322" cy="95203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1964490" y="5433720"/>
            <a:ext cx="4158386" cy="1133517"/>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121546" y="5450083"/>
            <a:ext cx="4100985" cy="1032363"/>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4207117" y="5432233"/>
            <a:ext cx="2481000" cy="868732"/>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158749" y="5411407"/>
            <a:ext cx="6542532" cy="177316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517524" y="3284747"/>
            <a:ext cx="5829300" cy="2032000"/>
          </a:xfrm>
        </p:spPr>
        <p:txBody>
          <a:bodyPr anchor="t">
            <a:normAutofit/>
          </a:bodyPr>
          <a:lstStyle>
            <a:lvl1pPr algn="ctr">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25524" y="1916598"/>
            <a:ext cx="4813301" cy="1253068"/>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5" name="Date Placeholder 4"/>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
        <p:nvSpPr>
          <p:cNvPr id="9" name="Content Placeholder 8"/>
          <p:cNvSpPr>
            <a:spLocks noGrp="1"/>
          </p:cNvSpPr>
          <p:nvPr>
            <p:ph sz="quarter" idx="13"/>
          </p:nvPr>
        </p:nvSpPr>
        <p:spPr>
          <a:xfrm>
            <a:off x="507491"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3483864" y="3572256"/>
            <a:ext cx="2866644" cy="45963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507492" y="3570819"/>
            <a:ext cx="2866644" cy="853016"/>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08000" y="4572001"/>
            <a:ext cx="2865041"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86150" y="3570817"/>
            <a:ext cx="2866644" cy="853016"/>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83769" y="4572001"/>
            <a:ext cx="2866644" cy="359621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158749" y="952255"/>
            <a:ext cx="6542532" cy="177316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171450" y="304800"/>
            <a:ext cx="6521958" cy="1901952"/>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
        <p:nvSpPr>
          <p:cNvPr id="4" name="Text Placeholder 3"/>
          <p:cNvSpPr>
            <a:spLocks noGrp="1"/>
          </p:cNvSpPr>
          <p:nvPr>
            <p:ph type="body" sz="half" idx="2"/>
          </p:nvPr>
        </p:nvSpPr>
        <p:spPr>
          <a:xfrm>
            <a:off x="685800" y="4775201"/>
            <a:ext cx="2514600" cy="2540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grpSp>
        <p:nvGrpSpPr>
          <p:cNvPr id="2" name="Group 23"/>
          <p:cNvGrpSpPr>
            <a:grpSpLocks noChangeAspect="1"/>
          </p:cNvGrpSpPr>
          <p:nvPr/>
        </p:nvGrpSpPr>
        <p:grpSpPr bwMode="hidden">
          <a:xfrm>
            <a:off x="158749" y="952255"/>
            <a:ext cx="6542532" cy="177544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685800" y="3048000"/>
            <a:ext cx="2514600" cy="1670304"/>
          </a:xfrm>
        </p:spPr>
        <p:txBody>
          <a:bodyPr anchor="b">
            <a:noAutofit/>
          </a:bodyPr>
          <a:lstStyle>
            <a:lvl1pPr algn="l">
              <a:defRPr sz="3200">
                <a:solidFill>
                  <a:schemeClr val="tx2"/>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488972" y="2438400"/>
            <a:ext cx="2928057" cy="508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171450" y="304800"/>
            <a:ext cx="6521958" cy="804672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158749" y="7138617"/>
            <a:ext cx="6542532" cy="177544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3655617" y="451556"/>
            <a:ext cx="2859484" cy="3239912"/>
          </a:xfrm>
        </p:spPr>
        <p:txBody>
          <a:bodyPr anchor="b">
            <a:normAutofit/>
          </a:bodyPr>
          <a:lstStyle>
            <a:lvl1pPr algn="l">
              <a:defRPr sz="2800" b="0">
                <a:solidFill>
                  <a:srgbClr val="FFFFFF"/>
                </a:solidFill>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3651250" y="3714045"/>
            <a:ext cx="2863850" cy="3228623"/>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42FD97C-69BF-4936-9F70-CE66B637A791}" type="datetimeFigureOut">
              <a:rPr kumimoji="1" lang="ja-JP" altLang="en-US" smtClean="0"/>
              <a:t>2019/12/23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3F0A09-792E-481C-B67B-84A995A92C59}" type="slidenum">
              <a:rPr kumimoji="1" lang="ja-JP" altLang="en-US" smtClean="0"/>
              <a:t>‹#›</a:t>
            </a:fld>
            <a:endParaRPr kumimoji="1" lang="ja-JP" altLang="en-US"/>
          </a:p>
        </p:txBody>
      </p:sp>
      <p:sp>
        <p:nvSpPr>
          <p:cNvPr id="3" name="Picture Placeholder 2"/>
          <p:cNvSpPr>
            <a:spLocks noGrp="1"/>
          </p:cNvSpPr>
          <p:nvPr>
            <p:ph type="pic" idx="1"/>
          </p:nvPr>
        </p:nvSpPr>
        <p:spPr>
          <a:xfrm>
            <a:off x="628650" y="1828800"/>
            <a:ext cx="2674620" cy="390144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171450" y="304800"/>
            <a:ext cx="6521958" cy="329184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158749" y="2239239"/>
            <a:ext cx="6542532" cy="177316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342900" y="451104"/>
            <a:ext cx="6172200" cy="167030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4" name="Date Placeholder 3"/>
          <p:cNvSpPr>
            <a:spLocks noGrp="1"/>
          </p:cNvSpPr>
          <p:nvPr>
            <p:ph type="dt" sz="half" idx="2"/>
          </p:nvPr>
        </p:nvSpPr>
        <p:spPr>
          <a:xfrm>
            <a:off x="3872754" y="8333553"/>
            <a:ext cx="2840018" cy="486833"/>
          </a:xfrm>
          <a:prstGeom prst="rect">
            <a:avLst/>
          </a:prstGeom>
        </p:spPr>
        <p:txBody>
          <a:bodyPr vert="horz" lIns="91440" tIns="45720" rIns="91440" bIns="45720" rtlCol="0" anchor="ctr"/>
          <a:lstStyle>
            <a:lvl1pPr algn="r">
              <a:defRPr sz="1000">
                <a:solidFill>
                  <a:schemeClr val="tx2"/>
                </a:solidFill>
              </a:defRPr>
            </a:lvl1pPr>
          </a:lstStyle>
          <a:p>
            <a:fld id="{642FD97C-69BF-4936-9F70-CE66B637A791}" type="datetimeFigureOut">
              <a:rPr kumimoji="1" lang="ja-JP" altLang="en-US" smtClean="0"/>
              <a:t>2019/12/23</a:t>
            </a:fld>
            <a:endParaRPr kumimoji="1" lang="ja-JP" altLang="en-US"/>
          </a:p>
        </p:txBody>
      </p:sp>
      <p:sp>
        <p:nvSpPr>
          <p:cNvPr id="5" name="Footer Placeholder 4"/>
          <p:cNvSpPr>
            <a:spLocks noGrp="1"/>
          </p:cNvSpPr>
          <p:nvPr>
            <p:ph type="ftr" sz="quarter" idx="3"/>
          </p:nvPr>
        </p:nvSpPr>
        <p:spPr>
          <a:xfrm>
            <a:off x="145229" y="8333553"/>
            <a:ext cx="2840018" cy="486833"/>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2993316" y="8333552"/>
            <a:ext cx="871370" cy="486833"/>
          </a:xfrm>
          <a:prstGeom prst="rect">
            <a:avLst/>
          </a:prstGeom>
        </p:spPr>
        <p:txBody>
          <a:bodyPr vert="horz" lIns="91440" tIns="45720" rIns="91440" bIns="45720" rtlCol="0" anchor="ctr"/>
          <a:lstStyle>
            <a:lvl1pPr algn="ctr">
              <a:defRPr sz="1000">
                <a:solidFill>
                  <a:schemeClr val="tx2"/>
                </a:solidFill>
              </a:defRPr>
            </a:lvl1pPr>
          </a:lstStyle>
          <a:p>
            <a:fld id="{663F0A09-792E-481C-B67B-84A995A92C59}" type="slidenum">
              <a:rPr kumimoji="1" lang="ja-JP" altLang="en-US" smtClean="0"/>
              <a:t>‹#›</a:t>
            </a:fld>
            <a:endParaRPr kumimoji="1" lang="ja-JP" altLang="en-US"/>
          </a:p>
        </p:txBody>
      </p:sp>
      <p:sp>
        <p:nvSpPr>
          <p:cNvPr id="3" name="Text Placeholder 2"/>
          <p:cNvSpPr>
            <a:spLocks noGrp="1"/>
          </p:cNvSpPr>
          <p:nvPr>
            <p:ph type="body" idx="1"/>
          </p:nvPr>
        </p:nvSpPr>
        <p:spPr>
          <a:xfrm>
            <a:off x="654051" y="3567289"/>
            <a:ext cx="5556250" cy="460092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descr="C:\Users\KGW37NAIBU\Pictures\bg_01.png"/>
          <p:cNvPicPr/>
          <p:nvPr/>
        </p:nvPicPr>
        <p:blipFill>
          <a:blip r:embed="rId2">
            <a:extLst>
              <a:ext uri="{BEBA8EAE-BF5A-486C-A8C5-ECC9F3942E4B}">
                <a14:imgProps xmlns:a14="http://schemas.microsoft.com/office/drawing/2010/main">
                  <a14:imgLayer r:embed="rId3">
                    <a14:imgEffect>
                      <a14:brightnessContrast contrast="16000"/>
                    </a14:imgEffect>
                  </a14:imgLayer>
                </a14:imgProps>
              </a:ext>
              <a:ext uri="{28A0092B-C50C-407E-A947-70E740481C1C}">
                <a14:useLocalDpi xmlns:a14="http://schemas.microsoft.com/office/drawing/2010/main" val="0"/>
              </a:ext>
            </a:extLst>
          </a:blip>
          <a:srcRect/>
          <a:stretch>
            <a:fillRect/>
          </a:stretch>
        </p:blipFill>
        <p:spPr bwMode="auto">
          <a:xfrm>
            <a:off x="127110" y="179512"/>
            <a:ext cx="6624736" cy="741177"/>
          </a:xfrm>
          <a:prstGeom prst="rect">
            <a:avLst/>
          </a:prstGeom>
          <a:noFill/>
          <a:ln>
            <a:noFill/>
          </a:ln>
        </p:spPr>
      </p:pic>
      <p:sp>
        <p:nvSpPr>
          <p:cNvPr id="2" name="タイトル 1"/>
          <p:cNvSpPr>
            <a:spLocks noGrp="1"/>
          </p:cNvSpPr>
          <p:nvPr>
            <p:ph type="ctrTitle"/>
          </p:nvPr>
        </p:nvSpPr>
        <p:spPr>
          <a:xfrm>
            <a:off x="188640" y="899592"/>
            <a:ext cx="6480720" cy="1224136"/>
          </a:xfrm>
        </p:spPr>
        <p:txBody>
          <a:bodyPr>
            <a:normAutofit fontScale="90000"/>
          </a:bodyPr>
          <a:lstStyle/>
          <a:p>
            <a:pPr>
              <a:lnSpc>
                <a:spcPts val="4000"/>
              </a:lnSpc>
            </a:pPr>
            <a:r>
              <a:rPr lang="ja-JP" altLang="en-US" sz="4000" b="1" dirty="0" smtClean="0">
                <a:solidFill>
                  <a:schemeClr val="accent6">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改正女性活躍推進法等説明会</a:t>
            </a:r>
            <a:r>
              <a:rPr kumimoji="1" lang="en-US" altLang="ja-JP" sz="4000" b="1" dirty="0" smtClean="0">
                <a:solidFill>
                  <a:schemeClr val="accent6">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4000" b="1" dirty="0" smtClean="0">
                <a:solidFill>
                  <a:schemeClr val="accent6">
                    <a:lumMod val="60000"/>
                    <a:lumOff val="40000"/>
                  </a:schemeClr>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（パワーハラスメント対策が義務化されます）</a:t>
            </a:r>
            <a:endParaRPr kumimoji="1" lang="ja-JP" altLang="en-US" sz="2400" dirty="0">
              <a:solidFill>
                <a:schemeClr val="bg1"/>
              </a:solidFill>
            </a:endParaRPr>
          </a:p>
        </p:txBody>
      </p:sp>
      <p:sp>
        <p:nvSpPr>
          <p:cNvPr id="9" name="テキスト ボックス 8"/>
          <p:cNvSpPr txBox="1"/>
          <p:nvPr/>
        </p:nvSpPr>
        <p:spPr>
          <a:xfrm>
            <a:off x="640814" y="5176601"/>
            <a:ext cx="5597328" cy="2278829"/>
          </a:xfrm>
          <a:prstGeom prst="rect">
            <a:avLst/>
          </a:prstGeom>
          <a:solidFill>
            <a:schemeClr val="accent5">
              <a:lumMod val="20000"/>
              <a:lumOff val="80000"/>
            </a:schemeClr>
          </a:solidFill>
          <a:ln>
            <a:solidFill>
              <a:schemeClr val="tx1"/>
            </a:solidFill>
          </a:ln>
        </p:spPr>
        <p:txBody>
          <a:bodyPr wrap="none" rtlCol="0" anchor="ctr" anchorCtr="0">
            <a:noAutofit/>
          </a:bodyPr>
          <a:lstStyle/>
          <a:p>
            <a:r>
              <a:rPr kumimoji="1" lang="ja-JP" altLang="en-US" sz="14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内容</a:t>
            </a:r>
            <a:r>
              <a:rPr kumimoji="1" lang="en-US" altLang="ja-JP" sz="1200" b="1"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（予定）</a:t>
            </a:r>
            <a:endParaRPr lang="en-US" altLang="ja-JP"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①女性活躍推進法の改正及びパワーハラス　　厚生労働省雇用環境・均等局</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メント対策の義務化等について　</a:t>
            </a:r>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雇用機会均等課</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②女性活躍推進法に基づく認定企業の取組</a:t>
            </a:r>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香川労働局雇用環境・均等室</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について　　</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③ハラスメント防止措置の具体的な対応に　　</a:t>
            </a:r>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香川労働局雇用環境・均等室</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ついて</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④香川県からのお知らせ　　　　　　　　　　香川県商工労働部労働政策課</a:t>
            </a:r>
            <a:endParaRPr lang="en-US" altLang="ja-JP" sz="1200"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161632" y="7502399"/>
            <a:ext cx="4635520" cy="16196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　　　催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香川労働局</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香川</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労働局雇用環境・均等室</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760-0019</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高松市サンポート</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3-33</a:t>
            </a:r>
          </a:p>
          <a:p>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サンポート合同庁舎北館２階</a:t>
            </a:r>
            <a:endParaRPr kumimoji="1"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087-811-8924</a:t>
            </a: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円/楕円 16"/>
          <p:cNvSpPr/>
          <p:nvPr/>
        </p:nvSpPr>
        <p:spPr>
          <a:xfrm>
            <a:off x="2853308" y="179512"/>
            <a:ext cx="1261985" cy="36004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Picture 2" descr="\\file4.inside.mhlw.go.jp\課室領域4\14047000_香川労働局\3-1香川労働局雇用環境・均等室\局主催　働き方改革説明会\竹内作業一時保管所\マーク\厚生労働省マーク（ひと、くらし、みらいのために）.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648" y="202455"/>
            <a:ext cx="1656184" cy="625129"/>
          </a:xfrm>
          <a:prstGeom prst="rect">
            <a:avLst/>
          </a:prstGeom>
          <a:noFill/>
          <a:extLst>
            <a:ext uri="{909E8E84-426E-40DD-AFC4-6F175D3DCCD1}">
              <a14:hiddenFill xmlns:a14="http://schemas.microsoft.com/office/drawing/2010/main">
                <a:solidFill>
                  <a:srgbClr val="FFFFFF"/>
                </a:solidFill>
              </a14:hiddenFill>
            </a:ext>
          </a:extLst>
        </p:spPr>
      </p:pic>
      <p:sp>
        <p:nvSpPr>
          <p:cNvPr id="14" name="テキスト ボックス 13"/>
          <p:cNvSpPr txBox="1"/>
          <p:nvPr/>
        </p:nvSpPr>
        <p:spPr>
          <a:xfrm>
            <a:off x="260648" y="2100533"/>
            <a:ext cx="6336704" cy="1584175"/>
          </a:xfrm>
          <a:prstGeom prst="rect">
            <a:avLst/>
          </a:prstGeom>
          <a:solidFill>
            <a:schemeClr val="bg1"/>
          </a:solidFill>
          <a:ln>
            <a:noFill/>
          </a:ln>
        </p:spPr>
        <p:txBody>
          <a:bodyPr wrap="none" rtlCol="0" anchor="ctr" anchorCtr="0">
            <a:noAutofit/>
          </a:bodyPr>
          <a:lstStyle/>
          <a:p>
            <a:r>
              <a:rPr lang="ja-JP" altLang="en-US" sz="1200" dirty="0" smtClean="0"/>
              <a:t>　 </a:t>
            </a:r>
            <a:r>
              <a:rPr lang="ja-JP" altLang="ja-JP" sz="1200" dirty="0" smtClean="0"/>
              <a:t>女性</a:t>
            </a:r>
            <a:r>
              <a:rPr lang="ja-JP" altLang="ja-JP" sz="1200" dirty="0"/>
              <a:t>の職業生活における活躍の推進に関する法律等の一部を改正する</a:t>
            </a:r>
            <a:r>
              <a:rPr lang="ja-JP" altLang="ja-JP" sz="1200" dirty="0" smtClean="0"/>
              <a:t>法律</a:t>
            </a:r>
            <a:r>
              <a:rPr lang="ja-JP" altLang="en-US" sz="1200" dirty="0"/>
              <a:t>（</a:t>
            </a:r>
            <a:r>
              <a:rPr lang="ja-JP" altLang="en-US" sz="1200" dirty="0" smtClean="0"/>
              <a:t>以下「改正法」と</a:t>
            </a:r>
            <a:endParaRPr lang="en-US" altLang="ja-JP" sz="1200" dirty="0" smtClean="0"/>
          </a:p>
          <a:p>
            <a:r>
              <a:rPr lang="ja-JP" altLang="en-US" sz="1200" dirty="0" smtClean="0"/>
              <a:t>いいます。）</a:t>
            </a:r>
            <a:r>
              <a:rPr lang="ja-JP" altLang="ja-JP" sz="1200" dirty="0" smtClean="0"/>
              <a:t>が</a:t>
            </a:r>
            <a:r>
              <a:rPr lang="ja-JP" altLang="ja-JP" sz="1200" dirty="0"/>
              <a:t>令和元年６月</a:t>
            </a:r>
            <a:r>
              <a:rPr lang="ja-JP" altLang="ja-JP" sz="1200" dirty="0" smtClean="0"/>
              <a:t>５日に</a:t>
            </a:r>
            <a:r>
              <a:rPr lang="ja-JP" altLang="ja-JP" sz="1200" dirty="0"/>
              <a:t>公布されました。</a:t>
            </a:r>
          </a:p>
          <a:p>
            <a:r>
              <a:rPr lang="ja-JP" altLang="en-US" sz="1200" dirty="0" smtClean="0"/>
              <a:t>　 </a:t>
            </a:r>
            <a:r>
              <a:rPr lang="ja-JP" altLang="ja-JP" sz="1200" dirty="0" smtClean="0"/>
              <a:t>改正法</a:t>
            </a:r>
            <a:r>
              <a:rPr lang="ja-JP" altLang="ja-JP" sz="1200" dirty="0"/>
              <a:t>は</a:t>
            </a:r>
            <a:r>
              <a:rPr lang="ja-JP" altLang="ja-JP" sz="1200" dirty="0" smtClean="0"/>
              <a:t>、女性</a:t>
            </a:r>
            <a:r>
              <a:rPr lang="ja-JP" altLang="ja-JP" sz="1200" dirty="0"/>
              <a:t>の職業生活における活躍の推進に関する一般事業主行動計画の策定義務</a:t>
            </a:r>
            <a:r>
              <a:rPr lang="ja-JP" altLang="ja-JP" sz="1200" dirty="0" smtClean="0"/>
              <a:t>の対</a:t>
            </a:r>
            <a:endParaRPr lang="en-US" altLang="ja-JP" sz="1200" dirty="0" smtClean="0"/>
          </a:p>
          <a:p>
            <a:r>
              <a:rPr lang="ja-JP" altLang="ja-JP" sz="1200" dirty="0" smtClean="0"/>
              <a:t>象</a:t>
            </a:r>
            <a:r>
              <a:rPr lang="ja-JP" altLang="ja-JP" sz="1200" dirty="0"/>
              <a:t>拡大や女性の活躍に関する情報公表の強化</a:t>
            </a:r>
            <a:r>
              <a:rPr lang="ja-JP" altLang="ja-JP" sz="1200" dirty="0" smtClean="0"/>
              <a:t>、</a:t>
            </a:r>
            <a:r>
              <a:rPr lang="en-US" altLang="ja-JP" sz="1200" dirty="0" smtClean="0"/>
              <a:t> </a:t>
            </a:r>
            <a:r>
              <a:rPr lang="ja-JP" altLang="ja-JP" sz="1200" dirty="0" smtClean="0"/>
              <a:t>パワーハラスメント</a:t>
            </a:r>
            <a:r>
              <a:rPr lang="ja-JP" altLang="ja-JP" sz="1200" dirty="0"/>
              <a:t>防止のための事業主の</a:t>
            </a:r>
            <a:r>
              <a:rPr lang="ja-JP" altLang="ja-JP" sz="1200" dirty="0" smtClean="0"/>
              <a:t>雇用管</a:t>
            </a:r>
            <a:endParaRPr lang="en-US" altLang="ja-JP" sz="1200" dirty="0" smtClean="0"/>
          </a:p>
          <a:p>
            <a:r>
              <a:rPr lang="ja-JP" altLang="ja-JP" sz="1200" dirty="0" smtClean="0"/>
              <a:t>理上</a:t>
            </a:r>
            <a:r>
              <a:rPr lang="ja-JP" altLang="ja-JP" sz="1200" dirty="0"/>
              <a:t>の措置義務等の新設</a:t>
            </a:r>
            <a:r>
              <a:rPr lang="ja-JP" altLang="ja-JP" sz="1200" dirty="0" smtClean="0"/>
              <a:t>、セクシュアルハラスメント</a:t>
            </a:r>
            <a:r>
              <a:rPr lang="ja-JP" altLang="ja-JP" sz="1200" dirty="0"/>
              <a:t>等の防止対策の強化等の措置を講</a:t>
            </a:r>
            <a:r>
              <a:rPr lang="ja-JP" altLang="ja-JP" sz="1200" dirty="0" smtClean="0"/>
              <a:t>ずると</a:t>
            </a:r>
            <a:r>
              <a:rPr lang="ja-JP" altLang="ja-JP" sz="1200" dirty="0" err="1" smtClean="0"/>
              <a:t>いっ</a:t>
            </a:r>
            <a:endParaRPr lang="en-US" altLang="ja-JP" sz="1200" dirty="0" smtClean="0"/>
          </a:p>
          <a:p>
            <a:r>
              <a:rPr lang="ja-JP" altLang="ja-JP" sz="1200" dirty="0" smtClean="0"/>
              <a:t>た</a:t>
            </a:r>
            <a:r>
              <a:rPr lang="ja-JP" altLang="ja-JP" sz="1200" dirty="0"/>
              <a:t>内容</a:t>
            </a:r>
            <a:r>
              <a:rPr lang="ja-JP" altLang="ja-JP" sz="1200" dirty="0" smtClean="0"/>
              <a:t>です。</a:t>
            </a:r>
            <a:endParaRPr lang="ja-JP" altLang="ja-JP" sz="1200" dirty="0"/>
          </a:p>
          <a:p>
            <a:r>
              <a:rPr lang="en-US" altLang="ja-JP" sz="1200" dirty="0" smtClean="0"/>
              <a:t>     </a:t>
            </a:r>
            <a:r>
              <a:rPr lang="ja-JP" altLang="ja-JP" sz="1200" dirty="0" smtClean="0"/>
              <a:t>この</a:t>
            </a:r>
            <a:r>
              <a:rPr lang="ja-JP" altLang="ja-JP" sz="1200" dirty="0"/>
              <a:t>ため</a:t>
            </a:r>
            <a:r>
              <a:rPr lang="ja-JP" altLang="ja-JP" sz="1200" dirty="0" smtClean="0"/>
              <a:t>、</a:t>
            </a:r>
            <a:r>
              <a:rPr lang="en-US" altLang="ja-JP" sz="1200" dirty="0" smtClean="0"/>
              <a:t> </a:t>
            </a:r>
            <a:r>
              <a:rPr lang="ja-JP" altLang="ja-JP" sz="1200" dirty="0" smtClean="0"/>
              <a:t>改正</a:t>
            </a:r>
            <a:r>
              <a:rPr lang="ja-JP" altLang="en-US" sz="1200" dirty="0"/>
              <a:t>法</a:t>
            </a:r>
            <a:r>
              <a:rPr lang="ja-JP" altLang="ja-JP" sz="1200" dirty="0" smtClean="0"/>
              <a:t>の</a:t>
            </a:r>
            <a:r>
              <a:rPr lang="ja-JP" altLang="ja-JP" sz="1200" dirty="0"/>
              <a:t>内容について理解を深め</a:t>
            </a:r>
            <a:r>
              <a:rPr lang="ja-JP" altLang="ja-JP" sz="1200" dirty="0" smtClean="0"/>
              <a:t>、</a:t>
            </a:r>
            <a:r>
              <a:rPr lang="en-US" altLang="ja-JP" sz="1200" dirty="0" smtClean="0"/>
              <a:t> </a:t>
            </a:r>
            <a:r>
              <a:rPr lang="ja-JP" altLang="ja-JP" sz="1200" dirty="0" smtClean="0"/>
              <a:t>適切</a:t>
            </a:r>
            <a:r>
              <a:rPr lang="ja-JP" altLang="ja-JP" sz="1200" dirty="0"/>
              <a:t>な取組を推進していただくために説明会</a:t>
            </a:r>
            <a:r>
              <a:rPr lang="ja-JP" altLang="ja-JP" sz="1200" dirty="0" smtClean="0"/>
              <a:t>を</a:t>
            </a:r>
            <a:endParaRPr lang="en-US" altLang="ja-JP" sz="1200" dirty="0" smtClean="0"/>
          </a:p>
          <a:p>
            <a:r>
              <a:rPr lang="ja-JP" altLang="ja-JP" sz="1200" dirty="0" smtClean="0"/>
              <a:t>開催します</a:t>
            </a:r>
            <a:r>
              <a:rPr lang="ja-JP" altLang="ja-JP" sz="1200" dirty="0"/>
              <a:t>ので</a:t>
            </a:r>
            <a:r>
              <a:rPr lang="ja-JP" altLang="ja-JP" sz="1200" dirty="0" smtClean="0"/>
              <a:t>、</a:t>
            </a:r>
            <a:r>
              <a:rPr lang="en-US" altLang="ja-JP" sz="1200" dirty="0" smtClean="0"/>
              <a:t> </a:t>
            </a:r>
            <a:r>
              <a:rPr lang="ja-JP" altLang="ja-JP" sz="1200" dirty="0" smtClean="0"/>
              <a:t>皆様</a:t>
            </a:r>
            <a:r>
              <a:rPr lang="ja-JP" altLang="ja-JP" sz="1200" dirty="0"/>
              <a:t>のご参加をお待ちしております。</a:t>
            </a:r>
            <a:r>
              <a:rPr lang="ja-JP" altLang="en-US" sz="1200" dirty="0" smtClean="0"/>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416049" y="2937977"/>
            <a:ext cx="6264696" cy="30243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22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日時：</a:t>
            </a:r>
            <a:r>
              <a:rPr lang="ja-JP" altLang="en-US" sz="2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6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2600" b="1"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26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6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26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22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時間</a:t>
            </a:r>
            <a:r>
              <a:rPr lang="ja-JP" altLang="en-US" sz="22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５</a:t>
            </a:r>
            <a:r>
              <a:rPr lang="en-US" altLang="ja-JP"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b="1"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３０</a:t>
            </a:r>
            <a:endParaRPr lang="en-US" altLang="ja-JP" sz="12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22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場所：サンポートホール高松 第２小ホール</a:t>
            </a:r>
            <a:r>
              <a:rPr lang="en-US" altLang="ja-JP" sz="28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a:r>
            <a:br>
              <a:rPr lang="en-US" altLang="ja-JP" sz="28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（高松市サンポート</a:t>
            </a:r>
            <a:r>
              <a:rPr lang="en-US" altLang="ja-JP" sz="14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smtClean="0">
                <a:solidFill>
                  <a:srgbClr val="FFFF66"/>
                </a:solidFill>
                <a:latin typeface="メイリオ" panose="020B0604030504040204" pitchFamily="50" charset="-128"/>
                <a:ea typeface="メイリオ" panose="020B0604030504040204" pitchFamily="50" charset="-128"/>
                <a:cs typeface="メイリオ" panose="020B0604030504040204" pitchFamily="50" charset="-128"/>
              </a:rPr>
              <a:t> 高松シンボルタワー内 ホール棟５階）</a:t>
            </a:r>
            <a:endParaRPr lang="ja-JP" altLang="en-US" sz="1400" dirty="0" smtClean="0"/>
          </a:p>
        </p:txBody>
      </p:sp>
      <p:pic>
        <p:nvPicPr>
          <p:cNvPr id="19" name="Picture 2" descr="\\file4.inside.mhlw.go.jp\課室領域4\14047000_香川労働局\3-1香川労働局雇用環境・均等室\局主催　働き方改革説明会\竹内作業一時保管所\マーク\厚生労働省マーク（ひと、くらし、みらいのために）.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6752" y="7547553"/>
            <a:ext cx="1144646" cy="432048"/>
          </a:xfrm>
          <a:prstGeom prst="rect">
            <a:avLst/>
          </a:prstGeom>
          <a:noFill/>
          <a:extLst>
            <a:ext uri="{909E8E84-426E-40DD-AFC4-6F175D3DCCD1}">
              <a14:hiddenFill xmlns:a14="http://schemas.microsoft.com/office/drawing/2010/main">
                <a:solidFill>
                  <a:srgbClr val="FFFFFF"/>
                </a:solidFill>
              </a14:hiddenFill>
            </a:ext>
          </a:extLst>
        </p:spPr>
      </p:pic>
      <p:sp>
        <p:nvSpPr>
          <p:cNvPr id="12" name="角丸四角形 11"/>
          <p:cNvSpPr/>
          <p:nvPr/>
        </p:nvSpPr>
        <p:spPr>
          <a:xfrm>
            <a:off x="4777162" y="8103696"/>
            <a:ext cx="1656184" cy="936104"/>
          </a:xfrm>
          <a:prstGeom prst="roundRect">
            <a:avLst/>
          </a:prstGeom>
          <a:solidFill>
            <a:schemeClr val="bg1"/>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参加申込は、裏面の</a:t>
            </a:r>
            <a:endParaRPr lang="en-US" altLang="ja-JP"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参加申込書にご記入</a:t>
            </a:r>
            <a:endParaRPr lang="en-US" altLang="ja-JP"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のうえ</a:t>
            </a:r>
            <a:r>
              <a:rPr lang="en-US" altLang="ja-JP"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でお申込</a:t>
            </a:r>
            <a:endParaRPr lang="en-US" altLang="ja-JP" sz="1200" b="1"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み下さい。</a:t>
            </a:r>
            <a:endParaRPr lang="en-US" altLang="ja-JP"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6119654" y="117837"/>
            <a:ext cx="648072" cy="310193"/>
          </a:xfrm>
          <a:prstGeom prst="roundRect">
            <a:avLst/>
          </a:prstGeom>
          <a:solidFill>
            <a:schemeClr val="bg1"/>
          </a:solid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r>
              <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別添１</a:t>
            </a:r>
            <a:endParaRPr lang="ja-JP" altLang="en-US" sz="12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33780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65142" y="323528"/>
            <a:ext cx="4824536" cy="877163"/>
          </a:xfrm>
          <a:prstGeom prst="rect">
            <a:avLst/>
          </a:prstGeom>
          <a:noFill/>
        </p:spPr>
        <p:txBody>
          <a:bodyPr wrap="square" rtlCol="0">
            <a:spAutoFit/>
          </a:bodyP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サンポートホール高松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第</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小ホール 案内</a:t>
            </a:r>
            <a:r>
              <a:rPr kumimoji="1"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図</a:t>
            </a:r>
            <a:endParaRPr kumimoji="1"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100" dirty="0" smtClean="0">
                <a:solidFill>
                  <a:schemeClr val="bg1"/>
                </a:solidFill>
                <a:latin typeface="HG丸ｺﾞｼｯｸM-PRO" panose="020F0600000000000000" pitchFamily="50" charset="-128"/>
                <a:ea typeface="HG丸ｺﾞｼｯｸM-PRO" panose="020F0600000000000000" pitchFamily="50" charset="-128"/>
              </a:rPr>
              <a:t>【</a:t>
            </a: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高松シンボルタワー内　ホール棟５階</a:t>
            </a:r>
            <a:r>
              <a:rPr kumimoji="1" lang="en-US" altLang="ja-JP" sz="1100" dirty="0" smtClean="0">
                <a:solidFill>
                  <a:schemeClr val="bg1"/>
                </a:solidFill>
                <a:latin typeface="HG丸ｺﾞｼｯｸM-PRO" panose="020F0600000000000000" pitchFamily="50" charset="-128"/>
                <a:ea typeface="HG丸ｺﾞｼｯｸM-PRO" panose="020F0600000000000000" pitchFamily="50" charset="-128"/>
              </a:rPr>
              <a:t>】</a:t>
            </a:r>
          </a:p>
          <a:p>
            <a:pPr algn="ct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957645" y="4647582"/>
            <a:ext cx="5040560" cy="307777"/>
          </a:xfrm>
          <a:prstGeom prst="rect">
            <a:avLst/>
          </a:prstGeom>
          <a:noFill/>
        </p:spPr>
        <p:txBody>
          <a:bodyPr wrap="square" rtlCol="0">
            <a:spAutoFit/>
          </a:bodyPr>
          <a:lstStyle/>
          <a:p>
            <a:pPr algn="ct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女性活躍推進法等</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説明会」</a:t>
            </a:r>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参加申込書</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16" name="直線コネクタ 15"/>
          <p:cNvCxnSpPr/>
          <p:nvPr/>
        </p:nvCxnSpPr>
        <p:spPr>
          <a:xfrm>
            <a:off x="322245" y="4524817"/>
            <a:ext cx="6318702" cy="0"/>
          </a:xfrm>
          <a:prstGeom prst="line">
            <a:avLst/>
          </a:prstGeom>
          <a:ln w="254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01278" y="6707662"/>
            <a:ext cx="6139669" cy="2508379"/>
          </a:xfrm>
          <a:prstGeom prst="rect">
            <a:avLst/>
          </a:prstGeom>
          <a:noFill/>
          <a:ln w="3175">
            <a:noFill/>
          </a:ln>
        </p:spPr>
        <p:txBody>
          <a:bodyPr wrap="square" rtlCol="0">
            <a:spAutoFit/>
          </a:bodyPr>
          <a:lstStyle/>
          <a:p>
            <a:pPr algn="ctr"/>
            <a:r>
              <a:rPr lang="ja-JP" altLang="en-US" sz="1200" dirty="0" smtClean="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pPr algn="ctr">
              <a:lnSpc>
                <a:spcPct val="150000"/>
              </a:lnSpc>
            </a:pPr>
            <a:r>
              <a:rPr lang="en-US" altLang="ja-JP" sz="1200" dirty="0" smtClean="0">
                <a:latin typeface="HG丸ｺﾞｼｯｸM-PRO" panose="020F0600000000000000" pitchFamily="50" charset="-128"/>
                <a:ea typeface="HG丸ｺﾞｼｯｸM-PRO" panose="020F0600000000000000" pitchFamily="50" charset="-128"/>
              </a:rPr>
              <a:t>                                                                                         </a:t>
            </a:r>
          </a:p>
          <a:p>
            <a:pPr algn="ctr">
              <a:lnSpc>
                <a:spcPct val="150000"/>
              </a:lnSpc>
            </a:pPr>
            <a:r>
              <a:rPr lang="ja-JP" altLang="en-US" sz="1200" dirty="0" smtClean="0">
                <a:solidFill>
                  <a:srgbClr val="FF0000"/>
                </a:solidFill>
                <a:latin typeface="HG丸ｺﾞｼｯｸM-PRO" panose="020F0600000000000000" pitchFamily="50" charset="-128"/>
                <a:ea typeface="HG丸ｺﾞｼｯｸM-PRO" panose="020F0600000000000000" pitchFamily="50" charset="-128"/>
              </a:rPr>
              <a:t>　　　　　　　　　　　　　　　　　　　　　　　　　　　　　 </a:t>
            </a:r>
            <a:endParaRPr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en-US" altLang="ja-JP"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6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087-811-8935</a:t>
            </a:r>
            <a:endParaRPr kumimoji="1" lang="en-US" altLang="ja-JP" sz="24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760-0019</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高松市サンポート</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番</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33</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号</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高松サンポート合同庁舎北館</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階</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香川労働局　雇用環境・均等室</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TEL : 087-811-8924</a:t>
            </a:r>
          </a:p>
          <a:p>
            <a:endParaRPr lang="en-US" altLang="ja-JP" sz="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お申込みの際に提供いただいた個人情報は</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説明会</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の管理運営のみに使用いたします。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なお、定員（</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300</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人）に達した場合はお断りする場合があります。</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endParaRPr kumimoji="1" lang="en-US" altLang="ja-JP" sz="1200" dirty="0">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a:xfrm>
            <a:off x="4235298" y="4934681"/>
            <a:ext cx="2492896" cy="456531"/>
          </a:xfrm>
          <a:prstGeom prst="roundRect">
            <a:avLst/>
          </a:prstGeom>
          <a:noFill/>
          <a:ln w="222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pP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年１月１</a:t>
            </a:r>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日（金）締切</a:t>
            </a:r>
            <a:endParaRPr lang="en-US" altLang="ja-JP"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626992" y="3842782"/>
            <a:ext cx="6135705" cy="646331"/>
          </a:xfrm>
          <a:prstGeom prst="rect">
            <a:avLst/>
          </a:prstGeom>
          <a:noFill/>
        </p:spPr>
        <p:txBody>
          <a:bodyPr wrap="square" rtlCol="0">
            <a:spAutoFit/>
          </a:bodyPr>
          <a:lstStyle/>
          <a:p>
            <a:r>
              <a:rPr lang="ja-JP" altLang="en-US" sz="1200" dirty="0" smtClean="0"/>
              <a:t>○ </a:t>
            </a:r>
            <a:r>
              <a:rPr lang="en-US" altLang="ja-JP" sz="1200" dirty="0" smtClean="0">
                <a:latin typeface="HG丸ｺﾞｼｯｸM-PRO" panose="020F0600000000000000" pitchFamily="50" charset="-128"/>
                <a:ea typeface="HG丸ｺﾞｼｯｸM-PRO" panose="020F0600000000000000" pitchFamily="50" charset="-128"/>
              </a:rPr>
              <a:t>JR</a:t>
            </a:r>
            <a:r>
              <a:rPr lang="ja-JP" altLang="en-US" sz="1200" dirty="0" smtClean="0">
                <a:latin typeface="HG丸ｺﾞｼｯｸM-PRO" panose="020F0600000000000000" pitchFamily="50" charset="-128"/>
                <a:ea typeface="HG丸ｺﾞｼｯｸM-PRO" panose="020F0600000000000000" pitchFamily="50" charset="-128"/>
              </a:rPr>
              <a:t>高松駅から徒歩</a:t>
            </a:r>
            <a:r>
              <a:rPr lang="en-US" altLang="ja-JP" sz="1200" dirty="0" smtClean="0">
                <a:latin typeface="HG丸ｺﾞｼｯｸM-PRO" panose="020F0600000000000000" pitchFamily="50" charset="-128"/>
                <a:ea typeface="HG丸ｺﾞｼｯｸM-PRO" panose="020F0600000000000000" pitchFamily="50" charset="-128"/>
              </a:rPr>
              <a:t>3</a:t>
            </a:r>
            <a:r>
              <a:rPr lang="ja-JP" altLang="en-US" sz="1200" dirty="0" smtClean="0">
                <a:latin typeface="HG丸ｺﾞｼｯｸM-PRO" panose="020F0600000000000000" pitchFamily="50" charset="-128"/>
                <a:ea typeface="HG丸ｺﾞｼｯｸM-PRO" panose="020F0600000000000000" pitchFamily="50" charset="-128"/>
              </a:rPr>
              <a:t>分。ことでん高松築港駅より徒歩</a:t>
            </a:r>
            <a:r>
              <a:rPr lang="en-US" altLang="ja-JP" sz="1200" dirty="0" smtClean="0">
                <a:latin typeface="HG丸ｺﾞｼｯｸM-PRO" panose="020F0600000000000000" pitchFamily="50" charset="-128"/>
                <a:ea typeface="HG丸ｺﾞｼｯｸM-PRO" panose="020F0600000000000000" pitchFamily="50" charset="-128"/>
              </a:rPr>
              <a:t>7</a:t>
            </a:r>
            <a:r>
              <a:rPr lang="ja-JP" altLang="en-US" sz="1200" dirty="0" smtClean="0">
                <a:latin typeface="HG丸ｺﾞｼｯｸM-PRO" panose="020F0600000000000000" pitchFamily="50" charset="-128"/>
                <a:ea typeface="HG丸ｺﾞｼｯｸM-PRO" panose="020F0600000000000000" pitchFamily="50" charset="-128"/>
              </a:rPr>
              <a:t>分。</a:t>
            </a:r>
            <a:endParaRPr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会場の高松シンボルタワーには地下駐車場</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有料</a:t>
            </a:r>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がありますが、なるべく</a:t>
            </a:r>
            <a:r>
              <a:rPr kumimoji="1" lang="ja-JP" altLang="en-US" sz="1200" dirty="0" smtClean="0">
                <a:latin typeface="HG丸ｺﾞｼｯｸM-PRO" panose="020F0600000000000000" pitchFamily="50" charset="-128"/>
                <a:ea typeface="HG丸ｺﾞｼｯｸM-PRO" panose="020F0600000000000000" pitchFamily="50" charset="-128"/>
              </a:rPr>
              <a:t>公共</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kumimoji="1" lang="ja-JP" altLang="en-US" sz="1200" dirty="0" smtClean="0">
                <a:latin typeface="HG丸ｺﾞｼｯｸM-PRO" panose="020F0600000000000000" pitchFamily="50" charset="-128"/>
                <a:ea typeface="HG丸ｺﾞｼｯｸM-PRO" panose="020F0600000000000000" pitchFamily="50" charset="-128"/>
              </a:rPr>
              <a:t>交通機関をご利用下さい。</a:t>
            </a:r>
            <a:endParaRPr kumimoji="1" lang="ja-JP" altLang="en-US" sz="1200" dirty="0"/>
          </a:p>
        </p:txBody>
      </p:sp>
      <p:sp>
        <p:nvSpPr>
          <p:cNvPr id="25" name="角丸四角形 24"/>
          <p:cNvSpPr/>
          <p:nvPr/>
        </p:nvSpPr>
        <p:spPr>
          <a:xfrm>
            <a:off x="501278" y="7492092"/>
            <a:ext cx="884457" cy="384523"/>
          </a:xfrm>
          <a:prstGeom prst="roundRect">
            <a:avLst/>
          </a:prstGeom>
          <a:noFill/>
          <a:ln w="2222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1600" b="1" dirty="0" smtClean="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申込先</a:t>
            </a:r>
            <a:endParaRPr kumimoji="1" lang="ja-JP" altLang="en-US" sz="1600" b="1" dirty="0">
              <a:solidFill>
                <a:schemeClr val="accent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50" name="Picture 2" descr="\\file4.inside.mhlw.go.jp\課室領域4\14047000_香川労働局\3-1香川労働局雇用環境・均等室\局主催　働き方改革説明会\竹内作業一時保管所\画像\地図.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5281" y="827584"/>
            <a:ext cx="5108015" cy="301519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表 9"/>
          <p:cNvGraphicFramePr>
            <a:graphicFrameLocks noGrp="1"/>
          </p:cNvGraphicFramePr>
          <p:nvPr>
            <p:extLst>
              <p:ext uri="{D42A27DB-BD31-4B8C-83A1-F6EECF244321}">
                <p14:modId xmlns:p14="http://schemas.microsoft.com/office/powerpoint/2010/main" val="3159373845"/>
              </p:ext>
            </p:extLst>
          </p:nvPr>
        </p:nvGraphicFramePr>
        <p:xfrm>
          <a:off x="523794" y="5331124"/>
          <a:ext cx="6054005" cy="2401094"/>
        </p:xfrm>
        <a:graphic>
          <a:graphicData uri="http://schemas.openxmlformats.org/drawingml/2006/table">
            <a:tbl>
              <a:tblPr firstRow="1" bandRow="1">
                <a:tableStyleId>{5C22544A-7EE6-4342-B048-85BDC9FD1C3A}</a:tableStyleId>
              </a:tblPr>
              <a:tblGrid>
                <a:gridCol w="1681070">
                  <a:extLst>
                    <a:ext uri="{9D8B030D-6E8A-4147-A177-3AD203B41FA5}">
                      <a16:colId xmlns:a16="http://schemas.microsoft.com/office/drawing/2014/main" val="20000"/>
                    </a:ext>
                  </a:extLst>
                </a:gridCol>
                <a:gridCol w="4372935">
                  <a:extLst>
                    <a:ext uri="{9D8B030D-6E8A-4147-A177-3AD203B41FA5}">
                      <a16:colId xmlns:a16="http://schemas.microsoft.com/office/drawing/2014/main" val="20001"/>
                    </a:ext>
                  </a:extLst>
                </a:gridCol>
              </a:tblGrid>
              <a:tr h="280415">
                <a:tc>
                  <a:txBody>
                    <a:bodyPr/>
                    <a:lstStyle/>
                    <a:p>
                      <a:r>
                        <a:rPr kumimoji="1" lang="ja-JP" altLang="en-US" sz="1300" b="0" i="0" baseline="0" dirty="0" smtClean="0">
                          <a:solidFill>
                            <a:schemeClr val="tx1"/>
                          </a:solidFill>
                          <a:latin typeface="HG丸ｺﾞｼｯｸM-PRO" panose="020F0600000000000000" pitchFamily="50" charset="-128"/>
                          <a:ea typeface="HG丸ｺﾞｼｯｸM-PRO" panose="020F0600000000000000" pitchFamily="50" charset="-128"/>
                        </a:rPr>
                        <a:t>事業所名             </a:t>
                      </a:r>
                      <a:endParaRPr kumimoji="1" lang="ja-JP" altLang="en-US" sz="1000" b="0" i="0" baseline="0" dirty="0" smtClean="0">
                        <a:solidFill>
                          <a:schemeClr val="tx1"/>
                        </a:solidFill>
                        <a:latin typeface="HG丸ｺﾞｼｯｸM-PRO" panose="020F0600000000000000" pitchFamily="50" charset="-128"/>
                        <a:ea typeface="HG丸ｺﾞｼｯｸM-PRO" panose="020F0600000000000000" pitchFamily="50" charset="-128"/>
                      </a:endParaRP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0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HG丸ｺﾞｼｯｸM-PRO" panose="020F0600000000000000" pitchFamily="50" charset="-128"/>
                          <a:ea typeface="HG丸ｺﾞｼｯｸM-PRO" panose="020F0600000000000000" pitchFamily="50" charset="-128"/>
                        </a:rPr>
                        <a:t>所在地</a:t>
                      </a: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700" dirty="0" smtClean="0"/>
                        <a:t>　　　　　　　　　　　　　　　　</a:t>
                      </a:r>
                      <a:endParaRPr kumimoji="1" lang="ja-JP" altLang="en-US" sz="1700" dirty="0"/>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04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smtClean="0">
                          <a:latin typeface="HG丸ｺﾞｼｯｸM-PRO" panose="020F0600000000000000" pitchFamily="50" charset="-128"/>
                          <a:ea typeface="HG丸ｺﾞｼｯｸM-PRO" panose="020F0600000000000000" pitchFamily="50" charset="-128"/>
                        </a:rPr>
                        <a:t>電話番号</a:t>
                      </a: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700" dirty="0"/>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658">
                <a:tc rowSpan="3">
                  <a:txBody>
                    <a:bodyPr/>
                    <a:lstStyle/>
                    <a:p>
                      <a:r>
                        <a:rPr kumimoji="1" lang="ja-JP" altLang="en-US" sz="1400" dirty="0" smtClean="0">
                          <a:latin typeface="HG丸ｺﾞｼｯｸM-PRO" panose="020F0600000000000000" pitchFamily="50" charset="-128"/>
                          <a:ea typeface="HG丸ｺﾞｼｯｸM-PRO" panose="020F0600000000000000" pitchFamily="50" charset="-128"/>
                        </a:rPr>
                        <a:t>所属・役職・氏名</a:t>
                      </a:r>
                      <a:endParaRPr kumimoji="1" lang="ja-JP" altLang="en-US" sz="1300" dirty="0">
                        <a:latin typeface="HG丸ｺﾞｼｯｸM-PRO" panose="020F0600000000000000" pitchFamily="50" charset="-128"/>
                        <a:ea typeface="HG丸ｺﾞｼｯｸM-PRO" panose="020F0600000000000000" pitchFamily="50" charset="-128"/>
                      </a:endParaRPr>
                    </a:p>
                  </a:txBody>
                  <a:tcPr marT="42203" marB="4220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700" dirty="0" smtClean="0">
                        <a:latin typeface="ＭＳ 明朝" panose="02020609040205080304" pitchFamily="17" charset="-128"/>
                        <a:ea typeface="ＭＳ 明朝" panose="02020609040205080304" pitchFamily="17" charset="-128"/>
                      </a:endParaRP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1652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dirty="0" smtClean="0">
                        <a:latin typeface="HG丸ｺﾞｼｯｸM-PRO" panose="020F0600000000000000" pitchFamily="50" charset="-128"/>
                        <a:ea typeface="HG丸ｺﾞｼｯｸM-PRO" panose="020F0600000000000000" pitchFamily="50" charset="-128"/>
                      </a:endParaRP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852991"/>
                  </a:ext>
                </a:extLst>
              </a:tr>
              <a:tr h="316523">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dirty="0" smtClean="0">
                        <a:latin typeface="HG丸ｺﾞｼｯｸM-PRO" panose="020F0600000000000000" pitchFamily="50" charset="-128"/>
                        <a:ea typeface="HG丸ｺﾞｼｯｸM-PRO" panose="020F0600000000000000" pitchFamily="50" charset="-128"/>
                      </a:endParaRP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87850737"/>
                  </a:ext>
                </a:extLst>
              </a:tr>
              <a:tr h="279458">
                <a:tc gridSpan="2">
                  <a:txBody>
                    <a:bodyPr/>
                    <a:lstStyle/>
                    <a:p>
                      <a:endParaRPr kumimoji="1" lang="ja-JP" altLang="en-US" sz="1300" dirty="0">
                        <a:latin typeface="HG丸ｺﾞｼｯｸM-PRO" panose="020F0600000000000000" pitchFamily="50" charset="-128"/>
                        <a:ea typeface="HG丸ｺﾞｼｯｸM-PRO" panose="020F0600000000000000" pitchFamily="50" charset="-128"/>
                      </a:endParaRPr>
                    </a:p>
                  </a:txBody>
                  <a:tcPr marT="42203" marB="4220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3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正方形/長方形 1"/>
          <p:cNvSpPr/>
          <p:nvPr/>
        </p:nvSpPr>
        <p:spPr>
          <a:xfrm>
            <a:off x="224608" y="5028027"/>
            <a:ext cx="3133117" cy="342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開催日　</a:t>
            </a:r>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令和２年１月２４日（金）</a:t>
            </a:r>
            <a:endParaRPr kumimoji="1"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744288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txDef>
      <a:spPr>
        <a:solidFill>
          <a:schemeClr val="bg1"/>
        </a:solidFill>
        <a:ln>
          <a:noFill/>
        </a:ln>
      </a:spPr>
      <a:bodyPr wrap="none" rtlCol="0">
        <a:noAutofit/>
      </a:bodyPr>
      <a:lstStyle>
        <a:defPPr>
          <a:defRPr sz="11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111</Words>
  <Application>Microsoft Office PowerPoint</Application>
  <PresentationFormat>画面に合わせる (4:3)</PresentationFormat>
  <Paragraphs>59</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HGP明朝E</vt:lpstr>
      <vt:lpstr>HG丸ｺﾞｼｯｸM-PRO</vt:lpstr>
      <vt:lpstr>ＭＳ Ｐゴシック</vt:lpstr>
      <vt:lpstr>ＭＳ 明朝</vt:lpstr>
      <vt:lpstr>メイリオ</vt:lpstr>
      <vt:lpstr>Calibri</vt:lpstr>
      <vt:lpstr>Candara</vt:lpstr>
      <vt:lpstr>Symbol</vt:lpstr>
      <vt:lpstr>ウェーブ</vt:lpstr>
      <vt:lpstr>改正女性活躍推進法等説明会 （パワーハラスメント対策が義務化されます）</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2017-07-31T07:08:01Z</dcterms:created>
  <dcterms:modified xsi:type="dcterms:W3CDTF">2019-12-23T02:54:04Z</dcterms:modified>
</cp:coreProperties>
</file>