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CC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292"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1FDFC0C-A5A6-47FD-BF1E-C66B248C4ECA}" type="datetimeFigureOut">
              <a:rPr kumimoji="1" lang="ja-JP" altLang="en-US" smtClean="0"/>
              <a:t>2019/12/23</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6180F25-AC1A-464E-927D-7FF67E65E273}" type="slidenum">
              <a:rPr kumimoji="1" lang="ja-JP" altLang="en-US" smtClean="0"/>
              <a:t>‹#›</a:t>
            </a:fld>
            <a:endParaRPr kumimoji="1" lang="ja-JP" altLang="en-US"/>
          </a:p>
        </p:txBody>
      </p:sp>
    </p:spTree>
    <p:extLst>
      <p:ext uri="{BB962C8B-B14F-4D97-AF65-F5344CB8AC3E}">
        <p14:creationId xmlns:p14="http://schemas.microsoft.com/office/powerpoint/2010/main" val="9593826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6180F25-AC1A-464E-927D-7FF67E65E273}" type="slidenum">
              <a:rPr kumimoji="1" lang="ja-JP" altLang="en-US" smtClean="0"/>
              <a:t>2</a:t>
            </a:fld>
            <a:endParaRPr kumimoji="1" lang="ja-JP" altLang="en-US"/>
          </a:p>
        </p:txBody>
      </p:sp>
    </p:spTree>
    <p:extLst>
      <p:ext uri="{BB962C8B-B14F-4D97-AF65-F5344CB8AC3E}">
        <p14:creationId xmlns:p14="http://schemas.microsoft.com/office/powerpoint/2010/main" val="370149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2019/12/23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husho.meti.go.jp/soshiki/teigi.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4624" y="1331240"/>
            <a:ext cx="3330000" cy="1160483"/>
          </a:xfrm>
          <a:prstGeom prst="rect">
            <a:avLst/>
          </a:prstGeom>
          <a:solidFill>
            <a:srgbClr val="FFC000">
              <a:lumMod val="20000"/>
              <a:lumOff val="80000"/>
            </a:srgbClr>
          </a:solidFill>
          <a:ln w="6350" cap="flat" cmpd="sng" algn="ctr">
            <a:solidFill>
              <a:schemeClr val="tx1"/>
            </a:solidFill>
            <a:prstDash val="solid"/>
            <a:miter lim="800000"/>
          </a:ln>
          <a:effectLst/>
        </p:spPr>
        <p:txBody>
          <a:bodyPr rtlCol="0" anchor="ctr">
            <a:noAutofit/>
          </a:bodyPr>
          <a:lstStyle/>
          <a:p>
            <a:pPr marR="0" lvl="0" defTabSz="914400" eaLnBrk="1" fontAlgn="auto" latinLnBrk="0" hangingPunct="1">
              <a:lnSpc>
                <a:spcPct val="100000"/>
              </a:lnSpc>
              <a:spcBef>
                <a:spcPts val="0"/>
              </a:spcBef>
              <a:spcAft>
                <a:spcPts val="0"/>
              </a:spcAft>
              <a:buClrTx/>
              <a:buSzTx/>
              <a:tabLst/>
              <a:defRPr/>
            </a:pPr>
            <a:r>
              <a:rPr kumimoji="0"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rPr>
              <a:t> </a:t>
            </a:r>
            <a:r>
              <a:rPr kumimoji="0"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rPr>
              <a:t>　</a:t>
            </a:r>
            <a:endParaRPr kumimoji="0"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endParaRPr>
          </a:p>
          <a:p>
            <a:pPr marR="0" lvl="0" defTabSz="914400" eaLnBrk="1" fontAlgn="auto" latinLnBrk="0" hangingPunct="1">
              <a:lnSpc>
                <a:spcPct val="100000"/>
              </a:lnSpc>
              <a:spcBef>
                <a:spcPts val="0"/>
              </a:spcBef>
              <a:spcAft>
                <a:spcPts val="0"/>
              </a:spcAft>
              <a:buClrTx/>
              <a:buSzTx/>
              <a:tabLst/>
              <a:defRPr/>
            </a:pPr>
            <a:r>
              <a:rPr kumimoji="0" lang="ja-JP" altLang="en-US" sz="16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パワーハラスメント対策の法制化</a:t>
            </a:r>
            <a:endParaRPr kumimoji="0" lang="en-US" altLang="ja-JP" sz="16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defTabSz="914400" eaLnBrk="1" fontAlgn="auto" latinLnBrk="0" hangingPunct="1">
              <a:lnSpc>
                <a:spcPct val="100000"/>
              </a:lnSpc>
              <a:spcBef>
                <a:spcPts val="0"/>
              </a:spcBef>
              <a:spcAft>
                <a:spcPts val="0"/>
              </a:spcAft>
              <a:buClrTx/>
              <a:buSzTx/>
              <a:tabLst/>
              <a:defRPr/>
            </a:pPr>
            <a:r>
              <a:rPr kumimoji="0"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rPr>
              <a:t>　　　</a:t>
            </a:r>
            <a:r>
              <a:rPr kumimoji="0"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～労働施策総合推進法</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の改正</a:t>
            </a:r>
            <a:r>
              <a:rPr kumimoji="0"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 name="テキスト ボックス 5"/>
          <p:cNvSpPr txBox="1"/>
          <p:nvPr/>
        </p:nvSpPr>
        <p:spPr>
          <a:xfrm>
            <a:off x="3433753" y="1331608"/>
            <a:ext cx="3379623" cy="1173754"/>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endParaRPr lang="en-US" altLang="ja-JP" sz="400"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公布</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後１年以内の政令で定める日</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2563" indent="-182563"/>
            <a:r>
              <a:rPr lang="en-US" altLang="ja-JP" sz="10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　パワーハラスメントの措置義務については、</a:t>
            </a:r>
            <a:r>
              <a:rPr lang="ja-JP" altLang="ja-JP" sz="1000" dirty="0">
                <a:latin typeface="メイリオ" panose="020B0604030504040204" pitchFamily="50" charset="-128"/>
                <a:ea typeface="メイリオ" panose="020B0604030504040204" pitchFamily="50" charset="-128"/>
                <a:cs typeface="Times New Roman" panose="02020603050405020304" pitchFamily="18" charset="0"/>
              </a:rPr>
              <a:t>中小企業</a:t>
            </a:r>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は、公布後３年以内の政令で定める日までの間は、努力義務となります。</a:t>
            </a:r>
            <a:endParaRPr lang="en-US" altLang="ja-JP" sz="800" dirty="0">
              <a:latin typeface="游明朝" panose="02020400000000000000" pitchFamily="18" charset="-128"/>
              <a:ea typeface="MS UI Gothic" panose="020B0600070205080204" pitchFamily="50" charset="-128"/>
              <a:cs typeface="Times New Roman" panose="02020603050405020304" pitchFamily="18" charset="0"/>
            </a:endParaRPr>
          </a:p>
          <a:p>
            <a:r>
              <a:rPr lang="ja-JP" altLang="ja-JP" sz="80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中小企業の定義</a:t>
            </a:r>
            <a:r>
              <a:rPr lang="ja-JP" altLang="en-US" sz="80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800" u="sng" spc="-10" dirty="0" smtClean="0">
                <a:solidFill>
                  <a:srgbClr val="0563C1"/>
                </a:solidFill>
                <a:latin typeface="Meiryo UI" panose="020B0604030504040204" pitchFamily="50" charset="-128"/>
                <a:ea typeface="Meiryo UI" panose="020B0604030504040204" pitchFamily="50" charset="-128"/>
                <a:cs typeface="Times New Roman" panose="02020603050405020304" pitchFamily="18" charset="0"/>
                <a:hlinkClick r:id="rId2"/>
              </a:rPr>
              <a:t>https</a:t>
            </a:r>
            <a:r>
              <a:rPr lang="en-US" altLang="ja-JP" sz="800" u="sng" spc="-10" dirty="0">
                <a:solidFill>
                  <a:srgbClr val="0563C1"/>
                </a:solidFill>
                <a:latin typeface="Meiryo UI" panose="020B0604030504040204" pitchFamily="50" charset="-128"/>
                <a:ea typeface="Meiryo UI" panose="020B0604030504040204" pitchFamily="50" charset="-128"/>
                <a:cs typeface="Times New Roman" panose="02020603050405020304" pitchFamily="18" charset="0"/>
                <a:hlinkClick r:id="rId2"/>
              </a:rPr>
              <a:t>://</a:t>
            </a:r>
            <a:r>
              <a:rPr lang="en-US" altLang="ja-JP" sz="800" u="sng" spc="-10" dirty="0" smtClean="0">
                <a:solidFill>
                  <a:srgbClr val="0563C1"/>
                </a:solidFill>
                <a:latin typeface="Meiryo UI" panose="020B0604030504040204" pitchFamily="50" charset="-128"/>
                <a:ea typeface="Meiryo UI" panose="020B0604030504040204" pitchFamily="50" charset="-128"/>
                <a:cs typeface="Times New Roman" panose="02020603050405020304" pitchFamily="18" charset="0"/>
                <a:hlinkClick r:id="rId2"/>
              </a:rPr>
              <a:t>www.chusho.meti.go.jp/soshiki/teigi.html</a:t>
            </a:r>
            <a:endParaRPr lang="ja-JP" altLang="ja-JP" sz="800" kern="100" spc="-1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p:cNvSpPr/>
          <p:nvPr/>
        </p:nvSpPr>
        <p:spPr>
          <a:xfrm>
            <a:off x="44625" y="2628659"/>
            <a:ext cx="6765594" cy="1079245"/>
          </a:xfrm>
          <a:prstGeom prst="rect">
            <a:avLst/>
          </a:prstGeom>
        </p:spPr>
        <p:txBody>
          <a:bodyPr wrap="square" anchor="ctr">
            <a:noAutofit/>
          </a:bodyPr>
          <a:lstStyle/>
          <a:p>
            <a:pPr marL="182563" indent="-182563">
              <a:spcAft>
                <a:spcPts val="0"/>
              </a:spcAft>
              <a:tabLst>
                <a:tab pos="1099185" algn="l"/>
              </a:tabLst>
            </a:pPr>
            <a:r>
              <a:rPr lang="ja-JP" altLang="en-US" sz="1300" dirty="0" smtClean="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　職場におけるパワーハラスメント防止のために、雇用管理上必要な措置を講じることが事業主の義務となります</a:t>
            </a:r>
            <a:r>
              <a:rPr lang="ja-JP" altLang="en-US" sz="1300" dirty="0" smtClean="0">
                <a:effectLst/>
                <a:latin typeface="メイリオ" panose="020B0604030504040204" pitchFamily="50" charset="-128"/>
                <a:ea typeface="メイリオ" panose="020B0604030504040204" pitchFamily="50" charset="-128"/>
                <a:cs typeface="Arial" panose="020B0604020202020204" pitchFamily="34" charset="0"/>
              </a:rPr>
              <a:t>（適切な措置を講じていない場合には是正指導の対象となります）。</a:t>
            </a:r>
            <a:endParaRPr lang="en-US" altLang="ja-JP" sz="1300" dirty="0">
              <a:latin typeface="メイリオ" panose="020B0604030504040204" pitchFamily="50" charset="-128"/>
              <a:ea typeface="メイリオ" panose="020B0604030504040204" pitchFamily="50" charset="-128"/>
              <a:cs typeface="Arial" panose="020B0604020202020204" pitchFamily="34" charset="0"/>
            </a:endParaRPr>
          </a:p>
          <a:p>
            <a:pPr marL="182563" indent="-182563">
              <a:spcAft>
                <a:spcPts val="0"/>
              </a:spcAft>
              <a:tabLst>
                <a:tab pos="1099185" algn="l"/>
              </a:tabLst>
            </a:pPr>
            <a:r>
              <a:rPr lang="ja-JP" altLang="en-US" sz="1300" dirty="0" smtClean="0">
                <a:effectLst/>
                <a:latin typeface="メイリオ" panose="020B0604030504040204" pitchFamily="50" charset="-128"/>
                <a:ea typeface="メイリオ" panose="020B0604030504040204" pitchFamily="50" charset="-128"/>
                <a:cs typeface="Arial" panose="020B0604020202020204" pitchFamily="34" charset="0"/>
              </a:rPr>
              <a:t>○　 パワーハラスメントに関する紛争が生じた場合、調停など個別紛争解決援助の申出を行うことができるようになります</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4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182563" indent="-182563">
              <a:spcAft>
                <a:spcPts val="0"/>
              </a:spcAft>
              <a:tabLst>
                <a:tab pos="1099185" algn="l"/>
              </a:tabLst>
            </a:pPr>
            <a:r>
              <a:rPr lang="ja-JP" altLang="en-US" sz="10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企業規模等によって</a:t>
            </a:r>
            <a:r>
              <a:rPr lang="ja-JP" altLang="en-US" sz="1000" dirty="0" smtClean="0">
                <a:effectLst/>
                <a:latin typeface="メイリオ" panose="020B0604030504040204" pitchFamily="50" charset="-128"/>
                <a:ea typeface="メイリオ" panose="020B0604030504040204" pitchFamily="50" charset="-128"/>
                <a:cs typeface="Times New Roman" panose="02020603050405020304" pitchFamily="18" charset="0"/>
              </a:rPr>
              <a:t>義務化の</a:t>
            </a:r>
            <a:r>
              <a:rPr lang="ja-JP" altLang="en-US" sz="10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時期が異なりますのでご注意ください</a:t>
            </a:r>
            <a:r>
              <a:rPr lang="ja-JP" altLang="en-US"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 name="正方形/長方形 6"/>
          <p:cNvSpPr/>
          <p:nvPr/>
        </p:nvSpPr>
        <p:spPr>
          <a:xfrm>
            <a:off x="167371" y="6363920"/>
            <a:ext cx="2613558" cy="422414"/>
          </a:xfrm>
          <a:prstGeom prst="rect">
            <a:avLst/>
          </a:prstGeom>
          <a:solidFill>
            <a:srgbClr val="7030A0"/>
          </a:solidFill>
          <a:ln w="12700" cap="flat" cmpd="sng" algn="ctr">
            <a:noFill/>
            <a:prstDash val="solid"/>
            <a:miter lim="800000"/>
          </a:ln>
          <a:effectLst/>
        </p:spPr>
        <p:txBody>
          <a:bodyPr wrap="square" lIns="0" tIns="54000" rIns="95189" bIns="0"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700" b="1" i="0" u="none" strike="noStrike" kern="120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パワハラに関する</a:t>
            </a:r>
            <a:r>
              <a:rPr kumimoji="0" lang="en-US" sz="1700" b="1" i="0" u="none" strike="noStrike" kern="120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Q&amp;A</a:t>
            </a:r>
            <a:endParaRPr kumimoji="0" lang="ja-JP" altLang="en-US" sz="1200" b="0" i="0" u="none" strike="noStrike" kern="0" cap="none" spc="0" normalizeH="0" baseline="0" noProof="0" dirty="0">
              <a:ln>
                <a:noFill/>
              </a:ln>
              <a:solidFill>
                <a:sysClr val="window" lastClr="FFFFFF"/>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nvGrpSpPr>
          <p:cNvPr id="14" name="グループ化 13"/>
          <p:cNvGrpSpPr/>
          <p:nvPr/>
        </p:nvGrpSpPr>
        <p:grpSpPr>
          <a:xfrm>
            <a:off x="2888243" y="6372200"/>
            <a:ext cx="3921976" cy="2233084"/>
            <a:chOff x="246700" y="897238"/>
            <a:chExt cx="2846233" cy="1971187"/>
          </a:xfrm>
        </p:grpSpPr>
        <p:sp>
          <p:nvSpPr>
            <p:cNvPr id="15" name="1 つの角を切り取った四角形 14"/>
            <p:cNvSpPr/>
            <p:nvPr/>
          </p:nvSpPr>
          <p:spPr>
            <a:xfrm flipH="1">
              <a:off x="246700" y="897238"/>
              <a:ext cx="2776336" cy="1939965"/>
            </a:xfrm>
            <a:prstGeom prst="snip1Rect">
              <a:avLst>
                <a:gd name="adj" fmla="val 7632"/>
              </a:avLst>
            </a:prstGeom>
            <a:noFill/>
            <a:ln cmpd="dbl">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Ins="108000" rtlCol="0" anchor="ctr"/>
            <a:lstStyle/>
            <a:p>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1 つの角を切り取った四角形 15"/>
            <p:cNvSpPr/>
            <p:nvPr/>
          </p:nvSpPr>
          <p:spPr>
            <a:xfrm flipH="1">
              <a:off x="357997" y="1012241"/>
              <a:ext cx="2553744" cy="457737"/>
            </a:xfrm>
            <a:prstGeom prst="snip1Rect">
              <a:avLst>
                <a:gd name="adj" fmla="val 26039"/>
              </a:avLst>
            </a:prstGeom>
            <a:solidFill>
              <a:srgbClr val="B2B2B2"/>
            </a:solidFill>
            <a:ln cmpd="dbl">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4000" rtlCol="0" anchor="ctr"/>
            <a:lstStyle/>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優越的な関係</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とはどのような</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関係を指しますか？</a:t>
              </a:r>
              <a:endParaRPr lang="ja-JP" altLang="en-US" sz="1400" dirty="0">
                <a:solidFill>
                  <a:schemeClr val="bg1"/>
                </a:solidFill>
              </a:endParaRPr>
            </a:p>
          </p:txBody>
        </p:sp>
        <p:sp>
          <p:nvSpPr>
            <p:cNvPr id="17" name="テキスト ボックス 16"/>
            <p:cNvSpPr txBox="1"/>
            <p:nvPr/>
          </p:nvSpPr>
          <p:spPr>
            <a:xfrm>
              <a:off x="297026" y="1496439"/>
              <a:ext cx="2795907" cy="1371986"/>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職場のパワーハラスメント防止対策に関する検討会報告書」においては、パワハラを受ける労働者が行為者に対して抵抗又は拒絶することができない蓋然性が高い関係に基づいて行われることで、例えば、以下の場合も含むとされています。</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・職務上の地位が上位の者による行為・同僚又は部下による　行為で、当該行為を行う者が業務上必要な知識や豊富な経験を有しており、当該者の協力を得なければ業務の円滑な遂行を行うことが困難であるもの</a:t>
              </a:r>
              <a:r>
                <a:rPr kumimoji="1" lang="ja-JP" altLang="en-US" sz="1100" dirty="0" smtClean="0">
                  <a:latin typeface="メイリオ" panose="020B0604030504040204" pitchFamily="50" charset="-128"/>
                  <a:ea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endParaRPr>
            </a:p>
          </p:txBody>
        </p:sp>
      </p:grpSp>
      <p:grpSp>
        <p:nvGrpSpPr>
          <p:cNvPr id="24" name="グループ化 23"/>
          <p:cNvGrpSpPr/>
          <p:nvPr/>
        </p:nvGrpSpPr>
        <p:grpSpPr>
          <a:xfrm>
            <a:off x="175582" y="6835343"/>
            <a:ext cx="2605347" cy="1769105"/>
            <a:chOff x="-5591712" y="2946197"/>
            <a:chExt cx="3246103" cy="1441303"/>
          </a:xfrm>
        </p:grpSpPr>
        <p:sp>
          <p:nvSpPr>
            <p:cNvPr id="25" name="1 つの角を切り取った四角形 24"/>
            <p:cNvSpPr/>
            <p:nvPr/>
          </p:nvSpPr>
          <p:spPr>
            <a:xfrm>
              <a:off x="-5591712" y="2946197"/>
              <a:ext cx="3246103" cy="1417386"/>
            </a:xfrm>
            <a:prstGeom prst="snip1Rect">
              <a:avLst>
                <a:gd name="adj" fmla="val 7633"/>
              </a:avLst>
            </a:prstGeom>
            <a:noFill/>
            <a:ln cmpd="dbl">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4000" rtlCol="0" anchor="ctr"/>
            <a:lstStyle/>
            <a:p>
              <a:pPr algn="ctr"/>
              <a:endParaRPr lang="ja-JP" altLang="en-US" sz="1100" dirty="0" smtClean="0">
                <a:solidFill>
                  <a:srgbClr val="FF0000"/>
                </a:solidFill>
              </a:endParaRPr>
            </a:p>
            <a:p>
              <a:pPr algn="ctr"/>
              <a:endParaRPr lang="ja-JP" altLang="en-US" sz="1100" dirty="0">
                <a:solidFill>
                  <a:srgbClr val="FF0000"/>
                </a:solidFill>
              </a:endParaRPr>
            </a:p>
            <a:p>
              <a:endParaRPr lang="en-US" altLang="ja-JP" sz="1100" dirty="0" smtClean="0">
                <a:solidFill>
                  <a:srgbClr val="FF0000"/>
                </a:solidFill>
              </a:endParaRPr>
            </a:p>
            <a:p>
              <a:endParaRPr lang="en-US" altLang="ja-JP" sz="1100" dirty="0">
                <a:solidFill>
                  <a:srgbClr val="FF0000"/>
                </a:solidFill>
              </a:endParaRPr>
            </a:p>
            <a:p>
              <a:r>
                <a:rPr lang="ja-JP" altLang="en-US" sz="1100" dirty="0" smtClean="0">
                  <a:solidFill>
                    <a:srgbClr val="FF0000"/>
                  </a:solidFill>
                </a:rPr>
                <a:t>　</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1 つの角を切り取った四角形 25"/>
            <p:cNvSpPr/>
            <p:nvPr/>
          </p:nvSpPr>
          <p:spPr>
            <a:xfrm>
              <a:off x="-5458006" y="3064314"/>
              <a:ext cx="2978690" cy="441785"/>
            </a:xfrm>
            <a:prstGeom prst="snip1Rect">
              <a:avLst>
                <a:gd name="adj" fmla="val 26039"/>
              </a:avLst>
            </a:prstGeom>
            <a:solidFill>
              <a:srgbClr val="B2B2B2"/>
            </a:solidFill>
            <a:ln cmpd="dbl">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4000" rtlCol="0" anchor="ctr"/>
            <a:lstStyle/>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とはどこまでを</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含みますか？</a:t>
              </a:r>
              <a:endParaRPr lang="ja-JP" altLang="en-US" sz="1400" dirty="0">
                <a:solidFill>
                  <a:srgbClr val="FF0000"/>
                </a:solidFill>
              </a:endParaRPr>
            </a:p>
          </p:txBody>
        </p:sp>
        <p:sp>
          <p:nvSpPr>
            <p:cNvPr id="27" name="テキスト ボックス 26"/>
            <p:cNvSpPr txBox="1"/>
            <p:nvPr/>
          </p:nvSpPr>
          <p:spPr>
            <a:xfrm>
              <a:off x="-5577354" y="3522420"/>
              <a:ext cx="3142026" cy="865080"/>
            </a:xfrm>
            <a:prstGeom prst="rect">
              <a:avLst/>
            </a:prstGeom>
            <a:noFill/>
          </p:spPr>
          <p:txBody>
            <a:bodyPr wrap="square" rtlCol="0">
              <a:spAutoFit/>
            </a:bodyPr>
            <a:lstStyle/>
            <a:p>
              <a:pPr algn="just">
                <a:spcBef>
                  <a:spcPts val="6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労働政策審議会建議」においては、「職場」とは、業務を遂行する場所を指しますが、通常就業している場所以外の場所であっても、業務を遂行する場所については「職場」に含むことを指針で示すことが適当とされてい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 name="角丸四角形吹き出し 5"/>
          <p:cNvSpPr/>
          <p:nvPr/>
        </p:nvSpPr>
        <p:spPr>
          <a:xfrm>
            <a:off x="88597" y="3748345"/>
            <a:ext cx="6680807" cy="1132784"/>
          </a:xfrm>
          <a:prstGeom prst="wedgeRoundRectCallout">
            <a:avLst>
              <a:gd name="adj1" fmla="val -45513"/>
              <a:gd name="adj2" fmla="val 22493"/>
              <a:gd name="adj3" fmla="val 16667"/>
            </a:avLst>
          </a:prstGeom>
          <a:solidFill>
            <a:srgbClr val="D5FCBA"/>
          </a:solidFill>
          <a:ln w="12700" cap="flat" cmpd="sng" algn="ctr">
            <a:solidFill>
              <a:srgbClr val="00206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endParaRPr>
          </a:p>
        </p:txBody>
      </p:sp>
      <p:sp>
        <p:nvSpPr>
          <p:cNvPr id="21" name="角丸四角形 20"/>
          <p:cNvSpPr/>
          <p:nvPr/>
        </p:nvSpPr>
        <p:spPr>
          <a:xfrm>
            <a:off x="26992" y="1043608"/>
            <a:ext cx="1657516" cy="318423"/>
          </a:xfrm>
          <a:prstGeom prst="roundRect">
            <a:avLst/>
          </a:prstGeom>
          <a:solidFill>
            <a:srgbClr val="CCFF99"/>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300" dirty="0" smtClean="0">
                <a:solidFill>
                  <a:schemeClr val="tx1">
                    <a:lumMod val="75000"/>
                    <a:lumOff val="25000"/>
                  </a:schemeClr>
                </a:solidFill>
                <a:latin typeface="ＤＦ特太ゴシック体" panose="020B0509000000000000" pitchFamily="49" charset="-128"/>
                <a:ea typeface="ＤＦ特太ゴシック体" panose="020B0509000000000000" pitchFamily="49" charset="-128"/>
              </a:rPr>
              <a:t>改正ポイント１</a:t>
            </a:r>
            <a:endParaRPr kumimoji="1" lang="ja-JP" altLang="en-US" sz="1300" dirty="0">
              <a:solidFill>
                <a:schemeClr val="tx1">
                  <a:lumMod val="75000"/>
                  <a:lumOff val="25000"/>
                </a:schemeClr>
              </a:solidFill>
              <a:latin typeface="ＤＦ特太ゴシック体" panose="020B0509000000000000" pitchFamily="49" charset="-128"/>
              <a:ea typeface="ＤＦ特太ゴシック体" panose="020B0509000000000000" pitchFamily="49" charset="-128"/>
            </a:endParaRPr>
          </a:p>
        </p:txBody>
      </p:sp>
      <p:sp>
        <p:nvSpPr>
          <p:cNvPr id="31" name="テキスト ボックス 30"/>
          <p:cNvSpPr txBox="1"/>
          <p:nvPr/>
        </p:nvSpPr>
        <p:spPr>
          <a:xfrm>
            <a:off x="3212977" y="8589640"/>
            <a:ext cx="3497072" cy="230832"/>
          </a:xfrm>
          <a:prstGeom prst="rect">
            <a:avLst/>
          </a:prstGeom>
          <a:noFill/>
        </p:spPr>
        <p:txBody>
          <a:bodyPr wrap="square" rtlCol="0">
            <a:spAutoFit/>
          </a:bodyPr>
          <a:lstStyle/>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いずれも、詳細については、指針において示される予定です。</a:t>
            </a:r>
            <a:endParaRPr kumimoji="1" lang="ja-JP" altLang="en-US" sz="900"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13692" y="0"/>
            <a:ext cx="6886800" cy="993096"/>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latin typeface="ＤＦ特太ゴシック体" panose="020B0509000000000000" pitchFamily="49" charset="-128"/>
                <a:ea typeface="ＤＦ特太ゴシック体" panose="020B0509000000000000" pitchFamily="49" charset="-128"/>
              </a:rPr>
              <a:t>パワーハラスメント対策が事業主の義務となります！</a:t>
            </a:r>
          </a:p>
          <a:p>
            <a:pPr algn="ctr"/>
            <a:r>
              <a:rPr lang="ja-JP" altLang="en-US" sz="1600" b="1"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sz="1600" b="1" dirty="0" smtClean="0">
                <a:latin typeface="ＤＦ特太ゴシック体" panose="020B0509000000000000" pitchFamily="49" charset="-128"/>
                <a:ea typeface="ＤＦ特太ゴシック体" panose="020B0509000000000000" pitchFamily="49" charset="-128"/>
              </a:rPr>
              <a:t>セクシュアルハラスメント</a:t>
            </a:r>
            <a:r>
              <a:rPr lang="ja-JP" altLang="en-US" sz="1600" b="1" dirty="0">
                <a:solidFill>
                  <a:schemeClr val="bg1"/>
                </a:solidFill>
                <a:latin typeface="ＤＦ特太ゴシック体" panose="020B0509000000000000" pitchFamily="49" charset="-128"/>
                <a:ea typeface="ＤＦ特太ゴシック体" panose="020B0509000000000000" pitchFamily="49" charset="-128"/>
              </a:rPr>
              <a:t>等の防止対策も強化</a:t>
            </a:r>
            <a:r>
              <a:rPr lang="ja-JP" altLang="en-US" sz="1600" b="1" dirty="0" smtClean="0">
                <a:solidFill>
                  <a:schemeClr val="bg1"/>
                </a:solidFill>
                <a:latin typeface="ＤＦ特太ゴシック体" panose="020B0509000000000000" pitchFamily="49" charset="-128"/>
                <a:ea typeface="ＤＦ特太ゴシック体" panose="020B0509000000000000" pitchFamily="49" charset="-128"/>
              </a:rPr>
              <a:t>されます～</a:t>
            </a:r>
            <a:endParaRPr kumimoji="1" lang="ja-JP" altLang="en-US" sz="1600" b="1"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37" name="角丸四角形 36"/>
          <p:cNvSpPr/>
          <p:nvPr/>
        </p:nvSpPr>
        <p:spPr>
          <a:xfrm>
            <a:off x="3432158" y="1043608"/>
            <a:ext cx="1682216" cy="318423"/>
          </a:xfrm>
          <a:prstGeom prst="roundRect">
            <a:avLst/>
          </a:prstGeom>
          <a:solidFill>
            <a:srgbClr val="CCFF99"/>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300" dirty="0" smtClean="0">
                <a:solidFill>
                  <a:schemeClr val="tx1">
                    <a:lumMod val="75000"/>
                    <a:lumOff val="25000"/>
                  </a:schemeClr>
                </a:solidFill>
                <a:latin typeface="ＤＦ特太ゴシック体" panose="020B0509000000000000" pitchFamily="49" charset="-128"/>
                <a:ea typeface="ＤＦ特太ゴシック体" panose="020B0509000000000000" pitchFamily="49" charset="-128"/>
              </a:rPr>
              <a:t>施行時期</a:t>
            </a:r>
            <a:endParaRPr kumimoji="1" lang="ja-JP" altLang="en-US" sz="1300" dirty="0">
              <a:solidFill>
                <a:schemeClr val="tx1">
                  <a:lumMod val="75000"/>
                  <a:lumOff val="25000"/>
                </a:schemeClr>
              </a:solidFill>
              <a:latin typeface="ＤＦ特太ゴシック体" panose="020B0509000000000000" pitchFamily="49" charset="-128"/>
              <a:ea typeface="ＤＦ特太ゴシック体" panose="020B0509000000000000" pitchFamily="49" charset="-128"/>
            </a:endParaRPr>
          </a:p>
        </p:txBody>
      </p:sp>
      <p:sp>
        <p:nvSpPr>
          <p:cNvPr id="30" name="テキスト ボックス 29"/>
          <p:cNvSpPr txBox="1"/>
          <p:nvPr/>
        </p:nvSpPr>
        <p:spPr>
          <a:xfrm>
            <a:off x="95283" y="3772281"/>
            <a:ext cx="6667434" cy="1084912"/>
          </a:xfrm>
          <a:prstGeom prst="rect">
            <a:avLst/>
          </a:prstGeom>
          <a:noFill/>
        </p:spPr>
        <p:txBody>
          <a:bodyPr wrap="square" rtlCol="0" anchor="ctr">
            <a:spAutoFit/>
          </a:bodyPr>
          <a:lstStyle/>
          <a:p>
            <a:pPr lvl="0">
              <a:defRPr/>
            </a:pPr>
            <a:r>
              <a:rPr kumimoji="0" lang="ja-JP" altLang="en-US"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職場</a:t>
            </a: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におけるパワーハラスメント</a:t>
            </a:r>
            <a:r>
              <a:rPr kumimoji="0"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とは、以下の</a:t>
            </a:r>
            <a:r>
              <a:rPr kumimoji="0" lang="ja-JP" altLang="en-US" sz="13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３つの要素</a:t>
            </a:r>
            <a:r>
              <a:rPr kumimoji="0"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を</a:t>
            </a:r>
            <a:r>
              <a:rPr kumimoji="0" lang="ja-JP" altLang="en-US" sz="1300" b="1" u="sng"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すべて</a:t>
            </a:r>
            <a:r>
              <a:rPr kumimoji="0"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満たすものです</a:t>
            </a:r>
            <a:endParaRPr kumimoji="0" lang="ja-JP" altLang="en-US" sz="1300" kern="0" dirty="0">
              <a:solidFill>
                <a:sysClr val="window" lastClr="FFFFFF"/>
              </a:solidFill>
              <a:latin typeface="メイリオ" panose="020B0604030504040204" pitchFamily="50" charset="-128"/>
              <a:ea typeface="メイリオ" panose="020B0604030504040204" pitchFamily="50" charset="-128"/>
              <a:cs typeface="ＭＳ Ｐゴシック" panose="020B0600070205080204" pitchFamily="50" charset="-128"/>
            </a:endParaRPr>
          </a:p>
          <a:p>
            <a:pPr lvl="0">
              <a:defRPr/>
            </a:pP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①</a:t>
            </a: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優越的な関係</a:t>
            </a:r>
            <a:r>
              <a:rPr kumimoji="0" lang="ja-JP" altLang="en-US" sz="1300" b="1" dirty="0">
                <a:latin typeface="メイリオ" panose="020B0604030504040204" pitchFamily="50" charset="-128"/>
                <a:ea typeface="メイリオ" panose="020B0604030504040204" pitchFamily="50" charset="-128"/>
                <a:cs typeface="Times New Roman" panose="02020603050405020304" pitchFamily="18" charset="0"/>
              </a:rPr>
              <a:t>を背景とした</a:t>
            </a:r>
            <a:endParaRPr kumimoji="0" lang="ja-JP" altLang="en-US" sz="1300" kern="0" dirty="0">
              <a:latin typeface="メイリオ" panose="020B0604030504040204" pitchFamily="50" charset="-128"/>
              <a:ea typeface="メイリオ" panose="020B0604030504040204" pitchFamily="50" charset="-128"/>
              <a:cs typeface="ＭＳ Ｐゴシック" panose="020B0600070205080204" pitchFamily="50" charset="-128"/>
            </a:endParaRPr>
          </a:p>
          <a:p>
            <a:pPr lvl="0">
              <a:defRPr/>
            </a:pP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②</a:t>
            </a: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業務上必要かつ相当な範囲を超えた言動により</a:t>
            </a:r>
            <a:endParaRPr kumimoji="0" lang="ja-JP" altLang="en-US" sz="1300" kern="0" dirty="0">
              <a:solidFill>
                <a:sysClr val="window" lastClr="FFFFFF"/>
              </a:solidFill>
              <a:latin typeface="メイリオ" panose="020B0604030504040204" pitchFamily="50" charset="-128"/>
              <a:ea typeface="メイリオ" panose="020B0604030504040204" pitchFamily="50" charset="-128"/>
              <a:cs typeface="ＭＳ Ｐゴシック" panose="020B0600070205080204" pitchFamily="50" charset="-128"/>
            </a:endParaRPr>
          </a:p>
          <a:p>
            <a:pPr lvl="0">
              <a:spcAft>
                <a:spcPts val="300"/>
              </a:spcAft>
              <a:defRPr/>
            </a:pP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③</a:t>
            </a:r>
            <a:r>
              <a:rPr kumimoji="0" lang="ja-JP" altLang="en-US" sz="13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就業環境を害すること（身体的若しくは精神的な苦痛を与えること</a:t>
            </a:r>
            <a:r>
              <a:rPr kumimoji="0" lang="ja-JP" altLang="en-US"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300" b="1"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lvl="0">
              <a:defRPr/>
            </a:pPr>
            <a:r>
              <a:rPr kumimoji="0" lang="ja-JP" altLang="en-US" sz="10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en-US" altLang="ja-JP" sz="10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0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適正な範囲の業務指示や指導についてはパワハラに当たりません</a:t>
            </a:r>
            <a:endParaRPr kumimoji="0" lang="en-US" altLang="ja-JP" sz="10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9" name="正方形/長方形 38"/>
          <p:cNvSpPr/>
          <p:nvPr/>
        </p:nvSpPr>
        <p:spPr>
          <a:xfrm>
            <a:off x="44625" y="5044489"/>
            <a:ext cx="6765594" cy="1111687"/>
          </a:xfrm>
          <a:prstGeom prst="rect">
            <a:avLst/>
          </a:prstGeom>
        </p:spPr>
        <p:txBody>
          <a:bodyPr wrap="square" anchor="ctr">
            <a:noAutofit/>
          </a:bodyPr>
          <a:lstStyle/>
          <a:p>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　職場のパワーハラスメントの定義や事業主が講ずべき措置の具体的内容等について</a:t>
            </a:r>
            <a:endParaRPr lang="en-US" altLang="ja-JP" sz="13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　は、今後指針において示す予定です。</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3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雇用管理上の措置の具体的</a:t>
            </a:r>
            <a:r>
              <a:rPr lang="ja-JP" altLang="ja-JP" sz="13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内容</a:t>
            </a:r>
            <a:r>
              <a:rPr lang="ja-JP" altLang="ja-JP" sz="9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9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現行のセクハラ防止の措置義務</a:t>
            </a:r>
            <a:r>
              <a:rPr lang="ja-JP" altLang="en-US" sz="900" dirty="0">
                <a:latin typeface="メイリオ" panose="020B0604030504040204" pitchFamily="50" charset="-128"/>
                <a:ea typeface="メイリオ" panose="020B0604030504040204" pitchFamily="50" charset="-128"/>
                <a:cs typeface="Times New Roman" panose="02020603050405020304" pitchFamily="18" charset="0"/>
              </a:rPr>
              <a:t>の内容を踏まえて今後検討</a:t>
            </a:r>
            <a:r>
              <a:rPr lang="ja-JP" altLang="ja-JP" sz="9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9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449580"/>
            <a:r>
              <a:rPr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事業主によるパワハラ防止の社内方針の明確化と周知・啓発</a:t>
            </a:r>
            <a:endParaRPr lang="ja-JP" altLang="ja-JP" sz="13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449580"/>
            <a:r>
              <a:rPr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苦情などに対する相談体制の整備</a:t>
            </a:r>
            <a:endParaRPr lang="ja-JP" altLang="ja-JP" sz="13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449580"/>
            <a:r>
              <a:rPr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被害を受けた労働者への</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ケアや再発防止　</a:t>
            </a:r>
            <a:r>
              <a:rPr lang="ja-JP" altLang="ja-JP" sz="1300" dirty="0" smtClean="0">
                <a:latin typeface="メイリオ" panose="020B0604030504040204" pitchFamily="50" charset="-128"/>
                <a:ea typeface="メイリオ" panose="020B0604030504040204" pitchFamily="50" charset="-128"/>
                <a:cs typeface="Times New Roman" panose="02020603050405020304" pitchFamily="18" charset="0"/>
              </a:rPr>
              <a:t>等</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4437112" y="31868"/>
            <a:ext cx="1756228" cy="176487"/>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latin typeface="メイリオ" panose="020B0604030504040204" pitchFamily="50" charset="-128"/>
                <a:ea typeface="メイリオ" panose="020B0604030504040204" pitchFamily="50" charset="-128"/>
              </a:rPr>
              <a:t>令和元年６月５日時点</a:t>
            </a:r>
            <a:endParaRPr kumimoji="1" lang="ja-JP" altLang="en-US" sz="105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316304" y="2293981"/>
            <a:ext cx="3497072"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　改正法は令和元年６月５日に公布。</a:t>
            </a:r>
            <a:endParaRPr kumimoji="1" lang="ja-JP" altLang="en-US" sz="900" dirty="0">
              <a:latin typeface="メイリオ" panose="020B0604030504040204" pitchFamily="50" charset="-128"/>
              <a:ea typeface="メイリオ" panose="020B0604030504040204" pitchFamily="50" charset="-128"/>
            </a:endParaRPr>
          </a:p>
        </p:txBody>
      </p:sp>
      <p:sp>
        <p:nvSpPr>
          <p:cNvPr id="23" name="角丸四角形 22"/>
          <p:cNvSpPr/>
          <p:nvPr/>
        </p:nvSpPr>
        <p:spPr>
          <a:xfrm>
            <a:off x="6234155" y="31868"/>
            <a:ext cx="576064" cy="198137"/>
          </a:xfrm>
          <a:prstGeom prst="roundRect">
            <a:avLst/>
          </a:prstGeom>
          <a:solidFill>
            <a:schemeClr val="bg1"/>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別添３</a:t>
            </a:r>
          </a:p>
        </p:txBody>
      </p:sp>
    </p:spTree>
    <p:extLst>
      <p:ext uri="{BB962C8B-B14F-4D97-AF65-F5344CB8AC3E}">
        <p14:creationId xmlns:p14="http://schemas.microsoft.com/office/powerpoint/2010/main" val="969805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5912" y="1259632"/>
            <a:ext cx="6526175" cy="3371872"/>
          </a:xfrm>
          <a:prstGeom prst="rect">
            <a:avLst/>
          </a:prstGeom>
        </p:spPr>
        <p:txBody>
          <a:bodyPr wrap="square">
            <a:noAutofit/>
          </a:bodyPr>
          <a:lstStyle/>
          <a:p>
            <a:pPr marL="438785" indent="-438785">
              <a:spcBef>
                <a:spcPts val="535"/>
              </a:spcBef>
              <a:spcAft>
                <a:spcPts val="0"/>
              </a:spcAft>
              <a:tabLst>
                <a:tab pos="1099185" algn="l"/>
              </a:tabLst>
            </a:pPr>
            <a:r>
              <a:rPr lang="ja-JP" altLang="en-US"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１　</a:t>
            </a:r>
            <a:r>
              <a:rPr 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セクハラ</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等の</a:t>
            </a:r>
            <a:r>
              <a:rPr lang="ja-JP" sz="1300" dirty="0" smtClean="0">
                <a:effectLst/>
                <a:latin typeface="メイリオ" panose="020B0604030504040204" pitchFamily="50" charset="-128"/>
                <a:ea typeface="メイリオ" panose="020B0604030504040204" pitchFamily="50" charset="-128"/>
                <a:cs typeface="Times New Roman" panose="02020603050405020304" pitchFamily="18" charset="0"/>
              </a:rPr>
              <a:t>防</a:t>
            </a:r>
            <a:r>
              <a:rPr 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止</a:t>
            </a:r>
            <a:r>
              <a:rPr lang="ja-JP" sz="13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に</a:t>
            </a:r>
            <a:r>
              <a:rPr 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関する</a:t>
            </a:r>
            <a:r>
              <a:rPr lang="ja-JP" altLang="en-US" sz="13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国・</a:t>
            </a:r>
            <a:r>
              <a:rPr lang="ja-JP" altLang="en-US" sz="1300" b="1"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事業主</a:t>
            </a:r>
            <a:r>
              <a:rPr lang="ja-JP" sz="1300" b="1"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300" b="1"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労働者の</a:t>
            </a:r>
            <a:r>
              <a:rPr lang="ja-JP" sz="1300" b="1"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責務</a:t>
            </a:r>
            <a:r>
              <a:rPr lang="ja-JP" altLang="en-US" sz="1300" b="1"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が</a:t>
            </a:r>
            <a:r>
              <a:rPr lang="ja-JP" sz="1300" b="1"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明確化</a:t>
            </a:r>
            <a:r>
              <a:rPr lang="en-US" altLang="ja-JP" sz="1300" baseline="300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されます</a:t>
            </a:r>
            <a:endParaRPr lang="en-US" alt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438785" indent="-438785">
              <a:spcAft>
                <a:spcPts val="300"/>
              </a:spcAft>
              <a:tabLst>
                <a:tab pos="1099185" algn="l"/>
              </a:tabLst>
            </a:pPr>
            <a:r>
              <a:rPr lang="ja-JP" altLang="en-US"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05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パワハラ、いわゆるマタハラも</a:t>
            </a:r>
            <a:r>
              <a:rPr lang="ja-JP"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同様</a:t>
            </a:r>
            <a:r>
              <a:rPr lang="ja-JP" altLang="en-US" sz="1050" dirty="0" smtClean="0">
                <a:effectLst/>
                <a:latin typeface="メイリオ" panose="020B0604030504040204" pitchFamily="50" charset="-128"/>
                <a:ea typeface="メイリオ" panose="020B0604030504040204" pitchFamily="50" charset="-128"/>
                <a:cs typeface="Times New Roman" panose="02020603050405020304" pitchFamily="18" charset="0"/>
              </a:rPr>
              <a:t>（２、４も同じ。）</a:t>
            </a:r>
            <a:r>
              <a:rPr lang="ja-JP"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05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セクハラ</a:t>
            </a:r>
            <a:r>
              <a:rPr lang="ja-JP" altLang="en-US" sz="1050" dirty="0" smtClean="0">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は</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行っては</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な</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らな</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い</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もので</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あり</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u="sng"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rPr>
              <a:t>事業主</a:t>
            </a:r>
            <a:r>
              <a:rPr lang="ja-JP" altLang="ja-JP" sz="1050" u="sng"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rPr>
              <a:t>・労働者の責務</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として、他</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の労働者</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に対する</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言</a:t>
            </a:r>
            <a:r>
              <a:rPr lang="ja-JP" altLang="en-US"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05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動に注意</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を払うよう努める</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ものとされています。</a:t>
            </a:r>
            <a:endParaRPr lang="ja-JP" altLang="en-US" sz="1050" dirty="0"/>
          </a:p>
          <a:p>
            <a:pPr marL="354013" indent="-354013" algn="just">
              <a:spcBef>
                <a:spcPts val="535"/>
              </a:spcBef>
              <a:spcAft>
                <a:spcPts val="0"/>
              </a:spcAft>
              <a:tabLst>
                <a:tab pos="1099185" algn="l"/>
              </a:tabLst>
            </a:pPr>
            <a:endParaRPr lang="en-US" altLang="ja-JP" sz="8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82563" indent="-182563" algn="just">
              <a:spcAft>
                <a:spcPts val="0"/>
              </a:spcAft>
              <a:tabLst>
                <a:tab pos="1099185" algn="l"/>
              </a:tabLst>
            </a:pPr>
            <a:r>
              <a:rPr lang="ja-JP" altLang="en-US"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２　</a:t>
            </a:r>
            <a:r>
              <a:rPr 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事業主に</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セクハラ等に関して</a:t>
            </a:r>
            <a:r>
              <a:rPr lang="ja-JP"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相談した労働者に</a:t>
            </a:r>
            <a:r>
              <a:rPr lang="ja-JP" sz="1300" dirty="0" smtClean="0">
                <a:effectLst/>
                <a:latin typeface="メイリオ" panose="020B0604030504040204" pitchFamily="50" charset="-128"/>
                <a:ea typeface="メイリオ" panose="020B0604030504040204" pitchFamily="50" charset="-128"/>
                <a:cs typeface="Times New Roman" panose="02020603050405020304" pitchFamily="18" charset="0"/>
              </a:rPr>
              <a:t>対</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して事業主が</a:t>
            </a:r>
            <a:r>
              <a:rPr lang="ja-JP" sz="1300" b="1" u="sng"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不利益</a:t>
            </a:r>
            <a:r>
              <a:rPr lang="ja-JP" altLang="en-US" sz="1300" b="1" u="sng"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な</a:t>
            </a:r>
            <a:r>
              <a:rPr lang="ja-JP" sz="1300" b="1" u="sng"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取扱い</a:t>
            </a:r>
            <a:endParaRPr lang="en-US" altLang="ja-JP" sz="1300" b="1" u="sng"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82563" indent="-182563" algn="just">
              <a:spcAft>
                <a:spcPts val="0"/>
              </a:spcAft>
              <a:tabLst>
                <a:tab pos="1099185" algn="l"/>
              </a:tabLst>
            </a:pPr>
            <a:r>
              <a:rPr lang="ja-JP" altLang="en-US" sz="1300" b="1"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300" b="1" u="sng" dirty="0" smtClean="0">
                <a:effectLst/>
                <a:latin typeface="メイリオ" panose="020B0604030504040204" pitchFamily="50" charset="-128"/>
                <a:ea typeface="メイリオ" panose="020B0604030504040204" pitchFamily="50" charset="-128"/>
                <a:cs typeface="Times New Roman" panose="02020603050405020304" pitchFamily="18" charset="0"/>
              </a:rPr>
              <a:t>を行うこと</a:t>
            </a:r>
            <a:r>
              <a:rPr lang="ja-JP" altLang="en-US" sz="1300" b="1" u="sng"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が禁止</a:t>
            </a:r>
            <a:r>
              <a:rPr lang="ja-JP" altLang="en-US" sz="13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されます</a:t>
            </a:r>
            <a:endParaRPr lang="en-US" altLang="ja-JP" sz="8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2563" indent="-182563" algn="just">
              <a:spcAft>
                <a:spcPts val="0"/>
              </a:spcAft>
              <a:tabLst>
                <a:tab pos="1099185" algn="l"/>
              </a:tabLst>
            </a:pPr>
            <a:endParaRPr lang="en-US" altLang="ja-JP" sz="800" dirty="0">
              <a:latin typeface="メイリオ" panose="020B0604030504040204" pitchFamily="50" charset="-128"/>
              <a:ea typeface="メイリオ" panose="020B0604030504040204" pitchFamily="50" charset="-128"/>
              <a:cs typeface="Times New Roman" panose="02020603050405020304" pitchFamily="18" charset="0"/>
            </a:endParaRPr>
          </a:p>
          <a:p>
            <a:pPr marL="354013" indent="-354013" algn="just">
              <a:spcAft>
                <a:spcPts val="0"/>
              </a:spcAft>
              <a:tabLst>
                <a:tab pos="1099185" algn="l"/>
              </a:tabLst>
            </a:pPr>
            <a:r>
              <a:rPr lang="ja-JP" altLang="en-US" sz="13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３　</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事業主は、自社の労働者が他社</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の労働者にセクハラを</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行い、</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他社が実施する</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雇用</a:t>
            </a:r>
            <a:endParaRPr lang="en-US" altLang="ja-JP" sz="1300" dirty="0">
              <a:latin typeface="メイリオ" panose="020B0604030504040204" pitchFamily="50" charset="-128"/>
              <a:ea typeface="メイリオ" panose="020B0604030504040204" pitchFamily="50" charset="-128"/>
              <a:cs typeface="Times New Roman" panose="02020603050405020304" pitchFamily="18" charset="0"/>
            </a:endParaRPr>
          </a:p>
          <a:p>
            <a:pPr marL="354013" indent="-354013" algn="just">
              <a:spcAft>
                <a:spcPts val="0"/>
              </a:spcAft>
              <a:tabLst>
                <a:tab pos="1099185" algn="l"/>
              </a:tabLst>
            </a:pP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管理上</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の措置（</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事実確認等</a:t>
            </a:r>
            <a:r>
              <a:rPr lang="ja-JP" altLang="en-US" sz="13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300" dirty="0">
                <a:latin typeface="メイリオ" panose="020B0604030504040204" pitchFamily="50" charset="-128"/>
                <a:ea typeface="メイリオ" panose="020B0604030504040204" pitchFamily="50" charset="-128"/>
                <a:cs typeface="Times New Roman" panose="02020603050405020304" pitchFamily="18" charset="0"/>
              </a:rPr>
              <a:t>への</a:t>
            </a:r>
            <a:r>
              <a:rPr lang="ja-JP" altLang="ja-JP" sz="1300" b="1" u="sng" dirty="0">
                <a:latin typeface="メイリオ" panose="020B0604030504040204" pitchFamily="50" charset="-128"/>
                <a:ea typeface="メイリオ" panose="020B0604030504040204" pitchFamily="50" charset="-128"/>
                <a:cs typeface="Times New Roman" panose="02020603050405020304" pitchFamily="18" charset="0"/>
              </a:rPr>
              <a:t>協力を求められた場合</a:t>
            </a:r>
            <a:r>
              <a:rPr lang="ja-JP" altLang="en-US" sz="1300" b="1" u="sng" dirty="0">
                <a:latin typeface="メイリオ" panose="020B0604030504040204" pitchFamily="50" charset="-128"/>
                <a:ea typeface="メイリオ" panose="020B0604030504040204" pitchFamily="50" charset="-128"/>
                <a:cs typeface="Times New Roman" panose="02020603050405020304" pitchFamily="18" charset="0"/>
              </a:rPr>
              <a:t>に</a:t>
            </a:r>
            <a:r>
              <a:rPr lang="ja-JP" altLang="ja-JP" sz="1300" b="1" u="sng" dirty="0">
                <a:latin typeface="メイリオ" panose="020B0604030504040204" pitchFamily="50" charset="-128"/>
                <a:ea typeface="メイリオ" panose="020B0604030504040204" pitchFamily="50" charset="-128"/>
                <a:cs typeface="Times New Roman" panose="02020603050405020304" pitchFamily="18" charset="0"/>
              </a:rPr>
              <a:t>これに応じる</a:t>
            </a:r>
            <a:r>
              <a:rPr lang="ja-JP" altLang="en-US" sz="1300" b="1" u="sng" dirty="0">
                <a:latin typeface="メイリオ" panose="020B0604030504040204" pitchFamily="50" charset="-128"/>
                <a:ea typeface="メイリオ" panose="020B0604030504040204" pitchFamily="50" charset="-128"/>
                <a:cs typeface="Times New Roman" panose="02020603050405020304" pitchFamily="18" charset="0"/>
              </a:rPr>
              <a:t>よう</a:t>
            </a:r>
            <a:r>
              <a:rPr lang="ja-JP" altLang="en-US" sz="1300" b="1" u="sng" dirty="0" smtClean="0">
                <a:latin typeface="メイリオ" panose="020B0604030504040204" pitchFamily="50" charset="-128"/>
                <a:ea typeface="メイリオ" panose="020B0604030504040204" pitchFamily="50" charset="-128"/>
                <a:cs typeface="Times New Roman" panose="02020603050405020304" pitchFamily="18" charset="0"/>
              </a:rPr>
              <a:t>努める</a:t>
            </a:r>
            <a:endParaRPr lang="en-US" altLang="ja-JP" sz="1300" b="1" u="sng"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354013" indent="-354013" algn="just">
              <a:spcAft>
                <a:spcPts val="0"/>
              </a:spcAft>
              <a:tabLst>
                <a:tab pos="1099185" algn="l"/>
              </a:tabLst>
            </a:pPr>
            <a:r>
              <a:rPr lang="ja-JP" altLang="en-US" sz="1300" dirty="0" smtClean="0">
                <a:latin typeface="メイリオ" panose="020B0604030504040204" pitchFamily="50" charset="-128"/>
                <a:ea typeface="メイリオ" panose="020B0604030504040204" pitchFamily="50" charset="-128"/>
                <a:cs typeface="Times New Roman" panose="02020603050405020304" pitchFamily="18" charset="0"/>
              </a:rPr>
              <a:t>　こととされます</a:t>
            </a:r>
            <a:endParaRPr lang="en-US" altLang="ja-JP" sz="13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359410" indent="-359410" algn="just">
              <a:spcAft>
                <a:spcPts val="0"/>
              </a:spcAft>
              <a:tabLst>
                <a:tab pos="1099185" algn="l"/>
              </a:tabLst>
            </a:pPr>
            <a:r>
              <a:rPr lang="ja-JP" altLang="en-US" sz="1050" dirty="0">
                <a:latin typeface="メイリオ" panose="020B0604030504040204" pitchFamily="50" charset="-128"/>
                <a:ea typeface="メイリオ" panose="020B0604030504040204" pitchFamily="50" charset="-128"/>
                <a:cs typeface="ＭＳ Ｐゴシック" panose="020B0600070205080204" pitchFamily="50" charset="-128"/>
              </a:rPr>
              <a:t>　</a:t>
            </a:r>
            <a:r>
              <a:rPr lang="en-US" altLang="ja-JP" sz="1050" dirty="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050" dirty="0">
                <a:latin typeface="メイリオ" panose="020B0604030504040204" pitchFamily="50" charset="-128"/>
                <a:ea typeface="メイリオ" panose="020B0604030504040204" pitchFamily="50" charset="-128"/>
                <a:cs typeface="ＭＳ Ｐゴシック" panose="020B0600070205080204" pitchFamily="50" charset="-128"/>
              </a:rPr>
              <a:t>　あわせて、自社の労働者が他社の労働者等からセクハラを受けた場合も、相談に応じる等の</a:t>
            </a:r>
            <a:endParaRPr lang="en-US" altLang="ja-JP" sz="105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359410" indent="-359410" algn="just">
              <a:spcAft>
                <a:spcPts val="0"/>
              </a:spcAft>
              <a:tabLst>
                <a:tab pos="1099185" algn="l"/>
              </a:tabLst>
            </a:pPr>
            <a:r>
              <a:rPr lang="ja-JP" altLang="en-US" sz="1050" dirty="0">
                <a:latin typeface="メイリオ" panose="020B0604030504040204" pitchFamily="50" charset="-128"/>
                <a:ea typeface="メイリオ" panose="020B0604030504040204" pitchFamily="50" charset="-128"/>
                <a:cs typeface="ＭＳ Ｐゴシック" panose="020B0600070205080204" pitchFamily="50" charset="-128"/>
              </a:rPr>
              <a:t>　　措置義務の対象となることを指針で明確化します。</a:t>
            </a:r>
            <a:endParaRPr lang="en-US" altLang="ja-JP" sz="105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359410" indent="-359410" algn="just">
              <a:spcAft>
                <a:spcPts val="0"/>
              </a:spcAft>
              <a:tabLst>
                <a:tab pos="1099185" algn="l"/>
              </a:tabLst>
            </a:pPr>
            <a:endParaRPr lang="en-US" altLang="ja-JP" sz="800" dirty="0">
              <a:latin typeface="メイリオ" panose="020B0604030504040204" pitchFamily="50" charset="-128"/>
              <a:ea typeface="メイリオ" panose="020B0604030504040204" pitchFamily="50" charset="-128"/>
              <a:cs typeface="Times New Roman" panose="02020603050405020304" pitchFamily="18" charset="0"/>
            </a:endParaRPr>
          </a:p>
          <a:p>
            <a:pPr marL="359410" indent="-359410" algn="just">
              <a:spcAft>
                <a:spcPts val="0"/>
              </a:spcAft>
              <a:tabLst>
                <a:tab pos="1099185" algn="l"/>
              </a:tabLst>
            </a:pP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４　</a:t>
            </a:r>
            <a:r>
              <a:rPr lang="ja-JP" sz="1300" dirty="0" smtClean="0">
                <a:effectLst/>
                <a:latin typeface="メイリオ" panose="020B0604030504040204" pitchFamily="50" charset="-128"/>
                <a:ea typeface="メイリオ" panose="020B0604030504040204" pitchFamily="50" charset="-128"/>
                <a:cs typeface="Times New Roman" panose="02020603050405020304" pitchFamily="18" charset="0"/>
              </a:rPr>
              <a:t>調停の出頭・意見聴取の対象者</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が</a:t>
            </a:r>
            <a:r>
              <a:rPr lang="ja-JP" sz="1300" dirty="0" smtClean="0">
                <a:effectLst/>
                <a:latin typeface="メイリオ" panose="020B0604030504040204" pitchFamily="50" charset="-128"/>
                <a:ea typeface="メイリオ" panose="020B0604030504040204" pitchFamily="50" charset="-128"/>
                <a:cs typeface="Times New Roman" panose="02020603050405020304" pitchFamily="18" charset="0"/>
              </a:rPr>
              <a:t>拡大</a:t>
            </a:r>
            <a:r>
              <a:rPr lang="en-US" altLang="ja-JP" sz="1300" baseline="300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300" dirty="0" smtClean="0">
                <a:effectLst/>
                <a:latin typeface="メイリオ" panose="020B0604030504040204" pitchFamily="50" charset="-128"/>
                <a:ea typeface="メイリオ" panose="020B0604030504040204" pitchFamily="50" charset="-128"/>
                <a:cs typeface="Times New Roman" panose="02020603050405020304" pitchFamily="18" charset="0"/>
              </a:rPr>
              <a:t>されます</a:t>
            </a:r>
            <a:endParaRPr lang="en-US" altLang="ja-JP" sz="13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359410" indent="-359410" algn="just">
              <a:tabLst>
                <a:tab pos="1099185" algn="l"/>
              </a:tabLst>
            </a:pPr>
            <a:r>
              <a:rPr lang="ja-JP" altLang="en-US" sz="105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5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　セクハラ</a:t>
            </a:r>
            <a:r>
              <a:rPr lang="ja-JP" altLang="ja-JP" sz="1050" dirty="0">
                <a:latin typeface="メイリオ" panose="020B0604030504040204" pitchFamily="50" charset="-128"/>
                <a:ea typeface="メイリオ" panose="020B0604030504040204" pitchFamily="50" charset="-128"/>
                <a:cs typeface="Times New Roman" panose="02020603050405020304" pitchFamily="18" charset="0"/>
              </a:rPr>
              <a:t>等の調停制度について、紛争調整委員会が必要を認めた場合には、関係当事者の同意</a:t>
            </a:r>
            <a:endParaRPr lang="en-US" altLang="ja-JP" sz="1050" dirty="0">
              <a:latin typeface="メイリオ" panose="020B0604030504040204" pitchFamily="50" charset="-128"/>
              <a:ea typeface="メイリオ" panose="020B0604030504040204" pitchFamily="50" charset="-128"/>
              <a:cs typeface="Times New Roman" panose="02020603050405020304" pitchFamily="18" charset="0"/>
            </a:endParaRPr>
          </a:p>
          <a:p>
            <a:pPr marL="359410" indent="-359410" algn="just">
              <a:tabLst>
                <a:tab pos="1099185" algn="l"/>
              </a:tabLst>
            </a:pP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05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dirty="0" smtClean="0">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1050" dirty="0">
                <a:latin typeface="メイリオ" panose="020B0604030504040204" pitchFamily="50" charset="-128"/>
                <a:ea typeface="メイリオ" panose="020B0604030504040204" pitchFamily="50" charset="-128"/>
                <a:cs typeface="Times New Roman" panose="02020603050405020304" pitchFamily="18" charset="0"/>
              </a:rPr>
              <a:t>有無に</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関</a:t>
            </a:r>
            <a:r>
              <a:rPr lang="ja-JP" altLang="ja-JP" sz="1050" dirty="0">
                <a:latin typeface="メイリオ" panose="020B0604030504040204" pitchFamily="50" charset="-128"/>
                <a:ea typeface="メイリオ" panose="020B0604030504040204" pitchFamily="50" charset="-128"/>
                <a:cs typeface="Times New Roman" panose="02020603050405020304" pitchFamily="18" charset="0"/>
              </a:rPr>
              <a:t>わらず、職場の同僚等も参考人として出頭の</a:t>
            </a:r>
            <a:r>
              <a:rPr lang="ja-JP"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求めや意見聴取が行えるよう</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になります</a:t>
            </a:r>
            <a:r>
              <a:rPr lang="ja-JP" altLang="ja-JP" sz="105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dirty="0">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 name="正方形/長方形 2"/>
          <p:cNvSpPr/>
          <p:nvPr/>
        </p:nvSpPr>
        <p:spPr>
          <a:xfrm>
            <a:off x="176667" y="508785"/>
            <a:ext cx="6340562" cy="678839"/>
          </a:xfrm>
          <a:prstGeom prst="rect">
            <a:avLst/>
          </a:prstGeom>
          <a:solidFill>
            <a:srgbClr val="FFC000">
              <a:lumMod val="20000"/>
              <a:lumOff val="80000"/>
            </a:srgbClr>
          </a:solidFill>
          <a:ln w="6350" cap="flat" cmpd="sng" algn="ctr">
            <a:solidFill>
              <a:schemeClr val="tx1"/>
            </a:solidFill>
            <a:prstDash val="solid"/>
            <a:miter lim="800000"/>
          </a:ln>
          <a:effectLst/>
        </p:spPr>
        <p:txBody>
          <a:bodyPr wrap="square" rtlCol="0" anchor="ctr">
            <a:noAutofit/>
          </a:bodyPr>
          <a:lstStyle/>
          <a:p>
            <a:pPr lvl="0" algn="ctr">
              <a:defRPr/>
            </a:pPr>
            <a:r>
              <a:rPr kumimoji="0" lang="ja-JP" altLang="en-US" sz="1400" b="0" i="0" u="none" strike="noStrike" kern="1200" cap="none" spc="0" normalizeH="0" baseline="0" noProof="0" dirty="0" smtClean="0">
                <a:ln>
                  <a:noFill/>
                </a:ln>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rPr>
              <a:t>　</a:t>
            </a:r>
            <a:r>
              <a:rPr kumimoji="0" lang="ja-JP" altLang="en-US"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セクシュアルハラスメント</a:t>
            </a:r>
            <a:r>
              <a:rPr kumimoji="0"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等防止対策の実効性の</a:t>
            </a:r>
            <a:r>
              <a:rPr kumimoji="0" lang="ja-JP" altLang="en-US"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向上</a:t>
            </a:r>
            <a:r>
              <a:rPr kumimoji="0" lang="ja-JP" altLang="en-US" sz="1400" b="0" i="0" u="none" strike="noStrike" kern="1200" cap="none" spc="0" normalizeH="0" baseline="0" noProof="0" dirty="0" smtClean="0">
                <a:ln>
                  <a:noFill/>
                </a:ln>
                <a:effectLst/>
                <a:uLnTx/>
                <a:uFillTx/>
                <a:latin typeface="ＭＳ Ｐゴシック" panose="020B0600070205080204" pitchFamily="50" charset="-128"/>
                <a:ea typeface="HGS創英角ﾎﾟｯﾌﾟ体" panose="040B0A00000000000000" pitchFamily="50" charset="-128"/>
                <a:cs typeface="Times New Roman" panose="02020603050405020304" pitchFamily="18" charset="0"/>
              </a:rPr>
              <a:t>　　　　　　　　　　</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～男女雇用機会均等法、育児・介護休業法、</a:t>
            </a:r>
            <a:r>
              <a:rPr kumimoji="0" lang="ja-JP" altLang="en-US" sz="1200" dirty="0" smtClean="0">
                <a:latin typeface="メイリオ" panose="020B0604030504040204" pitchFamily="50" charset="-128"/>
                <a:ea typeface="メイリオ" panose="020B0604030504040204" pitchFamily="50" charset="-128"/>
                <a:cs typeface="Times New Roman" panose="02020603050405020304" pitchFamily="18" charset="0"/>
              </a:rPr>
              <a:t>労働</a:t>
            </a:r>
            <a:r>
              <a:rPr kumimoji="0" lang="ja-JP" altLang="en-US" sz="1200" dirty="0">
                <a:latin typeface="メイリオ" panose="020B0604030504040204" pitchFamily="50" charset="-128"/>
                <a:ea typeface="メイリオ" panose="020B0604030504040204" pitchFamily="50" charset="-128"/>
                <a:cs typeface="Times New Roman" panose="02020603050405020304" pitchFamily="18" charset="0"/>
              </a:rPr>
              <a:t>施策総合推進法</a:t>
            </a:r>
            <a:r>
              <a:rPr kumimoji="0"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の改正～</a:t>
            </a:r>
            <a:endParaRPr kumimoji="0"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Text Box 3"/>
          <p:cNvSpPr txBox="1">
            <a:spLocks noChangeArrowheads="1"/>
          </p:cNvSpPr>
          <p:nvPr/>
        </p:nvSpPr>
        <p:spPr bwMode="auto">
          <a:xfrm>
            <a:off x="138433" y="8003885"/>
            <a:ext cx="6553654" cy="683976"/>
          </a:xfrm>
          <a:prstGeom prst="rect">
            <a:avLst/>
          </a:prstGeom>
          <a:solidFill>
            <a:srgbClr val="A5A5A5">
              <a:lumMod val="20000"/>
              <a:lumOff val="80000"/>
            </a:srgbClr>
          </a:solidFill>
          <a:ln w="38100">
            <a:solidFill>
              <a:srgbClr val="00B050"/>
            </a:solidFill>
            <a:prstDash val="sysDot"/>
          </a:ln>
        </p:spPr>
        <p:txBody>
          <a:bodyPr wrap="square" lIns="612000" bIns="0" rtlCol="0" anchor="ctr" anchorCtr="0">
            <a:noAutofit/>
          </a:bodyPr>
          <a:lstStyle/>
          <a:p>
            <a:pPr marL="0" marR="0" lvl="0" indent="0" defTabSz="91440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ysClr val="windowText" lastClr="000000"/>
                </a:solidFill>
                <a:effectLst/>
                <a:uLnTx/>
                <a:uFillTx/>
                <a:latin typeface="Arial" panose="020B0604020202020204" pitchFamily="34" charset="0"/>
                <a:ea typeface="ＭＳ Ｐゴシック" panose="020B0600070205080204" pitchFamily="50" charset="-128"/>
                <a:cs typeface="Times New Roman" panose="02020603050405020304" pitchFamily="18" charset="0"/>
              </a:rPr>
              <a:t> </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0" name="テキスト ボックス 11"/>
          <p:cNvSpPr txBox="1"/>
          <p:nvPr/>
        </p:nvSpPr>
        <p:spPr>
          <a:xfrm>
            <a:off x="142772" y="8112666"/>
            <a:ext cx="6477719" cy="4807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82563" marR="0" lvl="0" indent="-182563" defTabSz="914400" eaLnBrk="1" fontAlgn="base" latinLnBrk="0" hangingPunct="1">
              <a:lnSpc>
                <a:spcPts val="16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ホームページ</a:t>
            </a:r>
            <a:r>
              <a:rPr kumimoji="0" lang="ja-JP" altLang="en-US" sz="1200" b="1"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から事業主・労働者向けパンフレットや社内研修用資料のダウンロードができます</a:t>
            </a:r>
            <a:r>
              <a:rPr kumimoji="0" lang="ja-JP" altLang="en-US" sz="12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。社内</a:t>
            </a:r>
            <a:r>
              <a:rPr kumimoji="0" lang="ja-JP" altLang="en-US" sz="1200" b="1"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の体制整備に是非ご活用ください</a:t>
            </a:r>
            <a:r>
              <a:rPr kumimoji="0" lang="ja-JP" altLang="en-US" sz="12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en-US" sz="12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1366" y="8349736"/>
            <a:ext cx="2747992" cy="337818"/>
          </a:xfrm>
          <a:prstGeom prst="rect">
            <a:avLst/>
          </a:prstGeom>
          <a:noFill/>
          <a:ln>
            <a:noFill/>
          </a:ln>
        </p:spPr>
      </p:pic>
      <p:grpSp>
        <p:nvGrpSpPr>
          <p:cNvPr id="11" name="グループ化 10"/>
          <p:cNvGrpSpPr/>
          <p:nvPr/>
        </p:nvGrpSpPr>
        <p:grpSpPr>
          <a:xfrm>
            <a:off x="906098" y="8677708"/>
            <a:ext cx="4951065" cy="552450"/>
            <a:chOff x="1190316" y="407422"/>
            <a:chExt cx="5004173" cy="552450"/>
          </a:xfrm>
        </p:grpSpPr>
        <p:pic>
          <p:nvPicPr>
            <p:cNvPr id="14" name="図 13" descr="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0316" y="503627"/>
              <a:ext cx="360040"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角丸四角形 14"/>
            <p:cNvSpPr/>
            <p:nvPr/>
          </p:nvSpPr>
          <p:spPr>
            <a:xfrm>
              <a:off x="1435364" y="407422"/>
              <a:ext cx="4759125" cy="552450"/>
            </a:xfrm>
            <a:prstGeom prst="roundRect">
              <a:avLst/>
            </a:prstGeom>
            <a:no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200" dirty="0">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都道府県労働局　雇用環境・均等部（室）</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12" name="テキスト ボックス 6"/>
          <p:cNvSpPr txBox="1"/>
          <p:nvPr/>
        </p:nvSpPr>
        <p:spPr>
          <a:xfrm>
            <a:off x="1385742" y="4414415"/>
            <a:ext cx="5354349" cy="276999"/>
          </a:xfrm>
          <a:prstGeom prst="rect">
            <a:avLst/>
          </a:prstGeom>
          <a:noFill/>
        </p:spPr>
        <p:txBody>
          <a:bodyPr wrap="square" rtlCol="0">
            <a:spAutoFit/>
          </a:bodyPr>
          <a:lstStyle/>
          <a:p>
            <a:pPr fontAlgn="base">
              <a:spcAft>
                <a:spcPts val="0"/>
              </a:spcAft>
            </a:pPr>
            <a:r>
              <a:rPr lang="ja-JP" sz="1000" b="1" kern="1200" dirty="0">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都道府県労働局 雇用環境・均等部（室）</a:t>
            </a:r>
            <a:r>
              <a:rPr lang="ja-JP" sz="1200" kern="12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r>
              <a:rPr lang="ja-JP"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受付時間</a:t>
            </a:r>
            <a:r>
              <a:rPr lang="en-US"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a:t>
            </a:r>
            <a:r>
              <a:rPr lang="en-US"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分～</a:t>
            </a:r>
            <a:r>
              <a:rPr lang="en-US"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17</a:t>
            </a:r>
            <a:r>
              <a:rPr lang="ja-JP"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a:t>
            </a:r>
            <a:r>
              <a:rPr lang="en-US"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800" kern="1200" spc="-1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分（土・日・祝日・年末年始を除く）</a:t>
            </a:r>
            <a:endParaRPr lang="ja-JP" sz="1200" spc="-1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3" name="サブタイトル 3"/>
          <p:cNvSpPr txBox="1">
            <a:spLocks/>
          </p:cNvSpPr>
          <p:nvPr/>
        </p:nvSpPr>
        <p:spPr>
          <a:xfrm>
            <a:off x="332656" y="4414312"/>
            <a:ext cx="1101090" cy="259563"/>
          </a:xfrm>
          <a:prstGeom prst="roundRect">
            <a:avLst>
              <a:gd name="adj" fmla="val 50000"/>
            </a:avLst>
          </a:prstGeom>
          <a:solidFill>
            <a:srgbClr val="00B05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noAutofit/>
          </a:bodyPr>
          <a:lstStyle/>
          <a:p>
            <a:pPr algn="ctr" fontAlgn="base">
              <a:spcAft>
                <a:spcPts val="0"/>
              </a:spcAft>
            </a:pPr>
            <a:r>
              <a:rPr lang="ja-JP" sz="900" b="1" kern="1200" dirty="0">
                <a:solidFill>
                  <a:srgbClr val="FFFFFF"/>
                </a:solidFill>
                <a:effectLst/>
                <a:latin typeface="ＭＳ Ｐゴシック" panose="020B0600070205080204" pitchFamily="50" charset="-128"/>
                <a:ea typeface="メイリオ" panose="020B0604030504040204" pitchFamily="50" charset="-128"/>
                <a:cs typeface="メイリオ" panose="020B0604030504040204" pitchFamily="50" charset="-128"/>
              </a:rPr>
              <a:t>お問い合わせ先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86380970"/>
              </p:ext>
            </p:extLst>
          </p:nvPr>
        </p:nvGraphicFramePr>
        <p:xfrm>
          <a:off x="181988" y="4716016"/>
          <a:ext cx="6494021" cy="2570216"/>
        </p:xfrm>
        <a:graphic>
          <a:graphicData uri="http://schemas.openxmlformats.org/drawingml/2006/table">
            <a:tbl>
              <a:tblPr firstRow="1" firstCol="1" bandRow="1"/>
              <a:tblGrid>
                <a:gridCol w="625350">
                  <a:extLst>
                    <a:ext uri="{9D8B030D-6E8A-4147-A177-3AD203B41FA5}">
                      <a16:colId xmlns:a16="http://schemas.microsoft.com/office/drawing/2014/main" val="1014763966"/>
                    </a:ext>
                  </a:extLst>
                </a:gridCol>
                <a:gridCol w="984793">
                  <a:extLst>
                    <a:ext uri="{9D8B030D-6E8A-4147-A177-3AD203B41FA5}">
                      <a16:colId xmlns:a16="http://schemas.microsoft.com/office/drawing/2014/main" val="4160058414"/>
                    </a:ext>
                  </a:extLst>
                </a:gridCol>
                <a:gridCol w="625350">
                  <a:extLst>
                    <a:ext uri="{9D8B030D-6E8A-4147-A177-3AD203B41FA5}">
                      <a16:colId xmlns:a16="http://schemas.microsoft.com/office/drawing/2014/main" val="3073387799"/>
                    </a:ext>
                  </a:extLst>
                </a:gridCol>
                <a:gridCol w="984793">
                  <a:extLst>
                    <a:ext uri="{9D8B030D-6E8A-4147-A177-3AD203B41FA5}">
                      <a16:colId xmlns:a16="http://schemas.microsoft.com/office/drawing/2014/main" val="3065077610"/>
                    </a:ext>
                  </a:extLst>
                </a:gridCol>
                <a:gridCol w="625350">
                  <a:extLst>
                    <a:ext uri="{9D8B030D-6E8A-4147-A177-3AD203B41FA5}">
                      <a16:colId xmlns:a16="http://schemas.microsoft.com/office/drawing/2014/main" val="325343179"/>
                    </a:ext>
                  </a:extLst>
                </a:gridCol>
                <a:gridCol w="984793">
                  <a:extLst>
                    <a:ext uri="{9D8B030D-6E8A-4147-A177-3AD203B41FA5}">
                      <a16:colId xmlns:a16="http://schemas.microsoft.com/office/drawing/2014/main" val="228416651"/>
                    </a:ext>
                  </a:extLst>
                </a:gridCol>
                <a:gridCol w="625350">
                  <a:extLst>
                    <a:ext uri="{9D8B030D-6E8A-4147-A177-3AD203B41FA5}">
                      <a16:colId xmlns:a16="http://schemas.microsoft.com/office/drawing/2014/main" val="2659755680"/>
                    </a:ext>
                  </a:extLst>
                </a:gridCol>
                <a:gridCol w="1038242">
                  <a:extLst>
                    <a:ext uri="{9D8B030D-6E8A-4147-A177-3AD203B41FA5}">
                      <a16:colId xmlns:a16="http://schemas.microsoft.com/office/drawing/2014/main" val="2064531046"/>
                    </a:ext>
                  </a:extLst>
                </a:gridCol>
              </a:tblGrid>
              <a:tr h="262567">
                <a:tc>
                  <a:txBody>
                    <a:bodyPr/>
                    <a:lstStyle/>
                    <a:p>
                      <a:pPr algn="ctr">
                        <a:spcAft>
                          <a:spcPts val="0"/>
                        </a:spcAft>
                      </a:pPr>
                      <a:r>
                        <a:rPr lang="ja-JP" sz="800" b="1" kern="0" dirty="0" smtClea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val="1523620991"/>
                  </a:ext>
                </a:extLst>
              </a:tr>
              <a:tr h="184398">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北海道</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dirty="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011-709-2715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東　京</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03-3512-1611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滋　賀</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077-523-1190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香　川</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087-811-8924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140421357"/>
                  </a:ext>
                </a:extLst>
              </a:tr>
              <a:tr h="217135">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青　森</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017-734-4211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神奈川</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045-211-7380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京　都</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075-241-3212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媛</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089-935-5222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581317365"/>
                  </a:ext>
                </a:extLst>
              </a:tr>
              <a:tr h="189743">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岩　手</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019-604-3010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新　潟</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025-288-3511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阪</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06-6941-8940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高　知</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 088-885-6041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425682880"/>
                  </a:ext>
                </a:extLst>
              </a:tr>
              <a:tr h="192415">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城</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022-299-8844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富　山</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076-432-2740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兵　庫</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078-367-0820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092-411-4894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4251679985"/>
                  </a:ext>
                </a:extLst>
              </a:tr>
              <a:tr h="195088">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秋　田</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018-862-6684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石　川</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076-265-4429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奈　良</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0742-32-0210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佐　賀</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0952-32-7167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662145116"/>
                  </a:ext>
                </a:extLst>
              </a:tr>
              <a:tr h="188407">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形</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023-624-8228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井</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0776-22-3947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和歌山</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073-488-1170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崎</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095-801-0050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525031335"/>
                  </a:ext>
                </a:extLst>
              </a:tr>
              <a:tr h="182394">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島</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024-536-4609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梨</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055-225-2851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鳥　取</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0857-29-1709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熊　本</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096-352-3865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2345634624"/>
                  </a:ext>
                </a:extLst>
              </a:tr>
              <a:tr h="195088">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茨　城</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029-277-8295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野</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026-227-0125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島　根</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0852-31-1161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分</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097-532-4025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3955818547"/>
                  </a:ext>
                </a:extLst>
              </a:tr>
              <a:tr h="188407">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栃　木</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028-633-2795</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岐　阜</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058-245-1550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岡　山</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086-225-2017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崎</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0985-38-8821</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3364765962"/>
                  </a:ext>
                </a:extLst>
              </a:tr>
              <a:tr h="191079">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群　馬</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027-896-4739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静　岡</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054-252-5310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広　島</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082-221-9247</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鹿児島</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099-223-8239</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106935976"/>
                  </a:ext>
                </a:extLst>
              </a:tr>
              <a:tr h="170368">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埼　玉</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048-600-6210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知</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052-857-0312</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口</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083-995-0390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沖　縄</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098-868-4380</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248622225"/>
                  </a:ext>
                </a:extLst>
              </a:tr>
              <a:tr h="213127">
                <a:tc>
                  <a:txBody>
                    <a:bodyPr/>
                    <a:lstStyle/>
                    <a:p>
                      <a:pPr algn="ctr">
                        <a:lnSpc>
                          <a:spcPts val="1200"/>
                        </a:lnSpc>
                        <a:spcAft>
                          <a:spcPts val="0"/>
                        </a:spcAft>
                      </a:pPr>
                      <a:r>
                        <a:rPr lang="ja-JP" sz="800" b="1"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千　葉</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dirty="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043-221-2307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三　重</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r>
                        <a:rPr lang="en-US" sz="800" kern="0" dirty="0" smtClea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059-226-2318</a:t>
                      </a:r>
                      <a:r>
                        <a:rPr lang="ja-JP" sz="1100" kern="100" dirty="0" smtClean="0">
                          <a:effectLst/>
                          <a:latin typeface="游明朝" panose="02020400000000000000" pitchFamily="18" charset="-128"/>
                          <a:ea typeface="游明朝" panose="02020400000000000000" pitchFamily="18" charset="-128"/>
                        </a:rPr>
                        <a:t> </a:t>
                      </a:r>
                      <a:endParaRPr lang="ja-JP" sz="1100" kern="100" dirty="0">
                        <a:effectLst/>
                        <a:latin typeface="游明朝" panose="02020400000000000000" pitchFamily="18" charset="-128"/>
                        <a:ea typeface="游明朝" panose="02020400000000000000" pitchFamily="18" charset="-128"/>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8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徳　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800" kern="0">
                          <a:solidFill>
                            <a:srgbClr val="000000"/>
                          </a:solidFill>
                          <a:effectLst/>
                          <a:latin typeface="Calibri" panose="020F0502020204030204" pitchFamily="34" charset="0"/>
                          <a:ea typeface="ＭＳ Ｐゴシック" panose="020B0600070205080204" pitchFamily="50" charset="-128"/>
                          <a:cs typeface="Arial" panose="020B0604020202020204" pitchFamily="34" charset="0"/>
                        </a:rPr>
                        <a:t>088-652-2718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l"/>
                      <a:endParaRPr lang="ja-JP" sz="1100" kern="100">
                        <a:effectLst/>
                        <a:latin typeface="游明朝" panose="02020400000000000000" pitchFamily="18" charset="-128"/>
                        <a:ea typeface="游明朝" panose="02020400000000000000" pitchFamily="18" charset="-128"/>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l"/>
                      <a:endParaRPr lang="ja-JP" sz="1100" kern="100" dirty="0">
                        <a:effectLst/>
                        <a:latin typeface="游明朝" panose="02020400000000000000" pitchFamily="18" charset="-128"/>
                        <a:ea typeface="游明朝" panose="02020400000000000000" pitchFamily="18" charset="-128"/>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100306209"/>
                  </a:ext>
                </a:extLst>
              </a:tr>
            </a:tbl>
          </a:graphicData>
        </a:graphic>
      </p:graphicFrame>
      <p:sp>
        <p:nvSpPr>
          <p:cNvPr id="24" name="角丸四角形 23"/>
          <p:cNvSpPr/>
          <p:nvPr/>
        </p:nvSpPr>
        <p:spPr>
          <a:xfrm>
            <a:off x="171055" y="250611"/>
            <a:ext cx="1657516" cy="318423"/>
          </a:xfrm>
          <a:prstGeom prst="roundRect">
            <a:avLst/>
          </a:prstGeom>
          <a:solidFill>
            <a:srgbClr val="CCFF99"/>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300" dirty="0" smtClean="0">
                <a:solidFill>
                  <a:schemeClr val="tx1">
                    <a:lumMod val="75000"/>
                    <a:lumOff val="25000"/>
                  </a:schemeClr>
                </a:solidFill>
                <a:latin typeface="ＤＦ特太ゴシック体" panose="020B0509000000000000" pitchFamily="49" charset="-128"/>
                <a:ea typeface="ＤＦ特太ゴシック体" panose="020B0509000000000000" pitchFamily="49" charset="-128"/>
              </a:rPr>
              <a:t>改正ポイント２</a:t>
            </a:r>
            <a:endParaRPr lang="en-US" altLang="ja-JP" sz="1300" dirty="0" smtClean="0">
              <a:solidFill>
                <a:schemeClr val="tx1">
                  <a:lumMod val="75000"/>
                  <a:lumOff val="25000"/>
                </a:schemeClr>
              </a:solidFill>
              <a:latin typeface="ＤＦ特太ゴシック体" panose="020B0509000000000000" pitchFamily="49" charset="-128"/>
              <a:ea typeface="ＤＦ特太ゴシック体" panose="020B0509000000000000" pitchFamily="49" charset="-128"/>
            </a:endParaRPr>
          </a:p>
        </p:txBody>
      </p:sp>
      <p:sp>
        <p:nvSpPr>
          <p:cNvPr id="17" name="Text Box 3"/>
          <p:cNvSpPr txBox="1">
            <a:spLocks noChangeArrowheads="1"/>
          </p:cNvSpPr>
          <p:nvPr/>
        </p:nvSpPr>
        <p:spPr bwMode="auto">
          <a:xfrm>
            <a:off x="138433" y="7380312"/>
            <a:ext cx="6571615" cy="623470"/>
          </a:xfrm>
          <a:prstGeom prst="rect">
            <a:avLst/>
          </a:prstGeom>
          <a:solidFill>
            <a:schemeClr val="accent3">
              <a:lumMod val="20000"/>
              <a:lumOff val="80000"/>
            </a:schemeClr>
          </a:solidFill>
          <a:ln w="38100">
            <a:solidFill>
              <a:srgbClr val="00B050"/>
            </a:solidFill>
            <a:prstDash val="sysDot"/>
          </a:ln>
        </p:spPr>
        <p:txBody>
          <a:bodyPr wrap="square" lIns="612000" bIns="0" rtlCol="0" anchor="ctr" anchorCtr="0">
            <a:noAutofit/>
          </a:bodyPr>
          <a:lstStyle/>
          <a:p>
            <a:pPr fontAlgn="base">
              <a:spcAft>
                <a:spcPts val="0"/>
              </a:spcAft>
            </a:pPr>
            <a:r>
              <a:rPr lang="en-US" sz="1200" b="1" kern="1200">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8" name="テキスト ボックス 27"/>
          <p:cNvSpPr txBox="1"/>
          <p:nvPr/>
        </p:nvSpPr>
        <p:spPr>
          <a:xfrm>
            <a:off x="204666" y="7463891"/>
            <a:ext cx="6454983" cy="4526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82563" indent="-182563" fontAlgn="base">
              <a:lnSpc>
                <a:spcPts val="1600"/>
              </a:lnSpc>
              <a:spcAft>
                <a:spcPts val="0"/>
              </a:spcAft>
            </a:pPr>
            <a:r>
              <a:rPr lang="ja-JP" sz="1200" b="1" kern="12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kern="12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200" b="1" kern="1200" dirty="0" smtClean="0">
                <a:effectLst/>
                <a:latin typeface="メイリオ" panose="020B0604030504040204" pitchFamily="50" charset="-128"/>
                <a:ea typeface="メイリオ" panose="020B0604030504040204" pitchFamily="50" charset="-128"/>
                <a:cs typeface="Times New Roman" panose="02020603050405020304" pitchFamily="18" charset="0"/>
              </a:rPr>
              <a:t>ポータルサイト</a:t>
            </a:r>
            <a:r>
              <a:rPr lang="ja-JP" sz="1200" b="1" kern="1200" dirty="0">
                <a:effectLst/>
                <a:latin typeface="メイリオ" panose="020B0604030504040204" pitchFamily="50" charset="-128"/>
                <a:ea typeface="メイリオ" panose="020B0604030504040204" pitchFamily="50" charset="-128"/>
                <a:cs typeface="Times New Roman" panose="02020603050405020304" pitchFamily="18" charset="0"/>
              </a:rPr>
              <a:t>「あかるい職場応援団」でパワーハラスメントに関する情報を発信しております。社内の体制整備に是非ご活用ください。</a:t>
            </a:r>
            <a:endParaRPr 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pic>
        <p:nvPicPr>
          <p:cNvPr id="19" name="図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21717" y="7708814"/>
            <a:ext cx="2688331" cy="319570"/>
          </a:xfrm>
          <a:prstGeom prst="rect">
            <a:avLst/>
          </a:prstGeom>
          <a:noFill/>
          <a:ln>
            <a:noFill/>
          </a:ln>
        </p:spPr>
      </p:pic>
    </p:spTree>
    <p:extLst>
      <p:ext uri="{BB962C8B-B14F-4D97-AF65-F5344CB8AC3E}">
        <p14:creationId xmlns:p14="http://schemas.microsoft.com/office/powerpoint/2010/main" val="2954405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1233</TotalTime>
  <Words>342</Words>
  <Application>Microsoft Office PowerPoint</Application>
  <PresentationFormat>画面に合わせる (4:3)</PresentationFormat>
  <Paragraphs>172</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ＤＦ特太ゴシック体</vt:lpstr>
      <vt:lpstr>HGS創英角ﾎﾟｯﾌﾟ体</vt:lpstr>
      <vt:lpstr>Meiryo UI</vt:lpstr>
      <vt:lpstr>ＭＳ Ｐゴシック</vt:lpstr>
      <vt:lpstr>MS UI Gothic</vt:lpstr>
      <vt:lpstr>メイリオ</vt:lpstr>
      <vt:lpstr>游ゴシック</vt:lpstr>
      <vt:lpstr>游明朝</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金沢 侑加(kanazawa-yuka)</dc:creator>
  <cp:lastModifiedBy>北原 久敬(kitahara-hisayoshi.sv7)</cp:lastModifiedBy>
  <cp:revision>119</cp:revision>
  <cp:lastPrinted>2019-12-23T03:54:31Z</cp:lastPrinted>
  <dcterms:created xsi:type="dcterms:W3CDTF">2014-03-31T06:22:08Z</dcterms:created>
  <dcterms:modified xsi:type="dcterms:W3CDTF">2019-12-23T03:55:23Z</dcterms:modified>
</cp:coreProperties>
</file>