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changesinfo+xml" PartName="/ppt/changesInfos/changesInfo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8" r:id="rId5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E59F"/>
    <a:srgbClr val="ABD7FF"/>
    <a:srgbClr val="85C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B0388B-A59C-BDFE-1353-62384ABAB004}" v="40" dt="2025-05-02T10:18:23.4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17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ableStyles.xml" Type="http://schemas.openxmlformats.org/officeDocument/2006/relationships/tableStyles"/><Relationship Id="rId11" Target="changesInfos/changesInfo1.xml" Type="http://schemas.microsoft.com/office/2016/11/relationships/changesInfo"/><Relationship Id="rId12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松岡利道" userId="S::mtjies@kikan-ad.esb.mhlw.go.jp::f0c203df-818b-4f00-9c45-6e0393cf3b0c" providerId="AD" clId="Web-{37B0388B-A59C-BDFE-1353-62384ABAB004}"/>
    <pc:docChg chg="modSld">
      <pc:chgData name="松岡利道" userId="S::mtjies@kikan-ad.esb.mhlw.go.jp::f0c203df-818b-4f00-9c45-6e0393cf3b0c" providerId="AD" clId="Web-{37B0388B-A59C-BDFE-1353-62384ABAB004}" dt="2025-05-02T10:18:23.455" v="22" actId="20577"/>
      <pc:docMkLst>
        <pc:docMk/>
      </pc:docMkLst>
      <pc:sldChg chg="modSp">
        <pc:chgData name="松岡利道" userId="S::mtjies@kikan-ad.esb.mhlw.go.jp::f0c203df-818b-4f00-9c45-6e0393cf3b0c" providerId="AD" clId="Web-{37B0388B-A59C-BDFE-1353-62384ABAB004}" dt="2025-05-02T10:18:23.455" v="22" actId="20577"/>
        <pc:sldMkLst>
          <pc:docMk/>
          <pc:sldMk cId="2069870749" sldId="258"/>
        </pc:sldMkLst>
        <pc:spChg chg="mod">
          <ac:chgData name="松岡利道" userId="S::mtjies@kikan-ad.esb.mhlw.go.jp::f0c203df-818b-4f00-9c45-6e0393cf3b0c" providerId="AD" clId="Web-{37B0388B-A59C-BDFE-1353-62384ABAB004}" dt="2025-05-02T10:18:23.455" v="22" actId="20577"/>
          <ac:spMkLst>
            <pc:docMk/>
            <pc:sldMk cId="2069870749" sldId="258"/>
            <ac:spMk id="1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1" y="1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E0CCF5F0-EFF8-4839-984A-CAE3E61C3F5E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1933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39"/>
            <a:ext cx="5443537" cy="3913187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1" y="9440864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97317619-BF05-4AD9-A7FB-B3F2A469F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915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1CF5-BD40-4BDA-95C9-95C050183A1A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731D-CCAD-452B-9D77-90B148DA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83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1CF5-BD40-4BDA-95C9-95C050183A1A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731D-CCAD-452B-9D77-90B148DA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48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1CF5-BD40-4BDA-95C9-95C050183A1A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731D-CCAD-452B-9D77-90B148DA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715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1CF5-BD40-4BDA-95C9-95C050183A1A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731D-CCAD-452B-9D77-90B148DA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533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1CF5-BD40-4BDA-95C9-95C050183A1A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731D-CCAD-452B-9D77-90B148DA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861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1CF5-BD40-4BDA-95C9-95C050183A1A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731D-CCAD-452B-9D77-90B148DA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0124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1CF5-BD40-4BDA-95C9-95C050183A1A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731D-CCAD-452B-9D77-90B148DA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23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1CF5-BD40-4BDA-95C9-95C050183A1A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731D-CCAD-452B-9D77-90B148DA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6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1CF5-BD40-4BDA-95C9-95C050183A1A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731D-CCAD-452B-9D77-90B148DA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0934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1CF5-BD40-4BDA-95C9-95C050183A1A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731D-CCAD-452B-9D77-90B148DA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248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1CF5-BD40-4BDA-95C9-95C050183A1A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731D-CCAD-452B-9D77-90B148DA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109892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1CF5-BD40-4BDA-95C9-95C050183A1A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9731D-CCAD-452B-9D77-90B148DA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88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359"/>
            <a:ext cx="6858000" cy="2250462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193964" y="9517348"/>
            <a:ext cx="6622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■問い合わせ</a:t>
            </a:r>
            <a:endParaRPr kumimoji="1" lang="en-US" altLang="ja-JP" sz="1200" dirty="0"/>
          </a:p>
          <a:p>
            <a:r>
              <a:rPr kumimoji="1" lang="ja-JP" altLang="en-US" sz="1200" dirty="0"/>
              <a:t>ハローワーク観音寺　職業相談部門　</a:t>
            </a:r>
            <a:r>
              <a:rPr kumimoji="1" lang="en-US" altLang="ja-JP" sz="1200" dirty="0"/>
              <a:t>TEL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0875-25-4521      </a:t>
            </a:r>
            <a:r>
              <a:rPr kumimoji="1" lang="ja-JP" altLang="en-US" sz="1200" dirty="0"/>
              <a:t>〒</a:t>
            </a:r>
            <a:r>
              <a:rPr kumimoji="1" lang="en-US" altLang="ja-JP" sz="1200" dirty="0"/>
              <a:t>768-0067</a:t>
            </a:r>
            <a:r>
              <a:rPr kumimoji="1" lang="ja-JP" altLang="en-US" sz="1200" dirty="0"/>
              <a:t>　観音寺市坂本町</a:t>
            </a:r>
            <a:r>
              <a:rPr kumimoji="1" lang="en-US" altLang="ja-JP" sz="1200" dirty="0"/>
              <a:t>7-8-6 </a:t>
            </a:r>
          </a:p>
        </p:txBody>
      </p:sp>
      <p:sp>
        <p:nvSpPr>
          <p:cNvPr id="12" name="角丸四角形 11"/>
          <p:cNvSpPr/>
          <p:nvPr/>
        </p:nvSpPr>
        <p:spPr>
          <a:xfrm>
            <a:off x="29065" y="2317967"/>
            <a:ext cx="2978727" cy="3086890"/>
          </a:xfrm>
          <a:prstGeom prst="roundRect">
            <a:avLst/>
          </a:prstGeom>
          <a:solidFill>
            <a:srgbClr val="C4E59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135841" y="2432473"/>
            <a:ext cx="3333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/>
              <a:t>株式会社</a:t>
            </a:r>
            <a:r>
              <a:rPr kumimoji="1" lang="ja-JP" altLang="en-US" b="1" dirty="0"/>
              <a:t> 高瀬ユニード とは</a:t>
            </a:r>
          </a:p>
        </p:txBody>
      </p:sp>
      <p:grpSp>
        <p:nvGrpSpPr>
          <p:cNvPr id="5" name="グループ化 4"/>
          <p:cNvGrpSpPr/>
          <p:nvPr/>
        </p:nvGrpSpPr>
        <p:grpSpPr>
          <a:xfrm>
            <a:off x="2973160" y="5214016"/>
            <a:ext cx="3947001" cy="2431934"/>
            <a:chOff x="2744401" y="4962592"/>
            <a:chExt cx="4175760" cy="2515226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744401" y="4962592"/>
              <a:ext cx="4175760" cy="2515226"/>
            </a:xfrm>
            <a:prstGeom prst="rect">
              <a:avLst/>
            </a:prstGeom>
          </p:spPr>
        </p:pic>
        <p:grpSp>
          <p:nvGrpSpPr>
            <p:cNvPr id="7" name="グループ化 6"/>
            <p:cNvGrpSpPr/>
            <p:nvPr/>
          </p:nvGrpSpPr>
          <p:grpSpPr>
            <a:xfrm>
              <a:off x="3030676" y="5140866"/>
              <a:ext cx="3702627" cy="2006930"/>
              <a:chOff x="3058386" y="4500746"/>
              <a:chExt cx="3702627" cy="2006930"/>
            </a:xfrm>
          </p:grpSpPr>
          <p:sp>
            <p:nvSpPr>
              <p:cNvPr id="14" name="テキスト ボックス 13"/>
              <p:cNvSpPr txBox="1"/>
              <p:nvPr/>
            </p:nvSpPr>
            <p:spPr>
              <a:xfrm>
                <a:off x="3058386" y="4852424"/>
                <a:ext cx="3702627" cy="1655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4400" b="1" dirty="0">
                    <a:solidFill>
                      <a:srgbClr val="FF0000"/>
                    </a:solidFill>
                  </a:rPr>
                  <a:t>5/20</a:t>
                </a:r>
                <a:r>
                  <a:rPr kumimoji="1" lang="ja-JP" altLang="en-US" sz="2400" b="1" dirty="0">
                    <a:solidFill>
                      <a:srgbClr val="FF0000"/>
                    </a:solidFill>
                  </a:rPr>
                  <a:t>（火）</a:t>
                </a:r>
                <a:endParaRPr kumimoji="1" lang="en-US" altLang="ja-JP" sz="2400" b="1" dirty="0">
                  <a:solidFill>
                    <a:srgbClr val="FF0000"/>
                  </a:solidFill>
                </a:endParaRPr>
              </a:p>
              <a:p>
                <a:r>
                  <a:rPr kumimoji="1" lang="en-US" altLang="ja-JP" sz="3600" b="1" dirty="0">
                    <a:solidFill>
                      <a:srgbClr val="FF0000"/>
                    </a:solidFill>
                  </a:rPr>
                  <a:t>09</a:t>
                </a:r>
                <a:r>
                  <a:rPr kumimoji="1" lang="ja-JP" altLang="en-US" sz="3600" b="1" dirty="0">
                    <a:solidFill>
                      <a:srgbClr val="FF0000"/>
                    </a:solidFill>
                  </a:rPr>
                  <a:t>：</a:t>
                </a:r>
                <a:r>
                  <a:rPr kumimoji="1" lang="en-US" altLang="ja-JP" sz="3600" b="1" dirty="0">
                    <a:solidFill>
                      <a:srgbClr val="FF0000"/>
                    </a:solidFill>
                  </a:rPr>
                  <a:t>30</a:t>
                </a:r>
                <a:r>
                  <a:rPr kumimoji="1" lang="ja-JP" altLang="en-US" sz="3600" b="1" dirty="0">
                    <a:solidFill>
                      <a:srgbClr val="FF0000"/>
                    </a:solidFill>
                  </a:rPr>
                  <a:t>～</a:t>
                </a:r>
                <a:r>
                  <a:rPr kumimoji="1" lang="en-US" altLang="ja-JP" sz="3600" b="1" dirty="0">
                    <a:solidFill>
                      <a:srgbClr val="FF0000"/>
                    </a:solidFill>
                  </a:rPr>
                  <a:t>11</a:t>
                </a:r>
                <a:r>
                  <a:rPr kumimoji="1" lang="ja-JP" altLang="en-US" sz="3600" b="1" dirty="0">
                    <a:solidFill>
                      <a:srgbClr val="FF0000"/>
                    </a:solidFill>
                  </a:rPr>
                  <a:t>：</a:t>
                </a:r>
                <a:r>
                  <a:rPr kumimoji="1" lang="en-US" altLang="ja-JP" sz="3600" b="1" dirty="0">
                    <a:solidFill>
                      <a:srgbClr val="FF0000"/>
                    </a:solidFill>
                  </a:rPr>
                  <a:t>30</a:t>
                </a:r>
              </a:p>
              <a:p>
                <a:r>
                  <a:rPr kumimoji="1" lang="ja-JP" altLang="en-US" b="1" dirty="0">
                    <a:solidFill>
                      <a:srgbClr val="FF0000"/>
                    </a:solidFill>
                  </a:rPr>
                  <a:t>開催場所　ハローワーク観音寺</a:t>
                </a:r>
                <a:endParaRPr kumimoji="1" lang="en-US" altLang="ja-JP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3183941" y="4500746"/>
                <a:ext cx="3577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2800" b="1" dirty="0">
                    <a:solidFill>
                      <a:srgbClr val="FF0000"/>
                    </a:solidFill>
                  </a:rPr>
                  <a:t>開催日時</a:t>
                </a:r>
              </a:p>
            </p:txBody>
          </p:sp>
        </p:grpSp>
      </p:grpSp>
      <p:sp>
        <p:nvSpPr>
          <p:cNvPr id="19" name="テキスト ボックス 18"/>
          <p:cNvSpPr txBox="1"/>
          <p:nvPr/>
        </p:nvSpPr>
        <p:spPr>
          <a:xfrm>
            <a:off x="100613" y="2925275"/>
            <a:ext cx="292373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香川県三豊市高瀬町でプラスチックフィルムの印刷、製袋加工を行う製造業です。交代勤務制が多い同業種の中、</a:t>
            </a:r>
            <a:endParaRPr kumimoji="1" lang="en-US" altLang="ja-JP" sz="1600" dirty="0"/>
          </a:p>
          <a:p>
            <a:r>
              <a:rPr kumimoji="1" lang="ja-JP" altLang="en-US" b="1" dirty="0"/>
              <a:t>当社は全部署で日勤のみ</a:t>
            </a:r>
            <a:r>
              <a:rPr kumimoji="1" lang="ja-JP" altLang="en-US" sz="1600" dirty="0"/>
              <a:t>となります！</a:t>
            </a:r>
            <a:endParaRPr kumimoji="1" lang="en-US" altLang="ja-JP" sz="1600" dirty="0"/>
          </a:p>
          <a:p>
            <a:r>
              <a:rPr kumimoji="1" lang="ja-JP" altLang="en-US" sz="1600" dirty="0"/>
              <a:t>工場内は、いずれの部署も</a:t>
            </a:r>
            <a:r>
              <a:rPr kumimoji="1" lang="ja-JP" altLang="en-US" sz="1600" b="1" dirty="0"/>
              <a:t>冷暖房完備のきれいな職場</a:t>
            </a:r>
            <a:r>
              <a:rPr kumimoji="1" lang="ja-JP" altLang="en-US" sz="1600" dirty="0"/>
              <a:t>で最新の設備を使っています。</a:t>
            </a:r>
            <a:endParaRPr kumimoji="1" lang="ja-JP" altLang="en-US" sz="1600" b="1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-44161" y="5481054"/>
            <a:ext cx="3156234" cy="1826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endParaRPr kumimoji="1" lang="en-US" altLang="ja-JP" sz="1600" b="1" dirty="0"/>
          </a:p>
          <a:p>
            <a:r>
              <a:rPr kumimoji="1" lang="ja-JP" altLang="en-US" sz="1600" b="1" dirty="0"/>
              <a:t>未経験の方でも歓迎します！</a:t>
            </a:r>
            <a:endParaRPr kumimoji="1" lang="en-US" altLang="ja-JP" sz="1600" b="1" dirty="0"/>
          </a:p>
          <a:p>
            <a:r>
              <a:rPr kumimoji="1" lang="ja-JP" altLang="en-US" sz="1600" b="1" dirty="0"/>
              <a:t>在籍している社員のほとんどが未経験からスタートしています。</a:t>
            </a:r>
            <a:endParaRPr kumimoji="1" lang="en-US" altLang="ja-JP" sz="1600" b="1" dirty="0"/>
          </a:p>
          <a:p>
            <a:pPr>
              <a:lnSpc>
                <a:spcPts val="1000"/>
              </a:lnSpc>
            </a:pPr>
            <a:endParaRPr kumimoji="1" lang="en-US" altLang="ja-JP" sz="1600" b="1" dirty="0"/>
          </a:p>
          <a:p>
            <a:r>
              <a:rPr kumimoji="1" lang="ja-JP" altLang="en-US" sz="1600" b="1" dirty="0">
                <a:solidFill>
                  <a:srgbClr val="FF0000"/>
                </a:solidFill>
              </a:rPr>
              <a:t>当面接会ではお話を聞くだけでも可能です。</a:t>
            </a:r>
            <a:endParaRPr kumimoji="1" lang="en-US" altLang="ja-JP" sz="1600" b="1" dirty="0">
              <a:solidFill>
                <a:srgbClr val="FF0000"/>
              </a:solidFill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</a:rPr>
              <a:t>お気軽にご参加ください！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3077062" y="2276136"/>
            <a:ext cx="4013865" cy="2988240"/>
            <a:chOff x="3086101" y="2299391"/>
            <a:chExt cx="4013865" cy="2988240"/>
          </a:xfrm>
          <a:solidFill>
            <a:srgbClr val="C4E59F"/>
          </a:solidFill>
        </p:grpSpPr>
        <p:sp>
          <p:nvSpPr>
            <p:cNvPr id="17" name="正方形/長方形 16"/>
            <p:cNvSpPr/>
            <p:nvPr/>
          </p:nvSpPr>
          <p:spPr>
            <a:xfrm>
              <a:off x="3086101" y="2320662"/>
              <a:ext cx="3739374" cy="2966969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3259659" y="2299391"/>
              <a:ext cx="33337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/>
                <a:t>職種</a:t>
              </a: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3121112" y="2535765"/>
              <a:ext cx="3978854" cy="187743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lvl="0"/>
              <a:endParaRPr lang="ja-JP" altLang="en-US" sz="2000" b="1" dirty="0">
                <a:solidFill>
                  <a:prstClr val="black"/>
                </a:solidFill>
                <a:ea typeface="游ゴシック"/>
                <a:cs typeface="Calibri"/>
              </a:endParaRPr>
            </a:p>
            <a:p>
              <a:pPr lvl="0"/>
              <a:r>
                <a:rPr kumimoji="1" lang="ja-JP" altLang="en-US" sz="2000" b="1" dirty="0">
                  <a:solidFill>
                    <a:prstClr val="black"/>
                  </a:solidFill>
                </a:rPr>
                <a:t>●グラビア印刷オペレーター</a:t>
              </a:r>
              <a:endParaRPr kumimoji="1" lang="en-US" altLang="ja-JP" sz="2000" b="1" dirty="0">
                <a:solidFill>
                  <a:prstClr val="black"/>
                </a:solidFill>
              </a:endParaRPr>
            </a:p>
            <a:p>
              <a:pPr lvl="0"/>
              <a:r>
                <a:rPr kumimoji="1" lang="ja-JP" altLang="en-US" sz="1600" b="1" dirty="0">
                  <a:solidFill>
                    <a:prstClr val="black"/>
                  </a:solidFill>
                </a:rPr>
                <a:t>（本社工場）</a:t>
              </a:r>
              <a:endParaRPr kumimoji="1" lang="en-US" altLang="ja-JP" sz="1600" b="1" dirty="0">
                <a:solidFill>
                  <a:prstClr val="black"/>
                </a:solidFill>
              </a:endParaRPr>
            </a:p>
            <a:p>
              <a:r>
                <a:rPr lang="ja-JP" altLang="en-US" sz="2000" b="1" dirty="0">
                  <a:ea typeface="游ゴシック"/>
                  <a:cs typeface="Calibri"/>
                </a:rPr>
                <a:t>　37040-2118051</a:t>
              </a:r>
            </a:p>
            <a:p>
              <a:pPr lvl="0"/>
              <a:endParaRPr lang="en-US" altLang="ja-JP" sz="2000" b="1" dirty="0">
                <a:ea typeface="游ゴシック" panose="020B0400000000000000" pitchFamily="34" charset="-128"/>
                <a:cs typeface="Calibri" panose="020F0502020204030204"/>
              </a:endParaRPr>
            </a:p>
            <a:p>
              <a:pPr lvl="0"/>
              <a:endParaRPr kumimoji="1" lang="en-US" altLang="ja-JP" sz="2000" b="1" dirty="0"/>
            </a:p>
          </p:txBody>
        </p:sp>
      </p:grpSp>
      <p:sp>
        <p:nvSpPr>
          <p:cNvPr id="31" name="正方形/長方形 30"/>
          <p:cNvSpPr/>
          <p:nvPr/>
        </p:nvSpPr>
        <p:spPr>
          <a:xfrm>
            <a:off x="3429000" y="-8227"/>
            <a:ext cx="3429000" cy="1257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973161" y="-12781"/>
            <a:ext cx="434067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株式会社</a:t>
            </a:r>
            <a:endParaRPr kumimoji="1" lang="en-US" altLang="ja-JP" sz="3200" dirty="0"/>
          </a:p>
          <a:p>
            <a:pPr algn="ctr"/>
            <a:r>
              <a:rPr kumimoji="1" lang="ja-JP" altLang="en-US" sz="4400" b="1" dirty="0"/>
              <a:t>高瀬ユニード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3997758" y="1231960"/>
            <a:ext cx="2860242" cy="7031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130057" y="1244076"/>
            <a:ext cx="59117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ミニ面接会</a:t>
            </a:r>
            <a:endParaRPr kumimoji="1" lang="ja-JP" altLang="en-US" sz="32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135" y="7645950"/>
            <a:ext cx="2683164" cy="1896102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46100" y="7647304"/>
            <a:ext cx="2610131" cy="1896945"/>
          </a:xfrm>
          <a:prstGeom prst="rect">
            <a:avLst/>
          </a:prstGeom>
        </p:spPr>
      </p:pic>
      <p:cxnSp>
        <p:nvCxnSpPr>
          <p:cNvPr id="8" name="直線コネクタ 7"/>
          <p:cNvCxnSpPr/>
          <p:nvPr/>
        </p:nvCxnSpPr>
        <p:spPr>
          <a:xfrm flipH="1" flipV="1">
            <a:off x="193964" y="4206084"/>
            <a:ext cx="2550438" cy="77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9870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b18d8648-ef94-4535-ba05-8523b4227c62">
      <UserInfo>
        <DisplayName/>
        <AccountId xsi:nil="true"/>
        <AccountType/>
      </UserInfo>
    </Owner>
    <TaxCatchAll xmlns="2af7db65-e281-4bdf-8fb7-478a6b55ba37" xsi:nil="true"/>
    <lcf76f155ced4ddcb4097134ff3c332f xmlns="b18d8648-ef94-4535-ba05-8523b4227c6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BD5CAA00F76134D9A8E3B74BDF3324D" ma:contentTypeVersion="14" ma:contentTypeDescription="新しいドキュメントを作成します。" ma:contentTypeScope="" ma:versionID="3f865675f59d1c87d4c237496a35cec1">
  <xsd:schema xmlns:xsd="http://www.w3.org/2001/XMLSchema" xmlns:xs="http://www.w3.org/2001/XMLSchema" xmlns:p="http://schemas.microsoft.com/office/2006/metadata/properties" xmlns:ns2="b18d8648-ef94-4535-ba05-8523b4227c62" xmlns:ns3="2af7db65-e281-4bdf-8fb7-478a6b55ba37" targetNamespace="http://schemas.microsoft.com/office/2006/metadata/properties" ma:root="true" ma:fieldsID="95a47d8b4e19851fe8fbcc2f83089f3c" ns2:_="" ns3:_="">
    <xsd:import namespace="b18d8648-ef94-4535-ba05-8523b4227c62"/>
    <xsd:import namespace="2af7db65-e281-4bdf-8fb7-478a6b55ba37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8d8648-ef94-4535-ba05-8523b4227c62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7db65-e281-4bdf-8fb7-478a6b55ba37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e7a3c327-c968-484e-bcb7-a3360d2cd513}" ma:internalName="TaxCatchAll" ma:showField="CatchAllData" ma:web="2af7db65-e281-4bdf-8fb7-478a6b55ba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28115C-1BB3-426B-A878-CC35E6E30644}">
  <ds:schemaRefs>
    <ds:schemaRef ds:uri="http://schemas.microsoft.com/office/2006/metadata/properties"/>
    <ds:schemaRef ds:uri="http://schemas.microsoft.com/office/infopath/2007/PartnerControls"/>
    <ds:schemaRef ds:uri="b18d8648-ef94-4535-ba05-8523b4227c62"/>
    <ds:schemaRef ds:uri="2af7db65-e281-4bdf-8fb7-478a6b55ba37"/>
  </ds:schemaRefs>
</ds:datastoreItem>
</file>

<file path=customXml/itemProps2.xml><?xml version="1.0" encoding="utf-8"?>
<ds:datastoreItem xmlns:ds="http://schemas.openxmlformats.org/officeDocument/2006/customXml" ds:itemID="{43831716-3775-45B9-9DCF-9DCB85537A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F11FB7-56BF-4013-9199-7E08BD106B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8d8648-ef94-4535-ba05-8523b4227c62"/>
    <ds:schemaRef ds:uri="2af7db65-e281-4bdf-8fb7-478a6b55ba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169</Words>
  <PresentationFormat>A4 Paper (210x297 mm)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テーマ</vt:lpstr>
      <vt:lpstr>PowerPoint Presentation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0x0101004BD5CAA00F76134D9A8E3B74BDF3324D</vt:lpwstr>
  </property>
  <property fmtid="{D5CDD505-2E9C-101B-9397-08002B2CF9AE}" pid="3" name="MediaServiceImageTags">
    <vt:lpwstr/>
  </property>
</Properties>
</file>