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</p:sldIdLst>
  <p:sldSz cx="12801600" cy="9601200" type="A3"/>
  <p:notesSz cx="9939338" cy="6807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99" autoAdjust="0"/>
    <p:restoredTop sz="94660"/>
  </p:normalViewPr>
  <p:slideViewPr>
    <p:cSldViewPr snapToGrid="0">
      <p:cViewPr varScale="1">
        <p:scale>
          <a:sx n="49" d="100"/>
          <a:sy n="49" d="100"/>
        </p:scale>
        <p:origin x="14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015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9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69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268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0347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766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7467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7727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8471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16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268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D3F3C-4AE4-495F-8D21-8F650C200077}" type="datetimeFigureOut">
              <a:rPr kumimoji="1" lang="ja-JP" altLang="en-US" smtClean="0"/>
              <a:t>2024/8/14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A9D2A-DEB4-4940-AD98-5DBA11ECFE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4357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6159500" cy="574283"/>
          </a:xfrm>
          <a:solidFill>
            <a:schemeClr val="tx1"/>
          </a:solidFill>
        </p:spPr>
        <p:txBody>
          <a:bodyPr>
            <a:noAutofit/>
          </a:bodyPr>
          <a:lstStyle/>
          <a:p>
            <a:r>
              <a:rPr kumimoji="1" lang="ja-JP" altLang="en-US" sz="3200" b="1" dirty="0" smtClean="0">
                <a:solidFill>
                  <a:schemeClr val="bg1"/>
                </a:solidFill>
              </a:rPr>
              <a:t>熱中症対策としての休憩時間</a:t>
            </a:r>
            <a:endParaRPr kumimoji="1" lang="ja-JP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92524" y="1633257"/>
            <a:ext cx="1800000" cy="497561"/>
          </a:xfrm>
          <a:solidFill>
            <a:schemeClr val="tx1"/>
          </a:solidFill>
          <a:ln w="76200">
            <a:solidFill>
              <a:schemeClr val="tx1"/>
            </a:solidFill>
          </a:ln>
        </p:spPr>
        <p:txBody>
          <a:bodyPr anchor="ctr"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kumimoji="1" lang="ja-JP" altLang="en-US" sz="96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計測値</a:t>
            </a:r>
            <a:endParaRPr kumimoji="1" lang="en-US" altLang="ja-JP" sz="96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92524" y="2130818"/>
            <a:ext cx="1800000" cy="180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7086601" y="2130818"/>
            <a:ext cx="1800000" cy="180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3769036" y="2850818"/>
            <a:ext cx="1080000" cy="108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862" y="4210198"/>
            <a:ext cx="4328038" cy="5257222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4210198"/>
            <a:ext cx="3740986" cy="4085744"/>
          </a:xfrm>
          <a:prstGeom prst="rect">
            <a:avLst/>
          </a:prstGeom>
        </p:spPr>
      </p:pic>
      <p:sp>
        <p:nvSpPr>
          <p:cNvPr id="11" name="サブタイトル 2"/>
          <p:cNvSpPr txBox="1">
            <a:spLocks/>
          </p:cNvSpPr>
          <p:nvPr/>
        </p:nvSpPr>
        <p:spPr>
          <a:xfrm>
            <a:off x="7086601" y="1633257"/>
            <a:ext cx="1800000" cy="497561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基準値</a:t>
            </a:r>
            <a:r>
              <a:rPr lang="en-US" altLang="ja-JP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</a:t>
            </a:r>
            <a:r>
              <a:rPr lang="en-US" altLang="ja-JP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1)</a:t>
            </a:r>
            <a:endParaRPr lang="ja-JP" altLang="en-US" sz="12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サブタイトル 2"/>
          <p:cNvSpPr txBox="1">
            <a:spLocks/>
          </p:cNvSpPr>
          <p:nvPr/>
        </p:nvSpPr>
        <p:spPr>
          <a:xfrm>
            <a:off x="3769036" y="2318999"/>
            <a:ext cx="1080000" cy="497561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4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補正</a:t>
            </a:r>
            <a:r>
              <a:rPr lang="ja-JP" altLang="en-US" sz="14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値</a:t>
            </a:r>
            <a:r>
              <a:rPr lang="en-US" altLang="ja-JP" sz="7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(</a:t>
            </a:r>
            <a:r>
              <a:rPr lang="ja-JP" altLang="en-US" sz="7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表２</a:t>
            </a:r>
            <a:r>
              <a:rPr lang="en-US" altLang="ja-JP" sz="7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)</a:t>
            </a:r>
            <a:endParaRPr lang="ja-JP" altLang="en-US" sz="7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3" name="減算 12"/>
          <p:cNvSpPr/>
          <p:nvPr/>
        </p:nvSpPr>
        <p:spPr>
          <a:xfrm>
            <a:off x="5872914" y="2490818"/>
            <a:ext cx="1080000" cy="1080000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大かっこ 14"/>
          <p:cNvSpPr/>
          <p:nvPr/>
        </p:nvSpPr>
        <p:spPr>
          <a:xfrm>
            <a:off x="152400" y="1633257"/>
            <a:ext cx="5410200" cy="2297561"/>
          </a:xfrm>
          <a:prstGeom prst="bracketPair">
            <a:avLst>
              <a:gd name="adj" fmla="val 10587"/>
            </a:avLst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等号 15"/>
          <p:cNvSpPr/>
          <p:nvPr/>
        </p:nvSpPr>
        <p:spPr>
          <a:xfrm>
            <a:off x="9173801" y="2513929"/>
            <a:ext cx="1080000" cy="1080000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8389686" y="4876931"/>
            <a:ext cx="4341622" cy="1751249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熱順化した作業者において、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WBGT</a:t>
            </a: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基準値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79375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℃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程度超過しているときには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時間当たり</a:t>
            </a:r>
            <a:r>
              <a:rPr lang="en-US" altLang="ja-JP" sz="12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12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分以上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79375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℃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程度超過しているときには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時間当たり</a:t>
            </a:r>
            <a:r>
              <a:rPr lang="en-US" altLang="ja-JP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1200" b="1" dirty="0">
                <a:solidFill>
                  <a:srgbClr val="00B05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分以上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79375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℃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程度超過しているときには</a:t>
            </a:r>
            <a:r>
              <a:rPr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時間当たり</a:t>
            </a:r>
            <a:r>
              <a:rPr lang="en-US" altLang="ja-JP" sz="12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45</a:t>
            </a:r>
            <a:r>
              <a:rPr lang="ja-JP" altLang="en-US" sz="1200" b="1" dirty="0">
                <a:solidFill>
                  <a:schemeClr val="accent2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分以上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休憩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171450" indent="-79375">
              <a:lnSpc>
                <a:spcPct val="110000"/>
              </a:lnSpc>
              <a:buFont typeface="Arial" panose="020B0604020202020204" pitchFamily="34" charset="0"/>
              <a:buChar char="•"/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それ以上超過しているときには</a:t>
            </a:r>
            <a:r>
              <a:rPr lang="ja-JP" altLang="en-US" sz="1200" b="1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作業中止</a:t>
            </a:r>
            <a:endParaRPr lang="en-US" altLang="ja-JP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が望ましい。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ct val="110000"/>
              </a:lnSpc>
              <a:defRPr/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熱順化していない作業者においては、上記よりもより長い時間の休憩等が望ましい。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10541001" y="2158522"/>
            <a:ext cx="1800000" cy="1800000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下矢印 19"/>
          <p:cNvSpPr/>
          <p:nvPr/>
        </p:nvSpPr>
        <p:spPr>
          <a:xfrm>
            <a:off x="11060001" y="4084360"/>
            <a:ext cx="720000" cy="72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下矢印 20"/>
          <p:cNvSpPr/>
          <p:nvPr/>
        </p:nvSpPr>
        <p:spPr>
          <a:xfrm>
            <a:off x="10253801" y="6700751"/>
            <a:ext cx="720000" cy="72000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8648698" y="8278991"/>
            <a:ext cx="1605103" cy="32932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１時間当たり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11081001" y="8295941"/>
            <a:ext cx="1533915" cy="32932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分以上休憩する</a:t>
            </a:r>
            <a:endParaRPr lang="en-US" altLang="ja-JP" sz="1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10141202" y="7651081"/>
            <a:ext cx="900000" cy="900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タイトル 1"/>
          <p:cNvSpPr txBox="1">
            <a:spLocks/>
          </p:cNvSpPr>
          <p:nvPr/>
        </p:nvSpPr>
        <p:spPr>
          <a:xfrm>
            <a:off x="7250835" y="178144"/>
            <a:ext cx="5090166" cy="3897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/>
              <a:t>会社名</a:t>
            </a:r>
            <a:endParaRPr lang="ja-JP" altLang="en-US" sz="2000" b="1" dirty="0"/>
          </a:p>
        </p:txBody>
      </p:sp>
      <p:sp>
        <p:nvSpPr>
          <p:cNvPr id="27" name="タイトル 1"/>
          <p:cNvSpPr txBox="1">
            <a:spLocks/>
          </p:cNvSpPr>
          <p:nvPr/>
        </p:nvSpPr>
        <p:spPr>
          <a:xfrm>
            <a:off x="7250835" y="542196"/>
            <a:ext cx="5258665" cy="38974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/>
              <a:t>現場名　　</a:t>
            </a:r>
            <a:r>
              <a:rPr lang="ja-JP" altLang="en-US" sz="2000" b="1" u="sng" dirty="0" smtClean="0"/>
              <a:t>　　　</a:t>
            </a:r>
            <a:endParaRPr lang="ja-JP" altLang="en-US" sz="2000" b="1" u="sng" dirty="0"/>
          </a:p>
        </p:txBody>
      </p:sp>
      <p:cxnSp>
        <p:nvCxnSpPr>
          <p:cNvPr id="29" name="直線コネクタ 28"/>
          <p:cNvCxnSpPr/>
          <p:nvPr/>
        </p:nvCxnSpPr>
        <p:spPr>
          <a:xfrm>
            <a:off x="7250834" y="542196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7250834" y="931937"/>
            <a:ext cx="5400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正方形/長方形 30"/>
          <p:cNvSpPr/>
          <p:nvPr/>
        </p:nvSpPr>
        <p:spPr>
          <a:xfrm>
            <a:off x="205862" y="785328"/>
            <a:ext cx="5648199" cy="329321"/>
          </a:xfrm>
          <a:prstGeom prst="rect">
            <a:avLst/>
          </a:prstGeom>
          <a:noFill/>
          <a:ln w="38100"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anchor="ctr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ja-JP" altLang="en-US" sz="1400" b="1" u="sng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令和　　　年　　　月　　　日　午前・午後　　　時　　　分</a:t>
            </a:r>
            <a:endParaRPr lang="en-US" altLang="ja-JP" sz="1400" b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3" name="サブタイトル 2"/>
          <p:cNvSpPr txBox="1">
            <a:spLocks/>
          </p:cNvSpPr>
          <p:nvPr/>
        </p:nvSpPr>
        <p:spPr>
          <a:xfrm>
            <a:off x="692524" y="2110363"/>
            <a:ext cx="1800000" cy="208636"/>
          </a:xfrm>
          <a:prstGeom prst="rect">
            <a:avLst/>
          </a:prstGeom>
          <a:solidFill>
            <a:schemeClr val="tx1"/>
          </a:solidFill>
          <a:ln w="76200">
            <a:solidFill>
              <a:schemeClr val="tx1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1280160" rtl="0" eaLnBrk="1" latinLnBrk="0" hangingPunct="1">
              <a:lnSpc>
                <a:spcPct val="90000"/>
              </a:lnSpc>
              <a:spcBef>
                <a:spcPts val="1400"/>
              </a:spcBef>
              <a:buFont typeface="Arial" panose="020B0604020202020204" pitchFamily="34" charset="0"/>
              <a:buNone/>
              <a:defRPr kumimoji="1" sz="33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801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9202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56032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20040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84048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48056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120640" indent="0" algn="ctr" defTabSz="1280160" rtl="0" eaLnBrk="1" latinLnBrk="0" hangingPunct="1">
              <a:lnSpc>
                <a:spcPct val="90000"/>
              </a:lnSpc>
              <a:spcBef>
                <a:spcPts val="700"/>
              </a:spcBef>
              <a:buFont typeface="Arial" panose="020B0604020202020204" pitchFamily="34" charset="0"/>
              <a:buNone/>
              <a:defRPr kumimoji="1" sz="22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en-US" altLang="ja-JP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WBGT</a:t>
            </a:r>
            <a:r>
              <a:rPr lang="ja-JP" altLang="en-US" sz="12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値）</a:t>
            </a:r>
            <a:endParaRPr lang="en-US" altLang="ja-JP" sz="1200" b="1" dirty="0" smtClean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タイトル 1"/>
          <p:cNvSpPr txBox="1">
            <a:spLocks/>
          </p:cNvSpPr>
          <p:nvPr/>
        </p:nvSpPr>
        <p:spPr>
          <a:xfrm>
            <a:off x="338220" y="1116667"/>
            <a:ext cx="7015079" cy="2372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dirty="0" smtClean="0"/>
              <a:t>暑さが急激に変化した際には、その都度下記計算を書き直して休憩すべき時間を確認しましょう！</a:t>
            </a:r>
            <a:endParaRPr lang="ja-JP" altLang="en-US" sz="1200" b="1" dirty="0"/>
          </a:p>
        </p:txBody>
      </p:sp>
      <p:cxnSp>
        <p:nvCxnSpPr>
          <p:cNvPr id="35" name="直線コネクタ 34"/>
          <p:cNvCxnSpPr/>
          <p:nvPr/>
        </p:nvCxnSpPr>
        <p:spPr>
          <a:xfrm>
            <a:off x="8886601" y="8625262"/>
            <a:ext cx="360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タイトル 1"/>
          <p:cNvSpPr txBox="1">
            <a:spLocks/>
          </p:cNvSpPr>
          <p:nvPr/>
        </p:nvSpPr>
        <p:spPr>
          <a:xfrm>
            <a:off x="6675412" y="9282528"/>
            <a:ext cx="6126188" cy="2566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128016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8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1200" b="1" dirty="0" smtClean="0"/>
              <a:t>この資料の考え方は「</a:t>
            </a:r>
            <a:r>
              <a:rPr lang="en-US" altLang="ja-JP" sz="1200" b="1" dirty="0" smtClean="0"/>
              <a:t>STOP!</a:t>
            </a:r>
            <a:r>
              <a:rPr lang="ja-JP" altLang="en-US" sz="1200" b="1" dirty="0" smtClean="0"/>
              <a:t>熱中症クールワークキャンペーン実施要綱」内にあります。</a:t>
            </a:r>
            <a:endParaRPr lang="ja-JP" altLang="en-US" sz="1200" b="1" dirty="0"/>
          </a:p>
        </p:txBody>
      </p:sp>
      <p:sp>
        <p:nvSpPr>
          <p:cNvPr id="38" name="加算 37"/>
          <p:cNvSpPr/>
          <p:nvPr/>
        </p:nvSpPr>
        <p:spPr>
          <a:xfrm>
            <a:off x="2555349" y="2490818"/>
            <a:ext cx="1080000" cy="1080000"/>
          </a:xfrm>
          <a:prstGeom prst="mathPl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49"/>
          <p:cNvSpPr>
            <a:spLocks noChangeArrowheads="1"/>
          </p:cNvSpPr>
          <p:nvPr/>
        </p:nvSpPr>
        <p:spPr bwMode="auto">
          <a:xfrm>
            <a:off x="11041202" y="6628714"/>
            <a:ext cx="1760398" cy="938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差が大きい場合には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服装（ファン付き作業服など）や</a:t>
            </a: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設備対策（簡易な屋根の設置など）で、超過幅の縮小を考えましょう。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260713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230</Words>
  <Application>Microsoft Office PowerPoint</Application>
  <PresentationFormat>A3 297x420 mm</PresentationFormat>
  <Paragraphs>21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熱中症対策としての休憩時間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2024-07-18T23:49:14Z</dcterms:created>
  <dcterms:modified xsi:type="dcterms:W3CDTF">2024-08-14T00:16:46Z</dcterms:modified>
</cp:coreProperties>
</file>