
<file path=[Content_Types].xml><?xml version="1.0" encoding="utf-8"?>
<Types xmlns="http://schemas.openxmlformats.org/package/2006/content-types">
  <Default ContentType="image/x-emf" Extension="emf"/>
  <Default ContentType="image/jpeg" Extension="jpeg"/>
  <Default ContentType="image/jpeg" Extension="jp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changesinfo+xml" PartName="/ppt/changesInfos/changesInfo1.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Colors+xml" PartName="/ppt/diagrams/colors3.xml"/>
  <Override ContentType="application/vnd.openxmlformats-officedocument.drawingml.diagramColors+xml" PartName="/ppt/diagrams/colors4.xml"/>
  <Override ContentType="application/vnd.openxmlformats-officedocument.drawingml.diagramColors+xml" PartName="/ppt/diagrams/colors5.xml"/>
  <Override ContentType="application/vnd.openxmlformats-officedocument.drawingml.diagramData+xml" PartName="/ppt/diagrams/data1.xml"/>
  <Override ContentType="application/vnd.openxmlformats-officedocument.drawingml.diagramData+xml" PartName="/ppt/diagrams/data2.xml"/>
  <Override ContentType="application/vnd.openxmlformats-officedocument.drawingml.diagramData+xml" PartName="/ppt/diagrams/data3.xml"/>
  <Override ContentType="application/vnd.openxmlformats-officedocument.drawingml.diagramData+xml" PartName="/ppt/diagrams/data4.xml"/>
  <Override ContentType="application/vnd.openxmlformats-officedocument.drawingml.diagramData+xml" PartName="/ppt/diagrams/data5.xml"/>
  <Override ContentType="application/vnd.ms-office.drawingml.diagramDrawing+xml" PartName="/ppt/diagrams/drawing1.xml"/>
  <Override ContentType="application/vnd.ms-office.drawingml.diagramDrawing+xml" PartName="/ppt/diagrams/drawing2.xml"/>
  <Override ContentType="application/vnd.ms-office.drawingml.diagramDrawing+xml" PartName="/ppt/diagrams/drawing3.xml"/>
  <Override ContentType="application/vnd.ms-office.drawingml.diagramDrawing+xml" PartName="/ppt/diagrams/drawing4.xml"/>
  <Override ContentType="application/vnd.ms-office.drawingml.diagramDrawing+xml" PartName="/ppt/diagrams/drawing5.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Layout+xml" PartName="/ppt/diagrams/layout3.xml"/>
  <Override ContentType="application/vnd.openxmlformats-officedocument.drawingml.diagramLayout+xml" PartName="/ppt/diagrams/layout4.xml"/>
  <Override ContentType="application/vnd.openxmlformats-officedocument.drawingml.diagramLayout+xml" PartName="/ppt/diagrams/layout5.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drawingml.diagramStyle+xml" PartName="/ppt/diagrams/quickStyle3.xml"/>
  <Override ContentType="application/vnd.openxmlformats-officedocument.drawingml.diagramStyle+xml" PartName="/ppt/diagrams/quickStyle4.xml"/>
  <Override ContentType="application/vnd.openxmlformats-officedocument.drawingml.diagramStyle+xml" PartName="/ppt/diagrams/quickStyle5.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713" r:id="rId5"/>
    <p:sldMasterId id="2147483726" r:id="rId6"/>
  </p:sldMasterIdLst>
  <p:notesMasterIdLst>
    <p:notesMasterId r:id="rId43"/>
  </p:notesMasterIdLst>
  <p:handoutMasterIdLst>
    <p:handoutMasterId r:id="rId44"/>
  </p:handoutMasterIdLst>
  <p:sldIdLst>
    <p:sldId id="468" r:id="rId7"/>
    <p:sldId id="595" r:id="rId8"/>
    <p:sldId id="663" r:id="rId9"/>
    <p:sldId id="662" r:id="rId10"/>
    <p:sldId id="673" r:id="rId11"/>
    <p:sldId id="590" r:id="rId12"/>
    <p:sldId id="671" r:id="rId13"/>
    <p:sldId id="674" r:id="rId14"/>
    <p:sldId id="562" r:id="rId15"/>
    <p:sldId id="669" r:id="rId16"/>
    <p:sldId id="665" r:id="rId17"/>
    <p:sldId id="626" r:id="rId18"/>
    <p:sldId id="627" r:id="rId19"/>
    <p:sldId id="628" r:id="rId20"/>
    <p:sldId id="629" r:id="rId21"/>
    <p:sldId id="630" r:id="rId22"/>
    <p:sldId id="631" r:id="rId23"/>
    <p:sldId id="632" r:id="rId24"/>
    <p:sldId id="633" r:id="rId25"/>
    <p:sldId id="666" r:id="rId26"/>
    <p:sldId id="635" r:id="rId27"/>
    <p:sldId id="636" r:id="rId28"/>
    <p:sldId id="637" r:id="rId29"/>
    <p:sldId id="638" r:id="rId30"/>
    <p:sldId id="667" r:id="rId31"/>
    <p:sldId id="640" r:id="rId32"/>
    <p:sldId id="641" r:id="rId33"/>
    <p:sldId id="642" r:id="rId34"/>
    <p:sldId id="643" r:id="rId35"/>
    <p:sldId id="668" r:id="rId36"/>
    <p:sldId id="677" r:id="rId37"/>
    <p:sldId id="675" r:id="rId38"/>
    <p:sldId id="658" r:id="rId39"/>
    <p:sldId id="646" r:id="rId40"/>
    <p:sldId id="647" r:id="rId41"/>
    <p:sldId id="648" r:id="rId4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8" userDrawn="1">
          <p15:clr>
            <a:srgbClr val="A4A3A4"/>
          </p15:clr>
        </p15:guide>
        <p15:guide id="2" pos="217" userDrawn="1">
          <p15:clr>
            <a:srgbClr val="A4A3A4"/>
          </p15:clr>
        </p15:guide>
        <p15:guide id="3" pos="3216" userDrawn="1">
          <p15:clr>
            <a:srgbClr val="A4A3A4"/>
          </p15:clr>
        </p15:guide>
        <p15:guide id="4" pos="6068"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513" userDrawn="1">
          <p15:clr>
            <a:srgbClr val="A4A3A4"/>
          </p15:clr>
        </p15:guide>
        <p15:guide id="9" pos="1696" userDrawn="1">
          <p15:clr>
            <a:srgbClr val="A4A3A4"/>
          </p15:clr>
        </p15:guide>
        <p15:guide id="10" orient="horz" pos="4127" userDrawn="1">
          <p15:clr>
            <a:srgbClr val="A4A3A4"/>
          </p15:clr>
        </p15:guide>
        <p15:guide id="11" pos="2016" userDrawn="1">
          <p15:clr>
            <a:srgbClr val="A4A3A4"/>
          </p15:clr>
        </p15:guide>
        <p15:guide id="12" pos="2208" userDrawn="1">
          <p15:clr>
            <a:srgbClr val="A4A3A4"/>
          </p15:clr>
        </p15:guide>
        <p15:guide id="13" pos="4051"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金住 由樹(kanesumi-yoshiki.6u8)" initials="金住" lastIdx="2" clrIdx="0">
    <p:extLst>
      <p:ext uri="{19B8F6BF-5375-455C-9EA6-DF929625EA0E}">
        <p15:presenceInfo xmlns:p15="http://schemas.microsoft.com/office/powerpoint/2012/main" userId="S-1-5-21-4175116151-3849908774-3845857867-531597" providerId="AD"/>
      </p:ext>
    </p:extLst>
  </p:cmAuthor>
  <p:cmAuthor id="2" name="火宮 麻衣子(hinomiya-maiko)" initials="火宮" lastIdx="16" clrIdx="1">
    <p:extLst>
      <p:ext uri="{19B8F6BF-5375-455C-9EA6-DF929625EA0E}">
        <p15:presenceInfo xmlns:p15="http://schemas.microsoft.com/office/powerpoint/2012/main" userId="S-1-5-21-4175116151-3849908774-3845857867-341055" providerId="AD"/>
      </p:ext>
    </p:extLst>
  </p:cmAuthor>
  <p:cmAuthor id="3" name="赤崎 友美(akasaki-tomomi)" initials="赤崎" lastIdx="8" clrIdx="2">
    <p:extLst>
      <p:ext uri="{19B8F6BF-5375-455C-9EA6-DF929625EA0E}">
        <p15:presenceInfo xmlns:p15="http://schemas.microsoft.com/office/powerpoint/2012/main" userId="S-1-5-21-4175116151-3849908774-3845857867-332321" providerId="AD"/>
      </p:ext>
    </p:extLst>
  </p:cmAuthor>
  <p:cmAuthor id="4" name="石津 克己(ishizu-katsumi)" initials="石津" lastIdx="2" clrIdx="3">
    <p:extLst>
      <p:ext uri="{19B8F6BF-5375-455C-9EA6-DF929625EA0E}">
        <p15:presenceInfo xmlns:p15="http://schemas.microsoft.com/office/powerpoint/2012/main" userId="S-1-5-21-4175116151-3849908774-3845857867-345590" providerId="AD"/>
      </p:ext>
    </p:extLst>
  </p:cmAuthor>
  <p:cmAuthor id="5" name="市川 朝美(ichikawa-asami)" initials="市川" lastIdx="1" clrIdx="4">
    <p:extLst>
      <p:ext uri="{19B8F6BF-5375-455C-9EA6-DF929625EA0E}">
        <p15:presenceInfo xmlns:p15="http://schemas.microsoft.com/office/powerpoint/2012/main" userId="S-1-5-21-4175116151-3849908774-3845857867-3435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429C"/>
    <a:srgbClr val="E0F1F1"/>
    <a:srgbClr val="FCEC8E"/>
    <a:srgbClr val="FF0066"/>
    <a:srgbClr val="00B0F0"/>
    <a:srgbClr val="0000FF"/>
    <a:srgbClr val="004292"/>
    <a:srgbClr val="DF637E"/>
    <a:srgbClr val="103185"/>
    <a:srgbClr val="7EC4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79719-5459-4338-B372-B2B7E1FB285A}" v="1" dt="2026-01-14T07:13:10.730"/>
    <p1510:client id="{8D71530E-1BA8-4242-A7FB-EC358C0E8A7B}" v="47" dt="2026-01-14T01:52:36.18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0" autoAdjust="0"/>
    <p:restoredTop sz="68961" autoAdjust="0"/>
  </p:normalViewPr>
  <p:slideViewPr>
    <p:cSldViewPr>
      <p:cViewPr varScale="1">
        <p:scale>
          <a:sx n="50" d="100"/>
          <a:sy n="50" d="100"/>
        </p:scale>
        <p:origin x="474" y="42"/>
      </p:cViewPr>
      <p:guideLst>
        <p:guide orient="horz" pos="1228"/>
        <p:guide pos="217"/>
        <p:guide pos="3216"/>
        <p:guide pos="6068"/>
        <p:guide pos="3024"/>
        <p:guide pos="4560"/>
        <p:guide pos="4735"/>
        <p:guide pos="1513"/>
        <p:guide pos="1696"/>
        <p:guide orient="horz" pos="4127"/>
        <p:guide pos="2016"/>
        <p:guide pos="2208"/>
        <p:guide pos="4051"/>
        <p:guide pos="422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5717"/>
    </p:cViewPr>
  </p:sorterViewPr>
  <p:notesViewPr>
    <p:cSldViewPr>
      <p:cViewPr varScale="1">
        <p:scale>
          <a:sx n="99" d="100"/>
          <a:sy n="99" d="100"/>
        </p:scale>
        <p:origin x="2634" y="39"/>
      </p:cViewPr>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4.xml" Type="http://schemas.openxmlformats.org/officeDocument/2006/relationships/slide"/><Relationship Id="rId11" Target="slides/slide5.xml" Type="http://schemas.openxmlformats.org/officeDocument/2006/relationships/slide"/><Relationship Id="rId12" Target="slides/slide6.xml" Type="http://schemas.openxmlformats.org/officeDocument/2006/relationships/slide"/><Relationship Id="rId13" Target="slides/slide7.xml" Type="http://schemas.openxmlformats.org/officeDocument/2006/relationships/slide"/><Relationship Id="rId14" Target="slides/slide8.xml" Type="http://schemas.openxmlformats.org/officeDocument/2006/relationships/slide"/><Relationship Id="rId15" Target="slides/slide9.xml" Type="http://schemas.openxmlformats.org/officeDocument/2006/relationships/slide"/><Relationship Id="rId16" Target="slides/slide10.xml" Type="http://schemas.openxmlformats.org/officeDocument/2006/relationships/slide"/><Relationship Id="rId17" Target="slides/slide11.xml" Type="http://schemas.openxmlformats.org/officeDocument/2006/relationships/slide"/><Relationship Id="rId18" Target="slides/slide12.xml" Type="http://schemas.openxmlformats.org/officeDocument/2006/relationships/slide"/><Relationship Id="rId19" Target="slides/slide13.xml" Type="http://schemas.openxmlformats.org/officeDocument/2006/relationships/slide"/><Relationship Id="rId2" Target="../customXml/item2.xml" Type="http://schemas.openxmlformats.org/officeDocument/2006/relationships/customXml"/><Relationship Id="rId20" Target="slides/slide14.xml" Type="http://schemas.openxmlformats.org/officeDocument/2006/relationships/slide"/><Relationship Id="rId21" Target="slides/slide15.xml" Type="http://schemas.openxmlformats.org/officeDocument/2006/relationships/slide"/><Relationship Id="rId22" Target="slides/slide16.xml" Type="http://schemas.openxmlformats.org/officeDocument/2006/relationships/slide"/><Relationship Id="rId23" Target="slides/slide17.xml" Type="http://schemas.openxmlformats.org/officeDocument/2006/relationships/slide"/><Relationship Id="rId24" Target="slides/slide18.xml" Type="http://schemas.openxmlformats.org/officeDocument/2006/relationships/slide"/><Relationship Id="rId25" Target="slides/slide19.xml" Type="http://schemas.openxmlformats.org/officeDocument/2006/relationships/slide"/><Relationship Id="rId26" Target="slides/slide20.xml" Type="http://schemas.openxmlformats.org/officeDocument/2006/relationships/slide"/><Relationship Id="rId27" Target="slides/slide21.xml" Type="http://schemas.openxmlformats.org/officeDocument/2006/relationships/slide"/><Relationship Id="rId28" Target="slides/slide22.xml" Type="http://schemas.openxmlformats.org/officeDocument/2006/relationships/slide"/><Relationship Id="rId29" Target="slides/slide23.xml" Type="http://schemas.openxmlformats.org/officeDocument/2006/relationships/slide"/><Relationship Id="rId3" Target="../customXml/item3.xml" Type="http://schemas.openxmlformats.org/officeDocument/2006/relationships/customXml"/><Relationship Id="rId30" Target="slides/slide24.xml" Type="http://schemas.openxmlformats.org/officeDocument/2006/relationships/slide"/><Relationship Id="rId31" Target="slides/slide25.xml" Type="http://schemas.openxmlformats.org/officeDocument/2006/relationships/slide"/><Relationship Id="rId32" Target="slides/slide26.xml" Type="http://schemas.openxmlformats.org/officeDocument/2006/relationships/slide"/><Relationship Id="rId33" Target="slides/slide27.xml" Type="http://schemas.openxmlformats.org/officeDocument/2006/relationships/slide"/><Relationship Id="rId34" Target="slides/slide28.xml" Type="http://schemas.openxmlformats.org/officeDocument/2006/relationships/slide"/><Relationship Id="rId35" Target="slides/slide29.xml" Type="http://schemas.openxmlformats.org/officeDocument/2006/relationships/slide"/><Relationship Id="rId36" Target="slides/slide30.xml" Type="http://schemas.openxmlformats.org/officeDocument/2006/relationships/slide"/><Relationship Id="rId37" Target="slides/slide31.xml" Type="http://schemas.openxmlformats.org/officeDocument/2006/relationships/slide"/><Relationship Id="rId38" Target="slides/slide32.xml" Type="http://schemas.openxmlformats.org/officeDocument/2006/relationships/slide"/><Relationship Id="rId39" Target="slides/slide33.xml" Type="http://schemas.openxmlformats.org/officeDocument/2006/relationships/slide"/><Relationship Id="rId4" Target="slideMasters/slideMaster1.xml" Type="http://schemas.openxmlformats.org/officeDocument/2006/relationships/slideMaster"/><Relationship Id="rId40" Target="slides/slide34.xml" Type="http://schemas.openxmlformats.org/officeDocument/2006/relationships/slide"/><Relationship Id="rId41" Target="slides/slide35.xml" Type="http://schemas.openxmlformats.org/officeDocument/2006/relationships/slide"/><Relationship Id="rId42" Target="slides/slide36.xml" Type="http://schemas.openxmlformats.org/officeDocument/2006/relationships/slide"/><Relationship Id="rId43" Target="notesMasters/notesMaster1.xml" Type="http://schemas.openxmlformats.org/officeDocument/2006/relationships/notesMaster"/><Relationship Id="rId44" Target="handoutMasters/handoutMaster1.xml" Type="http://schemas.openxmlformats.org/officeDocument/2006/relationships/handoutMaster"/><Relationship Id="rId45" Target="commentAuthors.xml" Type="http://schemas.openxmlformats.org/officeDocument/2006/relationships/commentAuthors"/><Relationship Id="rId46" Target="presProps.xml" Type="http://schemas.openxmlformats.org/officeDocument/2006/relationships/presProps"/><Relationship Id="rId47" Target="viewProps.xml" Type="http://schemas.openxmlformats.org/officeDocument/2006/relationships/viewProps"/><Relationship Id="rId48" Target="theme/theme1.xml" Type="http://schemas.openxmlformats.org/officeDocument/2006/relationships/theme"/><Relationship Id="rId49" Target="tableStyles.xml" Type="http://schemas.openxmlformats.org/officeDocument/2006/relationships/tableStyles"/><Relationship Id="rId5" Target="slideMasters/slideMaster2.xml" Type="http://schemas.openxmlformats.org/officeDocument/2006/relationships/slideMaster"/><Relationship Id="rId50" Target="changesInfos/changesInfo1.xml" Type="http://schemas.microsoft.com/office/2016/11/relationships/changesInfo"/><Relationship Id="rId51" Target="revisionInfo.xml" Type="http://schemas.microsoft.com/office/2015/10/relationships/revisionInfo"/><Relationship Id="rId6" Target="slideMasters/slideMaster3.xml" Type="http://schemas.openxmlformats.org/officeDocument/2006/relationships/slideMaster"/><Relationship Id="rId7" Target="slides/slide1.xml" Type="http://schemas.openxmlformats.org/officeDocument/2006/relationships/slide"/><Relationship Id="rId8" Target="slides/slide2.xml" Type="http://schemas.openxmlformats.org/officeDocument/2006/relationships/slide"/><Relationship Id="rId9" Target="slides/slide3.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石原 房子(ishihara-fusako.q81)" userId="2c3660ca-4cdd-450b-8a7b-8897dfcc84c4" providerId="ADAL" clId="{8D71530E-1BA8-4242-A7FB-EC358C0E8A7B}"/>
    <pc:docChg chg="custSel modSld">
      <pc:chgData name="石原 房子(ishihara-fusako.q81)" userId="2c3660ca-4cdd-450b-8a7b-8897dfcc84c4" providerId="ADAL" clId="{8D71530E-1BA8-4242-A7FB-EC358C0E8A7B}" dt="2026-01-14T01:53:18.682" v="195" actId="1076"/>
      <pc:docMkLst>
        <pc:docMk/>
      </pc:docMkLst>
      <pc:sldChg chg="modSp mod">
        <pc:chgData name="石原 房子(ishihara-fusako.q81)" userId="2c3660ca-4cdd-450b-8a7b-8897dfcc84c4" providerId="ADAL" clId="{8D71530E-1BA8-4242-A7FB-EC358C0E8A7B}" dt="2026-01-08T06:39:44.438" v="9"/>
        <pc:sldMkLst>
          <pc:docMk/>
          <pc:sldMk cId="3270303162" sldId="468"/>
        </pc:sldMkLst>
        <pc:spChg chg="mod">
          <ac:chgData name="石原 房子(ishihara-fusako.q81)" userId="2c3660ca-4cdd-450b-8a7b-8897dfcc84c4" providerId="ADAL" clId="{8D71530E-1BA8-4242-A7FB-EC358C0E8A7B}" dt="2026-01-08T06:39:44.438" v="9"/>
          <ac:spMkLst>
            <pc:docMk/>
            <pc:sldMk cId="3270303162" sldId="468"/>
            <ac:spMk id="8" creationId="{00000000-0000-0000-0000-000000000000}"/>
          </ac:spMkLst>
        </pc:spChg>
      </pc:sldChg>
      <pc:sldChg chg="modSp mod">
        <pc:chgData name="石原 房子(ishihara-fusako.q81)" userId="2c3660ca-4cdd-450b-8a7b-8897dfcc84c4" providerId="ADAL" clId="{8D71530E-1BA8-4242-A7FB-EC358C0E8A7B}" dt="2026-01-08T06:45:09.552" v="150"/>
        <pc:sldMkLst>
          <pc:docMk/>
          <pc:sldMk cId="914982804" sldId="636"/>
        </pc:sldMkLst>
        <pc:spChg chg="mod">
          <ac:chgData name="石原 房子(ishihara-fusako.q81)" userId="2c3660ca-4cdd-450b-8a7b-8897dfcc84c4" providerId="ADAL" clId="{8D71530E-1BA8-4242-A7FB-EC358C0E8A7B}" dt="2026-01-08T06:45:09.552" v="150"/>
          <ac:spMkLst>
            <pc:docMk/>
            <pc:sldMk cId="914982804" sldId="636"/>
            <ac:spMk id="17" creationId="{00000000-0000-0000-0000-000000000000}"/>
          </ac:spMkLst>
        </pc:spChg>
        <pc:spChg chg="mod">
          <ac:chgData name="石原 房子(ishihara-fusako.q81)" userId="2c3660ca-4cdd-450b-8a7b-8897dfcc84c4" providerId="ADAL" clId="{8D71530E-1BA8-4242-A7FB-EC358C0E8A7B}" dt="2026-01-08T06:45:04.583" v="147"/>
          <ac:spMkLst>
            <pc:docMk/>
            <pc:sldMk cId="914982804" sldId="636"/>
            <ac:spMk id="18" creationId="{00000000-0000-0000-0000-000000000000}"/>
          </ac:spMkLst>
        </pc:spChg>
      </pc:sldChg>
      <pc:sldChg chg="addSp delSp modSp mod">
        <pc:chgData name="石原 房子(ishihara-fusako.q81)" userId="2c3660ca-4cdd-450b-8a7b-8897dfcc84c4" providerId="ADAL" clId="{8D71530E-1BA8-4242-A7FB-EC358C0E8A7B}" dt="2026-01-14T01:53:18.682" v="195" actId="1076"/>
        <pc:sldMkLst>
          <pc:docMk/>
          <pc:sldMk cId="1810193336" sldId="648"/>
        </pc:sldMkLst>
        <pc:spChg chg="mod">
          <ac:chgData name="石原 房子(ishihara-fusako.q81)" userId="2c3660ca-4cdd-450b-8a7b-8897dfcc84c4" providerId="ADAL" clId="{8D71530E-1BA8-4242-A7FB-EC358C0E8A7B}" dt="2026-01-08T06:46:54.089" v="175"/>
          <ac:spMkLst>
            <pc:docMk/>
            <pc:sldMk cId="1810193336" sldId="648"/>
            <ac:spMk id="7" creationId="{00000000-0000-0000-0000-000000000000}"/>
          </ac:spMkLst>
        </pc:spChg>
        <pc:picChg chg="add mod">
          <ac:chgData name="石原 房子(ishihara-fusako.q81)" userId="2c3660ca-4cdd-450b-8a7b-8897dfcc84c4" providerId="ADAL" clId="{8D71530E-1BA8-4242-A7FB-EC358C0E8A7B}" dt="2026-01-14T01:53:18.682" v="195" actId="1076"/>
          <ac:picMkLst>
            <pc:docMk/>
            <pc:sldMk cId="1810193336" sldId="648"/>
            <ac:picMk id="4" creationId="{D9EDA19F-00DB-3CEB-695E-11E9A0F4E55D}"/>
          </ac:picMkLst>
        </pc:picChg>
        <pc:picChg chg="del">
          <ac:chgData name="石原 房子(ishihara-fusako.q81)" userId="2c3660ca-4cdd-450b-8a7b-8897dfcc84c4" providerId="ADAL" clId="{8D71530E-1BA8-4242-A7FB-EC358C0E8A7B}" dt="2026-01-14T01:52:31.520" v="191" actId="478"/>
          <ac:picMkLst>
            <pc:docMk/>
            <pc:sldMk cId="1810193336" sldId="648"/>
            <ac:picMk id="8" creationId="{00000000-0000-0000-0000-000000000000}"/>
          </ac:picMkLst>
        </pc:picChg>
      </pc:sldChg>
      <pc:sldChg chg="modSp mod">
        <pc:chgData name="石原 房子(ishihara-fusako.q81)" userId="2c3660ca-4cdd-450b-8a7b-8897dfcc84c4" providerId="ADAL" clId="{8D71530E-1BA8-4242-A7FB-EC358C0E8A7B}" dt="2026-01-08T06:44:14.360" v="140" actId="1076"/>
        <pc:sldMkLst>
          <pc:docMk/>
          <pc:sldMk cId="2414255046" sldId="662"/>
        </pc:sldMkLst>
        <pc:spChg chg="mod">
          <ac:chgData name="石原 房子(ishihara-fusako.q81)" userId="2c3660ca-4cdd-450b-8a7b-8897dfcc84c4" providerId="ADAL" clId="{8D71530E-1BA8-4242-A7FB-EC358C0E8A7B}" dt="2026-01-08T06:42:36.429" v="125" actId="14100"/>
          <ac:spMkLst>
            <pc:docMk/>
            <pc:sldMk cId="2414255046" sldId="662"/>
            <ac:spMk id="32" creationId="{00000000-0000-0000-0000-000000000000}"/>
          </ac:spMkLst>
        </pc:spChg>
        <pc:spChg chg="mod">
          <ac:chgData name="石原 房子(ishihara-fusako.q81)" userId="2c3660ca-4cdd-450b-8a7b-8897dfcc84c4" providerId="ADAL" clId="{8D71530E-1BA8-4242-A7FB-EC358C0E8A7B}" dt="2026-01-08T06:40:22.282" v="11" actId="20577"/>
          <ac:spMkLst>
            <pc:docMk/>
            <pc:sldMk cId="2414255046" sldId="662"/>
            <ac:spMk id="40" creationId="{00000000-0000-0000-0000-000000000000}"/>
          </ac:spMkLst>
        </pc:spChg>
        <pc:picChg chg="mod">
          <ac:chgData name="石原 房子(ishihara-fusako.q81)" userId="2c3660ca-4cdd-450b-8a7b-8897dfcc84c4" providerId="ADAL" clId="{8D71530E-1BA8-4242-A7FB-EC358C0E8A7B}" dt="2026-01-08T06:43:51.010" v="136" actId="1076"/>
          <ac:picMkLst>
            <pc:docMk/>
            <pc:sldMk cId="2414255046" sldId="662"/>
            <ac:picMk id="27" creationId="{00000000-0000-0000-0000-000000000000}"/>
          </ac:picMkLst>
        </pc:picChg>
        <pc:picChg chg="mod">
          <ac:chgData name="石原 房子(ishihara-fusako.q81)" userId="2c3660ca-4cdd-450b-8a7b-8897dfcc84c4" providerId="ADAL" clId="{8D71530E-1BA8-4242-A7FB-EC358C0E8A7B}" dt="2026-01-08T06:44:14.360" v="140" actId="1076"/>
          <ac:picMkLst>
            <pc:docMk/>
            <pc:sldMk cId="2414255046" sldId="662"/>
            <ac:picMk id="28" creationId="{00000000-0000-0000-0000-000000000000}"/>
          </ac:picMkLst>
        </pc:picChg>
        <pc:picChg chg="mod">
          <ac:chgData name="石原 房子(ishihara-fusako.q81)" userId="2c3660ca-4cdd-450b-8a7b-8897dfcc84c4" providerId="ADAL" clId="{8D71530E-1BA8-4242-A7FB-EC358C0E8A7B}" dt="2026-01-08T06:43:56.820" v="137" actId="1076"/>
          <ac:picMkLst>
            <pc:docMk/>
            <pc:sldMk cId="2414255046" sldId="662"/>
            <ac:picMk id="44" creationId="{00000000-0000-0000-0000-000000000000}"/>
          </ac:picMkLst>
        </pc:picChg>
        <pc:picChg chg="mod">
          <ac:chgData name="石原 房子(ishihara-fusako.q81)" userId="2c3660ca-4cdd-450b-8a7b-8897dfcc84c4" providerId="ADAL" clId="{8D71530E-1BA8-4242-A7FB-EC358C0E8A7B}" dt="2026-01-08T06:44:02.162" v="138" actId="1076"/>
          <ac:picMkLst>
            <pc:docMk/>
            <pc:sldMk cId="2414255046" sldId="662"/>
            <ac:picMk id="45" creationId="{00000000-0000-0000-0000-000000000000}"/>
          </ac:picMkLst>
        </pc:picChg>
      </pc:sldChg>
      <pc:sldChg chg="modSp mod">
        <pc:chgData name="石原 房子(ishihara-fusako.q81)" userId="2c3660ca-4cdd-450b-8a7b-8897dfcc84c4" providerId="ADAL" clId="{8D71530E-1BA8-4242-A7FB-EC358C0E8A7B}" dt="2026-01-14T01:40:44.670" v="190" actId="14100"/>
        <pc:sldMkLst>
          <pc:docMk/>
          <pc:sldMk cId="504332097" sldId="673"/>
        </pc:sldMkLst>
        <pc:spChg chg="mod">
          <ac:chgData name="石原 房子(ishihara-fusako.q81)" userId="2c3660ca-4cdd-450b-8a7b-8897dfcc84c4" providerId="ADAL" clId="{8D71530E-1BA8-4242-A7FB-EC358C0E8A7B}" dt="2026-01-14T01:38:37.955" v="189" actId="6549"/>
          <ac:spMkLst>
            <pc:docMk/>
            <pc:sldMk cId="504332097" sldId="673"/>
            <ac:spMk id="6" creationId="{00000000-0000-0000-0000-000000000000}"/>
          </ac:spMkLst>
        </pc:spChg>
        <pc:spChg chg="mod">
          <ac:chgData name="石原 房子(ishihara-fusako.q81)" userId="2c3660ca-4cdd-450b-8a7b-8897dfcc84c4" providerId="ADAL" clId="{8D71530E-1BA8-4242-A7FB-EC358C0E8A7B}" dt="2026-01-14T01:40:44.670" v="190" actId="14100"/>
          <ac:spMkLst>
            <pc:docMk/>
            <pc:sldMk cId="504332097" sldId="673"/>
            <ac:spMk id="10" creationId="{00000000-0000-0000-0000-000000000000}"/>
          </ac:spMkLst>
        </pc:spChg>
      </pc:sldChg>
      <pc:sldChg chg="modSp mod">
        <pc:chgData name="石原 房子(ishihara-fusako.q81)" userId="2c3660ca-4cdd-450b-8a7b-8897dfcc84c4" providerId="ADAL" clId="{8D71530E-1BA8-4242-A7FB-EC358C0E8A7B}" dt="2026-01-08T06:46:28.087" v="172"/>
        <pc:sldMkLst>
          <pc:docMk/>
          <pc:sldMk cId="42965625" sldId="675"/>
        </pc:sldMkLst>
        <pc:spChg chg="mod">
          <ac:chgData name="石原 房子(ishihara-fusako.q81)" userId="2c3660ca-4cdd-450b-8a7b-8897dfcc84c4" providerId="ADAL" clId="{8D71530E-1BA8-4242-A7FB-EC358C0E8A7B}" dt="2026-01-08T06:46:28.087" v="172"/>
          <ac:spMkLst>
            <pc:docMk/>
            <pc:sldMk cId="42965625" sldId="675"/>
            <ac:spMk id="11" creationId="{00000000-0000-0000-0000-000000000000}"/>
          </ac:spMkLst>
        </pc:spChg>
      </pc:sldChg>
    </pc:docChg>
  </pc:docChgLst>
</pc:chgInfo>
</file>

<file path=ppt/charts/_rels/chart1.xml.rels><?xml version="1.0" encoding="UTF-8" standalone="yes"?><Relationships xmlns="http://schemas.openxmlformats.org/package/2006/relationships"><Relationship Id="rId1" Target="style1.xml" Type="http://schemas.microsoft.com/office/2011/relationships/chartStyle"/><Relationship Id="rId2" Target="colors1.xml" Type="http://schemas.microsoft.com/office/2011/relationships/chartColorStyle"/><Relationship Id="rId3" Target="file:///C:/Users/KYMDM/Documents/220721_OECD&#12464;&#12521;&#12501;&#65288;&#30007;&#22899;&#38291;&#36035;&#37329;&#26684;&#24046;&#65289;.xlsx" TargetMode="External" Type="http://schemas.openxmlformats.org/officeDocument/2006/relationships/oleObject"/></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32326084472113E-2"/>
          <c:y val="3.2819862478561571E-2"/>
          <c:w val="0.94269080604709532"/>
          <c:h val="0.84948142913776226"/>
        </c:manualLayout>
      </c:layout>
      <c:lineChart>
        <c:grouping val="standard"/>
        <c:varyColors val="0"/>
        <c:ser>
          <c:idx val="0"/>
          <c:order val="0"/>
          <c:tx>
            <c:strRef>
              <c:f>'OECD４か国（日英独仏）'!$B$3</c:f>
              <c:strCache>
                <c:ptCount val="1"/>
                <c:pt idx="0">
                  <c:v>日本</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t" anchorCtr="0">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'OECD４か国（日英独仏）'!$C$2:$BB$2</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'OECD４か国（日英独仏）'!$C$3:$BB$3</c:f>
              <c:numCache>
                <c:formatCode>General</c:formatCode>
                <c:ptCount val="52"/>
                <c:pt idx="5" formatCode="0.0_ ">
                  <c:v>42.389758178999998</c:v>
                </c:pt>
                <c:pt idx="6" formatCode="0.0_ ">
                  <c:v>39.741750359000001</c:v>
                </c:pt>
                <c:pt idx="7" formatCode="0.0_ ">
                  <c:v>40.326797386000003</c:v>
                </c:pt>
                <c:pt idx="8" formatCode="0.0_ ">
                  <c:v>40.565457897999998</c:v>
                </c:pt>
                <c:pt idx="9" formatCode="0.0_ ">
                  <c:v>41.313190005999999</c:v>
                </c:pt>
                <c:pt idx="10" formatCode="0.0_ ">
                  <c:v>41.680305509999997</c:v>
                </c:pt>
                <c:pt idx="11" formatCode="0.0_ ">
                  <c:v>41.956967212999999</c:v>
                </c:pt>
                <c:pt idx="12" formatCode="0.0_ ">
                  <c:v>42.159257449999998</c:v>
                </c:pt>
                <c:pt idx="13" formatCode="0.0_ ">
                  <c:v>41.903409091</c:v>
                </c:pt>
                <c:pt idx="14" formatCode="0.0_ ">
                  <c:v>41.934005499999998</c:v>
                </c:pt>
                <c:pt idx="15" formatCode="0.0_ ">
                  <c:v>41.659272405000003</c:v>
                </c:pt>
                <c:pt idx="16" formatCode="0.0_ ">
                  <c:v>41.605524385000002</c:v>
                </c:pt>
                <c:pt idx="17" formatCode="0.0_ ">
                  <c:v>41.226215645000003</c:v>
                </c:pt>
                <c:pt idx="18" formatCode="0.0_ ">
                  <c:v>41.018211921000002</c:v>
                </c:pt>
                <c:pt idx="19" formatCode="0.0_ ">
                  <c:v>40.963375796000001</c:v>
                </c:pt>
                <c:pt idx="20" formatCode="0.0_ ">
                  <c:v>40.598938590000003</c:v>
                </c:pt>
                <c:pt idx="21" formatCode="0.0_ ">
                  <c:v>39.898989899</c:v>
                </c:pt>
                <c:pt idx="22" formatCode="0.0_ ">
                  <c:v>38.884992986999997</c:v>
                </c:pt>
                <c:pt idx="23" formatCode="0.0_ ">
                  <c:v>38.450946643999998</c:v>
                </c:pt>
                <c:pt idx="24" formatCode="0.0_ ">
                  <c:v>37.815975733000002</c:v>
                </c:pt>
                <c:pt idx="25" formatCode="0.0_ ">
                  <c:v>37.090301003</c:v>
                </c:pt>
                <c:pt idx="26" formatCode="0.0_ ">
                  <c:v>36.847323199000002</c:v>
                </c:pt>
                <c:pt idx="27" formatCode="0.0_ ">
                  <c:v>36.521454306999999</c:v>
                </c:pt>
                <c:pt idx="28" formatCode="0.0_ ">
                  <c:v>35.307666996000002</c:v>
                </c:pt>
                <c:pt idx="29" formatCode="0.0_ ">
                  <c:v>34.550839091999997</c:v>
                </c:pt>
                <c:pt idx="30" formatCode="0.0_ ">
                  <c:v>33.859303089999997</c:v>
                </c:pt>
                <c:pt idx="31" formatCode="0.0_ ">
                  <c:v>33.864671438000002</c:v>
                </c:pt>
                <c:pt idx="32" formatCode="0.0_ ">
                  <c:v>32.529722589000002</c:v>
                </c:pt>
                <c:pt idx="33" formatCode="0.0_ ">
                  <c:v>31.997350116</c:v>
                </c:pt>
                <c:pt idx="34" formatCode="0.0_ ">
                  <c:v>31.087391594</c:v>
                </c:pt>
                <c:pt idx="35" formatCode="0.0_ ">
                  <c:v>32.825438886999997</c:v>
                </c:pt>
                <c:pt idx="36" formatCode="0.0_ ">
                  <c:v>32.980832782999997</c:v>
                </c:pt>
                <c:pt idx="37" formatCode="0.0_ ">
                  <c:v>31.742323097</c:v>
                </c:pt>
                <c:pt idx="38" formatCode="0.0_ ">
                  <c:v>30.694397853000002</c:v>
                </c:pt>
                <c:pt idx="39" formatCode="0.0_ ">
                  <c:v>28.284923928000001</c:v>
                </c:pt>
                <c:pt idx="40" formatCode="0.0_ ">
                  <c:v>28.684300927999999</c:v>
                </c:pt>
                <c:pt idx="41" formatCode="0.0_ ">
                  <c:v>27.395364925999999</c:v>
                </c:pt>
                <c:pt idx="42" formatCode="0.0_ ">
                  <c:v>26.523545706</c:v>
                </c:pt>
                <c:pt idx="43" formatCode="0.0_ ">
                  <c:v>26.587578507</c:v>
                </c:pt>
                <c:pt idx="44" formatCode="0.0_ ">
                  <c:v>25.870989996999999</c:v>
                </c:pt>
                <c:pt idx="45" formatCode="0.0_ ">
                  <c:v>25.731790333999999</c:v>
                </c:pt>
                <c:pt idx="46" formatCode="0.0_ ">
                  <c:v>24.601289446999999</c:v>
                </c:pt>
                <c:pt idx="47" formatCode="0.0_ ">
                  <c:v>24.518092661000001</c:v>
                </c:pt>
                <c:pt idx="48" formatCode="0.0_ ">
                  <c:v>23.537368955000002</c:v>
                </c:pt>
                <c:pt idx="49" formatCode="0.0_ ">
                  <c:v>23.480013436</c:v>
                </c:pt>
                <c:pt idx="50" formatCode="0.0_ ">
                  <c:v>22.518568535</c:v>
                </c:pt>
                <c:pt idx="51" formatCode="0.0_ ">
                  <c:v>22.114000000000001</c:v>
                </c:pt>
              </c:numCache>
            </c:numRef>
          </c:val>
          <c:smooth val="0"/>
          <c:extLst>
            <c:ext xmlns:c16="http://schemas.microsoft.com/office/drawing/2014/chart" uri="{C3380CC4-5D6E-409C-BE32-E72D297353CC}">
              <c16:uniqueId val="{00000000-E688-4A4F-9EE8-80660D89F632}"/>
            </c:ext>
          </c:extLst>
        </c:ser>
        <c:ser>
          <c:idx val="1"/>
          <c:order val="1"/>
          <c:tx>
            <c:strRef>
              <c:f>'OECD４か国（日英独仏）'!$B$4</c:f>
              <c:strCache>
                <c:ptCount val="1"/>
                <c:pt idx="0">
                  <c:v>イギリス</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5"/>
              <c:layout>
                <c:manualLayout>
                  <c:x val="-2.7234099487141443E-2"/>
                  <c:y val="1.2793799929658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88-4A4F-9EE8-80660D89F632}"/>
                </c:ext>
              </c:extLst>
            </c:dLbl>
            <c:dLbl>
              <c:idx val="50"/>
              <c:layout>
                <c:manualLayout>
                  <c:x val="-1.9064898831632773E-2"/>
                  <c:y val="-4.58892668005293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F1-4B80-B23E-4D82483891FE}"/>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numRef>
              <c:f>'OECD４か国（日英独仏）'!$C$2:$BB$2</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'OECD４か国（日英独仏）'!$C$4:$BB$4</c:f>
              <c:numCache>
                <c:formatCode>0.0_ </c:formatCode>
                <c:ptCount val="52"/>
                <c:pt idx="0">
                  <c:v>47.578039175999997</c:v>
                </c:pt>
                <c:pt idx="1">
                  <c:v>45.527421846999999</c:v>
                </c:pt>
                <c:pt idx="2">
                  <c:v>45.677794732999999</c:v>
                </c:pt>
                <c:pt idx="3">
                  <c:v>46.378726413999999</c:v>
                </c:pt>
                <c:pt idx="4">
                  <c:v>44.422234328000002</c:v>
                </c:pt>
                <c:pt idx="5">
                  <c:v>39.855414721000002</c:v>
                </c:pt>
                <c:pt idx="6">
                  <c:v>36.550301935999997</c:v>
                </c:pt>
                <c:pt idx="7">
                  <c:v>35.788367620000002</c:v>
                </c:pt>
                <c:pt idx="8">
                  <c:v>37.474868762</c:v>
                </c:pt>
                <c:pt idx="9">
                  <c:v>38.295239524000003</c:v>
                </c:pt>
                <c:pt idx="10">
                  <c:v>36.688585971000002</c:v>
                </c:pt>
                <c:pt idx="11">
                  <c:v>35.426812298999998</c:v>
                </c:pt>
                <c:pt idx="12">
                  <c:v>35.659619489000001</c:v>
                </c:pt>
                <c:pt idx="13">
                  <c:v>34.567281919000003</c:v>
                </c:pt>
                <c:pt idx="14">
                  <c:v>35.081526592000003</c:v>
                </c:pt>
                <c:pt idx="15">
                  <c:v>35.120114368000003</c:v>
                </c:pt>
                <c:pt idx="16">
                  <c:v>34.938506318999998</c:v>
                </c:pt>
                <c:pt idx="17">
                  <c:v>34.512954387999997</c:v>
                </c:pt>
                <c:pt idx="18">
                  <c:v>34.045729487999999</c:v>
                </c:pt>
                <c:pt idx="19">
                  <c:v>33.730659166000002</c:v>
                </c:pt>
                <c:pt idx="20">
                  <c:v>32.744955953999998</c:v>
                </c:pt>
                <c:pt idx="21">
                  <c:v>31.075478051000001</c:v>
                </c:pt>
                <c:pt idx="22">
                  <c:v>29.946679400000001</c:v>
                </c:pt>
                <c:pt idx="23">
                  <c:v>28.719019259</c:v>
                </c:pt>
                <c:pt idx="24">
                  <c:v>28.079718536000001</c:v>
                </c:pt>
                <c:pt idx="25">
                  <c:v>28.192834912999999</c:v>
                </c:pt>
                <c:pt idx="26">
                  <c:v>27.218410885000001</c:v>
                </c:pt>
                <c:pt idx="27">
                  <c:v>26.919070154</c:v>
                </c:pt>
                <c:pt idx="28">
                  <c:v>27.035294221000001</c:v>
                </c:pt>
                <c:pt idx="29">
                  <c:v>26.089728423</c:v>
                </c:pt>
                <c:pt idx="30">
                  <c:v>26.280313829000001</c:v>
                </c:pt>
                <c:pt idx="31">
                  <c:v>25.639645899000001</c:v>
                </c:pt>
                <c:pt idx="32">
                  <c:v>24.379099435000001</c:v>
                </c:pt>
                <c:pt idx="33">
                  <c:v>24.124467086999999</c:v>
                </c:pt>
                <c:pt idx="34">
                  <c:v>23.358740968999999</c:v>
                </c:pt>
                <c:pt idx="35">
                  <c:v>22.063958199999998</c:v>
                </c:pt>
                <c:pt idx="36">
                  <c:v>21.718084023999999</c:v>
                </c:pt>
                <c:pt idx="37">
                  <c:v>21.634780707000001</c:v>
                </c:pt>
                <c:pt idx="38">
                  <c:v>21.857869107999999</c:v>
                </c:pt>
                <c:pt idx="39">
                  <c:v>20.686295953999998</c:v>
                </c:pt>
                <c:pt idx="40">
                  <c:v>19.231436918</c:v>
                </c:pt>
                <c:pt idx="41">
                  <c:v>18.246005202999999</c:v>
                </c:pt>
                <c:pt idx="42">
                  <c:v>17.783882783999999</c:v>
                </c:pt>
                <c:pt idx="43">
                  <c:v>17.482014388</c:v>
                </c:pt>
                <c:pt idx="44">
                  <c:v>17.382742571000001</c:v>
                </c:pt>
                <c:pt idx="45">
                  <c:v>17.101551481000001</c:v>
                </c:pt>
                <c:pt idx="46">
                  <c:v>16.796536797000002</c:v>
                </c:pt>
                <c:pt idx="47">
                  <c:v>16.534100524999999</c:v>
                </c:pt>
                <c:pt idx="48">
                  <c:v>16.310424203</c:v>
                </c:pt>
                <c:pt idx="49">
                  <c:v>16.099809281999999</c:v>
                </c:pt>
                <c:pt idx="50">
                  <c:v>12.277867528</c:v>
                </c:pt>
                <c:pt idx="51">
                  <c:v>14.349</c:v>
                </c:pt>
              </c:numCache>
            </c:numRef>
          </c:val>
          <c:smooth val="0"/>
          <c:extLst>
            <c:ext xmlns:c16="http://schemas.microsoft.com/office/drawing/2014/chart" uri="{C3380CC4-5D6E-409C-BE32-E72D297353CC}">
              <c16:uniqueId val="{00000001-E688-4A4F-9EE8-80660D89F632}"/>
            </c:ext>
          </c:extLst>
        </c:ser>
        <c:ser>
          <c:idx val="2"/>
          <c:order val="2"/>
          <c:tx>
            <c:strRef>
              <c:f>'OECD４か国（日英独仏）'!$B$5</c:f>
              <c:strCache>
                <c:ptCount val="1"/>
                <c:pt idx="0">
                  <c:v>ドイツ</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48"/>
              <c:layout>
                <c:manualLayout>
                  <c:x val="-1.9064898831632773E-2"/>
                  <c:y val="2.13986641051167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F1-4B80-B23E-4D82483891FE}"/>
                </c:ext>
              </c:extLst>
            </c:dLbl>
            <c:dLbl>
              <c:idx val="49"/>
              <c:layout>
                <c:manualLayout>
                  <c:x val="-1.7703365389047997E-2"/>
                  <c:y val="1.6308065748590464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3152822587475311E-2"/>
                      <c:h val="3.503140230116062E-2"/>
                    </c:manualLayout>
                  </c15:layout>
                </c:ext>
                <c:ext xmlns:c16="http://schemas.microsoft.com/office/drawing/2014/chart" uri="{C3380CC4-5D6E-409C-BE32-E72D297353CC}">
                  <c16:uniqueId val="{00000009-E688-4A4F-9EE8-80660D89F632}"/>
                </c:ext>
              </c:extLst>
            </c:dLbl>
            <c:dLbl>
              <c:idx val="50"/>
              <c:layout>
                <c:manualLayout>
                  <c:x val="-1.9064898831632773E-2"/>
                  <c:y val="5.20119174743824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F1-4B80-B23E-4D82483891FE}"/>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'OECD４か国（日英独仏）'!$C$2:$BB$2</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'OECD４か国（日英独仏）'!$C$5:$BB$5</c:f>
              <c:numCache>
                <c:formatCode>General</c:formatCode>
                <c:ptCount val="52"/>
                <c:pt idx="22" formatCode="0.0_ ">
                  <c:v>26.935449734999999</c:v>
                </c:pt>
                <c:pt idx="23" formatCode="0.0_ ">
                  <c:v>23.017612524</c:v>
                </c:pt>
                <c:pt idx="24" formatCode="0.0_ ">
                  <c:v>20.498641460000002</c:v>
                </c:pt>
                <c:pt idx="25" formatCode="0.0_ ">
                  <c:v>19.411547001999999</c:v>
                </c:pt>
                <c:pt idx="26" formatCode="0.0_ ">
                  <c:v>20.649557521999998</c:v>
                </c:pt>
                <c:pt idx="27" formatCode="0.0_ ">
                  <c:v>21.409751924999998</c:v>
                </c:pt>
                <c:pt idx="28" formatCode="0.0_ ">
                  <c:v>20.896610168999999</c:v>
                </c:pt>
                <c:pt idx="29" formatCode="0.0_ ">
                  <c:v>20.169491525000002</c:v>
                </c:pt>
                <c:pt idx="30" formatCode="0.0_ ">
                  <c:v>19.579030976999999</c:v>
                </c:pt>
                <c:pt idx="31" formatCode="0.0_ ">
                  <c:v>19.105008078000001</c:v>
                </c:pt>
                <c:pt idx="32" formatCode="0.0_ ">
                  <c:v>19.076590488000001</c:v>
                </c:pt>
                <c:pt idx="33" formatCode="0.0_ ">
                  <c:v>19.554572271000001</c:v>
                </c:pt>
                <c:pt idx="34" formatCode="0.0_ ">
                  <c:v>21.850217724</c:v>
                </c:pt>
                <c:pt idx="35" formatCode="0.0_ ">
                  <c:v>16.347569956000001</c:v>
                </c:pt>
                <c:pt idx="36" formatCode="0.0_ ">
                  <c:v>18.128654971</c:v>
                </c:pt>
                <c:pt idx="37" formatCode="0.0_ ">
                  <c:v>16.715542522</c:v>
                </c:pt>
                <c:pt idx="38" formatCode="0.0_ ">
                  <c:v>16.737517957000001</c:v>
                </c:pt>
                <c:pt idx="39" formatCode="0.0_ ">
                  <c:v>16.524216524</c:v>
                </c:pt>
                <c:pt idx="40" formatCode="0.0_ ">
                  <c:v>16.694715584000001</c:v>
                </c:pt>
                <c:pt idx="41" formatCode="0.0_ ">
                  <c:v>16.944444443999998</c:v>
                </c:pt>
                <c:pt idx="42" formatCode="0.0_ ">
                  <c:v>15.646258503</c:v>
                </c:pt>
                <c:pt idx="43" formatCode="0.0_ ">
                  <c:v>14.093150684999999</c:v>
                </c:pt>
                <c:pt idx="44" formatCode="0.0_ ">
                  <c:v>17.1875</c:v>
                </c:pt>
                <c:pt idx="45" formatCode="0.0_ ">
                  <c:v>15.816326531</c:v>
                </c:pt>
                <c:pt idx="46" formatCode="0.0_ ">
                  <c:v>15.510718789</c:v>
                </c:pt>
                <c:pt idx="47" formatCode="0.0_ ">
                  <c:v>16.190476189999998</c:v>
                </c:pt>
                <c:pt idx="48" formatCode="0.0_ ">
                  <c:v>15.250121418000001</c:v>
                </c:pt>
                <c:pt idx="49" formatCode="0.0_ ">
                  <c:v>13.894902578</c:v>
                </c:pt>
                <c:pt idx="50" formatCode="0.0_ ">
                  <c:v>14.202999999999999</c:v>
                </c:pt>
              </c:numCache>
            </c:numRef>
          </c:val>
          <c:smooth val="0"/>
          <c:extLst>
            <c:ext xmlns:c16="http://schemas.microsoft.com/office/drawing/2014/chart" uri="{C3380CC4-5D6E-409C-BE32-E72D297353CC}">
              <c16:uniqueId val="{00000002-E688-4A4F-9EE8-80660D89F632}"/>
            </c:ext>
          </c:extLst>
        </c:ser>
        <c:ser>
          <c:idx val="3"/>
          <c:order val="3"/>
          <c:tx>
            <c:strRef>
              <c:f>'OECD４か国（日英独仏）'!$B$6</c:f>
              <c:strCache>
                <c:ptCount val="1"/>
                <c:pt idx="0">
                  <c:v>フランス</c:v>
                </c:pt>
              </c:strCache>
            </c:strRef>
          </c:tx>
          <c:spPr>
            <a:ln w="28575" cap="rnd">
              <a:solidFill>
                <a:srgbClr val="FFFF00"/>
              </a:solidFill>
              <a:round/>
            </a:ln>
            <a:effectLst/>
          </c:spPr>
          <c:marker>
            <c:symbol val="circle"/>
            <c:size val="5"/>
            <c:spPr>
              <a:solidFill>
                <a:srgbClr val="FFFF00"/>
              </a:solidFill>
              <a:ln w="9525">
                <a:solidFill>
                  <a:srgbClr val="FFFF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'OECD４か国（日英独仏）'!$C$2:$BB$2</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'OECD４か国（日英独仏）'!$C$6:$BB$6</c:f>
              <c:numCache>
                <c:formatCode>General</c:formatCode>
                <c:ptCount val="52"/>
                <c:pt idx="32" formatCode="0.0_ ">
                  <c:v>13.30472103</c:v>
                </c:pt>
                <c:pt idx="36" formatCode="0.0_ ">
                  <c:v>9.3907466788999994</c:v>
                </c:pt>
                <c:pt idx="40" formatCode="0.0_ ">
                  <c:v>9.1188075406000006</c:v>
                </c:pt>
                <c:pt idx="44" formatCode="0.0_ ">
                  <c:v>9.8721023180999996</c:v>
                </c:pt>
                <c:pt idx="48" formatCode="0.0_ ">
                  <c:v>11.823802164</c:v>
                </c:pt>
              </c:numCache>
            </c:numRef>
          </c:val>
          <c:smooth val="0"/>
          <c:extLst>
            <c:ext xmlns:c16="http://schemas.microsoft.com/office/drawing/2014/chart" uri="{C3380CC4-5D6E-409C-BE32-E72D297353CC}">
              <c16:uniqueId val="{00000003-E688-4A4F-9EE8-80660D89F632}"/>
            </c:ext>
          </c:extLst>
        </c:ser>
        <c:dLbls>
          <c:showLegendKey val="0"/>
          <c:showVal val="0"/>
          <c:showCatName val="0"/>
          <c:showSerName val="0"/>
          <c:showPercent val="0"/>
          <c:showBubbleSize val="0"/>
        </c:dLbls>
        <c:marker val="1"/>
        <c:smooth val="0"/>
        <c:axId val="1418637087"/>
        <c:axId val="1418655391"/>
      </c:lineChart>
      <c:catAx>
        <c:axId val="1418637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418655391"/>
        <c:crosses val="autoZero"/>
        <c:auto val="1"/>
        <c:lblAlgn val="ctr"/>
        <c:lblOffset val="100"/>
        <c:noMultiLvlLbl val="0"/>
      </c:catAx>
      <c:valAx>
        <c:axId val="14186553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18637087"/>
        <c:crosses val="autoZero"/>
        <c:crossBetween val="between"/>
      </c:valAx>
      <c:spPr>
        <a:noFill/>
        <a:ln>
          <a:noFill/>
        </a:ln>
        <a:effectLst/>
      </c:spPr>
    </c:plotArea>
    <c:legend>
      <c:legendPos val="t"/>
      <c:layout>
        <c:manualLayout>
          <c:xMode val="edge"/>
          <c:yMode val="edge"/>
          <c:x val="0.15857544149598013"/>
          <c:y val="0.56218007335577547"/>
          <c:w val="0.11700921719895141"/>
          <c:h val="0.194367992659749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DB011B-B2EB-4F05-9FE5-E1366EADFACF}" type="doc">
      <dgm:prSet loTypeId="urn:microsoft.com/office/officeart/2005/8/layout/chevron1" loCatId="process" qsTypeId="urn:microsoft.com/office/officeart/2005/8/quickstyle/simple1" qsCatId="simple" csTypeId="urn:microsoft.com/office/officeart/2005/8/colors/accent1_2" csCatId="accent1" phldr="1"/>
      <dgm:spPr/>
    </dgm:pt>
    <dgm:pt modelId="{C50F829E-C476-450E-989A-0E23D7E1ECA5}">
      <dgm:prSet phldrT="[テキスト]" custT="1"/>
      <dgm:spPr/>
      <dgm:t>
        <a:bodyPr/>
        <a:lstStyle/>
        <a:p>
          <a:r>
            <a:rPr kumimoji="1" lang="ja-JP" altLang="en-US" sz="900" dirty="0"/>
            <a:t>①労働者の分類</a:t>
          </a:r>
        </a:p>
      </dgm:t>
    </dgm:pt>
    <dgm:pt modelId="{68996EC8-8932-4113-87DC-9B5C5A29190C}" type="parTrans" cxnId="{7900FE1E-D8CF-4A0A-8353-30D6C842EF35}">
      <dgm:prSet/>
      <dgm:spPr/>
      <dgm:t>
        <a:bodyPr/>
        <a:lstStyle/>
        <a:p>
          <a:endParaRPr kumimoji="1" lang="ja-JP" altLang="en-US" sz="2800"/>
        </a:p>
      </dgm:t>
    </dgm:pt>
    <dgm:pt modelId="{B825A369-5E56-4960-99A3-79B3ADD9D8D6}" type="sibTrans" cxnId="{7900FE1E-D8CF-4A0A-8353-30D6C842EF35}">
      <dgm:prSet/>
      <dgm:spPr/>
      <dgm:t>
        <a:bodyPr/>
        <a:lstStyle/>
        <a:p>
          <a:endParaRPr kumimoji="1" lang="ja-JP" altLang="en-US" sz="2800"/>
        </a:p>
      </dgm:t>
    </dgm:pt>
    <dgm:pt modelId="{F1A7DB5C-7D89-4AC5-8496-8D4475F0447A}">
      <dgm:prSet phldrT="[テキスト]" custT="1"/>
      <dgm:spPr>
        <a:solidFill>
          <a:schemeClr val="bg1">
            <a:lumMod val="75000"/>
          </a:schemeClr>
        </a:solidFill>
      </dgm:spPr>
      <dgm:t>
        <a:bodyPr/>
        <a:lstStyle/>
        <a:p>
          <a:r>
            <a:rPr kumimoji="1" lang="ja-JP" altLang="en-US" sz="900" dirty="0"/>
            <a:t>③平均年間賃金の算出（正規・非正規）</a:t>
          </a:r>
        </a:p>
      </dgm:t>
    </dgm:pt>
    <dgm:pt modelId="{6DA74018-28DD-44D2-ADA2-838D874DA4A5}" type="parTrans" cxnId="{EEA6ED67-50F6-4DEF-8857-98E707D5C7BA}">
      <dgm:prSet/>
      <dgm:spPr/>
      <dgm:t>
        <a:bodyPr/>
        <a:lstStyle/>
        <a:p>
          <a:endParaRPr kumimoji="1" lang="ja-JP" altLang="en-US" sz="2800"/>
        </a:p>
      </dgm:t>
    </dgm:pt>
    <dgm:pt modelId="{B2257290-5A9A-416A-859A-4B70EDC081D1}" type="sibTrans" cxnId="{EEA6ED67-50F6-4DEF-8857-98E707D5C7BA}">
      <dgm:prSet/>
      <dgm:spPr/>
      <dgm:t>
        <a:bodyPr/>
        <a:lstStyle/>
        <a:p>
          <a:endParaRPr kumimoji="1" lang="ja-JP" altLang="en-US" sz="2800"/>
        </a:p>
      </dgm:t>
    </dgm:pt>
    <dgm:pt modelId="{8288D07D-677A-4E7C-B46A-58E08A2663E1}">
      <dgm:prSet phldrT="[テキスト]" custT="1"/>
      <dgm:spPr>
        <a:solidFill>
          <a:schemeClr val="bg1">
            <a:lumMod val="75000"/>
          </a:schemeClr>
        </a:solidFill>
      </dgm:spPr>
      <dgm:t>
        <a:bodyPr/>
        <a:lstStyle/>
        <a:p>
          <a:r>
            <a:rPr kumimoji="1" lang="ja-JP" altLang="en-US" sz="900" dirty="0"/>
            <a:t>②総賃金と人員数の算出</a:t>
          </a:r>
        </a:p>
      </dgm:t>
    </dgm:pt>
    <dgm:pt modelId="{15CDA619-E4EB-46A2-8A77-9ECBE899D296}" type="sibTrans" cxnId="{3D3BC87E-93C2-487C-ACA0-507C173A986E}">
      <dgm:prSet/>
      <dgm:spPr/>
      <dgm:t>
        <a:bodyPr/>
        <a:lstStyle/>
        <a:p>
          <a:endParaRPr kumimoji="1" lang="ja-JP" altLang="en-US" sz="2800"/>
        </a:p>
      </dgm:t>
    </dgm:pt>
    <dgm:pt modelId="{15EF4741-AD21-43BE-80DA-0442F51D39B5}" type="parTrans" cxnId="{3D3BC87E-93C2-487C-ACA0-507C173A986E}">
      <dgm:prSet/>
      <dgm:spPr/>
      <dgm:t>
        <a:bodyPr/>
        <a:lstStyle/>
        <a:p>
          <a:endParaRPr kumimoji="1" lang="ja-JP" altLang="en-US" sz="2800"/>
        </a:p>
      </dgm:t>
    </dgm:pt>
    <dgm:pt modelId="{4A64FA92-24DA-4C86-B98B-3C3F9AA9F22F}">
      <dgm:prSet phldrT="[テキスト]" custT="1"/>
      <dgm:spPr>
        <a:solidFill>
          <a:schemeClr val="bg1">
            <a:lumMod val="75000"/>
          </a:schemeClr>
        </a:solidFill>
      </dgm:spPr>
      <dgm:t>
        <a:bodyPr/>
        <a:lstStyle/>
        <a:p>
          <a:r>
            <a:rPr kumimoji="1" lang="ja-JP" altLang="en-US" sz="900" dirty="0"/>
            <a:t>④平均年間賃金の算出（全ての労働者）</a:t>
          </a:r>
        </a:p>
      </dgm:t>
    </dgm:pt>
    <dgm:pt modelId="{C6583B36-5F43-4659-AEB1-A9722E69D5E5}" type="parTrans" cxnId="{AFBD5B6F-1F31-451A-BFFD-FC329A35FBB7}">
      <dgm:prSet/>
      <dgm:spPr/>
      <dgm:t>
        <a:bodyPr/>
        <a:lstStyle/>
        <a:p>
          <a:endParaRPr kumimoji="1" lang="ja-JP" altLang="en-US" sz="2800"/>
        </a:p>
      </dgm:t>
    </dgm:pt>
    <dgm:pt modelId="{5A79B3ED-DD89-456A-B6F2-F1BC710FFD17}" type="sibTrans" cxnId="{AFBD5B6F-1F31-451A-BFFD-FC329A35FBB7}">
      <dgm:prSet/>
      <dgm:spPr/>
      <dgm:t>
        <a:bodyPr/>
        <a:lstStyle/>
        <a:p>
          <a:endParaRPr kumimoji="1" lang="ja-JP" altLang="en-US" sz="2800"/>
        </a:p>
      </dgm:t>
    </dgm:pt>
    <dgm:pt modelId="{4AB37082-08F7-425D-852D-2C4CD43B4EB2}">
      <dgm:prSet phldrT="[テキスト]" custT="1"/>
      <dgm:spPr>
        <a:solidFill>
          <a:schemeClr val="bg1">
            <a:lumMod val="75000"/>
          </a:schemeClr>
        </a:solidFill>
      </dgm:spPr>
      <dgm:t>
        <a:bodyPr/>
        <a:lstStyle/>
        <a:p>
          <a:r>
            <a:rPr kumimoji="1" lang="ja-JP" altLang="en-US" sz="900" dirty="0"/>
            <a:t>⑤割合の算出・公表</a:t>
          </a:r>
        </a:p>
      </dgm:t>
    </dgm:pt>
    <dgm:pt modelId="{FFEC0466-29A6-4D85-B9A5-A047634A1CD7}" type="parTrans" cxnId="{DCF1CEA4-0188-4A45-92A5-9C0F21F5DAD2}">
      <dgm:prSet/>
      <dgm:spPr/>
      <dgm:t>
        <a:bodyPr/>
        <a:lstStyle/>
        <a:p>
          <a:endParaRPr kumimoji="1" lang="ja-JP" altLang="en-US" sz="2800"/>
        </a:p>
      </dgm:t>
    </dgm:pt>
    <dgm:pt modelId="{3EB1D8AE-C400-4DEA-93ED-03C374B29C77}" type="sibTrans" cxnId="{DCF1CEA4-0188-4A45-92A5-9C0F21F5DAD2}">
      <dgm:prSet/>
      <dgm:spPr/>
      <dgm:t>
        <a:bodyPr/>
        <a:lstStyle/>
        <a:p>
          <a:endParaRPr kumimoji="1" lang="ja-JP" altLang="en-US" sz="2800"/>
        </a:p>
      </dgm:t>
    </dgm:pt>
    <dgm:pt modelId="{0F503E0B-1943-4C43-BA28-FB245954EC7D}" type="pres">
      <dgm:prSet presAssocID="{F1DB011B-B2EB-4F05-9FE5-E1366EADFACF}" presName="Name0" presStyleCnt="0">
        <dgm:presLayoutVars>
          <dgm:dir/>
          <dgm:animLvl val="lvl"/>
          <dgm:resizeHandles val="exact"/>
        </dgm:presLayoutVars>
      </dgm:prSet>
      <dgm:spPr/>
    </dgm:pt>
    <dgm:pt modelId="{51789D11-6D38-4170-9A05-261CCC52621C}" type="pres">
      <dgm:prSet presAssocID="{C50F829E-C476-450E-989A-0E23D7E1ECA5}" presName="parTxOnly" presStyleLbl="node1" presStyleIdx="0" presStyleCnt="5">
        <dgm:presLayoutVars>
          <dgm:chMax val="0"/>
          <dgm:chPref val="0"/>
          <dgm:bulletEnabled val="1"/>
        </dgm:presLayoutVars>
      </dgm:prSet>
      <dgm:spPr/>
    </dgm:pt>
    <dgm:pt modelId="{2CF5845F-941A-4A36-9A31-13F3587E091B}" type="pres">
      <dgm:prSet presAssocID="{B825A369-5E56-4960-99A3-79B3ADD9D8D6}" presName="parTxOnlySpace" presStyleCnt="0"/>
      <dgm:spPr/>
    </dgm:pt>
    <dgm:pt modelId="{083E5FE6-B60B-40C8-8614-211C217AAF38}" type="pres">
      <dgm:prSet presAssocID="{8288D07D-677A-4E7C-B46A-58E08A2663E1}" presName="parTxOnly" presStyleLbl="node1" presStyleIdx="1" presStyleCnt="5">
        <dgm:presLayoutVars>
          <dgm:chMax val="0"/>
          <dgm:chPref val="0"/>
          <dgm:bulletEnabled val="1"/>
        </dgm:presLayoutVars>
      </dgm:prSet>
      <dgm:spPr/>
    </dgm:pt>
    <dgm:pt modelId="{1D39E139-29A2-423B-96AA-BB0B723BE92C}" type="pres">
      <dgm:prSet presAssocID="{15CDA619-E4EB-46A2-8A77-9ECBE899D296}" presName="parTxOnlySpace" presStyleCnt="0"/>
      <dgm:spPr/>
    </dgm:pt>
    <dgm:pt modelId="{3B96C21F-8125-44D9-8E1C-E95FA23AD847}" type="pres">
      <dgm:prSet presAssocID="{F1A7DB5C-7D89-4AC5-8496-8D4475F0447A}" presName="parTxOnly" presStyleLbl="node1" presStyleIdx="2" presStyleCnt="5">
        <dgm:presLayoutVars>
          <dgm:chMax val="0"/>
          <dgm:chPref val="0"/>
          <dgm:bulletEnabled val="1"/>
        </dgm:presLayoutVars>
      </dgm:prSet>
      <dgm:spPr/>
    </dgm:pt>
    <dgm:pt modelId="{06475AAA-8EBE-4028-8DAF-C41FB20C7DD5}" type="pres">
      <dgm:prSet presAssocID="{B2257290-5A9A-416A-859A-4B70EDC081D1}" presName="parTxOnlySpace" presStyleCnt="0"/>
      <dgm:spPr/>
    </dgm:pt>
    <dgm:pt modelId="{63BE82F6-883C-481F-98BE-B7CD814294E9}" type="pres">
      <dgm:prSet presAssocID="{4A64FA92-24DA-4C86-B98B-3C3F9AA9F22F}" presName="parTxOnly" presStyleLbl="node1" presStyleIdx="3" presStyleCnt="5">
        <dgm:presLayoutVars>
          <dgm:chMax val="0"/>
          <dgm:chPref val="0"/>
          <dgm:bulletEnabled val="1"/>
        </dgm:presLayoutVars>
      </dgm:prSet>
      <dgm:spPr/>
    </dgm:pt>
    <dgm:pt modelId="{B8B8C6E6-F056-4751-8F33-8E01233B82BF}" type="pres">
      <dgm:prSet presAssocID="{5A79B3ED-DD89-456A-B6F2-F1BC710FFD17}" presName="parTxOnlySpace" presStyleCnt="0"/>
      <dgm:spPr/>
    </dgm:pt>
    <dgm:pt modelId="{72228627-5BFA-425C-9FE1-51A015235086}" type="pres">
      <dgm:prSet presAssocID="{4AB37082-08F7-425D-852D-2C4CD43B4EB2}" presName="parTxOnly" presStyleLbl="node1" presStyleIdx="4" presStyleCnt="5">
        <dgm:presLayoutVars>
          <dgm:chMax val="0"/>
          <dgm:chPref val="0"/>
          <dgm:bulletEnabled val="1"/>
        </dgm:presLayoutVars>
      </dgm:prSet>
      <dgm:spPr/>
    </dgm:pt>
  </dgm:ptLst>
  <dgm:cxnLst>
    <dgm:cxn modelId="{E37F300C-583D-45FF-8E55-783ABCEFD5C1}" type="presOf" srcId="{4AB37082-08F7-425D-852D-2C4CD43B4EB2}" destId="{72228627-5BFA-425C-9FE1-51A015235086}" srcOrd="0" destOrd="0" presId="urn:microsoft.com/office/officeart/2005/8/layout/chevron1"/>
    <dgm:cxn modelId="{D5604218-28A4-4B7C-B9B2-61E9F7AFC376}" type="presOf" srcId="{C50F829E-C476-450E-989A-0E23D7E1ECA5}" destId="{51789D11-6D38-4170-9A05-261CCC52621C}" srcOrd="0" destOrd="0" presId="urn:microsoft.com/office/officeart/2005/8/layout/chevron1"/>
    <dgm:cxn modelId="{7900FE1E-D8CF-4A0A-8353-30D6C842EF35}" srcId="{F1DB011B-B2EB-4F05-9FE5-E1366EADFACF}" destId="{C50F829E-C476-450E-989A-0E23D7E1ECA5}" srcOrd="0" destOrd="0" parTransId="{68996EC8-8932-4113-87DC-9B5C5A29190C}" sibTransId="{B825A369-5E56-4960-99A3-79B3ADD9D8D6}"/>
    <dgm:cxn modelId="{8E6FC764-962D-4632-A4FB-EAEB9F918C46}" type="presOf" srcId="{F1A7DB5C-7D89-4AC5-8496-8D4475F0447A}" destId="{3B96C21F-8125-44D9-8E1C-E95FA23AD847}" srcOrd="0" destOrd="0" presId="urn:microsoft.com/office/officeart/2005/8/layout/chevron1"/>
    <dgm:cxn modelId="{EEA6ED67-50F6-4DEF-8857-98E707D5C7BA}" srcId="{F1DB011B-B2EB-4F05-9FE5-E1366EADFACF}" destId="{F1A7DB5C-7D89-4AC5-8496-8D4475F0447A}" srcOrd="2" destOrd="0" parTransId="{6DA74018-28DD-44D2-ADA2-838D874DA4A5}" sibTransId="{B2257290-5A9A-416A-859A-4B70EDC081D1}"/>
    <dgm:cxn modelId="{AFBD5B6F-1F31-451A-BFFD-FC329A35FBB7}" srcId="{F1DB011B-B2EB-4F05-9FE5-E1366EADFACF}" destId="{4A64FA92-24DA-4C86-B98B-3C3F9AA9F22F}" srcOrd="3" destOrd="0" parTransId="{C6583B36-5F43-4659-AEB1-A9722E69D5E5}" sibTransId="{5A79B3ED-DD89-456A-B6F2-F1BC710FFD17}"/>
    <dgm:cxn modelId="{382ECF72-6C3D-419E-BBA9-3D5BCAF82934}" type="presOf" srcId="{4A64FA92-24DA-4C86-B98B-3C3F9AA9F22F}" destId="{63BE82F6-883C-481F-98BE-B7CD814294E9}" srcOrd="0" destOrd="0" presId="urn:microsoft.com/office/officeart/2005/8/layout/chevron1"/>
    <dgm:cxn modelId="{3D3BC87E-93C2-487C-ACA0-507C173A986E}" srcId="{F1DB011B-B2EB-4F05-9FE5-E1366EADFACF}" destId="{8288D07D-677A-4E7C-B46A-58E08A2663E1}" srcOrd="1" destOrd="0" parTransId="{15EF4741-AD21-43BE-80DA-0442F51D39B5}" sibTransId="{15CDA619-E4EB-46A2-8A77-9ECBE899D296}"/>
    <dgm:cxn modelId="{2D81E094-844D-485B-80D6-51EC6B817E14}" type="presOf" srcId="{F1DB011B-B2EB-4F05-9FE5-E1366EADFACF}" destId="{0F503E0B-1943-4C43-BA28-FB245954EC7D}" srcOrd="0" destOrd="0" presId="urn:microsoft.com/office/officeart/2005/8/layout/chevron1"/>
    <dgm:cxn modelId="{DCF1CEA4-0188-4A45-92A5-9C0F21F5DAD2}" srcId="{F1DB011B-B2EB-4F05-9FE5-E1366EADFACF}" destId="{4AB37082-08F7-425D-852D-2C4CD43B4EB2}" srcOrd="4" destOrd="0" parTransId="{FFEC0466-29A6-4D85-B9A5-A047634A1CD7}" sibTransId="{3EB1D8AE-C400-4DEA-93ED-03C374B29C77}"/>
    <dgm:cxn modelId="{99E44AD6-B8A4-482B-A38D-C2B67A7AB3CF}" type="presOf" srcId="{8288D07D-677A-4E7C-B46A-58E08A2663E1}" destId="{083E5FE6-B60B-40C8-8614-211C217AAF38}" srcOrd="0" destOrd="0" presId="urn:microsoft.com/office/officeart/2005/8/layout/chevron1"/>
    <dgm:cxn modelId="{2BBAF76A-845E-4E43-831B-6AEEBA0FE929}" type="presParOf" srcId="{0F503E0B-1943-4C43-BA28-FB245954EC7D}" destId="{51789D11-6D38-4170-9A05-261CCC52621C}" srcOrd="0" destOrd="0" presId="urn:microsoft.com/office/officeart/2005/8/layout/chevron1"/>
    <dgm:cxn modelId="{F5CC7AC0-C659-4D5B-9591-CED019C39869}" type="presParOf" srcId="{0F503E0B-1943-4C43-BA28-FB245954EC7D}" destId="{2CF5845F-941A-4A36-9A31-13F3587E091B}" srcOrd="1" destOrd="0" presId="urn:microsoft.com/office/officeart/2005/8/layout/chevron1"/>
    <dgm:cxn modelId="{FA820786-A91E-4A08-82C8-2D09B8BEC7AD}" type="presParOf" srcId="{0F503E0B-1943-4C43-BA28-FB245954EC7D}" destId="{083E5FE6-B60B-40C8-8614-211C217AAF38}" srcOrd="2" destOrd="0" presId="urn:microsoft.com/office/officeart/2005/8/layout/chevron1"/>
    <dgm:cxn modelId="{3133FA38-95AF-4D3C-90C3-39065D026EBB}" type="presParOf" srcId="{0F503E0B-1943-4C43-BA28-FB245954EC7D}" destId="{1D39E139-29A2-423B-96AA-BB0B723BE92C}" srcOrd="3" destOrd="0" presId="urn:microsoft.com/office/officeart/2005/8/layout/chevron1"/>
    <dgm:cxn modelId="{839B808A-5F39-4FC1-91AA-78CE2B142594}" type="presParOf" srcId="{0F503E0B-1943-4C43-BA28-FB245954EC7D}" destId="{3B96C21F-8125-44D9-8E1C-E95FA23AD847}" srcOrd="4" destOrd="0" presId="urn:microsoft.com/office/officeart/2005/8/layout/chevron1"/>
    <dgm:cxn modelId="{F3A9CE65-0735-48CC-8BB9-31480EF63B92}" type="presParOf" srcId="{0F503E0B-1943-4C43-BA28-FB245954EC7D}" destId="{06475AAA-8EBE-4028-8DAF-C41FB20C7DD5}" srcOrd="5" destOrd="0" presId="urn:microsoft.com/office/officeart/2005/8/layout/chevron1"/>
    <dgm:cxn modelId="{4DC09100-693B-438B-83A0-50A9A601FB7D}" type="presParOf" srcId="{0F503E0B-1943-4C43-BA28-FB245954EC7D}" destId="{63BE82F6-883C-481F-98BE-B7CD814294E9}" srcOrd="6" destOrd="0" presId="urn:microsoft.com/office/officeart/2005/8/layout/chevron1"/>
    <dgm:cxn modelId="{F73BB0C4-C728-4371-9EBA-FB5512E12BB9}" type="presParOf" srcId="{0F503E0B-1943-4C43-BA28-FB245954EC7D}" destId="{B8B8C6E6-F056-4751-8F33-8E01233B82BF}" srcOrd="7" destOrd="0" presId="urn:microsoft.com/office/officeart/2005/8/layout/chevron1"/>
    <dgm:cxn modelId="{93525D23-7A5A-4B16-B9F5-A81671202C3F}" type="presParOf" srcId="{0F503E0B-1943-4C43-BA28-FB245954EC7D}" destId="{72228627-5BFA-425C-9FE1-51A015235086}"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DB011B-B2EB-4F05-9FE5-E1366EADFACF}" type="doc">
      <dgm:prSet loTypeId="urn:microsoft.com/office/officeart/2005/8/layout/chevron1" loCatId="process" qsTypeId="urn:microsoft.com/office/officeart/2005/8/quickstyle/simple1" qsCatId="simple" csTypeId="urn:microsoft.com/office/officeart/2005/8/colors/accent1_2" csCatId="accent1" phldr="1"/>
      <dgm:spPr/>
    </dgm:pt>
    <dgm:pt modelId="{C50F829E-C476-450E-989A-0E23D7E1ECA5}">
      <dgm:prSet phldrT="[テキスト]" custT="1"/>
      <dgm:spPr/>
      <dgm:t>
        <a:bodyPr/>
        <a:lstStyle/>
        <a:p>
          <a:r>
            <a:rPr kumimoji="1" lang="ja-JP" altLang="en-US" sz="900" dirty="0"/>
            <a:t>①労働者の分類</a:t>
          </a:r>
        </a:p>
      </dgm:t>
    </dgm:pt>
    <dgm:pt modelId="{68996EC8-8932-4113-87DC-9B5C5A29190C}" type="parTrans" cxnId="{7900FE1E-D8CF-4A0A-8353-30D6C842EF35}">
      <dgm:prSet/>
      <dgm:spPr/>
      <dgm:t>
        <a:bodyPr/>
        <a:lstStyle/>
        <a:p>
          <a:endParaRPr kumimoji="1" lang="ja-JP" altLang="en-US" sz="2800"/>
        </a:p>
      </dgm:t>
    </dgm:pt>
    <dgm:pt modelId="{B825A369-5E56-4960-99A3-79B3ADD9D8D6}" type="sibTrans" cxnId="{7900FE1E-D8CF-4A0A-8353-30D6C842EF35}">
      <dgm:prSet/>
      <dgm:spPr/>
      <dgm:t>
        <a:bodyPr/>
        <a:lstStyle/>
        <a:p>
          <a:endParaRPr kumimoji="1" lang="ja-JP" altLang="en-US" sz="2800"/>
        </a:p>
      </dgm:t>
    </dgm:pt>
    <dgm:pt modelId="{F1A7DB5C-7D89-4AC5-8496-8D4475F0447A}">
      <dgm:prSet phldrT="[テキスト]" custT="1"/>
      <dgm:spPr>
        <a:solidFill>
          <a:schemeClr val="bg1">
            <a:lumMod val="75000"/>
          </a:schemeClr>
        </a:solidFill>
      </dgm:spPr>
      <dgm:t>
        <a:bodyPr/>
        <a:lstStyle/>
        <a:p>
          <a:r>
            <a:rPr kumimoji="1" lang="ja-JP" altLang="en-US" sz="900" dirty="0"/>
            <a:t>③平均年間賃金の算出（正規・非正規）</a:t>
          </a:r>
        </a:p>
      </dgm:t>
    </dgm:pt>
    <dgm:pt modelId="{6DA74018-28DD-44D2-ADA2-838D874DA4A5}" type="parTrans" cxnId="{EEA6ED67-50F6-4DEF-8857-98E707D5C7BA}">
      <dgm:prSet/>
      <dgm:spPr/>
      <dgm:t>
        <a:bodyPr/>
        <a:lstStyle/>
        <a:p>
          <a:endParaRPr kumimoji="1" lang="ja-JP" altLang="en-US" sz="2800"/>
        </a:p>
      </dgm:t>
    </dgm:pt>
    <dgm:pt modelId="{B2257290-5A9A-416A-859A-4B70EDC081D1}" type="sibTrans" cxnId="{EEA6ED67-50F6-4DEF-8857-98E707D5C7BA}">
      <dgm:prSet/>
      <dgm:spPr/>
      <dgm:t>
        <a:bodyPr/>
        <a:lstStyle/>
        <a:p>
          <a:endParaRPr kumimoji="1" lang="ja-JP" altLang="en-US" sz="2800"/>
        </a:p>
      </dgm:t>
    </dgm:pt>
    <dgm:pt modelId="{8288D07D-677A-4E7C-B46A-58E08A2663E1}">
      <dgm:prSet phldrT="[テキスト]" custT="1"/>
      <dgm:spPr>
        <a:solidFill>
          <a:schemeClr val="accent1"/>
        </a:solidFill>
      </dgm:spPr>
      <dgm:t>
        <a:bodyPr/>
        <a:lstStyle/>
        <a:p>
          <a:r>
            <a:rPr kumimoji="1" lang="ja-JP" altLang="en-US" sz="900" dirty="0"/>
            <a:t>②総賃金と人員数の算出</a:t>
          </a:r>
        </a:p>
      </dgm:t>
    </dgm:pt>
    <dgm:pt modelId="{15CDA619-E4EB-46A2-8A77-9ECBE899D296}" type="sibTrans" cxnId="{3D3BC87E-93C2-487C-ACA0-507C173A986E}">
      <dgm:prSet/>
      <dgm:spPr/>
      <dgm:t>
        <a:bodyPr/>
        <a:lstStyle/>
        <a:p>
          <a:endParaRPr kumimoji="1" lang="ja-JP" altLang="en-US" sz="2800"/>
        </a:p>
      </dgm:t>
    </dgm:pt>
    <dgm:pt modelId="{15EF4741-AD21-43BE-80DA-0442F51D39B5}" type="parTrans" cxnId="{3D3BC87E-93C2-487C-ACA0-507C173A986E}">
      <dgm:prSet/>
      <dgm:spPr/>
      <dgm:t>
        <a:bodyPr/>
        <a:lstStyle/>
        <a:p>
          <a:endParaRPr kumimoji="1" lang="ja-JP" altLang="en-US" sz="2800"/>
        </a:p>
      </dgm:t>
    </dgm:pt>
    <dgm:pt modelId="{4A64FA92-24DA-4C86-B98B-3C3F9AA9F22F}">
      <dgm:prSet phldrT="[テキスト]" custT="1"/>
      <dgm:spPr>
        <a:solidFill>
          <a:schemeClr val="bg1">
            <a:lumMod val="75000"/>
          </a:schemeClr>
        </a:solidFill>
      </dgm:spPr>
      <dgm:t>
        <a:bodyPr/>
        <a:lstStyle/>
        <a:p>
          <a:r>
            <a:rPr kumimoji="1" lang="ja-JP" altLang="en-US" sz="900" dirty="0"/>
            <a:t>④平均年間賃金の算出（全ての労働者）</a:t>
          </a:r>
        </a:p>
      </dgm:t>
    </dgm:pt>
    <dgm:pt modelId="{C6583B36-5F43-4659-AEB1-A9722E69D5E5}" type="parTrans" cxnId="{AFBD5B6F-1F31-451A-BFFD-FC329A35FBB7}">
      <dgm:prSet/>
      <dgm:spPr/>
      <dgm:t>
        <a:bodyPr/>
        <a:lstStyle/>
        <a:p>
          <a:endParaRPr kumimoji="1" lang="ja-JP" altLang="en-US" sz="2800"/>
        </a:p>
      </dgm:t>
    </dgm:pt>
    <dgm:pt modelId="{5A79B3ED-DD89-456A-B6F2-F1BC710FFD17}" type="sibTrans" cxnId="{AFBD5B6F-1F31-451A-BFFD-FC329A35FBB7}">
      <dgm:prSet/>
      <dgm:spPr/>
      <dgm:t>
        <a:bodyPr/>
        <a:lstStyle/>
        <a:p>
          <a:endParaRPr kumimoji="1" lang="ja-JP" altLang="en-US" sz="2800"/>
        </a:p>
      </dgm:t>
    </dgm:pt>
    <dgm:pt modelId="{4AB37082-08F7-425D-852D-2C4CD43B4EB2}">
      <dgm:prSet phldrT="[テキスト]" custT="1"/>
      <dgm:spPr>
        <a:solidFill>
          <a:schemeClr val="bg1">
            <a:lumMod val="75000"/>
          </a:schemeClr>
        </a:solidFill>
      </dgm:spPr>
      <dgm:t>
        <a:bodyPr/>
        <a:lstStyle/>
        <a:p>
          <a:r>
            <a:rPr kumimoji="1" lang="ja-JP" altLang="en-US" sz="900" dirty="0"/>
            <a:t>⑤割合の算出・公表</a:t>
          </a:r>
        </a:p>
      </dgm:t>
    </dgm:pt>
    <dgm:pt modelId="{FFEC0466-29A6-4D85-B9A5-A047634A1CD7}" type="parTrans" cxnId="{DCF1CEA4-0188-4A45-92A5-9C0F21F5DAD2}">
      <dgm:prSet/>
      <dgm:spPr/>
      <dgm:t>
        <a:bodyPr/>
        <a:lstStyle/>
        <a:p>
          <a:endParaRPr kumimoji="1" lang="ja-JP" altLang="en-US" sz="2800"/>
        </a:p>
      </dgm:t>
    </dgm:pt>
    <dgm:pt modelId="{3EB1D8AE-C400-4DEA-93ED-03C374B29C77}" type="sibTrans" cxnId="{DCF1CEA4-0188-4A45-92A5-9C0F21F5DAD2}">
      <dgm:prSet/>
      <dgm:spPr/>
      <dgm:t>
        <a:bodyPr/>
        <a:lstStyle/>
        <a:p>
          <a:endParaRPr kumimoji="1" lang="ja-JP" altLang="en-US" sz="2800"/>
        </a:p>
      </dgm:t>
    </dgm:pt>
    <dgm:pt modelId="{0F503E0B-1943-4C43-BA28-FB245954EC7D}" type="pres">
      <dgm:prSet presAssocID="{F1DB011B-B2EB-4F05-9FE5-E1366EADFACF}" presName="Name0" presStyleCnt="0">
        <dgm:presLayoutVars>
          <dgm:dir/>
          <dgm:animLvl val="lvl"/>
          <dgm:resizeHandles val="exact"/>
        </dgm:presLayoutVars>
      </dgm:prSet>
      <dgm:spPr/>
    </dgm:pt>
    <dgm:pt modelId="{51789D11-6D38-4170-9A05-261CCC52621C}" type="pres">
      <dgm:prSet presAssocID="{C50F829E-C476-450E-989A-0E23D7E1ECA5}" presName="parTxOnly" presStyleLbl="node1" presStyleIdx="0" presStyleCnt="5">
        <dgm:presLayoutVars>
          <dgm:chMax val="0"/>
          <dgm:chPref val="0"/>
          <dgm:bulletEnabled val="1"/>
        </dgm:presLayoutVars>
      </dgm:prSet>
      <dgm:spPr/>
    </dgm:pt>
    <dgm:pt modelId="{2CF5845F-941A-4A36-9A31-13F3587E091B}" type="pres">
      <dgm:prSet presAssocID="{B825A369-5E56-4960-99A3-79B3ADD9D8D6}" presName="parTxOnlySpace" presStyleCnt="0"/>
      <dgm:spPr/>
    </dgm:pt>
    <dgm:pt modelId="{083E5FE6-B60B-40C8-8614-211C217AAF38}" type="pres">
      <dgm:prSet presAssocID="{8288D07D-677A-4E7C-B46A-58E08A2663E1}" presName="parTxOnly" presStyleLbl="node1" presStyleIdx="1" presStyleCnt="5">
        <dgm:presLayoutVars>
          <dgm:chMax val="0"/>
          <dgm:chPref val="0"/>
          <dgm:bulletEnabled val="1"/>
        </dgm:presLayoutVars>
      </dgm:prSet>
      <dgm:spPr/>
    </dgm:pt>
    <dgm:pt modelId="{1D39E139-29A2-423B-96AA-BB0B723BE92C}" type="pres">
      <dgm:prSet presAssocID="{15CDA619-E4EB-46A2-8A77-9ECBE899D296}" presName="parTxOnlySpace" presStyleCnt="0"/>
      <dgm:spPr/>
    </dgm:pt>
    <dgm:pt modelId="{3B96C21F-8125-44D9-8E1C-E95FA23AD847}" type="pres">
      <dgm:prSet presAssocID="{F1A7DB5C-7D89-4AC5-8496-8D4475F0447A}" presName="parTxOnly" presStyleLbl="node1" presStyleIdx="2" presStyleCnt="5">
        <dgm:presLayoutVars>
          <dgm:chMax val="0"/>
          <dgm:chPref val="0"/>
          <dgm:bulletEnabled val="1"/>
        </dgm:presLayoutVars>
      </dgm:prSet>
      <dgm:spPr/>
    </dgm:pt>
    <dgm:pt modelId="{06475AAA-8EBE-4028-8DAF-C41FB20C7DD5}" type="pres">
      <dgm:prSet presAssocID="{B2257290-5A9A-416A-859A-4B70EDC081D1}" presName="parTxOnlySpace" presStyleCnt="0"/>
      <dgm:spPr/>
    </dgm:pt>
    <dgm:pt modelId="{63BE82F6-883C-481F-98BE-B7CD814294E9}" type="pres">
      <dgm:prSet presAssocID="{4A64FA92-24DA-4C86-B98B-3C3F9AA9F22F}" presName="parTxOnly" presStyleLbl="node1" presStyleIdx="3" presStyleCnt="5">
        <dgm:presLayoutVars>
          <dgm:chMax val="0"/>
          <dgm:chPref val="0"/>
          <dgm:bulletEnabled val="1"/>
        </dgm:presLayoutVars>
      </dgm:prSet>
      <dgm:spPr/>
    </dgm:pt>
    <dgm:pt modelId="{B8B8C6E6-F056-4751-8F33-8E01233B82BF}" type="pres">
      <dgm:prSet presAssocID="{5A79B3ED-DD89-456A-B6F2-F1BC710FFD17}" presName="parTxOnlySpace" presStyleCnt="0"/>
      <dgm:spPr/>
    </dgm:pt>
    <dgm:pt modelId="{72228627-5BFA-425C-9FE1-51A015235086}" type="pres">
      <dgm:prSet presAssocID="{4AB37082-08F7-425D-852D-2C4CD43B4EB2}" presName="parTxOnly" presStyleLbl="node1" presStyleIdx="4" presStyleCnt="5">
        <dgm:presLayoutVars>
          <dgm:chMax val="0"/>
          <dgm:chPref val="0"/>
          <dgm:bulletEnabled val="1"/>
        </dgm:presLayoutVars>
      </dgm:prSet>
      <dgm:spPr/>
    </dgm:pt>
  </dgm:ptLst>
  <dgm:cxnLst>
    <dgm:cxn modelId="{E37F300C-583D-45FF-8E55-783ABCEFD5C1}" type="presOf" srcId="{4AB37082-08F7-425D-852D-2C4CD43B4EB2}" destId="{72228627-5BFA-425C-9FE1-51A015235086}" srcOrd="0" destOrd="0" presId="urn:microsoft.com/office/officeart/2005/8/layout/chevron1"/>
    <dgm:cxn modelId="{D5604218-28A4-4B7C-B9B2-61E9F7AFC376}" type="presOf" srcId="{C50F829E-C476-450E-989A-0E23D7E1ECA5}" destId="{51789D11-6D38-4170-9A05-261CCC52621C}" srcOrd="0" destOrd="0" presId="urn:microsoft.com/office/officeart/2005/8/layout/chevron1"/>
    <dgm:cxn modelId="{7900FE1E-D8CF-4A0A-8353-30D6C842EF35}" srcId="{F1DB011B-B2EB-4F05-9FE5-E1366EADFACF}" destId="{C50F829E-C476-450E-989A-0E23D7E1ECA5}" srcOrd="0" destOrd="0" parTransId="{68996EC8-8932-4113-87DC-9B5C5A29190C}" sibTransId="{B825A369-5E56-4960-99A3-79B3ADD9D8D6}"/>
    <dgm:cxn modelId="{8E6FC764-962D-4632-A4FB-EAEB9F918C46}" type="presOf" srcId="{F1A7DB5C-7D89-4AC5-8496-8D4475F0447A}" destId="{3B96C21F-8125-44D9-8E1C-E95FA23AD847}" srcOrd="0" destOrd="0" presId="urn:microsoft.com/office/officeart/2005/8/layout/chevron1"/>
    <dgm:cxn modelId="{EEA6ED67-50F6-4DEF-8857-98E707D5C7BA}" srcId="{F1DB011B-B2EB-4F05-9FE5-E1366EADFACF}" destId="{F1A7DB5C-7D89-4AC5-8496-8D4475F0447A}" srcOrd="2" destOrd="0" parTransId="{6DA74018-28DD-44D2-ADA2-838D874DA4A5}" sibTransId="{B2257290-5A9A-416A-859A-4B70EDC081D1}"/>
    <dgm:cxn modelId="{AFBD5B6F-1F31-451A-BFFD-FC329A35FBB7}" srcId="{F1DB011B-B2EB-4F05-9FE5-E1366EADFACF}" destId="{4A64FA92-24DA-4C86-B98B-3C3F9AA9F22F}" srcOrd="3" destOrd="0" parTransId="{C6583B36-5F43-4659-AEB1-A9722E69D5E5}" sibTransId="{5A79B3ED-DD89-456A-B6F2-F1BC710FFD17}"/>
    <dgm:cxn modelId="{382ECF72-6C3D-419E-BBA9-3D5BCAF82934}" type="presOf" srcId="{4A64FA92-24DA-4C86-B98B-3C3F9AA9F22F}" destId="{63BE82F6-883C-481F-98BE-B7CD814294E9}" srcOrd="0" destOrd="0" presId="urn:microsoft.com/office/officeart/2005/8/layout/chevron1"/>
    <dgm:cxn modelId="{3D3BC87E-93C2-487C-ACA0-507C173A986E}" srcId="{F1DB011B-B2EB-4F05-9FE5-E1366EADFACF}" destId="{8288D07D-677A-4E7C-B46A-58E08A2663E1}" srcOrd="1" destOrd="0" parTransId="{15EF4741-AD21-43BE-80DA-0442F51D39B5}" sibTransId="{15CDA619-E4EB-46A2-8A77-9ECBE899D296}"/>
    <dgm:cxn modelId="{2D81E094-844D-485B-80D6-51EC6B817E14}" type="presOf" srcId="{F1DB011B-B2EB-4F05-9FE5-E1366EADFACF}" destId="{0F503E0B-1943-4C43-BA28-FB245954EC7D}" srcOrd="0" destOrd="0" presId="urn:microsoft.com/office/officeart/2005/8/layout/chevron1"/>
    <dgm:cxn modelId="{DCF1CEA4-0188-4A45-92A5-9C0F21F5DAD2}" srcId="{F1DB011B-B2EB-4F05-9FE5-E1366EADFACF}" destId="{4AB37082-08F7-425D-852D-2C4CD43B4EB2}" srcOrd="4" destOrd="0" parTransId="{FFEC0466-29A6-4D85-B9A5-A047634A1CD7}" sibTransId="{3EB1D8AE-C400-4DEA-93ED-03C374B29C77}"/>
    <dgm:cxn modelId="{99E44AD6-B8A4-482B-A38D-C2B67A7AB3CF}" type="presOf" srcId="{8288D07D-677A-4E7C-B46A-58E08A2663E1}" destId="{083E5FE6-B60B-40C8-8614-211C217AAF38}" srcOrd="0" destOrd="0" presId="urn:microsoft.com/office/officeart/2005/8/layout/chevron1"/>
    <dgm:cxn modelId="{2BBAF76A-845E-4E43-831B-6AEEBA0FE929}" type="presParOf" srcId="{0F503E0B-1943-4C43-BA28-FB245954EC7D}" destId="{51789D11-6D38-4170-9A05-261CCC52621C}" srcOrd="0" destOrd="0" presId="urn:microsoft.com/office/officeart/2005/8/layout/chevron1"/>
    <dgm:cxn modelId="{F5CC7AC0-C659-4D5B-9591-CED019C39869}" type="presParOf" srcId="{0F503E0B-1943-4C43-BA28-FB245954EC7D}" destId="{2CF5845F-941A-4A36-9A31-13F3587E091B}" srcOrd="1" destOrd="0" presId="urn:microsoft.com/office/officeart/2005/8/layout/chevron1"/>
    <dgm:cxn modelId="{FA820786-A91E-4A08-82C8-2D09B8BEC7AD}" type="presParOf" srcId="{0F503E0B-1943-4C43-BA28-FB245954EC7D}" destId="{083E5FE6-B60B-40C8-8614-211C217AAF38}" srcOrd="2" destOrd="0" presId="urn:microsoft.com/office/officeart/2005/8/layout/chevron1"/>
    <dgm:cxn modelId="{3133FA38-95AF-4D3C-90C3-39065D026EBB}" type="presParOf" srcId="{0F503E0B-1943-4C43-BA28-FB245954EC7D}" destId="{1D39E139-29A2-423B-96AA-BB0B723BE92C}" srcOrd="3" destOrd="0" presId="urn:microsoft.com/office/officeart/2005/8/layout/chevron1"/>
    <dgm:cxn modelId="{839B808A-5F39-4FC1-91AA-78CE2B142594}" type="presParOf" srcId="{0F503E0B-1943-4C43-BA28-FB245954EC7D}" destId="{3B96C21F-8125-44D9-8E1C-E95FA23AD847}" srcOrd="4" destOrd="0" presId="urn:microsoft.com/office/officeart/2005/8/layout/chevron1"/>
    <dgm:cxn modelId="{F3A9CE65-0735-48CC-8BB9-31480EF63B92}" type="presParOf" srcId="{0F503E0B-1943-4C43-BA28-FB245954EC7D}" destId="{06475AAA-8EBE-4028-8DAF-C41FB20C7DD5}" srcOrd="5" destOrd="0" presId="urn:microsoft.com/office/officeart/2005/8/layout/chevron1"/>
    <dgm:cxn modelId="{4DC09100-693B-438B-83A0-50A9A601FB7D}" type="presParOf" srcId="{0F503E0B-1943-4C43-BA28-FB245954EC7D}" destId="{63BE82F6-883C-481F-98BE-B7CD814294E9}" srcOrd="6" destOrd="0" presId="urn:microsoft.com/office/officeart/2005/8/layout/chevron1"/>
    <dgm:cxn modelId="{F73BB0C4-C728-4371-9EBA-FB5512E12BB9}" type="presParOf" srcId="{0F503E0B-1943-4C43-BA28-FB245954EC7D}" destId="{B8B8C6E6-F056-4751-8F33-8E01233B82BF}" srcOrd="7" destOrd="0" presId="urn:microsoft.com/office/officeart/2005/8/layout/chevron1"/>
    <dgm:cxn modelId="{93525D23-7A5A-4B16-B9F5-A81671202C3F}" type="presParOf" srcId="{0F503E0B-1943-4C43-BA28-FB245954EC7D}" destId="{72228627-5BFA-425C-9FE1-51A015235086}"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DB011B-B2EB-4F05-9FE5-E1366EADFACF}" type="doc">
      <dgm:prSet loTypeId="urn:microsoft.com/office/officeart/2005/8/layout/chevron1" loCatId="process" qsTypeId="urn:microsoft.com/office/officeart/2005/8/quickstyle/simple1" qsCatId="simple" csTypeId="urn:microsoft.com/office/officeart/2005/8/colors/accent1_2" csCatId="accent1" phldr="1"/>
      <dgm:spPr/>
    </dgm:pt>
    <dgm:pt modelId="{C50F829E-C476-450E-989A-0E23D7E1ECA5}">
      <dgm:prSet phldrT="[テキスト]" custT="1"/>
      <dgm:spPr/>
      <dgm:t>
        <a:bodyPr/>
        <a:lstStyle/>
        <a:p>
          <a:r>
            <a:rPr kumimoji="1" lang="ja-JP" altLang="en-US" sz="900" dirty="0"/>
            <a:t>①労働者の分類</a:t>
          </a:r>
        </a:p>
      </dgm:t>
    </dgm:pt>
    <dgm:pt modelId="{68996EC8-8932-4113-87DC-9B5C5A29190C}" type="parTrans" cxnId="{7900FE1E-D8CF-4A0A-8353-30D6C842EF35}">
      <dgm:prSet/>
      <dgm:spPr/>
      <dgm:t>
        <a:bodyPr/>
        <a:lstStyle/>
        <a:p>
          <a:endParaRPr kumimoji="1" lang="ja-JP" altLang="en-US" sz="2800"/>
        </a:p>
      </dgm:t>
    </dgm:pt>
    <dgm:pt modelId="{B825A369-5E56-4960-99A3-79B3ADD9D8D6}" type="sibTrans" cxnId="{7900FE1E-D8CF-4A0A-8353-30D6C842EF35}">
      <dgm:prSet/>
      <dgm:spPr/>
      <dgm:t>
        <a:bodyPr/>
        <a:lstStyle/>
        <a:p>
          <a:endParaRPr kumimoji="1" lang="ja-JP" altLang="en-US" sz="2800"/>
        </a:p>
      </dgm:t>
    </dgm:pt>
    <dgm:pt modelId="{F1A7DB5C-7D89-4AC5-8496-8D4475F0447A}">
      <dgm:prSet phldrT="[テキスト]" custT="1"/>
      <dgm:spPr>
        <a:solidFill>
          <a:schemeClr val="accent1"/>
        </a:solidFill>
      </dgm:spPr>
      <dgm:t>
        <a:bodyPr/>
        <a:lstStyle/>
        <a:p>
          <a:r>
            <a:rPr kumimoji="1" lang="ja-JP" altLang="en-US" sz="900" dirty="0"/>
            <a:t>③平均年間賃金の算出（正規・非正規）</a:t>
          </a:r>
        </a:p>
      </dgm:t>
    </dgm:pt>
    <dgm:pt modelId="{6DA74018-28DD-44D2-ADA2-838D874DA4A5}" type="parTrans" cxnId="{EEA6ED67-50F6-4DEF-8857-98E707D5C7BA}">
      <dgm:prSet/>
      <dgm:spPr/>
      <dgm:t>
        <a:bodyPr/>
        <a:lstStyle/>
        <a:p>
          <a:endParaRPr kumimoji="1" lang="ja-JP" altLang="en-US" sz="2800"/>
        </a:p>
      </dgm:t>
    </dgm:pt>
    <dgm:pt modelId="{B2257290-5A9A-416A-859A-4B70EDC081D1}" type="sibTrans" cxnId="{EEA6ED67-50F6-4DEF-8857-98E707D5C7BA}">
      <dgm:prSet/>
      <dgm:spPr/>
      <dgm:t>
        <a:bodyPr/>
        <a:lstStyle/>
        <a:p>
          <a:endParaRPr kumimoji="1" lang="ja-JP" altLang="en-US" sz="2800"/>
        </a:p>
      </dgm:t>
    </dgm:pt>
    <dgm:pt modelId="{8288D07D-677A-4E7C-B46A-58E08A2663E1}">
      <dgm:prSet phldrT="[テキスト]" custT="1"/>
      <dgm:spPr>
        <a:solidFill>
          <a:schemeClr val="accent1"/>
        </a:solidFill>
      </dgm:spPr>
      <dgm:t>
        <a:bodyPr/>
        <a:lstStyle/>
        <a:p>
          <a:r>
            <a:rPr kumimoji="1" lang="ja-JP" altLang="en-US" sz="900" dirty="0"/>
            <a:t>②総賃金と人員数の算出</a:t>
          </a:r>
        </a:p>
      </dgm:t>
    </dgm:pt>
    <dgm:pt modelId="{15CDA619-E4EB-46A2-8A77-9ECBE899D296}" type="sibTrans" cxnId="{3D3BC87E-93C2-487C-ACA0-507C173A986E}">
      <dgm:prSet/>
      <dgm:spPr/>
      <dgm:t>
        <a:bodyPr/>
        <a:lstStyle/>
        <a:p>
          <a:endParaRPr kumimoji="1" lang="ja-JP" altLang="en-US" sz="2800"/>
        </a:p>
      </dgm:t>
    </dgm:pt>
    <dgm:pt modelId="{15EF4741-AD21-43BE-80DA-0442F51D39B5}" type="parTrans" cxnId="{3D3BC87E-93C2-487C-ACA0-507C173A986E}">
      <dgm:prSet/>
      <dgm:spPr/>
      <dgm:t>
        <a:bodyPr/>
        <a:lstStyle/>
        <a:p>
          <a:endParaRPr kumimoji="1" lang="ja-JP" altLang="en-US" sz="2800"/>
        </a:p>
      </dgm:t>
    </dgm:pt>
    <dgm:pt modelId="{4A64FA92-24DA-4C86-B98B-3C3F9AA9F22F}">
      <dgm:prSet phldrT="[テキスト]" custT="1"/>
      <dgm:spPr>
        <a:solidFill>
          <a:schemeClr val="bg1">
            <a:lumMod val="75000"/>
          </a:schemeClr>
        </a:solidFill>
      </dgm:spPr>
      <dgm:t>
        <a:bodyPr/>
        <a:lstStyle/>
        <a:p>
          <a:r>
            <a:rPr kumimoji="1" lang="ja-JP" altLang="en-US" sz="900" dirty="0"/>
            <a:t>④平均年間賃金の算出（全ての労働者）</a:t>
          </a:r>
        </a:p>
      </dgm:t>
    </dgm:pt>
    <dgm:pt modelId="{C6583B36-5F43-4659-AEB1-A9722E69D5E5}" type="parTrans" cxnId="{AFBD5B6F-1F31-451A-BFFD-FC329A35FBB7}">
      <dgm:prSet/>
      <dgm:spPr/>
      <dgm:t>
        <a:bodyPr/>
        <a:lstStyle/>
        <a:p>
          <a:endParaRPr kumimoji="1" lang="ja-JP" altLang="en-US" sz="2800"/>
        </a:p>
      </dgm:t>
    </dgm:pt>
    <dgm:pt modelId="{5A79B3ED-DD89-456A-B6F2-F1BC710FFD17}" type="sibTrans" cxnId="{AFBD5B6F-1F31-451A-BFFD-FC329A35FBB7}">
      <dgm:prSet/>
      <dgm:spPr/>
      <dgm:t>
        <a:bodyPr/>
        <a:lstStyle/>
        <a:p>
          <a:endParaRPr kumimoji="1" lang="ja-JP" altLang="en-US" sz="2800"/>
        </a:p>
      </dgm:t>
    </dgm:pt>
    <dgm:pt modelId="{4AB37082-08F7-425D-852D-2C4CD43B4EB2}">
      <dgm:prSet phldrT="[テキスト]" custT="1"/>
      <dgm:spPr>
        <a:solidFill>
          <a:schemeClr val="bg1">
            <a:lumMod val="75000"/>
          </a:schemeClr>
        </a:solidFill>
      </dgm:spPr>
      <dgm:t>
        <a:bodyPr/>
        <a:lstStyle/>
        <a:p>
          <a:r>
            <a:rPr kumimoji="1" lang="ja-JP" altLang="en-US" sz="900" dirty="0"/>
            <a:t>⑤割合の算出・公表</a:t>
          </a:r>
        </a:p>
      </dgm:t>
    </dgm:pt>
    <dgm:pt modelId="{FFEC0466-29A6-4D85-B9A5-A047634A1CD7}" type="parTrans" cxnId="{DCF1CEA4-0188-4A45-92A5-9C0F21F5DAD2}">
      <dgm:prSet/>
      <dgm:spPr/>
      <dgm:t>
        <a:bodyPr/>
        <a:lstStyle/>
        <a:p>
          <a:endParaRPr kumimoji="1" lang="ja-JP" altLang="en-US" sz="2800"/>
        </a:p>
      </dgm:t>
    </dgm:pt>
    <dgm:pt modelId="{3EB1D8AE-C400-4DEA-93ED-03C374B29C77}" type="sibTrans" cxnId="{DCF1CEA4-0188-4A45-92A5-9C0F21F5DAD2}">
      <dgm:prSet/>
      <dgm:spPr/>
      <dgm:t>
        <a:bodyPr/>
        <a:lstStyle/>
        <a:p>
          <a:endParaRPr kumimoji="1" lang="ja-JP" altLang="en-US" sz="2800"/>
        </a:p>
      </dgm:t>
    </dgm:pt>
    <dgm:pt modelId="{0F503E0B-1943-4C43-BA28-FB245954EC7D}" type="pres">
      <dgm:prSet presAssocID="{F1DB011B-B2EB-4F05-9FE5-E1366EADFACF}" presName="Name0" presStyleCnt="0">
        <dgm:presLayoutVars>
          <dgm:dir/>
          <dgm:animLvl val="lvl"/>
          <dgm:resizeHandles val="exact"/>
        </dgm:presLayoutVars>
      </dgm:prSet>
      <dgm:spPr/>
    </dgm:pt>
    <dgm:pt modelId="{51789D11-6D38-4170-9A05-261CCC52621C}" type="pres">
      <dgm:prSet presAssocID="{C50F829E-C476-450E-989A-0E23D7E1ECA5}" presName="parTxOnly" presStyleLbl="node1" presStyleIdx="0" presStyleCnt="5">
        <dgm:presLayoutVars>
          <dgm:chMax val="0"/>
          <dgm:chPref val="0"/>
          <dgm:bulletEnabled val="1"/>
        </dgm:presLayoutVars>
      </dgm:prSet>
      <dgm:spPr/>
    </dgm:pt>
    <dgm:pt modelId="{2CF5845F-941A-4A36-9A31-13F3587E091B}" type="pres">
      <dgm:prSet presAssocID="{B825A369-5E56-4960-99A3-79B3ADD9D8D6}" presName="parTxOnlySpace" presStyleCnt="0"/>
      <dgm:spPr/>
    </dgm:pt>
    <dgm:pt modelId="{083E5FE6-B60B-40C8-8614-211C217AAF38}" type="pres">
      <dgm:prSet presAssocID="{8288D07D-677A-4E7C-B46A-58E08A2663E1}" presName="parTxOnly" presStyleLbl="node1" presStyleIdx="1" presStyleCnt="5">
        <dgm:presLayoutVars>
          <dgm:chMax val="0"/>
          <dgm:chPref val="0"/>
          <dgm:bulletEnabled val="1"/>
        </dgm:presLayoutVars>
      </dgm:prSet>
      <dgm:spPr/>
    </dgm:pt>
    <dgm:pt modelId="{1D39E139-29A2-423B-96AA-BB0B723BE92C}" type="pres">
      <dgm:prSet presAssocID="{15CDA619-E4EB-46A2-8A77-9ECBE899D296}" presName="parTxOnlySpace" presStyleCnt="0"/>
      <dgm:spPr/>
    </dgm:pt>
    <dgm:pt modelId="{3B96C21F-8125-44D9-8E1C-E95FA23AD847}" type="pres">
      <dgm:prSet presAssocID="{F1A7DB5C-7D89-4AC5-8496-8D4475F0447A}" presName="parTxOnly" presStyleLbl="node1" presStyleIdx="2" presStyleCnt="5">
        <dgm:presLayoutVars>
          <dgm:chMax val="0"/>
          <dgm:chPref val="0"/>
          <dgm:bulletEnabled val="1"/>
        </dgm:presLayoutVars>
      </dgm:prSet>
      <dgm:spPr/>
    </dgm:pt>
    <dgm:pt modelId="{06475AAA-8EBE-4028-8DAF-C41FB20C7DD5}" type="pres">
      <dgm:prSet presAssocID="{B2257290-5A9A-416A-859A-4B70EDC081D1}" presName="parTxOnlySpace" presStyleCnt="0"/>
      <dgm:spPr/>
    </dgm:pt>
    <dgm:pt modelId="{63BE82F6-883C-481F-98BE-B7CD814294E9}" type="pres">
      <dgm:prSet presAssocID="{4A64FA92-24DA-4C86-B98B-3C3F9AA9F22F}" presName="parTxOnly" presStyleLbl="node1" presStyleIdx="3" presStyleCnt="5">
        <dgm:presLayoutVars>
          <dgm:chMax val="0"/>
          <dgm:chPref val="0"/>
          <dgm:bulletEnabled val="1"/>
        </dgm:presLayoutVars>
      </dgm:prSet>
      <dgm:spPr/>
    </dgm:pt>
    <dgm:pt modelId="{B8B8C6E6-F056-4751-8F33-8E01233B82BF}" type="pres">
      <dgm:prSet presAssocID="{5A79B3ED-DD89-456A-B6F2-F1BC710FFD17}" presName="parTxOnlySpace" presStyleCnt="0"/>
      <dgm:spPr/>
    </dgm:pt>
    <dgm:pt modelId="{72228627-5BFA-425C-9FE1-51A015235086}" type="pres">
      <dgm:prSet presAssocID="{4AB37082-08F7-425D-852D-2C4CD43B4EB2}" presName="parTxOnly" presStyleLbl="node1" presStyleIdx="4" presStyleCnt="5">
        <dgm:presLayoutVars>
          <dgm:chMax val="0"/>
          <dgm:chPref val="0"/>
          <dgm:bulletEnabled val="1"/>
        </dgm:presLayoutVars>
      </dgm:prSet>
      <dgm:spPr/>
    </dgm:pt>
  </dgm:ptLst>
  <dgm:cxnLst>
    <dgm:cxn modelId="{E37F300C-583D-45FF-8E55-783ABCEFD5C1}" type="presOf" srcId="{4AB37082-08F7-425D-852D-2C4CD43B4EB2}" destId="{72228627-5BFA-425C-9FE1-51A015235086}" srcOrd="0" destOrd="0" presId="urn:microsoft.com/office/officeart/2005/8/layout/chevron1"/>
    <dgm:cxn modelId="{D5604218-28A4-4B7C-B9B2-61E9F7AFC376}" type="presOf" srcId="{C50F829E-C476-450E-989A-0E23D7E1ECA5}" destId="{51789D11-6D38-4170-9A05-261CCC52621C}" srcOrd="0" destOrd="0" presId="urn:microsoft.com/office/officeart/2005/8/layout/chevron1"/>
    <dgm:cxn modelId="{7900FE1E-D8CF-4A0A-8353-30D6C842EF35}" srcId="{F1DB011B-B2EB-4F05-9FE5-E1366EADFACF}" destId="{C50F829E-C476-450E-989A-0E23D7E1ECA5}" srcOrd="0" destOrd="0" parTransId="{68996EC8-8932-4113-87DC-9B5C5A29190C}" sibTransId="{B825A369-5E56-4960-99A3-79B3ADD9D8D6}"/>
    <dgm:cxn modelId="{8E6FC764-962D-4632-A4FB-EAEB9F918C46}" type="presOf" srcId="{F1A7DB5C-7D89-4AC5-8496-8D4475F0447A}" destId="{3B96C21F-8125-44D9-8E1C-E95FA23AD847}" srcOrd="0" destOrd="0" presId="urn:microsoft.com/office/officeart/2005/8/layout/chevron1"/>
    <dgm:cxn modelId="{EEA6ED67-50F6-4DEF-8857-98E707D5C7BA}" srcId="{F1DB011B-B2EB-4F05-9FE5-E1366EADFACF}" destId="{F1A7DB5C-7D89-4AC5-8496-8D4475F0447A}" srcOrd="2" destOrd="0" parTransId="{6DA74018-28DD-44D2-ADA2-838D874DA4A5}" sibTransId="{B2257290-5A9A-416A-859A-4B70EDC081D1}"/>
    <dgm:cxn modelId="{AFBD5B6F-1F31-451A-BFFD-FC329A35FBB7}" srcId="{F1DB011B-B2EB-4F05-9FE5-E1366EADFACF}" destId="{4A64FA92-24DA-4C86-B98B-3C3F9AA9F22F}" srcOrd="3" destOrd="0" parTransId="{C6583B36-5F43-4659-AEB1-A9722E69D5E5}" sibTransId="{5A79B3ED-DD89-456A-B6F2-F1BC710FFD17}"/>
    <dgm:cxn modelId="{382ECF72-6C3D-419E-BBA9-3D5BCAF82934}" type="presOf" srcId="{4A64FA92-24DA-4C86-B98B-3C3F9AA9F22F}" destId="{63BE82F6-883C-481F-98BE-B7CD814294E9}" srcOrd="0" destOrd="0" presId="urn:microsoft.com/office/officeart/2005/8/layout/chevron1"/>
    <dgm:cxn modelId="{3D3BC87E-93C2-487C-ACA0-507C173A986E}" srcId="{F1DB011B-B2EB-4F05-9FE5-E1366EADFACF}" destId="{8288D07D-677A-4E7C-B46A-58E08A2663E1}" srcOrd="1" destOrd="0" parTransId="{15EF4741-AD21-43BE-80DA-0442F51D39B5}" sibTransId="{15CDA619-E4EB-46A2-8A77-9ECBE899D296}"/>
    <dgm:cxn modelId="{2D81E094-844D-485B-80D6-51EC6B817E14}" type="presOf" srcId="{F1DB011B-B2EB-4F05-9FE5-E1366EADFACF}" destId="{0F503E0B-1943-4C43-BA28-FB245954EC7D}" srcOrd="0" destOrd="0" presId="urn:microsoft.com/office/officeart/2005/8/layout/chevron1"/>
    <dgm:cxn modelId="{DCF1CEA4-0188-4A45-92A5-9C0F21F5DAD2}" srcId="{F1DB011B-B2EB-4F05-9FE5-E1366EADFACF}" destId="{4AB37082-08F7-425D-852D-2C4CD43B4EB2}" srcOrd="4" destOrd="0" parTransId="{FFEC0466-29A6-4D85-B9A5-A047634A1CD7}" sibTransId="{3EB1D8AE-C400-4DEA-93ED-03C374B29C77}"/>
    <dgm:cxn modelId="{99E44AD6-B8A4-482B-A38D-C2B67A7AB3CF}" type="presOf" srcId="{8288D07D-677A-4E7C-B46A-58E08A2663E1}" destId="{083E5FE6-B60B-40C8-8614-211C217AAF38}" srcOrd="0" destOrd="0" presId="urn:microsoft.com/office/officeart/2005/8/layout/chevron1"/>
    <dgm:cxn modelId="{2BBAF76A-845E-4E43-831B-6AEEBA0FE929}" type="presParOf" srcId="{0F503E0B-1943-4C43-BA28-FB245954EC7D}" destId="{51789D11-6D38-4170-9A05-261CCC52621C}" srcOrd="0" destOrd="0" presId="urn:microsoft.com/office/officeart/2005/8/layout/chevron1"/>
    <dgm:cxn modelId="{F5CC7AC0-C659-4D5B-9591-CED019C39869}" type="presParOf" srcId="{0F503E0B-1943-4C43-BA28-FB245954EC7D}" destId="{2CF5845F-941A-4A36-9A31-13F3587E091B}" srcOrd="1" destOrd="0" presId="urn:microsoft.com/office/officeart/2005/8/layout/chevron1"/>
    <dgm:cxn modelId="{FA820786-A91E-4A08-82C8-2D09B8BEC7AD}" type="presParOf" srcId="{0F503E0B-1943-4C43-BA28-FB245954EC7D}" destId="{083E5FE6-B60B-40C8-8614-211C217AAF38}" srcOrd="2" destOrd="0" presId="urn:microsoft.com/office/officeart/2005/8/layout/chevron1"/>
    <dgm:cxn modelId="{3133FA38-95AF-4D3C-90C3-39065D026EBB}" type="presParOf" srcId="{0F503E0B-1943-4C43-BA28-FB245954EC7D}" destId="{1D39E139-29A2-423B-96AA-BB0B723BE92C}" srcOrd="3" destOrd="0" presId="urn:microsoft.com/office/officeart/2005/8/layout/chevron1"/>
    <dgm:cxn modelId="{839B808A-5F39-4FC1-91AA-78CE2B142594}" type="presParOf" srcId="{0F503E0B-1943-4C43-BA28-FB245954EC7D}" destId="{3B96C21F-8125-44D9-8E1C-E95FA23AD847}" srcOrd="4" destOrd="0" presId="urn:microsoft.com/office/officeart/2005/8/layout/chevron1"/>
    <dgm:cxn modelId="{F3A9CE65-0735-48CC-8BB9-31480EF63B92}" type="presParOf" srcId="{0F503E0B-1943-4C43-BA28-FB245954EC7D}" destId="{06475AAA-8EBE-4028-8DAF-C41FB20C7DD5}" srcOrd="5" destOrd="0" presId="urn:microsoft.com/office/officeart/2005/8/layout/chevron1"/>
    <dgm:cxn modelId="{4DC09100-693B-438B-83A0-50A9A601FB7D}" type="presParOf" srcId="{0F503E0B-1943-4C43-BA28-FB245954EC7D}" destId="{63BE82F6-883C-481F-98BE-B7CD814294E9}" srcOrd="6" destOrd="0" presId="urn:microsoft.com/office/officeart/2005/8/layout/chevron1"/>
    <dgm:cxn modelId="{F73BB0C4-C728-4371-9EBA-FB5512E12BB9}" type="presParOf" srcId="{0F503E0B-1943-4C43-BA28-FB245954EC7D}" destId="{B8B8C6E6-F056-4751-8F33-8E01233B82BF}" srcOrd="7" destOrd="0" presId="urn:microsoft.com/office/officeart/2005/8/layout/chevron1"/>
    <dgm:cxn modelId="{93525D23-7A5A-4B16-B9F5-A81671202C3F}" type="presParOf" srcId="{0F503E0B-1943-4C43-BA28-FB245954EC7D}" destId="{72228627-5BFA-425C-9FE1-51A015235086}"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DB011B-B2EB-4F05-9FE5-E1366EADFACF}" type="doc">
      <dgm:prSet loTypeId="urn:microsoft.com/office/officeart/2005/8/layout/chevron1" loCatId="process" qsTypeId="urn:microsoft.com/office/officeart/2005/8/quickstyle/simple1" qsCatId="simple" csTypeId="urn:microsoft.com/office/officeart/2005/8/colors/accent1_2" csCatId="accent1" phldr="1"/>
      <dgm:spPr/>
    </dgm:pt>
    <dgm:pt modelId="{C50F829E-C476-450E-989A-0E23D7E1ECA5}">
      <dgm:prSet phldrT="[テキスト]" custT="1"/>
      <dgm:spPr/>
      <dgm:t>
        <a:bodyPr/>
        <a:lstStyle/>
        <a:p>
          <a:r>
            <a:rPr kumimoji="1" lang="ja-JP" altLang="en-US" sz="900" dirty="0"/>
            <a:t>①労働者の分類</a:t>
          </a:r>
        </a:p>
      </dgm:t>
    </dgm:pt>
    <dgm:pt modelId="{68996EC8-8932-4113-87DC-9B5C5A29190C}" type="parTrans" cxnId="{7900FE1E-D8CF-4A0A-8353-30D6C842EF35}">
      <dgm:prSet/>
      <dgm:spPr/>
      <dgm:t>
        <a:bodyPr/>
        <a:lstStyle/>
        <a:p>
          <a:endParaRPr kumimoji="1" lang="ja-JP" altLang="en-US" sz="2800"/>
        </a:p>
      </dgm:t>
    </dgm:pt>
    <dgm:pt modelId="{B825A369-5E56-4960-99A3-79B3ADD9D8D6}" type="sibTrans" cxnId="{7900FE1E-D8CF-4A0A-8353-30D6C842EF35}">
      <dgm:prSet/>
      <dgm:spPr/>
      <dgm:t>
        <a:bodyPr/>
        <a:lstStyle/>
        <a:p>
          <a:endParaRPr kumimoji="1" lang="ja-JP" altLang="en-US" sz="2800"/>
        </a:p>
      </dgm:t>
    </dgm:pt>
    <dgm:pt modelId="{F1A7DB5C-7D89-4AC5-8496-8D4475F0447A}">
      <dgm:prSet phldrT="[テキスト]" custT="1"/>
      <dgm:spPr>
        <a:solidFill>
          <a:schemeClr val="accent1"/>
        </a:solidFill>
      </dgm:spPr>
      <dgm:t>
        <a:bodyPr/>
        <a:lstStyle/>
        <a:p>
          <a:r>
            <a:rPr kumimoji="1" lang="ja-JP" altLang="en-US" sz="900" dirty="0"/>
            <a:t>③平均年間賃金の算出（正規・非正規）</a:t>
          </a:r>
        </a:p>
      </dgm:t>
    </dgm:pt>
    <dgm:pt modelId="{6DA74018-28DD-44D2-ADA2-838D874DA4A5}" type="parTrans" cxnId="{EEA6ED67-50F6-4DEF-8857-98E707D5C7BA}">
      <dgm:prSet/>
      <dgm:spPr/>
      <dgm:t>
        <a:bodyPr/>
        <a:lstStyle/>
        <a:p>
          <a:endParaRPr kumimoji="1" lang="ja-JP" altLang="en-US" sz="2800"/>
        </a:p>
      </dgm:t>
    </dgm:pt>
    <dgm:pt modelId="{B2257290-5A9A-416A-859A-4B70EDC081D1}" type="sibTrans" cxnId="{EEA6ED67-50F6-4DEF-8857-98E707D5C7BA}">
      <dgm:prSet/>
      <dgm:spPr/>
      <dgm:t>
        <a:bodyPr/>
        <a:lstStyle/>
        <a:p>
          <a:endParaRPr kumimoji="1" lang="ja-JP" altLang="en-US" sz="2800"/>
        </a:p>
      </dgm:t>
    </dgm:pt>
    <dgm:pt modelId="{8288D07D-677A-4E7C-B46A-58E08A2663E1}">
      <dgm:prSet phldrT="[テキスト]" custT="1"/>
      <dgm:spPr>
        <a:solidFill>
          <a:schemeClr val="accent1"/>
        </a:solidFill>
      </dgm:spPr>
      <dgm:t>
        <a:bodyPr/>
        <a:lstStyle/>
        <a:p>
          <a:r>
            <a:rPr kumimoji="1" lang="ja-JP" altLang="en-US" sz="900" dirty="0"/>
            <a:t>②総賃金と人員数の算出</a:t>
          </a:r>
        </a:p>
      </dgm:t>
    </dgm:pt>
    <dgm:pt modelId="{15CDA619-E4EB-46A2-8A77-9ECBE899D296}" type="sibTrans" cxnId="{3D3BC87E-93C2-487C-ACA0-507C173A986E}">
      <dgm:prSet/>
      <dgm:spPr/>
      <dgm:t>
        <a:bodyPr/>
        <a:lstStyle/>
        <a:p>
          <a:endParaRPr kumimoji="1" lang="ja-JP" altLang="en-US" sz="2800"/>
        </a:p>
      </dgm:t>
    </dgm:pt>
    <dgm:pt modelId="{15EF4741-AD21-43BE-80DA-0442F51D39B5}" type="parTrans" cxnId="{3D3BC87E-93C2-487C-ACA0-507C173A986E}">
      <dgm:prSet/>
      <dgm:spPr/>
      <dgm:t>
        <a:bodyPr/>
        <a:lstStyle/>
        <a:p>
          <a:endParaRPr kumimoji="1" lang="ja-JP" altLang="en-US" sz="2800"/>
        </a:p>
      </dgm:t>
    </dgm:pt>
    <dgm:pt modelId="{4A64FA92-24DA-4C86-B98B-3C3F9AA9F22F}">
      <dgm:prSet phldrT="[テキスト]" custT="1"/>
      <dgm:spPr>
        <a:solidFill>
          <a:schemeClr val="accent1"/>
        </a:solidFill>
      </dgm:spPr>
      <dgm:t>
        <a:bodyPr/>
        <a:lstStyle/>
        <a:p>
          <a:r>
            <a:rPr kumimoji="1" lang="ja-JP" altLang="en-US" sz="900" dirty="0"/>
            <a:t>④平均年間賃金の算出（全ての労働者）</a:t>
          </a:r>
        </a:p>
      </dgm:t>
    </dgm:pt>
    <dgm:pt modelId="{C6583B36-5F43-4659-AEB1-A9722E69D5E5}" type="parTrans" cxnId="{AFBD5B6F-1F31-451A-BFFD-FC329A35FBB7}">
      <dgm:prSet/>
      <dgm:spPr/>
      <dgm:t>
        <a:bodyPr/>
        <a:lstStyle/>
        <a:p>
          <a:endParaRPr kumimoji="1" lang="ja-JP" altLang="en-US" sz="2800"/>
        </a:p>
      </dgm:t>
    </dgm:pt>
    <dgm:pt modelId="{5A79B3ED-DD89-456A-B6F2-F1BC710FFD17}" type="sibTrans" cxnId="{AFBD5B6F-1F31-451A-BFFD-FC329A35FBB7}">
      <dgm:prSet/>
      <dgm:spPr/>
      <dgm:t>
        <a:bodyPr/>
        <a:lstStyle/>
        <a:p>
          <a:endParaRPr kumimoji="1" lang="ja-JP" altLang="en-US" sz="2800"/>
        </a:p>
      </dgm:t>
    </dgm:pt>
    <dgm:pt modelId="{4AB37082-08F7-425D-852D-2C4CD43B4EB2}">
      <dgm:prSet phldrT="[テキスト]" custT="1"/>
      <dgm:spPr>
        <a:solidFill>
          <a:schemeClr val="bg1">
            <a:lumMod val="75000"/>
          </a:schemeClr>
        </a:solidFill>
      </dgm:spPr>
      <dgm:t>
        <a:bodyPr/>
        <a:lstStyle/>
        <a:p>
          <a:r>
            <a:rPr kumimoji="1" lang="ja-JP" altLang="en-US" sz="900" dirty="0"/>
            <a:t>⑤割合の算出・公表</a:t>
          </a:r>
        </a:p>
      </dgm:t>
    </dgm:pt>
    <dgm:pt modelId="{FFEC0466-29A6-4D85-B9A5-A047634A1CD7}" type="parTrans" cxnId="{DCF1CEA4-0188-4A45-92A5-9C0F21F5DAD2}">
      <dgm:prSet/>
      <dgm:spPr/>
      <dgm:t>
        <a:bodyPr/>
        <a:lstStyle/>
        <a:p>
          <a:endParaRPr kumimoji="1" lang="ja-JP" altLang="en-US" sz="2800"/>
        </a:p>
      </dgm:t>
    </dgm:pt>
    <dgm:pt modelId="{3EB1D8AE-C400-4DEA-93ED-03C374B29C77}" type="sibTrans" cxnId="{DCF1CEA4-0188-4A45-92A5-9C0F21F5DAD2}">
      <dgm:prSet/>
      <dgm:spPr/>
      <dgm:t>
        <a:bodyPr/>
        <a:lstStyle/>
        <a:p>
          <a:endParaRPr kumimoji="1" lang="ja-JP" altLang="en-US" sz="2800"/>
        </a:p>
      </dgm:t>
    </dgm:pt>
    <dgm:pt modelId="{0F503E0B-1943-4C43-BA28-FB245954EC7D}" type="pres">
      <dgm:prSet presAssocID="{F1DB011B-B2EB-4F05-9FE5-E1366EADFACF}" presName="Name0" presStyleCnt="0">
        <dgm:presLayoutVars>
          <dgm:dir/>
          <dgm:animLvl val="lvl"/>
          <dgm:resizeHandles val="exact"/>
        </dgm:presLayoutVars>
      </dgm:prSet>
      <dgm:spPr/>
    </dgm:pt>
    <dgm:pt modelId="{51789D11-6D38-4170-9A05-261CCC52621C}" type="pres">
      <dgm:prSet presAssocID="{C50F829E-C476-450E-989A-0E23D7E1ECA5}" presName="parTxOnly" presStyleLbl="node1" presStyleIdx="0" presStyleCnt="5">
        <dgm:presLayoutVars>
          <dgm:chMax val="0"/>
          <dgm:chPref val="0"/>
          <dgm:bulletEnabled val="1"/>
        </dgm:presLayoutVars>
      </dgm:prSet>
      <dgm:spPr/>
    </dgm:pt>
    <dgm:pt modelId="{2CF5845F-941A-4A36-9A31-13F3587E091B}" type="pres">
      <dgm:prSet presAssocID="{B825A369-5E56-4960-99A3-79B3ADD9D8D6}" presName="parTxOnlySpace" presStyleCnt="0"/>
      <dgm:spPr/>
    </dgm:pt>
    <dgm:pt modelId="{083E5FE6-B60B-40C8-8614-211C217AAF38}" type="pres">
      <dgm:prSet presAssocID="{8288D07D-677A-4E7C-B46A-58E08A2663E1}" presName="parTxOnly" presStyleLbl="node1" presStyleIdx="1" presStyleCnt="5">
        <dgm:presLayoutVars>
          <dgm:chMax val="0"/>
          <dgm:chPref val="0"/>
          <dgm:bulletEnabled val="1"/>
        </dgm:presLayoutVars>
      </dgm:prSet>
      <dgm:spPr/>
    </dgm:pt>
    <dgm:pt modelId="{1D39E139-29A2-423B-96AA-BB0B723BE92C}" type="pres">
      <dgm:prSet presAssocID="{15CDA619-E4EB-46A2-8A77-9ECBE899D296}" presName="parTxOnlySpace" presStyleCnt="0"/>
      <dgm:spPr/>
    </dgm:pt>
    <dgm:pt modelId="{3B96C21F-8125-44D9-8E1C-E95FA23AD847}" type="pres">
      <dgm:prSet presAssocID="{F1A7DB5C-7D89-4AC5-8496-8D4475F0447A}" presName="parTxOnly" presStyleLbl="node1" presStyleIdx="2" presStyleCnt="5">
        <dgm:presLayoutVars>
          <dgm:chMax val="0"/>
          <dgm:chPref val="0"/>
          <dgm:bulletEnabled val="1"/>
        </dgm:presLayoutVars>
      </dgm:prSet>
      <dgm:spPr/>
    </dgm:pt>
    <dgm:pt modelId="{06475AAA-8EBE-4028-8DAF-C41FB20C7DD5}" type="pres">
      <dgm:prSet presAssocID="{B2257290-5A9A-416A-859A-4B70EDC081D1}" presName="parTxOnlySpace" presStyleCnt="0"/>
      <dgm:spPr/>
    </dgm:pt>
    <dgm:pt modelId="{63BE82F6-883C-481F-98BE-B7CD814294E9}" type="pres">
      <dgm:prSet presAssocID="{4A64FA92-24DA-4C86-B98B-3C3F9AA9F22F}" presName="parTxOnly" presStyleLbl="node1" presStyleIdx="3" presStyleCnt="5">
        <dgm:presLayoutVars>
          <dgm:chMax val="0"/>
          <dgm:chPref val="0"/>
          <dgm:bulletEnabled val="1"/>
        </dgm:presLayoutVars>
      </dgm:prSet>
      <dgm:spPr/>
    </dgm:pt>
    <dgm:pt modelId="{B8B8C6E6-F056-4751-8F33-8E01233B82BF}" type="pres">
      <dgm:prSet presAssocID="{5A79B3ED-DD89-456A-B6F2-F1BC710FFD17}" presName="parTxOnlySpace" presStyleCnt="0"/>
      <dgm:spPr/>
    </dgm:pt>
    <dgm:pt modelId="{72228627-5BFA-425C-9FE1-51A015235086}" type="pres">
      <dgm:prSet presAssocID="{4AB37082-08F7-425D-852D-2C4CD43B4EB2}" presName="parTxOnly" presStyleLbl="node1" presStyleIdx="4" presStyleCnt="5">
        <dgm:presLayoutVars>
          <dgm:chMax val="0"/>
          <dgm:chPref val="0"/>
          <dgm:bulletEnabled val="1"/>
        </dgm:presLayoutVars>
      </dgm:prSet>
      <dgm:spPr/>
    </dgm:pt>
  </dgm:ptLst>
  <dgm:cxnLst>
    <dgm:cxn modelId="{E37F300C-583D-45FF-8E55-783ABCEFD5C1}" type="presOf" srcId="{4AB37082-08F7-425D-852D-2C4CD43B4EB2}" destId="{72228627-5BFA-425C-9FE1-51A015235086}" srcOrd="0" destOrd="0" presId="urn:microsoft.com/office/officeart/2005/8/layout/chevron1"/>
    <dgm:cxn modelId="{D5604218-28A4-4B7C-B9B2-61E9F7AFC376}" type="presOf" srcId="{C50F829E-C476-450E-989A-0E23D7E1ECA5}" destId="{51789D11-6D38-4170-9A05-261CCC52621C}" srcOrd="0" destOrd="0" presId="urn:microsoft.com/office/officeart/2005/8/layout/chevron1"/>
    <dgm:cxn modelId="{7900FE1E-D8CF-4A0A-8353-30D6C842EF35}" srcId="{F1DB011B-B2EB-4F05-9FE5-E1366EADFACF}" destId="{C50F829E-C476-450E-989A-0E23D7E1ECA5}" srcOrd="0" destOrd="0" parTransId="{68996EC8-8932-4113-87DC-9B5C5A29190C}" sibTransId="{B825A369-5E56-4960-99A3-79B3ADD9D8D6}"/>
    <dgm:cxn modelId="{8E6FC764-962D-4632-A4FB-EAEB9F918C46}" type="presOf" srcId="{F1A7DB5C-7D89-4AC5-8496-8D4475F0447A}" destId="{3B96C21F-8125-44D9-8E1C-E95FA23AD847}" srcOrd="0" destOrd="0" presId="urn:microsoft.com/office/officeart/2005/8/layout/chevron1"/>
    <dgm:cxn modelId="{EEA6ED67-50F6-4DEF-8857-98E707D5C7BA}" srcId="{F1DB011B-B2EB-4F05-9FE5-E1366EADFACF}" destId="{F1A7DB5C-7D89-4AC5-8496-8D4475F0447A}" srcOrd="2" destOrd="0" parTransId="{6DA74018-28DD-44D2-ADA2-838D874DA4A5}" sibTransId="{B2257290-5A9A-416A-859A-4B70EDC081D1}"/>
    <dgm:cxn modelId="{AFBD5B6F-1F31-451A-BFFD-FC329A35FBB7}" srcId="{F1DB011B-B2EB-4F05-9FE5-E1366EADFACF}" destId="{4A64FA92-24DA-4C86-B98B-3C3F9AA9F22F}" srcOrd="3" destOrd="0" parTransId="{C6583B36-5F43-4659-AEB1-A9722E69D5E5}" sibTransId="{5A79B3ED-DD89-456A-B6F2-F1BC710FFD17}"/>
    <dgm:cxn modelId="{382ECF72-6C3D-419E-BBA9-3D5BCAF82934}" type="presOf" srcId="{4A64FA92-24DA-4C86-B98B-3C3F9AA9F22F}" destId="{63BE82F6-883C-481F-98BE-B7CD814294E9}" srcOrd="0" destOrd="0" presId="urn:microsoft.com/office/officeart/2005/8/layout/chevron1"/>
    <dgm:cxn modelId="{3D3BC87E-93C2-487C-ACA0-507C173A986E}" srcId="{F1DB011B-B2EB-4F05-9FE5-E1366EADFACF}" destId="{8288D07D-677A-4E7C-B46A-58E08A2663E1}" srcOrd="1" destOrd="0" parTransId="{15EF4741-AD21-43BE-80DA-0442F51D39B5}" sibTransId="{15CDA619-E4EB-46A2-8A77-9ECBE899D296}"/>
    <dgm:cxn modelId="{2D81E094-844D-485B-80D6-51EC6B817E14}" type="presOf" srcId="{F1DB011B-B2EB-4F05-9FE5-E1366EADFACF}" destId="{0F503E0B-1943-4C43-BA28-FB245954EC7D}" srcOrd="0" destOrd="0" presId="urn:microsoft.com/office/officeart/2005/8/layout/chevron1"/>
    <dgm:cxn modelId="{DCF1CEA4-0188-4A45-92A5-9C0F21F5DAD2}" srcId="{F1DB011B-B2EB-4F05-9FE5-E1366EADFACF}" destId="{4AB37082-08F7-425D-852D-2C4CD43B4EB2}" srcOrd="4" destOrd="0" parTransId="{FFEC0466-29A6-4D85-B9A5-A047634A1CD7}" sibTransId="{3EB1D8AE-C400-4DEA-93ED-03C374B29C77}"/>
    <dgm:cxn modelId="{99E44AD6-B8A4-482B-A38D-C2B67A7AB3CF}" type="presOf" srcId="{8288D07D-677A-4E7C-B46A-58E08A2663E1}" destId="{083E5FE6-B60B-40C8-8614-211C217AAF38}" srcOrd="0" destOrd="0" presId="urn:microsoft.com/office/officeart/2005/8/layout/chevron1"/>
    <dgm:cxn modelId="{2BBAF76A-845E-4E43-831B-6AEEBA0FE929}" type="presParOf" srcId="{0F503E0B-1943-4C43-BA28-FB245954EC7D}" destId="{51789D11-6D38-4170-9A05-261CCC52621C}" srcOrd="0" destOrd="0" presId="urn:microsoft.com/office/officeart/2005/8/layout/chevron1"/>
    <dgm:cxn modelId="{F5CC7AC0-C659-4D5B-9591-CED019C39869}" type="presParOf" srcId="{0F503E0B-1943-4C43-BA28-FB245954EC7D}" destId="{2CF5845F-941A-4A36-9A31-13F3587E091B}" srcOrd="1" destOrd="0" presId="urn:microsoft.com/office/officeart/2005/8/layout/chevron1"/>
    <dgm:cxn modelId="{FA820786-A91E-4A08-82C8-2D09B8BEC7AD}" type="presParOf" srcId="{0F503E0B-1943-4C43-BA28-FB245954EC7D}" destId="{083E5FE6-B60B-40C8-8614-211C217AAF38}" srcOrd="2" destOrd="0" presId="urn:microsoft.com/office/officeart/2005/8/layout/chevron1"/>
    <dgm:cxn modelId="{3133FA38-95AF-4D3C-90C3-39065D026EBB}" type="presParOf" srcId="{0F503E0B-1943-4C43-BA28-FB245954EC7D}" destId="{1D39E139-29A2-423B-96AA-BB0B723BE92C}" srcOrd="3" destOrd="0" presId="urn:microsoft.com/office/officeart/2005/8/layout/chevron1"/>
    <dgm:cxn modelId="{839B808A-5F39-4FC1-91AA-78CE2B142594}" type="presParOf" srcId="{0F503E0B-1943-4C43-BA28-FB245954EC7D}" destId="{3B96C21F-8125-44D9-8E1C-E95FA23AD847}" srcOrd="4" destOrd="0" presId="urn:microsoft.com/office/officeart/2005/8/layout/chevron1"/>
    <dgm:cxn modelId="{F3A9CE65-0735-48CC-8BB9-31480EF63B92}" type="presParOf" srcId="{0F503E0B-1943-4C43-BA28-FB245954EC7D}" destId="{06475AAA-8EBE-4028-8DAF-C41FB20C7DD5}" srcOrd="5" destOrd="0" presId="urn:microsoft.com/office/officeart/2005/8/layout/chevron1"/>
    <dgm:cxn modelId="{4DC09100-693B-438B-83A0-50A9A601FB7D}" type="presParOf" srcId="{0F503E0B-1943-4C43-BA28-FB245954EC7D}" destId="{63BE82F6-883C-481F-98BE-B7CD814294E9}" srcOrd="6" destOrd="0" presId="urn:microsoft.com/office/officeart/2005/8/layout/chevron1"/>
    <dgm:cxn modelId="{F73BB0C4-C728-4371-9EBA-FB5512E12BB9}" type="presParOf" srcId="{0F503E0B-1943-4C43-BA28-FB245954EC7D}" destId="{B8B8C6E6-F056-4751-8F33-8E01233B82BF}" srcOrd="7" destOrd="0" presId="urn:microsoft.com/office/officeart/2005/8/layout/chevron1"/>
    <dgm:cxn modelId="{93525D23-7A5A-4B16-B9F5-A81671202C3F}" type="presParOf" srcId="{0F503E0B-1943-4C43-BA28-FB245954EC7D}" destId="{72228627-5BFA-425C-9FE1-51A015235086}"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DB011B-B2EB-4F05-9FE5-E1366EADFACF}" type="doc">
      <dgm:prSet loTypeId="urn:microsoft.com/office/officeart/2005/8/layout/chevron1" loCatId="process" qsTypeId="urn:microsoft.com/office/officeart/2005/8/quickstyle/simple1" qsCatId="simple" csTypeId="urn:microsoft.com/office/officeart/2005/8/colors/accent1_2" csCatId="accent1" phldr="1"/>
      <dgm:spPr/>
    </dgm:pt>
    <dgm:pt modelId="{C50F829E-C476-450E-989A-0E23D7E1ECA5}">
      <dgm:prSet phldrT="[テキスト]" custT="1"/>
      <dgm:spPr/>
      <dgm:t>
        <a:bodyPr/>
        <a:lstStyle/>
        <a:p>
          <a:r>
            <a:rPr kumimoji="1" lang="ja-JP" altLang="en-US" sz="900" dirty="0"/>
            <a:t>①労働者の分類</a:t>
          </a:r>
        </a:p>
      </dgm:t>
    </dgm:pt>
    <dgm:pt modelId="{68996EC8-8932-4113-87DC-9B5C5A29190C}" type="parTrans" cxnId="{7900FE1E-D8CF-4A0A-8353-30D6C842EF35}">
      <dgm:prSet/>
      <dgm:spPr/>
      <dgm:t>
        <a:bodyPr/>
        <a:lstStyle/>
        <a:p>
          <a:endParaRPr kumimoji="1" lang="ja-JP" altLang="en-US" sz="2800"/>
        </a:p>
      </dgm:t>
    </dgm:pt>
    <dgm:pt modelId="{B825A369-5E56-4960-99A3-79B3ADD9D8D6}" type="sibTrans" cxnId="{7900FE1E-D8CF-4A0A-8353-30D6C842EF35}">
      <dgm:prSet/>
      <dgm:spPr/>
      <dgm:t>
        <a:bodyPr/>
        <a:lstStyle/>
        <a:p>
          <a:endParaRPr kumimoji="1" lang="ja-JP" altLang="en-US" sz="2800"/>
        </a:p>
      </dgm:t>
    </dgm:pt>
    <dgm:pt modelId="{F1A7DB5C-7D89-4AC5-8496-8D4475F0447A}">
      <dgm:prSet phldrT="[テキスト]" custT="1"/>
      <dgm:spPr>
        <a:solidFill>
          <a:schemeClr val="accent1"/>
        </a:solidFill>
      </dgm:spPr>
      <dgm:t>
        <a:bodyPr/>
        <a:lstStyle/>
        <a:p>
          <a:r>
            <a:rPr kumimoji="1" lang="ja-JP" altLang="en-US" sz="900" dirty="0"/>
            <a:t>③平均年間賃金の算出（正規・非正規）</a:t>
          </a:r>
        </a:p>
      </dgm:t>
    </dgm:pt>
    <dgm:pt modelId="{6DA74018-28DD-44D2-ADA2-838D874DA4A5}" type="parTrans" cxnId="{EEA6ED67-50F6-4DEF-8857-98E707D5C7BA}">
      <dgm:prSet/>
      <dgm:spPr/>
      <dgm:t>
        <a:bodyPr/>
        <a:lstStyle/>
        <a:p>
          <a:endParaRPr kumimoji="1" lang="ja-JP" altLang="en-US" sz="2800"/>
        </a:p>
      </dgm:t>
    </dgm:pt>
    <dgm:pt modelId="{B2257290-5A9A-416A-859A-4B70EDC081D1}" type="sibTrans" cxnId="{EEA6ED67-50F6-4DEF-8857-98E707D5C7BA}">
      <dgm:prSet/>
      <dgm:spPr/>
      <dgm:t>
        <a:bodyPr/>
        <a:lstStyle/>
        <a:p>
          <a:endParaRPr kumimoji="1" lang="ja-JP" altLang="en-US" sz="2800"/>
        </a:p>
      </dgm:t>
    </dgm:pt>
    <dgm:pt modelId="{8288D07D-677A-4E7C-B46A-58E08A2663E1}">
      <dgm:prSet phldrT="[テキスト]" custT="1"/>
      <dgm:spPr>
        <a:solidFill>
          <a:schemeClr val="accent1"/>
        </a:solidFill>
      </dgm:spPr>
      <dgm:t>
        <a:bodyPr/>
        <a:lstStyle/>
        <a:p>
          <a:r>
            <a:rPr kumimoji="1" lang="ja-JP" altLang="en-US" sz="900" dirty="0"/>
            <a:t>②総賃金と人員数の算出</a:t>
          </a:r>
        </a:p>
      </dgm:t>
    </dgm:pt>
    <dgm:pt modelId="{15CDA619-E4EB-46A2-8A77-9ECBE899D296}" type="sibTrans" cxnId="{3D3BC87E-93C2-487C-ACA0-507C173A986E}">
      <dgm:prSet/>
      <dgm:spPr/>
      <dgm:t>
        <a:bodyPr/>
        <a:lstStyle/>
        <a:p>
          <a:endParaRPr kumimoji="1" lang="ja-JP" altLang="en-US" sz="2800"/>
        </a:p>
      </dgm:t>
    </dgm:pt>
    <dgm:pt modelId="{15EF4741-AD21-43BE-80DA-0442F51D39B5}" type="parTrans" cxnId="{3D3BC87E-93C2-487C-ACA0-507C173A986E}">
      <dgm:prSet/>
      <dgm:spPr/>
      <dgm:t>
        <a:bodyPr/>
        <a:lstStyle/>
        <a:p>
          <a:endParaRPr kumimoji="1" lang="ja-JP" altLang="en-US" sz="2800"/>
        </a:p>
      </dgm:t>
    </dgm:pt>
    <dgm:pt modelId="{4A64FA92-24DA-4C86-B98B-3C3F9AA9F22F}">
      <dgm:prSet phldrT="[テキスト]" custT="1"/>
      <dgm:spPr>
        <a:solidFill>
          <a:schemeClr val="accent1"/>
        </a:solidFill>
      </dgm:spPr>
      <dgm:t>
        <a:bodyPr/>
        <a:lstStyle/>
        <a:p>
          <a:r>
            <a:rPr kumimoji="1" lang="ja-JP" altLang="en-US" sz="900" dirty="0"/>
            <a:t>④平均年間賃金の算出（全ての労働者）</a:t>
          </a:r>
        </a:p>
      </dgm:t>
    </dgm:pt>
    <dgm:pt modelId="{C6583B36-5F43-4659-AEB1-A9722E69D5E5}" type="parTrans" cxnId="{AFBD5B6F-1F31-451A-BFFD-FC329A35FBB7}">
      <dgm:prSet/>
      <dgm:spPr/>
      <dgm:t>
        <a:bodyPr/>
        <a:lstStyle/>
        <a:p>
          <a:endParaRPr kumimoji="1" lang="ja-JP" altLang="en-US" sz="2800"/>
        </a:p>
      </dgm:t>
    </dgm:pt>
    <dgm:pt modelId="{5A79B3ED-DD89-456A-B6F2-F1BC710FFD17}" type="sibTrans" cxnId="{AFBD5B6F-1F31-451A-BFFD-FC329A35FBB7}">
      <dgm:prSet/>
      <dgm:spPr/>
      <dgm:t>
        <a:bodyPr/>
        <a:lstStyle/>
        <a:p>
          <a:endParaRPr kumimoji="1" lang="ja-JP" altLang="en-US" sz="2800"/>
        </a:p>
      </dgm:t>
    </dgm:pt>
    <dgm:pt modelId="{4AB37082-08F7-425D-852D-2C4CD43B4EB2}">
      <dgm:prSet phldrT="[テキスト]" custT="1"/>
      <dgm:spPr>
        <a:solidFill>
          <a:schemeClr val="accent1"/>
        </a:solidFill>
      </dgm:spPr>
      <dgm:t>
        <a:bodyPr/>
        <a:lstStyle/>
        <a:p>
          <a:r>
            <a:rPr kumimoji="1" lang="ja-JP" altLang="en-US" sz="900" dirty="0"/>
            <a:t>⑤割合の算出・公表</a:t>
          </a:r>
        </a:p>
      </dgm:t>
    </dgm:pt>
    <dgm:pt modelId="{FFEC0466-29A6-4D85-B9A5-A047634A1CD7}" type="parTrans" cxnId="{DCF1CEA4-0188-4A45-92A5-9C0F21F5DAD2}">
      <dgm:prSet/>
      <dgm:spPr/>
      <dgm:t>
        <a:bodyPr/>
        <a:lstStyle/>
        <a:p>
          <a:endParaRPr kumimoji="1" lang="ja-JP" altLang="en-US" sz="2800"/>
        </a:p>
      </dgm:t>
    </dgm:pt>
    <dgm:pt modelId="{3EB1D8AE-C400-4DEA-93ED-03C374B29C77}" type="sibTrans" cxnId="{DCF1CEA4-0188-4A45-92A5-9C0F21F5DAD2}">
      <dgm:prSet/>
      <dgm:spPr/>
      <dgm:t>
        <a:bodyPr/>
        <a:lstStyle/>
        <a:p>
          <a:endParaRPr kumimoji="1" lang="ja-JP" altLang="en-US" sz="2800"/>
        </a:p>
      </dgm:t>
    </dgm:pt>
    <dgm:pt modelId="{0F503E0B-1943-4C43-BA28-FB245954EC7D}" type="pres">
      <dgm:prSet presAssocID="{F1DB011B-B2EB-4F05-9FE5-E1366EADFACF}" presName="Name0" presStyleCnt="0">
        <dgm:presLayoutVars>
          <dgm:dir/>
          <dgm:animLvl val="lvl"/>
          <dgm:resizeHandles val="exact"/>
        </dgm:presLayoutVars>
      </dgm:prSet>
      <dgm:spPr/>
    </dgm:pt>
    <dgm:pt modelId="{51789D11-6D38-4170-9A05-261CCC52621C}" type="pres">
      <dgm:prSet presAssocID="{C50F829E-C476-450E-989A-0E23D7E1ECA5}" presName="parTxOnly" presStyleLbl="node1" presStyleIdx="0" presStyleCnt="5">
        <dgm:presLayoutVars>
          <dgm:chMax val="0"/>
          <dgm:chPref val="0"/>
          <dgm:bulletEnabled val="1"/>
        </dgm:presLayoutVars>
      </dgm:prSet>
      <dgm:spPr/>
    </dgm:pt>
    <dgm:pt modelId="{2CF5845F-941A-4A36-9A31-13F3587E091B}" type="pres">
      <dgm:prSet presAssocID="{B825A369-5E56-4960-99A3-79B3ADD9D8D6}" presName="parTxOnlySpace" presStyleCnt="0"/>
      <dgm:spPr/>
    </dgm:pt>
    <dgm:pt modelId="{083E5FE6-B60B-40C8-8614-211C217AAF38}" type="pres">
      <dgm:prSet presAssocID="{8288D07D-677A-4E7C-B46A-58E08A2663E1}" presName="parTxOnly" presStyleLbl="node1" presStyleIdx="1" presStyleCnt="5">
        <dgm:presLayoutVars>
          <dgm:chMax val="0"/>
          <dgm:chPref val="0"/>
          <dgm:bulletEnabled val="1"/>
        </dgm:presLayoutVars>
      </dgm:prSet>
      <dgm:spPr/>
    </dgm:pt>
    <dgm:pt modelId="{1D39E139-29A2-423B-96AA-BB0B723BE92C}" type="pres">
      <dgm:prSet presAssocID="{15CDA619-E4EB-46A2-8A77-9ECBE899D296}" presName="parTxOnlySpace" presStyleCnt="0"/>
      <dgm:spPr/>
    </dgm:pt>
    <dgm:pt modelId="{3B96C21F-8125-44D9-8E1C-E95FA23AD847}" type="pres">
      <dgm:prSet presAssocID="{F1A7DB5C-7D89-4AC5-8496-8D4475F0447A}" presName="parTxOnly" presStyleLbl="node1" presStyleIdx="2" presStyleCnt="5">
        <dgm:presLayoutVars>
          <dgm:chMax val="0"/>
          <dgm:chPref val="0"/>
          <dgm:bulletEnabled val="1"/>
        </dgm:presLayoutVars>
      </dgm:prSet>
      <dgm:spPr/>
    </dgm:pt>
    <dgm:pt modelId="{06475AAA-8EBE-4028-8DAF-C41FB20C7DD5}" type="pres">
      <dgm:prSet presAssocID="{B2257290-5A9A-416A-859A-4B70EDC081D1}" presName="parTxOnlySpace" presStyleCnt="0"/>
      <dgm:spPr/>
    </dgm:pt>
    <dgm:pt modelId="{63BE82F6-883C-481F-98BE-B7CD814294E9}" type="pres">
      <dgm:prSet presAssocID="{4A64FA92-24DA-4C86-B98B-3C3F9AA9F22F}" presName="parTxOnly" presStyleLbl="node1" presStyleIdx="3" presStyleCnt="5">
        <dgm:presLayoutVars>
          <dgm:chMax val="0"/>
          <dgm:chPref val="0"/>
          <dgm:bulletEnabled val="1"/>
        </dgm:presLayoutVars>
      </dgm:prSet>
      <dgm:spPr/>
    </dgm:pt>
    <dgm:pt modelId="{B8B8C6E6-F056-4751-8F33-8E01233B82BF}" type="pres">
      <dgm:prSet presAssocID="{5A79B3ED-DD89-456A-B6F2-F1BC710FFD17}" presName="parTxOnlySpace" presStyleCnt="0"/>
      <dgm:spPr/>
    </dgm:pt>
    <dgm:pt modelId="{72228627-5BFA-425C-9FE1-51A015235086}" type="pres">
      <dgm:prSet presAssocID="{4AB37082-08F7-425D-852D-2C4CD43B4EB2}" presName="parTxOnly" presStyleLbl="node1" presStyleIdx="4" presStyleCnt="5">
        <dgm:presLayoutVars>
          <dgm:chMax val="0"/>
          <dgm:chPref val="0"/>
          <dgm:bulletEnabled val="1"/>
        </dgm:presLayoutVars>
      </dgm:prSet>
      <dgm:spPr/>
    </dgm:pt>
  </dgm:ptLst>
  <dgm:cxnLst>
    <dgm:cxn modelId="{E37F300C-583D-45FF-8E55-783ABCEFD5C1}" type="presOf" srcId="{4AB37082-08F7-425D-852D-2C4CD43B4EB2}" destId="{72228627-5BFA-425C-9FE1-51A015235086}" srcOrd="0" destOrd="0" presId="urn:microsoft.com/office/officeart/2005/8/layout/chevron1"/>
    <dgm:cxn modelId="{D5604218-28A4-4B7C-B9B2-61E9F7AFC376}" type="presOf" srcId="{C50F829E-C476-450E-989A-0E23D7E1ECA5}" destId="{51789D11-6D38-4170-9A05-261CCC52621C}" srcOrd="0" destOrd="0" presId="urn:microsoft.com/office/officeart/2005/8/layout/chevron1"/>
    <dgm:cxn modelId="{7900FE1E-D8CF-4A0A-8353-30D6C842EF35}" srcId="{F1DB011B-B2EB-4F05-9FE5-E1366EADFACF}" destId="{C50F829E-C476-450E-989A-0E23D7E1ECA5}" srcOrd="0" destOrd="0" parTransId="{68996EC8-8932-4113-87DC-9B5C5A29190C}" sibTransId="{B825A369-5E56-4960-99A3-79B3ADD9D8D6}"/>
    <dgm:cxn modelId="{8E6FC764-962D-4632-A4FB-EAEB9F918C46}" type="presOf" srcId="{F1A7DB5C-7D89-4AC5-8496-8D4475F0447A}" destId="{3B96C21F-8125-44D9-8E1C-E95FA23AD847}" srcOrd="0" destOrd="0" presId="urn:microsoft.com/office/officeart/2005/8/layout/chevron1"/>
    <dgm:cxn modelId="{EEA6ED67-50F6-4DEF-8857-98E707D5C7BA}" srcId="{F1DB011B-B2EB-4F05-9FE5-E1366EADFACF}" destId="{F1A7DB5C-7D89-4AC5-8496-8D4475F0447A}" srcOrd="2" destOrd="0" parTransId="{6DA74018-28DD-44D2-ADA2-838D874DA4A5}" sibTransId="{B2257290-5A9A-416A-859A-4B70EDC081D1}"/>
    <dgm:cxn modelId="{AFBD5B6F-1F31-451A-BFFD-FC329A35FBB7}" srcId="{F1DB011B-B2EB-4F05-9FE5-E1366EADFACF}" destId="{4A64FA92-24DA-4C86-B98B-3C3F9AA9F22F}" srcOrd="3" destOrd="0" parTransId="{C6583B36-5F43-4659-AEB1-A9722E69D5E5}" sibTransId="{5A79B3ED-DD89-456A-B6F2-F1BC710FFD17}"/>
    <dgm:cxn modelId="{382ECF72-6C3D-419E-BBA9-3D5BCAF82934}" type="presOf" srcId="{4A64FA92-24DA-4C86-B98B-3C3F9AA9F22F}" destId="{63BE82F6-883C-481F-98BE-B7CD814294E9}" srcOrd="0" destOrd="0" presId="urn:microsoft.com/office/officeart/2005/8/layout/chevron1"/>
    <dgm:cxn modelId="{3D3BC87E-93C2-487C-ACA0-507C173A986E}" srcId="{F1DB011B-B2EB-4F05-9FE5-E1366EADFACF}" destId="{8288D07D-677A-4E7C-B46A-58E08A2663E1}" srcOrd="1" destOrd="0" parTransId="{15EF4741-AD21-43BE-80DA-0442F51D39B5}" sibTransId="{15CDA619-E4EB-46A2-8A77-9ECBE899D296}"/>
    <dgm:cxn modelId="{2D81E094-844D-485B-80D6-51EC6B817E14}" type="presOf" srcId="{F1DB011B-B2EB-4F05-9FE5-E1366EADFACF}" destId="{0F503E0B-1943-4C43-BA28-FB245954EC7D}" srcOrd="0" destOrd="0" presId="urn:microsoft.com/office/officeart/2005/8/layout/chevron1"/>
    <dgm:cxn modelId="{DCF1CEA4-0188-4A45-92A5-9C0F21F5DAD2}" srcId="{F1DB011B-B2EB-4F05-9FE5-E1366EADFACF}" destId="{4AB37082-08F7-425D-852D-2C4CD43B4EB2}" srcOrd="4" destOrd="0" parTransId="{FFEC0466-29A6-4D85-B9A5-A047634A1CD7}" sibTransId="{3EB1D8AE-C400-4DEA-93ED-03C374B29C77}"/>
    <dgm:cxn modelId="{99E44AD6-B8A4-482B-A38D-C2B67A7AB3CF}" type="presOf" srcId="{8288D07D-677A-4E7C-B46A-58E08A2663E1}" destId="{083E5FE6-B60B-40C8-8614-211C217AAF38}" srcOrd="0" destOrd="0" presId="urn:microsoft.com/office/officeart/2005/8/layout/chevron1"/>
    <dgm:cxn modelId="{2BBAF76A-845E-4E43-831B-6AEEBA0FE929}" type="presParOf" srcId="{0F503E0B-1943-4C43-BA28-FB245954EC7D}" destId="{51789D11-6D38-4170-9A05-261CCC52621C}" srcOrd="0" destOrd="0" presId="urn:microsoft.com/office/officeart/2005/8/layout/chevron1"/>
    <dgm:cxn modelId="{F5CC7AC0-C659-4D5B-9591-CED019C39869}" type="presParOf" srcId="{0F503E0B-1943-4C43-BA28-FB245954EC7D}" destId="{2CF5845F-941A-4A36-9A31-13F3587E091B}" srcOrd="1" destOrd="0" presId="urn:microsoft.com/office/officeart/2005/8/layout/chevron1"/>
    <dgm:cxn modelId="{FA820786-A91E-4A08-82C8-2D09B8BEC7AD}" type="presParOf" srcId="{0F503E0B-1943-4C43-BA28-FB245954EC7D}" destId="{083E5FE6-B60B-40C8-8614-211C217AAF38}" srcOrd="2" destOrd="0" presId="urn:microsoft.com/office/officeart/2005/8/layout/chevron1"/>
    <dgm:cxn modelId="{3133FA38-95AF-4D3C-90C3-39065D026EBB}" type="presParOf" srcId="{0F503E0B-1943-4C43-BA28-FB245954EC7D}" destId="{1D39E139-29A2-423B-96AA-BB0B723BE92C}" srcOrd="3" destOrd="0" presId="urn:microsoft.com/office/officeart/2005/8/layout/chevron1"/>
    <dgm:cxn modelId="{839B808A-5F39-4FC1-91AA-78CE2B142594}" type="presParOf" srcId="{0F503E0B-1943-4C43-BA28-FB245954EC7D}" destId="{3B96C21F-8125-44D9-8E1C-E95FA23AD847}" srcOrd="4" destOrd="0" presId="urn:microsoft.com/office/officeart/2005/8/layout/chevron1"/>
    <dgm:cxn modelId="{F3A9CE65-0735-48CC-8BB9-31480EF63B92}" type="presParOf" srcId="{0F503E0B-1943-4C43-BA28-FB245954EC7D}" destId="{06475AAA-8EBE-4028-8DAF-C41FB20C7DD5}" srcOrd="5" destOrd="0" presId="urn:microsoft.com/office/officeart/2005/8/layout/chevron1"/>
    <dgm:cxn modelId="{4DC09100-693B-438B-83A0-50A9A601FB7D}" type="presParOf" srcId="{0F503E0B-1943-4C43-BA28-FB245954EC7D}" destId="{63BE82F6-883C-481F-98BE-B7CD814294E9}" srcOrd="6" destOrd="0" presId="urn:microsoft.com/office/officeart/2005/8/layout/chevron1"/>
    <dgm:cxn modelId="{F73BB0C4-C728-4371-9EBA-FB5512E12BB9}" type="presParOf" srcId="{0F503E0B-1943-4C43-BA28-FB245954EC7D}" destId="{B8B8C6E6-F056-4751-8F33-8E01233B82BF}" srcOrd="7" destOrd="0" presId="urn:microsoft.com/office/officeart/2005/8/layout/chevron1"/>
    <dgm:cxn modelId="{93525D23-7A5A-4B16-B9F5-A81671202C3F}" type="presParOf" srcId="{0F503E0B-1943-4C43-BA28-FB245954EC7D}" destId="{72228627-5BFA-425C-9FE1-51A015235086}"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89D11-6D38-4170-9A05-261CCC52621C}">
      <dsp:nvSpPr>
        <dsp:cNvPr id="0" name=""/>
        <dsp:cNvSpPr/>
      </dsp:nvSpPr>
      <dsp:spPr>
        <a:xfrm>
          <a:off x="2086" y="0"/>
          <a:ext cx="1856665" cy="39663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①労働者の分類</a:t>
          </a:r>
        </a:p>
      </dsp:txBody>
      <dsp:txXfrm>
        <a:off x="200401" y="0"/>
        <a:ext cx="1460035" cy="396630"/>
      </dsp:txXfrm>
    </dsp:sp>
    <dsp:sp modelId="{083E5FE6-B60B-40C8-8614-211C217AAF38}">
      <dsp:nvSpPr>
        <dsp:cNvPr id="0" name=""/>
        <dsp:cNvSpPr/>
      </dsp:nvSpPr>
      <dsp:spPr>
        <a:xfrm>
          <a:off x="1673085" y="0"/>
          <a:ext cx="1856665" cy="396630"/>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②総賃金と人員数の算出</a:t>
          </a:r>
        </a:p>
      </dsp:txBody>
      <dsp:txXfrm>
        <a:off x="1871400" y="0"/>
        <a:ext cx="1460035" cy="396630"/>
      </dsp:txXfrm>
    </dsp:sp>
    <dsp:sp modelId="{3B96C21F-8125-44D9-8E1C-E95FA23AD847}">
      <dsp:nvSpPr>
        <dsp:cNvPr id="0" name=""/>
        <dsp:cNvSpPr/>
      </dsp:nvSpPr>
      <dsp:spPr>
        <a:xfrm>
          <a:off x="3344084" y="0"/>
          <a:ext cx="1856665" cy="396630"/>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③平均年間賃金の算出（正規・非正規）</a:t>
          </a:r>
        </a:p>
      </dsp:txBody>
      <dsp:txXfrm>
        <a:off x="3542399" y="0"/>
        <a:ext cx="1460035" cy="396630"/>
      </dsp:txXfrm>
    </dsp:sp>
    <dsp:sp modelId="{63BE82F6-883C-481F-98BE-B7CD814294E9}">
      <dsp:nvSpPr>
        <dsp:cNvPr id="0" name=""/>
        <dsp:cNvSpPr/>
      </dsp:nvSpPr>
      <dsp:spPr>
        <a:xfrm>
          <a:off x="5015083" y="0"/>
          <a:ext cx="1856665" cy="396630"/>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④平均年間賃金の算出（全ての労働者）</a:t>
          </a:r>
        </a:p>
      </dsp:txBody>
      <dsp:txXfrm>
        <a:off x="5213398" y="0"/>
        <a:ext cx="1460035" cy="396630"/>
      </dsp:txXfrm>
    </dsp:sp>
    <dsp:sp modelId="{72228627-5BFA-425C-9FE1-51A015235086}">
      <dsp:nvSpPr>
        <dsp:cNvPr id="0" name=""/>
        <dsp:cNvSpPr/>
      </dsp:nvSpPr>
      <dsp:spPr>
        <a:xfrm>
          <a:off x="6686082" y="0"/>
          <a:ext cx="1856665" cy="396630"/>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⑤割合の算出・公表</a:t>
          </a:r>
        </a:p>
      </dsp:txBody>
      <dsp:txXfrm>
        <a:off x="6884397" y="0"/>
        <a:ext cx="1460035" cy="396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89D11-6D38-4170-9A05-261CCC52621C}">
      <dsp:nvSpPr>
        <dsp:cNvPr id="0" name=""/>
        <dsp:cNvSpPr/>
      </dsp:nvSpPr>
      <dsp:spPr>
        <a:xfrm>
          <a:off x="2086" y="0"/>
          <a:ext cx="1856665" cy="39663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①労働者の分類</a:t>
          </a:r>
        </a:p>
      </dsp:txBody>
      <dsp:txXfrm>
        <a:off x="200401" y="0"/>
        <a:ext cx="1460035" cy="396630"/>
      </dsp:txXfrm>
    </dsp:sp>
    <dsp:sp modelId="{083E5FE6-B60B-40C8-8614-211C217AAF38}">
      <dsp:nvSpPr>
        <dsp:cNvPr id="0" name=""/>
        <dsp:cNvSpPr/>
      </dsp:nvSpPr>
      <dsp:spPr>
        <a:xfrm>
          <a:off x="1673085" y="0"/>
          <a:ext cx="1856665" cy="39663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②総賃金と人員数の算出</a:t>
          </a:r>
        </a:p>
      </dsp:txBody>
      <dsp:txXfrm>
        <a:off x="1871400" y="0"/>
        <a:ext cx="1460035" cy="396630"/>
      </dsp:txXfrm>
    </dsp:sp>
    <dsp:sp modelId="{3B96C21F-8125-44D9-8E1C-E95FA23AD847}">
      <dsp:nvSpPr>
        <dsp:cNvPr id="0" name=""/>
        <dsp:cNvSpPr/>
      </dsp:nvSpPr>
      <dsp:spPr>
        <a:xfrm>
          <a:off x="3344084" y="0"/>
          <a:ext cx="1856665" cy="396630"/>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③平均年間賃金の算出（正規・非正規）</a:t>
          </a:r>
        </a:p>
      </dsp:txBody>
      <dsp:txXfrm>
        <a:off x="3542399" y="0"/>
        <a:ext cx="1460035" cy="396630"/>
      </dsp:txXfrm>
    </dsp:sp>
    <dsp:sp modelId="{63BE82F6-883C-481F-98BE-B7CD814294E9}">
      <dsp:nvSpPr>
        <dsp:cNvPr id="0" name=""/>
        <dsp:cNvSpPr/>
      </dsp:nvSpPr>
      <dsp:spPr>
        <a:xfrm>
          <a:off x="5015083" y="0"/>
          <a:ext cx="1856665" cy="396630"/>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④平均年間賃金の算出（全ての労働者）</a:t>
          </a:r>
        </a:p>
      </dsp:txBody>
      <dsp:txXfrm>
        <a:off x="5213398" y="0"/>
        <a:ext cx="1460035" cy="396630"/>
      </dsp:txXfrm>
    </dsp:sp>
    <dsp:sp modelId="{72228627-5BFA-425C-9FE1-51A015235086}">
      <dsp:nvSpPr>
        <dsp:cNvPr id="0" name=""/>
        <dsp:cNvSpPr/>
      </dsp:nvSpPr>
      <dsp:spPr>
        <a:xfrm>
          <a:off x="6686082" y="0"/>
          <a:ext cx="1856665" cy="396630"/>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⑤割合の算出・公表</a:t>
          </a:r>
        </a:p>
      </dsp:txBody>
      <dsp:txXfrm>
        <a:off x="6884397" y="0"/>
        <a:ext cx="1460035" cy="3966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89D11-6D38-4170-9A05-261CCC52621C}">
      <dsp:nvSpPr>
        <dsp:cNvPr id="0" name=""/>
        <dsp:cNvSpPr/>
      </dsp:nvSpPr>
      <dsp:spPr>
        <a:xfrm>
          <a:off x="2086" y="0"/>
          <a:ext cx="1856665" cy="39663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①労働者の分類</a:t>
          </a:r>
        </a:p>
      </dsp:txBody>
      <dsp:txXfrm>
        <a:off x="200401" y="0"/>
        <a:ext cx="1460035" cy="396630"/>
      </dsp:txXfrm>
    </dsp:sp>
    <dsp:sp modelId="{083E5FE6-B60B-40C8-8614-211C217AAF38}">
      <dsp:nvSpPr>
        <dsp:cNvPr id="0" name=""/>
        <dsp:cNvSpPr/>
      </dsp:nvSpPr>
      <dsp:spPr>
        <a:xfrm>
          <a:off x="1673085" y="0"/>
          <a:ext cx="1856665" cy="39663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②総賃金と人員数の算出</a:t>
          </a:r>
        </a:p>
      </dsp:txBody>
      <dsp:txXfrm>
        <a:off x="1871400" y="0"/>
        <a:ext cx="1460035" cy="396630"/>
      </dsp:txXfrm>
    </dsp:sp>
    <dsp:sp modelId="{3B96C21F-8125-44D9-8E1C-E95FA23AD847}">
      <dsp:nvSpPr>
        <dsp:cNvPr id="0" name=""/>
        <dsp:cNvSpPr/>
      </dsp:nvSpPr>
      <dsp:spPr>
        <a:xfrm>
          <a:off x="3344084" y="0"/>
          <a:ext cx="1856665" cy="39663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③平均年間賃金の算出（正規・非正規）</a:t>
          </a:r>
        </a:p>
      </dsp:txBody>
      <dsp:txXfrm>
        <a:off x="3542399" y="0"/>
        <a:ext cx="1460035" cy="396630"/>
      </dsp:txXfrm>
    </dsp:sp>
    <dsp:sp modelId="{63BE82F6-883C-481F-98BE-B7CD814294E9}">
      <dsp:nvSpPr>
        <dsp:cNvPr id="0" name=""/>
        <dsp:cNvSpPr/>
      </dsp:nvSpPr>
      <dsp:spPr>
        <a:xfrm>
          <a:off x="5015083" y="0"/>
          <a:ext cx="1856665" cy="396630"/>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④平均年間賃金の算出（全ての労働者）</a:t>
          </a:r>
        </a:p>
      </dsp:txBody>
      <dsp:txXfrm>
        <a:off x="5213398" y="0"/>
        <a:ext cx="1460035" cy="396630"/>
      </dsp:txXfrm>
    </dsp:sp>
    <dsp:sp modelId="{72228627-5BFA-425C-9FE1-51A015235086}">
      <dsp:nvSpPr>
        <dsp:cNvPr id="0" name=""/>
        <dsp:cNvSpPr/>
      </dsp:nvSpPr>
      <dsp:spPr>
        <a:xfrm>
          <a:off x="6686082" y="0"/>
          <a:ext cx="1856665" cy="396630"/>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⑤割合の算出・公表</a:t>
          </a:r>
        </a:p>
      </dsp:txBody>
      <dsp:txXfrm>
        <a:off x="6884397" y="0"/>
        <a:ext cx="1460035" cy="3966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89D11-6D38-4170-9A05-261CCC52621C}">
      <dsp:nvSpPr>
        <dsp:cNvPr id="0" name=""/>
        <dsp:cNvSpPr/>
      </dsp:nvSpPr>
      <dsp:spPr>
        <a:xfrm>
          <a:off x="2086" y="0"/>
          <a:ext cx="1856665" cy="39663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①労働者の分類</a:t>
          </a:r>
        </a:p>
      </dsp:txBody>
      <dsp:txXfrm>
        <a:off x="200401" y="0"/>
        <a:ext cx="1460035" cy="396630"/>
      </dsp:txXfrm>
    </dsp:sp>
    <dsp:sp modelId="{083E5FE6-B60B-40C8-8614-211C217AAF38}">
      <dsp:nvSpPr>
        <dsp:cNvPr id="0" name=""/>
        <dsp:cNvSpPr/>
      </dsp:nvSpPr>
      <dsp:spPr>
        <a:xfrm>
          <a:off x="1673085" y="0"/>
          <a:ext cx="1856665" cy="39663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②総賃金と人員数の算出</a:t>
          </a:r>
        </a:p>
      </dsp:txBody>
      <dsp:txXfrm>
        <a:off x="1871400" y="0"/>
        <a:ext cx="1460035" cy="396630"/>
      </dsp:txXfrm>
    </dsp:sp>
    <dsp:sp modelId="{3B96C21F-8125-44D9-8E1C-E95FA23AD847}">
      <dsp:nvSpPr>
        <dsp:cNvPr id="0" name=""/>
        <dsp:cNvSpPr/>
      </dsp:nvSpPr>
      <dsp:spPr>
        <a:xfrm>
          <a:off x="3344084" y="0"/>
          <a:ext cx="1856665" cy="39663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③平均年間賃金の算出（正規・非正規）</a:t>
          </a:r>
        </a:p>
      </dsp:txBody>
      <dsp:txXfrm>
        <a:off x="3542399" y="0"/>
        <a:ext cx="1460035" cy="396630"/>
      </dsp:txXfrm>
    </dsp:sp>
    <dsp:sp modelId="{63BE82F6-883C-481F-98BE-B7CD814294E9}">
      <dsp:nvSpPr>
        <dsp:cNvPr id="0" name=""/>
        <dsp:cNvSpPr/>
      </dsp:nvSpPr>
      <dsp:spPr>
        <a:xfrm>
          <a:off x="5015083" y="0"/>
          <a:ext cx="1856665" cy="39663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④平均年間賃金の算出（全ての労働者）</a:t>
          </a:r>
        </a:p>
      </dsp:txBody>
      <dsp:txXfrm>
        <a:off x="5213398" y="0"/>
        <a:ext cx="1460035" cy="396630"/>
      </dsp:txXfrm>
    </dsp:sp>
    <dsp:sp modelId="{72228627-5BFA-425C-9FE1-51A015235086}">
      <dsp:nvSpPr>
        <dsp:cNvPr id="0" name=""/>
        <dsp:cNvSpPr/>
      </dsp:nvSpPr>
      <dsp:spPr>
        <a:xfrm>
          <a:off x="6686082" y="0"/>
          <a:ext cx="1856665" cy="396630"/>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⑤割合の算出・公表</a:t>
          </a:r>
        </a:p>
      </dsp:txBody>
      <dsp:txXfrm>
        <a:off x="6884397" y="0"/>
        <a:ext cx="1460035" cy="3966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89D11-6D38-4170-9A05-261CCC52621C}">
      <dsp:nvSpPr>
        <dsp:cNvPr id="0" name=""/>
        <dsp:cNvSpPr/>
      </dsp:nvSpPr>
      <dsp:spPr>
        <a:xfrm>
          <a:off x="2086" y="0"/>
          <a:ext cx="1856665" cy="39663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①労働者の分類</a:t>
          </a:r>
        </a:p>
      </dsp:txBody>
      <dsp:txXfrm>
        <a:off x="200401" y="0"/>
        <a:ext cx="1460035" cy="396630"/>
      </dsp:txXfrm>
    </dsp:sp>
    <dsp:sp modelId="{083E5FE6-B60B-40C8-8614-211C217AAF38}">
      <dsp:nvSpPr>
        <dsp:cNvPr id="0" name=""/>
        <dsp:cNvSpPr/>
      </dsp:nvSpPr>
      <dsp:spPr>
        <a:xfrm>
          <a:off x="1673085" y="0"/>
          <a:ext cx="1856665" cy="39663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②総賃金と人員数の算出</a:t>
          </a:r>
        </a:p>
      </dsp:txBody>
      <dsp:txXfrm>
        <a:off x="1871400" y="0"/>
        <a:ext cx="1460035" cy="396630"/>
      </dsp:txXfrm>
    </dsp:sp>
    <dsp:sp modelId="{3B96C21F-8125-44D9-8E1C-E95FA23AD847}">
      <dsp:nvSpPr>
        <dsp:cNvPr id="0" name=""/>
        <dsp:cNvSpPr/>
      </dsp:nvSpPr>
      <dsp:spPr>
        <a:xfrm>
          <a:off x="3344084" y="0"/>
          <a:ext cx="1856665" cy="39663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③平均年間賃金の算出（正規・非正規）</a:t>
          </a:r>
        </a:p>
      </dsp:txBody>
      <dsp:txXfrm>
        <a:off x="3542399" y="0"/>
        <a:ext cx="1460035" cy="396630"/>
      </dsp:txXfrm>
    </dsp:sp>
    <dsp:sp modelId="{63BE82F6-883C-481F-98BE-B7CD814294E9}">
      <dsp:nvSpPr>
        <dsp:cNvPr id="0" name=""/>
        <dsp:cNvSpPr/>
      </dsp:nvSpPr>
      <dsp:spPr>
        <a:xfrm>
          <a:off x="5015083" y="0"/>
          <a:ext cx="1856665" cy="39663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④平均年間賃金の算出（全ての労働者）</a:t>
          </a:r>
        </a:p>
      </dsp:txBody>
      <dsp:txXfrm>
        <a:off x="5213398" y="0"/>
        <a:ext cx="1460035" cy="396630"/>
      </dsp:txXfrm>
    </dsp:sp>
    <dsp:sp modelId="{72228627-5BFA-425C-9FE1-51A015235086}">
      <dsp:nvSpPr>
        <dsp:cNvPr id="0" name=""/>
        <dsp:cNvSpPr/>
      </dsp:nvSpPr>
      <dsp:spPr>
        <a:xfrm>
          <a:off x="6686082" y="0"/>
          <a:ext cx="1856665" cy="39663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⑤割合の算出・公表</a:t>
          </a:r>
        </a:p>
      </dsp:txBody>
      <dsp:txXfrm>
        <a:off x="6884397" y="0"/>
        <a:ext cx="1460035" cy="3966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Relationships xmlns="http://schemas.openxmlformats.org/package/2006/relationships"><Relationship Id="rId1" Target="../theme/theme5.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BC100692-EAF4-2D4D-8CB7-4A95778DD0E4}" type="datetimeFigureOut">
              <a:rPr kumimoji="1" lang="ja-JP" altLang="en-US" smtClean="0"/>
              <a:t>2026/1/14</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37A305E-D807-3946-A1A4-56C9B77AFB38}" type="datetimeFigureOut">
              <a:rPr kumimoji="1" lang="ja-JP" altLang="en-US" smtClean="0"/>
              <a:t>2026/1/14</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女性活躍推進法については、令和４年（</a:t>
            </a:r>
            <a:r>
              <a:rPr kumimoji="1" lang="en-US" altLang="ja-JP" dirty="0"/>
              <a:t>2022</a:t>
            </a:r>
            <a:r>
              <a:rPr kumimoji="1" lang="ja-JP" altLang="en-US" dirty="0"/>
              <a:t>年）７月８日に制度（省令・指針）改正され、常用労働者数</a:t>
            </a:r>
            <a:r>
              <a:rPr kumimoji="1" lang="en-US" altLang="ja-JP" dirty="0"/>
              <a:t>301</a:t>
            </a:r>
            <a:r>
              <a:rPr kumimoji="1" lang="ja-JP" altLang="en-US" dirty="0"/>
              <a:t>人以上の事業主については、</a:t>
            </a:r>
            <a:r>
              <a:rPr kumimoji="1" lang="zh-TW" altLang="en-US" dirty="0"/>
              <a:t>男女間賃金差異</a:t>
            </a:r>
            <a:r>
              <a:rPr kumimoji="1" lang="ja-JP" altLang="en-US" dirty="0"/>
              <a:t>の情報公表が義務付けられ、また、情報公表の義務化にあわせ、状況把握についても</a:t>
            </a:r>
            <a:r>
              <a:rPr kumimoji="1" lang="zh-TW" altLang="en-US" dirty="0"/>
              <a:t>男女間賃金差異</a:t>
            </a:r>
            <a:r>
              <a:rPr kumimoji="1" lang="ja-JP" altLang="en-US" dirty="0"/>
              <a:t>が必須化されました。</a:t>
            </a:r>
          </a:p>
          <a:p>
            <a:endParaRPr kumimoji="1" lang="ja-JP" altLang="en-US" dirty="0"/>
          </a:p>
          <a:p>
            <a:r>
              <a:rPr kumimoji="1" lang="ja-JP" altLang="en-US" dirty="0"/>
              <a:t>　本日は、改正内容を中心にご説明しますが、これまでの経緯や改正の背景としては、女性活躍推進を進めるため「女性活躍推進法」が平成</a:t>
            </a:r>
            <a:r>
              <a:rPr kumimoji="1" lang="en-US" altLang="ja-JP" dirty="0"/>
              <a:t>27</a:t>
            </a:r>
            <a:r>
              <a:rPr kumimoji="1" lang="ja-JP" altLang="en-US" dirty="0"/>
              <a:t>年（</a:t>
            </a:r>
            <a:r>
              <a:rPr kumimoji="1" lang="en-US" altLang="ja-JP" dirty="0"/>
              <a:t>2015</a:t>
            </a:r>
            <a:r>
              <a:rPr kumimoji="1" lang="ja-JP" altLang="en-US" dirty="0"/>
              <a:t>年）に成立しました。民間事業主関連部分は平成</a:t>
            </a:r>
            <a:r>
              <a:rPr kumimoji="1" lang="en-US" altLang="ja-JP" dirty="0"/>
              <a:t>28</a:t>
            </a:r>
            <a:r>
              <a:rPr kumimoji="1" lang="ja-JP" altLang="en-US" dirty="0"/>
              <a:t>年（</a:t>
            </a:r>
            <a:r>
              <a:rPr kumimoji="1" lang="en-US" altLang="ja-JP" dirty="0"/>
              <a:t>2016</a:t>
            </a:r>
            <a:r>
              <a:rPr kumimoji="1" lang="ja-JP" altLang="en-US" dirty="0"/>
              <a:t>年）４月</a:t>
            </a:r>
            <a:r>
              <a:rPr kumimoji="1" lang="en-US" altLang="ja-JP" dirty="0"/>
              <a:t>1</a:t>
            </a:r>
            <a:r>
              <a:rPr kumimoji="1" lang="ja-JP" altLang="en-US" dirty="0"/>
              <a:t>日から施行され、さらに、令和元年（</a:t>
            </a:r>
            <a:r>
              <a:rPr kumimoji="1" lang="en-US" altLang="ja-JP" dirty="0"/>
              <a:t>2019</a:t>
            </a:r>
            <a:r>
              <a:rPr kumimoji="1" lang="ja-JP" altLang="en-US" dirty="0"/>
              <a:t>年）の法改正により取組強化がなされました。</a:t>
            </a:r>
          </a:p>
          <a:p>
            <a:r>
              <a:rPr kumimoji="1" lang="ja-JP" altLang="en-US" dirty="0"/>
              <a:t>女性活躍推進法では、男女間賃金格差の主な要因である管理職比率や平均継続勤務年数などの項目を定め、常時労働者数</a:t>
            </a:r>
            <a:r>
              <a:rPr kumimoji="1" lang="en-US" altLang="ja-JP" dirty="0"/>
              <a:t>101</a:t>
            </a:r>
            <a:r>
              <a:rPr kumimoji="1" lang="ja-JP" altLang="en-US" dirty="0"/>
              <a:t>人以上事業主に対して、状況把握、目標設定、一般事業主行動計画の策定及び情報公表を義務付けてきました。</a:t>
            </a:r>
          </a:p>
          <a:p>
            <a:r>
              <a:rPr kumimoji="1" lang="ja-JP" altLang="en-US" dirty="0"/>
              <a:t>こうした中、男女間賃金格差については長期的に見ると縮小傾向にありますが、他の先進国と比較すると依然として大きい状況にあります（参考</a:t>
            </a:r>
            <a:r>
              <a:rPr kumimoji="1" lang="en-US" altLang="ja-JP" dirty="0"/>
              <a:t>P</a:t>
            </a:r>
            <a:r>
              <a:rPr kumimoji="1" lang="ja-JP" altLang="en-US" dirty="0"/>
              <a:t>８・９）。このため、更なる縮小を図るため、法に基づく情報公表項目に 「</a:t>
            </a:r>
            <a:r>
              <a:rPr kumimoji="1" lang="zh-TW" altLang="en-US" dirty="0"/>
              <a:t>男女間賃金差異</a:t>
            </a:r>
            <a:r>
              <a:rPr kumimoji="1" lang="ja-JP" altLang="en-US" dirty="0"/>
              <a:t>」を追加するとともに、常時雇用労働者数</a:t>
            </a:r>
            <a:r>
              <a:rPr kumimoji="1" lang="en-US" altLang="ja-JP" dirty="0"/>
              <a:t>301</a:t>
            </a:r>
            <a:r>
              <a:rPr kumimoji="1" lang="ja-JP" altLang="en-US" dirty="0"/>
              <a:t>人以上事業主に対して、</a:t>
            </a:r>
            <a:r>
              <a:rPr kumimoji="1" lang="zh-TW" altLang="en-US" dirty="0"/>
              <a:t>男女間賃金差異</a:t>
            </a:r>
            <a:r>
              <a:rPr kumimoji="1" lang="ja-JP" altLang="en-US" dirty="0"/>
              <a:t>の状況把握・情報公表が義務付けました。</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1</a:t>
            </a:fld>
            <a:endParaRPr kumimoji="1" lang="ja-JP" altLang="en-US"/>
          </a:p>
        </p:txBody>
      </p:sp>
    </p:spTree>
    <p:extLst>
      <p:ext uri="{BB962C8B-B14F-4D97-AF65-F5344CB8AC3E}">
        <p14:creationId xmlns:p14="http://schemas.microsoft.com/office/powerpoint/2010/main" val="3029375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まず、図のように、</a:t>
            </a:r>
          </a:p>
          <a:p>
            <a:r>
              <a:rPr kumimoji="1" lang="ja-JP" altLang="ja-JP" sz="1200" kern="1200" dirty="0">
                <a:solidFill>
                  <a:schemeClr val="tx1"/>
                </a:solidFill>
                <a:effectLst/>
                <a:latin typeface="+mn-lt"/>
                <a:ea typeface="+mn-ea"/>
                <a:cs typeface="+mn-cs"/>
              </a:rPr>
              <a:t>①労働者を男性・女性、また、正規・非正規で４種類に分類します。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12</a:t>
            </a:fld>
            <a:endParaRPr kumimoji="1" lang="ja-JP" altLang="en-US"/>
          </a:p>
        </p:txBody>
      </p:sp>
    </p:spTree>
    <p:extLst>
      <p:ext uri="{BB962C8B-B14F-4D97-AF65-F5344CB8AC3E}">
        <p14:creationId xmlns:p14="http://schemas.microsoft.com/office/powerpoint/2010/main" val="2621891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次に、</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②種類の労働者それぞれについて、一の事業年度の総賃金と人員</a:t>
            </a:r>
          </a:p>
          <a:p>
            <a:r>
              <a:rPr kumimoji="1" lang="ja-JP" altLang="ja-JP" sz="1200" kern="1200" dirty="0">
                <a:solidFill>
                  <a:schemeClr val="tx1"/>
                </a:solidFill>
                <a:effectLst/>
                <a:latin typeface="+mn-lt"/>
                <a:ea typeface="+mn-ea"/>
                <a:cs typeface="+mn-cs"/>
              </a:rPr>
              <a:t>数を算出します。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総賃金の算出方法、人員数の考え方については後ほど説明します。</a:t>
            </a:r>
          </a:p>
          <a:p>
            <a:r>
              <a:rPr kumimoji="1" lang="ja-JP" altLang="ja-JP" sz="1200" kern="1200" dirty="0">
                <a:solidFill>
                  <a:schemeClr val="tx1"/>
                </a:solidFill>
                <a:effectLst/>
                <a:latin typeface="+mn-lt"/>
                <a:ea typeface="+mn-ea"/>
                <a:cs typeface="+mn-cs"/>
              </a:rPr>
              <a:t>算出した総賃金・人員数は全ての労働者の</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の算出に利用可能です。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13</a:t>
            </a:fld>
            <a:endParaRPr kumimoji="1" lang="ja-JP" altLang="en-US"/>
          </a:p>
        </p:txBody>
      </p:sp>
    </p:spTree>
    <p:extLst>
      <p:ext uri="{BB962C8B-B14F-4D97-AF65-F5344CB8AC3E}">
        <p14:creationId xmlns:p14="http://schemas.microsoft.com/office/powerpoint/2010/main" val="2993523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373"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そして、②でそれぞれ算出した総賃金をそれぞれの人員数で除し、③４種類の労働者それぞれについて、平均年間賃金を算出します。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14</a:t>
            </a:fld>
            <a:endParaRPr kumimoji="1" lang="ja-JP" altLang="en-US"/>
          </a:p>
        </p:txBody>
      </p:sp>
    </p:spTree>
    <p:extLst>
      <p:ext uri="{BB962C8B-B14F-4D97-AF65-F5344CB8AC3E}">
        <p14:creationId xmlns:p14="http://schemas.microsoft.com/office/powerpoint/2010/main" val="708132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373"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さらに、④正規・非正規の総賃金・人員数を利用して、全ての労働者の年間平均賃金を男女別に算出します。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D9EB0-F0FF-4EAB-A9DF-A1B10C07A18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35776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最後に、⑤正規、非正規、全ての労働者の区分ごとに、（女性の平均年間賃金）÷（男性の平均年間賃金）により、割合（パーセント）算出し、この数値を公表いただくことになります。</a:t>
            </a:r>
          </a:p>
          <a:p>
            <a:r>
              <a:rPr kumimoji="1" lang="ja-JP" altLang="ja-JP" sz="1200" kern="1200" dirty="0">
                <a:solidFill>
                  <a:schemeClr val="tx1"/>
                </a:solidFill>
                <a:effectLst/>
                <a:latin typeface="+mn-lt"/>
                <a:ea typeface="+mn-ea"/>
                <a:cs typeface="+mn-cs"/>
              </a:rPr>
              <a:t>　なお、公表する際は、小数点第２位を四捨五入し、小数点第１位まで表示（必須）としてください。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D9EB0-F0FF-4EAB-A9DF-A1B10C07A18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82113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留意するポイントについて説明します。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まず、「全労働者」「正規雇用労働者」「非正規雇用労働者」の３区分での公表が必要です。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「全労働者」は、「正規雇用労働者」と「非正規雇用労働者」の合計、</a:t>
            </a:r>
            <a:r>
              <a:rPr kumimoji="1" lang="en-US" altLang="ja-JP" sz="1200" kern="1200" dirty="0">
                <a:solidFill>
                  <a:schemeClr val="tx1"/>
                </a:solidFill>
                <a:effectLst/>
                <a:latin typeface="+mn-lt"/>
                <a:ea typeface="+mn-ea"/>
                <a:cs typeface="+mn-cs"/>
              </a:rPr>
              <a:t>   </a:t>
            </a:r>
          </a:p>
          <a:p>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「正規雇用労働者」は、期間の定めなくフルタイム勤務する労働者</a:t>
            </a:r>
            <a:r>
              <a:rPr kumimoji="1" lang="ja-JP" altLang="ja-JP" sz="1200" kern="1200" dirty="0">
                <a:solidFill>
                  <a:srgbClr val="FF0000"/>
                </a:solidFill>
                <a:effectLst/>
                <a:latin typeface="+mn-lt"/>
                <a:ea typeface="+mn-ea"/>
                <a:cs typeface="+mn-cs"/>
              </a:rPr>
              <a:t>（短時間正社員も正規雇用労働者に含まれます）</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   </a:t>
            </a:r>
          </a:p>
          <a:p>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非正規雇用労働者」は、パートタイム労働者（１週間の所定労働時間が同一の事業主に雇用される通常の労働者（正規雇用労働者）に比べて短い労働者）及び有期雇用労働者（事業主と期間の定めのある労働契約を締結している労働者）をいいます。</a:t>
            </a:r>
          </a:p>
          <a:p>
            <a:r>
              <a:rPr kumimoji="1" lang="ja-JP" altLang="ja-JP" sz="1200" kern="1200" dirty="0">
                <a:solidFill>
                  <a:schemeClr val="tx1"/>
                </a:solidFill>
                <a:effectLst/>
                <a:latin typeface="+mn-lt"/>
                <a:ea typeface="+mn-ea"/>
                <a:cs typeface="+mn-cs"/>
              </a:rPr>
              <a:t>派遣労働者は派遣元事業主において算出し、派遣先の事業主の算出対象の非正規雇用労働者から除外します。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なお、個々の事業主において、更に詳細な区分により、</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の公表を任意で行うことは、何ら差し支えありません。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17</a:t>
            </a:fld>
            <a:endParaRPr kumimoji="1" lang="ja-JP" altLang="en-US"/>
          </a:p>
        </p:txBody>
      </p:sp>
    </p:spTree>
    <p:extLst>
      <p:ext uri="{BB962C8B-B14F-4D97-AF65-F5344CB8AC3E}">
        <p14:creationId xmlns:p14="http://schemas.microsoft.com/office/powerpoint/2010/main" val="1787892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の状況把握・公表に当たっては、本社のみではなく、支社・工場等全ての事業所を含める必要がありますのでご注意ください。</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図のように、例えば、本社以外に２つの支社がある企業の場合、正規雇用労働者、非正規雇用労働者、全労働者ごとに、本社・支社の数値を積み上げて計算する必要があります。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D9EB0-F0FF-4EAB-A9DF-A1B10C07A18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71613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の状況把握・公表に当たっては、本社のみではなく、支社・工場等全ての事業所を含める必要がありますのでご注意ください。</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図のように、例えば、本社以外に２つの支社がある企業の場合、正規雇用労働者、非正規雇用労働者、全労働者ごとに、本社・支社の数値を積み上げて計算する必要があります。</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D9EB0-F0FF-4EAB-A9DF-A1B10C07A18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41185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373"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次に、先ほど「総賃金」の考え方については、後ほど説明するとしていましたが、「賃金」について説明します。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20</a:t>
            </a:fld>
            <a:endParaRPr kumimoji="1" lang="ja-JP" altLang="en-US"/>
          </a:p>
        </p:txBody>
      </p:sp>
    </p:spTree>
    <p:extLst>
      <p:ext uri="{BB962C8B-B14F-4D97-AF65-F5344CB8AC3E}">
        <p14:creationId xmlns:p14="http://schemas.microsoft.com/office/powerpoint/2010/main" val="3124711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「総賃金」とは、一つの事業年度に支払った賃金の総額を言います。賃金については、賃金台帳や源泉徴収簿等を基に計算してください。</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源泉徴収簿を用いて、総賃金を算出することが可能であり、簡易ですので、活用方法についてご説明します。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事業年度が、１月～</a:t>
            </a:r>
            <a:r>
              <a:rPr kumimoji="1" lang="en-US" altLang="ja-JP" sz="1200" kern="1200" dirty="0">
                <a:solidFill>
                  <a:schemeClr val="tx1"/>
                </a:solidFill>
                <a:effectLst/>
                <a:latin typeface="+mn-lt"/>
                <a:ea typeface="+mn-ea"/>
                <a:cs typeface="+mn-cs"/>
              </a:rPr>
              <a:t>12</a:t>
            </a:r>
            <a:r>
              <a:rPr kumimoji="1" lang="ja-JP" altLang="ja-JP" sz="1200" kern="1200" dirty="0">
                <a:solidFill>
                  <a:schemeClr val="tx1"/>
                </a:solidFill>
                <a:effectLst/>
                <a:latin typeface="+mn-lt"/>
                <a:ea typeface="+mn-ea"/>
                <a:cs typeface="+mn-cs"/>
              </a:rPr>
              <a:t>月の企業の場合は、１～</a:t>
            </a:r>
            <a:r>
              <a:rPr kumimoji="1" lang="en-US" altLang="ja-JP" sz="1200" kern="1200" dirty="0">
                <a:solidFill>
                  <a:schemeClr val="tx1"/>
                </a:solidFill>
                <a:effectLst/>
                <a:latin typeface="+mn-lt"/>
                <a:ea typeface="+mn-ea"/>
                <a:cs typeface="+mn-cs"/>
              </a:rPr>
              <a:t>12</a:t>
            </a:r>
            <a:r>
              <a:rPr kumimoji="1" lang="ja-JP" altLang="ja-JP" sz="1200" kern="1200" dirty="0">
                <a:solidFill>
                  <a:schemeClr val="tx1"/>
                </a:solidFill>
                <a:effectLst/>
                <a:latin typeface="+mn-lt"/>
                <a:ea typeface="+mn-ea"/>
                <a:cs typeface="+mn-cs"/>
              </a:rPr>
              <a:t>月の「給料・手当等の総支給額」と「賞与等の総支給額」を足すと、事業年度に対応した期間内の支払額の合計が、一人の労働者の年間賃金となります。そして、これを、男女を分けて、正規、非正規、全ての労働者について足し上げることで、それぞれの総賃金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21</a:t>
            </a:fld>
            <a:endParaRPr kumimoji="1" lang="ja-JP" altLang="en-US"/>
          </a:p>
        </p:txBody>
      </p:sp>
    </p:spTree>
    <p:extLst>
      <p:ext uri="{BB962C8B-B14F-4D97-AF65-F5344CB8AC3E}">
        <p14:creationId xmlns:p14="http://schemas.microsoft.com/office/powerpoint/2010/main" val="3660916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こちらが、女性活躍推進法（民間事業主関係部分）の概要となります。</a:t>
            </a:r>
          </a:p>
          <a:p>
            <a:r>
              <a:rPr kumimoji="1" lang="ja-JP" altLang="ja-JP" sz="1200" kern="1200" dirty="0">
                <a:solidFill>
                  <a:schemeClr val="tx1"/>
                </a:solidFill>
                <a:effectLst/>
                <a:latin typeface="+mn-lt"/>
                <a:ea typeface="+mn-ea"/>
                <a:cs typeface="+mn-cs"/>
              </a:rPr>
              <a:t>　女性活躍推進法は、（１）企業において</a:t>
            </a:r>
            <a:r>
              <a:rPr kumimoji="1" lang="en-US" altLang="ja-JP" sz="1200" kern="1200" dirty="0">
                <a:solidFill>
                  <a:schemeClr val="tx1"/>
                </a:solidFill>
                <a:effectLst/>
                <a:latin typeface="+mn-lt"/>
                <a:ea typeface="+mn-ea"/>
                <a:cs typeface="+mn-cs"/>
              </a:rPr>
              <a:t>PDCA</a:t>
            </a:r>
            <a:r>
              <a:rPr kumimoji="1" lang="ja-JP" altLang="ja-JP" sz="1200" kern="1200" dirty="0">
                <a:solidFill>
                  <a:schemeClr val="tx1"/>
                </a:solidFill>
                <a:effectLst/>
                <a:latin typeface="+mn-lt"/>
                <a:ea typeface="+mn-ea"/>
                <a:cs typeface="+mn-cs"/>
              </a:rPr>
              <a:t>サイクルを回すことを促し、女性活躍の取組推進や、（２）女性の職業選択に資するよう、企業の情報公表の促進、（３）認定制度によるインセンティブの付与等により、女性の活躍を推進するという枠組みになっています。</a:t>
            </a:r>
          </a:p>
          <a:p>
            <a:r>
              <a:rPr kumimoji="1" lang="ja-JP" altLang="ja-JP" sz="1200" kern="1200" dirty="0">
                <a:solidFill>
                  <a:schemeClr val="tx1"/>
                </a:solidFill>
                <a:effectLst/>
                <a:latin typeface="+mn-lt"/>
                <a:ea typeface="+mn-ea"/>
                <a:cs typeface="+mn-cs"/>
              </a:rPr>
              <a:t>　（１）・（２）について、常用労働者数</a:t>
            </a:r>
            <a:r>
              <a:rPr kumimoji="1" lang="en-US" altLang="ja-JP" sz="1200" kern="1200" dirty="0">
                <a:solidFill>
                  <a:schemeClr val="tx1"/>
                </a:solidFill>
                <a:effectLst/>
                <a:latin typeface="+mn-lt"/>
                <a:ea typeface="+mn-ea"/>
                <a:cs typeface="+mn-cs"/>
              </a:rPr>
              <a:t>101</a:t>
            </a:r>
            <a:r>
              <a:rPr kumimoji="1" lang="ja-JP" altLang="ja-JP" sz="1200" kern="1200" dirty="0">
                <a:solidFill>
                  <a:schemeClr val="tx1"/>
                </a:solidFill>
                <a:effectLst/>
                <a:latin typeface="+mn-lt"/>
                <a:ea typeface="+mn-ea"/>
                <a:cs typeface="+mn-cs"/>
              </a:rPr>
              <a:t>人以上事業主は義務、</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人以下事業主は努力義務となっています。</a:t>
            </a:r>
          </a:p>
          <a:p>
            <a:r>
              <a:rPr kumimoji="1" lang="ja-JP" altLang="ja-JP" sz="1200" kern="1200" dirty="0">
                <a:solidFill>
                  <a:schemeClr val="tx1"/>
                </a:solidFill>
                <a:effectLst/>
                <a:latin typeface="+mn-lt"/>
                <a:ea typeface="+mn-ea"/>
                <a:cs typeface="+mn-cs"/>
              </a:rPr>
              <a:t>　（１）について、企業は具体的には、自社の女性の活躍に関する状況把握・課題分析、及びこれを踏まえた行動計画の策定・届出・社内通知・外部公表を実施することが常用労働者数</a:t>
            </a:r>
            <a:r>
              <a:rPr kumimoji="1" lang="en-US" altLang="ja-JP" sz="1200" kern="1200" dirty="0">
                <a:solidFill>
                  <a:schemeClr val="tx1"/>
                </a:solidFill>
                <a:effectLst/>
                <a:latin typeface="+mn-lt"/>
                <a:ea typeface="+mn-ea"/>
                <a:cs typeface="+mn-cs"/>
              </a:rPr>
              <a:t>101</a:t>
            </a:r>
            <a:r>
              <a:rPr kumimoji="1" lang="ja-JP" altLang="ja-JP" sz="1200" kern="1200" dirty="0">
                <a:solidFill>
                  <a:schemeClr val="tx1"/>
                </a:solidFill>
                <a:effectLst/>
                <a:latin typeface="+mn-lt"/>
                <a:ea typeface="+mn-ea"/>
                <a:cs typeface="+mn-cs"/>
              </a:rPr>
              <a:t>人以上事業主は義務となっています。</a:t>
            </a:r>
          </a:p>
          <a:p>
            <a:r>
              <a:rPr kumimoji="1" lang="ja-JP" altLang="ja-JP" sz="1200" kern="1200" dirty="0">
                <a:solidFill>
                  <a:schemeClr val="tx1"/>
                </a:solidFill>
                <a:effectLst/>
                <a:latin typeface="+mn-lt"/>
                <a:ea typeface="+mn-ea"/>
                <a:cs typeface="+mn-cs"/>
              </a:rPr>
              <a:t>この状況把握において、今回、常用労働者数</a:t>
            </a:r>
            <a:r>
              <a:rPr kumimoji="1" lang="en-US" altLang="ja-JP" sz="1200" kern="1200" dirty="0">
                <a:solidFill>
                  <a:schemeClr val="tx1"/>
                </a:solidFill>
                <a:effectLst/>
                <a:latin typeface="+mn-lt"/>
                <a:ea typeface="+mn-ea"/>
                <a:cs typeface="+mn-cs"/>
              </a:rPr>
              <a:t>301</a:t>
            </a:r>
            <a:r>
              <a:rPr kumimoji="1" lang="ja-JP" altLang="ja-JP" sz="1200" kern="1200" dirty="0">
                <a:solidFill>
                  <a:schemeClr val="tx1"/>
                </a:solidFill>
                <a:effectLst/>
                <a:latin typeface="+mn-lt"/>
                <a:ea typeface="+mn-ea"/>
                <a:cs typeface="+mn-cs"/>
              </a:rPr>
              <a:t>人以上事業主は、</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の把握が義務化されました。</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また、（２）のとおり、女性の職業選択に資するよう、情報公表を行うことが常用労働者数</a:t>
            </a:r>
            <a:r>
              <a:rPr kumimoji="1" lang="en-US" altLang="ja-JP" sz="1200" kern="1200" dirty="0">
                <a:solidFill>
                  <a:schemeClr val="tx1"/>
                </a:solidFill>
                <a:effectLst/>
                <a:latin typeface="+mn-lt"/>
                <a:ea typeface="+mn-ea"/>
                <a:cs typeface="+mn-cs"/>
              </a:rPr>
              <a:t>101</a:t>
            </a:r>
            <a:r>
              <a:rPr kumimoji="1" lang="ja-JP" altLang="ja-JP" sz="1200" kern="1200" dirty="0">
                <a:solidFill>
                  <a:schemeClr val="tx1"/>
                </a:solidFill>
                <a:effectLst/>
                <a:latin typeface="+mn-lt"/>
                <a:ea typeface="+mn-ea"/>
                <a:cs typeface="+mn-cs"/>
              </a:rPr>
              <a:t>人以上事業主は義務となっていますが、情報公表については、</a:t>
            </a:r>
          </a:p>
          <a:p>
            <a:r>
              <a:rPr kumimoji="1" lang="ja-JP" altLang="ja-JP" sz="1200" kern="1200" dirty="0">
                <a:solidFill>
                  <a:schemeClr val="tx1"/>
                </a:solidFill>
                <a:effectLst/>
                <a:latin typeface="+mn-lt"/>
                <a:ea typeface="+mn-ea"/>
                <a:cs typeface="+mn-cs"/>
              </a:rPr>
              <a:t>①女性労働者に対する職業生活に関する機会の提供に関する実績</a:t>
            </a:r>
          </a:p>
          <a:p>
            <a:r>
              <a:rPr kumimoji="1" lang="en-US" altLang="ja-JP" sz="1200" kern="1200" dirty="0">
                <a:solidFill>
                  <a:schemeClr val="tx1"/>
                </a:solidFill>
                <a:effectLst/>
                <a:latin typeface="+mn-lt"/>
                <a:ea typeface="+mn-ea"/>
                <a:cs typeface="+mn-cs"/>
              </a:rPr>
              <a:t>②</a:t>
            </a:r>
            <a:r>
              <a:rPr kumimoji="1" lang="ja-JP" altLang="ja-JP" sz="1200" kern="1200" dirty="0">
                <a:solidFill>
                  <a:schemeClr val="tx1"/>
                </a:solidFill>
                <a:effectLst/>
                <a:latin typeface="+mn-lt"/>
                <a:ea typeface="+mn-ea"/>
                <a:cs typeface="+mn-cs"/>
              </a:rPr>
              <a:t>職業生活と家庭生活との両立に資する雇用環境の整備に関する実績</a:t>
            </a:r>
          </a:p>
          <a:p>
            <a:r>
              <a:rPr kumimoji="1" lang="ja-JP" altLang="ja-JP" sz="1200" kern="1200" dirty="0">
                <a:solidFill>
                  <a:schemeClr val="tx1"/>
                </a:solidFill>
                <a:effectLst/>
                <a:latin typeface="+mn-lt"/>
                <a:ea typeface="+mn-ea"/>
                <a:cs typeface="+mn-cs"/>
              </a:rPr>
              <a:t>について、</a:t>
            </a:r>
          </a:p>
          <a:p>
            <a:r>
              <a:rPr kumimoji="1" lang="ja-JP" altLang="ja-JP" sz="1200" kern="1200" dirty="0">
                <a:solidFill>
                  <a:schemeClr val="tx1"/>
                </a:solidFill>
                <a:effectLst/>
                <a:latin typeface="+mn-lt"/>
                <a:ea typeface="+mn-ea"/>
                <a:cs typeface="+mn-cs"/>
              </a:rPr>
              <a:t>常用労働者数</a:t>
            </a:r>
            <a:r>
              <a:rPr kumimoji="1" lang="en-US" altLang="ja-JP" sz="1200" kern="1200" dirty="0">
                <a:solidFill>
                  <a:schemeClr val="tx1"/>
                </a:solidFill>
                <a:effectLst/>
                <a:latin typeface="+mn-lt"/>
                <a:ea typeface="+mn-ea"/>
                <a:cs typeface="+mn-cs"/>
              </a:rPr>
              <a:t>301</a:t>
            </a:r>
            <a:r>
              <a:rPr kumimoji="1" lang="ja-JP" altLang="ja-JP" sz="1200" kern="1200" dirty="0">
                <a:solidFill>
                  <a:schemeClr val="tx1"/>
                </a:solidFill>
                <a:effectLst/>
                <a:latin typeface="+mn-lt"/>
                <a:ea typeface="+mn-ea"/>
                <a:cs typeface="+mn-cs"/>
              </a:rPr>
              <a:t>人以上事業主（義務）は</a:t>
            </a:r>
            <a:r>
              <a:rPr kumimoji="1" lang="en-US" altLang="ja-JP" sz="1200" kern="1200" dirty="0">
                <a:solidFill>
                  <a:schemeClr val="tx1"/>
                </a:solidFill>
                <a:effectLst/>
                <a:latin typeface="+mn-lt"/>
                <a:ea typeface="+mn-ea"/>
                <a:cs typeface="+mn-cs"/>
              </a:rPr>
              <a:t>①</a:t>
            </a:r>
            <a:r>
              <a:rPr kumimoji="1" lang="ja-JP" altLang="ja-JP" sz="1200" kern="1200" dirty="0">
                <a:solidFill>
                  <a:schemeClr val="tx1"/>
                </a:solidFill>
                <a:effectLst/>
                <a:latin typeface="+mn-lt"/>
                <a:ea typeface="+mn-ea"/>
                <a:cs typeface="+mn-cs"/>
              </a:rPr>
              <a:t>及び</a:t>
            </a:r>
            <a:r>
              <a:rPr kumimoji="1" lang="en-US" altLang="ja-JP" sz="1200" kern="1200" dirty="0">
                <a:solidFill>
                  <a:schemeClr val="tx1"/>
                </a:solidFill>
                <a:effectLst/>
                <a:latin typeface="+mn-lt"/>
                <a:ea typeface="+mn-ea"/>
                <a:cs typeface="+mn-cs"/>
              </a:rPr>
              <a:t>②</a:t>
            </a:r>
            <a:r>
              <a:rPr kumimoji="1" lang="ja-JP" altLang="ja-JP" sz="1200" kern="1200" dirty="0">
                <a:solidFill>
                  <a:schemeClr val="tx1"/>
                </a:solidFill>
                <a:effectLst/>
                <a:latin typeface="+mn-lt"/>
                <a:ea typeface="+mn-ea"/>
                <a:cs typeface="+mn-cs"/>
              </a:rPr>
              <a:t>からそれぞれ１つ以上公表することが義務付けられてきましたが、今回、①の区分から</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を含めた</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項目以上、②の区分から</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項目以上を選択し、合計３項目以上を公表することが義務化されました。</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4</a:t>
            </a:fld>
            <a:endParaRPr kumimoji="1" lang="ja-JP" altLang="en-US"/>
          </a:p>
        </p:txBody>
      </p:sp>
    </p:spTree>
    <p:extLst>
      <p:ext uri="{BB962C8B-B14F-4D97-AF65-F5344CB8AC3E}">
        <p14:creationId xmlns:p14="http://schemas.microsoft.com/office/powerpoint/2010/main" val="2585514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同様に、事業年度が４月～翌３月の企業の場合は、①令和４年度の源泉徴収簿の４～</a:t>
            </a:r>
            <a:r>
              <a:rPr kumimoji="1" lang="en-US" altLang="ja-JP" sz="1200" kern="1200" dirty="0">
                <a:solidFill>
                  <a:schemeClr val="tx1"/>
                </a:solidFill>
                <a:effectLst/>
                <a:latin typeface="+mn-lt"/>
                <a:ea typeface="+mn-ea"/>
                <a:cs typeface="+mn-cs"/>
              </a:rPr>
              <a:t>12</a:t>
            </a:r>
            <a:r>
              <a:rPr kumimoji="1" lang="ja-JP" altLang="ja-JP" sz="1200" kern="1200" dirty="0">
                <a:solidFill>
                  <a:schemeClr val="tx1"/>
                </a:solidFill>
                <a:effectLst/>
                <a:latin typeface="+mn-lt"/>
                <a:ea typeface="+mn-ea"/>
                <a:cs typeface="+mn-cs"/>
              </a:rPr>
              <a:t>月の「給料・手当等の総支給額」及び「賞与等の総支給額」の合計額と②令和５年度の源泉徴収簿の１～３月の「給料・手当等の総支給額」及び「賞与等の総支給額」の合計額を足したものが、一人の労働者の年間賃金となります。前ページと同様に、これを、男女を分けて、正規、非正規、全ての労働者について足し上げることで、それぞれの総賃金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22</a:t>
            </a:fld>
            <a:endParaRPr kumimoji="1" lang="ja-JP" altLang="en-US"/>
          </a:p>
        </p:txBody>
      </p:sp>
    </p:spTree>
    <p:extLst>
      <p:ext uri="{BB962C8B-B14F-4D97-AF65-F5344CB8AC3E}">
        <p14:creationId xmlns:p14="http://schemas.microsoft.com/office/powerpoint/2010/main" val="1638393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賃金とは、賃金、給料、手当、賞与その他名称の如何を問わず、労働の対償として使用者が労働者に支払う全てのものをいいます。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ただし、退職手当は、年度を超える労務の対価という性格を有することから、また、通勤手当等は、経費の実費弁償という性格を有することから、個々の事業主の判断により、それぞれ「賃金」から除外する取扱いとして差し支えありません。</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なお、所得税法（昭和</a:t>
            </a:r>
            <a:r>
              <a:rPr kumimoji="1" lang="en-US" altLang="ja-JP" sz="1200" kern="1200" dirty="0">
                <a:solidFill>
                  <a:schemeClr val="tx1"/>
                </a:solidFill>
                <a:effectLst/>
                <a:latin typeface="+mn-lt"/>
                <a:ea typeface="+mn-ea"/>
                <a:cs typeface="+mn-cs"/>
              </a:rPr>
              <a:t>40</a:t>
            </a:r>
            <a:r>
              <a:rPr kumimoji="1" lang="ja-JP" altLang="ja-JP" sz="1200" kern="1200" dirty="0">
                <a:solidFill>
                  <a:schemeClr val="tx1"/>
                </a:solidFill>
                <a:effectLst/>
                <a:latin typeface="+mn-lt"/>
                <a:ea typeface="+mn-ea"/>
                <a:cs typeface="+mn-cs"/>
              </a:rPr>
              <a:t>年法律第</a:t>
            </a:r>
            <a:r>
              <a:rPr kumimoji="1" lang="en-US" altLang="ja-JP" sz="1200" kern="1200" dirty="0">
                <a:solidFill>
                  <a:schemeClr val="tx1"/>
                </a:solidFill>
                <a:effectLst/>
                <a:latin typeface="+mn-lt"/>
                <a:ea typeface="+mn-ea"/>
                <a:cs typeface="+mn-cs"/>
              </a:rPr>
              <a:t>33</a:t>
            </a:r>
            <a:r>
              <a:rPr kumimoji="1" lang="ja-JP" altLang="ja-JP" sz="1200" kern="1200" dirty="0">
                <a:solidFill>
                  <a:schemeClr val="tx1"/>
                </a:solidFill>
                <a:effectLst/>
                <a:latin typeface="+mn-lt"/>
                <a:ea typeface="+mn-ea"/>
                <a:cs typeface="+mn-cs"/>
              </a:rPr>
              <a:t>号）第</a:t>
            </a:r>
            <a:r>
              <a:rPr kumimoji="1" lang="en-US" altLang="ja-JP" sz="1200" kern="1200" dirty="0">
                <a:solidFill>
                  <a:schemeClr val="tx1"/>
                </a:solidFill>
                <a:effectLst/>
                <a:latin typeface="+mn-lt"/>
                <a:ea typeface="+mn-ea"/>
                <a:cs typeface="+mn-cs"/>
              </a:rPr>
              <a:t>28</a:t>
            </a:r>
            <a:r>
              <a:rPr kumimoji="1" lang="ja-JP" altLang="ja-JP" sz="1200" kern="1200" dirty="0">
                <a:solidFill>
                  <a:schemeClr val="tx1"/>
                </a:solidFill>
                <a:effectLst/>
                <a:latin typeface="+mn-lt"/>
                <a:ea typeface="+mn-ea"/>
                <a:cs typeface="+mn-cs"/>
              </a:rPr>
              <a:t>条に規定する「給与所得」は、いま申し上げた賃金の取扱いに合致します。</a:t>
            </a:r>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23</a:t>
            </a:fld>
            <a:endParaRPr kumimoji="1" lang="ja-JP" altLang="en-US"/>
          </a:p>
        </p:txBody>
      </p:sp>
    </p:spTree>
    <p:extLst>
      <p:ext uri="{BB962C8B-B14F-4D97-AF65-F5344CB8AC3E}">
        <p14:creationId xmlns:p14="http://schemas.microsoft.com/office/powerpoint/2010/main" val="445577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なお、有価証券報告書を作成する事業主は、有価証券報告書を作成する際に用いる</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・「従業員」の範囲</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・「平均年間給与」の計算に用いる給与の範囲</a:t>
            </a:r>
          </a:p>
          <a:p>
            <a:r>
              <a:rPr kumimoji="1" lang="ja-JP" altLang="ja-JP" sz="1200" kern="1200" dirty="0">
                <a:solidFill>
                  <a:schemeClr val="tx1"/>
                </a:solidFill>
                <a:effectLst/>
                <a:latin typeface="+mn-lt"/>
                <a:ea typeface="+mn-ea"/>
                <a:cs typeface="+mn-cs"/>
              </a:rPr>
              <a:t>　が、それぞれ、女性活躍推進法における「</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の算出の原則（「正規雇用労働者」の定義、「賃金」の定義）に適合している場合、有価証券報告書における「従業員」の「平均年間給与」の算出方法を踏まえて、男女別の平均年間賃金を算出して差し支えありません。</a:t>
            </a:r>
          </a:p>
          <a:p>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有価証券報告書における「臨時従業員」についても、「非正規雇用労働者」の定義に適合している場合、その人員数の数え方を踏まえて、必要な算出を行って差し支えありません。</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24</a:t>
            </a:fld>
            <a:endParaRPr kumimoji="1" lang="ja-JP" altLang="en-US"/>
          </a:p>
        </p:txBody>
      </p:sp>
    </p:spTree>
    <p:extLst>
      <p:ext uri="{BB962C8B-B14F-4D97-AF65-F5344CB8AC3E}">
        <p14:creationId xmlns:p14="http://schemas.microsoft.com/office/powerpoint/2010/main" val="3020442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続いて、先ほど「人員数」の考え方については、後ほど説明するとしていましたが、「人員数」について説明します。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25</a:t>
            </a:fld>
            <a:endParaRPr kumimoji="1" lang="ja-JP" altLang="en-US"/>
          </a:p>
        </p:txBody>
      </p:sp>
    </p:spTree>
    <p:extLst>
      <p:ext uri="{BB962C8B-B14F-4D97-AF65-F5344CB8AC3E}">
        <p14:creationId xmlns:p14="http://schemas.microsoft.com/office/powerpoint/2010/main" val="2066609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人員数の算出にあたって、</a:t>
            </a:r>
          </a:p>
          <a:p>
            <a:r>
              <a:rPr kumimoji="1" lang="ja-JP" altLang="ja-JP" sz="1200" kern="1200" dirty="0">
                <a:solidFill>
                  <a:schemeClr val="tx1"/>
                </a:solidFill>
                <a:effectLst/>
                <a:latin typeface="+mn-lt"/>
                <a:ea typeface="+mn-ea"/>
                <a:cs typeface="+mn-cs"/>
              </a:rPr>
              <a:t>１．基本的な考え方として、</a:t>
            </a:r>
          </a:p>
          <a:p>
            <a:r>
              <a:rPr kumimoji="1" lang="ja-JP" altLang="ja-JP" sz="1200" kern="1200" dirty="0">
                <a:solidFill>
                  <a:schemeClr val="tx1"/>
                </a:solidFill>
                <a:effectLst/>
                <a:latin typeface="+mn-lt"/>
                <a:ea typeface="+mn-ea"/>
                <a:cs typeface="+mn-cs"/>
              </a:rPr>
              <a:t>　・男女で異なる数え方をしないこと。</a:t>
            </a:r>
          </a:p>
          <a:p>
            <a:r>
              <a:rPr kumimoji="1" lang="ja-JP" altLang="ja-JP" sz="1200" kern="1200" dirty="0">
                <a:solidFill>
                  <a:schemeClr val="tx1"/>
                </a:solidFill>
                <a:effectLst/>
                <a:latin typeface="+mn-lt"/>
                <a:ea typeface="+mn-ea"/>
                <a:cs typeface="+mn-cs"/>
              </a:rPr>
              <a:t>　・初回の公表以降、将来に向かって繰り返し行う公表を通じて一貫性ある方法を採用すること。</a:t>
            </a:r>
          </a:p>
          <a:p>
            <a:r>
              <a:rPr kumimoji="1" lang="ja-JP" altLang="ja-JP" sz="1200" kern="1200" dirty="0">
                <a:solidFill>
                  <a:schemeClr val="tx1"/>
                </a:solidFill>
                <a:effectLst/>
                <a:latin typeface="+mn-lt"/>
                <a:ea typeface="+mn-ea"/>
                <a:cs typeface="+mn-cs"/>
              </a:rPr>
              <a:t>　・人員数の数え方を変更する必要が生じた場合は、人員数の数え方を変更した旨及び変更した理由について明記すること。</a:t>
            </a:r>
          </a:p>
          <a:p>
            <a:r>
              <a:rPr kumimoji="1" lang="ja-JP" altLang="ja-JP" sz="1200" kern="1200" dirty="0">
                <a:solidFill>
                  <a:schemeClr val="tx1"/>
                </a:solidFill>
                <a:effectLst/>
                <a:latin typeface="+mn-lt"/>
                <a:ea typeface="+mn-ea"/>
                <a:cs typeface="+mn-cs"/>
              </a:rPr>
              <a:t>が重要となりますので、ご留意ください。</a:t>
            </a:r>
          </a:p>
          <a:p>
            <a:r>
              <a:rPr kumimoji="1" lang="ja-JP" altLang="ja-JP" sz="1200" kern="1200" dirty="0">
                <a:solidFill>
                  <a:schemeClr val="tx1"/>
                </a:solidFill>
                <a:effectLst/>
                <a:latin typeface="+mn-lt"/>
                <a:ea typeface="+mn-ea"/>
                <a:cs typeface="+mn-cs"/>
              </a:rPr>
              <a:t>これらの基本的な考え方を踏まえていただければ、具体的な方法は個々の事業主に委ねられています。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具体例としては、</a:t>
            </a:r>
          </a:p>
          <a:p>
            <a:r>
              <a:rPr kumimoji="1" lang="ja-JP" altLang="ja-JP" sz="1200" kern="1200" dirty="0">
                <a:solidFill>
                  <a:schemeClr val="tx1"/>
                </a:solidFill>
                <a:effectLst/>
                <a:latin typeface="+mn-lt"/>
                <a:ea typeface="+mn-ea"/>
                <a:cs typeface="+mn-cs"/>
              </a:rPr>
              <a:t>・一の事業年度の期首から期末までの連続する</a:t>
            </a:r>
            <a:r>
              <a:rPr kumimoji="1" lang="en-US" altLang="ja-JP" sz="1200" kern="1200" dirty="0">
                <a:solidFill>
                  <a:schemeClr val="tx1"/>
                </a:solidFill>
                <a:effectLst/>
                <a:latin typeface="+mn-lt"/>
                <a:ea typeface="+mn-ea"/>
                <a:cs typeface="+mn-cs"/>
              </a:rPr>
              <a:t>12</a:t>
            </a:r>
            <a:r>
              <a:rPr kumimoji="1" lang="ja-JP" altLang="ja-JP" sz="1200" kern="1200" dirty="0">
                <a:solidFill>
                  <a:schemeClr val="tx1"/>
                </a:solidFill>
                <a:effectLst/>
                <a:latin typeface="+mn-lt"/>
                <a:ea typeface="+mn-ea"/>
                <a:cs typeface="+mn-cs"/>
              </a:rPr>
              <a:t>か月の特定の日（給与支払日、月の末日その他）の労働者の人数の平均を用いることが考えられます。</a:t>
            </a:r>
          </a:p>
          <a:p>
            <a:r>
              <a:rPr kumimoji="1" lang="ja-JP" altLang="ja-JP" sz="1200" kern="1200" dirty="0">
                <a:solidFill>
                  <a:schemeClr val="tx1"/>
                </a:solidFill>
                <a:effectLst/>
                <a:latin typeface="+mn-lt"/>
                <a:ea typeface="+mn-ea"/>
                <a:cs typeface="+mn-cs"/>
              </a:rPr>
              <a:t>※この方法を用いる場合、人員数は勤務期間（勤務している月数）に応じて換算されていることに留意することが必要です。</a:t>
            </a:r>
          </a:p>
          <a:p>
            <a:pPr marL="0" marR="0" lvl="0" indent="0" algn="l" defTabSz="914373"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・さらに、パート労働者について、正規雇用労働者の所定労働時間等</a:t>
            </a:r>
            <a:r>
              <a:rPr kumimoji="1" lang="ja-JP" altLang="en-US" sz="1200" b="0" u="none" kern="1200" dirty="0">
                <a:solidFill>
                  <a:schemeClr val="tx1"/>
                </a:solidFill>
                <a:effectLst/>
                <a:latin typeface="+mn-lt"/>
                <a:ea typeface="+mn-ea"/>
                <a:cs typeface="+mn-cs"/>
              </a:rPr>
              <a:t>の労働時間</a:t>
            </a:r>
            <a:r>
              <a:rPr kumimoji="1" lang="ja-JP" altLang="ja-JP" sz="1200" kern="1200" dirty="0">
                <a:solidFill>
                  <a:schemeClr val="tx1"/>
                </a:solidFill>
                <a:effectLst/>
                <a:latin typeface="+mn-lt"/>
                <a:ea typeface="+mn-ea"/>
                <a:cs typeface="+mn-cs"/>
              </a:rPr>
              <a:t>を参考として、人員数を換算しても差し支えありません。</a:t>
            </a:r>
            <a:r>
              <a:rPr kumimoji="1" lang="ja-JP" altLang="en-US" sz="1200" b="0" u="none" dirty="0">
                <a:solidFill>
                  <a:srgbClr val="FF0000"/>
                </a:solidFill>
              </a:rPr>
              <a:t>この場合、換算をしている旨を重要事項として説明欄に記載してください。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出向者等の扱いについては、個々の事業主において、従前の情報公表の方法も踏まえつつ、実情に応じて適切な方法を採用することで差し支えありません。ただし、男性・女性、正規雇用・非正規雇用で扱いは統一し、一貫性のある扱いをすることが必要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26</a:t>
            </a:fld>
            <a:endParaRPr kumimoji="1" lang="ja-JP" altLang="en-US"/>
          </a:p>
        </p:txBody>
      </p:sp>
    </p:spTree>
    <p:extLst>
      <p:ext uri="{BB962C8B-B14F-4D97-AF65-F5344CB8AC3E}">
        <p14:creationId xmlns:p14="http://schemas.microsoft.com/office/powerpoint/2010/main" val="3235695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人員の考え方ですが、基本的な考え方として、人員を数える期間の単位を月単位とし、各月の特定の日（給与の支払日、月末日など）に雇用している労働者の数の１２か月平均を用いてください。月単位とすれば、先ほどご説明したように、源泉徴収簿を基に作業可能です。年度途中の入職（退職）や産休・育休入り（復帰）も反映することができます。</a:t>
            </a:r>
          </a:p>
          <a:p>
            <a:r>
              <a:rPr kumimoji="1" lang="ja-JP" altLang="ja-JP" sz="1200" kern="1200" dirty="0">
                <a:solidFill>
                  <a:schemeClr val="tx1"/>
                </a:solidFill>
                <a:effectLst/>
                <a:latin typeface="+mn-lt"/>
                <a:ea typeface="+mn-ea"/>
                <a:cs typeface="+mn-cs"/>
              </a:rPr>
              <a:t>また、パートの所定労働時間を用い（</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時間勤務</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日＝</a:t>
            </a:r>
            <a:r>
              <a:rPr kumimoji="1" lang="en-US" altLang="ja-JP" sz="1200" kern="1200" dirty="0">
                <a:solidFill>
                  <a:schemeClr val="tx1"/>
                </a:solidFill>
                <a:effectLst/>
                <a:latin typeface="+mn-lt"/>
                <a:ea typeface="+mn-ea"/>
                <a:cs typeface="+mn-cs"/>
              </a:rPr>
              <a:t>1/2</a:t>
            </a:r>
            <a:r>
              <a:rPr kumimoji="1" lang="ja-JP" altLang="ja-JP" sz="1200" kern="1200" dirty="0">
                <a:solidFill>
                  <a:schemeClr val="tx1"/>
                </a:solidFill>
                <a:effectLst/>
                <a:latin typeface="+mn-lt"/>
                <a:ea typeface="+mn-ea"/>
                <a:cs typeface="+mn-cs"/>
              </a:rPr>
              <a:t>日・人）、時間単位とすることも可能ですが、この方法は必須ではなく、各事業主の実情に応じて、取り入れるか否かを判断してよい、とされています。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また、「補足」に記載しているとおり、</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月単位や時間単位に加えて、人員を数える期間の単位として、「日」を用いることも考えられます。</a:t>
            </a:r>
          </a:p>
          <a:p>
            <a:r>
              <a:rPr kumimoji="1" lang="ja-JP" altLang="ja-JP" sz="1200" kern="1200" dirty="0">
                <a:solidFill>
                  <a:schemeClr val="tx1"/>
                </a:solidFill>
                <a:effectLst/>
                <a:latin typeface="+mn-lt"/>
                <a:ea typeface="+mn-ea"/>
                <a:cs typeface="+mn-cs"/>
              </a:rPr>
              <a:t>※ 一か月のうちの勤務日数を換算する。（例</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１か月（</a:t>
            </a:r>
            <a:r>
              <a:rPr kumimoji="1" lang="en-US" altLang="ja-JP" sz="1200" kern="1200" dirty="0">
                <a:solidFill>
                  <a:schemeClr val="tx1"/>
                </a:solidFill>
                <a:effectLst/>
                <a:latin typeface="+mn-lt"/>
                <a:ea typeface="+mn-ea"/>
                <a:cs typeface="+mn-cs"/>
              </a:rPr>
              <a:t>30</a:t>
            </a:r>
            <a:r>
              <a:rPr kumimoji="1" lang="ja-JP" altLang="ja-JP" sz="1200" kern="1200" dirty="0">
                <a:solidFill>
                  <a:schemeClr val="tx1"/>
                </a:solidFill>
                <a:effectLst/>
                <a:latin typeface="+mn-lt"/>
                <a:ea typeface="+mn-ea"/>
                <a:cs typeface="+mn-cs"/>
              </a:rPr>
              <a:t>日）のうち</a:t>
            </a:r>
            <a:r>
              <a:rPr kumimoji="1" lang="en-US" altLang="ja-JP" sz="1200" kern="1200" dirty="0">
                <a:solidFill>
                  <a:schemeClr val="tx1"/>
                </a:solidFill>
                <a:effectLst/>
                <a:latin typeface="+mn-lt"/>
                <a:ea typeface="+mn-ea"/>
                <a:cs typeface="+mn-cs"/>
              </a:rPr>
              <a:t>15</a:t>
            </a:r>
            <a:r>
              <a:rPr kumimoji="1" lang="ja-JP" altLang="ja-JP" sz="1200" kern="1200" dirty="0">
                <a:solidFill>
                  <a:schemeClr val="tx1"/>
                </a:solidFill>
                <a:effectLst/>
                <a:latin typeface="+mn-lt"/>
                <a:ea typeface="+mn-ea"/>
                <a:cs typeface="+mn-cs"/>
              </a:rPr>
              <a:t>日勤務</a:t>
            </a:r>
            <a:r>
              <a:rPr kumimoji="1" lang="en-US" altLang="ja-JP" sz="1200" kern="1200" dirty="0">
                <a:solidFill>
                  <a:schemeClr val="tx1"/>
                </a:solidFill>
                <a:effectLst/>
                <a:latin typeface="+mn-lt"/>
                <a:ea typeface="+mn-ea"/>
                <a:cs typeface="+mn-cs"/>
              </a:rPr>
              <a:t> ⇒ 1/2</a:t>
            </a:r>
            <a:r>
              <a:rPr kumimoji="1" lang="ja-JP" altLang="ja-JP" sz="1200" kern="1200" dirty="0">
                <a:solidFill>
                  <a:schemeClr val="tx1"/>
                </a:solidFill>
                <a:effectLst/>
                <a:latin typeface="+mn-lt"/>
                <a:ea typeface="+mn-ea"/>
                <a:cs typeface="+mn-cs"/>
              </a:rPr>
              <a:t>月･人）</a:t>
            </a:r>
          </a:p>
          <a:p>
            <a:r>
              <a:rPr kumimoji="1" lang="ja-JP" altLang="ja-JP" sz="1200" kern="1200" dirty="0">
                <a:solidFill>
                  <a:schemeClr val="tx1"/>
                </a:solidFill>
                <a:effectLst/>
                <a:latin typeface="+mn-lt"/>
                <a:ea typeface="+mn-ea"/>
                <a:cs typeface="+mn-cs"/>
              </a:rPr>
              <a:t>しかしながら、一つの事業年度を通じ、労働者数及び男女比の変動がほとんど見られない等の事情がある事業主においては、事業年度の特定の日（例えば、事業年度の末日や年央の月の末日）に雇用している労働者の数をもって、</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を計算する際の人員数として用いることも可能ですが、そのような事情等がない場合には、この人員数を用いることは適切ではありませんので、ご留意ください。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いずれにせよ、対外的に説明責任を果たし得るよう、適切な数え方を採用してください。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27</a:t>
            </a:fld>
            <a:endParaRPr kumimoji="1" lang="ja-JP" altLang="en-US"/>
          </a:p>
        </p:txBody>
      </p:sp>
    </p:spTree>
    <p:extLst>
      <p:ext uri="{BB962C8B-B14F-4D97-AF65-F5344CB8AC3E}">
        <p14:creationId xmlns:p14="http://schemas.microsoft.com/office/powerpoint/2010/main" val="2497040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先ほどご説明したように、人員数の算定方法は個々の事業主に委ねられています。しかしながら、育児短時間勤務等（</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育児時間や介護短時間勤務等）の利用者を除外することは適切ではありませんので、ご留意ください。育児短時間勤務利用者等について給与を短縮時間分だけ減額している場合、育児等が女性に偏っている現状があれば、</a:t>
            </a:r>
            <a:r>
              <a:rPr kumimoji="1" lang="zh-TW" altLang="en-US" sz="1200" kern="1200" dirty="0">
                <a:solidFill>
                  <a:schemeClr val="tx1"/>
                </a:solidFill>
                <a:effectLst/>
                <a:latin typeface="+mn-lt"/>
                <a:ea typeface="+mn-ea"/>
                <a:cs typeface="+mn-cs"/>
              </a:rPr>
              <a:t>男女間賃金差異</a:t>
            </a:r>
            <a:r>
              <a:rPr kumimoji="1" lang="ja-JP" altLang="en-US" sz="1200" kern="1200" dirty="0">
                <a:solidFill>
                  <a:schemeClr val="tx1"/>
                </a:solidFill>
                <a:effectLst/>
                <a:latin typeface="+mn-lt"/>
                <a:ea typeface="+mn-ea"/>
                <a:cs typeface="+mn-cs"/>
              </a:rPr>
              <a:t>は、大きくなる可能性があります。</a:t>
            </a:r>
          </a:p>
          <a:p>
            <a:r>
              <a:rPr kumimoji="1" lang="ja-JP" altLang="en-US" sz="1200" kern="1200" dirty="0">
                <a:solidFill>
                  <a:schemeClr val="tx1"/>
                </a:solidFill>
                <a:effectLst/>
                <a:latin typeface="+mn-lt"/>
                <a:ea typeface="+mn-ea"/>
                <a:cs typeface="+mn-cs"/>
              </a:rPr>
              <a:t>　だからといって、育児短時間勤務利用者等の給与・人員を除外することは適切ではありません。両性の働き方の違いが縮小すれば、</a:t>
            </a:r>
            <a:r>
              <a:rPr kumimoji="1" lang="zh-TW" altLang="en-US" sz="1200" kern="1200" dirty="0">
                <a:solidFill>
                  <a:schemeClr val="tx1"/>
                </a:solidFill>
                <a:effectLst/>
                <a:latin typeface="+mn-lt"/>
                <a:ea typeface="+mn-ea"/>
                <a:cs typeface="+mn-cs"/>
              </a:rPr>
              <a:t>男女間賃金差異</a:t>
            </a:r>
            <a:r>
              <a:rPr kumimoji="1" lang="ja-JP" altLang="en-US" sz="1200" kern="1200" dirty="0">
                <a:solidFill>
                  <a:schemeClr val="tx1"/>
                </a:solidFill>
                <a:effectLst/>
                <a:latin typeface="+mn-lt"/>
                <a:ea typeface="+mn-ea"/>
                <a:cs typeface="+mn-cs"/>
              </a:rPr>
              <a:t>の縮小として反映されるからです。</a:t>
            </a:r>
          </a:p>
          <a:p>
            <a:r>
              <a:rPr kumimoji="1" lang="ja-JP" altLang="en-US" sz="1200" kern="1200" dirty="0">
                <a:solidFill>
                  <a:schemeClr val="tx1"/>
                </a:solidFill>
                <a:effectLst/>
                <a:latin typeface="+mn-lt"/>
                <a:ea typeface="+mn-ea"/>
                <a:cs typeface="+mn-cs"/>
              </a:rPr>
              <a:t>　このような事情については、後ほど説明する「説明欄」において、追加的な情報として公表することが適切です。</a:t>
            </a:r>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28</a:t>
            </a:fld>
            <a:endParaRPr kumimoji="1" lang="ja-JP" altLang="en-US"/>
          </a:p>
        </p:txBody>
      </p:sp>
    </p:spTree>
    <p:extLst>
      <p:ext uri="{BB962C8B-B14F-4D97-AF65-F5344CB8AC3E}">
        <p14:creationId xmlns:p14="http://schemas.microsoft.com/office/powerpoint/2010/main" val="3186192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こちらが、事業年度が１月～１２月の場合の人員数の算出のイメージです。</a:t>
            </a:r>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29</a:t>
            </a:fld>
            <a:endParaRPr kumimoji="1" lang="ja-JP" altLang="en-US"/>
          </a:p>
        </p:txBody>
      </p:sp>
    </p:spTree>
    <p:extLst>
      <p:ext uri="{BB962C8B-B14F-4D97-AF65-F5344CB8AC3E}">
        <p14:creationId xmlns:p14="http://schemas.microsoft.com/office/powerpoint/2010/main" val="1236624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373"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次に</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４</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情報公表について説明します。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30</a:t>
            </a:fld>
            <a:endParaRPr kumimoji="1" lang="ja-JP" altLang="en-US"/>
          </a:p>
        </p:txBody>
      </p:sp>
    </p:spTree>
    <p:extLst>
      <p:ext uri="{BB962C8B-B14F-4D97-AF65-F5344CB8AC3E}">
        <p14:creationId xmlns:p14="http://schemas.microsoft.com/office/powerpoint/2010/main" val="3003059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こちらが、</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の公表</a:t>
            </a:r>
            <a:r>
              <a:rPr kumimoji="1" lang="ja-JP" altLang="en-US" sz="1200" b="0" u="none" kern="1200" dirty="0">
                <a:solidFill>
                  <a:schemeClr val="tx1"/>
                </a:solidFill>
                <a:effectLst/>
                <a:latin typeface="+mn-lt"/>
                <a:ea typeface="+mn-ea"/>
                <a:cs typeface="+mn-cs"/>
              </a:rPr>
              <a:t>イメージ</a:t>
            </a:r>
            <a:r>
              <a:rPr kumimoji="1" lang="ja-JP" altLang="ja-JP" sz="1200" kern="1200" dirty="0">
                <a:solidFill>
                  <a:schemeClr val="tx1"/>
                </a:solidFill>
                <a:effectLst/>
                <a:latin typeface="+mn-lt"/>
                <a:ea typeface="+mn-ea"/>
                <a:cs typeface="+mn-cs"/>
              </a:rPr>
              <a:t>です。全ての労働者、正規雇用労働者、非正規雇用労働者の３区分について、小数点第２位を四捨五入し、小数点第１位まで表示してください。これは必須の対応事項です。</a:t>
            </a:r>
          </a:p>
          <a:p>
            <a:r>
              <a:rPr kumimoji="1" lang="ja-JP" altLang="ja-JP" sz="1200" kern="1200" dirty="0">
                <a:solidFill>
                  <a:schemeClr val="tx1"/>
                </a:solidFill>
                <a:effectLst/>
                <a:latin typeface="+mn-lt"/>
                <a:ea typeface="+mn-ea"/>
                <a:cs typeface="+mn-cs"/>
              </a:rPr>
              <a:t>　該当者が存在しない区分（例えば、男女とも非正規雇用労働者を雇用していない事業主や一方の性別の非正規雇用労働者を雇用していない事業主においては非正規雇用労働者の区分）については、「－」で記載してください。これは必須の対応事項です。</a:t>
            </a:r>
          </a:p>
          <a:p>
            <a:r>
              <a:rPr kumimoji="1" lang="ja-JP" altLang="ja-JP" sz="1200" kern="1200" dirty="0">
                <a:solidFill>
                  <a:schemeClr val="tx1"/>
                </a:solidFill>
                <a:effectLst/>
                <a:latin typeface="+mn-lt"/>
                <a:ea typeface="+mn-ea"/>
                <a:cs typeface="+mn-cs"/>
              </a:rPr>
              <a:t>　対象期間の記載も必須事項ですので、必ず記載してください。（例：令和４事業年度（令和４年４月１日から令和５年３月３１日まで））</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en-US" sz="1200" b="0" u="none" kern="1200" dirty="0">
                <a:solidFill>
                  <a:schemeClr val="tx1"/>
                </a:solidFill>
                <a:effectLst/>
                <a:latin typeface="+mn-lt"/>
                <a:ea typeface="+mn-ea"/>
                <a:cs typeface="+mn-cs"/>
              </a:rPr>
              <a:t>パート労働者の人員数については、労働時間を基に換算をしている事業主は、その旨を必ず記載してください。</a:t>
            </a:r>
            <a:endParaRPr kumimoji="1" lang="en-US" altLang="ja-JP" sz="1200" b="0" u="none"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a:t>
            </a:r>
          </a:p>
          <a:p>
            <a:r>
              <a:rPr kumimoji="1" lang="ja-JP" altLang="ja-JP" sz="1200" kern="1200" dirty="0">
                <a:solidFill>
                  <a:schemeClr val="tx1"/>
                </a:solidFill>
                <a:effectLst/>
                <a:latin typeface="+mn-lt"/>
                <a:ea typeface="+mn-ea"/>
                <a:cs typeface="+mn-cs"/>
              </a:rPr>
              <a:t>算出の前提とした重要な事項を記載してください。</a:t>
            </a:r>
          </a:p>
          <a:p>
            <a:r>
              <a:rPr kumimoji="1" lang="ja-JP" altLang="ja-JP" sz="1200" kern="1200" dirty="0">
                <a:solidFill>
                  <a:schemeClr val="tx1"/>
                </a:solidFill>
                <a:effectLst/>
                <a:latin typeface="+mn-lt"/>
                <a:ea typeface="+mn-ea"/>
                <a:cs typeface="+mn-cs"/>
              </a:rPr>
              <a:t>例えば、</a:t>
            </a:r>
          </a:p>
          <a:p>
            <a:r>
              <a:rPr kumimoji="1" lang="ja-JP" altLang="ja-JP" sz="1200" kern="1200" dirty="0">
                <a:solidFill>
                  <a:schemeClr val="tx1"/>
                </a:solidFill>
                <a:effectLst/>
                <a:latin typeface="+mn-lt"/>
                <a:ea typeface="+mn-ea"/>
                <a:cs typeface="+mn-cs"/>
              </a:rPr>
              <a:t>　・賃金から除外した手当がある場合には、その具体的な名称等</a:t>
            </a:r>
          </a:p>
          <a:p>
            <a:r>
              <a:rPr kumimoji="1" lang="ja-JP" altLang="ja-JP" sz="1200" kern="1200" dirty="0">
                <a:solidFill>
                  <a:schemeClr val="tx1"/>
                </a:solidFill>
                <a:effectLst/>
                <a:latin typeface="+mn-lt"/>
                <a:ea typeface="+mn-ea"/>
                <a:cs typeface="+mn-cs"/>
              </a:rPr>
              <a:t>　・正規雇用労働者、非正規雇用労働者については、個々の事業主における呼称等に即して、どのような労働者が該当しているか</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さらに、自社の実情を正しく理解してもらうために『説明欄』を有効活用してください（詳細は後ほど説明します）。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31</a:t>
            </a:fld>
            <a:endParaRPr kumimoji="1" lang="ja-JP" altLang="en-US"/>
          </a:p>
        </p:txBody>
      </p:sp>
    </p:spTree>
    <p:extLst>
      <p:ext uri="{BB962C8B-B14F-4D97-AF65-F5344CB8AC3E}">
        <p14:creationId xmlns:p14="http://schemas.microsoft.com/office/powerpoint/2010/main" val="56629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前ページ（１）の企業において</a:t>
            </a:r>
            <a:r>
              <a:rPr kumimoji="1" lang="en-US" altLang="ja-JP" sz="1200" kern="1200" dirty="0">
                <a:solidFill>
                  <a:schemeClr val="tx1"/>
                </a:solidFill>
                <a:effectLst/>
                <a:latin typeface="+mn-lt"/>
                <a:ea typeface="+mn-ea"/>
                <a:cs typeface="+mn-cs"/>
              </a:rPr>
              <a:t>PDCA</a:t>
            </a:r>
            <a:r>
              <a:rPr kumimoji="1" lang="ja-JP" altLang="ja-JP" sz="1200" kern="1200" dirty="0">
                <a:solidFill>
                  <a:schemeClr val="tx1"/>
                </a:solidFill>
                <a:effectLst/>
                <a:latin typeface="+mn-lt"/>
                <a:ea typeface="+mn-ea"/>
                <a:cs typeface="+mn-cs"/>
              </a:rPr>
              <a:t>サイクルを回すことを促し、女性活躍の取組推進について、企業が、女性活躍推進法を踏まえ実施する必要がある事項①：状況把握と目標設定としては、まず、ステップ１として、自社の女性の活躍に関する状況の把握、課題分析（義務）を行う必要があります。</a:t>
            </a:r>
          </a:p>
          <a:p>
            <a:r>
              <a:rPr kumimoji="1" lang="ja-JP" altLang="ja-JP" sz="1200" kern="1200" dirty="0">
                <a:solidFill>
                  <a:schemeClr val="tx1"/>
                </a:solidFill>
                <a:effectLst/>
                <a:latin typeface="+mn-lt"/>
                <a:ea typeface="+mn-ea"/>
                <a:cs typeface="+mn-cs"/>
              </a:rPr>
              <a:t>つまり、自社の女性の活躍に関する状況を、４つの基礎項目（必ず把握すべき項目）を用いて把握し、把握した状況から自社の課題を分析する必要があります。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そして、「新規」とあるとおり、今回の改正で、</a:t>
            </a:r>
            <a:r>
              <a:rPr kumimoji="1" lang="en-US" altLang="ja-JP" sz="1200" kern="1200" dirty="0">
                <a:solidFill>
                  <a:schemeClr val="tx1"/>
                </a:solidFill>
                <a:effectLst/>
                <a:latin typeface="+mn-lt"/>
                <a:ea typeface="+mn-ea"/>
                <a:cs typeface="+mn-cs"/>
              </a:rPr>
              <a:t>301</a:t>
            </a:r>
            <a:r>
              <a:rPr kumimoji="1" lang="ja-JP" altLang="ja-JP" sz="1200" kern="1200" dirty="0">
                <a:solidFill>
                  <a:schemeClr val="tx1"/>
                </a:solidFill>
                <a:effectLst/>
                <a:latin typeface="+mn-lt"/>
                <a:ea typeface="+mn-ea"/>
                <a:cs typeface="+mn-cs"/>
              </a:rPr>
              <a:t>人以上事業主については、新たに</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についての状況把握が必須となりました。</a:t>
            </a:r>
          </a:p>
          <a:p>
            <a:r>
              <a:rPr kumimoji="1" lang="ja-JP" altLang="ja-JP" sz="1200" kern="1200" dirty="0">
                <a:solidFill>
                  <a:schemeClr val="tx1"/>
                </a:solidFill>
                <a:effectLst/>
                <a:latin typeface="+mn-lt"/>
                <a:ea typeface="+mn-ea"/>
                <a:cs typeface="+mn-cs"/>
              </a:rPr>
              <a:t>　なお、（区）とあるものについては、雇用管理区分（職種、資格、雇用形態、就業形態等の労働者の区分であって､当該区分に属している労働者について他の区分に属している労働者と異なる雇用管理を行うことを予定して設定しているもの）ごとに把握する必要があり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5</a:t>
            </a:fld>
            <a:endParaRPr kumimoji="1" lang="ja-JP" altLang="en-US"/>
          </a:p>
        </p:txBody>
      </p:sp>
    </p:spTree>
    <p:extLst>
      <p:ext uri="{BB962C8B-B14F-4D97-AF65-F5344CB8AC3E}">
        <p14:creationId xmlns:p14="http://schemas.microsoft.com/office/powerpoint/2010/main" val="151905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実際の</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の公表例</a:t>
            </a:r>
            <a:r>
              <a:rPr kumimoji="1" lang="ja-JP" altLang="en-US" sz="1200" kern="1200" dirty="0">
                <a:solidFill>
                  <a:schemeClr val="tx1"/>
                </a:solidFill>
                <a:effectLst/>
                <a:latin typeface="+mn-lt"/>
                <a:ea typeface="+mn-ea"/>
                <a:cs typeface="+mn-cs"/>
              </a:rPr>
              <a:t>がこちらです。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必須の対応事項</a:t>
            </a:r>
            <a:r>
              <a:rPr kumimoji="1" lang="ja-JP" altLang="en-US" sz="1200" kern="1200" dirty="0">
                <a:solidFill>
                  <a:schemeClr val="tx1"/>
                </a:solidFill>
                <a:effectLst/>
                <a:latin typeface="+mn-lt"/>
                <a:ea typeface="+mn-ea"/>
                <a:cs typeface="+mn-cs"/>
              </a:rPr>
              <a:t>は前ページのとおりですが、公表する情報を正しく理解してもらうために、追加的に説明することが重要です。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例えば、</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・パート労働者について、フルタイム労働者等の所定労働時間を基に人員数の換算をしている場合には、その旨を記載してください。</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この例では、</a:t>
            </a:r>
            <a:r>
              <a:rPr kumimoji="1" lang="en-US" altLang="ja-JP" sz="1200" kern="1200" dirty="0">
                <a:solidFill>
                  <a:schemeClr val="tx1"/>
                </a:solidFill>
                <a:effectLst/>
                <a:latin typeface="+mn-lt"/>
                <a:ea typeface="+mn-ea"/>
                <a:cs typeface="+mn-cs"/>
              </a:rPr>
              <a:t>8</a:t>
            </a:r>
            <a:r>
              <a:rPr kumimoji="1" lang="ja-JP" altLang="en-US" sz="1200" kern="1200" dirty="0">
                <a:solidFill>
                  <a:schemeClr val="tx1"/>
                </a:solidFill>
                <a:effectLst/>
                <a:latin typeface="+mn-lt"/>
                <a:ea typeface="+mn-ea"/>
                <a:cs typeface="+mn-cs"/>
              </a:rPr>
              <a:t>時間</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日のフルタイム労働者</a:t>
            </a:r>
            <a:r>
              <a:rPr kumimoji="1" lang="en-US" altLang="ja-JP" sz="1200" kern="1200" dirty="0">
                <a:solidFill>
                  <a:schemeClr val="tx1"/>
                </a:solidFill>
                <a:effectLst/>
                <a:latin typeface="+mn-lt"/>
                <a:ea typeface="+mn-ea"/>
                <a:cs typeface="+mn-cs"/>
              </a:rPr>
              <a:t>1</a:t>
            </a:r>
            <a:r>
              <a:rPr kumimoji="1" lang="ja-JP" altLang="en-US" sz="1200" kern="1200" dirty="0">
                <a:solidFill>
                  <a:schemeClr val="tx1"/>
                </a:solidFill>
                <a:effectLst/>
                <a:latin typeface="+mn-lt"/>
                <a:ea typeface="+mn-ea"/>
                <a:cs typeface="+mn-cs"/>
              </a:rPr>
              <a:t>人に対して、</a:t>
            </a:r>
            <a:r>
              <a:rPr kumimoji="1" lang="en-US" altLang="ja-JP" sz="1200" kern="1200" dirty="0">
                <a:solidFill>
                  <a:schemeClr val="tx1"/>
                </a:solidFill>
                <a:effectLst/>
                <a:latin typeface="+mn-lt"/>
                <a:ea typeface="+mn-ea"/>
                <a:cs typeface="+mn-cs"/>
              </a:rPr>
              <a:t>4</a:t>
            </a:r>
            <a:r>
              <a:rPr kumimoji="1" lang="ja-JP" altLang="en-US" sz="1200" kern="1200" dirty="0">
                <a:solidFill>
                  <a:schemeClr val="tx1"/>
                </a:solidFill>
                <a:effectLst/>
                <a:latin typeface="+mn-lt"/>
                <a:ea typeface="+mn-ea"/>
                <a:cs typeface="+mn-cs"/>
              </a:rPr>
              <a:t>時間</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日の勤務をしているパート労働者は</a:t>
            </a:r>
            <a:r>
              <a:rPr kumimoji="1" lang="en-US" altLang="ja-JP" sz="1200" kern="1200" dirty="0">
                <a:solidFill>
                  <a:schemeClr val="tx1"/>
                </a:solidFill>
                <a:effectLst/>
                <a:latin typeface="+mn-lt"/>
                <a:ea typeface="+mn-ea"/>
                <a:cs typeface="+mn-cs"/>
              </a:rPr>
              <a:t>0.5</a:t>
            </a:r>
            <a:r>
              <a:rPr kumimoji="1" lang="ja-JP" altLang="en-US" sz="1200" kern="1200" dirty="0">
                <a:solidFill>
                  <a:schemeClr val="tx1"/>
                </a:solidFill>
                <a:effectLst/>
                <a:latin typeface="+mn-lt"/>
                <a:ea typeface="+mn-ea"/>
                <a:cs typeface="+mn-cs"/>
              </a:rPr>
              <a:t>人と換算して、計算していることを示しています。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・自社の女性活躍に関する状況を求職者等に正しく理解してもらうためにも、差異が生じている要因分析を更に進め、追加的な情報として記載しましょう。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役職別や年齢層別の差異など、追加的に行った分析を掲載することも、情報を正しく理解してもらうためには有効です。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32</a:t>
            </a:fld>
            <a:endParaRPr kumimoji="1" lang="ja-JP" altLang="en-US"/>
          </a:p>
        </p:txBody>
      </p:sp>
    </p:spTree>
    <p:extLst>
      <p:ext uri="{BB962C8B-B14F-4D97-AF65-F5344CB8AC3E}">
        <p14:creationId xmlns:p14="http://schemas.microsoft.com/office/powerpoint/2010/main" val="2769420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これまで算出方法や公表イメージ等について説明しましたが、改めて</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の意味について考えていただきたいと思います。</a:t>
            </a:r>
          </a:p>
          <a:p>
            <a:r>
              <a:rPr kumimoji="1" lang="ja-JP" altLang="ja-JP" sz="1200" kern="1200" dirty="0">
                <a:solidFill>
                  <a:schemeClr val="tx1"/>
                </a:solidFill>
                <a:effectLst/>
                <a:latin typeface="+mn-lt"/>
                <a:ea typeface="+mn-ea"/>
                <a:cs typeface="+mn-cs"/>
              </a:rPr>
              <a:t>　企業における</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については、行動計画の策定等による取組の結果、特に女性の登用や継続就業の進捗を測る観点から有効な指標となり得るものです。例えば、女性の管理職が増えれば、女性の賃金も上がり、結果として、</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が縮小することが想定されるからです。</a:t>
            </a:r>
          </a:p>
          <a:p>
            <a:r>
              <a:rPr kumimoji="1" lang="ja-JP" altLang="ja-JP" sz="1200" kern="1200" dirty="0">
                <a:solidFill>
                  <a:schemeClr val="tx1"/>
                </a:solidFill>
                <a:effectLst/>
                <a:latin typeface="+mn-lt"/>
                <a:ea typeface="+mn-ea"/>
                <a:cs typeface="+mn-cs"/>
              </a:rPr>
              <a:t>しかしながら、 例えば、 女性労働者の新規採用を強化する等の女性活躍推進の取組により、比較的賃金の低い女性労働者が増えることにより、相対的に</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が拡大することもあり得ます。</a:t>
            </a:r>
          </a:p>
          <a:p>
            <a:r>
              <a:rPr kumimoji="1" lang="ja-JP" altLang="ja-JP" sz="1200" kern="1200" dirty="0">
                <a:solidFill>
                  <a:schemeClr val="tx1"/>
                </a:solidFill>
                <a:effectLst/>
                <a:latin typeface="+mn-lt"/>
                <a:ea typeface="+mn-ea"/>
                <a:cs typeface="+mn-cs"/>
              </a:rPr>
              <a:t>　また逆に、</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が小さい場合でも、管理職比率や平均継続勤務年数などの個々の指標を見たときに男女間格差が生じていることもあり得ます。</a:t>
            </a:r>
          </a:p>
          <a:p>
            <a:r>
              <a:rPr kumimoji="1" lang="ja-JP" altLang="ja-JP" sz="1200" kern="1200" dirty="0">
                <a:solidFill>
                  <a:schemeClr val="tx1"/>
                </a:solidFill>
                <a:effectLst/>
                <a:latin typeface="+mn-lt"/>
                <a:ea typeface="+mn-ea"/>
                <a:cs typeface="+mn-cs"/>
              </a:rPr>
              <a:t>　このため、企業においては、数値の大小に終始することなく、法に基づき、自社の管理職比率や平均継続勤務年数などの状況把握・課題分析を改めて行った上で、女性活躍推進のための取組を継続することが重要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33</a:t>
            </a:fld>
            <a:endParaRPr kumimoji="1" lang="ja-JP" altLang="en-US"/>
          </a:p>
        </p:txBody>
      </p:sp>
    </p:spTree>
    <p:extLst>
      <p:ext uri="{BB962C8B-B14F-4D97-AF65-F5344CB8AC3E}">
        <p14:creationId xmlns:p14="http://schemas.microsoft.com/office/powerpoint/2010/main" val="334801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こうしたことからも、</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を公表する際は、数値だけ公表するのはなく、自社の実情を正しく理解してもらうために『説明欄』を有効活用することが望ましいです。先ほどから何度か『説明欄』と申し上げていますが、これは事業主が任意で、「</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」の情報公表にプラスして、自社の実情を説明する欄を追加的に設けていただくという趣旨のものです。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これまでご説明したとおり、求職者等に対して、比較可能な企業情報を提供するという目的から、「</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」は、すべての事業主が共通の計算方法で数値を公表する必要があります。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その上で、「</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」の数値だけでは伝えきれない自社の実情を説明するため、事業主の任意で、より詳細な情報や補足的な情報を公表することも可能であり、むしろ望ましいものです。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自社の女性活躍に関する状況を、求職者等に正しく理解してもらうためにも、『説明欄』等を活用し、追加的な情報の公表を検討してください。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任意の追加的な情報公表の例</a:t>
            </a:r>
          </a:p>
          <a:p>
            <a:r>
              <a:rPr kumimoji="1" lang="ja-JP" altLang="ja-JP" sz="1200" kern="1200" dirty="0">
                <a:solidFill>
                  <a:schemeClr val="tx1"/>
                </a:solidFill>
                <a:effectLst/>
                <a:latin typeface="+mn-lt"/>
                <a:ea typeface="+mn-ea"/>
                <a:cs typeface="+mn-cs"/>
              </a:rPr>
              <a:t>・自社における男女間賃金格差の背景事情がある場合に、追加情報として公表する。例えば、女性活躍推進の観点から、女性の新卒採用を強化した結果、前年と比べて相対的に賃金水準の低い女性労働者が増え、男女賃金格差が前事業年度よりも拡大した、など。</a:t>
            </a:r>
          </a:p>
          <a:p>
            <a:r>
              <a:rPr kumimoji="1" lang="ja-JP" altLang="ja-JP" sz="1200" kern="1200" dirty="0">
                <a:solidFill>
                  <a:schemeClr val="tx1"/>
                </a:solidFill>
                <a:effectLst/>
                <a:latin typeface="+mn-lt"/>
                <a:ea typeface="+mn-ea"/>
                <a:cs typeface="+mn-cs"/>
              </a:rPr>
              <a:t>・より詳細な雇用管理区分（正規雇用労働者を正社員、勤務地限定正社員、短時間正社員に区分する等）での</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や、属性（勤続年数、役職等）が同じ男女労働者の間での賃金の差異を、追加情報として公表する</a:t>
            </a:r>
          </a:p>
          <a:p>
            <a:r>
              <a:rPr kumimoji="1" lang="ja-JP" altLang="ja-JP" sz="1200" kern="1200" dirty="0">
                <a:solidFill>
                  <a:schemeClr val="tx1"/>
                </a:solidFill>
                <a:effectLst/>
                <a:latin typeface="+mn-lt"/>
                <a:ea typeface="+mn-ea"/>
                <a:cs typeface="+mn-cs"/>
              </a:rPr>
              <a:t>・契約期間や労働時間が相当程度短いパート・有期労働者を多数雇用している場合に、次のような方法で</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を算出し、追加情報として公表する。・正社員、パート・有期労働者それぞれの賃金を１時間当たりの額に換算する</a:t>
            </a:r>
          </a:p>
          <a:p>
            <a:r>
              <a:rPr kumimoji="1" lang="ja-JP" altLang="ja-JP" sz="1200" kern="1200" dirty="0">
                <a:solidFill>
                  <a:schemeClr val="tx1"/>
                </a:solidFill>
                <a:effectLst/>
                <a:latin typeface="+mn-lt"/>
                <a:ea typeface="+mn-ea"/>
                <a:cs typeface="+mn-cs"/>
              </a:rPr>
              <a:t>・時系列で</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を公表し、複数年度にわたる変化を示す。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34</a:t>
            </a:fld>
            <a:endParaRPr kumimoji="1" lang="ja-JP" altLang="en-US"/>
          </a:p>
        </p:txBody>
      </p:sp>
    </p:spTree>
    <p:extLst>
      <p:ext uri="{BB962C8B-B14F-4D97-AF65-F5344CB8AC3E}">
        <p14:creationId xmlns:p14="http://schemas.microsoft.com/office/powerpoint/2010/main" val="2202583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法に基づく情報公表は、事業主ごとに行うものとされており、</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についても、事業主ごとに行うものです。例えば、ホールディングス（持株会社）であっても、法の定める一般事業主に該当する限り、単体としての情報公表を行うものであり、連結ベースでの情報公表を行うものではありませんのでご留意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35</a:t>
            </a:fld>
            <a:endParaRPr kumimoji="1" lang="ja-JP" altLang="en-US"/>
          </a:p>
        </p:txBody>
      </p:sp>
    </p:spTree>
    <p:extLst>
      <p:ext uri="{BB962C8B-B14F-4D97-AF65-F5344CB8AC3E}">
        <p14:creationId xmlns:p14="http://schemas.microsoft.com/office/powerpoint/2010/main" val="2374292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公表時期は、情報公表については、令和４年７月８日以後、最初に終了する事業年度の実績を、その次の事業年度の開始後おおむね３か月以内に公表する必要があります。</a:t>
            </a:r>
          </a:p>
          <a:p>
            <a:r>
              <a:rPr kumimoji="1" lang="ja-JP" altLang="ja-JP" sz="1200" kern="1200" dirty="0">
                <a:solidFill>
                  <a:schemeClr val="tx1"/>
                </a:solidFill>
                <a:effectLst/>
                <a:latin typeface="+mn-lt"/>
                <a:ea typeface="+mn-ea"/>
                <a:cs typeface="+mn-cs"/>
              </a:rPr>
              <a:t>　</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の公表に当たっては、他の情報公表項目と同様に、厚生労働省が運営する「女性の活躍推進企業データベース」や自社ホームページの利用その他の方法により、求職者等が容易に閲覧できるようにする必要があります。是非、「女性の活躍推進企業データベース」をご活用ください。「女性の活躍推進企業データベース」には、賃金の差異の記載欄とともに説明欄も設けてありますので、すぐに入力していただけます。</a:t>
            </a:r>
          </a:p>
          <a:p>
            <a:r>
              <a:rPr kumimoji="1" lang="ja-JP" altLang="ja-JP" sz="1200" kern="1200" dirty="0">
                <a:solidFill>
                  <a:schemeClr val="tx1"/>
                </a:solidFill>
                <a:effectLst/>
                <a:latin typeface="+mn-lt"/>
                <a:ea typeface="+mn-ea"/>
                <a:cs typeface="+mn-cs"/>
              </a:rPr>
              <a:t>　状況把握については、情報公表を行った後の一般事業主行動計画の策定・変更にあたり、状況把握を行う必要があります。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36</a:t>
            </a:fld>
            <a:endParaRPr kumimoji="1" lang="ja-JP" altLang="en-US"/>
          </a:p>
        </p:txBody>
      </p:sp>
    </p:spTree>
    <p:extLst>
      <p:ext uri="{BB962C8B-B14F-4D97-AF65-F5344CB8AC3E}">
        <p14:creationId xmlns:p14="http://schemas.microsoft.com/office/powerpoint/2010/main" val="2552323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さらに、ステップ２ 一般事業主行動計画の策定、社内周知、外部公表（義務）</a:t>
            </a:r>
          </a:p>
          <a:p>
            <a:r>
              <a:rPr kumimoji="1" lang="ja-JP" altLang="ja-JP" sz="1200" kern="1200" dirty="0">
                <a:solidFill>
                  <a:schemeClr val="tx1"/>
                </a:solidFill>
                <a:effectLst/>
                <a:latin typeface="+mn-lt"/>
                <a:ea typeface="+mn-ea"/>
                <a:cs typeface="+mn-cs"/>
              </a:rPr>
              <a:t>　　・ステップ１を踏まえて、</a:t>
            </a:r>
          </a:p>
          <a:p>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計画期間</a:t>
            </a:r>
          </a:p>
          <a:p>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(b)</a:t>
            </a:r>
            <a:r>
              <a:rPr kumimoji="1" lang="ja-JP" altLang="ja-JP" sz="1200" kern="1200" dirty="0">
                <a:solidFill>
                  <a:schemeClr val="tx1"/>
                </a:solidFill>
                <a:effectLst/>
                <a:latin typeface="+mn-lt"/>
                <a:ea typeface="+mn-ea"/>
                <a:cs typeface="+mn-cs"/>
              </a:rPr>
              <a:t>数値目標</a:t>
            </a:r>
          </a:p>
          <a:p>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(c)</a:t>
            </a:r>
            <a:r>
              <a:rPr kumimoji="1" lang="ja-JP" altLang="ja-JP" sz="1200" kern="1200" dirty="0">
                <a:solidFill>
                  <a:schemeClr val="tx1"/>
                </a:solidFill>
                <a:effectLst/>
                <a:latin typeface="+mn-lt"/>
                <a:ea typeface="+mn-ea"/>
                <a:cs typeface="+mn-cs"/>
              </a:rPr>
              <a:t>取組内容</a:t>
            </a:r>
          </a:p>
          <a:p>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(d)</a:t>
            </a:r>
            <a:r>
              <a:rPr kumimoji="1" lang="ja-JP" altLang="ja-JP" sz="1200" kern="1200" dirty="0">
                <a:solidFill>
                  <a:schemeClr val="tx1"/>
                </a:solidFill>
                <a:effectLst/>
                <a:latin typeface="+mn-lt"/>
                <a:ea typeface="+mn-ea"/>
                <a:cs typeface="+mn-cs"/>
              </a:rPr>
              <a:t>取組の実施時期</a:t>
            </a:r>
          </a:p>
          <a:p>
            <a:r>
              <a:rPr kumimoji="1" lang="ja-JP" altLang="ja-JP" sz="1200" kern="1200" dirty="0">
                <a:solidFill>
                  <a:schemeClr val="tx1"/>
                </a:solidFill>
                <a:effectLst/>
                <a:latin typeface="+mn-lt"/>
                <a:ea typeface="+mn-ea"/>
                <a:cs typeface="+mn-cs"/>
              </a:rPr>
              <a:t>　　　を盛り込んだ一般事業主行動計画を策定する必要があります。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また、一般事業主行動計画を労働者に周知・外部へ公表する必要もあります。</a:t>
            </a:r>
          </a:p>
          <a:p>
            <a:r>
              <a:rPr kumimoji="1" lang="ja-JP" altLang="ja-JP" sz="1200" kern="1200" dirty="0">
                <a:solidFill>
                  <a:schemeClr val="tx1"/>
                </a:solidFill>
                <a:effectLst/>
                <a:latin typeface="+mn-lt"/>
                <a:ea typeface="+mn-ea"/>
                <a:cs typeface="+mn-cs"/>
              </a:rPr>
              <a:t>　</a:t>
            </a:r>
          </a:p>
          <a:p>
            <a:r>
              <a:rPr kumimoji="1" lang="ja-JP" altLang="ja-JP" sz="1200" kern="1200" dirty="0">
                <a:solidFill>
                  <a:schemeClr val="tx1"/>
                </a:solidFill>
                <a:effectLst/>
                <a:latin typeface="+mn-lt"/>
                <a:ea typeface="+mn-ea"/>
                <a:cs typeface="+mn-cs"/>
              </a:rPr>
              <a:t>　ステップ３ 一般事業主行動計画を策定した旨の届出（義務）</a:t>
            </a:r>
          </a:p>
          <a:p>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・一般事業主行動計画を策定した旨を都道府県労働局へ届け出る必要があります。</a:t>
            </a:r>
          </a:p>
          <a:p>
            <a:r>
              <a:rPr kumimoji="1" lang="ja-JP" altLang="ja-JP" sz="1200" kern="1200" dirty="0">
                <a:solidFill>
                  <a:schemeClr val="tx1"/>
                </a:solidFill>
                <a:effectLst/>
                <a:latin typeface="+mn-lt"/>
                <a:ea typeface="+mn-ea"/>
                <a:cs typeface="+mn-cs"/>
              </a:rPr>
              <a:t>　</a:t>
            </a:r>
          </a:p>
          <a:p>
            <a:r>
              <a:rPr kumimoji="1" lang="ja-JP" altLang="ja-JP" sz="1200" kern="1200" dirty="0">
                <a:solidFill>
                  <a:schemeClr val="tx1"/>
                </a:solidFill>
                <a:effectLst/>
                <a:latin typeface="+mn-lt"/>
                <a:ea typeface="+mn-ea"/>
                <a:cs typeface="+mn-cs"/>
              </a:rPr>
              <a:t>　ステップ４ 取組の実施、効果の測定（努力義務）</a:t>
            </a:r>
          </a:p>
          <a:p>
            <a:r>
              <a:rPr kumimoji="1" lang="ja-JP" altLang="ja-JP" sz="1200" kern="1200" dirty="0">
                <a:solidFill>
                  <a:schemeClr val="tx1"/>
                </a:solidFill>
                <a:effectLst/>
                <a:latin typeface="+mn-lt"/>
                <a:ea typeface="+mn-ea"/>
                <a:cs typeface="+mn-cs"/>
              </a:rPr>
              <a:t>　・定期的に、数値目標の達成状況や、一般事業主行動計画に基づく取組の実施状況を点検・評価する必要があります。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6</a:t>
            </a:fld>
            <a:endParaRPr kumimoji="1" lang="ja-JP" altLang="en-US"/>
          </a:p>
        </p:txBody>
      </p:sp>
    </p:spTree>
    <p:extLst>
      <p:ext uri="{BB962C8B-B14F-4D97-AF65-F5344CB8AC3E}">
        <p14:creationId xmlns:p14="http://schemas.microsoft.com/office/powerpoint/2010/main" val="410386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　今ご説明したように、女性活躍推進法では、ステップ１からステップ４の取組により、一般事業主行動計画の策定・届出（４ページにおける（１）　企業において</a:t>
            </a:r>
            <a:r>
              <a:rPr kumimoji="1" lang="en-US" altLang="ja-JP" sz="1200" kern="1200" dirty="0">
                <a:solidFill>
                  <a:schemeClr val="tx1"/>
                </a:solidFill>
                <a:effectLst/>
                <a:latin typeface="+mn-lt"/>
                <a:ea typeface="+mn-ea"/>
                <a:cs typeface="+mn-cs"/>
              </a:rPr>
              <a:t>PDCA</a:t>
            </a:r>
            <a:r>
              <a:rPr kumimoji="1" lang="ja-JP" altLang="ja-JP" sz="1200" kern="1200" dirty="0">
                <a:solidFill>
                  <a:schemeClr val="tx1"/>
                </a:solidFill>
                <a:effectLst/>
                <a:latin typeface="+mn-lt"/>
                <a:ea typeface="+mn-ea"/>
                <a:cs typeface="+mn-cs"/>
              </a:rPr>
              <a:t>サイクルを回すことを促し、女性活躍の取組を推進）を行うとともに、情報公表（４ページにおける（２）女性の職業選択に資するよう、企業の情報公表を促進）を行うという枠組みになっていますが、今回、常用労働者数</a:t>
            </a:r>
            <a:r>
              <a:rPr kumimoji="1" lang="en-US" altLang="ja-JP" sz="1200" kern="1200" dirty="0">
                <a:solidFill>
                  <a:schemeClr val="tx1"/>
                </a:solidFill>
                <a:effectLst/>
                <a:latin typeface="+mn-lt"/>
                <a:ea typeface="+mn-ea"/>
                <a:cs typeface="+mn-cs"/>
              </a:rPr>
              <a:t>301</a:t>
            </a:r>
            <a:r>
              <a:rPr kumimoji="1" lang="ja-JP" altLang="ja-JP" sz="1200" kern="1200" dirty="0">
                <a:solidFill>
                  <a:schemeClr val="tx1"/>
                </a:solidFill>
                <a:effectLst/>
                <a:latin typeface="+mn-lt"/>
                <a:ea typeface="+mn-ea"/>
                <a:cs typeface="+mn-cs"/>
              </a:rPr>
              <a:t>人以上事業主については、</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の状況把握及び情報公表が義務付けられました。</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こちらが、状況把握・目標設定、情報公表の対象事項</a:t>
            </a:r>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対照表です。左側が、状況把握・目標設定項目、右側が情報公表項目です。</a:t>
            </a:r>
          </a:p>
          <a:p>
            <a:r>
              <a:rPr kumimoji="1" lang="ja-JP" altLang="ja-JP" sz="1200" kern="1200" dirty="0">
                <a:solidFill>
                  <a:schemeClr val="tx1"/>
                </a:solidFill>
                <a:effectLst/>
                <a:latin typeface="+mn-lt"/>
                <a:ea typeface="+mn-ea"/>
                <a:cs typeface="+mn-cs"/>
              </a:rPr>
              <a:t>　対象事項については、「①女性労働者に対する職業生活に関する機会の提供」と「</a:t>
            </a:r>
            <a:r>
              <a:rPr kumimoji="1" lang="en-US" altLang="ja-JP" sz="1200" kern="1200" dirty="0">
                <a:solidFill>
                  <a:schemeClr val="tx1"/>
                </a:solidFill>
                <a:effectLst/>
                <a:latin typeface="+mn-lt"/>
                <a:ea typeface="+mn-ea"/>
                <a:cs typeface="+mn-cs"/>
              </a:rPr>
              <a:t>②</a:t>
            </a:r>
            <a:r>
              <a:rPr kumimoji="1" lang="ja-JP" altLang="ja-JP" sz="1200" kern="1200" dirty="0">
                <a:solidFill>
                  <a:schemeClr val="tx1"/>
                </a:solidFill>
                <a:effectLst/>
                <a:latin typeface="+mn-lt"/>
                <a:ea typeface="+mn-ea"/>
                <a:cs typeface="+mn-cs"/>
              </a:rPr>
              <a:t>職業生活と家庭生活との両立に資する雇用環境の整備」に分類されていますが、女性の活躍推進のためには、①と②の取組をバランス良く進めていくことが重要であるため、分類しているものです。</a:t>
            </a:r>
          </a:p>
          <a:p>
            <a:r>
              <a:rPr kumimoji="1" lang="ja-JP" altLang="ja-JP" sz="1200" kern="1200" dirty="0">
                <a:solidFill>
                  <a:schemeClr val="tx1"/>
                </a:solidFill>
                <a:effectLst/>
                <a:latin typeface="+mn-lt"/>
                <a:ea typeface="+mn-ea"/>
                <a:cs typeface="+mn-cs"/>
              </a:rPr>
              <a:t>　まず状況把握・目標設定についてですが、従来から、</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は項目に規定されており、指針において把握することを推奨してきましたが、今回、常時労働者数</a:t>
            </a:r>
            <a:r>
              <a:rPr kumimoji="1" lang="en-US" altLang="ja-JP" sz="1200" kern="1200" dirty="0">
                <a:solidFill>
                  <a:schemeClr val="tx1"/>
                </a:solidFill>
                <a:effectLst/>
                <a:latin typeface="+mn-lt"/>
                <a:ea typeface="+mn-ea"/>
                <a:cs typeface="+mn-cs"/>
              </a:rPr>
              <a:t>301</a:t>
            </a:r>
            <a:r>
              <a:rPr kumimoji="1" lang="ja-JP" altLang="ja-JP" sz="1200" kern="1200" dirty="0">
                <a:solidFill>
                  <a:schemeClr val="tx1"/>
                </a:solidFill>
                <a:effectLst/>
                <a:latin typeface="+mn-lt"/>
                <a:ea typeface="+mn-ea"/>
                <a:cs typeface="+mn-cs"/>
              </a:rPr>
              <a:t>人以上事業主は</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の把握が義務化されました。</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これにより、</a:t>
            </a:r>
          </a:p>
          <a:p>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常用労働者数</a:t>
            </a:r>
            <a:r>
              <a:rPr kumimoji="1" lang="en-US" altLang="ja-JP" sz="1200" kern="1200" dirty="0">
                <a:solidFill>
                  <a:schemeClr val="tx1"/>
                </a:solidFill>
                <a:effectLst/>
                <a:latin typeface="+mn-lt"/>
                <a:ea typeface="+mn-ea"/>
                <a:cs typeface="+mn-cs"/>
              </a:rPr>
              <a:t>301</a:t>
            </a:r>
            <a:r>
              <a:rPr kumimoji="1" lang="ja-JP" altLang="ja-JP" sz="1200" kern="1200" dirty="0">
                <a:solidFill>
                  <a:schemeClr val="tx1"/>
                </a:solidFill>
                <a:effectLst/>
                <a:latin typeface="+mn-lt"/>
                <a:ea typeface="+mn-ea"/>
                <a:cs typeface="+mn-cs"/>
              </a:rPr>
              <a:t>人以上事業主は、基礎項目に加え</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の状況把握を行った上で、</a:t>
            </a:r>
            <a:r>
              <a:rPr kumimoji="1" lang="en-US" altLang="ja-JP" sz="1200" kern="1200" dirty="0">
                <a:solidFill>
                  <a:schemeClr val="tx1"/>
                </a:solidFill>
                <a:effectLst/>
                <a:latin typeface="+mn-lt"/>
                <a:ea typeface="+mn-ea"/>
                <a:cs typeface="+mn-cs"/>
              </a:rPr>
              <a:t>①</a:t>
            </a:r>
            <a:r>
              <a:rPr kumimoji="1" lang="ja-JP" altLang="ja-JP" sz="1200" kern="1200" dirty="0">
                <a:solidFill>
                  <a:schemeClr val="tx1"/>
                </a:solidFill>
                <a:effectLst/>
                <a:latin typeface="+mn-lt"/>
                <a:ea typeface="+mn-ea"/>
                <a:cs typeface="+mn-cs"/>
              </a:rPr>
              <a:t>及び</a:t>
            </a:r>
            <a:r>
              <a:rPr kumimoji="1" lang="en-US" altLang="ja-JP" sz="1200" kern="1200" dirty="0">
                <a:solidFill>
                  <a:schemeClr val="tx1"/>
                </a:solidFill>
                <a:effectLst/>
                <a:latin typeface="+mn-lt"/>
                <a:ea typeface="+mn-ea"/>
                <a:cs typeface="+mn-cs"/>
              </a:rPr>
              <a:t>②</a:t>
            </a:r>
            <a:r>
              <a:rPr kumimoji="1" lang="ja-JP" altLang="ja-JP" sz="1200" kern="1200" dirty="0">
                <a:solidFill>
                  <a:schemeClr val="tx1"/>
                </a:solidFill>
                <a:effectLst/>
                <a:latin typeface="+mn-lt"/>
                <a:ea typeface="+mn-ea"/>
                <a:cs typeface="+mn-cs"/>
              </a:rPr>
              <a:t>からそれぞれ１つ以上（計２つ以上）を選択し、それぞれ関連する数値目標を定めた行動計画の策定等が必要となります。</a:t>
            </a:r>
          </a:p>
          <a:p>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常用労働者数</a:t>
            </a:r>
            <a:r>
              <a:rPr kumimoji="1" lang="en-US" altLang="ja-JP" sz="1200" kern="1200" dirty="0">
                <a:solidFill>
                  <a:schemeClr val="tx1"/>
                </a:solidFill>
                <a:effectLst/>
                <a:latin typeface="+mn-lt"/>
                <a:ea typeface="+mn-ea"/>
                <a:cs typeface="+mn-cs"/>
              </a:rPr>
              <a:t>300</a:t>
            </a:r>
            <a:r>
              <a:rPr kumimoji="1" lang="ja-JP" altLang="ja-JP" sz="1200" kern="1200" dirty="0">
                <a:solidFill>
                  <a:schemeClr val="tx1"/>
                </a:solidFill>
                <a:effectLst/>
                <a:latin typeface="+mn-lt"/>
                <a:ea typeface="+mn-ea"/>
                <a:cs typeface="+mn-cs"/>
              </a:rPr>
              <a:t>人以下事業主については、今回の改正による変更はありませんが、</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は、特に、女性の継続就業や登用の進捗を管理する観点で有効な指標ですので、積極的に把握してください。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次に情報公表については、これまで、</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は項目に規定されていませんでしたが、今回新たに追加され、常時労働者数</a:t>
            </a:r>
            <a:r>
              <a:rPr kumimoji="1" lang="en-US" altLang="ja-JP" sz="1200" kern="1200" dirty="0">
                <a:solidFill>
                  <a:schemeClr val="tx1"/>
                </a:solidFill>
                <a:effectLst/>
                <a:latin typeface="+mn-lt"/>
                <a:ea typeface="+mn-ea"/>
                <a:cs typeface="+mn-cs"/>
              </a:rPr>
              <a:t>301</a:t>
            </a:r>
            <a:r>
              <a:rPr kumimoji="1" lang="ja-JP" altLang="ja-JP" sz="1200" kern="1200" dirty="0">
                <a:solidFill>
                  <a:schemeClr val="tx1"/>
                </a:solidFill>
                <a:effectLst/>
                <a:latin typeface="+mn-lt"/>
                <a:ea typeface="+mn-ea"/>
                <a:cs typeface="+mn-cs"/>
              </a:rPr>
              <a:t>人以上事業主は</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の公表が義務化されました。</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これにより、</a:t>
            </a:r>
          </a:p>
          <a:p>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常用労働者数</a:t>
            </a:r>
            <a:r>
              <a:rPr kumimoji="1" lang="en-US" altLang="ja-JP" sz="1200" kern="1200" dirty="0">
                <a:solidFill>
                  <a:schemeClr val="tx1"/>
                </a:solidFill>
                <a:effectLst/>
                <a:latin typeface="+mn-lt"/>
                <a:ea typeface="+mn-ea"/>
                <a:cs typeface="+mn-cs"/>
              </a:rPr>
              <a:t>301</a:t>
            </a:r>
            <a:r>
              <a:rPr kumimoji="1" lang="ja-JP" altLang="ja-JP" sz="1200" kern="1200" dirty="0">
                <a:solidFill>
                  <a:schemeClr val="tx1"/>
                </a:solidFill>
                <a:effectLst/>
                <a:latin typeface="+mn-lt"/>
                <a:ea typeface="+mn-ea"/>
                <a:cs typeface="+mn-cs"/>
              </a:rPr>
              <a:t>人以上事業主は、①の９項目から</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（必須）と他８項目から１項目以上の合計２項目以上、②の７項目から１項目以上の、合わせて３項目以上を公表することが義務化されました。</a:t>
            </a:r>
          </a:p>
          <a:p>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常用労働者数</a:t>
            </a:r>
            <a:r>
              <a:rPr kumimoji="1" lang="en-US" altLang="ja-JP" sz="1200" kern="1200" dirty="0">
                <a:solidFill>
                  <a:schemeClr val="tx1"/>
                </a:solidFill>
                <a:effectLst/>
                <a:latin typeface="+mn-lt"/>
                <a:ea typeface="+mn-ea"/>
                <a:cs typeface="+mn-cs"/>
              </a:rPr>
              <a:t>101</a:t>
            </a:r>
            <a:r>
              <a:rPr kumimoji="1" lang="ja-JP" altLang="ja-JP" sz="1200" kern="1200" dirty="0">
                <a:solidFill>
                  <a:schemeClr val="tx1"/>
                </a:solidFill>
                <a:effectLst/>
                <a:latin typeface="+mn-lt"/>
                <a:ea typeface="+mn-ea"/>
                <a:cs typeface="+mn-cs"/>
              </a:rPr>
              <a:t>人以上</a:t>
            </a:r>
            <a:r>
              <a:rPr kumimoji="1" lang="en-US" altLang="ja-JP" sz="1200" kern="1200" dirty="0">
                <a:solidFill>
                  <a:schemeClr val="tx1"/>
                </a:solidFill>
                <a:effectLst/>
                <a:latin typeface="+mn-lt"/>
                <a:ea typeface="+mn-ea"/>
                <a:cs typeface="+mn-cs"/>
              </a:rPr>
              <a:t>300</a:t>
            </a:r>
            <a:r>
              <a:rPr kumimoji="1" lang="ja-JP" altLang="ja-JP" sz="1200" kern="1200" dirty="0">
                <a:solidFill>
                  <a:schemeClr val="tx1"/>
                </a:solidFill>
                <a:effectLst/>
                <a:latin typeface="+mn-lt"/>
                <a:ea typeface="+mn-ea"/>
                <a:cs typeface="+mn-cs"/>
              </a:rPr>
              <a:t>人以下事業主については、</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を含めた</a:t>
            </a:r>
            <a:r>
              <a:rPr kumimoji="1" lang="en-US" altLang="ja-JP" sz="1200" kern="1200" dirty="0">
                <a:solidFill>
                  <a:schemeClr val="tx1"/>
                </a:solidFill>
                <a:effectLst/>
                <a:latin typeface="+mn-lt"/>
                <a:ea typeface="+mn-ea"/>
                <a:cs typeface="+mn-cs"/>
              </a:rPr>
              <a:t>16</a:t>
            </a:r>
            <a:r>
              <a:rPr kumimoji="1" lang="ja-JP" altLang="ja-JP" sz="1200" kern="1200" dirty="0">
                <a:solidFill>
                  <a:schemeClr val="tx1"/>
                </a:solidFill>
                <a:effectLst/>
                <a:latin typeface="+mn-lt"/>
                <a:ea typeface="+mn-ea"/>
                <a:cs typeface="+mn-cs"/>
              </a:rPr>
              <a:t>項目から１項目以上の公表が必要となります。常用労働者数</a:t>
            </a:r>
            <a:r>
              <a:rPr kumimoji="1" lang="en-US" altLang="ja-JP" sz="1200" kern="1200" dirty="0">
                <a:solidFill>
                  <a:schemeClr val="tx1"/>
                </a:solidFill>
                <a:effectLst/>
                <a:latin typeface="+mn-lt"/>
                <a:ea typeface="+mn-ea"/>
                <a:cs typeface="+mn-cs"/>
              </a:rPr>
              <a:t>300</a:t>
            </a:r>
            <a:r>
              <a:rPr kumimoji="1" lang="ja-JP" altLang="ja-JP" sz="1200" kern="1200" dirty="0">
                <a:solidFill>
                  <a:schemeClr val="tx1"/>
                </a:solidFill>
                <a:effectLst/>
                <a:latin typeface="+mn-lt"/>
                <a:ea typeface="+mn-ea"/>
                <a:cs typeface="+mn-cs"/>
              </a:rPr>
              <a:t>人以下事業主は、</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を公表することは義務付けられていませんが、情報公表に当たっては、公表項目の内容や数そのものが事業主の女性活躍推進に対する姿勢を表すものとして、求職者にとって企業選択の要素となりますので、</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を含め多くの項目の情報公表をお願いします。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なお、下の※にあるとおり、（区）と記載されている項目については、雇用管理区分ごとに対応する項目、（派）と記載されている項目については、･派遣労働者を含めて対応する項目となりますが、</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については、（全・正・パ有）と記載されていますが、正規雇用労働者、パート・有期社員（非正規雇用労働者）、全ての労働者の</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区分について算出する必要があります。他の項目でいう「雇用管理区分」ごとの算出は義務づけられていません。</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7</a:t>
            </a:fld>
            <a:endParaRPr kumimoji="1" lang="ja-JP" altLang="en-US"/>
          </a:p>
        </p:txBody>
      </p:sp>
    </p:spTree>
    <p:extLst>
      <p:ext uri="{BB962C8B-B14F-4D97-AF65-F5344CB8AC3E}">
        <p14:creationId xmlns:p14="http://schemas.microsoft.com/office/powerpoint/2010/main" val="2433745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373"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（参考１）日英独仏の男女間賃金格差（</a:t>
            </a:r>
            <a:r>
              <a:rPr kumimoji="1" lang="en-US" altLang="ja-JP" sz="1200" kern="1200" dirty="0">
                <a:solidFill>
                  <a:schemeClr val="tx1"/>
                </a:solidFill>
                <a:effectLst/>
                <a:latin typeface="+mn-lt"/>
                <a:ea typeface="+mn-ea"/>
                <a:cs typeface="+mn-cs"/>
              </a:rPr>
              <a:t>OECD</a:t>
            </a:r>
            <a:r>
              <a:rPr kumimoji="1" lang="ja-JP" altLang="ja-JP" sz="1200" kern="1200" dirty="0">
                <a:solidFill>
                  <a:schemeClr val="tx1"/>
                </a:solidFill>
                <a:effectLst/>
                <a:latin typeface="+mn-lt"/>
                <a:ea typeface="+mn-ea"/>
                <a:cs typeface="+mn-cs"/>
              </a:rPr>
              <a:t>）、ご覧のように、日本の男女間賃金格差（フルタイム労働者について男性と女性の賃金（中位数）の差を男性の賃金で除したもの）は長期的に見ると縮小傾向にありますが、諸外国に比べて依然として大きい状況に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8</a:t>
            </a:fld>
            <a:endParaRPr kumimoji="1" lang="ja-JP" altLang="en-US"/>
          </a:p>
        </p:txBody>
      </p:sp>
    </p:spTree>
    <p:extLst>
      <p:ext uri="{BB962C8B-B14F-4D97-AF65-F5344CB8AC3E}">
        <p14:creationId xmlns:p14="http://schemas.microsoft.com/office/powerpoint/2010/main" val="2987800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（参考２）男女間賃金格差の主たる要因は、役職や勤続年数、労働時間等となっています。</a:t>
            </a:r>
          </a:p>
          <a:p>
            <a:r>
              <a:rPr kumimoji="1" lang="ja-JP" altLang="ja-JP" sz="1200" kern="1200" dirty="0">
                <a:solidFill>
                  <a:schemeClr val="tx1"/>
                </a:solidFill>
                <a:effectLst/>
                <a:latin typeface="+mn-lt"/>
                <a:ea typeface="+mn-ea"/>
                <a:cs typeface="+mn-cs"/>
              </a:rPr>
              <a:t>※数値の解説</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厚生労働省「令和３年賃金構造基本統計調査」によると、一般労働者</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短時間労働者以外の労働者</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の賃金</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令和３年６月分として支払われた所定内給与額の平均値月額</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は、</a:t>
            </a:r>
          </a:p>
          <a:p>
            <a:r>
              <a:rPr kumimoji="1" lang="ja-JP" altLang="ja-JP" sz="1200" kern="1200" dirty="0">
                <a:solidFill>
                  <a:schemeClr val="tx1"/>
                </a:solidFill>
                <a:effectLst/>
                <a:latin typeface="+mn-lt"/>
                <a:ea typeface="+mn-ea"/>
                <a:cs typeface="+mn-cs"/>
              </a:rPr>
              <a:t>男性</a:t>
            </a:r>
            <a:r>
              <a:rPr kumimoji="1" lang="en-US" altLang="ja-JP" sz="1200" kern="1200" dirty="0">
                <a:solidFill>
                  <a:schemeClr val="tx1"/>
                </a:solidFill>
                <a:effectLst/>
                <a:latin typeface="+mn-lt"/>
                <a:ea typeface="+mn-ea"/>
                <a:cs typeface="+mn-cs"/>
              </a:rPr>
              <a:t> 337,200</a:t>
            </a:r>
            <a:r>
              <a:rPr kumimoji="1" lang="ja-JP" altLang="ja-JP" sz="1200" kern="1200" dirty="0">
                <a:solidFill>
                  <a:schemeClr val="tx1"/>
                </a:solidFill>
                <a:effectLst/>
                <a:latin typeface="+mn-lt"/>
                <a:ea typeface="+mn-ea"/>
                <a:cs typeface="+mn-cs"/>
              </a:rPr>
              <a:t>円（前年比</a:t>
            </a:r>
            <a:r>
              <a:rPr kumimoji="1" lang="en-US" altLang="ja-JP" sz="1200" kern="1200" dirty="0">
                <a:solidFill>
                  <a:schemeClr val="tx1"/>
                </a:solidFill>
                <a:effectLst/>
                <a:latin typeface="+mn-lt"/>
                <a:ea typeface="+mn-ea"/>
                <a:cs typeface="+mn-cs"/>
              </a:rPr>
              <a:t>0.5</a:t>
            </a:r>
            <a:r>
              <a:rPr kumimoji="1" lang="ja-JP" altLang="ja-JP" sz="1200" kern="1200" dirty="0">
                <a:solidFill>
                  <a:schemeClr val="tx1"/>
                </a:solidFill>
                <a:effectLst/>
                <a:latin typeface="+mn-lt"/>
                <a:ea typeface="+mn-ea"/>
                <a:cs typeface="+mn-cs"/>
              </a:rPr>
              <a:t>％減）　（年齢</a:t>
            </a:r>
            <a:r>
              <a:rPr kumimoji="1" lang="en-US" altLang="ja-JP" sz="1200" kern="1200" dirty="0">
                <a:solidFill>
                  <a:schemeClr val="tx1"/>
                </a:solidFill>
                <a:effectLst/>
                <a:latin typeface="+mn-lt"/>
                <a:ea typeface="+mn-ea"/>
                <a:cs typeface="+mn-cs"/>
              </a:rPr>
              <a:t>44.1</a:t>
            </a:r>
            <a:r>
              <a:rPr kumimoji="1" lang="ja-JP" altLang="ja-JP" sz="1200" kern="1200" dirty="0">
                <a:solidFill>
                  <a:schemeClr val="tx1"/>
                </a:solidFill>
                <a:effectLst/>
                <a:latin typeface="+mn-lt"/>
                <a:ea typeface="+mn-ea"/>
                <a:cs typeface="+mn-cs"/>
              </a:rPr>
              <a:t>歳、勤続年数</a:t>
            </a:r>
            <a:r>
              <a:rPr kumimoji="1" lang="en-US" altLang="ja-JP" sz="1200" kern="1200" dirty="0">
                <a:solidFill>
                  <a:schemeClr val="tx1"/>
                </a:solidFill>
                <a:effectLst/>
                <a:latin typeface="+mn-lt"/>
                <a:ea typeface="+mn-ea"/>
                <a:cs typeface="+mn-cs"/>
              </a:rPr>
              <a:t>13.7</a:t>
            </a:r>
            <a:r>
              <a:rPr kumimoji="1" lang="ja-JP" altLang="ja-JP" sz="1200" kern="1200" dirty="0">
                <a:solidFill>
                  <a:schemeClr val="tx1"/>
                </a:solidFill>
                <a:effectLst/>
                <a:latin typeface="+mn-lt"/>
                <a:ea typeface="+mn-ea"/>
                <a:cs typeface="+mn-cs"/>
              </a:rPr>
              <a:t>年）</a:t>
            </a:r>
          </a:p>
          <a:p>
            <a:r>
              <a:rPr kumimoji="1" lang="ja-JP" altLang="ja-JP" sz="1200" kern="1200" dirty="0">
                <a:solidFill>
                  <a:schemeClr val="tx1"/>
                </a:solidFill>
                <a:effectLst/>
                <a:latin typeface="+mn-lt"/>
                <a:ea typeface="+mn-ea"/>
                <a:cs typeface="+mn-cs"/>
              </a:rPr>
              <a:t>女性</a:t>
            </a:r>
            <a:r>
              <a:rPr kumimoji="1" lang="en-US" altLang="ja-JP" sz="1200" kern="1200" dirty="0">
                <a:solidFill>
                  <a:schemeClr val="tx1"/>
                </a:solidFill>
                <a:effectLst/>
                <a:latin typeface="+mn-lt"/>
                <a:ea typeface="+mn-ea"/>
                <a:cs typeface="+mn-cs"/>
              </a:rPr>
              <a:t> 253,600</a:t>
            </a:r>
            <a:r>
              <a:rPr kumimoji="1" lang="ja-JP" altLang="ja-JP" sz="1200" kern="1200" dirty="0">
                <a:solidFill>
                  <a:schemeClr val="tx1"/>
                </a:solidFill>
                <a:effectLst/>
                <a:latin typeface="+mn-lt"/>
                <a:ea typeface="+mn-ea"/>
                <a:cs typeface="+mn-cs"/>
              </a:rPr>
              <a:t>円（同</a:t>
            </a:r>
            <a:r>
              <a:rPr kumimoji="1" lang="en-US" altLang="ja-JP" sz="1200" kern="1200" dirty="0">
                <a:solidFill>
                  <a:schemeClr val="tx1"/>
                </a:solidFill>
                <a:effectLst/>
                <a:latin typeface="+mn-lt"/>
                <a:ea typeface="+mn-ea"/>
                <a:cs typeface="+mn-cs"/>
              </a:rPr>
              <a:t> 0.7</a:t>
            </a:r>
            <a:r>
              <a:rPr kumimoji="1" lang="ja-JP" altLang="ja-JP" sz="1200" kern="1200" dirty="0">
                <a:solidFill>
                  <a:schemeClr val="tx1"/>
                </a:solidFill>
                <a:effectLst/>
                <a:latin typeface="+mn-lt"/>
                <a:ea typeface="+mn-ea"/>
                <a:cs typeface="+mn-cs"/>
              </a:rPr>
              <a:t>％増）　（年齢</a:t>
            </a:r>
            <a:r>
              <a:rPr kumimoji="1" lang="en-US" altLang="ja-JP" sz="1200" kern="1200" dirty="0">
                <a:solidFill>
                  <a:schemeClr val="tx1"/>
                </a:solidFill>
                <a:effectLst/>
                <a:latin typeface="+mn-lt"/>
                <a:ea typeface="+mn-ea"/>
                <a:cs typeface="+mn-cs"/>
              </a:rPr>
              <a:t>42.1</a:t>
            </a:r>
            <a:r>
              <a:rPr kumimoji="1" lang="ja-JP" altLang="ja-JP" sz="1200" kern="1200" dirty="0">
                <a:solidFill>
                  <a:schemeClr val="tx1"/>
                </a:solidFill>
                <a:effectLst/>
                <a:latin typeface="+mn-lt"/>
                <a:ea typeface="+mn-ea"/>
                <a:cs typeface="+mn-cs"/>
              </a:rPr>
              <a:t>歳、勤続年数</a:t>
            </a:r>
            <a:r>
              <a:rPr kumimoji="1" lang="en-US" altLang="ja-JP" sz="1200" kern="1200" dirty="0">
                <a:solidFill>
                  <a:schemeClr val="tx1"/>
                </a:solidFill>
                <a:effectLst/>
                <a:latin typeface="+mn-lt"/>
                <a:ea typeface="+mn-ea"/>
                <a:cs typeface="+mn-cs"/>
              </a:rPr>
              <a:t> 9.7</a:t>
            </a:r>
            <a:r>
              <a:rPr kumimoji="1" lang="ja-JP" altLang="ja-JP" sz="1200" kern="1200" dirty="0">
                <a:solidFill>
                  <a:schemeClr val="tx1"/>
                </a:solidFill>
                <a:effectLst/>
                <a:latin typeface="+mn-lt"/>
                <a:ea typeface="+mn-ea"/>
                <a:cs typeface="+mn-cs"/>
              </a:rPr>
              <a:t>年）</a:t>
            </a:r>
          </a:p>
          <a:p>
            <a:r>
              <a:rPr kumimoji="1" lang="ja-JP" altLang="ja-JP" sz="1200" kern="1200" dirty="0">
                <a:solidFill>
                  <a:schemeClr val="tx1"/>
                </a:solidFill>
                <a:effectLst/>
                <a:latin typeface="+mn-lt"/>
                <a:ea typeface="+mn-ea"/>
                <a:cs typeface="+mn-cs"/>
              </a:rPr>
              <a:t>であり、男女間賃金格差（男＝</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75.2</a:t>
            </a:r>
            <a:r>
              <a:rPr kumimoji="1" lang="ja-JP" altLang="ja-JP" sz="1200" kern="1200" dirty="0">
                <a:solidFill>
                  <a:schemeClr val="tx1"/>
                </a:solidFill>
                <a:effectLst/>
                <a:latin typeface="+mn-lt"/>
                <a:ea typeface="+mn-ea"/>
                <a:cs typeface="+mn-cs"/>
              </a:rPr>
              <a:t>（前年差</a:t>
            </a:r>
            <a:r>
              <a:rPr kumimoji="1" lang="en-US" altLang="ja-JP" sz="1200" kern="1200" dirty="0">
                <a:solidFill>
                  <a:schemeClr val="tx1"/>
                </a:solidFill>
                <a:effectLst/>
                <a:latin typeface="+mn-lt"/>
                <a:ea typeface="+mn-ea"/>
                <a:cs typeface="+mn-cs"/>
              </a:rPr>
              <a:t>0.9 </a:t>
            </a:r>
            <a:r>
              <a:rPr kumimoji="1" lang="ja-JP" altLang="ja-JP" sz="1200" kern="1200" dirty="0">
                <a:solidFill>
                  <a:schemeClr val="tx1"/>
                </a:solidFill>
                <a:effectLst/>
                <a:latin typeface="+mn-lt"/>
                <a:ea typeface="+mn-ea"/>
                <a:cs typeface="+mn-cs"/>
              </a:rPr>
              <a:t>ポイント上昇）となる（表中の男女間賃金格差（現数値①））。</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男女間賃金格差（調整済み）②は、女性の各要因の労働者構成が男性と同じと仮定した場合の賃金水準。例えば、役職について、女性の部長、課長、係長等の構成比が男性と同じであると仮定して算出した女性の平均所定内給与額を用いて男性との比較を行ったもの。</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この分析によると、役職の違いによる影響が</a:t>
            </a:r>
            <a:r>
              <a:rPr kumimoji="1" lang="en-US" altLang="ja-JP" sz="1200" kern="1200" dirty="0">
                <a:solidFill>
                  <a:schemeClr val="tx1"/>
                </a:solidFill>
                <a:effectLst/>
                <a:latin typeface="+mn-lt"/>
                <a:ea typeface="+mn-ea"/>
                <a:cs typeface="+mn-cs"/>
              </a:rPr>
              <a:t>9.8</a:t>
            </a:r>
            <a:r>
              <a:rPr kumimoji="1" lang="ja-JP" altLang="ja-JP" sz="1200" kern="1200" dirty="0">
                <a:solidFill>
                  <a:schemeClr val="tx1"/>
                </a:solidFill>
                <a:effectLst/>
                <a:latin typeface="+mn-lt"/>
                <a:ea typeface="+mn-ea"/>
                <a:cs typeface="+mn-cs"/>
              </a:rPr>
              <a:t>と最も大きく、勤続年数の違いによる影響が</a:t>
            </a:r>
            <a:r>
              <a:rPr kumimoji="1" lang="en-US" altLang="ja-JP" sz="1200" kern="1200" dirty="0">
                <a:solidFill>
                  <a:schemeClr val="tx1"/>
                </a:solidFill>
                <a:effectLst/>
                <a:latin typeface="+mn-lt"/>
                <a:ea typeface="+mn-ea"/>
                <a:cs typeface="+mn-cs"/>
              </a:rPr>
              <a:t>4.1</a:t>
            </a:r>
            <a:r>
              <a:rPr kumimoji="1" lang="ja-JP" altLang="ja-JP" sz="1200" kern="1200" dirty="0" err="1">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労働時間が</a:t>
            </a:r>
            <a:r>
              <a:rPr kumimoji="1" lang="en-US" altLang="ja-JP" sz="1200" kern="1200" dirty="0">
                <a:solidFill>
                  <a:schemeClr val="tx1"/>
                </a:solidFill>
                <a:effectLst/>
                <a:latin typeface="+mn-lt"/>
                <a:ea typeface="+mn-ea"/>
                <a:cs typeface="+mn-cs"/>
              </a:rPr>
              <a:t>2.3</a:t>
            </a:r>
            <a:r>
              <a:rPr kumimoji="1" lang="ja-JP" altLang="ja-JP" sz="1200" kern="1200" dirty="0">
                <a:solidFill>
                  <a:schemeClr val="tx1"/>
                </a:solidFill>
                <a:effectLst/>
                <a:latin typeface="+mn-lt"/>
                <a:ea typeface="+mn-ea"/>
                <a:cs typeface="+mn-cs"/>
              </a:rPr>
              <a:t>となっている。</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9</a:t>
            </a:fld>
            <a:endParaRPr kumimoji="1" lang="ja-JP" altLang="en-US"/>
          </a:p>
        </p:txBody>
      </p:sp>
    </p:spTree>
    <p:extLst>
      <p:ext uri="{BB962C8B-B14F-4D97-AF65-F5344CB8AC3E}">
        <p14:creationId xmlns:p14="http://schemas.microsoft.com/office/powerpoint/2010/main" val="2912079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373"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続きまして、</a:t>
            </a:r>
            <a:r>
              <a:rPr kumimoji="1" lang="zh-TW" altLang="en-US" sz="1200" kern="1200" dirty="0">
                <a:solidFill>
                  <a:schemeClr val="tx1"/>
                </a:solidFill>
                <a:effectLst/>
                <a:latin typeface="+mn-lt"/>
                <a:ea typeface="+mn-ea"/>
                <a:cs typeface="+mn-cs"/>
              </a:rPr>
              <a:t>男女間賃金差異</a:t>
            </a:r>
            <a:r>
              <a:rPr kumimoji="1" lang="ja-JP" altLang="ja-JP" sz="1200" kern="1200" dirty="0">
                <a:solidFill>
                  <a:schemeClr val="tx1"/>
                </a:solidFill>
                <a:effectLst/>
                <a:latin typeface="+mn-lt"/>
                <a:ea typeface="+mn-ea"/>
                <a:cs typeface="+mn-cs"/>
              </a:rPr>
              <a:t>の算出方法等について説明します。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10</a:t>
            </a:fld>
            <a:endParaRPr kumimoji="1" lang="ja-JP" altLang="en-US"/>
          </a:p>
        </p:txBody>
      </p:sp>
    </p:spTree>
    <p:extLst>
      <p:ext uri="{BB962C8B-B14F-4D97-AF65-F5344CB8AC3E}">
        <p14:creationId xmlns:p14="http://schemas.microsoft.com/office/powerpoint/2010/main" val="1958551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373"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（１）算出の手順</a:t>
            </a:r>
          </a:p>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11</a:t>
            </a:fld>
            <a:endParaRPr kumimoji="1" lang="ja-JP" altLang="en-US"/>
          </a:p>
        </p:txBody>
      </p:sp>
    </p:spTree>
    <p:extLst>
      <p:ext uri="{BB962C8B-B14F-4D97-AF65-F5344CB8AC3E}">
        <p14:creationId xmlns:p14="http://schemas.microsoft.com/office/powerpoint/2010/main" val="415081733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3.png" Type="http://schemas.openxmlformats.org/officeDocument/2006/relationships/image"/></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1.png" Type="http://schemas.openxmlformats.org/officeDocument/2006/relationships/image"/></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1.pn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1.png" Type="http://schemas.openxmlformats.org/officeDocument/2006/relationships/image"/></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2.png" Type="http://schemas.openxmlformats.org/officeDocument/2006/relationships/image"/></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3.png" Type="http://schemas.openxmlformats.org/officeDocument/2006/relationships/image"/><Relationship Id="rId3" Target="../media/image4.png" Type="http://schemas.openxmlformats.org/officeDocument/2006/relationships/image"/></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3.png" Type="http://schemas.openxmlformats.org/officeDocument/2006/relationships/image"/></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3.png" Type="http://schemas.openxmlformats.org/officeDocument/2006/relationships/image"/></Relationships>
</file>

<file path=ppt/slideLayouts/_rels/slideLayout35.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3.png" Type="http://schemas.openxmlformats.org/officeDocument/2006/relationships/image"/></Relationships>
</file>

<file path=ppt/slideLayouts/_rels/slideLayout3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 Id="rId3" Target="../media/image4.png" Type="http://schemas.openxmlformats.org/officeDocument/2006/relationships/image"/></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6350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7057687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9641116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6594796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943691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0053178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149222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4553734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0045569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7377035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4519719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5952411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1589448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3"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150174" rIns="278274" bIns="150174" rtlCol="0" anchor="ctr"/>
          <a:lstStyle/>
          <a:p>
            <a:pPr>
              <a:lnSpc>
                <a:spcPct val="130000"/>
              </a:lnSpc>
              <a:spcAft>
                <a:spcPts val="928"/>
              </a:spcAft>
            </a:pPr>
            <a:endParaRPr kumimoji="1" lang="ja-JP" altLang="en-US" sz="1023" kern="900" spc="5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1"/>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578311"/>
            <a:ext cx="3779946" cy="2158732"/>
          </a:xfrm>
        </p:spPr>
        <p:txBody>
          <a:bodyPr wrap="none" anchor="ctr">
            <a:spAutoFit/>
          </a:bodyPr>
          <a:lstStyle>
            <a:lvl1pPr>
              <a:defRPr lang="ja-JP" altLang="en-US" sz="1704" spc="232" smtClean="0"/>
            </a:lvl1pPr>
            <a:lvl2pPr>
              <a:defRPr lang="ja-JP" altLang="en-US" sz="1534" smtClean="0">
                <a:latin typeface="+mn-lt"/>
                <a:ea typeface="+mn-ea"/>
              </a:defRPr>
            </a:lvl2pPr>
            <a:lvl3pPr>
              <a:defRPr lang="ja-JP" altLang="en-US" sz="1534" smtClean="0">
                <a:latin typeface="+mn-lt"/>
                <a:ea typeface="+mn-ea"/>
              </a:defRPr>
            </a:lvl3pPr>
            <a:lvl4pPr>
              <a:defRPr lang="ja-JP" altLang="en-US" sz="1534" smtClean="0">
                <a:latin typeface="+mn-lt"/>
                <a:ea typeface="+mn-ea"/>
              </a:defRPr>
            </a:lvl4pPr>
            <a:lvl5pPr>
              <a:defRPr lang="ja-JP" altLang="en-US" sz="1534">
                <a:latin typeface="+mn-lt"/>
                <a:ea typeface="+mn-ea"/>
              </a:defRPr>
            </a:lvl5pPr>
          </a:lstStyle>
          <a:p>
            <a:pPr marL="292190" lvl="0" indent="-292190" defTabSz="389586">
              <a:lnSpc>
                <a:spcPct val="150000"/>
              </a:lnSpc>
              <a:buFont typeface="+mj-lt"/>
              <a:buAutoNum type="arabicPeriod"/>
            </a:pPr>
            <a:r>
              <a:rPr kumimoji="1" lang="ja-JP" altLang="en-US"/>
              <a:t>マスター テキストの書式設定</a:t>
            </a:r>
          </a:p>
          <a:p>
            <a:pPr marL="292190" lvl="1" indent="-292190" defTabSz="389586">
              <a:lnSpc>
                <a:spcPct val="150000"/>
              </a:lnSpc>
              <a:buFont typeface="+mj-lt"/>
              <a:buAutoNum type="arabicPeriod"/>
            </a:pPr>
            <a:r>
              <a:rPr kumimoji="1" lang="ja-JP" altLang="en-US"/>
              <a:t>第 </a:t>
            </a:r>
            <a:r>
              <a:rPr kumimoji="1" lang="en-US" altLang="ja-JP"/>
              <a:t>2 </a:t>
            </a:r>
            <a:r>
              <a:rPr kumimoji="1" lang="ja-JP" altLang="en-US"/>
              <a:t>レベル</a:t>
            </a:r>
          </a:p>
          <a:p>
            <a:pPr marL="292190" lvl="2" indent="-292190" defTabSz="389586">
              <a:lnSpc>
                <a:spcPct val="150000"/>
              </a:lnSpc>
              <a:buFont typeface="+mj-lt"/>
              <a:buAutoNum type="arabicPeriod"/>
            </a:pPr>
            <a:r>
              <a:rPr kumimoji="1" lang="ja-JP" altLang="en-US"/>
              <a:t>第 </a:t>
            </a:r>
            <a:r>
              <a:rPr kumimoji="1" lang="en-US" altLang="ja-JP"/>
              <a:t>3 </a:t>
            </a:r>
            <a:r>
              <a:rPr kumimoji="1" lang="ja-JP" altLang="en-US"/>
              <a:t>レベル</a:t>
            </a:r>
          </a:p>
          <a:p>
            <a:pPr marL="292190" lvl="3" indent="-292190" defTabSz="389586">
              <a:lnSpc>
                <a:spcPct val="150000"/>
              </a:lnSpc>
              <a:buFont typeface="+mj-lt"/>
              <a:buAutoNum type="arabicPeriod"/>
            </a:pPr>
            <a:r>
              <a:rPr kumimoji="1" lang="ja-JP" altLang="en-US"/>
              <a:t>第 </a:t>
            </a:r>
            <a:r>
              <a:rPr kumimoji="1" lang="en-US" altLang="ja-JP"/>
              <a:t>4 </a:t>
            </a:r>
            <a:r>
              <a:rPr kumimoji="1" lang="ja-JP" altLang="en-US"/>
              <a:t>レベル</a:t>
            </a:r>
          </a:p>
          <a:p>
            <a:pPr marL="292190" lvl="4" indent="-292190" defTabSz="389586">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10"/>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4"/>
            <a:ext cx="1176630" cy="1005927"/>
          </a:xfrm>
          <a:prstGeom prst="rect">
            <a:avLst/>
          </a:prstGeom>
        </p:spPr>
      </p:pic>
    </p:spTree>
    <p:extLst>
      <p:ext uri="{BB962C8B-B14F-4D97-AF65-F5344CB8AC3E}">
        <p14:creationId xmlns:p14="http://schemas.microsoft.com/office/powerpoint/2010/main" val="2028358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1"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108"/>
            </a:lvl1pPr>
            <a:lvl2pPr>
              <a:defRPr sz="1108"/>
            </a:lvl2pPr>
            <a:lvl3pPr>
              <a:defRPr sz="1108"/>
            </a:lvl3pPr>
            <a:lvl4pPr>
              <a:defRPr sz="1108"/>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2510429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9"/>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887507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07199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108"/>
            </a:lvl1pPr>
            <a:lvl2pPr>
              <a:defRPr sz="1108"/>
            </a:lvl2pPr>
            <a:lvl3pPr>
              <a:defRPr sz="1108"/>
            </a:lvl3pPr>
            <a:lvl4pPr>
              <a:defRPr sz="1108"/>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3400321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92344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2960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3504172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2" y="5893018"/>
            <a:ext cx="3913874" cy="313932"/>
          </a:xfrm>
        </p:spPr>
        <p:txBody>
          <a:bodyPr wrap="square" lIns="0" tIns="0" rIns="0" bIns="0" anchor="b">
            <a:spAutoFit/>
          </a:bodyPr>
          <a:lstStyle>
            <a:lvl1pPr marL="0" indent="0">
              <a:spcAft>
                <a:spcPts val="369"/>
              </a:spcAft>
              <a:buNone/>
              <a:defRPr lang="ja-JP" altLang="en-US" sz="1569" spc="138" smtClean="0">
                <a:solidFill>
                  <a:schemeClr val="bg1"/>
                </a:solidFill>
              </a:defRPr>
            </a:lvl1pPr>
            <a:lvl2pPr marL="211021" indent="0">
              <a:spcAft>
                <a:spcPts val="369"/>
              </a:spcAft>
              <a:buNone/>
              <a:defRPr lang="ja-JP" altLang="en-US" sz="1662" smtClean="0">
                <a:latin typeface="+mn-lt"/>
                <a:ea typeface="+mn-ea"/>
              </a:defRPr>
            </a:lvl2pPr>
            <a:lvl3pPr marL="633062" indent="0">
              <a:spcAft>
                <a:spcPts val="369"/>
              </a:spcAft>
              <a:buNone/>
              <a:defRPr lang="ja-JP" altLang="en-US" sz="1662" smtClean="0">
                <a:latin typeface="+mn-lt"/>
                <a:ea typeface="+mn-ea"/>
              </a:defRPr>
            </a:lvl3pPr>
            <a:lvl4pPr marL="1055103" indent="0">
              <a:spcAft>
                <a:spcPts val="369"/>
              </a:spcAft>
              <a:buNone/>
              <a:defRPr lang="ja-JP" altLang="en-US" sz="1662" smtClean="0">
                <a:latin typeface="+mn-lt"/>
                <a:ea typeface="+mn-ea"/>
              </a:defRPr>
            </a:lvl4pPr>
            <a:lvl5pPr marL="1477145" indent="0">
              <a:spcAft>
                <a:spcPts val="369"/>
              </a:spcAft>
              <a:buNone/>
              <a:defRPr lang="ja-JP" altLang="en-US" sz="1662">
                <a:latin typeface="+mn-lt"/>
                <a:ea typeface="+mn-ea"/>
              </a:defRPr>
            </a:lvl5pPr>
          </a:lstStyle>
          <a:p>
            <a:pPr marL="0" lvl="0" defTabSz="42204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5" y="2838998"/>
            <a:ext cx="2291003" cy="318273"/>
          </a:xfrm>
          <a:prstGeom prst="rect">
            <a:avLst/>
          </a:prstGeom>
          <a:noFill/>
          <a:ln>
            <a:noFill/>
          </a:ln>
        </p:spPr>
        <p:txBody>
          <a:bodyPr wrap="none" lIns="97613" tIns="0" rIns="97613"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92" dirty="0">
                <a:solidFill>
                  <a:schemeClr val="bg1"/>
                </a:solidFill>
                <a:latin typeface="Meiryo" panose="020B0604030504040204" pitchFamily="34" charset="-128"/>
                <a:ea typeface="Meiryo" panose="020B0604030504040204" pitchFamily="34" charset="-128"/>
              </a:rPr>
              <a:t>2021</a:t>
            </a:r>
            <a:r>
              <a:rPr lang="ja-JP" altLang="en-US" sz="1292">
                <a:solidFill>
                  <a:schemeClr val="bg1"/>
                </a:solidFill>
                <a:latin typeface="Meiryo" panose="020B0604030504040204" pitchFamily="34" charset="-128"/>
                <a:ea typeface="Meiryo" panose="020B0604030504040204" pitchFamily="34" charset="-128"/>
              </a:rPr>
              <a:t>年</a:t>
            </a:r>
            <a:r>
              <a:rPr lang="en-US" altLang="ja-JP" sz="1292" dirty="0">
                <a:solidFill>
                  <a:schemeClr val="bg1"/>
                </a:solidFill>
                <a:latin typeface="Meiryo" panose="020B0604030504040204" pitchFamily="34" charset="-128"/>
                <a:ea typeface="Meiryo" panose="020B0604030504040204" pitchFamily="34" charset="-128"/>
              </a:rPr>
              <a:t>4</a:t>
            </a:r>
            <a:r>
              <a:rPr lang="ja-JP" altLang="en-US" sz="1292">
                <a:solidFill>
                  <a:schemeClr val="bg1"/>
                </a:solidFill>
                <a:latin typeface="Meiryo" panose="020B0604030504040204" pitchFamily="34" charset="-128"/>
                <a:ea typeface="Meiryo" panose="020B0604030504040204" pitchFamily="34" charset="-128"/>
              </a:rPr>
              <a:t>月</a:t>
            </a:r>
            <a:r>
              <a:rPr lang="en-US" altLang="ja-JP" sz="1292" dirty="0">
                <a:solidFill>
                  <a:schemeClr val="bg1"/>
                </a:solidFill>
                <a:latin typeface="Meiryo" panose="020B0604030504040204" pitchFamily="34" charset="-128"/>
                <a:ea typeface="Meiryo" panose="020B0604030504040204" pitchFamily="34" charset="-128"/>
              </a:rPr>
              <a:t>1</a:t>
            </a:r>
            <a:r>
              <a:rPr lang="ja-JP" altLang="en-US" sz="1292">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8"/>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4" y="6469298"/>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2"/>
            <a:ext cx="9897011" cy="1904457"/>
          </a:xfrm>
        </p:spPr>
        <p:txBody>
          <a:bodyPr lIns="288000" tIns="180000" rIns="360000" bIns="72000" anchor="b"/>
          <a:lstStyle>
            <a:lvl1pPr>
              <a:defRPr sz="2215">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4" cy="412805"/>
          </a:xfrm>
        </p:spPr>
        <p:txBody>
          <a:bodyPr wrap="square" lIns="288000">
            <a:spAutoFit/>
          </a:bodyPr>
          <a:lstStyle>
            <a:lvl1pPr marL="0" indent="0">
              <a:buNone/>
              <a:defRPr lang="ja-JP" altLang="en-US" sz="1569" spc="138" smtClean="0">
                <a:solidFill>
                  <a:schemeClr val="bg1"/>
                </a:solidFill>
              </a:defRPr>
            </a:lvl1pPr>
            <a:lvl2pPr marL="211021" indent="0">
              <a:buNone/>
              <a:defRPr lang="ja-JP" altLang="en-US" sz="1569" smtClean="0">
                <a:solidFill>
                  <a:schemeClr val="bg1"/>
                </a:solidFill>
                <a:latin typeface="+mn-lt"/>
                <a:ea typeface="+mn-ea"/>
              </a:defRPr>
            </a:lvl2pPr>
            <a:lvl3pPr marL="633062" indent="0">
              <a:buNone/>
              <a:defRPr lang="ja-JP" altLang="en-US" sz="1569" smtClean="0">
                <a:solidFill>
                  <a:schemeClr val="bg1"/>
                </a:solidFill>
                <a:latin typeface="+mn-lt"/>
                <a:ea typeface="+mn-ea"/>
              </a:defRPr>
            </a:lvl3pPr>
            <a:lvl4pPr marL="1055103" indent="0">
              <a:buNone/>
              <a:defRPr lang="ja-JP" altLang="en-US" sz="1569" smtClean="0">
                <a:solidFill>
                  <a:schemeClr val="bg1"/>
                </a:solidFill>
                <a:latin typeface="+mn-lt"/>
                <a:ea typeface="+mn-ea"/>
              </a:defRPr>
            </a:lvl4pPr>
            <a:lvl5pPr marL="1477145" indent="0">
              <a:buNone/>
              <a:defRPr lang="ja-JP" altLang="en-US" sz="1569">
                <a:solidFill>
                  <a:schemeClr val="bg1"/>
                </a:solidFill>
                <a:latin typeface="+mn-lt"/>
                <a:ea typeface="+mn-ea"/>
              </a:defRPr>
            </a:lvl5pPr>
          </a:lstStyle>
          <a:p>
            <a:pPr marL="0" lvl="0" defTabSz="422041"/>
            <a:r>
              <a:rPr kumimoji="1" lang="ja-JP" altLang="en-US"/>
              <a:t>マスター テキストの書式設定</a:t>
            </a:r>
          </a:p>
        </p:txBody>
      </p:sp>
      <p:grpSp>
        <p:nvGrpSpPr>
          <p:cNvPr id="99" name="グループ化 98"/>
          <p:cNvGrpSpPr/>
          <p:nvPr userDrawn="1"/>
        </p:nvGrpSpPr>
        <p:grpSpPr>
          <a:xfrm>
            <a:off x="5638801" y="6379735"/>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2" name="図 1"/>
          <p:cNvPicPr>
            <a:picLocks noChangeAspect="1"/>
          </p:cNvPicPr>
          <p:nvPr userDrawn="1"/>
        </p:nvPicPr>
        <p:blipFill>
          <a:blip r:embed="rId2"/>
          <a:stretch>
            <a:fillRect/>
          </a:stretch>
        </p:blipFill>
        <p:spPr>
          <a:xfrm>
            <a:off x="5477174" y="317903"/>
            <a:ext cx="4017612" cy="585267"/>
          </a:xfrm>
          <a:prstGeom prst="rect">
            <a:avLst/>
          </a:prstGeom>
        </p:spPr>
      </p:pic>
    </p:spTree>
    <p:extLst>
      <p:ext uri="{BB962C8B-B14F-4D97-AF65-F5344CB8AC3E}">
        <p14:creationId xmlns:p14="http://schemas.microsoft.com/office/powerpoint/2010/main" val="828656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9"/>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65846"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61"/>
            <a:ext cx="7534810" cy="387863"/>
          </a:xfrm>
        </p:spPr>
        <p:txBody>
          <a:bodyPr wrap="square" lIns="288000">
            <a:spAutoFit/>
          </a:bodyPr>
          <a:lstStyle>
            <a:lvl1pPr marL="0" indent="0">
              <a:spcAft>
                <a:spcPts val="369"/>
              </a:spcAft>
              <a:buNone/>
              <a:defRPr lang="ja-JP" altLang="en-US" sz="1477" spc="138" smtClean="0">
                <a:solidFill>
                  <a:schemeClr val="tx1"/>
                </a:solidFill>
              </a:defRPr>
            </a:lvl1pPr>
            <a:lvl2pPr marL="211021" indent="0">
              <a:spcAft>
                <a:spcPts val="369"/>
              </a:spcAft>
              <a:buNone/>
              <a:defRPr lang="ja-JP" altLang="en-US" sz="1477" smtClean="0">
                <a:solidFill>
                  <a:schemeClr val="tx1"/>
                </a:solidFill>
                <a:latin typeface="+mn-lt"/>
                <a:ea typeface="+mn-ea"/>
              </a:defRPr>
            </a:lvl2pPr>
            <a:lvl3pPr marL="633062" indent="0">
              <a:spcAft>
                <a:spcPts val="369"/>
              </a:spcAft>
              <a:buNone/>
              <a:defRPr lang="ja-JP" altLang="en-US" sz="1477" smtClean="0">
                <a:solidFill>
                  <a:schemeClr val="tx1"/>
                </a:solidFill>
                <a:latin typeface="+mn-lt"/>
                <a:ea typeface="+mn-ea"/>
              </a:defRPr>
            </a:lvl3pPr>
            <a:lvl4pPr marL="1055103" indent="0">
              <a:spcAft>
                <a:spcPts val="369"/>
              </a:spcAft>
              <a:buNone/>
              <a:defRPr lang="ja-JP" altLang="en-US" sz="1477" smtClean="0">
                <a:solidFill>
                  <a:schemeClr val="tx1"/>
                </a:solidFill>
                <a:latin typeface="+mn-lt"/>
                <a:ea typeface="+mn-ea"/>
              </a:defRPr>
            </a:lvl4pPr>
            <a:lvl5pPr marL="1477145" indent="0">
              <a:spcAft>
                <a:spcPts val="369"/>
              </a:spcAft>
              <a:buNone/>
              <a:defRPr lang="ja-JP" altLang="en-US" sz="1477">
                <a:solidFill>
                  <a:schemeClr val="tx1"/>
                </a:solidFill>
                <a:latin typeface="+mn-lt"/>
                <a:ea typeface="+mn-ea"/>
              </a:defRPr>
            </a:lvl5pPr>
          </a:lstStyle>
          <a:p>
            <a:pPr marL="0" lvl="0" defTabSz="42204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5" y="2838998"/>
            <a:ext cx="2291003" cy="318273"/>
          </a:xfrm>
          <a:prstGeom prst="rect">
            <a:avLst/>
          </a:prstGeom>
          <a:noFill/>
          <a:ln>
            <a:noFill/>
          </a:ln>
        </p:spPr>
        <p:txBody>
          <a:bodyPr wrap="none" lIns="97613" tIns="0" rIns="97613"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92" dirty="0">
                <a:solidFill>
                  <a:schemeClr val="bg1"/>
                </a:solidFill>
                <a:latin typeface="Meiryo" panose="020B0604030504040204" pitchFamily="34" charset="-128"/>
                <a:ea typeface="Meiryo" panose="020B0604030504040204" pitchFamily="34" charset="-128"/>
              </a:rPr>
              <a:t>2021</a:t>
            </a:r>
            <a:r>
              <a:rPr lang="ja-JP" altLang="en-US" sz="1292">
                <a:solidFill>
                  <a:schemeClr val="bg1"/>
                </a:solidFill>
                <a:latin typeface="Meiryo" panose="020B0604030504040204" pitchFamily="34" charset="-128"/>
                <a:ea typeface="Meiryo" panose="020B0604030504040204" pitchFamily="34" charset="-128"/>
              </a:rPr>
              <a:t>年</a:t>
            </a:r>
            <a:r>
              <a:rPr lang="en-US" altLang="ja-JP" sz="1292" dirty="0">
                <a:solidFill>
                  <a:schemeClr val="bg1"/>
                </a:solidFill>
                <a:latin typeface="Meiryo" panose="020B0604030504040204" pitchFamily="34" charset="-128"/>
                <a:ea typeface="Meiryo" panose="020B0604030504040204" pitchFamily="34" charset="-128"/>
              </a:rPr>
              <a:t>4</a:t>
            </a:r>
            <a:r>
              <a:rPr lang="ja-JP" altLang="en-US" sz="1292">
                <a:solidFill>
                  <a:schemeClr val="bg1"/>
                </a:solidFill>
                <a:latin typeface="Meiryo" panose="020B0604030504040204" pitchFamily="34" charset="-128"/>
                <a:ea typeface="Meiryo" panose="020B0604030504040204" pitchFamily="34" charset="-128"/>
              </a:rPr>
              <a:t>月</a:t>
            </a:r>
            <a:r>
              <a:rPr lang="en-US" altLang="ja-JP" sz="1292" dirty="0">
                <a:solidFill>
                  <a:schemeClr val="bg1"/>
                </a:solidFill>
                <a:latin typeface="Meiryo" panose="020B0604030504040204" pitchFamily="34" charset="-128"/>
                <a:ea typeface="Meiryo" panose="020B0604030504040204" pitchFamily="34" charset="-128"/>
              </a:rPr>
              <a:t>1</a:t>
            </a:r>
            <a:r>
              <a:rPr lang="ja-JP" altLang="en-US" sz="1292">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7"/>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2"/>
            <a:ext cx="7534810" cy="2304191"/>
          </a:xfrm>
        </p:spPr>
        <p:txBody>
          <a:bodyPr lIns="288000" tIns="180000" rIns="360000" bIns="72000" anchor="b"/>
          <a:lstStyle>
            <a:lvl1pPr>
              <a:defRPr sz="2215">
                <a:solidFill>
                  <a:schemeClr val="tx1"/>
                </a:solidFill>
              </a:defRPr>
            </a:lvl1pPr>
          </a:lstStyle>
          <a:p>
            <a:r>
              <a:rPr kumimoji="1" lang="ja-JP" altLang="en-US"/>
              <a:t>マスター タイトルの書式設定</a:t>
            </a:r>
            <a:endParaRPr kumimoji="1" lang="ja-JP" altLang="en-US" dirty="0"/>
          </a:p>
        </p:txBody>
      </p:sp>
      <p:grpSp>
        <p:nvGrpSpPr>
          <p:cNvPr id="89" name="グループ化 88"/>
          <p:cNvGrpSpPr/>
          <p:nvPr userDrawn="1"/>
        </p:nvGrpSpPr>
        <p:grpSpPr>
          <a:xfrm rot="16200000">
            <a:off x="-1117606" y="1574808"/>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3" name="図 2"/>
          <p:cNvPicPr>
            <a:picLocks noChangeAspect="1"/>
          </p:cNvPicPr>
          <p:nvPr userDrawn="1"/>
        </p:nvPicPr>
        <p:blipFill>
          <a:blip r:embed="rId2"/>
          <a:stretch>
            <a:fillRect/>
          </a:stretch>
        </p:blipFill>
        <p:spPr>
          <a:xfrm>
            <a:off x="8505089" y="5715002"/>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8"/>
            <a:ext cx="3810330" cy="176799"/>
          </a:xfrm>
          <a:prstGeom prst="rect">
            <a:avLst/>
          </a:prstGeom>
        </p:spPr>
      </p:pic>
    </p:spTree>
    <p:extLst>
      <p:ext uri="{BB962C8B-B14F-4D97-AF65-F5344CB8AC3E}">
        <p14:creationId xmlns:p14="http://schemas.microsoft.com/office/powerpoint/2010/main" val="3942685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1"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323305"/>
            <a:ext cx="4118948" cy="2668744"/>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316531" lvl="1" indent="-316531" defTabSz="422041">
              <a:lnSpc>
                <a:spcPct val="150000"/>
              </a:lnSpc>
              <a:buFont typeface="+mj-lt"/>
              <a:buAutoNum type="arabicPeriod"/>
            </a:pPr>
            <a:r>
              <a:rPr kumimoji="1" lang="ja-JP" altLang="en-US"/>
              <a:t>第 </a:t>
            </a:r>
            <a:r>
              <a:rPr kumimoji="1" lang="en-US" altLang="ja-JP"/>
              <a:t>2 </a:t>
            </a:r>
            <a:r>
              <a:rPr kumimoji="1" lang="ja-JP" altLang="en-US"/>
              <a:t>レベル</a:t>
            </a:r>
          </a:p>
          <a:p>
            <a:pPr marL="316531" lvl="2" indent="-316531" defTabSz="422041">
              <a:lnSpc>
                <a:spcPct val="150000"/>
              </a:lnSpc>
              <a:buFont typeface="+mj-lt"/>
              <a:buAutoNum type="arabicPeriod"/>
            </a:pPr>
            <a:r>
              <a:rPr kumimoji="1" lang="ja-JP" altLang="en-US"/>
              <a:t>第 </a:t>
            </a:r>
            <a:r>
              <a:rPr kumimoji="1" lang="en-US" altLang="ja-JP"/>
              <a:t>3 </a:t>
            </a:r>
            <a:r>
              <a:rPr kumimoji="1" lang="ja-JP" altLang="en-US"/>
              <a:t>レベル</a:t>
            </a:r>
          </a:p>
          <a:p>
            <a:pPr marL="316531" lvl="3" indent="-316531" defTabSz="422041">
              <a:lnSpc>
                <a:spcPct val="150000"/>
              </a:lnSpc>
              <a:buFont typeface="+mj-lt"/>
              <a:buAutoNum type="arabicPeriod"/>
            </a:pPr>
            <a:r>
              <a:rPr kumimoji="1" lang="ja-JP" altLang="en-US"/>
              <a:t>第 </a:t>
            </a:r>
            <a:r>
              <a:rPr kumimoji="1" lang="en-US" altLang="ja-JP"/>
              <a:t>4 </a:t>
            </a:r>
            <a:r>
              <a:rPr kumimoji="1" lang="ja-JP" altLang="en-US"/>
              <a:t>レベル</a:t>
            </a:r>
          </a:p>
          <a:p>
            <a:pPr marL="316531" lvl="4" indent="-316531" defTabSz="422041">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08"/>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2"/>
            <a:ext cx="1176630" cy="1005927"/>
          </a:xfrm>
          <a:prstGeom prst="rect">
            <a:avLst/>
          </a:prstGeom>
        </p:spPr>
      </p:pic>
    </p:spTree>
    <p:extLst>
      <p:ext uri="{BB962C8B-B14F-4D97-AF65-F5344CB8AC3E}">
        <p14:creationId xmlns:p14="http://schemas.microsoft.com/office/powerpoint/2010/main" val="6975760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1"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8"/>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323305"/>
            <a:ext cx="4118948" cy="2668744"/>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316531" lvl="1" indent="-316531" defTabSz="422041">
              <a:lnSpc>
                <a:spcPct val="150000"/>
              </a:lnSpc>
              <a:buFont typeface="+mj-lt"/>
              <a:buAutoNum type="arabicPeriod"/>
            </a:pPr>
            <a:r>
              <a:rPr kumimoji="1" lang="ja-JP" altLang="en-US"/>
              <a:t>第 </a:t>
            </a:r>
            <a:r>
              <a:rPr kumimoji="1" lang="en-US" altLang="ja-JP"/>
              <a:t>2 </a:t>
            </a:r>
            <a:r>
              <a:rPr kumimoji="1" lang="ja-JP" altLang="en-US"/>
              <a:t>レベル</a:t>
            </a:r>
          </a:p>
          <a:p>
            <a:pPr marL="316531" lvl="2" indent="-316531" defTabSz="422041">
              <a:lnSpc>
                <a:spcPct val="150000"/>
              </a:lnSpc>
              <a:buFont typeface="+mj-lt"/>
              <a:buAutoNum type="arabicPeriod"/>
            </a:pPr>
            <a:r>
              <a:rPr kumimoji="1" lang="ja-JP" altLang="en-US"/>
              <a:t>第 </a:t>
            </a:r>
            <a:r>
              <a:rPr kumimoji="1" lang="en-US" altLang="ja-JP"/>
              <a:t>3 </a:t>
            </a:r>
            <a:r>
              <a:rPr kumimoji="1" lang="ja-JP" altLang="en-US"/>
              <a:t>レベル</a:t>
            </a:r>
          </a:p>
          <a:p>
            <a:pPr marL="316531" lvl="3" indent="-316531" defTabSz="422041">
              <a:lnSpc>
                <a:spcPct val="150000"/>
              </a:lnSpc>
              <a:buFont typeface="+mj-lt"/>
              <a:buAutoNum type="arabicPeriod"/>
            </a:pPr>
            <a:r>
              <a:rPr kumimoji="1" lang="ja-JP" altLang="en-US"/>
              <a:t>第 </a:t>
            </a:r>
            <a:r>
              <a:rPr kumimoji="1" lang="en-US" altLang="ja-JP"/>
              <a:t>4 </a:t>
            </a:r>
            <a:r>
              <a:rPr kumimoji="1" lang="ja-JP" altLang="en-US"/>
              <a:t>レベル</a:t>
            </a:r>
          </a:p>
          <a:p>
            <a:pPr marL="316531" lvl="4" indent="-316531" defTabSz="422041">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2" name="図 1"/>
          <p:cNvPicPr>
            <a:picLocks noChangeAspect="1"/>
          </p:cNvPicPr>
          <p:nvPr userDrawn="1"/>
        </p:nvPicPr>
        <p:blipFill>
          <a:blip r:embed="rId2"/>
          <a:stretch>
            <a:fillRect/>
          </a:stretch>
        </p:blipFill>
        <p:spPr>
          <a:xfrm>
            <a:off x="8505089" y="5715002"/>
            <a:ext cx="1176630" cy="1005927"/>
          </a:xfrm>
          <a:prstGeom prst="rect">
            <a:avLst/>
          </a:prstGeom>
        </p:spPr>
      </p:pic>
    </p:spTree>
    <p:extLst>
      <p:ext uri="{BB962C8B-B14F-4D97-AF65-F5344CB8AC3E}">
        <p14:creationId xmlns:p14="http://schemas.microsoft.com/office/powerpoint/2010/main" val="4187772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1"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323305"/>
            <a:ext cx="4118948" cy="2668744"/>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316531" lvl="1" indent="-316531" defTabSz="422041">
              <a:lnSpc>
                <a:spcPct val="150000"/>
              </a:lnSpc>
              <a:buFont typeface="+mj-lt"/>
              <a:buAutoNum type="arabicPeriod"/>
            </a:pPr>
            <a:r>
              <a:rPr kumimoji="1" lang="ja-JP" altLang="en-US"/>
              <a:t>第 </a:t>
            </a:r>
            <a:r>
              <a:rPr kumimoji="1" lang="en-US" altLang="ja-JP"/>
              <a:t>2 </a:t>
            </a:r>
            <a:r>
              <a:rPr kumimoji="1" lang="ja-JP" altLang="en-US"/>
              <a:t>レベル</a:t>
            </a:r>
          </a:p>
          <a:p>
            <a:pPr marL="316531" lvl="2" indent="-316531" defTabSz="422041">
              <a:lnSpc>
                <a:spcPct val="150000"/>
              </a:lnSpc>
              <a:buFont typeface="+mj-lt"/>
              <a:buAutoNum type="arabicPeriod"/>
            </a:pPr>
            <a:r>
              <a:rPr kumimoji="1" lang="ja-JP" altLang="en-US"/>
              <a:t>第 </a:t>
            </a:r>
            <a:r>
              <a:rPr kumimoji="1" lang="en-US" altLang="ja-JP"/>
              <a:t>3 </a:t>
            </a:r>
            <a:r>
              <a:rPr kumimoji="1" lang="ja-JP" altLang="en-US"/>
              <a:t>レベル</a:t>
            </a:r>
          </a:p>
          <a:p>
            <a:pPr marL="316531" lvl="3" indent="-316531" defTabSz="422041">
              <a:lnSpc>
                <a:spcPct val="150000"/>
              </a:lnSpc>
              <a:buFont typeface="+mj-lt"/>
              <a:buAutoNum type="arabicPeriod"/>
            </a:pPr>
            <a:r>
              <a:rPr kumimoji="1" lang="ja-JP" altLang="en-US"/>
              <a:t>第 </a:t>
            </a:r>
            <a:r>
              <a:rPr kumimoji="1" lang="en-US" altLang="ja-JP"/>
              <a:t>4 </a:t>
            </a:r>
            <a:r>
              <a:rPr kumimoji="1" lang="ja-JP" altLang="en-US"/>
              <a:t>レベル</a:t>
            </a:r>
          </a:p>
          <a:p>
            <a:pPr marL="316531" lvl="4" indent="-316531" defTabSz="422041">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8"/>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2" name="図 1"/>
          <p:cNvPicPr>
            <a:picLocks noChangeAspect="1"/>
          </p:cNvPicPr>
          <p:nvPr userDrawn="1"/>
        </p:nvPicPr>
        <p:blipFill>
          <a:blip r:embed="rId2"/>
          <a:stretch>
            <a:fillRect/>
          </a:stretch>
        </p:blipFill>
        <p:spPr>
          <a:xfrm>
            <a:off x="8505089" y="5715002"/>
            <a:ext cx="1176630" cy="1005927"/>
          </a:xfrm>
          <a:prstGeom prst="rect">
            <a:avLst/>
          </a:prstGeom>
        </p:spPr>
      </p:pic>
    </p:spTree>
    <p:extLst>
      <p:ext uri="{BB962C8B-B14F-4D97-AF65-F5344CB8AC3E}">
        <p14:creationId xmlns:p14="http://schemas.microsoft.com/office/powerpoint/2010/main" val="3906568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B1B29-F9A4-421C-9C05-C1D5FAD3787C}" type="datetime1">
              <a:rPr kumimoji="1" lang="ja-JP" altLang="en-US" smtClean="0"/>
              <a:t>2026/1/14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F3EFCD2-7E95-46F9-89C4-C5DCE3FB3DC2}" type="slidenum">
              <a:rPr kumimoji="1" lang="ja-JP" altLang="en-US" smtClean="0"/>
              <a:t>‹#›</a:t>
            </a:fld>
            <a:endParaRPr kumimoji="1" lang="ja-JP" altLang="en-US"/>
          </a:p>
        </p:txBody>
      </p:sp>
    </p:spTree>
    <p:extLst>
      <p:ext uri="{BB962C8B-B14F-4D97-AF65-F5344CB8AC3E}">
        <p14:creationId xmlns:p14="http://schemas.microsoft.com/office/powerpoint/2010/main" val="1104385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325361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80009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62913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slideLayouts/slideLayout23.xml" Type="http://schemas.openxmlformats.org/officeDocument/2006/relationships/slideLayout"/><Relationship Id="rId13" Target="../slideLayouts/slideLayout24.xml" Type="http://schemas.openxmlformats.org/officeDocument/2006/relationships/slideLayout"/><Relationship Id="rId14"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5.xml" Type="http://schemas.openxmlformats.org/officeDocument/2006/relationships/slideLayout"/><Relationship Id="rId10" Target="../slideLayouts/slideLayout34.xml" Type="http://schemas.openxmlformats.org/officeDocument/2006/relationships/slideLayout"/><Relationship Id="rId11" Target="../slideLayouts/slideLayout35.xml" Type="http://schemas.openxmlformats.org/officeDocument/2006/relationships/slideLayout"/><Relationship Id="rId12" Target="../slideLayouts/slideLayout36.xml" Type="http://schemas.openxmlformats.org/officeDocument/2006/relationships/slideLayout"/><Relationship Id="rId13" Target="../theme/theme3.xml" Type="http://schemas.openxmlformats.org/officeDocument/2006/relationships/theme"/><Relationship Id="rId2" Target="../slideLayouts/slideLayout26.xml" Type="http://schemas.openxmlformats.org/officeDocument/2006/relationships/slideLayout"/><Relationship Id="rId3" Target="../slideLayouts/slideLayout27.xml" Type="http://schemas.openxmlformats.org/officeDocument/2006/relationships/slideLayout"/><Relationship Id="rId4" Target="../slideLayouts/slideLayout28.xml" Type="http://schemas.openxmlformats.org/officeDocument/2006/relationships/slideLayout"/><Relationship Id="rId5" Target="../slideLayouts/slideLayout29.xml" Type="http://schemas.openxmlformats.org/officeDocument/2006/relationships/slideLayout"/><Relationship Id="rId6" Target="../slideLayouts/slideLayout30.xml" Type="http://schemas.openxmlformats.org/officeDocument/2006/relationships/slideLayout"/><Relationship Id="rId7" Target="../slideLayouts/slideLayout31.xml" Type="http://schemas.openxmlformats.org/officeDocument/2006/relationships/slideLayout"/><Relationship Id="rId8" Target="../slideLayouts/slideLayout32.xml" Type="http://schemas.openxmlformats.org/officeDocument/2006/relationships/slideLayout"/><Relationship Id="rId9" Target="../slideLayouts/slideLayout3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10" r:id="rId4"/>
    <p:sldLayoutId id="2147483711" r:id="rId5"/>
    <p:sldLayoutId id="2147483712" r:id="rId6"/>
    <p:sldLayoutId id="2147483705" r:id="rId7"/>
    <p:sldLayoutId id="2147483709"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5471383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53"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22041"/>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6"/>
            <a:ext cx="2228850" cy="365125"/>
          </a:xfrm>
          <a:prstGeom prst="rect">
            <a:avLst/>
          </a:prstGeom>
        </p:spPr>
        <p:txBody>
          <a:bodyPr vert="horz" lIns="0" tIns="0" rIns="0" bIns="0" rtlCol="0" anchor="ctr"/>
          <a:lstStyle>
            <a:lvl1pPr algn="r">
              <a:defRPr sz="1108">
                <a:solidFill>
                  <a:schemeClr val="bg1"/>
                </a:solidFill>
              </a:defRPr>
            </a:lvl1pPr>
          </a:lstStyle>
          <a:p>
            <a:endParaRPr lang="en-US" dirty="0"/>
          </a:p>
        </p:txBody>
      </p:sp>
      <p:sp>
        <p:nvSpPr>
          <p:cNvPr id="5" name="Footer Placeholder 4"/>
          <p:cNvSpPr>
            <a:spLocks noGrp="1"/>
          </p:cNvSpPr>
          <p:nvPr>
            <p:ph type="ftr" sz="quarter" idx="3"/>
          </p:nvPr>
        </p:nvSpPr>
        <p:spPr>
          <a:xfrm>
            <a:off x="5146229" y="6551318"/>
            <a:ext cx="3757975" cy="263263"/>
          </a:xfrm>
          <a:prstGeom prst="rect">
            <a:avLst/>
          </a:prstGeom>
        </p:spPr>
        <p:txBody>
          <a:bodyPr vert="horz" lIns="0" tIns="0" rIns="0" bIns="0" rtlCol="0" anchor="t"/>
          <a:lstStyle>
            <a:lvl1pPr algn="l">
              <a:defRPr sz="831">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0932849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ftr="0" dt="0"/>
  <p:txStyles>
    <p:titleStyle>
      <a:lvl1pPr algn="l" defTabSz="844083" rtl="0" eaLnBrk="1" latinLnBrk="0" hangingPunct="1">
        <a:lnSpc>
          <a:spcPct val="90000"/>
        </a:lnSpc>
        <a:spcBef>
          <a:spcPct val="0"/>
        </a:spcBef>
        <a:buNone/>
        <a:defRPr kumimoji="1" lang="en-US" altLang="en-US" sz="1675" b="1" i="0" kern="1200" spc="251" dirty="0">
          <a:solidFill>
            <a:schemeClr val="bg1"/>
          </a:solidFill>
          <a:latin typeface="Meiryo" panose="020B0604030504040204" pitchFamily="34" charset="-128"/>
          <a:ea typeface="Meiryo" panose="020B0604030504040204" pitchFamily="34" charset="-128"/>
          <a:cs typeface="+mn-cs"/>
        </a:defRPr>
      </a:lvl1pPr>
    </p:titleStyle>
    <p:bodyStyle>
      <a:lvl1pPr marL="167058" indent="-167058" algn="l" defTabSz="844083" rtl="0" eaLnBrk="1" latinLnBrk="0" hangingPunct="1">
        <a:lnSpc>
          <a:spcPct val="130000"/>
        </a:lnSpc>
        <a:spcBef>
          <a:spcPts val="923"/>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1pPr>
      <a:lvl2pPr marL="329720" indent="-162662"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2pPr>
      <a:lvl3pPr marL="578842" indent="-167058"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3pPr>
      <a:lvl4pPr marL="745900" indent="-167058"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4pPr>
      <a:lvl5pPr marL="908561" indent="-162662"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theme/themeOverride1.xml" Type="http://schemas.openxmlformats.org/officeDocument/2006/relationships/themeOverride"/><Relationship Id="rId2" Target="../slideLayouts/slideLayout23.xml" Type="http://schemas.openxmlformats.org/officeDocument/2006/relationships/slideLayout"/><Relationship Id="rId3"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8.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9.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 Id="rId7" Target="../diagrams/drawing1.xml" Type="http://schemas.microsoft.com/office/2007/relationships/diagramDrawing"/></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9.png" Type="http://schemas.openxmlformats.org/officeDocument/2006/relationships/image"/><Relationship Id="rId4" Target="../media/hdphoto1.wdp" Type="http://schemas.microsoft.com/office/2007/relationships/hdphoto"/><Relationship Id="rId5" Target="../diagrams/data2.xml" Type="http://schemas.openxmlformats.org/officeDocument/2006/relationships/diagramData"/><Relationship Id="rId6" Target="../diagrams/layout2.xml" Type="http://schemas.openxmlformats.org/officeDocument/2006/relationships/diagramLayout"/><Relationship Id="rId7" Target="../diagrams/quickStyle2.xml" Type="http://schemas.openxmlformats.org/officeDocument/2006/relationships/diagramQuickStyle"/><Relationship Id="rId8" Target="../diagrams/colors2.xml" Type="http://schemas.openxmlformats.org/officeDocument/2006/relationships/diagramColors"/><Relationship Id="rId9" Target="../diagrams/drawing2.xml" Type="http://schemas.microsoft.com/office/2007/relationships/diagramDrawing"/></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diagrams/data3.xml" Type="http://schemas.openxmlformats.org/officeDocument/2006/relationships/diagramData"/><Relationship Id="rId4" Target="../diagrams/layout3.xml" Type="http://schemas.openxmlformats.org/officeDocument/2006/relationships/diagramLayout"/><Relationship Id="rId5" Target="../diagrams/quickStyle3.xml" Type="http://schemas.openxmlformats.org/officeDocument/2006/relationships/diagramQuickStyle"/><Relationship Id="rId6" Target="../diagrams/colors3.xml" Type="http://schemas.openxmlformats.org/officeDocument/2006/relationships/diagramColors"/><Relationship Id="rId7" Target="../diagrams/drawing3.xml" Type="http://schemas.microsoft.com/office/2007/relationships/diagramDrawing"/></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diagrams/data4.xml" Type="http://schemas.openxmlformats.org/officeDocument/2006/relationships/diagramData"/><Relationship Id="rId4" Target="../diagrams/layout4.xml" Type="http://schemas.openxmlformats.org/officeDocument/2006/relationships/diagramLayout"/><Relationship Id="rId5" Target="../diagrams/quickStyle4.xml" Type="http://schemas.openxmlformats.org/officeDocument/2006/relationships/diagramQuickStyle"/><Relationship Id="rId6" Target="../diagrams/colors4.xml" Type="http://schemas.openxmlformats.org/officeDocument/2006/relationships/diagramColors"/><Relationship Id="rId7" Target="../diagrams/drawing4.xml" Type="http://schemas.microsoft.com/office/2007/relationships/diagramDrawing"/></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diagrams/data5.xml" Type="http://schemas.openxmlformats.org/officeDocument/2006/relationships/diagramData"/><Relationship Id="rId4" Target="../diagrams/layout5.xml" Type="http://schemas.openxmlformats.org/officeDocument/2006/relationships/diagramLayout"/><Relationship Id="rId5" Target="../diagrams/quickStyle5.xml" Type="http://schemas.openxmlformats.org/officeDocument/2006/relationships/diagramQuickStyle"/><Relationship Id="rId6" Target="../diagrams/colors5.xml" Type="http://schemas.openxmlformats.org/officeDocument/2006/relationships/diagramColors"/><Relationship Id="rId7" Target="../diagrams/drawing5.xml" Type="http://schemas.microsoft.com/office/2007/relationships/diagramDrawing"/></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4.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8.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12.emf"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12.emf"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3.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8.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4.xml" Type="http://schemas.openxmlformats.org/officeDocument/2006/relationships/notesSlide"/><Relationship Id="rId3" Target="../media/image13.jpg" Type="http://schemas.openxmlformats.org/officeDocument/2006/relationships/image"/><Relationship Id="rId4" Target="https://positive-ryouritsu.mhlw.go.jp/positivedb/" TargetMode="External" Type="http://schemas.openxmlformats.org/officeDocument/2006/relationships/hyperlink"/><Relationship Id="rId5" Target="../media/image1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6.xml" Type="http://schemas.openxmlformats.org/officeDocument/2006/relationships/slideLayout"/><Relationship Id="rId2" Target="../notesSlides/notesSlide4.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6.xml" Type="http://schemas.openxmlformats.org/officeDocument/2006/relationships/slideLayout"/><Relationship Id="rId2" Target="../notesSlides/notesSlide5.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charts/chart1.xml" Type="http://schemas.openxmlformats.org/officeDocument/2006/relationships/char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8D1F1D2-7C5A-6D4D-8A19-B68E75AFC762}"/>
              </a:ext>
            </a:extLst>
          </p:cNvPr>
          <p:cNvSpPr>
            <a:spLocks noGrp="1"/>
          </p:cNvSpPr>
          <p:nvPr>
            <p:ph type="title"/>
          </p:nvPr>
        </p:nvSpPr>
        <p:spPr/>
        <p:txBody>
          <a:bodyPr/>
          <a:lstStyle/>
          <a:p>
            <a:r>
              <a:rPr lang="ja-JP" altLang="en-US" b="1" dirty="0">
                <a:latin typeface="メイリオ" panose="020B0604030504040204" pitchFamily="50" charset="-128"/>
                <a:ea typeface="メイリオ" panose="020B0604030504040204" pitchFamily="50" charset="-128"/>
              </a:rPr>
              <a:t>女性活躍推進法に基づく</a:t>
            </a:r>
            <a:r>
              <a:rPr lang="zh-TW" altLang="en-US" b="1" dirty="0">
                <a:latin typeface="メイリオ" panose="020B0604030504040204" pitchFamily="50" charset="-128"/>
                <a:ea typeface="メイリオ" panose="020B0604030504040204" pitchFamily="50" charset="-128"/>
              </a:rPr>
              <a:t>男女間賃金差異</a:t>
            </a:r>
            <a:r>
              <a:rPr lang="ja-JP" altLang="en-US" b="1" dirty="0">
                <a:latin typeface="メイリオ" panose="020B0604030504040204" pitchFamily="50" charset="-128"/>
                <a:ea typeface="メイリオ" panose="020B0604030504040204" pitchFamily="50" charset="-128"/>
              </a:rPr>
              <a:t>の情報公表について</a:t>
            </a:r>
          </a:p>
        </p:txBody>
      </p:sp>
      <p:sp>
        <p:nvSpPr>
          <p:cNvPr id="8" name="テキスト ボックス 7"/>
          <p:cNvSpPr txBox="1"/>
          <p:nvPr/>
        </p:nvSpPr>
        <p:spPr>
          <a:xfrm>
            <a:off x="63611" y="6237312"/>
            <a:ext cx="2361537" cy="599780"/>
          </a:xfrm>
          <a:prstGeom prst="rect">
            <a:avLst/>
          </a:prstGeom>
          <a:noFill/>
        </p:spPr>
        <p:txBody>
          <a:bodyPr wrap="square" rtlCol="0">
            <a:spAutoFit/>
          </a:bodyPr>
          <a:lstStyle/>
          <a:p>
            <a:pPr algn="l">
              <a:lnSpc>
                <a:spcPct val="120000"/>
              </a:lnSpc>
              <a:spcAft>
                <a:spcPts val="600"/>
              </a:spcAft>
              <a:buClr>
                <a:schemeClr val="tx2"/>
              </a:buClr>
            </a:pPr>
            <a:r>
              <a:rPr kumimoji="1" lang="en-US" altLang="ja-JP" sz="1200" dirty="0">
                <a:solidFill>
                  <a:schemeClr val="bg1"/>
                </a:solidFill>
              </a:rPr>
              <a:t>2022</a:t>
            </a:r>
            <a:r>
              <a:rPr kumimoji="1" lang="ja-JP" altLang="en-US" sz="1200" dirty="0">
                <a:solidFill>
                  <a:schemeClr val="bg1"/>
                </a:solidFill>
              </a:rPr>
              <a:t>年</a:t>
            </a:r>
            <a:r>
              <a:rPr kumimoji="1" lang="en-US" altLang="ja-JP" sz="1200" dirty="0">
                <a:solidFill>
                  <a:schemeClr val="bg1"/>
                </a:solidFill>
              </a:rPr>
              <a:t>7</a:t>
            </a:r>
            <a:r>
              <a:rPr kumimoji="1" lang="ja-JP" altLang="en-US" sz="1200" dirty="0">
                <a:solidFill>
                  <a:schemeClr val="bg1"/>
                </a:solidFill>
              </a:rPr>
              <a:t>月</a:t>
            </a:r>
            <a:r>
              <a:rPr kumimoji="1" lang="en-US" altLang="ja-JP" sz="1200" dirty="0">
                <a:solidFill>
                  <a:schemeClr val="bg1"/>
                </a:solidFill>
              </a:rPr>
              <a:t>8</a:t>
            </a:r>
            <a:r>
              <a:rPr kumimoji="1" lang="ja-JP" altLang="en-US" sz="1200" dirty="0">
                <a:solidFill>
                  <a:schemeClr val="bg1"/>
                </a:solidFill>
              </a:rPr>
              <a:t>日掲載</a:t>
            </a:r>
            <a:endParaRPr kumimoji="1" lang="en-US" altLang="ja-JP" sz="1200" dirty="0">
              <a:solidFill>
                <a:schemeClr val="bg1"/>
              </a:solidFill>
            </a:endParaRPr>
          </a:p>
          <a:p>
            <a:pPr algn="l">
              <a:lnSpc>
                <a:spcPct val="120000"/>
              </a:lnSpc>
              <a:spcAft>
                <a:spcPts val="600"/>
              </a:spcAft>
              <a:buClr>
                <a:schemeClr val="tx2"/>
              </a:buClr>
            </a:pPr>
            <a:r>
              <a:rPr kumimoji="1" lang="en-US" altLang="ja-JP" sz="1200" dirty="0">
                <a:solidFill>
                  <a:schemeClr val="bg1"/>
                </a:solidFill>
              </a:rPr>
              <a:t>2026</a:t>
            </a:r>
            <a:r>
              <a:rPr kumimoji="1" lang="ja-JP" altLang="en-US" sz="1200" dirty="0">
                <a:solidFill>
                  <a:schemeClr val="bg1"/>
                </a:solidFill>
              </a:rPr>
              <a:t>年</a:t>
            </a:r>
            <a:r>
              <a:rPr kumimoji="1" lang="en-US" altLang="ja-JP" sz="1200" dirty="0">
                <a:solidFill>
                  <a:schemeClr val="bg1"/>
                </a:solidFill>
              </a:rPr>
              <a:t>1</a:t>
            </a:r>
            <a:r>
              <a:rPr kumimoji="1" lang="ja-JP" altLang="en-US" sz="1200" dirty="0">
                <a:solidFill>
                  <a:schemeClr val="bg1"/>
                </a:solidFill>
              </a:rPr>
              <a:t>月</a:t>
            </a:r>
            <a:r>
              <a:rPr kumimoji="1" lang="en-US" altLang="ja-JP" sz="1200" dirty="0">
                <a:solidFill>
                  <a:schemeClr val="bg1"/>
                </a:solidFill>
              </a:rPr>
              <a:t>20</a:t>
            </a:r>
            <a:r>
              <a:rPr kumimoji="1" lang="ja-JP" altLang="en-US" sz="1200" dirty="0">
                <a:solidFill>
                  <a:schemeClr val="bg1"/>
                </a:solidFill>
              </a:rPr>
              <a:t>日修正（岩手局）</a:t>
            </a:r>
          </a:p>
        </p:txBody>
      </p:sp>
    </p:spTree>
    <p:extLst>
      <p:ext uri="{BB962C8B-B14F-4D97-AF65-F5344CB8AC3E}">
        <p14:creationId xmlns:p14="http://schemas.microsoft.com/office/powerpoint/2010/main" val="327030316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p:cNvSpPr txBox="1">
            <a:spLocks/>
          </p:cNvSpPr>
          <p:nvPr/>
        </p:nvSpPr>
        <p:spPr>
          <a:xfrm>
            <a:off x="2362200" y="3284984"/>
            <a:ext cx="7534810" cy="2304191"/>
          </a:xfrm>
          <a:prstGeom prst="rect">
            <a:avLst/>
          </a:prstGeom>
        </p:spPr>
        <p:txBody>
          <a:bodyPr/>
          <a:lst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a:lstStyle>
          <a:p>
            <a:r>
              <a:rPr lang="en-US" altLang="ja-JP" sz="2400" dirty="0">
                <a:solidFill>
                  <a:schemeClr val="tx1"/>
                </a:solidFill>
              </a:rPr>
              <a:t>2</a:t>
            </a:r>
            <a:r>
              <a:rPr lang="ja-JP" sz="2400" dirty="0">
                <a:solidFill>
                  <a:schemeClr val="tx1"/>
                </a:solidFill>
              </a:rPr>
              <a:t>．</a:t>
            </a:r>
            <a:r>
              <a:rPr lang="zh-TW" altLang="en-US" sz="2400" dirty="0">
                <a:solidFill>
                  <a:schemeClr val="tx1"/>
                </a:solidFill>
              </a:rPr>
              <a:t>男女間賃金差異</a:t>
            </a:r>
            <a:r>
              <a:rPr lang="ja-JP" altLang="en-US" sz="2400" dirty="0">
                <a:solidFill>
                  <a:schemeClr val="tx1"/>
                </a:solidFill>
              </a:rPr>
              <a:t>の算出方法等について</a:t>
            </a:r>
            <a:endParaRPr lang="ja-JP" sz="2400" dirty="0">
              <a:solidFill>
                <a:schemeClr val="tx1"/>
              </a:solidFill>
            </a:endParaRPr>
          </a:p>
        </p:txBody>
      </p:sp>
    </p:spTree>
    <p:extLst>
      <p:ext uri="{BB962C8B-B14F-4D97-AF65-F5344CB8AC3E}">
        <p14:creationId xmlns:p14="http://schemas.microsoft.com/office/powerpoint/2010/main" val="1380801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txBox="1">
            <a:spLocks/>
          </p:cNvSpPr>
          <p:nvPr/>
        </p:nvSpPr>
        <p:spPr>
          <a:xfrm>
            <a:off x="2362200" y="3284984"/>
            <a:ext cx="7534810" cy="2304191"/>
          </a:xfrm>
          <a:prstGeom prst="rect">
            <a:avLst/>
          </a:prstGeom>
        </p:spPr>
        <p:txBody>
          <a:bodyPr/>
          <a:lst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a:lstStyle>
          <a:p>
            <a:r>
              <a:rPr lang="en-US" altLang="ja-JP" sz="2400" dirty="0">
                <a:solidFill>
                  <a:schemeClr val="tx1"/>
                </a:solidFill>
              </a:rPr>
              <a:t>(1)</a:t>
            </a:r>
            <a:r>
              <a:rPr lang="ja-JP" altLang="en-US" sz="2400" dirty="0">
                <a:solidFill>
                  <a:schemeClr val="tx1"/>
                </a:solidFill>
              </a:rPr>
              <a:t>　算出の手順</a:t>
            </a:r>
            <a:endParaRPr lang="ja-JP" sz="2400" dirty="0">
              <a:solidFill>
                <a:schemeClr val="tx1"/>
              </a:solidFill>
            </a:endParaRPr>
          </a:p>
        </p:txBody>
      </p:sp>
    </p:spTree>
    <p:extLst>
      <p:ext uri="{BB962C8B-B14F-4D97-AF65-F5344CB8AC3E}">
        <p14:creationId xmlns:p14="http://schemas.microsoft.com/office/powerpoint/2010/main" val="1837095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nvGraphicFramePr>
        <p:xfrm>
          <a:off x="2255253" y="2266110"/>
          <a:ext cx="5553537" cy="4183073"/>
        </p:xfrm>
        <a:graphic>
          <a:graphicData uri="http://schemas.openxmlformats.org/drawingml/2006/table">
            <a:tbl>
              <a:tblPr firstRow="1" bandRow="1">
                <a:tableStyleId>{073A0DAA-6AF3-43AB-8588-CEC1D06C72B9}</a:tableStyleId>
              </a:tblPr>
              <a:tblGrid>
                <a:gridCol w="1547254">
                  <a:extLst>
                    <a:ext uri="{9D8B030D-6E8A-4147-A177-3AD203B41FA5}">
                      <a16:colId xmlns:a16="http://schemas.microsoft.com/office/drawing/2014/main" val="1734819316"/>
                    </a:ext>
                  </a:extLst>
                </a:gridCol>
                <a:gridCol w="1961698">
                  <a:extLst>
                    <a:ext uri="{9D8B030D-6E8A-4147-A177-3AD203B41FA5}">
                      <a16:colId xmlns:a16="http://schemas.microsoft.com/office/drawing/2014/main" val="1772181613"/>
                    </a:ext>
                  </a:extLst>
                </a:gridCol>
                <a:gridCol w="2044585">
                  <a:extLst>
                    <a:ext uri="{9D8B030D-6E8A-4147-A177-3AD203B41FA5}">
                      <a16:colId xmlns:a16="http://schemas.microsoft.com/office/drawing/2014/main" val="2510356346"/>
                    </a:ext>
                  </a:extLst>
                </a:gridCol>
              </a:tblGrid>
              <a:tr h="948747">
                <a:tc>
                  <a:txBody>
                    <a:bodyPr/>
                    <a:lstStyle/>
                    <a:p>
                      <a:pPr algn="ctr"/>
                      <a:endParaRPr kumimoji="1" lang="ja-JP" alt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chemeClr val="tx1"/>
                          </a:solidFill>
                        </a:rPr>
                        <a:t>女性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chemeClr val="tx1"/>
                          </a:solidFill>
                        </a:rPr>
                        <a:t>男性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6788457"/>
                  </a:ext>
                </a:extLst>
              </a:tr>
              <a:tr h="1617163">
                <a:tc>
                  <a:txBody>
                    <a:bodyPr/>
                    <a:lstStyle/>
                    <a:p>
                      <a:pPr algn="ctr"/>
                      <a:r>
                        <a:rPr kumimoji="1" lang="ja-JP" altLang="en-US" dirty="0"/>
                        <a:t>正規労働者</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1" dirty="0"/>
                        <a:t>女性・正規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1" dirty="0"/>
                        <a:t>男性・正規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5794823"/>
                  </a:ext>
                </a:extLst>
              </a:tr>
              <a:tr h="1617163">
                <a:tc>
                  <a:txBody>
                    <a:bodyPr/>
                    <a:lstStyle/>
                    <a:p>
                      <a:pPr algn="ctr"/>
                      <a:r>
                        <a:rPr kumimoji="1" lang="ja-JP" altLang="en-US" dirty="0"/>
                        <a:t>非正規労働者</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1" dirty="0"/>
                        <a:t>女性・非正規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1" dirty="0"/>
                        <a:t>男性・非正規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490426"/>
                  </a:ext>
                </a:extLst>
              </a:tr>
            </a:tbl>
          </a:graphicData>
        </a:graphic>
      </p:graphicFrame>
      <p:sp>
        <p:nvSpPr>
          <p:cNvPr id="2" name="タイトル 1"/>
          <p:cNvSpPr>
            <a:spLocks noGrp="1"/>
          </p:cNvSpPr>
          <p:nvPr>
            <p:ph type="title"/>
          </p:nvPr>
        </p:nvSpPr>
        <p:spPr/>
        <p:txBody>
          <a:bodyPr/>
          <a:lstStyle/>
          <a:p>
            <a:r>
              <a:rPr lang="ja-JP" altLang="en-US" dirty="0"/>
              <a:t>①労働者を男性・女性、また、正規・非正規で４種類に分類します。</a:t>
            </a:r>
            <a:endParaRPr kumimoji="1" lang="ja-JP" altLang="en-US" dirty="0"/>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12</a:t>
            </a:fld>
            <a:endParaRPr lang="en-US" dirty="0"/>
          </a:p>
        </p:txBody>
      </p:sp>
      <p:graphicFrame>
        <p:nvGraphicFramePr>
          <p:cNvPr id="8" name="図表 7"/>
          <p:cNvGraphicFramePr/>
          <p:nvPr/>
        </p:nvGraphicFramePr>
        <p:xfrm>
          <a:off x="665283" y="904632"/>
          <a:ext cx="8544834" cy="396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テキスト ボックス 9"/>
          <p:cNvSpPr txBox="1"/>
          <p:nvPr/>
        </p:nvSpPr>
        <p:spPr>
          <a:xfrm>
            <a:off x="764823" y="1505437"/>
            <a:ext cx="8445295" cy="387798"/>
          </a:xfrm>
          <a:prstGeom prst="rect">
            <a:avLst/>
          </a:prstGeom>
          <a:noFill/>
        </p:spPr>
        <p:txBody>
          <a:bodyPr wrap="square" rtlCol="0">
            <a:spAutoFit/>
          </a:bodyPr>
          <a:lstStyle/>
          <a:p>
            <a:pPr>
              <a:lnSpc>
                <a:spcPct val="120000"/>
              </a:lnSpc>
              <a:spcAft>
                <a:spcPts val="600"/>
              </a:spcAft>
              <a:buClr>
                <a:schemeClr val="tx2"/>
              </a:buClr>
            </a:pPr>
            <a:r>
              <a:rPr kumimoji="1" lang="ja-JP" altLang="en-US" sz="1600" dirty="0"/>
              <a:t>「正規労働者」・「非正規労働者」の考え方については後述します。</a:t>
            </a:r>
          </a:p>
        </p:txBody>
      </p:sp>
    </p:spTree>
    <p:extLst>
      <p:ext uri="{BB962C8B-B14F-4D97-AF65-F5344CB8AC3E}">
        <p14:creationId xmlns:p14="http://schemas.microsoft.com/office/powerpoint/2010/main" val="3540700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②４種類の労働者それぞれについて、一の事業年度の総賃金と人員数を算出します。</a:t>
            </a:r>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13</a:t>
            </a:fld>
            <a:endParaRPr lang="en-US" dirty="0"/>
          </a:p>
        </p:txBody>
      </p:sp>
      <p:graphicFrame>
        <p:nvGraphicFramePr>
          <p:cNvPr id="9" name="表 8"/>
          <p:cNvGraphicFramePr>
            <a:graphicFrameLocks noGrp="1"/>
          </p:cNvGraphicFramePr>
          <p:nvPr/>
        </p:nvGraphicFramePr>
        <p:xfrm>
          <a:off x="2255254" y="2195043"/>
          <a:ext cx="5553537" cy="4183073"/>
        </p:xfrm>
        <a:graphic>
          <a:graphicData uri="http://schemas.openxmlformats.org/drawingml/2006/table">
            <a:tbl>
              <a:tblPr firstRow="1" bandRow="1">
                <a:tableStyleId>{073A0DAA-6AF3-43AB-8588-CEC1D06C72B9}</a:tableStyleId>
              </a:tblPr>
              <a:tblGrid>
                <a:gridCol w="1547254">
                  <a:extLst>
                    <a:ext uri="{9D8B030D-6E8A-4147-A177-3AD203B41FA5}">
                      <a16:colId xmlns:a16="http://schemas.microsoft.com/office/drawing/2014/main" val="1734819316"/>
                    </a:ext>
                  </a:extLst>
                </a:gridCol>
                <a:gridCol w="1961698">
                  <a:extLst>
                    <a:ext uri="{9D8B030D-6E8A-4147-A177-3AD203B41FA5}">
                      <a16:colId xmlns:a16="http://schemas.microsoft.com/office/drawing/2014/main" val="1772181613"/>
                    </a:ext>
                  </a:extLst>
                </a:gridCol>
                <a:gridCol w="2044585">
                  <a:extLst>
                    <a:ext uri="{9D8B030D-6E8A-4147-A177-3AD203B41FA5}">
                      <a16:colId xmlns:a16="http://schemas.microsoft.com/office/drawing/2014/main" val="2510356346"/>
                    </a:ext>
                  </a:extLst>
                </a:gridCol>
              </a:tblGrid>
              <a:tr h="948747">
                <a:tc>
                  <a:txBody>
                    <a:bodyPr/>
                    <a:lstStyle/>
                    <a:p>
                      <a:pPr algn="ctr"/>
                      <a:endParaRPr kumimoji="1" lang="ja-JP" alt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chemeClr val="tx1"/>
                          </a:solidFill>
                        </a:rPr>
                        <a:t>女性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chemeClr val="tx1"/>
                          </a:solidFill>
                        </a:rPr>
                        <a:t>男性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6788457"/>
                  </a:ext>
                </a:extLst>
              </a:tr>
              <a:tr h="1617163">
                <a:tc>
                  <a:txBody>
                    <a:bodyPr/>
                    <a:lstStyle/>
                    <a:p>
                      <a:pPr algn="ctr"/>
                      <a:r>
                        <a:rPr kumimoji="1" lang="ja-JP" altLang="en-US" dirty="0"/>
                        <a:t>正規労働者</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300" dirty="0"/>
                    </a:p>
                    <a:p>
                      <a:pPr algn="ctr"/>
                      <a:r>
                        <a:rPr kumimoji="1" lang="ja-JP" altLang="en-US" dirty="0"/>
                        <a:t>女性・正規の</a:t>
                      </a:r>
                      <a:endParaRPr kumimoji="1" lang="en-US" altLang="ja-JP" dirty="0"/>
                    </a:p>
                    <a:p>
                      <a:pPr algn="ctr"/>
                      <a:endParaRPr kumimoji="1" lang="en-US" altLang="ja-JP" sz="300" dirty="0"/>
                    </a:p>
                    <a:p>
                      <a:pPr algn="ctr"/>
                      <a:r>
                        <a:rPr kumimoji="1" lang="ja-JP" altLang="en-US" sz="1800" b="1" dirty="0">
                          <a:solidFill>
                            <a:schemeClr val="tx1"/>
                          </a:solidFill>
                        </a:rPr>
                        <a:t>総賃金・人員数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300" dirty="0"/>
                    </a:p>
                    <a:p>
                      <a:pPr algn="ctr"/>
                      <a:r>
                        <a:rPr kumimoji="1" lang="ja-JP" altLang="en-US" dirty="0"/>
                        <a:t>男性・正規の</a:t>
                      </a:r>
                      <a:endParaRPr kumimoji="1" lang="en-US" altLang="ja-JP" dirty="0"/>
                    </a:p>
                    <a:p>
                      <a:pPr algn="ctr"/>
                      <a:endParaRPr kumimoji="1" lang="en-US" altLang="ja-JP" sz="500" dirty="0"/>
                    </a:p>
                    <a:p>
                      <a:pPr algn="ctr"/>
                      <a:r>
                        <a:rPr kumimoji="1" lang="ja-JP" altLang="en-US" sz="1800" b="1" dirty="0"/>
                        <a:t>総賃金・人員数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5794823"/>
                  </a:ext>
                </a:extLst>
              </a:tr>
              <a:tr h="1617163">
                <a:tc>
                  <a:txBody>
                    <a:bodyPr/>
                    <a:lstStyle/>
                    <a:p>
                      <a:pPr algn="ctr"/>
                      <a:r>
                        <a:rPr kumimoji="1" lang="ja-JP" altLang="en-US" dirty="0"/>
                        <a:t>非正規労働者</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300" dirty="0"/>
                    </a:p>
                    <a:p>
                      <a:pPr algn="ctr"/>
                      <a:r>
                        <a:rPr kumimoji="1" lang="ja-JP" altLang="en-US" dirty="0"/>
                        <a:t>女性・非正規の</a:t>
                      </a:r>
                      <a:endParaRPr kumimoji="1" lang="en-US" altLang="ja-JP" dirty="0"/>
                    </a:p>
                    <a:p>
                      <a:pPr algn="ctr"/>
                      <a:endParaRPr kumimoji="1" lang="en-US" altLang="ja-JP" sz="500" dirty="0"/>
                    </a:p>
                    <a:p>
                      <a:pPr algn="ctr"/>
                      <a:r>
                        <a:rPr kumimoji="1" lang="ja-JP" altLang="en-US" sz="1800" b="1" dirty="0"/>
                        <a:t>総賃金・人員数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300" dirty="0"/>
                    </a:p>
                    <a:p>
                      <a:pPr algn="ctr"/>
                      <a:r>
                        <a:rPr kumimoji="1" lang="ja-JP" altLang="en-US" dirty="0"/>
                        <a:t>男性・非正規の</a:t>
                      </a:r>
                      <a:endParaRPr kumimoji="1" lang="en-US" altLang="ja-JP" dirty="0"/>
                    </a:p>
                    <a:p>
                      <a:pPr algn="ctr"/>
                      <a:endParaRPr kumimoji="1" lang="en-US" altLang="ja-JP" sz="500" dirty="0"/>
                    </a:p>
                    <a:p>
                      <a:pPr algn="ctr"/>
                      <a:r>
                        <a:rPr kumimoji="1" lang="ja-JP" altLang="en-US" sz="1800" b="1" dirty="0"/>
                        <a:t>総賃金・人員数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490426"/>
                  </a:ext>
                </a:extLst>
              </a:tr>
            </a:tbl>
          </a:graphicData>
        </a:graphic>
      </p:graphicFrame>
      <p:sp>
        <p:nvSpPr>
          <p:cNvPr id="4" name="テキスト ボックス 3"/>
          <p:cNvSpPr txBox="1"/>
          <p:nvPr/>
        </p:nvSpPr>
        <p:spPr>
          <a:xfrm>
            <a:off x="726723" y="1417972"/>
            <a:ext cx="8445295" cy="760208"/>
          </a:xfrm>
          <a:prstGeom prst="rect">
            <a:avLst/>
          </a:prstGeom>
          <a:noFill/>
        </p:spPr>
        <p:txBody>
          <a:bodyPr wrap="square" rtlCol="0">
            <a:spAutoFit/>
          </a:bodyPr>
          <a:lstStyle/>
          <a:p>
            <a:pPr>
              <a:lnSpc>
                <a:spcPct val="120000"/>
              </a:lnSpc>
              <a:spcAft>
                <a:spcPts val="600"/>
              </a:spcAft>
              <a:buClr>
                <a:schemeClr val="tx2"/>
              </a:buClr>
            </a:pPr>
            <a:r>
              <a:rPr kumimoji="1" lang="ja-JP" altLang="en-US" sz="1600" dirty="0"/>
              <a:t>総賃金の算出方法、人員数の考え方については後述します。</a:t>
            </a:r>
            <a:endParaRPr kumimoji="1" lang="en-US" altLang="ja-JP" sz="1600" dirty="0"/>
          </a:p>
          <a:p>
            <a:pPr>
              <a:lnSpc>
                <a:spcPct val="120000"/>
              </a:lnSpc>
              <a:spcAft>
                <a:spcPts val="600"/>
              </a:spcAft>
              <a:buClr>
                <a:schemeClr val="tx2"/>
              </a:buClr>
            </a:pPr>
            <a:r>
              <a:rPr kumimoji="1" lang="ja-JP" altLang="en-US" sz="1600" dirty="0"/>
              <a:t>算出した総賃金・人員数は全ての労働者の</a:t>
            </a:r>
            <a:r>
              <a:rPr kumimoji="1" lang="zh-TW" altLang="en-US" sz="1600" dirty="0"/>
              <a:t>男女間賃金差異</a:t>
            </a:r>
            <a:r>
              <a:rPr kumimoji="1" lang="ja-JP" altLang="en-US" sz="1600" dirty="0"/>
              <a:t>の算出に利用可能です。</a:t>
            </a:r>
          </a:p>
        </p:txBody>
      </p:sp>
      <p:grpSp>
        <p:nvGrpSpPr>
          <p:cNvPr id="5" name="グループ化 4"/>
          <p:cNvGrpSpPr/>
          <p:nvPr/>
        </p:nvGrpSpPr>
        <p:grpSpPr>
          <a:xfrm>
            <a:off x="3980960" y="3750506"/>
            <a:ext cx="1695940" cy="904863"/>
            <a:chOff x="3625360" y="3737805"/>
            <a:chExt cx="1695940" cy="904863"/>
          </a:xfrm>
        </p:grpSpPr>
        <p:sp>
          <p:nvSpPr>
            <p:cNvPr id="10" name="テキスト ボックス 9"/>
            <p:cNvSpPr txBox="1"/>
            <p:nvPr/>
          </p:nvSpPr>
          <p:spPr>
            <a:xfrm>
              <a:off x="3625360" y="3737805"/>
              <a:ext cx="798890" cy="904863"/>
            </a:xfrm>
            <a:prstGeom prst="rect">
              <a:avLst/>
            </a:prstGeom>
            <a:noFill/>
          </p:spPr>
          <p:txBody>
            <a:bodyPr wrap="square" rtlCol="0">
              <a:spAutoFit/>
            </a:bodyPr>
            <a:lstStyle/>
            <a:p>
              <a:pPr>
                <a:lnSpc>
                  <a:spcPct val="120000"/>
                </a:lnSpc>
                <a:spcAft>
                  <a:spcPts val="600"/>
                </a:spcAft>
                <a:buClr>
                  <a:schemeClr val="tx2"/>
                </a:buClr>
              </a:pPr>
              <a:r>
                <a:rPr kumimoji="1" lang="ja-JP" altLang="en-US" sz="4400" b="1" dirty="0">
                  <a:solidFill>
                    <a:srgbClr val="4673AE"/>
                  </a:solidFill>
                </a:rPr>
                <a:t>￥</a:t>
              </a:r>
            </a:p>
          </p:txBody>
        </p:sp>
        <p:pic>
          <p:nvPicPr>
            <p:cNvPr id="11" name="グラフィックス 9" descr="男性 単色塗りつぶし">
              <a:extLst>
                <a:ext uri="{FF2B5EF4-FFF2-40B4-BE49-F238E27FC236}">
                  <a16:creationId xmlns:a16="http://schemas.microsoft.com/office/drawing/2014/main" id="{DCA878DE-A8C3-ED42-8BF2-F1F861FA3584}"/>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4380290" y="3860150"/>
              <a:ext cx="627340" cy="627340"/>
            </a:xfrm>
            <a:prstGeom prst="rect">
              <a:avLst/>
            </a:prstGeom>
          </p:spPr>
        </p:pic>
        <p:pic>
          <p:nvPicPr>
            <p:cNvPr id="12" name="グラフィックス 9" descr="男性 単色塗りつぶし">
              <a:extLst>
                <a:ext uri="{FF2B5EF4-FFF2-40B4-BE49-F238E27FC236}">
                  <a16:creationId xmlns:a16="http://schemas.microsoft.com/office/drawing/2014/main" id="{DCA878DE-A8C3-ED42-8BF2-F1F861FA3584}"/>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4693960" y="3860150"/>
              <a:ext cx="627340" cy="627340"/>
            </a:xfrm>
            <a:prstGeom prst="rect">
              <a:avLst/>
            </a:prstGeom>
          </p:spPr>
        </p:pic>
      </p:grpSp>
      <p:grpSp>
        <p:nvGrpSpPr>
          <p:cNvPr id="13" name="グループ化 12"/>
          <p:cNvGrpSpPr/>
          <p:nvPr/>
        </p:nvGrpSpPr>
        <p:grpSpPr>
          <a:xfrm>
            <a:off x="5966068" y="3767114"/>
            <a:ext cx="1704732" cy="904863"/>
            <a:chOff x="3616568" y="3729013"/>
            <a:chExt cx="1704732" cy="904863"/>
          </a:xfrm>
        </p:grpSpPr>
        <p:sp>
          <p:nvSpPr>
            <p:cNvPr id="14" name="テキスト ボックス 13"/>
            <p:cNvSpPr txBox="1"/>
            <p:nvPr/>
          </p:nvSpPr>
          <p:spPr>
            <a:xfrm>
              <a:off x="3616568" y="3729013"/>
              <a:ext cx="798890" cy="904863"/>
            </a:xfrm>
            <a:prstGeom prst="rect">
              <a:avLst/>
            </a:prstGeom>
            <a:noFill/>
          </p:spPr>
          <p:txBody>
            <a:bodyPr wrap="square" rtlCol="0">
              <a:spAutoFit/>
            </a:bodyPr>
            <a:lstStyle/>
            <a:p>
              <a:pPr>
                <a:lnSpc>
                  <a:spcPct val="120000"/>
                </a:lnSpc>
                <a:spcAft>
                  <a:spcPts val="600"/>
                </a:spcAft>
                <a:buClr>
                  <a:schemeClr val="tx2"/>
                </a:buClr>
              </a:pPr>
              <a:r>
                <a:rPr kumimoji="1" lang="ja-JP" altLang="en-US" sz="4400" b="1" dirty="0">
                  <a:solidFill>
                    <a:srgbClr val="4673AE"/>
                  </a:solidFill>
                </a:rPr>
                <a:t>￥</a:t>
              </a:r>
            </a:p>
          </p:txBody>
        </p:sp>
        <p:pic>
          <p:nvPicPr>
            <p:cNvPr id="16" name="グラフィックス 9" descr="男性 単色塗りつぶし">
              <a:extLst>
                <a:ext uri="{FF2B5EF4-FFF2-40B4-BE49-F238E27FC236}">
                  <a16:creationId xmlns:a16="http://schemas.microsoft.com/office/drawing/2014/main" id="{DCA878DE-A8C3-ED42-8BF2-F1F861FA3584}"/>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4380290" y="3860150"/>
              <a:ext cx="627340" cy="627340"/>
            </a:xfrm>
            <a:prstGeom prst="rect">
              <a:avLst/>
            </a:prstGeom>
          </p:spPr>
        </p:pic>
        <p:pic>
          <p:nvPicPr>
            <p:cNvPr id="17" name="グラフィックス 9" descr="男性 単色塗りつぶし">
              <a:extLst>
                <a:ext uri="{FF2B5EF4-FFF2-40B4-BE49-F238E27FC236}">
                  <a16:creationId xmlns:a16="http://schemas.microsoft.com/office/drawing/2014/main" id="{DCA878DE-A8C3-ED42-8BF2-F1F861FA3584}"/>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4693960" y="3860150"/>
              <a:ext cx="627340" cy="627340"/>
            </a:xfrm>
            <a:prstGeom prst="rect">
              <a:avLst/>
            </a:prstGeom>
          </p:spPr>
        </p:pic>
      </p:grpSp>
      <p:grpSp>
        <p:nvGrpSpPr>
          <p:cNvPr id="18" name="グループ化 17"/>
          <p:cNvGrpSpPr/>
          <p:nvPr/>
        </p:nvGrpSpPr>
        <p:grpSpPr>
          <a:xfrm>
            <a:off x="3993660" y="5439606"/>
            <a:ext cx="1695940" cy="904863"/>
            <a:chOff x="3625360" y="3737805"/>
            <a:chExt cx="1695940" cy="904863"/>
          </a:xfrm>
        </p:grpSpPr>
        <p:sp>
          <p:nvSpPr>
            <p:cNvPr id="19" name="テキスト ボックス 18"/>
            <p:cNvSpPr txBox="1"/>
            <p:nvPr/>
          </p:nvSpPr>
          <p:spPr>
            <a:xfrm>
              <a:off x="3625360" y="3737805"/>
              <a:ext cx="798890" cy="904863"/>
            </a:xfrm>
            <a:prstGeom prst="rect">
              <a:avLst/>
            </a:prstGeom>
            <a:noFill/>
          </p:spPr>
          <p:txBody>
            <a:bodyPr wrap="square" rtlCol="0">
              <a:spAutoFit/>
            </a:bodyPr>
            <a:lstStyle/>
            <a:p>
              <a:pPr>
                <a:lnSpc>
                  <a:spcPct val="120000"/>
                </a:lnSpc>
                <a:spcAft>
                  <a:spcPts val="600"/>
                </a:spcAft>
                <a:buClr>
                  <a:schemeClr val="tx2"/>
                </a:buClr>
              </a:pPr>
              <a:r>
                <a:rPr kumimoji="1" lang="ja-JP" altLang="en-US" sz="4400" b="1" dirty="0">
                  <a:solidFill>
                    <a:srgbClr val="4673AE"/>
                  </a:solidFill>
                </a:rPr>
                <a:t>￥</a:t>
              </a:r>
            </a:p>
          </p:txBody>
        </p:sp>
        <p:pic>
          <p:nvPicPr>
            <p:cNvPr id="20" name="グラフィックス 9" descr="男性 単色塗りつぶし">
              <a:extLst>
                <a:ext uri="{FF2B5EF4-FFF2-40B4-BE49-F238E27FC236}">
                  <a16:creationId xmlns:a16="http://schemas.microsoft.com/office/drawing/2014/main" id="{DCA878DE-A8C3-ED42-8BF2-F1F861FA3584}"/>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4380290" y="3860150"/>
              <a:ext cx="627340" cy="627340"/>
            </a:xfrm>
            <a:prstGeom prst="rect">
              <a:avLst/>
            </a:prstGeom>
          </p:spPr>
        </p:pic>
        <p:pic>
          <p:nvPicPr>
            <p:cNvPr id="21" name="グラフィックス 9" descr="男性 単色塗りつぶし">
              <a:extLst>
                <a:ext uri="{FF2B5EF4-FFF2-40B4-BE49-F238E27FC236}">
                  <a16:creationId xmlns:a16="http://schemas.microsoft.com/office/drawing/2014/main" id="{DCA878DE-A8C3-ED42-8BF2-F1F861FA3584}"/>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4693960" y="3860150"/>
              <a:ext cx="627340" cy="627340"/>
            </a:xfrm>
            <a:prstGeom prst="rect">
              <a:avLst/>
            </a:prstGeom>
          </p:spPr>
        </p:pic>
      </p:grpSp>
      <p:grpSp>
        <p:nvGrpSpPr>
          <p:cNvPr id="22" name="グループ化 21"/>
          <p:cNvGrpSpPr/>
          <p:nvPr/>
        </p:nvGrpSpPr>
        <p:grpSpPr>
          <a:xfrm>
            <a:off x="5982676" y="5439606"/>
            <a:ext cx="1713524" cy="904863"/>
            <a:chOff x="3607776" y="3737805"/>
            <a:chExt cx="1713524" cy="904863"/>
          </a:xfrm>
        </p:grpSpPr>
        <p:sp>
          <p:nvSpPr>
            <p:cNvPr id="23" name="テキスト ボックス 22"/>
            <p:cNvSpPr txBox="1"/>
            <p:nvPr/>
          </p:nvSpPr>
          <p:spPr>
            <a:xfrm>
              <a:off x="3607776" y="3737805"/>
              <a:ext cx="798890" cy="904863"/>
            </a:xfrm>
            <a:prstGeom prst="rect">
              <a:avLst/>
            </a:prstGeom>
            <a:noFill/>
          </p:spPr>
          <p:txBody>
            <a:bodyPr wrap="square" rtlCol="0">
              <a:spAutoFit/>
            </a:bodyPr>
            <a:lstStyle/>
            <a:p>
              <a:pPr>
                <a:lnSpc>
                  <a:spcPct val="120000"/>
                </a:lnSpc>
                <a:spcAft>
                  <a:spcPts val="600"/>
                </a:spcAft>
                <a:buClr>
                  <a:schemeClr val="tx2"/>
                </a:buClr>
              </a:pPr>
              <a:r>
                <a:rPr kumimoji="1" lang="ja-JP" altLang="en-US" sz="4400" b="1" dirty="0">
                  <a:solidFill>
                    <a:srgbClr val="4673AE"/>
                  </a:solidFill>
                </a:rPr>
                <a:t>￥</a:t>
              </a:r>
            </a:p>
          </p:txBody>
        </p:sp>
        <p:pic>
          <p:nvPicPr>
            <p:cNvPr id="24" name="グラフィックス 9" descr="男性 単色塗りつぶし">
              <a:extLst>
                <a:ext uri="{FF2B5EF4-FFF2-40B4-BE49-F238E27FC236}">
                  <a16:creationId xmlns:a16="http://schemas.microsoft.com/office/drawing/2014/main" id="{DCA878DE-A8C3-ED42-8BF2-F1F861FA3584}"/>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4380290" y="3860150"/>
              <a:ext cx="627340" cy="627340"/>
            </a:xfrm>
            <a:prstGeom prst="rect">
              <a:avLst/>
            </a:prstGeom>
          </p:spPr>
        </p:pic>
        <p:pic>
          <p:nvPicPr>
            <p:cNvPr id="25" name="グラフィックス 9" descr="男性 単色塗りつぶし">
              <a:extLst>
                <a:ext uri="{FF2B5EF4-FFF2-40B4-BE49-F238E27FC236}">
                  <a16:creationId xmlns:a16="http://schemas.microsoft.com/office/drawing/2014/main" id="{DCA878DE-A8C3-ED42-8BF2-F1F861FA3584}"/>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4693960" y="3860150"/>
              <a:ext cx="627340" cy="627340"/>
            </a:xfrm>
            <a:prstGeom prst="rect">
              <a:avLst/>
            </a:prstGeom>
          </p:spPr>
        </p:pic>
      </p:grpSp>
      <p:graphicFrame>
        <p:nvGraphicFramePr>
          <p:cNvPr id="27" name="図表 26"/>
          <p:cNvGraphicFramePr/>
          <p:nvPr/>
        </p:nvGraphicFramePr>
        <p:xfrm>
          <a:off x="665283" y="904632"/>
          <a:ext cx="8544834" cy="3966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81618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nvGraphicFramePr>
        <p:xfrm>
          <a:off x="2255254" y="2178756"/>
          <a:ext cx="5553537" cy="4186874"/>
        </p:xfrm>
        <a:graphic>
          <a:graphicData uri="http://schemas.openxmlformats.org/drawingml/2006/table">
            <a:tbl>
              <a:tblPr firstRow="1" bandRow="1">
                <a:tableStyleId>{073A0DAA-6AF3-43AB-8588-CEC1D06C72B9}</a:tableStyleId>
              </a:tblPr>
              <a:tblGrid>
                <a:gridCol w="1547254">
                  <a:extLst>
                    <a:ext uri="{9D8B030D-6E8A-4147-A177-3AD203B41FA5}">
                      <a16:colId xmlns:a16="http://schemas.microsoft.com/office/drawing/2014/main" val="1734819316"/>
                    </a:ext>
                  </a:extLst>
                </a:gridCol>
                <a:gridCol w="1961698">
                  <a:extLst>
                    <a:ext uri="{9D8B030D-6E8A-4147-A177-3AD203B41FA5}">
                      <a16:colId xmlns:a16="http://schemas.microsoft.com/office/drawing/2014/main" val="1772181613"/>
                    </a:ext>
                  </a:extLst>
                </a:gridCol>
                <a:gridCol w="2044585">
                  <a:extLst>
                    <a:ext uri="{9D8B030D-6E8A-4147-A177-3AD203B41FA5}">
                      <a16:colId xmlns:a16="http://schemas.microsoft.com/office/drawing/2014/main" val="2510356346"/>
                    </a:ext>
                  </a:extLst>
                </a:gridCol>
              </a:tblGrid>
              <a:tr h="949610">
                <a:tc>
                  <a:txBody>
                    <a:bodyPr/>
                    <a:lstStyle/>
                    <a:p>
                      <a:pPr algn="ctr"/>
                      <a:endParaRPr kumimoji="1" lang="ja-JP" alt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chemeClr val="tx1"/>
                          </a:solidFill>
                        </a:rPr>
                        <a:t>女性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chemeClr val="tx1"/>
                          </a:solidFill>
                        </a:rPr>
                        <a:t>男性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6788457"/>
                  </a:ext>
                </a:extLst>
              </a:tr>
              <a:tr h="1618632">
                <a:tc>
                  <a:txBody>
                    <a:bodyPr/>
                    <a:lstStyle/>
                    <a:p>
                      <a:pPr algn="ctr"/>
                      <a:r>
                        <a:rPr kumimoji="1" lang="ja-JP" altLang="en-US" dirty="0"/>
                        <a:t>正規労働者</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t>女性・正規の</a:t>
                      </a:r>
                      <a:endParaRPr kumimoji="1" lang="en-US" altLang="ja-JP" dirty="0"/>
                    </a:p>
                    <a:p>
                      <a:pPr algn="ctr"/>
                      <a:r>
                        <a:rPr kumimoji="1" lang="ja-JP" altLang="en-US" dirty="0"/>
                        <a:t>平均年間賃金</a:t>
                      </a:r>
                      <a:endParaRPr kumimoji="1" lang="en-US" altLang="ja-JP" dirty="0"/>
                    </a:p>
                    <a:p>
                      <a:r>
                        <a:rPr kumimoji="1" lang="ja-JP" altLang="en-US" sz="1400" b="1" dirty="0"/>
                        <a:t>（＝総賃金</a:t>
                      </a:r>
                      <a:r>
                        <a:rPr kumimoji="1" lang="en-US" altLang="ja-JP" sz="1400" b="1" dirty="0"/>
                        <a:t>÷</a:t>
                      </a:r>
                      <a:r>
                        <a:rPr kumimoji="1" lang="ja-JP" altLang="en-US" sz="1400" b="1" dirty="0"/>
                        <a:t>人員数）</a:t>
                      </a:r>
                      <a:endParaRPr kumimoji="1" lang="en-US" altLang="ja-JP"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t>男性・正規の</a:t>
                      </a:r>
                      <a:endParaRPr kumimoji="1" lang="en-US" altLang="ja-JP" dirty="0"/>
                    </a:p>
                    <a:p>
                      <a:pPr algn="ctr"/>
                      <a:r>
                        <a:rPr kumimoji="1" lang="ja-JP" altLang="en-US" dirty="0"/>
                        <a:t>平均年間賃金</a:t>
                      </a:r>
                      <a:endParaRPr kumimoji="1" lang="en-US" altLang="ja-JP" dirty="0"/>
                    </a:p>
                    <a:p>
                      <a:pPr algn="ctr"/>
                      <a:r>
                        <a:rPr kumimoji="1" lang="ja-JP" altLang="en-US" sz="1400" b="1" dirty="0"/>
                        <a:t>（＝総賃金</a:t>
                      </a:r>
                      <a:r>
                        <a:rPr kumimoji="1" lang="en-US" altLang="ja-JP" sz="1400" b="1" dirty="0"/>
                        <a:t>÷</a:t>
                      </a:r>
                      <a:r>
                        <a:rPr kumimoji="1" lang="ja-JP" altLang="en-US" sz="1400" b="1" dirty="0"/>
                        <a:t>人員数）</a:t>
                      </a:r>
                      <a:endParaRPr kumimoji="1" lang="en-US" altLang="ja-JP"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5794823"/>
                  </a:ext>
                </a:extLst>
              </a:tr>
              <a:tr h="1618632">
                <a:tc>
                  <a:txBody>
                    <a:bodyPr/>
                    <a:lstStyle/>
                    <a:p>
                      <a:pPr algn="ctr"/>
                      <a:r>
                        <a:rPr kumimoji="1" lang="ja-JP" altLang="en-US" dirty="0"/>
                        <a:t>非正規労働者</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t>女性・非正規の</a:t>
                      </a:r>
                      <a:endParaRPr kumimoji="1" lang="en-US" altLang="ja-JP" dirty="0"/>
                    </a:p>
                    <a:p>
                      <a:pPr algn="ctr"/>
                      <a:r>
                        <a:rPr kumimoji="1" lang="ja-JP" altLang="en-US" dirty="0"/>
                        <a:t>平均年間賃金</a:t>
                      </a:r>
                      <a:endParaRPr kumimoji="1" lang="en-US" altLang="ja-JP" dirty="0"/>
                    </a:p>
                    <a:p>
                      <a:pPr algn="ctr"/>
                      <a:r>
                        <a:rPr kumimoji="1" lang="ja-JP" altLang="en-US" sz="1400" b="1" dirty="0"/>
                        <a:t>（＝総賃金</a:t>
                      </a:r>
                      <a:r>
                        <a:rPr kumimoji="1" lang="en-US" altLang="ja-JP" sz="1400" b="1" dirty="0"/>
                        <a:t>÷</a:t>
                      </a:r>
                      <a:r>
                        <a:rPr kumimoji="1" lang="ja-JP" altLang="en-US" sz="1400" b="1" dirty="0"/>
                        <a:t>人員数）</a:t>
                      </a:r>
                      <a:endParaRPr kumimoji="1" lang="en-US" altLang="ja-JP"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t>男性・非正規の</a:t>
                      </a:r>
                      <a:endParaRPr kumimoji="1" lang="en-US" altLang="ja-JP" dirty="0"/>
                    </a:p>
                    <a:p>
                      <a:pPr algn="ctr"/>
                      <a:r>
                        <a:rPr kumimoji="1" lang="ja-JP" altLang="en-US" dirty="0"/>
                        <a:t>平均年間賃金</a:t>
                      </a:r>
                      <a:endParaRPr kumimoji="1" lang="en-US" altLang="ja-JP" dirty="0"/>
                    </a:p>
                    <a:p>
                      <a:pPr algn="ctr"/>
                      <a:r>
                        <a:rPr kumimoji="1" lang="ja-JP" altLang="en-US" sz="1400" b="1" dirty="0"/>
                        <a:t>（＝総賃金</a:t>
                      </a:r>
                      <a:r>
                        <a:rPr kumimoji="1" lang="en-US" altLang="ja-JP" sz="1400" b="1" dirty="0"/>
                        <a:t>÷</a:t>
                      </a:r>
                      <a:r>
                        <a:rPr kumimoji="1" lang="ja-JP" altLang="en-US" sz="1400" b="1" dirty="0"/>
                        <a:t>人員数）</a:t>
                      </a:r>
                      <a:endParaRPr kumimoji="1" lang="en-US" altLang="ja-JP"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490426"/>
                  </a:ext>
                </a:extLst>
              </a:tr>
            </a:tbl>
          </a:graphicData>
        </a:graphic>
      </p:graphicFrame>
      <p:sp>
        <p:nvSpPr>
          <p:cNvPr id="2" name="タイトル 1"/>
          <p:cNvSpPr>
            <a:spLocks noGrp="1"/>
          </p:cNvSpPr>
          <p:nvPr>
            <p:ph type="title"/>
          </p:nvPr>
        </p:nvSpPr>
        <p:spPr/>
        <p:txBody>
          <a:bodyPr/>
          <a:lstStyle/>
          <a:p>
            <a:r>
              <a:rPr lang="ja-JP" altLang="en-US" dirty="0"/>
              <a:t>③４種類の労働者それぞれについて、平均年間賃金を算出します。</a:t>
            </a:r>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14</a:t>
            </a:fld>
            <a:endParaRPr lang="en-US" dirty="0"/>
          </a:p>
        </p:txBody>
      </p:sp>
      <p:sp>
        <p:nvSpPr>
          <p:cNvPr id="13" name="テキスト ボックス 12"/>
          <p:cNvSpPr txBox="1"/>
          <p:nvPr/>
        </p:nvSpPr>
        <p:spPr>
          <a:xfrm>
            <a:off x="764823" y="1532272"/>
            <a:ext cx="6344355" cy="387798"/>
          </a:xfrm>
          <a:prstGeom prst="rect">
            <a:avLst/>
          </a:prstGeom>
          <a:noFill/>
        </p:spPr>
        <p:txBody>
          <a:bodyPr wrap="square" rtlCol="0">
            <a:spAutoFit/>
          </a:bodyPr>
          <a:lstStyle/>
          <a:p>
            <a:pPr>
              <a:lnSpc>
                <a:spcPct val="120000"/>
              </a:lnSpc>
              <a:spcAft>
                <a:spcPts val="600"/>
              </a:spcAft>
              <a:buClr>
                <a:schemeClr val="tx2"/>
              </a:buClr>
            </a:pPr>
            <a:r>
              <a:rPr kumimoji="1" lang="ja-JP" altLang="en-US" sz="1600" dirty="0"/>
              <a:t>②でそれぞれ算出した総賃金をそれぞれの人員数で除します。</a:t>
            </a:r>
          </a:p>
        </p:txBody>
      </p:sp>
      <p:sp>
        <p:nvSpPr>
          <p:cNvPr id="7" name="テキスト ボックス 6"/>
          <p:cNvSpPr txBox="1"/>
          <p:nvPr/>
        </p:nvSpPr>
        <p:spPr>
          <a:xfrm>
            <a:off x="3819937" y="4369754"/>
            <a:ext cx="1923639" cy="307777"/>
          </a:xfrm>
          <a:prstGeom prst="rect">
            <a:avLst/>
          </a:prstGeom>
          <a:noFill/>
        </p:spPr>
        <p:txBody>
          <a:bodyPr wrap="square" rtlCol="0">
            <a:spAutoFit/>
          </a:bodyPr>
          <a:lstStyle/>
          <a:p>
            <a:pPr algn="ctr"/>
            <a:r>
              <a:rPr kumimoji="1" lang="ja-JP" altLang="en-US" sz="1400" b="1" dirty="0">
                <a:solidFill>
                  <a:schemeClr val="accent4">
                    <a:lumMod val="75000"/>
                  </a:schemeClr>
                </a:solidFill>
              </a:rPr>
              <a:t>平均年間賃金①</a:t>
            </a:r>
          </a:p>
        </p:txBody>
      </p:sp>
      <p:sp>
        <p:nvSpPr>
          <p:cNvPr id="12" name="テキスト ボックス 11"/>
          <p:cNvSpPr txBox="1"/>
          <p:nvPr/>
        </p:nvSpPr>
        <p:spPr>
          <a:xfrm>
            <a:off x="5866102" y="4369753"/>
            <a:ext cx="1923639" cy="307777"/>
          </a:xfrm>
          <a:prstGeom prst="rect">
            <a:avLst/>
          </a:prstGeom>
          <a:noFill/>
        </p:spPr>
        <p:txBody>
          <a:bodyPr wrap="square" rtlCol="0">
            <a:spAutoFit/>
          </a:bodyPr>
          <a:lstStyle/>
          <a:p>
            <a:pPr algn="ctr"/>
            <a:r>
              <a:rPr kumimoji="1" lang="ja-JP" altLang="en-US" sz="1400" b="1" dirty="0">
                <a:solidFill>
                  <a:schemeClr val="accent4">
                    <a:lumMod val="75000"/>
                  </a:schemeClr>
                </a:solidFill>
              </a:rPr>
              <a:t>平均年間賃金②</a:t>
            </a:r>
          </a:p>
        </p:txBody>
      </p:sp>
      <p:sp>
        <p:nvSpPr>
          <p:cNvPr id="15" name="テキスト ボックス 14"/>
          <p:cNvSpPr txBox="1"/>
          <p:nvPr/>
        </p:nvSpPr>
        <p:spPr>
          <a:xfrm>
            <a:off x="3848512" y="5999969"/>
            <a:ext cx="1923639" cy="307777"/>
          </a:xfrm>
          <a:prstGeom prst="rect">
            <a:avLst/>
          </a:prstGeom>
          <a:noFill/>
        </p:spPr>
        <p:txBody>
          <a:bodyPr wrap="square" rtlCol="0">
            <a:spAutoFit/>
          </a:bodyPr>
          <a:lstStyle/>
          <a:p>
            <a:pPr algn="ctr"/>
            <a:r>
              <a:rPr kumimoji="1" lang="ja-JP" altLang="en-US" sz="1400" b="1" dirty="0">
                <a:solidFill>
                  <a:schemeClr val="accent4">
                    <a:lumMod val="75000"/>
                  </a:schemeClr>
                </a:solidFill>
              </a:rPr>
              <a:t>平均年間賃金③</a:t>
            </a:r>
          </a:p>
        </p:txBody>
      </p:sp>
      <p:sp>
        <p:nvSpPr>
          <p:cNvPr id="16" name="テキスト ボックス 15"/>
          <p:cNvSpPr txBox="1"/>
          <p:nvPr/>
        </p:nvSpPr>
        <p:spPr>
          <a:xfrm>
            <a:off x="5894677" y="5999968"/>
            <a:ext cx="1923639" cy="307777"/>
          </a:xfrm>
          <a:prstGeom prst="rect">
            <a:avLst/>
          </a:prstGeom>
          <a:noFill/>
        </p:spPr>
        <p:txBody>
          <a:bodyPr wrap="square" rtlCol="0">
            <a:spAutoFit/>
          </a:bodyPr>
          <a:lstStyle/>
          <a:p>
            <a:pPr algn="ctr"/>
            <a:r>
              <a:rPr kumimoji="1" lang="ja-JP" altLang="en-US" sz="1400" b="1" dirty="0">
                <a:solidFill>
                  <a:schemeClr val="accent4">
                    <a:lumMod val="75000"/>
                  </a:schemeClr>
                </a:solidFill>
              </a:rPr>
              <a:t>平均年間賃金④</a:t>
            </a:r>
          </a:p>
        </p:txBody>
      </p:sp>
      <p:graphicFrame>
        <p:nvGraphicFramePr>
          <p:cNvPr id="17" name="図表 16"/>
          <p:cNvGraphicFramePr/>
          <p:nvPr/>
        </p:nvGraphicFramePr>
        <p:xfrm>
          <a:off x="665283" y="904632"/>
          <a:ext cx="8544834" cy="396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2772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④正規・非正規の総賃金・人員数を利用して、全ての労働者の年間平均賃金を男女別に算出します。</a:t>
            </a:r>
          </a:p>
        </p:txBody>
      </p:sp>
      <p:sp>
        <p:nvSpPr>
          <p:cNvPr id="3" name="スライド番号プレースホルダー 2"/>
          <p:cNvSpPr>
            <a:spLocks noGrp="1"/>
          </p:cNvSpPr>
          <p:nvPr>
            <p:ph type="sldNum" sz="quarter" idx="4"/>
          </p:nvPr>
        </p:nvSpPr>
        <p:spPr/>
        <p:txBody>
          <a:bodyPr/>
          <a:lstStyle/>
          <a:p>
            <a:pPr>
              <a:defRPr/>
            </a:pPr>
            <a:fld id="{48F63A3B-78C7-47BE-AE5E-E10140E04643}" type="slidenum">
              <a:rPr lang="en-US">
                <a:solidFill>
                  <a:srgbClr val="000000"/>
                </a:solidFill>
                <a:ea typeface="メイリオ"/>
              </a:rPr>
              <a:pPr>
                <a:defRPr/>
              </a:pPr>
              <a:t>15</a:t>
            </a:fld>
            <a:endParaRPr lang="en-US" dirty="0">
              <a:solidFill>
                <a:srgbClr val="000000"/>
              </a:solidFill>
              <a:ea typeface="メイリオ"/>
            </a:endParaRPr>
          </a:p>
        </p:txBody>
      </p:sp>
      <p:graphicFrame>
        <p:nvGraphicFramePr>
          <p:cNvPr id="24" name="表 23"/>
          <p:cNvGraphicFramePr>
            <a:graphicFrameLocks noGrp="1"/>
          </p:cNvGraphicFramePr>
          <p:nvPr/>
        </p:nvGraphicFramePr>
        <p:xfrm>
          <a:off x="1501424" y="1685925"/>
          <a:ext cx="6861527" cy="4749609"/>
        </p:xfrm>
        <a:graphic>
          <a:graphicData uri="http://schemas.openxmlformats.org/drawingml/2006/table">
            <a:tbl>
              <a:tblPr firstRow="1" bandRow="1">
                <a:tableStyleId>{5C22544A-7EE6-4342-B048-85BDC9FD1C3A}</a:tableStyleId>
              </a:tblPr>
              <a:tblGrid>
                <a:gridCol w="1809045">
                  <a:extLst>
                    <a:ext uri="{9D8B030D-6E8A-4147-A177-3AD203B41FA5}">
                      <a16:colId xmlns:a16="http://schemas.microsoft.com/office/drawing/2014/main" val="1851073714"/>
                    </a:ext>
                  </a:extLst>
                </a:gridCol>
                <a:gridCol w="2526241">
                  <a:extLst>
                    <a:ext uri="{9D8B030D-6E8A-4147-A177-3AD203B41FA5}">
                      <a16:colId xmlns:a16="http://schemas.microsoft.com/office/drawing/2014/main" val="1881657281"/>
                    </a:ext>
                  </a:extLst>
                </a:gridCol>
                <a:gridCol w="2526241">
                  <a:extLst>
                    <a:ext uri="{9D8B030D-6E8A-4147-A177-3AD203B41FA5}">
                      <a16:colId xmlns:a16="http://schemas.microsoft.com/office/drawing/2014/main" val="3828434512"/>
                    </a:ext>
                  </a:extLst>
                </a:gridCol>
              </a:tblGrid>
              <a:tr h="620748">
                <a:tc>
                  <a:txBody>
                    <a:bodyPr/>
                    <a:lstStyle/>
                    <a:p>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ysClr val="windowText" lastClr="000000"/>
                          </a:solidFill>
                        </a:rPr>
                        <a:t>女性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ysClr val="windowText" lastClr="000000"/>
                          </a:solidFill>
                        </a:rPr>
                        <a:t>男性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9689834"/>
                  </a:ext>
                </a:extLst>
              </a:tr>
              <a:tr h="1376287">
                <a:tc>
                  <a:txBody>
                    <a:bodyPr/>
                    <a:lstStyle/>
                    <a:p>
                      <a:pPr algn="ctr"/>
                      <a:r>
                        <a:rPr kumimoji="1" lang="ja-JP" altLang="en-US" dirty="0"/>
                        <a:t>正規労働者</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u="sng" dirty="0"/>
                        <a:t>総賃金（</a:t>
                      </a:r>
                      <a:r>
                        <a:rPr kumimoji="1" lang="en-US" altLang="ja-JP" u="sng" dirty="0"/>
                        <a:t>A</a:t>
                      </a:r>
                      <a:r>
                        <a:rPr kumimoji="1" lang="ja-JP" altLang="en-US" u="sng" dirty="0"/>
                        <a:t>）</a:t>
                      </a:r>
                      <a:endParaRPr kumimoji="1" lang="en-US" altLang="ja-JP" u="sng" dirty="0"/>
                    </a:p>
                    <a:p>
                      <a:pPr algn="ctr"/>
                      <a:r>
                        <a:rPr kumimoji="1" lang="ja-JP" altLang="en-US" dirty="0"/>
                        <a:t>人員数（</a:t>
                      </a:r>
                      <a:r>
                        <a:rPr kumimoji="1" lang="en-US" altLang="ja-JP" dirty="0"/>
                        <a:t>B</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u="sng" dirty="0"/>
                        <a:t>総賃金（</a:t>
                      </a:r>
                      <a:r>
                        <a:rPr kumimoji="1" lang="en-US" altLang="ja-JP" u="sng" dirty="0"/>
                        <a:t>C</a:t>
                      </a:r>
                      <a:r>
                        <a:rPr kumimoji="1" lang="ja-JP" altLang="en-US" u="sng" dirty="0"/>
                        <a:t>）</a:t>
                      </a:r>
                      <a:endParaRPr kumimoji="1" lang="en-US" altLang="ja-JP" u="sng" dirty="0"/>
                    </a:p>
                    <a:p>
                      <a:pPr algn="ctr"/>
                      <a:r>
                        <a:rPr kumimoji="1" lang="ja-JP" altLang="en-US" dirty="0"/>
                        <a:t>人員数（</a:t>
                      </a:r>
                      <a:r>
                        <a:rPr kumimoji="1" lang="en-US" altLang="ja-JP" dirty="0"/>
                        <a:t>D</a:t>
                      </a:r>
                      <a:r>
                        <a:rPr kumimoji="1" lang="ja-JP" altLang="en-US" dirty="0"/>
                        <a:t>）</a:t>
                      </a: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3072372"/>
                  </a:ext>
                </a:extLst>
              </a:tr>
              <a:tr h="1376287">
                <a:tc>
                  <a:txBody>
                    <a:bodyPr/>
                    <a:lstStyle/>
                    <a:p>
                      <a:pPr algn="ctr"/>
                      <a:r>
                        <a:rPr kumimoji="1" lang="ja-JP" altLang="en-US" dirty="0"/>
                        <a:t>非正規労働者</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u="sng" dirty="0"/>
                        <a:t>総賃金（</a:t>
                      </a:r>
                      <a:r>
                        <a:rPr kumimoji="1" lang="en-US" altLang="ja-JP" u="sng" dirty="0"/>
                        <a:t>E</a:t>
                      </a:r>
                      <a:r>
                        <a:rPr kumimoji="1" lang="ja-JP" altLang="en-US" u="sng" dirty="0"/>
                        <a:t>）</a:t>
                      </a:r>
                      <a:endParaRPr kumimoji="1" lang="en-US" altLang="ja-JP" u="sng" dirty="0"/>
                    </a:p>
                    <a:p>
                      <a:pPr algn="ctr"/>
                      <a:r>
                        <a:rPr kumimoji="1" lang="ja-JP" altLang="en-US" dirty="0"/>
                        <a:t>人員数（</a:t>
                      </a:r>
                      <a:r>
                        <a:rPr kumimoji="1" lang="en-US" altLang="ja-JP" dirty="0"/>
                        <a:t>F</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u="sng" dirty="0"/>
                        <a:t>総賃金（</a:t>
                      </a:r>
                      <a:r>
                        <a:rPr kumimoji="1" lang="en-US" altLang="ja-JP" u="sng" dirty="0"/>
                        <a:t>G</a:t>
                      </a:r>
                      <a:r>
                        <a:rPr kumimoji="1" lang="ja-JP" altLang="en-US" u="sng" dirty="0"/>
                        <a:t>）</a:t>
                      </a:r>
                      <a:endParaRPr kumimoji="1" lang="en-US" altLang="ja-JP" u="sng" dirty="0"/>
                    </a:p>
                    <a:p>
                      <a:pPr algn="ctr"/>
                      <a:r>
                        <a:rPr kumimoji="1" lang="ja-JP" altLang="en-US" dirty="0"/>
                        <a:t>人員数（</a:t>
                      </a:r>
                      <a:r>
                        <a:rPr kumimoji="1" lang="en-US" altLang="ja-JP" dirty="0"/>
                        <a:t>H</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73029"/>
                  </a:ext>
                </a:extLst>
              </a:tr>
              <a:tr h="1376287">
                <a:tc>
                  <a:txBody>
                    <a:bodyPr/>
                    <a:lstStyle/>
                    <a:p>
                      <a:pPr algn="ctr"/>
                      <a:r>
                        <a:rPr kumimoji="1" lang="ja-JP" altLang="en-US" dirty="0"/>
                        <a:t>全ての労働者</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u="sng" dirty="0"/>
                        <a:t>総賃金（</a:t>
                      </a:r>
                      <a:r>
                        <a:rPr kumimoji="1" lang="en-US" altLang="ja-JP" u="sng" dirty="0"/>
                        <a:t>A</a:t>
                      </a:r>
                      <a:r>
                        <a:rPr kumimoji="1" lang="ja-JP" altLang="en-US" u="sng" dirty="0"/>
                        <a:t>＋</a:t>
                      </a:r>
                      <a:r>
                        <a:rPr kumimoji="1" lang="en-US" altLang="ja-JP" u="sng" dirty="0"/>
                        <a:t>E</a:t>
                      </a:r>
                      <a:r>
                        <a:rPr kumimoji="1" lang="ja-JP" altLang="en-US" u="sng" dirty="0"/>
                        <a:t>）</a:t>
                      </a:r>
                      <a:endParaRPr kumimoji="1" lang="en-US" altLang="ja-JP" u="sng" dirty="0"/>
                    </a:p>
                    <a:p>
                      <a:pPr algn="ctr"/>
                      <a:r>
                        <a:rPr kumimoji="1" lang="ja-JP" altLang="en-US" dirty="0"/>
                        <a:t>人員数（</a:t>
                      </a:r>
                      <a:r>
                        <a:rPr kumimoji="1" lang="en-US" altLang="ja-JP" dirty="0"/>
                        <a:t>B</a:t>
                      </a:r>
                      <a:r>
                        <a:rPr kumimoji="1" lang="ja-JP" altLang="en-US" dirty="0"/>
                        <a:t>＋</a:t>
                      </a:r>
                      <a:r>
                        <a:rPr kumimoji="1" lang="en-US" altLang="ja-JP" dirty="0"/>
                        <a:t>F</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u="sng" dirty="0"/>
                        <a:t>総賃金（</a:t>
                      </a:r>
                      <a:r>
                        <a:rPr kumimoji="1" lang="en-US" altLang="ja-JP" u="sng" dirty="0"/>
                        <a:t>C</a:t>
                      </a:r>
                      <a:r>
                        <a:rPr kumimoji="1" lang="ja-JP" altLang="en-US" u="sng" dirty="0"/>
                        <a:t>＋</a:t>
                      </a:r>
                      <a:r>
                        <a:rPr kumimoji="1" lang="en-US" altLang="ja-JP" u="sng" dirty="0"/>
                        <a:t>G</a:t>
                      </a:r>
                      <a:r>
                        <a:rPr kumimoji="1" lang="ja-JP" altLang="en-US" u="sng" dirty="0"/>
                        <a:t>）</a:t>
                      </a:r>
                      <a:endParaRPr kumimoji="1" lang="en-US" altLang="ja-JP" u="sng" dirty="0"/>
                    </a:p>
                    <a:p>
                      <a:pPr algn="ctr"/>
                      <a:r>
                        <a:rPr kumimoji="1" lang="ja-JP" altLang="en-US" dirty="0"/>
                        <a:t>人員数（</a:t>
                      </a:r>
                      <a:r>
                        <a:rPr kumimoji="1" lang="en-US" altLang="ja-JP" dirty="0"/>
                        <a:t>D</a:t>
                      </a:r>
                      <a:r>
                        <a:rPr kumimoji="1" lang="ja-JP" altLang="en-US" dirty="0"/>
                        <a:t>＋</a:t>
                      </a:r>
                      <a:r>
                        <a:rPr kumimoji="1" lang="en-US" altLang="ja-JP" dirty="0"/>
                        <a:t>H</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935450"/>
                  </a:ext>
                </a:extLst>
              </a:tr>
            </a:tbl>
          </a:graphicData>
        </a:graphic>
      </p:graphicFrame>
      <p:sp>
        <p:nvSpPr>
          <p:cNvPr id="25" name="テキスト ボックス 24"/>
          <p:cNvSpPr txBox="1"/>
          <p:nvPr/>
        </p:nvSpPr>
        <p:spPr>
          <a:xfrm>
            <a:off x="3611332" y="3264853"/>
            <a:ext cx="2479430" cy="338554"/>
          </a:xfrm>
          <a:prstGeom prst="rect">
            <a:avLst/>
          </a:prstGeom>
          <a:noFill/>
        </p:spPr>
        <p:txBody>
          <a:bodyPr wrap="square" rtlCol="0">
            <a:spAutoFit/>
          </a:bodyPr>
          <a:lstStyle/>
          <a:p>
            <a:r>
              <a:rPr kumimoji="1" lang="ja-JP" altLang="en-US" sz="1600" b="1" dirty="0">
                <a:solidFill>
                  <a:schemeClr val="accent4">
                    <a:lumMod val="75000"/>
                  </a:schemeClr>
                </a:solidFill>
              </a:rPr>
              <a:t>＝平均年間賃金①</a:t>
            </a:r>
          </a:p>
        </p:txBody>
      </p:sp>
      <p:sp>
        <p:nvSpPr>
          <p:cNvPr id="26" name="テキスト ボックス 25"/>
          <p:cNvSpPr txBox="1"/>
          <p:nvPr/>
        </p:nvSpPr>
        <p:spPr>
          <a:xfrm>
            <a:off x="3624032" y="4666629"/>
            <a:ext cx="2479430" cy="338554"/>
          </a:xfrm>
          <a:prstGeom prst="rect">
            <a:avLst/>
          </a:prstGeom>
          <a:noFill/>
        </p:spPr>
        <p:txBody>
          <a:bodyPr wrap="square" rtlCol="0">
            <a:spAutoFit/>
          </a:bodyPr>
          <a:lstStyle/>
          <a:p>
            <a:r>
              <a:rPr kumimoji="1" lang="ja-JP" altLang="en-US" sz="1600" b="1" dirty="0">
                <a:solidFill>
                  <a:schemeClr val="accent4">
                    <a:lumMod val="75000"/>
                  </a:schemeClr>
                </a:solidFill>
              </a:rPr>
              <a:t>＝平均年間賃金③</a:t>
            </a:r>
          </a:p>
        </p:txBody>
      </p:sp>
      <p:sp>
        <p:nvSpPr>
          <p:cNvPr id="29" name="テキスト ボックス 28"/>
          <p:cNvSpPr txBox="1"/>
          <p:nvPr/>
        </p:nvSpPr>
        <p:spPr>
          <a:xfrm>
            <a:off x="6103462" y="3264853"/>
            <a:ext cx="2479430" cy="338554"/>
          </a:xfrm>
          <a:prstGeom prst="rect">
            <a:avLst/>
          </a:prstGeom>
          <a:noFill/>
        </p:spPr>
        <p:txBody>
          <a:bodyPr wrap="square" rtlCol="0">
            <a:spAutoFit/>
          </a:bodyPr>
          <a:lstStyle/>
          <a:p>
            <a:r>
              <a:rPr kumimoji="1" lang="ja-JP" altLang="en-US" sz="1600" b="1" dirty="0">
                <a:solidFill>
                  <a:schemeClr val="accent4">
                    <a:lumMod val="75000"/>
                  </a:schemeClr>
                </a:solidFill>
              </a:rPr>
              <a:t>＝平均年間賃金②</a:t>
            </a:r>
          </a:p>
        </p:txBody>
      </p:sp>
      <p:sp>
        <p:nvSpPr>
          <p:cNvPr id="30" name="テキスト ボックス 29"/>
          <p:cNvSpPr txBox="1"/>
          <p:nvPr/>
        </p:nvSpPr>
        <p:spPr>
          <a:xfrm>
            <a:off x="6103462" y="4666629"/>
            <a:ext cx="2479430" cy="338554"/>
          </a:xfrm>
          <a:prstGeom prst="rect">
            <a:avLst/>
          </a:prstGeom>
          <a:noFill/>
        </p:spPr>
        <p:txBody>
          <a:bodyPr wrap="square" rtlCol="0">
            <a:spAutoFit/>
          </a:bodyPr>
          <a:lstStyle/>
          <a:p>
            <a:r>
              <a:rPr kumimoji="1" lang="ja-JP" altLang="en-US" sz="1600" b="1" dirty="0">
                <a:solidFill>
                  <a:schemeClr val="accent4">
                    <a:lumMod val="75000"/>
                  </a:schemeClr>
                </a:solidFill>
              </a:rPr>
              <a:t>＝平均年間賃金④</a:t>
            </a:r>
          </a:p>
        </p:txBody>
      </p:sp>
      <p:sp>
        <p:nvSpPr>
          <p:cNvPr id="31" name="テキスト ボックス 30"/>
          <p:cNvSpPr txBox="1"/>
          <p:nvPr/>
        </p:nvSpPr>
        <p:spPr>
          <a:xfrm>
            <a:off x="6055837" y="6087455"/>
            <a:ext cx="2479430" cy="338554"/>
          </a:xfrm>
          <a:prstGeom prst="rect">
            <a:avLst/>
          </a:prstGeom>
          <a:noFill/>
        </p:spPr>
        <p:txBody>
          <a:bodyPr wrap="square" rtlCol="0">
            <a:spAutoFit/>
          </a:bodyPr>
          <a:lstStyle/>
          <a:p>
            <a:r>
              <a:rPr kumimoji="1" lang="ja-JP" altLang="en-US" sz="1600" b="1" dirty="0">
                <a:solidFill>
                  <a:schemeClr val="accent4">
                    <a:lumMod val="75000"/>
                  </a:schemeClr>
                </a:solidFill>
              </a:rPr>
              <a:t>＝平均年間賃金⑥</a:t>
            </a:r>
          </a:p>
        </p:txBody>
      </p:sp>
      <p:sp>
        <p:nvSpPr>
          <p:cNvPr id="32" name="テキスト ボックス 31"/>
          <p:cNvSpPr txBox="1"/>
          <p:nvPr/>
        </p:nvSpPr>
        <p:spPr>
          <a:xfrm>
            <a:off x="3668237" y="6079265"/>
            <a:ext cx="2479430" cy="338554"/>
          </a:xfrm>
          <a:prstGeom prst="rect">
            <a:avLst/>
          </a:prstGeom>
          <a:noFill/>
        </p:spPr>
        <p:txBody>
          <a:bodyPr wrap="square" rtlCol="0">
            <a:spAutoFit/>
          </a:bodyPr>
          <a:lstStyle/>
          <a:p>
            <a:r>
              <a:rPr kumimoji="1" lang="ja-JP" altLang="en-US" sz="1600" b="1" dirty="0">
                <a:solidFill>
                  <a:schemeClr val="accent4">
                    <a:lumMod val="75000"/>
                  </a:schemeClr>
                </a:solidFill>
              </a:rPr>
              <a:t>＝平均年間賃金⑤</a:t>
            </a:r>
          </a:p>
        </p:txBody>
      </p:sp>
      <p:sp>
        <p:nvSpPr>
          <p:cNvPr id="37" name="正方形/長方形 36"/>
          <p:cNvSpPr/>
          <p:nvPr/>
        </p:nvSpPr>
        <p:spPr>
          <a:xfrm>
            <a:off x="1519768" y="5057776"/>
            <a:ext cx="6843182" cy="1386005"/>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graphicFrame>
        <p:nvGraphicFramePr>
          <p:cNvPr id="13" name="図表 12"/>
          <p:cNvGraphicFramePr/>
          <p:nvPr/>
        </p:nvGraphicFramePr>
        <p:xfrm>
          <a:off x="665283" y="904632"/>
          <a:ext cx="8544834" cy="396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0516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⑤正規、非正規、全ての労働者の区分ごとに、（女性の平均年間賃金）</a:t>
            </a:r>
            <a:r>
              <a:rPr lang="en-US" altLang="ja-JP" dirty="0"/>
              <a:t>÷</a:t>
            </a:r>
            <a:r>
              <a:rPr lang="ja-JP" altLang="en-US" dirty="0"/>
              <a:t>（男性の平均年間賃金）により、割合（パーセント）算出し、公表します。</a:t>
            </a:r>
          </a:p>
        </p:txBody>
      </p:sp>
      <p:graphicFrame>
        <p:nvGraphicFramePr>
          <p:cNvPr id="5" name="表 4"/>
          <p:cNvGraphicFramePr>
            <a:graphicFrameLocks noGrp="1"/>
          </p:cNvGraphicFramePr>
          <p:nvPr/>
        </p:nvGraphicFramePr>
        <p:xfrm>
          <a:off x="956735" y="1661746"/>
          <a:ext cx="4085248" cy="4790267"/>
        </p:xfrm>
        <a:graphic>
          <a:graphicData uri="http://schemas.openxmlformats.org/drawingml/2006/table">
            <a:tbl>
              <a:tblPr firstRow="1" bandRow="1">
                <a:tableStyleId>{5C22544A-7EE6-4342-B048-85BDC9FD1C3A}</a:tableStyleId>
              </a:tblPr>
              <a:tblGrid>
                <a:gridCol w="1077078">
                  <a:extLst>
                    <a:ext uri="{9D8B030D-6E8A-4147-A177-3AD203B41FA5}">
                      <a16:colId xmlns:a16="http://schemas.microsoft.com/office/drawing/2014/main" val="1851073714"/>
                    </a:ext>
                  </a:extLst>
                </a:gridCol>
                <a:gridCol w="1504085">
                  <a:extLst>
                    <a:ext uri="{9D8B030D-6E8A-4147-A177-3AD203B41FA5}">
                      <a16:colId xmlns:a16="http://schemas.microsoft.com/office/drawing/2014/main" val="1881657281"/>
                    </a:ext>
                  </a:extLst>
                </a:gridCol>
                <a:gridCol w="1504085">
                  <a:extLst>
                    <a:ext uri="{9D8B030D-6E8A-4147-A177-3AD203B41FA5}">
                      <a16:colId xmlns:a16="http://schemas.microsoft.com/office/drawing/2014/main" val="3828434512"/>
                    </a:ext>
                  </a:extLst>
                </a:gridCol>
              </a:tblGrid>
              <a:tr h="500036">
                <a:tc>
                  <a:txBody>
                    <a:bodyPr/>
                    <a:lstStyle/>
                    <a:p>
                      <a:pPr algn="ctr"/>
                      <a:endParaRPr kumimoji="1" lang="ja-JP" altLang="en-US"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rPr>
                        <a:t>女性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rPr>
                        <a:t>男性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9689834"/>
                  </a:ext>
                </a:extLst>
              </a:tr>
              <a:tr h="1430077">
                <a:tc>
                  <a:txBody>
                    <a:bodyPr/>
                    <a:lstStyle/>
                    <a:p>
                      <a:pPr algn="ctr"/>
                      <a:r>
                        <a:rPr kumimoji="1" lang="ja-JP" altLang="en-US" dirty="0"/>
                        <a:t>正規</a:t>
                      </a:r>
                      <a:endParaRPr kumimoji="1" lang="en-US" altLang="ja-JP" dirty="0"/>
                    </a:p>
                    <a:p>
                      <a:pPr algn="ctr"/>
                      <a:r>
                        <a:rPr kumimoji="1" lang="ja-JP" altLang="en-US" dirty="0"/>
                        <a:t>労働者</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solidFill>
                            <a:schemeClr val="accent4">
                              <a:lumMod val="75000"/>
                            </a:schemeClr>
                          </a:solidFill>
                        </a:rPr>
                        <a:t>平均年間賃金</a:t>
                      </a:r>
                      <a:endParaRPr kumimoji="1" lang="en-US" altLang="ja-JP" sz="1600" b="1" dirty="0">
                        <a:solidFill>
                          <a:schemeClr val="accent4">
                            <a:lumMod val="75000"/>
                          </a:schemeClr>
                        </a:solidFill>
                      </a:endParaRPr>
                    </a:p>
                    <a:p>
                      <a:pPr algn="ctr"/>
                      <a:r>
                        <a:rPr kumimoji="1" lang="ja-JP" altLang="en-US" sz="1600" b="1" dirty="0">
                          <a:solidFill>
                            <a:schemeClr val="accent4">
                              <a:lumMod val="75000"/>
                            </a:schemeClr>
                          </a:solidFill>
                        </a:rPr>
                        <a:t>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solidFill>
                            <a:schemeClr val="accent4">
                              <a:lumMod val="75000"/>
                            </a:schemeClr>
                          </a:solidFill>
                        </a:rPr>
                        <a:t>平均年間賃金</a:t>
                      </a:r>
                      <a:endParaRPr kumimoji="1" lang="en-US" altLang="ja-JP" sz="1600" b="1" dirty="0">
                        <a:solidFill>
                          <a:schemeClr val="accent4">
                            <a:lumMod val="75000"/>
                          </a:schemeClr>
                        </a:solidFill>
                      </a:endParaRPr>
                    </a:p>
                    <a:p>
                      <a:pPr algn="ctr"/>
                      <a:r>
                        <a:rPr kumimoji="1" lang="ja-JP" altLang="en-US" sz="1600" b="1" dirty="0">
                          <a:solidFill>
                            <a:schemeClr val="accent4">
                              <a:lumMod val="75000"/>
                            </a:schemeClr>
                          </a:solidFill>
                        </a:rPr>
                        <a:t>②</a:t>
                      </a:r>
                      <a:endParaRPr kumimoji="1" lang="en-US" altLang="ja-JP" sz="1600" b="1"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3072372"/>
                  </a:ext>
                </a:extLst>
              </a:tr>
              <a:tr h="1430077">
                <a:tc>
                  <a:txBody>
                    <a:bodyPr/>
                    <a:lstStyle/>
                    <a:p>
                      <a:pPr algn="ctr"/>
                      <a:r>
                        <a:rPr kumimoji="1" lang="ja-JP" altLang="en-US" dirty="0"/>
                        <a:t>非正規</a:t>
                      </a:r>
                      <a:endParaRPr kumimoji="1" lang="en-US" altLang="ja-JP" dirty="0"/>
                    </a:p>
                    <a:p>
                      <a:pPr algn="ctr"/>
                      <a:r>
                        <a:rPr kumimoji="1" lang="ja-JP" altLang="en-US" dirty="0"/>
                        <a:t>労働者</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solidFill>
                            <a:schemeClr val="accent4">
                              <a:lumMod val="75000"/>
                            </a:schemeClr>
                          </a:solidFill>
                        </a:rPr>
                        <a:t>平均年間賃金</a:t>
                      </a:r>
                      <a:endParaRPr kumimoji="1" lang="en-US" altLang="ja-JP" sz="1600" b="1" dirty="0">
                        <a:solidFill>
                          <a:schemeClr val="accent4">
                            <a:lumMod val="75000"/>
                          </a:schemeClr>
                        </a:solidFill>
                      </a:endParaRPr>
                    </a:p>
                    <a:p>
                      <a:pPr algn="ctr"/>
                      <a:r>
                        <a:rPr kumimoji="1" lang="ja-JP" altLang="en-US" sz="1600" b="1" dirty="0">
                          <a:solidFill>
                            <a:schemeClr val="accent4">
                              <a:lumMod val="75000"/>
                            </a:schemeClr>
                          </a:solidFill>
                        </a:rPr>
                        <a:t>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solidFill>
                            <a:schemeClr val="accent4">
                              <a:lumMod val="75000"/>
                            </a:schemeClr>
                          </a:solidFill>
                        </a:rPr>
                        <a:t>平均年間賃金</a:t>
                      </a:r>
                      <a:endParaRPr kumimoji="1" lang="en-US" altLang="ja-JP" sz="1600" b="1" dirty="0">
                        <a:solidFill>
                          <a:schemeClr val="accent4">
                            <a:lumMod val="75000"/>
                          </a:schemeClr>
                        </a:solidFill>
                      </a:endParaRPr>
                    </a:p>
                    <a:p>
                      <a:pPr algn="ctr"/>
                      <a:r>
                        <a:rPr kumimoji="1" lang="ja-JP" altLang="en-US" sz="1600" b="1" dirty="0">
                          <a:solidFill>
                            <a:schemeClr val="accent4">
                              <a:lumMod val="75000"/>
                            </a:schemeClr>
                          </a:solidFill>
                        </a:rPr>
                        <a:t>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73029"/>
                  </a:ext>
                </a:extLst>
              </a:tr>
              <a:tr h="1430077">
                <a:tc>
                  <a:txBody>
                    <a:bodyPr/>
                    <a:lstStyle/>
                    <a:p>
                      <a:pPr algn="ctr"/>
                      <a:r>
                        <a:rPr kumimoji="1" lang="ja-JP" altLang="en-US" dirty="0"/>
                        <a:t>全ての</a:t>
                      </a:r>
                      <a:endParaRPr kumimoji="1" lang="en-US" altLang="ja-JP" dirty="0"/>
                    </a:p>
                    <a:p>
                      <a:pPr algn="ctr"/>
                      <a:r>
                        <a:rPr kumimoji="1" lang="ja-JP" altLang="en-US" dirty="0"/>
                        <a:t>労働者</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solidFill>
                            <a:schemeClr val="accent4">
                              <a:lumMod val="75000"/>
                            </a:schemeClr>
                          </a:solidFill>
                        </a:rPr>
                        <a:t>平均年間賃金</a:t>
                      </a:r>
                      <a:endParaRPr kumimoji="1" lang="en-US" altLang="ja-JP" sz="1600" b="1" dirty="0">
                        <a:solidFill>
                          <a:schemeClr val="accent4">
                            <a:lumMod val="75000"/>
                          </a:schemeClr>
                        </a:solidFill>
                      </a:endParaRPr>
                    </a:p>
                    <a:p>
                      <a:pPr algn="ctr"/>
                      <a:r>
                        <a:rPr kumimoji="1" lang="ja-JP" altLang="en-US" sz="1600" b="1" dirty="0">
                          <a:solidFill>
                            <a:schemeClr val="accent4">
                              <a:lumMod val="75000"/>
                            </a:schemeClr>
                          </a:solidFill>
                        </a:rPr>
                        <a:t>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solidFill>
                            <a:schemeClr val="accent4">
                              <a:lumMod val="75000"/>
                            </a:schemeClr>
                          </a:solidFill>
                        </a:rPr>
                        <a:t>平均年間賃金</a:t>
                      </a:r>
                      <a:endParaRPr kumimoji="1" lang="en-US" altLang="ja-JP" sz="1600" b="1" dirty="0">
                        <a:solidFill>
                          <a:schemeClr val="accent4">
                            <a:lumMod val="75000"/>
                          </a:schemeClr>
                        </a:solidFill>
                      </a:endParaRPr>
                    </a:p>
                    <a:p>
                      <a:pPr algn="ctr"/>
                      <a:r>
                        <a:rPr kumimoji="1" lang="ja-JP" altLang="en-US" sz="1600" b="1" dirty="0">
                          <a:solidFill>
                            <a:schemeClr val="accent4">
                              <a:lumMod val="75000"/>
                            </a:schemeClr>
                          </a:solidFill>
                        </a:rPr>
                        <a:t>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935450"/>
                  </a:ext>
                </a:extLst>
              </a:tr>
            </a:tbl>
          </a:graphicData>
        </a:graphic>
      </p:graphicFrame>
      <p:sp>
        <p:nvSpPr>
          <p:cNvPr id="15" name="角丸四角形 14"/>
          <p:cNvSpPr/>
          <p:nvPr/>
        </p:nvSpPr>
        <p:spPr>
          <a:xfrm>
            <a:off x="5401100" y="5104811"/>
            <a:ext cx="3548725" cy="122836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accent4">
                  <a:lumMod val="50000"/>
                </a:schemeClr>
              </a:solidFill>
            </a:endParaRPr>
          </a:p>
          <a:p>
            <a:pPr algn="ctr"/>
            <a:endParaRPr kumimoji="1" lang="en-US" altLang="ja-JP" dirty="0">
              <a:solidFill>
                <a:schemeClr val="accent4">
                  <a:lumMod val="50000"/>
                </a:schemeClr>
              </a:solidFill>
            </a:endParaRPr>
          </a:p>
          <a:p>
            <a:pPr algn="ctr"/>
            <a:endParaRPr kumimoji="1" lang="en-US" altLang="ja-JP" dirty="0">
              <a:solidFill>
                <a:schemeClr val="accent4">
                  <a:lumMod val="50000"/>
                </a:schemeClr>
              </a:solidFill>
            </a:endParaRPr>
          </a:p>
          <a:p>
            <a:pPr algn="ctr"/>
            <a:r>
              <a:rPr kumimoji="1" lang="ja-JP" altLang="en-US" dirty="0">
                <a:solidFill>
                  <a:schemeClr val="accent4">
                    <a:lumMod val="50000"/>
                  </a:schemeClr>
                </a:solidFill>
              </a:rPr>
              <a:t>全労働者の</a:t>
            </a:r>
            <a:r>
              <a:rPr kumimoji="1" lang="zh-TW" altLang="en-US" dirty="0">
                <a:solidFill>
                  <a:schemeClr val="accent4">
                    <a:lumMod val="50000"/>
                  </a:schemeClr>
                </a:solidFill>
              </a:rPr>
              <a:t>男女間賃金差異</a:t>
            </a:r>
            <a:endParaRPr kumimoji="1" lang="ja-JP" altLang="en-US" dirty="0">
              <a:solidFill>
                <a:schemeClr val="accent4">
                  <a:lumMod val="50000"/>
                </a:schemeClr>
              </a:solidFill>
            </a:endParaRPr>
          </a:p>
        </p:txBody>
      </p:sp>
      <p:sp>
        <p:nvSpPr>
          <p:cNvPr id="16" name="角丸四角形 15"/>
          <p:cNvSpPr/>
          <p:nvPr/>
        </p:nvSpPr>
        <p:spPr>
          <a:xfrm>
            <a:off x="5401100" y="2038435"/>
            <a:ext cx="3548725" cy="127909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accent4">
                  <a:lumMod val="50000"/>
                </a:schemeClr>
              </a:solidFill>
            </a:endParaRPr>
          </a:p>
          <a:p>
            <a:pPr algn="ctr"/>
            <a:endParaRPr kumimoji="1" lang="en-US" altLang="ja-JP" dirty="0">
              <a:solidFill>
                <a:schemeClr val="accent4">
                  <a:lumMod val="50000"/>
                </a:schemeClr>
              </a:solidFill>
            </a:endParaRPr>
          </a:p>
          <a:p>
            <a:pPr algn="ctr"/>
            <a:endParaRPr kumimoji="1" lang="en-US" altLang="ja-JP" dirty="0">
              <a:solidFill>
                <a:schemeClr val="accent4">
                  <a:lumMod val="50000"/>
                </a:schemeClr>
              </a:solidFill>
            </a:endParaRPr>
          </a:p>
          <a:p>
            <a:pPr algn="ctr"/>
            <a:r>
              <a:rPr kumimoji="1" lang="ja-JP" altLang="en-US" dirty="0">
                <a:solidFill>
                  <a:schemeClr val="accent4">
                    <a:lumMod val="50000"/>
                  </a:schemeClr>
                </a:solidFill>
              </a:rPr>
              <a:t>正規雇用の</a:t>
            </a:r>
            <a:r>
              <a:rPr kumimoji="1" lang="zh-TW" altLang="en-US" dirty="0">
                <a:solidFill>
                  <a:schemeClr val="accent4">
                    <a:lumMod val="50000"/>
                  </a:schemeClr>
                </a:solidFill>
              </a:rPr>
              <a:t>男女間賃金差異</a:t>
            </a:r>
            <a:endParaRPr kumimoji="1" lang="ja-JP" altLang="en-US" dirty="0">
              <a:solidFill>
                <a:schemeClr val="accent4">
                  <a:lumMod val="50000"/>
                </a:schemeClr>
              </a:solidFill>
            </a:endParaRPr>
          </a:p>
        </p:txBody>
      </p:sp>
      <p:sp>
        <p:nvSpPr>
          <p:cNvPr id="17" name="角丸四角形 16"/>
          <p:cNvSpPr/>
          <p:nvPr/>
        </p:nvSpPr>
        <p:spPr>
          <a:xfrm>
            <a:off x="5401100" y="3585202"/>
            <a:ext cx="3548725" cy="124414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accent4">
                  <a:lumMod val="50000"/>
                </a:schemeClr>
              </a:solidFill>
            </a:endParaRPr>
          </a:p>
          <a:p>
            <a:pPr algn="ctr"/>
            <a:endParaRPr kumimoji="1" lang="en-US" altLang="ja-JP" dirty="0">
              <a:solidFill>
                <a:schemeClr val="accent4">
                  <a:lumMod val="50000"/>
                </a:schemeClr>
              </a:solidFill>
            </a:endParaRPr>
          </a:p>
          <a:p>
            <a:pPr algn="ctr"/>
            <a:endParaRPr kumimoji="1" lang="en-US" altLang="ja-JP" dirty="0">
              <a:solidFill>
                <a:schemeClr val="accent4">
                  <a:lumMod val="50000"/>
                </a:schemeClr>
              </a:solidFill>
            </a:endParaRPr>
          </a:p>
          <a:p>
            <a:pPr algn="ctr"/>
            <a:r>
              <a:rPr kumimoji="1" lang="ja-JP" altLang="en-US" dirty="0">
                <a:solidFill>
                  <a:schemeClr val="accent4">
                    <a:lumMod val="50000"/>
                  </a:schemeClr>
                </a:solidFill>
              </a:rPr>
              <a:t>非正規雇用の</a:t>
            </a:r>
            <a:r>
              <a:rPr kumimoji="1" lang="zh-TW" altLang="en-US" dirty="0">
                <a:solidFill>
                  <a:schemeClr val="accent4">
                    <a:lumMod val="50000"/>
                  </a:schemeClr>
                </a:solidFill>
              </a:rPr>
              <a:t>男女間賃金差異</a:t>
            </a:r>
            <a:endParaRPr kumimoji="1" lang="ja-JP" altLang="en-US" dirty="0">
              <a:solidFill>
                <a:schemeClr val="accent4">
                  <a:lumMod val="50000"/>
                </a:schemeClr>
              </a:solidFill>
            </a:endParaRPr>
          </a:p>
        </p:txBody>
      </p:sp>
      <p:sp>
        <p:nvSpPr>
          <p:cNvPr id="18" name="テキスト ボックス 17"/>
          <p:cNvSpPr txBox="1"/>
          <p:nvPr/>
        </p:nvSpPr>
        <p:spPr>
          <a:xfrm>
            <a:off x="6194228" y="2082396"/>
            <a:ext cx="478813" cy="830997"/>
          </a:xfrm>
          <a:prstGeom prst="rect">
            <a:avLst/>
          </a:prstGeom>
          <a:noFill/>
        </p:spPr>
        <p:txBody>
          <a:bodyPr wrap="square" rtlCol="0">
            <a:spAutoFit/>
          </a:bodyPr>
          <a:lstStyle/>
          <a:p>
            <a:r>
              <a:rPr kumimoji="1" lang="ja-JP" altLang="en-US" sz="2400" dirty="0"/>
              <a:t>①</a:t>
            </a:r>
            <a:endParaRPr kumimoji="1" lang="en-US" altLang="ja-JP" sz="2400" dirty="0"/>
          </a:p>
          <a:p>
            <a:r>
              <a:rPr kumimoji="1" lang="ja-JP" altLang="en-US" sz="2400" dirty="0"/>
              <a:t>②</a:t>
            </a:r>
          </a:p>
        </p:txBody>
      </p:sp>
      <p:sp>
        <p:nvSpPr>
          <p:cNvPr id="19" name="テキスト ボックス 18"/>
          <p:cNvSpPr txBox="1"/>
          <p:nvPr/>
        </p:nvSpPr>
        <p:spPr>
          <a:xfrm>
            <a:off x="6630677" y="3808192"/>
            <a:ext cx="1457947" cy="461665"/>
          </a:xfrm>
          <a:prstGeom prst="rect">
            <a:avLst/>
          </a:prstGeom>
          <a:noFill/>
        </p:spPr>
        <p:txBody>
          <a:bodyPr wrap="square" rtlCol="0">
            <a:spAutoFit/>
          </a:bodyPr>
          <a:lstStyle/>
          <a:p>
            <a:r>
              <a:rPr kumimoji="1" lang="en-US" altLang="ja-JP" sz="2400" dirty="0">
                <a:latin typeface="+mj-ea"/>
                <a:ea typeface="+mj-ea"/>
              </a:rPr>
              <a:t>×100</a:t>
            </a:r>
            <a:r>
              <a:rPr kumimoji="1" lang="ja-JP" altLang="en-US" sz="2400" dirty="0">
                <a:latin typeface="+mj-ea"/>
                <a:ea typeface="+mj-ea"/>
              </a:rPr>
              <a:t>％</a:t>
            </a:r>
          </a:p>
        </p:txBody>
      </p:sp>
      <p:sp>
        <p:nvSpPr>
          <p:cNvPr id="20" name="テキスト ボックス 19"/>
          <p:cNvSpPr txBox="1"/>
          <p:nvPr/>
        </p:nvSpPr>
        <p:spPr>
          <a:xfrm>
            <a:off x="6194227" y="3628953"/>
            <a:ext cx="555014" cy="830997"/>
          </a:xfrm>
          <a:prstGeom prst="rect">
            <a:avLst/>
          </a:prstGeom>
          <a:noFill/>
        </p:spPr>
        <p:txBody>
          <a:bodyPr wrap="square" rtlCol="0">
            <a:spAutoFit/>
          </a:bodyPr>
          <a:lstStyle/>
          <a:p>
            <a:r>
              <a:rPr kumimoji="1" lang="ja-JP" altLang="en-US" sz="2400" dirty="0"/>
              <a:t>③</a:t>
            </a:r>
            <a:endParaRPr kumimoji="1" lang="en-US" altLang="ja-JP" sz="2400" dirty="0"/>
          </a:p>
          <a:p>
            <a:r>
              <a:rPr kumimoji="1" lang="ja-JP" altLang="en-US" sz="2400" dirty="0"/>
              <a:t>④</a:t>
            </a:r>
          </a:p>
        </p:txBody>
      </p:sp>
      <p:sp>
        <p:nvSpPr>
          <p:cNvPr id="21" name="テキスト ボックス 20"/>
          <p:cNvSpPr txBox="1"/>
          <p:nvPr/>
        </p:nvSpPr>
        <p:spPr>
          <a:xfrm>
            <a:off x="6194227" y="5199774"/>
            <a:ext cx="555014" cy="830997"/>
          </a:xfrm>
          <a:prstGeom prst="rect">
            <a:avLst/>
          </a:prstGeom>
          <a:noFill/>
        </p:spPr>
        <p:txBody>
          <a:bodyPr wrap="square" rtlCol="0">
            <a:spAutoFit/>
          </a:bodyPr>
          <a:lstStyle/>
          <a:p>
            <a:r>
              <a:rPr kumimoji="1" lang="ja-JP" altLang="en-US" sz="2400" dirty="0"/>
              <a:t>⑤</a:t>
            </a:r>
            <a:endParaRPr kumimoji="1" lang="en-US" altLang="ja-JP" sz="2400" dirty="0"/>
          </a:p>
          <a:p>
            <a:r>
              <a:rPr kumimoji="1" lang="ja-JP" altLang="en-US" sz="2400" dirty="0"/>
              <a:t>⑥</a:t>
            </a:r>
          </a:p>
        </p:txBody>
      </p:sp>
      <p:sp>
        <p:nvSpPr>
          <p:cNvPr id="22" name="テキスト ボックス 21"/>
          <p:cNvSpPr txBox="1"/>
          <p:nvPr/>
        </p:nvSpPr>
        <p:spPr>
          <a:xfrm>
            <a:off x="6627869" y="2267061"/>
            <a:ext cx="1457947" cy="461665"/>
          </a:xfrm>
          <a:prstGeom prst="rect">
            <a:avLst/>
          </a:prstGeom>
          <a:noFill/>
        </p:spPr>
        <p:txBody>
          <a:bodyPr wrap="square" rtlCol="0">
            <a:spAutoFit/>
          </a:bodyPr>
          <a:lstStyle/>
          <a:p>
            <a:r>
              <a:rPr kumimoji="1" lang="en-US" altLang="ja-JP" sz="2400" dirty="0">
                <a:latin typeface="+mj-ea"/>
                <a:ea typeface="+mj-ea"/>
              </a:rPr>
              <a:t>×100</a:t>
            </a:r>
            <a:r>
              <a:rPr kumimoji="1" lang="ja-JP" altLang="en-US" sz="2400" dirty="0">
                <a:latin typeface="+mj-ea"/>
                <a:ea typeface="+mj-ea"/>
              </a:rPr>
              <a:t>％</a:t>
            </a:r>
          </a:p>
        </p:txBody>
      </p:sp>
      <p:sp>
        <p:nvSpPr>
          <p:cNvPr id="23" name="テキスト ボックス 22"/>
          <p:cNvSpPr txBox="1"/>
          <p:nvPr/>
        </p:nvSpPr>
        <p:spPr>
          <a:xfrm>
            <a:off x="6630677" y="5384439"/>
            <a:ext cx="1457947" cy="461665"/>
          </a:xfrm>
          <a:prstGeom prst="rect">
            <a:avLst/>
          </a:prstGeom>
          <a:noFill/>
        </p:spPr>
        <p:txBody>
          <a:bodyPr wrap="square" rtlCol="0">
            <a:spAutoFit/>
          </a:bodyPr>
          <a:lstStyle/>
          <a:p>
            <a:r>
              <a:rPr kumimoji="1" lang="en-US" altLang="ja-JP" sz="2400" dirty="0">
                <a:latin typeface="+mn-ea"/>
              </a:rPr>
              <a:t>×100</a:t>
            </a:r>
            <a:r>
              <a:rPr kumimoji="1" lang="ja-JP" altLang="en-US" sz="2400" dirty="0">
                <a:latin typeface="+mn-ea"/>
              </a:rPr>
              <a:t>％</a:t>
            </a:r>
          </a:p>
        </p:txBody>
      </p:sp>
      <p:sp>
        <p:nvSpPr>
          <p:cNvPr id="40" name="テキスト ボックス 39"/>
          <p:cNvSpPr txBox="1"/>
          <p:nvPr/>
        </p:nvSpPr>
        <p:spPr>
          <a:xfrm>
            <a:off x="5857836" y="1433175"/>
            <a:ext cx="2540000" cy="461665"/>
          </a:xfrm>
          <a:prstGeom prst="rect">
            <a:avLst/>
          </a:prstGeom>
          <a:noFill/>
        </p:spPr>
        <p:txBody>
          <a:bodyPr wrap="square" rtlCol="0">
            <a:spAutoFit/>
          </a:bodyPr>
          <a:lstStyle/>
          <a:p>
            <a:pPr algn="ctr">
              <a:lnSpc>
                <a:spcPct val="120000"/>
              </a:lnSpc>
              <a:spcAft>
                <a:spcPts val="600"/>
              </a:spcAft>
              <a:buClr>
                <a:schemeClr val="tx2"/>
              </a:buClr>
            </a:pPr>
            <a:r>
              <a:rPr kumimoji="1" lang="ja-JP" altLang="en-US" sz="2000" b="1" dirty="0"/>
              <a:t>公表する割合</a:t>
            </a:r>
          </a:p>
        </p:txBody>
      </p:sp>
      <p:sp>
        <p:nvSpPr>
          <p:cNvPr id="41" name="正方形/長方形 40"/>
          <p:cNvSpPr/>
          <p:nvPr/>
        </p:nvSpPr>
        <p:spPr>
          <a:xfrm>
            <a:off x="5248276" y="1877788"/>
            <a:ext cx="3830073" cy="459919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37" name="右矢印 36"/>
          <p:cNvSpPr/>
          <p:nvPr/>
        </p:nvSpPr>
        <p:spPr>
          <a:xfrm>
            <a:off x="5064000" y="2275856"/>
            <a:ext cx="531456" cy="766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右矢印 37"/>
          <p:cNvSpPr/>
          <p:nvPr/>
        </p:nvSpPr>
        <p:spPr>
          <a:xfrm>
            <a:off x="5055469" y="3815129"/>
            <a:ext cx="531456" cy="766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右矢印 38"/>
          <p:cNvSpPr/>
          <p:nvPr/>
        </p:nvSpPr>
        <p:spPr>
          <a:xfrm>
            <a:off x="5064557" y="5333279"/>
            <a:ext cx="531456" cy="766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6" name="図表 25"/>
          <p:cNvGraphicFramePr/>
          <p:nvPr/>
        </p:nvGraphicFramePr>
        <p:xfrm>
          <a:off x="665283" y="904632"/>
          <a:ext cx="8544834" cy="396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正方形/長方形 3"/>
          <p:cNvSpPr/>
          <p:nvPr/>
        </p:nvSpPr>
        <p:spPr>
          <a:xfrm>
            <a:off x="4716614" y="6506228"/>
            <a:ext cx="4988914" cy="276999"/>
          </a:xfrm>
          <a:prstGeom prst="rect">
            <a:avLst/>
          </a:prstGeom>
        </p:spPr>
        <p:txBody>
          <a:bodyPr wrap="square">
            <a:spAutoFit/>
          </a:bodyPr>
          <a:lstStyle/>
          <a:p>
            <a:r>
              <a:rPr lang="en-US" altLang="ja-JP" sz="1200" b="1" dirty="0"/>
              <a:t>※</a:t>
            </a:r>
            <a:r>
              <a:rPr lang="ja-JP" altLang="en-US" sz="1200" b="1" dirty="0"/>
              <a:t>小数点第２位を四捨五入し、小数点第１位まで表示</a:t>
            </a:r>
            <a:r>
              <a:rPr lang="ja-JP" altLang="en-US" sz="1200" b="1" dirty="0">
                <a:solidFill>
                  <a:srgbClr val="FF0000"/>
                </a:solidFill>
              </a:rPr>
              <a:t>（必須）</a:t>
            </a:r>
            <a:r>
              <a:rPr lang="ja-JP" altLang="en-US" sz="1200" dirty="0"/>
              <a:t>。</a:t>
            </a:r>
          </a:p>
        </p:txBody>
      </p:sp>
      <p:cxnSp>
        <p:nvCxnSpPr>
          <p:cNvPr id="7" name="直線コネクタ 6"/>
          <p:cNvCxnSpPr/>
          <p:nvPr/>
        </p:nvCxnSpPr>
        <p:spPr>
          <a:xfrm>
            <a:off x="6183020" y="2461988"/>
            <a:ext cx="473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6189370" y="4011388"/>
            <a:ext cx="473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6176670" y="5592538"/>
            <a:ext cx="473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スライド番号プレースホルダー 2"/>
          <p:cNvSpPr>
            <a:spLocks noGrp="1"/>
          </p:cNvSpPr>
          <p:nvPr>
            <p:ph type="sldNum" sz="quarter" idx="4"/>
          </p:nvPr>
        </p:nvSpPr>
        <p:spPr>
          <a:xfrm>
            <a:off x="8915314" y="6536158"/>
            <a:ext cx="630513" cy="278421"/>
          </a:xfrm>
        </p:spPr>
        <p:txBody>
          <a:bodyPr/>
          <a:lstStyle/>
          <a:p>
            <a:pPr>
              <a:defRPr/>
            </a:pPr>
            <a:fld id="{48F63A3B-78C7-47BE-AE5E-E10140E04643}" type="slidenum">
              <a:rPr lang="en-US">
                <a:solidFill>
                  <a:srgbClr val="000000"/>
                </a:solidFill>
                <a:ea typeface="メイリオ"/>
              </a:rPr>
              <a:pPr>
                <a:defRPr/>
              </a:pPr>
              <a:t>16</a:t>
            </a:fld>
            <a:endParaRPr lang="en-US" dirty="0">
              <a:solidFill>
                <a:srgbClr val="000000"/>
              </a:solidFill>
              <a:ea typeface="メイリオ"/>
            </a:endParaRPr>
          </a:p>
        </p:txBody>
      </p:sp>
    </p:spTree>
    <p:extLst>
      <p:ext uri="{BB962C8B-B14F-4D97-AF65-F5344CB8AC3E}">
        <p14:creationId xmlns:p14="http://schemas.microsoft.com/office/powerpoint/2010/main" val="3835618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留意するポイント（情報公表が必要な３区分）</a:t>
            </a:r>
            <a:endParaRPr kumimoji="1" lang="ja-JP" altLang="en-US" dirty="0"/>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17</a:t>
            </a:fld>
            <a:endParaRPr lang="en-US" dirty="0"/>
          </a:p>
        </p:txBody>
      </p:sp>
      <p:sp>
        <p:nvSpPr>
          <p:cNvPr id="6" name="テキスト ボックス 5"/>
          <p:cNvSpPr txBox="1"/>
          <p:nvPr/>
        </p:nvSpPr>
        <p:spPr>
          <a:xfrm>
            <a:off x="771908" y="1191584"/>
            <a:ext cx="8504615" cy="3554819"/>
          </a:xfrm>
          <a:prstGeom prst="rect">
            <a:avLst/>
          </a:prstGeom>
          <a:noFill/>
        </p:spPr>
        <p:txBody>
          <a:bodyPr wrap="square" rtlCol="0">
            <a:spAutoFit/>
          </a:bodyPr>
          <a:lstStyle/>
          <a:p>
            <a:pPr marL="285750" indent="-285750">
              <a:spcAft>
                <a:spcPts val="600"/>
              </a:spcAft>
              <a:buClr>
                <a:schemeClr val="tx2"/>
              </a:buClr>
              <a:buFont typeface="Wingdings" panose="05000000000000000000" pitchFamily="2" charset="2"/>
              <a:buChar char="Ø"/>
            </a:pPr>
            <a:r>
              <a:rPr kumimoji="1" lang="ja-JP" altLang="en-US" sz="1600" dirty="0"/>
              <a:t>「全労働者」「正規雇用労働者」「非正規雇用労働者」の３区分での公表が必要です。</a:t>
            </a:r>
            <a:endParaRPr kumimoji="1" lang="en-US" altLang="ja-JP" sz="1600" dirty="0"/>
          </a:p>
          <a:p>
            <a:pPr>
              <a:spcAft>
                <a:spcPts val="600"/>
              </a:spcAft>
              <a:buClr>
                <a:schemeClr val="tx2"/>
              </a:buClr>
            </a:pPr>
            <a:endParaRPr kumimoji="1" lang="ja-JP" altLang="en-US" sz="500" dirty="0"/>
          </a:p>
          <a:p>
            <a:pPr marL="285750" indent="-285750">
              <a:spcAft>
                <a:spcPts val="600"/>
              </a:spcAft>
              <a:buClr>
                <a:schemeClr val="tx2"/>
              </a:buClr>
              <a:buFont typeface="Wingdings" panose="05000000000000000000" pitchFamily="2" charset="2"/>
              <a:buChar char="Ø"/>
            </a:pPr>
            <a:r>
              <a:rPr kumimoji="1" lang="ja-JP" altLang="en-US" sz="1600" dirty="0"/>
              <a:t>「全労働者」は、「正規雇用労働者」と「非正規雇用労働者」の合計、</a:t>
            </a:r>
            <a:endParaRPr kumimoji="1" lang="en-US" altLang="ja-JP" sz="1600" dirty="0"/>
          </a:p>
          <a:p>
            <a:pPr>
              <a:spcAft>
                <a:spcPts val="600"/>
              </a:spcAft>
              <a:buClr>
                <a:schemeClr val="tx2"/>
              </a:buClr>
            </a:pPr>
            <a:r>
              <a:rPr kumimoji="1" lang="en-US" altLang="ja-JP" sz="1600" dirty="0"/>
              <a:t>    </a:t>
            </a:r>
            <a:r>
              <a:rPr kumimoji="1" lang="ja-JP" altLang="en-US" sz="1600" dirty="0"/>
              <a:t>「正規雇用労働者」は、期間の定めなくフルタイム勤務する労働者、</a:t>
            </a:r>
            <a:endParaRPr kumimoji="1" lang="en-US" altLang="ja-JP" sz="1600" dirty="0"/>
          </a:p>
          <a:p>
            <a:pPr>
              <a:spcAft>
                <a:spcPts val="600"/>
              </a:spcAft>
              <a:buClr>
                <a:schemeClr val="tx2"/>
              </a:buClr>
            </a:pPr>
            <a:r>
              <a:rPr kumimoji="1" lang="en-US" altLang="ja-JP" sz="1600" dirty="0"/>
              <a:t>    </a:t>
            </a:r>
            <a:r>
              <a:rPr kumimoji="1" lang="ja-JP" altLang="en-US" sz="1600" dirty="0"/>
              <a:t>「非正規雇用労働者」は、パートタイム労働者（１週間の所定労働時間が同一の事業主</a:t>
            </a:r>
            <a:endParaRPr kumimoji="1" lang="en-US" altLang="ja-JP" sz="1600" dirty="0"/>
          </a:p>
          <a:p>
            <a:pPr>
              <a:spcAft>
                <a:spcPts val="600"/>
              </a:spcAft>
              <a:buClr>
                <a:schemeClr val="tx2"/>
              </a:buClr>
            </a:pPr>
            <a:r>
              <a:rPr kumimoji="1" lang="ja-JP" altLang="en-US" sz="1600" dirty="0"/>
              <a:t>　  に雇用される通常の労働者（正規雇用労働者）に比べて短い労働者）及び有期雇用労働</a:t>
            </a:r>
            <a:endParaRPr kumimoji="1" lang="en-US" altLang="ja-JP" sz="1600" dirty="0"/>
          </a:p>
          <a:p>
            <a:pPr>
              <a:spcAft>
                <a:spcPts val="600"/>
              </a:spcAft>
              <a:buClr>
                <a:schemeClr val="tx2"/>
              </a:buClr>
            </a:pPr>
            <a:r>
              <a:rPr kumimoji="1" lang="en-US" altLang="ja-JP" sz="1600" dirty="0"/>
              <a:t>      </a:t>
            </a:r>
            <a:r>
              <a:rPr kumimoji="1" lang="ja-JP" altLang="en-US" sz="1600" dirty="0"/>
              <a:t>者（事業主と期間の定めのある労働契約を締結している労働者）をいいます。</a:t>
            </a:r>
            <a:endParaRPr kumimoji="1" lang="en-US" altLang="ja-JP" sz="1600" dirty="0"/>
          </a:p>
          <a:p>
            <a:pPr>
              <a:spcAft>
                <a:spcPts val="600"/>
              </a:spcAft>
              <a:buClr>
                <a:schemeClr val="tx2"/>
              </a:buClr>
            </a:pPr>
            <a:endParaRPr kumimoji="1" lang="ja-JP" altLang="en-US" sz="500" dirty="0"/>
          </a:p>
          <a:p>
            <a:pPr marL="285750" indent="-285750">
              <a:spcAft>
                <a:spcPts val="600"/>
              </a:spcAft>
              <a:buClr>
                <a:schemeClr val="tx2"/>
              </a:buClr>
              <a:buFont typeface="Wingdings" panose="05000000000000000000" pitchFamily="2" charset="2"/>
              <a:buChar char="Ø"/>
            </a:pPr>
            <a:r>
              <a:rPr kumimoji="1" lang="ja-JP" altLang="en-US" sz="1600" dirty="0"/>
              <a:t>派遣労働者は派遣元事業主において算出し、派遣先の事業主の算出対象の非正規雇用労働者から除外します。</a:t>
            </a:r>
            <a:endParaRPr kumimoji="1" lang="en-US" altLang="ja-JP" sz="1600" dirty="0"/>
          </a:p>
          <a:p>
            <a:pPr>
              <a:spcAft>
                <a:spcPts val="600"/>
              </a:spcAft>
              <a:buClr>
                <a:schemeClr val="tx2"/>
              </a:buClr>
            </a:pPr>
            <a:endParaRPr kumimoji="1" lang="en-US" altLang="ja-JP" sz="500" dirty="0"/>
          </a:p>
          <a:p>
            <a:pPr marL="285750" indent="-285750">
              <a:spcAft>
                <a:spcPts val="600"/>
              </a:spcAft>
              <a:buClr>
                <a:schemeClr val="tx2"/>
              </a:buClr>
              <a:buFont typeface="Wingdings" panose="05000000000000000000" pitchFamily="2" charset="2"/>
              <a:buChar char="Ø"/>
            </a:pPr>
            <a:r>
              <a:rPr kumimoji="1" lang="ja-JP" altLang="en-US" sz="1600" dirty="0"/>
              <a:t>なお、個々の事業主において、更に詳細な区分により、</a:t>
            </a:r>
            <a:r>
              <a:rPr kumimoji="1" lang="zh-TW" altLang="en-US" sz="1600" dirty="0"/>
              <a:t>男女間賃金差異</a:t>
            </a:r>
            <a:r>
              <a:rPr kumimoji="1" lang="ja-JP" altLang="en-US" sz="1600" dirty="0"/>
              <a:t>の公表を任意で行うことは、何ら差し支えありません。</a:t>
            </a:r>
          </a:p>
        </p:txBody>
      </p:sp>
    </p:spTree>
    <p:extLst>
      <p:ext uri="{BB962C8B-B14F-4D97-AF65-F5344CB8AC3E}">
        <p14:creationId xmlns:p14="http://schemas.microsoft.com/office/powerpoint/2010/main" val="3946282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（参考）本社と複数の支社がある場合１／２</a:t>
            </a:r>
          </a:p>
        </p:txBody>
      </p:sp>
      <p:sp>
        <p:nvSpPr>
          <p:cNvPr id="3" name="スライド番号プレースホルダー 2"/>
          <p:cNvSpPr>
            <a:spLocks noGrp="1"/>
          </p:cNvSpPr>
          <p:nvPr>
            <p:ph type="sldNum" sz="quarter" idx="4"/>
          </p:nvPr>
        </p:nvSpPr>
        <p:spPr/>
        <p:txBody>
          <a:bodyPr/>
          <a:lstStyle/>
          <a:p>
            <a:pPr>
              <a:defRPr/>
            </a:pPr>
            <a:fld id="{48F63A3B-78C7-47BE-AE5E-E10140E04643}" type="slidenum">
              <a:rPr lang="en-US">
                <a:solidFill>
                  <a:srgbClr val="000000"/>
                </a:solidFill>
                <a:ea typeface="メイリオ"/>
              </a:rPr>
              <a:pPr>
                <a:defRPr/>
              </a:pPr>
              <a:t>18</a:t>
            </a:fld>
            <a:endParaRPr lang="en-US" dirty="0">
              <a:solidFill>
                <a:srgbClr val="000000"/>
              </a:solidFill>
              <a:ea typeface="メイリオ"/>
            </a:endParaRPr>
          </a:p>
        </p:txBody>
      </p:sp>
      <p:graphicFrame>
        <p:nvGraphicFramePr>
          <p:cNvPr id="11" name="表 10"/>
          <p:cNvGraphicFramePr>
            <a:graphicFrameLocks noGrp="1"/>
          </p:cNvGraphicFramePr>
          <p:nvPr/>
        </p:nvGraphicFramePr>
        <p:xfrm>
          <a:off x="627962" y="4796342"/>
          <a:ext cx="4267197" cy="1645148"/>
        </p:xfrm>
        <a:graphic>
          <a:graphicData uri="http://schemas.openxmlformats.org/drawingml/2006/table">
            <a:tbl>
              <a:tblPr firstRow="1" bandRow="1">
                <a:tableStyleId>{F5AB1C69-6EDB-4FF4-983F-18BD219EF322}</a:tableStyleId>
              </a:tblPr>
              <a:tblGrid>
                <a:gridCol w="1257299">
                  <a:extLst>
                    <a:ext uri="{9D8B030D-6E8A-4147-A177-3AD203B41FA5}">
                      <a16:colId xmlns:a16="http://schemas.microsoft.com/office/drawing/2014/main" val="1851073714"/>
                    </a:ext>
                  </a:extLst>
                </a:gridCol>
                <a:gridCol w="1388533">
                  <a:extLst>
                    <a:ext uri="{9D8B030D-6E8A-4147-A177-3AD203B41FA5}">
                      <a16:colId xmlns:a16="http://schemas.microsoft.com/office/drawing/2014/main" val="1881657281"/>
                    </a:ext>
                  </a:extLst>
                </a:gridCol>
                <a:gridCol w="1621365">
                  <a:extLst>
                    <a:ext uri="{9D8B030D-6E8A-4147-A177-3AD203B41FA5}">
                      <a16:colId xmlns:a16="http://schemas.microsoft.com/office/drawing/2014/main" val="3828434512"/>
                    </a:ext>
                  </a:extLst>
                </a:gridCol>
              </a:tblGrid>
              <a:tr h="290327">
                <a:tc>
                  <a:txBody>
                    <a:bodyPr/>
                    <a:lstStyle/>
                    <a:p>
                      <a:r>
                        <a:rPr kumimoji="1" lang="ja-JP" altLang="en-US" sz="1400" baseline="0" dirty="0"/>
                        <a:t>（●●支社）</a:t>
                      </a:r>
                    </a:p>
                  </a:txBody>
                  <a:tcPr/>
                </a:tc>
                <a:tc>
                  <a:txBody>
                    <a:bodyPr/>
                    <a:lstStyle/>
                    <a:p>
                      <a:pPr algn="ctr"/>
                      <a:r>
                        <a:rPr kumimoji="1" lang="ja-JP" altLang="en-US" sz="1400" baseline="0" dirty="0"/>
                        <a:t>女性</a:t>
                      </a:r>
                    </a:p>
                  </a:txBody>
                  <a:tcPr anchor="ctr"/>
                </a:tc>
                <a:tc>
                  <a:txBody>
                    <a:bodyPr/>
                    <a:lstStyle/>
                    <a:p>
                      <a:pPr algn="ctr"/>
                      <a:r>
                        <a:rPr kumimoji="1" lang="ja-JP" altLang="en-US" sz="1400" baseline="0" dirty="0"/>
                        <a:t>男性</a:t>
                      </a:r>
                    </a:p>
                  </a:txBody>
                  <a:tcPr anchor="ctr"/>
                </a:tc>
                <a:extLst>
                  <a:ext uri="{0D108BD9-81ED-4DB2-BD59-A6C34878D82A}">
                    <a16:rowId xmlns:a16="http://schemas.microsoft.com/office/drawing/2014/main" val="1649689834"/>
                  </a:ext>
                </a:extLst>
              </a:tr>
              <a:tr h="670174">
                <a:tc>
                  <a:txBody>
                    <a:bodyPr/>
                    <a:lstStyle/>
                    <a:p>
                      <a:pPr algn="ctr"/>
                      <a:r>
                        <a:rPr kumimoji="1" lang="ja-JP" altLang="en-US" sz="1400" baseline="0" dirty="0"/>
                        <a:t>正規</a:t>
                      </a:r>
                      <a:endParaRPr kumimoji="1" lang="en-US" altLang="ja-JP" sz="1400" baseline="0" dirty="0"/>
                    </a:p>
                    <a:p>
                      <a:pPr algn="ctr"/>
                      <a:r>
                        <a:rPr kumimoji="1" lang="ja-JP" altLang="en-US" sz="1400" baseline="0" dirty="0"/>
                        <a:t>労働者</a:t>
                      </a:r>
                    </a:p>
                  </a:txBody>
                  <a:tcPr anchor="ctr"/>
                </a:tc>
                <a:tc>
                  <a:txBody>
                    <a:bodyPr/>
                    <a:lstStyle/>
                    <a:p>
                      <a:pPr algn="ctr"/>
                      <a:r>
                        <a:rPr kumimoji="1" lang="ja-JP" altLang="en-US" sz="1400" u="sng" baseline="0" dirty="0"/>
                        <a:t>総賃金（</a:t>
                      </a:r>
                      <a:r>
                        <a:rPr kumimoji="1" lang="en-US" altLang="ja-JP" sz="1400" u="sng" baseline="0" dirty="0"/>
                        <a:t>a1</a:t>
                      </a:r>
                      <a:r>
                        <a:rPr kumimoji="1" lang="ja-JP" altLang="en-US" sz="1400" u="sng" baseline="0" dirty="0"/>
                        <a:t>）</a:t>
                      </a:r>
                      <a:endParaRPr kumimoji="1" lang="en-US" altLang="ja-JP" sz="1400" u="sng" baseline="0" dirty="0"/>
                    </a:p>
                    <a:p>
                      <a:pPr algn="ctr"/>
                      <a:r>
                        <a:rPr kumimoji="1" lang="ja-JP" altLang="en-US" sz="1400" baseline="0" dirty="0"/>
                        <a:t>人員数（</a:t>
                      </a:r>
                      <a:r>
                        <a:rPr kumimoji="1" lang="en-US" altLang="ja-JP" sz="1400" baseline="0" dirty="0"/>
                        <a:t>b1</a:t>
                      </a:r>
                      <a:r>
                        <a:rPr kumimoji="1" lang="ja-JP" altLang="en-US" sz="1400" baseline="0" dirty="0"/>
                        <a:t>）</a:t>
                      </a:r>
                    </a:p>
                  </a:txBody>
                  <a:tcPr anchor="ctr"/>
                </a:tc>
                <a:tc>
                  <a:txBody>
                    <a:bodyPr/>
                    <a:lstStyle/>
                    <a:p>
                      <a:pPr algn="ctr"/>
                      <a:r>
                        <a:rPr kumimoji="1" lang="ja-JP" altLang="en-US" sz="1400" u="sng" baseline="0" dirty="0"/>
                        <a:t>総賃金（</a:t>
                      </a:r>
                      <a:r>
                        <a:rPr kumimoji="1" lang="en-US" altLang="ja-JP" sz="1400" u="sng" baseline="0" dirty="0"/>
                        <a:t>c1</a:t>
                      </a:r>
                      <a:r>
                        <a:rPr kumimoji="1" lang="ja-JP" altLang="en-US" sz="1400" u="sng" baseline="0" dirty="0"/>
                        <a:t>）</a:t>
                      </a:r>
                      <a:endParaRPr kumimoji="1" lang="en-US" altLang="ja-JP" sz="1400" u="sng" baseline="0" dirty="0"/>
                    </a:p>
                    <a:p>
                      <a:pPr algn="ctr"/>
                      <a:r>
                        <a:rPr kumimoji="1" lang="ja-JP" altLang="en-US" sz="1400" baseline="0" dirty="0"/>
                        <a:t>人員数（</a:t>
                      </a:r>
                      <a:r>
                        <a:rPr kumimoji="1" lang="en-US" altLang="ja-JP" sz="1400" baseline="0" dirty="0"/>
                        <a:t>d1</a:t>
                      </a:r>
                      <a:r>
                        <a:rPr kumimoji="1" lang="ja-JP" altLang="en-US" sz="1400" baseline="0" dirty="0"/>
                        <a:t>）</a:t>
                      </a:r>
                      <a:endParaRPr kumimoji="1" lang="en-US" altLang="ja-JP" sz="1400" baseline="0" dirty="0"/>
                    </a:p>
                  </a:txBody>
                  <a:tcPr anchor="ctr"/>
                </a:tc>
                <a:extLst>
                  <a:ext uri="{0D108BD9-81ED-4DB2-BD59-A6C34878D82A}">
                    <a16:rowId xmlns:a16="http://schemas.microsoft.com/office/drawing/2014/main" val="2303072372"/>
                  </a:ext>
                </a:extLst>
              </a:tr>
              <a:tr h="670174">
                <a:tc>
                  <a:txBody>
                    <a:bodyPr/>
                    <a:lstStyle/>
                    <a:p>
                      <a:pPr algn="ctr"/>
                      <a:r>
                        <a:rPr kumimoji="1" lang="ja-JP" altLang="en-US" sz="1400" baseline="0" dirty="0"/>
                        <a:t>非正規</a:t>
                      </a:r>
                      <a:endParaRPr kumimoji="1" lang="en-US" altLang="ja-JP" sz="1400" baseline="0" dirty="0"/>
                    </a:p>
                    <a:p>
                      <a:pPr algn="ctr"/>
                      <a:r>
                        <a:rPr kumimoji="1" lang="ja-JP" altLang="en-US" sz="1400" baseline="0" dirty="0"/>
                        <a:t>労働者</a:t>
                      </a:r>
                    </a:p>
                  </a:txBody>
                  <a:tcPr anchor="ctr"/>
                </a:tc>
                <a:tc>
                  <a:txBody>
                    <a:bodyPr/>
                    <a:lstStyle/>
                    <a:p>
                      <a:pPr algn="ctr"/>
                      <a:r>
                        <a:rPr kumimoji="1" lang="ja-JP" altLang="en-US" sz="1400" u="sng" baseline="0" dirty="0"/>
                        <a:t>総賃金（</a:t>
                      </a:r>
                      <a:r>
                        <a:rPr kumimoji="1" lang="en-US" altLang="ja-JP" sz="1400" u="sng" baseline="0" dirty="0"/>
                        <a:t>e1</a:t>
                      </a:r>
                      <a:r>
                        <a:rPr kumimoji="1" lang="ja-JP" altLang="en-US" sz="1400" u="sng" baseline="0" dirty="0"/>
                        <a:t>）</a:t>
                      </a:r>
                      <a:endParaRPr kumimoji="1" lang="en-US" altLang="ja-JP" sz="1400" u="sng" baseline="0" dirty="0"/>
                    </a:p>
                    <a:p>
                      <a:pPr algn="ctr"/>
                      <a:r>
                        <a:rPr kumimoji="1" lang="ja-JP" altLang="en-US" sz="1400" baseline="0" dirty="0"/>
                        <a:t>人員数（</a:t>
                      </a:r>
                      <a:r>
                        <a:rPr kumimoji="1" lang="en-US" altLang="ja-JP" sz="1400" baseline="0" dirty="0"/>
                        <a:t>f1</a:t>
                      </a:r>
                      <a:r>
                        <a:rPr kumimoji="1" lang="ja-JP" altLang="en-US" sz="1400" baseline="0" dirty="0"/>
                        <a:t>）</a:t>
                      </a:r>
                    </a:p>
                  </a:txBody>
                  <a:tcPr anchor="ctr"/>
                </a:tc>
                <a:tc>
                  <a:txBody>
                    <a:bodyPr/>
                    <a:lstStyle/>
                    <a:p>
                      <a:pPr algn="ctr"/>
                      <a:r>
                        <a:rPr kumimoji="1" lang="ja-JP" altLang="en-US" sz="1400" u="sng" baseline="0" dirty="0"/>
                        <a:t>総賃金（</a:t>
                      </a:r>
                      <a:r>
                        <a:rPr kumimoji="1" lang="en-US" altLang="ja-JP" sz="1400" u="sng" baseline="0" dirty="0"/>
                        <a:t>g1</a:t>
                      </a:r>
                      <a:r>
                        <a:rPr kumimoji="1" lang="ja-JP" altLang="en-US" sz="1400" u="sng" baseline="0" dirty="0"/>
                        <a:t>）</a:t>
                      </a:r>
                      <a:endParaRPr kumimoji="1" lang="en-US" altLang="ja-JP" sz="1400" u="sng" baseline="0" dirty="0"/>
                    </a:p>
                    <a:p>
                      <a:pPr algn="ctr"/>
                      <a:r>
                        <a:rPr kumimoji="1" lang="ja-JP" altLang="en-US" sz="1400" baseline="0" dirty="0"/>
                        <a:t>人員数（</a:t>
                      </a:r>
                      <a:r>
                        <a:rPr kumimoji="1" lang="en-US" altLang="ja-JP" sz="1400" baseline="0" dirty="0"/>
                        <a:t>h1</a:t>
                      </a:r>
                      <a:r>
                        <a:rPr kumimoji="1" lang="ja-JP" altLang="en-US" sz="1400" baseline="0" dirty="0"/>
                        <a:t>）</a:t>
                      </a:r>
                    </a:p>
                  </a:txBody>
                  <a:tcPr anchor="ctr"/>
                </a:tc>
                <a:extLst>
                  <a:ext uri="{0D108BD9-81ED-4DB2-BD59-A6C34878D82A}">
                    <a16:rowId xmlns:a16="http://schemas.microsoft.com/office/drawing/2014/main" val="1001673029"/>
                  </a:ext>
                </a:extLst>
              </a:tr>
            </a:tbl>
          </a:graphicData>
        </a:graphic>
      </p:graphicFrame>
      <p:graphicFrame>
        <p:nvGraphicFramePr>
          <p:cNvPr id="12" name="表 11"/>
          <p:cNvGraphicFramePr>
            <a:graphicFrameLocks noGrp="1"/>
          </p:cNvGraphicFramePr>
          <p:nvPr/>
        </p:nvGraphicFramePr>
        <p:xfrm>
          <a:off x="5081254" y="4774354"/>
          <a:ext cx="4267200" cy="1667136"/>
        </p:xfrm>
        <a:graphic>
          <a:graphicData uri="http://schemas.openxmlformats.org/drawingml/2006/table">
            <a:tbl>
              <a:tblPr firstRow="1" bandRow="1">
                <a:tableStyleId>{21E4AEA4-8DFA-4A89-87EB-49C32662AFE0}</a:tableStyleId>
              </a:tblPr>
              <a:tblGrid>
                <a:gridCol w="1268592">
                  <a:extLst>
                    <a:ext uri="{9D8B030D-6E8A-4147-A177-3AD203B41FA5}">
                      <a16:colId xmlns:a16="http://schemas.microsoft.com/office/drawing/2014/main" val="1851073714"/>
                    </a:ext>
                  </a:extLst>
                </a:gridCol>
                <a:gridCol w="1377244">
                  <a:extLst>
                    <a:ext uri="{9D8B030D-6E8A-4147-A177-3AD203B41FA5}">
                      <a16:colId xmlns:a16="http://schemas.microsoft.com/office/drawing/2014/main" val="1881657281"/>
                    </a:ext>
                  </a:extLst>
                </a:gridCol>
                <a:gridCol w="1621364">
                  <a:extLst>
                    <a:ext uri="{9D8B030D-6E8A-4147-A177-3AD203B41FA5}">
                      <a16:colId xmlns:a16="http://schemas.microsoft.com/office/drawing/2014/main" val="3828434512"/>
                    </a:ext>
                  </a:extLst>
                </a:gridCol>
              </a:tblGrid>
              <a:tr h="275867">
                <a:tc>
                  <a:txBody>
                    <a:bodyPr/>
                    <a:lstStyle/>
                    <a:p>
                      <a:r>
                        <a:rPr kumimoji="1" lang="ja-JP" altLang="en-US" sz="1400" baseline="0" dirty="0"/>
                        <a:t>（△△支社）</a:t>
                      </a:r>
                    </a:p>
                  </a:txBody>
                  <a:tcPr/>
                </a:tc>
                <a:tc>
                  <a:txBody>
                    <a:bodyPr/>
                    <a:lstStyle/>
                    <a:p>
                      <a:pPr algn="ctr"/>
                      <a:r>
                        <a:rPr kumimoji="1" lang="ja-JP" altLang="en-US" sz="1400" baseline="0" dirty="0"/>
                        <a:t>女性</a:t>
                      </a:r>
                    </a:p>
                  </a:txBody>
                  <a:tcPr anchor="ctr"/>
                </a:tc>
                <a:tc>
                  <a:txBody>
                    <a:bodyPr/>
                    <a:lstStyle/>
                    <a:p>
                      <a:pPr algn="ctr"/>
                      <a:r>
                        <a:rPr kumimoji="1" lang="ja-JP" altLang="en-US" sz="1400" baseline="0" dirty="0"/>
                        <a:t>男性</a:t>
                      </a:r>
                    </a:p>
                  </a:txBody>
                  <a:tcPr anchor="ctr"/>
                </a:tc>
                <a:extLst>
                  <a:ext uri="{0D108BD9-81ED-4DB2-BD59-A6C34878D82A}">
                    <a16:rowId xmlns:a16="http://schemas.microsoft.com/office/drawing/2014/main" val="1649689834"/>
                  </a:ext>
                </a:extLst>
              </a:tr>
              <a:tr h="681168">
                <a:tc>
                  <a:txBody>
                    <a:bodyPr/>
                    <a:lstStyle/>
                    <a:p>
                      <a:pPr algn="ctr"/>
                      <a:r>
                        <a:rPr kumimoji="1" lang="ja-JP" altLang="en-US" sz="1400" baseline="0" dirty="0"/>
                        <a:t>正規</a:t>
                      </a:r>
                      <a:endParaRPr kumimoji="1" lang="en-US" altLang="ja-JP" sz="1400" baseline="0" dirty="0"/>
                    </a:p>
                    <a:p>
                      <a:pPr algn="ctr"/>
                      <a:r>
                        <a:rPr kumimoji="1" lang="ja-JP" altLang="en-US" sz="1400" baseline="0" dirty="0"/>
                        <a:t>労働者</a:t>
                      </a:r>
                    </a:p>
                  </a:txBody>
                  <a:tcPr anchor="ctr"/>
                </a:tc>
                <a:tc>
                  <a:txBody>
                    <a:bodyPr/>
                    <a:lstStyle/>
                    <a:p>
                      <a:pPr algn="ctr"/>
                      <a:r>
                        <a:rPr kumimoji="1" lang="ja-JP" altLang="en-US" sz="1400" u="sng" baseline="0" dirty="0"/>
                        <a:t>総賃金（</a:t>
                      </a:r>
                      <a:r>
                        <a:rPr kumimoji="1" lang="en-US" altLang="ja-JP" sz="1400" u="sng" baseline="0" dirty="0"/>
                        <a:t>a2</a:t>
                      </a:r>
                      <a:r>
                        <a:rPr kumimoji="1" lang="ja-JP" altLang="en-US" sz="1400" u="sng" baseline="0" dirty="0"/>
                        <a:t>）</a:t>
                      </a:r>
                      <a:endParaRPr kumimoji="1" lang="en-US" altLang="ja-JP" sz="1400" u="sng" baseline="0" dirty="0"/>
                    </a:p>
                    <a:p>
                      <a:pPr algn="ctr"/>
                      <a:r>
                        <a:rPr kumimoji="1" lang="ja-JP" altLang="en-US" sz="1400" baseline="0" dirty="0"/>
                        <a:t>人員数（</a:t>
                      </a:r>
                      <a:r>
                        <a:rPr kumimoji="1" lang="en-US" altLang="ja-JP" sz="1400" baseline="0" dirty="0"/>
                        <a:t>b2</a:t>
                      </a:r>
                      <a:r>
                        <a:rPr kumimoji="1" lang="ja-JP" altLang="en-US" sz="1400" baseline="0" dirty="0"/>
                        <a:t>）</a:t>
                      </a:r>
                    </a:p>
                  </a:txBody>
                  <a:tcPr anchor="ctr"/>
                </a:tc>
                <a:tc>
                  <a:txBody>
                    <a:bodyPr/>
                    <a:lstStyle/>
                    <a:p>
                      <a:pPr algn="ctr"/>
                      <a:r>
                        <a:rPr kumimoji="1" lang="ja-JP" altLang="en-US" sz="1400" u="sng" baseline="0" dirty="0"/>
                        <a:t>総賃金（</a:t>
                      </a:r>
                      <a:r>
                        <a:rPr kumimoji="1" lang="en-US" altLang="ja-JP" sz="1400" u="sng" baseline="0" dirty="0"/>
                        <a:t>c2</a:t>
                      </a:r>
                      <a:r>
                        <a:rPr kumimoji="1" lang="ja-JP" altLang="en-US" sz="1400" u="sng" baseline="0" dirty="0"/>
                        <a:t>）</a:t>
                      </a:r>
                      <a:endParaRPr kumimoji="1" lang="en-US" altLang="ja-JP" sz="1400" u="sng" baseline="0" dirty="0"/>
                    </a:p>
                    <a:p>
                      <a:pPr algn="ctr"/>
                      <a:r>
                        <a:rPr kumimoji="1" lang="ja-JP" altLang="en-US" sz="1400" baseline="0" dirty="0"/>
                        <a:t>人員数（</a:t>
                      </a:r>
                      <a:r>
                        <a:rPr kumimoji="1" lang="en-US" altLang="ja-JP" sz="1400" baseline="0" dirty="0"/>
                        <a:t>d2</a:t>
                      </a:r>
                      <a:r>
                        <a:rPr kumimoji="1" lang="ja-JP" altLang="en-US" sz="1400" baseline="0" dirty="0"/>
                        <a:t>）</a:t>
                      </a:r>
                      <a:endParaRPr kumimoji="1" lang="en-US" altLang="ja-JP" sz="1400" baseline="0" dirty="0"/>
                    </a:p>
                  </a:txBody>
                  <a:tcPr anchor="ctr"/>
                </a:tc>
                <a:extLst>
                  <a:ext uri="{0D108BD9-81ED-4DB2-BD59-A6C34878D82A}">
                    <a16:rowId xmlns:a16="http://schemas.microsoft.com/office/drawing/2014/main" val="2303072372"/>
                  </a:ext>
                </a:extLst>
              </a:tr>
              <a:tr h="681168">
                <a:tc>
                  <a:txBody>
                    <a:bodyPr/>
                    <a:lstStyle/>
                    <a:p>
                      <a:pPr algn="ctr"/>
                      <a:r>
                        <a:rPr kumimoji="1" lang="ja-JP" altLang="en-US" sz="1400" baseline="0" dirty="0"/>
                        <a:t>非正規</a:t>
                      </a:r>
                      <a:endParaRPr kumimoji="1" lang="en-US" altLang="ja-JP" sz="1400" baseline="0" dirty="0"/>
                    </a:p>
                    <a:p>
                      <a:pPr algn="ctr"/>
                      <a:r>
                        <a:rPr kumimoji="1" lang="ja-JP" altLang="en-US" sz="1400" baseline="0" dirty="0"/>
                        <a:t>労働者</a:t>
                      </a:r>
                    </a:p>
                  </a:txBody>
                  <a:tcPr anchor="ctr"/>
                </a:tc>
                <a:tc>
                  <a:txBody>
                    <a:bodyPr/>
                    <a:lstStyle/>
                    <a:p>
                      <a:pPr algn="ctr"/>
                      <a:r>
                        <a:rPr kumimoji="1" lang="ja-JP" altLang="en-US" sz="1400" u="sng" baseline="0" dirty="0"/>
                        <a:t>総賃金（</a:t>
                      </a:r>
                      <a:r>
                        <a:rPr kumimoji="1" lang="en-US" altLang="ja-JP" sz="1400" u="sng" baseline="0" dirty="0"/>
                        <a:t>e2</a:t>
                      </a:r>
                      <a:r>
                        <a:rPr kumimoji="1" lang="ja-JP" altLang="en-US" sz="1400" u="sng" baseline="0" dirty="0"/>
                        <a:t>）</a:t>
                      </a:r>
                      <a:endParaRPr kumimoji="1" lang="en-US" altLang="ja-JP" sz="1400" u="sng" baseline="0" dirty="0"/>
                    </a:p>
                    <a:p>
                      <a:pPr algn="ctr"/>
                      <a:r>
                        <a:rPr kumimoji="1" lang="ja-JP" altLang="en-US" sz="1400" baseline="0" dirty="0"/>
                        <a:t>人員数（</a:t>
                      </a:r>
                      <a:r>
                        <a:rPr kumimoji="1" lang="en-US" altLang="ja-JP" sz="1400" baseline="0" dirty="0"/>
                        <a:t>f2</a:t>
                      </a:r>
                      <a:r>
                        <a:rPr kumimoji="1" lang="ja-JP" altLang="en-US" sz="1400" baseline="0" dirty="0"/>
                        <a:t>）</a:t>
                      </a:r>
                    </a:p>
                  </a:txBody>
                  <a:tcPr anchor="ctr"/>
                </a:tc>
                <a:tc>
                  <a:txBody>
                    <a:bodyPr/>
                    <a:lstStyle/>
                    <a:p>
                      <a:pPr algn="ctr"/>
                      <a:r>
                        <a:rPr kumimoji="1" lang="ja-JP" altLang="en-US" sz="1400" u="sng" baseline="0" dirty="0"/>
                        <a:t>総賃金（</a:t>
                      </a:r>
                      <a:r>
                        <a:rPr kumimoji="1" lang="en-US" altLang="ja-JP" sz="1400" u="sng" baseline="0" dirty="0"/>
                        <a:t>g2</a:t>
                      </a:r>
                      <a:r>
                        <a:rPr kumimoji="1" lang="ja-JP" altLang="en-US" sz="1400" u="sng" baseline="0" dirty="0"/>
                        <a:t>）</a:t>
                      </a:r>
                      <a:endParaRPr kumimoji="1" lang="en-US" altLang="ja-JP" sz="1400" u="sng" baseline="0" dirty="0"/>
                    </a:p>
                    <a:p>
                      <a:pPr algn="ctr"/>
                      <a:r>
                        <a:rPr kumimoji="1" lang="ja-JP" altLang="en-US" sz="1400" baseline="0" dirty="0"/>
                        <a:t>人員数（</a:t>
                      </a:r>
                      <a:r>
                        <a:rPr kumimoji="1" lang="en-US" altLang="ja-JP" sz="1400" baseline="0" dirty="0"/>
                        <a:t>h2</a:t>
                      </a:r>
                      <a:r>
                        <a:rPr kumimoji="1" lang="ja-JP" altLang="en-US" sz="1400" baseline="0" dirty="0"/>
                        <a:t>）</a:t>
                      </a:r>
                    </a:p>
                  </a:txBody>
                  <a:tcPr anchor="ctr"/>
                </a:tc>
                <a:extLst>
                  <a:ext uri="{0D108BD9-81ED-4DB2-BD59-A6C34878D82A}">
                    <a16:rowId xmlns:a16="http://schemas.microsoft.com/office/drawing/2014/main" val="1001673029"/>
                  </a:ext>
                </a:extLst>
              </a:tr>
            </a:tbl>
          </a:graphicData>
        </a:graphic>
      </p:graphicFrame>
      <p:graphicFrame>
        <p:nvGraphicFramePr>
          <p:cNvPr id="13" name="表 12"/>
          <p:cNvGraphicFramePr>
            <a:graphicFrameLocks noGrp="1"/>
          </p:cNvGraphicFramePr>
          <p:nvPr/>
        </p:nvGraphicFramePr>
        <p:xfrm>
          <a:off x="4523943" y="1539505"/>
          <a:ext cx="4267200" cy="1847350"/>
        </p:xfrm>
        <a:graphic>
          <a:graphicData uri="http://schemas.openxmlformats.org/drawingml/2006/table">
            <a:tbl>
              <a:tblPr firstRow="1" bandRow="1">
                <a:tableStyleId>{5C22544A-7EE6-4342-B048-85BDC9FD1C3A}</a:tableStyleId>
              </a:tblPr>
              <a:tblGrid>
                <a:gridCol w="1246012">
                  <a:extLst>
                    <a:ext uri="{9D8B030D-6E8A-4147-A177-3AD203B41FA5}">
                      <a16:colId xmlns:a16="http://schemas.microsoft.com/office/drawing/2014/main" val="1851073714"/>
                    </a:ext>
                  </a:extLst>
                </a:gridCol>
                <a:gridCol w="1411111">
                  <a:extLst>
                    <a:ext uri="{9D8B030D-6E8A-4147-A177-3AD203B41FA5}">
                      <a16:colId xmlns:a16="http://schemas.microsoft.com/office/drawing/2014/main" val="1881657281"/>
                    </a:ext>
                  </a:extLst>
                </a:gridCol>
                <a:gridCol w="1610077">
                  <a:extLst>
                    <a:ext uri="{9D8B030D-6E8A-4147-A177-3AD203B41FA5}">
                      <a16:colId xmlns:a16="http://schemas.microsoft.com/office/drawing/2014/main" val="3828434512"/>
                    </a:ext>
                  </a:extLst>
                </a:gridCol>
              </a:tblGrid>
              <a:tr h="280127">
                <a:tc>
                  <a:txBody>
                    <a:bodyPr/>
                    <a:lstStyle/>
                    <a:p>
                      <a:r>
                        <a:rPr kumimoji="1" lang="ja-JP" altLang="en-US" sz="1400" baseline="0" dirty="0"/>
                        <a:t>（本社）</a:t>
                      </a:r>
                    </a:p>
                  </a:txBody>
                  <a:tcPr/>
                </a:tc>
                <a:tc>
                  <a:txBody>
                    <a:bodyPr/>
                    <a:lstStyle/>
                    <a:p>
                      <a:pPr algn="ctr"/>
                      <a:r>
                        <a:rPr kumimoji="1" lang="ja-JP" altLang="en-US" sz="1400" baseline="0" dirty="0"/>
                        <a:t>女性</a:t>
                      </a:r>
                    </a:p>
                  </a:txBody>
                  <a:tcPr anchor="ctr"/>
                </a:tc>
                <a:tc>
                  <a:txBody>
                    <a:bodyPr/>
                    <a:lstStyle/>
                    <a:p>
                      <a:pPr algn="ctr"/>
                      <a:r>
                        <a:rPr kumimoji="1" lang="ja-JP" altLang="en-US" sz="1400" baseline="0" dirty="0"/>
                        <a:t>男性</a:t>
                      </a:r>
                    </a:p>
                  </a:txBody>
                  <a:tcPr anchor="ctr"/>
                </a:tc>
                <a:extLst>
                  <a:ext uri="{0D108BD9-81ED-4DB2-BD59-A6C34878D82A}">
                    <a16:rowId xmlns:a16="http://schemas.microsoft.com/office/drawing/2014/main" val="1649689834"/>
                  </a:ext>
                </a:extLst>
              </a:tr>
              <a:tr h="771275">
                <a:tc>
                  <a:txBody>
                    <a:bodyPr/>
                    <a:lstStyle/>
                    <a:p>
                      <a:pPr algn="ctr"/>
                      <a:r>
                        <a:rPr kumimoji="1" lang="ja-JP" altLang="en-US" sz="1400" baseline="0" dirty="0"/>
                        <a:t>正規</a:t>
                      </a:r>
                      <a:endParaRPr kumimoji="1" lang="en-US" altLang="ja-JP" sz="1400" baseline="0" dirty="0"/>
                    </a:p>
                    <a:p>
                      <a:pPr algn="ctr"/>
                      <a:r>
                        <a:rPr kumimoji="1" lang="ja-JP" altLang="en-US" sz="1400" baseline="0" dirty="0"/>
                        <a:t>労働者</a:t>
                      </a:r>
                    </a:p>
                  </a:txBody>
                  <a:tcPr anchor="ctr"/>
                </a:tc>
                <a:tc>
                  <a:txBody>
                    <a:bodyPr/>
                    <a:lstStyle/>
                    <a:p>
                      <a:pPr algn="ctr"/>
                      <a:r>
                        <a:rPr kumimoji="1" lang="ja-JP" altLang="en-US" sz="1400" u="sng" baseline="0" dirty="0"/>
                        <a:t>総賃金（</a:t>
                      </a:r>
                      <a:r>
                        <a:rPr kumimoji="1" lang="en-US" altLang="ja-JP" sz="1400" u="sng" baseline="0" dirty="0"/>
                        <a:t>A</a:t>
                      </a:r>
                      <a:r>
                        <a:rPr kumimoji="1" lang="ja-JP" altLang="en-US" sz="1400" u="sng" baseline="0" dirty="0"/>
                        <a:t>）</a:t>
                      </a:r>
                      <a:endParaRPr kumimoji="1" lang="en-US" altLang="ja-JP" sz="1400" u="sng" baseline="0" dirty="0"/>
                    </a:p>
                    <a:p>
                      <a:pPr algn="ctr"/>
                      <a:r>
                        <a:rPr kumimoji="1" lang="ja-JP" altLang="en-US" sz="1400" baseline="0" dirty="0"/>
                        <a:t>人員数（</a:t>
                      </a:r>
                      <a:r>
                        <a:rPr kumimoji="1" lang="en-US" altLang="ja-JP" sz="1400" baseline="0" dirty="0"/>
                        <a:t>B</a:t>
                      </a:r>
                      <a:r>
                        <a:rPr kumimoji="1" lang="ja-JP" altLang="en-US" sz="1400" baseline="0" dirty="0"/>
                        <a:t>）</a:t>
                      </a:r>
                    </a:p>
                  </a:txBody>
                  <a:tcPr anchor="ctr"/>
                </a:tc>
                <a:tc>
                  <a:txBody>
                    <a:bodyPr/>
                    <a:lstStyle/>
                    <a:p>
                      <a:pPr algn="ctr"/>
                      <a:r>
                        <a:rPr kumimoji="1" lang="ja-JP" altLang="en-US" sz="1400" u="sng" baseline="0" dirty="0"/>
                        <a:t>総賃金（</a:t>
                      </a:r>
                      <a:r>
                        <a:rPr kumimoji="1" lang="en-US" altLang="ja-JP" sz="1400" u="sng" baseline="0" dirty="0"/>
                        <a:t>C</a:t>
                      </a:r>
                      <a:r>
                        <a:rPr kumimoji="1" lang="ja-JP" altLang="en-US" sz="1400" u="sng" baseline="0" dirty="0"/>
                        <a:t>）</a:t>
                      </a:r>
                      <a:endParaRPr kumimoji="1" lang="en-US" altLang="ja-JP" sz="1400" u="sng" baseline="0" dirty="0"/>
                    </a:p>
                    <a:p>
                      <a:pPr algn="ctr"/>
                      <a:r>
                        <a:rPr kumimoji="1" lang="ja-JP" altLang="en-US" sz="1400" baseline="0" dirty="0"/>
                        <a:t>人員数（</a:t>
                      </a:r>
                      <a:r>
                        <a:rPr kumimoji="1" lang="en-US" altLang="ja-JP" sz="1400" baseline="0" dirty="0"/>
                        <a:t>D</a:t>
                      </a:r>
                      <a:r>
                        <a:rPr kumimoji="1" lang="ja-JP" altLang="en-US" sz="1400" baseline="0" dirty="0"/>
                        <a:t>）</a:t>
                      </a:r>
                      <a:endParaRPr kumimoji="1" lang="en-US" altLang="ja-JP" sz="1400" baseline="0" dirty="0"/>
                    </a:p>
                  </a:txBody>
                  <a:tcPr anchor="ctr"/>
                </a:tc>
                <a:extLst>
                  <a:ext uri="{0D108BD9-81ED-4DB2-BD59-A6C34878D82A}">
                    <a16:rowId xmlns:a16="http://schemas.microsoft.com/office/drawing/2014/main" val="2303072372"/>
                  </a:ext>
                </a:extLst>
              </a:tr>
              <a:tr h="771275">
                <a:tc>
                  <a:txBody>
                    <a:bodyPr/>
                    <a:lstStyle/>
                    <a:p>
                      <a:pPr algn="ctr"/>
                      <a:r>
                        <a:rPr kumimoji="1" lang="ja-JP" altLang="en-US" sz="1400" baseline="0" dirty="0"/>
                        <a:t>非正規</a:t>
                      </a:r>
                      <a:endParaRPr kumimoji="1" lang="en-US" altLang="ja-JP" sz="1400" baseline="0" dirty="0"/>
                    </a:p>
                    <a:p>
                      <a:pPr algn="ctr"/>
                      <a:r>
                        <a:rPr kumimoji="1" lang="ja-JP" altLang="en-US" sz="1400" baseline="0" dirty="0"/>
                        <a:t>労働者</a:t>
                      </a:r>
                    </a:p>
                  </a:txBody>
                  <a:tcPr anchor="ctr"/>
                </a:tc>
                <a:tc>
                  <a:txBody>
                    <a:bodyPr/>
                    <a:lstStyle/>
                    <a:p>
                      <a:pPr algn="ctr"/>
                      <a:r>
                        <a:rPr kumimoji="1" lang="ja-JP" altLang="en-US" sz="1400" u="sng" baseline="0" dirty="0"/>
                        <a:t>総賃金（</a:t>
                      </a:r>
                      <a:r>
                        <a:rPr kumimoji="1" lang="en-US" altLang="ja-JP" sz="1400" u="sng" baseline="0" dirty="0"/>
                        <a:t>E</a:t>
                      </a:r>
                      <a:r>
                        <a:rPr kumimoji="1" lang="ja-JP" altLang="en-US" sz="1400" u="sng" baseline="0" dirty="0"/>
                        <a:t>）</a:t>
                      </a:r>
                      <a:endParaRPr kumimoji="1" lang="en-US" altLang="ja-JP" sz="1400" u="sng" baseline="0" dirty="0"/>
                    </a:p>
                    <a:p>
                      <a:pPr algn="ctr"/>
                      <a:r>
                        <a:rPr kumimoji="1" lang="ja-JP" altLang="en-US" sz="1400" baseline="0" dirty="0"/>
                        <a:t>人員数（</a:t>
                      </a:r>
                      <a:r>
                        <a:rPr kumimoji="1" lang="en-US" altLang="ja-JP" sz="1400" baseline="0" dirty="0"/>
                        <a:t>F</a:t>
                      </a:r>
                      <a:r>
                        <a:rPr kumimoji="1" lang="ja-JP" altLang="en-US" sz="1400" baseline="0" dirty="0"/>
                        <a:t>）</a:t>
                      </a:r>
                    </a:p>
                  </a:txBody>
                  <a:tcPr anchor="ctr"/>
                </a:tc>
                <a:tc>
                  <a:txBody>
                    <a:bodyPr/>
                    <a:lstStyle/>
                    <a:p>
                      <a:pPr algn="ctr"/>
                      <a:r>
                        <a:rPr kumimoji="1" lang="ja-JP" altLang="en-US" sz="1400" u="sng" baseline="0" dirty="0"/>
                        <a:t>総賃金（</a:t>
                      </a:r>
                      <a:r>
                        <a:rPr kumimoji="1" lang="en-US" altLang="ja-JP" sz="1400" u="sng" baseline="0" dirty="0"/>
                        <a:t>G</a:t>
                      </a:r>
                      <a:r>
                        <a:rPr kumimoji="1" lang="ja-JP" altLang="en-US" sz="1400" u="sng" baseline="0" dirty="0"/>
                        <a:t>）</a:t>
                      </a:r>
                      <a:endParaRPr kumimoji="1" lang="en-US" altLang="ja-JP" sz="1400" u="sng" baseline="0" dirty="0"/>
                    </a:p>
                    <a:p>
                      <a:pPr algn="ctr"/>
                      <a:r>
                        <a:rPr kumimoji="1" lang="ja-JP" altLang="en-US" sz="1400" baseline="0" dirty="0"/>
                        <a:t>人員数（</a:t>
                      </a:r>
                      <a:r>
                        <a:rPr kumimoji="1" lang="en-US" altLang="ja-JP" sz="1400" baseline="0" dirty="0"/>
                        <a:t>H</a:t>
                      </a:r>
                      <a:r>
                        <a:rPr kumimoji="1" lang="ja-JP" altLang="en-US" sz="1400" baseline="0" dirty="0"/>
                        <a:t>）</a:t>
                      </a:r>
                    </a:p>
                  </a:txBody>
                  <a:tcPr anchor="ctr"/>
                </a:tc>
                <a:extLst>
                  <a:ext uri="{0D108BD9-81ED-4DB2-BD59-A6C34878D82A}">
                    <a16:rowId xmlns:a16="http://schemas.microsoft.com/office/drawing/2014/main" val="1001673029"/>
                  </a:ext>
                </a:extLst>
              </a:tr>
            </a:tbl>
          </a:graphicData>
        </a:graphic>
      </p:graphicFrame>
      <p:pic>
        <p:nvPicPr>
          <p:cNvPr id="15" name="図 14"/>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b="23750"/>
          <a:stretch/>
        </p:blipFill>
        <p:spPr>
          <a:xfrm>
            <a:off x="4890165" y="3745299"/>
            <a:ext cx="1135870" cy="934385"/>
          </a:xfrm>
          <a:prstGeom prst="rect">
            <a:avLst/>
          </a:prstGeom>
        </p:spPr>
      </p:pic>
      <p:pic>
        <p:nvPicPr>
          <p:cNvPr id="16" name="図 15"/>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b="23750"/>
          <a:stretch/>
        </p:blipFill>
        <p:spPr>
          <a:xfrm>
            <a:off x="500290" y="3745299"/>
            <a:ext cx="1135870" cy="934385"/>
          </a:xfrm>
          <a:prstGeom prst="rect">
            <a:avLst/>
          </a:prstGeom>
        </p:spPr>
      </p:pic>
      <p:pic>
        <p:nvPicPr>
          <p:cNvPr id="18" name="図 1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40234" y="1993710"/>
            <a:ext cx="594048" cy="960929"/>
          </a:xfrm>
          <a:prstGeom prst="rect">
            <a:avLst/>
          </a:prstGeom>
        </p:spPr>
      </p:pic>
      <p:sp>
        <p:nvSpPr>
          <p:cNvPr id="19" name="テキスト ボックス 18"/>
          <p:cNvSpPr txBox="1"/>
          <p:nvPr/>
        </p:nvSpPr>
        <p:spPr>
          <a:xfrm>
            <a:off x="685804" y="1047359"/>
            <a:ext cx="8445295" cy="387798"/>
          </a:xfrm>
          <a:prstGeom prst="rect">
            <a:avLst/>
          </a:prstGeom>
          <a:noFill/>
        </p:spPr>
        <p:txBody>
          <a:bodyPr wrap="square" rtlCol="0">
            <a:spAutoFit/>
          </a:bodyPr>
          <a:lstStyle/>
          <a:p>
            <a:pPr>
              <a:lnSpc>
                <a:spcPct val="120000"/>
              </a:lnSpc>
              <a:spcAft>
                <a:spcPts val="600"/>
              </a:spcAft>
              <a:buClr>
                <a:schemeClr val="tx2"/>
              </a:buClr>
            </a:pPr>
            <a:r>
              <a:rPr kumimoji="1" lang="ja-JP" altLang="en-US" sz="1600" dirty="0"/>
              <a:t>本社およびすべての支社のデータを積み上げて算出します。</a:t>
            </a:r>
          </a:p>
        </p:txBody>
      </p:sp>
      <p:sp>
        <p:nvSpPr>
          <p:cNvPr id="20" name="テキスト ボックス 19"/>
          <p:cNvSpPr txBox="1"/>
          <p:nvPr/>
        </p:nvSpPr>
        <p:spPr>
          <a:xfrm>
            <a:off x="3275757" y="1608968"/>
            <a:ext cx="923003" cy="387798"/>
          </a:xfrm>
          <a:prstGeom prst="rect">
            <a:avLst/>
          </a:prstGeom>
          <a:noFill/>
        </p:spPr>
        <p:txBody>
          <a:bodyPr wrap="square" rtlCol="0">
            <a:spAutoFit/>
          </a:bodyPr>
          <a:lstStyle/>
          <a:p>
            <a:pPr algn="ctr">
              <a:lnSpc>
                <a:spcPct val="120000"/>
              </a:lnSpc>
              <a:spcAft>
                <a:spcPts val="600"/>
              </a:spcAft>
              <a:buClr>
                <a:schemeClr val="tx2"/>
              </a:buClr>
            </a:pPr>
            <a:r>
              <a:rPr kumimoji="1" lang="ja-JP" altLang="en-US" sz="1600" dirty="0"/>
              <a:t>本社</a:t>
            </a:r>
          </a:p>
        </p:txBody>
      </p:sp>
      <p:sp>
        <p:nvSpPr>
          <p:cNvPr id="24" name="テキスト ボックス 23"/>
          <p:cNvSpPr txBox="1"/>
          <p:nvPr/>
        </p:nvSpPr>
        <p:spPr>
          <a:xfrm>
            <a:off x="5801761" y="4018591"/>
            <a:ext cx="1204475" cy="387798"/>
          </a:xfrm>
          <a:prstGeom prst="rect">
            <a:avLst/>
          </a:prstGeom>
          <a:noFill/>
        </p:spPr>
        <p:txBody>
          <a:bodyPr wrap="square" rtlCol="0">
            <a:spAutoFit/>
          </a:bodyPr>
          <a:lstStyle/>
          <a:p>
            <a:pPr algn="ctr">
              <a:lnSpc>
                <a:spcPct val="120000"/>
              </a:lnSpc>
              <a:spcAft>
                <a:spcPts val="600"/>
              </a:spcAft>
              <a:buClr>
                <a:schemeClr val="tx2"/>
              </a:buClr>
            </a:pPr>
            <a:r>
              <a:rPr kumimoji="1" lang="ja-JP" altLang="en-US" sz="1600" dirty="0"/>
              <a:t>△△支社</a:t>
            </a:r>
            <a:endParaRPr kumimoji="1" lang="en-US" altLang="ja-JP" sz="1600" dirty="0"/>
          </a:p>
        </p:txBody>
      </p:sp>
      <p:sp>
        <p:nvSpPr>
          <p:cNvPr id="25" name="テキスト ボックス 24"/>
          <p:cNvSpPr txBox="1"/>
          <p:nvPr/>
        </p:nvSpPr>
        <p:spPr>
          <a:xfrm>
            <a:off x="1308113" y="3987951"/>
            <a:ext cx="1204475" cy="387798"/>
          </a:xfrm>
          <a:prstGeom prst="rect">
            <a:avLst/>
          </a:prstGeom>
          <a:noFill/>
        </p:spPr>
        <p:txBody>
          <a:bodyPr wrap="square" rtlCol="0">
            <a:spAutoFit/>
          </a:bodyPr>
          <a:lstStyle/>
          <a:p>
            <a:pPr algn="ctr">
              <a:lnSpc>
                <a:spcPct val="120000"/>
              </a:lnSpc>
              <a:spcAft>
                <a:spcPts val="600"/>
              </a:spcAft>
              <a:buClr>
                <a:schemeClr val="tx2"/>
              </a:buClr>
            </a:pPr>
            <a:r>
              <a:rPr kumimoji="1" lang="ja-JP" altLang="en-US" sz="1600" dirty="0"/>
              <a:t>●●支社</a:t>
            </a:r>
            <a:endParaRPr kumimoji="1" lang="en-US" altLang="ja-JP" sz="1600" dirty="0"/>
          </a:p>
        </p:txBody>
      </p:sp>
      <p:cxnSp>
        <p:nvCxnSpPr>
          <p:cNvPr id="26" name="カギ線コネクタ 25">
            <a:extLst>
              <a:ext uri="{FF2B5EF4-FFF2-40B4-BE49-F238E27FC236}">
                <a16:creationId xmlns:a16="http://schemas.microsoft.com/office/drawing/2014/main" id="{218A0594-335F-D14D-B133-CBE60284E44B}"/>
              </a:ext>
            </a:extLst>
          </p:cNvPr>
          <p:cNvCxnSpPr>
            <a:cxnSpLocks/>
          </p:cNvCxnSpPr>
          <p:nvPr/>
        </p:nvCxnSpPr>
        <p:spPr>
          <a:xfrm flipV="1">
            <a:off x="1068226" y="2515666"/>
            <a:ext cx="2209417" cy="1051692"/>
          </a:xfrm>
          <a:prstGeom prst="bentConnector3">
            <a:avLst>
              <a:gd name="adj1" fmla="val -73"/>
            </a:avLst>
          </a:prstGeom>
          <a:noFill/>
          <a:ln w="19050" cap="rnd" cmpd="sng" algn="ctr">
            <a:solidFill>
              <a:schemeClr val="accent1"/>
            </a:solidFill>
            <a:prstDash val="solid"/>
            <a:round/>
            <a:headEnd type="oval"/>
            <a:tailEnd type="arrow"/>
          </a:ln>
          <a:effectLst/>
        </p:spPr>
      </p:cxnSp>
      <p:cxnSp>
        <p:nvCxnSpPr>
          <p:cNvPr id="29" name="カギ線コネクタ 28">
            <a:extLst>
              <a:ext uri="{FF2B5EF4-FFF2-40B4-BE49-F238E27FC236}">
                <a16:creationId xmlns:a16="http://schemas.microsoft.com/office/drawing/2014/main" id="{218A0594-335F-D14D-B133-CBE60284E44B}"/>
              </a:ext>
            </a:extLst>
          </p:cNvPr>
          <p:cNvCxnSpPr>
            <a:cxnSpLocks/>
          </p:cNvCxnSpPr>
          <p:nvPr/>
        </p:nvCxnSpPr>
        <p:spPr>
          <a:xfrm rot="10800000">
            <a:off x="3798803" y="3021979"/>
            <a:ext cx="1188074" cy="1216888"/>
          </a:xfrm>
          <a:prstGeom prst="bentConnector2">
            <a:avLst/>
          </a:prstGeom>
          <a:noFill/>
          <a:ln w="19050" cap="rnd" cmpd="sng" algn="ctr">
            <a:solidFill>
              <a:schemeClr val="accent1"/>
            </a:solidFill>
            <a:prstDash val="solid"/>
            <a:round/>
            <a:headEnd type="oval"/>
            <a:tailEnd type="arrow"/>
          </a:ln>
          <a:effectLst/>
        </p:spPr>
      </p:cxnSp>
      <p:sp>
        <p:nvSpPr>
          <p:cNvPr id="41" name="テキスト ボックス 40"/>
          <p:cNvSpPr txBox="1"/>
          <p:nvPr/>
        </p:nvSpPr>
        <p:spPr>
          <a:xfrm>
            <a:off x="1226845" y="2127868"/>
            <a:ext cx="1172396" cy="387798"/>
          </a:xfrm>
          <a:prstGeom prst="rect">
            <a:avLst/>
          </a:prstGeom>
          <a:noFill/>
        </p:spPr>
        <p:txBody>
          <a:bodyPr wrap="square" rtlCol="0">
            <a:spAutoFit/>
          </a:bodyPr>
          <a:lstStyle/>
          <a:p>
            <a:pPr>
              <a:lnSpc>
                <a:spcPct val="120000"/>
              </a:lnSpc>
              <a:spcAft>
                <a:spcPts val="600"/>
              </a:spcAft>
              <a:buClr>
                <a:schemeClr val="tx2"/>
              </a:buClr>
            </a:pPr>
            <a:r>
              <a:rPr kumimoji="1" lang="ja-JP" altLang="en-US" sz="1600" dirty="0"/>
              <a:t>積み上げ</a:t>
            </a:r>
          </a:p>
        </p:txBody>
      </p:sp>
      <p:sp>
        <p:nvSpPr>
          <p:cNvPr id="42" name="テキスト ボックス 41"/>
          <p:cNvSpPr txBox="1"/>
          <p:nvPr/>
        </p:nvSpPr>
        <p:spPr>
          <a:xfrm>
            <a:off x="3887875" y="3882103"/>
            <a:ext cx="1172396" cy="387798"/>
          </a:xfrm>
          <a:prstGeom prst="rect">
            <a:avLst/>
          </a:prstGeom>
          <a:noFill/>
        </p:spPr>
        <p:txBody>
          <a:bodyPr wrap="square" rtlCol="0">
            <a:spAutoFit/>
          </a:bodyPr>
          <a:lstStyle/>
          <a:p>
            <a:pPr>
              <a:lnSpc>
                <a:spcPct val="120000"/>
              </a:lnSpc>
              <a:spcAft>
                <a:spcPts val="600"/>
              </a:spcAft>
              <a:buClr>
                <a:schemeClr val="tx2"/>
              </a:buClr>
            </a:pPr>
            <a:r>
              <a:rPr kumimoji="1" lang="ja-JP" altLang="en-US" sz="1600" dirty="0"/>
              <a:t>積み上げ</a:t>
            </a:r>
          </a:p>
        </p:txBody>
      </p:sp>
    </p:spTree>
    <p:extLst>
      <p:ext uri="{BB962C8B-B14F-4D97-AF65-F5344CB8AC3E}">
        <p14:creationId xmlns:p14="http://schemas.microsoft.com/office/powerpoint/2010/main" val="2802318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（参考）本社と複数の支社がある場合２／２</a:t>
            </a:r>
          </a:p>
        </p:txBody>
      </p:sp>
      <p:sp>
        <p:nvSpPr>
          <p:cNvPr id="3" name="スライド番号プレースホルダー 2"/>
          <p:cNvSpPr>
            <a:spLocks noGrp="1"/>
          </p:cNvSpPr>
          <p:nvPr>
            <p:ph type="sldNum" sz="quarter" idx="4"/>
          </p:nvPr>
        </p:nvSpPr>
        <p:spPr/>
        <p:txBody>
          <a:bodyPr/>
          <a:lstStyle/>
          <a:p>
            <a:pPr>
              <a:defRPr/>
            </a:pPr>
            <a:fld id="{48F63A3B-78C7-47BE-AE5E-E10140E04643}" type="slidenum">
              <a:rPr lang="en-US">
                <a:solidFill>
                  <a:srgbClr val="000000"/>
                </a:solidFill>
                <a:ea typeface="メイリオ"/>
              </a:rPr>
              <a:pPr>
                <a:defRPr/>
              </a:pPr>
              <a:t>19</a:t>
            </a:fld>
            <a:endParaRPr lang="en-US" dirty="0">
              <a:solidFill>
                <a:srgbClr val="000000"/>
              </a:solidFill>
              <a:ea typeface="メイリオ"/>
            </a:endParaRPr>
          </a:p>
        </p:txBody>
      </p:sp>
      <p:graphicFrame>
        <p:nvGraphicFramePr>
          <p:cNvPr id="17" name="表 16"/>
          <p:cNvGraphicFramePr>
            <a:graphicFrameLocks noGrp="1"/>
          </p:cNvGraphicFramePr>
          <p:nvPr/>
        </p:nvGraphicFramePr>
        <p:xfrm>
          <a:off x="1130301" y="2743199"/>
          <a:ext cx="7831993" cy="3733800"/>
        </p:xfrm>
        <a:graphic>
          <a:graphicData uri="http://schemas.openxmlformats.org/drawingml/2006/table">
            <a:tbl>
              <a:tblPr firstRow="1" bandRow="1">
                <a:tableStyleId>{5C22544A-7EE6-4342-B048-85BDC9FD1C3A}</a:tableStyleId>
              </a:tblPr>
              <a:tblGrid>
                <a:gridCol w="1220908">
                  <a:extLst>
                    <a:ext uri="{9D8B030D-6E8A-4147-A177-3AD203B41FA5}">
                      <a16:colId xmlns:a16="http://schemas.microsoft.com/office/drawing/2014/main" val="1851073714"/>
                    </a:ext>
                  </a:extLst>
                </a:gridCol>
                <a:gridCol w="3270007">
                  <a:extLst>
                    <a:ext uri="{9D8B030D-6E8A-4147-A177-3AD203B41FA5}">
                      <a16:colId xmlns:a16="http://schemas.microsoft.com/office/drawing/2014/main" val="1881657281"/>
                    </a:ext>
                  </a:extLst>
                </a:gridCol>
                <a:gridCol w="3341078">
                  <a:extLst>
                    <a:ext uri="{9D8B030D-6E8A-4147-A177-3AD203B41FA5}">
                      <a16:colId xmlns:a16="http://schemas.microsoft.com/office/drawing/2014/main" val="3828434512"/>
                    </a:ext>
                  </a:extLst>
                </a:gridCol>
              </a:tblGrid>
              <a:tr h="356778">
                <a:tc>
                  <a:txBody>
                    <a:bodyPr/>
                    <a:lstStyle/>
                    <a:p>
                      <a:endParaRPr kumimoji="1" lang="ja-JP" altLang="en-US" sz="1500" baseline="0" dirty="0"/>
                    </a:p>
                  </a:txBody>
                  <a:tcPr/>
                </a:tc>
                <a:tc>
                  <a:txBody>
                    <a:bodyPr/>
                    <a:lstStyle/>
                    <a:p>
                      <a:pPr algn="ctr"/>
                      <a:r>
                        <a:rPr kumimoji="1" lang="ja-JP" altLang="en-US" sz="1500" baseline="0" dirty="0"/>
                        <a:t>女性</a:t>
                      </a:r>
                    </a:p>
                  </a:txBody>
                  <a:tcPr anchor="ctr"/>
                </a:tc>
                <a:tc>
                  <a:txBody>
                    <a:bodyPr/>
                    <a:lstStyle/>
                    <a:p>
                      <a:pPr algn="ctr"/>
                      <a:r>
                        <a:rPr kumimoji="1" lang="ja-JP" altLang="en-US" sz="1500" baseline="0" dirty="0"/>
                        <a:t>男性</a:t>
                      </a:r>
                    </a:p>
                  </a:txBody>
                  <a:tcPr anchor="ctr"/>
                </a:tc>
                <a:extLst>
                  <a:ext uri="{0D108BD9-81ED-4DB2-BD59-A6C34878D82A}">
                    <a16:rowId xmlns:a16="http://schemas.microsoft.com/office/drawing/2014/main" val="1649689834"/>
                  </a:ext>
                </a:extLst>
              </a:tr>
              <a:tr h="1125674">
                <a:tc>
                  <a:txBody>
                    <a:bodyPr/>
                    <a:lstStyle/>
                    <a:p>
                      <a:pPr algn="ctr"/>
                      <a:r>
                        <a:rPr kumimoji="1" lang="ja-JP" altLang="en-US" sz="1500" baseline="0" dirty="0"/>
                        <a:t>正規</a:t>
                      </a:r>
                      <a:endParaRPr kumimoji="1" lang="en-US" altLang="ja-JP" sz="1500" baseline="0" dirty="0"/>
                    </a:p>
                    <a:p>
                      <a:pPr algn="ctr"/>
                      <a:r>
                        <a:rPr kumimoji="1" lang="ja-JP" altLang="en-US" sz="1500" baseline="0" dirty="0"/>
                        <a:t>労働者</a:t>
                      </a:r>
                    </a:p>
                  </a:txBody>
                  <a:tcPr anchor="ctr"/>
                </a:tc>
                <a:tc>
                  <a:txBody>
                    <a:bodyPr/>
                    <a:lstStyle/>
                    <a:p>
                      <a:pPr algn="ctr"/>
                      <a:r>
                        <a:rPr kumimoji="1" lang="ja-JP" altLang="en-US" sz="1500" u="none" baseline="0" dirty="0"/>
                        <a:t>総賃金（</a:t>
                      </a:r>
                      <a:r>
                        <a:rPr kumimoji="1" lang="en-US" altLang="ja-JP" sz="1500" u="none" baseline="0" dirty="0"/>
                        <a:t>A+a1+a2</a:t>
                      </a:r>
                      <a:r>
                        <a:rPr kumimoji="1" lang="ja-JP" altLang="en-US" sz="1500" u="none" baseline="0" dirty="0"/>
                        <a:t>）</a:t>
                      </a:r>
                      <a:endParaRPr kumimoji="1" lang="en-US" altLang="ja-JP" sz="1500" u="none" baseline="0" dirty="0"/>
                    </a:p>
                    <a:p>
                      <a:pPr algn="ctr"/>
                      <a:r>
                        <a:rPr kumimoji="1" lang="ja-JP" altLang="en-US" sz="1500" u="none" baseline="0" dirty="0"/>
                        <a:t>人員数（</a:t>
                      </a:r>
                      <a:r>
                        <a:rPr kumimoji="1" lang="en-US" altLang="ja-JP" sz="1500" u="none" baseline="0" dirty="0"/>
                        <a:t>B+b1+b2</a:t>
                      </a:r>
                      <a:r>
                        <a:rPr kumimoji="1" lang="ja-JP" altLang="en-US" sz="1500" u="none" baseline="0" dirty="0"/>
                        <a:t>）</a:t>
                      </a:r>
                    </a:p>
                  </a:txBody>
                  <a:tcPr anchor="ctr"/>
                </a:tc>
                <a:tc>
                  <a:txBody>
                    <a:bodyPr/>
                    <a:lstStyle/>
                    <a:p>
                      <a:pPr algn="ctr"/>
                      <a:r>
                        <a:rPr kumimoji="1" lang="ja-JP" altLang="en-US" sz="1500" u="none" baseline="0" dirty="0"/>
                        <a:t>総賃金（</a:t>
                      </a:r>
                      <a:r>
                        <a:rPr kumimoji="1" lang="en-US" altLang="ja-JP" sz="1500" u="none" baseline="0" dirty="0"/>
                        <a:t>C+c1+c2</a:t>
                      </a:r>
                      <a:r>
                        <a:rPr kumimoji="1" lang="ja-JP" altLang="en-US" sz="1500" u="none" baseline="0" dirty="0"/>
                        <a:t>）</a:t>
                      </a:r>
                      <a:endParaRPr kumimoji="1" lang="en-US" altLang="ja-JP" sz="1500" u="none" baseline="0" dirty="0"/>
                    </a:p>
                    <a:p>
                      <a:pPr algn="ctr"/>
                      <a:r>
                        <a:rPr kumimoji="1" lang="ja-JP" altLang="en-US" sz="1500" u="none" baseline="0" dirty="0"/>
                        <a:t>人員数（</a:t>
                      </a:r>
                      <a:r>
                        <a:rPr kumimoji="1" lang="en-US" altLang="ja-JP" sz="1500" u="none" baseline="0" dirty="0"/>
                        <a:t>D+d1+d2</a:t>
                      </a:r>
                      <a:r>
                        <a:rPr kumimoji="1" lang="ja-JP" altLang="en-US" sz="1500" u="none" baseline="0" dirty="0"/>
                        <a:t>）</a:t>
                      </a:r>
                      <a:endParaRPr kumimoji="1" lang="en-US" altLang="ja-JP" sz="1500" u="none" baseline="0" dirty="0"/>
                    </a:p>
                  </a:txBody>
                  <a:tcPr anchor="ctr"/>
                </a:tc>
                <a:extLst>
                  <a:ext uri="{0D108BD9-81ED-4DB2-BD59-A6C34878D82A}">
                    <a16:rowId xmlns:a16="http://schemas.microsoft.com/office/drawing/2014/main" val="2303072372"/>
                  </a:ext>
                </a:extLst>
              </a:tr>
              <a:tr h="1125674">
                <a:tc>
                  <a:txBody>
                    <a:bodyPr/>
                    <a:lstStyle/>
                    <a:p>
                      <a:pPr algn="ctr"/>
                      <a:r>
                        <a:rPr kumimoji="1" lang="ja-JP" altLang="en-US" sz="1500" baseline="0" dirty="0"/>
                        <a:t>非正規</a:t>
                      </a:r>
                      <a:endParaRPr kumimoji="1" lang="en-US" altLang="ja-JP" sz="1500" baseline="0" dirty="0"/>
                    </a:p>
                    <a:p>
                      <a:pPr algn="ctr"/>
                      <a:r>
                        <a:rPr kumimoji="1" lang="ja-JP" altLang="en-US" sz="1500" baseline="0" dirty="0"/>
                        <a:t>労働者</a:t>
                      </a:r>
                    </a:p>
                  </a:txBody>
                  <a:tcPr anchor="ctr"/>
                </a:tc>
                <a:tc>
                  <a:txBody>
                    <a:bodyPr/>
                    <a:lstStyle/>
                    <a:p>
                      <a:pPr algn="ctr"/>
                      <a:r>
                        <a:rPr kumimoji="1" lang="ja-JP" altLang="en-US" sz="1500" u="none" baseline="0" dirty="0"/>
                        <a:t>総賃金（</a:t>
                      </a:r>
                      <a:r>
                        <a:rPr kumimoji="1" lang="en-US" altLang="ja-JP" sz="1500" u="none" baseline="0" dirty="0"/>
                        <a:t>E+e1+e2</a:t>
                      </a:r>
                      <a:r>
                        <a:rPr kumimoji="1" lang="ja-JP" altLang="en-US" sz="1500" u="none" baseline="0" dirty="0"/>
                        <a:t>）</a:t>
                      </a:r>
                      <a:endParaRPr kumimoji="1" lang="en-US" altLang="ja-JP" sz="1500" u="none" baseline="0" dirty="0"/>
                    </a:p>
                    <a:p>
                      <a:pPr algn="ctr"/>
                      <a:r>
                        <a:rPr kumimoji="1" lang="ja-JP" altLang="en-US" sz="1500" u="none" baseline="0" dirty="0"/>
                        <a:t>人員数（</a:t>
                      </a:r>
                      <a:r>
                        <a:rPr kumimoji="1" lang="en-US" altLang="ja-JP" sz="1500" u="none" baseline="0" dirty="0"/>
                        <a:t>F+f1+f2</a:t>
                      </a:r>
                      <a:r>
                        <a:rPr kumimoji="1" lang="ja-JP" altLang="en-US" sz="1500" u="none" baseline="0" dirty="0"/>
                        <a:t>）</a:t>
                      </a:r>
                    </a:p>
                  </a:txBody>
                  <a:tcPr anchor="ctr"/>
                </a:tc>
                <a:tc>
                  <a:txBody>
                    <a:bodyPr/>
                    <a:lstStyle/>
                    <a:p>
                      <a:pPr algn="ctr"/>
                      <a:r>
                        <a:rPr kumimoji="1" lang="ja-JP" altLang="en-US" sz="1500" u="none" baseline="0" dirty="0"/>
                        <a:t>総賃金（</a:t>
                      </a:r>
                      <a:r>
                        <a:rPr kumimoji="1" lang="en-US" altLang="ja-JP" sz="1500" u="none" baseline="0" dirty="0"/>
                        <a:t>G+g1+g2</a:t>
                      </a:r>
                      <a:r>
                        <a:rPr kumimoji="1" lang="ja-JP" altLang="en-US" sz="1500" u="none" baseline="0" dirty="0"/>
                        <a:t>）</a:t>
                      </a:r>
                      <a:endParaRPr kumimoji="1" lang="en-US" altLang="ja-JP" sz="1500" u="none" baseline="0" dirty="0"/>
                    </a:p>
                    <a:p>
                      <a:pPr algn="ctr"/>
                      <a:r>
                        <a:rPr kumimoji="1" lang="ja-JP" altLang="en-US" sz="1500" u="none" baseline="0" dirty="0"/>
                        <a:t>人員数（</a:t>
                      </a:r>
                      <a:r>
                        <a:rPr kumimoji="1" lang="en-US" altLang="ja-JP" sz="1500" u="none" baseline="0" dirty="0"/>
                        <a:t>H+h1+h2</a:t>
                      </a:r>
                      <a:r>
                        <a:rPr kumimoji="1" lang="ja-JP" altLang="en-US" sz="1500" u="none" baseline="0" dirty="0"/>
                        <a:t>）</a:t>
                      </a:r>
                    </a:p>
                  </a:txBody>
                  <a:tcPr anchor="ctr"/>
                </a:tc>
                <a:extLst>
                  <a:ext uri="{0D108BD9-81ED-4DB2-BD59-A6C34878D82A}">
                    <a16:rowId xmlns:a16="http://schemas.microsoft.com/office/drawing/2014/main" val="1001673029"/>
                  </a:ext>
                </a:extLst>
              </a:tr>
              <a:tr h="1125674">
                <a:tc>
                  <a:txBody>
                    <a:bodyPr/>
                    <a:lstStyle/>
                    <a:p>
                      <a:pPr algn="ctr"/>
                      <a:r>
                        <a:rPr kumimoji="1" lang="ja-JP" altLang="en-US" sz="1500" baseline="0" dirty="0"/>
                        <a:t>全ての</a:t>
                      </a:r>
                      <a:endParaRPr kumimoji="1" lang="en-US" altLang="ja-JP" sz="1500" baseline="0" dirty="0"/>
                    </a:p>
                    <a:p>
                      <a:pPr algn="ctr"/>
                      <a:r>
                        <a:rPr kumimoji="1" lang="ja-JP" altLang="en-US" sz="1500" baseline="0" dirty="0"/>
                        <a:t>労働者</a:t>
                      </a:r>
                    </a:p>
                  </a:txBody>
                  <a:tcPr anchor="ctr"/>
                </a:tc>
                <a:tc>
                  <a:txBody>
                    <a:bodyPr/>
                    <a:lstStyle/>
                    <a:p>
                      <a:pPr algn="ctr"/>
                      <a:r>
                        <a:rPr kumimoji="1" lang="ja-JP" altLang="en-US" sz="1500" u="none" baseline="0" dirty="0"/>
                        <a:t>総賃金（</a:t>
                      </a:r>
                      <a:r>
                        <a:rPr kumimoji="1" lang="en-US" altLang="ja-JP" sz="1500" u="none" baseline="0" dirty="0"/>
                        <a:t>A</a:t>
                      </a:r>
                      <a:r>
                        <a:rPr kumimoji="1" lang="ja-JP" altLang="en-US" sz="1500" u="none" baseline="0" dirty="0"/>
                        <a:t>＋</a:t>
                      </a:r>
                      <a:r>
                        <a:rPr kumimoji="1" lang="en-US" altLang="ja-JP" sz="1500" u="none" baseline="0" dirty="0"/>
                        <a:t>a1+a2</a:t>
                      </a:r>
                      <a:r>
                        <a:rPr kumimoji="1" lang="ja-JP" altLang="en-US" sz="1500" u="none" baseline="0" dirty="0"/>
                        <a:t>＋</a:t>
                      </a:r>
                      <a:r>
                        <a:rPr kumimoji="1" lang="en-US" altLang="ja-JP" sz="1500" u="none" baseline="0" dirty="0"/>
                        <a:t>E+e1+e2</a:t>
                      </a:r>
                      <a:r>
                        <a:rPr kumimoji="1" lang="ja-JP" altLang="en-US" sz="1500" u="none" baseline="0" dirty="0"/>
                        <a:t>）</a:t>
                      </a:r>
                      <a:endParaRPr kumimoji="1" lang="en-US" altLang="ja-JP" sz="1500" u="none" baseline="0" dirty="0"/>
                    </a:p>
                    <a:p>
                      <a:pPr algn="ctr"/>
                      <a:r>
                        <a:rPr kumimoji="1" lang="ja-JP" altLang="en-US" sz="1500" u="none" baseline="0" dirty="0"/>
                        <a:t>人員数（</a:t>
                      </a:r>
                      <a:r>
                        <a:rPr kumimoji="1" lang="en-US" altLang="ja-JP" sz="1500" u="none" baseline="0" dirty="0"/>
                        <a:t>B+b1+b2</a:t>
                      </a:r>
                      <a:r>
                        <a:rPr kumimoji="1" lang="ja-JP" altLang="en-US" sz="1500" u="none" baseline="0" dirty="0"/>
                        <a:t>＋</a:t>
                      </a:r>
                      <a:r>
                        <a:rPr kumimoji="1" lang="en-US" altLang="ja-JP" sz="1500" u="none" baseline="0" dirty="0"/>
                        <a:t>F+f1+f2</a:t>
                      </a:r>
                      <a:r>
                        <a:rPr kumimoji="1" lang="ja-JP" altLang="en-US" sz="1500" u="none" baseline="0" dirty="0"/>
                        <a:t>）</a:t>
                      </a:r>
                    </a:p>
                  </a:txBody>
                  <a:tcPr anchor="ctr"/>
                </a:tc>
                <a:tc>
                  <a:txBody>
                    <a:bodyPr/>
                    <a:lstStyle/>
                    <a:p>
                      <a:pPr algn="ctr"/>
                      <a:r>
                        <a:rPr kumimoji="1" lang="ja-JP" altLang="en-US" sz="1500" u="none" baseline="0" dirty="0"/>
                        <a:t>総賃金（</a:t>
                      </a:r>
                      <a:r>
                        <a:rPr kumimoji="1" lang="en-US" altLang="ja-JP" sz="1500" u="none" baseline="0" dirty="0"/>
                        <a:t>C+c1+c2</a:t>
                      </a:r>
                      <a:r>
                        <a:rPr kumimoji="1" lang="ja-JP" altLang="en-US" sz="1500" u="none" baseline="0" dirty="0"/>
                        <a:t>＋</a:t>
                      </a:r>
                      <a:r>
                        <a:rPr kumimoji="1" lang="en-US" altLang="ja-JP" sz="1500" u="none" baseline="0" dirty="0"/>
                        <a:t>G+g1+g2</a:t>
                      </a:r>
                      <a:r>
                        <a:rPr kumimoji="1" lang="ja-JP" altLang="en-US" sz="1500" u="none" baseline="0" dirty="0"/>
                        <a:t>）</a:t>
                      </a:r>
                      <a:endParaRPr kumimoji="1" lang="en-US" altLang="ja-JP" sz="1500" u="none" baseline="0" dirty="0"/>
                    </a:p>
                    <a:p>
                      <a:pPr algn="ctr"/>
                      <a:r>
                        <a:rPr kumimoji="1" lang="ja-JP" altLang="en-US" sz="1500" u="none" baseline="0" dirty="0"/>
                        <a:t>人員数（</a:t>
                      </a:r>
                      <a:r>
                        <a:rPr kumimoji="1" lang="en-US" altLang="ja-JP" sz="1500" u="none" baseline="0" dirty="0"/>
                        <a:t>D+d1+d2</a:t>
                      </a:r>
                      <a:r>
                        <a:rPr kumimoji="1" lang="ja-JP" altLang="en-US" sz="1500" u="none" baseline="0" dirty="0"/>
                        <a:t>＋</a:t>
                      </a:r>
                      <a:r>
                        <a:rPr kumimoji="1" lang="en-US" altLang="ja-JP" sz="1500" u="none" baseline="0" dirty="0"/>
                        <a:t>H+h1+h2</a:t>
                      </a:r>
                      <a:r>
                        <a:rPr kumimoji="1" lang="ja-JP" altLang="en-US" sz="1500" u="none" baseline="0" dirty="0"/>
                        <a:t>）</a:t>
                      </a:r>
                    </a:p>
                  </a:txBody>
                  <a:tcPr anchor="ctr"/>
                </a:tc>
                <a:extLst>
                  <a:ext uri="{0D108BD9-81ED-4DB2-BD59-A6C34878D82A}">
                    <a16:rowId xmlns:a16="http://schemas.microsoft.com/office/drawing/2014/main" val="311935450"/>
                  </a:ext>
                </a:extLst>
              </a:tr>
            </a:tbl>
          </a:graphicData>
        </a:graphic>
      </p:graphicFrame>
      <p:cxnSp>
        <p:nvCxnSpPr>
          <p:cNvPr id="5" name="直線コネクタ 4"/>
          <p:cNvCxnSpPr/>
          <p:nvPr/>
        </p:nvCxnSpPr>
        <p:spPr>
          <a:xfrm flipV="1">
            <a:off x="2940499" y="3632525"/>
            <a:ext cx="2062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図 14"/>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b="23750"/>
          <a:stretch/>
        </p:blipFill>
        <p:spPr>
          <a:xfrm>
            <a:off x="6534184" y="1282600"/>
            <a:ext cx="1135870" cy="934385"/>
          </a:xfrm>
          <a:prstGeom prst="rect">
            <a:avLst/>
          </a:prstGeom>
        </p:spPr>
      </p:pic>
      <p:pic>
        <p:nvPicPr>
          <p:cNvPr id="16" name="図 15"/>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b="23750"/>
          <a:stretch/>
        </p:blipFill>
        <p:spPr>
          <a:xfrm>
            <a:off x="4506331" y="1265991"/>
            <a:ext cx="1135870" cy="934385"/>
          </a:xfrm>
          <a:prstGeom prst="rect">
            <a:avLst/>
          </a:prstGeom>
        </p:spPr>
      </p:pic>
      <p:pic>
        <p:nvPicPr>
          <p:cNvPr id="18" name="図 1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35242" y="1269329"/>
            <a:ext cx="594048" cy="960929"/>
          </a:xfrm>
          <a:prstGeom prst="rect">
            <a:avLst/>
          </a:prstGeom>
        </p:spPr>
      </p:pic>
      <p:sp>
        <p:nvSpPr>
          <p:cNvPr id="19" name="テキスト ボックス 18"/>
          <p:cNvSpPr txBox="1"/>
          <p:nvPr/>
        </p:nvSpPr>
        <p:spPr>
          <a:xfrm>
            <a:off x="3676069" y="1420470"/>
            <a:ext cx="1172396" cy="683264"/>
          </a:xfrm>
          <a:prstGeom prst="rect">
            <a:avLst/>
          </a:prstGeom>
          <a:noFill/>
        </p:spPr>
        <p:txBody>
          <a:bodyPr wrap="square" rtlCol="0">
            <a:spAutoFit/>
          </a:bodyPr>
          <a:lstStyle/>
          <a:p>
            <a:pPr>
              <a:lnSpc>
                <a:spcPct val="120000"/>
              </a:lnSpc>
              <a:spcAft>
                <a:spcPts val="600"/>
              </a:spcAft>
              <a:buClr>
                <a:schemeClr val="tx2"/>
              </a:buClr>
            </a:pPr>
            <a:r>
              <a:rPr kumimoji="1" lang="ja-JP" altLang="en-US" sz="3200" dirty="0"/>
              <a:t>＋</a:t>
            </a:r>
          </a:p>
        </p:txBody>
      </p:sp>
      <p:sp>
        <p:nvSpPr>
          <p:cNvPr id="20" name="テキスト ボックス 19"/>
          <p:cNvSpPr txBox="1"/>
          <p:nvPr/>
        </p:nvSpPr>
        <p:spPr>
          <a:xfrm>
            <a:off x="2483478" y="2277756"/>
            <a:ext cx="923003" cy="387798"/>
          </a:xfrm>
          <a:prstGeom prst="rect">
            <a:avLst/>
          </a:prstGeom>
          <a:noFill/>
        </p:spPr>
        <p:txBody>
          <a:bodyPr wrap="square" rtlCol="0">
            <a:spAutoFit/>
          </a:bodyPr>
          <a:lstStyle/>
          <a:p>
            <a:pPr algn="ctr">
              <a:lnSpc>
                <a:spcPct val="120000"/>
              </a:lnSpc>
              <a:spcAft>
                <a:spcPts val="600"/>
              </a:spcAft>
              <a:buClr>
                <a:schemeClr val="tx2"/>
              </a:buClr>
            </a:pPr>
            <a:r>
              <a:rPr kumimoji="1" lang="ja-JP" altLang="en-US" sz="1600" dirty="0"/>
              <a:t>本社</a:t>
            </a:r>
          </a:p>
        </p:txBody>
      </p:sp>
      <p:sp>
        <p:nvSpPr>
          <p:cNvPr id="24" name="テキスト ボックス 23"/>
          <p:cNvSpPr txBox="1"/>
          <p:nvPr/>
        </p:nvSpPr>
        <p:spPr>
          <a:xfrm>
            <a:off x="6534185" y="2239260"/>
            <a:ext cx="1204475" cy="387798"/>
          </a:xfrm>
          <a:prstGeom prst="rect">
            <a:avLst/>
          </a:prstGeom>
          <a:noFill/>
        </p:spPr>
        <p:txBody>
          <a:bodyPr wrap="square" rtlCol="0">
            <a:spAutoFit/>
          </a:bodyPr>
          <a:lstStyle/>
          <a:p>
            <a:pPr algn="ctr">
              <a:lnSpc>
                <a:spcPct val="120000"/>
              </a:lnSpc>
              <a:spcAft>
                <a:spcPts val="600"/>
              </a:spcAft>
              <a:buClr>
                <a:schemeClr val="tx2"/>
              </a:buClr>
            </a:pPr>
            <a:r>
              <a:rPr kumimoji="1" lang="ja-JP" altLang="en-US" sz="1600" dirty="0"/>
              <a:t>△△支社</a:t>
            </a:r>
            <a:endParaRPr kumimoji="1" lang="en-US" altLang="ja-JP" sz="1600" dirty="0"/>
          </a:p>
        </p:txBody>
      </p:sp>
      <p:sp>
        <p:nvSpPr>
          <p:cNvPr id="25" name="テキスト ボックス 24"/>
          <p:cNvSpPr txBox="1"/>
          <p:nvPr/>
        </p:nvSpPr>
        <p:spPr>
          <a:xfrm>
            <a:off x="4506332" y="2250814"/>
            <a:ext cx="1204475" cy="387798"/>
          </a:xfrm>
          <a:prstGeom prst="rect">
            <a:avLst/>
          </a:prstGeom>
          <a:noFill/>
        </p:spPr>
        <p:txBody>
          <a:bodyPr wrap="square" rtlCol="0">
            <a:spAutoFit/>
          </a:bodyPr>
          <a:lstStyle/>
          <a:p>
            <a:pPr algn="ctr">
              <a:lnSpc>
                <a:spcPct val="120000"/>
              </a:lnSpc>
              <a:spcAft>
                <a:spcPts val="600"/>
              </a:spcAft>
              <a:buClr>
                <a:schemeClr val="tx2"/>
              </a:buClr>
            </a:pPr>
            <a:r>
              <a:rPr kumimoji="1" lang="ja-JP" altLang="en-US" sz="1600" dirty="0"/>
              <a:t>●●支社</a:t>
            </a:r>
            <a:endParaRPr kumimoji="1" lang="en-US" altLang="ja-JP" sz="1600" dirty="0"/>
          </a:p>
        </p:txBody>
      </p:sp>
      <p:sp>
        <p:nvSpPr>
          <p:cNvPr id="26" name="テキスト ボックス 25"/>
          <p:cNvSpPr txBox="1"/>
          <p:nvPr/>
        </p:nvSpPr>
        <p:spPr>
          <a:xfrm>
            <a:off x="5761025" y="1438090"/>
            <a:ext cx="1172396" cy="683264"/>
          </a:xfrm>
          <a:prstGeom prst="rect">
            <a:avLst/>
          </a:prstGeom>
          <a:noFill/>
        </p:spPr>
        <p:txBody>
          <a:bodyPr wrap="square" rtlCol="0">
            <a:spAutoFit/>
          </a:bodyPr>
          <a:lstStyle/>
          <a:p>
            <a:pPr>
              <a:lnSpc>
                <a:spcPct val="120000"/>
              </a:lnSpc>
              <a:spcAft>
                <a:spcPts val="600"/>
              </a:spcAft>
              <a:buClr>
                <a:schemeClr val="tx2"/>
              </a:buClr>
            </a:pPr>
            <a:r>
              <a:rPr kumimoji="1" lang="ja-JP" altLang="en-US" sz="3200" dirty="0"/>
              <a:t>＋</a:t>
            </a:r>
          </a:p>
        </p:txBody>
      </p:sp>
      <p:cxnSp>
        <p:nvCxnSpPr>
          <p:cNvPr id="29" name="直線コネクタ 28"/>
          <p:cNvCxnSpPr/>
          <p:nvPr/>
        </p:nvCxnSpPr>
        <p:spPr>
          <a:xfrm flipV="1">
            <a:off x="2925844" y="4769663"/>
            <a:ext cx="2062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2506773" y="5890846"/>
            <a:ext cx="2924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6203881" y="3632525"/>
            <a:ext cx="2062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6189226" y="4769663"/>
            <a:ext cx="2062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5770155" y="5890846"/>
            <a:ext cx="2924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70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2850313" y="2234234"/>
            <a:ext cx="5853910" cy="3213700"/>
          </a:xfrm>
        </p:spPr>
        <p:txBody>
          <a:bodyPr/>
          <a:lstStyle/>
          <a:p>
            <a:r>
              <a:rPr kumimoji="1" lang="ja-JP" altLang="en-US" sz="2000" b="1" dirty="0">
                <a:latin typeface="メイリオ" panose="020B0604030504040204" pitchFamily="50" charset="-128"/>
                <a:ea typeface="メイリオ" panose="020B0604030504040204" pitchFamily="50" charset="-128"/>
              </a:rPr>
              <a:t>１．女性活躍推進法について</a:t>
            </a:r>
            <a:endParaRPr kumimoji="1" lang="en-US" altLang="ja-JP" sz="2000" b="1" dirty="0">
              <a:latin typeface="メイリオ" panose="020B0604030504040204" pitchFamily="50" charset="-128"/>
              <a:ea typeface="メイリオ" panose="020B0604030504040204" pitchFamily="50" charset="-128"/>
            </a:endParaRPr>
          </a:p>
          <a:p>
            <a:pPr marL="0" indent="0">
              <a:buNone/>
            </a:pP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２．</a:t>
            </a:r>
            <a:r>
              <a:rPr lang="zh-TW" altLang="en-US" sz="2000" b="1" dirty="0">
                <a:latin typeface="メイリオ" panose="020B0604030504040204" pitchFamily="50" charset="-128"/>
                <a:ea typeface="メイリオ" panose="020B0604030504040204" pitchFamily="50" charset="-128"/>
              </a:rPr>
              <a:t>男女間賃金差異</a:t>
            </a:r>
            <a:r>
              <a:rPr lang="ja-JP" altLang="en-US" sz="2000" b="1" dirty="0">
                <a:latin typeface="メイリオ" panose="020B0604030504040204" pitchFamily="50" charset="-128"/>
                <a:ea typeface="メイリオ" panose="020B0604030504040204" pitchFamily="50" charset="-128"/>
              </a:rPr>
              <a:t>の算出方法等について</a:t>
            </a:r>
            <a:endParaRPr lang="en-US" altLang="ja-JP" sz="2000" b="1" dirty="0">
              <a:latin typeface="メイリオ" panose="020B0604030504040204" pitchFamily="50" charset="-128"/>
              <a:ea typeface="メイリオ" panose="020B0604030504040204" pitchFamily="50" charset="-128"/>
            </a:endParaRPr>
          </a:p>
          <a:p>
            <a:pPr marL="0" indent="0">
              <a:buNone/>
            </a:pPr>
            <a:r>
              <a:rPr lang="ja-JP" altLang="en-US" sz="2000" b="1" dirty="0">
                <a:latin typeface="メイリオ" panose="020B0604030504040204" pitchFamily="50" charset="-128"/>
                <a:ea typeface="メイリオ" panose="020B0604030504040204" pitchFamily="50" charset="-128"/>
              </a:rPr>
              <a:t>　（１）算出の手順</a:t>
            </a:r>
          </a:p>
          <a:p>
            <a:pPr marL="0" indent="0">
              <a:buNone/>
            </a:pPr>
            <a:r>
              <a:rPr lang="ja-JP" altLang="en-US" sz="2000" b="1" dirty="0">
                <a:latin typeface="メイリオ" panose="020B0604030504040204" pitchFamily="50" charset="-128"/>
                <a:ea typeface="メイリオ" panose="020B0604030504040204" pitchFamily="50" charset="-128"/>
              </a:rPr>
              <a:t>　（２）賃金について</a:t>
            </a:r>
          </a:p>
          <a:p>
            <a:pPr marL="0" indent="0">
              <a:buNone/>
            </a:pPr>
            <a:r>
              <a:rPr lang="ja-JP" altLang="en-US" sz="2000" b="1" dirty="0">
                <a:latin typeface="メイリオ" panose="020B0604030504040204" pitchFamily="50" charset="-128"/>
                <a:ea typeface="メイリオ" panose="020B0604030504040204" pitchFamily="50" charset="-128"/>
              </a:rPr>
              <a:t>　（３）人員数について</a:t>
            </a:r>
          </a:p>
          <a:p>
            <a:pPr marL="0" indent="0">
              <a:buNone/>
            </a:pPr>
            <a:r>
              <a:rPr lang="ja-JP" altLang="en-US" sz="2000" b="1" dirty="0">
                <a:latin typeface="メイリオ" panose="020B0604030504040204" pitchFamily="50" charset="-128"/>
                <a:ea typeface="メイリオ" panose="020B0604030504040204" pitchFamily="50" charset="-128"/>
              </a:rPr>
              <a:t>　（４）情報公表について</a:t>
            </a:r>
          </a:p>
          <a:p>
            <a:pPr marL="0" indent="0">
              <a:buNone/>
            </a:pPr>
            <a:endParaRPr kumimoji="1" lang="en-US" altLang="ja-JP" sz="2000" b="1" dirty="0">
              <a:latin typeface="メイリオ" panose="020B0604030504040204" pitchFamily="50" charset="-128"/>
              <a:ea typeface="メイリオ" panose="020B0604030504040204" pitchFamily="50" charset="-128"/>
            </a:endParaRPr>
          </a:p>
        </p:txBody>
      </p:sp>
      <p:sp>
        <p:nvSpPr>
          <p:cNvPr id="3" name="タイトル 2"/>
          <p:cNvSpPr txBox="1">
            <a:spLocks/>
          </p:cNvSpPr>
          <p:nvPr/>
        </p:nvSpPr>
        <p:spPr>
          <a:xfrm>
            <a:off x="2750337" y="1628800"/>
            <a:ext cx="980152" cy="341241"/>
          </a:xfrm>
          <a:prstGeom prst="rect">
            <a:avLst/>
          </a:prstGeom>
        </p:spPr>
        <p:txBody>
          <a:bodyPr/>
          <a:lstStyle>
            <a:lvl1pPr algn="l" defTabSz="779173" rtl="0" eaLnBrk="1" latinLnBrk="0" hangingPunct="1">
              <a:lnSpc>
                <a:spcPct val="90000"/>
              </a:lnSpc>
              <a:spcBef>
                <a:spcPct val="0"/>
              </a:spcBef>
              <a:buNone/>
              <a:defRPr kumimoji="1" lang="en-US" altLang="en-US" sz="1546" b="1" i="0" kern="1200" spc="232" dirty="0">
                <a:solidFill>
                  <a:schemeClr val="bg1"/>
                </a:solidFill>
                <a:latin typeface="Meiryo" panose="020B0604030504040204" pitchFamily="34" charset="-128"/>
                <a:ea typeface="Meiryo" panose="020B0604030504040204" pitchFamily="34" charset="-128"/>
                <a:cs typeface="+mn-cs"/>
              </a:defRPr>
            </a:lvl1pPr>
          </a:lstStyle>
          <a:p>
            <a:r>
              <a:rPr lang="ja-JP" altLang="en-US" sz="2000" dirty="0">
                <a:solidFill>
                  <a:schemeClr val="tx1"/>
                </a:solidFill>
              </a:rPr>
              <a:t>目次</a:t>
            </a:r>
          </a:p>
        </p:txBody>
      </p:sp>
    </p:spTree>
    <p:extLst>
      <p:ext uri="{BB962C8B-B14F-4D97-AF65-F5344CB8AC3E}">
        <p14:creationId xmlns:p14="http://schemas.microsoft.com/office/powerpoint/2010/main" val="3677335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txBox="1">
            <a:spLocks/>
          </p:cNvSpPr>
          <p:nvPr/>
        </p:nvSpPr>
        <p:spPr>
          <a:xfrm>
            <a:off x="2362200" y="3284984"/>
            <a:ext cx="7534810" cy="2304191"/>
          </a:xfrm>
          <a:prstGeom prst="rect">
            <a:avLst/>
          </a:prstGeom>
        </p:spPr>
        <p:txBody>
          <a:bodyPr/>
          <a:lst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a:lstStyle>
          <a:p>
            <a:r>
              <a:rPr lang="en-US" altLang="ja-JP" sz="2400" dirty="0">
                <a:solidFill>
                  <a:schemeClr val="tx1"/>
                </a:solidFill>
              </a:rPr>
              <a:t>(2)</a:t>
            </a:r>
            <a:r>
              <a:rPr lang="ja-JP" altLang="en-US" sz="2400" dirty="0">
                <a:solidFill>
                  <a:schemeClr val="tx1"/>
                </a:solidFill>
              </a:rPr>
              <a:t>　賃金について</a:t>
            </a:r>
            <a:endParaRPr lang="ja-JP" sz="2400" dirty="0">
              <a:solidFill>
                <a:schemeClr val="tx1"/>
              </a:solidFill>
            </a:endParaRPr>
          </a:p>
        </p:txBody>
      </p:sp>
    </p:spTree>
    <p:extLst>
      <p:ext uri="{BB962C8B-B14F-4D97-AF65-F5344CB8AC3E}">
        <p14:creationId xmlns:p14="http://schemas.microsoft.com/office/powerpoint/2010/main" val="3112250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総賃金の算出（源泉徴収簿を用いる場合）</a:t>
            </a:r>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21</a:t>
            </a:fld>
            <a:endParaRPr lang="en-US" dirty="0"/>
          </a:p>
        </p:txBody>
      </p:sp>
      <p:sp>
        <p:nvSpPr>
          <p:cNvPr id="5" name="テキスト ボックス 4"/>
          <p:cNvSpPr txBox="1"/>
          <p:nvPr/>
        </p:nvSpPr>
        <p:spPr>
          <a:xfrm>
            <a:off x="685804" y="1047359"/>
            <a:ext cx="8445295" cy="387798"/>
          </a:xfrm>
          <a:prstGeom prst="rect">
            <a:avLst/>
          </a:prstGeom>
          <a:noFill/>
        </p:spPr>
        <p:txBody>
          <a:bodyPr wrap="square" rtlCol="0">
            <a:spAutoFit/>
          </a:bodyPr>
          <a:lstStyle/>
          <a:p>
            <a:pPr>
              <a:lnSpc>
                <a:spcPct val="120000"/>
              </a:lnSpc>
              <a:spcAft>
                <a:spcPts val="600"/>
              </a:spcAft>
              <a:buClr>
                <a:schemeClr val="tx2"/>
              </a:buClr>
            </a:pPr>
            <a:r>
              <a:rPr kumimoji="1" lang="ja-JP" altLang="en-US" sz="1600" dirty="0"/>
              <a:t>源泉徴収簿を用いて、総賃金を算出することが可能です。</a:t>
            </a:r>
            <a:endParaRPr kumimoji="1" lang="en-US" altLang="ja-JP" sz="1600" dirty="0"/>
          </a:p>
        </p:txBody>
      </p:sp>
      <p:pic>
        <p:nvPicPr>
          <p:cNvPr id="6" name="図 5"/>
          <p:cNvPicPr>
            <a:picLocks noChangeAspect="1"/>
          </p:cNvPicPr>
          <p:nvPr/>
        </p:nvPicPr>
        <p:blipFill>
          <a:blip r:embed="rId3"/>
          <a:stretch>
            <a:fillRect/>
          </a:stretch>
        </p:blipFill>
        <p:spPr>
          <a:xfrm>
            <a:off x="987668" y="2001370"/>
            <a:ext cx="5917224" cy="4588215"/>
          </a:xfrm>
          <a:prstGeom prst="rect">
            <a:avLst/>
          </a:prstGeom>
        </p:spPr>
      </p:pic>
      <p:sp>
        <p:nvSpPr>
          <p:cNvPr id="7" name="テキスト ボックス 6"/>
          <p:cNvSpPr txBox="1"/>
          <p:nvPr/>
        </p:nvSpPr>
        <p:spPr>
          <a:xfrm>
            <a:off x="685804" y="1524364"/>
            <a:ext cx="8445295" cy="387798"/>
          </a:xfrm>
          <a:prstGeom prst="rect">
            <a:avLst/>
          </a:prstGeom>
          <a:noFill/>
        </p:spPr>
        <p:txBody>
          <a:bodyPr wrap="square" rtlCol="0">
            <a:spAutoFit/>
          </a:bodyPr>
          <a:lstStyle/>
          <a:p>
            <a:pPr>
              <a:lnSpc>
                <a:spcPct val="120000"/>
              </a:lnSpc>
              <a:spcAft>
                <a:spcPts val="600"/>
              </a:spcAft>
              <a:buClr>
                <a:schemeClr val="tx2"/>
              </a:buClr>
            </a:pPr>
            <a:r>
              <a:rPr kumimoji="1" lang="ja-JP" altLang="en-US" sz="1600" dirty="0"/>
              <a:t>（１）事業年度が１月～</a:t>
            </a:r>
            <a:r>
              <a:rPr kumimoji="1" lang="en-US" altLang="ja-JP" sz="1600" dirty="0"/>
              <a:t>12</a:t>
            </a:r>
            <a:r>
              <a:rPr kumimoji="1" lang="ja-JP" altLang="en-US" sz="1600" dirty="0"/>
              <a:t>月の企業の場合</a:t>
            </a:r>
            <a:endParaRPr kumimoji="1" lang="en-US" altLang="ja-JP" sz="1600" dirty="0"/>
          </a:p>
        </p:txBody>
      </p:sp>
      <p:sp>
        <p:nvSpPr>
          <p:cNvPr id="8" name="角丸四角形 7"/>
          <p:cNvSpPr/>
          <p:nvPr/>
        </p:nvSpPr>
        <p:spPr>
          <a:xfrm>
            <a:off x="1682946" y="2584938"/>
            <a:ext cx="632363" cy="2795954"/>
          </a:xfrm>
          <a:prstGeom prst="roundRect">
            <a:avLst/>
          </a:prstGeom>
          <a:solidFill>
            <a:srgbClr val="F8DBE2">
              <a:alpha val="50196"/>
            </a:srgb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682946" y="5556739"/>
            <a:ext cx="632363" cy="695742"/>
          </a:xfrm>
          <a:prstGeom prst="roundRect">
            <a:avLst/>
          </a:prstGeom>
          <a:solidFill>
            <a:schemeClr val="accent6">
              <a:lumMod val="75000"/>
              <a:alpha val="60000"/>
            </a:schemeClr>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吹き出し 9"/>
          <p:cNvSpPr/>
          <p:nvPr/>
        </p:nvSpPr>
        <p:spPr>
          <a:xfrm>
            <a:off x="4980237" y="2738101"/>
            <a:ext cx="3630284" cy="3427121"/>
          </a:xfrm>
          <a:prstGeom prst="wedgeRoundRectCallout">
            <a:avLst>
              <a:gd name="adj1" fmla="val -66881"/>
              <a:gd name="adj2" fmla="val -16004"/>
              <a:gd name="adj3" fmla="val 16667"/>
            </a:avLst>
          </a:prstGeom>
          <a:solidFill>
            <a:schemeClr val="accent1">
              <a:lumMod val="20000"/>
              <a:lumOff val="80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事業年度に対応した期間内の支払額の合計が、一人の労働者の年間賃金となります。</a:t>
            </a: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これを、男女を分けて、正規、非正規、全ての労働者について足し上げることで、それぞれの総賃金となります。</a:t>
            </a:r>
          </a:p>
        </p:txBody>
      </p:sp>
      <p:sp>
        <p:nvSpPr>
          <p:cNvPr id="11" name="テキスト ボックス 10"/>
          <p:cNvSpPr txBox="1"/>
          <p:nvPr/>
        </p:nvSpPr>
        <p:spPr>
          <a:xfrm>
            <a:off x="2398505" y="3589481"/>
            <a:ext cx="1539237" cy="683264"/>
          </a:xfrm>
          <a:prstGeom prst="rect">
            <a:avLst/>
          </a:prstGeom>
          <a:solidFill>
            <a:schemeClr val="bg1"/>
          </a:solidFill>
          <a:ln>
            <a:solidFill>
              <a:srgbClr val="FF0000"/>
            </a:solidFill>
          </a:ln>
        </p:spPr>
        <p:txBody>
          <a:bodyPr wrap="square" rtlCol="0">
            <a:spAutoFit/>
          </a:bodyPr>
          <a:lstStyle/>
          <a:p>
            <a:pPr>
              <a:lnSpc>
                <a:spcPct val="120000"/>
              </a:lnSpc>
              <a:spcAft>
                <a:spcPts val="600"/>
              </a:spcAft>
              <a:buClr>
                <a:schemeClr val="tx2"/>
              </a:buClr>
            </a:pPr>
            <a:r>
              <a:rPr kumimoji="1" lang="ja-JP" altLang="en-US" sz="1600" dirty="0"/>
              <a:t>給料・手当等の総支給額</a:t>
            </a:r>
            <a:endParaRPr kumimoji="1" lang="en-US" altLang="ja-JP" sz="1600" dirty="0"/>
          </a:p>
        </p:txBody>
      </p:sp>
      <p:sp>
        <p:nvSpPr>
          <p:cNvPr id="12" name="テキスト ボックス 11"/>
          <p:cNvSpPr txBox="1"/>
          <p:nvPr/>
        </p:nvSpPr>
        <p:spPr>
          <a:xfrm>
            <a:off x="2455908" y="5710711"/>
            <a:ext cx="1893275" cy="387798"/>
          </a:xfrm>
          <a:prstGeom prst="rect">
            <a:avLst/>
          </a:prstGeom>
          <a:solidFill>
            <a:schemeClr val="bg1"/>
          </a:solidFill>
          <a:ln>
            <a:solidFill>
              <a:srgbClr val="FFC000"/>
            </a:solidFill>
          </a:ln>
        </p:spPr>
        <p:txBody>
          <a:bodyPr wrap="square" rtlCol="0">
            <a:spAutoFit/>
          </a:bodyPr>
          <a:lstStyle/>
          <a:p>
            <a:pPr>
              <a:lnSpc>
                <a:spcPct val="120000"/>
              </a:lnSpc>
              <a:spcAft>
                <a:spcPts val="600"/>
              </a:spcAft>
              <a:buClr>
                <a:schemeClr val="tx2"/>
              </a:buClr>
            </a:pPr>
            <a:r>
              <a:rPr kumimoji="1" lang="ja-JP" altLang="en-US" sz="1600" dirty="0"/>
              <a:t>賞与等の総支給額</a:t>
            </a:r>
            <a:endParaRPr kumimoji="1" lang="en-US" altLang="ja-JP" sz="1600" dirty="0"/>
          </a:p>
        </p:txBody>
      </p:sp>
      <p:sp>
        <p:nvSpPr>
          <p:cNvPr id="13" name="右矢印 12"/>
          <p:cNvSpPr/>
          <p:nvPr/>
        </p:nvSpPr>
        <p:spPr>
          <a:xfrm rot="5400000">
            <a:off x="6529650" y="3912451"/>
            <a:ext cx="531456" cy="766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37825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総賃金の算出（源泉徴収簿を用いる場合）</a:t>
            </a:r>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22</a:t>
            </a:fld>
            <a:endParaRPr lang="en-US" dirty="0"/>
          </a:p>
        </p:txBody>
      </p:sp>
      <p:sp>
        <p:nvSpPr>
          <p:cNvPr id="4" name="テキスト ボックス 3"/>
          <p:cNvSpPr txBox="1"/>
          <p:nvPr/>
        </p:nvSpPr>
        <p:spPr>
          <a:xfrm>
            <a:off x="535361" y="1067164"/>
            <a:ext cx="8445295" cy="387798"/>
          </a:xfrm>
          <a:prstGeom prst="rect">
            <a:avLst/>
          </a:prstGeom>
          <a:noFill/>
        </p:spPr>
        <p:txBody>
          <a:bodyPr wrap="square" rtlCol="0">
            <a:spAutoFit/>
          </a:bodyPr>
          <a:lstStyle/>
          <a:p>
            <a:pPr>
              <a:lnSpc>
                <a:spcPct val="120000"/>
              </a:lnSpc>
              <a:spcAft>
                <a:spcPts val="600"/>
              </a:spcAft>
              <a:buClr>
                <a:schemeClr val="tx2"/>
              </a:buClr>
            </a:pPr>
            <a:r>
              <a:rPr kumimoji="1" lang="ja-JP" altLang="en-US" sz="1600" dirty="0"/>
              <a:t>（２）事業年度が４月～翌３月の企業の場合</a:t>
            </a:r>
            <a:endParaRPr kumimoji="1" lang="en-US" altLang="ja-JP" sz="1600" dirty="0"/>
          </a:p>
        </p:txBody>
      </p:sp>
      <p:pic>
        <p:nvPicPr>
          <p:cNvPr id="5" name="図 4"/>
          <p:cNvPicPr>
            <a:picLocks noChangeAspect="1"/>
          </p:cNvPicPr>
          <p:nvPr/>
        </p:nvPicPr>
        <p:blipFill>
          <a:blip r:embed="rId3"/>
          <a:stretch>
            <a:fillRect/>
          </a:stretch>
        </p:blipFill>
        <p:spPr>
          <a:xfrm>
            <a:off x="784861" y="1694128"/>
            <a:ext cx="5067620" cy="3929432"/>
          </a:xfrm>
          <a:prstGeom prst="rect">
            <a:avLst/>
          </a:prstGeom>
          <a:ln>
            <a:solidFill>
              <a:schemeClr val="tx1"/>
            </a:solidFill>
          </a:ln>
        </p:spPr>
      </p:pic>
      <p:pic>
        <p:nvPicPr>
          <p:cNvPr id="6" name="図 5"/>
          <p:cNvPicPr>
            <a:picLocks noChangeAspect="1"/>
          </p:cNvPicPr>
          <p:nvPr/>
        </p:nvPicPr>
        <p:blipFill>
          <a:blip r:embed="rId3"/>
          <a:stretch>
            <a:fillRect/>
          </a:stretch>
        </p:blipFill>
        <p:spPr>
          <a:xfrm>
            <a:off x="2151978" y="2214234"/>
            <a:ext cx="5163382" cy="4003687"/>
          </a:xfrm>
          <a:prstGeom prst="rect">
            <a:avLst/>
          </a:prstGeom>
          <a:ln>
            <a:solidFill>
              <a:schemeClr val="tx1"/>
            </a:solidFill>
          </a:ln>
        </p:spPr>
      </p:pic>
      <p:sp>
        <p:nvSpPr>
          <p:cNvPr id="12" name="角丸四角形吹き出し 11"/>
          <p:cNvSpPr/>
          <p:nvPr/>
        </p:nvSpPr>
        <p:spPr>
          <a:xfrm>
            <a:off x="5122954" y="2622629"/>
            <a:ext cx="4200356" cy="3427121"/>
          </a:xfrm>
          <a:prstGeom prst="wedgeRoundRectCallout">
            <a:avLst>
              <a:gd name="adj1" fmla="val -56533"/>
              <a:gd name="adj2" fmla="val -35038"/>
              <a:gd name="adj3" fmla="val 16667"/>
            </a:avLst>
          </a:prstGeom>
          <a:solidFill>
            <a:schemeClr val="accent1">
              <a:lumMod val="20000"/>
              <a:lumOff val="80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endParaRPr>
          </a:p>
          <a:p>
            <a:pPr algn="ctr"/>
            <a:r>
              <a:rPr kumimoji="1" lang="ja-JP" altLang="en-US" u="sng" dirty="0">
                <a:solidFill>
                  <a:schemeClr val="accent4">
                    <a:lumMod val="50000"/>
                  </a:schemeClr>
                </a:solidFill>
              </a:rPr>
              <a:t>事業年度が跨がる２年分の源泉徴収簿を用意し</a:t>
            </a:r>
            <a:r>
              <a:rPr kumimoji="1" lang="ja-JP" altLang="en-US" dirty="0">
                <a:solidFill>
                  <a:schemeClr val="tx1"/>
                </a:solidFill>
              </a:rPr>
              <a:t>、事業年度に対応した期間内の支払額の合計が、一人の労働者の年間賃金となります。</a:t>
            </a: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これを、男女を分けて、正規、非正規、全ての労働者について足し上げることで、それぞれの総賃金となります。</a:t>
            </a:r>
          </a:p>
        </p:txBody>
      </p:sp>
      <p:sp>
        <p:nvSpPr>
          <p:cNvPr id="15" name="右矢印 14"/>
          <p:cNvSpPr/>
          <p:nvPr/>
        </p:nvSpPr>
        <p:spPr>
          <a:xfrm rot="5400000">
            <a:off x="6953869" y="4098108"/>
            <a:ext cx="531456" cy="766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44526" y="1557367"/>
            <a:ext cx="1268095" cy="387798"/>
          </a:xfrm>
          <a:prstGeom prst="rect">
            <a:avLst/>
          </a:prstGeom>
          <a:solidFill>
            <a:schemeClr val="bg1"/>
          </a:solidFill>
          <a:ln>
            <a:solidFill>
              <a:srgbClr val="000000"/>
            </a:solidFill>
          </a:ln>
        </p:spPr>
        <p:txBody>
          <a:bodyPr wrap="square" rtlCol="0">
            <a:spAutoFit/>
          </a:bodyPr>
          <a:lstStyle/>
          <a:p>
            <a:pPr algn="ctr">
              <a:lnSpc>
                <a:spcPct val="120000"/>
              </a:lnSpc>
              <a:spcAft>
                <a:spcPts val="600"/>
              </a:spcAft>
              <a:buClr>
                <a:schemeClr val="tx2"/>
              </a:buClr>
            </a:pPr>
            <a:r>
              <a:rPr kumimoji="1" lang="ja-JP" altLang="en-US" sz="1600" dirty="0"/>
              <a:t>令和８年</a:t>
            </a:r>
            <a:endParaRPr kumimoji="1" lang="en-US" altLang="ja-JP" sz="1600" dirty="0"/>
          </a:p>
        </p:txBody>
      </p:sp>
      <p:sp>
        <p:nvSpPr>
          <p:cNvPr id="18" name="テキスト ボックス 17"/>
          <p:cNvSpPr txBox="1"/>
          <p:nvPr/>
        </p:nvSpPr>
        <p:spPr>
          <a:xfrm>
            <a:off x="2050577" y="2057872"/>
            <a:ext cx="1268095" cy="387798"/>
          </a:xfrm>
          <a:prstGeom prst="rect">
            <a:avLst/>
          </a:prstGeom>
          <a:solidFill>
            <a:schemeClr val="bg1"/>
          </a:solidFill>
          <a:ln>
            <a:solidFill>
              <a:srgbClr val="000000"/>
            </a:solidFill>
          </a:ln>
        </p:spPr>
        <p:txBody>
          <a:bodyPr wrap="square" rtlCol="0">
            <a:spAutoFit/>
          </a:bodyPr>
          <a:lstStyle/>
          <a:p>
            <a:pPr algn="ctr">
              <a:lnSpc>
                <a:spcPct val="120000"/>
              </a:lnSpc>
              <a:spcAft>
                <a:spcPts val="600"/>
              </a:spcAft>
              <a:buClr>
                <a:schemeClr val="tx2"/>
              </a:buClr>
            </a:pPr>
            <a:r>
              <a:rPr kumimoji="1" lang="ja-JP" altLang="en-US" sz="1600" dirty="0"/>
              <a:t>令和９年</a:t>
            </a:r>
            <a:endParaRPr kumimoji="1" lang="en-US" altLang="ja-JP" sz="1600" dirty="0"/>
          </a:p>
        </p:txBody>
      </p:sp>
      <p:sp>
        <p:nvSpPr>
          <p:cNvPr id="20" name="正方形/長方形 19"/>
          <p:cNvSpPr/>
          <p:nvPr/>
        </p:nvSpPr>
        <p:spPr>
          <a:xfrm>
            <a:off x="2219387" y="3045220"/>
            <a:ext cx="128526" cy="93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1" name="テキスト ボックス 20"/>
          <p:cNvSpPr txBox="1"/>
          <p:nvPr/>
        </p:nvSpPr>
        <p:spPr>
          <a:xfrm>
            <a:off x="2164645" y="2962587"/>
            <a:ext cx="200025" cy="258532"/>
          </a:xfrm>
          <a:prstGeom prst="rect">
            <a:avLst/>
          </a:prstGeom>
          <a:noFill/>
        </p:spPr>
        <p:txBody>
          <a:bodyPr wrap="square" rtlCol="0">
            <a:spAutoFit/>
          </a:bodyPr>
          <a:lstStyle/>
          <a:p>
            <a:pPr>
              <a:lnSpc>
                <a:spcPct val="120000"/>
              </a:lnSpc>
              <a:spcAft>
                <a:spcPts val="600"/>
              </a:spcAft>
              <a:buClr>
                <a:schemeClr val="tx2"/>
              </a:buClr>
            </a:pPr>
            <a:r>
              <a:rPr kumimoji="1" lang="en-US" altLang="ja-JP" sz="900" dirty="0"/>
              <a:t>5</a:t>
            </a:r>
            <a:endParaRPr kumimoji="1" lang="ja-JP" altLang="en-US" sz="900" dirty="0"/>
          </a:p>
        </p:txBody>
      </p:sp>
      <p:sp>
        <p:nvSpPr>
          <p:cNvPr id="27" name="角丸四角形 26"/>
          <p:cNvSpPr/>
          <p:nvPr/>
        </p:nvSpPr>
        <p:spPr>
          <a:xfrm>
            <a:off x="1407748" y="2804262"/>
            <a:ext cx="484553" cy="1805838"/>
          </a:xfrm>
          <a:prstGeom prst="roundRect">
            <a:avLst/>
          </a:prstGeom>
          <a:solidFill>
            <a:srgbClr val="F8DBE2">
              <a:alpha val="50196"/>
            </a:srgb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1407748" y="4746862"/>
            <a:ext cx="484553" cy="601427"/>
          </a:xfrm>
          <a:prstGeom prst="roundRect">
            <a:avLst/>
          </a:prstGeom>
          <a:solidFill>
            <a:schemeClr val="accent6">
              <a:lumMod val="75000"/>
              <a:alpha val="60000"/>
            </a:schemeClr>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2032637" y="4853675"/>
            <a:ext cx="1893275" cy="387798"/>
          </a:xfrm>
          <a:prstGeom prst="rect">
            <a:avLst/>
          </a:prstGeom>
          <a:solidFill>
            <a:schemeClr val="bg1"/>
          </a:solidFill>
          <a:ln>
            <a:solidFill>
              <a:srgbClr val="FFC000"/>
            </a:solidFill>
          </a:ln>
        </p:spPr>
        <p:txBody>
          <a:bodyPr wrap="square" rtlCol="0">
            <a:spAutoFit/>
          </a:bodyPr>
          <a:lstStyle/>
          <a:p>
            <a:pPr>
              <a:lnSpc>
                <a:spcPct val="120000"/>
              </a:lnSpc>
              <a:spcAft>
                <a:spcPts val="600"/>
              </a:spcAft>
              <a:buClr>
                <a:schemeClr val="tx2"/>
              </a:buClr>
            </a:pPr>
            <a:r>
              <a:rPr kumimoji="1" lang="ja-JP" altLang="en-US" sz="1600" dirty="0"/>
              <a:t>賞与等の総支給額</a:t>
            </a:r>
            <a:endParaRPr kumimoji="1" lang="en-US" altLang="ja-JP" sz="1600" dirty="0"/>
          </a:p>
        </p:txBody>
      </p:sp>
      <p:sp>
        <p:nvSpPr>
          <p:cNvPr id="31" name="角丸四角形 30"/>
          <p:cNvSpPr/>
          <p:nvPr/>
        </p:nvSpPr>
        <p:spPr>
          <a:xfrm>
            <a:off x="2793756" y="2731090"/>
            <a:ext cx="484553" cy="621711"/>
          </a:xfrm>
          <a:prstGeom prst="roundRect">
            <a:avLst/>
          </a:prstGeom>
          <a:solidFill>
            <a:srgbClr val="F8DBE2">
              <a:alpha val="50196"/>
            </a:srgb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2797567" y="5348289"/>
            <a:ext cx="484553" cy="601427"/>
          </a:xfrm>
          <a:prstGeom prst="roundRect">
            <a:avLst/>
          </a:prstGeom>
          <a:solidFill>
            <a:schemeClr val="accent6">
              <a:lumMod val="75000"/>
              <a:alpha val="60000"/>
            </a:schemeClr>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050577" y="3600286"/>
            <a:ext cx="2812699" cy="760208"/>
          </a:xfrm>
          <a:prstGeom prst="rect">
            <a:avLst/>
          </a:prstGeom>
          <a:solidFill>
            <a:schemeClr val="bg1"/>
          </a:solidFill>
          <a:ln>
            <a:solidFill>
              <a:srgbClr val="FF0000"/>
            </a:solidFill>
          </a:ln>
        </p:spPr>
        <p:txBody>
          <a:bodyPr wrap="square" rtlCol="0">
            <a:spAutoFit/>
          </a:bodyPr>
          <a:lstStyle/>
          <a:p>
            <a:pPr>
              <a:lnSpc>
                <a:spcPct val="120000"/>
              </a:lnSpc>
              <a:spcAft>
                <a:spcPts val="600"/>
              </a:spcAft>
              <a:buClr>
                <a:schemeClr val="tx2"/>
              </a:buClr>
            </a:pPr>
            <a:r>
              <a:rPr kumimoji="1" lang="ja-JP" altLang="en-US" sz="1600" dirty="0"/>
              <a:t>給料・手当等の総支給額</a:t>
            </a:r>
            <a:endParaRPr kumimoji="1" lang="en-US" altLang="ja-JP" sz="1600" dirty="0"/>
          </a:p>
          <a:p>
            <a:pPr>
              <a:lnSpc>
                <a:spcPct val="120000"/>
              </a:lnSpc>
              <a:spcAft>
                <a:spcPts val="600"/>
              </a:spcAft>
              <a:buClr>
                <a:schemeClr val="tx2"/>
              </a:buClr>
            </a:pPr>
            <a:r>
              <a:rPr kumimoji="1" lang="ja-JP" altLang="en-US" sz="1600" dirty="0"/>
              <a:t>（</a:t>
            </a:r>
            <a:r>
              <a:rPr kumimoji="1" lang="en-US" altLang="ja-JP" sz="1600" dirty="0"/>
              <a:t>4</a:t>
            </a:r>
            <a:r>
              <a:rPr kumimoji="1" lang="ja-JP" altLang="en-US" sz="1600" dirty="0"/>
              <a:t>～</a:t>
            </a:r>
            <a:r>
              <a:rPr kumimoji="1" lang="en-US" altLang="ja-JP" sz="1600" dirty="0"/>
              <a:t>12</a:t>
            </a:r>
            <a:r>
              <a:rPr kumimoji="1" lang="ja-JP" altLang="en-US" sz="1600" dirty="0"/>
              <a:t>月分と翌</a:t>
            </a:r>
            <a:r>
              <a:rPr kumimoji="1" lang="en-US" altLang="ja-JP" sz="1600" dirty="0"/>
              <a:t>1</a:t>
            </a:r>
            <a:r>
              <a:rPr kumimoji="1" lang="ja-JP" altLang="en-US" sz="1600" dirty="0"/>
              <a:t>～</a:t>
            </a:r>
            <a:r>
              <a:rPr kumimoji="1" lang="en-US" altLang="ja-JP" sz="1600" dirty="0"/>
              <a:t>3</a:t>
            </a:r>
            <a:r>
              <a:rPr kumimoji="1" lang="ja-JP" altLang="en-US" sz="1600" dirty="0"/>
              <a:t>月分）</a:t>
            </a:r>
            <a:endParaRPr kumimoji="1" lang="en-US" altLang="ja-JP" sz="1600" dirty="0"/>
          </a:p>
        </p:txBody>
      </p:sp>
    </p:spTree>
    <p:extLst>
      <p:ext uri="{BB962C8B-B14F-4D97-AF65-F5344CB8AC3E}">
        <p14:creationId xmlns:p14="http://schemas.microsoft.com/office/powerpoint/2010/main" val="914982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総賃金について</a:t>
            </a:r>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23</a:t>
            </a:fld>
            <a:endParaRPr lang="en-US" dirty="0"/>
          </a:p>
        </p:txBody>
      </p:sp>
      <p:sp>
        <p:nvSpPr>
          <p:cNvPr id="6" name="テキスト ボックス 5"/>
          <p:cNvSpPr txBox="1"/>
          <p:nvPr/>
        </p:nvSpPr>
        <p:spPr>
          <a:xfrm>
            <a:off x="830350" y="1199534"/>
            <a:ext cx="7921871" cy="1969770"/>
          </a:xfrm>
          <a:prstGeom prst="rect">
            <a:avLst/>
          </a:prstGeom>
          <a:noFill/>
        </p:spPr>
        <p:txBody>
          <a:bodyPr wrap="square" rtlCol="0">
            <a:spAutoFit/>
          </a:bodyPr>
          <a:lstStyle/>
          <a:p>
            <a:pPr marL="285750" indent="-285750">
              <a:spcAft>
                <a:spcPts val="600"/>
              </a:spcAft>
              <a:buClr>
                <a:schemeClr val="tx2"/>
              </a:buClr>
              <a:buFont typeface="Wingdings" panose="05000000000000000000" pitchFamily="2" charset="2"/>
              <a:buChar char="Ø"/>
            </a:pPr>
            <a:r>
              <a:rPr kumimoji="1" lang="ja-JP" altLang="en-US" sz="1600" dirty="0"/>
              <a:t>賃金、給料、手当、賞与その他名称の如何を問わず、労働の対償として使用者が労働者に支払う全てのものをいいます。</a:t>
            </a:r>
          </a:p>
          <a:p>
            <a:pPr marL="285750" indent="-285750">
              <a:spcAft>
                <a:spcPts val="600"/>
              </a:spcAft>
              <a:buClr>
                <a:schemeClr val="tx2"/>
              </a:buClr>
              <a:buFont typeface="Wingdings" panose="05000000000000000000" pitchFamily="2" charset="2"/>
              <a:buChar char="Ø"/>
            </a:pPr>
            <a:r>
              <a:rPr kumimoji="1" lang="ja-JP" altLang="en-US" sz="1600" dirty="0"/>
              <a:t>ただし、退職手当は、年度を超える労務の対価という性格を有することから、また、通勤手当等は、経費の実費弁償という性格を有することから、個々の事業主の判断により、それぞれ「賃金」から除外する取扱いとして差し支えありません。</a:t>
            </a:r>
            <a:endParaRPr kumimoji="1" lang="en-US" altLang="ja-JP" sz="1600" dirty="0"/>
          </a:p>
          <a:p>
            <a:pPr marL="285750" indent="-285750">
              <a:spcAft>
                <a:spcPts val="600"/>
              </a:spcAft>
              <a:buClr>
                <a:schemeClr val="tx2"/>
              </a:buClr>
              <a:buFont typeface="Wingdings" panose="05000000000000000000" pitchFamily="2" charset="2"/>
              <a:buChar char="Ø"/>
            </a:pPr>
            <a:r>
              <a:rPr kumimoji="1" lang="ja-JP" altLang="en-US" sz="1600" dirty="0"/>
              <a:t>なお、所得税法（昭和</a:t>
            </a:r>
            <a:r>
              <a:rPr kumimoji="1" lang="en-US" altLang="ja-JP" sz="1600" dirty="0"/>
              <a:t>40</a:t>
            </a:r>
            <a:r>
              <a:rPr kumimoji="1" lang="ja-JP" altLang="en-US" sz="1600" dirty="0"/>
              <a:t>年法律第</a:t>
            </a:r>
            <a:r>
              <a:rPr kumimoji="1" lang="en-US" altLang="ja-JP" sz="1600" dirty="0"/>
              <a:t>33</a:t>
            </a:r>
            <a:r>
              <a:rPr kumimoji="1" lang="ja-JP" altLang="en-US" sz="1600" dirty="0"/>
              <a:t>号）第</a:t>
            </a:r>
            <a:r>
              <a:rPr kumimoji="1" lang="en-US" altLang="ja-JP" sz="1600" dirty="0"/>
              <a:t>28</a:t>
            </a:r>
            <a:r>
              <a:rPr kumimoji="1" lang="ja-JP" altLang="en-US" sz="1600" dirty="0"/>
              <a:t>条に規定する「給与所得」は、上述の賃金の取扱いに合致します。</a:t>
            </a:r>
          </a:p>
        </p:txBody>
      </p:sp>
    </p:spTree>
    <p:extLst>
      <p:ext uri="{BB962C8B-B14F-4D97-AF65-F5344CB8AC3E}">
        <p14:creationId xmlns:p14="http://schemas.microsoft.com/office/powerpoint/2010/main" val="2680856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有価証券報告書を作成している場合の算出について</a:t>
            </a:r>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24</a:t>
            </a:fld>
            <a:endParaRPr lang="en-US" dirty="0"/>
          </a:p>
        </p:txBody>
      </p:sp>
      <p:sp>
        <p:nvSpPr>
          <p:cNvPr id="6" name="コンテンツ プレースホルダー 2"/>
          <p:cNvSpPr txBox="1">
            <a:spLocks/>
          </p:cNvSpPr>
          <p:nvPr/>
        </p:nvSpPr>
        <p:spPr>
          <a:xfrm>
            <a:off x="679938" y="1219507"/>
            <a:ext cx="8363272" cy="4925144"/>
          </a:xfrm>
          <a:prstGeom prst="rect">
            <a:avLst/>
          </a:prstGeom>
        </p:spPr>
        <p:txBody>
          <a:bodyPr>
            <a:normAutofit/>
          </a:bodyPr>
          <a:lstStyle>
            <a:lvl1pPr marL="154211" indent="-154211" algn="l" defTabSz="779173" rtl="0" eaLnBrk="1" latinLnBrk="0" hangingPunct="1">
              <a:lnSpc>
                <a:spcPct val="130000"/>
              </a:lnSpc>
              <a:spcBef>
                <a:spcPts val="852"/>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1pPr>
            <a:lvl2pPr marL="304365" indent="-150153"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2pPr>
            <a:lvl3pPr marL="534329" indent="-154211"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3pPr>
            <a:lvl4pPr marL="688540" indent="-154211"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4pPr>
            <a:lvl5pPr marL="838693" indent="-150153"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5pPr>
            <a:lvl6pPr marL="2142725"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6pPr>
            <a:lvl7pPr marL="2532312"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7pPr>
            <a:lvl8pPr marL="2921898"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8pPr>
            <a:lvl9pPr marL="3311484"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9pPr>
          </a:lstStyle>
          <a:p>
            <a:pPr marL="265113" indent="-265113">
              <a:buNone/>
            </a:pPr>
            <a:r>
              <a:rPr lang="ja-JP" altLang="en-US" sz="1600" dirty="0"/>
              <a:t>○有価証券報告書を作成する事業主は、有価証券報告書を作成する際に用いる</a:t>
            </a:r>
            <a:endParaRPr lang="en-US" altLang="ja-JP" sz="1600" dirty="0"/>
          </a:p>
          <a:p>
            <a:pPr lvl="1"/>
            <a:r>
              <a:rPr lang="ja-JP" altLang="en-US" sz="1600" dirty="0"/>
              <a:t>「従業員」の範囲</a:t>
            </a:r>
            <a:endParaRPr lang="en-US" altLang="ja-JP" sz="1600" dirty="0"/>
          </a:p>
          <a:p>
            <a:pPr lvl="1"/>
            <a:r>
              <a:rPr lang="ja-JP" altLang="en-US" sz="1600" dirty="0"/>
              <a:t>「平均年間給与」の計算に用いる給与の範囲</a:t>
            </a:r>
            <a:endParaRPr lang="en-US" altLang="ja-JP" sz="1600" dirty="0"/>
          </a:p>
          <a:p>
            <a:pPr marL="182563" indent="-182563">
              <a:buNone/>
            </a:pPr>
            <a:r>
              <a:rPr lang="ja-JP" altLang="en-US" sz="1600" dirty="0"/>
              <a:t>　が、それぞれ、女性活躍推進法における「</a:t>
            </a:r>
            <a:r>
              <a:rPr lang="zh-TW" altLang="en-US" sz="1600" dirty="0"/>
              <a:t>男女間賃金差異</a:t>
            </a:r>
            <a:r>
              <a:rPr lang="ja-JP" altLang="en-US" sz="1600" dirty="0"/>
              <a:t>」の算出の原則（「正規雇用労働者」の定義、「賃金」の定義）に適合している場合、有価証券報告書における「従業員」の「平均年間給与」の算出方法を踏まえて、男女別の平均年間賃金を算出して差し支えありません。</a:t>
            </a:r>
            <a:endParaRPr lang="en-US" altLang="ja-JP" sz="1600" dirty="0"/>
          </a:p>
        </p:txBody>
      </p:sp>
      <p:sp>
        <p:nvSpPr>
          <p:cNvPr id="4" name="正方形/長方形 3"/>
          <p:cNvSpPr/>
          <p:nvPr/>
        </p:nvSpPr>
        <p:spPr>
          <a:xfrm>
            <a:off x="770087" y="4166441"/>
            <a:ext cx="8579984" cy="830997"/>
          </a:xfrm>
          <a:prstGeom prst="rect">
            <a:avLst/>
          </a:prstGeom>
        </p:spPr>
        <p:txBody>
          <a:bodyPr wrap="square">
            <a:spAutoFit/>
          </a:bodyPr>
          <a:lstStyle/>
          <a:p>
            <a:pPr marL="185738" indent="-185738"/>
            <a:r>
              <a:rPr lang="ja-JP" altLang="en-US" sz="1600" dirty="0"/>
              <a:t> </a:t>
            </a:r>
            <a:r>
              <a:rPr lang="en-US" altLang="ja-JP" sz="1600" dirty="0"/>
              <a:t>※</a:t>
            </a:r>
            <a:r>
              <a:rPr lang="ja-JP" altLang="en-US" sz="1600" dirty="0"/>
              <a:t>有価証券報告書における「臨時従業員」についても、「非正規雇用労働者」の定義に</a:t>
            </a:r>
            <a:endParaRPr lang="en-US" altLang="ja-JP" sz="1600" dirty="0"/>
          </a:p>
          <a:p>
            <a:pPr marL="185738" indent="-185738"/>
            <a:r>
              <a:rPr lang="ja-JP" altLang="en-US" sz="1600" dirty="0"/>
              <a:t>     適合している場合、その人員数の数え方を踏まえて、必要な算出を行って差し支え</a:t>
            </a:r>
            <a:endParaRPr lang="en-US" altLang="ja-JP" sz="1600" dirty="0"/>
          </a:p>
          <a:p>
            <a:pPr marL="185738" indent="-185738"/>
            <a:r>
              <a:rPr lang="ja-JP" altLang="en-US" sz="1600" dirty="0"/>
              <a:t>     ありません。</a:t>
            </a:r>
          </a:p>
        </p:txBody>
      </p:sp>
    </p:spTree>
    <p:extLst>
      <p:ext uri="{BB962C8B-B14F-4D97-AF65-F5344CB8AC3E}">
        <p14:creationId xmlns:p14="http://schemas.microsoft.com/office/powerpoint/2010/main" val="1587235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txBox="1">
            <a:spLocks/>
          </p:cNvSpPr>
          <p:nvPr/>
        </p:nvSpPr>
        <p:spPr>
          <a:xfrm>
            <a:off x="2362200" y="3284984"/>
            <a:ext cx="7534810" cy="2304191"/>
          </a:xfrm>
          <a:prstGeom prst="rect">
            <a:avLst/>
          </a:prstGeom>
        </p:spPr>
        <p:txBody>
          <a:bodyPr/>
          <a:lst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a:lstStyle>
          <a:p>
            <a:r>
              <a:rPr lang="en-US" altLang="ja-JP" sz="2400" dirty="0">
                <a:solidFill>
                  <a:schemeClr val="tx1"/>
                </a:solidFill>
              </a:rPr>
              <a:t>(</a:t>
            </a:r>
            <a:r>
              <a:rPr lang="ja-JP" altLang="en-US" sz="2400" dirty="0">
                <a:solidFill>
                  <a:schemeClr val="tx1"/>
                </a:solidFill>
              </a:rPr>
              <a:t>３</a:t>
            </a:r>
            <a:r>
              <a:rPr lang="en-US" altLang="ja-JP" sz="2400" dirty="0">
                <a:solidFill>
                  <a:schemeClr val="tx1"/>
                </a:solidFill>
              </a:rPr>
              <a:t>)</a:t>
            </a:r>
            <a:r>
              <a:rPr lang="ja-JP" altLang="en-US" sz="2400" dirty="0">
                <a:solidFill>
                  <a:schemeClr val="tx1"/>
                </a:solidFill>
              </a:rPr>
              <a:t>　人員数について</a:t>
            </a:r>
            <a:endParaRPr lang="ja-JP" sz="2400" dirty="0">
              <a:solidFill>
                <a:schemeClr val="tx1"/>
              </a:solidFill>
            </a:endParaRPr>
          </a:p>
        </p:txBody>
      </p:sp>
    </p:spTree>
    <p:extLst>
      <p:ext uri="{BB962C8B-B14F-4D97-AF65-F5344CB8AC3E}">
        <p14:creationId xmlns:p14="http://schemas.microsoft.com/office/powerpoint/2010/main" val="2483888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人員数の算出</a:t>
            </a:r>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26</a:t>
            </a:fld>
            <a:endParaRPr lang="en-US" dirty="0"/>
          </a:p>
        </p:txBody>
      </p:sp>
      <p:sp>
        <p:nvSpPr>
          <p:cNvPr id="4" name="テキスト ボックス 3"/>
          <p:cNvSpPr txBox="1"/>
          <p:nvPr/>
        </p:nvSpPr>
        <p:spPr>
          <a:xfrm>
            <a:off x="344488" y="1270496"/>
            <a:ext cx="9313353" cy="4462760"/>
          </a:xfrm>
          <a:prstGeom prst="rect">
            <a:avLst/>
          </a:prstGeom>
          <a:noFill/>
        </p:spPr>
        <p:txBody>
          <a:bodyPr wrap="square" rtlCol="0">
            <a:spAutoFit/>
          </a:bodyPr>
          <a:lstStyle/>
          <a:p>
            <a:pPr>
              <a:spcAft>
                <a:spcPts val="600"/>
              </a:spcAft>
              <a:buClr>
                <a:schemeClr val="tx2"/>
              </a:buClr>
            </a:pPr>
            <a:r>
              <a:rPr kumimoji="1" lang="ja-JP" altLang="en-US" sz="1400" dirty="0"/>
              <a:t>１．基本的な考え方</a:t>
            </a:r>
          </a:p>
          <a:p>
            <a:pPr>
              <a:spcAft>
                <a:spcPts val="600"/>
              </a:spcAft>
              <a:buClr>
                <a:schemeClr val="tx2"/>
              </a:buClr>
            </a:pPr>
            <a:r>
              <a:rPr kumimoji="1" lang="ja-JP" altLang="en-US" sz="1400" dirty="0"/>
              <a:t>　・男女で異なる数え方をしないこと。</a:t>
            </a:r>
          </a:p>
          <a:p>
            <a:pPr>
              <a:spcAft>
                <a:spcPts val="600"/>
              </a:spcAft>
              <a:buClr>
                <a:schemeClr val="tx2"/>
              </a:buClr>
            </a:pPr>
            <a:r>
              <a:rPr kumimoji="1" lang="ja-JP" altLang="en-US" sz="1400" dirty="0"/>
              <a:t>　・初回の公表以降、将来に向かって繰り返し行う公表を通じて一貫性ある方法を採用すること。</a:t>
            </a:r>
            <a:endParaRPr kumimoji="1" lang="en-US" altLang="ja-JP" sz="1400" dirty="0"/>
          </a:p>
          <a:p>
            <a:pPr marL="357188" indent="-357188">
              <a:spcAft>
                <a:spcPts val="600"/>
              </a:spcAft>
              <a:buClr>
                <a:schemeClr val="tx2"/>
              </a:buClr>
            </a:pPr>
            <a:r>
              <a:rPr kumimoji="1" lang="ja-JP" altLang="en-US" sz="1400" dirty="0"/>
              <a:t>　・人員数の数え方を変更する必要が生じた場合は、人員数の数え方を変更した旨及び変更した理由について</a:t>
            </a:r>
            <a:endParaRPr kumimoji="1" lang="en-US" altLang="ja-JP" sz="1400" dirty="0"/>
          </a:p>
          <a:p>
            <a:pPr marL="357188" indent="-357188">
              <a:spcAft>
                <a:spcPts val="600"/>
              </a:spcAft>
              <a:buClr>
                <a:schemeClr val="tx2"/>
              </a:buClr>
            </a:pPr>
            <a:r>
              <a:rPr kumimoji="1" lang="ja-JP" altLang="en-US" sz="1400" dirty="0"/>
              <a:t>　　明記すること。</a:t>
            </a:r>
            <a:endParaRPr kumimoji="1" lang="en-US" altLang="ja-JP" sz="1400" dirty="0"/>
          </a:p>
          <a:p>
            <a:pPr>
              <a:spcAft>
                <a:spcPts val="600"/>
              </a:spcAft>
              <a:buClr>
                <a:schemeClr val="tx2"/>
              </a:buClr>
            </a:pPr>
            <a:endParaRPr kumimoji="1" lang="ja-JP" altLang="en-US" sz="600" dirty="0"/>
          </a:p>
          <a:p>
            <a:pPr>
              <a:spcAft>
                <a:spcPts val="600"/>
              </a:spcAft>
              <a:buClr>
                <a:schemeClr val="tx2"/>
              </a:buClr>
            </a:pPr>
            <a:r>
              <a:rPr kumimoji="1" lang="ja-JP" altLang="en-US" sz="1400" dirty="0"/>
              <a:t>２．具体例</a:t>
            </a:r>
            <a:endParaRPr kumimoji="1" lang="en-US" altLang="ja-JP" sz="1400" dirty="0"/>
          </a:p>
          <a:p>
            <a:pPr marL="360363" indent="-360363">
              <a:spcAft>
                <a:spcPts val="600"/>
              </a:spcAft>
              <a:buClr>
                <a:schemeClr val="tx2"/>
              </a:buClr>
            </a:pPr>
            <a:r>
              <a:rPr kumimoji="1" lang="ja-JP" altLang="en-US" sz="1400" dirty="0"/>
              <a:t>　・一の事業年度の期首から期末までの連続する</a:t>
            </a:r>
            <a:r>
              <a:rPr kumimoji="1" lang="en-US" altLang="ja-JP" sz="1400" dirty="0"/>
              <a:t>12</a:t>
            </a:r>
            <a:r>
              <a:rPr kumimoji="1" lang="ja-JP" altLang="en-US" sz="1400" dirty="0"/>
              <a:t>か月の特定の日（給与支払日、月の末日その他）の労働者の人数の平均を用いることが考えられます。</a:t>
            </a:r>
            <a:endParaRPr kumimoji="1" lang="en-US" altLang="ja-JP" sz="1400" dirty="0"/>
          </a:p>
          <a:p>
            <a:pPr>
              <a:spcAft>
                <a:spcPts val="600"/>
              </a:spcAft>
              <a:buClr>
                <a:schemeClr val="tx2"/>
              </a:buClr>
            </a:pPr>
            <a:r>
              <a:rPr kumimoji="1" lang="ja-JP" altLang="en-US" sz="1200" dirty="0"/>
              <a:t>　　　　</a:t>
            </a:r>
            <a:r>
              <a:rPr kumimoji="1" lang="en-US" altLang="ja-JP" sz="1200" dirty="0"/>
              <a:t>※</a:t>
            </a:r>
            <a:r>
              <a:rPr kumimoji="1" lang="ja-JP" altLang="en-US" sz="1200" dirty="0"/>
              <a:t>この方法を用いる場合、人員数は勤務期間（勤務している月数）に応じて換算されていることに留意することが必要。</a:t>
            </a:r>
            <a:endParaRPr kumimoji="1" lang="en-US" altLang="ja-JP" sz="1200" dirty="0"/>
          </a:p>
          <a:p>
            <a:pPr>
              <a:buClr>
                <a:schemeClr val="tx2"/>
              </a:buClr>
            </a:pPr>
            <a:r>
              <a:rPr kumimoji="1" lang="ja-JP" altLang="en-US" sz="1400" dirty="0"/>
              <a:t>　・さらに、パート労働者について、正規雇用労働者の所定労働時間等の労働時間を参考として、人員数を換</a:t>
            </a:r>
            <a:endParaRPr kumimoji="1" lang="en-US" altLang="ja-JP" sz="1400" dirty="0"/>
          </a:p>
          <a:p>
            <a:pPr>
              <a:buClr>
                <a:schemeClr val="tx2"/>
              </a:buClr>
            </a:pPr>
            <a:r>
              <a:rPr kumimoji="1" lang="ja-JP" altLang="en-US" sz="1400" dirty="0"/>
              <a:t>　　算しても差し支えありません。この場合、換算をしている旨を重要事項として説明欄に記載してください。</a:t>
            </a:r>
            <a:endParaRPr kumimoji="1" lang="en-US" altLang="ja-JP" sz="1400" dirty="0"/>
          </a:p>
          <a:p>
            <a:pPr>
              <a:buClr>
                <a:schemeClr val="tx2"/>
              </a:buClr>
            </a:pPr>
            <a:endParaRPr kumimoji="1" lang="en-US" altLang="ja-JP" sz="1400" dirty="0">
              <a:solidFill>
                <a:srgbClr val="FF0000"/>
              </a:solidFill>
            </a:endParaRPr>
          </a:p>
          <a:p>
            <a:pPr>
              <a:buClr>
                <a:schemeClr val="tx2"/>
              </a:buClr>
            </a:pPr>
            <a:endParaRPr kumimoji="1" lang="en-US" altLang="ja-JP" sz="600" dirty="0"/>
          </a:p>
          <a:p>
            <a:pPr>
              <a:spcAft>
                <a:spcPts val="600"/>
              </a:spcAft>
              <a:buClr>
                <a:schemeClr val="tx2"/>
              </a:buClr>
            </a:pPr>
            <a:r>
              <a:rPr kumimoji="1" lang="ja-JP" altLang="en-US" sz="1400" dirty="0"/>
              <a:t>３．出向者等の扱い</a:t>
            </a:r>
          </a:p>
          <a:p>
            <a:pPr marL="174625" indent="-174625">
              <a:spcAft>
                <a:spcPts val="600"/>
              </a:spcAft>
              <a:buClr>
                <a:schemeClr val="tx2"/>
              </a:buClr>
              <a:tabLst>
                <a:tab pos="174625" algn="l"/>
              </a:tabLst>
            </a:pPr>
            <a:r>
              <a:rPr kumimoji="1" lang="ja-JP" altLang="en-US" sz="1400" dirty="0"/>
              <a:t>　　個々の事業主において、従前の情報公表の方法も踏まえつつ、実情に応じて適切な方法を採用することで差し支えありません。ただし、男性・女性、正規雇用・非正規雇用で扱いは統一し、一貫性のある扱いをすることが必要です。</a:t>
            </a:r>
          </a:p>
        </p:txBody>
      </p:sp>
    </p:spTree>
    <p:extLst>
      <p:ext uri="{BB962C8B-B14F-4D97-AF65-F5344CB8AC3E}">
        <p14:creationId xmlns:p14="http://schemas.microsoft.com/office/powerpoint/2010/main" val="3596550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825346" y="6324849"/>
            <a:ext cx="6965342" cy="115587"/>
          </a:xfrm>
          <a:prstGeom prst="rect">
            <a:avLst/>
          </a:prstGeom>
          <a:solidFill>
            <a:srgbClr val="FDB1B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 name="タイトル 1"/>
          <p:cNvSpPr>
            <a:spLocks noGrp="1"/>
          </p:cNvSpPr>
          <p:nvPr>
            <p:ph type="title"/>
          </p:nvPr>
        </p:nvSpPr>
        <p:spPr/>
        <p:txBody>
          <a:bodyPr/>
          <a:lstStyle/>
          <a:p>
            <a:r>
              <a:rPr kumimoji="1" lang="ja-JP" altLang="en-US" dirty="0"/>
              <a:t>人員の考え方</a:t>
            </a:r>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27</a:t>
            </a:fld>
            <a:endParaRPr lang="en-US" dirty="0"/>
          </a:p>
        </p:txBody>
      </p:sp>
      <p:graphicFrame>
        <p:nvGraphicFramePr>
          <p:cNvPr id="8" name="表 7"/>
          <p:cNvGraphicFramePr>
            <a:graphicFrameLocks noGrp="1"/>
          </p:cNvGraphicFramePr>
          <p:nvPr>
            <p:extLst>
              <p:ext uri="{D42A27DB-BD31-4B8C-83A1-F6EECF244321}">
                <p14:modId xmlns:p14="http://schemas.microsoft.com/office/powerpoint/2010/main" val="949718737"/>
              </p:ext>
            </p:extLst>
          </p:nvPr>
        </p:nvGraphicFramePr>
        <p:xfrm>
          <a:off x="838200" y="1440455"/>
          <a:ext cx="8521431" cy="2626557"/>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548595861"/>
                    </a:ext>
                  </a:extLst>
                </a:gridCol>
                <a:gridCol w="3842426">
                  <a:extLst>
                    <a:ext uri="{9D8B030D-6E8A-4147-A177-3AD203B41FA5}">
                      <a16:colId xmlns:a16="http://schemas.microsoft.com/office/drawing/2014/main" val="3689528703"/>
                    </a:ext>
                  </a:extLst>
                </a:gridCol>
                <a:gridCol w="3307405">
                  <a:extLst>
                    <a:ext uri="{9D8B030D-6E8A-4147-A177-3AD203B41FA5}">
                      <a16:colId xmlns:a16="http://schemas.microsoft.com/office/drawing/2014/main" val="1012861107"/>
                    </a:ext>
                  </a:extLst>
                </a:gridCol>
              </a:tblGrid>
              <a:tr h="617337">
                <a:tc>
                  <a:txBody>
                    <a:bodyPr/>
                    <a:lstStyle/>
                    <a:p>
                      <a:pPr algn="ctr"/>
                      <a:r>
                        <a:rPr kumimoji="1" lang="ja-JP" altLang="en-US" sz="1530" dirty="0"/>
                        <a:t>人員を数える期間の単位</a:t>
                      </a:r>
                    </a:p>
                  </a:txBody>
                  <a:tcPr/>
                </a:tc>
                <a:tc>
                  <a:txBody>
                    <a:bodyPr/>
                    <a:lstStyle/>
                    <a:p>
                      <a:pPr algn="ctr"/>
                      <a:r>
                        <a:rPr kumimoji="1" lang="ja-JP" altLang="en-US" sz="1530" dirty="0"/>
                        <a:t>数え方</a:t>
                      </a:r>
                    </a:p>
                  </a:txBody>
                  <a:tcPr anchor="ctr"/>
                </a:tc>
                <a:tc>
                  <a:txBody>
                    <a:bodyPr/>
                    <a:lstStyle/>
                    <a:p>
                      <a:pPr algn="ctr"/>
                      <a:r>
                        <a:rPr kumimoji="1" lang="ja-JP" altLang="en-US" sz="1530" dirty="0"/>
                        <a:t>備考</a:t>
                      </a:r>
                    </a:p>
                  </a:txBody>
                  <a:tcPr anchor="ctr"/>
                </a:tc>
                <a:extLst>
                  <a:ext uri="{0D108BD9-81ED-4DB2-BD59-A6C34878D82A}">
                    <a16:rowId xmlns:a16="http://schemas.microsoft.com/office/drawing/2014/main" val="1252121562"/>
                  </a:ext>
                </a:extLst>
              </a:tr>
              <a:tr h="1133701">
                <a:tc>
                  <a:txBody>
                    <a:bodyPr/>
                    <a:lstStyle/>
                    <a:p>
                      <a:pPr algn="ctr"/>
                      <a:r>
                        <a:rPr kumimoji="1" lang="ja-JP" altLang="en-US" sz="1530" dirty="0"/>
                        <a:t>月</a:t>
                      </a:r>
                    </a:p>
                  </a:txBody>
                  <a:tcPr anchor="ctr"/>
                </a:tc>
                <a:tc>
                  <a:txBody>
                    <a:bodyPr/>
                    <a:lstStyle/>
                    <a:p>
                      <a:r>
                        <a:rPr kumimoji="1" lang="ja-JP" altLang="en-US" sz="1530" dirty="0"/>
                        <a:t>各月の特定の日（給与の支払日、月末日など）に雇用している労働者の数の１２か月平均</a:t>
                      </a:r>
                    </a:p>
                  </a:txBody>
                  <a:tcPr anchor="ctr"/>
                </a:tc>
                <a:tc>
                  <a:txBody>
                    <a:bodyPr/>
                    <a:lstStyle/>
                    <a:p>
                      <a:r>
                        <a:rPr kumimoji="1" lang="ja-JP" altLang="en-US" sz="1530" dirty="0"/>
                        <a:t>・源泉徴収簿を基に作業可能。</a:t>
                      </a:r>
                      <a:endParaRPr kumimoji="1" lang="en-US" altLang="ja-JP" sz="1530" dirty="0"/>
                    </a:p>
                    <a:p>
                      <a:pPr marL="273050" indent="-273050"/>
                      <a:r>
                        <a:rPr kumimoji="1" lang="ja-JP" altLang="en-US" sz="1530" dirty="0"/>
                        <a:t>・年度途中の入職（退職）や</a:t>
                      </a:r>
                      <a:endParaRPr kumimoji="1" lang="en-US" altLang="ja-JP" sz="1530" dirty="0"/>
                    </a:p>
                    <a:p>
                      <a:pPr marL="273050" indent="-273050"/>
                      <a:r>
                        <a:rPr kumimoji="1" lang="ja-JP" altLang="en-US" sz="1530" dirty="0"/>
                        <a:t>　産休・育休入り（復帰）も反映</a:t>
                      </a:r>
                      <a:endParaRPr kumimoji="1" lang="en-US" altLang="ja-JP" sz="1530" dirty="0"/>
                    </a:p>
                    <a:p>
                      <a:pPr marL="273050" indent="-273050"/>
                      <a:r>
                        <a:rPr kumimoji="1" lang="ja-JP" altLang="en-US" sz="1530" dirty="0"/>
                        <a:t>　可能。</a:t>
                      </a:r>
                    </a:p>
                  </a:txBody>
                  <a:tcPr anchor="ctr"/>
                </a:tc>
                <a:extLst>
                  <a:ext uri="{0D108BD9-81ED-4DB2-BD59-A6C34878D82A}">
                    <a16:rowId xmlns:a16="http://schemas.microsoft.com/office/drawing/2014/main" val="590065098"/>
                  </a:ext>
                </a:extLst>
              </a:tr>
              <a:tr h="875519">
                <a:tc>
                  <a:txBody>
                    <a:bodyPr/>
                    <a:lstStyle/>
                    <a:p>
                      <a:pPr algn="ctr"/>
                      <a:r>
                        <a:rPr kumimoji="1" lang="ja-JP" altLang="en-US" sz="1530" dirty="0"/>
                        <a:t>時間</a:t>
                      </a:r>
                    </a:p>
                  </a:txBody>
                  <a:tcPr anchor="ctr"/>
                </a:tc>
                <a:tc>
                  <a:txBody>
                    <a:bodyPr/>
                    <a:lstStyle/>
                    <a:p>
                      <a:r>
                        <a:rPr kumimoji="1" lang="ja-JP" altLang="en-US" sz="1530" dirty="0"/>
                        <a:t>（上記の月単位に加えて）</a:t>
                      </a:r>
                      <a:endParaRPr kumimoji="1" lang="en-US" altLang="ja-JP" sz="1530" dirty="0"/>
                    </a:p>
                    <a:p>
                      <a:r>
                        <a:rPr kumimoji="1" lang="ja-JP" altLang="en-US" sz="1530" dirty="0"/>
                        <a:t>パートの所定労働時間を用いる。</a:t>
                      </a:r>
                      <a:endParaRPr kumimoji="1" lang="en-US" altLang="ja-JP" sz="1530" dirty="0"/>
                    </a:p>
                    <a:p>
                      <a:r>
                        <a:rPr kumimoji="1" lang="ja-JP" altLang="en-US" sz="1530" dirty="0"/>
                        <a:t>（</a:t>
                      </a:r>
                      <a:r>
                        <a:rPr kumimoji="1" lang="en-US" altLang="ja-JP" sz="1530" dirty="0"/>
                        <a:t>4</a:t>
                      </a:r>
                      <a:r>
                        <a:rPr kumimoji="1" lang="ja-JP" altLang="en-US" sz="1530" dirty="0"/>
                        <a:t>時間勤務</a:t>
                      </a:r>
                      <a:r>
                        <a:rPr kumimoji="1" lang="en-US" altLang="ja-JP" sz="1530" dirty="0"/>
                        <a:t>/</a:t>
                      </a:r>
                      <a:r>
                        <a:rPr kumimoji="1" lang="ja-JP" altLang="en-US" sz="1530" dirty="0"/>
                        <a:t>日＝</a:t>
                      </a:r>
                      <a:r>
                        <a:rPr kumimoji="1" lang="en-US" altLang="ja-JP" sz="1530" dirty="0"/>
                        <a:t>1/2</a:t>
                      </a:r>
                      <a:r>
                        <a:rPr kumimoji="1" lang="ja-JP" altLang="en-US" sz="1530" dirty="0"/>
                        <a:t>日・人）</a:t>
                      </a:r>
                      <a:endParaRPr kumimoji="1" lang="en-US" altLang="ja-JP" sz="1530" dirty="0"/>
                    </a:p>
                  </a:txBody>
                  <a:tcPr anchor="ctr"/>
                </a:tc>
                <a:tc>
                  <a:txBody>
                    <a:bodyPr/>
                    <a:lstStyle/>
                    <a:p>
                      <a:r>
                        <a:rPr kumimoji="1" lang="ja-JP" altLang="en-US" sz="1530" dirty="0"/>
                        <a:t>必須ではない。各事業主の実情に応じて、取り入れるか否かを判断してよい。</a:t>
                      </a:r>
                    </a:p>
                  </a:txBody>
                  <a:tcPr anchor="ctr"/>
                </a:tc>
                <a:extLst>
                  <a:ext uri="{0D108BD9-81ED-4DB2-BD59-A6C34878D82A}">
                    <a16:rowId xmlns:a16="http://schemas.microsoft.com/office/drawing/2014/main" val="1953498162"/>
                  </a:ext>
                </a:extLst>
              </a:tr>
            </a:tbl>
          </a:graphicData>
        </a:graphic>
      </p:graphicFrame>
      <p:sp>
        <p:nvSpPr>
          <p:cNvPr id="9" name="右矢印 8"/>
          <p:cNvSpPr/>
          <p:nvPr/>
        </p:nvSpPr>
        <p:spPr>
          <a:xfrm>
            <a:off x="1065577" y="6070737"/>
            <a:ext cx="588815" cy="4654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654392" y="6110832"/>
            <a:ext cx="7303273" cy="369332"/>
          </a:xfrm>
          <a:prstGeom prst="rect">
            <a:avLst/>
          </a:prstGeom>
        </p:spPr>
        <p:txBody>
          <a:bodyPr wrap="square">
            <a:spAutoFit/>
          </a:bodyPr>
          <a:lstStyle/>
          <a:p>
            <a:pPr algn="ctr"/>
            <a:r>
              <a:rPr kumimoji="1" lang="ja-JP" altLang="en-US" dirty="0"/>
              <a:t>対外的に説明責任を果たし得るよう、適切な数え方を採用すること</a:t>
            </a:r>
          </a:p>
        </p:txBody>
      </p:sp>
      <p:sp>
        <p:nvSpPr>
          <p:cNvPr id="5" name="テキスト ボックス 4"/>
          <p:cNvSpPr txBox="1"/>
          <p:nvPr/>
        </p:nvSpPr>
        <p:spPr>
          <a:xfrm>
            <a:off x="468550" y="1096027"/>
            <a:ext cx="2830749" cy="350865"/>
          </a:xfrm>
          <a:prstGeom prst="rect">
            <a:avLst/>
          </a:prstGeom>
          <a:noFill/>
        </p:spPr>
        <p:txBody>
          <a:bodyPr wrap="square" rtlCol="0">
            <a:spAutoFit/>
          </a:bodyPr>
          <a:lstStyle/>
          <a:p>
            <a:pPr>
              <a:lnSpc>
                <a:spcPct val="120000"/>
              </a:lnSpc>
              <a:spcAft>
                <a:spcPts val="600"/>
              </a:spcAft>
              <a:buClr>
                <a:schemeClr val="tx2"/>
              </a:buClr>
            </a:pPr>
            <a:r>
              <a:rPr kumimoji="1" lang="ja-JP" altLang="en-US" sz="1400" dirty="0"/>
              <a:t>１．基本的な考え方</a:t>
            </a:r>
          </a:p>
        </p:txBody>
      </p:sp>
      <p:sp>
        <p:nvSpPr>
          <p:cNvPr id="10" name="テキスト ボックス 9"/>
          <p:cNvSpPr txBox="1"/>
          <p:nvPr/>
        </p:nvSpPr>
        <p:spPr>
          <a:xfrm>
            <a:off x="468550" y="4134656"/>
            <a:ext cx="2830749" cy="350865"/>
          </a:xfrm>
          <a:prstGeom prst="rect">
            <a:avLst/>
          </a:prstGeom>
          <a:noFill/>
        </p:spPr>
        <p:txBody>
          <a:bodyPr wrap="square" rtlCol="0">
            <a:spAutoFit/>
          </a:bodyPr>
          <a:lstStyle/>
          <a:p>
            <a:pPr>
              <a:lnSpc>
                <a:spcPct val="120000"/>
              </a:lnSpc>
              <a:spcAft>
                <a:spcPts val="600"/>
              </a:spcAft>
              <a:buClr>
                <a:schemeClr val="tx2"/>
              </a:buClr>
            </a:pPr>
            <a:r>
              <a:rPr kumimoji="1" lang="ja-JP" altLang="en-US" sz="1400" dirty="0"/>
              <a:t>２．補足</a:t>
            </a:r>
          </a:p>
        </p:txBody>
      </p:sp>
      <p:sp>
        <p:nvSpPr>
          <p:cNvPr id="12" name="テキスト ボックス 11"/>
          <p:cNvSpPr txBox="1"/>
          <p:nvPr/>
        </p:nvSpPr>
        <p:spPr>
          <a:xfrm>
            <a:off x="800695" y="4398233"/>
            <a:ext cx="8391838" cy="1858970"/>
          </a:xfrm>
          <a:prstGeom prst="rect">
            <a:avLst/>
          </a:prstGeom>
          <a:noFill/>
        </p:spPr>
        <p:txBody>
          <a:bodyPr wrap="square" rtlCol="0">
            <a:spAutoFit/>
          </a:bodyPr>
          <a:lstStyle/>
          <a:p>
            <a:pPr fontAlgn="ctr"/>
            <a:r>
              <a:rPr kumimoji="1" lang="ja-JP" altLang="en-US" sz="1400" dirty="0">
                <a:latin typeface="+mn-ea"/>
              </a:rPr>
              <a:t>○　１．に加えて、人員を数える期間の単位として、「</a:t>
            </a:r>
            <a:r>
              <a:rPr kumimoji="1" lang="ja-JP" altLang="ja-JP" sz="1400" dirty="0">
                <a:latin typeface="+mn-ea"/>
              </a:rPr>
              <a:t>日</a:t>
            </a:r>
            <a:r>
              <a:rPr kumimoji="1" lang="ja-JP" altLang="en-US" sz="1400" dirty="0">
                <a:latin typeface="+mn-ea"/>
              </a:rPr>
              <a:t>」を用いることも考えられます。</a:t>
            </a:r>
            <a:endParaRPr lang="ja-JP" altLang="ja-JP" sz="1400" dirty="0">
              <a:latin typeface="+mn-ea"/>
            </a:endParaRPr>
          </a:p>
          <a:p>
            <a:pPr fontAlgn="ctr"/>
            <a:r>
              <a:rPr kumimoji="1" lang="ja-JP" altLang="en-US" sz="1400" dirty="0">
                <a:latin typeface="+mn-ea"/>
              </a:rPr>
              <a:t>　　　</a:t>
            </a:r>
            <a:r>
              <a:rPr kumimoji="1" lang="en-US" altLang="ja-JP" sz="1400" dirty="0">
                <a:latin typeface="+mn-ea"/>
              </a:rPr>
              <a:t>※ </a:t>
            </a:r>
            <a:r>
              <a:rPr kumimoji="1" lang="ja-JP" altLang="ja-JP" sz="1400" dirty="0">
                <a:latin typeface="+mn-ea"/>
              </a:rPr>
              <a:t>一か月のうちの勤務日数</a:t>
            </a:r>
            <a:r>
              <a:rPr kumimoji="1" lang="ja-JP" altLang="en-US" sz="1400" dirty="0">
                <a:latin typeface="+mn-ea"/>
              </a:rPr>
              <a:t>を換算する。</a:t>
            </a:r>
            <a:r>
              <a:rPr kumimoji="1" lang="ja-JP" altLang="ja-JP" sz="1400" dirty="0">
                <a:latin typeface="+mn-ea"/>
              </a:rPr>
              <a:t>（</a:t>
            </a:r>
            <a:r>
              <a:rPr kumimoji="1" lang="ja-JP" altLang="en-US" sz="1400" dirty="0">
                <a:latin typeface="+mn-ea"/>
              </a:rPr>
              <a:t>例</a:t>
            </a:r>
            <a:r>
              <a:rPr kumimoji="1" lang="en-US" altLang="ja-JP" sz="1400" dirty="0">
                <a:latin typeface="+mn-ea"/>
              </a:rPr>
              <a:t>:</a:t>
            </a:r>
            <a:r>
              <a:rPr kumimoji="1" lang="ja-JP" altLang="en-US" sz="1400" dirty="0">
                <a:latin typeface="+mn-ea"/>
              </a:rPr>
              <a:t>１か月（</a:t>
            </a:r>
            <a:r>
              <a:rPr kumimoji="1" lang="en-US" altLang="ja-JP" sz="1400" dirty="0">
                <a:latin typeface="+mn-ea"/>
              </a:rPr>
              <a:t>30</a:t>
            </a:r>
            <a:r>
              <a:rPr kumimoji="1" lang="ja-JP" altLang="en-US" sz="1400" dirty="0">
                <a:latin typeface="+mn-ea"/>
              </a:rPr>
              <a:t>日）のうち</a:t>
            </a:r>
            <a:r>
              <a:rPr kumimoji="1" lang="en-US" altLang="ja-JP" sz="1400" dirty="0">
                <a:latin typeface="+mn-ea"/>
              </a:rPr>
              <a:t>15</a:t>
            </a:r>
            <a:r>
              <a:rPr kumimoji="1" lang="ja-JP" altLang="ja-JP" sz="1400" dirty="0">
                <a:latin typeface="+mn-ea"/>
              </a:rPr>
              <a:t>日勤務</a:t>
            </a:r>
            <a:r>
              <a:rPr kumimoji="1" lang="ja-JP" altLang="en-US" sz="1400" dirty="0">
                <a:latin typeface="+mn-ea"/>
              </a:rPr>
              <a:t> ⇒ </a:t>
            </a:r>
            <a:r>
              <a:rPr kumimoji="1" lang="en-US" altLang="ja-JP" sz="1400" dirty="0">
                <a:latin typeface="+mn-ea"/>
              </a:rPr>
              <a:t>1/2</a:t>
            </a:r>
            <a:r>
              <a:rPr kumimoji="1" lang="ja-JP" altLang="ja-JP" sz="1400" dirty="0">
                <a:latin typeface="+mn-ea"/>
              </a:rPr>
              <a:t>月･人）</a:t>
            </a:r>
            <a:endParaRPr lang="en-US" altLang="ja-JP" sz="1400" dirty="0">
              <a:latin typeface="+mn-ea"/>
            </a:endParaRPr>
          </a:p>
          <a:p>
            <a:pPr marL="174625" indent="-174625" fontAlgn="ctr"/>
            <a:endParaRPr kumimoji="1" lang="en-US" altLang="ja-JP" sz="1400" dirty="0">
              <a:latin typeface="+mn-ea"/>
            </a:endParaRPr>
          </a:p>
          <a:p>
            <a:pPr marL="174625" indent="-174625" fontAlgn="ctr"/>
            <a:r>
              <a:rPr kumimoji="1" lang="ja-JP" altLang="en-US" sz="1400" dirty="0">
                <a:latin typeface="+mn-ea"/>
              </a:rPr>
              <a:t>○　なお、一の事業年度を通じ、労働者数及び男女比の変動がほとんど見られない等の事情がある事業主においては、事業年度の特定の日（例えば、事業年度の末日や年央の月の末日）に雇用している労働者の数をもって、</a:t>
            </a:r>
            <a:r>
              <a:rPr kumimoji="1" lang="zh-TW" altLang="en-US" sz="1400" dirty="0">
                <a:latin typeface="+mn-ea"/>
              </a:rPr>
              <a:t>男女間賃金差異</a:t>
            </a:r>
            <a:r>
              <a:rPr kumimoji="1" lang="ja-JP" altLang="en-US" sz="1400" dirty="0">
                <a:latin typeface="+mn-ea"/>
              </a:rPr>
              <a:t>を計算する際の人員数として用いることも可能ですが、そのような事情等がない場合には、この人員数を用いることは適切ではありません。</a:t>
            </a:r>
            <a:endParaRPr kumimoji="1" lang="en-US" altLang="ja-JP" sz="1400" dirty="0">
              <a:latin typeface="+mn-ea"/>
            </a:endParaRPr>
          </a:p>
          <a:p>
            <a:pPr>
              <a:lnSpc>
                <a:spcPct val="120000"/>
              </a:lnSpc>
              <a:spcAft>
                <a:spcPts val="600"/>
              </a:spcAft>
              <a:buClr>
                <a:schemeClr val="tx2"/>
              </a:buClr>
            </a:pPr>
            <a:endParaRPr kumimoji="1" lang="ja-JP" altLang="en-US" sz="1400" dirty="0">
              <a:latin typeface="+mn-ea"/>
            </a:endParaRPr>
          </a:p>
        </p:txBody>
      </p:sp>
    </p:spTree>
    <p:extLst>
      <p:ext uri="{BB962C8B-B14F-4D97-AF65-F5344CB8AC3E}">
        <p14:creationId xmlns:p14="http://schemas.microsoft.com/office/powerpoint/2010/main" val="4231149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留意するポイント（人員数の算出について）</a:t>
            </a:r>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28</a:t>
            </a:fld>
            <a:endParaRPr lang="en-US" dirty="0"/>
          </a:p>
        </p:txBody>
      </p:sp>
      <p:sp>
        <p:nvSpPr>
          <p:cNvPr id="5" name="テキスト ボックス 4"/>
          <p:cNvSpPr txBox="1"/>
          <p:nvPr/>
        </p:nvSpPr>
        <p:spPr>
          <a:xfrm>
            <a:off x="832460" y="1459230"/>
            <a:ext cx="8241080" cy="2616101"/>
          </a:xfrm>
          <a:prstGeom prst="rect">
            <a:avLst/>
          </a:prstGeom>
          <a:noFill/>
        </p:spPr>
        <p:txBody>
          <a:bodyPr wrap="square" rtlCol="0">
            <a:spAutoFit/>
          </a:bodyPr>
          <a:lstStyle/>
          <a:p>
            <a:pPr>
              <a:spcAft>
                <a:spcPts val="600"/>
              </a:spcAft>
              <a:buClr>
                <a:schemeClr val="tx2"/>
              </a:buClr>
            </a:pPr>
            <a:r>
              <a:rPr kumimoji="1" lang="ja-JP" altLang="en-US" sz="1600" dirty="0"/>
              <a:t>　育児短時間勤務利用者等について給与を短縮時間分だけ減額している場合、育児等が女性に偏っている現状があれば、</a:t>
            </a:r>
            <a:r>
              <a:rPr kumimoji="1" lang="zh-TW" altLang="en-US" sz="1600" dirty="0"/>
              <a:t>男女間賃金差異</a:t>
            </a:r>
            <a:r>
              <a:rPr kumimoji="1" lang="ja-JP" altLang="en-US" sz="1600" dirty="0"/>
              <a:t>は、大きくなる可能性があります。</a:t>
            </a:r>
            <a:endParaRPr kumimoji="1" lang="en-US" altLang="ja-JP" sz="1600" dirty="0"/>
          </a:p>
          <a:p>
            <a:pPr>
              <a:spcAft>
                <a:spcPts val="600"/>
              </a:spcAft>
              <a:buClr>
                <a:schemeClr val="tx2"/>
              </a:buClr>
            </a:pPr>
            <a:endParaRPr kumimoji="1" lang="ja-JP" altLang="en-US" sz="1600" dirty="0"/>
          </a:p>
          <a:p>
            <a:pPr>
              <a:spcAft>
                <a:spcPts val="600"/>
              </a:spcAft>
              <a:buClr>
                <a:schemeClr val="tx2"/>
              </a:buClr>
            </a:pPr>
            <a:r>
              <a:rPr kumimoji="1" lang="ja-JP" altLang="en-US" sz="1600" dirty="0"/>
              <a:t>　だからといって、育児短時間勤務利用者等の給与・人員を除外することは適切ではありません。両性の働き方の違いが縮小すれば、</a:t>
            </a:r>
            <a:r>
              <a:rPr kumimoji="1" lang="zh-TW" altLang="en-US" sz="1600" dirty="0"/>
              <a:t>男女間賃金差異</a:t>
            </a:r>
            <a:r>
              <a:rPr kumimoji="1" lang="ja-JP" altLang="en-US" sz="1600" dirty="0"/>
              <a:t>の縮小として反映されるからです。</a:t>
            </a:r>
            <a:endParaRPr kumimoji="1" lang="en-US" altLang="ja-JP" sz="1600" dirty="0"/>
          </a:p>
          <a:p>
            <a:pPr>
              <a:spcAft>
                <a:spcPts val="600"/>
              </a:spcAft>
              <a:buClr>
                <a:schemeClr val="tx2"/>
              </a:buClr>
            </a:pPr>
            <a:endParaRPr kumimoji="1" lang="en-US" altLang="ja-JP" sz="1600" dirty="0"/>
          </a:p>
          <a:p>
            <a:pPr>
              <a:spcAft>
                <a:spcPts val="600"/>
              </a:spcAft>
              <a:buClr>
                <a:schemeClr val="tx2"/>
              </a:buClr>
            </a:pPr>
            <a:r>
              <a:rPr kumimoji="1" lang="ja-JP" altLang="en-US" sz="1600" dirty="0"/>
              <a:t>　このような事情については、後述する「説明欄」において、追加的な情報として公表することが適切です。</a:t>
            </a:r>
            <a:endParaRPr kumimoji="1" lang="en-US" altLang="ja-JP" sz="1600" dirty="0"/>
          </a:p>
        </p:txBody>
      </p:sp>
    </p:spTree>
    <p:extLst>
      <p:ext uri="{BB962C8B-B14F-4D97-AF65-F5344CB8AC3E}">
        <p14:creationId xmlns:p14="http://schemas.microsoft.com/office/powerpoint/2010/main" val="3824675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（参考）事業年度が１月～１２月の場合の人員数の算出</a:t>
            </a:r>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29</a:t>
            </a:fld>
            <a:endParaRPr lang="en-US" dirty="0"/>
          </a:p>
        </p:txBody>
      </p:sp>
      <p:sp>
        <p:nvSpPr>
          <p:cNvPr id="4" name="テキスト ボックス 3"/>
          <p:cNvSpPr txBox="1"/>
          <p:nvPr/>
        </p:nvSpPr>
        <p:spPr>
          <a:xfrm>
            <a:off x="480162" y="980728"/>
            <a:ext cx="8945676" cy="338554"/>
          </a:xfrm>
          <a:prstGeom prst="rect">
            <a:avLst/>
          </a:prstGeom>
          <a:noFill/>
        </p:spPr>
        <p:txBody>
          <a:bodyPr wrap="square" rtlCol="0">
            <a:spAutoFit/>
          </a:bodyPr>
          <a:lstStyle/>
          <a:p>
            <a:pPr>
              <a:spcAft>
                <a:spcPts val="600"/>
              </a:spcAft>
              <a:buClr>
                <a:schemeClr val="tx2"/>
              </a:buClr>
            </a:pPr>
            <a:r>
              <a:rPr kumimoji="1" lang="ja-JP" altLang="en-US" sz="1600" dirty="0"/>
              <a:t>各月の人員数</a:t>
            </a:r>
          </a:p>
        </p:txBody>
      </p:sp>
      <p:graphicFrame>
        <p:nvGraphicFramePr>
          <p:cNvPr id="5" name="表 4"/>
          <p:cNvGraphicFramePr>
            <a:graphicFrameLocks noGrp="1"/>
          </p:cNvGraphicFramePr>
          <p:nvPr>
            <p:extLst>
              <p:ext uri="{D42A27DB-BD31-4B8C-83A1-F6EECF244321}">
                <p14:modId xmlns:p14="http://schemas.microsoft.com/office/powerpoint/2010/main" val="3933510709"/>
              </p:ext>
            </p:extLst>
          </p:nvPr>
        </p:nvGraphicFramePr>
        <p:xfrm>
          <a:off x="671150" y="1340768"/>
          <a:ext cx="8614308" cy="3052800"/>
        </p:xfrm>
        <a:graphic>
          <a:graphicData uri="http://schemas.openxmlformats.org/drawingml/2006/table">
            <a:tbl>
              <a:tblPr firstRow="1" bandRow="1">
                <a:tableStyleId>{5C22544A-7EE6-4342-B048-85BDC9FD1C3A}</a:tableStyleId>
              </a:tblPr>
              <a:tblGrid>
                <a:gridCol w="838308">
                  <a:extLst>
                    <a:ext uri="{9D8B030D-6E8A-4147-A177-3AD203B41FA5}">
                      <a16:colId xmlns:a16="http://schemas.microsoft.com/office/drawing/2014/main" val="323487848"/>
                    </a:ext>
                  </a:extLst>
                </a:gridCol>
                <a:gridCol w="648000">
                  <a:extLst>
                    <a:ext uri="{9D8B030D-6E8A-4147-A177-3AD203B41FA5}">
                      <a16:colId xmlns:a16="http://schemas.microsoft.com/office/drawing/2014/main" val="3295150101"/>
                    </a:ext>
                  </a:extLst>
                </a:gridCol>
                <a:gridCol w="648000">
                  <a:extLst>
                    <a:ext uri="{9D8B030D-6E8A-4147-A177-3AD203B41FA5}">
                      <a16:colId xmlns:a16="http://schemas.microsoft.com/office/drawing/2014/main" val="3299249478"/>
                    </a:ext>
                  </a:extLst>
                </a:gridCol>
                <a:gridCol w="648000">
                  <a:extLst>
                    <a:ext uri="{9D8B030D-6E8A-4147-A177-3AD203B41FA5}">
                      <a16:colId xmlns:a16="http://schemas.microsoft.com/office/drawing/2014/main" val="869542671"/>
                    </a:ext>
                  </a:extLst>
                </a:gridCol>
                <a:gridCol w="648000">
                  <a:extLst>
                    <a:ext uri="{9D8B030D-6E8A-4147-A177-3AD203B41FA5}">
                      <a16:colId xmlns:a16="http://schemas.microsoft.com/office/drawing/2014/main" val="3942790504"/>
                    </a:ext>
                  </a:extLst>
                </a:gridCol>
                <a:gridCol w="648000">
                  <a:extLst>
                    <a:ext uri="{9D8B030D-6E8A-4147-A177-3AD203B41FA5}">
                      <a16:colId xmlns:a16="http://schemas.microsoft.com/office/drawing/2014/main" val="611873375"/>
                    </a:ext>
                  </a:extLst>
                </a:gridCol>
                <a:gridCol w="648000">
                  <a:extLst>
                    <a:ext uri="{9D8B030D-6E8A-4147-A177-3AD203B41FA5}">
                      <a16:colId xmlns:a16="http://schemas.microsoft.com/office/drawing/2014/main" val="2562429662"/>
                    </a:ext>
                  </a:extLst>
                </a:gridCol>
                <a:gridCol w="648000">
                  <a:extLst>
                    <a:ext uri="{9D8B030D-6E8A-4147-A177-3AD203B41FA5}">
                      <a16:colId xmlns:a16="http://schemas.microsoft.com/office/drawing/2014/main" val="3882147489"/>
                    </a:ext>
                  </a:extLst>
                </a:gridCol>
                <a:gridCol w="648000">
                  <a:extLst>
                    <a:ext uri="{9D8B030D-6E8A-4147-A177-3AD203B41FA5}">
                      <a16:colId xmlns:a16="http://schemas.microsoft.com/office/drawing/2014/main" val="1799430306"/>
                    </a:ext>
                  </a:extLst>
                </a:gridCol>
                <a:gridCol w="648000">
                  <a:extLst>
                    <a:ext uri="{9D8B030D-6E8A-4147-A177-3AD203B41FA5}">
                      <a16:colId xmlns:a16="http://schemas.microsoft.com/office/drawing/2014/main" val="2322276831"/>
                    </a:ext>
                  </a:extLst>
                </a:gridCol>
                <a:gridCol w="648000">
                  <a:extLst>
                    <a:ext uri="{9D8B030D-6E8A-4147-A177-3AD203B41FA5}">
                      <a16:colId xmlns:a16="http://schemas.microsoft.com/office/drawing/2014/main" val="2717608042"/>
                    </a:ext>
                  </a:extLst>
                </a:gridCol>
                <a:gridCol w="648000">
                  <a:extLst>
                    <a:ext uri="{9D8B030D-6E8A-4147-A177-3AD203B41FA5}">
                      <a16:colId xmlns:a16="http://schemas.microsoft.com/office/drawing/2014/main" val="529594664"/>
                    </a:ext>
                  </a:extLst>
                </a:gridCol>
                <a:gridCol w="648000">
                  <a:extLst>
                    <a:ext uri="{9D8B030D-6E8A-4147-A177-3AD203B41FA5}">
                      <a16:colId xmlns:a16="http://schemas.microsoft.com/office/drawing/2014/main" val="310580669"/>
                    </a:ext>
                  </a:extLst>
                </a:gridCol>
              </a:tblGrid>
              <a:tr h="488306">
                <a:tc>
                  <a:txBody>
                    <a:bodyPr/>
                    <a:lstStyle/>
                    <a:p>
                      <a:pPr algn="ctr"/>
                      <a:endParaRPr kumimoji="1" lang="ja-JP" altLang="en-US" dirty="0"/>
                    </a:p>
                  </a:txBody>
                  <a:tcPr anchor="ctr"/>
                </a:tc>
                <a:tc>
                  <a:txBody>
                    <a:bodyPr/>
                    <a:lstStyle/>
                    <a:p>
                      <a:pPr algn="ctr"/>
                      <a:r>
                        <a:rPr kumimoji="1" lang="en-US" altLang="ja-JP" dirty="0"/>
                        <a:t>1</a:t>
                      </a:r>
                      <a:r>
                        <a:rPr kumimoji="1" lang="ja-JP" altLang="en-US" dirty="0"/>
                        <a:t>月</a:t>
                      </a:r>
                    </a:p>
                  </a:txBody>
                  <a:tcPr anchor="ctr"/>
                </a:tc>
                <a:tc>
                  <a:txBody>
                    <a:bodyPr/>
                    <a:lstStyle/>
                    <a:p>
                      <a:pPr algn="ctr"/>
                      <a:r>
                        <a:rPr kumimoji="1" lang="en-US" altLang="ja-JP" dirty="0"/>
                        <a:t>2</a:t>
                      </a:r>
                      <a:r>
                        <a:rPr kumimoji="1" lang="ja-JP" altLang="en-US" dirty="0"/>
                        <a:t>月</a:t>
                      </a:r>
                    </a:p>
                  </a:txBody>
                  <a:tcPr anchor="ctr"/>
                </a:tc>
                <a:tc>
                  <a:txBody>
                    <a:bodyPr/>
                    <a:lstStyle/>
                    <a:p>
                      <a:pPr algn="ctr"/>
                      <a:r>
                        <a:rPr kumimoji="1" lang="en-US" altLang="ja-JP" dirty="0"/>
                        <a:t>3</a:t>
                      </a:r>
                      <a:r>
                        <a:rPr kumimoji="1" lang="ja-JP" altLang="en-US" dirty="0"/>
                        <a:t>月</a:t>
                      </a:r>
                    </a:p>
                  </a:txBody>
                  <a:tcPr anchor="ctr"/>
                </a:tc>
                <a:tc>
                  <a:txBody>
                    <a:bodyPr/>
                    <a:lstStyle/>
                    <a:p>
                      <a:pPr algn="ctr"/>
                      <a:r>
                        <a:rPr kumimoji="1" lang="en-US" altLang="ja-JP" dirty="0"/>
                        <a:t>4</a:t>
                      </a:r>
                      <a:r>
                        <a:rPr kumimoji="1" lang="ja-JP" altLang="en-US" dirty="0"/>
                        <a:t>月</a:t>
                      </a:r>
                    </a:p>
                  </a:txBody>
                  <a:tcPr anchor="ctr"/>
                </a:tc>
                <a:tc>
                  <a:txBody>
                    <a:bodyPr/>
                    <a:lstStyle/>
                    <a:p>
                      <a:pPr algn="ctr"/>
                      <a:r>
                        <a:rPr kumimoji="1" lang="en-US" altLang="ja-JP" dirty="0"/>
                        <a:t>5</a:t>
                      </a:r>
                      <a:r>
                        <a:rPr kumimoji="1" lang="ja-JP" altLang="en-US" dirty="0"/>
                        <a:t>月</a:t>
                      </a:r>
                    </a:p>
                  </a:txBody>
                  <a:tcPr anchor="ctr"/>
                </a:tc>
                <a:tc>
                  <a:txBody>
                    <a:bodyPr/>
                    <a:lstStyle/>
                    <a:p>
                      <a:pPr algn="ctr"/>
                      <a:r>
                        <a:rPr kumimoji="1" lang="en-US" altLang="ja-JP" dirty="0"/>
                        <a:t>6</a:t>
                      </a:r>
                      <a:r>
                        <a:rPr kumimoji="1" lang="ja-JP" altLang="en-US" dirty="0"/>
                        <a:t>月</a:t>
                      </a:r>
                    </a:p>
                  </a:txBody>
                  <a:tcPr anchor="ctr"/>
                </a:tc>
                <a:tc>
                  <a:txBody>
                    <a:bodyPr/>
                    <a:lstStyle/>
                    <a:p>
                      <a:pPr algn="ctr"/>
                      <a:r>
                        <a:rPr kumimoji="1" lang="en-US" altLang="ja-JP" dirty="0"/>
                        <a:t>7</a:t>
                      </a:r>
                      <a:r>
                        <a:rPr kumimoji="1" lang="ja-JP" altLang="en-US" dirty="0"/>
                        <a:t>月</a:t>
                      </a:r>
                    </a:p>
                  </a:txBody>
                  <a:tcPr anchor="ctr"/>
                </a:tc>
                <a:tc>
                  <a:txBody>
                    <a:bodyPr/>
                    <a:lstStyle/>
                    <a:p>
                      <a:pPr algn="ctr"/>
                      <a:r>
                        <a:rPr kumimoji="1" lang="en-US" altLang="ja-JP" dirty="0"/>
                        <a:t>8</a:t>
                      </a:r>
                      <a:r>
                        <a:rPr kumimoji="1" lang="ja-JP" altLang="en-US" dirty="0"/>
                        <a:t>月</a:t>
                      </a:r>
                    </a:p>
                  </a:txBody>
                  <a:tcPr anchor="ctr"/>
                </a:tc>
                <a:tc>
                  <a:txBody>
                    <a:bodyPr/>
                    <a:lstStyle/>
                    <a:p>
                      <a:pPr algn="ctr"/>
                      <a:r>
                        <a:rPr kumimoji="1" lang="en-US" altLang="ja-JP" dirty="0"/>
                        <a:t>9</a:t>
                      </a:r>
                      <a:r>
                        <a:rPr kumimoji="1" lang="ja-JP" altLang="en-US" dirty="0"/>
                        <a:t>月</a:t>
                      </a:r>
                    </a:p>
                  </a:txBody>
                  <a:tcPr anchor="ctr"/>
                </a:tc>
                <a:tc>
                  <a:txBody>
                    <a:bodyPr/>
                    <a:lstStyle/>
                    <a:p>
                      <a:pPr algn="ctr"/>
                      <a:r>
                        <a:rPr kumimoji="1" lang="en-US" altLang="ja-JP" dirty="0"/>
                        <a:t>10</a:t>
                      </a:r>
                      <a:r>
                        <a:rPr kumimoji="1" lang="ja-JP" altLang="en-US" dirty="0"/>
                        <a:t>月</a:t>
                      </a:r>
                    </a:p>
                  </a:txBody>
                  <a:tcPr anchor="ctr"/>
                </a:tc>
                <a:tc>
                  <a:txBody>
                    <a:bodyPr/>
                    <a:lstStyle/>
                    <a:p>
                      <a:pPr algn="ctr"/>
                      <a:r>
                        <a:rPr kumimoji="1" lang="en-US" altLang="ja-JP" dirty="0"/>
                        <a:t>11</a:t>
                      </a:r>
                      <a:r>
                        <a:rPr kumimoji="1" lang="ja-JP" altLang="en-US" dirty="0"/>
                        <a:t>月</a:t>
                      </a:r>
                    </a:p>
                  </a:txBody>
                  <a:tcPr anchor="ctr"/>
                </a:tc>
                <a:tc>
                  <a:txBody>
                    <a:bodyPr/>
                    <a:lstStyle/>
                    <a:p>
                      <a:pPr algn="ctr"/>
                      <a:r>
                        <a:rPr kumimoji="1" lang="en-US" altLang="ja-JP" dirty="0"/>
                        <a:t>12</a:t>
                      </a:r>
                      <a:r>
                        <a:rPr kumimoji="1" lang="ja-JP" altLang="en-US" dirty="0"/>
                        <a:t>月</a:t>
                      </a:r>
                    </a:p>
                  </a:txBody>
                  <a:tcPr anchor="ctr"/>
                </a:tc>
                <a:extLst>
                  <a:ext uri="{0D108BD9-81ED-4DB2-BD59-A6C34878D82A}">
                    <a16:rowId xmlns:a16="http://schemas.microsoft.com/office/drawing/2014/main" val="3504192295"/>
                  </a:ext>
                </a:extLst>
              </a:tr>
              <a:tr h="612000">
                <a:tc>
                  <a:txBody>
                    <a:bodyPr/>
                    <a:lstStyle/>
                    <a:p>
                      <a:pPr algn="ctr"/>
                      <a:r>
                        <a:rPr kumimoji="1" lang="ja-JP" altLang="en-US" dirty="0"/>
                        <a:t>正規</a:t>
                      </a:r>
                    </a:p>
                  </a:txBody>
                  <a:tcPr anchor="ctr"/>
                </a:tc>
                <a:tc>
                  <a:txBody>
                    <a:bodyPr/>
                    <a:lstStyle/>
                    <a:p>
                      <a:pPr algn="ctr"/>
                      <a:r>
                        <a:rPr kumimoji="1" lang="en-US" altLang="ja-JP" dirty="0"/>
                        <a:t>A1</a:t>
                      </a:r>
                      <a:endParaRPr kumimoji="1" lang="ja-JP" altLang="en-US" dirty="0"/>
                    </a:p>
                  </a:txBody>
                  <a:tcPr anchor="ctr"/>
                </a:tc>
                <a:tc>
                  <a:txBody>
                    <a:bodyPr/>
                    <a:lstStyle/>
                    <a:p>
                      <a:pPr algn="ctr"/>
                      <a:r>
                        <a:rPr kumimoji="1" lang="en-US" altLang="ja-JP" dirty="0"/>
                        <a:t>A2</a:t>
                      </a:r>
                      <a:endParaRPr kumimoji="1" lang="ja-JP" altLang="en-US" dirty="0"/>
                    </a:p>
                  </a:txBody>
                  <a:tcPr anchor="ctr"/>
                </a:tc>
                <a:tc>
                  <a:txBody>
                    <a:bodyPr/>
                    <a:lstStyle/>
                    <a:p>
                      <a:pPr algn="ctr"/>
                      <a:r>
                        <a:rPr kumimoji="1" lang="en-US" altLang="ja-JP" dirty="0"/>
                        <a:t>A3</a:t>
                      </a:r>
                      <a:endParaRPr kumimoji="1" lang="ja-JP" altLang="en-US" dirty="0"/>
                    </a:p>
                  </a:txBody>
                  <a:tcPr anchor="ctr"/>
                </a:tc>
                <a:tc>
                  <a:txBody>
                    <a:bodyPr/>
                    <a:lstStyle/>
                    <a:p>
                      <a:pPr algn="ctr"/>
                      <a:r>
                        <a:rPr kumimoji="1" lang="en-US" altLang="ja-JP" dirty="0"/>
                        <a:t>A4</a:t>
                      </a:r>
                      <a:endParaRPr kumimoji="1" lang="ja-JP" altLang="en-US" dirty="0"/>
                    </a:p>
                  </a:txBody>
                  <a:tcPr anchor="ctr"/>
                </a:tc>
                <a:tc>
                  <a:txBody>
                    <a:bodyPr/>
                    <a:lstStyle/>
                    <a:p>
                      <a:pPr algn="ctr"/>
                      <a:r>
                        <a:rPr kumimoji="1" lang="en-US" altLang="ja-JP" dirty="0"/>
                        <a:t>A5</a:t>
                      </a:r>
                      <a:endParaRPr kumimoji="1" lang="ja-JP" altLang="en-US" dirty="0"/>
                    </a:p>
                  </a:txBody>
                  <a:tcPr anchor="ctr"/>
                </a:tc>
                <a:tc>
                  <a:txBody>
                    <a:bodyPr/>
                    <a:lstStyle/>
                    <a:p>
                      <a:pPr algn="ctr"/>
                      <a:r>
                        <a:rPr kumimoji="1" lang="en-US" altLang="ja-JP" dirty="0"/>
                        <a:t>A6</a:t>
                      </a:r>
                      <a:endParaRPr kumimoji="1" lang="ja-JP" altLang="en-US" dirty="0"/>
                    </a:p>
                  </a:txBody>
                  <a:tcPr anchor="ctr"/>
                </a:tc>
                <a:tc>
                  <a:txBody>
                    <a:bodyPr/>
                    <a:lstStyle/>
                    <a:p>
                      <a:pPr algn="ctr"/>
                      <a:r>
                        <a:rPr kumimoji="1" lang="en-US" altLang="ja-JP" dirty="0"/>
                        <a:t>A7</a:t>
                      </a:r>
                      <a:endParaRPr kumimoji="1" lang="ja-JP" altLang="en-US" dirty="0"/>
                    </a:p>
                  </a:txBody>
                  <a:tcPr anchor="ctr"/>
                </a:tc>
                <a:tc>
                  <a:txBody>
                    <a:bodyPr/>
                    <a:lstStyle/>
                    <a:p>
                      <a:pPr algn="ctr"/>
                      <a:r>
                        <a:rPr kumimoji="1" lang="en-US" altLang="ja-JP" dirty="0"/>
                        <a:t>A8</a:t>
                      </a:r>
                      <a:endParaRPr kumimoji="1" lang="ja-JP" altLang="en-US" dirty="0"/>
                    </a:p>
                  </a:txBody>
                  <a:tcPr anchor="ctr"/>
                </a:tc>
                <a:tc>
                  <a:txBody>
                    <a:bodyPr/>
                    <a:lstStyle/>
                    <a:p>
                      <a:pPr algn="ctr"/>
                      <a:r>
                        <a:rPr kumimoji="1" lang="en-US" altLang="ja-JP" dirty="0"/>
                        <a:t>A9</a:t>
                      </a:r>
                      <a:endParaRPr kumimoji="1" lang="ja-JP" altLang="en-US" dirty="0"/>
                    </a:p>
                  </a:txBody>
                  <a:tcPr anchor="ctr"/>
                </a:tc>
                <a:tc>
                  <a:txBody>
                    <a:bodyPr/>
                    <a:lstStyle/>
                    <a:p>
                      <a:pPr algn="ctr"/>
                      <a:r>
                        <a:rPr kumimoji="1" lang="en-US" altLang="ja-JP" dirty="0"/>
                        <a:t>A10 </a:t>
                      </a:r>
                      <a:endParaRPr kumimoji="1" lang="ja-JP" altLang="en-US" dirty="0"/>
                    </a:p>
                  </a:txBody>
                  <a:tcPr anchor="ctr"/>
                </a:tc>
                <a:tc>
                  <a:txBody>
                    <a:bodyPr/>
                    <a:lstStyle/>
                    <a:p>
                      <a:pPr algn="ctr"/>
                      <a:r>
                        <a:rPr kumimoji="1" lang="en-US" altLang="ja-JP" dirty="0"/>
                        <a:t>A11 </a:t>
                      </a:r>
                      <a:endParaRPr kumimoji="1" lang="en-US" altLang="ja-JP" baseline="0" dirty="0"/>
                    </a:p>
                  </a:txBody>
                  <a:tcPr anchor="ctr"/>
                </a:tc>
                <a:tc>
                  <a:txBody>
                    <a:bodyPr/>
                    <a:lstStyle/>
                    <a:p>
                      <a:pPr algn="ctr"/>
                      <a:r>
                        <a:rPr kumimoji="1" lang="en-US" altLang="ja-JP" dirty="0"/>
                        <a:t>A12</a:t>
                      </a:r>
                      <a:endParaRPr kumimoji="1" lang="en-US" altLang="ja-JP" baseline="0" dirty="0"/>
                    </a:p>
                  </a:txBody>
                  <a:tcPr anchor="ctr"/>
                </a:tc>
                <a:extLst>
                  <a:ext uri="{0D108BD9-81ED-4DB2-BD59-A6C34878D82A}">
                    <a16:rowId xmlns:a16="http://schemas.microsoft.com/office/drawing/2014/main" val="479684338"/>
                  </a:ext>
                </a:extLst>
              </a:tr>
              <a:tr h="612000">
                <a:tc>
                  <a:txBody>
                    <a:bodyPr/>
                    <a:lstStyle/>
                    <a:p>
                      <a:pPr algn="ctr"/>
                      <a:r>
                        <a:rPr kumimoji="1" lang="ja-JP" altLang="en-US" sz="1600" dirty="0"/>
                        <a:t>非正規</a:t>
                      </a:r>
                    </a:p>
                  </a:txBody>
                  <a:tcPr anchor="ctr"/>
                </a:tc>
                <a:tc>
                  <a:txBody>
                    <a:bodyPr/>
                    <a:lstStyle/>
                    <a:p>
                      <a:pPr algn="ctr"/>
                      <a:r>
                        <a:rPr kumimoji="1" lang="en-US" altLang="ja-JP" dirty="0"/>
                        <a:t>B1</a:t>
                      </a:r>
                      <a:endParaRPr kumimoji="1" lang="ja-JP" altLang="en-US" dirty="0"/>
                    </a:p>
                  </a:txBody>
                  <a:tcPr anchor="ctr"/>
                </a:tc>
                <a:tc>
                  <a:txBody>
                    <a:bodyPr/>
                    <a:lstStyle/>
                    <a:p>
                      <a:pPr algn="ctr"/>
                      <a:r>
                        <a:rPr kumimoji="1" lang="en-US" altLang="ja-JP" dirty="0"/>
                        <a:t>B2</a:t>
                      </a:r>
                      <a:endParaRPr kumimoji="1" lang="ja-JP" altLang="en-US" dirty="0"/>
                    </a:p>
                  </a:txBody>
                  <a:tcPr anchor="ctr"/>
                </a:tc>
                <a:tc>
                  <a:txBody>
                    <a:bodyPr/>
                    <a:lstStyle/>
                    <a:p>
                      <a:pPr algn="ctr"/>
                      <a:r>
                        <a:rPr kumimoji="1" lang="en-US" altLang="ja-JP" dirty="0"/>
                        <a:t>B3</a:t>
                      </a:r>
                      <a:endParaRPr kumimoji="1" lang="ja-JP" altLang="en-US" dirty="0"/>
                    </a:p>
                  </a:txBody>
                  <a:tcPr anchor="ctr"/>
                </a:tc>
                <a:tc>
                  <a:txBody>
                    <a:bodyPr/>
                    <a:lstStyle/>
                    <a:p>
                      <a:pPr algn="ctr"/>
                      <a:r>
                        <a:rPr kumimoji="1" lang="en-US" altLang="ja-JP" dirty="0"/>
                        <a:t>B4</a:t>
                      </a:r>
                      <a:endParaRPr kumimoji="1" lang="ja-JP" altLang="en-US" dirty="0"/>
                    </a:p>
                  </a:txBody>
                  <a:tcPr anchor="ctr"/>
                </a:tc>
                <a:tc>
                  <a:txBody>
                    <a:bodyPr/>
                    <a:lstStyle/>
                    <a:p>
                      <a:pPr algn="ctr"/>
                      <a:r>
                        <a:rPr kumimoji="1" lang="en-US" altLang="ja-JP" dirty="0"/>
                        <a:t>B5</a:t>
                      </a:r>
                      <a:endParaRPr kumimoji="1" lang="ja-JP" altLang="en-US" dirty="0"/>
                    </a:p>
                  </a:txBody>
                  <a:tcPr anchor="ctr"/>
                </a:tc>
                <a:tc>
                  <a:txBody>
                    <a:bodyPr/>
                    <a:lstStyle/>
                    <a:p>
                      <a:pPr algn="ctr"/>
                      <a:r>
                        <a:rPr kumimoji="1" lang="en-US" altLang="ja-JP" dirty="0"/>
                        <a:t>B6</a:t>
                      </a:r>
                      <a:endParaRPr kumimoji="1" lang="ja-JP" altLang="en-US" dirty="0"/>
                    </a:p>
                  </a:txBody>
                  <a:tcPr anchor="ctr"/>
                </a:tc>
                <a:tc>
                  <a:txBody>
                    <a:bodyPr/>
                    <a:lstStyle/>
                    <a:p>
                      <a:pPr algn="ctr"/>
                      <a:r>
                        <a:rPr kumimoji="1" lang="en-US" altLang="ja-JP" dirty="0"/>
                        <a:t>B7</a:t>
                      </a:r>
                      <a:endParaRPr kumimoji="1" lang="ja-JP" altLang="en-US" dirty="0"/>
                    </a:p>
                  </a:txBody>
                  <a:tcPr anchor="ctr"/>
                </a:tc>
                <a:tc>
                  <a:txBody>
                    <a:bodyPr/>
                    <a:lstStyle/>
                    <a:p>
                      <a:pPr algn="ctr"/>
                      <a:r>
                        <a:rPr kumimoji="1" lang="en-US" altLang="ja-JP" dirty="0"/>
                        <a:t>B8</a:t>
                      </a:r>
                      <a:endParaRPr kumimoji="1" lang="ja-JP" altLang="en-US" dirty="0"/>
                    </a:p>
                  </a:txBody>
                  <a:tcPr anchor="ctr"/>
                </a:tc>
                <a:tc>
                  <a:txBody>
                    <a:bodyPr/>
                    <a:lstStyle/>
                    <a:p>
                      <a:pPr algn="ctr"/>
                      <a:r>
                        <a:rPr kumimoji="1" lang="en-US" altLang="ja-JP" dirty="0"/>
                        <a:t>B9</a:t>
                      </a:r>
                      <a:endParaRPr kumimoji="1" lang="ja-JP" altLang="en-US" dirty="0"/>
                    </a:p>
                  </a:txBody>
                  <a:tcPr anchor="ctr"/>
                </a:tc>
                <a:tc>
                  <a:txBody>
                    <a:bodyPr/>
                    <a:lstStyle/>
                    <a:p>
                      <a:pPr algn="ctr"/>
                      <a:r>
                        <a:rPr kumimoji="1" lang="en-US" altLang="ja-JP" dirty="0"/>
                        <a:t>B10 </a:t>
                      </a:r>
                      <a:endParaRPr kumimoji="1" lang="ja-JP" altLang="en-US" dirty="0"/>
                    </a:p>
                  </a:txBody>
                  <a:tcPr anchor="ctr"/>
                </a:tc>
                <a:tc>
                  <a:txBody>
                    <a:bodyPr/>
                    <a:lstStyle/>
                    <a:p>
                      <a:pPr algn="ctr"/>
                      <a:r>
                        <a:rPr kumimoji="1" lang="en-US" altLang="ja-JP" dirty="0"/>
                        <a:t>B11 </a:t>
                      </a:r>
                      <a:endParaRPr kumimoji="1" lang="en-US" altLang="ja-JP" baseline="0" dirty="0"/>
                    </a:p>
                  </a:txBody>
                  <a:tcPr anchor="ctr"/>
                </a:tc>
                <a:tc>
                  <a:txBody>
                    <a:bodyPr/>
                    <a:lstStyle/>
                    <a:p>
                      <a:pPr algn="ctr"/>
                      <a:r>
                        <a:rPr kumimoji="1" lang="en-US" altLang="ja-JP" dirty="0"/>
                        <a:t>B12 </a:t>
                      </a:r>
                      <a:endParaRPr kumimoji="1" lang="en-US" altLang="ja-JP" baseline="0" dirty="0"/>
                    </a:p>
                  </a:txBody>
                  <a:tcPr anchor="ctr"/>
                </a:tc>
                <a:extLst>
                  <a:ext uri="{0D108BD9-81ED-4DB2-BD59-A6C34878D82A}">
                    <a16:rowId xmlns:a16="http://schemas.microsoft.com/office/drawing/2014/main" val="2938365554"/>
                  </a:ext>
                </a:extLst>
              </a:tr>
              <a:tr h="1044007">
                <a:tc>
                  <a:txBody>
                    <a:bodyPr/>
                    <a:lstStyle/>
                    <a:p>
                      <a:pPr algn="ctr"/>
                      <a:r>
                        <a:rPr kumimoji="1" lang="ja-JP" altLang="en-US" dirty="0"/>
                        <a:t>全ての</a:t>
                      </a:r>
                      <a:endParaRPr kumimoji="1" lang="en-US" altLang="ja-JP" dirty="0"/>
                    </a:p>
                    <a:p>
                      <a:pPr algn="ctr"/>
                      <a:r>
                        <a:rPr kumimoji="1" lang="ja-JP" altLang="en-US" dirty="0"/>
                        <a:t>労働者</a:t>
                      </a:r>
                    </a:p>
                  </a:txBody>
                  <a:tcPr anchor="ctr"/>
                </a:tc>
                <a:tc>
                  <a:txBody>
                    <a:bodyPr/>
                    <a:lstStyle/>
                    <a:p>
                      <a:pPr algn="ctr"/>
                      <a:r>
                        <a:rPr kumimoji="1" lang="en-US" altLang="ja-JP" dirty="0"/>
                        <a:t>A1</a:t>
                      </a:r>
                    </a:p>
                    <a:p>
                      <a:pPr algn="ctr"/>
                      <a:r>
                        <a:rPr kumimoji="1" lang="ja-JP" altLang="en-US" dirty="0"/>
                        <a:t>＋</a:t>
                      </a:r>
                      <a:endParaRPr kumimoji="1" lang="en-US" altLang="ja-JP" dirty="0"/>
                    </a:p>
                    <a:p>
                      <a:pPr algn="ctr"/>
                      <a:r>
                        <a:rPr kumimoji="1" lang="en-US" altLang="ja-JP" dirty="0"/>
                        <a:t>B1</a:t>
                      </a:r>
                      <a:endParaRPr kumimoji="1" lang="ja-JP" altLang="en-US" dirty="0"/>
                    </a:p>
                  </a:txBody>
                  <a:tcPr anchor="ctr"/>
                </a:tc>
                <a:tc>
                  <a:txBody>
                    <a:bodyPr/>
                    <a:lstStyle/>
                    <a:p>
                      <a:pPr algn="ctr"/>
                      <a:r>
                        <a:rPr kumimoji="1" lang="en-US" altLang="ja-JP" dirty="0"/>
                        <a:t>A2</a:t>
                      </a:r>
                    </a:p>
                    <a:p>
                      <a:pPr algn="ctr"/>
                      <a:r>
                        <a:rPr kumimoji="1" lang="ja-JP" altLang="en-US" dirty="0"/>
                        <a:t>＋</a:t>
                      </a:r>
                      <a:endParaRPr kumimoji="1" lang="en-US" altLang="ja-JP" dirty="0"/>
                    </a:p>
                    <a:p>
                      <a:pPr algn="ctr"/>
                      <a:r>
                        <a:rPr kumimoji="1" lang="en-US" altLang="ja-JP" dirty="0"/>
                        <a:t>B2</a:t>
                      </a:r>
                      <a:endParaRPr kumimoji="1" lang="ja-JP" altLang="en-US" dirty="0"/>
                    </a:p>
                  </a:txBody>
                  <a:tcPr anchor="ctr"/>
                </a:tc>
                <a:tc>
                  <a:txBody>
                    <a:bodyPr/>
                    <a:lstStyle/>
                    <a:p>
                      <a:pPr algn="ctr"/>
                      <a:r>
                        <a:rPr kumimoji="1" lang="en-US" altLang="ja-JP" dirty="0"/>
                        <a:t>A3</a:t>
                      </a:r>
                    </a:p>
                    <a:p>
                      <a:pPr algn="ctr"/>
                      <a:r>
                        <a:rPr kumimoji="1" lang="ja-JP" altLang="en-US" dirty="0"/>
                        <a:t>＋</a:t>
                      </a:r>
                      <a:endParaRPr kumimoji="1" lang="en-US" altLang="ja-JP" dirty="0"/>
                    </a:p>
                    <a:p>
                      <a:pPr algn="ctr"/>
                      <a:r>
                        <a:rPr kumimoji="1" lang="en-US" altLang="ja-JP" dirty="0"/>
                        <a:t>B3</a:t>
                      </a:r>
                      <a:endParaRPr kumimoji="1" lang="ja-JP" altLang="en-US" dirty="0"/>
                    </a:p>
                  </a:txBody>
                  <a:tcPr anchor="ctr"/>
                </a:tc>
                <a:tc>
                  <a:txBody>
                    <a:bodyPr/>
                    <a:lstStyle/>
                    <a:p>
                      <a:pPr algn="ctr"/>
                      <a:r>
                        <a:rPr kumimoji="1" lang="en-US" altLang="ja-JP" dirty="0"/>
                        <a:t>A4</a:t>
                      </a:r>
                    </a:p>
                    <a:p>
                      <a:pPr algn="ctr"/>
                      <a:r>
                        <a:rPr kumimoji="1" lang="ja-JP" altLang="en-US" dirty="0"/>
                        <a:t>＋</a:t>
                      </a:r>
                      <a:endParaRPr kumimoji="1" lang="en-US" altLang="ja-JP" dirty="0"/>
                    </a:p>
                    <a:p>
                      <a:pPr algn="ctr"/>
                      <a:r>
                        <a:rPr kumimoji="1" lang="en-US" altLang="ja-JP" dirty="0"/>
                        <a:t>B3</a:t>
                      </a:r>
                      <a:endParaRPr kumimoji="1" lang="ja-JP" altLang="en-US" dirty="0"/>
                    </a:p>
                  </a:txBody>
                  <a:tcPr anchor="ctr"/>
                </a:tc>
                <a:tc>
                  <a:txBody>
                    <a:bodyPr/>
                    <a:lstStyle/>
                    <a:p>
                      <a:pPr algn="ctr"/>
                      <a:r>
                        <a:rPr kumimoji="1" lang="en-US" altLang="ja-JP" dirty="0"/>
                        <a:t>A5</a:t>
                      </a:r>
                    </a:p>
                    <a:p>
                      <a:pPr algn="ctr"/>
                      <a:r>
                        <a:rPr kumimoji="1" lang="ja-JP" altLang="en-US" dirty="0"/>
                        <a:t>＋</a:t>
                      </a:r>
                      <a:endParaRPr kumimoji="1" lang="en-US" altLang="ja-JP" dirty="0"/>
                    </a:p>
                    <a:p>
                      <a:pPr algn="ctr"/>
                      <a:r>
                        <a:rPr kumimoji="1" lang="en-US" altLang="ja-JP" dirty="0"/>
                        <a:t>B5</a:t>
                      </a:r>
                      <a:endParaRPr kumimoji="1" lang="ja-JP" altLang="en-US" dirty="0"/>
                    </a:p>
                  </a:txBody>
                  <a:tcPr anchor="ctr"/>
                </a:tc>
                <a:tc>
                  <a:txBody>
                    <a:bodyPr/>
                    <a:lstStyle/>
                    <a:p>
                      <a:pPr algn="ctr"/>
                      <a:r>
                        <a:rPr kumimoji="1" lang="en-US" altLang="ja-JP" dirty="0"/>
                        <a:t>A6</a:t>
                      </a:r>
                    </a:p>
                    <a:p>
                      <a:pPr algn="ctr"/>
                      <a:r>
                        <a:rPr kumimoji="1" lang="ja-JP" altLang="en-US" dirty="0"/>
                        <a:t>＋</a:t>
                      </a:r>
                      <a:endParaRPr kumimoji="1" lang="en-US" altLang="ja-JP" dirty="0"/>
                    </a:p>
                    <a:p>
                      <a:pPr algn="ctr"/>
                      <a:r>
                        <a:rPr kumimoji="1" lang="en-US" altLang="ja-JP" dirty="0"/>
                        <a:t>B6</a:t>
                      </a:r>
                      <a:endParaRPr kumimoji="1" lang="ja-JP" altLang="en-US" dirty="0"/>
                    </a:p>
                  </a:txBody>
                  <a:tcPr anchor="ctr"/>
                </a:tc>
                <a:tc>
                  <a:txBody>
                    <a:bodyPr/>
                    <a:lstStyle/>
                    <a:p>
                      <a:pPr algn="ctr"/>
                      <a:r>
                        <a:rPr kumimoji="1" lang="en-US" altLang="ja-JP" dirty="0"/>
                        <a:t>A7</a:t>
                      </a:r>
                    </a:p>
                    <a:p>
                      <a:pPr algn="ctr"/>
                      <a:r>
                        <a:rPr kumimoji="1" lang="ja-JP" altLang="en-US" dirty="0"/>
                        <a:t>＋</a:t>
                      </a:r>
                      <a:endParaRPr kumimoji="1" lang="en-US" altLang="ja-JP" dirty="0"/>
                    </a:p>
                    <a:p>
                      <a:pPr algn="ctr"/>
                      <a:r>
                        <a:rPr kumimoji="1" lang="en-US" altLang="ja-JP" dirty="0"/>
                        <a:t>A7</a:t>
                      </a:r>
                      <a:endParaRPr kumimoji="1" lang="ja-JP" altLang="en-US" dirty="0"/>
                    </a:p>
                  </a:txBody>
                  <a:tcPr anchor="ctr"/>
                </a:tc>
                <a:tc>
                  <a:txBody>
                    <a:bodyPr/>
                    <a:lstStyle/>
                    <a:p>
                      <a:pPr algn="ctr"/>
                      <a:r>
                        <a:rPr kumimoji="1" lang="en-US" altLang="ja-JP" dirty="0"/>
                        <a:t>A8</a:t>
                      </a:r>
                    </a:p>
                    <a:p>
                      <a:pPr algn="ctr"/>
                      <a:r>
                        <a:rPr kumimoji="1" lang="ja-JP" altLang="en-US" dirty="0"/>
                        <a:t>＋</a:t>
                      </a:r>
                      <a:endParaRPr kumimoji="1" lang="en-US" altLang="ja-JP" dirty="0"/>
                    </a:p>
                    <a:p>
                      <a:pPr algn="ctr"/>
                      <a:r>
                        <a:rPr kumimoji="1" lang="en-US" altLang="ja-JP" dirty="0"/>
                        <a:t>B8</a:t>
                      </a:r>
                      <a:endParaRPr kumimoji="1" lang="ja-JP" altLang="en-US" dirty="0"/>
                    </a:p>
                  </a:txBody>
                  <a:tcPr anchor="ctr"/>
                </a:tc>
                <a:tc>
                  <a:txBody>
                    <a:bodyPr/>
                    <a:lstStyle/>
                    <a:p>
                      <a:pPr algn="ctr"/>
                      <a:r>
                        <a:rPr kumimoji="1" lang="en-US" altLang="ja-JP" dirty="0"/>
                        <a:t>A9</a:t>
                      </a:r>
                    </a:p>
                    <a:p>
                      <a:pPr algn="ctr"/>
                      <a:r>
                        <a:rPr kumimoji="1" lang="ja-JP" altLang="en-US" dirty="0"/>
                        <a:t>＋</a:t>
                      </a:r>
                      <a:endParaRPr kumimoji="1" lang="en-US" altLang="ja-JP" dirty="0"/>
                    </a:p>
                    <a:p>
                      <a:pPr algn="ctr"/>
                      <a:r>
                        <a:rPr kumimoji="1" lang="en-US" altLang="ja-JP" dirty="0"/>
                        <a:t>B9</a:t>
                      </a:r>
                      <a:endParaRPr kumimoji="1" lang="ja-JP" altLang="en-US" dirty="0"/>
                    </a:p>
                  </a:txBody>
                  <a:tcPr anchor="ctr"/>
                </a:tc>
                <a:tc>
                  <a:txBody>
                    <a:bodyPr/>
                    <a:lstStyle/>
                    <a:p>
                      <a:pPr algn="ctr"/>
                      <a:r>
                        <a:rPr kumimoji="1" lang="en-US" altLang="ja-JP" dirty="0"/>
                        <a:t>A10 </a:t>
                      </a:r>
                      <a:r>
                        <a:rPr kumimoji="1" lang="ja-JP" altLang="en-US" dirty="0"/>
                        <a:t>＋</a:t>
                      </a:r>
                      <a:endParaRPr kumimoji="1" lang="en-US" altLang="ja-JP" dirty="0"/>
                    </a:p>
                    <a:p>
                      <a:pPr algn="ctr"/>
                      <a:r>
                        <a:rPr kumimoji="1" lang="en-US" altLang="ja-JP" dirty="0"/>
                        <a:t>B10</a:t>
                      </a:r>
                      <a:endParaRPr kumimoji="1" lang="ja-JP" altLang="en-US" dirty="0"/>
                    </a:p>
                  </a:txBody>
                  <a:tcPr anchor="ctr"/>
                </a:tc>
                <a:tc>
                  <a:txBody>
                    <a:bodyPr/>
                    <a:lstStyle/>
                    <a:p>
                      <a:pPr algn="ctr"/>
                      <a:r>
                        <a:rPr kumimoji="1" lang="en-US" altLang="ja-JP" dirty="0"/>
                        <a:t>A11</a:t>
                      </a:r>
                    </a:p>
                    <a:p>
                      <a:pPr algn="ctr"/>
                      <a:r>
                        <a:rPr kumimoji="1" lang="en-US" altLang="ja-JP" dirty="0"/>
                        <a:t> </a:t>
                      </a:r>
                      <a:r>
                        <a:rPr kumimoji="1" lang="ja-JP" altLang="en-US" dirty="0"/>
                        <a:t>＋</a:t>
                      </a:r>
                      <a:endParaRPr kumimoji="1" lang="en-US" altLang="ja-JP" dirty="0"/>
                    </a:p>
                    <a:p>
                      <a:pPr algn="ctr"/>
                      <a:r>
                        <a:rPr kumimoji="1" lang="en-US" altLang="ja-JP" dirty="0"/>
                        <a:t>B11</a:t>
                      </a:r>
                      <a:endParaRPr kumimoji="1" lang="en-US" altLang="ja-JP" baseline="0" dirty="0"/>
                    </a:p>
                  </a:txBody>
                  <a:tcPr anchor="ctr"/>
                </a:tc>
                <a:tc>
                  <a:txBody>
                    <a:bodyPr/>
                    <a:lstStyle/>
                    <a:p>
                      <a:pPr algn="ctr"/>
                      <a:r>
                        <a:rPr kumimoji="1" lang="en-US" altLang="ja-JP" dirty="0"/>
                        <a:t>A12</a:t>
                      </a:r>
                    </a:p>
                    <a:p>
                      <a:pPr algn="ctr"/>
                      <a:r>
                        <a:rPr kumimoji="1" lang="ja-JP" altLang="en-US" dirty="0"/>
                        <a:t>＋</a:t>
                      </a:r>
                      <a:endParaRPr kumimoji="1" lang="en-US" altLang="ja-JP" dirty="0"/>
                    </a:p>
                    <a:p>
                      <a:pPr algn="ctr"/>
                      <a:r>
                        <a:rPr kumimoji="1" lang="en-US" altLang="ja-JP" dirty="0"/>
                        <a:t>B12</a:t>
                      </a:r>
                      <a:endParaRPr kumimoji="1" lang="en-US" altLang="ja-JP" baseline="0" dirty="0"/>
                    </a:p>
                  </a:txBody>
                  <a:tcPr anchor="ctr"/>
                </a:tc>
                <a:extLst>
                  <a:ext uri="{0D108BD9-81ED-4DB2-BD59-A6C34878D82A}">
                    <a16:rowId xmlns:a16="http://schemas.microsoft.com/office/drawing/2014/main" val="341580456"/>
                  </a:ext>
                </a:extLst>
              </a:tr>
            </a:tbl>
          </a:graphicData>
        </a:graphic>
      </p:graphicFrame>
      <p:sp>
        <p:nvSpPr>
          <p:cNvPr id="6" name="テキスト ボックス 5"/>
          <p:cNvSpPr txBox="1"/>
          <p:nvPr/>
        </p:nvSpPr>
        <p:spPr>
          <a:xfrm>
            <a:off x="871700" y="4509120"/>
            <a:ext cx="8468656" cy="2062103"/>
          </a:xfrm>
          <a:prstGeom prst="rect">
            <a:avLst/>
          </a:prstGeom>
          <a:noFill/>
        </p:spPr>
        <p:txBody>
          <a:bodyPr wrap="square" rtlCol="0">
            <a:spAutoFit/>
          </a:bodyPr>
          <a:lstStyle/>
          <a:p>
            <a:r>
              <a:rPr kumimoji="1" lang="en-US" altLang="ja-JP" dirty="0"/>
              <a:t>【</a:t>
            </a:r>
            <a:r>
              <a:rPr kumimoji="1" lang="ja-JP" altLang="en-US" dirty="0"/>
              <a:t>正規労働者の人員数</a:t>
            </a:r>
            <a:r>
              <a:rPr kumimoji="1" lang="en-US" altLang="ja-JP" dirty="0"/>
              <a:t>】</a:t>
            </a:r>
          </a:p>
          <a:p>
            <a:r>
              <a:rPr kumimoji="1" lang="ja-JP" altLang="en-US" dirty="0"/>
              <a:t>　</a:t>
            </a:r>
            <a:r>
              <a:rPr kumimoji="1" lang="ja-JP" altLang="en-US" b="1" dirty="0">
                <a:solidFill>
                  <a:srgbClr val="FF0000"/>
                </a:solidFill>
              </a:rPr>
              <a:t>（</a:t>
            </a:r>
            <a:r>
              <a:rPr kumimoji="1" lang="en-US" altLang="ja-JP" b="1" dirty="0">
                <a:solidFill>
                  <a:srgbClr val="FF0000"/>
                </a:solidFill>
              </a:rPr>
              <a:t>A1+A2+</a:t>
            </a:r>
            <a:r>
              <a:rPr kumimoji="1" lang="ja-JP" altLang="en-US" b="1" dirty="0">
                <a:solidFill>
                  <a:srgbClr val="FF0000"/>
                </a:solidFill>
              </a:rPr>
              <a:t>･･･</a:t>
            </a:r>
            <a:r>
              <a:rPr kumimoji="1" lang="en-US" altLang="ja-JP" b="1" dirty="0">
                <a:solidFill>
                  <a:srgbClr val="FF0000"/>
                </a:solidFill>
              </a:rPr>
              <a:t>+A11+A12</a:t>
            </a:r>
            <a:r>
              <a:rPr kumimoji="1" lang="ja-JP" altLang="en-US" b="1" dirty="0">
                <a:solidFill>
                  <a:srgbClr val="FF0000"/>
                </a:solidFill>
              </a:rPr>
              <a:t>）</a:t>
            </a:r>
            <a:r>
              <a:rPr kumimoji="1" lang="en-US" altLang="ja-JP" dirty="0"/>
              <a:t>÷12</a:t>
            </a:r>
            <a:r>
              <a:rPr kumimoji="1" lang="ja-JP" altLang="en-US" dirty="0"/>
              <a:t>（ヶ月）</a:t>
            </a:r>
            <a:endParaRPr kumimoji="1" lang="en-US" altLang="ja-JP" dirty="0"/>
          </a:p>
          <a:p>
            <a:endParaRPr kumimoji="1" lang="en-US" altLang="ja-JP" sz="1000" dirty="0"/>
          </a:p>
          <a:p>
            <a:r>
              <a:rPr kumimoji="1" lang="en-US" altLang="ja-JP" dirty="0"/>
              <a:t>【</a:t>
            </a:r>
            <a:r>
              <a:rPr kumimoji="1" lang="ja-JP" altLang="en-US" dirty="0"/>
              <a:t>非正規労働者の人員数</a:t>
            </a:r>
            <a:r>
              <a:rPr kumimoji="1" lang="en-US" altLang="ja-JP" dirty="0"/>
              <a:t>】</a:t>
            </a:r>
          </a:p>
          <a:p>
            <a:r>
              <a:rPr kumimoji="1" lang="ja-JP" altLang="en-US" dirty="0"/>
              <a:t>　</a:t>
            </a:r>
            <a:r>
              <a:rPr kumimoji="1" lang="ja-JP" altLang="en-US" b="1" dirty="0">
                <a:solidFill>
                  <a:srgbClr val="008000"/>
                </a:solidFill>
              </a:rPr>
              <a:t>（</a:t>
            </a:r>
            <a:r>
              <a:rPr kumimoji="1" lang="en-US" altLang="ja-JP" b="1" dirty="0">
                <a:solidFill>
                  <a:srgbClr val="008000"/>
                </a:solidFill>
              </a:rPr>
              <a:t>B1+B2+</a:t>
            </a:r>
            <a:r>
              <a:rPr kumimoji="1" lang="ja-JP" altLang="en-US" b="1" dirty="0">
                <a:solidFill>
                  <a:srgbClr val="008000"/>
                </a:solidFill>
              </a:rPr>
              <a:t>･･･</a:t>
            </a:r>
            <a:r>
              <a:rPr kumimoji="1" lang="en-US" altLang="ja-JP" b="1" dirty="0">
                <a:solidFill>
                  <a:srgbClr val="008000"/>
                </a:solidFill>
              </a:rPr>
              <a:t>+B11+B12</a:t>
            </a:r>
            <a:r>
              <a:rPr kumimoji="1" lang="ja-JP" altLang="en-US" b="1" dirty="0">
                <a:solidFill>
                  <a:srgbClr val="008000"/>
                </a:solidFill>
              </a:rPr>
              <a:t>）</a:t>
            </a:r>
            <a:r>
              <a:rPr kumimoji="1" lang="en-US" altLang="ja-JP" dirty="0"/>
              <a:t>÷12</a:t>
            </a:r>
            <a:r>
              <a:rPr kumimoji="1" lang="ja-JP" altLang="en-US" dirty="0"/>
              <a:t>（ヶ月）</a:t>
            </a:r>
            <a:endParaRPr kumimoji="1" lang="en-US" altLang="ja-JP" dirty="0"/>
          </a:p>
          <a:p>
            <a:endParaRPr kumimoji="1" lang="en-US" altLang="ja-JP" sz="1000" dirty="0"/>
          </a:p>
          <a:p>
            <a:r>
              <a:rPr kumimoji="1" lang="en-US" altLang="ja-JP" dirty="0"/>
              <a:t>【</a:t>
            </a:r>
            <a:r>
              <a:rPr kumimoji="1" lang="ja-JP" altLang="en-US" dirty="0"/>
              <a:t>全ての労働者の人員数</a:t>
            </a:r>
            <a:r>
              <a:rPr kumimoji="1" lang="en-US" altLang="ja-JP" dirty="0"/>
              <a:t>】</a:t>
            </a:r>
          </a:p>
          <a:p>
            <a:r>
              <a:rPr kumimoji="1" lang="ja-JP" altLang="en-US" dirty="0"/>
              <a:t>　｛</a:t>
            </a:r>
            <a:r>
              <a:rPr kumimoji="1" lang="ja-JP" altLang="en-US" b="1" dirty="0">
                <a:solidFill>
                  <a:srgbClr val="FF0000"/>
                </a:solidFill>
              </a:rPr>
              <a:t>（</a:t>
            </a:r>
            <a:r>
              <a:rPr kumimoji="1" lang="en-US" altLang="ja-JP" b="1" dirty="0">
                <a:solidFill>
                  <a:srgbClr val="FF0000"/>
                </a:solidFill>
              </a:rPr>
              <a:t>A1+A2+</a:t>
            </a:r>
            <a:r>
              <a:rPr kumimoji="1" lang="ja-JP" altLang="en-US" b="1" dirty="0">
                <a:solidFill>
                  <a:srgbClr val="FF0000"/>
                </a:solidFill>
              </a:rPr>
              <a:t>･･･</a:t>
            </a:r>
            <a:r>
              <a:rPr kumimoji="1" lang="en-US" altLang="ja-JP" b="1" dirty="0">
                <a:solidFill>
                  <a:srgbClr val="FF0000"/>
                </a:solidFill>
              </a:rPr>
              <a:t>+A11+A12</a:t>
            </a:r>
            <a:r>
              <a:rPr kumimoji="1" lang="ja-JP" altLang="en-US" b="1" dirty="0">
                <a:solidFill>
                  <a:srgbClr val="FF0000"/>
                </a:solidFill>
              </a:rPr>
              <a:t>）</a:t>
            </a:r>
            <a:r>
              <a:rPr kumimoji="1" lang="ja-JP" altLang="en-US" dirty="0"/>
              <a:t>＋</a:t>
            </a:r>
            <a:r>
              <a:rPr kumimoji="1" lang="ja-JP" altLang="en-US" b="1" dirty="0">
                <a:solidFill>
                  <a:srgbClr val="008000"/>
                </a:solidFill>
              </a:rPr>
              <a:t>（</a:t>
            </a:r>
            <a:r>
              <a:rPr kumimoji="1" lang="en-US" altLang="ja-JP" b="1" dirty="0">
                <a:solidFill>
                  <a:srgbClr val="008000"/>
                </a:solidFill>
              </a:rPr>
              <a:t>B1+B2+</a:t>
            </a:r>
            <a:r>
              <a:rPr kumimoji="1" lang="ja-JP" altLang="en-US" b="1" dirty="0">
                <a:solidFill>
                  <a:srgbClr val="008000"/>
                </a:solidFill>
              </a:rPr>
              <a:t>･･･</a:t>
            </a:r>
            <a:r>
              <a:rPr kumimoji="1" lang="en-US" altLang="ja-JP" b="1" dirty="0">
                <a:solidFill>
                  <a:srgbClr val="008000"/>
                </a:solidFill>
              </a:rPr>
              <a:t>+B11+B12</a:t>
            </a:r>
            <a:r>
              <a:rPr kumimoji="1" lang="ja-JP" altLang="en-US" b="1" dirty="0">
                <a:solidFill>
                  <a:srgbClr val="008000"/>
                </a:solidFill>
              </a:rPr>
              <a:t>） </a:t>
            </a:r>
            <a:r>
              <a:rPr kumimoji="1" lang="ja-JP" altLang="en-US" dirty="0"/>
              <a:t>｝</a:t>
            </a:r>
            <a:r>
              <a:rPr kumimoji="1" lang="en-US" altLang="ja-JP" dirty="0"/>
              <a:t>÷12</a:t>
            </a:r>
            <a:r>
              <a:rPr kumimoji="1" lang="ja-JP" altLang="en-US" dirty="0"/>
              <a:t>（ヶ月）</a:t>
            </a:r>
            <a:endParaRPr kumimoji="1" lang="en-US" altLang="ja-JP" dirty="0"/>
          </a:p>
        </p:txBody>
      </p:sp>
      <p:sp>
        <p:nvSpPr>
          <p:cNvPr id="7" name="テキスト ボックス 6"/>
          <p:cNvSpPr txBox="1"/>
          <p:nvPr/>
        </p:nvSpPr>
        <p:spPr>
          <a:xfrm>
            <a:off x="8443468" y="4437112"/>
            <a:ext cx="1047253" cy="261610"/>
          </a:xfrm>
          <a:prstGeom prst="rect">
            <a:avLst/>
          </a:prstGeom>
          <a:noFill/>
        </p:spPr>
        <p:txBody>
          <a:bodyPr wrap="square" rtlCol="0">
            <a:spAutoFit/>
          </a:bodyPr>
          <a:lstStyle/>
          <a:p>
            <a:pPr>
              <a:spcAft>
                <a:spcPts val="600"/>
              </a:spcAft>
              <a:buClr>
                <a:schemeClr val="tx2"/>
              </a:buClr>
            </a:pPr>
            <a:r>
              <a:rPr kumimoji="1" lang="ja-JP" altLang="en-US" sz="1100" dirty="0"/>
              <a:t>（単位：人）</a:t>
            </a:r>
          </a:p>
        </p:txBody>
      </p:sp>
      <p:sp>
        <p:nvSpPr>
          <p:cNvPr id="8" name="正方形/長方形 7"/>
          <p:cNvSpPr/>
          <p:nvPr/>
        </p:nvSpPr>
        <p:spPr>
          <a:xfrm>
            <a:off x="671150" y="1964646"/>
            <a:ext cx="8614308" cy="5939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9" name="正方形/長方形 8"/>
          <p:cNvSpPr/>
          <p:nvPr/>
        </p:nvSpPr>
        <p:spPr>
          <a:xfrm>
            <a:off x="671150" y="2584938"/>
            <a:ext cx="8614308" cy="597876"/>
          </a:xfrm>
          <a:prstGeom prst="rect">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Tree>
    <p:extLst>
      <p:ext uri="{BB962C8B-B14F-4D97-AF65-F5344CB8AC3E}">
        <p14:creationId xmlns:p14="http://schemas.microsoft.com/office/powerpoint/2010/main" val="2623019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p:cNvSpPr txBox="1">
            <a:spLocks/>
          </p:cNvSpPr>
          <p:nvPr/>
        </p:nvSpPr>
        <p:spPr>
          <a:xfrm>
            <a:off x="2362200" y="3284984"/>
            <a:ext cx="7534810" cy="2304191"/>
          </a:xfrm>
          <a:prstGeom prst="rect">
            <a:avLst/>
          </a:prstGeom>
        </p:spPr>
        <p:txBody>
          <a:bodyPr/>
          <a:lst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a:lstStyle>
          <a:p>
            <a:r>
              <a:rPr lang="ja-JP" sz="2400" dirty="0">
                <a:solidFill>
                  <a:schemeClr val="tx1"/>
                </a:solidFill>
              </a:rPr>
              <a:t>１．女性活躍推進法について</a:t>
            </a:r>
          </a:p>
        </p:txBody>
      </p:sp>
    </p:spTree>
    <p:extLst>
      <p:ext uri="{BB962C8B-B14F-4D97-AF65-F5344CB8AC3E}">
        <p14:creationId xmlns:p14="http://schemas.microsoft.com/office/powerpoint/2010/main" val="2574305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txBox="1">
            <a:spLocks/>
          </p:cNvSpPr>
          <p:nvPr/>
        </p:nvSpPr>
        <p:spPr>
          <a:xfrm>
            <a:off x="2362200" y="3284984"/>
            <a:ext cx="7534810" cy="2304191"/>
          </a:xfrm>
          <a:prstGeom prst="rect">
            <a:avLst/>
          </a:prstGeom>
        </p:spPr>
        <p:txBody>
          <a:bodyPr/>
          <a:lst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a:lstStyle>
          <a:p>
            <a:r>
              <a:rPr lang="en-US" altLang="ja-JP" sz="2400" dirty="0">
                <a:solidFill>
                  <a:schemeClr val="tx1"/>
                </a:solidFill>
              </a:rPr>
              <a:t>(</a:t>
            </a:r>
            <a:r>
              <a:rPr lang="ja-JP" altLang="en-US" sz="2400" dirty="0">
                <a:solidFill>
                  <a:schemeClr val="tx1"/>
                </a:solidFill>
              </a:rPr>
              <a:t>４</a:t>
            </a:r>
            <a:r>
              <a:rPr lang="en-US" altLang="ja-JP" sz="2400" dirty="0">
                <a:solidFill>
                  <a:schemeClr val="tx1"/>
                </a:solidFill>
              </a:rPr>
              <a:t>)</a:t>
            </a:r>
            <a:r>
              <a:rPr lang="ja-JP" altLang="en-US" sz="2400" dirty="0">
                <a:solidFill>
                  <a:schemeClr val="tx1"/>
                </a:solidFill>
              </a:rPr>
              <a:t>　情報公表について</a:t>
            </a:r>
            <a:endParaRPr lang="ja-JP" sz="2400" dirty="0">
              <a:solidFill>
                <a:schemeClr val="tx1"/>
              </a:solidFill>
            </a:endParaRPr>
          </a:p>
        </p:txBody>
      </p:sp>
    </p:spTree>
    <p:extLst>
      <p:ext uri="{BB962C8B-B14F-4D97-AF65-F5344CB8AC3E}">
        <p14:creationId xmlns:p14="http://schemas.microsoft.com/office/powerpoint/2010/main" val="1583621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37454" y="3187732"/>
            <a:ext cx="5963478" cy="107473"/>
          </a:xfrm>
          <a:prstGeom prst="rect">
            <a:avLst/>
          </a:prstGeom>
          <a:solidFill>
            <a:srgbClr val="FDB1B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 name="タイトル 1"/>
          <p:cNvSpPr>
            <a:spLocks noGrp="1"/>
          </p:cNvSpPr>
          <p:nvPr>
            <p:ph type="title"/>
          </p:nvPr>
        </p:nvSpPr>
        <p:spPr/>
        <p:txBody>
          <a:bodyPr/>
          <a:lstStyle/>
          <a:p>
            <a:r>
              <a:rPr lang="zh-TW" altLang="en-US" dirty="0"/>
              <a:t>男女間賃金差異</a:t>
            </a:r>
            <a:r>
              <a:rPr lang="ja-JP" altLang="en-US" dirty="0"/>
              <a:t>の公表</a:t>
            </a:r>
            <a:r>
              <a:rPr lang="ja-JP" altLang="en-US" dirty="0">
                <a:solidFill>
                  <a:schemeClr val="bg1"/>
                </a:solidFill>
              </a:rPr>
              <a:t>イメージ</a:t>
            </a:r>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31</a:t>
            </a:fld>
            <a:endParaRPr lang="en-US" dirty="0"/>
          </a:p>
        </p:txBody>
      </p:sp>
      <p:graphicFrame>
        <p:nvGraphicFramePr>
          <p:cNvPr id="10" name="表 9"/>
          <p:cNvGraphicFramePr>
            <a:graphicFrameLocks noGrp="1"/>
          </p:cNvGraphicFramePr>
          <p:nvPr>
            <p:extLst>
              <p:ext uri="{D42A27DB-BD31-4B8C-83A1-F6EECF244321}">
                <p14:modId xmlns:p14="http://schemas.microsoft.com/office/powerpoint/2010/main" val="2502680444"/>
              </p:ext>
            </p:extLst>
          </p:nvPr>
        </p:nvGraphicFramePr>
        <p:xfrm>
          <a:off x="376937" y="1194115"/>
          <a:ext cx="5013812" cy="1729192"/>
        </p:xfrm>
        <a:graphic>
          <a:graphicData uri="http://schemas.openxmlformats.org/drawingml/2006/table">
            <a:tbl>
              <a:tblPr firstRow="1" bandRow="1">
                <a:tableStyleId>{5C22544A-7EE6-4342-B048-85BDC9FD1C3A}</a:tableStyleId>
              </a:tblPr>
              <a:tblGrid>
                <a:gridCol w="2409092">
                  <a:extLst>
                    <a:ext uri="{9D8B030D-6E8A-4147-A177-3AD203B41FA5}">
                      <a16:colId xmlns:a16="http://schemas.microsoft.com/office/drawing/2014/main" val="3845576536"/>
                    </a:ext>
                  </a:extLst>
                </a:gridCol>
                <a:gridCol w="2604720">
                  <a:extLst>
                    <a:ext uri="{9D8B030D-6E8A-4147-A177-3AD203B41FA5}">
                      <a16:colId xmlns:a16="http://schemas.microsoft.com/office/drawing/2014/main" val="2016097121"/>
                    </a:ext>
                  </a:extLst>
                </a:gridCol>
              </a:tblGrid>
              <a:tr h="542254">
                <a:tc>
                  <a:txBody>
                    <a:bodyPr/>
                    <a:lstStyle/>
                    <a:p>
                      <a:pPr algn="ctr"/>
                      <a:endParaRPr kumimoji="1" lang="ja-JP" altLang="en-US" sz="1100" dirty="0"/>
                    </a:p>
                  </a:txBody>
                  <a:tcPr marL="77913" marR="77913" marT="38957" marB="38957" anchor="ctr"/>
                </a:tc>
                <a:tc>
                  <a:txBody>
                    <a:bodyPr/>
                    <a:lstStyle/>
                    <a:p>
                      <a:pPr algn="ctr"/>
                      <a:r>
                        <a:rPr kumimoji="1" lang="zh-TW" altLang="en-US" sz="1800" dirty="0"/>
                        <a:t>男女間賃金差異</a:t>
                      </a:r>
                      <a:endParaRPr kumimoji="1" lang="en-US" altLang="ja-JP" sz="1100" dirty="0"/>
                    </a:p>
                    <a:p>
                      <a:pPr algn="ctr"/>
                      <a:r>
                        <a:rPr kumimoji="1" lang="ja-JP" altLang="en-US" sz="1000" dirty="0"/>
                        <a:t>（男性の賃金に対する女性の賃金の割合）</a:t>
                      </a:r>
                      <a:endParaRPr kumimoji="1" lang="ja-JP" altLang="en-US" sz="1100" dirty="0"/>
                    </a:p>
                  </a:txBody>
                  <a:tcPr marL="77913" marR="77913" marT="38957" marB="38957" anchor="ctr"/>
                </a:tc>
                <a:extLst>
                  <a:ext uri="{0D108BD9-81ED-4DB2-BD59-A6C34878D82A}">
                    <a16:rowId xmlns:a16="http://schemas.microsoft.com/office/drawing/2014/main" val="73244120"/>
                  </a:ext>
                </a:extLst>
              </a:tr>
              <a:tr h="395646">
                <a:tc>
                  <a:txBody>
                    <a:bodyPr/>
                    <a:lstStyle/>
                    <a:p>
                      <a:pPr algn="ctr"/>
                      <a:r>
                        <a:rPr kumimoji="1" lang="ja-JP" altLang="en-US" sz="1600" dirty="0"/>
                        <a:t>全労働者</a:t>
                      </a:r>
                    </a:p>
                  </a:txBody>
                  <a:tcPr marL="77913" marR="77913" marT="38957" marB="3895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XX.X</a:t>
                      </a:r>
                      <a:r>
                        <a:rPr kumimoji="1" lang="ja-JP" altLang="en-US" sz="1600" dirty="0"/>
                        <a:t>％</a:t>
                      </a:r>
                    </a:p>
                  </a:txBody>
                  <a:tcPr marL="77913" marR="77913" marT="38957" marB="38957" anchor="ctr"/>
                </a:tc>
                <a:extLst>
                  <a:ext uri="{0D108BD9-81ED-4DB2-BD59-A6C34878D82A}">
                    <a16:rowId xmlns:a16="http://schemas.microsoft.com/office/drawing/2014/main" val="2107104433"/>
                  </a:ext>
                </a:extLst>
              </a:tr>
              <a:tr h="395646">
                <a:tc>
                  <a:txBody>
                    <a:bodyPr/>
                    <a:lstStyle/>
                    <a:p>
                      <a:pPr algn="ctr"/>
                      <a:r>
                        <a:rPr kumimoji="1" lang="ja-JP" altLang="en-US" sz="1600" dirty="0">
                          <a:solidFill>
                            <a:schemeClr val="tx1"/>
                          </a:solidFill>
                        </a:rPr>
                        <a:t>　正社員</a:t>
                      </a:r>
                    </a:p>
                  </a:txBody>
                  <a:tcPr marL="77913" marR="77913" marT="38957" marB="38957" anchor="ctr"/>
                </a:tc>
                <a:tc>
                  <a:txBody>
                    <a:bodyPr/>
                    <a:lstStyle/>
                    <a:p>
                      <a:pPr algn="ctr"/>
                      <a:r>
                        <a:rPr kumimoji="1" lang="en-US" altLang="ja-JP" sz="1600" dirty="0">
                          <a:solidFill>
                            <a:schemeClr val="tx1"/>
                          </a:solidFill>
                        </a:rPr>
                        <a:t>YY.Y</a:t>
                      </a:r>
                      <a:r>
                        <a:rPr kumimoji="1" lang="ja-JP" altLang="en-US" sz="1600" dirty="0">
                          <a:solidFill>
                            <a:schemeClr val="tx1"/>
                          </a:solidFill>
                        </a:rPr>
                        <a:t>％</a:t>
                      </a:r>
                    </a:p>
                  </a:txBody>
                  <a:tcPr marL="77913" marR="77913" marT="38957" marB="38957" anchor="ctr"/>
                </a:tc>
                <a:extLst>
                  <a:ext uri="{0D108BD9-81ED-4DB2-BD59-A6C34878D82A}">
                    <a16:rowId xmlns:a16="http://schemas.microsoft.com/office/drawing/2014/main" val="1277886037"/>
                  </a:ext>
                </a:extLst>
              </a:tr>
              <a:tr h="395646">
                <a:tc>
                  <a:txBody>
                    <a:bodyPr/>
                    <a:lstStyle/>
                    <a:p>
                      <a:pPr algn="ctr"/>
                      <a:r>
                        <a:rPr kumimoji="1" lang="ja-JP" altLang="en-US" sz="1600" dirty="0">
                          <a:solidFill>
                            <a:schemeClr val="tx1"/>
                          </a:solidFill>
                        </a:rPr>
                        <a:t>　パート・有期社員</a:t>
                      </a:r>
                    </a:p>
                  </a:txBody>
                  <a:tcPr marL="77913" marR="77913" marT="38957" marB="38957" anchor="ctr"/>
                </a:tc>
                <a:tc>
                  <a:txBody>
                    <a:bodyPr/>
                    <a:lstStyle/>
                    <a:p>
                      <a:pPr algn="ctr"/>
                      <a:r>
                        <a:rPr kumimoji="1" lang="en-US" altLang="ja-JP" sz="1600" dirty="0">
                          <a:solidFill>
                            <a:schemeClr val="tx1"/>
                          </a:solidFill>
                        </a:rPr>
                        <a:t>ZZ.Z</a:t>
                      </a:r>
                      <a:r>
                        <a:rPr kumimoji="1" lang="ja-JP" altLang="en-US" sz="1600" dirty="0">
                          <a:solidFill>
                            <a:schemeClr val="tx1"/>
                          </a:solidFill>
                        </a:rPr>
                        <a:t>％</a:t>
                      </a:r>
                    </a:p>
                  </a:txBody>
                  <a:tcPr marL="77913" marR="77913" marT="38957" marB="38957" anchor="ctr"/>
                </a:tc>
                <a:extLst>
                  <a:ext uri="{0D108BD9-81ED-4DB2-BD59-A6C34878D82A}">
                    <a16:rowId xmlns:a16="http://schemas.microsoft.com/office/drawing/2014/main" val="3079822721"/>
                  </a:ext>
                </a:extLst>
              </a:tr>
            </a:tbl>
          </a:graphicData>
        </a:graphic>
      </p:graphicFrame>
      <p:sp>
        <p:nvSpPr>
          <p:cNvPr id="12" name="四角形吹き出し 11"/>
          <p:cNvSpPr/>
          <p:nvPr/>
        </p:nvSpPr>
        <p:spPr>
          <a:xfrm>
            <a:off x="5612381" y="1193876"/>
            <a:ext cx="3896666" cy="1107678"/>
          </a:xfrm>
          <a:prstGeom prst="wedgeRectCallout">
            <a:avLst>
              <a:gd name="adj1" fmla="val -58271"/>
              <a:gd name="adj2" fmla="val 55709"/>
            </a:avLst>
          </a:prstGeom>
          <a:solidFill>
            <a:srgbClr val="FDB1B6">
              <a:alpha val="40000"/>
            </a:srgbClr>
          </a:solidFill>
          <a:ln w="19050">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200" b="1" dirty="0">
                <a:solidFill>
                  <a:schemeClr val="accent1"/>
                </a:solidFill>
              </a:rPr>
              <a:t>該当者が存在しない区分（例えば、男女とも非正規雇用労働者を雇用していない事業主や一方の性別の非正規雇用労働者を雇用していない事業主においては非正規雇用労働者の区分）については、「－」で記載してください。</a:t>
            </a:r>
            <a:r>
              <a:rPr kumimoji="1" lang="ja-JP" altLang="en-US" sz="1200" b="1" dirty="0">
                <a:solidFill>
                  <a:srgbClr val="FF0000"/>
                </a:solidFill>
              </a:rPr>
              <a:t>（必須）</a:t>
            </a:r>
          </a:p>
        </p:txBody>
      </p:sp>
      <p:sp>
        <p:nvSpPr>
          <p:cNvPr id="13" name="四角形吹き出し 12"/>
          <p:cNvSpPr/>
          <p:nvPr/>
        </p:nvSpPr>
        <p:spPr>
          <a:xfrm>
            <a:off x="1158668" y="5295150"/>
            <a:ext cx="7676493" cy="1359499"/>
          </a:xfrm>
          <a:prstGeom prst="wedgeRectCallout">
            <a:avLst>
              <a:gd name="adj1" fmla="val -26170"/>
              <a:gd name="adj2" fmla="val -36202"/>
            </a:avLst>
          </a:prstGeom>
          <a:solidFill>
            <a:srgbClr val="BCDFFF">
              <a:alpha val="50196"/>
            </a:srgbClr>
          </a:solidFill>
          <a:ln w="19050">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200" b="1" dirty="0">
                <a:solidFill>
                  <a:schemeClr val="accent1"/>
                </a:solidFill>
              </a:rPr>
              <a:t>算出の前提とした重要な事項を記載してください。</a:t>
            </a:r>
            <a:endParaRPr kumimoji="1" lang="en-US" altLang="ja-JP" sz="1200" b="1" dirty="0">
              <a:solidFill>
                <a:schemeClr val="accent1"/>
              </a:solidFill>
            </a:endParaRPr>
          </a:p>
          <a:p>
            <a:r>
              <a:rPr kumimoji="1" lang="ja-JP" altLang="en-US" sz="1200" b="1" dirty="0">
                <a:solidFill>
                  <a:schemeClr val="accent1"/>
                </a:solidFill>
              </a:rPr>
              <a:t>例えば、</a:t>
            </a:r>
            <a:endParaRPr kumimoji="1" lang="en-US" altLang="ja-JP" sz="1200" b="1" dirty="0">
              <a:solidFill>
                <a:schemeClr val="accent1"/>
              </a:solidFill>
            </a:endParaRPr>
          </a:p>
          <a:p>
            <a:r>
              <a:rPr kumimoji="1" lang="ja-JP" altLang="en-US" sz="1200" b="1" dirty="0">
                <a:solidFill>
                  <a:schemeClr val="accent1"/>
                </a:solidFill>
              </a:rPr>
              <a:t>　・賃金から除外した手当がある場合には、その具体的な名称等</a:t>
            </a:r>
            <a:endParaRPr kumimoji="1" lang="en-US" altLang="ja-JP" sz="1200" b="1" dirty="0">
              <a:solidFill>
                <a:schemeClr val="accent1"/>
              </a:solidFill>
            </a:endParaRPr>
          </a:p>
          <a:p>
            <a:r>
              <a:rPr kumimoji="1" lang="ja-JP" altLang="en-US" sz="1200" b="1" dirty="0">
                <a:solidFill>
                  <a:schemeClr val="accent1"/>
                </a:solidFill>
              </a:rPr>
              <a:t>　・正規雇用労働者、非正規雇用労働者については、個々の事業主における呼称等に即して、</a:t>
            </a:r>
            <a:endParaRPr kumimoji="1" lang="en-US" altLang="ja-JP" sz="1200" b="1" dirty="0">
              <a:solidFill>
                <a:schemeClr val="accent1"/>
              </a:solidFill>
            </a:endParaRPr>
          </a:p>
          <a:p>
            <a:r>
              <a:rPr kumimoji="1" lang="ja-JP" altLang="en-US" sz="1200" b="1" dirty="0">
                <a:solidFill>
                  <a:schemeClr val="accent1"/>
                </a:solidFill>
              </a:rPr>
              <a:t>　　どのような労働者が該当しているか</a:t>
            </a:r>
            <a:endParaRPr kumimoji="1" lang="en-US" altLang="ja-JP" sz="1200" b="1" dirty="0">
              <a:solidFill>
                <a:schemeClr val="accent1"/>
              </a:solidFill>
            </a:endParaRPr>
          </a:p>
          <a:p>
            <a:endParaRPr kumimoji="1" lang="en-US" altLang="ja-JP" sz="500" b="1" dirty="0">
              <a:solidFill>
                <a:schemeClr val="accent1"/>
              </a:solidFill>
            </a:endParaRPr>
          </a:p>
          <a:p>
            <a:r>
              <a:rPr kumimoji="1" lang="ja-JP" altLang="en-US" sz="1200" b="1" dirty="0">
                <a:solidFill>
                  <a:schemeClr val="accent1"/>
                </a:solidFill>
              </a:rPr>
              <a:t>さらに、自社の実情を正しく理解してもらうために</a:t>
            </a:r>
            <a:r>
              <a:rPr kumimoji="1" lang="en-US" altLang="ja-JP" sz="1200" b="1" dirty="0">
                <a:solidFill>
                  <a:schemeClr val="accent1"/>
                </a:solidFill>
              </a:rPr>
              <a:t>『</a:t>
            </a:r>
            <a:r>
              <a:rPr kumimoji="1" lang="ja-JP" altLang="en-US" sz="1200" b="1" dirty="0">
                <a:solidFill>
                  <a:schemeClr val="accent1"/>
                </a:solidFill>
              </a:rPr>
              <a:t>説明欄</a:t>
            </a:r>
            <a:r>
              <a:rPr kumimoji="1" lang="en-US" altLang="ja-JP" sz="1200" b="1" dirty="0">
                <a:solidFill>
                  <a:schemeClr val="accent1"/>
                </a:solidFill>
              </a:rPr>
              <a:t>』</a:t>
            </a:r>
            <a:r>
              <a:rPr kumimoji="1" lang="ja-JP" altLang="en-US" sz="1200" b="1" dirty="0">
                <a:solidFill>
                  <a:schemeClr val="accent1"/>
                </a:solidFill>
              </a:rPr>
              <a:t>を有効活用してください。（詳細は後述）</a:t>
            </a:r>
            <a:endParaRPr kumimoji="1" lang="en-US" altLang="ja-JP" sz="1200" b="1" dirty="0">
              <a:solidFill>
                <a:schemeClr val="accent1"/>
              </a:solidFill>
            </a:endParaRPr>
          </a:p>
        </p:txBody>
      </p:sp>
      <p:sp>
        <p:nvSpPr>
          <p:cNvPr id="9" name="四角形吹き出し 8"/>
          <p:cNvSpPr/>
          <p:nvPr/>
        </p:nvSpPr>
        <p:spPr>
          <a:xfrm>
            <a:off x="5591869" y="2400132"/>
            <a:ext cx="3917178" cy="495434"/>
          </a:xfrm>
          <a:prstGeom prst="wedgeRectCallout">
            <a:avLst>
              <a:gd name="adj1" fmla="val -57698"/>
              <a:gd name="adj2" fmla="val -40353"/>
            </a:avLst>
          </a:prstGeom>
          <a:solidFill>
            <a:srgbClr val="FDB1B6">
              <a:alpha val="40000"/>
            </a:srgbClr>
          </a:solidFill>
          <a:ln w="19050">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200" b="1" dirty="0">
                <a:solidFill>
                  <a:schemeClr val="accent1"/>
                </a:solidFill>
              </a:rPr>
              <a:t>小数点第２位を四捨五入し、小数点第１位まで表示　　　　　　　　　　　　</a:t>
            </a:r>
            <a:endParaRPr kumimoji="1" lang="en-US" altLang="ja-JP" sz="1200" b="1" dirty="0">
              <a:solidFill>
                <a:schemeClr val="accent1"/>
              </a:solidFill>
            </a:endParaRPr>
          </a:p>
          <a:p>
            <a:r>
              <a:rPr kumimoji="1" lang="ja-JP" altLang="en-US" sz="1200" b="1" dirty="0">
                <a:solidFill>
                  <a:srgbClr val="FF0000"/>
                </a:solidFill>
              </a:rPr>
              <a:t>　　　　　　　　　　　　　　　　　　　（必須）</a:t>
            </a:r>
          </a:p>
        </p:txBody>
      </p:sp>
      <p:sp>
        <p:nvSpPr>
          <p:cNvPr id="14" name="正方形/長方形 13"/>
          <p:cNvSpPr/>
          <p:nvPr/>
        </p:nvSpPr>
        <p:spPr>
          <a:xfrm>
            <a:off x="3069782" y="908720"/>
            <a:ext cx="2511778" cy="276999"/>
          </a:xfrm>
          <a:prstGeom prst="rect">
            <a:avLst/>
          </a:prstGeom>
        </p:spPr>
        <p:txBody>
          <a:bodyPr wrap="square">
            <a:spAutoFit/>
          </a:bodyPr>
          <a:lstStyle/>
          <a:p>
            <a:pPr marL="154211" indent="-154211" defTabSz="389586">
              <a:spcBef>
                <a:spcPts val="511"/>
              </a:spcBef>
            </a:pPr>
            <a:r>
              <a:rPr lang="ja-JP" altLang="en-US" sz="1200" dirty="0">
                <a:solidFill>
                  <a:srgbClr val="000000"/>
                </a:solidFill>
                <a:latin typeface="Segoe UI"/>
                <a:ea typeface="メイリオ"/>
              </a:rPr>
              <a:t>公表日：</a:t>
            </a:r>
            <a:r>
              <a:rPr lang="en-US" altLang="ja-JP" sz="1200" dirty="0">
                <a:solidFill>
                  <a:srgbClr val="000000"/>
                </a:solidFill>
                <a:latin typeface="Segoe UI"/>
                <a:ea typeface="メイリオ"/>
              </a:rPr>
              <a:t>2027</a:t>
            </a:r>
            <a:r>
              <a:rPr lang="ja-JP" altLang="en-US" sz="1200" dirty="0">
                <a:solidFill>
                  <a:srgbClr val="000000"/>
                </a:solidFill>
                <a:latin typeface="Segoe UI"/>
                <a:ea typeface="メイリオ"/>
              </a:rPr>
              <a:t>年４月２５日</a:t>
            </a:r>
          </a:p>
        </p:txBody>
      </p:sp>
      <p:sp>
        <p:nvSpPr>
          <p:cNvPr id="18" name="四角形吹き出し 17"/>
          <p:cNvSpPr/>
          <p:nvPr/>
        </p:nvSpPr>
        <p:spPr>
          <a:xfrm>
            <a:off x="1944350" y="4867962"/>
            <a:ext cx="6890812" cy="267855"/>
          </a:xfrm>
          <a:prstGeom prst="wedgeRectCallout">
            <a:avLst>
              <a:gd name="adj1" fmla="val -19733"/>
              <a:gd name="adj2" fmla="val -92508"/>
            </a:avLst>
          </a:prstGeom>
          <a:solidFill>
            <a:srgbClr val="FDB1B6">
              <a:alpha val="40000"/>
            </a:srgbClr>
          </a:solidFill>
          <a:ln w="19050">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200" b="1" dirty="0">
                <a:solidFill>
                  <a:schemeClr val="accent1"/>
                </a:solidFill>
              </a:rPr>
              <a:t>労働者の人員数について労働時間を基に換算をしている旨を記載</a:t>
            </a:r>
            <a:r>
              <a:rPr kumimoji="1" lang="ja-JP" altLang="en-US" sz="1200" b="1" dirty="0">
                <a:solidFill>
                  <a:srgbClr val="FF0000"/>
                </a:solidFill>
              </a:rPr>
              <a:t>（換算をしている事業主は必須）</a:t>
            </a:r>
          </a:p>
        </p:txBody>
      </p:sp>
      <p:sp>
        <p:nvSpPr>
          <p:cNvPr id="19" name="正方形/長方形 18"/>
          <p:cNvSpPr/>
          <p:nvPr/>
        </p:nvSpPr>
        <p:spPr>
          <a:xfrm>
            <a:off x="2006582" y="4314055"/>
            <a:ext cx="5400000" cy="107473"/>
          </a:xfrm>
          <a:prstGeom prst="rect">
            <a:avLst/>
          </a:prstGeom>
          <a:solidFill>
            <a:srgbClr val="FDB1B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0" name="正方形/長方形 19"/>
          <p:cNvSpPr/>
          <p:nvPr/>
        </p:nvSpPr>
        <p:spPr>
          <a:xfrm>
            <a:off x="2001569" y="4574197"/>
            <a:ext cx="4212000" cy="107473"/>
          </a:xfrm>
          <a:prstGeom prst="rect">
            <a:avLst/>
          </a:prstGeom>
          <a:solidFill>
            <a:srgbClr val="FDB1B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1" name="正方形/長方形 10"/>
          <p:cNvSpPr/>
          <p:nvPr/>
        </p:nvSpPr>
        <p:spPr>
          <a:xfrm>
            <a:off x="170230" y="3040508"/>
            <a:ext cx="8095138" cy="1705595"/>
          </a:xfrm>
          <a:prstGeom prst="rect">
            <a:avLst/>
          </a:prstGeom>
        </p:spPr>
        <p:txBody>
          <a:bodyPr wrap="square">
            <a:spAutoFit/>
          </a:bodyPr>
          <a:lstStyle/>
          <a:p>
            <a:pPr marL="154211" indent="-154211" defTabSz="389586">
              <a:spcBef>
                <a:spcPts val="511"/>
              </a:spcBef>
            </a:pPr>
            <a:r>
              <a:rPr lang="ja-JP" altLang="en-US" sz="1400" dirty="0">
                <a:solidFill>
                  <a:srgbClr val="000000"/>
                </a:solidFill>
                <a:latin typeface="Segoe UI"/>
                <a:ea typeface="メイリオ"/>
              </a:rPr>
              <a:t>　対象期間：令和</a:t>
            </a:r>
            <a:r>
              <a:rPr lang="en-US" altLang="ja-JP" sz="1400" dirty="0">
                <a:solidFill>
                  <a:srgbClr val="000000"/>
                </a:solidFill>
                <a:latin typeface="Segoe UI"/>
                <a:ea typeface="メイリオ"/>
              </a:rPr>
              <a:t>8</a:t>
            </a:r>
            <a:r>
              <a:rPr lang="ja-JP" altLang="en-US" sz="1400" dirty="0">
                <a:solidFill>
                  <a:srgbClr val="000000"/>
                </a:solidFill>
                <a:latin typeface="Segoe UI"/>
                <a:ea typeface="メイリオ"/>
              </a:rPr>
              <a:t>事業年度（令和</a:t>
            </a:r>
            <a:r>
              <a:rPr lang="en-US" altLang="ja-JP" sz="1400" dirty="0">
                <a:solidFill>
                  <a:srgbClr val="000000"/>
                </a:solidFill>
                <a:latin typeface="Segoe UI"/>
                <a:ea typeface="メイリオ"/>
              </a:rPr>
              <a:t>8</a:t>
            </a:r>
            <a:r>
              <a:rPr lang="ja-JP" altLang="en-US" sz="1400" dirty="0">
                <a:solidFill>
                  <a:srgbClr val="000000"/>
                </a:solidFill>
                <a:latin typeface="Segoe UI"/>
                <a:ea typeface="メイリオ"/>
              </a:rPr>
              <a:t>年４月１日から令和</a:t>
            </a:r>
            <a:r>
              <a:rPr lang="en-US" altLang="ja-JP" sz="1400" dirty="0">
                <a:solidFill>
                  <a:srgbClr val="000000"/>
                </a:solidFill>
                <a:latin typeface="Segoe UI"/>
                <a:ea typeface="メイリオ"/>
              </a:rPr>
              <a:t>9</a:t>
            </a:r>
            <a:r>
              <a:rPr lang="ja-JP" altLang="en-US" sz="1400" dirty="0">
                <a:solidFill>
                  <a:srgbClr val="000000"/>
                </a:solidFill>
                <a:latin typeface="Segoe UI"/>
                <a:ea typeface="メイリオ"/>
              </a:rPr>
              <a:t>年３月</a:t>
            </a:r>
            <a:r>
              <a:rPr lang="en-US" altLang="ja-JP" sz="1400" dirty="0">
                <a:solidFill>
                  <a:srgbClr val="000000"/>
                </a:solidFill>
                <a:latin typeface="Segoe UI"/>
                <a:ea typeface="メイリオ"/>
              </a:rPr>
              <a:t>31</a:t>
            </a:r>
            <a:r>
              <a:rPr lang="ja-JP" altLang="en-US" sz="1400" dirty="0">
                <a:solidFill>
                  <a:srgbClr val="000000"/>
                </a:solidFill>
                <a:latin typeface="Segoe UI"/>
                <a:ea typeface="メイリオ"/>
              </a:rPr>
              <a:t>日まで）</a:t>
            </a:r>
            <a:r>
              <a:rPr lang="ja-JP" altLang="en-US" sz="1400" b="1" dirty="0">
                <a:solidFill>
                  <a:srgbClr val="FF0000"/>
                </a:solidFill>
                <a:latin typeface="Segoe UI"/>
                <a:ea typeface="メイリオ"/>
              </a:rPr>
              <a:t>（必須）</a:t>
            </a:r>
            <a:endParaRPr lang="en-US" altLang="ja-JP" sz="1400" b="1" dirty="0">
              <a:solidFill>
                <a:srgbClr val="FF0000"/>
              </a:solidFill>
              <a:latin typeface="Segoe UI"/>
              <a:ea typeface="メイリオ"/>
            </a:endParaRPr>
          </a:p>
          <a:p>
            <a:pPr marL="154211" indent="-154211" defTabSz="389586">
              <a:spcBef>
                <a:spcPts val="511"/>
              </a:spcBef>
            </a:pPr>
            <a:r>
              <a:rPr lang="ja-JP" altLang="en-US" sz="1400" dirty="0">
                <a:solidFill>
                  <a:srgbClr val="000000"/>
                </a:solidFill>
                <a:latin typeface="Segoe UI"/>
                <a:ea typeface="メイリオ"/>
              </a:rPr>
              <a:t>　賃金：基本給、超過労働に対する報酬、賞与等を含み、退職手当、通勤手当等を除く。</a:t>
            </a:r>
            <a:endParaRPr lang="en-US" altLang="ja-JP" sz="1400" dirty="0">
              <a:solidFill>
                <a:srgbClr val="000000"/>
              </a:solidFill>
              <a:latin typeface="Segoe UI"/>
              <a:ea typeface="メイリオ"/>
            </a:endParaRPr>
          </a:p>
          <a:p>
            <a:pPr marL="154211" indent="-154211" defTabSz="389586">
              <a:spcBef>
                <a:spcPts val="511"/>
              </a:spcBef>
            </a:pPr>
            <a:r>
              <a:rPr lang="ja-JP" altLang="en-US" sz="1400" dirty="0">
                <a:solidFill>
                  <a:srgbClr val="000000"/>
                </a:solidFill>
                <a:latin typeface="Segoe UI"/>
                <a:ea typeface="メイリオ"/>
              </a:rPr>
              <a:t>　正社員：出向者については、当社から社外への出向者を除き、他社から当社への出向者を含む。</a:t>
            </a:r>
            <a:endParaRPr lang="en-US" altLang="ja-JP" sz="1400" dirty="0">
              <a:solidFill>
                <a:srgbClr val="000000"/>
              </a:solidFill>
              <a:latin typeface="Segoe UI"/>
              <a:ea typeface="メイリオ"/>
            </a:endParaRPr>
          </a:p>
          <a:p>
            <a:pPr marL="154211" indent="-154211" defTabSz="389586">
              <a:spcBef>
                <a:spcPts val="511"/>
              </a:spcBef>
            </a:pPr>
            <a:r>
              <a:rPr lang="ja-JP" altLang="en-US" sz="1400" dirty="0">
                <a:solidFill>
                  <a:srgbClr val="000000"/>
                </a:solidFill>
                <a:latin typeface="Segoe UI"/>
                <a:ea typeface="メイリオ"/>
              </a:rPr>
              <a:t>　パート・有期社員：期間工、パートタイマー、嘱託を含み、派遣社員を除く。</a:t>
            </a:r>
            <a:endParaRPr lang="en-US" altLang="ja-JP" sz="1400" dirty="0">
              <a:solidFill>
                <a:srgbClr val="000000"/>
              </a:solidFill>
              <a:latin typeface="Segoe UI"/>
              <a:ea typeface="メイリオ"/>
            </a:endParaRPr>
          </a:p>
          <a:p>
            <a:pPr marL="154211" indent="-154211" defTabSz="389586">
              <a:spcBef>
                <a:spcPts val="511"/>
              </a:spcBef>
            </a:pPr>
            <a:r>
              <a:rPr lang="ja-JP" altLang="en-US" sz="1400" dirty="0">
                <a:solidFill>
                  <a:srgbClr val="000000"/>
                </a:solidFill>
              </a:rPr>
              <a:t>　　　　　　　　　　</a:t>
            </a:r>
            <a:r>
              <a:rPr lang="ja-JP" altLang="en-US" sz="1400" dirty="0"/>
              <a:t>パート労働者については、正社員の所定労働時間（１日８時間）で　　　</a:t>
            </a:r>
            <a:endParaRPr lang="en-US" altLang="ja-JP" sz="1400" dirty="0"/>
          </a:p>
          <a:p>
            <a:pPr marL="154211" indent="-154211" defTabSz="389586">
              <a:spcBef>
                <a:spcPts val="511"/>
              </a:spcBef>
            </a:pPr>
            <a:r>
              <a:rPr lang="ja-JP" altLang="en-US" sz="1400" dirty="0"/>
              <a:t>　　　　　　　　　　換算した人員数を基に平均年間賃金を算出している。</a:t>
            </a:r>
            <a:endParaRPr lang="ja-JP" altLang="en-US" sz="1400" dirty="0">
              <a:latin typeface="Segoe UI"/>
              <a:ea typeface="メイリオ"/>
            </a:endParaRPr>
          </a:p>
        </p:txBody>
      </p:sp>
    </p:spTree>
    <p:extLst>
      <p:ext uri="{BB962C8B-B14F-4D97-AF65-F5344CB8AC3E}">
        <p14:creationId xmlns:p14="http://schemas.microsoft.com/office/powerpoint/2010/main" val="562007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035510" y="4221088"/>
            <a:ext cx="5141130" cy="86400"/>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zh-TW" altLang="en-US" dirty="0"/>
              <a:t>男女間賃金差異</a:t>
            </a:r>
            <a:r>
              <a:rPr lang="ja-JP" altLang="en-US" dirty="0"/>
              <a:t>の公表例</a:t>
            </a:r>
            <a:endParaRPr lang="ja-JP" altLang="en-US" dirty="0">
              <a:solidFill>
                <a:schemeClr val="bg1"/>
              </a:solidFill>
            </a:endParaRPr>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32</a:t>
            </a:fld>
            <a:endParaRPr lang="en-US" dirty="0"/>
          </a:p>
        </p:txBody>
      </p:sp>
      <p:graphicFrame>
        <p:nvGraphicFramePr>
          <p:cNvPr id="6" name="表 5"/>
          <p:cNvGraphicFramePr>
            <a:graphicFrameLocks noGrp="1"/>
          </p:cNvGraphicFramePr>
          <p:nvPr>
            <p:extLst>
              <p:ext uri="{D42A27DB-BD31-4B8C-83A1-F6EECF244321}">
                <p14:modId xmlns:p14="http://schemas.microsoft.com/office/powerpoint/2010/main" val="360258968"/>
              </p:ext>
            </p:extLst>
          </p:nvPr>
        </p:nvGraphicFramePr>
        <p:xfrm>
          <a:off x="1208584" y="1541669"/>
          <a:ext cx="4680520" cy="1455283"/>
        </p:xfrm>
        <a:graphic>
          <a:graphicData uri="http://schemas.openxmlformats.org/drawingml/2006/table">
            <a:tbl>
              <a:tblPr firstRow="1" bandRow="1">
                <a:tableStyleId>{5C22544A-7EE6-4342-B048-85BDC9FD1C3A}</a:tableStyleId>
              </a:tblPr>
              <a:tblGrid>
                <a:gridCol w="1766468">
                  <a:extLst>
                    <a:ext uri="{9D8B030D-6E8A-4147-A177-3AD203B41FA5}">
                      <a16:colId xmlns:a16="http://schemas.microsoft.com/office/drawing/2014/main" val="3845576536"/>
                    </a:ext>
                  </a:extLst>
                </a:gridCol>
                <a:gridCol w="2914052">
                  <a:extLst>
                    <a:ext uri="{9D8B030D-6E8A-4147-A177-3AD203B41FA5}">
                      <a16:colId xmlns:a16="http://schemas.microsoft.com/office/drawing/2014/main" val="2016097121"/>
                    </a:ext>
                  </a:extLst>
                </a:gridCol>
              </a:tblGrid>
              <a:tr h="448231">
                <a:tc>
                  <a:txBody>
                    <a:bodyPr/>
                    <a:lstStyle/>
                    <a:p>
                      <a:pPr algn="ctr"/>
                      <a:endParaRPr kumimoji="1" lang="ja-JP" altLang="en-US" sz="1100" dirty="0"/>
                    </a:p>
                  </a:txBody>
                  <a:tcPr marL="77913" marR="77913" marT="38957" marB="38957" anchor="ctr"/>
                </a:tc>
                <a:tc>
                  <a:txBody>
                    <a:bodyPr/>
                    <a:lstStyle/>
                    <a:p>
                      <a:pPr algn="ctr"/>
                      <a:r>
                        <a:rPr kumimoji="1" lang="zh-TW" altLang="en-US" sz="1600" dirty="0"/>
                        <a:t>男女間賃金差異</a:t>
                      </a:r>
                      <a:endParaRPr kumimoji="1" lang="en-US" altLang="ja-JP" sz="1050" dirty="0"/>
                    </a:p>
                    <a:p>
                      <a:pPr algn="ctr"/>
                      <a:r>
                        <a:rPr kumimoji="1" lang="ja-JP" altLang="en-US" sz="1000" dirty="0"/>
                        <a:t>（男性の賃金に対する女性の賃金の割合）</a:t>
                      </a:r>
                      <a:endParaRPr kumimoji="1" lang="ja-JP" altLang="en-US" sz="1100" dirty="0"/>
                    </a:p>
                  </a:txBody>
                  <a:tcPr marL="77913" marR="77913" marT="38957" marB="38957" anchor="ctr"/>
                </a:tc>
                <a:extLst>
                  <a:ext uri="{0D108BD9-81ED-4DB2-BD59-A6C34878D82A}">
                    <a16:rowId xmlns:a16="http://schemas.microsoft.com/office/drawing/2014/main" val="73244120"/>
                  </a:ext>
                </a:extLst>
              </a:tr>
              <a:tr h="327043">
                <a:tc>
                  <a:txBody>
                    <a:bodyPr/>
                    <a:lstStyle/>
                    <a:p>
                      <a:pPr algn="l"/>
                      <a:r>
                        <a:rPr kumimoji="1" lang="ja-JP" altLang="en-US" sz="1200" dirty="0"/>
                        <a:t>全労働者</a:t>
                      </a:r>
                    </a:p>
                  </a:txBody>
                  <a:tcPr marL="77913" marR="77913" marT="38957" marB="3895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80.4</a:t>
                      </a:r>
                      <a:r>
                        <a:rPr kumimoji="1" lang="ja-JP" altLang="en-US" sz="1200" dirty="0"/>
                        <a:t>％</a:t>
                      </a:r>
                    </a:p>
                  </a:txBody>
                  <a:tcPr marL="77913" marR="77913" marT="38957" marB="38957" anchor="ctr"/>
                </a:tc>
                <a:extLst>
                  <a:ext uri="{0D108BD9-81ED-4DB2-BD59-A6C34878D82A}">
                    <a16:rowId xmlns:a16="http://schemas.microsoft.com/office/drawing/2014/main" val="2107104433"/>
                  </a:ext>
                </a:extLst>
              </a:tr>
              <a:tr h="327043">
                <a:tc>
                  <a:txBody>
                    <a:bodyPr/>
                    <a:lstStyle/>
                    <a:p>
                      <a:pPr algn="l"/>
                      <a:r>
                        <a:rPr kumimoji="1" lang="ja-JP" altLang="en-US" sz="1200" dirty="0">
                          <a:solidFill>
                            <a:schemeClr val="tx1"/>
                          </a:solidFill>
                        </a:rPr>
                        <a:t>　　正社員</a:t>
                      </a:r>
                    </a:p>
                  </a:txBody>
                  <a:tcPr marL="77913" marR="77913" marT="38957" marB="38957" anchor="ctr"/>
                </a:tc>
                <a:tc>
                  <a:txBody>
                    <a:bodyPr/>
                    <a:lstStyle/>
                    <a:p>
                      <a:pPr algn="ctr"/>
                      <a:r>
                        <a:rPr kumimoji="1" lang="en-US" altLang="ja-JP" sz="1200" dirty="0">
                          <a:solidFill>
                            <a:schemeClr val="tx1"/>
                          </a:solidFill>
                        </a:rPr>
                        <a:t>80.5</a:t>
                      </a:r>
                      <a:r>
                        <a:rPr kumimoji="1" lang="ja-JP" altLang="en-US" sz="1200" dirty="0">
                          <a:solidFill>
                            <a:schemeClr val="tx1"/>
                          </a:solidFill>
                        </a:rPr>
                        <a:t>％</a:t>
                      </a:r>
                    </a:p>
                  </a:txBody>
                  <a:tcPr marL="77913" marR="77913" marT="38957" marB="38957" anchor="ctr"/>
                </a:tc>
                <a:extLst>
                  <a:ext uri="{0D108BD9-81ED-4DB2-BD59-A6C34878D82A}">
                    <a16:rowId xmlns:a16="http://schemas.microsoft.com/office/drawing/2014/main" val="1277886037"/>
                  </a:ext>
                </a:extLst>
              </a:tr>
              <a:tr h="327043">
                <a:tc>
                  <a:txBody>
                    <a:bodyPr/>
                    <a:lstStyle/>
                    <a:p>
                      <a:pPr algn="ctr"/>
                      <a:r>
                        <a:rPr kumimoji="1" lang="ja-JP" altLang="en-US" sz="1200" dirty="0">
                          <a:solidFill>
                            <a:schemeClr val="tx1"/>
                          </a:solidFill>
                        </a:rPr>
                        <a:t>　パート・有期社員</a:t>
                      </a:r>
                    </a:p>
                  </a:txBody>
                  <a:tcPr marL="77913" marR="77913" marT="38957" marB="38957" anchor="ctr"/>
                </a:tc>
                <a:tc>
                  <a:txBody>
                    <a:bodyPr/>
                    <a:lstStyle/>
                    <a:p>
                      <a:pPr algn="ctr"/>
                      <a:r>
                        <a:rPr kumimoji="1" lang="en-US" altLang="ja-JP" sz="1200" dirty="0">
                          <a:solidFill>
                            <a:schemeClr val="tx1"/>
                          </a:solidFill>
                        </a:rPr>
                        <a:t>91.5</a:t>
                      </a:r>
                      <a:r>
                        <a:rPr kumimoji="1" lang="ja-JP" altLang="en-US" sz="1200" dirty="0">
                          <a:solidFill>
                            <a:schemeClr val="tx1"/>
                          </a:solidFill>
                        </a:rPr>
                        <a:t>％</a:t>
                      </a:r>
                    </a:p>
                  </a:txBody>
                  <a:tcPr marL="77913" marR="77913" marT="38957" marB="38957" anchor="ctr"/>
                </a:tc>
                <a:extLst>
                  <a:ext uri="{0D108BD9-81ED-4DB2-BD59-A6C34878D82A}">
                    <a16:rowId xmlns:a16="http://schemas.microsoft.com/office/drawing/2014/main" val="3079822721"/>
                  </a:ext>
                </a:extLst>
              </a:tr>
            </a:tbl>
          </a:graphicData>
        </a:graphic>
      </p:graphicFrame>
      <p:sp>
        <p:nvSpPr>
          <p:cNvPr id="10" name="正方形/長方形 9"/>
          <p:cNvSpPr/>
          <p:nvPr/>
        </p:nvSpPr>
        <p:spPr>
          <a:xfrm>
            <a:off x="3800872" y="1270702"/>
            <a:ext cx="2511778" cy="261610"/>
          </a:xfrm>
          <a:prstGeom prst="rect">
            <a:avLst/>
          </a:prstGeom>
        </p:spPr>
        <p:txBody>
          <a:bodyPr wrap="square">
            <a:spAutoFit/>
          </a:bodyPr>
          <a:lstStyle/>
          <a:p>
            <a:pPr marL="154211" indent="-154211" defTabSz="389586">
              <a:spcBef>
                <a:spcPts val="511"/>
              </a:spcBef>
            </a:pPr>
            <a:r>
              <a:rPr lang="ja-JP" altLang="en-US" sz="1100" dirty="0">
                <a:solidFill>
                  <a:srgbClr val="000000"/>
                </a:solidFill>
                <a:latin typeface="Segoe UI"/>
                <a:ea typeface="メイリオ"/>
              </a:rPr>
              <a:t>公表日：</a:t>
            </a:r>
            <a:r>
              <a:rPr lang="en-US" altLang="ja-JP" sz="1100" dirty="0">
                <a:solidFill>
                  <a:srgbClr val="000000"/>
                </a:solidFill>
                <a:latin typeface="Segoe UI"/>
                <a:ea typeface="メイリオ"/>
              </a:rPr>
              <a:t>2027</a:t>
            </a:r>
            <a:r>
              <a:rPr lang="ja-JP" altLang="en-US" sz="1100" dirty="0">
                <a:solidFill>
                  <a:srgbClr val="000000"/>
                </a:solidFill>
                <a:latin typeface="Segoe UI"/>
                <a:ea typeface="メイリオ"/>
              </a:rPr>
              <a:t>年４月２１日</a:t>
            </a:r>
          </a:p>
        </p:txBody>
      </p:sp>
      <p:sp>
        <p:nvSpPr>
          <p:cNvPr id="13" name="正方形/長方形 12"/>
          <p:cNvSpPr/>
          <p:nvPr/>
        </p:nvSpPr>
        <p:spPr>
          <a:xfrm>
            <a:off x="992561" y="5286816"/>
            <a:ext cx="5256583" cy="86400"/>
          </a:xfrm>
          <a:prstGeom prst="rect">
            <a:avLst/>
          </a:prstGeom>
          <a:solidFill>
            <a:srgbClr val="FCEC8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47181" y="1060664"/>
            <a:ext cx="6278027" cy="560869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6" name="四角形吹き出し 15"/>
          <p:cNvSpPr/>
          <p:nvPr/>
        </p:nvSpPr>
        <p:spPr>
          <a:xfrm>
            <a:off x="6869111" y="5085184"/>
            <a:ext cx="2764409" cy="930605"/>
          </a:xfrm>
          <a:prstGeom prst="wedgeRectCallout">
            <a:avLst>
              <a:gd name="adj1" fmla="val -60034"/>
              <a:gd name="adj2" fmla="val -23803"/>
            </a:avLst>
          </a:prstGeom>
          <a:solidFill>
            <a:schemeClr val="accent6">
              <a:lumMod val="90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solidFill>
                  <a:sysClr val="windowText" lastClr="000000"/>
                </a:solidFill>
              </a:rPr>
              <a:t>POINT</a:t>
            </a:r>
            <a:r>
              <a:rPr kumimoji="1" lang="ja-JP" altLang="en-US" sz="1200" b="1" dirty="0">
                <a:solidFill>
                  <a:sysClr val="windowText" lastClr="000000"/>
                </a:solidFill>
              </a:rPr>
              <a:t>：</a:t>
            </a:r>
            <a:endParaRPr kumimoji="1" lang="en-US" altLang="ja-JP" sz="1200" b="1" dirty="0">
              <a:solidFill>
                <a:sysClr val="windowText" lastClr="000000"/>
              </a:solidFill>
            </a:endParaRPr>
          </a:p>
          <a:p>
            <a:r>
              <a:rPr kumimoji="1" lang="ja-JP" altLang="en-US" sz="1200" b="1" dirty="0">
                <a:solidFill>
                  <a:sysClr val="windowText" lastClr="000000"/>
                </a:solidFill>
              </a:rPr>
              <a:t>　追加的な分析結果を記載すると、</a:t>
            </a:r>
            <a:endParaRPr kumimoji="1" lang="en-US" altLang="ja-JP" sz="1200" b="1" dirty="0">
              <a:solidFill>
                <a:sysClr val="windowText" lastClr="000000"/>
              </a:solidFill>
            </a:endParaRPr>
          </a:p>
          <a:p>
            <a:r>
              <a:rPr kumimoji="1" lang="ja-JP" altLang="en-US" sz="1200" b="1" dirty="0">
                <a:solidFill>
                  <a:sysClr val="windowText" lastClr="000000"/>
                </a:solidFill>
              </a:rPr>
              <a:t>　より自社の状況をわかりやすく</a:t>
            </a:r>
            <a:endParaRPr kumimoji="1" lang="en-US" altLang="ja-JP" sz="1200" b="1" dirty="0">
              <a:solidFill>
                <a:sysClr val="windowText" lastClr="000000"/>
              </a:solidFill>
            </a:endParaRPr>
          </a:p>
          <a:p>
            <a:r>
              <a:rPr kumimoji="1" lang="ja-JP" altLang="en-US" sz="1200" b="1" dirty="0">
                <a:solidFill>
                  <a:sysClr val="windowText" lastClr="000000"/>
                </a:solidFill>
              </a:rPr>
              <a:t>　伝えられます</a:t>
            </a:r>
          </a:p>
        </p:txBody>
      </p:sp>
      <p:sp>
        <p:nvSpPr>
          <p:cNvPr id="21" name="正方形/長方形 20"/>
          <p:cNvSpPr/>
          <p:nvPr/>
        </p:nvSpPr>
        <p:spPr>
          <a:xfrm>
            <a:off x="1003449" y="4437342"/>
            <a:ext cx="2077343" cy="86400"/>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992561" y="5502840"/>
            <a:ext cx="5256583" cy="86400"/>
          </a:xfrm>
          <a:prstGeom prst="rect">
            <a:avLst/>
          </a:prstGeom>
          <a:solidFill>
            <a:srgbClr val="FCEC8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992561" y="5706184"/>
            <a:ext cx="2088231" cy="86400"/>
          </a:xfrm>
          <a:prstGeom prst="rect">
            <a:avLst/>
          </a:prstGeom>
          <a:solidFill>
            <a:srgbClr val="FCEC8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991197" y="6165304"/>
            <a:ext cx="5689995" cy="86400"/>
          </a:xfrm>
          <a:prstGeom prst="rect">
            <a:avLst/>
          </a:prstGeom>
          <a:solidFill>
            <a:srgbClr val="FCEC8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42072" y="3167158"/>
            <a:ext cx="6366413" cy="3172663"/>
          </a:xfrm>
          <a:prstGeom prst="rect">
            <a:avLst/>
          </a:prstGeom>
        </p:spPr>
        <p:txBody>
          <a:bodyPr wrap="square">
            <a:spAutoFit/>
          </a:bodyPr>
          <a:lstStyle/>
          <a:p>
            <a:pPr marL="154211" indent="-154211" defTabSz="389586">
              <a:spcBef>
                <a:spcPts val="511"/>
              </a:spcBef>
            </a:pPr>
            <a:r>
              <a:rPr lang="ja-JP" altLang="en-US" sz="1100" dirty="0">
                <a:solidFill>
                  <a:srgbClr val="000000"/>
                </a:solidFill>
                <a:latin typeface="Segoe UI"/>
                <a:ea typeface="メイリオ"/>
              </a:rPr>
              <a:t>　</a:t>
            </a:r>
            <a:r>
              <a:rPr lang="ja-JP" altLang="en-US" sz="1100" b="1" dirty="0">
                <a:solidFill>
                  <a:srgbClr val="000000"/>
                </a:solidFill>
                <a:latin typeface="Segoe UI"/>
                <a:ea typeface="メイリオ"/>
              </a:rPr>
              <a:t>対象期間：</a:t>
            </a:r>
            <a:r>
              <a:rPr lang="ja-JP" altLang="en-US" sz="1100" dirty="0">
                <a:solidFill>
                  <a:srgbClr val="000000"/>
                </a:solidFill>
                <a:latin typeface="Segoe UI"/>
                <a:ea typeface="メイリオ"/>
              </a:rPr>
              <a:t>令和</a:t>
            </a:r>
            <a:r>
              <a:rPr lang="en-US" altLang="ja-JP" sz="1100" dirty="0">
                <a:solidFill>
                  <a:srgbClr val="000000"/>
                </a:solidFill>
                <a:latin typeface="Segoe UI"/>
                <a:ea typeface="メイリオ"/>
              </a:rPr>
              <a:t>8</a:t>
            </a:r>
            <a:r>
              <a:rPr lang="ja-JP" altLang="en-US" sz="1100" dirty="0">
                <a:solidFill>
                  <a:srgbClr val="000000"/>
                </a:solidFill>
                <a:latin typeface="Segoe UI"/>
                <a:ea typeface="メイリオ"/>
              </a:rPr>
              <a:t>事業年度（令和８年４月１日から令和９年３月</a:t>
            </a:r>
            <a:r>
              <a:rPr lang="en-US" altLang="ja-JP" sz="1100" dirty="0">
                <a:solidFill>
                  <a:srgbClr val="000000"/>
                </a:solidFill>
                <a:latin typeface="Segoe UI"/>
                <a:ea typeface="メイリオ"/>
              </a:rPr>
              <a:t>31</a:t>
            </a:r>
            <a:r>
              <a:rPr lang="ja-JP" altLang="en-US" sz="1100" dirty="0">
                <a:solidFill>
                  <a:srgbClr val="000000"/>
                </a:solidFill>
                <a:latin typeface="Segoe UI"/>
                <a:ea typeface="メイリオ"/>
              </a:rPr>
              <a:t>日まで）</a:t>
            </a:r>
            <a:endParaRPr lang="en-US" altLang="ja-JP" sz="1100" b="1" dirty="0">
              <a:solidFill>
                <a:srgbClr val="FF0000"/>
              </a:solidFill>
              <a:latin typeface="Segoe UI"/>
              <a:ea typeface="メイリオ"/>
            </a:endParaRPr>
          </a:p>
          <a:p>
            <a:pPr marL="154211" indent="-154211" defTabSz="389586">
              <a:spcBef>
                <a:spcPts val="511"/>
              </a:spcBef>
            </a:pPr>
            <a:r>
              <a:rPr lang="ja-JP" altLang="en-US" sz="1100" dirty="0">
                <a:solidFill>
                  <a:srgbClr val="000000"/>
                </a:solidFill>
                <a:latin typeface="Segoe UI"/>
                <a:ea typeface="メイリオ"/>
              </a:rPr>
              <a:t>　</a:t>
            </a:r>
            <a:r>
              <a:rPr lang="ja-JP" altLang="en-US" sz="1100" b="1" dirty="0">
                <a:solidFill>
                  <a:srgbClr val="000000"/>
                </a:solidFill>
                <a:latin typeface="Segoe UI"/>
                <a:ea typeface="メイリオ"/>
              </a:rPr>
              <a:t>賃金：</a:t>
            </a:r>
            <a:r>
              <a:rPr lang="ja-JP" altLang="en-US" sz="1100" dirty="0">
                <a:solidFill>
                  <a:srgbClr val="000000"/>
                </a:solidFill>
                <a:latin typeface="Segoe UI"/>
                <a:ea typeface="メイリオ"/>
              </a:rPr>
              <a:t>基本給、超過労働に対する報酬、賞与等を含み、退職手当、通勤手当等を除く。</a:t>
            </a:r>
            <a:endParaRPr lang="en-US" altLang="ja-JP" sz="1100" dirty="0">
              <a:solidFill>
                <a:srgbClr val="000000"/>
              </a:solidFill>
              <a:latin typeface="Segoe UI"/>
              <a:ea typeface="メイリオ"/>
            </a:endParaRPr>
          </a:p>
          <a:p>
            <a:pPr marL="154211" indent="-154211" defTabSz="389586">
              <a:spcBef>
                <a:spcPts val="511"/>
              </a:spcBef>
            </a:pPr>
            <a:r>
              <a:rPr lang="ja-JP" altLang="en-US" sz="1100" b="1" dirty="0">
                <a:solidFill>
                  <a:srgbClr val="000000"/>
                </a:solidFill>
                <a:latin typeface="Segoe UI"/>
                <a:ea typeface="メイリオ"/>
              </a:rPr>
              <a:t>　正社員：</a:t>
            </a:r>
            <a:r>
              <a:rPr lang="ja-JP" altLang="en-US" sz="1100" dirty="0">
                <a:solidFill>
                  <a:srgbClr val="000000"/>
                </a:solidFill>
                <a:latin typeface="Segoe UI"/>
                <a:ea typeface="メイリオ"/>
              </a:rPr>
              <a:t>出向者については、当社から社外への出向者を除き、他社から当社への出向者を含む。</a:t>
            </a:r>
            <a:endParaRPr lang="en-US" altLang="ja-JP" sz="1100" dirty="0">
              <a:solidFill>
                <a:srgbClr val="000000"/>
              </a:solidFill>
              <a:latin typeface="Segoe UI"/>
              <a:ea typeface="メイリオ"/>
            </a:endParaRPr>
          </a:p>
          <a:p>
            <a:pPr marL="154211" indent="-154211" defTabSz="389586">
              <a:spcBef>
                <a:spcPts val="511"/>
              </a:spcBef>
            </a:pPr>
            <a:r>
              <a:rPr lang="ja-JP" altLang="en-US" sz="1100" dirty="0">
                <a:solidFill>
                  <a:srgbClr val="000000"/>
                </a:solidFill>
                <a:latin typeface="Segoe UI"/>
                <a:ea typeface="メイリオ"/>
              </a:rPr>
              <a:t>　</a:t>
            </a:r>
            <a:r>
              <a:rPr lang="ja-JP" altLang="en-US" sz="1100" b="1" dirty="0">
                <a:solidFill>
                  <a:srgbClr val="000000"/>
                </a:solidFill>
                <a:latin typeface="Segoe UI"/>
                <a:ea typeface="メイリオ"/>
              </a:rPr>
              <a:t>パート・有期社員：</a:t>
            </a:r>
            <a:r>
              <a:rPr lang="ja-JP" altLang="en-US" sz="1100" dirty="0">
                <a:solidFill>
                  <a:srgbClr val="000000"/>
                </a:solidFill>
                <a:latin typeface="Segoe UI"/>
                <a:ea typeface="メイリオ"/>
              </a:rPr>
              <a:t>期間工、パートタイマー、嘱託を含み、派遣社員を除く。</a:t>
            </a:r>
            <a:endParaRPr lang="en-US" altLang="ja-JP" sz="1100" dirty="0">
              <a:solidFill>
                <a:srgbClr val="000000"/>
              </a:solidFill>
              <a:latin typeface="Segoe UI"/>
              <a:ea typeface="メイリオ"/>
            </a:endParaRPr>
          </a:p>
          <a:p>
            <a:pPr marL="154211" indent="-154211" defTabSz="389586">
              <a:spcBef>
                <a:spcPts val="511"/>
              </a:spcBef>
            </a:pPr>
            <a:r>
              <a:rPr lang="ja-JP" altLang="en-US" sz="1100" dirty="0">
                <a:solidFill>
                  <a:srgbClr val="000000"/>
                </a:solidFill>
                <a:latin typeface="Segoe UI"/>
                <a:ea typeface="メイリオ"/>
              </a:rPr>
              <a:t>　　</a:t>
            </a:r>
            <a:r>
              <a:rPr lang="en-US" altLang="ja-JP" sz="1100" dirty="0">
                <a:solidFill>
                  <a:srgbClr val="000000"/>
                </a:solidFill>
                <a:latin typeface="Segoe UI"/>
                <a:ea typeface="メイリオ"/>
              </a:rPr>
              <a:t>※</a:t>
            </a:r>
            <a:r>
              <a:rPr lang="ja-JP" altLang="en-US" sz="1100" dirty="0">
                <a:solidFill>
                  <a:srgbClr val="000000"/>
                </a:solidFill>
              </a:rPr>
              <a:t>なお、パート労働者については、フルタイム労働者の所定労働時間（</a:t>
            </a:r>
            <a:r>
              <a:rPr lang="en-US" altLang="ja-JP" sz="1100" dirty="0">
                <a:solidFill>
                  <a:srgbClr val="000000"/>
                </a:solidFill>
              </a:rPr>
              <a:t>8</a:t>
            </a:r>
            <a:r>
              <a:rPr lang="ja-JP" altLang="en-US" sz="1100" dirty="0">
                <a:solidFill>
                  <a:srgbClr val="000000"/>
                </a:solidFill>
              </a:rPr>
              <a:t>時間</a:t>
            </a:r>
            <a:r>
              <a:rPr lang="en-US" altLang="ja-JP" sz="1100" dirty="0">
                <a:solidFill>
                  <a:srgbClr val="000000"/>
                </a:solidFill>
              </a:rPr>
              <a:t>/</a:t>
            </a:r>
            <a:r>
              <a:rPr lang="ja-JP" altLang="en-US" sz="1100" dirty="0">
                <a:solidFill>
                  <a:srgbClr val="000000"/>
                </a:solidFill>
              </a:rPr>
              <a:t>日）を</a:t>
            </a:r>
            <a:endParaRPr lang="en-US" altLang="ja-JP" sz="1100" dirty="0">
              <a:solidFill>
                <a:srgbClr val="000000"/>
              </a:solidFill>
            </a:endParaRPr>
          </a:p>
          <a:p>
            <a:pPr marL="154211" indent="-154211" defTabSz="389586">
              <a:spcBef>
                <a:spcPts val="511"/>
              </a:spcBef>
            </a:pPr>
            <a:r>
              <a:rPr lang="ja-JP" altLang="en-US" sz="1100" dirty="0">
                <a:solidFill>
                  <a:srgbClr val="000000"/>
                </a:solidFill>
              </a:rPr>
              <a:t>　　　もとに人員数の換算を行っている。</a:t>
            </a:r>
            <a:endParaRPr lang="en-US" altLang="ja-JP" sz="1100" dirty="0">
              <a:solidFill>
                <a:srgbClr val="000000"/>
              </a:solidFill>
              <a:latin typeface="Segoe UI"/>
              <a:ea typeface="メイリオ"/>
            </a:endParaRPr>
          </a:p>
          <a:p>
            <a:pPr marL="154211" indent="-154211" defTabSz="389586">
              <a:spcBef>
                <a:spcPts val="511"/>
              </a:spcBef>
            </a:pPr>
            <a:endParaRPr lang="en-US" altLang="ja-JP" sz="300" dirty="0">
              <a:solidFill>
                <a:srgbClr val="000000"/>
              </a:solidFill>
              <a:latin typeface="Segoe UI"/>
              <a:ea typeface="メイリオ"/>
            </a:endParaRPr>
          </a:p>
          <a:p>
            <a:pPr marL="154211" indent="-154211" defTabSz="389586">
              <a:spcBef>
                <a:spcPts val="511"/>
              </a:spcBef>
            </a:pPr>
            <a:r>
              <a:rPr lang="ja-JP" altLang="en-US" sz="1100" b="1" dirty="0">
                <a:solidFill>
                  <a:srgbClr val="000000"/>
                </a:solidFill>
                <a:latin typeface="Segoe UI"/>
                <a:ea typeface="メイリオ"/>
              </a:rPr>
              <a:t>　差異についての補足説明：</a:t>
            </a:r>
            <a:endParaRPr lang="en-US" altLang="ja-JP" sz="1100" b="1" dirty="0">
              <a:solidFill>
                <a:srgbClr val="000000"/>
              </a:solidFill>
              <a:latin typeface="Segoe UI"/>
              <a:ea typeface="メイリオ"/>
            </a:endParaRPr>
          </a:p>
          <a:p>
            <a:pPr marL="154211" indent="-154211" defTabSz="389586">
              <a:spcBef>
                <a:spcPts val="511"/>
              </a:spcBef>
            </a:pPr>
            <a:r>
              <a:rPr lang="ja-JP" altLang="en-US" sz="1100" dirty="0">
                <a:solidFill>
                  <a:srgbClr val="000000"/>
                </a:solidFill>
              </a:rPr>
              <a:t>　　＜正社員＞</a:t>
            </a:r>
            <a:endParaRPr lang="en-US" altLang="ja-JP" sz="1100" dirty="0">
              <a:solidFill>
                <a:srgbClr val="000000"/>
              </a:solidFill>
            </a:endParaRPr>
          </a:p>
          <a:p>
            <a:pPr marL="154211" indent="-154211" defTabSz="389586">
              <a:spcBef>
                <a:spcPts val="511"/>
              </a:spcBef>
            </a:pPr>
            <a:r>
              <a:rPr lang="ja-JP" altLang="en-US" sz="1100" dirty="0">
                <a:solidFill>
                  <a:srgbClr val="000000"/>
                </a:solidFill>
              </a:rPr>
              <a:t>　　　正社員のうち、最も差異が生じている役職は部長級で、部長級における男女の賃金の</a:t>
            </a:r>
            <a:endParaRPr lang="en-US" altLang="ja-JP" sz="1100" dirty="0">
              <a:solidFill>
                <a:srgbClr val="000000"/>
              </a:solidFill>
            </a:endParaRPr>
          </a:p>
          <a:p>
            <a:pPr marL="154211" indent="-154211" defTabSz="389586">
              <a:spcBef>
                <a:spcPts val="511"/>
              </a:spcBef>
            </a:pPr>
            <a:r>
              <a:rPr lang="ja-JP" altLang="en-US" sz="1100" dirty="0">
                <a:solidFill>
                  <a:srgbClr val="000000"/>
                </a:solidFill>
              </a:rPr>
              <a:t>　　　差異は</a:t>
            </a:r>
            <a:r>
              <a:rPr lang="en-US" altLang="ja-JP" sz="1100" dirty="0">
                <a:solidFill>
                  <a:srgbClr val="000000"/>
                </a:solidFill>
              </a:rPr>
              <a:t>71.2</a:t>
            </a:r>
            <a:r>
              <a:rPr lang="ja-JP" altLang="en-US" sz="1100" dirty="0">
                <a:solidFill>
                  <a:srgbClr val="000000"/>
                </a:solidFill>
              </a:rPr>
              <a:t>％である。また、部長級における女性の割合も</a:t>
            </a:r>
            <a:r>
              <a:rPr lang="en-US" altLang="ja-JP" sz="1100" dirty="0">
                <a:solidFill>
                  <a:srgbClr val="000000"/>
                </a:solidFill>
              </a:rPr>
              <a:t>8.0</a:t>
            </a:r>
            <a:r>
              <a:rPr lang="ja-JP" altLang="en-US" sz="1100" dirty="0">
                <a:solidFill>
                  <a:srgbClr val="000000"/>
                </a:solidFill>
              </a:rPr>
              <a:t>％と少なく、部長級への</a:t>
            </a:r>
            <a:endParaRPr lang="en-US" altLang="ja-JP" sz="1100" dirty="0">
              <a:solidFill>
                <a:srgbClr val="000000"/>
              </a:solidFill>
            </a:endParaRPr>
          </a:p>
          <a:p>
            <a:pPr marL="154211" indent="-154211" defTabSz="389586">
              <a:spcBef>
                <a:spcPts val="511"/>
              </a:spcBef>
            </a:pPr>
            <a:r>
              <a:rPr lang="ja-JP" altLang="en-US" sz="1100" dirty="0">
                <a:solidFill>
                  <a:srgbClr val="000000"/>
                </a:solidFill>
              </a:rPr>
              <a:t>　　　女性登用を計画的に推進していく。</a:t>
            </a:r>
            <a:endParaRPr lang="en-US" altLang="ja-JP" sz="1100" dirty="0">
              <a:solidFill>
                <a:srgbClr val="000000"/>
              </a:solidFill>
              <a:latin typeface="Segoe UI"/>
              <a:ea typeface="メイリオ"/>
            </a:endParaRPr>
          </a:p>
          <a:p>
            <a:pPr marL="154211" indent="-154211" defTabSz="389586">
              <a:spcBef>
                <a:spcPts val="511"/>
              </a:spcBef>
            </a:pPr>
            <a:r>
              <a:rPr lang="ja-JP" altLang="en-US" sz="1100" dirty="0">
                <a:solidFill>
                  <a:srgbClr val="000000"/>
                </a:solidFill>
                <a:latin typeface="Segoe UI"/>
                <a:ea typeface="メイリオ"/>
              </a:rPr>
              <a:t>　　＜パート・有期社員＞</a:t>
            </a:r>
            <a:endParaRPr lang="en-US" altLang="ja-JP" sz="1100" dirty="0">
              <a:solidFill>
                <a:srgbClr val="000000"/>
              </a:solidFill>
              <a:latin typeface="Segoe UI"/>
              <a:ea typeface="メイリオ"/>
            </a:endParaRPr>
          </a:p>
          <a:p>
            <a:pPr marL="154211" indent="-154211" defTabSz="389586">
              <a:spcBef>
                <a:spcPts val="511"/>
              </a:spcBef>
            </a:pPr>
            <a:r>
              <a:rPr lang="ja-JP" altLang="en-US" sz="1100" dirty="0">
                <a:solidFill>
                  <a:srgbClr val="000000"/>
                </a:solidFill>
                <a:latin typeface="Segoe UI"/>
                <a:ea typeface="メイリオ"/>
              </a:rPr>
              <a:t>　　　女性よりも男性に相対的に賃金が高い嘱託社員が多いため、格差が生じていると考えられる。</a:t>
            </a:r>
          </a:p>
        </p:txBody>
      </p:sp>
      <p:sp>
        <p:nvSpPr>
          <p:cNvPr id="15" name="四角形吹き出し 14"/>
          <p:cNvSpPr/>
          <p:nvPr/>
        </p:nvSpPr>
        <p:spPr>
          <a:xfrm>
            <a:off x="6897217" y="3834135"/>
            <a:ext cx="2736303" cy="898285"/>
          </a:xfrm>
          <a:prstGeom prst="wedgeRectCallout">
            <a:avLst>
              <a:gd name="adj1" fmla="val -59762"/>
              <a:gd name="adj2" fmla="val 12526"/>
            </a:avLst>
          </a:prstGeom>
          <a:solidFill>
            <a:srgbClr val="E0F1F1"/>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solidFill>
                  <a:sysClr val="windowText" lastClr="000000"/>
                </a:solidFill>
              </a:rPr>
              <a:t>POINT</a:t>
            </a:r>
            <a:r>
              <a:rPr kumimoji="1" lang="ja-JP" altLang="en-US" sz="1200" b="1" dirty="0">
                <a:solidFill>
                  <a:sysClr val="windowText" lastClr="000000"/>
                </a:solidFill>
              </a:rPr>
              <a:t>：</a:t>
            </a:r>
            <a:endParaRPr kumimoji="1" lang="en-US" altLang="ja-JP" sz="1200" b="1" dirty="0">
              <a:solidFill>
                <a:sysClr val="windowText" lastClr="000000"/>
              </a:solidFill>
            </a:endParaRPr>
          </a:p>
          <a:p>
            <a:r>
              <a:rPr kumimoji="1" lang="ja-JP" altLang="en-US" sz="1200" b="1" dirty="0">
                <a:solidFill>
                  <a:sysClr val="windowText" lastClr="000000"/>
                </a:solidFill>
              </a:rPr>
              <a:t>　人員数について労働時間を基に換</a:t>
            </a:r>
            <a:endParaRPr kumimoji="1" lang="en-US" altLang="ja-JP" sz="1200" b="1" dirty="0">
              <a:solidFill>
                <a:sysClr val="windowText" lastClr="000000"/>
              </a:solidFill>
            </a:endParaRPr>
          </a:p>
          <a:p>
            <a:r>
              <a:rPr kumimoji="1" lang="ja-JP" altLang="en-US" sz="1200" b="1" dirty="0">
                <a:solidFill>
                  <a:sysClr val="windowText" lastClr="000000"/>
                </a:solidFill>
              </a:rPr>
              <a:t>　算している場合にはその旨と計算</a:t>
            </a:r>
            <a:endParaRPr kumimoji="1" lang="en-US" altLang="ja-JP" sz="1200" b="1" dirty="0">
              <a:solidFill>
                <a:sysClr val="windowText" lastClr="000000"/>
              </a:solidFill>
            </a:endParaRPr>
          </a:p>
          <a:p>
            <a:r>
              <a:rPr kumimoji="1" lang="ja-JP" altLang="en-US" sz="1200" b="1" dirty="0">
                <a:solidFill>
                  <a:sysClr val="windowText" lastClr="000000"/>
                </a:solidFill>
              </a:rPr>
              <a:t>　方法を記載してください</a:t>
            </a:r>
          </a:p>
        </p:txBody>
      </p:sp>
    </p:spTree>
    <p:extLst>
      <p:ext uri="{BB962C8B-B14F-4D97-AF65-F5344CB8AC3E}">
        <p14:creationId xmlns:p14="http://schemas.microsoft.com/office/powerpoint/2010/main" val="42965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zh-TW" altLang="en-US" dirty="0"/>
              <a:t>男女間賃金差異</a:t>
            </a:r>
            <a:r>
              <a:rPr kumimoji="1" lang="ja-JP" altLang="en-US" dirty="0"/>
              <a:t>の意味について</a:t>
            </a:r>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33</a:t>
            </a:fld>
            <a:endParaRPr lang="en-US" dirty="0"/>
          </a:p>
        </p:txBody>
      </p:sp>
      <p:sp>
        <p:nvSpPr>
          <p:cNvPr id="5" name="正方形/長方形 4"/>
          <p:cNvSpPr/>
          <p:nvPr/>
        </p:nvSpPr>
        <p:spPr>
          <a:xfrm>
            <a:off x="504000" y="1368000"/>
            <a:ext cx="9036000" cy="3046988"/>
          </a:xfrm>
          <a:prstGeom prst="rect">
            <a:avLst/>
          </a:prstGeom>
        </p:spPr>
        <p:txBody>
          <a:bodyPr wrap="square">
            <a:spAutoFit/>
          </a:bodyPr>
          <a:lstStyle/>
          <a:p>
            <a:r>
              <a:rPr lang="ja-JP" altLang="en-US" sz="1600" dirty="0"/>
              <a:t>　企業における</a:t>
            </a:r>
            <a:r>
              <a:rPr lang="zh-TW" altLang="en-US" sz="1600" dirty="0"/>
              <a:t>男女間賃金差異</a:t>
            </a:r>
            <a:r>
              <a:rPr lang="ja-JP" altLang="en-US" sz="1600" dirty="0"/>
              <a:t>については、行動計画の策定等による取組の結果、特に女性の登用や継続就業の進捗を測る観点から有効な指標となり得るものですが、 例えば、 女性労働者の新規採用を強化する等の女性活躍推進の取組により、相対的に</a:t>
            </a:r>
            <a:r>
              <a:rPr lang="zh-TW" altLang="en-US" sz="1600" dirty="0"/>
              <a:t>男女間賃金差異</a:t>
            </a:r>
            <a:r>
              <a:rPr lang="ja-JP" altLang="en-US" sz="1600" dirty="0"/>
              <a:t>が拡大することもあり得ます。</a:t>
            </a:r>
            <a:endParaRPr lang="en-US" altLang="ja-JP" sz="1600" dirty="0"/>
          </a:p>
          <a:p>
            <a:endParaRPr lang="en-US" altLang="ja-JP" sz="1600" dirty="0"/>
          </a:p>
          <a:p>
            <a:r>
              <a:rPr lang="ja-JP" altLang="en-US" sz="1600" dirty="0"/>
              <a:t>　</a:t>
            </a:r>
            <a:r>
              <a:rPr lang="zh-TW" altLang="en-US" sz="1600" dirty="0"/>
              <a:t>男女間賃金差異</a:t>
            </a:r>
            <a:r>
              <a:rPr lang="ja-JP" altLang="en-US" sz="1600" dirty="0"/>
              <a:t>が小さい場合でも、管理職比率や平均継続勤務年数などの個々の指標を見たときに男女間格差が生じていることもあり得ます。</a:t>
            </a:r>
            <a:endParaRPr lang="en-US" altLang="ja-JP" sz="1600" dirty="0"/>
          </a:p>
          <a:p>
            <a:endParaRPr lang="ja-JP" altLang="en-US" sz="1600" dirty="0"/>
          </a:p>
          <a:p>
            <a:r>
              <a:rPr lang="ja-JP" altLang="en-US" sz="1600" dirty="0"/>
              <a:t>　</a:t>
            </a:r>
            <a:r>
              <a:rPr lang="ja-JP" altLang="en-US" sz="1600" b="1" dirty="0">
                <a:solidFill>
                  <a:srgbClr val="FF0066"/>
                </a:solidFill>
              </a:rPr>
              <a:t>企業においては、数値の大小に終始することなく、法に基づき、自社の管理職比率や平均継続勤務年数などの状況把握・課題分析を改めて行った上で、女性活躍推進のための取組を継続することが重要です。</a:t>
            </a:r>
            <a:endParaRPr lang="en-US" altLang="ja-JP" sz="1600" b="1" dirty="0">
              <a:solidFill>
                <a:srgbClr val="FF0066"/>
              </a:solidFill>
            </a:endParaRPr>
          </a:p>
          <a:p>
            <a:endParaRPr lang="ja-JP" altLang="en-US" sz="1600" dirty="0"/>
          </a:p>
        </p:txBody>
      </p:sp>
    </p:spTree>
    <p:extLst>
      <p:ext uri="{BB962C8B-B14F-4D97-AF65-F5344CB8AC3E}">
        <p14:creationId xmlns:p14="http://schemas.microsoft.com/office/powerpoint/2010/main" val="3996795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説明欄の活用について</a:t>
            </a:r>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34</a:t>
            </a:fld>
            <a:endParaRPr lang="en-US" dirty="0"/>
          </a:p>
        </p:txBody>
      </p:sp>
      <p:sp>
        <p:nvSpPr>
          <p:cNvPr id="5" name="テキスト ボックス 4"/>
          <p:cNvSpPr txBox="1"/>
          <p:nvPr/>
        </p:nvSpPr>
        <p:spPr>
          <a:xfrm>
            <a:off x="570000" y="986725"/>
            <a:ext cx="8622533" cy="4515247"/>
          </a:xfrm>
          <a:prstGeom prst="rect">
            <a:avLst/>
          </a:prstGeom>
          <a:noFill/>
        </p:spPr>
        <p:txBody>
          <a:bodyPr wrap="square" lIns="108000" rIns="72000" rtlCol="0">
            <a:noAutofit/>
          </a:bodyPr>
          <a:lstStyle/>
          <a:p>
            <a:pPr>
              <a:lnSpc>
                <a:spcPct val="110000"/>
              </a:lnSpc>
            </a:pPr>
            <a:r>
              <a:rPr lang="ja-JP" altLang="en-US" sz="1400" b="1" dirty="0">
                <a:solidFill>
                  <a:srgbClr val="103185"/>
                </a:solidFill>
                <a:latin typeface="メイリオ" panose="020B0604030504040204" pitchFamily="50" charset="-128"/>
                <a:ea typeface="メイリオ" panose="020B0604030504040204" pitchFamily="50" charset="-128"/>
              </a:rPr>
              <a:t>自社の実情を正しく理解してもらうために</a:t>
            </a:r>
            <a:r>
              <a:rPr lang="en-US" altLang="ja-JP" sz="1400" b="1" dirty="0">
                <a:solidFill>
                  <a:srgbClr val="103185"/>
                </a:solidFill>
                <a:latin typeface="メイリオ" panose="020B0604030504040204" pitchFamily="50" charset="-128"/>
                <a:ea typeface="メイリオ" panose="020B0604030504040204" pitchFamily="50" charset="-128"/>
              </a:rPr>
              <a:t>『</a:t>
            </a:r>
            <a:r>
              <a:rPr lang="ja-JP" altLang="en-US" sz="1400" b="1" dirty="0">
                <a:solidFill>
                  <a:srgbClr val="103185"/>
                </a:solidFill>
                <a:latin typeface="メイリオ" panose="020B0604030504040204" pitchFamily="50" charset="-128"/>
                <a:ea typeface="メイリオ" panose="020B0604030504040204" pitchFamily="50" charset="-128"/>
              </a:rPr>
              <a:t>説明欄</a:t>
            </a:r>
            <a:r>
              <a:rPr lang="en-US" altLang="ja-JP" sz="1400" b="1" dirty="0">
                <a:solidFill>
                  <a:srgbClr val="103185"/>
                </a:solidFill>
                <a:latin typeface="メイリオ" panose="020B0604030504040204" pitchFamily="50" charset="-128"/>
                <a:ea typeface="メイリオ" panose="020B0604030504040204" pitchFamily="50" charset="-128"/>
              </a:rPr>
              <a:t>』</a:t>
            </a:r>
            <a:r>
              <a:rPr lang="ja-JP" altLang="en-US" sz="1400" b="1" dirty="0">
                <a:solidFill>
                  <a:srgbClr val="103185"/>
                </a:solidFill>
                <a:latin typeface="メイリオ" panose="020B0604030504040204" pitchFamily="50" charset="-128"/>
                <a:ea typeface="メイリオ" panose="020B0604030504040204" pitchFamily="50" charset="-128"/>
              </a:rPr>
              <a:t>を有効活用することが望ましいです。</a:t>
            </a:r>
            <a:br>
              <a:rPr lang="en-US" altLang="ja-JP" sz="1400" b="1" dirty="0">
                <a:solidFill>
                  <a:srgbClr val="103185"/>
                </a:solidFill>
                <a:latin typeface="メイリオ" panose="020B0604030504040204" pitchFamily="50" charset="-128"/>
                <a:ea typeface="メイリオ" panose="020B0604030504040204" pitchFamily="50" charset="-128"/>
              </a:rPr>
            </a:br>
            <a:r>
              <a:rPr lang="ja-JP" altLang="en-US" sz="1400" b="1" dirty="0">
                <a:solidFill>
                  <a:srgbClr val="103185"/>
                </a:solidFill>
                <a:latin typeface="メイリオ" panose="020B0604030504040204" pitchFamily="50" charset="-128"/>
                <a:ea typeface="メイリオ" panose="020B0604030504040204" pitchFamily="50" charset="-128"/>
              </a:rPr>
              <a:t>（「</a:t>
            </a:r>
            <a:r>
              <a:rPr lang="zh-TW" altLang="en-US" sz="1400" b="1" dirty="0">
                <a:solidFill>
                  <a:srgbClr val="103185"/>
                </a:solidFill>
                <a:latin typeface="メイリオ" panose="020B0604030504040204" pitchFamily="50" charset="-128"/>
                <a:ea typeface="メイリオ" panose="020B0604030504040204" pitchFamily="50" charset="-128"/>
              </a:rPr>
              <a:t>男女間賃金差異</a:t>
            </a:r>
            <a:r>
              <a:rPr lang="ja-JP" altLang="en-US" sz="1400" b="1" dirty="0">
                <a:solidFill>
                  <a:srgbClr val="103185"/>
                </a:solidFill>
                <a:latin typeface="メイリオ" panose="020B0604030504040204" pitchFamily="50" charset="-128"/>
                <a:ea typeface="メイリオ" panose="020B0604030504040204" pitchFamily="50" charset="-128"/>
              </a:rPr>
              <a:t>」以外の情報を任意で追加的に公表可能。）</a:t>
            </a:r>
            <a:endParaRPr lang="en-US" altLang="ja-JP" sz="1400" b="1" dirty="0">
              <a:solidFill>
                <a:srgbClr val="103185"/>
              </a:solidFill>
              <a:latin typeface="メイリオ" panose="020B0604030504040204" pitchFamily="50" charset="-128"/>
              <a:ea typeface="メイリオ" panose="020B0604030504040204" pitchFamily="50" charset="-128"/>
            </a:endParaRPr>
          </a:p>
          <a:p>
            <a:pPr marL="252000" indent="-185738">
              <a:lnSpc>
                <a:spcPct val="110000"/>
              </a:lnSpc>
              <a:spcBef>
                <a:spcPts val="600"/>
              </a:spcBef>
              <a:buFont typeface="Arial" panose="020B0604020202020204" pitchFamily="34" charset="0"/>
              <a:buChar cha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求職者等に対して、比較可能な企業情報を提供するという目的から、「</a:t>
            </a:r>
            <a:r>
              <a:rPr lang="zh-TW" altLang="en-US" sz="1400" dirty="0">
                <a:latin typeface="メイリオ" panose="020B0604030504040204" pitchFamily="50" charset="-128"/>
                <a:ea typeface="メイリオ" panose="020B0604030504040204" pitchFamily="50" charset="-128"/>
                <a:cs typeface="メイリオ" panose="020B0604030504040204" pitchFamily="50" charset="-128"/>
              </a:rPr>
              <a:t>男女間賃金差異</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」は、すべての事業主が共通の計算方法で数値を公表する必要があります。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252000" indent="-185738">
              <a:lnSpc>
                <a:spcPct val="110000"/>
              </a:lnSpc>
              <a:spcBef>
                <a:spcPts val="400"/>
              </a:spcBef>
              <a:buFont typeface="Arial" panose="020B0604020202020204" pitchFamily="34" charset="0"/>
              <a:buChar cha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その上で、「</a:t>
            </a:r>
            <a:r>
              <a:rPr lang="zh-TW" altLang="en-US" sz="1400" dirty="0">
                <a:latin typeface="メイリオ" panose="020B0604030504040204" pitchFamily="50" charset="-128"/>
                <a:ea typeface="メイリオ" panose="020B0604030504040204" pitchFamily="50" charset="-128"/>
                <a:cs typeface="メイリオ" panose="020B0604030504040204" pitchFamily="50" charset="-128"/>
              </a:rPr>
              <a:t>男女間賃金差異</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」の数値だけでは伝えきれない自社の実情を説明するため、事業主の任意で、</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より詳細な情報や補足的な情報</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を公表することも可能です。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252000" indent="-185738">
              <a:lnSpc>
                <a:spcPct val="110000"/>
              </a:lnSpc>
              <a:spcBef>
                <a:spcPts val="600"/>
              </a:spcBef>
              <a:buFont typeface="Arial" panose="020B0604020202020204" pitchFamily="34" charset="0"/>
              <a:buChar cha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自社の女性活躍に関する状況を、求職者等に正しく理解してもらうためにも、</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説明欄</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等を活用し、追加的な情報の公表を検討してください。</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66262">
              <a:lnSpc>
                <a:spcPct val="110000"/>
              </a:lnSpc>
              <a:spcBef>
                <a:spcPts val="1200"/>
              </a:spcBef>
            </a:pPr>
            <a:r>
              <a:rPr lang="ja-JP" altLang="en-US" sz="1400" b="1" dirty="0">
                <a:latin typeface="メイリオ" panose="020B0604030504040204" pitchFamily="50" charset="-128"/>
                <a:ea typeface="メイリオ" panose="020B0604030504040204" pitchFamily="50" charset="-128"/>
              </a:rPr>
              <a:t>任意の追加的な情報公表の例</a:t>
            </a:r>
          </a:p>
        </p:txBody>
      </p:sp>
      <p:graphicFrame>
        <p:nvGraphicFramePr>
          <p:cNvPr id="7" name="表 6"/>
          <p:cNvGraphicFramePr>
            <a:graphicFrameLocks noGrp="1"/>
          </p:cNvGraphicFramePr>
          <p:nvPr>
            <p:extLst>
              <p:ext uri="{D42A27DB-BD31-4B8C-83A1-F6EECF244321}">
                <p14:modId xmlns:p14="http://schemas.microsoft.com/office/powerpoint/2010/main" val="1234585023"/>
              </p:ext>
            </p:extLst>
          </p:nvPr>
        </p:nvGraphicFramePr>
        <p:xfrm>
          <a:off x="824923" y="3554490"/>
          <a:ext cx="8203501" cy="2629626"/>
        </p:xfrm>
        <a:graphic>
          <a:graphicData uri="http://schemas.openxmlformats.org/drawingml/2006/table">
            <a:tbl>
              <a:tblPr firstRow="1" bandRow="1">
                <a:tableStyleId>{2D5ABB26-0587-4C30-8999-92F81FD0307C}</a:tableStyleId>
              </a:tblPr>
              <a:tblGrid>
                <a:gridCol w="8203501">
                  <a:extLst>
                    <a:ext uri="{9D8B030D-6E8A-4147-A177-3AD203B41FA5}">
                      <a16:colId xmlns:a16="http://schemas.microsoft.com/office/drawing/2014/main" val="3777610055"/>
                    </a:ext>
                  </a:extLst>
                </a:gridCol>
              </a:tblGrid>
              <a:tr h="370840">
                <a:tc>
                  <a:txBody>
                    <a:bodyPr/>
                    <a:lstStyle/>
                    <a:p>
                      <a:pPr marL="285750" marR="0" lvl="0" indent="-285750" algn="l" defTabSz="914180" rtl="0" eaLnBrk="1" fontAlgn="auto" latinLnBrk="0" hangingPunct="1">
                        <a:lnSpc>
                          <a:spcPct val="110000"/>
                        </a:lnSpc>
                        <a:spcBef>
                          <a:spcPts val="300"/>
                        </a:spcBef>
                        <a:spcAft>
                          <a:spcPts val="0"/>
                        </a:spcAft>
                        <a:buClrTx/>
                        <a:buSzTx/>
                        <a:buFont typeface="Wingdings" panose="05000000000000000000" pitchFamily="2" charset="2"/>
                        <a:buChar char="ü"/>
                        <a:tabLst/>
                        <a:defRPr/>
                      </a:pPr>
                      <a:r>
                        <a:rPr lang="ja-JP" altLang="en-US" sz="1400" b="1" u="none" dirty="0">
                          <a:solidFill>
                            <a:srgbClr val="103185"/>
                          </a:solidFill>
                          <a:latin typeface="メイリオ" panose="020B0604030504040204" pitchFamily="50" charset="-128"/>
                          <a:ea typeface="メイリオ" panose="020B0604030504040204" pitchFamily="50" charset="-128"/>
                          <a:cs typeface="メイリオ" panose="020B0604030504040204" pitchFamily="50" charset="-128"/>
                        </a:rPr>
                        <a:t>自社における男女間賃金格差の背景事情</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がある場合に、追加情報として公表する。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180" rtl="0" eaLnBrk="1" fontAlgn="auto" latinLnBrk="0" hangingPunct="1">
                        <a:lnSpc>
                          <a:spcPct val="11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例えば、女性活躍推進の観点から、女性の新卒採用を強化した結果、前年と比べて相対的に賃金</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180" rtl="0" eaLnBrk="1" fontAlgn="auto" latinLnBrk="0" hangingPunct="1">
                        <a:lnSpc>
                          <a:spcPct val="110000"/>
                        </a:lnSpc>
                        <a:spcBef>
                          <a:spcPts val="0"/>
                        </a:spcBef>
                        <a:spcAft>
                          <a:spcPts val="0"/>
                        </a:spcAft>
                        <a:buClrTx/>
                        <a:buSzTx/>
                        <a:buFontTx/>
                        <a:buNone/>
                        <a:tabLst/>
                        <a:defRPr/>
                      </a:pPr>
                      <a:r>
                        <a:rPr lang="en-US" altLang="ja-JP" sz="14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水準の低い女性労働者が増え、男女賃金格差が前事業年度よりも拡大した、など。</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36000" marB="36000">
                    <a:lnT w="6350" cap="flat" cmpd="sng" algn="ctr">
                      <a:solidFill>
                        <a:srgbClr val="103185"/>
                      </a:solidFill>
                      <a:prstDash val="sysDash"/>
                      <a:round/>
                      <a:headEnd type="none" w="med" len="med"/>
                      <a:tailEnd type="none" w="med" len="med"/>
                    </a:lnT>
                    <a:lnB w="6350" cap="flat" cmpd="sng" algn="ctr">
                      <a:solidFill>
                        <a:srgbClr val="103185"/>
                      </a:solidFill>
                      <a:prstDash val="sysDash"/>
                      <a:round/>
                      <a:headEnd type="none" w="med" len="med"/>
                      <a:tailEnd type="none" w="med" len="med"/>
                    </a:lnB>
                    <a:solidFill>
                      <a:schemeClr val="bg1"/>
                    </a:solidFill>
                  </a:tcPr>
                </a:tc>
                <a:extLst>
                  <a:ext uri="{0D108BD9-81ED-4DB2-BD59-A6C34878D82A}">
                    <a16:rowId xmlns:a16="http://schemas.microsoft.com/office/drawing/2014/main" val="1778153806"/>
                  </a:ext>
                </a:extLst>
              </a:tr>
              <a:tr h="370840">
                <a:tc>
                  <a:txBody>
                    <a:bodyPr/>
                    <a:lstStyle/>
                    <a:p>
                      <a:pPr marL="285750" marR="0" lvl="0" indent="-285750" algn="l" defTabSz="914180" rtl="0" eaLnBrk="1" fontAlgn="auto" latinLnBrk="0" hangingPunct="1">
                        <a:lnSpc>
                          <a:spcPct val="110000"/>
                        </a:lnSpc>
                        <a:spcBef>
                          <a:spcPts val="0"/>
                        </a:spcBef>
                        <a:spcAft>
                          <a:spcPts val="0"/>
                        </a:spcAft>
                        <a:buClrTx/>
                        <a:buSzTx/>
                        <a:buFont typeface="Wingdings" panose="05000000000000000000" pitchFamily="2" charset="2"/>
                        <a:buChar char="ü"/>
                        <a:tabLst/>
                        <a:defRPr/>
                      </a:pPr>
                      <a:r>
                        <a:rPr lang="ja-JP" altLang="en-US" sz="1400" b="1" u="none" dirty="0">
                          <a:solidFill>
                            <a:srgbClr val="103185"/>
                          </a:solidFill>
                          <a:latin typeface="メイリオ" panose="020B0604030504040204" pitchFamily="50" charset="-128"/>
                          <a:ea typeface="メイリオ" panose="020B0604030504040204" pitchFamily="50" charset="-128"/>
                          <a:cs typeface="メイリオ" panose="020B0604030504040204" pitchFamily="50" charset="-128"/>
                        </a:rPr>
                        <a:t>より詳細な雇用管理区分</a:t>
                      </a:r>
                      <a:r>
                        <a:rPr lang="ja-JP" altLang="en-US" sz="1400" b="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（正規雇用労働者を正社員、勤務地限定正社員、短時間正社員に区分する等）での</a:t>
                      </a:r>
                      <a:r>
                        <a:rPr lang="zh-TW" altLang="en-US" sz="1400" b="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男女間賃金差異</a:t>
                      </a:r>
                      <a:r>
                        <a:rPr lang="ja-JP" altLang="en-US" sz="1400" b="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1400" b="1" u="none" dirty="0">
                          <a:solidFill>
                            <a:srgbClr val="103185"/>
                          </a:solidFill>
                          <a:latin typeface="メイリオ" panose="020B0604030504040204" pitchFamily="50" charset="-128"/>
                          <a:ea typeface="メイリオ" panose="020B0604030504040204" pitchFamily="50" charset="-128"/>
                          <a:cs typeface="メイリオ" panose="020B0604030504040204" pitchFamily="50" charset="-128"/>
                        </a:rPr>
                        <a:t>属性（勤続年数、役職等）が同じ</a:t>
                      </a:r>
                      <a:r>
                        <a:rPr lang="ja-JP" altLang="en-US" sz="1400" b="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男女労働者の間での賃金の差異を、追加情報として公表する。</a:t>
                      </a:r>
                    </a:p>
                  </a:txBody>
                  <a:tcPr marL="72000" marR="72000" marT="36000" marB="36000">
                    <a:lnT w="6350" cap="flat" cmpd="sng" algn="ctr">
                      <a:solidFill>
                        <a:srgbClr val="103185"/>
                      </a:solidFill>
                      <a:prstDash val="sysDash"/>
                      <a:round/>
                      <a:headEnd type="none" w="med" len="med"/>
                      <a:tailEnd type="none" w="med" len="med"/>
                    </a:lnT>
                    <a:lnB w="6350" cap="flat" cmpd="sng" algn="ctr">
                      <a:solidFill>
                        <a:srgbClr val="103185"/>
                      </a:solidFill>
                      <a:prstDash val="sysDash"/>
                      <a:round/>
                      <a:headEnd type="none" w="med" len="med"/>
                      <a:tailEnd type="none" w="med" len="med"/>
                    </a:lnB>
                    <a:solidFill>
                      <a:schemeClr val="bg1"/>
                    </a:solidFill>
                  </a:tcPr>
                </a:tc>
                <a:extLst>
                  <a:ext uri="{0D108BD9-81ED-4DB2-BD59-A6C34878D82A}">
                    <a16:rowId xmlns:a16="http://schemas.microsoft.com/office/drawing/2014/main" val="939200010"/>
                  </a:ext>
                </a:extLst>
              </a:tr>
              <a:tr h="370840">
                <a:tc>
                  <a:txBody>
                    <a:bodyPr/>
                    <a:lstStyle/>
                    <a:p>
                      <a:pPr marL="285750" marR="0" lvl="0" indent="-285750" algn="l" defTabSz="914180" rtl="0" eaLnBrk="1" fontAlgn="auto" latinLnBrk="0" hangingPunct="1">
                        <a:lnSpc>
                          <a:spcPct val="110000"/>
                        </a:lnSpc>
                        <a:spcBef>
                          <a:spcPts val="0"/>
                        </a:spcBef>
                        <a:spcAft>
                          <a:spcPts val="0"/>
                        </a:spcAft>
                        <a:buClrTx/>
                        <a:buSzTx/>
                        <a:buFont typeface="Wingdings" panose="05000000000000000000" pitchFamily="2" charset="2"/>
                        <a:buChar char="ü"/>
                        <a:tabLst/>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契約期間や労働時間が相当程度短いパート・有期労働者を多数雇用している場合</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に、次のような方法で</a:t>
                      </a:r>
                      <a:r>
                        <a:rPr lang="zh-TW"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男女間賃金差異</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を算出し、追加情報として公表する。</a:t>
                      </a:r>
                      <a:b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正社員</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、パート・有期労働者それぞれの賃金を</a:t>
                      </a:r>
                      <a:r>
                        <a:rPr lang="ja-JP" altLang="en-US" sz="1400" b="1" u="none" dirty="0">
                          <a:solidFill>
                            <a:srgbClr val="103185"/>
                          </a:solidFill>
                          <a:latin typeface="メイリオ" panose="020B0604030504040204" pitchFamily="50" charset="-128"/>
                          <a:ea typeface="メイリオ" panose="020B0604030504040204" pitchFamily="50" charset="-128"/>
                          <a:cs typeface="メイリオ" panose="020B0604030504040204" pitchFamily="50" charset="-128"/>
                        </a:rPr>
                        <a:t>１時間当たりの額に換算する</a:t>
                      </a:r>
                      <a:endParaRPr lang="en-US" altLang="ja-JP" sz="1400" u="none" dirty="0">
                        <a:solidFill>
                          <a:srgbClr val="103185"/>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36000" marB="36000">
                    <a:lnT w="6350" cap="flat" cmpd="sng" algn="ctr">
                      <a:solidFill>
                        <a:srgbClr val="103185"/>
                      </a:solidFill>
                      <a:prstDash val="sysDash"/>
                      <a:round/>
                      <a:headEnd type="none" w="med" len="med"/>
                      <a:tailEnd type="none" w="med" len="med"/>
                    </a:lnT>
                    <a:lnB w="6350" cap="flat" cmpd="sng" algn="ctr">
                      <a:solidFill>
                        <a:srgbClr val="103185"/>
                      </a:solidFill>
                      <a:prstDash val="sysDash"/>
                      <a:round/>
                      <a:headEnd type="none" w="med" len="med"/>
                      <a:tailEnd type="none" w="med" len="med"/>
                    </a:lnB>
                    <a:solidFill>
                      <a:schemeClr val="bg1"/>
                    </a:solidFill>
                  </a:tcPr>
                </a:tc>
                <a:extLst>
                  <a:ext uri="{0D108BD9-81ED-4DB2-BD59-A6C34878D82A}">
                    <a16:rowId xmlns:a16="http://schemas.microsoft.com/office/drawing/2014/main" val="2783096126"/>
                  </a:ext>
                </a:extLst>
              </a:tr>
              <a:tr h="288000">
                <a:tc>
                  <a:txBody>
                    <a:bodyPr/>
                    <a:lstStyle/>
                    <a:p>
                      <a:pPr marL="285750" indent="-285750">
                        <a:lnSpc>
                          <a:spcPct val="110000"/>
                        </a:lnSpc>
                        <a:buFont typeface="Wingdings" panose="05000000000000000000" pitchFamily="2" charset="2"/>
                        <a:buChar char="ü"/>
                      </a:pPr>
                      <a:r>
                        <a:rPr lang="ja-JP" altLang="en-US" sz="1400" b="1" dirty="0">
                          <a:solidFill>
                            <a:srgbClr val="103185"/>
                          </a:solidFill>
                          <a:latin typeface="メイリオ" panose="020B0604030504040204" pitchFamily="50" charset="-128"/>
                          <a:ea typeface="メイリオ" panose="020B0604030504040204" pitchFamily="50" charset="-128"/>
                        </a:rPr>
                        <a:t>時系列</a:t>
                      </a:r>
                      <a:r>
                        <a:rPr lang="ja-JP" altLang="en-US" sz="1400" dirty="0">
                          <a:latin typeface="メイリオ" panose="020B0604030504040204" pitchFamily="50" charset="-128"/>
                          <a:ea typeface="メイリオ" panose="020B0604030504040204" pitchFamily="50" charset="-128"/>
                        </a:rPr>
                        <a:t>で</a:t>
                      </a:r>
                      <a:r>
                        <a:rPr lang="zh-TW" altLang="en-US" sz="1400" dirty="0">
                          <a:latin typeface="メイリオ" panose="020B0604030504040204" pitchFamily="50" charset="-128"/>
                          <a:ea typeface="メイリオ" panose="020B0604030504040204" pitchFamily="50" charset="-128"/>
                        </a:rPr>
                        <a:t>男女間賃金差異</a:t>
                      </a:r>
                      <a:r>
                        <a:rPr lang="ja-JP" altLang="en-US" sz="1400" dirty="0">
                          <a:latin typeface="メイリオ" panose="020B0604030504040204" pitchFamily="50" charset="-128"/>
                          <a:ea typeface="メイリオ" panose="020B0604030504040204" pitchFamily="50" charset="-128"/>
                        </a:rPr>
                        <a:t>を公表し、複数年度にわたる変化を示す。</a:t>
                      </a:r>
                      <a:endParaRPr kumimoji="1" lang="ja-JP" altLang="en-US" sz="1400" dirty="0"/>
                    </a:p>
                  </a:txBody>
                  <a:tcPr marL="72000" marR="72000" marT="36000" marB="36000">
                    <a:lnT w="6350" cap="flat" cmpd="sng" algn="ctr">
                      <a:solidFill>
                        <a:srgbClr val="103185"/>
                      </a:solidFill>
                      <a:prstDash val="sysDash"/>
                      <a:round/>
                      <a:headEnd type="none" w="med" len="med"/>
                      <a:tailEnd type="none" w="med" len="med"/>
                    </a:lnT>
                    <a:lnB w="6350" cap="flat" cmpd="sng" algn="ctr">
                      <a:solidFill>
                        <a:srgbClr val="103185"/>
                      </a:solidFill>
                      <a:prstDash val="sysDash"/>
                      <a:round/>
                      <a:headEnd type="none" w="med" len="med"/>
                      <a:tailEnd type="none" w="med" len="med"/>
                    </a:lnB>
                    <a:solidFill>
                      <a:schemeClr val="bg1"/>
                    </a:solidFill>
                  </a:tcPr>
                </a:tc>
                <a:extLst>
                  <a:ext uri="{0D108BD9-81ED-4DB2-BD59-A6C34878D82A}">
                    <a16:rowId xmlns:a16="http://schemas.microsoft.com/office/drawing/2014/main" val="1712033208"/>
                  </a:ext>
                </a:extLst>
              </a:tr>
            </a:tbl>
          </a:graphicData>
        </a:graphic>
      </p:graphicFrame>
    </p:spTree>
    <p:extLst>
      <p:ext uri="{BB962C8B-B14F-4D97-AF65-F5344CB8AC3E}">
        <p14:creationId xmlns:p14="http://schemas.microsoft.com/office/powerpoint/2010/main" val="3014941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留意するポイント（法人単位での情報公表）</a:t>
            </a:r>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35</a:t>
            </a:fld>
            <a:endParaRPr lang="en-US" dirty="0"/>
          </a:p>
        </p:txBody>
      </p:sp>
      <p:sp>
        <p:nvSpPr>
          <p:cNvPr id="4" name="テキスト ボックス 3"/>
          <p:cNvSpPr txBox="1"/>
          <p:nvPr/>
        </p:nvSpPr>
        <p:spPr>
          <a:xfrm>
            <a:off x="704528" y="1268760"/>
            <a:ext cx="8640960" cy="1077218"/>
          </a:xfrm>
          <a:prstGeom prst="rect">
            <a:avLst/>
          </a:prstGeom>
          <a:noFill/>
        </p:spPr>
        <p:txBody>
          <a:bodyPr wrap="square" rtlCol="0">
            <a:spAutoFit/>
          </a:bodyPr>
          <a:lstStyle/>
          <a:p>
            <a:pPr>
              <a:spcAft>
                <a:spcPts val="600"/>
              </a:spcAft>
              <a:buClr>
                <a:schemeClr val="tx2"/>
              </a:buClr>
            </a:pPr>
            <a:r>
              <a:rPr kumimoji="1" lang="ja-JP" altLang="en-US" sz="1600" dirty="0"/>
              <a:t>　法に基づく情報公表は、事業主ごとに行うものとされており、</a:t>
            </a:r>
            <a:r>
              <a:rPr kumimoji="1" lang="zh-TW" altLang="en-US" sz="1600" dirty="0"/>
              <a:t>男女間賃金差異</a:t>
            </a:r>
            <a:r>
              <a:rPr kumimoji="1" lang="ja-JP" altLang="en-US" sz="1600" dirty="0"/>
              <a:t>についても、事業主ごとに行うものです。例えば、ホールディングス（持株会社）であっても、法の定める一般事業主に該当する限り、単体としての情報公表を行うものであり、連結ベースでの情報公表を行うものではありません。</a:t>
            </a:r>
          </a:p>
        </p:txBody>
      </p:sp>
    </p:spTree>
    <p:extLst>
      <p:ext uri="{BB962C8B-B14F-4D97-AF65-F5344CB8AC3E}">
        <p14:creationId xmlns:p14="http://schemas.microsoft.com/office/powerpoint/2010/main" val="1753939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p:cNvSpPr txBox="1">
            <a:spLocks/>
          </p:cNvSpPr>
          <p:nvPr/>
        </p:nvSpPr>
        <p:spPr>
          <a:xfrm>
            <a:off x="144235" y="997912"/>
            <a:ext cx="9433048" cy="4925144"/>
          </a:xfrm>
          <a:prstGeom prst="rect">
            <a:avLst/>
          </a:prstGeom>
        </p:spPr>
        <p:txBody>
          <a:bodyPr>
            <a:noAutofit/>
          </a:bodyPr>
          <a:lstStyle>
            <a:lvl1pPr marL="154211" indent="-154211" algn="l" defTabSz="779173" rtl="0" eaLnBrk="1" latinLnBrk="0" hangingPunct="1">
              <a:lnSpc>
                <a:spcPct val="130000"/>
              </a:lnSpc>
              <a:spcBef>
                <a:spcPts val="852"/>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1pPr>
            <a:lvl2pPr marL="304365" indent="-150153"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2pPr>
            <a:lvl3pPr marL="534329" indent="-154211"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3pPr>
            <a:lvl4pPr marL="688540" indent="-154211"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4pPr>
            <a:lvl5pPr marL="838693" indent="-150153"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5pPr>
            <a:lvl6pPr marL="2142725"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6pPr>
            <a:lvl7pPr marL="2532312"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7pPr>
            <a:lvl8pPr marL="2921898"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8pPr>
            <a:lvl9pPr marL="3311484"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9pPr>
          </a:lstStyle>
          <a:p>
            <a:pPr marL="265113" indent="-265113">
              <a:buNone/>
            </a:pPr>
            <a:r>
              <a:rPr lang="ja-JP" altLang="en-US" sz="1600" b="1" dirty="0"/>
              <a:t>○情報公表</a:t>
            </a:r>
            <a:endParaRPr lang="en-US" altLang="ja-JP" sz="1600" b="1" dirty="0"/>
          </a:p>
          <a:p>
            <a:pPr marL="182563" indent="-182563">
              <a:lnSpc>
                <a:spcPct val="100000"/>
              </a:lnSpc>
              <a:spcBef>
                <a:spcPts val="200"/>
              </a:spcBef>
              <a:buNone/>
            </a:pPr>
            <a:r>
              <a:rPr lang="ja-JP" altLang="en-US" sz="1400" dirty="0"/>
              <a:t>　　</a:t>
            </a:r>
            <a:r>
              <a:rPr lang="ja-JP" altLang="en-US" sz="1600" dirty="0"/>
              <a:t>令和８年</a:t>
            </a:r>
            <a:r>
              <a:rPr lang="en-US" altLang="ja-JP" sz="1600" dirty="0"/>
              <a:t>4</a:t>
            </a:r>
            <a:r>
              <a:rPr lang="ja-JP" altLang="en-US" sz="1600" dirty="0"/>
              <a:t>月</a:t>
            </a:r>
            <a:r>
              <a:rPr lang="en-US" altLang="ja-JP" sz="1600" dirty="0"/>
              <a:t>1</a:t>
            </a:r>
            <a:r>
              <a:rPr lang="ja-JP" altLang="en-US" sz="1600" dirty="0"/>
              <a:t>日以後、最初に終了する事業年度の実績を、その次の事業年度の開始後おおむね３か月以内に公表する必要があります。</a:t>
            </a:r>
            <a:endParaRPr lang="en-US" altLang="ja-JP" sz="1600" dirty="0"/>
          </a:p>
          <a:p>
            <a:pPr marL="182563" indent="-182563">
              <a:lnSpc>
                <a:spcPct val="100000"/>
              </a:lnSpc>
              <a:spcBef>
                <a:spcPts val="400"/>
              </a:spcBef>
              <a:spcAft>
                <a:spcPts val="0"/>
              </a:spcAft>
              <a:buNone/>
            </a:pPr>
            <a:r>
              <a:rPr lang="ja-JP" altLang="en-US" sz="1600" dirty="0"/>
              <a:t>　　</a:t>
            </a:r>
            <a:r>
              <a:rPr lang="zh-TW" altLang="en-US" sz="1600" dirty="0"/>
              <a:t>男女間賃金差異</a:t>
            </a:r>
            <a:r>
              <a:rPr lang="ja-JP" altLang="en-US" sz="1600" dirty="0"/>
              <a:t>、女性管理職比率の情報公表に当たっては、他の情報公表項目と同様に、厚生労働省が運営する「女性の活躍推進企業データベース」や自社ホームページの利用その他の方法により、求職者等が容易に閲覧できるようにしてください。</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t>
            </a:r>
          </a:p>
          <a:p>
            <a:pPr marL="182563" indent="-182563" algn="ctr">
              <a:buNone/>
            </a:pPr>
            <a:endParaRPr lang="en-US" altLang="ja-JP" sz="1400" dirty="0"/>
          </a:p>
          <a:p>
            <a:pPr marL="182563" indent="-182563">
              <a:buNone/>
            </a:pPr>
            <a:endParaRPr lang="en-US" altLang="ja-JP" sz="1400" dirty="0"/>
          </a:p>
          <a:p>
            <a:pPr marL="182563" indent="-182563">
              <a:buNone/>
            </a:pPr>
            <a:endParaRPr lang="en-US" altLang="ja-JP" sz="1600" b="1" dirty="0"/>
          </a:p>
          <a:p>
            <a:pPr marL="182563" indent="-182563">
              <a:buNone/>
            </a:pPr>
            <a:endParaRPr lang="en-US" altLang="ja-JP" sz="1600" b="1" dirty="0"/>
          </a:p>
          <a:p>
            <a:pPr marL="182563" indent="-182563">
              <a:buNone/>
            </a:pPr>
            <a:endParaRPr lang="en-US" altLang="ja-JP" sz="1600" b="1" dirty="0"/>
          </a:p>
          <a:p>
            <a:pPr marL="182563" indent="-182563">
              <a:buNone/>
            </a:pPr>
            <a:endParaRPr lang="en-US" altLang="ja-JP" sz="1400" dirty="0"/>
          </a:p>
        </p:txBody>
      </p:sp>
      <p:sp>
        <p:nvSpPr>
          <p:cNvPr id="2" name="タイトル 1"/>
          <p:cNvSpPr>
            <a:spLocks noGrp="1"/>
          </p:cNvSpPr>
          <p:nvPr>
            <p:ph type="title"/>
          </p:nvPr>
        </p:nvSpPr>
        <p:spPr/>
        <p:txBody>
          <a:bodyPr/>
          <a:lstStyle/>
          <a:p>
            <a:r>
              <a:rPr lang="ja-JP" altLang="en-US" dirty="0"/>
              <a:t>公表時期等について（</a:t>
            </a:r>
            <a:r>
              <a:rPr lang="en-US" altLang="ja-JP" dirty="0"/>
              <a:t>101</a:t>
            </a:r>
            <a:r>
              <a:rPr lang="ja-JP" altLang="en-US" dirty="0"/>
              <a:t>人以上企業）</a:t>
            </a:r>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36</a:t>
            </a:fld>
            <a:endParaRPr 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223" y="3818961"/>
            <a:ext cx="910164" cy="910164"/>
          </a:xfrm>
          <a:prstGeom prst="rect">
            <a:avLst/>
          </a:prstGeom>
        </p:spPr>
      </p:pic>
      <p:sp>
        <p:nvSpPr>
          <p:cNvPr id="6" name="コンテンツ プレースホルダー 2"/>
          <p:cNvSpPr txBox="1">
            <a:spLocks/>
          </p:cNvSpPr>
          <p:nvPr/>
        </p:nvSpPr>
        <p:spPr>
          <a:xfrm>
            <a:off x="1738580" y="5240405"/>
            <a:ext cx="5365490" cy="397197"/>
          </a:xfrm>
          <a:prstGeom prst="rect">
            <a:avLst/>
          </a:prstGeom>
        </p:spPr>
        <p:txBody>
          <a:bodyPr>
            <a:normAutofit/>
          </a:bodyPr>
          <a:lstStyle>
            <a:lvl1pPr marL="154211" indent="-154211" algn="l" defTabSz="779173" rtl="0" eaLnBrk="1" latinLnBrk="0" hangingPunct="1">
              <a:lnSpc>
                <a:spcPct val="130000"/>
              </a:lnSpc>
              <a:spcBef>
                <a:spcPts val="852"/>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1pPr>
            <a:lvl2pPr marL="304365" indent="-150153"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2pPr>
            <a:lvl3pPr marL="534329" indent="-154211"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3pPr>
            <a:lvl4pPr marL="688540" indent="-154211"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4pPr>
            <a:lvl5pPr marL="838693" indent="-150153"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5pPr>
            <a:lvl6pPr marL="2142725"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6pPr>
            <a:lvl7pPr marL="2532312"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7pPr>
            <a:lvl8pPr marL="2921898"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8pPr>
            <a:lvl9pPr marL="3311484"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9pPr>
          </a:lstStyle>
          <a:p>
            <a:pPr marL="182563" indent="-182563">
              <a:spcBef>
                <a:spcPts val="0"/>
              </a:spcBef>
              <a:spcAft>
                <a:spcPts val="0"/>
              </a:spcAft>
              <a:buNone/>
            </a:pP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URL</a:t>
            </a:r>
            <a:r>
              <a:rPr lang="ja-JP" altLang="en-US" sz="1400"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hlinkClick r:id="rId4"/>
              </a:rPr>
              <a:t>https://positive-ryouritsu.mhlw.go.jp/positivedb/</a:t>
            </a:r>
            <a:endParaRPr lang="en-US" altLang="ja-JP" sz="1400" dirty="0"/>
          </a:p>
        </p:txBody>
      </p:sp>
      <p:sp>
        <p:nvSpPr>
          <p:cNvPr id="9" name="コンテンツ プレースホルダー 2"/>
          <p:cNvSpPr txBox="1">
            <a:spLocks/>
          </p:cNvSpPr>
          <p:nvPr/>
        </p:nvSpPr>
        <p:spPr>
          <a:xfrm>
            <a:off x="236476" y="5583615"/>
            <a:ext cx="9433048" cy="881893"/>
          </a:xfrm>
          <a:prstGeom prst="rect">
            <a:avLst/>
          </a:prstGeom>
        </p:spPr>
        <p:txBody>
          <a:bodyPr>
            <a:noAutofit/>
          </a:bodyPr>
          <a:lstStyle>
            <a:lvl1pPr marL="154211" indent="-154211" algn="l" defTabSz="779173" rtl="0" eaLnBrk="1" latinLnBrk="0" hangingPunct="1">
              <a:lnSpc>
                <a:spcPct val="130000"/>
              </a:lnSpc>
              <a:spcBef>
                <a:spcPts val="852"/>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1pPr>
            <a:lvl2pPr marL="304365" indent="-150153"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2pPr>
            <a:lvl3pPr marL="534329" indent="-154211"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3pPr>
            <a:lvl4pPr marL="688540" indent="-154211"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4pPr>
            <a:lvl5pPr marL="838693" indent="-150153"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5pPr>
            <a:lvl6pPr marL="2142725"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6pPr>
            <a:lvl7pPr marL="2532312"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7pPr>
            <a:lvl8pPr marL="2921898"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8pPr>
            <a:lvl9pPr marL="3311484"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9pPr>
          </a:lstStyle>
          <a:p>
            <a:pPr marL="182563" indent="-182563">
              <a:buNone/>
            </a:pPr>
            <a:r>
              <a:rPr lang="ja-JP" altLang="en-US" sz="1600" b="1" dirty="0"/>
              <a:t>○状況把握</a:t>
            </a:r>
            <a:endParaRPr lang="en-US" altLang="ja-JP" sz="1600" b="1" dirty="0"/>
          </a:p>
          <a:p>
            <a:pPr marL="182563" indent="-182563">
              <a:lnSpc>
                <a:spcPct val="100000"/>
              </a:lnSpc>
              <a:spcBef>
                <a:spcPts val="200"/>
              </a:spcBef>
              <a:buNone/>
            </a:pPr>
            <a:r>
              <a:rPr lang="ja-JP" altLang="en-US" sz="1400" dirty="0"/>
              <a:t>　</a:t>
            </a:r>
            <a:r>
              <a:rPr lang="ja-JP" altLang="en-US" sz="1600" dirty="0"/>
              <a:t>情報公表を行った後の一般事業主行動計画の策定・変更にあたり、状況把握を行う必要があります。</a:t>
            </a:r>
            <a:endParaRPr lang="en-US" altLang="ja-JP" sz="1400" dirty="0"/>
          </a:p>
        </p:txBody>
      </p:sp>
      <p:sp>
        <p:nvSpPr>
          <p:cNvPr id="10" name="正方形/長方形 9"/>
          <p:cNvSpPr/>
          <p:nvPr/>
        </p:nvSpPr>
        <p:spPr>
          <a:xfrm>
            <a:off x="6048672" y="3123536"/>
            <a:ext cx="3497155" cy="584775"/>
          </a:xfrm>
          <a:prstGeom prst="rect">
            <a:avLst/>
          </a:prstGeom>
        </p:spPr>
        <p:txBody>
          <a:bodyPr wrap="square">
            <a:spAutoFit/>
          </a:bodyPr>
          <a:lstStyle/>
          <a:p>
            <a:pPr algn="ctr"/>
            <a:r>
              <a:rPr lang="en-US" altLang="ja-JP" sz="1600" b="1" dirty="0">
                <a:solidFill>
                  <a:srgbClr val="FF0000"/>
                </a:solidFill>
                <a:latin typeface="メイリオ" panose="020B0604030504040204" pitchFamily="50" charset="-128"/>
                <a:ea typeface="メイリオ" panose="020B0604030504040204" pitchFamily="50" charset="-128"/>
              </a:rPr>
              <a:t>｢</a:t>
            </a:r>
            <a:r>
              <a:rPr lang="ja-JP" altLang="en-US" sz="1600" b="1" dirty="0">
                <a:solidFill>
                  <a:srgbClr val="FF0000"/>
                </a:solidFill>
                <a:latin typeface="メイリオ" panose="020B0604030504040204" pitchFamily="50" charset="-128"/>
                <a:ea typeface="メイリオ" panose="020B0604030504040204" pitchFamily="50" charset="-128"/>
              </a:rPr>
              <a:t>女性の活躍推進企業データベース</a:t>
            </a:r>
            <a:r>
              <a:rPr lang="en-US" altLang="ja-JP" sz="1600" b="1" dirty="0">
                <a:solidFill>
                  <a:srgbClr val="FF0000"/>
                </a:solidFill>
                <a:latin typeface="メイリオ" panose="020B0604030504040204" pitchFamily="50" charset="-128"/>
                <a:ea typeface="メイリオ" panose="020B0604030504040204" pitchFamily="50" charset="-128"/>
              </a:rPr>
              <a:t>｣</a:t>
            </a:r>
          </a:p>
          <a:p>
            <a:pPr algn="ctr"/>
            <a:r>
              <a:rPr lang="ja-JP" altLang="en-US" sz="1600" b="1" dirty="0">
                <a:solidFill>
                  <a:srgbClr val="FF0000"/>
                </a:solidFill>
                <a:latin typeface="メイリオ" panose="020B0604030504040204" pitchFamily="50" charset="-128"/>
                <a:ea typeface="メイリオ" panose="020B0604030504040204" pitchFamily="50" charset="-128"/>
              </a:rPr>
              <a:t>を是非ご活用ください！</a:t>
            </a:r>
            <a:endParaRPr lang="en-US" altLang="ja-JP" sz="1600" b="1" dirty="0">
              <a:solidFill>
                <a:srgbClr val="FF0000"/>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D9EDA19F-00DB-3CEB-695E-11E9A0F4E55D}"/>
              </a:ext>
            </a:extLst>
          </p:cNvPr>
          <p:cNvPicPr>
            <a:picLocks noChangeAspect="1"/>
          </p:cNvPicPr>
          <p:nvPr/>
        </p:nvPicPr>
        <p:blipFill>
          <a:blip r:embed="rId5"/>
          <a:stretch>
            <a:fillRect/>
          </a:stretch>
        </p:blipFill>
        <p:spPr>
          <a:xfrm>
            <a:off x="2050535" y="3123536"/>
            <a:ext cx="3904408" cy="2013637"/>
          </a:xfrm>
          <a:prstGeom prst="rect">
            <a:avLst/>
          </a:prstGeom>
        </p:spPr>
      </p:pic>
    </p:spTree>
    <p:extLst>
      <p:ext uri="{BB962C8B-B14F-4D97-AF65-F5344CB8AC3E}">
        <p14:creationId xmlns:p14="http://schemas.microsoft.com/office/powerpoint/2010/main" val="1810193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252000" y="1584960"/>
            <a:ext cx="9432000" cy="5078390"/>
          </a:xfrm>
          <a:prstGeom prst="rect">
            <a:avLst/>
          </a:prstGeom>
          <a:solidFill>
            <a:schemeClr val="accent1">
              <a:lumMod val="20000"/>
              <a:lumOff val="80000"/>
            </a:schemeClr>
          </a:solidFill>
        </p:spPr>
        <p:txBody>
          <a:bodyPr wrap="square" lIns="54871" rIns="54871" numCol="1" rtlCol="0">
            <a:noAutofit/>
          </a:bodyPr>
          <a:lstStyle/>
          <a:p>
            <a:pPr marL="133084" indent="-133084" defTabSz="422041">
              <a:lnSpc>
                <a:spcPts val="610"/>
              </a:lnSpc>
            </a:pPr>
            <a:endParaRPr lang="en-US" altLang="ja-JP" sz="914" b="1" dirty="0">
              <a:solidFill>
                <a:prstClr val="black"/>
              </a:solidFill>
              <a:latin typeface="+mn-ea"/>
              <a:cs typeface="メイリオ" panose="020B0604030504040204" pitchFamily="50" charset="-128"/>
            </a:endParaRPr>
          </a:p>
          <a:p>
            <a:pPr defTabSz="422041"/>
            <a:r>
              <a:rPr lang="ja-JP" altLang="en-US" sz="1400" dirty="0">
                <a:solidFill>
                  <a:prstClr val="black"/>
                </a:solidFill>
                <a:latin typeface="+mn-ea"/>
                <a:cs typeface="メイリオ" panose="020B0604030504040204" pitchFamily="50" charset="-128"/>
              </a:rPr>
              <a:t>　</a:t>
            </a:r>
            <a:endParaRPr lang="en-US" altLang="ja-JP" sz="1067" b="1" dirty="0">
              <a:solidFill>
                <a:prstClr val="black"/>
              </a:solidFill>
              <a:latin typeface="+mn-ea"/>
              <a:cs typeface="メイリオ" panose="020B0604030504040204" pitchFamily="50" charset="-128"/>
            </a:endParaRPr>
          </a:p>
          <a:p>
            <a:pPr marL="133084" indent="-133084" defTabSz="422041">
              <a:lnSpc>
                <a:spcPts val="1524"/>
              </a:lnSpc>
            </a:pPr>
            <a:r>
              <a:rPr lang="ja-JP" altLang="en-US" sz="1067" dirty="0">
                <a:solidFill>
                  <a:prstClr val="black"/>
                </a:solidFill>
                <a:latin typeface="+mn-ea"/>
                <a:cs typeface="メイリオ" panose="020B0604030504040204" pitchFamily="50" charset="-128"/>
              </a:rPr>
              <a:t>　</a:t>
            </a:r>
            <a:r>
              <a:rPr lang="ja-JP" altLang="en-US" sz="914" dirty="0">
                <a:solidFill>
                  <a:prstClr val="black"/>
                </a:solidFill>
                <a:latin typeface="+mn-ea"/>
                <a:cs typeface="メイリオ" panose="020B0604030504040204" pitchFamily="50" charset="-128"/>
              </a:rPr>
              <a:t>　</a:t>
            </a:r>
            <a:endParaRPr lang="en-US" altLang="ja-JP" sz="914" dirty="0">
              <a:solidFill>
                <a:prstClr val="black"/>
              </a:solidFill>
              <a:latin typeface="+mn-ea"/>
              <a:cs typeface="メイリオ" panose="020B0604030504040204" pitchFamily="50" charset="-128"/>
            </a:endParaRPr>
          </a:p>
          <a:p>
            <a:pPr marL="133084" indent="-133084" defTabSz="422041">
              <a:lnSpc>
                <a:spcPts val="1524"/>
              </a:lnSpc>
            </a:pPr>
            <a:endParaRPr lang="en-US" altLang="ja-JP" sz="914" dirty="0">
              <a:solidFill>
                <a:prstClr val="black"/>
              </a:solidFill>
              <a:latin typeface="+mn-ea"/>
              <a:cs typeface="メイリオ" panose="020B0604030504040204" pitchFamily="50" charset="-128"/>
            </a:endParaRPr>
          </a:p>
          <a:p>
            <a:pPr marL="133084" indent="-133084" defTabSz="422041"/>
            <a:endParaRPr lang="en-US" altLang="ja-JP" sz="1067" b="1" dirty="0">
              <a:solidFill>
                <a:prstClr val="black"/>
              </a:solidFill>
              <a:latin typeface="+mn-ea"/>
              <a:cs typeface="メイリオ" panose="020B0604030504040204" pitchFamily="50" charset="-128"/>
            </a:endParaRPr>
          </a:p>
          <a:p>
            <a:pPr marL="133084" indent="-133084" defTabSz="422041">
              <a:lnSpc>
                <a:spcPts val="1524"/>
              </a:lnSpc>
            </a:pPr>
            <a:endParaRPr lang="en-US" altLang="ja-JP" sz="914" dirty="0">
              <a:solidFill>
                <a:prstClr val="black"/>
              </a:solidFill>
              <a:latin typeface="+mn-ea"/>
              <a:cs typeface="メイリオ" panose="020B0604030504040204" pitchFamily="50" charset="-128"/>
            </a:endParaRPr>
          </a:p>
          <a:p>
            <a:pPr marL="133084" indent="-133084" defTabSz="422041">
              <a:lnSpc>
                <a:spcPts val="1524"/>
              </a:lnSpc>
            </a:pPr>
            <a:endParaRPr lang="en-US" altLang="ja-JP" sz="914" dirty="0">
              <a:solidFill>
                <a:prstClr val="black"/>
              </a:solidFill>
              <a:latin typeface="+mn-ea"/>
              <a:cs typeface="メイリオ" panose="020B0604030504040204" pitchFamily="50" charset="-128"/>
            </a:endParaRPr>
          </a:p>
          <a:p>
            <a:pPr marL="133084" indent="-133084" defTabSz="422041">
              <a:lnSpc>
                <a:spcPts val="152"/>
              </a:lnSpc>
            </a:pPr>
            <a:endParaRPr lang="en-US" altLang="ja-JP" sz="914" dirty="0">
              <a:solidFill>
                <a:prstClr val="black"/>
              </a:solidFill>
              <a:latin typeface="+mn-ea"/>
              <a:cs typeface="メイリオ" panose="020B0604030504040204" pitchFamily="50" charset="-128"/>
            </a:endParaRPr>
          </a:p>
          <a:p>
            <a:pPr marL="133084" indent="-133084" defTabSz="422041">
              <a:lnSpc>
                <a:spcPts val="1524"/>
              </a:lnSpc>
              <a:spcBef>
                <a:spcPts val="458"/>
              </a:spcBef>
            </a:pPr>
            <a:endParaRPr lang="en-US" altLang="ja-JP" sz="1067" dirty="0">
              <a:solidFill>
                <a:prstClr val="black"/>
              </a:solidFill>
              <a:latin typeface="+mn-ea"/>
              <a:cs typeface="メイリオ" panose="020B0604030504040204" pitchFamily="50" charset="-128"/>
            </a:endParaRPr>
          </a:p>
          <a:p>
            <a:pPr marL="133084" indent="-133084" defTabSz="422041">
              <a:lnSpc>
                <a:spcPts val="914"/>
              </a:lnSpc>
            </a:pPr>
            <a:endParaRPr lang="en-US" altLang="ja-JP" sz="610" u="sng" dirty="0">
              <a:solidFill>
                <a:prstClr val="black"/>
              </a:solidFill>
              <a:latin typeface="+mn-ea"/>
              <a:cs typeface="メイリオ" panose="020B0604030504040204" pitchFamily="50" charset="-128"/>
            </a:endParaRPr>
          </a:p>
          <a:p>
            <a:pPr marL="133084" indent="-133084" defTabSz="422041">
              <a:lnSpc>
                <a:spcPts val="914"/>
              </a:lnSpc>
            </a:pPr>
            <a:endParaRPr lang="en-US" altLang="ja-JP" sz="610" dirty="0">
              <a:solidFill>
                <a:prstClr val="black"/>
              </a:solidFill>
              <a:latin typeface="+mn-ea"/>
              <a:cs typeface="メイリオ" panose="020B0604030504040204" pitchFamily="50" charset="-128"/>
            </a:endParaRPr>
          </a:p>
          <a:p>
            <a:pPr marL="133084" indent="-133084" defTabSz="422041">
              <a:lnSpc>
                <a:spcPts val="1219"/>
              </a:lnSpc>
            </a:pPr>
            <a:endParaRPr lang="en-US" altLang="ja-JP" sz="1067" dirty="0">
              <a:solidFill>
                <a:prstClr val="black"/>
              </a:solidFill>
              <a:latin typeface="+mn-ea"/>
              <a:cs typeface="メイリオ" panose="020B0604030504040204" pitchFamily="50" charset="-128"/>
            </a:endParaRPr>
          </a:p>
          <a:p>
            <a:pPr marL="133084" indent="-133084" defTabSz="422041">
              <a:lnSpc>
                <a:spcPts val="1219"/>
              </a:lnSpc>
            </a:pPr>
            <a:r>
              <a:rPr lang="ja-JP" altLang="en-US" sz="914" dirty="0">
                <a:solidFill>
                  <a:prstClr val="black"/>
                </a:solidFill>
                <a:latin typeface="+mn-ea"/>
                <a:cs typeface="メイリオ" panose="020B0604030504040204" pitchFamily="50" charset="-128"/>
              </a:rPr>
              <a:t>　</a:t>
            </a:r>
            <a:endParaRPr lang="en-US" altLang="ja-JP" sz="914" dirty="0">
              <a:solidFill>
                <a:prstClr val="black"/>
              </a:solidFill>
              <a:latin typeface="+mn-ea"/>
              <a:cs typeface="メイリオ" panose="020B0604030504040204" pitchFamily="50" charset="-128"/>
            </a:endParaRPr>
          </a:p>
          <a:p>
            <a:pPr marL="133084" indent="-133084" defTabSz="422041">
              <a:lnSpc>
                <a:spcPts val="1219"/>
              </a:lnSpc>
            </a:pPr>
            <a:endParaRPr lang="en-US" altLang="ja-JP" sz="1067" dirty="0">
              <a:solidFill>
                <a:prstClr val="black"/>
              </a:solidFill>
              <a:latin typeface="+mn-ea"/>
              <a:cs typeface="メイリオ" panose="020B0604030504040204" pitchFamily="50" charset="-128"/>
            </a:endParaRPr>
          </a:p>
          <a:p>
            <a:pPr marL="133084" indent="-133084" defTabSz="422041">
              <a:lnSpc>
                <a:spcPts val="1219"/>
              </a:lnSpc>
            </a:pPr>
            <a:endParaRPr lang="en-US" altLang="ja-JP" sz="1067" dirty="0">
              <a:solidFill>
                <a:prstClr val="black"/>
              </a:solidFill>
              <a:latin typeface="+mn-ea"/>
              <a:cs typeface="メイリオ" panose="020B0604030504040204" pitchFamily="50" charset="-128"/>
            </a:endParaRPr>
          </a:p>
          <a:p>
            <a:pPr marL="133084" indent="-133084" defTabSz="422041">
              <a:lnSpc>
                <a:spcPts val="1219"/>
              </a:lnSpc>
            </a:pPr>
            <a:endParaRPr lang="en-US" altLang="ja-JP" sz="1067" dirty="0">
              <a:solidFill>
                <a:prstClr val="black"/>
              </a:solidFill>
              <a:latin typeface="+mn-ea"/>
              <a:cs typeface="メイリオ" panose="020B0604030504040204" pitchFamily="50" charset="-128"/>
            </a:endParaRPr>
          </a:p>
          <a:p>
            <a:pPr marL="133084" indent="-133084" defTabSz="422041">
              <a:lnSpc>
                <a:spcPts val="1219"/>
              </a:lnSpc>
            </a:pPr>
            <a:endParaRPr lang="en-US" altLang="ja-JP" sz="1067" dirty="0">
              <a:solidFill>
                <a:prstClr val="black"/>
              </a:solidFill>
              <a:latin typeface="+mn-ea"/>
              <a:cs typeface="メイリオ" panose="020B0604030504040204" pitchFamily="50" charset="-128"/>
            </a:endParaRPr>
          </a:p>
          <a:p>
            <a:pPr marL="133084" indent="-133084" defTabSz="422041">
              <a:lnSpc>
                <a:spcPts val="1219"/>
              </a:lnSpc>
            </a:pPr>
            <a:endParaRPr lang="en-US" altLang="ja-JP" sz="1067" dirty="0">
              <a:solidFill>
                <a:prstClr val="black"/>
              </a:solidFill>
              <a:latin typeface="+mn-ea"/>
              <a:cs typeface="メイリオ" panose="020B0604030504040204" pitchFamily="50" charset="-128"/>
            </a:endParaRPr>
          </a:p>
          <a:p>
            <a:pPr marL="133084" indent="-133084" defTabSz="422041">
              <a:lnSpc>
                <a:spcPts val="1219"/>
              </a:lnSpc>
            </a:pPr>
            <a:endParaRPr lang="en-US" altLang="ja-JP" sz="914" dirty="0">
              <a:solidFill>
                <a:prstClr val="black"/>
              </a:solidFill>
              <a:latin typeface="+mn-ea"/>
              <a:cs typeface="メイリオ" panose="020B0604030504040204" pitchFamily="50" charset="-128"/>
            </a:endParaRPr>
          </a:p>
          <a:p>
            <a:pPr marL="133084" indent="-133084" defTabSz="422041">
              <a:lnSpc>
                <a:spcPts val="1067"/>
              </a:lnSpc>
            </a:pPr>
            <a:r>
              <a:rPr lang="ja-JP" altLang="en-US" sz="914" dirty="0">
                <a:solidFill>
                  <a:prstClr val="black"/>
                </a:solidFill>
                <a:latin typeface="+mn-ea"/>
                <a:cs typeface="メイリオ" panose="020B0604030504040204" pitchFamily="50" charset="-128"/>
              </a:rPr>
              <a:t>　　　</a:t>
            </a:r>
            <a:endParaRPr lang="en-US" altLang="ja-JP" sz="914" dirty="0">
              <a:solidFill>
                <a:prstClr val="black"/>
              </a:solidFill>
              <a:latin typeface="+mn-ea"/>
              <a:cs typeface="メイリオ" panose="020B0604030504040204" pitchFamily="50" charset="-128"/>
            </a:endParaRPr>
          </a:p>
          <a:p>
            <a:pPr marL="133084" indent="-133084" defTabSz="422041">
              <a:lnSpc>
                <a:spcPts val="1219"/>
              </a:lnSpc>
            </a:pPr>
            <a:endParaRPr lang="en-US" altLang="ja-JP" sz="914" dirty="0">
              <a:solidFill>
                <a:prstClr val="black"/>
              </a:solidFill>
              <a:latin typeface="+mn-ea"/>
              <a:cs typeface="メイリオ" panose="020B0604030504040204" pitchFamily="50" charset="-128"/>
            </a:endParaRPr>
          </a:p>
        </p:txBody>
      </p:sp>
      <p:sp>
        <p:nvSpPr>
          <p:cNvPr id="30" name="正方形/長方形 29"/>
          <p:cNvSpPr/>
          <p:nvPr/>
        </p:nvSpPr>
        <p:spPr>
          <a:xfrm>
            <a:off x="848543" y="2713035"/>
            <a:ext cx="8028000" cy="396000"/>
          </a:xfrm>
          <a:prstGeom prst="rect">
            <a:avLst/>
          </a:prstGeom>
          <a:solidFill>
            <a:schemeClr val="bg1"/>
          </a:solid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27436" tIns="108000" rIns="27436" bIns="72000" rtlCol="0" anchor="ctr" anchorCtr="0"/>
          <a:lstStyle/>
          <a:p>
            <a:pPr marL="133084" indent="-133084" defTabSz="422041">
              <a:lnSpc>
                <a:spcPts val="1219"/>
              </a:lnSpc>
            </a:pPr>
            <a:r>
              <a:rPr lang="ja-JP" altLang="en-US" sz="838" dirty="0">
                <a:solidFill>
                  <a:prstClr val="black"/>
                </a:solidFill>
                <a:latin typeface="+mn-ea"/>
              </a:rPr>
              <a:t>　</a:t>
            </a:r>
            <a:r>
              <a:rPr lang="ja-JP" altLang="en-US" sz="1200" dirty="0">
                <a:solidFill>
                  <a:prstClr val="black"/>
                </a:solidFill>
                <a:latin typeface="+mn-ea"/>
              </a:rPr>
              <a:t>✎　行動計画の必須記載事項</a:t>
            </a:r>
            <a:endParaRPr lang="en-US" altLang="ja-JP" sz="1200" dirty="0">
              <a:solidFill>
                <a:prstClr val="black"/>
              </a:solidFill>
              <a:latin typeface="+mn-ea"/>
            </a:endParaRPr>
          </a:p>
          <a:p>
            <a:pPr marL="133084" indent="-133084" defTabSz="422041">
              <a:lnSpc>
                <a:spcPts val="1219"/>
              </a:lnSpc>
            </a:pPr>
            <a:r>
              <a:rPr lang="ja-JP" altLang="en-US" sz="1200" dirty="0">
                <a:solidFill>
                  <a:prstClr val="black"/>
                </a:solidFill>
                <a:latin typeface="+mn-ea"/>
              </a:rPr>
              <a:t> 　　▶</a:t>
            </a:r>
            <a:r>
              <a:rPr lang="ja-JP" altLang="en-US" sz="1200" b="1" u="sng" dirty="0">
                <a:solidFill>
                  <a:prstClr val="black"/>
                </a:solidFill>
                <a:latin typeface="+mn-ea"/>
              </a:rPr>
              <a:t>目標</a:t>
            </a:r>
            <a:r>
              <a:rPr lang="ja-JP" altLang="en-US" sz="1200" u="sng" dirty="0">
                <a:solidFill>
                  <a:prstClr val="black"/>
                </a:solidFill>
                <a:latin typeface="+mn-ea"/>
              </a:rPr>
              <a:t>（省令で定める項目に関連した定量的目標）</a:t>
            </a:r>
            <a:r>
              <a:rPr lang="ja-JP" altLang="en-US" sz="1200" dirty="0">
                <a:solidFill>
                  <a:prstClr val="black"/>
                </a:solidFill>
                <a:latin typeface="+mn-ea"/>
              </a:rPr>
              <a:t>　　▶取組内容　▶実施時期　▶計画期間　</a:t>
            </a:r>
            <a:endParaRPr lang="en-US" altLang="ja-JP" sz="1200" dirty="0">
              <a:solidFill>
                <a:prstClr val="black"/>
              </a:solidFill>
              <a:latin typeface="+mn-ea"/>
            </a:endParaRPr>
          </a:p>
        </p:txBody>
      </p:sp>
      <p:sp>
        <p:nvSpPr>
          <p:cNvPr id="32" name="正方形/長方形 31"/>
          <p:cNvSpPr/>
          <p:nvPr/>
        </p:nvSpPr>
        <p:spPr>
          <a:xfrm>
            <a:off x="704529" y="3660329"/>
            <a:ext cx="8773486" cy="1640879"/>
          </a:xfrm>
          <a:prstGeom prst="rect">
            <a:avLst/>
          </a:prstGeom>
          <a:solidFill>
            <a:schemeClr val="bg1"/>
          </a:solid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27436" rIns="27436" rtlCol="0" anchor="t" anchorCtr="0"/>
          <a:lstStyle/>
          <a:p>
            <a:pPr marL="133084" indent="-133084" defTabSz="422041"/>
            <a:r>
              <a:rPr lang="ja-JP" altLang="en-US" sz="1200" dirty="0">
                <a:solidFill>
                  <a:prstClr val="black"/>
                </a:solidFill>
                <a:latin typeface="+mn-ea"/>
              </a:rPr>
              <a:t>　✎　情報公表の項目　（省令で規定）</a:t>
            </a:r>
            <a:endParaRPr lang="en-US" altLang="ja-JP" sz="1200" dirty="0">
              <a:solidFill>
                <a:prstClr val="black"/>
              </a:solidFill>
              <a:latin typeface="+mn-ea"/>
            </a:endParaRPr>
          </a:p>
          <a:p>
            <a:pPr marL="133084" indent="-133084" defTabSz="422041"/>
            <a:r>
              <a:rPr lang="ja-JP" altLang="en-US" sz="1200" dirty="0">
                <a:solidFill>
                  <a:prstClr val="black"/>
                </a:solidFill>
                <a:latin typeface="+mn-ea"/>
              </a:rPr>
              <a:t>　</a:t>
            </a:r>
            <a:r>
              <a:rPr lang="ja-JP" altLang="en-US" sz="1200" u="sng" dirty="0">
                <a:solidFill>
                  <a:prstClr val="black"/>
                </a:solidFill>
                <a:latin typeface="+mn-ea"/>
              </a:rPr>
              <a:t>①女性労働者に対する職業生活に関する機会の提供に関する実績</a:t>
            </a:r>
            <a:endParaRPr lang="en-US" altLang="ja-JP" sz="1200" dirty="0">
              <a:solidFill>
                <a:prstClr val="black"/>
              </a:solidFill>
              <a:latin typeface="+mn-ea"/>
            </a:endParaRPr>
          </a:p>
          <a:p>
            <a:pPr marL="133084" indent="-133084" defTabSz="422041"/>
            <a:r>
              <a:rPr lang="en-US" altLang="ja-JP" sz="1200" dirty="0">
                <a:solidFill>
                  <a:prstClr val="black"/>
                </a:solidFill>
                <a:latin typeface="+mn-ea"/>
              </a:rPr>
              <a:t>   </a:t>
            </a:r>
            <a:r>
              <a:rPr lang="ja-JP" altLang="en-US" sz="1200" u="sng" dirty="0">
                <a:solidFill>
                  <a:prstClr val="black"/>
                </a:solidFill>
                <a:latin typeface="+mn-ea"/>
              </a:rPr>
              <a:t>②職業生活と家庭生活との両立に資する雇用環境の整備に関する実績</a:t>
            </a:r>
            <a:endParaRPr lang="en-US" altLang="ja-JP" sz="1200" u="sng" dirty="0">
              <a:solidFill>
                <a:prstClr val="black"/>
              </a:solidFill>
              <a:latin typeface="+mn-ea"/>
            </a:endParaRPr>
          </a:p>
          <a:p>
            <a:pPr marL="133084" indent="-133084" defTabSz="422041"/>
            <a:r>
              <a:rPr lang="en-US" altLang="ja-JP" sz="1200" dirty="0">
                <a:solidFill>
                  <a:prstClr val="black"/>
                </a:solidFill>
                <a:latin typeface="+mn-ea"/>
              </a:rPr>
              <a:t>   </a:t>
            </a:r>
            <a:r>
              <a:rPr lang="ja-JP" altLang="en-US" sz="1200" dirty="0">
                <a:solidFill>
                  <a:prstClr val="black"/>
                </a:solidFill>
                <a:latin typeface="+mn-ea"/>
              </a:rPr>
              <a:t>について、</a:t>
            </a:r>
            <a:endParaRPr lang="en-US" altLang="ja-JP" sz="1200" dirty="0">
              <a:solidFill>
                <a:prstClr val="black"/>
              </a:solidFill>
              <a:latin typeface="+mn-ea"/>
            </a:endParaRPr>
          </a:p>
          <a:p>
            <a:pPr defTabSz="422041">
              <a:tabLst>
                <a:tab pos="2597150" algn="l"/>
              </a:tabLst>
            </a:pPr>
            <a:r>
              <a:rPr lang="ja-JP" altLang="en-US" sz="1200" dirty="0">
                <a:solidFill>
                  <a:prstClr val="black"/>
                </a:solidFill>
                <a:latin typeface="+mn-ea"/>
              </a:rPr>
              <a:t>　　　▶常用労働者数</a:t>
            </a:r>
            <a:r>
              <a:rPr lang="en-US" altLang="ja-JP" sz="1200" dirty="0">
                <a:solidFill>
                  <a:srgbClr val="000000"/>
                </a:solidFill>
                <a:latin typeface="+mn-ea"/>
              </a:rPr>
              <a:t>301</a:t>
            </a:r>
            <a:r>
              <a:rPr lang="ja-JP" altLang="en-US" sz="1200" dirty="0">
                <a:solidFill>
                  <a:prstClr val="black"/>
                </a:solidFill>
                <a:latin typeface="+mn-ea"/>
              </a:rPr>
              <a:t>人以上の事業主（義務）　　</a:t>
            </a:r>
            <a:r>
              <a:rPr lang="en-US" altLang="ja-JP" sz="1200" dirty="0">
                <a:solidFill>
                  <a:prstClr val="black"/>
                </a:solidFill>
                <a:latin typeface="+mn-ea"/>
              </a:rPr>
              <a:t>   </a:t>
            </a:r>
            <a:r>
              <a:rPr lang="zh-TW" altLang="en-US" sz="1200" b="1" dirty="0">
                <a:solidFill>
                  <a:srgbClr val="FF0000"/>
                </a:solidFill>
                <a:latin typeface="+mn-ea"/>
              </a:rPr>
              <a:t>男女間賃金差異</a:t>
            </a:r>
            <a:r>
              <a:rPr lang="ja-JP" altLang="en-US" sz="1200" b="1" dirty="0">
                <a:solidFill>
                  <a:srgbClr val="FF0000"/>
                </a:solidFill>
                <a:latin typeface="+mn-ea"/>
              </a:rPr>
              <a:t>、女性管理職比率、</a:t>
            </a:r>
            <a:r>
              <a:rPr lang="ja-JP" altLang="en-US" sz="1200" b="1" dirty="0">
                <a:solidFill>
                  <a:schemeClr val="tx1"/>
                </a:solidFill>
                <a:latin typeface="+mn-ea"/>
              </a:rPr>
              <a:t>女性労働者の機会の</a:t>
            </a:r>
          </a:p>
          <a:p>
            <a:pPr defTabSz="422041">
              <a:tabLst>
                <a:tab pos="2597150" algn="l"/>
              </a:tabLst>
            </a:pPr>
            <a:r>
              <a:rPr lang="ja-JP" altLang="en-US" sz="1200" b="1" dirty="0">
                <a:solidFill>
                  <a:schemeClr val="tx1"/>
                </a:solidFill>
                <a:latin typeface="+mn-ea"/>
              </a:rPr>
              <a:t>　　　　　　　　　　　　　　　　　　　　　　　　　　提供から</a:t>
            </a:r>
            <a:r>
              <a:rPr lang="en-US" altLang="ja-JP" sz="1200" b="1" dirty="0">
                <a:solidFill>
                  <a:schemeClr val="tx1"/>
                </a:solidFill>
                <a:latin typeface="+mn-ea"/>
              </a:rPr>
              <a:t>1</a:t>
            </a:r>
            <a:r>
              <a:rPr lang="ja-JP" altLang="en-US" sz="1200" b="1" dirty="0">
                <a:solidFill>
                  <a:schemeClr val="tx1"/>
                </a:solidFill>
                <a:latin typeface="+mn-ea"/>
              </a:rPr>
              <a:t>項目、職業と家庭の両立の環境整備から</a:t>
            </a:r>
            <a:r>
              <a:rPr lang="en-US" altLang="ja-JP" sz="1200" b="1" dirty="0">
                <a:solidFill>
                  <a:schemeClr val="tx1"/>
                </a:solidFill>
                <a:latin typeface="+mn-ea"/>
              </a:rPr>
              <a:t>1</a:t>
            </a:r>
            <a:r>
              <a:rPr lang="ja-JP" altLang="en-US" sz="1200" b="1" dirty="0">
                <a:solidFill>
                  <a:schemeClr val="tx1"/>
                </a:solidFill>
                <a:latin typeface="+mn-ea"/>
              </a:rPr>
              <a:t>項目</a:t>
            </a:r>
            <a:endParaRPr lang="en-US" altLang="ja-JP" sz="1200" b="1" dirty="0">
              <a:solidFill>
                <a:schemeClr val="tx1"/>
              </a:solidFill>
              <a:latin typeface="+mn-ea"/>
            </a:endParaRPr>
          </a:p>
          <a:p>
            <a:pPr defTabSz="422041">
              <a:tabLst>
                <a:tab pos="2597150" algn="l"/>
              </a:tabLst>
            </a:pPr>
            <a:r>
              <a:rPr lang="ja-JP" altLang="en-US" sz="1200" b="1" dirty="0">
                <a:solidFill>
                  <a:srgbClr val="FF0000"/>
                </a:solidFill>
                <a:latin typeface="+mn-ea"/>
              </a:rPr>
              <a:t>　　　</a:t>
            </a:r>
            <a:r>
              <a:rPr lang="ja-JP" altLang="en-US" sz="1200" dirty="0">
                <a:solidFill>
                  <a:prstClr val="black"/>
                </a:solidFill>
                <a:latin typeface="+mn-ea"/>
              </a:rPr>
              <a:t>▶常用労働者数</a:t>
            </a:r>
            <a:r>
              <a:rPr lang="en-US" altLang="ja-JP" sz="1200" dirty="0">
                <a:solidFill>
                  <a:prstClr val="black"/>
                </a:solidFill>
                <a:latin typeface="+mn-ea"/>
              </a:rPr>
              <a:t>101</a:t>
            </a:r>
            <a:r>
              <a:rPr lang="ja-JP" altLang="en-US" sz="1200" dirty="0">
                <a:solidFill>
                  <a:prstClr val="black"/>
                </a:solidFill>
                <a:latin typeface="+mn-ea"/>
              </a:rPr>
              <a:t>人以上</a:t>
            </a:r>
            <a:r>
              <a:rPr lang="en-US" altLang="ja-JP" sz="1200" dirty="0">
                <a:solidFill>
                  <a:srgbClr val="000000"/>
                </a:solidFill>
                <a:latin typeface="+mn-ea"/>
              </a:rPr>
              <a:t>300</a:t>
            </a:r>
            <a:r>
              <a:rPr lang="ja-JP" altLang="en-US" sz="1200" dirty="0">
                <a:solidFill>
                  <a:prstClr val="black"/>
                </a:solidFill>
                <a:latin typeface="+mn-ea"/>
              </a:rPr>
              <a:t>人以下の事業主（義務）  </a:t>
            </a:r>
            <a:r>
              <a:rPr lang="en-US" altLang="ja-JP" sz="1200" b="1" dirty="0">
                <a:solidFill>
                  <a:prstClr val="black"/>
                </a:solidFill>
                <a:latin typeface="+mn-ea"/>
              </a:rPr>
              <a:t>※101</a:t>
            </a:r>
            <a:r>
              <a:rPr lang="ja-JP" altLang="en-US" sz="1200" b="1" dirty="0">
                <a:solidFill>
                  <a:prstClr val="black"/>
                </a:solidFill>
                <a:latin typeface="+mn-ea"/>
              </a:rPr>
              <a:t>～</a:t>
            </a:r>
            <a:r>
              <a:rPr lang="en-US" altLang="ja-JP" sz="1200" b="1" dirty="0">
                <a:solidFill>
                  <a:prstClr val="black"/>
                </a:solidFill>
                <a:latin typeface="+mn-ea"/>
              </a:rPr>
              <a:t>300</a:t>
            </a:r>
            <a:r>
              <a:rPr lang="ja-JP" altLang="en-US" sz="1200" b="1" dirty="0">
                <a:solidFill>
                  <a:prstClr val="black"/>
                </a:solidFill>
                <a:latin typeface="+mn-ea"/>
              </a:rPr>
              <a:t>人企業は機会の提供、両立の環境整備から</a:t>
            </a:r>
            <a:r>
              <a:rPr lang="en-US" altLang="ja-JP" sz="1200" b="1" dirty="0">
                <a:solidFill>
                  <a:prstClr val="black"/>
                </a:solidFill>
                <a:latin typeface="+mn-ea"/>
              </a:rPr>
              <a:t>1</a:t>
            </a:r>
            <a:r>
              <a:rPr lang="ja-JP" altLang="en-US" sz="1200" b="1" dirty="0">
                <a:solidFill>
                  <a:prstClr val="black"/>
                </a:solidFill>
                <a:latin typeface="+mn-ea"/>
              </a:rPr>
              <a:t>項目 </a:t>
            </a:r>
            <a:endParaRPr lang="en-US" altLang="ja-JP" sz="1200" b="1" dirty="0">
              <a:solidFill>
                <a:prstClr val="black"/>
              </a:solidFill>
              <a:latin typeface="+mn-ea"/>
            </a:endParaRPr>
          </a:p>
          <a:p>
            <a:pPr defTabSz="419100">
              <a:spcBef>
                <a:spcPts val="200"/>
              </a:spcBef>
              <a:tabLst>
                <a:tab pos="2597150" algn="l"/>
              </a:tabLst>
            </a:pPr>
            <a:r>
              <a:rPr lang="ja-JP" altLang="en-US" sz="1200" dirty="0">
                <a:solidFill>
                  <a:prstClr val="black"/>
                </a:solidFill>
                <a:latin typeface="+mn-ea"/>
              </a:rPr>
              <a:t>　　　▶常用労働者数</a:t>
            </a:r>
            <a:r>
              <a:rPr lang="en-US" altLang="ja-JP" sz="1200" dirty="0">
                <a:solidFill>
                  <a:srgbClr val="000000"/>
                </a:solidFill>
                <a:latin typeface="+mn-ea"/>
              </a:rPr>
              <a:t>100</a:t>
            </a:r>
            <a:r>
              <a:rPr lang="ja-JP" altLang="en-US" sz="1200" dirty="0">
                <a:solidFill>
                  <a:srgbClr val="000000"/>
                </a:solidFill>
                <a:latin typeface="+mn-ea"/>
              </a:rPr>
              <a:t>人</a:t>
            </a:r>
            <a:r>
              <a:rPr lang="ja-JP" altLang="en-US" sz="1200" dirty="0">
                <a:solidFill>
                  <a:prstClr val="black"/>
                </a:solidFill>
                <a:latin typeface="+mn-ea"/>
              </a:rPr>
              <a:t>以下の事業主（努力義務）</a:t>
            </a:r>
            <a:r>
              <a:rPr lang="en-US" altLang="ja-JP" sz="1200" dirty="0">
                <a:solidFill>
                  <a:prstClr val="black"/>
                </a:solidFill>
                <a:latin typeface="+mn-ea"/>
              </a:rPr>
              <a:t>	</a:t>
            </a:r>
            <a:r>
              <a:rPr lang="ja-JP" altLang="en-US" sz="1200" dirty="0">
                <a:solidFill>
                  <a:prstClr val="black"/>
                </a:solidFill>
                <a:latin typeface="+mn-ea"/>
              </a:rPr>
              <a:t>   </a:t>
            </a:r>
            <a:endParaRPr lang="en-US" altLang="ja-JP" sz="1200" dirty="0">
              <a:solidFill>
                <a:prstClr val="black"/>
              </a:solidFill>
              <a:latin typeface="+mn-ea"/>
            </a:endParaRPr>
          </a:p>
          <a:p>
            <a:pPr marL="133084" indent="-133084" defTabSz="422041">
              <a:lnSpc>
                <a:spcPts val="914"/>
              </a:lnSpc>
              <a:spcBef>
                <a:spcPts val="200"/>
              </a:spcBef>
              <a:spcAft>
                <a:spcPts val="600"/>
              </a:spcAft>
            </a:pPr>
            <a:r>
              <a:rPr lang="ja-JP" altLang="en-US" sz="785" dirty="0">
                <a:solidFill>
                  <a:prstClr val="black"/>
                </a:solidFill>
                <a:latin typeface="+mn-ea"/>
              </a:rPr>
              <a:t>　　</a:t>
            </a:r>
            <a:endParaRPr lang="en-US" altLang="ja-JP" sz="785" dirty="0">
              <a:solidFill>
                <a:prstClr val="black"/>
              </a:solidFill>
              <a:latin typeface="+mn-ea"/>
            </a:endParaRPr>
          </a:p>
        </p:txBody>
      </p:sp>
      <p:sp>
        <p:nvSpPr>
          <p:cNvPr id="35" name="テキスト ボックス 34"/>
          <p:cNvSpPr txBox="1"/>
          <p:nvPr/>
        </p:nvSpPr>
        <p:spPr>
          <a:xfrm>
            <a:off x="252000" y="900696"/>
            <a:ext cx="9432000" cy="432000"/>
          </a:xfrm>
          <a:prstGeom prst="rect">
            <a:avLst/>
          </a:prstGeom>
          <a:solidFill>
            <a:schemeClr val="accent1">
              <a:lumMod val="20000"/>
              <a:lumOff val="80000"/>
            </a:schemeClr>
          </a:solidFill>
        </p:spPr>
        <p:txBody>
          <a:bodyPr wrap="square" lIns="54871" rIns="54871" numCol="1" rtlCol="0">
            <a:noAutofit/>
          </a:bodyPr>
          <a:lstStyle/>
          <a:p>
            <a:pPr marL="133084" indent="-133084" defTabSz="422041">
              <a:lnSpc>
                <a:spcPts val="534"/>
              </a:lnSpc>
            </a:pPr>
            <a:endParaRPr lang="en-US" altLang="ja-JP" sz="762" dirty="0">
              <a:solidFill>
                <a:prstClr val="black"/>
              </a:solidFill>
              <a:latin typeface="+mn-ea"/>
              <a:cs typeface="メイリオ" panose="020B0604030504040204" pitchFamily="50" charset="-128"/>
            </a:endParaRPr>
          </a:p>
          <a:p>
            <a:pPr marL="133084" indent="-133084" defTabSz="422041">
              <a:lnSpc>
                <a:spcPts val="1219"/>
              </a:lnSpc>
            </a:pPr>
            <a:r>
              <a:rPr lang="ja-JP" altLang="en-US" sz="1200" dirty="0">
                <a:solidFill>
                  <a:prstClr val="black"/>
                </a:solidFill>
                <a:latin typeface="+mn-ea"/>
                <a:cs typeface="メイリオ" panose="020B0604030504040204" pitchFamily="50" charset="-128"/>
              </a:rPr>
              <a:t>　▶　国は、女性の職業生活における活躍の推進に関する基本方針を策定（閣議決定）。</a:t>
            </a:r>
            <a:endParaRPr lang="en-US" altLang="ja-JP" sz="1200" dirty="0">
              <a:solidFill>
                <a:prstClr val="black"/>
              </a:solidFill>
              <a:latin typeface="+mn-ea"/>
              <a:cs typeface="メイリオ" panose="020B0604030504040204" pitchFamily="50" charset="-128"/>
            </a:endParaRPr>
          </a:p>
          <a:p>
            <a:pPr marL="133084" indent="-133084" defTabSz="422041">
              <a:lnSpc>
                <a:spcPts val="1219"/>
              </a:lnSpc>
            </a:pPr>
            <a:r>
              <a:rPr lang="ja-JP" altLang="en-US" sz="1200" dirty="0">
                <a:solidFill>
                  <a:prstClr val="black"/>
                </a:solidFill>
                <a:latin typeface="+mn-ea"/>
                <a:cs typeface="メイリオ" panose="020B0604030504040204" pitchFamily="50" charset="-128"/>
              </a:rPr>
              <a:t>　▶　地方公共団体（都道府県、市町村）は、上記基本方針等を勘案して、当該区域内における推進計画を策定（努力義務）。</a:t>
            </a:r>
            <a:endParaRPr lang="en-US" altLang="ja-JP" sz="1200" dirty="0">
              <a:solidFill>
                <a:prstClr val="black"/>
              </a:solidFill>
              <a:latin typeface="+mn-ea"/>
              <a:cs typeface="メイリオ" panose="020B0604030504040204" pitchFamily="50" charset="-128"/>
            </a:endParaRPr>
          </a:p>
          <a:p>
            <a:pPr marL="133084" indent="-133084" defTabSz="422041">
              <a:lnSpc>
                <a:spcPts val="1219"/>
              </a:lnSpc>
            </a:pPr>
            <a:r>
              <a:rPr lang="ja-JP" altLang="en-US" sz="1200" dirty="0">
                <a:solidFill>
                  <a:prstClr val="black"/>
                </a:solidFill>
                <a:latin typeface="+mn-ea"/>
                <a:cs typeface="メイリオ" panose="020B0604030504040204" pitchFamily="50" charset="-128"/>
              </a:rPr>
              <a:t>　　　　　　　</a:t>
            </a:r>
            <a:r>
              <a:rPr lang="ja-JP" altLang="en-US" sz="914" dirty="0">
                <a:solidFill>
                  <a:prstClr val="black"/>
                </a:solidFill>
                <a:latin typeface="+mn-ea"/>
                <a:cs typeface="メイリオ" panose="020B0604030504040204" pitchFamily="50" charset="-128"/>
              </a:rPr>
              <a:t>　　　　　　　　　　　　　　　　　　　　　　　　　　　　　</a:t>
            </a:r>
            <a:endParaRPr lang="en-US" altLang="ja-JP" sz="762" dirty="0">
              <a:solidFill>
                <a:prstClr val="black"/>
              </a:solidFill>
              <a:latin typeface="+mn-ea"/>
              <a:cs typeface="メイリオ" panose="020B0604030504040204" pitchFamily="50" charset="-128"/>
            </a:endParaRPr>
          </a:p>
        </p:txBody>
      </p:sp>
      <p:sp>
        <p:nvSpPr>
          <p:cNvPr id="36" name="正方形/長方形 35"/>
          <p:cNvSpPr/>
          <p:nvPr/>
        </p:nvSpPr>
        <p:spPr>
          <a:xfrm>
            <a:off x="344488" y="731908"/>
            <a:ext cx="1296000" cy="216000"/>
          </a:xfrm>
          <a:prstGeom prst="rect">
            <a:avLst/>
          </a:prstGeom>
          <a:solidFill>
            <a:schemeClr val="accent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41"/>
            <a:r>
              <a:rPr lang="ja-JP" altLang="en-US" sz="1067" b="1" dirty="0">
                <a:solidFill>
                  <a:srgbClr val="FFFFFF"/>
                </a:solidFill>
                <a:latin typeface="+mn-ea"/>
              </a:rPr>
              <a:t>１　基本方針等</a:t>
            </a:r>
          </a:p>
        </p:txBody>
      </p:sp>
      <p:sp>
        <p:nvSpPr>
          <p:cNvPr id="37" name="正方形/長方形 36"/>
          <p:cNvSpPr/>
          <p:nvPr/>
        </p:nvSpPr>
        <p:spPr>
          <a:xfrm>
            <a:off x="354013" y="1412776"/>
            <a:ext cx="1728000" cy="216000"/>
          </a:xfrm>
          <a:prstGeom prst="rect">
            <a:avLst/>
          </a:prstGeom>
          <a:solidFill>
            <a:schemeClr val="accent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6" tIns="27436" rIns="27436" bIns="27436" rtlCol="0" anchor="ctr"/>
          <a:lstStyle/>
          <a:p>
            <a:pPr defTabSz="422041"/>
            <a:r>
              <a:rPr lang="ja-JP" altLang="en-US" sz="1067" b="1" dirty="0">
                <a:solidFill>
                  <a:srgbClr val="FFFFFF"/>
                </a:solidFill>
                <a:latin typeface="+mn-ea"/>
              </a:rPr>
              <a:t>　</a:t>
            </a:r>
            <a:r>
              <a:rPr lang="ja-JP" altLang="en-US" sz="1100" b="1" dirty="0">
                <a:solidFill>
                  <a:srgbClr val="FFFFFF"/>
                </a:solidFill>
                <a:latin typeface="+mn-ea"/>
              </a:rPr>
              <a:t>２　事業主行動計画等</a:t>
            </a:r>
          </a:p>
        </p:txBody>
      </p:sp>
      <p:sp>
        <p:nvSpPr>
          <p:cNvPr id="38" name="正方形/長方形 37"/>
          <p:cNvSpPr/>
          <p:nvPr/>
        </p:nvSpPr>
        <p:spPr>
          <a:xfrm>
            <a:off x="848543" y="5814553"/>
            <a:ext cx="5400000" cy="252000"/>
          </a:xfrm>
          <a:prstGeom prst="rect">
            <a:avLst/>
          </a:prstGeom>
          <a:solidFill>
            <a:schemeClr val="bg1"/>
          </a:solid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27436" tIns="72000" rIns="27436" rtlCol="0" anchor="t" anchorCtr="0"/>
          <a:lstStyle/>
          <a:p>
            <a:pPr marL="133084" indent="-133084" defTabSz="422041">
              <a:lnSpc>
                <a:spcPts val="1219"/>
              </a:lnSpc>
            </a:pPr>
            <a:r>
              <a:rPr lang="ja-JP" altLang="en-US" sz="1200" dirty="0">
                <a:solidFill>
                  <a:prstClr val="black"/>
                </a:solidFill>
                <a:latin typeface="+mn-ea"/>
              </a:rPr>
              <a:t>　✎　</a:t>
            </a:r>
            <a:r>
              <a:rPr lang="ja-JP" altLang="en-US" sz="1200" dirty="0">
                <a:solidFill>
                  <a:prstClr val="black"/>
                </a:solidFill>
                <a:latin typeface="+mn-ea"/>
                <a:cs typeface="メイリオ" panose="020B0604030504040204" pitchFamily="50" charset="-128"/>
              </a:rPr>
              <a:t>認定基準は、業種毎・企業規模毎の特性等に配慮し、省令で規定</a:t>
            </a:r>
            <a:endParaRPr lang="en-US" altLang="ja-JP" sz="1200" dirty="0">
              <a:solidFill>
                <a:prstClr val="black"/>
              </a:solidFill>
              <a:latin typeface="+mn-ea"/>
            </a:endParaRPr>
          </a:p>
        </p:txBody>
      </p:sp>
      <p:sp>
        <p:nvSpPr>
          <p:cNvPr id="40" name="テキスト ボックス 39"/>
          <p:cNvSpPr txBox="1"/>
          <p:nvPr/>
        </p:nvSpPr>
        <p:spPr>
          <a:xfrm>
            <a:off x="345553" y="2020590"/>
            <a:ext cx="9241753" cy="728405"/>
          </a:xfrm>
          <a:prstGeom prst="rect">
            <a:avLst/>
          </a:prstGeom>
          <a:noFill/>
        </p:spPr>
        <p:txBody>
          <a:bodyPr wrap="square" rtlCol="0">
            <a:spAutoFit/>
          </a:bodyPr>
          <a:lstStyle/>
          <a:p>
            <a:pPr marL="133084" indent="-133084" defTabSz="422041"/>
            <a:r>
              <a:rPr lang="ja-JP" altLang="en-US" sz="1400" b="1" u="sng" spc="-76" dirty="0">
                <a:solidFill>
                  <a:prstClr val="black"/>
                </a:solidFill>
                <a:latin typeface="+mn-ea"/>
                <a:cs typeface="メイリオ" panose="020B0604030504040204" pitchFamily="50" charset="-128"/>
              </a:rPr>
              <a:t>（１）　企業において</a:t>
            </a:r>
            <a:r>
              <a:rPr lang="en-US" altLang="ja-JP" sz="1400" b="1" u="sng" spc="-76" dirty="0">
                <a:latin typeface="+mn-ea"/>
                <a:cs typeface="メイリオ" panose="020B0604030504040204" pitchFamily="50" charset="-128"/>
              </a:rPr>
              <a:t>PDCA</a:t>
            </a:r>
            <a:r>
              <a:rPr lang="ja-JP" altLang="en-US" sz="1400" b="1" u="sng" spc="-76" dirty="0">
                <a:latin typeface="+mn-ea"/>
                <a:cs typeface="メイリオ" panose="020B0604030504040204" pitchFamily="50" charset="-128"/>
              </a:rPr>
              <a:t>サイクルを回すこと</a:t>
            </a:r>
            <a:r>
              <a:rPr lang="ja-JP" altLang="en-US" sz="1400" b="1" u="sng" spc="-76" dirty="0">
                <a:solidFill>
                  <a:prstClr val="black"/>
                </a:solidFill>
                <a:latin typeface="+mn-ea"/>
                <a:cs typeface="メイリオ" panose="020B0604030504040204" pitchFamily="50" charset="-128"/>
              </a:rPr>
              <a:t>を促し、女性活躍の取組を推進</a:t>
            </a:r>
            <a:endParaRPr lang="en-US" altLang="ja-JP" sz="1400" b="1" u="sng" spc="-76" dirty="0">
              <a:solidFill>
                <a:prstClr val="black"/>
              </a:solidFill>
              <a:latin typeface="+mn-ea"/>
              <a:cs typeface="メイリオ" panose="020B0604030504040204" pitchFamily="50" charset="-128"/>
            </a:endParaRPr>
          </a:p>
          <a:p>
            <a:pPr marL="133084" indent="-133084" defTabSz="422041">
              <a:spcBef>
                <a:spcPts val="200"/>
              </a:spcBef>
              <a:spcAft>
                <a:spcPts val="200"/>
              </a:spcAft>
            </a:pPr>
            <a:r>
              <a:rPr lang="ja-JP" altLang="en-US" sz="1200" spc="-76" dirty="0">
                <a:solidFill>
                  <a:prstClr val="black"/>
                </a:solidFill>
                <a:latin typeface="+mn-ea"/>
                <a:cs typeface="メイリオ" panose="020B0604030504040204" pitchFamily="50" charset="-128"/>
              </a:rPr>
              <a:t>　　⇒　自社の女性の活躍に関する</a:t>
            </a:r>
            <a:r>
              <a:rPr lang="ja-JP" altLang="en-US" sz="1200" b="1" u="sng" spc="-76" dirty="0">
                <a:latin typeface="+mn-ea"/>
                <a:cs typeface="メイリオ" panose="020B0604030504040204" pitchFamily="50" charset="-128"/>
              </a:rPr>
              <a:t>状況把握・課題分析</a:t>
            </a:r>
            <a:r>
              <a:rPr lang="ja-JP" altLang="en-US" sz="1200" spc="-76" dirty="0">
                <a:latin typeface="+mn-ea"/>
                <a:cs typeface="メイリオ" panose="020B0604030504040204" pitchFamily="50" charset="-128"/>
              </a:rPr>
              <a:t>、及びこれを踏まえた</a:t>
            </a:r>
            <a:r>
              <a:rPr lang="ja-JP" altLang="en-US" sz="1200" b="1" u="sng" spc="-76" dirty="0">
                <a:latin typeface="+mn-ea"/>
                <a:cs typeface="メイリオ" panose="020B0604030504040204" pitchFamily="50" charset="-128"/>
              </a:rPr>
              <a:t>行動計画の策定・届出・社内周知・外部公表</a:t>
            </a:r>
            <a:r>
              <a:rPr lang="ja-JP" altLang="en-US" sz="1200" spc="-76" dirty="0">
                <a:latin typeface="+mn-ea"/>
                <a:cs typeface="メイリオ" panose="020B0604030504040204" pitchFamily="50" charset="-128"/>
              </a:rPr>
              <a:t>　</a:t>
            </a:r>
            <a:endParaRPr lang="en-US" altLang="ja-JP" sz="1200" spc="-76" dirty="0">
              <a:latin typeface="+mn-ea"/>
              <a:cs typeface="メイリオ" panose="020B0604030504040204" pitchFamily="50" charset="-128"/>
            </a:endParaRPr>
          </a:p>
          <a:p>
            <a:pPr marL="133084" indent="-133084" defTabSz="422041"/>
            <a:r>
              <a:rPr lang="ja-JP" altLang="en-US" sz="1200" dirty="0">
                <a:solidFill>
                  <a:prstClr val="black"/>
                </a:solidFill>
                <a:latin typeface="+mn-ea"/>
                <a:cs typeface="メイリオ" panose="020B0604030504040204" pitchFamily="50" charset="-128"/>
              </a:rPr>
              <a:t>　　　</a:t>
            </a:r>
            <a:r>
              <a:rPr lang="en-US" altLang="ja-JP" sz="1200" b="1" dirty="0">
                <a:solidFill>
                  <a:srgbClr val="FF0000"/>
                </a:solidFill>
                <a:latin typeface="+mn-ea"/>
                <a:cs typeface="メイリオ" panose="020B0604030504040204" pitchFamily="50" charset="-128"/>
              </a:rPr>
              <a:t>※</a:t>
            </a:r>
            <a:r>
              <a:rPr lang="ja-JP" altLang="en-US" sz="1200" b="1" dirty="0">
                <a:solidFill>
                  <a:srgbClr val="FF0000"/>
                </a:solidFill>
                <a:latin typeface="+mn-ea"/>
                <a:cs typeface="メイリオ" panose="020B0604030504040204" pitchFamily="50" charset="-128"/>
              </a:rPr>
              <a:t>常用労働者数</a:t>
            </a:r>
            <a:r>
              <a:rPr lang="en-US" altLang="ja-JP" sz="1200" b="1" dirty="0">
                <a:solidFill>
                  <a:srgbClr val="FF0000"/>
                </a:solidFill>
                <a:latin typeface="+mn-ea"/>
                <a:cs typeface="メイリオ" panose="020B0604030504040204" pitchFamily="50" charset="-128"/>
              </a:rPr>
              <a:t>101</a:t>
            </a:r>
            <a:r>
              <a:rPr lang="ja-JP" altLang="en-US" sz="1200" b="1" dirty="0">
                <a:solidFill>
                  <a:srgbClr val="FF0000"/>
                </a:solidFill>
                <a:latin typeface="+mn-ea"/>
                <a:cs typeface="メイリオ" panose="020B0604030504040204" pitchFamily="50" charset="-128"/>
              </a:rPr>
              <a:t>人以上の事業主は、</a:t>
            </a:r>
            <a:r>
              <a:rPr lang="zh-TW" altLang="en-US" sz="1200" b="1" dirty="0">
                <a:solidFill>
                  <a:srgbClr val="FF0000"/>
                </a:solidFill>
                <a:latin typeface="+mn-ea"/>
                <a:cs typeface="メイリオ" panose="020B0604030504040204" pitchFamily="50" charset="-128"/>
              </a:rPr>
              <a:t>男女間賃金差異</a:t>
            </a:r>
            <a:r>
              <a:rPr lang="ja-JP" altLang="en-US" sz="1200" b="1" dirty="0">
                <a:solidFill>
                  <a:srgbClr val="FF0000"/>
                </a:solidFill>
                <a:latin typeface="+mn-ea"/>
                <a:cs typeface="メイリオ" panose="020B0604030504040204" pitchFamily="50" charset="-128"/>
              </a:rPr>
              <a:t>の把握が義務化</a:t>
            </a:r>
            <a:endParaRPr lang="en-US" altLang="ja-JP" sz="1200" b="1" u="sng" dirty="0">
              <a:solidFill>
                <a:srgbClr val="FF0000"/>
              </a:solidFill>
              <a:latin typeface="+mn-ea"/>
              <a:cs typeface="メイリオ" panose="020B0604030504040204" pitchFamily="50" charset="-128"/>
            </a:endParaRPr>
          </a:p>
        </p:txBody>
      </p:sp>
      <p:sp>
        <p:nvSpPr>
          <p:cNvPr id="41" name="テキスト ボックス 40"/>
          <p:cNvSpPr txBox="1"/>
          <p:nvPr/>
        </p:nvSpPr>
        <p:spPr>
          <a:xfrm>
            <a:off x="345554" y="3116868"/>
            <a:ext cx="5868000" cy="600164"/>
          </a:xfrm>
          <a:prstGeom prst="rect">
            <a:avLst/>
          </a:prstGeom>
          <a:noFill/>
        </p:spPr>
        <p:txBody>
          <a:bodyPr wrap="square" rtlCol="0">
            <a:spAutoFit/>
          </a:bodyPr>
          <a:lstStyle/>
          <a:p>
            <a:pPr marL="133084" indent="-133084" defTabSz="422041">
              <a:lnSpc>
                <a:spcPct val="150000"/>
              </a:lnSpc>
            </a:pPr>
            <a:r>
              <a:rPr lang="ja-JP" altLang="en-US" sz="1400" spc="-76" dirty="0">
                <a:solidFill>
                  <a:prstClr val="black"/>
                </a:solidFill>
                <a:latin typeface="+mn-ea"/>
                <a:cs typeface="メイリオ" panose="020B0604030504040204" pitchFamily="50" charset="-128"/>
              </a:rPr>
              <a:t>（</a:t>
            </a:r>
            <a:r>
              <a:rPr lang="ja-JP" altLang="en-US" sz="1400" b="1" u="sng" spc="-76" dirty="0">
                <a:solidFill>
                  <a:prstClr val="black"/>
                </a:solidFill>
                <a:latin typeface="+mn-ea"/>
                <a:cs typeface="メイリオ" panose="020B0604030504040204" pitchFamily="50" charset="-128"/>
              </a:rPr>
              <a:t>２）　女性の職業選択に資するよう、</a:t>
            </a:r>
            <a:r>
              <a:rPr lang="ja-JP" altLang="en-US" sz="1400" b="1" u="sng" spc="-76" dirty="0">
                <a:solidFill>
                  <a:srgbClr val="000000"/>
                </a:solidFill>
                <a:latin typeface="+mn-ea"/>
                <a:cs typeface="メイリオ" panose="020B0604030504040204" pitchFamily="50" charset="-128"/>
              </a:rPr>
              <a:t>企業</a:t>
            </a:r>
            <a:r>
              <a:rPr lang="ja-JP" altLang="en-US" sz="1400" b="1" u="sng" spc="-76" dirty="0">
                <a:latin typeface="+mn-ea"/>
                <a:cs typeface="メイリオ" panose="020B0604030504040204" pitchFamily="50" charset="-128"/>
              </a:rPr>
              <a:t>の情報公表を促進</a:t>
            </a:r>
            <a:endParaRPr lang="en-US" altLang="ja-JP" sz="1400" b="1" u="sng" spc="-76" dirty="0">
              <a:latin typeface="+mn-ea"/>
              <a:cs typeface="メイリオ" panose="020B0604030504040204" pitchFamily="50" charset="-128"/>
            </a:endParaRPr>
          </a:p>
          <a:p>
            <a:pPr marL="133084" indent="-133084" defTabSz="422041"/>
            <a:r>
              <a:rPr lang="ja-JP" altLang="en-US" sz="1200" spc="-76" dirty="0">
                <a:solidFill>
                  <a:prstClr val="black"/>
                </a:solidFill>
                <a:latin typeface="+mn-ea"/>
                <a:cs typeface="メイリオ" panose="020B0604030504040204" pitchFamily="50" charset="-128"/>
              </a:rPr>
              <a:t>　　⇒　女性の活躍に関する情報公表　　　　　</a:t>
            </a:r>
            <a:endParaRPr lang="en-US" altLang="ja-JP" sz="1200" u="sng" dirty="0">
              <a:solidFill>
                <a:prstClr val="black"/>
              </a:solidFill>
              <a:latin typeface="+mn-ea"/>
              <a:cs typeface="メイリオ" panose="020B0604030504040204" pitchFamily="50" charset="-128"/>
            </a:endParaRPr>
          </a:p>
        </p:txBody>
      </p:sp>
      <p:sp>
        <p:nvSpPr>
          <p:cNvPr id="42" name="テキスト ボックス 41"/>
          <p:cNvSpPr txBox="1"/>
          <p:nvPr/>
        </p:nvSpPr>
        <p:spPr>
          <a:xfrm>
            <a:off x="345553" y="5274465"/>
            <a:ext cx="7343751" cy="600164"/>
          </a:xfrm>
          <a:prstGeom prst="rect">
            <a:avLst/>
          </a:prstGeom>
          <a:noFill/>
        </p:spPr>
        <p:txBody>
          <a:bodyPr wrap="square" rtlCol="0">
            <a:spAutoFit/>
          </a:bodyPr>
          <a:lstStyle/>
          <a:p>
            <a:pPr marL="133084" indent="-133084" defTabSz="422041">
              <a:lnSpc>
                <a:spcPct val="150000"/>
              </a:lnSpc>
            </a:pPr>
            <a:r>
              <a:rPr lang="ja-JP" altLang="en-US" sz="1400" b="1" u="sng" spc="-76" dirty="0">
                <a:solidFill>
                  <a:prstClr val="black"/>
                </a:solidFill>
                <a:latin typeface="+mn-ea"/>
                <a:cs typeface="メイリオ" panose="020B0604030504040204" pitchFamily="50" charset="-128"/>
              </a:rPr>
              <a:t>（３）　</a:t>
            </a:r>
            <a:r>
              <a:rPr lang="ja-JP" altLang="en-US" sz="1400" b="1" u="sng" spc="-76" dirty="0">
                <a:latin typeface="+mn-ea"/>
                <a:cs typeface="メイリオ" panose="020B0604030504040204" pitchFamily="50" charset="-128"/>
              </a:rPr>
              <a:t>認定制度によるインセンティブの付与</a:t>
            </a:r>
            <a:r>
              <a:rPr lang="ja-JP" altLang="en-US" sz="1200" b="1" u="sng" spc="-76" dirty="0">
                <a:solidFill>
                  <a:prstClr val="black"/>
                </a:solidFill>
                <a:latin typeface="+mn-ea"/>
                <a:cs typeface="メイリオ" panose="020B0604030504040204" pitchFamily="50" charset="-128"/>
              </a:rPr>
              <a:t>　</a:t>
            </a:r>
            <a:endParaRPr lang="en-US" altLang="ja-JP" sz="1200" b="1" u="sng" spc="-76" dirty="0">
              <a:solidFill>
                <a:prstClr val="black"/>
              </a:solidFill>
              <a:latin typeface="+mn-ea"/>
              <a:cs typeface="メイリオ" panose="020B0604030504040204" pitchFamily="50" charset="-128"/>
            </a:endParaRPr>
          </a:p>
          <a:p>
            <a:pPr marL="133084" indent="-133084" defTabSz="422041"/>
            <a:r>
              <a:rPr lang="ja-JP" altLang="en-US" sz="1200" spc="-76" dirty="0">
                <a:solidFill>
                  <a:prstClr val="black"/>
                </a:solidFill>
                <a:latin typeface="+mn-ea"/>
                <a:cs typeface="メイリオ" panose="020B0604030504040204" pitchFamily="50" charset="-128"/>
              </a:rPr>
              <a:t>　　⇒　優良企業を認定し、認定マーク「えるぼし」「プラチナえるぼし」</a:t>
            </a:r>
            <a:r>
              <a:rPr lang="ja-JP" altLang="en-US" sz="1200" spc="-76" dirty="0">
                <a:solidFill>
                  <a:srgbClr val="FF0000"/>
                </a:solidFill>
                <a:latin typeface="+mn-ea"/>
                <a:cs typeface="メイリオ" panose="020B0604030504040204" pitchFamily="50" charset="-128"/>
              </a:rPr>
              <a:t>「えるぼしプラス」</a:t>
            </a:r>
            <a:r>
              <a:rPr lang="ja-JP" altLang="en-US" sz="1200" spc="-76" dirty="0">
                <a:solidFill>
                  <a:prstClr val="black"/>
                </a:solidFill>
                <a:latin typeface="+mn-ea"/>
                <a:cs typeface="メイリオ" panose="020B0604030504040204" pitchFamily="50" charset="-128"/>
              </a:rPr>
              <a:t>の利用を可能に　　　　　　　</a:t>
            </a:r>
            <a:endParaRPr lang="en-US" altLang="ja-JP" sz="1200" u="sng" dirty="0">
              <a:solidFill>
                <a:prstClr val="black"/>
              </a:solidFill>
              <a:latin typeface="+mn-ea"/>
              <a:cs typeface="メイリオ" panose="020B0604030504040204" pitchFamily="50" charset="-128"/>
            </a:endParaRPr>
          </a:p>
        </p:txBody>
      </p:sp>
      <p:sp>
        <p:nvSpPr>
          <p:cNvPr id="43" name="テキスト ボックス 42"/>
          <p:cNvSpPr txBox="1"/>
          <p:nvPr/>
        </p:nvSpPr>
        <p:spPr>
          <a:xfrm>
            <a:off x="345552" y="6021288"/>
            <a:ext cx="9720000" cy="432000"/>
          </a:xfrm>
          <a:prstGeom prst="rect">
            <a:avLst/>
          </a:prstGeom>
          <a:noFill/>
        </p:spPr>
        <p:txBody>
          <a:bodyPr wrap="square" rtlCol="0">
            <a:spAutoFit/>
          </a:bodyPr>
          <a:lstStyle/>
          <a:p>
            <a:pPr marL="133084" indent="-133084" defTabSz="422041">
              <a:lnSpc>
                <a:spcPct val="150000"/>
              </a:lnSpc>
            </a:pPr>
            <a:r>
              <a:rPr lang="ja-JP" altLang="en-US" sz="1400" b="1" u="sng" spc="-76" dirty="0">
                <a:solidFill>
                  <a:prstClr val="black"/>
                </a:solidFill>
                <a:latin typeface="+mn-ea"/>
                <a:cs typeface="メイリオ" panose="020B0604030504040204" pitchFamily="50" charset="-128"/>
              </a:rPr>
              <a:t>（４）　履行確保措置　</a:t>
            </a:r>
            <a:endParaRPr lang="en-US" altLang="ja-JP" sz="1400" b="1" u="sng" spc="-76" dirty="0">
              <a:solidFill>
                <a:prstClr val="black"/>
              </a:solidFill>
              <a:latin typeface="+mn-ea"/>
              <a:cs typeface="メイリオ" panose="020B0604030504040204" pitchFamily="50" charset="-128"/>
            </a:endParaRPr>
          </a:p>
          <a:p>
            <a:pPr marL="133084" indent="-133084" defTabSz="422041"/>
            <a:r>
              <a:rPr lang="ja-JP" altLang="en-US" sz="1200" spc="-76" dirty="0">
                <a:solidFill>
                  <a:prstClr val="black"/>
                </a:solidFill>
                <a:latin typeface="+mn-ea"/>
                <a:cs typeface="メイリオ" panose="020B0604030504040204" pitchFamily="50" charset="-128"/>
              </a:rPr>
              <a:t>　　⇒　厚生労働大臣（都道府県労働局長）による報告徴収・助言指導・勧告、情報公表に関する勧告に従わなかった場合企業名公表</a:t>
            </a:r>
          </a:p>
          <a:p>
            <a:pPr marL="133084" indent="-133084" defTabSz="422041"/>
            <a:r>
              <a:rPr lang="ja-JP" altLang="en-US" sz="1200" spc="-76" dirty="0">
                <a:solidFill>
                  <a:prstClr val="black"/>
                </a:solidFill>
                <a:latin typeface="+mn-ea"/>
                <a:cs typeface="メイリオ" panose="020B0604030504040204" pitchFamily="50" charset="-128"/>
              </a:rPr>
              <a:t>　　　　　　　</a:t>
            </a:r>
            <a:endParaRPr lang="en-US" altLang="ja-JP" sz="1200" u="sng" dirty="0">
              <a:solidFill>
                <a:prstClr val="black"/>
              </a:solidFill>
              <a:latin typeface="+mn-ea"/>
              <a:cs typeface="メイリオ" panose="020B0604030504040204" pitchFamily="50" charset="-128"/>
            </a:endParaRPr>
          </a:p>
        </p:txBody>
      </p:sp>
      <p:pic>
        <p:nvPicPr>
          <p:cNvPr id="44" name="Picture 34"/>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786513" y="5795254"/>
            <a:ext cx="484014" cy="528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 name="図 44" descr="C:\Users\KTTAA\AppData\Local\Microsoft\Windows\INetCache\Content.Word\プラチナえるぼし_大-透明_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6794" y="5760749"/>
            <a:ext cx="564329" cy="597079"/>
          </a:xfrm>
          <a:prstGeom prst="rect">
            <a:avLst/>
          </a:prstGeom>
          <a:noFill/>
          <a:ln>
            <a:noFill/>
          </a:ln>
        </p:spPr>
      </p:pic>
      <p:sp>
        <p:nvSpPr>
          <p:cNvPr id="20" name="テキスト プレースホルダー 6">
            <a:extLst>
              <a:ext uri="{FF2B5EF4-FFF2-40B4-BE49-F238E27FC236}">
                <a16:creationId xmlns:a16="http://schemas.microsoft.com/office/drawing/2014/main" id="{4B66BDE1-5ABE-1A49-831A-CACBD5DC5471}"/>
              </a:ext>
            </a:extLst>
          </p:cNvPr>
          <p:cNvSpPr txBox="1">
            <a:spLocks/>
          </p:cNvSpPr>
          <p:nvPr/>
        </p:nvSpPr>
        <p:spPr>
          <a:xfrm>
            <a:off x="0" y="0"/>
            <a:ext cx="9906000" cy="684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21" name="テキスト プレースホルダー 6">
            <a:extLst>
              <a:ext uri="{FF2B5EF4-FFF2-40B4-BE49-F238E27FC236}">
                <a16:creationId xmlns:a16="http://schemas.microsoft.com/office/drawing/2014/main" id="{B714221B-43CA-D24B-BCAF-0768E1FC8C9F}"/>
              </a:ext>
            </a:extLst>
          </p:cNvPr>
          <p:cNvSpPr txBox="1">
            <a:spLocks/>
          </p:cNvSpPr>
          <p:nvPr/>
        </p:nvSpPr>
        <p:spPr>
          <a:xfrm>
            <a:off x="5628290" y="0"/>
            <a:ext cx="4277710" cy="684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3" name="タイトル 6"/>
          <p:cNvSpPr txBox="1">
            <a:spLocks/>
          </p:cNvSpPr>
          <p:nvPr/>
        </p:nvSpPr>
        <p:spPr>
          <a:xfrm>
            <a:off x="334014" y="82876"/>
            <a:ext cx="9144000" cy="670098"/>
          </a:xfrm>
          <a:prstGeom prst="rect">
            <a:avLst/>
          </a:prstGeom>
          <a:noFill/>
          <a:ln w="12700" cap="flat" cmpd="sng" algn="ctr">
            <a:noFill/>
            <a:prstDash val="solid"/>
            <a:miter lim="800000"/>
          </a:ln>
          <a:effectLst/>
        </p:spPr>
        <p:txBody>
          <a:bodyPr lIns="288000" tIns="180000" rIns="288000" bIns="130634" rtlCol="0" anchor="b"/>
          <a:lstStyle>
            <a:lvl1pPr algn="l" defTabSz="844083" rtl="0" eaLnBrk="1" latinLnBrk="0" hangingPunct="1">
              <a:lnSpc>
                <a:spcPct val="90000"/>
              </a:lnSpc>
              <a:spcBef>
                <a:spcPct val="0"/>
              </a:spcBef>
              <a:buNone/>
              <a:defRPr kumimoji="1" lang="en-US" altLang="en-US" sz="1675" b="1" i="0" kern="1200" spc="251"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ja-JP" altLang="en-US" sz="1662" dirty="0">
                <a:solidFill>
                  <a:srgbClr val="FFFFFF"/>
                </a:solidFill>
                <a:latin typeface="Segoe UI"/>
                <a:ea typeface="メイリオ"/>
              </a:rPr>
              <a:t>女性の職業生活における活躍の推進に関する法律概要</a:t>
            </a:r>
            <a:endParaRPr lang="en-US" altLang="ja-JP" sz="1662" dirty="0">
              <a:solidFill>
                <a:srgbClr val="FFFFFF"/>
              </a:solidFill>
              <a:latin typeface="Segoe UI"/>
              <a:ea typeface="メイリオ"/>
            </a:endParaRPr>
          </a:p>
          <a:p>
            <a:pPr algn="ctr">
              <a:defRPr/>
            </a:pPr>
            <a:r>
              <a:rPr lang="ja-JP" altLang="en-US" sz="1662" dirty="0">
                <a:solidFill>
                  <a:srgbClr val="FFFFFF"/>
                </a:solidFill>
                <a:latin typeface="Segoe UI"/>
                <a:ea typeface="メイリオ"/>
              </a:rPr>
              <a:t>（民間事業主関係部分）</a:t>
            </a:r>
            <a:endParaRPr lang="en-US" altLang="ja-JP" sz="1662" u="sng" dirty="0">
              <a:solidFill>
                <a:srgbClr val="FFFFFF"/>
              </a:solidFill>
              <a:latin typeface="Segoe UI"/>
              <a:ea typeface="メイリオ"/>
            </a:endParaRPr>
          </a:p>
        </p:txBody>
      </p:sp>
      <p:sp>
        <p:nvSpPr>
          <p:cNvPr id="24" name="テキスト ボックス 23"/>
          <p:cNvSpPr txBox="1"/>
          <p:nvPr/>
        </p:nvSpPr>
        <p:spPr>
          <a:xfrm>
            <a:off x="6077969" y="647847"/>
            <a:ext cx="3686872" cy="313932"/>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b="1" dirty="0">
                <a:solidFill>
                  <a:srgbClr val="FF0000"/>
                </a:solidFill>
                <a:latin typeface="+mn-ea"/>
              </a:rPr>
              <a:t>赤字が改正事項（省令）　令和</a:t>
            </a:r>
            <a:r>
              <a:rPr kumimoji="1" lang="en-US" altLang="ja-JP" sz="1200" b="1" dirty="0">
                <a:solidFill>
                  <a:srgbClr val="FF0000"/>
                </a:solidFill>
                <a:latin typeface="+mn-ea"/>
              </a:rPr>
              <a:t>8</a:t>
            </a:r>
            <a:r>
              <a:rPr kumimoji="1" lang="ja-JP" altLang="en-US" sz="1200" b="1" dirty="0">
                <a:solidFill>
                  <a:srgbClr val="FF0000"/>
                </a:solidFill>
                <a:latin typeface="+mn-ea"/>
              </a:rPr>
              <a:t>年</a:t>
            </a:r>
            <a:r>
              <a:rPr kumimoji="1" lang="en-US" altLang="ja-JP" sz="1200" b="1" dirty="0">
                <a:solidFill>
                  <a:srgbClr val="FF0000"/>
                </a:solidFill>
                <a:latin typeface="+mn-ea"/>
              </a:rPr>
              <a:t>4</a:t>
            </a:r>
            <a:r>
              <a:rPr kumimoji="1" lang="ja-JP" altLang="en-US" sz="1200" b="1" dirty="0">
                <a:solidFill>
                  <a:srgbClr val="FF0000"/>
                </a:solidFill>
                <a:latin typeface="+mn-ea"/>
              </a:rPr>
              <a:t>月</a:t>
            </a:r>
            <a:r>
              <a:rPr kumimoji="1" lang="en-US" altLang="ja-JP" sz="1200" b="1" dirty="0">
                <a:solidFill>
                  <a:srgbClr val="FF0000"/>
                </a:solidFill>
                <a:latin typeface="+mn-ea"/>
              </a:rPr>
              <a:t>1</a:t>
            </a:r>
            <a:r>
              <a:rPr kumimoji="1" lang="ja-JP" altLang="en-US" sz="1200" b="1" dirty="0">
                <a:solidFill>
                  <a:srgbClr val="FF0000"/>
                </a:solidFill>
                <a:latin typeface="+mn-ea"/>
              </a:rPr>
              <a:t>日施行</a:t>
            </a:r>
          </a:p>
        </p:txBody>
      </p:sp>
      <p:sp>
        <p:nvSpPr>
          <p:cNvPr id="22" name="テキスト ボックス 21"/>
          <p:cNvSpPr txBox="1"/>
          <p:nvPr/>
        </p:nvSpPr>
        <p:spPr bwMode="white">
          <a:xfrm>
            <a:off x="8121352" y="116632"/>
            <a:ext cx="1069595" cy="324000"/>
          </a:xfrm>
          <a:prstGeom prst="rect">
            <a:avLst/>
          </a:prstGeom>
          <a:solidFill>
            <a:schemeClr val="bg1"/>
          </a:solidFill>
          <a:ln>
            <a:solidFill>
              <a:srgbClr val="FF0066"/>
            </a:solidFill>
          </a:ln>
        </p:spPr>
        <p:txBody>
          <a:bodyPr wrap="square" rtlCol="0">
            <a:spAutoFit/>
          </a:bodyPr>
          <a:lstStyle/>
          <a:p>
            <a:pPr algn="ctr"/>
            <a:r>
              <a:rPr lang="ja-JP" altLang="en-US" sz="2000" b="1" dirty="0">
                <a:solidFill>
                  <a:srgbClr val="FF0066"/>
                </a:solidFill>
                <a:latin typeface="メイリオ" panose="020B0604030504040204" pitchFamily="50" charset="-128"/>
                <a:ea typeface="メイリオ" panose="020B0604030504040204" pitchFamily="50" charset="-128"/>
              </a:rPr>
              <a:t>改正後</a:t>
            </a:r>
            <a:endParaRPr lang="en-US" altLang="ja-JP" sz="2000" b="1" dirty="0">
              <a:solidFill>
                <a:srgbClr val="FF0066"/>
              </a:solidFill>
              <a:latin typeface="メイリオ" panose="020B0604030504040204" pitchFamily="50" charset="-128"/>
              <a:ea typeface="メイリオ" panose="020B0604030504040204" pitchFamily="50" charset="-128"/>
            </a:endParaRPr>
          </a:p>
        </p:txBody>
      </p:sp>
      <p:sp>
        <p:nvSpPr>
          <p:cNvPr id="25" name="スライド番号プレースホルダー 2"/>
          <p:cNvSpPr txBox="1">
            <a:spLocks/>
          </p:cNvSpPr>
          <p:nvPr/>
        </p:nvSpPr>
        <p:spPr>
          <a:xfrm>
            <a:off x="9219031" y="6597352"/>
            <a:ext cx="630513" cy="278421"/>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4</a:t>
            </a:r>
          </a:p>
        </p:txBody>
      </p:sp>
      <p:sp>
        <p:nvSpPr>
          <p:cNvPr id="2" name="正方形/長方形 1"/>
          <p:cNvSpPr/>
          <p:nvPr/>
        </p:nvSpPr>
        <p:spPr>
          <a:xfrm>
            <a:off x="2572149" y="1672637"/>
            <a:ext cx="6084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72000" bIns="0" rtlCol="0" anchor="ctr"/>
          <a:lstStyle/>
          <a:p>
            <a:r>
              <a:rPr kumimoji="1" lang="ja-JP" altLang="en-US" sz="1400" b="1" dirty="0">
                <a:solidFill>
                  <a:schemeClr val="tx2"/>
                </a:solidFill>
              </a:rPr>
              <a:t>常用労働者数が</a:t>
            </a:r>
            <a:r>
              <a:rPr kumimoji="1" lang="en-US" altLang="ja-JP" sz="1400" b="1" dirty="0">
                <a:solidFill>
                  <a:schemeClr val="tx2"/>
                </a:solidFill>
              </a:rPr>
              <a:t>101</a:t>
            </a:r>
            <a:r>
              <a:rPr kumimoji="1" lang="ja-JP" altLang="en-US" sz="1400" b="1" dirty="0">
                <a:solidFill>
                  <a:schemeClr val="tx2"/>
                </a:solidFill>
              </a:rPr>
              <a:t>人以上の事業主は義務、</a:t>
            </a:r>
            <a:r>
              <a:rPr kumimoji="1" lang="en-US" altLang="ja-JP" sz="1400" b="1" dirty="0">
                <a:solidFill>
                  <a:schemeClr val="tx2"/>
                </a:solidFill>
              </a:rPr>
              <a:t>100</a:t>
            </a:r>
            <a:r>
              <a:rPr kumimoji="1" lang="ja-JP" altLang="en-US" sz="1400" b="1" dirty="0">
                <a:solidFill>
                  <a:schemeClr val="tx2"/>
                </a:solidFill>
              </a:rPr>
              <a:t>人以下の事業主は努力義務</a:t>
            </a:r>
          </a:p>
        </p:txBody>
      </p:sp>
      <p:pic>
        <p:nvPicPr>
          <p:cNvPr id="27" name="図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9187" y="5808865"/>
            <a:ext cx="522836" cy="5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図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41549" y="5822476"/>
            <a:ext cx="489723" cy="5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テキスト ボックス 25"/>
          <p:cNvSpPr txBox="1"/>
          <p:nvPr/>
        </p:nvSpPr>
        <p:spPr>
          <a:xfrm>
            <a:off x="248859" y="1636872"/>
            <a:ext cx="2846692" cy="495984"/>
          </a:xfrm>
          <a:prstGeom prst="rect">
            <a:avLst/>
          </a:prstGeom>
          <a:noFill/>
          <a:ln>
            <a:noFill/>
          </a:ln>
        </p:spPr>
        <p:txBody>
          <a:bodyPr wrap="square" lIns="54871" rIns="54871" numCol="1" rtlCol="0">
            <a:noAutofit/>
          </a:bodyPr>
          <a:lstStyle/>
          <a:p>
            <a:pPr marL="133084" indent="-133084" defTabSz="422041">
              <a:lnSpc>
                <a:spcPts val="610"/>
              </a:lnSpc>
            </a:pPr>
            <a:endParaRPr lang="en-US" altLang="ja-JP" sz="914" b="1" dirty="0">
              <a:solidFill>
                <a:prstClr val="black"/>
              </a:solidFill>
              <a:latin typeface="+mn-ea"/>
              <a:cs typeface="メイリオ" panose="020B0604030504040204" pitchFamily="50" charset="-128"/>
            </a:endParaRPr>
          </a:p>
          <a:p>
            <a:pPr defTabSz="422041"/>
            <a:r>
              <a:rPr lang="ja-JP" altLang="en-US" sz="1400" dirty="0">
                <a:solidFill>
                  <a:prstClr val="black"/>
                </a:solidFill>
                <a:latin typeface="+mn-ea"/>
                <a:cs typeface="メイリオ" panose="020B0604030504040204" pitchFamily="50" charset="-128"/>
              </a:rPr>
              <a:t>　</a:t>
            </a:r>
            <a:r>
              <a:rPr lang="ja-JP" altLang="en-US" sz="1400" kern="1000" dirty="0">
                <a:solidFill>
                  <a:prstClr val="black"/>
                </a:solidFill>
                <a:latin typeface="+mn-ea"/>
                <a:cs typeface="メイリオ" panose="020B0604030504040204" pitchFamily="50" charset="-128"/>
              </a:rPr>
              <a:t>次の</a:t>
            </a:r>
            <a:r>
              <a:rPr lang="en-US" altLang="ja-JP" sz="1400" kern="1000" dirty="0">
                <a:solidFill>
                  <a:prstClr val="black"/>
                </a:solidFill>
                <a:latin typeface="+mn-ea"/>
                <a:cs typeface="メイリオ" panose="020B0604030504040204" pitchFamily="50" charset="-128"/>
              </a:rPr>
              <a:t> (1) </a:t>
            </a:r>
            <a:r>
              <a:rPr lang="ja-JP" altLang="en-US" sz="1400" kern="1000" dirty="0">
                <a:solidFill>
                  <a:prstClr val="black"/>
                </a:solidFill>
                <a:latin typeface="+mn-ea"/>
                <a:cs typeface="メイリオ" panose="020B0604030504040204" pitchFamily="50" charset="-128"/>
              </a:rPr>
              <a:t>･ </a:t>
            </a:r>
            <a:r>
              <a:rPr lang="en-US" altLang="ja-JP" sz="1400" kern="1000" dirty="0">
                <a:solidFill>
                  <a:prstClr val="black"/>
                </a:solidFill>
                <a:latin typeface="+mn-ea"/>
                <a:cs typeface="メイリオ" panose="020B0604030504040204" pitchFamily="50" charset="-128"/>
              </a:rPr>
              <a:t>(2) </a:t>
            </a:r>
            <a:r>
              <a:rPr lang="ja-JP" altLang="en-US" sz="1400" kern="1000" dirty="0">
                <a:solidFill>
                  <a:prstClr val="black"/>
                </a:solidFill>
                <a:latin typeface="+mn-ea"/>
                <a:cs typeface="メイリオ" panose="020B0604030504040204" pitchFamily="50" charset="-128"/>
              </a:rPr>
              <a:t>について、</a:t>
            </a:r>
            <a:endParaRPr lang="en-US" altLang="ja-JP" sz="937" b="1" u="sng" dirty="0">
              <a:solidFill>
                <a:srgbClr val="C00000"/>
              </a:solidFill>
              <a:uFill>
                <a:solidFill>
                  <a:srgbClr val="FF0000"/>
                </a:solidFill>
              </a:uFill>
              <a:latin typeface="+mn-ea"/>
              <a:cs typeface="メイリオ" panose="020B0604030504040204" pitchFamily="50" charset="-128"/>
            </a:endParaRPr>
          </a:p>
          <a:p>
            <a:pPr marL="133084" indent="-133084" defTabSz="422041">
              <a:lnSpc>
                <a:spcPts val="305"/>
              </a:lnSpc>
            </a:pPr>
            <a:endParaRPr lang="en-US" altLang="ja-JP" sz="1067" b="1" dirty="0">
              <a:solidFill>
                <a:prstClr val="black"/>
              </a:solidFill>
              <a:latin typeface="+mn-ea"/>
              <a:cs typeface="メイリオ" panose="020B0604030504040204" pitchFamily="50" charset="-128"/>
            </a:endParaRPr>
          </a:p>
          <a:p>
            <a:pPr marL="133084" indent="-133084" defTabSz="422041">
              <a:lnSpc>
                <a:spcPts val="1524"/>
              </a:lnSpc>
            </a:pPr>
            <a:r>
              <a:rPr lang="ja-JP" altLang="en-US" sz="1067" dirty="0">
                <a:solidFill>
                  <a:prstClr val="black"/>
                </a:solidFill>
                <a:latin typeface="+mn-ea"/>
                <a:cs typeface="メイリオ" panose="020B0604030504040204" pitchFamily="50" charset="-128"/>
              </a:rPr>
              <a:t>　</a:t>
            </a:r>
            <a:r>
              <a:rPr lang="ja-JP" altLang="en-US" sz="914" dirty="0">
                <a:solidFill>
                  <a:prstClr val="black"/>
                </a:solidFill>
                <a:latin typeface="+mn-ea"/>
                <a:cs typeface="メイリオ" panose="020B0604030504040204" pitchFamily="50" charset="-128"/>
              </a:rPr>
              <a:t>　</a:t>
            </a:r>
            <a:endParaRPr lang="en-US" altLang="ja-JP" sz="914" dirty="0">
              <a:solidFill>
                <a:prstClr val="black"/>
              </a:solidFill>
              <a:latin typeface="+mn-ea"/>
              <a:cs typeface="メイリオ" panose="020B0604030504040204" pitchFamily="50" charset="-128"/>
            </a:endParaRPr>
          </a:p>
          <a:p>
            <a:pPr marL="133084" indent="-133084" defTabSz="422041">
              <a:lnSpc>
                <a:spcPts val="1524"/>
              </a:lnSpc>
            </a:pPr>
            <a:endParaRPr lang="en-US" altLang="ja-JP" sz="914" dirty="0">
              <a:solidFill>
                <a:prstClr val="black"/>
              </a:solidFill>
              <a:latin typeface="+mn-ea"/>
              <a:cs typeface="メイリオ" panose="020B0604030504040204" pitchFamily="50" charset="-128"/>
            </a:endParaRPr>
          </a:p>
          <a:p>
            <a:pPr marL="133084" indent="-133084" defTabSz="422041"/>
            <a:endParaRPr lang="en-US" altLang="ja-JP" sz="1067" b="1" dirty="0">
              <a:solidFill>
                <a:prstClr val="black"/>
              </a:solidFill>
              <a:latin typeface="+mn-ea"/>
              <a:cs typeface="メイリオ" panose="020B0604030504040204" pitchFamily="50" charset="-128"/>
            </a:endParaRPr>
          </a:p>
          <a:p>
            <a:pPr marL="133084" indent="-133084" defTabSz="422041">
              <a:lnSpc>
                <a:spcPts val="1524"/>
              </a:lnSpc>
            </a:pPr>
            <a:endParaRPr lang="en-US" altLang="ja-JP" sz="914" dirty="0">
              <a:solidFill>
                <a:prstClr val="black"/>
              </a:solidFill>
              <a:latin typeface="+mn-ea"/>
              <a:cs typeface="メイリオ" panose="020B0604030504040204" pitchFamily="50" charset="-128"/>
            </a:endParaRPr>
          </a:p>
          <a:p>
            <a:pPr marL="133084" indent="-133084" defTabSz="422041">
              <a:lnSpc>
                <a:spcPts val="1524"/>
              </a:lnSpc>
            </a:pPr>
            <a:endParaRPr lang="en-US" altLang="ja-JP" sz="914" dirty="0">
              <a:solidFill>
                <a:prstClr val="black"/>
              </a:solidFill>
              <a:latin typeface="+mn-ea"/>
              <a:cs typeface="メイリオ" panose="020B0604030504040204" pitchFamily="50" charset="-128"/>
            </a:endParaRPr>
          </a:p>
          <a:p>
            <a:pPr marL="133084" indent="-133084" defTabSz="422041">
              <a:lnSpc>
                <a:spcPts val="152"/>
              </a:lnSpc>
            </a:pPr>
            <a:endParaRPr lang="en-US" altLang="ja-JP" sz="914" dirty="0">
              <a:solidFill>
                <a:prstClr val="black"/>
              </a:solidFill>
              <a:latin typeface="+mn-ea"/>
              <a:cs typeface="メイリオ" panose="020B0604030504040204" pitchFamily="50" charset="-128"/>
            </a:endParaRPr>
          </a:p>
          <a:p>
            <a:pPr marL="133084" indent="-133084" defTabSz="422041">
              <a:lnSpc>
                <a:spcPts val="1524"/>
              </a:lnSpc>
              <a:spcBef>
                <a:spcPts val="458"/>
              </a:spcBef>
            </a:pPr>
            <a:endParaRPr lang="en-US" altLang="ja-JP" sz="1067" dirty="0">
              <a:solidFill>
                <a:prstClr val="black"/>
              </a:solidFill>
              <a:latin typeface="+mn-ea"/>
              <a:cs typeface="メイリオ" panose="020B0604030504040204" pitchFamily="50" charset="-128"/>
            </a:endParaRPr>
          </a:p>
          <a:p>
            <a:pPr marL="133084" indent="-133084" defTabSz="422041">
              <a:lnSpc>
                <a:spcPts val="914"/>
              </a:lnSpc>
            </a:pPr>
            <a:endParaRPr lang="en-US" altLang="ja-JP" sz="610" u="sng" dirty="0">
              <a:solidFill>
                <a:prstClr val="black"/>
              </a:solidFill>
              <a:latin typeface="+mn-ea"/>
              <a:cs typeface="メイリオ" panose="020B0604030504040204" pitchFamily="50" charset="-128"/>
            </a:endParaRPr>
          </a:p>
          <a:p>
            <a:pPr marL="133084" indent="-133084" defTabSz="422041">
              <a:lnSpc>
                <a:spcPts val="914"/>
              </a:lnSpc>
            </a:pPr>
            <a:endParaRPr lang="en-US" altLang="ja-JP" sz="610" dirty="0">
              <a:solidFill>
                <a:prstClr val="black"/>
              </a:solidFill>
              <a:latin typeface="+mn-ea"/>
              <a:cs typeface="メイリオ" panose="020B0604030504040204" pitchFamily="50" charset="-128"/>
            </a:endParaRPr>
          </a:p>
          <a:p>
            <a:pPr marL="133084" indent="-133084" defTabSz="422041">
              <a:lnSpc>
                <a:spcPts val="1219"/>
              </a:lnSpc>
            </a:pPr>
            <a:endParaRPr lang="en-US" altLang="ja-JP" sz="1067" dirty="0">
              <a:solidFill>
                <a:prstClr val="black"/>
              </a:solidFill>
              <a:latin typeface="+mn-ea"/>
              <a:cs typeface="メイリオ" panose="020B0604030504040204" pitchFamily="50" charset="-128"/>
            </a:endParaRPr>
          </a:p>
          <a:p>
            <a:pPr marL="133084" indent="-133084" defTabSz="422041">
              <a:lnSpc>
                <a:spcPts val="1219"/>
              </a:lnSpc>
            </a:pPr>
            <a:r>
              <a:rPr lang="ja-JP" altLang="en-US" sz="914" dirty="0">
                <a:solidFill>
                  <a:prstClr val="black"/>
                </a:solidFill>
                <a:latin typeface="+mn-ea"/>
                <a:cs typeface="メイリオ" panose="020B0604030504040204" pitchFamily="50" charset="-128"/>
              </a:rPr>
              <a:t>　</a:t>
            </a:r>
            <a:endParaRPr lang="en-US" altLang="ja-JP" sz="914" dirty="0">
              <a:solidFill>
                <a:prstClr val="black"/>
              </a:solidFill>
              <a:latin typeface="+mn-ea"/>
              <a:cs typeface="メイリオ" panose="020B0604030504040204" pitchFamily="50" charset="-128"/>
            </a:endParaRPr>
          </a:p>
          <a:p>
            <a:pPr marL="133084" indent="-133084" defTabSz="422041">
              <a:lnSpc>
                <a:spcPts val="1219"/>
              </a:lnSpc>
            </a:pPr>
            <a:endParaRPr lang="en-US" altLang="ja-JP" sz="1067" dirty="0">
              <a:solidFill>
                <a:prstClr val="black"/>
              </a:solidFill>
              <a:latin typeface="+mn-ea"/>
              <a:cs typeface="メイリオ" panose="020B0604030504040204" pitchFamily="50" charset="-128"/>
            </a:endParaRPr>
          </a:p>
          <a:p>
            <a:pPr marL="133084" indent="-133084" defTabSz="422041">
              <a:lnSpc>
                <a:spcPts val="1219"/>
              </a:lnSpc>
            </a:pPr>
            <a:endParaRPr lang="en-US" altLang="ja-JP" sz="1067" dirty="0">
              <a:solidFill>
                <a:prstClr val="black"/>
              </a:solidFill>
              <a:latin typeface="+mn-ea"/>
              <a:cs typeface="メイリオ" panose="020B0604030504040204" pitchFamily="50" charset="-128"/>
            </a:endParaRPr>
          </a:p>
          <a:p>
            <a:pPr marL="133084" indent="-133084" defTabSz="422041">
              <a:lnSpc>
                <a:spcPts val="1219"/>
              </a:lnSpc>
            </a:pPr>
            <a:endParaRPr lang="en-US" altLang="ja-JP" sz="1067" dirty="0">
              <a:solidFill>
                <a:prstClr val="black"/>
              </a:solidFill>
              <a:latin typeface="+mn-ea"/>
              <a:cs typeface="メイリオ" panose="020B0604030504040204" pitchFamily="50" charset="-128"/>
            </a:endParaRPr>
          </a:p>
          <a:p>
            <a:pPr marL="133084" indent="-133084" defTabSz="422041">
              <a:lnSpc>
                <a:spcPts val="1219"/>
              </a:lnSpc>
            </a:pPr>
            <a:endParaRPr lang="en-US" altLang="ja-JP" sz="1067" dirty="0">
              <a:solidFill>
                <a:prstClr val="black"/>
              </a:solidFill>
              <a:latin typeface="+mn-ea"/>
              <a:cs typeface="メイリオ" panose="020B0604030504040204" pitchFamily="50" charset="-128"/>
            </a:endParaRPr>
          </a:p>
          <a:p>
            <a:pPr marL="133084" indent="-133084" defTabSz="422041">
              <a:lnSpc>
                <a:spcPts val="1219"/>
              </a:lnSpc>
            </a:pPr>
            <a:endParaRPr lang="en-US" altLang="ja-JP" sz="1067" dirty="0">
              <a:solidFill>
                <a:prstClr val="black"/>
              </a:solidFill>
              <a:latin typeface="+mn-ea"/>
              <a:cs typeface="メイリオ" panose="020B0604030504040204" pitchFamily="50" charset="-128"/>
            </a:endParaRPr>
          </a:p>
          <a:p>
            <a:pPr marL="133084" indent="-133084" defTabSz="422041">
              <a:lnSpc>
                <a:spcPts val="1219"/>
              </a:lnSpc>
            </a:pPr>
            <a:endParaRPr lang="en-US" altLang="ja-JP" sz="914" dirty="0">
              <a:solidFill>
                <a:prstClr val="black"/>
              </a:solidFill>
              <a:latin typeface="+mn-ea"/>
              <a:cs typeface="メイリオ" panose="020B0604030504040204" pitchFamily="50" charset="-128"/>
            </a:endParaRPr>
          </a:p>
          <a:p>
            <a:pPr marL="133084" indent="-133084" defTabSz="422041">
              <a:lnSpc>
                <a:spcPts val="1067"/>
              </a:lnSpc>
            </a:pPr>
            <a:r>
              <a:rPr lang="ja-JP" altLang="en-US" sz="914" dirty="0">
                <a:solidFill>
                  <a:prstClr val="black"/>
                </a:solidFill>
                <a:latin typeface="+mn-ea"/>
                <a:cs typeface="メイリオ" panose="020B0604030504040204" pitchFamily="50" charset="-128"/>
              </a:rPr>
              <a:t>　　　　　　　　　</a:t>
            </a:r>
            <a:endParaRPr lang="en-US" altLang="ja-JP" sz="914" dirty="0">
              <a:solidFill>
                <a:prstClr val="black"/>
              </a:solidFill>
              <a:latin typeface="+mn-ea"/>
              <a:cs typeface="メイリオ" panose="020B0604030504040204" pitchFamily="50" charset="-128"/>
            </a:endParaRPr>
          </a:p>
          <a:p>
            <a:pPr marL="133084" indent="-133084" defTabSz="422041">
              <a:lnSpc>
                <a:spcPts val="1219"/>
              </a:lnSpc>
            </a:pPr>
            <a:endParaRPr lang="en-US" altLang="ja-JP" sz="914" dirty="0">
              <a:solidFill>
                <a:prstClr val="black"/>
              </a:solidFill>
              <a:latin typeface="+mn-ea"/>
              <a:cs typeface="メイリオ" panose="020B0604030504040204" pitchFamily="50" charset="-128"/>
            </a:endParaRPr>
          </a:p>
        </p:txBody>
      </p:sp>
    </p:spTree>
    <p:extLst>
      <p:ext uri="{BB962C8B-B14F-4D97-AF65-F5344CB8AC3E}">
        <p14:creationId xmlns:p14="http://schemas.microsoft.com/office/powerpoint/2010/main" val="2414255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206761" y="4641635"/>
            <a:ext cx="3610336" cy="63354"/>
          </a:xfrm>
          <a:prstGeom prst="rect">
            <a:avLst/>
          </a:prstGeom>
          <a:solidFill>
            <a:srgbClr val="FF006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 name="タイトル 1"/>
          <p:cNvSpPr>
            <a:spLocks noGrp="1"/>
          </p:cNvSpPr>
          <p:nvPr>
            <p:ph type="title"/>
          </p:nvPr>
        </p:nvSpPr>
        <p:spPr>
          <a:xfrm>
            <a:off x="-349659" y="2724798"/>
            <a:ext cx="9906000" cy="908721"/>
          </a:xfrm>
        </p:spPr>
        <p:txBody>
          <a:bodyPr/>
          <a:lstStyle/>
          <a:p>
            <a:r>
              <a:rPr lang="ja-JP" altLang="en-US" sz="1800" dirty="0"/>
              <a:t>女活法を踏まえ実施する必要がある事項①：状況把握と目標設定（その１）</a:t>
            </a:r>
            <a:endParaRPr kumimoji="1" lang="ja-JP" altLang="en-US" sz="1800" dirty="0"/>
          </a:p>
        </p:txBody>
      </p:sp>
      <p:sp>
        <p:nvSpPr>
          <p:cNvPr id="3" name="スライド番号プレースホルダー 2"/>
          <p:cNvSpPr>
            <a:spLocks noGrp="1"/>
          </p:cNvSpPr>
          <p:nvPr>
            <p:ph type="sldNum" sz="quarter" idx="4"/>
          </p:nvPr>
        </p:nvSpPr>
        <p:spPr>
          <a:xfrm>
            <a:off x="9057456" y="6670987"/>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108" b="0" i="0" u="none" strike="noStrike" kern="1200" cap="none" spc="0" normalizeH="0" baseline="0" noProof="0" smtClean="0">
                <a:ln>
                  <a:noFill/>
                </a:ln>
                <a:solidFill>
                  <a:srgbClr val="000000"/>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108" b="0" i="0" u="none" strike="noStrike" kern="1200" cap="none" spc="0" normalizeH="0" baseline="0" noProof="0" dirty="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
        <p:nvSpPr>
          <p:cNvPr id="5" name="テキスト ボックス 4"/>
          <p:cNvSpPr txBox="1"/>
          <p:nvPr/>
        </p:nvSpPr>
        <p:spPr bwMode="white">
          <a:xfrm>
            <a:off x="200472" y="933196"/>
            <a:ext cx="4392488" cy="360000"/>
          </a:xfrm>
          <a:prstGeom prst="rect">
            <a:avLst/>
          </a:prstGeom>
          <a:solidFill>
            <a:srgbClr val="03429C"/>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一般事業主行動計画の策定・届出</a:t>
            </a:r>
            <a:endParaRPr kumimoji="0" lang="en-US" altLang="ja-JP" sz="20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8" name="テキスト ボックス 7"/>
          <p:cNvSpPr txBox="1"/>
          <p:nvPr/>
        </p:nvSpPr>
        <p:spPr>
          <a:xfrm>
            <a:off x="244246" y="1333306"/>
            <a:ext cx="9643261" cy="1700466"/>
          </a:xfrm>
          <a:prstGeom prst="rect">
            <a:avLst/>
          </a:prstGeom>
          <a:noFill/>
          <a:ln>
            <a:noFill/>
          </a:ln>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0" lang="ja-JP" altLang="en-US" sz="20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ステップ１ 自社の女性の活躍に関する状況の把握、課題分析</a:t>
            </a:r>
            <a:r>
              <a:rPr kumimoji="0" lang="ja-JP" altLang="en-US" sz="2000" b="1" i="0" u="sng" strike="noStrike" kern="1200" cap="none" spc="0" normalizeH="0" baseline="0" noProof="0" dirty="0">
                <a:ln>
                  <a:noFill/>
                </a:ln>
                <a:solidFill>
                  <a:srgbClr val="FF0066"/>
                </a:solidFill>
                <a:effectLst/>
                <a:uLnTx/>
                <a:uFillTx/>
                <a:latin typeface="メイリオ" panose="020B0604030504040204" pitchFamily="50" charset="-128"/>
                <a:ea typeface="メイリオ" panose="020B0604030504040204" pitchFamily="50" charset="-128"/>
                <a:cs typeface="+mn-cs"/>
              </a:rPr>
              <a:t>（義務）</a:t>
            </a:r>
            <a:endParaRPr kumimoji="0" lang="en-US" altLang="ja-JP" sz="2000" b="1" i="0" u="sng" strike="noStrike" kern="1200" cap="none" spc="0" normalizeH="0" baseline="0" noProof="0" dirty="0">
              <a:ln>
                <a:noFill/>
              </a:ln>
              <a:solidFill>
                <a:srgbClr val="FF0066"/>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ja-JP" sz="3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712788" marR="0" lvl="0" indent="-712788"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・自社の女性の活躍に関する状況を、以下の基礎項目（必ず把握すべき項目）  </a:t>
            </a:r>
            <a:endParaRPr kumimoji="0"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712788" marR="0" lvl="0" indent="-712788"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を用いて把握してください。</a:t>
            </a:r>
            <a:endParaRPr kumimoji="0"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712788" marR="0" lvl="0" indent="-712788" algn="l" defTabSz="457200" rtl="0" eaLnBrk="1" fontAlgn="auto" latinLnBrk="0" hangingPunct="1">
              <a:lnSpc>
                <a:spcPct val="15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・把握した状況から自社の課題を分析してください。</a:t>
            </a:r>
            <a:endParaRPr kumimoji="0"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201958560"/>
              </p:ext>
            </p:extLst>
          </p:nvPr>
        </p:nvGraphicFramePr>
        <p:xfrm>
          <a:off x="1339068" y="2989490"/>
          <a:ext cx="7553798" cy="1303606"/>
        </p:xfrm>
        <a:graphic>
          <a:graphicData uri="http://schemas.openxmlformats.org/drawingml/2006/table">
            <a:tbl>
              <a:tblPr firstRow="1" bandRow="1">
                <a:tableStyleId>{5C22544A-7EE6-4342-B048-85BDC9FD1C3A}</a:tableStyleId>
              </a:tblPr>
              <a:tblGrid>
                <a:gridCol w="483727">
                  <a:extLst>
                    <a:ext uri="{9D8B030D-6E8A-4147-A177-3AD203B41FA5}">
                      <a16:colId xmlns:a16="http://schemas.microsoft.com/office/drawing/2014/main" val="310085815"/>
                    </a:ext>
                  </a:extLst>
                </a:gridCol>
                <a:gridCol w="7070071">
                  <a:extLst>
                    <a:ext uri="{9D8B030D-6E8A-4147-A177-3AD203B41FA5}">
                      <a16:colId xmlns:a16="http://schemas.microsoft.com/office/drawing/2014/main" val="647607417"/>
                    </a:ext>
                  </a:extLst>
                </a:gridCol>
              </a:tblGrid>
              <a:tr h="1015225">
                <a:tc>
                  <a:txBody>
                    <a:bodyPr/>
                    <a:lstStyle/>
                    <a:p>
                      <a:endParaRPr kumimoji="1" lang="ja-JP" altLang="en-US" sz="2000" b="0" dirty="0">
                        <a:solidFill>
                          <a:schemeClr val="tx1"/>
                        </a:solidFill>
                        <a:latin typeface="メイリオ" panose="020B0604030504040204" pitchFamily="50" charset="-128"/>
                        <a:ea typeface="メイリオ" panose="020B0604030504040204" pitchFamily="50" charset="-128"/>
                      </a:endParaRP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2000" b="0" dirty="0">
                          <a:solidFill>
                            <a:schemeClr val="tx1"/>
                          </a:solidFill>
                          <a:latin typeface="メイリオ" panose="020B0604030504040204" pitchFamily="50" charset="-128"/>
                          <a:ea typeface="メイリオ" panose="020B0604030504040204" pitchFamily="50" charset="-128"/>
                        </a:rPr>
                        <a:t>①採用した労働者に占める女性労働者の割合（区）</a:t>
                      </a:r>
                      <a:endParaRPr kumimoji="1" lang="en-US" altLang="ja-JP" sz="2000" b="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メイリオ" panose="020B0604030504040204" pitchFamily="50" charset="-128"/>
                          <a:ea typeface="メイリオ" panose="020B0604030504040204" pitchFamily="50" charset="-128"/>
                        </a:rPr>
                        <a:t>②男女の平均継続勤務年数の差異（区）</a:t>
                      </a:r>
                    </a:p>
                    <a:p>
                      <a:r>
                        <a:rPr kumimoji="1" lang="ja-JP" altLang="en-US" sz="2000" b="0" dirty="0">
                          <a:solidFill>
                            <a:schemeClr val="tx1"/>
                          </a:solidFill>
                          <a:latin typeface="メイリオ" panose="020B0604030504040204" pitchFamily="50" charset="-128"/>
                          <a:ea typeface="メイリオ" panose="020B0604030504040204" pitchFamily="50" charset="-128"/>
                        </a:rPr>
                        <a:t>③労働者の各月ごとの平均残業時間数等の労働時間の状況</a:t>
                      </a:r>
                    </a:p>
                    <a:p>
                      <a:r>
                        <a:rPr kumimoji="1" lang="ja-JP" altLang="en-US" sz="2000" b="0" dirty="0">
                          <a:solidFill>
                            <a:schemeClr val="tx1"/>
                          </a:solidFill>
                          <a:latin typeface="メイリオ" panose="020B0604030504040204" pitchFamily="50" charset="-128"/>
                          <a:ea typeface="メイリオ" panose="020B0604030504040204" pitchFamily="50" charset="-128"/>
                        </a:rPr>
                        <a:t>④管理職に占める女性労働者の割合</a:t>
                      </a:r>
                      <a:endParaRPr kumimoji="1" lang="en-US" altLang="ja-JP" sz="2000" b="0" dirty="0">
                        <a:solidFill>
                          <a:schemeClr val="tx1"/>
                        </a:solidFill>
                        <a:latin typeface="メイリオ" panose="020B0604030504040204" pitchFamily="50" charset="-128"/>
                        <a:ea typeface="メイリオ" panose="020B0604030504040204" pitchFamily="50" charset="-128"/>
                      </a:endParaRP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164662"/>
                  </a:ext>
                </a:extLst>
              </a:tr>
            </a:tbl>
          </a:graphicData>
        </a:graphic>
      </p:graphicFrame>
      <p:sp>
        <p:nvSpPr>
          <p:cNvPr id="12" name="正方形/長方形 11"/>
          <p:cNvSpPr>
            <a:spLocks noChangeArrowheads="1"/>
          </p:cNvSpPr>
          <p:nvPr/>
        </p:nvSpPr>
        <p:spPr bwMode="auto">
          <a:xfrm>
            <a:off x="905910" y="4983409"/>
            <a:ext cx="8871625" cy="63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350" tIns="42177" rIns="84350" bIns="42177">
            <a:spAutoFit/>
          </a:bodyPr>
          <a:lstStyle>
            <a:lvl1pPr marL="174625" indent="-174625">
              <a:spcBef>
                <a:spcPct val="20000"/>
              </a:spcBef>
              <a:buClr>
                <a:schemeClr val="bg2"/>
              </a:buClr>
              <a:buFont typeface="Wingdings" panose="05000000000000000000" pitchFamily="2" charset="2"/>
              <a:buChar char="n"/>
              <a:defRPr kumimoji="1">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bg2"/>
              </a:buClr>
              <a:buFont typeface="Wingdings" panose="05000000000000000000" pitchFamily="2" charset="2"/>
              <a:buChar char="l"/>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Char char="•"/>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bg2"/>
              </a:buClr>
              <a:buFont typeface="Wingdings" panose="05000000000000000000" pitchFamily="2" charset="2"/>
              <a:buChar char="Ø"/>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defRPr kumimoji="1" sz="1200">
                <a:solidFill>
                  <a:schemeClr val="tx1"/>
                </a:solidFill>
                <a:latin typeface="Arial" panose="020B0604020202020204" pitchFamily="34" charset="0"/>
                <a:ea typeface="ＭＳ Ｐゴシック" panose="020B0600070205080204" pitchFamily="50" charset="-128"/>
              </a:defRPr>
            </a:lvl9pPr>
          </a:lstStyle>
          <a:p>
            <a:pPr marL="174625" marR="0" lvl="0" indent="-174625" algn="l" defTabSz="457200" rtl="0" eaLnBrk="1" fontAlgn="auto" latinLnBrk="0" hangingPunct="1">
              <a:lnSpc>
                <a:spcPct val="100000"/>
              </a:lnSpc>
              <a:spcBef>
                <a:spcPct val="20000"/>
              </a:spcBef>
              <a:spcAft>
                <a:spcPts val="0"/>
              </a:spcAft>
              <a:buClrTx/>
              <a:buSzTx/>
              <a:buFontTx/>
              <a:buNone/>
              <a:tabLst/>
              <a:defRPr/>
            </a:pPr>
            <a:r>
              <a:rPr kumimoji="1" lang="ja-JP" altLang="en-US" sz="105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（注１）事業主にとって課題があると判断された事項については、別に定める選択項目を活用し、原因の分析を深めることが有効です。</a:t>
            </a:r>
            <a:endParaRPr kumimoji="1" lang="en-US" altLang="ja-JP" sz="105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74625" marR="0" lvl="0" indent="-174625" algn="l" defTabSz="4572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ja-JP" altLang="en-US" sz="105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（注２）（区）の表示のある項目については</a:t>
            </a:r>
            <a:r>
              <a:rPr kumimoji="1" lang="en-US" altLang="ja-JP" sz="105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5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雇用管理区分</a:t>
            </a:r>
            <a:r>
              <a:rPr kumimoji="1" lang="ja-JP" altLang="en-US" sz="105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ごとに把握を行うことが必要です。</a:t>
            </a:r>
            <a:endParaRPr kumimoji="1" lang="en-US" altLang="ja-JP" sz="105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lvl="0">
              <a:buClrTx/>
              <a:buNone/>
            </a:pPr>
            <a:r>
              <a:rPr lang="ja-JP" altLang="en-US" sz="1050" u="sng" dirty="0">
                <a:solidFill>
                  <a:srgbClr val="FF0000"/>
                </a:solidFill>
                <a:latin typeface="メイリオ" panose="020B0604030504040204" pitchFamily="50" charset="-128"/>
                <a:ea typeface="メイリオ" panose="020B0604030504040204" pitchFamily="50" charset="-128"/>
              </a:rPr>
              <a:t>（注３）</a:t>
            </a:r>
            <a:r>
              <a:rPr lang="zh-TW" altLang="en-US" sz="1050" u="sng" dirty="0">
                <a:solidFill>
                  <a:srgbClr val="FF0000"/>
                </a:solidFill>
                <a:latin typeface="メイリオ" panose="020B0604030504040204" pitchFamily="50" charset="-128"/>
                <a:ea typeface="メイリオ" panose="020B0604030504040204" pitchFamily="50" charset="-128"/>
              </a:rPr>
              <a:t>男女間賃金差異</a:t>
            </a:r>
            <a:r>
              <a:rPr lang="ja-JP" altLang="en-US" sz="1050" u="sng" dirty="0">
                <a:solidFill>
                  <a:srgbClr val="FF0000"/>
                </a:solidFill>
                <a:latin typeface="メイリオ" panose="020B0604030504040204" pitchFamily="50" charset="-128"/>
                <a:ea typeface="メイリオ" panose="020B0604030504040204" pitchFamily="50" charset="-128"/>
              </a:rPr>
              <a:t>は正規雇用労働者、パート・有期社員（非正規雇用労働者）、全ての労働者の区分ごとに把握を行うことが必要です。</a:t>
            </a:r>
          </a:p>
        </p:txBody>
      </p:sp>
      <p:sp>
        <p:nvSpPr>
          <p:cNvPr id="13" name="テキスト ボックス 7"/>
          <p:cNvSpPr txBox="1">
            <a:spLocks noChangeArrowheads="1"/>
          </p:cNvSpPr>
          <p:nvPr/>
        </p:nvSpPr>
        <p:spPr bwMode="auto">
          <a:xfrm>
            <a:off x="613623" y="5963159"/>
            <a:ext cx="8856983" cy="70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0" tIns="45691" rIns="91380" bIns="45691">
            <a:spAutoFit/>
          </a:bodyPr>
          <a:lstStyle>
            <a:lvl1pPr marL="174625" indent="-174625">
              <a:spcBef>
                <a:spcPct val="20000"/>
              </a:spcBef>
              <a:buClr>
                <a:schemeClr val="bg2"/>
              </a:buClr>
              <a:buFont typeface="Wingdings" panose="05000000000000000000" pitchFamily="2" charset="2"/>
              <a:buChar char="n"/>
              <a:defRPr kumimoji="1">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bg2"/>
              </a:buClr>
              <a:buFont typeface="Wingdings" panose="05000000000000000000" pitchFamily="2" charset="2"/>
              <a:buChar char="l"/>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Char char="•"/>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bg2"/>
              </a:buClr>
              <a:buFont typeface="Wingdings" panose="05000000000000000000" pitchFamily="2" charset="2"/>
              <a:buChar char="Ø"/>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defRPr kumimoji="1" sz="12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職種、資格、雇用形態、就業形態等の労働者の区分であって</a:t>
            </a:r>
            <a:r>
              <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当該区分に属している労働者について他の区分に属している</a:t>
            </a:r>
            <a:r>
              <a:rPr kumimoji="1" lang="ja-JP" altLang="en-US" sz="1000" b="0" i="0" u="none" strike="noStrike" kern="1200" cap="none" spc="0" normalizeH="0" baseline="0" noProof="0" dirty="0">
                <a:ln>
                  <a:noFill/>
                </a:ln>
                <a:solidFill>
                  <a:srgbClr val="103185"/>
                </a:solidFill>
                <a:effectLst/>
                <a:uLnTx/>
                <a:uFillTx/>
                <a:latin typeface="メイリオ" panose="020B0604030504040204" pitchFamily="50" charset="-128"/>
                <a:ea typeface="メイリオ" panose="020B0604030504040204" pitchFamily="50" charset="-128"/>
                <a:cs typeface="+mn-cs"/>
              </a:rPr>
              <a:t>労働者と異なる雇用管理を行うことを予定して設定しているものです。雇用管理区分が同一かの判断にあたっては、従事する職務の内容、人事異動</a:t>
            </a:r>
            <a:r>
              <a:rPr kumimoji="1" lang="en-US" altLang="ja-JP" sz="1000" b="0" i="0" u="none" strike="noStrike" kern="1200" cap="none" spc="0" normalizeH="0" baseline="0" noProof="0" dirty="0">
                <a:ln>
                  <a:noFill/>
                </a:ln>
                <a:solidFill>
                  <a:srgbClr val="103185"/>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srgbClr val="103185"/>
                </a:solidFill>
                <a:effectLst/>
                <a:uLnTx/>
                <a:uFillTx/>
                <a:latin typeface="メイリオ" panose="020B0604030504040204" pitchFamily="50" charset="-128"/>
                <a:ea typeface="メイリオ" panose="020B0604030504040204" pitchFamily="50" charset="-128"/>
                <a:cs typeface="+mn-cs"/>
              </a:rPr>
              <a:t>転勤、昇進・昇格を含む</a:t>
            </a:r>
            <a:r>
              <a:rPr kumimoji="1" lang="en-US" altLang="ja-JP" sz="1000" b="0" i="0" u="none" strike="noStrike" kern="1200" cap="none" spc="0" normalizeH="0" baseline="0" noProof="0" dirty="0">
                <a:ln>
                  <a:noFill/>
                </a:ln>
                <a:solidFill>
                  <a:srgbClr val="103185"/>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srgbClr val="103185"/>
                </a:solidFill>
                <a:effectLst/>
                <a:uLnTx/>
                <a:uFillTx/>
                <a:latin typeface="メイリオ" panose="020B0604030504040204" pitchFamily="50" charset="-128"/>
                <a:ea typeface="メイリオ" panose="020B0604030504040204" pitchFamily="50" charset="-128"/>
                <a:cs typeface="+mn-cs"/>
              </a:rPr>
              <a:t>の幅や頻度において他の区分に属する労働者との間に、客観的・合理的な違いが存在しているかによって判断します。</a:t>
            </a:r>
            <a:endPar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例：総合職、エリア総合職、一般職 　／　事務職、技術職、専門職、現業職　／　正社員、契約社員、パートタイム労働者など</a:t>
            </a:r>
            <a:r>
              <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p:txBody>
      </p:sp>
      <p:sp>
        <p:nvSpPr>
          <p:cNvPr id="15" name="テキスト ボックス 25"/>
          <p:cNvSpPr txBox="1">
            <a:spLocks noChangeArrowheads="1"/>
          </p:cNvSpPr>
          <p:nvPr/>
        </p:nvSpPr>
        <p:spPr bwMode="auto">
          <a:xfrm>
            <a:off x="308484" y="5672281"/>
            <a:ext cx="18261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雇用管理区分とは ＞</a:t>
            </a:r>
            <a:endParaRPr kumimoji="0"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4" name="正方形/長方形 13"/>
          <p:cNvSpPr/>
          <p:nvPr/>
        </p:nvSpPr>
        <p:spPr>
          <a:xfrm>
            <a:off x="613623" y="5938931"/>
            <a:ext cx="8942718" cy="693964"/>
          </a:xfrm>
          <a:prstGeom prst="rect">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1200" cap="none" spc="0" normalizeH="0" baseline="0" noProof="0">
              <a:ln>
                <a:noFill/>
              </a:ln>
              <a:solidFill>
                <a:srgbClr val="FFFFFF"/>
              </a:solidFill>
              <a:effectLst/>
              <a:uLnTx/>
              <a:uFillTx/>
              <a:latin typeface="Segoe UI"/>
              <a:ea typeface="メイリオ"/>
              <a:cs typeface="+mn-cs"/>
            </a:endParaRPr>
          </a:p>
        </p:txBody>
      </p:sp>
      <p:sp>
        <p:nvSpPr>
          <p:cNvPr id="4" name="テキスト ボックス 3"/>
          <p:cNvSpPr txBox="1"/>
          <p:nvPr/>
        </p:nvSpPr>
        <p:spPr>
          <a:xfrm>
            <a:off x="1367468" y="3012614"/>
            <a:ext cx="480131" cy="1267846"/>
          </a:xfrm>
          <a:prstGeom prst="rect">
            <a:avLst/>
          </a:prstGeom>
          <a:noFill/>
        </p:spPr>
        <p:txBody>
          <a:bodyPr vert="eaVert"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Segoe UI"/>
                <a:ea typeface="メイリオ"/>
                <a:cs typeface="+mn-cs"/>
              </a:rPr>
              <a:t>基 礎 項 目</a:t>
            </a:r>
          </a:p>
        </p:txBody>
      </p:sp>
      <p:sp>
        <p:nvSpPr>
          <p:cNvPr id="17" name="テキスト ボックス 25"/>
          <p:cNvSpPr txBox="1">
            <a:spLocks noChangeArrowheads="1"/>
          </p:cNvSpPr>
          <p:nvPr/>
        </p:nvSpPr>
        <p:spPr bwMode="auto">
          <a:xfrm>
            <a:off x="286086" y="1449026"/>
            <a:ext cx="441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FF0066"/>
                </a:solidFill>
                <a:effectLst/>
                <a:uLnTx/>
                <a:uFillTx/>
                <a:latin typeface="游ゴシック" panose="020B0400000000000000" pitchFamily="50" charset="-128"/>
                <a:ea typeface="游ゴシック" panose="020B0400000000000000" pitchFamily="50" charset="-128"/>
                <a:cs typeface="+mn-cs"/>
              </a:rPr>
              <a:t>▶</a:t>
            </a:r>
            <a:endParaRPr kumimoji="0" lang="en-US" altLang="ja-JP"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8" name="タイトル 1"/>
          <p:cNvSpPr txBox="1">
            <a:spLocks/>
          </p:cNvSpPr>
          <p:nvPr/>
        </p:nvSpPr>
        <p:spPr>
          <a:xfrm>
            <a:off x="0" y="-1"/>
            <a:ext cx="9906000" cy="827999"/>
          </a:xfrm>
          <a:prstGeom prst="rect">
            <a:avLst/>
          </a:prstGeom>
          <a:noFill/>
          <a:ln w="12700" cap="flat" cmpd="sng" algn="ctr">
            <a:noFill/>
            <a:prstDash val="solid"/>
            <a:miter lim="800000"/>
          </a:ln>
          <a:effectLst/>
        </p:spPr>
        <p:txBody>
          <a:bodyPr lIns="360000" tIns="326585" rIns="326585" bIns="130634" rtlCol="0" anchor="b"/>
          <a:lstStyle>
            <a:lvl1pPr algn="l" defTabSz="844083" rtl="0" eaLnBrk="1" latinLnBrk="0" hangingPunct="1">
              <a:lnSpc>
                <a:spcPct val="90000"/>
              </a:lnSpc>
              <a:spcBef>
                <a:spcPct val="0"/>
              </a:spcBef>
              <a:buNone/>
              <a:defRPr kumimoji="1" lang="en-US" altLang="en-US" sz="1675" b="1" i="0" kern="1200" spc="251"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844083" rtl="0" eaLnBrk="1" fontAlgn="auto" latinLnBrk="0" hangingPunct="1">
              <a:lnSpc>
                <a:spcPct val="90000"/>
              </a:lnSpc>
              <a:spcBef>
                <a:spcPct val="0"/>
              </a:spcBef>
              <a:spcAft>
                <a:spcPts val="0"/>
              </a:spcAft>
              <a:buClrTx/>
              <a:buSzTx/>
              <a:buFontTx/>
              <a:buNone/>
              <a:tabLst/>
              <a:defRPr/>
            </a:pPr>
            <a:r>
              <a:rPr kumimoji="1" lang="ja-JP" altLang="en-US" sz="1675" b="1" i="0" u="none" strike="noStrike" kern="1200" cap="none" spc="251" normalizeH="0" baseline="0" noProof="0" dirty="0">
                <a:ln>
                  <a:noFill/>
                </a:ln>
                <a:solidFill>
                  <a:srgbClr val="FFFFFF"/>
                </a:solidFill>
                <a:effectLst/>
                <a:uLnTx/>
                <a:uFillTx/>
                <a:latin typeface="Segoe UI"/>
                <a:ea typeface="メイリオ"/>
                <a:cs typeface="+mn-cs"/>
              </a:rPr>
              <a:t>女性活躍推進法を踏まえ実施する必要がある事項：状況把握と目標設定（１／２）</a:t>
            </a:r>
            <a:endParaRPr kumimoji="1" lang="ja-JP" altLang="ja-JP" sz="1675" b="1" i="0" u="none" strike="noStrike" kern="1200" cap="none" spc="251" normalizeH="0" baseline="0" noProof="0" dirty="0">
              <a:ln>
                <a:noFill/>
              </a:ln>
              <a:solidFill>
                <a:srgbClr val="FFFFFF"/>
              </a:solidFill>
              <a:effectLst/>
              <a:uLnTx/>
              <a:uFillTx/>
              <a:latin typeface="Segoe UI"/>
              <a:ea typeface="メイリオ"/>
              <a:cs typeface="+mn-cs"/>
            </a:endParaRPr>
          </a:p>
        </p:txBody>
      </p:sp>
      <p:sp>
        <p:nvSpPr>
          <p:cNvPr id="7" name="加算 6"/>
          <p:cNvSpPr/>
          <p:nvPr/>
        </p:nvSpPr>
        <p:spPr>
          <a:xfrm>
            <a:off x="1659547" y="4453872"/>
            <a:ext cx="356233" cy="361522"/>
          </a:xfrm>
          <a:prstGeom prst="mathPlus">
            <a:avLst>
              <a:gd name="adj1" fmla="val 18995"/>
            </a:avLst>
          </a:prstGeom>
          <a:solidFill>
            <a:srgbClr val="FF00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6" name="正方形/長方形 5"/>
          <p:cNvSpPr/>
          <p:nvPr/>
        </p:nvSpPr>
        <p:spPr>
          <a:xfrm>
            <a:off x="2157403" y="4465374"/>
            <a:ext cx="6762121" cy="369332"/>
          </a:xfrm>
          <a:prstGeom prst="rect">
            <a:avLst/>
          </a:prstGeom>
        </p:spPr>
        <p:txBody>
          <a:bodyPr wrap="square">
            <a:spAutoFit/>
          </a:bodyPr>
          <a:lstStyle/>
          <a:p>
            <a:r>
              <a:rPr kumimoji="1" lang="zh-TW" altLang="en-US" b="1" dirty="0">
                <a:latin typeface="メイリオ" panose="020B0604030504040204" pitchFamily="50" charset="-128"/>
                <a:ea typeface="メイリオ" panose="020B0604030504040204" pitchFamily="50" charset="-128"/>
              </a:rPr>
              <a:t>男女間賃金差異</a:t>
            </a:r>
            <a:r>
              <a:rPr kumimoji="1" lang="ja-JP" altLang="en-US" b="1" dirty="0">
                <a:latin typeface="メイリオ" panose="020B0604030504040204" pitchFamily="50" charset="-128"/>
                <a:ea typeface="メイリオ" panose="020B0604030504040204" pitchFamily="50" charset="-128"/>
              </a:rPr>
              <a:t>（全・正・パ有）</a:t>
            </a:r>
            <a:endParaRPr kumimoji="1" lang="ja-JP" altLang="en-US" sz="1100" b="1" dirty="0">
              <a:latin typeface="メイリオ" panose="020B0604030504040204" pitchFamily="50" charset="-128"/>
              <a:ea typeface="メイリオ" panose="020B0604030504040204" pitchFamily="50" charset="-128"/>
            </a:endParaRPr>
          </a:p>
        </p:txBody>
      </p:sp>
      <p:sp>
        <p:nvSpPr>
          <p:cNvPr id="11" name="四角形吹き出し 10"/>
          <p:cNvSpPr/>
          <p:nvPr/>
        </p:nvSpPr>
        <p:spPr>
          <a:xfrm>
            <a:off x="7677552" y="4381316"/>
            <a:ext cx="770256" cy="446507"/>
          </a:xfrm>
          <a:prstGeom prst="wedgeRectCallout">
            <a:avLst>
              <a:gd name="adj1" fmla="val -70297"/>
              <a:gd name="adj2" fmla="val 1130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9" name="テキスト ボックス 18"/>
          <p:cNvSpPr txBox="1"/>
          <p:nvPr/>
        </p:nvSpPr>
        <p:spPr bwMode="white">
          <a:xfrm>
            <a:off x="7627956" y="4427282"/>
            <a:ext cx="866151" cy="400110"/>
          </a:xfrm>
          <a:prstGeom prst="rect">
            <a:avLst/>
          </a:prstGeom>
          <a:noFill/>
          <a:ln>
            <a:noFill/>
          </a:ln>
        </p:spPr>
        <p:txBody>
          <a:bodyPr wrap="square" rtlCol="0">
            <a:spAutoFit/>
          </a:bodyPr>
          <a:lstStyle/>
          <a:p>
            <a:pPr algn="ctr"/>
            <a:r>
              <a:rPr lang="ja-JP" altLang="en-US" sz="2000" b="1" dirty="0">
                <a:solidFill>
                  <a:srgbClr val="FF0066"/>
                </a:solidFill>
                <a:latin typeface="メイリオ" panose="020B0604030504040204" pitchFamily="50" charset="-128"/>
                <a:ea typeface="メイリオ" panose="020B0604030504040204" pitchFamily="50" charset="-128"/>
              </a:rPr>
              <a:t>新規</a:t>
            </a:r>
            <a:endParaRPr lang="en-US" altLang="ja-JP" sz="2000" b="1" dirty="0">
              <a:solidFill>
                <a:srgbClr val="FF0066"/>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04332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48F63A3B-78C7-47BE-AE5E-E10140E04643}" type="slidenum">
              <a:rPr lang="en-US" sz="1200" smtClean="0"/>
              <a:pPr/>
              <a:t>6</a:t>
            </a:fld>
            <a:endParaRPr lang="en-US" sz="1200" dirty="0"/>
          </a:p>
        </p:txBody>
      </p:sp>
      <p:sp>
        <p:nvSpPr>
          <p:cNvPr id="8" name="テキスト ボックス 7"/>
          <p:cNvSpPr txBox="1"/>
          <p:nvPr/>
        </p:nvSpPr>
        <p:spPr>
          <a:xfrm>
            <a:off x="416496" y="1072753"/>
            <a:ext cx="9433048" cy="5478423"/>
          </a:xfrm>
          <a:prstGeom prst="rect">
            <a:avLst/>
          </a:prstGeom>
          <a:noFill/>
          <a:ln>
            <a:noFill/>
          </a:ln>
        </p:spPr>
        <p:txBody>
          <a:bodyPr wrap="square" rtlCol="0">
            <a:spAutoFit/>
          </a:bodyPr>
          <a:lstStyle/>
          <a:p>
            <a:pPr>
              <a:lnSpc>
                <a:spcPts val="2800"/>
              </a:lnSpc>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ステップ２ 一般事業主行動計画の策定、社内周知、外部公表</a:t>
            </a:r>
            <a:r>
              <a:rPr lang="ja-JP" altLang="en-US" sz="2000" b="1" u="sng"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t>（義務）</a:t>
            </a:r>
            <a:endParaRPr lang="en-US" altLang="ja-JP" sz="2000" b="1" u="sng"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endParaRPr>
          </a:p>
          <a:p>
            <a:pPr marL="987425" indent="-987425">
              <a:lnSpc>
                <a:spcPts val="2800"/>
              </a:lnSpc>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・ステップ１を踏まえて、</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987425" indent="-987425">
              <a:lnSpc>
                <a:spcPts val="2800"/>
              </a:lnSpc>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計画期間</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987425" indent="-987425">
              <a:lnSpc>
                <a:spcPts val="2800"/>
              </a:lnSpc>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数値目標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987425" indent="-987425">
              <a:lnSpc>
                <a:spcPts val="2800"/>
              </a:lnSpc>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取組内容</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987425" indent="-987425">
              <a:lnSpc>
                <a:spcPts val="2800"/>
              </a:lnSpc>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(d)</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取組の実施時期</a:t>
            </a:r>
            <a:endParaRPr lang="en-US" altLang="ja-JP" sz="300" b="1" dirty="0">
              <a:latin typeface="メイリオ" panose="020B0604030504040204" pitchFamily="50" charset="-128"/>
              <a:ea typeface="メイリオ" panose="020B0604030504040204" pitchFamily="50" charset="-128"/>
              <a:cs typeface="メイリオ" panose="020B0604030504040204" pitchFamily="50" charset="-128"/>
            </a:endParaRPr>
          </a:p>
          <a:p>
            <a:pPr marL="987425" indent="-987425">
              <a:lnSpc>
                <a:spcPts val="2800"/>
              </a:lnSpc>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を盛り込んだ一般事業主行動計画を策定してください。</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987425" indent="-987425">
              <a:lnSpc>
                <a:spcPts val="2800"/>
              </a:lnSpc>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・一般事業主行動計画を労働者に周知・外部へ公表してください。</a:t>
            </a:r>
            <a:endParaRPr lang="en-US" altLang="ja-JP" sz="2000" dirty="0">
              <a:latin typeface="メイリオ" panose="020B0604030504040204" pitchFamily="50" charset="-128"/>
              <a:ea typeface="メイリオ" panose="020B0604030504040204" pitchFamily="50" charset="-128"/>
            </a:endParaRPr>
          </a:p>
          <a:p>
            <a:pPr>
              <a:lnSpc>
                <a:spcPts val="2800"/>
              </a:lnSpc>
            </a:pPr>
            <a:r>
              <a:rPr lang="ja-JP" altLang="en-US" sz="2000" dirty="0">
                <a:latin typeface="メイリオ" panose="020B0604030504040204" pitchFamily="50" charset="-128"/>
                <a:ea typeface="メイリオ" panose="020B0604030504040204" pitchFamily="50" charset="-128"/>
              </a:rPr>
              <a:t>　</a:t>
            </a:r>
            <a:endParaRPr lang="en-US" altLang="ja-JP" sz="2000" dirty="0">
              <a:latin typeface="メイリオ" panose="020B0604030504040204" pitchFamily="50" charset="-128"/>
              <a:ea typeface="メイリオ" panose="020B0604030504040204" pitchFamily="50" charset="-128"/>
            </a:endParaRPr>
          </a:p>
          <a:p>
            <a:pPr>
              <a:lnSpc>
                <a:spcPts val="2800"/>
              </a:lnSpc>
            </a:pPr>
            <a:r>
              <a:rPr lang="ja-JP" altLang="en-US" sz="2000" b="1" dirty="0">
                <a:latin typeface="メイリオ" panose="020B0604030504040204" pitchFamily="50" charset="-128"/>
                <a:ea typeface="メイリオ" panose="020B0604030504040204" pitchFamily="50" charset="-128"/>
              </a:rPr>
              <a:t>　</a:t>
            </a:r>
            <a:r>
              <a:rPr lang="ja-JP" altLang="en-US" sz="2000" b="1" u="sng" dirty="0">
                <a:latin typeface="メイリオ" panose="020B0604030504040204" pitchFamily="50" charset="-128"/>
                <a:ea typeface="メイリオ" panose="020B0604030504040204" pitchFamily="50" charset="-128"/>
              </a:rPr>
              <a:t>ステップ３ 一般事業主行動計画を策定した旨の届出</a:t>
            </a:r>
            <a:r>
              <a:rPr lang="ja-JP" altLang="en-US" sz="2000" b="1" u="sng" dirty="0">
                <a:solidFill>
                  <a:srgbClr val="FF0066"/>
                </a:solidFill>
                <a:latin typeface="メイリオ" panose="020B0604030504040204" pitchFamily="50" charset="-128"/>
                <a:ea typeface="メイリオ" panose="020B0604030504040204" pitchFamily="50" charset="-128"/>
              </a:rPr>
              <a:t>（義務）</a:t>
            </a:r>
            <a:endParaRPr lang="en-US" altLang="ja-JP" sz="2000" b="1" u="sng" dirty="0">
              <a:solidFill>
                <a:srgbClr val="FF0066"/>
              </a:solidFill>
              <a:latin typeface="メイリオ" panose="020B0604030504040204" pitchFamily="50" charset="-128"/>
              <a:ea typeface="メイリオ" panose="020B0604030504040204" pitchFamily="50" charset="-128"/>
            </a:endParaRPr>
          </a:p>
          <a:p>
            <a:pPr>
              <a:lnSpc>
                <a:spcPts val="2800"/>
              </a:lnSpc>
            </a:pPr>
            <a:r>
              <a:rPr lang="ja-JP" altLang="en-US" sz="2000" dirty="0">
                <a:latin typeface="メイリオ" panose="020B0604030504040204" pitchFamily="50" charset="-128"/>
                <a:ea typeface="メイリオ" panose="020B0604030504040204" pitchFamily="50" charset="-128"/>
              </a:rPr>
              <a:t>　   ・一般事業主行動計画を策定した旨を都道府県労働局へ届け出てください。　</a:t>
            </a:r>
            <a:endParaRPr lang="en-US" altLang="ja-JP" sz="2000" dirty="0">
              <a:latin typeface="メイリオ" panose="020B0604030504040204" pitchFamily="50" charset="-128"/>
              <a:ea typeface="メイリオ" panose="020B0604030504040204" pitchFamily="50" charset="-128"/>
            </a:endParaRPr>
          </a:p>
          <a:p>
            <a:pPr>
              <a:lnSpc>
                <a:spcPts val="2800"/>
              </a:lnSpc>
            </a:pPr>
            <a:r>
              <a:rPr lang="ja-JP" altLang="en-US" sz="2000" dirty="0">
                <a:latin typeface="メイリオ" panose="020B0604030504040204" pitchFamily="50" charset="-128"/>
                <a:ea typeface="メイリオ" panose="020B0604030504040204" pitchFamily="50" charset="-128"/>
              </a:rPr>
              <a:t>　</a:t>
            </a:r>
            <a:endParaRPr lang="en-US" altLang="ja-JP" sz="2000" dirty="0">
              <a:latin typeface="メイリオ" panose="020B0604030504040204" pitchFamily="50" charset="-128"/>
              <a:ea typeface="メイリオ" panose="020B0604030504040204" pitchFamily="50" charset="-128"/>
            </a:endParaRPr>
          </a:p>
          <a:p>
            <a:pPr>
              <a:lnSpc>
                <a:spcPts val="2800"/>
              </a:lnSpc>
            </a:pPr>
            <a:r>
              <a:rPr lang="ja-JP" altLang="en-US" sz="2000" b="1" dirty="0">
                <a:latin typeface="メイリオ" panose="020B0604030504040204" pitchFamily="50" charset="-128"/>
                <a:ea typeface="メイリオ" panose="020B0604030504040204" pitchFamily="50" charset="-128"/>
              </a:rPr>
              <a:t>　</a:t>
            </a:r>
            <a:r>
              <a:rPr lang="ja-JP" altLang="en-US" sz="2000" b="1" u="sng" dirty="0">
                <a:latin typeface="メイリオ" panose="020B0604030504040204" pitchFamily="50" charset="-128"/>
                <a:ea typeface="メイリオ" panose="020B0604030504040204" pitchFamily="50" charset="-128"/>
              </a:rPr>
              <a:t>ステップ４ 取組の実施、効果の測定</a:t>
            </a:r>
            <a:r>
              <a:rPr lang="ja-JP" altLang="en-US" sz="2000" b="1" u="sng" dirty="0">
                <a:solidFill>
                  <a:srgbClr val="FF0066"/>
                </a:solidFill>
                <a:latin typeface="メイリオ" panose="020B0604030504040204" pitchFamily="50" charset="-128"/>
                <a:ea typeface="メイリオ" panose="020B0604030504040204" pitchFamily="50" charset="-128"/>
              </a:rPr>
              <a:t>（努力義務）</a:t>
            </a:r>
            <a:endParaRPr lang="en-US" altLang="ja-JP" sz="2000" b="1" u="sng" dirty="0">
              <a:solidFill>
                <a:srgbClr val="FF0066"/>
              </a:solidFill>
              <a:latin typeface="メイリオ" panose="020B0604030504040204" pitchFamily="50" charset="-128"/>
              <a:ea typeface="メイリオ" panose="020B0604030504040204" pitchFamily="50" charset="-128"/>
            </a:endParaRPr>
          </a:p>
          <a:p>
            <a:pPr marL="987425" indent="-987425">
              <a:lnSpc>
                <a:spcPts val="2800"/>
              </a:lnSpc>
            </a:pPr>
            <a:r>
              <a:rPr lang="ja-JP" altLang="en-US" sz="2000" dirty="0">
                <a:latin typeface="メイリオ" panose="020B0604030504040204" pitchFamily="50" charset="-128"/>
                <a:ea typeface="メイリオ" panose="020B0604030504040204" pitchFamily="50" charset="-128"/>
              </a:rPr>
              <a:t>　　・定期的に、数値目標の達成状況や、一般事業主行動計画に基づく取組の</a:t>
            </a:r>
            <a:endParaRPr lang="en-US" altLang="ja-JP" sz="2000" dirty="0">
              <a:latin typeface="メイリオ" panose="020B0604030504040204" pitchFamily="50" charset="-128"/>
              <a:ea typeface="メイリオ" panose="020B0604030504040204" pitchFamily="50" charset="-128"/>
            </a:endParaRPr>
          </a:p>
          <a:p>
            <a:pPr marL="987425" indent="-987425">
              <a:lnSpc>
                <a:spcPts val="2800"/>
              </a:lnSpc>
            </a:pP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実施状況を点検・評価してください。</a:t>
            </a:r>
            <a:endParaRPr lang="en-US" altLang="ja-JP" sz="2000" dirty="0">
              <a:latin typeface="メイリオ" panose="020B0604030504040204" pitchFamily="50" charset="-128"/>
              <a:ea typeface="メイリオ" panose="020B0604030504040204" pitchFamily="50" charset="-128"/>
            </a:endParaRPr>
          </a:p>
        </p:txBody>
      </p:sp>
      <p:sp>
        <p:nvSpPr>
          <p:cNvPr id="6" name="テキスト ボックス 25"/>
          <p:cNvSpPr txBox="1">
            <a:spLocks noChangeArrowheads="1"/>
          </p:cNvSpPr>
          <p:nvPr/>
        </p:nvSpPr>
        <p:spPr bwMode="auto">
          <a:xfrm>
            <a:off x="344488" y="1124744"/>
            <a:ext cx="441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000" b="1" dirty="0">
                <a:solidFill>
                  <a:srgbClr val="FF0066"/>
                </a:solidFill>
                <a:latin typeface="游ゴシック" panose="020B0400000000000000" pitchFamily="50" charset="-128"/>
                <a:ea typeface="游ゴシック" panose="020B0400000000000000" pitchFamily="50" charset="-128"/>
              </a:rPr>
              <a:t>▶</a:t>
            </a:r>
            <a:endParaRPr lang="en-US" altLang="ja-JP" sz="2000" b="1" dirty="0">
              <a:latin typeface="メイリオ" panose="020B0604030504040204" pitchFamily="50" charset="-128"/>
              <a:ea typeface="メイリオ" panose="020B0604030504040204" pitchFamily="50" charset="-128"/>
            </a:endParaRPr>
          </a:p>
        </p:txBody>
      </p:sp>
      <p:sp>
        <p:nvSpPr>
          <p:cNvPr id="9" name="テキスト ボックス 25"/>
          <p:cNvSpPr txBox="1">
            <a:spLocks noChangeArrowheads="1"/>
          </p:cNvSpPr>
          <p:nvPr/>
        </p:nvSpPr>
        <p:spPr bwMode="auto">
          <a:xfrm>
            <a:off x="358095" y="4338751"/>
            <a:ext cx="441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000" b="1" dirty="0">
                <a:solidFill>
                  <a:srgbClr val="FF0066"/>
                </a:solidFill>
                <a:latin typeface="游ゴシック" panose="020B0400000000000000" pitchFamily="50" charset="-128"/>
                <a:ea typeface="游ゴシック" panose="020B0400000000000000" pitchFamily="50" charset="-128"/>
              </a:rPr>
              <a:t>▶</a:t>
            </a:r>
            <a:endParaRPr lang="en-US" altLang="ja-JP" sz="2000" b="1" dirty="0">
              <a:latin typeface="メイリオ" panose="020B0604030504040204" pitchFamily="50" charset="-128"/>
              <a:ea typeface="メイリオ" panose="020B0604030504040204" pitchFamily="50" charset="-128"/>
            </a:endParaRPr>
          </a:p>
        </p:txBody>
      </p:sp>
      <p:sp>
        <p:nvSpPr>
          <p:cNvPr id="10" name="テキスト ボックス 25"/>
          <p:cNvSpPr txBox="1">
            <a:spLocks noChangeArrowheads="1"/>
          </p:cNvSpPr>
          <p:nvPr/>
        </p:nvSpPr>
        <p:spPr bwMode="auto">
          <a:xfrm>
            <a:off x="355374" y="5389222"/>
            <a:ext cx="441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000" b="1" dirty="0">
                <a:solidFill>
                  <a:srgbClr val="FF0066"/>
                </a:solidFill>
                <a:latin typeface="游ゴシック" panose="020B0400000000000000" pitchFamily="50" charset="-128"/>
                <a:ea typeface="游ゴシック" panose="020B0400000000000000" pitchFamily="50" charset="-128"/>
              </a:rPr>
              <a:t>▶</a:t>
            </a:r>
            <a:endParaRPr lang="en-US" altLang="ja-JP" sz="2000" b="1" dirty="0">
              <a:latin typeface="メイリオ" panose="020B0604030504040204" pitchFamily="50" charset="-128"/>
              <a:ea typeface="メイリオ" panose="020B0604030504040204" pitchFamily="50" charset="-128"/>
            </a:endParaRPr>
          </a:p>
        </p:txBody>
      </p:sp>
      <p:sp>
        <p:nvSpPr>
          <p:cNvPr id="11" name="タイトル 1"/>
          <p:cNvSpPr txBox="1">
            <a:spLocks/>
          </p:cNvSpPr>
          <p:nvPr/>
        </p:nvSpPr>
        <p:spPr>
          <a:xfrm>
            <a:off x="0" y="-1"/>
            <a:ext cx="9906000" cy="827999"/>
          </a:xfrm>
          <a:prstGeom prst="rect">
            <a:avLst/>
          </a:prstGeom>
          <a:noFill/>
          <a:ln w="12700" cap="flat" cmpd="sng" algn="ctr">
            <a:noFill/>
            <a:prstDash val="solid"/>
            <a:miter lim="800000"/>
          </a:ln>
          <a:effectLst/>
        </p:spPr>
        <p:txBody>
          <a:bodyPr lIns="360000" tIns="326585" rIns="326585" bIns="130634" rtlCol="0" anchor="b"/>
          <a:lstStyle>
            <a:lvl1pPr algn="l" defTabSz="844083" rtl="0" eaLnBrk="1" latinLnBrk="0" hangingPunct="1">
              <a:lnSpc>
                <a:spcPct val="90000"/>
              </a:lnSpc>
              <a:spcBef>
                <a:spcPct val="0"/>
              </a:spcBef>
              <a:buNone/>
              <a:defRPr kumimoji="1" lang="en-US" altLang="en-US" sz="1675" b="1" i="0" kern="1200" spc="251"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dirty="0"/>
              <a:t>女性活躍推進法を踏まえ実施する必要がある事項：状況把握と目標設定（２／２）</a:t>
            </a:r>
            <a:endParaRPr lang="ja-JP" dirty="0"/>
          </a:p>
        </p:txBody>
      </p:sp>
    </p:spTree>
    <p:extLst>
      <p:ext uri="{BB962C8B-B14F-4D97-AF65-F5344CB8AC3E}">
        <p14:creationId xmlns:p14="http://schemas.microsoft.com/office/powerpoint/2010/main" val="4124609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a:xfrm>
            <a:off x="8915314" y="6597352"/>
            <a:ext cx="630513" cy="278421"/>
          </a:xfrm>
        </p:spPr>
        <p:txBody>
          <a:bodyPr/>
          <a:lstStyle/>
          <a:p>
            <a:fld id="{48F63A3B-78C7-47BE-AE5E-E10140E04643}" type="slidenum">
              <a:rPr lang="en-US" sz="1200" smtClean="0"/>
              <a:pPr/>
              <a:t>7</a:t>
            </a:fld>
            <a:endParaRPr lang="en-US" sz="1200" dirty="0"/>
          </a:p>
        </p:txBody>
      </p:sp>
      <p:sp>
        <p:nvSpPr>
          <p:cNvPr id="11" name="タイトル 1"/>
          <p:cNvSpPr txBox="1">
            <a:spLocks/>
          </p:cNvSpPr>
          <p:nvPr/>
        </p:nvSpPr>
        <p:spPr>
          <a:xfrm>
            <a:off x="0" y="-1"/>
            <a:ext cx="9906000" cy="827999"/>
          </a:xfrm>
          <a:prstGeom prst="rect">
            <a:avLst/>
          </a:prstGeom>
          <a:noFill/>
          <a:ln w="12700" cap="flat" cmpd="sng" algn="ctr">
            <a:noFill/>
            <a:prstDash val="solid"/>
            <a:miter lim="800000"/>
          </a:ln>
          <a:effectLst/>
        </p:spPr>
        <p:txBody>
          <a:bodyPr lIns="360000" tIns="326585" rIns="326585" bIns="130634" rtlCol="0" anchor="b"/>
          <a:lstStyle>
            <a:lvl1pPr algn="l" defTabSz="844083" rtl="0" eaLnBrk="1" latinLnBrk="0" hangingPunct="1">
              <a:lnSpc>
                <a:spcPct val="90000"/>
              </a:lnSpc>
              <a:spcBef>
                <a:spcPct val="0"/>
              </a:spcBef>
              <a:buNone/>
              <a:defRPr kumimoji="1" lang="en-US" altLang="en-US" sz="1675" b="1" i="0" kern="1200" spc="251"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dirty="0"/>
              <a:t>状況把握・目標設定、情報公表の対象事項  対照表</a:t>
            </a:r>
          </a:p>
        </p:txBody>
      </p:sp>
      <p:sp>
        <p:nvSpPr>
          <p:cNvPr id="12" name="テキスト ボックス 11"/>
          <p:cNvSpPr txBox="1"/>
          <p:nvPr/>
        </p:nvSpPr>
        <p:spPr bwMode="white">
          <a:xfrm>
            <a:off x="8049344" y="324000"/>
            <a:ext cx="1069595" cy="324000"/>
          </a:xfrm>
          <a:prstGeom prst="rect">
            <a:avLst/>
          </a:prstGeom>
          <a:solidFill>
            <a:schemeClr val="bg1"/>
          </a:solidFill>
          <a:ln>
            <a:solidFill>
              <a:srgbClr val="FF0066"/>
            </a:solidFill>
          </a:ln>
        </p:spPr>
        <p:txBody>
          <a:bodyPr wrap="square" rtlCol="0">
            <a:spAutoFit/>
          </a:bodyPr>
          <a:lstStyle/>
          <a:p>
            <a:pPr algn="ctr"/>
            <a:r>
              <a:rPr lang="ja-JP" altLang="en-US" sz="2000" b="1" dirty="0">
                <a:solidFill>
                  <a:srgbClr val="FF0066"/>
                </a:solidFill>
                <a:latin typeface="メイリオ" panose="020B0604030504040204" pitchFamily="50" charset="-128"/>
                <a:ea typeface="メイリオ" panose="020B0604030504040204" pitchFamily="50" charset="-128"/>
              </a:rPr>
              <a:t>改正後</a:t>
            </a:r>
            <a:endParaRPr lang="en-US" altLang="ja-JP" sz="2000" b="1" dirty="0">
              <a:solidFill>
                <a:srgbClr val="FF0066"/>
              </a:solidFill>
              <a:latin typeface="メイリオ" panose="020B0604030504040204" pitchFamily="50" charset="-128"/>
              <a:ea typeface="メイリオ" panose="020B0604030504040204" pitchFamily="50" charset="-128"/>
            </a:endParaRPr>
          </a:p>
        </p:txBody>
      </p:sp>
      <p:sp>
        <p:nvSpPr>
          <p:cNvPr id="14" name="上下矢印 13"/>
          <p:cNvSpPr/>
          <p:nvPr/>
        </p:nvSpPr>
        <p:spPr>
          <a:xfrm>
            <a:off x="9417495" y="1340768"/>
            <a:ext cx="324000" cy="5250699"/>
          </a:xfrm>
          <a:prstGeom prst="up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cxnSp>
        <p:nvCxnSpPr>
          <p:cNvPr id="15" name="直線コネクタ 14"/>
          <p:cNvCxnSpPr/>
          <p:nvPr/>
        </p:nvCxnSpPr>
        <p:spPr>
          <a:xfrm>
            <a:off x="8553400" y="1340768"/>
            <a:ext cx="1332000"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表 15"/>
          <p:cNvGraphicFramePr>
            <a:graphicFrameLocks noGrp="1"/>
          </p:cNvGraphicFramePr>
          <p:nvPr>
            <p:extLst>
              <p:ext uri="{D42A27DB-BD31-4B8C-83A1-F6EECF244321}">
                <p14:modId xmlns:p14="http://schemas.microsoft.com/office/powerpoint/2010/main" val="1765818377"/>
              </p:ext>
            </p:extLst>
          </p:nvPr>
        </p:nvGraphicFramePr>
        <p:xfrm>
          <a:off x="128464" y="1340768"/>
          <a:ext cx="8436718" cy="5265678"/>
        </p:xfrm>
        <a:graphic>
          <a:graphicData uri="http://schemas.openxmlformats.org/drawingml/2006/table">
            <a:tbl>
              <a:tblPr firstRow="1" bandRow="1">
                <a:tableStyleId>{5C22544A-7EE6-4342-B048-85BDC9FD1C3A}</a:tableStyleId>
              </a:tblPr>
              <a:tblGrid>
                <a:gridCol w="658894">
                  <a:extLst>
                    <a:ext uri="{9D8B030D-6E8A-4147-A177-3AD203B41FA5}">
                      <a16:colId xmlns:a16="http://schemas.microsoft.com/office/drawing/2014/main" val="2065950453"/>
                    </a:ext>
                  </a:extLst>
                </a:gridCol>
                <a:gridCol w="4309660">
                  <a:extLst>
                    <a:ext uri="{9D8B030D-6E8A-4147-A177-3AD203B41FA5}">
                      <a16:colId xmlns:a16="http://schemas.microsoft.com/office/drawing/2014/main" val="1975393309"/>
                    </a:ext>
                  </a:extLst>
                </a:gridCol>
                <a:gridCol w="3468164">
                  <a:extLst>
                    <a:ext uri="{9D8B030D-6E8A-4147-A177-3AD203B41FA5}">
                      <a16:colId xmlns:a16="http://schemas.microsoft.com/office/drawing/2014/main" val="3770574995"/>
                    </a:ext>
                  </a:extLst>
                </a:gridCol>
              </a:tblGrid>
              <a:tr h="247158">
                <a:tc>
                  <a:txBody>
                    <a:bodyPr/>
                    <a:lstStyle/>
                    <a:p>
                      <a:endParaRPr kumimoji="1" lang="ja-JP" altLang="en-US"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kumimoji="1" lang="ja-JP" altLang="en-US" sz="1000" dirty="0">
                          <a:solidFill>
                            <a:schemeClr val="tx1"/>
                          </a:solidFill>
                        </a:rPr>
                        <a:t>状況把握・目標設定（</a:t>
                      </a:r>
                      <a:r>
                        <a:rPr kumimoji="1" lang="en-US" altLang="ja-JP" sz="1000" dirty="0">
                          <a:solidFill>
                            <a:schemeClr val="tx1"/>
                          </a:solidFill>
                        </a:rPr>
                        <a:t>16</a:t>
                      </a:r>
                      <a:r>
                        <a:rPr kumimoji="1" lang="ja-JP" altLang="en-US" sz="1000" dirty="0">
                          <a:solidFill>
                            <a:schemeClr val="tx1"/>
                          </a:solidFill>
                        </a:rPr>
                        <a:t>項目＋</a:t>
                      </a:r>
                      <a:r>
                        <a:rPr kumimoji="1" lang="en-US" altLang="ja-JP" sz="1000" dirty="0">
                          <a:solidFill>
                            <a:schemeClr val="tx1"/>
                          </a:solidFill>
                        </a:rPr>
                        <a:t>8</a:t>
                      </a:r>
                      <a:r>
                        <a:rPr kumimoji="1" lang="ja-JP" altLang="en-US" sz="1000" dirty="0">
                          <a:solidFill>
                            <a:schemeClr val="tx1"/>
                          </a:solidFill>
                        </a:rPr>
                        <a:t>項目）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kumimoji="1" lang="ja-JP" altLang="en-US" sz="1000" dirty="0">
                          <a:solidFill>
                            <a:schemeClr val="tx1"/>
                          </a:solidFill>
                        </a:rPr>
                        <a:t>情報公表（</a:t>
                      </a:r>
                      <a:r>
                        <a:rPr kumimoji="1" lang="en-US" altLang="ja-JP" sz="1000" dirty="0">
                          <a:solidFill>
                            <a:srgbClr val="FF0000"/>
                          </a:solidFill>
                        </a:rPr>
                        <a:t>9</a:t>
                      </a:r>
                      <a:r>
                        <a:rPr kumimoji="1" lang="ja-JP" altLang="en-US" sz="1000" dirty="0">
                          <a:solidFill>
                            <a:srgbClr val="FF0000"/>
                          </a:solidFill>
                        </a:rPr>
                        <a:t>項目</a:t>
                      </a:r>
                      <a:r>
                        <a:rPr kumimoji="1" lang="ja-JP" altLang="en-US" sz="1000" dirty="0">
                          <a:solidFill>
                            <a:schemeClr val="tx1"/>
                          </a:solidFill>
                        </a:rPr>
                        <a:t>＋</a:t>
                      </a:r>
                      <a:r>
                        <a:rPr kumimoji="1" lang="en-US" altLang="ja-JP" sz="1000" dirty="0">
                          <a:solidFill>
                            <a:schemeClr val="tx1"/>
                          </a:solidFill>
                        </a:rPr>
                        <a:t>7</a:t>
                      </a:r>
                      <a:r>
                        <a:rPr kumimoji="1" lang="ja-JP" altLang="en-US" sz="1000" dirty="0">
                          <a:solidFill>
                            <a:schemeClr val="tx1"/>
                          </a:solidFill>
                        </a:rPr>
                        <a:t>項目）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585133902"/>
                  </a:ext>
                </a:extLst>
              </a:tr>
              <a:tr h="187200">
                <a:tc rowSpan="17">
                  <a:txBody>
                    <a:bodyPr/>
                    <a:lstStyle/>
                    <a:p>
                      <a:r>
                        <a:rPr kumimoji="1" lang="ja-JP" altLang="en-US" sz="1000" dirty="0"/>
                        <a:t>①女性労働者に対する職業生活に関する機会の提供</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u="sng" dirty="0"/>
                        <a:t>①採用した労働者に占める女性労働者の割合（区）</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90000"/>
                      </a:schemeClr>
                    </a:solidFill>
                  </a:tcPr>
                </a:tc>
                <a:tc>
                  <a:txBody>
                    <a:bodyPr/>
                    <a:lstStyle/>
                    <a:p>
                      <a:r>
                        <a:rPr kumimoji="1" lang="ja-JP" altLang="en-US" sz="700" dirty="0"/>
                        <a:t>①採用した労働者に占める女性労働者の割合（区）</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950150310"/>
                  </a:ext>
                </a:extLst>
              </a:tr>
              <a:tr h="187200">
                <a:tc vMerge="1">
                  <a:txBody>
                    <a:bodyPr/>
                    <a:lstStyle/>
                    <a:p>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t>②男女別の採用における競争倍率（区）</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700" dirty="0"/>
                        <a:t>②男女別の採用における競争倍率（区）</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601842300"/>
                  </a:ext>
                </a:extLst>
              </a:tr>
              <a:tr h="187200">
                <a:tc vMerge="1">
                  <a:txBody>
                    <a:bodyPr/>
                    <a:lstStyle/>
                    <a:p>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t>③労働者に占める女性労働者の割合（区）（派）</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700" dirty="0"/>
                        <a:t>③労働者に占める女性労働者の割合（区）（派）</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660768114"/>
                  </a:ext>
                </a:extLst>
              </a:tr>
              <a:tr h="187200">
                <a:tc vMerge="1">
                  <a:txBody>
                    <a:bodyPr/>
                    <a:lstStyle/>
                    <a:p>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t>④男女別の配置の状況（区）</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700" dirty="0" err="1"/>
                        <a:t>ー</a:t>
                      </a:r>
                      <a:endParaRPr kumimoji="1" lang="ja-JP" altLang="en-US" sz="700"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131844745"/>
                  </a:ext>
                </a:extLst>
              </a:tr>
              <a:tr h="187200">
                <a:tc vMerge="1">
                  <a:txBody>
                    <a:bodyPr/>
                    <a:lstStyle/>
                    <a:p>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t>⑤男女別の将来の育成を目的とした教育訓練の受講の状況（区）</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700" dirty="0" err="1"/>
                        <a:t>ー</a:t>
                      </a:r>
                      <a:endParaRPr kumimoji="1" lang="ja-JP" altLang="en-US" sz="700"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26053806"/>
                  </a:ext>
                </a:extLst>
              </a:tr>
              <a:tr h="288000">
                <a:tc vMerge="1">
                  <a:txBody>
                    <a:bodyPr/>
                    <a:lstStyle/>
                    <a:p>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t>⑥管理職及び男女の労働者の配置・育成・評価・昇進・性別役割分担意識その他の職場風土等に関する意識（区）（派：性別役割分担意識など職場風土等に関する意識）</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700" dirty="0" err="1"/>
                        <a:t>ー</a:t>
                      </a:r>
                      <a:endParaRPr kumimoji="1" lang="ja-JP" altLang="en-US" sz="700"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631454351"/>
                  </a:ext>
                </a:extLst>
              </a:tr>
              <a:tr h="187200">
                <a:tc vMerge="1">
                  <a:txBody>
                    <a:bodyPr/>
                    <a:lstStyle/>
                    <a:p>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u="sng" dirty="0"/>
                        <a:t>⑦管理職に占める女性労働者の割合</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90000"/>
                      </a:schemeClr>
                    </a:solidFill>
                  </a:tcPr>
                </a:tc>
                <a:tc>
                  <a:txBody>
                    <a:bodyPr/>
                    <a:lstStyle/>
                    <a:p>
                      <a:r>
                        <a:rPr kumimoji="1" lang="ja-JP" altLang="en-US" sz="700" dirty="0">
                          <a:solidFill>
                            <a:srgbClr val="FF0000"/>
                          </a:solidFill>
                        </a:rPr>
                        <a:t>④管理職に占める女性労働者の割合</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858511946"/>
                  </a:ext>
                </a:extLst>
              </a:tr>
              <a:tr h="187200">
                <a:tc vMerge="1">
                  <a:txBody>
                    <a:bodyPr/>
                    <a:lstStyle/>
                    <a:p>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kumimoji="1" lang="ja-JP" altLang="en-US" sz="700" dirty="0"/>
                        <a:t>⑧各職階の労働者に占める女性労働者の割合及び役員に占める女性の割合</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700" dirty="0"/>
                        <a:t>⑤係長級にある者に占める女性労働者の割合</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861698831"/>
                  </a:ext>
                </a:extLst>
              </a:tr>
              <a:tr h="187200">
                <a:tc vMerge="1">
                  <a:txBody>
                    <a:bodyPr/>
                    <a:lstStyle/>
                    <a:p>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79173" rtl="0" eaLnBrk="1" fontAlgn="auto" latinLnBrk="0" hangingPunct="1">
                        <a:lnSpc>
                          <a:spcPct val="100000"/>
                        </a:lnSpc>
                        <a:spcBef>
                          <a:spcPts val="0"/>
                        </a:spcBef>
                        <a:spcAft>
                          <a:spcPts val="0"/>
                        </a:spcAft>
                        <a:buClrTx/>
                        <a:buSzTx/>
                        <a:buFontTx/>
                        <a:buNone/>
                        <a:tabLst/>
                        <a:defRPr/>
                      </a:pPr>
                      <a:r>
                        <a:rPr kumimoji="1" lang="ja-JP" altLang="en-US" sz="700" dirty="0"/>
                        <a:t>⑥役員に占める女性の割合</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746682809"/>
                  </a:ext>
                </a:extLst>
              </a:tr>
              <a:tr h="187200">
                <a:tc vMerge="1">
                  <a:txBody>
                    <a:bodyPr/>
                    <a:lstStyle/>
                    <a:p>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t>⑨男女別の１つ上位の職階へ昇進した労働者の割合</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700" dirty="0" err="1"/>
                        <a:t>ー</a:t>
                      </a:r>
                      <a:endParaRPr kumimoji="1" lang="ja-JP" altLang="en-US" sz="700"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670230489"/>
                  </a:ext>
                </a:extLst>
              </a:tr>
              <a:tr h="187200">
                <a:tc vMerge="1">
                  <a:txBody>
                    <a:bodyPr/>
                    <a:lstStyle/>
                    <a:p>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t>⑩男女の人事評価の結果における差異（区）</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700" dirty="0" err="1"/>
                        <a:t>ー</a:t>
                      </a:r>
                      <a:endParaRPr kumimoji="1" lang="ja-JP" altLang="en-US" sz="700"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606966846"/>
                  </a:ext>
                </a:extLst>
              </a:tr>
              <a:tr h="187200">
                <a:tc vMerge="1">
                  <a:txBody>
                    <a:bodyPr/>
                    <a:lstStyle/>
                    <a:p>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t>⑪セクシュアルハラスメント等に関する各種相談窓口への相談状況（区）（派）</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700" dirty="0" err="1"/>
                        <a:t>ー</a:t>
                      </a:r>
                      <a:endParaRPr kumimoji="1" lang="ja-JP" altLang="en-US" sz="700"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804289364"/>
                  </a:ext>
                </a:extLst>
              </a:tr>
              <a:tr h="187200">
                <a:tc vMerge="1">
                  <a:txBody>
                    <a:bodyPr/>
                    <a:lstStyle/>
                    <a:p>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t>⑫男女別の職種又は雇用形態の転換の実績（区）（派：雇い入れの実績）</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779173" rtl="0" eaLnBrk="1" fontAlgn="auto" latinLnBrk="0" hangingPunct="1">
                        <a:lnSpc>
                          <a:spcPct val="100000"/>
                        </a:lnSpc>
                        <a:spcBef>
                          <a:spcPts val="0"/>
                        </a:spcBef>
                        <a:spcAft>
                          <a:spcPts val="0"/>
                        </a:spcAft>
                        <a:buClrTx/>
                        <a:buSzTx/>
                        <a:buFontTx/>
                        <a:buNone/>
                        <a:tabLst/>
                        <a:defRPr/>
                      </a:pPr>
                      <a:r>
                        <a:rPr kumimoji="1" lang="ja-JP" altLang="en-US" sz="700" dirty="0"/>
                        <a:t>⑦男女別の職種又は雇用形態の転換実績</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420305274"/>
                  </a:ext>
                </a:extLst>
              </a:tr>
              <a:tr h="187200">
                <a:tc vMerge="1">
                  <a:txBody>
                    <a:bodyPr/>
                    <a:lstStyle/>
                    <a:p>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t>⑬男女別の再雇用又は中途採用の実績（区）</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779173" rtl="0" eaLnBrk="1" fontAlgn="auto" latinLnBrk="0" hangingPunct="1">
                        <a:lnSpc>
                          <a:spcPct val="100000"/>
                        </a:lnSpc>
                        <a:spcBef>
                          <a:spcPts val="0"/>
                        </a:spcBef>
                        <a:spcAft>
                          <a:spcPts val="0"/>
                        </a:spcAft>
                        <a:buClrTx/>
                        <a:buSzTx/>
                        <a:buFontTx/>
                        <a:buNone/>
                        <a:tabLst/>
                        <a:defRPr/>
                      </a:pPr>
                      <a:r>
                        <a:rPr kumimoji="1" lang="ja-JP" altLang="en-US" sz="700" dirty="0"/>
                        <a:t>⑧男女別の再雇用又は中途採用の実績</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818868026"/>
                  </a:ext>
                </a:extLst>
              </a:tr>
              <a:tr h="187200">
                <a:tc vMerge="1">
                  <a:txBody>
                    <a:bodyPr/>
                    <a:lstStyle/>
                    <a:p>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t>⑭男女別の職種若しくは雇用形態の転換者、再雇用者又は中途採用者を管理職へ登用した実績</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700" dirty="0" err="1"/>
                        <a:t>ー</a:t>
                      </a:r>
                      <a:endParaRPr kumimoji="1" lang="ja-JP" altLang="en-US" sz="700"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294139452"/>
                  </a:ext>
                </a:extLst>
              </a:tr>
              <a:tr h="187200">
                <a:tc vMerge="1">
                  <a:txBody>
                    <a:bodyPr/>
                    <a:lstStyle/>
                    <a:p>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t>⑮非正社員の男女別のキャリアアップに向けた研修の受講の状況（区）</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700" dirty="0" err="1"/>
                        <a:t>ー</a:t>
                      </a:r>
                      <a:endParaRPr kumimoji="1" lang="ja-JP" altLang="en-US" sz="700"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4177490263"/>
                  </a:ext>
                </a:extLst>
              </a:tr>
              <a:tr h="0">
                <a:tc vMerge="1">
                  <a:txBody>
                    <a:bodyPr/>
                    <a:lstStyle/>
                    <a:p>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1" u="sng" dirty="0">
                          <a:solidFill>
                            <a:srgbClr val="FF0000"/>
                          </a:solidFill>
                        </a:rPr>
                        <a:t>⑯</a:t>
                      </a:r>
                      <a:r>
                        <a:rPr kumimoji="1" lang="zh-TW" altLang="en-US" sz="1000" b="1" u="sng" dirty="0">
                          <a:solidFill>
                            <a:srgbClr val="FF0000"/>
                          </a:solidFill>
                        </a:rPr>
                        <a:t>男女間賃金差異</a:t>
                      </a:r>
                      <a:r>
                        <a:rPr kumimoji="1" lang="ja-JP" altLang="en-US" sz="1000" b="1" u="sng" dirty="0">
                          <a:solidFill>
                            <a:srgbClr val="FF0000"/>
                          </a:solidFill>
                        </a:rPr>
                        <a:t>（全・正・パ有）</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90000"/>
                      </a:schemeClr>
                    </a:solidFill>
                  </a:tcPr>
                </a:tc>
                <a:tc>
                  <a:txBody>
                    <a:bodyPr/>
                    <a:lstStyle/>
                    <a:p>
                      <a:pPr marL="0" marR="0" lvl="0" indent="0" algn="l" defTabSz="779173" rtl="0" eaLnBrk="1" fontAlgn="auto" latinLnBrk="0" hangingPunct="1">
                        <a:lnSpc>
                          <a:spcPct val="100000"/>
                        </a:lnSpc>
                        <a:spcBef>
                          <a:spcPts val="0"/>
                        </a:spcBef>
                        <a:spcAft>
                          <a:spcPts val="0"/>
                        </a:spcAft>
                        <a:buClrTx/>
                        <a:buSzTx/>
                        <a:buFontTx/>
                        <a:buNone/>
                        <a:tabLst/>
                        <a:defRPr/>
                      </a:pPr>
                      <a:r>
                        <a:rPr kumimoji="1" lang="ja-JP" altLang="en-US" sz="1000" dirty="0"/>
                        <a:t>ー</a:t>
                      </a:r>
                      <a:r>
                        <a:rPr kumimoji="1" lang="ja-JP" altLang="en-US" sz="1000" b="1" dirty="0">
                          <a:solidFill>
                            <a:srgbClr val="FF0000"/>
                          </a:solidFill>
                        </a:rPr>
                        <a:t>　⇒⑨</a:t>
                      </a:r>
                      <a:r>
                        <a:rPr kumimoji="1" lang="zh-TW" altLang="en-US" sz="1000" b="1" dirty="0">
                          <a:solidFill>
                            <a:srgbClr val="FF0000"/>
                          </a:solidFill>
                        </a:rPr>
                        <a:t>男女間賃金差異</a:t>
                      </a:r>
                      <a:r>
                        <a:rPr kumimoji="1" lang="ja-JP" altLang="en-US" sz="1000" b="1" u="sng" dirty="0">
                          <a:solidFill>
                            <a:srgbClr val="FF0000"/>
                          </a:solidFill>
                        </a:rPr>
                        <a:t>（全・正・パ有）</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145100"/>
                  </a:ext>
                </a:extLst>
              </a:tr>
              <a:tr h="0">
                <a:tc rowSpan="9">
                  <a:txBody>
                    <a:bodyPr/>
                    <a:lstStyle/>
                    <a:p>
                      <a:r>
                        <a:rPr kumimoji="1" lang="ja-JP" altLang="en-US" sz="1000" dirty="0"/>
                        <a:t>②職業生活と家庭生活との両立に資する雇用環境の整備</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u="sng" dirty="0"/>
                        <a:t>①男女の平均継続勤続年数の差異（区）</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90000"/>
                      </a:schemeClr>
                    </a:solidFill>
                  </a:tcPr>
                </a:tc>
                <a:tc>
                  <a:txBody>
                    <a:bodyPr/>
                    <a:lstStyle/>
                    <a:p>
                      <a:r>
                        <a:rPr kumimoji="1" lang="ja-JP" altLang="en-US" sz="700" dirty="0"/>
                        <a:t>①男女の平均継続勤続年数の差異</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785828406"/>
                  </a:ext>
                </a:extLst>
              </a:tr>
              <a:tr h="187200">
                <a:tc vMerge="1">
                  <a:txBody>
                    <a:bodyPr/>
                    <a:lstStyle/>
                    <a:p>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t>②</a:t>
                      </a:r>
                      <a:r>
                        <a:rPr kumimoji="1" lang="en-US" altLang="ja-JP" sz="700" dirty="0"/>
                        <a:t>10</a:t>
                      </a:r>
                      <a:r>
                        <a:rPr kumimoji="1" lang="ja-JP" altLang="en-US" sz="700" dirty="0"/>
                        <a:t>事業年度前及びその前後の事業年度に採用された労働者の男女別の継続雇用割合（区）</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700" dirty="0"/>
                        <a:t>②</a:t>
                      </a:r>
                      <a:r>
                        <a:rPr kumimoji="1" lang="en-US" altLang="ja-JP" sz="700" dirty="0"/>
                        <a:t>10</a:t>
                      </a:r>
                      <a:r>
                        <a:rPr kumimoji="1" lang="ja-JP" altLang="en-US" sz="700" dirty="0"/>
                        <a:t>事業年度前及びその前後の事業年度に採用された労働者の男女別の継続雇用割合</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80385629"/>
                  </a:ext>
                </a:extLst>
              </a:tr>
              <a:tr h="187200">
                <a:tc vMerge="1">
                  <a:txBody>
                    <a:bodyPr/>
                    <a:lstStyle/>
                    <a:p>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t>③男女別の育児休業取得率及び平均取得期間（区）</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700" dirty="0"/>
                        <a:t>③男女別の育児休業取得率（区）</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911010219"/>
                  </a:ext>
                </a:extLst>
              </a:tr>
              <a:tr h="187200">
                <a:tc vMerge="1">
                  <a:txBody>
                    <a:bodyPr/>
                    <a:lstStyle/>
                    <a:p>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t>④男女別の職業生活と家庭生活との両立を支援するための制度（育児休業を除く）の利用実績（区）</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700" dirty="0" err="1"/>
                        <a:t>ー</a:t>
                      </a:r>
                      <a:endParaRPr kumimoji="1" lang="ja-JP" altLang="en-US" sz="700"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507997164"/>
                  </a:ext>
                </a:extLst>
              </a:tr>
              <a:tr h="187200">
                <a:tc vMerge="1">
                  <a:txBody>
                    <a:bodyPr/>
                    <a:lstStyle/>
                    <a:p>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t>⑤男女別のフレックスタイム制、在宅勤務、テレワーク等の柔軟な働き方に資する制度の利用実績</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700" dirty="0" err="1"/>
                        <a:t>ー</a:t>
                      </a:r>
                      <a:endParaRPr kumimoji="1" lang="ja-JP" altLang="en-US" sz="700"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628766312"/>
                  </a:ext>
                </a:extLst>
              </a:tr>
              <a:tr h="187200">
                <a:tc vMerge="1">
                  <a:txBody>
                    <a:bodyPr/>
                    <a:lstStyle/>
                    <a:p>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u="sng" dirty="0"/>
                        <a:t>⑥労働者の各月ごとの平均残業時間等の労働時間（健康管理時間）の状況</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90000"/>
                      </a:schemeClr>
                    </a:solidFill>
                  </a:tcPr>
                </a:tc>
                <a:tc>
                  <a:txBody>
                    <a:bodyPr/>
                    <a:lstStyle/>
                    <a:p>
                      <a:r>
                        <a:rPr kumimoji="1" lang="ja-JP" altLang="en-US" sz="700" dirty="0"/>
                        <a:t>④労働者の一月当たりの平均残業時間</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791344846"/>
                  </a:ext>
                </a:extLst>
              </a:tr>
              <a:tr h="187200">
                <a:tc vMerge="1">
                  <a:txBody>
                    <a:bodyPr/>
                    <a:lstStyle/>
                    <a:p>
                      <a:pPr marL="0" marR="0" lvl="0" indent="0" algn="l" defTabSz="779173" rtl="0" eaLnBrk="1" fontAlgn="auto" latinLnBrk="0" hangingPunct="1">
                        <a:lnSpc>
                          <a:spcPct val="100000"/>
                        </a:lnSpc>
                        <a:spcBef>
                          <a:spcPts val="0"/>
                        </a:spcBef>
                        <a:spcAft>
                          <a:spcPts val="0"/>
                        </a:spcAft>
                        <a:buClrTx/>
                        <a:buSzTx/>
                        <a:buFontTx/>
                        <a:buNone/>
                        <a:tabLst/>
                        <a:defRPr/>
                      </a:pPr>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79173" rtl="0" eaLnBrk="1" fontAlgn="auto" latinLnBrk="0" hangingPunct="1">
                        <a:lnSpc>
                          <a:spcPct val="100000"/>
                        </a:lnSpc>
                        <a:spcBef>
                          <a:spcPts val="0"/>
                        </a:spcBef>
                        <a:spcAft>
                          <a:spcPts val="0"/>
                        </a:spcAft>
                        <a:buClrTx/>
                        <a:buSzTx/>
                        <a:buFontTx/>
                        <a:buNone/>
                        <a:tabLst/>
                        <a:defRPr/>
                      </a:pPr>
                      <a:r>
                        <a:rPr kumimoji="1" lang="ja-JP" altLang="en-US" sz="700" dirty="0"/>
                        <a:t>⑦雇用管理区分ごとの労働者の各月ごとの平均残業時間等の労働時間（健康管理時間）の状況（区）（派）</a:t>
                      </a:r>
                    </a:p>
                  </a:txBody>
                  <a:tcPr marL="3600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700" dirty="0"/>
                        <a:t>⑤雇用管理区分ごとの労働者の一月当たりの平均残業時間（区）（派）</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781374238"/>
                  </a:ext>
                </a:extLst>
              </a:tr>
              <a:tr h="0">
                <a:tc vMerge="1">
                  <a:txBody>
                    <a:bodyPr/>
                    <a:lstStyle/>
                    <a:p>
                      <a:pPr marL="0" marR="0" lvl="0" indent="0" algn="l" defTabSz="779173" rtl="0" eaLnBrk="1" fontAlgn="auto" latinLnBrk="0" hangingPunct="1">
                        <a:lnSpc>
                          <a:spcPct val="100000"/>
                        </a:lnSpc>
                        <a:spcBef>
                          <a:spcPts val="0"/>
                        </a:spcBef>
                        <a:spcAft>
                          <a:spcPts val="0"/>
                        </a:spcAft>
                        <a:buClrTx/>
                        <a:buSzTx/>
                        <a:buFontTx/>
                        <a:buNone/>
                        <a:tabLst/>
                        <a:defRPr/>
                      </a:pPr>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779173" rtl="0" eaLnBrk="1" fontAlgn="auto" latinLnBrk="0" hangingPunct="1">
                        <a:lnSpc>
                          <a:spcPct val="100000"/>
                        </a:lnSpc>
                        <a:spcBef>
                          <a:spcPts val="0"/>
                        </a:spcBef>
                        <a:spcAft>
                          <a:spcPts val="0"/>
                        </a:spcAft>
                        <a:buClrTx/>
                        <a:buSzTx/>
                        <a:buFontTx/>
                        <a:buNone/>
                        <a:tabLst/>
                        <a:defRPr/>
                      </a:pPr>
                      <a:r>
                        <a:rPr kumimoji="1" lang="ja-JP" altLang="en-US" sz="700" dirty="0"/>
                        <a:t>⑧有給休暇取得率（区）（派）</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t>⑥有給休暇取得率</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967972377"/>
                  </a:ext>
                </a:extLst>
              </a:tr>
              <a:tr h="0">
                <a:tc vMerge="1">
                  <a:txBody>
                    <a:bodyPr/>
                    <a:lstStyle/>
                    <a:p>
                      <a:pPr marL="0" marR="0" lvl="0" indent="0" algn="l" defTabSz="779173" rtl="0" eaLnBrk="1" fontAlgn="auto" latinLnBrk="0" hangingPunct="1">
                        <a:lnSpc>
                          <a:spcPct val="100000"/>
                        </a:lnSpc>
                        <a:spcBef>
                          <a:spcPts val="0"/>
                        </a:spcBef>
                        <a:spcAft>
                          <a:spcPts val="0"/>
                        </a:spcAft>
                        <a:buClrTx/>
                        <a:buSzTx/>
                        <a:buFontTx/>
                        <a:buNone/>
                        <a:tabLst/>
                        <a:defRPr/>
                      </a:pPr>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779173" rtl="0" eaLnBrk="1" fontAlgn="auto" latinLnBrk="0" hangingPunct="1">
                        <a:lnSpc>
                          <a:spcPct val="100000"/>
                        </a:lnSpc>
                        <a:spcBef>
                          <a:spcPts val="0"/>
                        </a:spcBef>
                        <a:spcAft>
                          <a:spcPts val="0"/>
                        </a:spcAft>
                        <a:buClrTx/>
                        <a:buSzTx/>
                        <a:buFontTx/>
                        <a:buNone/>
                        <a:tabLst/>
                        <a:defRPr/>
                      </a:pPr>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t>⑦雇用管理区分ごとの有給休暇取得率（区）</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8685196"/>
                  </a:ext>
                </a:extLst>
              </a:tr>
            </a:tbl>
          </a:graphicData>
        </a:graphic>
      </p:graphicFrame>
      <p:sp>
        <p:nvSpPr>
          <p:cNvPr id="17" name="角丸四角形吹き出し 16"/>
          <p:cNvSpPr/>
          <p:nvPr/>
        </p:nvSpPr>
        <p:spPr>
          <a:xfrm>
            <a:off x="1172960" y="893520"/>
            <a:ext cx="3636024" cy="360000"/>
          </a:xfrm>
          <a:prstGeom prst="wedgeRoundRectCallout">
            <a:avLst>
              <a:gd name="adj1" fmla="val -22170"/>
              <a:gd name="adj2" fmla="val 78361"/>
              <a:gd name="adj3" fmla="val 16667"/>
            </a:avLst>
          </a:prstGeom>
          <a:solidFill>
            <a:srgbClr val="BCDFFF">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下線の状況把握に関する</a:t>
            </a:r>
            <a:r>
              <a:rPr kumimoji="1" lang="en-US" altLang="ja-JP" sz="800" dirty="0">
                <a:solidFill>
                  <a:schemeClr val="tx1"/>
                </a:solidFill>
              </a:rPr>
              <a:t>4</a:t>
            </a:r>
            <a:r>
              <a:rPr kumimoji="1" lang="ja-JP" altLang="en-US" sz="800" dirty="0">
                <a:solidFill>
                  <a:schemeClr val="tx1"/>
                </a:solidFill>
              </a:rPr>
              <a:t>つの必須項目に加えて、</a:t>
            </a:r>
            <a:r>
              <a:rPr kumimoji="1" lang="en-US" altLang="ja-JP" sz="900" b="1" dirty="0">
                <a:solidFill>
                  <a:srgbClr val="FF0000"/>
                </a:solidFill>
              </a:rPr>
              <a:t>101</a:t>
            </a:r>
            <a:r>
              <a:rPr kumimoji="1" lang="ja-JP" altLang="en-US" sz="900" b="1" dirty="0">
                <a:solidFill>
                  <a:srgbClr val="FF0000"/>
                </a:solidFill>
              </a:rPr>
              <a:t>人以上企業は</a:t>
            </a:r>
            <a:endParaRPr kumimoji="1" lang="en-US" altLang="ja-JP" sz="900" b="1" dirty="0">
              <a:solidFill>
                <a:srgbClr val="FF0000"/>
              </a:solidFill>
            </a:endParaRPr>
          </a:p>
          <a:p>
            <a:pPr algn="ctr"/>
            <a:r>
              <a:rPr kumimoji="1" lang="zh-TW" altLang="en-US" sz="900" b="1" dirty="0">
                <a:solidFill>
                  <a:srgbClr val="FF0000"/>
                </a:solidFill>
              </a:rPr>
              <a:t>男女間賃金差異</a:t>
            </a:r>
            <a:r>
              <a:rPr kumimoji="1" lang="ja-JP" altLang="en-US" sz="900" b="1" dirty="0">
                <a:solidFill>
                  <a:srgbClr val="FF0000"/>
                </a:solidFill>
              </a:rPr>
              <a:t>も状況把握が必須</a:t>
            </a:r>
            <a:r>
              <a:rPr kumimoji="1" lang="ja-JP" altLang="en-US" sz="800" dirty="0">
                <a:solidFill>
                  <a:schemeClr val="tx1"/>
                </a:solidFill>
              </a:rPr>
              <a:t>（目標設定は必須項目なし）</a:t>
            </a:r>
          </a:p>
        </p:txBody>
      </p:sp>
      <p:sp>
        <p:nvSpPr>
          <p:cNvPr id="18" name="角丸四角形吹き出し 17"/>
          <p:cNvSpPr/>
          <p:nvPr/>
        </p:nvSpPr>
        <p:spPr>
          <a:xfrm>
            <a:off x="5101545" y="938160"/>
            <a:ext cx="3420000" cy="281519"/>
          </a:xfrm>
          <a:prstGeom prst="wedgeRoundRectCallout">
            <a:avLst>
              <a:gd name="adj1" fmla="val -19943"/>
              <a:gd name="adj2" fmla="val 85582"/>
              <a:gd name="adj3" fmla="val 16667"/>
            </a:avLst>
          </a:prstGeom>
          <a:solidFill>
            <a:srgbClr val="BCDFFF">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900" b="1" dirty="0">
                <a:solidFill>
                  <a:srgbClr val="FF0000"/>
                </a:solidFill>
              </a:rPr>
              <a:t>男女間賃金差異</a:t>
            </a:r>
            <a:r>
              <a:rPr kumimoji="1" lang="ja-JP" altLang="en-US" sz="900" b="1" dirty="0">
                <a:solidFill>
                  <a:srgbClr val="FF0000"/>
                </a:solidFill>
              </a:rPr>
              <a:t>を追加し、</a:t>
            </a:r>
            <a:r>
              <a:rPr kumimoji="1" lang="en-US" altLang="ja-JP" sz="900" b="1" dirty="0">
                <a:solidFill>
                  <a:srgbClr val="FF0000"/>
                </a:solidFill>
              </a:rPr>
              <a:t>101</a:t>
            </a:r>
            <a:r>
              <a:rPr kumimoji="1" lang="ja-JP" altLang="en-US" sz="900" b="1" dirty="0">
                <a:solidFill>
                  <a:srgbClr val="FF0000"/>
                </a:solidFill>
              </a:rPr>
              <a:t>人以上企業は公表必須項目</a:t>
            </a:r>
          </a:p>
        </p:txBody>
      </p:sp>
      <p:sp>
        <p:nvSpPr>
          <p:cNvPr id="19" name="角丸四角形吹き出し 18"/>
          <p:cNvSpPr/>
          <p:nvPr/>
        </p:nvSpPr>
        <p:spPr>
          <a:xfrm>
            <a:off x="39212" y="2708920"/>
            <a:ext cx="720000" cy="1836016"/>
          </a:xfrm>
          <a:prstGeom prst="wedgeRoundRectCallout">
            <a:avLst>
              <a:gd name="adj1" fmla="val 43482"/>
              <a:gd name="adj2" fmla="val 64225"/>
              <a:gd name="adj3" fmla="val 16667"/>
            </a:avLst>
          </a:prstGeom>
          <a:solidFill>
            <a:srgbClr val="BCDFFF">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lIns="54000" rIns="36000" rtlCol="0" anchor="ctr"/>
          <a:lstStyle/>
          <a:p>
            <a:pPr algn="ctr"/>
            <a:r>
              <a:rPr kumimoji="1" lang="ja-JP" altLang="en-US" sz="800" dirty="0">
                <a:solidFill>
                  <a:schemeClr val="tx1"/>
                </a:solidFill>
              </a:rPr>
              <a:t>状況把握の局面では、把握することを推奨（指針）しており、</a:t>
            </a:r>
            <a:endParaRPr kumimoji="1" lang="en-US" altLang="ja-JP" sz="800" dirty="0">
              <a:solidFill>
                <a:schemeClr val="tx1"/>
              </a:solidFill>
            </a:endParaRPr>
          </a:p>
          <a:p>
            <a:pPr algn="ctr"/>
            <a:r>
              <a:rPr kumimoji="1" lang="en-US" altLang="ja-JP" sz="900" b="1" u="sng" dirty="0">
                <a:solidFill>
                  <a:srgbClr val="FF0000"/>
                </a:solidFill>
              </a:rPr>
              <a:t>101</a:t>
            </a:r>
            <a:r>
              <a:rPr kumimoji="1" lang="ja-JP" altLang="en-US" sz="900" b="1" u="sng" dirty="0">
                <a:solidFill>
                  <a:srgbClr val="FF0000"/>
                </a:solidFill>
              </a:rPr>
              <a:t>人以上企業は情報公表の必須化に伴い、状況把握も必須化</a:t>
            </a:r>
          </a:p>
        </p:txBody>
      </p:sp>
      <p:sp>
        <p:nvSpPr>
          <p:cNvPr id="20" name="角丸四角形吹き出し 19"/>
          <p:cNvSpPr/>
          <p:nvPr/>
        </p:nvSpPr>
        <p:spPr>
          <a:xfrm>
            <a:off x="9254812" y="3210042"/>
            <a:ext cx="612000" cy="2379195"/>
          </a:xfrm>
          <a:prstGeom prst="wedgeRoundRectCallout">
            <a:avLst>
              <a:gd name="adj1" fmla="val -48230"/>
              <a:gd name="adj2" fmla="val -25752"/>
              <a:gd name="adj3" fmla="val 16667"/>
            </a:avLst>
          </a:prstGeom>
          <a:solidFill>
            <a:srgbClr val="BCDFFF">
              <a:alpha val="78039"/>
            </a:srgb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800" dirty="0">
                <a:solidFill>
                  <a:schemeClr val="tx1"/>
                </a:solidFill>
              </a:rPr>
              <a:t>101</a:t>
            </a:r>
            <a:r>
              <a:rPr kumimoji="1" lang="ja-JP" altLang="en-US" sz="800" dirty="0">
                <a:solidFill>
                  <a:schemeClr val="tx1"/>
                </a:solidFill>
              </a:rPr>
              <a:t>～</a:t>
            </a:r>
            <a:r>
              <a:rPr kumimoji="1" lang="en-US" altLang="ja-JP" sz="800" dirty="0">
                <a:solidFill>
                  <a:schemeClr val="tx1"/>
                </a:solidFill>
              </a:rPr>
              <a:t>300</a:t>
            </a:r>
            <a:r>
              <a:rPr kumimoji="1" lang="ja-JP" altLang="en-US" sz="800" dirty="0">
                <a:solidFill>
                  <a:schemeClr val="tx1"/>
                </a:solidFill>
              </a:rPr>
              <a:t>人以下企業は</a:t>
            </a:r>
            <a:r>
              <a:rPr kumimoji="1" lang="zh-TW" altLang="en-US" sz="900" b="1" u="sng" dirty="0">
                <a:solidFill>
                  <a:srgbClr val="FF0000"/>
                </a:solidFill>
              </a:rPr>
              <a:t>男女間賃金差異</a:t>
            </a:r>
            <a:r>
              <a:rPr kumimoji="1" lang="ja-JP" altLang="en-US" sz="900" b="1" u="sng" dirty="0">
                <a:solidFill>
                  <a:srgbClr val="FF0000"/>
                </a:solidFill>
              </a:rPr>
              <a:t>、女性管理職比率（必須）＋ </a:t>
            </a:r>
            <a:r>
              <a:rPr kumimoji="1" lang="en-US" altLang="ja-JP" sz="900" b="1" u="sng" dirty="0">
                <a:solidFill>
                  <a:srgbClr val="FF0000"/>
                </a:solidFill>
              </a:rPr>
              <a:t>14</a:t>
            </a:r>
            <a:r>
              <a:rPr kumimoji="1" lang="ja-JP" altLang="en-US" sz="900" b="1" u="sng" dirty="0">
                <a:solidFill>
                  <a:srgbClr val="FF0000"/>
                </a:solidFill>
              </a:rPr>
              <a:t>項目から</a:t>
            </a:r>
            <a:r>
              <a:rPr kumimoji="1" lang="en-US" altLang="ja-JP" sz="900" b="1" u="sng" dirty="0">
                <a:solidFill>
                  <a:srgbClr val="FF0000"/>
                </a:solidFill>
              </a:rPr>
              <a:t>1</a:t>
            </a:r>
            <a:r>
              <a:rPr kumimoji="1" lang="ja-JP" altLang="en-US" sz="900" b="1" u="sng" dirty="0">
                <a:solidFill>
                  <a:srgbClr val="FF0000"/>
                </a:solidFill>
              </a:rPr>
              <a:t>項目以上を公表</a:t>
            </a:r>
          </a:p>
        </p:txBody>
      </p:sp>
      <p:sp>
        <p:nvSpPr>
          <p:cNvPr id="21" name="上下矢印 20"/>
          <p:cNvSpPr/>
          <p:nvPr/>
        </p:nvSpPr>
        <p:spPr>
          <a:xfrm>
            <a:off x="8717520" y="1340768"/>
            <a:ext cx="360000" cy="3550946"/>
          </a:xfrm>
          <a:prstGeom prst="up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2" name="角丸四角形吹き出し 21"/>
          <p:cNvSpPr/>
          <p:nvPr/>
        </p:nvSpPr>
        <p:spPr>
          <a:xfrm>
            <a:off x="8609520" y="1988293"/>
            <a:ext cx="612000" cy="1896152"/>
          </a:xfrm>
          <a:prstGeom prst="wedgeRoundRectCallout">
            <a:avLst>
              <a:gd name="adj1" fmla="val -48230"/>
              <a:gd name="adj2" fmla="val -25752"/>
              <a:gd name="adj3" fmla="val 16667"/>
            </a:avLst>
          </a:prstGeom>
          <a:solidFill>
            <a:srgbClr val="BCD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800" dirty="0">
                <a:solidFill>
                  <a:schemeClr val="tx1"/>
                </a:solidFill>
              </a:rPr>
              <a:t>301</a:t>
            </a:r>
            <a:r>
              <a:rPr kumimoji="1" lang="ja-JP" altLang="en-US" sz="800" dirty="0">
                <a:solidFill>
                  <a:schemeClr val="tx1"/>
                </a:solidFill>
              </a:rPr>
              <a:t>人以上企業は、</a:t>
            </a:r>
            <a:r>
              <a:rPr kumimoji="1" lang="zh-TW" altLang="en-US" sz="900" b="1" u="sng" dirty="0">
                <a:solidFill>
                  <a:srgbClr val="FF0000"/>
                </a:solidFill>
              </a:rPr>
              <a:t>男女間賃金差異</a:t>
            </a:r>
            <a:r>
              <a:rPr kumimoji="1" lang="ja-JP" altLang="en-US" sz="900" b="1" u="sng" dirty="0">
                <a:solidFill>
                  <a:srgbClr val="FF0000"/>
                </a:solidFill>
              </a:rPr>
              <a:t>、女性管理職比率（必須）＋</a:t>
            </a:r>
            <a:r>
              <a:rPr kumimoji="1" lang="en-US" altLang="ja-JP" sz="900" b="1" u="sng" dirty="0">
                <a:solidFill>
                  <a:srgbClr val="FF0000"/>
                </a:solidFill>
              </a:rPr>
              <a:t>7</a:t>
            </a:r>
            <a:r>
              <a:rPr kumimoji="1" lang="ja-JP" altLang="en-US" sz="900" b="1" u="sng" dirty="0">
                <a:solidFill>
                  <a:srgbClr val="FF0000"/>
                </a:solidFill>
              </a:rPr>
              <a:t>項目から</a:t>
            </a:r>
            <a:r>
              <a:rPr kumimoji="1" lang="en-US" altLang="ja-JP" sz="900" b="1" u="sng" dirty="0">
                <a:solidFill>
                  <a:srgbClr val="FF0000"/>
                </a:solidFill>
              </a:rPr>
              <a:t>1</a:t>
            </a:r>
            <a:r>
              <a:rPr kumimoji="1" lang="ja-JP" altLang="en-US" sz="900" b="1" u="sng" dirty="0">
                <a:solidFill>
                  <a:srgbClr val="FF0000"/>
                </a:solidFill>
              </a:rPr>
              <a:t>項目以上を公表</a:t>
            </a:r>
          </a:p>
        </p:txBody>
      </p:sp>
      <p:cxnSp>
        <p:nvCxnSpPr>
          <p:cNvPr id="24" name="直線コネクタ 23"/>
          <p:cNvCxnSpPr/>
          <p:nvPr/>
        </p:nvCxnSpPr>
        <p:spPr>
          <a:xfrm>
            <a:off x="8517544" y="6598427"/>
            <a:ext cx="1332000"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25" name="角丸四角形吹き出し 24"/>
          <p:cNvSpPr/>
          <p:nvPr/>
        </p:nvSpPr>
        <p:spPr>
          <a:xfrm>
            <a:off x="7223712" y="3386246"/>
            <a:ext cx="1296000" cy="1116000"/>
          </a:xfrm>
          <a:prstGeom prst="wedgeRoundRectCallout">
            <a:avLst>
              <a:gd name="adj1" fmla="val -42363"/>
              <a:gd name="adj2" fmla="val 15117"/>
              <a:gd name="adj3" fmla="val 16667"/>
            </a:avLst>
          </a:prstGeom>
          <a:solidFill>
            <a:srgbClr val="BCDFFF">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900" b="1" u="sng" dirty="0">
                <a:solidFill>
                  <a:srgbClr val="FF0000"/>
                </a:solidFill>
              </a:rPr>
              <a:t>101</a:t>
            </a:r>
            <a:r>
              <a:rPr kumimoji="1" lang="ja-JP" altLang="en-US" sz="900" b="1" u="sng" dirty="0">
                <a:solidFill>
                  <a:srgbClr val="FF0000"/>
                </a:solidFill>
              </a:rPr>
              <a:t>人以上企業：</a:t>
            </a:r>
            <a:endParaRPr kumimoji="1" lang="en-US" altLang="ja-JP" sz="900" b="1" u="sng" dirty="0">
              <a:solidFill>
                <a:srgbClr val="FF0000"/>
              </a:solidFill>
            </a:endParaRPr>
          </a:p>
          <a:p>
            <a:pPr algn="ctr"/>
            <a:r>
              <a:rPr kumimoji="1" lang="zh-TW" altLang="en-US" sz="900" b="1" u="sng" dirty="0">
                <a:solidFill>
                  <a:srgbClr val="FF0000"/>
                </a:solidFill>
              </a:rPr>
              <a:t>男女間賃金差異</a:t>
            </a:r>
            <a:r>
              <a:rPr kumimoji="1" lang="ja-JP" altLang="en-US" sz="900" b="1" u="sng" dirty="0">
                <a:solidFill>
                  <a:srgbClr val="FF0000"/>
                </a:solidFill>
              </a:rPr>
              <a:t>は正規雇用労働者、パート・有期社員（非正規雇用労働者）、全ての労働者の</a:t>
            </a:r>
            <a:r>
              <a:rPr kumimoji="1" lang="en-US" altLang="ja-JP" sz="900" b="1" u="sng" dirty="0">
                <a:solidFill>
                  <a:srgbClr val="FF0000"/>
                </a:solidFill>
              </a:rPr>
              <a:t>3</a:t>
            </a:r>
            <a:r>
              <a:rPr kumimoji="1" lang="ja-JP" altLang="en-US" sz="900" b="1" u="sng" dirty="0">
                <a:solidFill>
                  <a:srgbClr val="FF0000"/>
                </a:solidFill>
              </a:rPr>
              <a:t>区分について算出</a:t>
            </a:r>
          </a:p>
        </p:txBody>
      </p:sp>
      <p:sp>
        <p:nvSpPr>
          <p:cNvPr id="26" name="正方形/長方形 25"/>
          <p:cNvSpPr/>
          <p:nvPr/>
        </p:nvSpPr>
        <p:spPr>
          <a:xfrm>
            <a:off x="1136939" y="6630557"/>
            <a:ext cx="7776000" cy="215444"/>
          </a:xfrm>
          <a:prstGeom prst="rect">
            <a:avLst/>
          </a:prstGeom>
        </p:spPr>
        <p:txBody>
          <a:bodyPr wrap="square">
            <a:spAutoFit/>
          </a:bodyPr>
          <a:lstStyle/>
          <a:p>
            <a:r>
              <a:rPr lang="en-US" altLang="ja-JP" sz="800" dirty="0"/>
              <a:t>※</a:t>
            </a:r>
            <a:r>
              <a:rPr lang="ja-JP" altLang="en-US" sz="800" dirty="0"/>
              <a:t>（区）･･･雇用管理区分ごとに対応する項目、（派）･･･派遣労働者を含めて対応する項目</a:t>
            </a:r>
          </a:p>
        </p:txBody>
      </p:sp>
      <p:sp>
        <p:nvSpPr>
          <p:cNvPr id="27" name="正方形/長方形 26"/>
          <p:cNvSpPr/>
          <p:nvPr/>
        </p:nvSpPr>
        <p:spPr>
          <a:xfrm>
            <a:off x="795204" y="4680188"/>
            <a:ext cx="7776000"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cxnSp>
        <p:nvCxnSpPr>
          <p:cNvPr id="28" name="カギ線コネクタ 27">
            <a:extLst>
              <a:ext uri="{FF2B5EF4-FFF2-40B4-BE49-F238E27FC236}">
                <a16:creationId xmlns:a16="http://schemas.microsoft.com/office/drawing/2014/main" id="{218A0594-335F-D14D-B133-CBE60284E44B}"/>
              </a:ext>
            </a:extLst>
          </p:cNvPr>
          <p:cNvCxnSpPr>
            <a:cxnSpLocks/>
          </p:cNvCxnSpPr>
          <p:nvPr/>
        </p:nvCxnSpPr>
        <p:spPr>
          <a:xfrm flipV="1">
            <a:off x="3454388" y="4327768"/>
            <a:ext cx="3708000" cy="482441"/>
          </a:xfrm>
          <a:prstGeom prst="bentConnector3">
            <a:avLst>
              <a:gd name="adj1" fmla="val 40600"/>
            </a:avLst>
          </a:prstGeom>
          <a:noFill/>
          <a:ln w="19050" cap="rnd" cmpd="sng" algn="ctr">
            <a:solidFill>
              <a:schemeClr val="accent1"/>
            </a:solidFill>
            <a:prstDash val="solid"/>
            <a:round/>
            <a:headEnd type="oval"/>
            <a:tailEnd type="arrow"/>
          </a:ln>
          <a:effectLst/>
        </p:spPr>
      </p:cxnSp>
      <p:cxnSp>
        <p:nvCxnSpPr>
          <p:cNvPr id="29" name="カギ線コネクタ 28">
            <a:extLst>
              <a:ext uri="{FF2B5EF4-FFF2-40B4-BE49-F238E27FC236}">
                <a16:creationId xmlns:a16="http://schemas.microsoft.com/office/drawing/2014/main" id="{218A0594-335F-D14D-B133-CBE60284E44B}"/>
              </a:ext>
            </a:extLst>
          </p:cNvPr>
          <p:cNvCxnSpPr>
            <a:cxnSpLocks/>
          </p:cNvCxnSpPr>
          <p:nvPr/>
        </p:nvCxnSpPr>
        <p:spPr>
          <a:xfrm rot="5400000" flipH="1" flipV="1">
            <a:off x="6875430" y="4408877"/>
            <a:ext cx="364938" cy="208977"/>
          </a:xfrm>
          <a:prstGeom prst="bentConnector3">
            <a:avLst>
              <a:gd name="adj1" fmla="val 99808"/>
            </a:avLst>
          </a:prstGeom>
          <a:noFill/>
          <a:ln w="19050" cap="rnd" cmpd="sng" algn="ctr">
            <a:solidFill>
              <a:schemeClr val="accent1"/>
            </a:solidFill>
            <a:prstDash val="solid"/>
            <a:round/>
            <a:headEnd type="oval"/>
            <a:tailEnd type="arrow"/>
          </a:ln>
          <a:effectLst/>
        </p:spPr>
      </p:cxnSp>
      <p:cxnSp>
        <p:nvCxnSpPr>
          <p:cNvPr id="30" name="直線コネクタ 29"/>
          <p:cNvCxnSpPr/>
          <p:nvPr/>
        </p:nvCxnSpPr>
        <p:spPr>
          <a:xfrm>
            <a:off x="8604000" y="4903068"/>
            <a:ext cx="648000"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31" name="上下矢印 30"/>
          <p:cNvSpPr/>
          <p:nvPr/>
        </p:nvSpPr>
        <p:spPr>
          <a:xfrm>
            <a:off x="8717520" y="4923842"/>
            <a:ext cx="360000" cy="1685939"/>
          </a:xfrm>
          <a:prstGeom prst="up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3" name="角丸四角形吹き出し 22"/>
          <p:cNvSpPr/>
          <p:nvPr/>
        </p:nvSpPr>
        <p:spPr>
          <a:xfrm>
            <a:off x="8609520" y="5157192"/>
            <a:ext cx="612000" cy="1121893"/>
          </a:xfrm>
          <a:prstGeom prst="wedgeRoundRectCallout">
            <a:avLst>
              <a:gd name="adj1" fmla="val -48230"/>
              <a:gd name="adj2" fmla="val -25752"/>
              <a:gd name="adj3" fmla="val 16667"/>
            </a:avLst>
          </a:prstGeom>
          <a:solidFill>
            <a:srgbClr val="BCDFFF">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800" dirty="0">
                <a:solidFill>
                  <a:schemeClr val="tx1"/>
                </a:solidFill>
              </a:rPr>
              <a:t>301</a:t>
            </a:r>
            <a:r>
              <a:rPr kumimoji="1" lang="ja-JP" altLang="en-US" sz="800" dirty="0">
                <a:solidFill>
                  <a:schemeClr val="tx1"/>
                </a:solidFill>
              </a:rPr>
              <a:t>人以上企業は</a:t>
            </a:r>
            <a:r>
              <a:rPr kumimoji="1" lang="en-US" altLang="ja-JP" sz="800" dirty="0">
                <a:solidFill>
                  <a:schemeClr val="tx1"/>
                </a:solidFill>
              </a:rPr>
              <a:t>7</a:t>
            </a:r>
            <a:r>
              <a:rPr kumimoji="1" lang="ja-JP" altLang="en-US" sz="800" dirty="0">
                <a:solidFill>
                  <a:schemeClr val="tx1"/>
                </a:solidFill>
              </a:rPr>
              <a:t>項目から</a:t>
            </a:r>
            <a:r>
              <a:rPr kumimoji="1" lang="en-US" altLang="ja-JP" sz="800" dirty="0">
                <a:solidFill>
                  <a:schemeClr val="tx1"/>
                </a:solidFill>
              </a:rPr>
              <a:t>1</a:t>
            </a:r>
            <a:r>
              <a:rPr kumimoji="1" lang="ja-JP" altLang="en-US" sz="800" dirty="0">
                <a:solidFill>
                  <a:schemeClr val="tx1"/>
                </a:solidFill>
              </a:rPr>
              <a:t>項目以上を公表</a:t>
            </a:r>
          </a:p>
        </p:txBody>
      </p:sp>
    </p:spTree>
    <p:extLst>
      <p:ext uri="{BB962C8B-B14F-4D97-AF65-F5344CB8AC3E}">
        <p14:creationId xmlns:p14="http://schemas.microsoft.com/office/powerpoint/2010/main" val="2974627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a:graphicFrameLocks noGrp="1"/>
          </p:cNvGraphicFramePr>
          <p:nvPr/>
        </p:nvGraphicFramePr>
        <p:xfrm>
          <a:off x="272480" y="862212"/>
          <a:ext cx="9327718" cy="4148530"/>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p:txBody>
          <a:bodyPr>
            <a:normAutofit/>
          </a:bodyPr>
          <a:lstStyle/>
          <a:p>
            <a:r>
              <a:rPr lang="ja-JP" altLang="en-US" sz="1800" dirty="0"/>
              <a:t>（参考１）日英独仏の男女間賃金格差（</a:t>
            </a:r>
            <a:r>
              <a:rPr lang="en-US" altLang="ja-JP" sz="1800" dirty="0"/>
              <a:t>OECD</a:t>
            </a:r>
            <a:r>
              <a:rPr lang="ja-JP" altLang="en-US" sz="1800" dirty="0"/>
              <a:t>）</a:t>
            </a:r>
          </a:p>
        </p:txBody>
      </p:sp>
      <p:sp>
        <p:nvSpPr>
          <p:cNvPr id="3" name="スライド番号プレースホルダー 2"/>
          <p:cNvSpPr>
            <a:spLocks noGrp="1"/>
          </p:cNvSpPr>
          <p:nvPr>
            <p:ph type="sldNum" sz="quarter" idx="4294967295"/>
          </p:nvPr>
        </p:nvSpPr>
        <p:spPr>
          <a:xfrm>
            <a:off x="7761312" y="6525979"/>
            <a:ext cx="2057400" cy="365125"/>
          </a:xfrm>
        </p:spPr>
        <p:txBody>
          <a:bodyPr/>
          <a:lstStyle/>
          <a:p>
            <a:fld id="{446ABC67-8AAD-4F7C-A9A2-E7D910809731}" type="slidenum">
              <a:rPr kumimoji="1" lang="ja-JP" altLang="en-US" smtClean="0"/>
              <a:t>8</a:t>
            </a:fld>
            <a:endParaRPr kumimoji="1" lang="ja-JP" altLang="en-US" dirty="0"/>
          </a:p>
        </p:txBody>
      </p:sp>
      <p:sp>
        <p:nvSpPr>
          <p:cNvPr id="31" name="角丸四角形 30">
            <a:extLst>
              <a:ext uri="{FF2B5EF4-FFF2-40B4-BE49-F238E27FC236}">
                <a16:creationId xmlns:a16="http://schemas.microsoft.com/office/drawing/2014/main" id="{053B0485-00BC-3E4F-B797-35CB015D43DD}"/>
              </a:ext>
            </a:extLst>
          </p:cNvPr>
          <p:cNvSpPr/>
          <p:nvPr/>
        </p:nvSpPr>
        <p:spPr>
          <a:xfrm>
            <a:off x="128464" y="4953300"/>
            <a:ext cx="2622182" cy="196895"/>
          </a:xfrm>
          <a:prstGeom prst="roundRect">
            <a:avLst>
              <a:gd name="adj" fmla="val 0"/>
            </a:avLst>
          </a:prstGeom>
          <a:solidFill>
            <a:schemeClr val="tx2"/>
          </a:solidFill>
          <a:ln w="76200">
            <a:noFill/>
          </a:ln>
        </p:spPr>
        <p:txBody>
          <a:bodyPr anchor="ctr"/>
          <a:lstStyle/>
          <a:p>
            <a:pPr algn="ctr" defTabSz="591055">
              <a:lnSpc>
                <a:spcPct val="130000"/>
              </a:lnSpc>
              <a:spcAft>
                <a:spcPts val="796"/>
              </a:spcAft>
            </a:pPr>
            <a:r>
              <a:rPr lang="ja-JP" altLang="en-US" sz="1050" b="1" spc="239" dirty="0">
                <a:solidFill>
                  <a:schemeClr val="bg1"/>
                </a:solidFill>
                <a:latin typeface="+mn-ea"/>
                <a:cs typeface="Noto Sans CJK JP DemiLight" charset="-128"/>
              </a:rPr>
              <a:t>厚生労働省のこれまでの取組</a:t>
            </a:r>
          </a:p>
        </p:txBody>
      </p:sp>
      <p:sp>
        <p:nvSpPr>
          <p:cNvPr id="32" name="正方形/長方形 31">
            <a:extLst>
              <a:ext uri="{FF2B5EF4-FFF2-40B4-BE49-F238E27FC236}">
                <a16:creationId xmlns:a16="http://schemas.microsoft.com/office/drawing/2014/main" id="{A889522F-FA51-F14C-BAA2-ADEAB79DDF80}"/>
              </a:ext>
            </a:extLst>
          </p:cNvPr>
          <p:cNvSpPr/>
          <p:nvPr/>
        </p:nvSpPr>
        <p:spPr>
          <a:xfrm>
            <a:off x="-168072" y="4984690"/>
            <a:ext cx="10115096" cy="1914576"/>
          </a:xfrm>
          <a:prstGeom prst="rect">
            <a:avLst/>
          </a:prstGeom>
          <a:no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342900" lvl="0" indent="-342900">
              <a:lnSpc>
                <a:spcPts val="1400"/>
              </a:lnSpc>
              <a:buClr>
                <a:schemeClr val="tx2"/>
              </a:buClr>
              <a:buFont typeface="Arial" panose="020B0604020202020204" pitchFamily="34" charset="0"/>
              <a:buChar char="•"/>
            </a:pPr>
            <a:r>
              <a:rPr kumimoji="1" lang="ja-JP" altLang="en-US" sz="1000" dirty="0">
                <a:solidFill>
                  <a:schemeClr val="tx1"/>
                </a:solidFill>
                <a:latin typeface="+mn-ea"/>
              </a:rPr>
              <a:t>昭和</a:t>
            </a:r>
            <a:r>
              <a:rPr kumimoji="1" lang="en-US" altLang="ja-JP" sz="1000" dirty="0">
                <a:solidFill>
                  <a:schemeClr val="tx1"/>
                </a:solidFill>
                <a:latin typeface="+mn-ea"/>
              </a:rPr>
              <a:t>60</a:t>
            </a:r>
            <a:r>
              <a:rPr kumimoji="1" lang="ja-JP" altLang="en-US" sz="1000" dirty="0">
                <a:solidFill>
                  <a:schemeClr val="tx1"/>
                </a:solidFill>
                <a:latin typeface="+mn-ea"/>
              </a:rPr>
              <a:t>年～　 男女雇用機会均等法に基づき、企業における募集・採用・配置・昇進に関する均等待遇の確保等を推進。</a:t>
            </a:r>
            <a:endParaRPr kumimoji="1" lang="en-US" altLang="ja-JP" sz="1000" dirty="0">
              <a:solidFill>
                <a:schemeClr val="tx1"/>
              </a:solidFill>
              <a:latin typeface="+mn-ea"/>
            </a:endParaRPr>
          </a:p>
          <a:p>
            <a:pPr marL="342900" lvl="0" indent="-342900">
              <a:lnSpc>
                <a:spcPts val="1400"/>
              </a:lnSpc>
              <a:buClr>
                <a:schemeClr val="tx2"/>
              </a:buClr>
              <a:buFont typeface="Arial" panose="020B0604020202020204" pitchFamily="34" charset="0"/>
              <a:buChar char="•"/>
            </a:pPr>
            <a:r>
              <a:rPr kumimoji="1" lang="ja-JP" altLang="en-US" sz="1000" dirty="0">
                <a:solidFill>
                  <a:schemeClr val="tx1"/>
                </a:solidFill>
                <a:latin typeface="+mn-ea"/>
              </a:rPr>
              <a:t>平成</a:t>
            </a:r>
            <a:r>
              <a:rPr kumimoji="1" lang="en-US" altLang="ja-JP" sz="1000" dirty="0">
                <a:solidFill>
                  <a:schemeClr val="tx1"/>
                </a:solidFill>
                <a:latin typeface="+mn-ea"/>
              </a:rPr>
              <a:t>22</a:t>
            </a:r>
            <a:r>
              <a:rPr kumimoji="1" lang="ja-JP" altLang="en-US" sz="1000" dirty="0">
                <a:solidFill>
                  <a:schemeClr val="tx1"/>
                </a:solidFill>
                <a:latin typeface="+mn-ea"/>
              </a:rPr>
              <a:t>年</a:t>
            </a:r>
            <a:r>
              <a:rPr kumimoji="1" lang="en-US" altLang="ja-JP" sz="1000" dirty="0">
                <a:solidFill>
                  <a:schemeClr val="tx1"/>
                </a:solidFill>
                <a:latin typeface="+mn-ea"/>
              </a:rPr>
              <a:t>	</a:t>
            </a:r>
            <a:r>
              <a:rPr kumimoji="1" lang="ja-JP" altLang="en-US" sz="1000" dirty="0">
                <a:solidFill>
                  <a:schemeClr val="tx1"/>
                </a:solidFill>
                <a:latin typeface="+mn-ea"/>
              </a:rPr>
              <a:t>　　男女間賃金格差の要因を分析（平成</a:t>
            </a:r>
            <a:r>
              <a:rPr kumimoji="1" lang="en-US" altLang="ja-JP" sz="1000" dirty="0">
                <a:solidFill>
                  <a:schemeClr val="tx1"/>
                </a:solidFill>
                <a:latin typeface="+mn-ea"/>
              </a:rPr>
              <a:t>22</a:t>
            </a:r>
            <a:r>
              <a:rPr kumimoji="1" lang="ja-JP" altLang="en-US" sz="1000" dirty="0">
                <a:solidFill>
                  <a:schemeClr val="tx1"/>
                </a:solidFill>
                <a:latin typeface="+mn-ea"/>
              </a:rPr>
              <a:t>年研究会報告）。役職や勤続年数の差異が、大きな要因となっていることを解明。</a:t>
            </a:r>
            <a:endParaRPr kumimoji="1" lang="en-US" altLang="ja-JP" sz="1000" dirty="0">
              <a:solidFill>
                <a:schemeClr val="tx1"/>
              </a:solidFill>
              <a:latin typeface="+mn-ea"/>
            </a:endParaRPr>
          </a:p>
          <a:p>
            <a:pPr marL="342900" lvl="0" indent="-342900">
              <a:lnSpc>
                <a:spcPts val="1400"/>
              </a:lnSpc>
              <a:buClr>
                <a:schemeClr val="tx2"/>
              </a:buClr>
              <a:buFont typeface="Arial" panose="020B0604020202020204" pitchFamily="34" charset="0"/>
              <a:buChar char="•"/>
            </a:pPr>
            <a:r>
              <a:rPr kumimoji="1" lang="ja-JP" altLang="en-US" sz="1000" dirty="0">
                <a:solidFill>
                  <a:schemeClr val="tx1"/>
                </a:solidFill>
                <a:latin typeface="+mn-ea"/>
              </a:rPr>
              <a:t>平成</a:t>
            </a:r>
            <a:r>
              <a:rPr kumimoji="1" lang="en-US" altLang="ja-JP" sz="1000" dirty="0">
                <a:solidFill>
                  <a:schemeClr val="tx1"/>
                </a:solidFill>
                <a:latin typeface="+mn-ea"/>
              </a:rPr>
              <a:t>27</a:t>
            </a:r>
            <a:r>
              <a:rPr kumimoji="1" lang="ja-JP" altLang="en-US" sz="1000" dirty="0">
                <a:solidFill>
                  <a:schemeClr val="tx1"/>
                </a:solidFill>
                <a:latin typeface="+mn-ea"/>
              </a:rPr>
              <a:t>年</a:t>
            </a:r>
            <a:r>
              <a:rPr kumimoji="1" lang="en-US" altLang="ja-JP" sz="1000" dirty="0">
                <a:solidFill>
                  <a:schemeClr val="tx1"/>
                </a:solidFill>
                <a:latin typeface="+mn-ea"/>
              </a:rPr>
              <a:t>	</a:t>
            </a:r>
            <a:r>
              <a:rPr kumimoji="1" lang="ja-JP" altLang="en-US" sz="1000" dirty="0">
                <a:solidFill>
                  <a:schemeClr val="tx1"/>
                </a:solidFill>
                <a:latin typeface="+mn-ea"/>
              </a:rPr>
              <a:t>　　女性活躍推進法に基づき、個々の企業における状況把握・目標設定・情報公表を通じ、女性活躍推進の</a:t>
            </a:r>
            <a:r>
              <a:rPr kumimoji="1" lang="en-US" altLang="ja-JP" sz="1000" dirty="0">
                <a:solidFill>
                  <a:schemeClr val="tx1"/>
                </a:solidFill>
                <a:latin typeface="+mn-ea"/>
              </a:rPr>
              <a:t>PDCA</a:t>
            </a:r>
            <a:r>
              <a:rPr kumimoji="1" lang="ja-JP" altLang="en-US" sz="1000" dirty="0">
                <a:solidFill>
                  <a:schemeClr val="tx1"/>
                </a:solidFill>
                <a:latin typeface="+mn-ea"/>
              </a:rPr>
              <a:t>サイクルを廻す取組を開始。</a:t>
            </a:r>
            <a:endParaRPr kumimoji="1" lang="en-US" altLang="ja-JP" sz="1000" dirty="0">
              <a:solidFill>
                <a:schemeClr val="tx1"/>
              </a:solidFill>
              <a:latin typeface="+mn-ea"/>
            </a:endParaRPr>
          </a:p>
          <a:p>
            <a:pPr marL="342900" lvl="0" indent="-342900">
              <a:lnSpc>
                <a:spcPts val="1400"/>
              </a:lnSpc>
              <a:buClr>
                <a:schemeClr val="tx2"/>
              </a:buClr>
              <a:buFont typeface="Arial" panose="020B0604020202020204" pitchFamily="34" charset="0"/>
              <a:buChar char="•"/>
            </a:pPr>
            <a:r>
              <a:rPr kumimoji="1" lang="ja-JP" altLang="en-US" sz="1000" spc="80" dirty="0">
                <a:solidFill>
                  <a:schemeClr val="tx1"/>
                </a:solidFill>
                <a:latin typeface="+mn-ea"/>
              </a:rPr>
              <a:t>令和元年</a:t>
            </a:r>
            <a:r>
              <a:rPr kumimoji="1" lang="en-US" altLang="ja-JP" sz="1000" dirty="0">
                <a:solidFill>
                  <a:schemeClr val="tx1"/>
                </a:solidFill>
                <a:latin typeface="+mn-ea"/>
              </a:rPr>
              <a:t>	</a:t>
            </a:r>
            <a:r>
              <a:rPr kumimoji="1" lang="ja-JP" altLang="en-US" sz="1000" dirty="0">
                <a:solidFill>
                  <a:schemeClr val="tx1"/>
                </a:solidFill>
                <a:latin typeface="+mn-ea"/>
              </a:rPr>
              <a:t>　　女性活躍推進法を改正し、中小企業に適用拡大、状況把握を見直し</a:t>
            </a:r>
            <a:r>
              <a:rPr kumimoji="1" lang="ja-JP" altLang="en-US" sz="900" dirty="0">
                <a:solidFill>
                  <a:schemeClr val="tx1"/>
                </a:solidFill>
                <a:latin typeface="+mn-ea"/>
              </a:rPr>
              <a:t>（</a:t>
            </a:r>
            <a:r>
              <a:rPr kumimoji="1" lang="zh-TW" altLang="en-US" sz="900" dirty="0">
                <a:solidFill>
                  <a:schemeClr val="tx1"/>
                </a:solidFill>
                <a:latin typeface="+mn-ea"/>
              </a:rPr>
              <a:t>男女間賃金差異</a:t>
            </a:r>
            <a:r>
              <a:rPr kumimoji="1" lang="ja-JP" altLang="en-US" sz="900" dirty="0">
                <a:solidFill>
                  <a:schemeClr val="tx1"/>
                </a:solidFill>
                <a:latin typeface="+mn-ea"/>
              </a:rPr>
              <a:t>を選択項目に追加）</a:t>
            </a:r>
            <a:r>
              <a:rPr kumimoji="1" lang="ja-JP" altLang="en-US" sz="1000" dirty="0">
                <a:solidFill>
                  <a:schemeClr val="tx1"/>
                </a:solidFill>
                <a:latin typeface="+mn-ea"/>
              </a:rPr>
              <a:t>、情報公表を拡充</a:t>
            </a:r>
            <a:r>
              <a:rPr kumimoji="1" lang="ja-JP" altLang="en-US" sz="900" dirty="0">
                <a:solidFill>
                  <a:schemeClr val="tx1"/>
                </a:solidFill>
                <a:latin typeface="+mn-ea"/>
              </a:rPr>
              <a:t>（大企業は２項目公表）。</a:t>
            </a:r>
            <a:endParaRPr kumimoji="1" lang="en-US" altLang="ja-JP" sz="900" dirty="0">
              <a:solidFill>
                <a:schemeClr val="tx1"/>
              </a:solidFill>
              <a:latin typeface="+mn-ea"/>
            </a:endParaRPr>
          </a:p>
          <a:p>
            <a:pPr marL="342900" lvl="0" indent="-342900">
              <a:lnSpc>
                <a:spcPts val="1400"/>
              </a:lnSpc>
              <a:buClr>
                <a:schemeClr val="tx2"/>
              </a:buClr>
              <a:buFont typeface="Arial" panose="020B0604020202020204" pitchFamily="34" charset="0"/>
              <a:buChar char="•"/>
            </a:pPr>
            <a:r>
              <a:rPr kumimoji="1" lang="ja-JP" altLang="en-US" sz="1000" b="1" dirty="0">
                <a:solidFill>
                  <a:schemeClr val="tx1"/>
                </a:solidFill>
                <a:latin typeface="+mn-ea"/>
              </a:rPr>
              <a:t>令和</a:t>
            </a:r>
            <a:r>
              <a:rPr kumimoji="1" lang="en-US" altLang="ja-JP" sz="1000" b="1" dirty="0">
                <a:solidFill>
                  <a:schemeClr val="tx1"/>
                </a:solidFill>
                <a:latin typeface="+mn-ea"/>
              </a:rPr>
              <a:t>4</a:t>
            </a:r>
            <a:r>
              <a:rPr kumimoji="1" lang="ja-JP" altLang="en-US" sz="1000" b="1" dirty="0">
                <a:solidFill>
                  <a:schemeClr val="tx1"/>
                </a:solidFill>
                <a:latin typeface="+mn-ea"/>
              </a:rPr>
              <a:t>年</a:t>
            </a:r>
            <a:r>
              <a:rPr kumimoji="1" lang="en-US" altLang="ja-JP" sz="1000" b="1" dirty="0">
                <a:solidFill>
                  <a:schemeClr val="tx1"/>
                </a:solidFill>
                <a:latin typeface="+mn-ea"/>
              </a:rPr>
              <a:t>7</a:t>
            </a:r>
            <a:r>
              <a:rPr kumimoji="1" lang="ja-JP" altLang="en-US" sz="1000" b="1" dirty="0">
                <a:solidFill>
                  <a:schemeClr val="tx1"/>
                </a:solidFill>
                <a:latin typeface="+mn-ea"/>
              </a:rPr>
              <a:t>月</a:t>
            </a:r>
            <a:r>
              <a:rPr kumimoji="1" lang="en-US" altLang="ja-JP" sz="1000" b="1" dirty="0">
                <a:solidFill>
                  <a:schemeClr val="tx1"/>
                </a:solidFill>
                <a:latin typeface="+mn-ea"/>
              </a:rPr>
              <a:t>    </a:t>
            </a:r>
            <a:r>
              <a:rPr kumimoji="1" lang="ja-JP" altLang="en-US" sz="1000" b="1" dirty="0">
                <a:solidFill>
                  <a:schemeClr val="tx1"/>
                </a:solidFill>
                <a:latin typeface="+mn-ea"/>
              </a:rPr>
              <a:t>女性活躍推進法に基づく省令を改正し、常用労働者数</a:t>
            </a:r>
            <a:r>
              <a:rPr kumimoji="1" lang="en-US" altLang="ja-JP" sz="1000" b="1" dirty="0">
                <a:solidFill>
                  <a:schemeClr val="tx1"/>
                </a:solidFill>
                <a:latin typeface="+mn-ea"/>
              </a:rPr>
              <a:t>301</a:t>
            </a:r>
            <a:r>
              <a:rPr kumimoji="1" lang="ja-JP" altLang="en-US" sz="1000" b="1" dirty="0">
                <a:solidFill>
                  <a:schemeClr val="tx1"/>
                </a:solidFill>
                <a:latin typeface="+mn-ea"/>
              </a:rPr>
              <a:t>人以上の事業主に対して、</a:t>
            </a:r>
            <a:r>
              <a:rPr kumimoji="1" lang="zh-TW" altLang="en-US" sz="1000" b="1" dirty="0">
                <a:solidFill>
                  <a:schemeClr val="tx1"/>
                </a:solidFill>
                <a:latin typeface="+mn-ea"/>
              </a:rPr>
              <a:t>男女間賃金差異</a:t>
            </a:r>
            <a:r>
              <a:rPr kumimoji="1" lang="ja-JP" altLang="en-US" sz="1000" b="1" dirty="0">
                <a:solidFill>
                  <a:schemeClr val="tx1"/>
                </a:solidFill>
                <a:latin typeface="+mn-ea"/>
              </a:rPr>
              <a:t>の把握・公表を義務付け。</a:t>
            </a:r>
            <a:endParaRPr kumimoji="1" lang="en-US" altLang="ja-JP" sz="1000" b="1" dirty="0">
              <a:solidFill>
                <a:schemeClr val="tx1"/>
              </a:solidFill>
              <a:latin typeface="+mn-ea"/>
            </a:endParaRPr>
          </a:p>
          <a:p>
            <a:pPr lvl="0">
              <a:lnSpc>
                <a:spcPts val="200"/>
              </a:lnSpc>
              <a:buClr>
                <a:schemeClr val="tx2"/>
              </a:buClr>
            </a:pPr>
            <a:endParaRPr kumimoji="1" lang="en-US" altLang="ja-JP" sz="1000" dirty="0">
              <a:solidFill>
                <a:schemeClr val="tx1"/>
              </a:solidFill>
              <a:latin typeface="+mn-ea"/>
            </a:endParaRPr>
          </a:p>
          <a:p>
            <a:pPr lvl="0">
              <a:lnSpc>
                <a:spcPts val="1400"/>
              </a:lnSpc>
              <a:buClr>
                <a:schemeClr val="tx2"/>
              </a:buClr>
            </a:pPr>
            <a:r>
              <a:rPr kumimoji="1" lang="ja-JP" altLang="en-US" sz="1000" dirty="0">
                <a:solidFill>
                  <a:schemeClr val="tx1"/>
                </a:solidFill>
                <a:latin typeface="+mn-ea"/>
              </a:rPr>
              <a:t>（参考：諸外国における近年の取組）</a:t>
            </a:r>
            <a:endParaRPr kumimoji="1" lang="en-US" altLang="ja-JP" sz="1000" dirty="0">
              <a:solidFill>
                <a:schemeClr val="tx1"/>
              </a:solidFill>
              <a:latin typeface="+mn-ea"/>
            </a:endParaRPr>
          </a:p>
          <a:p>
            <a:pPr marL="342900" lvl="0" indent="-342900">
              <a:lnSpc>
                <a:spcPts val="1400"/>
              </a:lnSpc>
              <a:buClr>
                <a:schemeClr val="tx2"/>
              </a:buClr>
              <a:buFont typeface="Arial" panose="020B0604020202020204" pitchFamily="34" charset="0"/>
              <a:buChar char="•"/>
            </a:pPr>
            <a:r>
              <a:rPr kumimoji="1" lang="ja-JP" altLang="en-US" sz="1000" dirty="0">
                <a:solidFill>
                  <a:schemeClr val="tx1"/>
                </a:solidFill>
                <a:latin typeface="+mn-ea"/>
              </a:rPr>
              <a:t>イギリス：</a:t>
            </a:r>
            <a:r>
              <a:rPr kumimoji="1" lang="en-US" altLang="ja-JP" sz="1000" dirty="0">
                <a:solidFill>
                  <a:schemeClr val="tx1"/>
                </a:solidFill>
                <a:latin typeface="+mn-ea"/>
              </a:rPr>
              <a:t>2017</a:t>
            </a:r>
            <a:r>
              <a:rPr kumimoji="1" lang="ja-JP" altLang="en-US" sz="1000" dirty="0">
                <a:solidFill>
                  <a:schemeClr val="tx1"/>
                </a:solidFill>
                <a:latin typeface="+mn-ea"/>
              </a:rPr>
              <a:t>年 男女間賃金格差に関する情報公表を義務付け（労働者数</a:t>
            </a:r>
            <a:r>
              <a:rPr kumimoji="1" lang="en-US" altLang="ja-JP" sz="1000" dirty="0">
                <a:solidFill>
                  <a:schemeClr val="tx1"/>
                </a:solidFill>
                <a:latin typeface="+mn-ea"/>
              </a:rPr>
              <a:t>250</a:t>
            </a:r>
            <a:r>
              <a:rPr kumimoji="1" lang="ja-JP" altLang="en-US" sz="1000" dirty="0">
                <a:solidFill>
                  <a:schemeClr val="tx1"/>
                </a:solidFill>
                <a:latin typeface="+mn-ea"/>
              </a:rPr>
              <a:t>人超の官民の組織が対象）</a:t>
            </a:r>
            <a:endParaRPr kumimoji="1" lang="en-US" altLang="ja-JP" sz="1000" dirty="0">
              <a:solidFill>
                <a:schemeClr val="tx1"/>
              </a:solidFill>
              <a:latin typeface="+mn-ea"/>
            </a:endParaRPr>
          </a:p>
          <a:p>
            <a:pPr marL="342900" lvl="0" indent="-342900">
              <a:lnSpc>
                <a:spcPts val="1400"/>
              </a:lnSpc>
              <a:buClr>
                <a:schemeClr val="tx2"/>
              </a:buClr>
              <a:buFont typeface="Arial" panose="020B0604020202020204" pitchFamily="34" charset="0"/>
              <a:buChar char="•"/>
            </a:pPr>
            <a:r>
              <a:rPr kumimoji="1" lang="ja-JP" altLang="en-US" sz="1000" dirty="0">
                <a:solidFill>
                  <a:schemeClr val="tx1"/>
                </a:solidFill>
                <a:latin typeface="+mn-ea"/>
              </a:rPr>
              <a:t>ドイツ　：</a:t>
            </a:r>
            <a:r>
              <a:rPr kumimoji="1" lang="en-US" altLang="ja-JP" sz="1000" dirty="0">
                <a:solidFill>
                  <a:schemeClr val="tx1"/>
                </a:solidFill>
                <a:latin typeface="+mn-ea"/>
              </a:rPr>
              <a:t>2017</a:t>
            </a:r>
            <a:r>
              <a:rPr kumimoji="1" lang="ja-JP" altLang="en-US" sz="1000" dirty="0">
                <a:solidFill>
                  <a:schemeClr val="tx1"/>
                </a:solidFill>
                <a:latin typeface="+mn-ea"/>
              </a:rPr>
              <a:t>年 男女の賃金の公平性に関する報告書の公表を義務付け（労働者数</a:t>
            </a:r>
            <a:r>
              <a:rPr kumimoji="1" lang="en-US" altLang="ja-JP" sz="1000" dirty="0">
                <a:solidFill>
                  <a:schemeClr val="tx1"/>
                </a:solidFill>
                <a:latin typeface="+mn-ea"/>
              </a:rPr>
              <a:t>500</a:t>
            </a:r>
            <a:r>
              <a:rPr kumimoji="1" lang="ja-JP" altLang="en-US" sz="1000" dirty="0">
                <a:solidFill>
                  <a:schemeClr val="tx1"/>
                </a:solidFill>
                <a:latin typeface="+mn-ea"/>
              </a:rPr>
              <a:t>人以上の会社が対象）</a:t>
            </a:r>
            <a:endParaRPr kumimoji="1" lang="en-US" altLang="ja-JP" sz="1000" dirty="0">
              <a:solidFill>
                <a:schemeClr val="tx1"/>
              </a:solidFill>
              <a:latin typeface="+mn-ea"/>
            </a:endParaRPr>
          </a:p>
          <a:p>
            <a:pPr marL="342900" lvl="0" indent="-342900">
              <a:lnSpc>
                <a:spcPts val="1400"/>
              </a:lnSpc>
              <a:buClr>
                <a:schemeClr val="tx2"/>
              </a:buClr>
              <a:buFont typeface="Arial" panose="020B0604020202020204" pitchFamily="34" charset="0"/>
              <a:buChar char="•"/>
            </a:pPr>
            <a:r>
              <a:rPr kumimoji="1" lang="ja-JP" altLang="en-US" sz="1000" dirty="0">
                <a:solidFill>
                  <a:schemeClr val="tx1"/>
                </a:solidFill>
                <a:latin typeface="+mn-ea"/>
              </a:rPr>
              <a:t>フランス：</a:t>
            </a:r>
            <a:r>
              <a:rPr kumimoji="1" lang="en-US" altLang="ja-JP" sz="1000" dirty="0">
                <a:solidFill>
                  <a:schemeClr val="tx1"/>
                </a:solidFill>
                <a:latin typeface="+mn-ea"/>
              </a:rPr>
              <a:t>2001</a:t>
            </a:r>
            <a:r>
              <a:rPr kumimoji="1" lang="ja-JP" altLang="en-US" sz="1000" dirty="0">
                <a:solidFill>
                  <a:schemeClr val="tx1"/>
                </a:solidFill>
                <a:latin typeface="+mn-ea"/>
              </a:rPr>
              <a:t>年 男女間賃金格差を団体交渉事項に追加。　</a:t>
            </a:r>
            <a:r>
              <a:rPr kumimoji="1" lang="en-US" altLang="ja-JP" sz="1000" dirty="0">
                <a:solidFill>
                  <a:schemeClr val="tx1"/>
                </a:solidFill>
                <a:latin typeface="+mn-ea"/>
              </a:rPr>
              <a:t>2018</a:t>
            </a:r>
            <a:r>
              <a:rPr kumimoji="1" lang="ja-JP" altLang="en-US" sz="1000" dirty="0">
                <a:solidFill>
                  <a:schemeClr val="tx1"/>
                </a:solidFill>
                <a:latin typeface="+mn-ea"/>
              </a:rPr>
              <a:t>年 男女間賃金格差を含む男女平等指標の公表を義務付け（労働者数</a:t>
            </a:r>
            <a:r>
              <a:rPr kumimoji="1" lang="en-US" altLang="ja-JP" sz="1000" dirty="0">
                <a:solidFill>
                  <a:schemeClr val="tx1"/>
                </a:solidFill>
                <a:latin typeface="+mn-ea"/>
              </a:rPr>
              <a:t>50</a:t>
            </a:r>
            <a:r>
              <a:rPr kumimoji="1" lang="ja-JP" altLang="en-US" sz="1000" dirty="0">
                <a:solidFill>
                  <a:schemeClr val="tx1"/>
                </a:solidFill>
                <a:latin typeface="+mn-ea"/>
              </a:rPr>
              <a:t>人以上の企業が対象）</a:t>
            </a:r>
            <a:endParaRPr kumimoji="1" lang="en-US" altLang="ja-JP" sz="1000" dirty="0">
              <a:solidFill>
                <a:schemeClr val="tx1"/>
              </a:solidFill>
              <a:latin typeface="+mn-ea"/>
            </a:endParaRPr>
          </a:p>
          <a:p>
            <a:pPr lvl="0">
              <a:lnSpc>
                <a:spcPts val="1400"/>
              </a:lnSpc>
              <a:buClr>
                <a:schemeClr val="tx2"/>
              </a:buClr>
            </a:pPr>
            <a:endParaRPr kumimoji="1" lang="en-US" altLang="ja-JP" sz="1000" dirty="0">
              <a:solidFill>
                <a:schemeClr val="tx1"/>
              </a:solidFill>
              <a:latin typeface="+mn-ea"/>
            </a:endParaRPr>
          </a:p>
          <a:p>
            <a:pPr marL="342900" lvl="0" indent="-342900">
              <a:lnSpc>
                <a:spcPts val="1400"/>
              </a:lnSpc>
              <a:buClr>
                <a:schemeClr val="tx2"/>
              </a:buClr>
              <a:buFont typeface="Arial" panose="020B0604020202020204" pitchFamily="34" charset="0"/>
              <a:buChar char="•"/>
            </a:pPr>
            <a:endParaRPr kumimoji="1" lang="ja-JP" altLang="en-US" sz="1000" dirty="0">
              <a:solidFill>
                <a:schemeClr val="tx1"/>
              </a:solidFill>
              <a:latin typeface="+mn-ea"/>
            </a:endParaRPr>
          </a:p>
        </p:txBody>
      </p:sp>
      <p:sp>
        <p:nvSpPr>
          <p:cNvPr id="9" name="テキスト ボックス 8"/>
          <p:cNvSpPr txBox="1"/>
          <p:nvPr/>
        </p:nvSpPr>
        <p:spPr>
          <a:xfrm>
            <a:off x="3762405" y="4770676"/>
            <a:ext cx="6069729" cy="240066"/>
          </a:xfrm>
          <a:prstGeom prst="rect">
            <a:avLst/>
          </a:prstGeom>
          <a:noFill/>
        </p:spPr>
        <p:txBody>
          <a:bodyPr wrap="square" rtlCol="0">
            <a:spAutoFit/>
          </a:bodyPr>
          <a:lstStyle/>
          <a:p>
            <a:pPr algn="r">
              <a:lnSpc>
                <a:spcPct val="120000"/>
              </a:lnSpc>
              <a:spcAft>
                <a:spcPts val="600"/>
              </a:spcAft>
              <a:buClr>
                <a:schemeClr val="tx2"/>
              </a:buClr>
            </a:pPr>
            <a:r>
              <a:rPr kumimoji="1" lang="ja-JP" altLang="en-US" sz="800" dirty="0">
                <a:solidFill>
                  <a:schemeClr val="tx1">
                    <a:lumMod val="65000"/>
                    <a:lumOff val="35000"/>
                  </a:schemeClr>
                </a:solidFill>
              </a:rPr>
              <a:t>資料出所：</a:t>
            </a:r>
            <a:r>
              <a:rPr kumimoji="1" lang="en-US" altLang="ja-JP" sz="800" dirty="0">
                <a:solidFill>
                  <a:schemeClr val="tx1">
                    <a:lumMod val="65000"/>
                    <a:lumOff val="35000"/>
                  </a:schemeClr>
                </a:solidFill>
              </a:rPr>
              <a:t>OECD Stat.</a:t>
            </a:r>
            <a:r>
              <a:rPr kumimoji="1" lang="ja-JP" altLang="en-US" sz="800" dirty="0">
                <a:solidFill>
                  <a:schemeClr val="tx1">
                    <a:lumMod val="65000"/>
                    <a:lumOff val="35000"/>
                  </a:schemeClr>
                </a:solidFill>
              </a:rPr>
              <a:t>データ（各国のフルタイム労働者について男性と女性の賃金（中位数）の差を男性の賃金で除したもの）</a:t>
            </a:r>
            <a:endParaRPr kumimoji="1" lang="en-US" altLang="ja-JP" sz="800" dirty="0">
              <a:solidFill>
                <a:schemeClr val="tx1">
                  <a:lumMod val="65000"/>
                  <a:lumOff val="35000"/>
                </a:schemeClr>
              </a:solidFill>
            </a:endParaRPr>
          </a:p>
        </p:txBody>
      </p:sp>
      <p:sp>
        <p:nvSpPr>
          <p:cNvPr id="10" name="テキスト ボックス 9"/>
          <p:cNvSpPr txBox="1"/>
          <p:nvPr/>
        </p:nvSpPr>
        <p:spPr>
          <a:xfrm>
            <a:off x="9351476" y="4568401"/>
            <a:ext cx="961316" cy="236603"/>
          </a:xfrm>
          <a:prstGeom prst="rect">
            <a:avLst/>
          </a:prstGeom>
          <a:noFill/>
        </p:spPr>
        <p:txBody>
          <a:bodyPr wrap="square" rtlCol="0">
            <a:spAutoFit/>
          </a:bodyPr>
          <a:lstStyle/>
          <a:p>
            <a:pPr algn="l">
              <a:lnSpc>
                <a:spcPts val="1100"/>
              </a:lnSpc>
              <a:buClr>
                <a:schemeClr val="tx2"/>
              </a:buClr>
            </a:pPr>
            <a:r>
              <a:rPr kumimoji="1" lang="ja-JP" altLang="en-US" sz="700" dirty="0">
                <a:solidFill>
                  <a:schemeClr val="tx1">
                    <a:lumMod val="65000"/>
                    <a:lumOff val="35000"/>
                  </a:schemeClr>
                </a:solidFill>
              </a:rPr>
              <a:t>（年）</a:t>
            </a:r>
          </a:p>
        </p:txBody>
      </p:sp>
      <p:sp>
        <p:nvSpPr>
          <p:cNvPr id="11" name="テキスト ボックス 10"/>
          <p:cNvSpPr txBox="1"/>
          <p:nvPr/>
        </p:nvSpPr>
        <p:spPr>
          <a:xfrm>
            <a:off x="0" y="970408"/>
            <a:ext cx="961316" cy="225062"/>
          </a:xfrm>
          <a:prstGeom prst="rect">
            <a:avLst/>
          </a:prstGeom>
          <a:noFill/>
        </p:spPr>
        <p:txBody>
          <a:bodyPr wrap="square" rtlCol="0">
            <a:spAutoFit/>
          </a:bodyPr>
          <a:lstStyle/>
          <a:p>
            <a:pPr algn="l">
              <a:lnSpc>
                <a:spcPts val="1100"/>
              </a:lnSpc>
              <a:buClr>
                <a:schemeClr val="tx2"/>
              </a:buClr>
            </a:pPr>
            <a:r>
              <a:rPr kumimoji="1" lang="ja-JP" altLang="en-US" sz="700" dirty="0">
                <a:solidFill>
                  <a:schemeClr val="tx1">
                    <a:lumMod val="65000"/>
                    <a:lumOff val="35000"/>
                  </a:schemeClr>
                </a:solidFill>
              </a:rPr>
              <a:t>（％）</a:t>
            </a:r>
          </a:p>
        </p:txBody>
      </p:sp>
    </p:spTree>
    <p:extLst>
      <p:ext uri="{BB962C8B-B14F-4D97-AF65-F5344CB8AC3E}">
        <p14:creationId xmlns:p14="http://schemas.microsoft.com/office/powerpoint/2010/main" val="1009999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
          <p:cNvSpPr txBox="1">
            <a:spLocks/>
          </p:cNvSpPr>
          <p:nvPr/>
        </p:nvSpPr>
        <p:spPr>
          <a:xfrm>
            <a:off x="506452" y="230351"/>
            <a:ext cx="9144000" cy="453006"/>
          </a:xfrm>
          <a:prstGeom prst="rect">
            <a:avLst/>
          </a:prstGeom>
          <a:noFill/>
          <a:ln w="28575">
            <a:noFill/>
          </a:ln>
        </p:spPr>
        <p:txBody>
          <a:bodyPr vert="horz" wrap="square" lIns="0" tIns="99692" rIns="0" bIns="0" numCol="1" rtlCol="0" anchor="ctr" anchorCtr="0" compatLnSpc="1">
            <a:prstTxWarp prst="textNoShape">
              <a:avLst/>
            </a:prstTxWarp>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defRPr/>
            </a:pPr>
            <a:r>
              <a:rPr lang="ja-JP" altLang="en-US" sz="1846" b="1" kern="0" dirty="0">
                <a:solidFill>
                  <a:prstClr val="white"/>
                </a:solidFill>
                <a:uFill>
                  <a:solidFill>
                    <a:srgbClr val="26968B"/>
                  </a:solidFill>
                </a:uFill>
                <a:latin typeface="メイリオ" panose="020B0604030504040204" pitchFamily="50" charset="-128"/>
                <a:ea typeface="メイリオ" panose="020B0604030504040204" pitchFamily="50" charset="-128"/>
              </a:rPr>
              <a:t>（参考２）男女間賃金格差の要因</a:t>
            </a:r>
          </a:p>
        </p:txBody>
      </p:sp>
      <p:sp>
        <p:nvSpPr>
          <p:cNvPr id="29" name="テキスト ボックス 28"/>
          <p:cNvSpPr txBox="1"/>
          <p:nvPr/>
        </p:nvSpPr>
        <p:spPr>
          <a:xfrm>
            <a:off x="4236783" y="2230706"/>
            <a:ext cx="5413669" cy="3168560"/>
          </a:xfrm>
          <a:prstGeom prst="rect">
            <a:avLst/>
          </a:prstGeom>
          <a:noFill/>
          <a:ln w="47625" cmpd="thinThick">
            <a:solidFill>
              <a:srgbClr val="004292"/>
            </a:solidFill>
          </a:ln>
        </p:spPr>
        <p:txBody>
          <a:bodyPr wrap="square" rtlCol="0" anchor="ctr">
            <a:spAutoFit/>
          </a:bodyPr>
          <a:lstStyle/>
          <a:p>
            <a:pPr defTabSz="914400">
              <a:defRPr/>
            </a:pPr>
            <a:endParaRPr kumimoji="1" lang="en-US" altLang="ja-JP" sz="300" dirty="0">
              <a:solidFill>
                <a:prstClr val="black"/>
              </a:solidFill>
              <a:latin typeface="メイリオ" panose="020B0604030504040204" pitchFamily="50" charset="-128"/>
              <a:ea typeface="メイリオ" panose="020B0604030504040204" pitchFamily="50" charset="-128"/>
            </a:endParaRPr>
          </a:p>
          <a:p>
            <a:pPr defTabSz="914400">
              <a:defRPr/>
            </a:pPr>
            <a:r>
              <a:rPr kumimoji="1" lang="ja-JP" altLang="en-US" sz="1385" dirty="0">
                <a:solidFill>
                  <a:prstClr val="black"/>
                </a:solidFill>
                <a:latin typeface="メイリオ" panose="020B0604030504040204" pitchFamily="50" charset="-128"/>
                <a:ea typeface="メイリオ" panose="020B0604030504040204" pitchFamily="50" charset="-128"/>
              </a:rPr>
              <a:t>○</a:t>
            </a:r>
            <a:r>
              <a:rPr kumimoji="1" lang="ja-JP" altLang="en-US" sz="1385" u="sng" dirty="0">
                <a:solidFill>
                  <a:prstClr val="black"/>
                </a:solidFill>
                <a:latin typeface="メイリオ" panose="020B0604030504040204" pitchFamily="50" charset="-128"/>
                <a:ea typeface="メイリオ" panose="020B0604030504040204" pitchFamily="50" charset="-128"/>
              </a:rPr>
              <a:t>男女間賃金格差は長期的には縮小傾向</a:t>
            </a:r>
            <a:r>
              <a:rPr kumimoji="1" lang="ja-JP" altLang="en-US" sz="1385" dirty="0">
                <a:solidFill>
                  <a:prstClr val="black"/>
                </a:solidFill>
                <a:latin typeface="メイリオ" panose="020B0604030504040204" pitchFamily="50" charset="-128"/>
                <a:ea typeface="メイリオ" panose="020B0604030504040204" pitchFamily="50" charset="-128"/>
              </a:rPr>
              <a:t>にあります。</a:t>
            </a:r>
          </a:p>
          <a:p>
            <a:pPr marL="168524" indent="-168524" defTabSz="914400">
              <a:defRPr/>
            </a:pPr>
            <a:r>
              <a:rPr kumimoji="1" lang="ja-JP" altLang="en-US" sz="1385" dirty="0">
                <a:solidFill>
                  <a:prstClr val="black"/>
                </a:solidFill>
                <a:latin typeface="メイリオ" panose="020B0604030504040204" pitchFamily="50" charset="-128"/>
                <a:ea typeface="メイリオ" panose="020B0604030504040204" pitchFamily="50" charset="-128"/>
              </a:rPr>
              <a:t>○</a:t>
            </a:r>
            <a:r>
              <a:rPr kumimoji="1" lang="ja-JP" altLang="en-US" sz="1385" u="sng" dirty="0">
                <a:solidFill>
                  <a:prstClr val="black"/>
                </a:solidFill>
                <a:latin typeface="メイリオ" panose="020B0604030504040204" pitchFamily="50" charset="-128"/>
                <a:ea typeface="メイリオ" panose="020B0604030504040204" pitchFamily="50" charset="-128"/>
              </a:rPr>
              <a:t>男女間賃金格差の要因で最も大きいのは、役職の違い（管理職比率）</a:t>
            </a:r>
            <a:r>
              <a:rPr kumimoji="1" lang="ja-JP" altLang="en-US" sz="1385" dirty="0">
                <a:solidFill>
                  <a:prstClr val="black"/>
                </a:solidFill>
                <a:latin typeface="メイリオ" panose="020B0604030504040204" pitchFamily="50" charset="-128"/>
                <a:ea typeface="メイリオ" panose="020B0604030504040204" pitchFamily="50" charset="-128"/>
              </a:rPr>
              <a:t>であり、次いで勤続年数の違いとなっています。</a:t>
            </a:r>
            <a:endParaRPr kumimoji="1" lang="en-US" altLang="ja-JP" sz="1385" dirty="0">
              <a:solidFill>
                <a:prstClr val="black"/>
              </a:solidFill>
              <a:latin typeface="メイリオ" panose="020B0604030504040204" pitchFamily="50" charset="-128"/>
              <a:ea typeface="メイリオ" panose="020B0604030504040204" pitchFamily="50" charset="-128"/>
            </a:endParaRPr>
          </a:p>
          <a:p>
            <a:pPr marL="168524" indent="-168524" defTabSz="914400">
              <a:defRPr/>
            </a:pPr>
            <a:endParaRPr kumimoji="1" lang="en-US" altLang="ja-JP" sz="1385" dirty="0">
              <a:solidFill>
                <a:prstClr val="black"/>
              </a:solidFill>
              <a:latin typeface="メイリオ" panose="020B0604030504040204" pitchFamily="50" charset="-128"/>
              <a:ea typeface="メイリオ" panose="020B0604030504040204" pitchFamily="50" charset="-128"/>
            </a:endParaRPr>
          </a:p>
          <a:p>
            <a:pPr marL="168524" indent="-168524" defTabSz="914400">
              <a:defRPr/>
            </a:pPr>
            <a:r>
              <a:rPr kumimoji="1" lang="ja-JP" altLang="en-US" sz="1385" dirty="0">
                <a:solidFill>
                  <a:prstClr val="black"/>
                </a:solidFill>
                <a:latin typeface="メイリオ" panose="020B0604030504040204" pitchFamily="50" charset="-128"/>
                <a:ea typeface="メイリオ" panose="020B0604030504040204" pitchFamily="50" charset="-128"/>
              </a:rPr>
              <a:t>（注１）「原数値」は男性</a:t>
            </a:r>
            <a:r>
              <a:rPr kumimoji="1" lang="en-US" altLang="ja-JP" sz="1385" dirty="0">
                <a:solidFill>
                  <a:prstClr val="black"/>
                </a:solidFill>
                <a:latin typeface="メイリオ" panose="020B0604030504040204" pitchFamily="50" charset="-128"/>
                <a:ea typeface="メイリオ" panose="020B0604030504040204" pitchFamily="50" charset="-128"/>
              </a:rPr>
              <a:t>100</a:t>
            </a:r>
            <a:r>
              <a:rPr kumimoji="1" lang="ja-JP" altLang="en-US" sz="1385" dirty="0">
                <a:solidFill>
                  <a:prstClr val="black"/>
                </a:solidFill>
                <a:latin typeface="メイリオ" panose="020B0604030504040204" pitchFamily="50" charset="-128"/>
                <a:ea typeface="メイリオ" panose="020B0604030504040204" pitchFamily="50" charset="-128"/>
              </a:rPr>
              <a:t>に対する、実際の女性の賃金水準</a:t>
            </a:r>
          </a:p>
          <a:p>
            <a:pPr marL="168524" indent="-168524" defTabSz="914400">
              <a:defRPr/>
            </a:pPr>
            <a:r>
              <a:rPr kumimoji="1" lang="ja-JP" altLang="en-US" sz="1385" dirty="0">
                <a:solidFill>
                  <a:prstClr val="black"/>
                </a:solidFill>
                <a:latin typeface="メイリオ" panose="020B0604030504040204" pitchFamily="50" charset="-128"/>
                <a:ea typeface="メイリオ" panose="020B0604030504040204" pitchFamily="50" charset="-128"/>
              </a:rPr>
              <a:t>（注２）「調整済み」は女性の各要因の労働者構成が男性と同じ</a:t>
            </a:r>
            <a:endParaRPr kumimoji="1" lang="en-US" altLang="ja-JP" sz="1385" dirty="0">
              <a:solidFill>
                <a:prstClr val="black"/>
              </a:solidFill>
              <a:latin typeface="メイリオ" panose="020B0604030504040204" pitchFamily="50" charset="-128"/>
              <a:ea typeface="メイリオ" panose="020B0604030504040204" pitchFamily="50" charset="-128"/>
            </a:endParaRPr>
          </a:p>
          <a:p>
            <a:pPr marL="168524" indent="-168524" defTabSz="914400">
              <a:defRPr/>
            </a:pPr>
            <a:r>
              <a:rPr kumimoji="1" lang="ja-JP" altLang="en-US" sz="1385" dirty="0">
                <a:solidFill>
                  <a:prstClr val="black"/>
                </a:solidFill>
                <a:latin typeface="メイリオ" panose="020B0604030504040204" pitchFamily="50" charset="-128"/>
                <a:ea typeface="メイリオ" panose="020B0604030504040204" pitchFamily="50" charset="-128"/>
              </a:rPr>
              <a:t>　　　　</a:t>
            </a:r>
            <a:r>
              <a:rPr kumimoji="1" lang="en-US" altLang="ja-JP" sz="1385" dirty="0">
                <a:solidFill>
                  <a:prstClr val="black"/>
                </a:solidFill>
                <a:latin typeface="メイリオ" panose="020B0604030504040204" pitchFamily="50" charset="-128"/>
                <a:ea typeface="メイリオ" panose="020B0604030504040204" pitchFamily="50" charset="-128"/>
              </a:rPr>
              <a:t> </a:t>
            </a:r>
            <a:r>
              <a:rPr kumimoji="1" lang="ja-JP" altLang="en-US" sz="1385" dirty="0">
                <a:solidFill>
                  <a:prstClr val="black"/>
                </a:solidFill>
                <a:latin typeface="メイリオ" panose="020B0604030504040204" pitchFamily="50" charset="-128"/>
                <a:ea typeface="メイリオ" panose="020B0604030504040204" pitchFamily="50" charset="-128"/>
              </a:rPr>
              <a:t>と仮定した場合の賃金水準</a:t>
            </a:r>
          </a:p>
          <a:p>
            <a:pPr marL="168524" indent="-168524" defTabSz="914400">
              <a:defRPr/>
            </a:pPr>
            <a:endParaRPr kumimoji="1" lang="en-US" altLang="ja-JP" sz="1385" dirty="0">
              <a:solidFill>
                <a:prstClr val="black"/>
              </a:solidFill>
              <a:latin typeface="メイリオ" panose="020B0604030504040204" pitchFamily="50" charset="-128"/>
              <a:ea typeface="メイリオ" panose="020B0604030504040204" pitchFamily="50" charset="-128"/>
            </a:endParaRPr>
          </a:p>
          <a:p>
            <a:pPr marL="168524" indent="-168524" defTabSz="914400">
              <a:defRPr/>
            </a:pPr>
            <a:endParaRPr kumimoji="1" lang="en-US" altLang="ja-JP" sz="1385" dirty="0">
              <a:solidFill>
                <a:prstClr val="black"/>
              </a:solidFill>
              <a:latin typeface="メイリオ" panose="020B0604030504040204" pitchFamily="50" charset="-128"/>
              <a:ea typeface="メイリオ" panose="020B0604030504040204" pitchFamily="50" charset="-128"/>
            </a:endParaRPr>
          </a:p>
          <a:p>
            <a:pPr marL="168524" indent="-168524" defTabSz="914400">
              <a:defRPr/>
            </a:pPr>
            <a:r>
              <a:rPr kumimoji="1" lang="ja-JP" altLang="en-US" sz="1385" dirty="0">
                <a:solidFill>
                  <a:prstClr val="black"/>
                </a:solidFill>
                <a:latin typeface="メイリオ" panose="020B0604030504040204" pitchFamily="50" charset="-128"/>
                <a:ea typeface="メイリオ" panose="020B0604030504040204" pitchFamily="50" charset="-128"/>
              </a:rPr>
              <a:t>○上記の分析の手法と結果は、「変化する賃金・雇用制度の下における男女間賃金格差に関する研究会報告書」及び「平成</a:t>
            </a:r>
            <a:r>
              <a:rPr kumimoji="1" lang="en-US" altLang="ja-JP" sz="1385" dirty="0">
                <a:solidFill>
                  <a:prstClr val="black"/>
                </a:solidFill>
                <a:latin typeface="メイリオ" panose="020B0604030504040204" pitchFamily="50" charset="-128"/>
                <a:ea typeface="メイリオ" panose="020B0604030504040204" pitchFamily="50" charset="-128"/>
              </a:rPr>
              <a:t>21</a:t>
            </a:r>
            <a:r>
              <a:rPr kumimoji="1" lang="ja-JP" altLang="en-US" sz="1385" dirty="0">
                <a:solidFill>
                  <a:prstClr val="black"/>
                </a:solidFill>
                <a:latin typeface="メイリオ" panose="020B0604030504040204" pitchFamily="50" charset="-128"/>
                <a:ea typeface="メイリオ" panose="020B0604030504040204" pitchFamily="50" charset="-128"/>
              </a:rPr>
              <a:t>年版働く女性の実情」（ともに平成</a:t>
            </a:r>
            <a:r>
              <a:rPr kumimoji="1" lang="en-US" altLang="ja-JP" sz="1385" dirty="0">
                <a:solidFill>
                  <a:prstClr val="black"/>
                </a:solidFill>
                <a:latin typeface="メイリオ" panose="020B0604030504040204" pitchFamily="50" charset="-128"/>
                <a:ea typeface="メイリオ" panose="020B0604030504040204" pitchFamily="50" charset="-128"/>
              </a:rPr>
              <a:t>22</a:t>
            </a:r>
            <a:r>
              <a:rPr kumimoji="1" lang="ja-JP" altLang="en-US" sz="1385" dirty="0">
                <a:solidFill>
                  <a:prstClr val="black"/>
                </a:solidFill>
                <a:latin typeface="メイリオ" panose="020B0604030504040204" pitchFamily="50" charset="-128"/>
                <a:ea typeface="メイリオ" panose="020B0604030504040204" pitchFamily="50" charset="-128"/>
              </a:rPr>
              <a:t>年</a:t>
            </a:r>
            <a:r>
              <a:rPr kumimoji="1" lang="en-US" altLang="ja-JP" sz="1385" dirty="0">
                <a:solidFill>
                  <a:prstClr val="black"/>
                </a:solidFill>
                <a:latin typeface="メイリオ" panose="020B0604030504040204" pitchFamily="50" charset="-128"/>
                <a:ea typeface="メイリオ" panose="020B0604030504040204" pitchFamily="50" charset="-128"/>
              </a:rPr>
              <a:t>4</a:t>
            </a:r>
            <a:r>
              <a:rPr kumimoji="1" lang="ja-JP" altLang="en-US" sz="1385" dirty="0">
                <a:solidFill>
                  <a:prstClr val="black"/>
                </a:solidFill>
                <a:latin typeface="メイリオ" panose="020B0604030504040204" pitchFamily="50" charset="-128"/>
                <a:ea typeface="メイリオ" panose="020B0604030504040204" pitchFamily="50" charset="-128"/>
              </a:rPr>
              <a:t>月</a:t>
            </a:r>
            <a:r>
              <a:rPr kumimoji="1" lang="en-US" altLang="ja-JP" sz="1385" dirty="0">
                <a:solidFill>
                  <a:prstClr val="black"/>
                </a:solidFill>
                <a:latin typeface="メイリオ" panose="020B0604030504040204" pitchFamily="50" charset="-128"/>
                <a:ea typeface="メイリオ" panose="020B0604030504040204" pitchFamily="50" charset="-128"/>
              </a:rPr>
              <a:t>9</a:t>
            </a:r>
            <a:r>
              <a:rPr kumimoji="1" lang="ja-JP" altLang="en-US" sz="1385" dirty="0">
                <a:solidFill>
                  <a:prstClr val="black"/>
                </a:solidFill>
                <a:latin typeface="メイリオ" panose="020B0604030504040204" pitchFamily="50" charset="-128"/>
                <a:ea typeface="メイリオ" panose="020B0604030504040204" pitchFamily="50" charset="-128"/>
              </a:rPr>
              <a:t>日公表）において示し、その後、毎年度の「働く女性の実情」において直近の状況を示しています。</a:t>
            </a:r>
            <a:endParaRPr kumimoji="1" lang="en-US" altLang="ja-JP" sz="1385" dirty="0">
              <a:solidFill>
                <a:prstClr val="black"/>
              </a:solidFill>
              <a:latin typeface="メイリオ" panose="020B0604030504040204" pitchFamily="50" charset="-128"/>
              <a:ea typeface="メイリオ" panose="020B0604030504040204" pitchFamily="50" charset="-128"/>
            </a:endParaRPr>
          </a:p>
          <a:p>
            <a:pPr marL="168524" indent="-168524" defTabSz="914400">
              <a:defRPr/>
            </a:pPr>
            <a:endParaRPr kumimoji="1" lang="ja-JP" altLang="en-US" sz="300" dirty="0">
              <a:solidFill>
                <a:prstClr val="black"/>
              </a:solidFill>
              <a:latin typeface="メイリオ" panose="020B0604030504040204" pitchFamily="50" charset="-128"/>
              <a:ea typeface="メイリオ" panose="020B0604030504040204" pitchFamily="50" charset="-128"/>
            </a:endParaRPr>
          </a:p>
        </p:txBody>
      </p:sp>
      <p:sp>
        <p:nvSpPr>
          <p:cNvPr id="59" name="Text Box 5"/>
          <p:cNvSpPr txBox="1">
            <a:spLocks noChangeArrowheads="1"/>
          </p:cNvSpPr>
          <p:nvPr/>
        </p:nvSpPr>
        <p:spPr bwMode="auto">
          <a:xfrm>
            <a:off x="128464" y="5935324"/>
            <a:ext cx="5112568" cy="438582"/>
          </a:xfrm>
          <a:prstGeom prst="rect">
            <a:avLst/>
          </a:prstGeom>
          <a:noFill/>
          <a:ln w="9525">
            <a:noFill/>
            <a:miter lim="800000"/>
            <a:headEnd/>
            <a:tailEnd/>
          </a:ln>
        </p:spPr>
        <p:txBody>
          <a:bodyPr wrap="square">
            <a:spAutoFit/>
          </a:bodyPr>
          <a:lstStyle/>
          <a:p>
            <a:pPr algn="r" defTabSz="779173" fontAlgn="base">
              <a:spcBef>
                <a:spcPct val="50000"/>
              </a:spcBef>
              <a:spcAft>
                <a:spcPct val="0"/>
              </a:spcAft>
              <a:defRPr/>
            </a:pPr>
            <a:r>
              <a:rPr kumimoji="1" lang="zh-TW" altLang="en-US" sz="900" dirty="0">
                <a:solidFill>
                  <a:prstClr val="black"/>
                </a:solidFill>
                <a:latin typeface="メイリオ" panose="020B0604030504040204" pitchFamily="50" charset="-128"/>
                <a:ea typeface="メイリオ" panose="020B0604030504040204" pitchFamily="50" charset="-128"/>
              </a:rPr>
              <a:t>資料出所：厚生労働省「賃金構造基本統計調査」</a:t>
            </a:r>
            <a:r>
              <a:rPr kumimoji="1" lang="ja-JP" altLang="en-US" sz="900" dirty="0">
                <a:solidFill>
                  <a:prstClr val="black"/>
                </a:solidFill>
                <a:latin typeface="メイリオ" panose="020B0604030504040204" pitchFamily="50" charset="-128"/>
                <a:ea typeface="メイリオ" panose="020B0604030504040204" pitchFamily="50" charset="-128"/>
              </a:rPr>
              <a:t>を用いて厚生労働省雇用環境・均等局作成</a:t>
            </a:r>
          </a:p>
          <a:p>
            <a:pPr algn="r" defTabSz="779173" fontAlgn="base">
              <a:spcBef>
                <a:spcPct val="50000"/>
              </a:spcBef>
              <a:spcAft>
                <a:spcPct val="0"/>
              </a:spcAft>
              <a:defRPr/>
            </a:pPr>
            <a:endParaRPr kumimoji="1" lang="ja-JP" altLang="en-US" sz="900" dirty="0">
              <a:solidFill>
                <a:prstClr val="black"/>
              </a:solidFill>
              <a:latin typeface="メイリオ" panose="020B0604030504040204" pitchFamily="50" charset="-128"/>
              <a:ea typeface="メイリオ" panose="020B0604030504040204" pitchFamily="50" charset="-128"/>
            </a:endParaRPr>
          </a:p>
        </p:txBody>
      </p:sp>
      <p:sp>
        <p:nvSpPr>
          <p:cNvPr id="68" name="Rectangle 9"/>
          <p:cNvSpPr>
            <a:spLocks noChangeArrowheads="1"/>
          </p:cNvSpPr>
          <p:nvPr/>
        </p:nvSpPr>
        <p:spPr bwMode="auto">
          <a:xfrm>
            <a:off x="470186" y="1488574"/>
            <a:ext cx="3571852" cy="284059"/>
          </a:xfrm>
          <a:prstGeom prst="rect">
            <a:avLst/>
          </a:prstGeom>
          <a:noFill/>
          <a:ln w="9525" algn="ctr">
            <a:noFill/>
            <a:miter lim="800000"/>
            <a:headEnd/>
            <a:tailEnd/>
          </a:ln>
        </p:spPr>
        <p:txBody>
          <a:bodyPr wrap="none" anchor="ctr"/>
          <a:lstStyle/>
          <a:p>
            <a:pPr algn="ctr" defTabSz="779173" fontAlgn="base">
              <a:spcBef>
                <a:spcPct val="50000"/>
              </a:spcBef>
              <a:spcAft>
                <a:spcPct val="0"/>
              </a:spcAft>
              <a:defRPr/>
            </a:pPr>
            <a:r>
              <a:rPr kumimoji="1" lang="ja-JP" altLang="en-US" sz="1400" dirty="0">
                <a:solidFill>
                  <a:prstClr val="black"/>
                </a:solidFill>
                <a:latin typeface="メイリオ" panose="020B0604030504040204" pitchFamily="50" charset="-128"/>
                <a:ea typeface="メイリオ" panose="020B0604030504040204" pitchFamily="50" charset="-128"/>
              </a:rPr>
              <a:t>男女間賃金格差の要因（単純分析）（令和３年）</a:t>
            </a:r>
          </a:p>
        </p:txBody>
      </p:sp>
      <p:graphicFrame>
        <p:nvGraphicFramePr>
          <p:cNvPr id="69" name="表 68"/>
          <p:cNvGraphicFramePr>
            <a:graphicFrameLocks noGrp="1"/>
          </p:cNvGraphicFramePr>
          <p:nvPr>
            <p:extLst>
              <p:ext uri="{D42A27DB-BD31-4B8C-83A1-F6EECF244321}">
                <p14:modId xmlns:p14="http://schemas.microsoft.com/office/powerpoint/2010/main" val="3647683147"/>
              </p:ext>
            </p:extLst>
          </p:nvPr>
        </p:nvGraphicFramePr>
        <p:xfrm>
          <a:off x="344489" y="1992896"/>
          <a:ext cx="3743060" cy="3817460"/>
        </p:xfrm>
        <a:graphic>
          <a:graphicData uri="http://schemas.openxmlformats.org/drawingml/2006/table">
            <a:tbl>
              <a:tblPr/>
              <a:tblGrid>
                <a:gridCol w="935765">
                  <a:extLst>
                    <a:ext uri="{9D8B030D-6E8A-4147-A177-3AD203B41FA5}">
                      <a16:colId xmlns:a16="http://schemas.microsoft.com/office/drawing/2014/main" val="20000"/>
                    </a:ext>
                  </a:extLst>
                </a:gridCol>
                <a:gridCol w="935765">
                  <a:extLst>
                    <a:ext uri="{9D8B030D-6E8A-4147-A177-3AD203B41FA5}">
                      <a16:colId xmlns:a16="http://schemas.microsoft.com/office/drawing/2014/main" val="20001"/>
                    </a:ext>
                  </a:extLst>
                </a:gridCol>
                <a:gridCol w="935765">
                  <a:extLst>
                    <a:ext uri="{9D8B030D-6E8A-4147-A177-3AD203B41FA5}">
                      <a16:colId xmlns:a16="http://schemas.microsoft.com/office/drawing/2014/main" val="20002"/>
                    </a:ext>
                  </a:extLst>
                </a:gridCol>
                <a:gridCol w="935765">
                  <a:extLst>
                    <a:ext uri="{9D8B030D-6E8A-4147-A177-3AD203B41FA5}">
                      <a16:colId xmlns:a16="http://schemas.microsoft.com/office/drawing/2014/main" val="20003"/>
                    </a:ext>
                  </a:extLst>
                </a:gridCol>
              </a:tblGrid>
              <a:tr h="483604">
                <a:tc rowSpan="2">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ja-JP" altLang="en-US" sz="1000" b="0" i="0" u="none" strike="noStrike" dirty="0">
                          <a:solidFill>
                            <a:srgbClr val="000000"/>
                          </a:solidFill>
                          <a:latin typeface="+mj-ea"/>
                          <a:ea typeface="+mj-ea"/>
                        </a:rPr>
                        <a:t>調整した事項</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zh-TW" altLang="en-US" sz="1000" b="0" i="0" u="none" strike="noStrike" dirty="0">
                          <a:solidFill>
                            <a:srgbClr val="000000"/>
                          </a:solidFill>
                          <a:latin typeface="+mj-ea"/>
                          <a:ea typeface="+mj-ea"/>
                        </a:rPr>
                        <a:t>男女賃金格差</a:t>
                      </a:r>
                    </a:p>
                  </a:txBody>
                  <a:tcPr marL="8116" marR="8116" marT="81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rowSpan="2">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ja-JP" altLang="en-US" sz="1000" b="0" i="0" u="none" strike="noStrike" dirty="0">
                          <a:solidFill>
                            <a:srgbClr val="000000"/>
                          </a:solidFill>
                          <a:latin typeface="+mj-ea"/>
                          <a:ea typeface="+mj-ea"/>
                        </a:rPr>
                        <a:t>男女間格差の</a:t>
                      </a:r>
                      <a:endParaRPr lang="en-US" altLang="ja-JP" sz="1000" b="0" i="0" u="none" strike="noStrike" dirty="0">
                        <a:solidFill>
                          <a:srgbClr val="000000"/>
                        </a:solidFill>
                        <a:latin typeface="+mj-ea"/>
                        <a:ea typeface="+mj-ea"/>
                      </a:endParaRPr>
                    </a:p>
                    <a:p>
                      <a:pPr algn="ctr" fontAlgn="ctr"/>
                      <a:r>
                        <a:rPr lang="ja-JP" altLang="en-US" sz="1000" b="0" i="0" u="none" strike="noStrike" dirty="0">
                          <a:solidFill>
                            <a:srgbClr val="000000"/>
                          </a:solidFill>
                          <a:latin typeface="+mj-ea"/>
                          <a:ea typeface="+mj-ea"/>
                        </a:rPr>
                        <a:t>縮小の程度</a:t>
                      </a:r>
                      <a:br>
                        <a:rPr lang="ja-JP" altLang="en-US" sz="1000" b="0" i="0" u="none" strike="noStrike" dirty="0">
                          <a:solidFill>
                            <a:srgbClr val="000000"/>
                          </a:solidFill>
                          <a:latin typeface="+mj-ea"/>
                          <a:ea typeface="+mj-ea"/>
                        </a:rPr>
                      </a:br>
                      <a:r>
                        <a:rPr lang="ja-JP" altLang="en-US" sz="1000" b="0" i="0" u="none" strike="noStrike" dirty="0">
                          <a:solidFill>
                            <a:srgbClr val="000000"/>
                          </a:solidFill>
                          <a:latin typeface="+mj-ea"/>
                          <a:ea typeface="+mj-ea"/>
                        </a:rPr>
                        <a:t>②－①</a:t>
                      </a:r>
                    </a:p>
                  </a:txBody>
                  <a:tcPr marL="8116" marR="8116" marT="81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12828">
                <a:tc vMerge="1">
                  <a:txBody>
                    <a:bodyPr/>
                    <a:lstStyle/>
                    <a:p>
                      <a:endParaRPr kumimoji="1" lang="ja-JP" altLang="en-US"/>
                    </a:p>
                  </a:txBody>
                  <a:tcPr/>
                </a:tc>
                <a:tc>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ja-JP" altLang="en-US" sz="1000" b="0" i="0" u="none" strike="noStrike" dirty="0">
                          <a:solidFill>
                            <a:srgbClr val="000000"/>
                          </a:solidFill>
                          <a:latin typeface="+mj-ea"/>
                          <a:ea typeface="+mj-ea"/>
                        </a:rPr>
                        <a:t>男女間格差</a:t>
                      </a:r>
                      <a:endParaRPr lang="en-US" altLang="ja-JP" sz="1000" b="0" i="0" u="none" strike="noStrike" dirty="0">
                        <a:solidFill>
                          <a:srgbClr val="000000"/>
                        </a:solidFill>
                        <a:latin typeface="+mj-ea"/>
                        <a:ea typeface="+mj-ea"/>
                      </a:endParaRPr>
                    </a:p>
                    <a:p>
                      <a:pPr algn="ctr" fontAlgn="ctr"/>
                      <a:r>
                        <a:rPr lang="ja-JP" altLang="en-US" sz="1000" b="0" i="0" u="none" strike="noStrike" dirty="0">
                          <a:solidFill>
                            <a:srgbClr val="000000"/>
                          </a:solidFill>
                          <a:latin typeface="+mj-ea"/>
                          <a:ea typeface="+mj-ea"/>
                        </a:rPr>
                        <a:t>（原数値）①</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ja-JP" altLang="en-US" sz="1000" b="0" i="0" u="none" strike="noStrike" dirty="0">
                          <a:solidFill>
                            <a:srgbClr val="000000"/>
                          </a:solidFill>
                          <a:latin typeface="+mj-ea"/>
                          <a:ea typeface="+mj-ea"/>
                        </a:rPr>
                        <a:t>男女間格差</a:t>
                      </a:r>
                      <a:endParaRPr lang="en-US" altLang="ja-JP" sz="1000" b="0" i="0" u="none" strike="noStrike" dirty="0">
                        <a:solidFill>
                          <a:srgbClr val="000000"/>
                        </a:solidFill>
                        <a:latin typeface="+mj-ea"/>
                        <a:ea typeface="+mj-ea"/>
                      </a:endParaRPr>
                    </a:p>
                    <a:p>
                      <a:pPr algn="ctr" fontAlgn="ctr"/>
                      <a:r>
                        <a:rPr lang="ja-JP" altLang="en-US" sz="1000" b="0" i="0" u="none" strike="noStrike" dirty="0">
                          <a:solidFill>
                            <a:srgbClr val="000000"/>
                          </a:solidFill>
                          <a:latin typeface="+mj-ea"/>
                          <a:ea typeface="+mj-ea"/>
                        </a:rPr>
                        <a:t>（調整済み）②</a:t>
                      </a:r>
                    </a:p>
                  </a:txBody>
                  <a:tcPr marL="8116" marR="8116" marT="81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10001"/>
                  </a:ext>
                </a:extLst>
              </a:tr>
              <a:tr h="403004">
                <a:tc>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ja-JP" altLang="en-US" sz="1000" b="0" i="0" u="none" strike="noStrike" dirty="0">
                          <a:solidFill>
                            <a:srgbClr val="000000"/>
                          </a:solidFill>
                          <a:latin typeface="+mj-ea"/>
                          <a:ea typeface="+mj-ea"/>
                        </a:rPr>
                        <a:t>役職</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en-US" altLang="ja-JP" sz="1000" b="0" i="0" u="none" strike="noStrike" dirty="0">
                          <a:solidFill>
                            <a:srgbClr val="000000"/>
                          </a:solidFill>
                          <a:latin typeface="+mj-ea"/>
                          <a:ea typeface="+mj-ea"/>
                        </a:rPr>
                        <a:t>75.2</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en-US" altLang="ja-JP" sz="1000" b="0" i="0" u="none" strike="noStrike" dirty="0">
                          <a:solidFill>
                            <a:srgbClr val="000000"/>
                          </a:solidFill>
                          <a:latin typeface="+mj-ea"/>
                          <a:ea typeface="+mj-ea"/>
                        </a:rPr>
                        <a:t>85.0</a:t>
                      </a:r>
                    </a:p>
                  </a:txBody>
                  <a:tcPr marL="8116" marR="8116" marT="81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en-US" altLang="ja-JP" sz="1000" b="0" i="0" u="none" strike="noStrike" dirty="0">
                          <a:solidFill>
                            <a:srgbClr val="000000"/>
                          </a:solidFill>
                          <a:latin typeface="+mj-ea"/>
                          <a:ea typeface="+mj-ea"/>
                        </a:rPr>
                        <a:t>9.8</a:t>
                      </a:r>
                    </a:p>
                  </a:txBody>
                  <a:tcPr marL="8116" marR="8116" marT="81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3004">
                <a:tc>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ja-JP" altLang="en-US" sz="1000" b="0" i="0" u="none" strike="noStrike" dirty="0">
                          <a:solidFill>
                            <a:srgbClr val="000000"/>
                          </a:solidFill>
                          <a:latin typeface="+mj-ea"/>
                          <a:ea typeface="+mj-ea"/>
                        </a:rPr>
                        <a:t>勤続年数</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en-US" altLang="ja-JP" sz="1000" b="0" i="0" u="none" strike="noStrike" dirty="0">
                        <a:solidFill>
                          <a:srgbClr val="000000"/>
                        </a:solidFill>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en-US" altLang="ja-JP" sz="1000" b="0" i="0" u="none" strike="noStrike" dirty="0">
                          <a:solidFill>
                            <a:srgbClr val="000000"/>
                          </a:solidFill>
                          <a:latin typeface="+mj-ea"/>
                          <a:ea typeface="+mj-ea"/>
                        </a:rPr>
                        <a:t>79.3</a:t>
                      </a:r>
                    </a:p>
                  </a:txBody>
                  <a:tcPr marL="8116" marR="8116" marT="81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en-US" altLang="ja-JP" sz="1000" b="0" i="0" u="none" strike="noStrike" dirty="0">
                          <a:solidFill>
                            <a:srgbClr val="000000"/>
                          </a:solidFill>
                          <a:latin typeface="+mj-ea"/>
                          <a:ea typeface="+mj-ea"/>
                        </a:rPr>
                        <a:t>4.1</a:t>
                      </a:r>
                    </a:p>
                  </a:txBody>
                  <a:tcPr marL="8116" marR="8116" marT="81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3004">
                <a:tc>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ja-JP" altLang="en-US" sz="1000" b="0" i="0" u="none" strike="noStrike" dirty="0">
                          <a:solidFill>
                            <a:srgbClr val="000000"/>
                          </a:solidFill>
                          <a:latin typeface="+mj-ea"/>
                          <a:ea typeface="+mj-ea"/>
                        </a:rPr>
                        <a:t>学歴</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en-US" altLang="ja-JP" sz="1000" b="0" i="0" u="none" strike="noStrike" dirty="0">
                        <a:solidFill>
                          <a:srgbClr val="000000"/>
                        </a:solidFill>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en-US" altLang="ja-JP" sz="1000" b="0" i="0" u="none" strike="noStrike" dirty="0">
                          <a:solidFill>
                            <a:srgbClr val="000000"/>
                          </a:solidFill>
                          <a:latin typeface="+mj-ea"/>
                          <a:ea typeface="+mj-ea"/>
                        </a:rPr>
                        <a:t>77.1</a:t>
                      </a:r>
                    </a:p>
                  </a:txBody>
                  <a:tcPr marL="8116" marR="8116" marT="81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en-US" altLang="ja-JP" sz="1000" b="0" i="0" u="none" strike="noStrike" dirty="0">
                          <a:solidFill>
                            <a:srgbClr val="000000"/>
                          </a:solidFill>
                          <a:latin typeface="+mj-ea"/>
                          <a:ea typeface="+mj-ea"/>
                        </a:rPr>
                        <a:t>1.9</a:t>
                      </a:r>
                    </a:p>
                  </a:txBody>
                  <a:tcPr marL="8116" marR="8116" marT="81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3004">
                <a:tc>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ja-JP" altLang="en-US" sz="1000" b="0" i="0" u="none" strike="noStrike" dirty="0">
                          <a:solidFill>
                            <a:srgbClr val="000000"/>
                          </a:solidFill>
                          <a:latin typeface="+mj-ea"/>
                          <a:ea typeface="+mj-ea"/>
                        </a:rPr>
                        <a:t>労働時間</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en-US" altLang="ja-JP" sz="1000" b="0" i="0" u="none" strike="noStrike" dirty="0">
                        <a:solidFill>
                          <a:srgbClr val="000000"/>
                        </a:solidFill>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en-US" altLang="ja-JP" sz="1000" b="0" i="0" u="none" strike="noStrike" dirty="0">
                          <a:solidFill>
                            <a:srgbClr val="000000"/>
                          </a:solidFill>
                          <a:latin typeface="+mj-ea"/>
                          <a:ea typeface="+mj-ea"/>
                        </a:rPr>
                        <a:t>77.5</a:t>
                      </a:r>
                    </a:p>
                  </a:txBody>
                  <a:tcPr marL="8116" marR="8116" marT="81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en-US" altLang="ja-JP" sz="1000" b="0" i="0" u="none" strike="noStrike" dirty="0">
                          <a:solidFill>
                            <a:srgbClr val="000000"/>
                          </a:solidFill>
                          <a:latin typeface="+mj-ea"/>
                          <a:ea typeface="+mj-ea"/>
                        </a:rPr>
                        <a:t>2.3</a:t>
                      </a:r>
                    </a:p>
                  </a:txBody>
                  <a:tcPr marL="8116" marR="8116" marT="81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3004">
                <a:tc>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ja-JP" altLang="en-US" sz="1000" b="0" i="0" u="none" strike="noStrike" dirty="0">
                          <a:solidFill>
                            <a:srgbClr val="000000"/>
                          </a:solidFill>
                          <a:latin typeface="+mj-ea"/>
                          <a:ea typeface="+mj-ea"/>
                        </a:rPr>
                        <a:t>年齢</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en-US" altLang="ja-JP" sz="1000" b="0" i="0" u="none" strike="noStrike" dirty="0">
                        <a:solidFill>
                          <a:srgbClr val="000000"/>
                        </a:solidFill>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en-US" altLang="ja-JP" sz="1000" b="0" i="0" u="none" strike="noStrike" dirty="0">
                          <a:solidFill>
                            <a:srgbClr val="000000"/>
                          </a:solidFill>
                          <a:latin typeface="+mj-ea"/>
                          <a:ea typeface="+mj-ea"/>
                        </a:rPr>
                        <a:t>75.9</a:t>
                      </a:r>
                    </a:p>
                  </a:txBody>
                  <a:tcPr marL="8116" marR="8116" marT="81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en-US" altLang="ja-JP" sz="1000" b="0" i="0" u="none" strike="noStrike" dirty="0">
                          <a:solidFill>
                            <a:srgbClr val="000000"/>
                          </a:solidFill>
                          <a:latin typeface="+mj-ea"/>
                          <a:ea typeface="+mj-ea"/>
                        </a:rPr>
                        <a:t>0.7</a:t>
                      </a:r>
                    </a:p>
                  </a:txBody>
                  <a:tcPr marL="8116" marR="8116" marT="81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3004">
                <a:tc>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ja-JP" altLang="en-US" sz="1000" b="0" i="0" u="none" strike="noStrike" dirty="0">
                          <a:solidFill>
                            <a:srgbClr val="000000"/>
                          </a:solidFill>
                          <a:latin typeface="+mj-ea"/>
                          <a:ea typeface="+mj-ea"/>
                        </a:rPr>
                        <a:t>企業規模</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en-US" altLang="ja-JP" sz="1000" b="0" i="0" u="none" strike="noStrike" dirty="0">
                        <a:solidFill>
                          <a:srgbClr val="000000"/>
                        </a:solidFill>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en-US" altLang="ja-JP" sz="1000" b="0" i="0" u="none" strike="noStrike" dirty="0">
                          <a:solidFill>
                            <a:srgbClr val="000000"/>
                          </a:solidFill>
                          <a:latin typeface="+mj-ea"/>
                          <a:ea typeface="+mj-ea"/>
                        </a:rPr>
                        <a:t>75.2</a:t>
                      </a:r>
                    </a:p>
                  </a:txBody>
                  <a:tcPr marL="8116" marR="8116" marT="81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en-US" altLang="ja-JP" sz="1000" b="0" i="0" u="none" strike="noStrike" dirty="0">
                          <a:solidFill>
                            <a:srgbClr val="000000"/>
                          </a:solidFill>
                          <a:latin typeface="+mj-ea"/>
                          <a:ea typeface="+mj-ea"/>
                        </a:rPr>
                        <a:t>0.0</a:t>
                      </a:r>
                    </a:p>
                  </a:txBody>
                  <a:tcPr marL="8116" marR="8116" marT="81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03004">
                <a:tc>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ja-JP" altLang="en-US" sz="1000" b="0" i="0" u="none" strike="noStrike" dirty="0">
                          <a:solidFill>
                            <a:srgbClr val="000000"/>
                          </a:solidFill>
                          <a:latin typeface="+mj-ea"/>
                          <a:ea typeface="+mj-ea"/>
                        </a:rPr>
                        <a:t>産業</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en-US" altLang="ja-JP" sz="1000" b="0" i="0" u="none" strike="noStrike" dirty="0">
                        <a:solidFill>
                          <a:srgbClr val="000000"/>
                        </a:solidFill>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en-US" altLang="ja-JP" sz="1000" b="0" i="0" u="none" strike="noStrike" dirty="0">
                          <a:solidFill>
                            <a:srgbClr val="000000"/>
                          </a:solidFill>
                          <a:latin typeface="+mj-ea"/>
                          <a:ea typeface="+mj-ea"/>
                        </a:rPr>
                        <a:t>73.0</a:t>
                      </a:r>
                    </a:p>
                  </a:txBody>
                  <a:tcPr marL="8116" marR="8116" marT="81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Calibri"/>
                        </a:defRPr>
                      </a:lvl1pPr>
                      <a:lvl2pPr marL="371475" algn="l" defTabSz="742950" rtl="0" eaLnBrk="1" latinLnBrk="0" hangingPunct="1">
                        <a:defRPr kumimoji="1" sz="1463" kern="1200">
                          <a:solidFill>
                            <a:schemeClr val="tx1"/>
                          </a:solidFill>
                          <a:latin typeface="Calibri"/>
                        </a:defRPr>
                      </a:lvl2pPr>
                      <a:lvl3pPr marL="742950" algn="l" defTabSz="742950" rtl="0" eaLnBrk="1" latinLnBrk="0" hangingPunct="1">
                        <a:defRPr kumimoji="1" sz="1463" kern="1200">
                          <a:solidFill>
                            <a:schemeClr val="tx1"/>
                          </a:solidFill>
                          <a:latin typeface="Calibri"/>
                        </a:defRPr>
                      </a:lvl3pPr>
                      <a:lvl4pPr marL="1114425" algn="l" defTabSz="742950" rtl="0" eaLnBrk="1" latinLnBrk="0" hangingPunct="1">
                        <a:defRPr kumimoji="1" sz="1463" kern="1200">
                          <a:solidFill>
                            <a:schemeClr val="tx1"/>
                          </a:solidFill>
                          <a:latin typeface="Calibri"/>
                        </a:defRPr>
                      </a:lvl4pPr>
                      <a:lvl5pPr marL="1485900" algn="l" defTabSz="742950" rtl="0" eaLnBrk="1" latinLnBrk="0" hangingPunct="1">
                        <a:defRPr kumimoji="1" sz="1463" kern="1200">
                          <a:solidFill>
                            <a:schemeClr val="tx1"/>
                          </a:solidFill>
                          <a:latin typeface="Calibri"/>
                        </a:defRPr>
                      </a:lvl5pPr>
                      <a:lvl6pPr marL="1857375" algn="l" defTabSz="742950" rtl="0" eaLnBrk="1" latinLnBrk="0" hangingPunct="1">
                        <a:defRPr kumimoji="1" sz="1463" kern="1200">
                          <a:solidFill>
                            <a:schemeClr val="tx1"/>
                          </a:solidFill>
                          <a:latin typeface="Calibri"/>
                        </a:defRPr>
                      </a:lvl6pPr>
                      <a:lvl7pPr marL="2228850" algn="l" defTabSz="742950" rtl="0" eaLnBrk="1" latinLnBrk="0" hangingPunct="1">
                        <a:defRPr kumimoji="1" sz="1463" kern="1200">
                          <a:solidFill>
                            <a:schemeClr val="tx1"/>
                          </a:solidFill>
                          <a:latin typeface="Calibri"/>
                        </a:defRPr>
                      </a:lvl7pPr>
                      <a:lvl8pPr marL="2600325" algn="l" defTabSz="742950" rtl="0" eaLnBrk="1" latinLnBrk="0" hangingPunct="1">
                        <a:defRPr kumimoji="1" sz="1463" kern="1200">
                          <a:solidFill>
                            <a:schemeClr val="tx1"/>
                          </a:solidFill>
                          <a:latin typeface="Calibri"/>
                        </a:defRPr>
                      </a:lvl8pPr>
                      <a:lvl9pPr marL="2971800" algn="l" defTabSz="742950" rtl="0" eaLnBrk="1" latinLnBrk="0" hangingPunct="1">
                        <a:defRPr kumimoji="1" sz="1463" kern="1200">
                          <a:solidFill>
                            <a:schemeClr val="tx1"/>
                          </a:solidFill>
                          <a:latin typeface="Calibri"/>
                        </a:defRPr>
                      </a:lvl9pPr>
                    </a:lstStyle>
                    <a:p>
                      <a:pPr algn="ctr" fontAlgn="ctr"/>
                      <a:r>
                        <a:rPr lang="en-US" altLang="ja-JP" sz="1000" b="0" i="0" u="none" strike="noStrike" dirty="0">
                          <a:solidFill>
                            <a:srgbClr val="000000"/>
                          </a:solidFill>
                          <a:latin typeface="+mj-ea"/>
                          <a:ea typeface="+mj-ea"/>
                        </a:rPr>
                        <a:t>-2.2</a:t>
                      </a:r>
                    </a:p>
                  </a:txBody>
                  <a:tcPr marL="8116" marR="8116" marT="81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2" name="スライド番号プレースホルダー 1"/>
          <p:cNvSpPr>
            <a:spLocks noGrp="1"/>
          </p:cNvSpPr>
          <p:nvPr>
            <p:ph type="sldNum" sz="quarter" idx="4"/>
          </p:nvPr>
        </p:nvSpPr>
        <p:spPr/>
        <p:txBody>
          <a:bodyPr/>
          <a:lstStyle/>
          <a:p>
            <a:pPr defTabSz="914400">
              <a:defRPr/>
            </a:pPr>
            <a:fld id="{48F63A3B-78C7-47BE-AE5E-E10140E04643}" type="slidenum">
              <a:rPr kumimoji="1" lang="en-US">
                <a:solidFill>
                  <a:prstClr val="black"/>
                </a:solidFill>
                <a:latin typeface="+mn-ea"/>
              </a:rPr>
              <a:pPr defTabSz="914400">
                <a:defRPr/>
              </a:pPr>
              <a:t>9</a:t>
            </a:fld>
            <a:endParaRPr kumimoji="1" lang="en-US" dirty="0">
              <a:solidFill>
                <a:prstClr val="black"/>
              </a:solidFill>
              <a:latin typeface="+mn-ea"/>
            </a:endParaRPr>
          </a:p>
        </p:txBody>
      </p:sp>
      <p:sp>
        <p:nvSpPr>
          <p:cNvPr id="3" name="楕円 2"/>
          <p:cNvSpPr/>
          <p:nvPr/>
        </p:nvSpPr>
        <p:spPr>
          <a:xfrm>
            <a:off x="3330422" y="3417016"/>
            <a:ext cx="597024" cy="332656"/>
          </a:xfrm>
          <a:prstGeom prst="ellipse">
            <a:avLst/>
          </a:prstGeom>
          <a:noFill/>
          <a:ln w="28575">
            <a:solidFill>
              <a:srgbClr val="FF00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4" name="楕円 23"/>
          <p:cNvSpPr/>
          <p:nvPr/>
        </p:nvSpPr>
        <p:spPr>
          <a:xfrm>
            <a:off x="3346750" y="3022496"/>
            <a:ext cx="597024" cy="332656"/>
          </a:xfrm>
          <a:prstGeom prst="ellipse">
            <a:avLst/>
          </a:prstGeom>
          <a:noFill/>
          <a:ln w="28575">
            <a:solidFill>
              <a:srgbClr val="FF00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5" name="楕円 24"/>
          <p:cNvSpPr/>
          <p:nvPr/>
        </p:nvSpPr>
        <p:spPr>
          <a:xfrm>
            <a:off x="3331850" y="4227837"/>
            <a:ext cx="597024" cy="332656"/>
          </a:xfrm>
          <a:prstGeom prst="ellipse">
            <a:avLst/>
          </a:prstGeom>
          <a:noFill/>
          <a:ln w="28575">
            <a:solidFill>
              <a:srgbClr val="FF00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Tree>
    <p:extLst>
      <p:ext uri="{BB962C8B-B14F-4D97-AF65-F5344CB8AC3E}">
        <p14:creationId xmlns:p14="http://schemas.microsoft.com/office/powerpoint/2010/main" val="3785260982"/>
      </p:ext>
    </p:extLst>
  </p:cSld>
  <p:clrMapOvr>
    <a:masterClrMapping/>
  </p:clrMapOvr>
</p:sld>
</file>

<file path=ppt/theme/theme1.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8886e6d-ca38-4783-ac23-8bd097117a79" xsi:nil="true"/>
    <lcf76f155ced4ddcb4097134ff3c332f xmlns="03c1b062-cc00-401a-a481-d2eda333f8ec">
      <Terms xmlns="http://schemas.microsoft.com/office/infopath/2007/PartnerControls"/>
    </lcf76f155ced4ddcb4097134ff3c332f>
    <Owner xmlns="03c1b062-cc00-401a-a481-d2eda333f8ec">
      <UserInfo>
        <DisplayName/>
        <AccountId xsi:nil="true"/>
        <AccountType/>
      </UserInfo>
    </Owner>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AA6B92FAA91FF4BAD2C1789F991BB44" ma:contentTypeVersion="14" ma:contentTypeDescription="新しいドキュメントを作成します。" ma:contentTypeScope="" ma:versionID="dcfc7f5d12efda06022490ba59700f2e">
  <xsd:schema xmlns:xsd="http://www.w3.org/2001/XMLSchema" xmlns:xs="http://www.w3.org/2001/XMLSchema" xmlns:p="http://schemas.microsoft.com/office/2006/metadata/properties" xmlns:ns2="03c1b062-cc00-401a-a481-d2eda333f8ec" xmlns:ns3="c8886e6d-ca38-4783-ac23-8bd097117a79" targetNamespace="http://schemas.microsoft.com/office/2006/metadata/properties" ma:root="true" ma:fieldsID="ff53e302648006251a7f75e55be02af1" ns2:_="" ns3:_="">
    <xsd:import namespace="03c1b062-cc00-401a-a481-d2eda333f8ec"/>
    <xsd:import namespace="c8886e6d-ca38-4783-ac23-8bd097117a79"/>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c1b062-cc00-401a-a481-d2eda333f8ec"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886e6d-ca38-4783-ac23-8bd097117a79"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3766de6-2a72-427e-8b82-3d1e58407ee3}" ma:internalName="TaxCatchAll" ma:showField="CatchAllData" ma:web="c8886e6d-ca38-4783-ac23-8bd097117a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CEF1F3-83CB-4ED3-A3F4-8761232B3425}">
  <ds:schemaRefs>
    <ds:schemaRef ds:uri="http://www.w3.org/XML/1998/namespace"/>
    <ds:schemaRef ds:uri="http://purl.org/dc/dcmitype/"/>
    <ds:schemaRef ds:uri="http://purl.org/dc/terms/"/>
    <ds:schemaRef ds:uri="http://schemas.microsoft.com/office/infopath/2007/PartnerControls"/>
    <ds:schemaRef ds:uri="http://schemas.microsoft.com/office/2006/documentManagement/types"/>
    <ds:schemaRef ds:uri="c8886e6d-ca38-4783-ac23-8bd097117a79"/>
    <ds:schemaRef ds:uri="http://schemas.openxmlformats.org/package/2006/metadata/core-properties"/>
    <ds:schemaRef ds:uri="03c1b062-cc00-401a-a481-d2eda333f8ec"/>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13CD4B8C-76BB-4438-9382-51FC5599D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c1b062-cc00-401a-a481-d2eda333f8ec"/>
    <ds:schemaRef ds:uri="c8886e6d-ca38-4783-ac23-8bd097117a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D4CDE8-92CA-4D90-A2A1-0EC09C4082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パワーポイント統一様式_A4横標準v17</Template>
  <Words>12675</Words>
  <PresentationFormat>A4 210 x 297 mm</PresentationFormat>
  <Paragraphs>998</Paragraphs>
  <Slides>36</Slides>
  <Notes>34</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36</vt:i4>
      </vt:variant>
    </vt:vector>
  </HeadingPairs>
  <TitlesOfParts>
    <vt:vector size="47" baseType="lpstr">
      <vt:lpstr>Meiryo</vt:lpstr>
      <vt:lpstr>Meiryo</vt:lpstr>
      <vt:lpstr>游ゴシック</vt:lpstr>
      <vt:lpstr>Arial</vt:lpstr>
      <vt:lpstr>Calibri</vt:lpstr>
      <vt:lpstr>Calibri Light</vt:lpstr>
      <vt:lpstr>Segoe UI</vt:lpstr>
      <vt:lpstr>Wingdings</vt:lpstr>
      <vt:lpstr>Office テーマ</vt:lpstr>
      <vt:lpstr>1_Office テーマ</vt:lpstr>
      <vt:lpstr>2_Office テーマ</vt:lpstr>
      <vt:lpstr>女性活躍推進法に基づく男女間賃金差異の情報公表について</vt:lpstr>
      <vt:lpstr>PowerPoint プレゼンテーション</vt:lpstr>
      <vt:lpstr>PowerPoint プレゼンテーション</vt:lpstr>
      <vt:lpstr>PowerPoint プレゼンテーション</vt:lpstr>
      <vt:lpstr>女活法を踏まえ実施する必要がある事項①：状況把握と目標設定（その１）</vt:lpstr>
      <vt:lpstr>PowerPoint プレゼンテーション</vt:lpstr>
      <vt:lpstr>PowerPoint プレゼンテーション</vt:lpstr>
      <vt:lpstr>（参考１）日英独仏の男女間賃金格差（OECD）</vt:lpstr>
      <vt:lpstr>PowerPoint プレゼンテーション</vt:lpstr>
      <vt:lpstr>PowerPoint プレゼンテーション</vt:lpstr>
      <vt:lpstr>PowerPoint プレゼンテーション</vt:lpstr>
      <vt:lpstr>①労働者を男性・女性、また、正規・非正規で４種類に分類します。</vt:lpstr>
      <vt:lpstr>②４種類の労働者それぞれについて、一の事業年度の総賃金と人員数を算出します。</vt:lpstr>
      <vt:lpstr>③４種類の労働者それぞれについて、平均年間賃金を算出します。</vt:lpstr>
      <vt:lpstr>④正規・非正規の総賃金・人員数を利用して、全ての労働者の年間平均賃金を男女別に算出します。</vt:lpstr>
      <vt:lpstr>⑤正規、非正規、全ての労働者の区分ごとに、（女性の平均年間賃金）÷（男性の平均年間賃金）により、割合（パーセント）算出し、公表します。</vt:lpstr>
      <vt:lpstr>留意するポイント（情報公表が必要な３区分）</vt:lpstr>
      <vt:lpstr>（参考）本社と複数の支社がある場合１／２</vt:lpstr>
      <vt:lpstr>（参考）本社と複数の支社がある場合２／２</vt:lpstr>
      <vt:lpstr>PowerPoint プレゼンテーション</vt:lpstr>
      <vt:lpstr>総賃金の算出（源泉徴収簿を用いる場合）</vt:lpstr>
      <vt:lpstr>総賃金の算出（源泉徴収簿を用いる場合）</vt:lpstr>
      <vt:lpstr>総賃金について</vt:lpstr>
      <vt:lpstr>有価証券報告書を作成している場合の算出について</vt:lpstr>
      <vt:lpstr>PowerPoint プレゼンテーション</vt:lpstr>
      <vt:lpstr>人員数の算出</vt:lpstr>
      <vt:lpstr>人員の考え方</vt:lpstr>
      <vt:lpstr>留意するポイント（人員数の算出について）</vt:lpstr>
      <vt:lpstr>（参考）事業年度が１月～１２月の場合の人員数の算出</vt:lpstr>
      <vt:lpstr>PowerPoint プレゼンテーション</vt:lpstr>
      <vt:lpstr>男女間賃金差異の公表イメージ</vt:lpstr>
      <vt:lpstr>男女間賃金差異の公表例</vt:lpstr>
      <vt:lpstr>男女間賃金差異の意味について</vt:lpstr>
      <vt:lpstr>説明欄の活用について</vt:lpstr>
      <vt:lpstr>留意するポイント（法人単位での情報公表）</vt:lpstr>
      <vt:lpstr>公表時期等について（101人以上企業）</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0x0101001AA6B92FAA91FF4BAD2C1789F991BB44</vt:lpwstr>
  </property>
  <property fmtid="{D5CDD505-2E9C-101B-9397-08002B2CF9AE}" pid="3" name="MediaServiceImageTags">
    <vt:lpwstr/>
  </property>
</Properties>
</file>