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99CCFF"/>
    <a:srgbClr val="FFFFFF"/>
    <a:srgbClr val="FFF7DC"/>
    <a:srgbClr val="FFCCFF"/>
    <a:srgbClr val="A9A9A9"/>
    <a:srgbClr val="FA8EBF"/>
    <a:srgbClr val="66FFCC"/>
    <a:srgbClr val="00FFFF"/>
    <a:srgbClr val="C39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819232-5452-46D9-AB85-52E74D868053}" v="2" dt="2026-04-22T03:00:14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9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沼田綾子" userId="S::nanags@kikan-ad.esb.mhlw.go.jp::431974d4-d3fb-47c2-ac97-a732dbbc6545" providerId="AD" clId="Web-{275CD9E0-3524-653A-6624-4CF178D0DCBE}"/>
    <pc:docChg chg="modSld">
      <pc:chgData name="沼田綾子" userId="S::nanags@kikan-ad.esb.mhlw.go.jp::431974d4-d3fb-47c2-ac97-a732dbbc6545" providerId="AD" clId="Web-{275CD9E0-3524-653A-6624-4CF178D0DCBE}" dt="2026-04-17T07:51:07.116" v="22"/>
      <pc:docMkLst>
        <pc:docMk/>
      </pc:docMkLst>
      <pc:sldChg chg="addSp delSp modSp">
        <pc:chgData name="沼田綾子" userId="S::nanags@kikan-ad.esb.mhlw.go.jp::431974d4-d3fb-47c2-ac97-a732dbbc6545" providerId="AD" clId="Web-{275CD9E0-3524-653A-6624-4CF178D0DCBE}" dt="2026-04-17T07:51:07.116" v="22"/>
        <pc:sldMkLst>
          <pc:docMk/>
          <pc:sldMk cId="745806151" sldId="256"/>
        </pc:sldMkLst>
      </pc:sldChg>
    </pc:docChg>
  </pc:docChgLst>
  <pc:docChgLst>
    <pc:chgData name="沼田綾子" userId="S::nanags@kikan-ad.esb.mhlw.go.jp::431974d4-d3fb-47c2-ac97-a732dbbc6545" providerId="AD" clId="Web-{7FD8742A-1354-0DB2-F0B5-8C54E9BE8426}"/>
    <pc:docChg chg="modSld">
      <pc:chgData name="沼田綾子" userId="S::nanags@kikan-ad.esb.mhlw.go.jp::431974d4-d3fb-47c2-ac97-a732dbbc6545" providerId="AD" clId="Web-{7FD8742A-1354-0DB2-F0B5-8C54E9BE8426}" dt="2026-04-17T07:52:52.776" v="0" actId="1076"/>
      <pc:docMkLst>
        <pc:docMk/>
      </pc:docMkLst>
      <pc:sldChg chg="modSp">
        <pc:chgData name="沼田綾子" userId="S::nanags@kikan-ad.esb.mhlw.go.jp::431974d4-d3fb-47c2-ac97-a732dbbc6545" providerId="AD" clId="Web-{7FD8742A-1354-0DB2-F0B5-8C54E9BE8426}" dt="2026-04-17T07:52:52.776" v="0" actId="1076"/>
        <pc:sldMkLst>
          <pc:docMk/>
          <pc:sldMk cId="745806151" sldId="256"/>
        </pc:sldMkLst>
        <pc:spChg chg="mod">
          <ac:chgData name="沼田綾子" userId="S::nanags@kikan-ad.esb.mhlw.go.jp::431974d4-d3fb-47c2-ac97-a732dbbc6545" providerId="AD" clId="Web-{7FD8742A-1354-0DB2-F0B5-8C54E9BE8426}" dt="2026-04-17T07:52:52.776" v="0" actId="1076"/>
          <ac:spMkLst>
            <pc:docMk/>
            <pc:sldMk cId="745806151" sldId="256"/>
            <ac:spMk id="12" creationId="{2431C93F-0398-815A-1511-33EFF300EA8B}"/>
          </ac:spMkLst>
        </pc:spChg>
      </pc:sldChg>
    </pc:docChg>
  </pc:docChgLst>
  <pc:docChgLst>
    <pc:chgData name="大澤智" userId="c1d81557-bef6-4c09-bb1b-4fffc86aa983" providerId="ADAL" clId="{2F819232-5452-46D9-AB85-52E74D868053}"/>
    <pc:docChg chg="modSld">
      <pc:chgData name="大澤智" userId="c1d81557-bef6-4c09-bb1b-4fffc86aa983" providerId="ADAL" clId="{2F819232-5452-46D9-AB85-52E74D868053}" dt="2026-04-22T03:00:14.183" v="13"/>
      <pc:docMkLst>
        <pc:docMk/>
      </pc:docMkLst>
      <pc:sldChg chg="modSp mod">
        <pc:chgData name="大澤智" userId="c1d81557-bef6-4c09-bb1b-4fffc86aa983" providerId="ADAL" clId="{2F819232-5452-46D9-AB85-52E74D868053}" dt="2026-04-22T03:00:14.183" v="13"/>
        <pc:sldMkLst>
          <pc:docMk/>
          <pc:sldMk cId="554202328" sldId="257"/>
        </pc:sldMkLst>
        <pc:spChg chg="mod">
          <ac:chgData name="大澤智" userId="c1d81557-bef6-4c09-bb1b-4fffc86aa983" providerId="ADAL" clId="{2F819232-5452-46D9-AB85-52E74D868053}" dt="2026-04-22T03:00:14.183" v="13"/>
          <ac:spMkLst>
            <pc:docMk/>
            <pc:sldMk cId="554202328" sldId="257"/>
            <ac:spMk id="11" creationId="{D2BF92D0-ECCE-B8B2-633A-231E3230F898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47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56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19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19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07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44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30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96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95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54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51109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B55C6-6A6F-46CE-AB15-8407B8EA076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9DAED-6D28-40FE-AE46-237EBAC0F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12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楕円 49">
            <a:extLst>
              <a:ext uri="{FF2B5EF4-FFF2-40B4-BE49-F238E27FC236}">
                <a16:creationId xmlns:a16="http://schemas.microsoft.com/office/drawing/2014/main" id="{88BE6C0E-68A2-A021-4493-E3A41BDD5887}"/>
              </a:ext>
            </a:extLst>
          </p:cNvPr>
          <p:cNvSpPr/>
          <p:nvPr/>
        </p:nvSpPr>
        <p:spPr>
          <a:xfrm>
            <a:off x="5279160" y="1173708"/>
            <a:ext cx="1795750" cy="1742495"/>
          </a:xfrm>
          <a:prstGeom prst="ellipse">
            <a:avLst/>
          </a:prstGeom>
          <a:pattFill prst="wd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1" name="図 20" descr="屋内, テーブル, 座る, 小さい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62F86B9-3C1A-EF4E-0E84-604FC510C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1" y="1095971"/>
            <a:ext cx="2083494" cy="2303700"/>
          </a:xfrm>
          <a:prstGeom prst="rect">
            <a:avLst/>
          </a:prstGeom>
        </p:spPr>
      </p:pic>
      <p:sp>
        <p:nvSpPr>
          <p:cNvPr id="34" name="楕円 33">
            <a:extLst>
              <a:ext uri="{FF2B5EF4-FFF2-40B4-BE49-F238E27FC236}">
                <a16:creationId xmlns:a16="http://schemas.microsoft.com/office/drawing/2014/main" id="{D830E9B4-B649-1417-A4C1-E0C3437917B0}"/>
              </a:ext>
            </a:extLst>
          </p:cNvPr>
          <p:cNvSpPr/>
          <p:nvPr/>
        </p:nvSpPr>
        <p:spPr>
          <a:xfrm>
            <a:off x="62708" y="4706633"/>
            <a:ext cx="6647456" cy="2166938"/>
          </a:xfrm>
          <a:prstGeom prst="ellipse">
            <a:avLst/>
          </a:prstGeom>
          <a:solidFill>
            <a:srgbClr val="FFF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2"/>
              </a:solidFill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BC10F9C4-A5BE-8ACF-15CC-CE0411393DEB}"/>
              </a:ext>
            </a:extLst>
          </p:cNvPr>
          <p:cNvSpPr/>
          <p:nvPr/>
        </p:nvSpPr>
        <p:spPr>
          <a:xfrm>
            <a:off x="4246431" y="-682030"/>
            <a:ext cx="2720464" cy="2334186"/>
          </a:xfrm>
          <a:prstGeom prst="ellipse">
            <a:avLst/>
          </a:prstGeom>
          <a:pattFill prst="wdUpDiag">
            <a:fgClr>
              <a:srgbClr val="99CCFF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B5E86A0-D987-029C-5AC0-63BD9E83B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8181" y="4889825"/>
            <a:ext cx="5915025" cy="2166937"/>
          </a:xfrm>
        </p:spPr>
        <p:txBody>
          <a:bodyPr anchor="ctr"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職場の雰囲気を</a:t>
            </a:r>
            <a:r>
              <a:rPr lang="ja-JP" altLang="en-US" sz="3200">
                <a:solidFill>
                  <a:schemeClr val="accent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体感</a:t>
            </a: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できる！</a:t>
            </a:r>
            <a:endParaRPr lang="en-US" altLang="ja-JP" sz="240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仕事内容を</a:t>
            </a:r>
            <a:r>
              <a:rPr lang="ja-JP" altLang="en-US" sz="3200">
                <a:solidFill>
                  <a:schemeClr val="accent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実際</a:t>
            </a: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に見ることができる！</a:t>
            </a:r>
            <a:endParaRPr lang="en-US" altLang="ja-JP" sz="240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疑問点を事前に</a:t>
            </a:r>
            <a:r>
              <a:rPr lang="ja-JP" altLang="en-US" sz="3200">
                <a:solidFill>
                  <a:schemeClr val="accent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解消</a:t>
            </a: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できる！</a:t>
            </a:r>
            <a:endParaRPr lang="en-US" sz="240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D794C4-8BAC-D65B-5A7A-25042165B8E3}"/>
              </a:ext>
            </a:extLst>
          </p:cNvPr>
          <p:cNvSpPr txBox="1"/>
          <p:nvPr/>
        </p:nvSpPr>
        <p:spPr>
          <a:xfrm>
            <a:off x="910659" y="4596809"/>
            <a:ext cx="5471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3600">
                <a:solidFill>
                  <a:srgbClr val="4472C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職場見学のメリット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5FF85CD-688D-F870-7EBF-065BF2703213}"/>
              </a:ext>
            </a:extLst>
          </p:cNvPr>
          <p:cNvSpPr txBox="1"/>
          <p:nvPr/>
        </p:nvSpPr>
        <p:spPr>
          <a:xfrm>
            <a:off x="262652" y="666680"/>
            <a:ext cx="2145610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4400" b="1">
                <a:solidFill>
                  <a:srgbClr val="4472C4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DLaM Display" panose="02010000000000000000" pitchFamily="2" charset="0"/>
              </a:rPr>
              <a:t>まずは</a:t>
            </a:r>
            <a:endParaRPr kumimoji="1" lang="ja-JP" altLang="en-US" sz="8000" b="1">
              <a:solidFill>
                <a:srgbClr val="4472C4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B43FE4-B768-1295-70AA-5D834FC7D52A}"/>
              </a:ext>
            </a:extLst>
          </p:cNvPr>
          <p:cNvSpPr txBox="1"/>
          <p:nvPr/>
        </p:nvSpPr>
        <p:spPr>
          <a:xfrm>
            <a:off x="1614629" y="663560"/>
            <a:ext cx="249924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見学</a:t>
            </a:r>
            <a:endParaRPr kumimoji="1" lang="ja-JP" altLang="en-US" sz="8000" b="1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E849D22-D42E-D818-23E2-570170935B1E}"/>
              </a:ext>
            </a:extLst>
          </p:cNvPr>
          <p:cNvSpPr txBox="1"/>
          <p:nvPr/>
        </p:nvSpPr>
        <p:spPr>
          <a:xfrm>
            <a:off x="3752652" y="1213951"/>
            <a:ext cx="1182586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4400" b="1">
                <a:solidFill>
                  <a:srgbClr val="4472C4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DLaM Display" panose="02010000000000000000" pitchFamily="2" charset="0"/>
              </a:rPr>
              <a:t>から</a:t>
            </a:r>
            <a:endParaRPr kumimoji="1" lang="ja-JP" altLang="en-US" sz="8000" b="1">
              <a:solidFill>
                <a:srgbClr val="4472C4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3166554-46F4-A5E6-8CD4-7CFD085F783A}"/>
              </a:ext>
            </a:extLst>
          </p:cNvPr>
          <p:cNvSpPr txBox="1"/>
          <p:nvPr/>
        </p:nvSpPr>
        <p:spPr>
          <a:xfrm>
            <a:off x="2472775" y="1868789"/>
            <a:ext cx="4222376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4400" b="1">
                <a:solidFill>
                  <a:srgbClr val="4472C4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DLaM Display" panose="02010000000000000000" pitchFamily="2" charset="0"/>
              </a:rPr>
              <a:t>はじめませんか？</a:t>
            </a:r>
            <a:endParaRPr kumimoji="1" lang="ja-JP" altLang="en-US" sz="8000" b="1">
              <a:solidFill>
                <a:srgbClr val="4472C4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3E08423-BF1E-897B-B2E7-34983228A882}"/>
              </a:ext>
            </a:extLst>
          </p:cNvPr>
          <p:cNvSpPr txBox="1"/>
          <p:nvPr/>
        </p:nvSpPr>
        <p:spPr>
          <a:xfrm>
            <a:off x="202461" y="113070"/>
            <a:ext cx="397629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10000000000000000" pitchFamily="2" charset="0"/>
              </a:rPr>
              <a:t>応募前に見て納得！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612E7B6C-F0DD-FDF9-1A7C-6EB9BF9BEFEC}"/>
              </a:ext>
            </a:extLst>
          </p:cNvPr>
          <p:cNvSpPr/>
          <p:nvPr/>
        </p:nvSpPr>
        <p:spPr>
          <a:xfrm>
            <a:off x="121842" y="3034550"/>
            <a:ext cx="2137043" cy="14571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9772D8CA-0965-3F1C-64BF-0EBEAEE39381}"/>
              </a:ext>
            </a:extLst>
          </p:cNvPr>
          <p:cNvSpPr txBox="1">
            <a:spLocks/>
          </p:cNvSpPr>
          <p:nvPr/>
        </p:nvSpPr>
        <p:spPr>
          <a:xfrm>
            <a:off x="1883315" y="6983395"/>
            <a:ext cx="4826849" cy="13766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ja-JP" altLang="en-US" sz="2400" spc="-15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①窓口で相談、見学希望の求人を選定</a:t>
            </a:r>
            <a:endParaRPr lang="en-US" altLang="ja-JP" sz="2400" spc="-15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②職場見学の日程調整</a:t>
            </a:r>
            <a:endParaRPr lang="en-US" altLang="ja-JP" sz="240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③職場見学！</a:t>
            </a:r>
            <a:br>
              <a:rPr lang="en-US" altLang="ja-JP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lang="en-US" altLang="ja-JP" sz="240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endParaRPr lang="en-US" sz="240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2BA0C9C-6F27-0F5A-002A-672D26F5D536}"/>
              </a:ext>
            </a:extLst>
          </p:cNvPr>
          <p:cNvSpPr txBox="1"/>
          <p:nvPr/>
        </p:nvSpPr>
        <p:spPr>
          <a:xfrm>
            <a:off x="4394739" y="203304"/>
            <a:ext cx="236931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>
                <a:solidFill>
                  <a:schemeClr val="tx1">
                    <a:lumMod val="85000"/>
                    <a:lumOff val="1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10000000000000000" pitchFamily="2" charset="0"/>
              </a:rPr>
              <a:t>ミドルシニア世代を応援！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A7C950BF-FB83-E263-F57A-418253B9E716}"/>
              </a:ext>
            </a:extLst>
          </p:cNvPr>
          <p:cNvSpPr txBox="1">
            <a:spLocks/>
          </p:cNvSpPr>
          <p:nvPr/>
        </p:nvSpPr>
        <p:spPr>
          <a:xfrm>
            <a:off x="90061" y="3248007"/>
            <a:ext cx="2214802" cy="9189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職場の雰囲気が自分に合うか不安</a:t>
            </a:r>
            <a:r>
              <a:rPr lang="en-US" altLang="ja-JP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…</a:t>
            </a:r>
            <a:br>
              <a:rPr lang="en-US" altLang="ja-JP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</a:br>
            <a:endParaRPr lang="en-US" sz="2400">
              <a:solidFill>
                <a:srgbClr val="4472C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</p:txBody>
      </p:sp>
      <p:sp>
        <p:nvSpPr>
          <p:cNvPr id="37" name="吹き出し: 円形 36">
            <a:extLst>
              <a:ext uri="{FF2B5EF4-FFF2-40B4-BE49-F238E27FC236}">
                <a16:creationId xmlns:a16="http://schemas.microsoft.com/office/drawing/2014/main" id="{FE54EB1D-101D-BDB5-285D-861F5A07C45A}"/>
              </a:ext>
            </a:extLst>
          </p:cNvPr>
          <p:cNvSpPr/>
          <p:nvPr/>
        </p:nvSpPr>
        <p:spPr>
          <a:xfrm>
            <a:off x="62708" y="6873572"/>
            <a:ext cx="1551921" cy="1552868"/>
          </a:xfrm>
          <a:prstGeom prst="wedgeEllipseCallout">
            <a:avLst>
              <a:gd name="adj1" fmla="val 67199"/>
              <a:gd name="adj2" fmla="val -25069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4472C4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3E4A7D5-B757-6A8A-F522-A22ACDB207F4}"/>
              </a:ext>
            </a:extLst>
          </p:cNvPr>
          <p:cNvSpPr/>
          <p:nvPr/>
        </p:nvSpPr>
        <p:spPr>
          <a:xfrm>
            <a:off x="0" y="8551053"/>
            <a:ext cx="6858000" cy="1354947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highlight>
                <a:srgbClr val="FDFCE0"/>
              </a:highlight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6E47601-F31D-B2EA-C277-8041311C9B8D}"/>
              </a:ext>
            </a:extLst>
          </p:cNvPr>
          <p:cNvSpPr txBox="1">
            <a:spLocks/>
          </p:cNvSpPr>
          <p:nvPr/>
        </p:nvSpPr>
        <p:spPr>
          <a:xfrm>
            <a:off x="65812" y="8933154"/>
            <a:ext cx="6913367" cy="83520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ハローワーク盛岡</a:t>
            </a:r>
            <a:endParaRPr kumimoji="1" lang="en-US" altLang="ja-JP" sz="16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３５歳からの就職応援コーナー　  ☎ </a:t>
            </a:r>
            <a:r>
              <a:rPr kumimoji="1" lang="en-US" altLang="ja-JP" sz="20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019-908-2060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　〒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020-0024 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盛岡市菜園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1-12-18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　盛岡菜園センタービル内 （開庁時間：平日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10:00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～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18:30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游ゴシック"/>
                <a:ea typeface="游ゴシック"/>
              </a:rPr>
              <a:t>）</a:t>
            </a:r>
            <a:endParaRPr kumimoji="1" lang="en-US" altLang="ja-JP" sz="12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游ゴシック"/>
              <a:ea typeface="游ゴシック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431C93F-0398-815A-1511-33EFF300E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06" y="8592804"/>
            <a:ext cx="6472238" cy="343589"/>
          </a:xfrm>
          <a:ln>
            <a:noFill/>
          </a:ln>
        </p:spPr>
        <p:txBody>
          <a:bodyPr anchor="t">
            <a:noAutofit/>
          </a:bodyPr>
          <a:lstStyle/>
          <a:p>
            <a:pPr algn="ctr"/>
            <a:r>
              <a:rPr lang="ja-JP" altLang="en-US" sz="2000" spc="300">
                <a:solidFill>
                  <a:srgbClr val="4472C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お気軽にご相談ください！</a:t>
            </a:r>
            <a:endParaRPr lang="en-US" sz="2000" spc="3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9EF2487-3732-E717-04CE-7D4BCF4B4912}"/>
              </a:ext>
            </a:extLst>
          </p:cNvPr>
          <p:cNvSpPr txBox="1">
            <a:spLocks/>
          </p:cNvSpPr>
          <p:nvPr/>
        </p:nvSpPr>
        <p:spPr>
          <a:xfrm>
            <a:off x="125385" y="7181375"/>
            <a:ext cx="1423652" cy="6402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200" spc="-15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ご利用方法</a:t>
            </a:r>
            <a:endParaRPr lang="en-US" sz="3200" spc="-15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CD11647-96F3-7468-5CDD-633791CFFB8D}"/>
              </a:ext>
            </a:extLst>
          </p:cNvPr>
          <p:cNvCxnSpPr>
            <a:cxnSpLocks/>
          </p:cNvCxnSpPr>
          <p:nvPr/>
        </p:nvCxnSpPr>
        <p:spPr>
          <a:xfrm flipH="1">
            <a:off x="3811581" y="697845"/>
            <a:ext cx="157557" cy="250076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A84273E8-08C2-17BA-94C3-3A956CF48E58}"/>
              </a:ext>
            </a:extLst>
          </p:cNvPr>
          <p:cNvCxnSpPr>
            <a:cxnSpLocks/>
          </p:cNvCxnSpPr>
          <p:nvPr/>
        </p:nvCxnSpPr>
        <p:spPr>
          <a:xfrm flipH="1">
            <a:off x="3897063" y="832170"/>
            <a:ext cx="216811" cy="198347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B50ADE18-0F80-2456-B0A9-ECE4725ECD44}"/>
              </a:ext>
            </a:extLst>
          </p:cNvPr>
          <p:cNvSpPr/>
          <p:nvPr/>
        </p:nvSpPr>
        <p:spPr>
          <a:xfrm>
            <a:off x="2360478" y="3034550"/>
            <a:ext cx="2137043" cy="14571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F4A5895D-AFB5-A889-EA7E-14DDE01C2579}"/>
              </a:ext>
            </a:extLst>
          </p:cNvPr>
          <p:cNvSpPr/>
          <p:nvPr/>
        </p:nvSpPr>
        <p:spPr>
          <a:xfrm>
            <a:off x="4595155" y="3034550"/>
            <a:ext cx="2137043" cy="14571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9D23B0FD-1229-329E-3AE9-32D636DBCE2E}"/>
              </a:ext>
            </a:extLst>
          </p:cNvPr>
          <p:cNvSpPr txBox="1">
            <a:spLocks/>
          </p:cNvSpPr>
          <p:nvPr/>
        </p:nvSpPr>
        <p:spPr>
          <a:xfrm>
            <a:off x="2321598" y="3362964"/>
            <a:ext cx="2214802" cy="9189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年齢的になじめるか不安</a:t>
            </a:r>
            <a:r>
              <a:rPr lang="en-US" altLang="ja-JP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…</a:t>
            </a:r>
            <a:br>
              <a:rPr lang="en-US" altLang="ja-JP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</a:br>
            <a:endParaRPr lang="en-US" sz="2400">
              <a:solidFill>
                <a:srgbClr val="4472C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</p:txBody>
      </p:sp>
      <p:sp>
        <p:nvSpPr>
          <p:cNvPr id="49" name="Title 1">
            <a:extLst>
              <a:ext uri="{FF2B5EF4-FFF2-40B4-BE49-F238E27FC236}">
                <a16:creationId xmlns:a16="http://schemas.microsoft.com/office/drawing/2014/main" id="{6407AD29-60E5-CC40-FC4F-AA98E221F593}"/>
              </a:ext>
            </a:extLst>
          </p:cNvPr>
          <p:cNvSpPr txBox="1">
            <a:spLocks/>
          </p:cNvSpPr>
          <p:nvPr/>
        </p:nvSpPr>
        <p:spPr>
          <a:xfrm>
            <a:off x="4672930" y="3146447"/>
            <a:ext cx="2001770" cy="9189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実際の仕事と</a:t>
            </a:r>
            <a:endParaRPr lang="en-US" altLang="ja-JP" sz="2400">
              <a:solidFill>
                <a:srgbClr val="4472C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ja-JP" altLang="en-US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イメージが</a:t>
            </a:r>
            <a:endParaRPr lang="en-US" altLang="ja-JP" sz="2400">
              <a:solidFill>
                <a:srgbClr val="4472C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ja-JP" altLang="en-US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違ったら</a:t>
            </a:r>
            <a:r>
              <a:rPr lang="en-US" altLang="ja-JP" sz="2400">
                <a:solidFill>
                  <a:srgbClr val="4472C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…</a:t>
            </a:r>
            <a:endParaRPr lang="en-US" sz="2400">
              <a:solidFill>
                <a:srgbClr val="4472C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7DF8679-BCD0-6706-804E-6B8F2671B7B7}"/>
              </a:ext>
            </a:extLst>
          </p:cNvPr>
          <p:cNvSpPr txBox="1"/>
          <p:nvPr/>
        </p:nvSpPr>
        <p:spPr>
          <a:xfrm>
            <a:off x="1609537" y="2689245"/>
            <a:ext cx="261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/>
              <a:t>ハローワーク盛岡</a:t>
            </a:r>
            <a:endParaRPr kumimoji="1" lang="en-US" altLang="ja-JP" sz="900"/>
          </a:p>
          <a:p>
            <a:r>
              <a:rPr kumimoji="1" lang="ja-JP" altLang="en-US" sz="900"/>
              <a:t>マスコットキャラクター</a:t>
            </a:r>
            <a:r>
              <a:rPr kumimoji="1" lang="en-US" altLang="ja-JP" sz="900"/>
              <a:t>〝</a:t>
            </a:r>
            <a:r>
              <a:rPr kumimoji="1" lang="ja-JP" altLang="en-US" sz="900"/>
              <a:t>もりてつぽん</a:t>
            </a:r>
            <a:r>
              <a:rPr kumimoji="1" lang="en-US" altLang="ja-JP" sz="900"/>
              <a:t>〟</a:t>
            </a:r>
            <a:endParaRPr kumimoji="1" lang="ja-JP" altLang="en-US" sz="900"/>
          </a:p>
        </p:txBody>
      </p:sp>
    </p:spTree>
    <p:extLst>
      <p:ext uri="{BB962C8B-B14F-4D97-AF65-F5344CB8AC3E}">
        <p14:creationId xmlns:p14="http://schemas.microsoft.com/office/powerpoint/2010/main" val="74580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62C6B69-4F51-64C9-4CF4-5B4497523BFF}"/>
              </a:ext>
            </a:extLst>
          </p:cNvPr>
          <p:cNvGrpSpPr/>
          <p:nvPr/>
        </p:nvGrpSpPr>
        <p:grpSpPr>
          <a:xfrm>
            <a:off x="-212990" y="6276697"/>
            <a:ext cx="3029000" cy="3257402"/>
            <a:chOff x="-7730" y="7171509"/>
            <a:chExt cx="2544005" cy="2573383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6BC023C2-6C81-F0E9-357C-5D16003B7B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7730" y="7171509"/>
              <a:ext cx="2544005" cy="2573383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750738-A621-D793-06D2-126E3032C690}"/>
                </a:ext>
              </a:extLst>
            </p:cNvPr>
            <p:cNvSpPr txBox="1"/>
            <p:nvPr/>
          </p:nvSpPr>
          <p:spPr>
            <a:xfrm>
              <a:off x="1323889" y="7426522"/>
              <a:ext cx="1085685" cy="2286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2400" dirty="0">
                  <a:latin typeface="HGP行書体" panose="03000600000000000000" pitchFamily="66" charset="-128"/>
                  <a:ea typeface="HGP行書体" panose="03000600000000000000" pitchFamily="66" charset="-128"/>
                </a:rPr>
                <a:t>見てわかる</a:t>
              </a:r>
              <a:endParaRPr kumimoji="1" lang="en-US" altLang="ja-JP" sz="2400" dirty="0">
                <a:latin typeface="HGP行書体" panose="03000600000000000000" pitchFamily="66" charset="-128"/>
                <a:ea typeface="HGP行書体" panose="03000600000000000000" pitchFamily="66" charset="-128"/>
              </a:endParaRPr>
            </a:p>
            <a:p>
              <a:r>
                <a:rPr kumimoji="1" lang="ja-JP" altLang="en-US" sz="2400" dirty="0">
                  <a:latin typeface="HGP行書体" panose="03000600000000000000" pitchFamily="66" charset="-128"/>
                  <a:ea typeface="HGP行書体" panose="03000600000000000000" pitchFamily="66" charset="-128"/>
                </a:rPr>
                <a:t>　　　仕事内容</a:t>
              </a:r>
              <a:endParaRPr kumimoji="1" lang="en-US" altLang="ja-JP" sz="2400" dirty="0">
                <a:latin typeface="HGP行書体" panose="03000600000000000000" pitchFamily="66" charset="-128"/>
                <a:ea typeface="HGP行書体" panose="03000600000000000000" pitchFamily="66" charset="-128"/>
              </a:endParaRPr>
            </a:p>
            <a:p>
              <a:r>
                <a:rPr kumimoji="1" lang="ja-JP" altLang="en-US" sz="2400" dirty="0">
                  <a:latin typeface="HGP行書体" panose="03000600000000000000" pitchFamily="66" charset="-128"/>
                  <a:ea typeface="HGP行書体" panose="03000600000000000000" pitchFamily="66" charset="-128"/>
                </a:rPr>
                <a:t>　　　　　　　職場にて</a:t>
              </a:r>
              <a:endParaRPr kumimoji="1" lang="en-US" altLang="ja-JP" sz="2400" dirty="0">
                <a:latin typeface="HGP行書体" panose="03000600000000000000" pitchFamily="66" charset="-128"/>
                <a:ea typeface="HGP行書体" panose="03000600000000000000" pitchFamily="66" charset="-128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DBFF03E-2885-CCFC-F182-C164E1B0F581}"/>
              </a:ext>
            </a:extLst>
          </p:cNvPr>
          <p:cNvSpPr txBox="1"/>
          <p:nvPr/>
        </p:nvSpPr>
        <p:spPr>
          <a:xfrm>
            <a:off x="303251" y="9493126"/>
            <a:ext cx="261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ハローワーク盛岡</a:t>
            </a:r>
            <a:endParaRPr kumimoji="1" lang="en-US" altLang="ja-JP" sz="900" dirty="0"/>
          </a:p>
          <a:p>
            <a:r>
              <a:rPr kumimoji="1" lang="ja-JP" altLang="en-US" sz="900" dirty="0"/>
              <a:t>マスコットキャラクター</a:t>
            </a:r>
            <a:r>
              <a:rPr kumimoji="1" lang="en-US" altLang="ja-JP" sz="900" dirty="0"/>
              <a:t>〝</a:t>
            </a:r>
            <a:r>
              <a:rPr kumimoji="1" lang="ja-JP" altLang="en-US" sz="900" dirty="0"/>
              <a:t>もりてつぽん</a:t>
            </a:r>
            <a:r>
              <a:rPr kumimoji="1" lang="en-US" altLang="ja-JP" sz="900" dirty="0"/>
              <a:t>〟</a:t>
            </a:r>
            <a:endParaRPr kumimoji="1" lang="ja-JP" altLang="en-US" sz="9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7A658A6-6CE6-179D-A87A-F8EAE18DB943}"/>
              </a:ext>
            </a:extLst>
          </p:cNvPr>
          <p:cNvSpPr/>
          <p:nvPr/>
        </p:nvSpPr>
        <p:spPr>
          <a:xfrm>
            <a:off x="866440" y="330925"/>
            <a:ext cx="51251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 職 場 見 学 後 の 流 れ ～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059C03C-C7E2-3FCD-7C4D-4EEED7CD5AFB}"/>
              </a:ext>
            </a:extLst>
          </p:cNvPr>
          <p:cNvSpPr/>
          <p:nvPr/>
        </p:nvSpPr>
        <p:spPr>
          <a:xfrm>
            <a:off x="470263" y="1127223"/>
            <a:ext cx="606116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cap="none" spc="0" dirty="0">
                <a:ln w="0"/>
                <a:solidFill>
                  <a:schemeClr val="tx1"/>
                </a:solidFill>
              </a:rPr>
              <a:t>職場見学後は、３５歳からの就職応援コーナーへ</a:t>
            </a:r>
            <a:endParaRPr lang="en-US" altLang="ja-JP" sz="2000" b="1" cap="none" spc="0" dirty="0">
              <a:ln w="0"/>
              <a:solidFill>
                <a:schemeClr val="tx1"/>
              </a:solidFill>
            </a:endParaRPr>
          </a:p>
          <a:p>
            <a:r>
              <a:rPr lang="ja-JP" altLang="en-US" sz="2000" b="1" cap="none" spc="0" dirty="0">
                <a:ln w="0"/>
                <a:solidFill>
                  <a:schemeClr val="tx1"/>
                </a:solidFill>
              </a:rPr>
              <a:t>　　　お越しいただくか、ご連絡ください📞</a:t>
            </a:r>
            <a:endParaRPr lang="en-US" altLang="ja-JP" sz="20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2BF92D0-ECCE-B8B2-633A-231E3230F898}"/>
              </a:ext>
            </a:extLst>
          </p:cNvPr>
          <p:cNvSpPr/>
          <p:nvPr/>
        </p:nvSpPr>
        <p:spPr>
          <a:xfrm>
            <a:off x="303251" y="2710401"/>
            <a:ext cx="6340197" cy="17310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600" b="1" cap="none" spc="0" dirty="0">
                <a:ln w="0"/>
                <a:solidFill>
                  <a:srgbClr val="FF0000"/>
                </a:solidFill>
              </a:rPr>
              <a:t>応募を希望する場合</a:t>
            </a:r>
            <a:r>
              <a:rPr lang="ja-JP" altLang="en-US" sz="1600" b="1" cap="none" spc="0" dirty="0">
                <a:ln w="0"/>
                <a:solidFill>
                  <a:schemeClr val="tx1"/>
                </a:solidFill>
              </a:rPr>
              <a:t>は、ハローワークの窓口で紹介状を発行します</a:t>
            </a:r>
            <a:endParaRPr lang="en-US" altLang="ja-JP" sz="1600" b="1" cap="none" spc="0" dirty="0">
              <a:ln w="0"/>
              <a:solidFill>
                <a:schemeClr val="tx1"/>
              </a:solidFill>
            </a:endParaRPr>
          </a:p>
          <a:p>
            <a:r>
              <a:rPr lang="ja-JP" altLang="en-US" sz="1600" b="1" cap="none" spc="0" dirty="0">
                <a:ln w="0"/>
                <a:solidFill>
                  <a:schemeClr val="tx1"/>
                </a:solidFill>
              </a:rPr>
              <a:t>ので、応募したい求人番号をお知らせください。</a:t>
            </a:r>
            <a:endParaRPr lang="en-US" altLang="ja-JP" sz="1600" b="1" cap="none" spc="0" dirty="0">
              <a:ln w="0"/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en-US" altLang="ja-JP" sz="1400" cap="none" spc="0" dirty="0">
                <a:ln w="0"/>
                <a:solidFill>
                  <a:schemeClr val="tx1"/>
                </a:solidFill>
              </a:rPr>
              <a:t>※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窓口へお越し頂ければ、その場で紹介状を発行します。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en-US" altLang="ja-JP" sz="1400" cap="none" spc="0" dirty="0">
                <a:ln w="0"/>
                <a:solidFill>
                  <a:schemeClr val="tx1"/>
                </a:solidFill>
              </a:rPr>
              <a:t>※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窓口への来所が難しい場合は、マイページ開設者に限り、オンラインでの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en-US" altLang="ja-JP" sz="1400" dirty="0">
                <a:ln w="0"/>
              </a:rPr>
              <a:t> </a:t>
            </a:r>
            <a:r>
              <a:rPr lang="ja-JP" altLang="en-US" sz="1400" dirty="0">
                <a:ln w="0"/>
              </a:rPr>
              <a:t>　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紹介状発行が可能です。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en-US" altLang="ja-JP" sz="1400" cap="none" spc="0" dirty="0">
                <a:ln w="0"/>
                <a:solidFill>
                  <a:schemeClr val="tx1"/>
                </a:solidFill>
              </a:rPr>
              <a:t>※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３５歳からの就職応援コーナーでは、履歴書や職務経歴書の作成に関して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n w="0"/>
              </a:rPr>
              <a:t> 　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助言・指導を行う他、面接練習の予約を承っております。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63EC8EF-F0BD-8550-202F-349A04EAB9FF}"/>
              </a:ext>
            </a:extLst>
          </p:cNvPr>
          <p:cNvSpPr/>
          <p:nvPr/>
        </p:nvSpPr>
        <p:spPr>
          <a:xfrm>
            <a:off x="303251" y="4655004"/>
            <a:ext cx="627727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ja-JP" altLang="en-US" sz="1600" b="1" cap="none" spc="0" dirty="0">
                <a:ln w="0"/>
                <a:solidFill>
                  <a:srgbClr val="FF0000"/>
                </a:solidFill>
              </a:rPr>
              <a:t>応募を希望しない場合</a:t>
            </a:r>
            <a:r>
              <a:rPr lang="ja-JP" altLang="en-US" sz="1600" b="1" cap="none" spc="0" dirty="0">
                <a:ln w="0"/>
                <a:solidFill>
                  <a:schemeClr val="tx1"/>
                </a:solidFill>
              </a:rPr>
              <a:t>は、その理由を教えてください。</a:t>
            </a:r>
            <a:endParaRPr lang="en-US" altLang="ja-JP" sz="1600" b="1" cap="none" spc="0" dirty="0">
              <a:ln w="0"/>
              <a:solidFill>
                <a:schemeClr val="tx1"/>
              </a:solidFill>
            </a:endParaRPr>
          </a:p>
          <a:p>
            <a:r>
              <a:rPr lang="en-US" altLang="ja-JP" sz="1400" cap="none" spc="0" dirty="0">
                <a:ln w="0"/>
                <a:solidFill>
                  <a:schemeClr val="tx1"/>
                </a:solidFill>
              </a:rPr>
              <a:t>※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雰囲気が合わなかった、就きたい仕事のイメージと違った、など率直な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r>
              <a:rPr lang="en-US" altLang="ja-JP" sz="1400" dirty="0">
                <a:ln w="0"/>
              </a:rPr>
              <a:t>     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理由を教えてください。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r>
              <a:rPr lang="en-US" altLang="ja-JP" sz="1400" cap="none" spc="0" dirty="0">
                <a:ln w="0"/>
                <a:solidFill>
                  <a:schemeClr val="tx1"/>
                </a:solidFill>
              </a:rPr>
              <a:t>※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いただいた内容は次回以降の職業相談で活用させていただきます。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  <a:p>
            <a:r>
              <a:rPr lang="en-US" altLang="ja-JP" sz="1400" dirty="0">
                <a:ln w="0"/>
              </a:rPr>
              <a:t>      </a:t>
            </a:r>
            <a:r>
              <a:rPr lang="ja-JP" altLang="en-US" sz="1400" cap="none" spc="0" dirty="0">
                <a:ln w="0"/>
                <a:solidFill>
                  <a:schemeClr val="tx1"/>
                </a:solidFill>
              </a:rPr>
              <a:t>当該目 的以外では使用しません。 </a:t>
            </a:r>
            <a:endParaRPr lang="en-US" altLang="ja-JP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5E3BFB5-91F5-5F3B-646D-4B26765FBE92}"/>
              </a:ext>
            </a:extLst>
          </p:cNvPr>
          <p:cNvSpPr/>
          <p:nvPr/>
        </p:nvSpPr>
        <p:spPr>
          <a:xfrm>
            <a:off x="637730" y="1917058"/>
            <a:ext cx="558253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ja-JP" altLang="en-US" sz="2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ＴＥＬ　０１９－９０８－２０６０</a:t>
            </a:r>
            <a:endParaRPr lang="en-US" altLang="ja-JP" sz="2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C7836065-71F6-AAEF-C157-AC0F4E23CB00}"/>
              </a:ext>
            </a:extLst>
          </p:cNvPr>
          <p:cNvSpPr/>
          <p:nvPr/>
        </p:nvSpPr>
        <p:spPr>
          <a:xfrm>
            <a:off x="2733138" y="6358648"/>
            <a:ext cx="4055165" cy="3257402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167C23F-DF9C-2AE2-745D-A93C1268CCB7}"/>
              </a:ext>
            </a:extLst>
          </p:cNvPr>
          <p:cNvSpPr/>
          <p:nvPr/>
        </p:nvSpPr>
        <p:spPr>
          <a:xfrm>
            <a:off x="3014704" y="6599495"/>
            <a:ext cx="36471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b="1" cap="none" spc="0" dirty="0">
                <a:ln w="0"/>
                <a:solidFill>
                  <a:schemeClr val="tx1"/>
                </a:solidFill>
              </a:rPr>
              <a:t>～よくある質問Ｑ＆Ａ～</a:t>
            </a:r>
            <a:endParaRPr lang="en-US" altLang="ja-JP" b="1" cap="none" spc="0" dirty="0">
              <a:ln w="0"/>
              <a:solidFill>
                <a:schemeClr val="tx1"/>
              </a:solidFill>
            </a:endParaRPr>
          </a:p>
          <a:p>
            <a:pPr algn="ctr"/>
            <a:r>
              <a:rPr lang="ja-JP" altLang="en-US" b="1" cap="none" spc="0" dirty="0">
                <a:ln w="0"/>
                <a:solidFill>
                  <a:srgbClr val="FF0000"/>
                </a:solidFill>
              </a:rPr>
              <a:t>職場見学に行くときの服装は？？</a:t>
            </a:r>
            <a:endParaRPr lang="en-US" altLang="ja-JP" b="1" cap="none" spc="0" dirty="0">
              <a:ln w="0"/>
              <a:solidFill>
                <a:srgbClr val="FF0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CB617CF-354B-C543-5558-BFF7864FCE3F}"/>
              </a:ext>
            </a:extLst>
          </p:cNvPr>
          <p:cNvSpPr/>
          <p:nvPr/>
        </p:nvSpPr>
        <p:spPr>
          <a:xfrm>
            <a:off x="2748853" y="7500657"/>
            <a:ext cx="3955752" cy="1683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600" b="1" cap="none" spc="0" dirty="0">
                <a:ln w="0"/>
              </a:rPr>
              <a:t>職場見学は、面接ほど堅くありませんが、</a:t>
            </a:r>
            <a:endParaRPr lang="en-US" altLang="ja-JP" sz="1600" b="1" cap="none" spc="0" dirty="0">
              <a:ln w="0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cap="none" spc="0" dirty="0">
                <a:ln w="0"/>
                <a:solidFill>
                  <a:srgbClr val="0070C0"/>
                </a:solidFill>
              </a:rPr>
              <a:t>「第一印象」</a:t>
            </a:r>
            <a:r>
              <a:rPr lang="ja-JP" altLang="en-US" sz="1600" b="1" cap="none" spc="0" dirty="0">
                <a:ln w="0"/>
                <a:solidFill>
                  <a:srgbClr val="0070C0"/>
                </a:solidFill>
              </a:rPr>
              <a:t>が大切</a:t>
            </a:r>
            <a:r>
              <a:rPr lang="ja-JP" altLang="en-US" sz="1600" b="1" cap="none" spc="0" dirty="0">
                <a:ln w="0"/>
              </a:rPr>
              <a:t>です。</a:t>
            </a:r>
            <a:endParaRPr lang="en-US" altLang="ja-JP" sz="1600" b="1" cap="none" spc="0" dirty="0">
              <a:ln w="0"/>
            </a:endParaRPr>
          </a:p>
          <a:p>
            <a:pPr>
              <a:lnSpc>
                <a:spcPct val="150000"/>
              </a:lnSpc>
            </a:pPr>
            <a:r>
              <a:rPr lang="ja-JP" altLang="en-US" b="1" cap="none" spc="0" dirty="0">
                <a:ln w="0"/>
                <a:solidFill>
                  <a:srgbClr val="0070C0"/>
                </a:solidFill>
              </a:rPr>
              <a:t>特に清潔感が重要</a:t>
            </a:r>
            <a:r>
              <a:rPr lang="ja-JP" altLang="en-US" sz="1600" b="1" cap="none" spc="0" dirty="0">
                <a:ln w="0"/>
              </a:rPr>
              <a:t>なので、私服でも</a:t>
            </a:r>
            <a:endParaRPr lang="en-US" altLang="ja-JP" sz="1600" b="1" cap="none" spc="0" dirty="0">
              <a:ln w="0"/>
            </a:endParaRPr>
          </a:p>
          <a:p>
            <a:pPr>
              <a:lnSpc>
                <a:spcPct val="150000"/>
              </a:lnSpc>
            </a:pPr>
            <a:r>
              <a:rPr lang="ja-JP" altLang="en-US" b="1" cap="none" spc="0" dirty="0">
                <a:ln w="0"/>
                <a:solidFill>
                  <a:srgbClr val="0070C0"/>
                </a:solidFill>
              </a:rPr>
              <a:t>カジュアルすぎないもの</a:t>
            </a:r>
            <a:r>
              <a:rPr lang="ja-JP" altLang="en-US" sz="1600" b="1" cap="none" spc="0" dirty="0">
                <a:ln w="0"/>
              </a:rPr>
              <a:t>が、無難です。</a:t>
            </a:r>
            <a:endParaRPr lang="en-US" altLang="ja-JP" sz="1600" b="1" cap="none" spc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55420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085A8F4D063404293EA03C4F5CA5AD8" ma:contentTypeVersion="15" ma:contentTypeDescription="新しいドキュメントを作成します。" ma:contentTypeScope="" ma:versionID="2cf7a6c87fd85c67f23b49072c16f005">
  <xsd:schema xmlns:xsd="http://www.w3.org/2001/XMLSchema" xmlns:xs="http://www.w3.org/2001/XMLSchema" xmlns:p="http://schemas.microsoft.com/office/2006/metadata/properties" xmlns:ns2="cbdb4431-fc0e-441c-ad02-667fefdcc2d7" xmlns:ns3="2af7db65-e281-4bdf-8fb7-478a6b55ba37" targetNamespace="http://schemas.microsoft.com/office/2006/metadata/properties" ma:root="true" ma:fieldsID="c90fa1f9f86fd522828ac284794af572" ns2:_="" ns3:_="">
    <xsd:import namespace="cbdb4431-fc0e-441c-ad02-667fefdcc2d7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db4431-fc0e-441c-ad02-667fefdcc2d7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dfbc33b-a388-4f6d-823c-7e3dd750cc45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f7db65-e281-4bdf-8fb7-478a6b55ba37" xsi:nil="true"/>
    <lcf76f155ced4ddcb4097134ff3c332f xmlns="cbdb4431-fc0e-441c-ad02-667fefdcc2d7">
      <Terms xmlns="http://schemas.microsoft.com/office/infopath/2007/PartnerControls"/>
    </lcf76f155ced4ddcb4097134ff3c332f>
    <Owner xmlns="cbdb4431-fc0e-441c-ad02-667fefdcc2d7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D84788EC-3B7B-40DD-AD77-B1762785C8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80C6D1-FABB-4EAA-92D7-C075B70E0D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db4431-fc0e-441c-ad02-667fefdcc2d7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37F152-6B39-4FCA-9B41-8EB1B8EABB90}">
  <ds:schemaRefs>
    <ds:schemaRef ds:uri="cbdb4431-fc0e-441c-ad02-667fefdcc2d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2af7db65-e281-4bdf-8fb7-478a6b55ba3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395</Words>
  <PresentationFormat>A4 210 x 297 mm</PresentationFormat>
  <Paragraphs>52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HGP行書体</vt:lpstr>
      <vt:lpstr>HGP創英角ｺﾞｼｯｸUB</vt:lpstr>
      <vt:lpstr>HGP創英角ﾎﾟｯﾌﾟ体</vt:lpstr>
      <vt:lpstr>HG丸ｺﾞｼｯｸM-PRO</vt:lpstr>
      <vt:lpstr>Meiryo UI</vt:lpstr>
      <vt:lpstr>游ゴシック</vt:lpstr>
      <vt:lpstr>Arial</vt:lpstr>
      <vt:lpstr>Calibri</vt:lpstr>
      <vt:lpstr>Calibri Light</vt:lpstr>
      <vt:lpstr>Wingdings</vt:lpstr>
      <vt:lpstr>Office 2013 - 2022 テーマ</vt:lpstr>
      <vt:lpstr>お気軽にご相談ください！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0x010100D085A8F4D063404293EA03C4F5CA5AD8</vt:lpwstr>
  </property>
  <property fmtid="{D5CDD505-2E9C-101B-9397-08002B2CF9AE}" pid="3" name="MediaServiceImageTags">
    <vt:lpwstr/>
  </property>
</Properties>
</file>