
<file path=[Content_Types].xml><?xml version="1.0" encoding="utf-8"?>
<Types xmlns="http://schemas.openxmlformats.org/package/2006/content-types">
  <Default ContentType="image/x-emf" Extension="emf"/>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1"/>
  </p:sldMasterIdLst>
  <p:notesMasterIdLst>
    <p:notesMasterId r:id="rId6"/>
  </p:notesMasterIdLst>
  <p:handoutMasterIdLst>
    <p:handoutMasterId r:id="rId7"/>
  </p:handoutMasterIdLst>
  <p:sldIdLst>
    <p:sldId id="256" r:id="rId2"/>
    <p:sldId id="257" r:id="rId3"/>
    <p:sldId id="258" r:id="rId4"/>
    <p:sldId id="259" r:id="rId5"/>
  </p:sldIdLst>
  <p:sldSz cx="6858000" cy="9906000" type="A4"/>
  <p:notesSz cx="9939338" cy="6805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FF00FF"/>
    <a:srgbClr val="FFCCFF"/>
    <a:srgbClr val="66FFFF"/>
    <a:srgbClr val="00B0F0"/>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snapToGrid="0">
      <p:cViewPr varScale="1">
        <p:scale>
          <a:sx n="51" d="100"/>
          <a:sy n="51" d="100"/>
        </p:scale>
        <p:origin x="2136" y="84"/>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theme/theme1.xml" Type="http://schemas.openxmlformats.org/officeDocument/2006/relationships/theme"/><Relationship Id="rId11" Target="tableStyles.xml" Type="http://schemas.openxmlformats.org/officeDocument/2006/relationships/tableStyles"/><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notesMasters/notesMaster1.xml" Type="http://schemas.openxmlformats.org/officeDocument/2006/relationships/notesMaster"/><Relationship Id="rId7" Target="handoutMasters/handoutMaster1.xml" Type="http://schemas.openxmlformats.org/officeDocument/2006/relationships/handoutMaster"/><Relationship Id="rId8" Target="presProps.xml" Type="http://schemas.openxmlformats.org/officeDocument/2006/relationships/presProps"/><Relationship Id="rId9" Target="viewProps.xml" Type="http://schemas.openxmlformats.org/officeDocument/2006/relationships/viewProps"/></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7742" cy="3413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29278" y="0"/>
            <a:ext cx="4307742" cy="341313"/>
          </a:xfrm>
          <a:prstGeom prst="rect">
            <a:avLst/>
          </a:prstGeom>
        </p:spPr>
        <p:txBody>
          <a:bodyPr vert="horz" lIns="91440" tIns="45720" rIns="91440" bIns="45720" rtlCol="0"/>
          <a:lstStyle>
            <a:lvl1pPr algn="r">
              <a:defRPr sz="1200"/>
            </a:lvl1pPr>
          </a:lstStyle>
          <a:p>
            <a:fld id="{1FEC56A3-3472-488F-854D-CA59A652CC91}" type="datetimeFigureOut">
              <a:rPr kumimoji="1" lang="ja-JP" altLang="en-US" smtClean="0"/>
              <a:t>2025/7/22</a:t>
            </a:fld>
            <a:endParaRPr kumimoji="1" lang="ja-JP" altLang="en-US"/>
          </a:p>
        </p:txBody>
      </p:sp>
      <p:sp>
        <p:nvSpPr>
          <p:cNvPr id="4" name="フッター プレースホルダー 3"/>
          <p:cNvSpPr>
            <a:spLocks noGrp="1"/>
          </p:cNvSpPr>
          <p:nvPr>
            <p:ph type="ftr" sz="quarter" idx="2"/>
          </p:nvPr>
        </p:nvSpPr>
        <p:spPr>
          <a:xfrm>
            <a:off x="1" y="6464300"/>
            <a:ext cx="4307742" cy="341313"/>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29278" y="6464300"/>
            <a:ext cx="4307742" cy="341313"/>
          </a:xfrm>
          <a:prstGeom prst="rect">
            <a:avLst/>
          </a:prstGeom>
        </p:spPr>
        <p:txBody>
          <a:bodyPr vert="horz" lIns="91440" tIns="45720" rIns="91440" bIns="45720" rtlCol="0" anchor="b"/>
          <a:lstStyle>
            <a:lvl1pPr algn="r">
              <a:defRPr sz="1200"/>
            </a:lvl1pPr>
          </a:lstStyle>
          <a:p>
            <a:fld id="{C67DA2CE-0853-489B-9384-AB8F4597D1A0}" type="slidenum">
              <a:rPr kumimoji="1" lang="ja-JP" altLang="en-US" smtClean="0"/>
              <a:t>‹#›</a:t>
            </a:fld>
            <a:endParaRPr kumimoji="1" lang="ja-JP" altLang="en-US"/>
          </a:p>
        </p:txBody>
      </p:sp>
    </p:spTree>
    <p:extLst>
      <p:ext uri="{BB962C8B-B14F-4D97-AF65-F5344CB8AC3E}">
        <p14:creationId xmlns:p14="http://schemas.microsoft.com/office/powerpoint/2010/main" val="22413297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7742" cy="3413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278" y="0"/>
            <a:ext cx="4307742" cy="341313"/>
          </a:xfrm>
          <a:prstGeom prst="rect">
            <a:avLst/>
          </a:prstGeom>
        </p:spPr>
        <p:txBody>
          <a:bodyPr vert="horz" lIns="91440" tIns="45720" rIns="91440" bIns="45720" rtlCol="0"/>
          <a:lstStyle>
            <a:lvl1pPr algn="r">
              <a:defRPr sz="1200"/>
            </a:lvl1pPr>
          </a:lstStyle>
          <a:p>
            <a:fld id="{CB6EB95F-6AE2-4FF1-AB84-683D1DDE8D0C}" type="datetimeFigureOut">
              <a:rPr kumimoji="1" lang="ja-JP" altLang="en-US" smtClean="0"/>
              <a:t>2025/7/22</a:t>
            </a:fld>
            <a:endParaRPr kumimoji="1" lang="ja-JP" altLang="en-US"/>
          </a:p>
        </p:txBody>
      </p:sp>
      <p:sp>
        <p:nvSpPr>
          <p:cNvPr id="4" name="スライド イメージ プレースホルダー 3"/>
          <p:cNvSpPr>
            <a:spLocks noGrp="1" noRot="1" noChangeAspect="1"/>
          </p:cNvSpPr>
          <p:nvPr>
            <p:ph type="sldImg" idx="2"/>
          </p:nvPr>
        </p:nvSpPr>
        <p:spPr>
          <a:xfrm>
            <a:off x="4175125" y="850900"/>
            <a:ext cx="1589088" cy="22971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4631" y="3275086"/>
            <a:ext cx="7950078" cy="267941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6464300"/>
            <a:ext cx="4307742" cy="341313"/>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278" y="6464300"/>
            <a:ext cx="4307742" cy="341313"/>
          </a:xfrm>
          <a:prstGeom prst="rect">
            <a:avLst/>
          </a:prstGeom>
        </p:spPr>
        <p:txBody>
          <a:bodyPr vert="horz" lIns="91440" tIns="45720" rIns="91440" bIns="45720" rtlCol="0" anchor="b"/>
          <a:lstStyle>
            <a:lvl1pPr algn="r">
              <a:defRPr sz="1200"/>
            </a:lvl1pPr>
          </a:lstStyle>
          <a:p>
            <a:fld id="{44B79E3A-8DFB-4701-9DD3-95D028E5FE83}" type="slidenum">
              <a:rPr kumimoji="1" lang="ja-JP" altLang="en-US" smtClean="0"/>
              <a:t>‹#›</a:t>
            </a:fld>
            <a:endParaRPr kumimoji="1" lang="ja-JP" altLang="en-US"/>
          </a:p>
        </p:txBody>
      </p:sp>
    </p:spTree>
    <p:extLst>
      <p:ext uri="{BB962C8B-B14F-4D97-AF65-F5344CB8AC3E}">
        <p14:creationId xmlns:p14="http://schemas.microsoft.com/office/powerpoint/2010/main" val="185881590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9FC5412-AADC-49C5-B814-95647DA377FE}" type="datetimeFigureOut">
              <a:rPr kumimoji="1" lang="ja-JP" altLang="en-US" smtClean="0"/>
              <a:t>2025/7/22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8A299D1-706A-407D-A0CE-642DA5C59BFF}" type="slidenum">
              <a:rPr kumimoji="1" lang="ja-JP" altLang="en-US" smtClean="0"/>
              <a:t>‹#›</a:t>
            </a:fld>
            <a:endParaRPr kumimoji="1" lang="ja-JP" altLang="en-US"/>
          </a:p>
        </p:txBody>
      </p:sp>
    </p:spTree>
    <p:extLst>
      <p:ext uri="{BB962C8B-B14F-4D97-AF65-F5344CB8AC3E}">
        <p14:creationId xmlns:p14="http://schemas.microsoft.com/office/powerpoint/2010/main" val="895190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9FC5412-AADC-49C5-B814-95647DA377FE}" type="datetimeFigureOut">
              <a:rPr kumimoji="1" lang="ja-JP" altLang="en-US" smtClean="0"/>
              <a:t>2025/7/22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8A299D1-706A-407D-A0CE-642DA5C59BFF}" type="slidenum">
              <a:rPr kumimoji="1" lang="ja-JP" altLang="en-US" smtClean="0"/>
              <a:t>‹#›</a:t>
            </a:fld>
            <a:endParaRPr kumimoji="1" lang="ja-JP" altLang="en-US"/>
          </a:p>
        </p:txBody>
      </p:sp>
    </p:spTree>
    <p:extLst>
      <p:ext uri="{BB962C8B-B14F-4D97-AF65-F5344CB8AC3E}">
        <p14:creationId xmlns:p14="http://schemas.microsoft.com/office/powerpoint/2010/main" val="4151832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9FC5412-AADC-49C5-B814-95647DA377FE}" type="datetimeFigureOut">
              <a:rPr kumimoji="1" lang="ja-JP" altLang="en-US" smtClean="0"/>
              <a:t>2025/7/22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8A299D1-706A-407D-A0CE-642DA5C59BFF}" type="slidenum">
              <a:rPr kumimoji="1" lang="ja-JP" altLang="en-US" smtClean="0"/>
              <a:t>‹#›</a:t>
            </a:fld>
            <a:endParaRPr kumimoji="1" lang="ja-JP" altLang="en-US"/>
          </a:p>
        </p:txBody>
      </p:sp>
    </p:spTree>
    <p:extLst>
      <p:ext uri="{BB962C8B-B14F-4D97-AF65-F5344CB8AC3E}">
        <p14:creationId xmlns:p14="http://schemas.microsoft.com/office/powerpoint/2010/main" val="976376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9FC5412-AADC-49C5-B814-95647DA377FE}" type="datetimeFigureOut">
              <a:rPr kumimoji="1" lang="ja-JP" altLang="en-US" smtClean="0"/>
              <a:t>2025/7/22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8A299D1-706A-407D-A0CE-642DA5C59BFF}" type="slidenum">
              <a:rPr kumimoji="1" lang="ja-JP" altLang="en-US" smtClean="0"/>
              <a:t>‹#›</a:t>
            </a:fld>
            <a:endParaRPr kumimoji="1" lang="ja-JP" altLang="en-US"/>
          </a:p>
        </p:txBody>
      </p:sp>
    </p:spTree>
    <p:extLst>
      <p:ext uri="{BB962C8B-B14F-4D97-AF65-F5344CB8AC3E}">
        <p14:creationId xmlns:p14="http://schemas.microsoft.com/office/powerpoint/2010/main" val="3480856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9FC5412-AADC-49C5-B814-95647DA377FE}" type="datetimeFigureOut">
              <a:rPr kumimoji="1" lang="ja-JP" altLang="en-US" smtClean="0"/>
              <a:t>2025/7/22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8A299D1-706A-407D-A0CE-642DA5C59BFF}" type="slidenum">
              <a:rPr kumimoji="1" lang="ja-JP" altLang="en-US" smtClean="0"/>
              <a:t>‹#›</a:t>
            </a:fld>
            <a:endParaRPr kumimoji="1" lang="ja-JP" altLang="en-US"/>
          </a:p>
        </p:txBody>
      </p:sp>
    </p:spTree>
    <p:extLst>
      <p:ext uri="{BB962C8B-B14F-4D97-AF65-F5344CB8AC3E}">
        <p14:creationId xmlns:p14="http://schemas.microsoft.com/office/powerpoint/2010/main" val="2575865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9FC5412-AADC-49C5-B814-95647DA377FE}" type="datetimeFigureOut">
              <a:rPr kumimoji="1" lang="ja-JP" altLang="en-US" smtClean="0"/>
              <a:t>2025/7/22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8A299D1-706A-407D-A0CE-642DA5C59BFF}" type="slidenum">
              <a:rPr kumimoji="1" lang="ja-JP" altLang="en-US" smtClean="0"/>
              <a:t>‹#›</a:t>
            </a:fld>
            <a:endParaRPr kumimoji="1" lang="ja-JP" altLang="en-US"/>
          </a:p>
        </p:txBody>
      </p:sp>
    </p:spTree>
    <p:extLst>
      <p:ext uri="{BB962C8B-B14F-4D97-AF65-F5344CB8AC3E}">
        <p14:creationId xmlns:p14="http://schemas.microsoft.com/office/powerpoint/2010/main" val="256558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9FC5412-AADC-49C5-B814-95647DA377FE}" type="datetimeFigureOut">
              <a:rPr kumimoji="1" lang="ja-JP" altLang="en-US" smtClean="0"/>
              <a:t>2025/7/22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8A299D1-706A-407D-A0CE-642DA5C59BFF}" type="slidenum">
              <a:rPr kumimoji="1" lang="ja-JP" altLang="en-US" smtClean="0"/>
              <a:t>‹#›</a:t>
            </a:fld>
            <a:endParaRPr kumimoji="1" lang="ja-JP" altLang="en-US"/>
          </a:p>
        </p:txBody>
      </p:sp>
    </p:spTree>
    <p:extLst>
      <p:ext uri="{BB962C8B-B14F-4D97-AF65-F5344CB8AC3E}">
        <p14:creationId xmlns:p14="http://schemas.microsoft.com/office/powerpoint/2010/main" val="630504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D9FC5412-AADC-49C5-B814-95647DA377FE}" type="datetimeFigureOut">
              <a:rPr kumimoji="1" lang="ja-JP" altLang="en-US" smtClean="0"/>
              <a:t>2025/7/22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8A299D1-706A-407D-A0CE-642DA5C59BFF}" type="slidenum">
              <a:rPr kumimoji="1" lang="ja-JP" altLang="en-US" smtClean="0"/>
              <a:t>‹#›</a:t>
            </a:fld>
            <a:endParaRPr kumimoji="1" lang="ja-JP" altLang="en-US"/>
          </a:p>
        </p:txBody>
      </p:sp>
    </p:spTree>
    <p:extLst>
      <p:ext uri="{BB962C8B-B14F-4D97-AF65-F5344CB8AC3E}">
        <p14:creationId xmlns:p14="http://schemas.microsoft.com/office/powerpoint/2010/main" val="1118213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C5412-AADC-49C5-B814-95647DA377FE}" type="datetimeFigureOut">
              <a:rPr kumimoji="1" lang="ja-JP" altLang="en-US" smtClean="0"/>
              <a:t>2025/7/22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8A299D1-706A-407D-A0CE-642DA5C59BFF}" type="slidenum">
              <a:rPr kumimoji="1" lang="ja-JP" altLang="en-US" smtClean="0"/>
              <a:t>‹#›</a:t>
            </a:fld>
            <a:endParaRPr kumimoji="1" lang="ja-JP" altLang="en-US"/>
          </a:p>
        </p:txBody>
      </p:sp>
    </p:spTree>
    <p:extLst>
      <p:ext uri="{BB962C8B-B14F-4D97-AF65-F5344CB8AC3E}">
        <p14:creationId xmlns:p14="http://schemas.microsoft.com/office/powerpoint/2010/main" val="2919132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9FC5412-AADC-49C5-B814-95647DA377FE}" type="datetimeFigureOut">
              <a:rPr kumimoji="1" lang="ja-JP" altLang="en-US" smtClean="0"/>
              <a:t>2025/7/22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8A299D1-706A-407D-A0CE-642DA5C59BFF}" type="slidenum">
              <a:rPr kumimoji="1" lang="ja-JP" altLang="en-US" smtClean="0"/>
              <a:t>‹#›</a:t>
            </a:fld>
            <a:endParaRPr kumimoji="1" lang="ja-JP" altLang="en-US"/>
          </a:p>
        </p:txBody>
      </p:sp>
    </p:spTree>
    <p:extLst>
      <p:ext uri="{BB962C8B-B14F-4D97-AF65-F5344CB8AC3E}">
        <p14:creationId xmlns:p14="http://schemas.microsoft.com/office/powerpoint/2010/main" val="19826180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9FC5412-AADC-49C5-B814-95647DA377FE}" type="datetimeFigureOut">
              <a:rPr kumimoji="1" lang="ja-JP" altLang="en-US" smtClean="0"/>
              <a:t>2025/7/22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8A299D1-706A-407D-A0CE-642DA5C59BFF}" type="slidenum">
              <a:rPr kumimoji="1" lang="ja-JP" altLang="en-US" smtClean="0"/>
              <a:t>‹#›</a:t>
            </a:fld>
            <a:endParaRPr kumimoji="1" lang="ja-JP" altLang="en-US"/>
          </a:p>
        </p:txBody>
      </p:sp>
    </p:spTree>
    <p:extLst>
      <p:ext uri="{BB962C8B-B14F-4D97-AF65-F5344CB8AC3E}">
        <p14:creationId xmlns:p14="http://schemas.microsoft.com/office/powerpoint/2010/main" val="1269201625"/>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9FC5412-AADC-49C5-B814-95647DA377FE}" type="datetimeFigureOut">
              <a:rPr kumimoji="1" lang="ja-JP" altLang="en-US" smtClean="0"/>
              <a:t>2025/7/22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E8A299D1-706A-407D-A0CE-642DA5C59BFF}" type="slidenum">
              <a:rPr kumimoji="1" lang="ja-JP" altLang="en-US" smtClean="0"/>
              <a:t>‹#›</a:t>
            </a:fld>
            <a:endParaRPr kumimoji="1" lang="ja-JP" altLang="en-US"/>
          </a:p>
        </p:txBody>
      </p:sp>
    </p:spTree>
    <p:extLst>
      <p:ext uri="{BB962C8B-B14F-4D97-AF65-F5344CB8AC3E}">
        <p14:creationId xmlns:p14="http://schemas.microsoft.com/office/powerpoint/2010/main" val="125591248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5.jpeg" Type="http://schemas.openxmlformats.org/officeDocument/2006/relationships/image"/><Relationship Id="rId3" Target="../media/image6.emf"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7.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7.png" Type="http://schemas.openxmlformats.org/officeDocument/2006/relationships/image"/><Relationship Id="rId3" Target="../media/image8.png" Type="http://schemas.openxmlformats.org/officeDocument/2006/relationships/image"/><Relationship Id="rId4" Target="../media/image9.png" Type="http://schemas.openxmlformats.org/officeDocument/2006/relationships/image"/><Relationship Id="rId5" Target="../media/image10.emf" Type="http://schemas.openxmlformats.org/officeDocument/2006/relationships/image"/><Relationship Id="rId6" Target="../media/image11.emf"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182345" y="1982348"/>
            <a:ext cx="3322855" cy="335038"/>
          </a:xfrm>
          <a:prstGeom prst="round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角丸四角形 3"/>
          <p:cNvSpPr/>
          <p:nvPr/>
        </p:nvSpPr>
        <p:spPr>
          <a:xfrm>
            <a:off x="51974" y="91268"/>
            <a:ext cx="6806026" cy="1760900"/>
          </a:xfrm>
          <a:prstGeom prst="roundRect">
            <a:avLst/>
          </a:prstGeom>
          <a:gradFill>
            <a:gsLst>
              <a:gs pos="0">
                <a:srgbClr val="92D05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cene3d>
            <a:camera prst="orthographicFront"/>
            <a:lightRig rig="threePt" dir="t"/>
          </a:scene3d>
          <a:sp3d>
            <a:bevelT w="139700" h="139700" prst="divot"/>
          </a:sp3d>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dirty="0"/>
          </a:p>
        </p:txBody>
      </p:sp>
      <p:sp>
        <p:nvSpPr>
          <p:cNvPr id="5" name="フローチャート: 代替処理 4"/>
          <p:cNvSpPr/>
          <p:nvPr/>
        </p:nvSpPr>
        <p:spPr>
          <a:xfrm>
            <a:off x="136868" y="2451661"/>
            <a:ext cx="4371631" cy="1740444"/>
          </a:xfrm>
          <a:prstGeom prst="flowChartAlternateProcess">
            <a:avLst/>
          </a:prstGeom>
          <a:solidFill>
            <a:srgbClr val="00B0F0"/>
          </a:solidFill>
          <a:ln>
            <a:solidFill>
              <a:srgbClr val="0070C0"/>
            </a:solidFill>
          </a:ln>
          <a:effectLst/>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ノート プレースホルダー 2"/>
          <p:cNvSpPr txBox="1">
            <a:spLocks/>
          </p:cNvSpPr>
          <p:nvPr/>
        </p:nvSpPr>
        <p:spPr>
          <a:xfrm>
            <a:off x="281145" y="230647"/>
            <a:ext cx="6254589" cy="1472419"/>
          </a:xfrm>
          <a:prstGeom prst="rect">
            <a:avLst/>
          </a:prstGeom>
        </p:spPr>
        <p:txBody>
          <a:bodyPr vert="horz" lIns="91440" tIns="45720" rIns="91440" bIns="45720" rtlCol="0">
            <a:normAutofit fontScale="85000" lnSpcReduction="10000"/>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r>
              <a:rPr lang="ja-JP" altLang="en-US" dirty="0">
                <a:latin typeface="HGP創英角ｺﾞｼｯｸUB" panose="020B0900000000000000" pitchFamily="50" charset="-128"/>
                <a:ea typeface="HGP創英角ｺﾞｼｯｸUB" panose="020B0900000000000000" pitchFamily="50" charset="-128"/>
              </a:rPr>
              <a:t>　　</a:t>
            </a:r>
            <a:endParaRPr lang="en-US" altLang="ja-JP" dirty="0">
              <a:latin typeface="HGP創英角ｺﾞｼｯｸUB" panose="020B0900000000000000" pitchFamily="50" charset="-128"/>
              <a:ea typeface="HGP創英角ｺﾞｼｯｸUB" panose="020B0900000000000000" pitchFamily="50" charset="-128"/>
            </a:endParaRPr>
          </a:p>
          <a:p>
            <a:r>
              <a:rPr lang="ja-JP" altLang="en-US" sz="4500" b="1" dirty="0">
                <a:solidFill>
                  <a:schemeClr val="bg1"/>
                </a:solidFill>
                <a:latin typeface="HGPｺﾞｼｯｸE" panose="020B0900000000000000" pitchFamily="50" charset="-128"/>
                <a:ea typeface="HGPｺﾞｼｯｸE" panose="020B0900000000000000" pitchFamily="50" charset="-128"/>
              </a:rPr>
              <a:t>ハローワーク二戸利用ガイド</a:t>
            </a:r>
            <a:endParaRPr lang="en-US" altLang="ja-JP" sz="4500" b="1" dirty="0">
              <a:solidFill>
                <a:schemeClr val="bg1"/>
              </a:solidFill>
              <a:latin typeface="HGPｺﾞｼｯｸE" panose="020B0900000000000000" pitchFamily="50" charset="-128"/>
              <a:ea typeface="HGPｺﾞｼｯｸE" panose="020B0900000000000000" pitchFamily="50" charset="-128"/>
            </a:endParaRPr>
          </a:p>
          <a:p>
            <a:r>
              <a:rPr lang="ja-JP" altLang="en-US" sz="2800" dirty="0">
                <a:solidFill>
                  <a:schemeClr val="bg1"/>
                </a:solidFill>
                <a:latin typeface="HGP創英角ｺﾞｼｯｸUB" panose="020B0900000000000000" pitchFamily="50" charset="-128"/>
                <a:ea typeface="HGP創英角ｺﾞｼｯｸUB" panose="020B0900000000000000" pitchFamily="50" charset="-128"/>
              </a:rPr>
              <a:t>　　　　　</a:t>
            </a:r>
            <a:endParaRPr lang="ja-JP" altLang="en-US"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7" name="ノート プレースホルダー 2"/>
          <p:cNvSpPr txBox="1">
            <a:spLocks/>
          </p:cNvSpPr>
          <p:nvPr/>
        </p:nvSpPr>
        <p:spPr>
          <a:xfrm>
            <a:off x="161654" y="2416855"/>
            <a:ext cx="4346846" cy="1775250"/>
          </a:xfrm>
          <a:prstGeom prst="rect">
            <a:avLst/>
          </a:prstGeom>
          <a:ln>
            <a:noFill/>
          </a:ln>
          <a:effectLst/>
        </p:spPr>
        <p:txBody>
          <a:bodyPr vert="horz" lIns="91440" tIns="45720" rIns="91440" bIns="45720"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r>
              <a:rPr lang="ja-JP" altLang="en-US" sz="1800" dirty="0">
                <a:latin typeface="HGP創英角ｺﾞｼｯｸUB" panose="020B0900000000000000" pitchFamily="50" charset="-128"/>
                <a:ea typeface="HGP創英角ｺﾞｼｯｸUB" panose="020B0900000000000000" pitchFamily="50" charset="-128"/>
              </a:rPr>
              <a:t>　　</a:t>
            </a:r>
            <a:r>
              <a:rPr lang="ja-JP" altLang="en-US" sz="2800" dirty="0">
                <a:latin typeface="HGP創英角ｺﾞｼｯｸUB" panose="020B0900000000000000" pitchFamily="50" charset="-128"/>
                <a:ea typeface="HGP創英角ｺﾞｼｯｸUB" panose="020B0900000000000000" pitchFamily="50" charset="-128"/>
              </a:rPr>
              <a:t>　　</a:t>
            </a:r>
            <a:r>
              <a:rPr lang="ja-JP" altLang="en-US" sz="2400" dirty="0" smtClean="0">
                <a:solidFill>
                  <a:schemeClr val="accent4">
                    <a:lumMod val="40000"/>
                    <a:lumOff val="60000"/>
                  </a:schemeClr>
                </a:solidFill>
                <a:latin typeface="HGP創英角ｺﾞｼｯｸUB" panose="020B0900000000000000" pitchFamily="50" charset="-128"/>
                <a:ea typeface="HGP創英角ｺﾞｼｯｸUB" panose="020B0900000000000000" pitchFamily="50" charset="-128"/>
              </a:rPr>
              <a:t>職業</a:t>
            </a:r>
            <a:r>
              <a:rPr lang="ja-JP" altLang="en-US" sz="2400" dirty="0">
                <a:solidFill>
                  <a:schemeClr val="accent4">
                    <a:lumMod val="40000"/>
                    <a:lumOff val="60000"/>
                  </a:schemeClr>
                </a:solidFill>
                <a:latin typeface="HGP創英角ｺﾞｼｯｸUB" panose="020B0900000000000000" pitchFamily="50" charset="-128"/>
                <a:ea typeface="HGP創英角ｺﾞｼｯｸUB" panose="020B0900000000000000" pitchFamily="50" charset="-128"/>
              </a:rPr>
              <a:t>相談・職業紹介</a:t>
            </a:r>
            <a:endParaRPr lang="en-US" altLang="ja-JP" sz="2400" dirty="0">
              <a:solidFill>
                <a:schemeClr val="accent4">
                  <a:lumMod val="40000"/>
                  <a:lumOff val="60000"/>
                </a:schemeClr>
              </a:solidFill>
              <a:latin typeface="HGP創英角ｺﾞｼｯｸUB" panose="020B0900000000000000" pitchFamily="50" charset="-128"/>
              <a:ea typeface="HGP創英角ｺﾞｼｯｸUB" panose="020B0900000000000000" pitchFamily="50" charset="-128"/>
            </a:endParaRPr>
          </a:p>
          <a:p>
            <a:r>
              <a:rPr lang="ja-JP" altLang="en-US" sz="1400" dirty="0">
                <a:solidFill>
                  <a:schemeClr val="accent4">
                    <a:lumMod val="40000"/>
                    <a:lumOff val="60000"/>
                  </a:schemeClr>
                </a:solidFill>
                <a:latin typeface="HGP創英角ｺﾞｼｯｸUB" panose="020B0900000000000000" pitchFamily="50" charset="-128"/>
                <a:ea typeface="HGP創英角ｺﾞｼｯｸUB" panose="020B0900000000000000" pitchFamily="50" charset="-128"/>
              </a:rPr>
              <a:t>　</a:t>
            </a:r>
            <a:endParaRPr lang="en-US" altLang="ja-JP" sz="1400" dirty="0" smtClean="0">
              <a:solidFill>
                <a:schemeClr val="accent4">
                  <a:lumMod val="40000"/>
                  <a:lumOff val="60000"/>
                </a:schemeClr>
              </a:solidFill>
              <a:latin typeface="HGP創英角ｺﾞｼｯｸUB" panose="020B0900000000000000" pitchFamily="50" charset="-128"/>
              <a:ea typeface="HGP創英角ｺﾞｼｯｸUB" panose="020B0900000000000000" pitchFamily="50" charset="-128"/>
            </a:endParaRPr>
          </a:p>
          <a:p>
            <a:r>
              <a:rPr lang="ja-JP" altLang="en-US" sz="1400" dirty="0" smtClean="0">
                <a:solidFill>
                  <a:schemeClr val="accent4">
                    <a:lumMod val="40000"/>
                    <a:lumOff val="60000"/>
                  </a:schemeClr>
                </a:solidFill>
                <a:latin typeface="+mn-ea"/>
              </a:rPr>
              <a:t>　 </a:t>
            </a:r>
            <a:r>
              <a:rPr lang="ja-JP" altLang="en-US" sz="1400" b="1" dirty="0" smtClean="0">
                <a:solidFill>
                  <a:schemeClr val="accent4">
                    <a:lumMod val="40000"/>
                    <a:lumOff val="60000"/>
                  </a:schemeClr>
                </a:solidFill>
                <a:latin typeface="+mn-ea"/>
              </a:rPr>
              <a:t>仕事</a:t>
            </a:r>
            <a:r>
              <a:rPr lang="ja-JP" altLang="en-US" sz="1400" b="1" dirty="0">
                <a:solidFill>
                  <a:schemeClr val="accent4">
                    <a:lumMod val="40000"/>
                    <a:lumOff val="60000"/>
                  </a:schemeClr>
                </a:solidFill>
                <a:latin typeface="+mn-ea"/>
              </a:rPr>
              <a:t>に関するご相談をお受けしています。</a:t>
            </a:r>
            <a:endParaRPr lang="en-US" altLang="ja-JP" sz="1400" b="1" dirty="0">
              <a:solidFill>
                <a:schemeClr val="accent4">
                  <a:lumMod val="40000"/>
                  <a:lumOff val="60000"/>
                </a:schemeClr>
              </a:solidFill>
              <a:latin typeface="+mn-ea"/>
            </a:endParaRPr>
          </a:p>
          <a:p>
            <a:r>
              <a:rPr lang="ja-JP" altLang="en-US" sz="1400" b="1" dirty="0" smtClean="0">
                <a:solidFill>
                  <a:schemeClr val="accent4">
                    <a:lumMod val="40000"/>
                    <a:lumOff val="60000"/>
                  </a:schemeClr>
                </a:solidFill>
                <a:latin typeface="+mn-ea"/>
              </a:rPr>
              <a:t>　 </a:t>
            </a:r>
            <a:r>
              <a:rPr lang="ja-JP" altLang="en-US" sz="1400" b="1" dirty="0">
                <a:solidFill>
                  <a:schemeClr val="accent4">
                    <a:lumMod val="40000"/>
                    <a:lumOff val="60000"/>
                  </a:schemeClr>
                </a:solidFill>
                <a:latin typeface="+mn-ea"/>
              </a:rPr>
              <a:t>求人を一緒に探したり、不明点を</a:t>
            </a:r>
            <a:r>
              <a:rPr lang="ja-JP" altLang="en-US" sz="1400" b="1" dirty="0" smtClean="0">
                <a:solidFill>
                  <a:schemeClr val="accent4">
                    <a:lumMod val="40000"/>
                    <a:lumOff val="60000"/>
                  </a:schemeClr>
                </a:solidFill>
                <a:latin typeface="+mn-ea"/>
              </a:rPr>
              <a:t>ハローワーク</a:t>
            </a:r>
            <a:endParaRPr lang="en-US" altLang="ja-JP" sz="1400" b="1" dirty="0" smtClean="0">
              <a:solidFill>
                <a:schemeClr val="accent4">
                  <a:lumMod val="40000"/>
                  <a:lumOff val="60000"/>
                </a:schemeClr>
              </a:solidFill>
              <a:latin typeface="+mn-ea"/>
            </a:endParaRPr>
          </a:p>
          <a:p>
            <a:r>
              <a:rPr lang="ja-JP" altLang="en-US" sz="1400" b="1" dirty="0" smtClean="0">
                <a:solidFill>
                  <a:schemeClr val="accent4">
                    <a:lumMod val="40000"/>
                    <a:lumOff val="60000"/>
                  </a:schemeClr>
                </a:solidFill>
                <a:latin typeface="+mn-ea"/>
              </a:rPr>
              <a:t>から</a:t>
            </a:r>
            <a:r>
              <a:rPr lang="ja-JP" altLang="en-US" sz="1400" b="1" dirty="0">
                <a:solidFill>
                  <a:schemeClr val="accent4">
                    <a:lumMod val="40000"/>
                    <a:lumOff val="60000"/>
                  </a:schemeClr>
                </a:solidFill>
                <a:latin typeface="+mn-ea"/>
              </a:rPr>
              <a:t>事業所へ確認します。</a:t>
            </a:r>
            <a:endParaRPr lang="en-US" altLang="ja-JP" sz="1400" b="1" dirty="0">
              <a:solidFill>
                <a:schemeClr val="accent4">
                  <a:lumMod val="40000"/>
                  <a:lumOff val="60000"/>
                </a:schemeClr>
              </a:solidFill>
              <a:latin typeface="+mn-ea"/>
            </a:endParaRPr>
          </a:p>
          <a:p>
            <a:r>
              <a:rPr lang="ja-JP" altLang="en-US" sz="1400" b="1" dirty="0" smtClean="0">
                <a:solidFill>
                  <a:schemeClr val="accent4">
                    <a:lumMod val="40000"/>
                    <a:lumOff val="60000"/>
                  </a:schemeClr>
                </a:solidFill>
                <a:latin typeface="+mn-ea"/>
              </a:rPr>
              <a:t>   見学</a:t>
            </a:r>
            <a:r>
              <a:rPr lang="ja-JP" altLang="en-US" sz="1400" b="1" dirty="0">
                <a:solidFill>
                  <a:schemeClr val="accent4">
                    <a:lumMod val="40000"/>
                    <a:lumOff val="60000"/>
                  </a:schemeClr>
                </a:solidFill>
                <a:latin typeface="+mn-ea"/>
              </a:rPr>
              <a:t>の依頼や紹介状を発行します。</a:t>
            </a:r>
            <a:endParaRPr lang="en-US" altLang="ja-JP" sz="1400" b="1" dirty="0">
              <a:solidFill>
                <a:schemeClr val="accent4">
                  <a:lumMod val="40000"/>
                  <a:lumOff val="60000"/>
                </a:schemeClr>
              </a:solidFill>
              <a:latin typeface="+mn-ea"/>
            </a:endParaRPr>
          </a:p>
          <a:p>
            <a:endParaRPr lang="ja-JP" altLang="en-US" sz="28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8" name="横巻き 7"/>
          <p:cNvSpPr/>
          <p:nvPr/>
        </p:nvSpPr>
        <p:spPr>
          <a:xfrm>
            <a:off x="51974" y="1232087"/>
            <a:ext cx="4231337" cy="739931"/>
          </a:xfrm>
          <a:prstGeom prst="horizontalScroll">
            <a:avLst/>
          </a:prstGeom>
          <a:solidFill>
            <a:schemeClr val="accent4"/>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フローチャート: 代替処理 8"/>
          <p:cNvSpPr/>
          <p:nvPr/>
        </p:nvSpPr>
        <p:spPr>
          <a:xfrm>
            <a:off x="161654" y="4297486"/>
            <a:ext cx="2107359" cy="1874714"/>
          </a:xfrm>
          <a:prstGeom prst="flowChartAlternateProcess">
            <a:avLst/>
          </a:prstGeom>
          <a:solidFill>
            <a:srgbClr val="00B0F0"/>
          </a:solidFill>
          <a:ln>
            <a:solidFill>
              <a:srgbClr val="0070C0"/>
            </a:solidFill>
          </a:ln>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担当者制</a:t>
            </a:r>
            <a:endParaRPr kumimoji="1" lang="en-US" altLang="ja-JP" b="1" dirty="0"/>
          </a:p>
          <a:p>
            <a:pPr algn="ctr"/>
            <a:r>
              <a:rPr kumimoji="1" lang="ja-JP" altLang="en-US" b="1" dirty="0"/>
              <a:t>による就職</a:t>
            </a:r>
            <a:r>
              <a:rPr kumimoji="1" lang="ja-JP" altLang="en-US" b="1" dirty="0" smtClean="0"/>
              <a:t>の</a:t>
            </a:r>
            <a:endParaRPr kumimoji="1" lang="en-US" altLang="ja-JP" b="1" dirty="0" smtClean="0"/>
          </a:p>
          <a:p>
            <a:pPr algn="ctr"/>
            <a:r>
              <a:rPr kumimoji="1" lang="ja-JP" altLang="en-US" b="1" dirty="0" smtClean="0"/>
              <a:t>個別</a:t>
            </a:r>
            <a:r>
              <a:rPr kumimoji="1" lang="ja-JP" altLang="en-US" b="1" dirty="0"/>
              <a:t>支援</a:t>
            </a:r>
            <a:endParaRPr kumimoji="1" lang="en-US" altLang="ja-JP" b="1" dirty="0"/>
          </a:p>
          <a:p>
            <a:pPr algn="ctr"/>
            <a:endParaRPr kumimoji="1" lang="ja-JP" altLang="en-US" dirty="0"/>
          </a:p>
        </p:txBody>
      </p:sp>
      <p:sp>
        <p:nvSpPr>
          <p:cNvPr id="10" name="フローチャート: 代替処理 9"/>
          <p:cNvSpPr/>
          <p:nvPr/>
        </p:nvSpPr>
        <p:spPr>
          <a:xfrm>
            <a:off x="2418798" y="4301208"/>
            <a:ext cx="2089702" cy="1835458"/>
          </a:xfrm>
          <a:prstGeom prst="flowChartAlternateProcess">
            <a:avLst/>
          </a:prstGeom>
          <a:solidFill>
            <a:srgbClr val="00B0F0"/>
          </a:solidFill>
          <a:ln>
            <a:solidFill>
              <a:srgbClr val="0070C0"/>
            </a:solidFill>
          </a:ln>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面接練習</a:t>
            </a:r>
            <a:endParaRPr kumimoji="1" lang="en-US" altLang="ja-JP" b="1" dirty="0"/>
          </a:p>
          <a:p>
            <a:pPr algn="ctr"/>
            <a:endParaRPr lang="en-US" altLang="ja-JP" sz="1400" dirty="0">
              <a:solidFill>
                <a:schemeClr val="tx1"/>
              </a:solidFill>
            </a:endParaRPr>
          </a:p>
          <a:p>
            <a:pPr algn="ctr"/>
            <a:endParaRPr lang="en-US" altLang="ja-JP" sz="1400" dirty="0">
              <a:solidFill>
                <a:schemeClr val="tx1"/>
              </a:solidFill>
            </a:endParaRPr>
          </a:p>
          <a:p>
            <a:pPr algn="ctr"/>
            <a:endParaRPr kumimoji="1" lang="ja-JP" altLang="en-US" dirty="0"/>
          </a:p>
        </p:txBody>
      </p:sp>
      <p:sp>
        <p:nvSpPr>
          <p:cNvPr id="11" name="フローチャート: 代替処理 10"/>
          <p:cNvSpPr/>
          <p:nvPr/>
        </p:nvSpPr>
        <p:spPr>
          <a:xfrm>
            <a:off x="4633436" y="2435098"/>
            <a:ext cx="2084863" cy="1757007"/>
          </a:xfrm>
          <a:prstGeom prst="flowChartAlternateProcess">
            <a:avLst/>
          </a:prstGeom>
          <a:solidFill>
            <a:srgbClr val="00B0F0"/>
          </a:solidFill>
          <a:ln>
            <a:solidFill>
              <a:srgbClr val="0070C0"/>
            </a:solidFill>
          </a:ln>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応募書類</a:t>
            </a:r>
            <a:endParaRPr kumimoji="1" lang="en-US" altLang="ja-JP" b="1" dirty="0"/>
          </a:p>
          <a:p>
            <a:pPr algn="ctr"/>
            <a:r>
              <a:rPr kumimoji="1" lang="ja-JP" altLang="en-US" b="1" dirty="0"/>
              <a:t>添削</a:t>
            </a:r>
            <a:endParaRPr kumimoji="1" lang="en-US" altLang="ja-JP" b="1" dirty="0"/>
          </a:p>
          <a:p>
            <a:pPr algn="ctr"/>
            <a:r>
              <a:rPr kumimoji="1" lang="ja-JP" altLang="en-US" b="1" dirty="0" smtClean="0"/>
              <a:t>アドバイス</a:t>
            </a:r>
            <a:endParaRPr kumimoji="1" lang="en-US" altLang="ja-JP" b="1" dirty="0"/>
          </a:p>
          <a:p>
            <a:pPr algn="ctr"/>
            <a:endParaRPr kumimoji="1" lang="ja-JP" altLang="en-US" dirty="0"/>
          </a:p>
        </p:txBody>
      </p:sp>
      <p:sp>
        <p:nvSpPr>
          <p:cNvPr id="12" name="フローチャート: 代替処理 11"/>
          <p:cNvSpPr/>
          <p:nvPr/>
        </p:nvSpPr>
        <p:spPr>
          <a:xfrm>
            <a:off x="4605651" y="4301207"/>
            <a:ext cx="2110263" cy="1835459"/>
          </a:xfrm>
          <a:prstGeom prst="flowChartAlternateProcess">
            <a:avLst/>
          </a:prstGeom>
          <a:solidFill>
            <a:srgbClr val="00B0F0"/>
          </a:solidFill>
          <a:ln>
            <a:solidFill>
              <a:srgbClr val="0070C0"/>
            </a:solidFill>
          </a:ln>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就職支援</a:t>
            </a:r>
            <a:endParaRPr kumimoji="1" lang="en-US" altLang="ja-JP" b="1" dirty="0"/>
          </a:p>
          <a:p>
            <a:pPr algn="ctr"/>
            <a:r>
              <a:rPr kumimoji="1" lang="ja-JP" altLang="en-US" b="1" dirty="0"/>
              <a:t>セミナー</a:t>
            </a:r>
            <a:endParaRPr kumimoji="1" lang="en-US" altLang="ja-JP" b="1" dirty="0"/>
          </a:p>
          <a:p>
            <a:pPr algn="ctr"/>
            <a:endParaRPr kumimoji="1" lang="en-US" altLang="ja-JP" dirty="0"/>
          </a:p>
          <a:p>
            <a:pPr algn="ctr"/>
            <a:endParaRPr kumimoji="1" lang="ja-JP" altLang="en-US" sz="1400" dirty="0">
              <a:solidFill>
                <a:schemeClr val="tx1"/>
              </a:solidFill>
            </a:endParaRPr>
          </a:p>
        </p:txBody>
      </p:sp>
      <p:sp>
        <p:nvSpPr>
          <p:cNvPr id="13" name="フローチャート: 代替処理 12"/>
          <p:cNvSpPr/>
          <p:nvPr/>
        </p:nvSpPr>
        <p:spPr>
          <a:xfrm>
            <a:off x="118121" y="8071281"/>
            <a:ext cx="2150891" cy="1778390"/>
          </a:xfrm>
          <a:prstGeom prst="flowChartAlternateProcess">
            <a:avLst/>
          </a:prstGeom>
          <a:solidFill>
            <a:srgbClr val="00B0F0"/>
          </a:solidFill>
          <a:ln>
            <a:solidFill>
              <a:srgbClr val="0070C0"/>
            </a:solidFill>
          </a:ln>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オンライン</a:t>
            </a:r>
            <a:endParaRPr kumimoji="1" lang="en-US" altLang="ja-JP" b="1" dirty="0"/>
          </a:p>
          <a:p>
            <a:pPr algn="ctr"/>
            <a:r>
              <a:rPr kumimoji="1" lang="ja-JP" altLang="en-US" b="1" dirty="0" smtClean="0"/>
              <a:t>ハローワーク</a:t>
            </a:r>
            <a:endParaRPr kumimoji="1" lang="en-US" altLang="ja-JP" b="1" dirty="0" smtClean="0"/>
          </a:p>
          <a:p>
            <a:pPr algn="ctr"/>
            <a:r>
              <a:rPr kumimoji="1" lang="ja-JP" altLang="en-US" b="1" dirty="0" smtClean="0"/>
              <a:t>紹介</a:t>
            </a:r>
            <a:endParaRPr kumimoji="1" lang="en-US" altLang="ja-JP" b="1" dirty="0"/>
          </a:p>
          <a:p>
            <a:pPr algn="ctr"/>
            <a:endParaRPr kumimoji="1" lang="ja-JP" altLang="en-US" dirty="0"/>
          </a:p>
        </p:txBody>
      </p:sp>
      <p:sp>
        <p:nvSpPr>
          <p:cNvPr id="14" name="フローチャート: 代替処理 13"/>
          <p:cNvSpPr/>
          <p:nvPr/>
        </p:nvSpPr>
        <p:spPr>
          <a:xfrm>
            <a:off x="2418799" y="6232240"/>
            <a:ext cx="2089702" cy="1718935"/>
          </a:xfrm>
          <a:prstGeom prst="flowChartAlternateProcess">
            <a:avLst/>
          </a:prstGeom>
          <a:solidFill>
            <a:srgbClr val="00B0F0"/>
          </a:solidFill>
          <a:ln>
            <a:solidFill>
              <a:srgbClr val="0070C0"/>
            </a:solidFill>
          </a:ln>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ミニ</a:t>
            </a:r>
            <a:r>
              <a:rPr kumimoji="1" lang="ja-JP" altLang="en-US" b="1" dirty="0"/>
              <a:t>面談会</a:t>
            </a:r>
            <a:endParaRPr kumimoji="1" lang="en-US" altLang="ja-JP" b="1" dirty="0"/>
          </a:p>
          <a:p>
            <a:pPr algn="ctr"/>
            <a:r>
              <a:rPr kumimoji="1" lang="ja-JP" altLang="en-US" sz="1400" dirty="0" smtClean="0">
                <a:solidFill>
                  <a:schemeClr val="bg1"/>
                </a:solidFill>
              </a:rPr>
              <a:t>複数の会社の担当者から直接話を聞くことができます</a:t>
            </a:r>
            <a:endParaRPr kumimoji="1" lang="en-US" altLang="ja-JP" sz="1400" dirty="0">
              <a:solidFill>
                <a:schemeClr val="bg1"/>
              </a:solidFill>
            </a:endParaRPr>
          </a:p>
          <a:p>
            <a:pPr algn="ctr"/>
            <a:endParaRPr kumimoji="1" lang="ja-JP" altLang="en-US" dirty="0"/>
          </a:p>
        </p:txBody>
      </p:sp>
      <p:sp>
        <p:nvSpPr>
          <p:cNvPr id="15" name="フローチャート: 代替処理 14"/>
          <p:cNvSpPr/>
          <p:nvPr/>
        </p:nvSpPr>
        <p:spPr>
          <a:xfrm>
            <a:off x="136869" y="6249594"/>
            <a:ext cx="2132143" cy="1723418"/>
          </a:xfrm>
          <a:prstGeom prst="flowChartAlternateProcess">
            <a:avLst/>
          </a:prstGeom>
          <a:solidFill>
            <a:srgbClr val="00B0F0"/>
          </a:solidFill>
          <a:ln>
            <a:solidFill>
              <a:srgbClr val="0070C0"/>
            </a:solidFill>
          </a:ln>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生涯現役</a:t>
            </a:r>
            <a:endParaRPr kumimoji="1" lang="en-US" altLang="ja-JP" b="1" dirty="0"/>
          </a:p>
          <a:p>
            <a:pPr algn="ctr"/>
            <a:r>
              <a:rPr kumimoji="1" lang="ja-JP" altLang="en-US" b="1" dirty="0"/>
              <a:t>求人</a:t>
            </a:r>
            <a:endParaRPr kumimoji="1" lang="en-US" altLang="ja-JP" b="1" dirty="0"/>
          </a:p>
          <a:p>
            <a:pPr algn="ctr"/>
            <a:r>
              <a:rPr kumimoji="1" lang="ja-JP" altLang="en-US" sz="1400" dirty="0">
                <a:solidFill>
                  <a:schemeClr val="bg1"/>
                </a:solidFill>
              </a:rPr>
              <a:t>定年等に達した方も活躍しています</a:t>
            </a:r>
            <a:endParaRPr kumimoji="1" lang="en-US" altLang="ja-JP" sz="1400" dirty="0">
              <a:solidFill>
                <a:schemeClr val="bg1"/>
              </a:solidFill>
            </a:endParaRPr>
          </a:p>
          <a:p>
            <a:pPr algn="ctr"/>
            <a:endParaRPr kumimoji="1" lang="ja-JP" altLang="en-US" dirty="0"/>
          </a:p>
        </p:txBody>
      </p:sp>
      <p:pic>
        <p:nvPicPr>
          <p:cNvPr id="16" name="図 15"/>
          <p:cNvPicPr>
            <a:picLocks noChangeAspect="1"/>
          </p:cNvPicPr>
          <p:nvPr/>
        </p:nvPicPr>
        <p:blipFill>
          <a:blip r:embed="rId2"/>
          <a:stretch>
            <a:fillRect/>
          </a:stretch>
        </p:blipFill>
        <p:spPr>
          <a:xfrm>
            <a:off x="2537573" y="5378302"/>
            <a:ext cx="1852152" cy="735786"/>
          </a:xfrm>
          <a:prstGeom prst="rect">
            <a:avLst/>
          </a:prstGeom>
        </p:spPr>
      </p:pic>
      <p:pic>
        <p:nvPicPr>
          <p:cNvPr id="17" name="図 16"/>
          <p:cNvPicPr>
            <a:picLocks noChangeAspect="1"/>
          </p:cNvPicPr>
          <p:nvPr/>
        </p:nvPicPr>
        <p:blipFill>
          <a:blip r:embed="rId3"/>
          <a:stretch>
            <a:fillRect/>
          </a:stretch>
        </p:blipFill>
        <p:spPr>
          <a:xfrm>
            <a:off x="4770689" y="5434376"/>
            <a:ext cx="1780186" cy="675067"/>
          </a:xfrm>
          <a:prstGeom prst="rect">
            <a:avLst/>
          </a:prstGeom>
        </p:spPr>
      </p:pic>
      <p:sp>
        <p:nvSpPr>
          <p:cNvPr id="18" name="フローチャート: 代替処理 17"/>
          <p:cNvSpPr/>
          <p:nvPr/>
        </p:nvSpPr>
        <p:spPr>
          <a:xfrm>
            <a:off x="4605651" y="6235700"/>
            <a:ext cx="2076453" cy="1715475"/>
          </a:xfrm>
          <a:prstGeom prst="flowChartAlternateProcess">
            <a:avLst/>
          </a:prstGeom>
          <a:solidFill>
            <a:srgbClr val="00B0F0"/>
          </a:solidFill>
          <a:ln>
            <a:solidFill>
              <a:srgbClr val="0070C0"/>
            </a:solidFill>
          </a:ln>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a:p>
          <a:p>
            <a:pPr algn="ctr"/>
            <a:endParaRPr lang="en-US" altLang="ja-JP" dirty="0"/>
          </a:p>
          <a:p>
            <a:pPr algn="ctr"/>
            <a:r>
              <a:rPr kumimoji="1" lang="ja-JP" altLang="en-US" b="1" dirty="0"/>
              <a:t>職業訓練</a:t>
            </a:r>
            <a:endParaRPr kumimoji="1" lang="en-US" altLang="ja-JP" b="1" dirty="0"/>
          </a:p>
          <a:p>
            <a:pPr algn="ctr"/>
            <a:endParaRPr kumimoji="1" lang="en-US" altLang="ja-JP" sz="1000" dirty="0"/>
          </a:p>
          <a:p>
            <a:pPr algn="ctr"/>
            <a:r>
              <a:rPr kumimoji="1" lang="ja-JP" altLang="en-US" sz="1400" dirty="0"/>
              <a:t>パソコン、</a:t>
            </a:r>
            <a:r>
              <a:rPr kumimoji="1" lang="ja-JP" altLang="en-US" sz="1400" dirty="0" smtClean="0"/>
              <a:t>介護</a:t>
            </a:r>
            <a:endParaRPr kumimoji="1" lang="en-US" altLang="ja-JP" sz="1400" dirty="0"/>
          </a:p>
          <a:p>
            <a:pPr algn="ctr"/>
            <a:r>
              <a:rPr kumimoji="1" lang="en-US" altLang="ja-JP" sz="1400" dirty="0"/>
              <a:t>IT</a:t>
            </a:r>
            <a:r>
              <a:rPr kumimoji="1" lang="ja-JP" altLang="en-US" sz="1400" dirty="0"/>
              <a:t>など</a:t>
            </a:r>
            <a:endParaRPr kumimoji="1" lang="en-US" altLang="ja-JP" sz="1400" dirty="0"/>
          </a:p>
          <a:p>
            <a:endParaRPr kumimoji="1" lang="en-US" altLang="ja-JP" dirty="0"/>
          </a:p>
          <a:p>
            <a:pPr algn="ctr"/>
            <a:endParaRPr lang="en-US" altLang="ja-JP" sz="1400" dirty="0">
              <a:solidFill>
                <a:schemeClr val="tx1"/>
              </a:solidFill>
            </a:endParaRPr>
          </a:p>
          <a:p>
            <a:pPr algn="ctr"/>
            <a:endParaRPr lang="en-US" altLang="ja-JP" sz="1400" dirty="0">
              <a:solidFill>
                <a:schemeClr val="tx1"/>
              </a:solidFill>
            </a:endParaRPr>
          </a:p>
          <a:p>
            <a:pPr algn="ctr"/>
            <a:endParaRPr kumimoji="1" lang="ja-JP" altLang="en-US" dirty="0"/>
          </a:p>
        </p:txBody>
      </p:sp>
      <p:sp>
        <p:nvSpPr>
          <p:cNvPr id="19" name="フローチャート: 代替処理 18"/>
          <p:cNvSpPr/>
          <p:nvPr/>
        </p:nvSpPr>
        <p:spPr>
          <a:xfrm>
            <a:off x="4986771" y="7475937"/>
            <a:ext cx="1333178" cy="258364"/>
          </a:xfrm>
          <a:prstGeom prst="flowChartAlternateProcess">
            <a:avLst/>
          </a:prstGeom>
          <a:solidFill>
            <a:schemeClr val="bg1"/>
          </a:solidFill>
          <a:ln>
            <a:noFill/>
          </a:ln>
          <a:effectLst>
            <a:glow rad="101600">
              <a:schemeClr val="accent5">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rgbClr val="0070C0"/>
                </a:solidFill>
              </a:rPr>
              <a:t>受講料無料</a:t>
            </a:r>
            <a:endParaRPr kumimoji="1" lang="en-US" altLang="ja-JP" sz="1400" b="1" dirty="0">
              <a:solidFill>
                <a:srgbClr val="0070C0"/>
              </a:solidFill>
            </a:endParaRPr>
          </a:p>
        </p:txBody>
      </p:sp>
      <p:sp>
        <p:nvSpPr>
          <p:cNvPr id="20" name="正方形/長方形 19"/>
          <p:cNvSpPr/>
          <p:nvPr/>
        </p:nvSpPr>
        <p:spPr>
          <a:xfrm>
            <a:off x="51974" y="1439239"/>
            <a:ext cx="4316505" cy="369332"/>
          </a:xfrm>
          <a:prstGeom prst="rect">
            <a:avLst/>
          </a:prstGeom>
          <a:noFill/>
        </p:spPr>
        <p:txBody>
          <a:bodyPr wrap="square" lIns="91440" tIns="45720" rIns="91440" bIns="45720">
            <a:spAutoFit/>
          </a:bodyPr>
          <a:lstStyle/>
          <a:p>
            <a:pPr algn="ctr"/>
            <a:r>
              <a:rPr lang="ja-JP" altLang="en-US" b="1" dirty="0">
                <a:ln w="10160">
                  <a:noFill/>
                  <a:prstDash val="solid"/>
                </a:ln>
                <a:solidFill>
                  <a:sysClr val="windowText" lastClr="000000"/>
                </a:solidFill>
                <a:effectLst>
                  <a:outerShdw blurRad="38100" dist="22860" dir="5400000" algn="tl" rotWithShape="0">
                    <a:srgbClr val="000000">
                      <a:alpha val="30000"/>
                    </a:srgbClr>
                  </a:outerShdw>
                </a:effectLst>
              </a:rPr>
              <a:t>就職活動を全面的にサポートします</a:t>
            </a:r>
          </a:p>
        </p:txBody>
      </p:sp>
      <p:sp>
        <p:nvSpPr>
          <p:cNvPr id="21" name="フローチャート: 代替処理 20"/>
          <p:cNvSpPr/>
          <p:nvPr/>
        </p:nvSpPr>
        <p:spPr>
          <a:xfrm>
            <a:off x="5013115" y="3706442"/>
            <a:ext cx="1333178" cy="258364"/>
          </a:xfrm>
          <a:prstGeom prst="flowChartAlternateProcess">
            <a:avLst/>
          </a:prstGeom>
          <a:solidFill>
            <a:schemeClr val="bg1"/>
          </a:solidFill>
          <a:ln>
            <a:noFill/>
          </a:ln>
          <a:effectLst>
            <a:glow rad="101600">
              <a:schemeClr val="accent5">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rgbClr val="0070C0"/>
                </a:solidFill>
              </a:rPr>
              <a:t>予約不要</a:t>
            </a:r>
            <a:endParaRPr kumimoji="1" lang="en-US" altLang="ja-JP" sz="1400" b="1" dirty="0">
              <a:solidFill>
                <a:srgbClr val="0070C0"/>
              </a:solidFill>
            </a:endParaRPr>
          </a:p>
        </p:txBody>
      </p:sp>
      <p:sp>
        <p:nvSpPr>
          <p:cNvPr id="22" name="フローチャート: 代替処理 21"/>
          <p:cNvSpPr/>
          <p:nvPr/>
        </p:nvSpPr>
        <p:spPr>
          <a:xfrm>
            <a:off x="410452" y="5581189"/>
            <a:ext cx="1566227" cy="295478"/>
          </a:xfrm>
          <a:prstGeom prst="flowChartAlternateProcess">
            <a:avLst/>
          </a:prstGeom>
          <a:solidFill>
            <a:schemeClr val="bg1"/>
          </a:solidFill>
          <a:ln>
            <a:noFill/>
          </a:ln>
          <a:effectLst>
            <a:glow rad="101600">
              <a:schemeClr val="accent5">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rgbClr val="0070C0"/>
                </a:solidFill>
              </a:rPr>
              <a:t>いつでも申込可能！</a:t>
            </a:r>
            <a:endParaRPr kumimoji="1" lang="en-US" altLang="ja-JP" sz="1100" b="1" dirty="0">
              <a:solidFill>
                <a:srgbClr val="0070C0"/>
              </a:solidFill>
            </a:endParaRPr>
          </a:p>
        </p:txBody>
      </p:sp>
      <p:sp>
        <p:nvSpPr>
          <p:cNvPr id="23" name="フローチャート: 代替処理 22"/>
          <p:cNvSpPr/>
          <p:nvPr/>
        </p:nvSpPr>
        <p:spPr>
          <a:xfrm>
            <a:off x="2418798" y="8058649"/>
            <a:ext cx="4320534" cy="1778390"/>
          </a:xfrm>
          <a:prstGeom prst="flowChartAlternateProcess">
            <a:avLst/>
          </a:prstGeom>
          <a:solidFill>
            <a:schemeClr val="bg1"/>
          </a:solidFill>
          <a:ln>
            <a:solidFill>
              <a:srgbClr val="0070C0"/>
            </a:solidFill>
          </a:ln>
          <a:effectLst/>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800" b="1" dirty="0" smtClean="0">
                <a:ln w="0"/>
                <a:solidFill>
                  <a:schemeClr val="tx1"/>
                </a:solidFill>
                <a:effectLst>
                  <a:outerShdw blurRad="38100" dist="19050" dir="2700000" algn="tl" rotWithShape="0">
                    <a:schemeClr val="dk1">
                      <a:alpha val="40000"/>
                    </a:schemeClr>
                  </a:outerShdw>
                </a:effectLst>
              </a:rPr>
              <a:t>        </a:t>
            </a:r>
            <a:r>
              <a:rPr kumimoji="1" lang="ja-JP" altLang="en-US" sz="2400" b="1" dirty="0" smtClean="0">
                <a:ln w="0"/>
                <a:solidFill>
                  <a:schemeClr val="tx1"/>
                </a:solidFill>
                <a:effectLst>
                  <a:outerShdw blurRad="38100" dist="19050" dir="2700000" algn="tl" rotWithShape="0">
                    <a:schemeClr val="dk1">
                      <a:alpha val="40000"/>
                    </a:schemeClr>
                  </a:outerShdw>
                </a:effectLst>
              </a:rPr>
              <a:t>ハローワーク</a:t>
            </a:r>
            <a:r>
              <a:rPr kumimoji="1" lang="ja-JP" altLang="en-US" sz="2400" b="1" dirty="0">
                <a:ln w="0"/>
                <a:solidFill>
                  <a:schemeClr val="tx1"/>
                </a:solidFill>
                <a:effectLst>
                  <a:outerShdw blurRad="38100" dist="19050" dir="2700000" algn="tl" rotWithShape="0">
                    <a:schemeClr val="dk1">
                      <a:alpha val="40000"/>
                    </a:schemeClr>
                  </a:outerShdw>
                </a:effectLst>
              </a:rPr>
              <a:t>二戸</a:t>
            </a:r>
            <a:endParaRPr kumimoji="1" lang="en-US" altLang="ja-JP" sz="2400" b="1" dirty="0">
              <a:ln w="0"/>
              <a:solidFill>
                <a:schemeClr val="tx1"/>
              </a:solidFill>
              <a:effectLst>
                <a:outerShdw blurRad="38100" dist="19050" dir="2700000" algn="tl" rotWithShape="0">
                  <a:schemeClr val="dk1">
                    <a:alpha val="40000"/>
                  </a:schemeClr>
                </a:outerShdw>
              </a:effectLst>
            </a:endParaRPr>
          </a:p>
          <a:p>
            <a:r>
              <a:rPr kumimoji="1" lang="ja-JP" altLang="en-US" sz="1400" dirty="0" smtClean="0">
                <a:ln w="0"/>
                <a:solidFill>
                  <a:schemeClr val="tx1"/>
                </a:solidFill>
                <a:effectLst>
                  <a:outerShdw blurRad="38100" dist="19050" dir="2700000" algn="tl" rotWithShape="0">
                    <a:schemeClr val="dk1">
                      <a:alpha val="40000"/>
                    </a:schemeClr>
                  </a:outerShdw>
                </a:effectLst>
              </a:rPr>
              <a:t>                  〒</a:t>
            </a:r>
            <a:r>
              <a:rPr kumimoji="1" lang="en-US" altLang="ja-JP" sz="1400" dirty="0">
                <a:ln w="0"/>
                <a:solidFill>
                  <a:schemeClr val="tx1"/>
                </a:solidFill>
                <a:effectLst>
                  <a:outerShdw blurRad="38100" dist="19050" dir="2700000" algn="tl" rotWithShape="0">
                    <a:schemeClr val="dk1">
                      <a:alpha val="40000"/>
                    </a:schemeClr>
                  </a:outerShdw>
                </a:effectLst>
              </a:rPr>
              <a:t>028-6103</a:t>
            </a:r>
            <a:r>
              <a:rPr kumimoji="1" lang="ja-JP" altLang="en-US" sz="1400" dirty="0">
                <a:ln w="0"/>
                <a:solidFill>
                  <a:schemeClr val="tx1"/>
                </a:solidFill>
                <a:effectLst>
                  <a:outerShdw blurRad="38100" dist="19050" dir="2700000" algn="tl" rotWithShape="0">
                    <a:schemeClr val="dk1">
                      <a:alpha val="40000"/>
                    </a:schemeClr>
                  </a:outerShdw>
                </a:effectLst>
              </a:rPr>
              <a:t>二戸市石切所字荷渡</a:t>
            </a:r>
            <a:r>
              <a:rPr kumimoji="1" lang="en-US" altLang="ja-JP" sz="1400" dirty="0">
                <a:ln w="0"/>
                <a:solidFill>
                  <a:schemeClr val="tx1"/>
                </a:solidFill>
                <a:effectLst>
                  <a:outerShdw blurRad="38100" dist="19050" dir="2700000" algn="tl" rotWithShape="0">
                    <a:schemeClr val="dk1">
                      <a:alpha val="40000"/>
                    </a:schemeClr>
                  </a:outerShdw>
                </a:effectLst>
              </a:rPr>
              <a:t>6-1</a:t>
            </a:r>
          </a:p>
          <a:p>
            <a:pPr algn="ctr"/>
            <a:r>
              <a:rPr kumimoji="1" lang="ja-JP" altLang="en-US" sz="1400" dirty="0">
                <a:ln w="0"/>
                <a:solidFill>
                  <a:schemeClr val="tx1"/>
                </a:solidFill>
                <a:effectLst>
                  <a:outerShdw blurRad="38100" dist="19050" dir="2700000" algn="tl" rotWithShape="0">
                    <a:schemeClr val="dk1">
                      <a:alpha val="40000"/>
                    </a:schemeClr>
                  </a:outerShdw>
                </a:effectLst>
              </a:rPr>
              <a:t>　　　　　　　　</a:t>
            </a:r>
            <a:r>
              <a:rPr kumimoji="1" lang="ja-JP" altLang="en-US" sz="1400" dirty="0" smtClean="0">
                <a:ln w="0"/>
                <a:solidFill>
                  <a:schemeClr val="tx1"/>
                </a:solidFill>
                <a:effectLst>
                  <a:outerShdw blurRad="38100" dist="19050" dir="2700000" algn="tl" rotWithShape="0">
                    <a:schemeClr val="dk1">
                      <a:alpha val="40000"/>
                    </a:schemeClr>
                  </a:outerShdw>
                </a:effectLst>
              </a:rPr>
              <a:t>  </a:t>
            </a:r>
            <a:r>
              <a:rPr kumimoji="1" lang="en-US" altLang="ja-JP" sz="1400" dirty="0" smtClean="0">
                <a:ln w="0"/>
                <a:solidFill>
                  <a:schemeClr val="tx1"/>
                </a:solidFill>
                <a:effectLst>
                  <a:outerShdw blurRad="38100" dist="19050" dir="2700000" algn="tl" rotWithShape="0">
                    <a:schemeClr val="dk1">
                      <a:alpha val="40000"/>
                    </a:schemeClr>
                  </a:outerShdw>
                </a:effectLst>
              </a:rPr>
              <a:t>TEL:0195-23-3341</a:t>
            </a:r>
            <a:endParaRPr kumimoji="1" lang="en-US" altLang="ja-JP" sz="1400" u="sng" dirty="0" smtClean="0">
              <a:ln w="0"/>
              <a:solidFill>
                <a:schemeClr val="tx1"/>
              </a:solidFill>
            </a:endParaRPr>
          </a:p>
          <a:p>
            <a:r>
              <a:rPr kumimoji="1" lang="ja-JP" altLang="en-US" sz="1400" dirty="0" smtClean="0">
                <a:ln w="0"/>
                <a:solidFill>
                  <a:schemeClr val="tx1"/>
                </a:solidFill>
                <a:effectLst>
                  <a:outerShdw blurRad="38100" dist="19050" dir="2700000" algn="tl" rotWithShape="0">
                    <a:schemeClr val="dk1">
                      <a:alpha val="40000"/>
                    </a:schemeClr>
                  </a:outerShdw>
                </a:effectLst>
              </a:rPr>
              <a:t>　　　　 開庁時間　</a:t>
            </a:r>
            <a:r>
              <a:rPr kumimoji="1" lang="en-US" altLang="ja-JP" sz="1400" dirty="0" smtClean="0">
                <a:ln w="0"/>
                <a:solidFill>
                  <a:schemeClr val="tx1"/>
                </a:solidFill>
                <a:effectLst>
                  <a:outerShdw blurRad="38100" dist="19050" dir="2700000" algn="tl" rotWithShape="0">
                    <a:schemeClr val="dk1">
                      <a:alpha val="40000"/>
                    </a:schemeClr>
                  </a:outerShdw>
                </a:effectLst>
              </a:rPr>
              <a:t>8</a:t>
            </a:r>
            <a:r>
              <a:rPr kumimoji="1" lang="ja-JP" altLang="en-US" sz="1400" dirty="0" smtClean="0">
                <a:ln w="0"/>
                <a:solidFill>
                  <a:schemeClr val="tx1"/>
                </a:solidFill>
                <a:effectLst>
                  <a:outerShdw blurRad="38100" dist="19050" dir="2700000" algn="tl" rotWithShape="0">
                    <a:schemeClr val="dk1">
                      <a:alpha val="40000"/>
                    </a:schemeClr>
                  </a:outerShdw>
                </a:effectLst>
              </a:rPr>
              <a:t>：</a:t>
            </a:r>
            <a:r>
              <a:rPr kumimoji="1" lang="en-US" altLang="ja-JP" sz="1400" dirty="0" smtClean="0">
                <a:ln w="0"/>
                <a:solidFill>
                  <a:schemeClr val="tx1"/>
                </a:solidFill>
                <a:effectLst>
                  <a:outerShdw blurRad="38100" dist="19050" dir="2700000" algn="tl" rotWithShape="0">
                    <a:schemeClr val="dk1">
                      <a:alpha val="40000"/>
                    </a:schemeClr>
                  </a:outerShdw>
                </a:effectLst>
              </a:rPr>
              <a:t>30</a:t>
            </a:r>
            <a:r>
              <a:rPr kumimoji="1" lang="ja-JP" altLang="en-US" sz="1400" dirty="0" smtClean="0">
                <a:ln w="0"/>
                <a:solidFill>
                  <a:schemeClr val="tx1"/>
                </a:solidFill>
                <a:effectLst>
                  <a:outerShdw blurRad="38100" dist="19050" dir="2700000" algn="tl" rotWithShape="0">
                    <a:schemeClr val="dk1">
                      <a:alpha val="40000"/>
                    </a:schemeClr>
                  </a:outerShdw>
                </a:effectLst>
              </a:rPr>
              <a:t>～</a:t>
            </a:r>
            <a:r>
              <a:rPr kumimoji="1" lang="en-US" altLang="ja-JP" sz="1400" dirty="0" smtClean="0">
                <a:ln w="0"/>
                <a:solidFill>
                  <a:schemeClr val="tx1"/>
                </a:solidFill>
                <a:effectLst>
                  <a:outerShdw blurRad="38100" dist="19050" dir="2700000" algn="tl" rotWithShape="0">
                    <a:schemeClr val="dk1">
                      <a:alpha val="40000"/>
                    </a:schemeClr>
                  </a:outerShdw>
                </a:effectLst>
              </a:rPr>
              <a:t>17</a:t>
            </a:r>
            <a:r>
              <a:rPr kumimoji="1" lang="ja-JP" altLang="en-US" sz="1400" dirty="0" smtClean="0">
                <a:ln w="0"/>
                <a:solidFill>
                  <a:schemeClr val="tx1"/>
                </a:solidFill>
                <a:effectLst>
                  <a:outerShdw blurRad="38100" dist="19050" dir="2700000" algn="tl" rotWithShape="0">
                    <a:schemeClr val="dk1">
                      <a:alpha val="40000"/>
                    </a:schemeClr>
                  </a:outerShdw>
                </a:effectLst>
              </a:rPr>
              <a:t>：</a:t>
            </a:r>
            <a:r>
              <a:rPr kumimoji="1" lang="en-US" altLang="ja-JP" sz="1400" dirty="0" smtClean="0">
                <a:ln w="0"/>
                <a:solidFill>
                  <a:schemeClr val="tx1"/>
                </a:solidFill>
                <a:effectLst>
                  <a:outerShdw blurRad="38100" dist="19050" dir="2700000" algn="tl" rotWithShape="0">
                    <a:schemeClr val="dk1">
                      <a:alpha val="40000"/>
                    </a:schemeClr>
                  </a:outerShdw>
                </a:effectLst>
              </a:rPr>
              <a:t>15</a:t>
            </a:r>
          </a:p>
          <a:p>
            <a:r>
              <a:rPr kumimoji="1" lang="ja-JP" altLang="en-US" sz="1400" dirty="0" smtClean="0">
                <a:ln w="0"/>
                <a:solidFill>
                  <a:schemeClr val="tx1"/>
                </a:solidFill>
                <a:effectLst>
                  <a:outerShdw blurRad="38100" dist="19050" dir="2700000" algn="tl" rotWithShape="0">
                    <a:schemeClr val="dk1">
                      <a:alpha val="40000"/>
                    </a:schemeClr>
                  </a:outerShdw>
                </a:effectLst>
              </a:rPr>
              <a:t>　　　　 閉庁日　土・日・祝日・年末年始</a:t>
            </a:r>
            <a:endParaRPr kumimoji="1" lang="en-US" altLang="ja-JP" sz="1400" dirty="0">
              <a:ln w="0"/>
              <a:solidFill>
                <a:schemeClr val="tx1"/>
              </a:solidFill>
              <a:effectLst>
                <a:outerShdw blurRad="38100" dist="19050" dir="2700000" algn="tl" rotWithShape="0">
                  <a:schemeClr val="dk1">
                    <a:alpha val="40000"/>
                  </a:schemeClr>
                </a:outerShdw>
              </a:effectLst>
            </a:endParaRPr>
          </a:p>
          <a:p>
            <a:pPr algn="ctr"/>
            <a:r>
              <a:rPr kumimoji="1" lang="en-US" altLang="ja-JP" sz="1400" dirty="0" smtClean="0">
                <a:ln w="0"/>
                <a:solidFill>
                  <a:schemeClr val="tx1"/>
                </a:solidFill>
                <a:effectLst>
                  <a:outerShdw blurRad="38100" dist="19050" dir="2700000" algn="tl" rotWithShape="0">
                    <a:schemeClr val="dk1">
                      <a:alpha val="40000"/>
                    </a:schemeClr>
                  </a:outerShdw>
                </a:effectLst>
              </a:rPr>
              <a:t> </a:t>
            </a:r>
          </a:p>
        </p:txBody>
      </p:sp>
      <p:grpSp>
        <p:nvGrpSpPr>
          <p:cNvPr id="24" name="Group 8"/>
          <p:cNvGrpSpPr>
            <a:grpSpLocks noChangeAspect="1"/>
          </p:cNvGrpSpPr>
          <p:nvPr/>
        </p:nvGrpSpPr>
        <p:grpSpPr bwMode="auto">
          <a:xfrm>
            <a:off x="2595496" y="8212729"/>
            <a:ext cx="592202" cy="610109"/>
            <a:chOff x="1916" y="2896"/>
            <a:chExt cx="463" cy="477"/>
          </a:xfrm>
          <a:noFill/>
        </p:grpSpPr>
        <p:sp>
          <p:nvSpPr>
            <p:cNvPr id="25" name="AutoShape 7"/>
            <p:cNvSpPr>
              <a:spLocks noChangeAspect="1" noChangeArrowheads="1" noTextEdit="1"/>
            </p:cNvSpPr>
            <p:nvPr/>
          </p:nvSpPr>
          <p:spPr bwMode="auto">
            <a:xfrm>
              <a:off x="1916" y="2896"/>
              <a:ext cx="455" cy="46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pic>
          <p:nvPicPr>
            <p:cNvPr id="26"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16" y="2904"/>
              <a:ext cx="463" cy="46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pic>
      </p:grpSp>
      <p:pic>
        <p:nvPicPr>
          <p:cNvPr id="27" name="図 26"/>
          <p:cNvPicPr>
            <a:picLocks noChangeAspect="1"/>
          </p:cNvPicPr>
          <p:nvPr/>
        </p:nvPicPr>
        <p:blipFill>
          <a:blip r:embed="rId5"/>
          <a:stretch>
            <a:fillRect/>
          </a:stretch>
        </p:blipFill>
        <p:spPr>
          <a:xfrm>
            <a:off x="5953254" y="977478"/>
            <a:ext cx="786078" cy="786078"/>
          </a:xfrm>
          <a:prstGeom prst="rect">
            <a:avLst/>
          </a:prstGeom>
        </p:spPr>
      </p:pic>
      <p:sp>
        <p:nvSpPr>
          <p:cNvPr id="28" name="正方形/長方形 27"/>
          <p:cNvSpPr/>
          <p:nvPr/>
        </p:nvSpPr>
        <p:spPr>
          <a:xfrm>
            <a:off x="180401" y="1996872"/>
            <a:ext cx="3426399" cy="338554"/>
          </a:xfrm>
          <a:prstGeom prst="rect">
            <a:avLst/>
          </a:prstGeom>
          <a:noFill/>
          <a:ln>
            <a:noFill/>
          </a:ln>
        </p:spPr>
        <p:txBody>
          <a:bodyPr wrap="square" lIns="91440" tIns="45720" rIns="91440" bIns="45720">
            <a:spAutoFit/>
          </a:bodyPr>
          <a:lstStyle/>
          <a:p>
            <a:pPr algn="ctr"/>
            <a:r>
              <a:rPr lang="ja-JP" altLang="en-US" sz="1600" b="1" dirty="0" smtClean="0">
                <a:ln w="10160">
                  <a:noFill/>
                  <a:prstDash val="solid"/>
                </a:ln>
                <a:solidFill>
                  <a:schemeClr val="bg1"/>
                </a:solidFill>
                <a:effectLst>
                  <a:outerShdw blurRad="38100" dist="22860" dir="5400000" algn="tl" rotWithShape="0">
                    <a:srgbClr val="000000">
                      <a:alpha val="30000"/>
                    </a:srgbClr>
                  </a:outerShdw>
                </a:effectLst>
              </a:rPr>
              <a:t>ハローワーク二戸の支援メニュー</a:t>
            </a:r>
            <a:endParaRPr lang="ja-JP" altLang="en-US" sz="1600" b="1" dirty="0">
              <a:ln w="10160">
                <a:noFill/>
                <a:prstDash val="solid"/>
              </a:ln>
              <a:solidFill>
                <a:schemeClr val="bg1"/>
              </a:solidFill>
              <a:effectLst>
                <a:outerShdw blurRad="38100" dist="22860" dir="5400000" algn="tl" rotWithShape="0">
                  <a:srgbClr val="000000">
                    <a:alpha val="30000"/>
                  </a:srgbClr>
                </a:outerShdw>
              </a:effectLst>
            </a:endParaRPr>
          </a:p>
        </p:txBody>
      </p:sp>
      <p:sp>
        <p:nvSpPr>
          <p:cNvPr id="30" name="タイトル 1"/>
          <p:cNvSpPr txBox="1">
            <a:spLocks/>
          </p:cNvSpPr>
          <p:nvPr/>
        </p:nvSpPr>
        <p:spPr>
          <a:xfrm>
            <a:off x="225423" y="6573223"/>
            <a:ext cx="5924550" cy="1331948"/>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endParaRPr lang="ja-JP" altLang="en-US" sz="1400" dirty="0"/>
          </a:p>
        </p:txBody>
      </p:sp>
      <p:pic>
        <p:nvPicPr>
          <p:cNvPr id="29" name="図 28"/>
          <p:cNvPicPr>
            <a:picLocks noChangeAspect="1"/>
          </p:cNvPicPr>
          <p:nvPr/>
        </p:nvPicPr>
        <p:blipFill>
          <a:blip r:embed="rId2"/>
          <a:stretch>
            <a:fillRect/>
          </a:stretch>
        </p:blipFill>
        <p:spPr>
          <a:xfrm>
            <a:off x="2563674" y="7237226"/>
            <a:ext cx="1852152" cy="735786"/>
          </a:xfrm>
          <a:prstGeom prst="rect">
            <a:avLst/>
          </a:prstGeom>
        </p:spPr>
      </p:pic>
    </p:spTree>
    <p:extLst>
      <p:ext uri="{BB962C8B-B14F-4D97-AF65-F5344CB8AC3E}">
        <p14:creationId xmlns:p14="http://schemas.microsoft.com/office/powerpoint/2010/main" val="3223123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ノート プレースホルダー 2"/>
          <p:cNvSpPr txBox="1">
            <a:spLocks/>
          </p:cNvSpPr>
          <p:nvPr/>
        </p:nvSpPr>
        <p:spPr>
          <a:xfrm>
            <a:off x="2161717" y="4209363"/>
            <a:ext cx="5191583" cy="688111"/>
          </a:xfrm>
          <a:prstGeom prst="rect">
            <a:avLst/>
          </a:prstGeom>
          <a:solidFill>
            <a:schemeClr val="accent6">
              <a:lumMod val="40000"/>
              <a:lumOff val="60000"/>
            </a:schemeClr>
          </a:solidFill>
        </p:spPr>
        <p:txBody>
          <a:bodyPr vert="horz" lIns="91440" tIns="45720" rIns="91440" bIns="45720" rtlCol="0" anchor="ctr"/>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r>
              <a:rPr lang="ja-JP" altLang="en-US" dirty="0"/>
              <a:t>　　　</a:t>
            </a:r>
            <a:r>
              <a:rPr lang="ja-JP" altLang="en-US" sz="1400" b="1" dirty="0"/>
              <a:t>採用が決まったら、雇用契約書、労働条件</a:t>
            </a:r>
            <a:endParaRPr lang="en-US" altLang="ja-JP" sz="1400" b="1" dirty="0"/>
          </a:p>
          <a:p>
            <a:r>
              <a:rPr lang="ja-JP" altLang="en-US" sz="1400" b="1" dirty="0"/>
              <a:t>　　　通知書などで働く条件を確認しましょう</a:t>
            </a:r>
            <a:r>
              <a:rPr lang="ja-JP" altLang="en-US" dirty="0"/>
              <a:t>　　　</a:t>
            </a:r>
            <a:endParaRPr lang="en-US" altLang="ja-JP" dirty="0"/>
          </a:p>
        </p:txBody>
      </p:sp>
      <p:sp>
        <p:nvSpPr>
          <p:cNvPr id="3" name="ノート プレースホルダー 2"/>
          <p:cNvSpPr txBox="1">
            <a:spLocks/>
          </p:cNvSpPr>
          <p:nvPr/>
        </p:nvSpPr>
        <p:spPr>
          <a:xfrm>
            <a:off x="2080619" y="3495722"/>
            <a:ext cx="5488581" cy="741800"/>
          </a:xfrm>
          <a:prstGeom prst="rect">
            <a:avLst/>
          </a:prstGeom>
          <a:noFill/>
        </p:spPr>
        <p:txBody>
          <a:bodyPr vert="horz" lIns="91440" tIns="45720" rIns="91440" bIns="45720" rtlCol="0" anchor="ctr"/>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r>
              <a:rPr lang="ja-JP" altLang="en-US" dirty="0"/>
              <a:t>　　　</a:t>
            </a:r>
            <a:r>
              <a:rPr lang="ja-JP" altLang="en-US" dirty="0" smtClean="0"/>
              <a:t>・ハローワーク</a:t>
            </a:r>
            <a:r>
              <a:rPr lang="ja-JP" altLang="en-US" dirty="0"/>
              <a:t>から事業所へ連絡を取り、疑問点の</a:t>
            </a:r>
            <a:r>
              <a:rPr lang="ja-JP" altLang="en-US" dirty="0" smtClean="0"/>
              <a:t>確認</a:t>
            </a:r>
            <a:endParaRPr lang="en-US" altLang="ja-JP" dirty="0" smtClean="0"/>
          </a:p>
          <a:p>
            <a:r>
              <a:rPr lang="en-US" altLang="ja-JP" dirty="0"/>
              <a:t> </a:t>
            </a:r>
            <a:r>
              <a:rPr lang="en-US" altLang="ja-JP" dirty="0" smtClean="0"/>
              <a:t>       </a:t>
            </a:r>
            <a:r>
              <a:rPr lang="ja-JP" altLang="en-US" dirty="0" smtClean="0"/>
              <a:t>     ・面接</a:t>
            </a:r>
            <a:r>
              <a:rPr lang="ja-JP" altLang="en-US" dirty="0"/>
              <a:t>日程の調整を行った上で紹介状を発行します。</a:t>
            </a:r>
            <a:endParaRPr lang="en-US" altLang="ja-JP" dirty="0"/>
          </a:p>
        </p:txBody>
      </p:sp>
      <p:sp>
        <p:nvSpPr>
          <p:cNvPr id="4" name="ノート プレースホルダー 2"/>
          <p:cNvSpPr txBox="1">
            <a:spLocks/>
          </p:cNvSpPr>
          <p:nvPr/>
        </p:nvSpPr>
        <p:spPr>
          <a:xfrm>
            <a:off x="1345973" y="2641682"/>
            <a:ext cx="5742168" cy="826077"/>
          </a:xfrm>
          <a:prstGeom prst="rect">
            <a:avLst/>
          </a:prstGeom>
          <a:solidFill>
            <a:schemeClr val="accent1">
              <a:lumMod val="20000"/>
              <a:lumOff val="80000"/>
            </a:schemeClr>
          </a:solidFill>
        </p:spPr>
        <p:txBody>
          <a:bodyPr vert="horz" lIns="91440" tIns="45720" rIns="91440" bIns="45720"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r>
              <a:rPr lang="ja-JP" altLang="en-US" sz="1600" dirty="0"/>
              <a:t>　　 </a:t>
            </a:r>
            <a:r>
              <a:rPr lang="ja-JP" altLang="en-US" sz="1600" dirty="0" smtClean="0"/>
              <a:t>　　　　  </a:t>
            </a:r>
            <a:r>
              <a:rPr lang="ja-JP" altLang="en-US" dirty="0" smtClean="0"/>
              <a:t>・</a:t>
            </a:r>
            <a:r>
              <a:rPr lang="ja-JP" altLang="en-US" dirty="0"/>
              <a:t>履歴書、職務経歴書の準備</a:t>
            </a:r>
            <a:endParaRPr lang="en-US" altLang="ja-JP" dirty="0"/>
          </a:p>
          <a:p>
            <a:r>
              <a:rPr lang="ja-JP" altLang="en-US" dirty="0"/>
              <a:t>　　    </a:t>
            </a:r>
            <a:r>
              <a:rPr lang="ja-JP" altLang="en-US" dirty="0" smtClean="0"/>
              <a:t>　　　　　　・</a:t>
            </a:r>
            <a:r>
              <a:rPr lang="ja-JP" altLang="en-US" dirty="0"/>
              <a:t>面接でよく聞かれる質問とその答え方は？</a:t>
            </a:r>
            <a:endParaRPr lang="en-US" altLang="ja-JP" dirty="0"/>
          </a:p>
          <a:p>
            <a:r>
              <a:rPr lang="ja-JP" altLang="en-US" dirty="0"/>
              <a:t>　　    </a:t>
            </a:r>
            <a:r>
              <a:rPr lang="ja-JP" altLang="en-US" dirty="0" smtClean="0"/>
              <a:t>　　　　　　・</a:t>
            </a:r>
            <a:r>
              <a:rPr lang="ja-JP" altLang="en-US" dirty="0"/>
              <a:t>面接の服装は？</a:t>
            </a:r>
            <a:endParaRPr lang="en-US" altLang="ja-JP" dirty="0"/>
          </a:p>
        </p:txBody>
      </p:sp>
      <p:sp>
        <p:nvSpPr>
          <p:cNvPr id="5" name="ノート プレースホルダー 2"/>
          <p:cNvSpPr txBox="1">
            <a:spLocks/>
          </p:cNvSpPr>
          <p:nvPr/>
        </p:nvSpPr>
        <p:spPr>
          <a:xfrm>
            <a:off x="2039990" y="1857840"/>
            <a:ext cx="4268535" cy="734537"/>
          </a:xfrm>
          <a:prstGeom prst="rect">
            <a:avLst/>
          </a:prstGeom>
          <a:solidFill>
            <a:schemeClr val="bg1"/>
          </a:solidFill>
        </p:spPr>
        <p:txBody>
          <a:bodyPr vert="horz" lIns="91440" tIns="45720" rIns="91440" bIns="45720" rtlCol="0" anchor="ctr"/>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r>
              <a:rPr lang="ja-JP" altLang="en-US" sz="1600" dirty="0"/>
              <a:t>　</a:t>
            </a:r>
            <a:r>
              <a:rPr lang="ja-JP" altLang="en-US" sz="1600" dirty="0" smtClean="0"/>
              <a:t>　</a:t>
            </a:r>
            <a:r>
              <a:rPr lang="ja-JP" altLang="en-US" sz="1600" dirty="0"/>
              <a:t>　 </a:t>
            </a:r>
            <a:r>
              <a:rPr lang="ja-JP" altLang="en-US" dirty="0"/>
              <a:t>・どんな事業所がどんな仕事を募集？</a:t>
            </a:r>
            <a:endParaRPr lang="en-US" altLang="ja-JP" dirty="0"/>
          </a:p>
          <a:p>
            <a:r>
              <a:rPr lang="ja-JP" altLang="en-US" dirty="0"/>
              <a:t>　　　　  ・こだわる条件</a:t>
            </a:r>
            <a:endParaRPr lang="en-US" altLang="ja-JP" dirty="0"/>
          </a:p>
          <a:p>
            <a:r>
              <a:rPr lang="ja-JP" altLang="en-US" dirty="0"/>
              <a:t>　　　　  ・譲れる条件</a:t>
            </a:r>
            <a:endParaRPr lang="en-US" altLang="ja-JP" dirty="0"/>
          </a:p>
        </p:txBody>
      </p:sp>
      <p:sp>
        <p:nvSpPr>
          <p:cNvPr id="6" name="ノート プレースホルダー 2"/>
          <p:cNvSpPr txBox="1">
            <a:spLocks/>
          </p:cNvSpPr>
          <p:nvPr/>
        </p:nvSpPr>
        <p:spPr>
          <a:xfrm>
            <a:off x="2279503" y="273497"/>
            <a:ext cx="3640137" cy="699820"/>
          </a:xfrm>
          <a:prstGeom prst="rect">
            <a:avLst/>
          </a:prstGeom>
          <a:solidFill>
            <a:schemeClr val="bg1"/>
          </a:solidFill>
        </p:spPr>
        <p:txBody>
          <a:bodyPr vert="horz" lIns="91440" tIns="45720" rIns="91440" bIns="45720"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r>
              <a:rPr lang="ja-JP" altLang="en-US" sz="1600" dirty="0"/>
              <a:t>　　　　　</a:t>
            </a:r>
            <a:r>
              <a:rPr lang="ja-JP" altLang="en-US" dirty="0"/>
              <a:t>・得意、不得意、自分はどんな人？</a:t>
            </a:r>
            <a:endParaRPr lang="en-US" altLang="ja-JP" dirty="0"/>
          </a:p>
          <a:p>
            <a:r>
              <a:rPr lang="ja-JP" altLang="en-US" dirty="0"/>
              <a:t>　　　　　　   ・今までやってきたこと</a:t>
            </a:r>
            <a:endParaRPr lang="en-US" altLang="ja-JP" dirty="0"/>
          </a:p>
          <a:p>
            <a:r>
              <a:rPr lang="ja-JP" altLang="en-US" dirty="0"/>
              <a:t>　　　　　　   ・これからやりたいこと</a:t>
            </a:r>
            <a:endParaRPr lang="en-US" altLang="ja-JP" dirty="0"/>
          </a:p>
        </p:txBody>
      </p:sp>
      <p:sp>
        <p:nvSpPr>
          <p:cNvPr id="7" name="ノート プレースホルダー 2"/>
          <p:cNvSpPr txBox="1">
            <a:spLocks/>
          </p:cNvSpPr>
          <p:nvPr/>
        </p:nvSpPr>
        <p:spPr>
          <a:xfrm>
            <a:off x="2105075" y="1046554"/>
            <a:ext cx="5146625" cy="811286"/>
          </a:xfrm>
          <a:prstGeom prst="rect">
            <a:avLst/>
          </a:prstGeom>
          <a:solidFill>
            <a:schemeClr val="accent1">
              <a:lumMod val="20000"/>
              <a:lumOff val="80000"/>
            </a:schemeClr>
          </a:solidFill>
        </p:spPr>
        <p:txBody>
          <a:bodyPr vert="horz" lIns="91440" tIns="45720" rIns="91440" bIns="45720"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r>
              <a:rPr lang="ja-JP" altLang="en-US" sz="1600" dirty="0"/>
              <a:t>　　　　   </a:t>
            </a:r>
            <a:r>
              <a:rPr lang="ja-JP" altLang="en-US" dirty="0"/>
              <a:t>・どんな事業所があるのか</a:t>
            </a:r>
            <a:endParaRPr lang="en-US" altLang="ja-JP" dirty="0"/>
          </a:p>
          <a:p>
            <a:r>
              <a:rPr lang="ja-JP" altLang="en-US" dirty="0"/>
              <a:t>　　　　　　  ・どんな仕事が多いのか</a:t>
            </a:r>
            <a:endParaRPr lang="en-US" altLang="ja-JP" dirty="0"/>
          </a:p>
          <a:p>
            <a:r>
              <a:rPr lang="ja-JP" altLang="en-US" dirty="0"/>
              <a:t>　　　　　　  ・求人の条件や賃金はどれくらいか</a:t>
            </a:r>
            <a:endParaRPr lang="en-US" altLang="ja-JP" dirty="0"/>
          </a:p>
          <a:p>
            <a:r>
              <a:rPr lang="ja-JP" altLang="en-US" dirty="0"/>
              <a:t>　　　　　　  </a:t>
            </a:r>
            <a:endParaRPr lang="ja-JP" altLang="en-US" sz="1400" b="1" dirty="0">
              <a:solidFill>
                <a:schemeClr val="bg1"/>
              </a:solidFill>
            </a:endParaRPr>
          </a:p>
        </p:txBody>
      </p:sp>
      <p:sp>
        <p:nvSpPr>
          <p:cNvPr id="8" name="楕円 7"/>
          <p:cNvSpPr/>
          <p:nvPr/>
        </p:nvSpPr>
        <p:spPr>
          <a:xfrm>
            <a:off x="1021656" y="262625"/>
            <a:ext cx="2273300" cy="789393"/>
          </a:xfrm>
          <a:prstGeom prst="ellipse">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ノート プレースホルダー 2"/>
          <p:cNvSpPr txBox="1">
            <a:spLocks/>
          </p:cNvSpPr>
          <p:nvPr/>
        </p:nvSpPr>
        <p:spPr>
          <a:xfrm>
            <a:off x="965373" y="-106004"/>
            <a:ext cx="787400" cy="603249"/>
          </a:xfrm>
          <a:prstGeom prst="rect">
            <a:avLst/>
          </a:prstGeom>
        </p:spPr>
        <p:txBody>
          <a:bodyPr vert="horz" lIns="91440" tIns="45720" rIns="91440" bIns="45720"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endParaRPr lang="en-US" altLang="ja-JP" sz="1600" dirty="0"/>
          </a:p>
          <a:p>
            <a:pPr algn="ctr"/>
            <a:r>
              <a:rPr lang="en-US" altLang="ja-JP" sz="1600" b="1" dirty="0">
                <a:ln w="0"/>
                <a:effectLst>
                  <a:outerShdw blurRad="38100" dist="19050" dir="2700000" algn="tl" rotWithShape="0">
                    <a:schemeClr val="dk1">
                      <a:alpha val="40000"/>
                    </a:schemeClr>
                  </a:outerShdw>
                </a:effectLst>
              </a:rPr>
              <a:t>STEP</a:t>
            </a:r>
            <a:endParaRPr lang="ja-JP" altLang="en-US" sz="1600" b="1" dirty="0">
              <a:ln w="0"/>
              <a:effectLst>
                <a:outerShdw blurRad="38100" dist="19050" dir="2700000" algn="tl" rotWithShape="0">
                  <a:schemeClr val="dk1">
                    <a:alpha val="40000"/>
                  </a:schemeClr>
                </a:outerShdw>
              </a:effectLst>
            </a:endParaRPr>
          </a:p>
        </p:txBody>
      </p:sp>
      <p:sp>
        <p:nvSpPr>
          <p:cNvPr id="10" name="ノート プレースホルダー 2"/>
          <p:cNvSpPr txBox="1">
            <a:spLocks/>
          </p:cNvSpPr>
          <p:nvPr/>
        </p:nvSpPr>
        <p:spPr>
          <a:xfrm>
            <a:off x="1418681" y="-203022"/>
            <a:ext cx="361803" cy="562878"/>
          </a:xfrm>
          <a:prstGeom prst="rect">
            <a:avLst/>
          </a:prstGeom>
        </p:spPr>
        <p:txBody>
          <a:bodyPr vert="horz" lIns="91440" tIns="45720" rIns="91440" bIns="45720"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endParaRPr lang="en-US" altLang="ja-JP" sz="1600" dirty="0"/>
          </a:p>
          <a:p>
            <a:pPr algn="ctr"/>
            <a:r>
              <a:rPr lang="ja-JP" altLang="en-US" sz="2800" b="1" dirty="0">
                <a:ln w="0"/>
                <a:solidFill>
                  <a:srgbClr val="FFC000"/>
                </a:solidFill>
                <a:effectLst>
                  <a:outerShdw blurRad="38100" dist="19050" dir="2700000" algn="tl" rotWithShape="0">
                    <a:schemeClr val="dk1">
                      <a:alpha val="40000"/>
                    </a:schemeClr>
                  </a:outerShdw>
                </a:effectLst>
              </a:rPr>
              <a:t>１</a:t>
            </a:r>
          </a:p>
        </p:txBody>
      </p:sp>
      <p:sp>
        <p:nvSpPr>
          <p:cNvPr id="11" name="楕円 10"/>
          <p:cNvSpPr/>
          <p:nvPr/>
        </p:nvSpPr>
        <p:spPr>
          <a:xfrm>
            <a:off x="552842" y="1038625"/>
            <a:ext cx="2248197" cy="842267"/>
          </a:xfrm>
          <a:prstGeom prst="ellipse">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ノート プレースホルダー 2"/>
          <p:cNvSpPr txBox="1">
            <a:spLocks/>
          </p:cNvSpPr>
          <p:nvPr/>
        </p:nvSpPr>
        <p:spPr>
          <a:xfrm>
            <a:off x="605207" y="750779"/>
            <a:ext cx="787400" cy="631044"/>
          </a:xfrm>
          <a:prstGeom prst="rect">
            <a:avLst/>
          </a:prstGeom>
        </p:spPr>
        <p:txBody>
          <a:bodyPr vert="horz" lIns="91440" tIns="45720" rIns="91440" bIns="45720"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endParaRPr lang="en-US" altLang="ja-JP" sz="1600" dirty="0"/>
          </a:p>
          <a:p>
            <a:pPr algn="ctr"/>
            <a:r>
              <a:rPr lang="en-US" altLang="ja-JP" sz="1600" b="1" dirty="0">
                <a:ln w="0"/>
                <a:effectLst>
                  <a:outerShdw blurRad="38100" dist="19050" dir="2700000" algn="tl" rotWithShape="0">
                    <a:schemeClr val="dk1">
                      <a:alpha val="40000"/>
                    </a:schemeClr>
                  </a:outerShdw>
                </a:effectLst>
              </a:rPr>
              <a:t>STEP</a:t>
            </a:r>
            <a:endParaRPr lang="ja-JP" altLang="en-US" sz="1600" b="1" dirty="0">
              <a:ln w="0"/>
              <a:effectLst>
                <a:outerShdw blurRad="38100" dist="19050" dir="2700000" algn="tl" rotWithShape="0">
                  <a:schemeClr val="dk1">
                    <a:alpha val="40000"/>
                  </a:schemeClr>
                </a:outerShdw>
              </a:effectLst>
            </a:endParaRPr>
          </a:p>
        </p:txBody>
      </p:sp>
      <p:sp>
        <p:nvSpPr>
          <p:cNvPr id="13" name="ノート プレースホルダー 2"/>
          <p:cNvSpPr txBox="1">
            <a:spLocks/>
          </p:cNvSpPr>
          <p:nvPr/>
        </p:nvSpPr>
        <p:spPr>
          <a:xfrm>
            <a:off x="1087858" y="634660"/>
            <a:ext cx="398859" cy="603249"/>
          </a:xfrm>
          <a:prstGeom prst="rect">
            <a:avLst/>
          </a:prstGeom>
        </p:spPr>
        <p:txBody>
          <a:bodyPr vert="horz" lIns="91440" tIns="45720" rIns="91440" bIns="45720"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endParaRPr lang="en-US" altLang="ja-JP" sz="1600" dirty="0"/>
          </a:p>
          <a:p>
            <a:pPr algn="ctr"/>
            <a:r>
              <a:rPr lang="ja-JP" altLang="en-US" sz="2800" b="1" dirty="0">
                <a:ln w="0"/>
                <a:solidFill>
                  <a:srgbClr val="FFC000"/>
                </a:solidFill>
                <a:effectLst>
                  <a:outerShdw blurRad="38100" dist="19050" dir="2700000" algn="tl" rotWithShape="0">
                    <a:schemeClr val="dk1">
                      <a:alpha val="40000"/>
                    </a:schemeClr>
                  </a:outerShdw>
                </a:effectLst>
              </a:rPr>
              <a:t>２</a:t>
            </a:r>
          </a:p>
        </p:txBody>
      </p:sp>
      <p:sp>
        <p:nvSpPr>
          <p:cNvPr id="14" name="ノート プレースホルダー 2"/>
          <p:cNvSpPr txBox="1">
            <a:spLocks/>
          </p:cNvSpPr>
          <p:nvPr/>
        </p:nvSpPr>
        <p:spPr>
          <a:xfrm>
            <a:off x="552842" y="1097752"/>
            <a:ext cx="2120900" cy="503235"/>
          </a:xfrm>
          <a:prstGeom prst="rect">
            <a:avLst/>
          </a:prstGeom>
        </p:spPr>
        <p:txBody>
          <a:bodyPr vert="horz" lIns="91440" tIns="45720" rIns="91440" bIns="45720"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endParaRPr lang="en-US" altLang="ja-JP" sz="1600" dirty="0"/>
          </a:p>
          <a:p>
            <a:pPr algn="ctr"/>
            <a:r>
              <a:rPr lang="ja-JP" altLang="en-US" sz="1400" dirty="0"/>
              <a:t>　地域の状況を知ろう</a:t>
            </a:r>
          </a:p>
        </p:txBody>
      </p:sp>
      <p:sp>
        <p:nvSpPr>
          <p:cNvPr id="15" name="楕円 14"/>
          <p:cNvSpPr/>
          <p:nvPr/>
        </p:nvSpPr>
        <p:spPr>
          <a:xfrm>
            <a:off x="528340" y="1889141"/>
            <a:ext cx="1842294" cy="723827"/>
          </a:xfrm>
          <a:prstGeom prst="ellipse">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ノート プレースホルダー 2"/>
          <p:cNvSpPr txBox="1">
            <a:spLocks/>
          </p:cNvSpPr>
          <p:nvPr/>
        </p:nvSpPr>
        <p:spPr>
          <a:xfrm>
            <a:off x="502809" y="1578099"/>
            <a:ext cx="787400" cy="603249"/>
          </a:xfrm>
          <a:prstGeom prst="rect">
            <a:avLst/>
          </a:prstGeom>
        </p:spPr>
        <p:txBody>
          <a:bodyPr vert="horz" lIns="91440" tIns="45720" rIns="91440" bIns="45720"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endParaRPr lang="en-US" altLang="ja-JP" sz="1600" dirty="0"/>
          </a:p>
          <a:p>
            <a:pPr algn="ctr"/>
            <a:r>
              <a:rPr lang="en-US" altLang="ja-JP" sz="1600" b="1" dirty="0">
                <a:ln w="0"/>
                <a:effectLst>
                  <a:outerShdw blurRad="38100" dist="19050" dir="2700000" algn="tl" rotWithShape="0">
                    <a:schemeClr val="dk1">
                      <a:alpha val="40000"/>
                    </a:schemeClr>
                  </a:outerShdw>
                </a:effectLst>
              </a:rPr>
              <a:t>STEP</a:t>
            </a:r>
            <a:endParaRPr lang="ja-JP" altLang="en-US" sz="1600" b="1" dirty="0">
              <a:ln w="0"/>
              <a:effectLst>
                <a:outerShdw blurRad="38100" dist="19050" dir="2700000" algn="tl" rotWithShape="0">
                  <a:schemeClr val="dk1">
                    <a:alpha val="40000"/>
                  </a:schemeClr>
                </a:outerShdw>
              </a:effectLst>
            </a:endParaRPr>
          </a:p>
        </p:txBody>
      </p:sp>
      <p:sp>
        <p:nvSpPr>
          <p:cNvPr id="17" name="ノート プレースホルダー 2"/>
          <p:cNvSpPr txBox="1">
            <a:spLocks/>
          </p:cNvSpPr>
          <p:nvPr/>
        </p:nvSpPr>
        <p:spPr>
          <a:xfrm>
            <a:off x="984118" y="1455259"/>
            <a:ext cx="398859" cy="603249"/>
          </a:xfrm>
          <a:prstGeom prst="rect">
            <a:avLst/>
          </a:prstGeom>
        </p:spPr>
        <p:txBody>
          <a:bodyPr vert="horz" lIns="91440" tIns="45720" rIns="91440" bIns="45720"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endParaRPr lang="en-US" altLang="ja-JP" sz="1600" dirty="0"/>
          </a:p>
          <a:p>
            <a:pPr algn="ctr"/>
            <a:r>
              <a:rPr lang="ja-JP" altLang="en-US" sz="2800" b="1" dirty="0">
                <a:ln w="0"/>
                <a:solidFill>
                  <a:srgbClr val="FFC000"/>
                </a:solidFill>
                <a:effectLst>
                  <a:outerShdw blurRad="38100" dist="19050" dir="2700000" algn="tl" rotWithShape="0">
                    <a:schemeClr val="dk1">
                      <a:alpha val="40000"/>
                    </a:schemeClr>
                  </a:outerShdw>
                </a:effectLst>
              </a:rPr>
              <a:t>３</a:t>
            </a:r>
          </a:p>
        </p:txBody>
      </p:sp>
      <p:sp>
        <p:nvSpPr>
          <p:cNvPr id="18" name="ノート プレースホルダー 2"/>
          <p:cNvSpPr txBox="1">
            <a:spLocks/>
          </p:cNvSpPr>
          <p:nvPr/>
        </p:nvSpPr>
        <p:spPr>
          <a:xfrm>
            <a:off x="356428" y="1906910"/>
            <a:ext cx="2120900" cy="503235"/>
          </a:xfrm>
          <a:prstGeom prst="rect">
            <a:avLst/>
          </a:prstGeom>
        </p:spPr>
        <p:txBody>
          <a:bodyPr vert="horz" lIns="91440" tIns="45720" rIns="91440" bIns="45720"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endParaRPr lang="en-US" altLang="ja-JP" sz="1600" dirty="0"/>
          </a:p>
          <a:p>
            <a:pPr algn="ctr"/>
            <a:r>
              <a:rPr lang="ja-JP" altLang="en-US" sz="1400" dirty="0"/>
              <a:t>求人を探そう</a:t>
            </a:r>
          </a:p>
        </p:txBody>
      </p:sp>
      <p:sp>
        <p:nvSpPr>
          <p:cNvPr id="19" name="楕円 18"/>
          <p:cNvSpPr/>
          <p:nvPr/>
        </p:nvSpPr>
        <p:spPr>
          <a:xfrm>
            <a:off x="534862" y="2637441"/>
            <a:ext cx="1648421" cy="843963"/>
          </a:xfrm>
          <a:prstGeom prst="ellipse">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ノート プレースホルダー 2"/>
          <p:cNvSpPr txBox="1">
            <a:spLocks/>
          </p:cNvSpPr>
          <p:nvPr/>
        </p:nvSpPr>
        <p:spPr>
          <a:xfrm>
            <a:off x="457500" y="2335025"/>
            <a:ext cx="787400" cy="603249"/>
          </a:xfrm>
          <a:prstGeom prst="rect">
            <a:avLst/>
          </a:prstGeom>
        </p:spPr>
        <p:txBody>
          <a:bodyPr vert="horz" lIns="91440" tIns="45720" rIns="91440" bIns="45720"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endParaRPr lang="en-US" altLang="ja-JP" sz="1600" dirty="0"/>
          </a:p>
          <a:p>
            <a:pPr algn="ctr"/>
            <a:r>
              <a:rPr lang="en-US" altLang="ja-JP" sz="1600" b="1" dirty="0">
                <a:ln w="0"/>
                <a:effectLst>
                  <a:outerShdw blurRad="38100" dist="19050" dir="2700000" algn="tl" rotWithShape="0">
                    <a:schemeClr val="dk1">
                      <a:alpha val="40000"/>
                    </a:schemeClr>
                  </a:outerShdw>
                </a:effectLst>
              </a:rPr>
              <a:t>STEP</a:t>
            </a:r>
            <a:endParaRPr lang="ja-JP" altLang="en-US" sz="1600" b="1" dirty="0">
              <a:ln w="0"/>
              <a:effectLst>
                <a:outerShdw blurRad="38100" dist="19050" dir="2700000" algn="tl" rotWithShape="0">
                  <a:schemeClr val="dk1">
                    <a:alpha val="40000"/>
                  </a:schemeClr>
                </a:outerShdw>
              </a:effectLst>
            </a:endParaRPr>
          </a:p>
        </p:txBody>
      </p:sp>
      <p:sp>
        <p:nvSpPr>
          <p:cNvPr id="21" name="ノート プレースホルダー 2"/>
          <p:cNvSpPr txBox="1">
            <a:spLocks/>
          </p:cNvSpPr>
          <p:nvPr/>
        </p:nvSpPr>
        <p:spPr>
          <a:xfrm>
            <a:off x="312935" y="2555828"/>
            <a:ext cx="2120900" cy="610393"/>
          </a:xfrm>
          <a:prstGeom prst="rect">
            <a:avLst/>
          </a:prstGeom>
        </p:spPr>
        <p:txBody>
          <a:bodyPr vert="horz" lIns="91440" tIns="45720" rIns="91440" bIns="45720"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endParaRPr lang="en-US" altLang="ja-JP" sz="1600" dirty="0"/>
          </a:p>
          <a:p>
            <a:pPr algn="ctr"/>
            <a:r>
              <a:rPr lang="ja-JP" altLang="en-US" sz="1400" dirty="0"/>
              <a:t>応募する</a:t>
            </a:r>
            <a:endParaRPr lang="en-US" altLang="ja-JP" sz="1400" dirty="0"/>
          </a:p>
          <a:p>
            <a:pPr algn="ctr"/>
            <a:r>
              <a:rPr lang="ja-JP" altLang="en-US" sz="1400" dirty="0"/>
              <a:t>準備をしよう</a:t>
            </a:r>
          </a:p>
        </p:txBody>
      </p:sp>
      <p:sp>
        <p:nvSpPr>
          <p:cNvPr id="22" name="ノート プレースホルダー 2"/>
          <p:cNvSpPr txBox="1">
            <a:spLocks/>
          </p:cNvSpPr>
          <p:nvPr/>
        </p:nvSpPr>
        <p:spPr>
          <a:xfrm>
            <a:off x="761108" y="2170214"/>
            <a:ext cx="890937" cy="774188"/>
          </a:xfrm>
          <a:prstGeom prst="rect">
            <a:avLst/>
          </a:prstGeom>
        </p:spPr>
        <p:txBody>
          <a:bodyPr vert="horz" lIns="91440" tIns="45720" rIns="91440" bIns="45720"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endParaRPr lang="en-US" altLang="ja-JP" sz="1600" dirty="0"/>
          </a:p>
          <a:p>
            <a:pPr algn="ctr"/>
            <a:r>
              <a:rPr lang="ja-JP" altLang="en-US" sz="2800" b="1" dirty="0">
                <a:ln w="0"/>
                <a:solidFill>
                  <a:srgbClr val="FFC000"/>
                </a:solidFill>
                <a:effectLst>
                  <a:outerShdw blurRad="38100" dist="19050" dir="2700000" algn="tl" rotWithShape="0">
                    <a:schemeClr val="dk1">
                      <a:alpha val="40000"/>
                    </a:schemeClr>
                  </a:outerShdw>
                </a:effectLst>
              </a:rPr>
              <a:t>４</a:t>
            </a:r>
          </a:p>
        </p:txBody>
      </p:sp>
      <p:sp>
        <p:nvSpPr>
          <p:cNvPr id="23" name="楕円 22"/>
          <p:cNvSpPr/>
          <p:nvPr/>
        </p:nvSpPr>
        <p:spPr>
          <a:xfrm>
            <a:off x="785414" y="3492412"/>
            <a:ext cx="1648421" cy="709378"/>
          </a:xfrm>
          <a:prstGeom prst="ellipse">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4" name="ノート プレースホルダー 2"/>
          <p:cNvSpPr txBox="1">
            <a:spLocks/>
          </p:cNvSpPr>
          <p:nvPr/>
        </p:nvSpPr>
        <p:spPr>
          <a:xfrm>
            <a:off x="602214" y="3479936"/>
            <a:ext cx="2120900" cy="610393"/>
          </a:xfrm>
          <a:prstGeom prst="rect">
            <a:avLst/>
          </a:prstGeom>
        </p:spPr>
        <p:txBody>
          <a:bodyPr vert="horz" lIns="91440" tIns="45720" rIns="91440" bIns="45720"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endParaRPr lang="en-US" altLang="ja-JP" sz="1600" dirty="0"/>
          </a:p>
          <a:p>
            <a:pPr algn="ctr"/>
            <a:r>
              <a:rPr lang="ja-JP" altLang="en-US" sz="1400" dirty="0"/>
              <a:t>紹介状をもらおう　</a:t>
            </a:r>
          </a:p>
        </p:txBody>
      </p:sp>
      <p:sp>
        <p:nvSpPr>
          <p:cNvPr id="25" name="ノート プレースホルダー 2"/>
          <p:cNvSpPr txBox="1">
            <a:spLocks/>
          </p:cNvSpPr>
          <p:nvPr/>
        </p:nvSpPr>
        <p:spPr>
          <a:xfrm>
            <a:off x="620737" y="3239224"/>
            <a:ext cx="787400" cy="631044"/>
          </a:xfrm>
          <a:prstGeom prst="rect">
            <a:avLst/>
          </a:prstGeom>
        </p:spPr>
        <p:txBody>
          <a:bodyPr vert="horz" lIns="91440" tIns="45720" rIns="91440" bIns="45720"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endParaRPr lang="en-US" altLang="ja-JP" sz="1600" dirty="0"/>
          </a:p>
          <a:p>
            <a:pPr algn="ctr"/>
            <a:r>
              <a:rPr lang="en-US" altLang="ja-JP" sz="1600" b="1" dirty="0">
                <a:ln w="0"/>
                <a:effectLst>
                  <a:outerShdw blurRad="38100" dist="19050" dir="2700000" algn="tl" rotWithShape="0">
                    <a:schemeClr val="dk1">
                      <a:alpha val="40000"/>
                    </a:schemeClr>
                  </a:outerShdw>
                </a:effectLst>
              </a:rPr>
              <a:t>STEP</a:t>
            </a:r>
            <a:endParaRPr lang="ja-JP" altLang="en-US" sz="1600" b="1" dirty="0">
              <a:ln w="0"/>
              <a:effectLst>
                <a:outerShdw blurRad="38100" dist="19050" dir="2700000" algn="tl" rotWithShape="0">
                  <a:schemeClr val="dk1">
                    <a:alpha val="40000"/>
                  </a:schemeClr>
                </a:outerShdw>
              </a:effectLst>
            </a:endParaRPr>
          </a:p>
        </p:txBody>
      </p:sp>
      <p:sp>
        <p:nvSpPr>
          <p:cNvPr id="26" name="ノート プレースホルダー 2"/>
          <p:cNvSpPr txBox="1">
            <a:spLocks/>
          </p:cNvSpPr>
          <p:nvPr/>
        </p:nvSpPr>
        <p:spPr>
          <a:xfrm>
            <a:off x="1119713" y="3127882"/>
            <a:ext cx="398859" cy="603249"/>
          </a:xfrm>
          <a:prstGeom prst="rect">
            <a:avLst/>
          </a:prstGeom>
        </p:spPr>
        <p:txBody>
          <a:bodyPr vert="horz" lIns="91440" tIns="45720" rIns="91440" bIns="45720"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endParaRPr lang="en-US" altLang="ja-JP" sz="1600" dirty="0"/>
          </a:p>
          <a:p>
            <a:pPr algn="ctr"/>
            <a:r>
              <a:rPr lang="ja-JP" altLang="en-US" sz="2800" b="1" dirty="0">
                <a:ln w="0"/>
                <a:solidFill>
                  <a:srgbClr val="FFC000"/>
                </a:solidFill>
                <a:effectLst>
                  <a:outerShdw blurRad="38100" dist="19050" dir="2700000" algn="tl" rotWithShape="0">
                    <a:schemeClr val="dk1">
                      <a:alpha val="40000"/>
                    </a:schemeClr>
                  </a:outerShdw>
                </a:effectLst>
              </a:rPr>
              <a:t>５</a:t>
            </a:r>
          </a:p>
        </p:txBody>
      </p:sp>
      <p:sp>
        <p:nvSpPr>
          <p:cNvPr id="27" name="楕円 26"/>
          <p:cNvSpPr/>
          <p:nvPr/>
        </p:nvSpPr>
        <p:spPr>
          <a:xfrm>
            <a:off x="1310700" y="4192669"/>
            <a:ext cx="1291759" cy="704805"/>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8" name="ノート プレースホルダー 2"/>
          <p:cNvSpPr txBox="1">
            <a:spLocks/>
          </p:cNvSpPr>
          <p:nvPr/>
        </p:nvSpPr>
        <p:spPr>
          <a:xfrm>
            <a:off x="1146372" y="221231"/>
            <a:ext cx="2120900" cy="503235"/>
          </a:xfrm>
          <a:prstGeom prst="rect">
            <a:avLst/>
          </a:prstGeom>
        </p:spPr>
        <p:txBody>
          <a:bodyPr vert="horz" lIns="91440" tIns="45720" rIns="91440" bIns="45720"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endParaRPr lang="en-US" altLang="ja-JP" sz="1600" dirty="0"/>
          </a:p>
          <a:p>
            <a:pPr algn="ctr"/>
            <a:r>
              <a:rPr lang="ja-JP" altLang="en-US" sz="1400" dirty="0"/>
              <a:t>自分のことを知ろう</a:t>
            </a:r>
          </a:p>
        </p:txBody>
      </p:sp>
      <p:sp>
        <p:nvSpPr>
          <p:cNvPr id="29" name="ノート プレースホルダー 2"/>
          <p:cNvSpPr txBox="1">
            <a:spLocks/>
          </p:cNvSpPr>
          <p:nvPr/>
        </p:nvSpPr>
        <p:spPr>
          <a:xfrm>
            <a:off x="1310700" y="3913536"/>
            <a:ext cx="787400" cy="631044"/>
          </a:xfrm>
          <a:prstGeom prst="rect">
            <a:avLst/>
          </a:prstGeom>
        </p:spPr>
        <p:txBody>
          <a:bodyPr vert="horz" lIns="91440" tIns="45720" rIns="91440" bIns="45720"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endParaRPr lang="en-US" altLang="ja-JP" sz="1600" dirty="0"/>
          </a:p>
          <a:p>
            <a:pPr algn="ctr"/>
            <a:r>
              <a:rPr lang="en-US" altLang="ja-JP" sz="1600" b="1" dirty="0">
                <a:ln w="0"/>
                <a:effectLst>
                  <a:outerShdw blurRad="38100" dist="19050" dir="2700000" algn="tl" rotWithShape="0">
                    <a:schemeClr val="dk1">
                      <a:alpha val="40000"/>
                    </a:schemeClr>
                  </a:outerShdw>
                </a:effectLst>
              </a:rPr>
              <a:t>STEP</a:t>
            </a:r>
            <a:endParaRPr lang="ja-JP" altLang="en-US" sz="1600" b="1" dirty="0">
              <a:ln w="0"/>
              <a:effectLst>
                <a:outerShdw blurRad="38100" dist="19050" dir="2700000" algn="tl" rotWithShape="0">
                  <a:schemeClr val="dk1">
                    <a:alpha val="40000"/>
                  </a:schemeClr>
                </a:outerShdw>
              </a:effectLst>
            </a:endParaRPr>
          </a:p>
        </p:txBody>
      </p:sp>
      <p:sp>
        <p:nvSpPr>
          <p:cNvPr id="30" name="ノート プレースホルダー 2"/>
          <p:cNvSpPr txBox="1">
            <a:spLocks/>
          </p:cNvSpPr>
          <p:nvPr/>
        </p:nvSpPr>
        <p:spPr>
          <a:xfrm>
            <a:off x="1917916" y="3774068"/>
            <a:ext cx="398859" cy="603249"/>
          </a:xfrm>
          <a:prstGeom prst="rect">
            <a:avLst/>
          </a:prstGeom>
        </p:spPr>
        <p:txBody>
          <a:bodyPr vert="horz" lIns="91440" tIns="45720" rIns="91440" bIns="45720"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endParaRPr lang="en-US" altLang="ja-JP" sz="1600" dirty="0"/>
          </a:p>
          <a:p>
            <a:pPr algn="ctr"/>
            <a:r>
              <a:rPr lang="ja-JP" altLang="en-US" sz="2800" b="1" dirty="0">
                <a:ln w="0"/>
                <a:solidFill>
                  <a:srgbClr val="FFC000"/>
                </a:solidFill>
                <a:effectLst>
                  <a:outerShdw blurRad="38100" dist="19050" dir="2700000" algn="tl" rotWithShape="0">
                    <a:schemeClr val="dk1">
                      <a:alpha val="40000"/>
                    </a:schemeClr>
                  </a:outerShdw>
                </a:effectLst>
              </a:rPr>
              <a:t>６</a:t>
            </a:r>
          </a:p>
        </p:txBody>
      </p:sp>
      <p:sp>
        <p:nvSpPr>
          <p:cNvPr id="31" name="ノート プレースホルダー 2"/>
          <p:cNvSpPr txBox="1">
            <a:spLocks/>
          </p:cNvSpPr>
          <p:nvPr/>
        </p:nvSpPr>
        <p:spPr>
          <a:xfrm>
            <a:off x="1399454" y="4201387"/>
            <a:ext cx="1311176" cy="610393"/>
          </a:xfrm>
          <a:prstGeom prst="rect">
            <a:avLst/>
          </a:prstGeom>
        </p:spPr>
        <p:txBody>
          <a:bodyPr vert="horz" lIns="91440" tIns="45720" rIns="91440" bIns="45720"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endParaRPr lang="en-US" altLang="ja-JP" sz="1600" dirty="0"/>
          </a:p>
          <a:p>
            <a:pPr algn="ctr"/>
            <a:r>
              <a:rPr lang="ja-JP" altLang="en-US" sz="1400" b="1" dirty="0">
                <a:solidFill>
                  <a:schemeClr val="bg1"/>
                </a:solidFill>
              </a:rPr>
              <a:t>就職決定！</a:t>
            </a:r>
          </a:p>
        </p:txBody>
      </p:sp>
      <p:sp>
        <p:nvSpPr>
          <p:cNvPr id="32" name="ノート プレースホルダー 2"/>
          <p:cNvSpPr txBox="1">
            <a:spLocks/>
          </p:cNvSpPr>
          <p:nvPr/>
        </p:nvSpPr>
        <p:spPr>
          <a:xfrm>
            <a:off x="-55886" y="90827"/>
            <a:ext cx="630706" cy="2734112"/>
          </a:xfrm>
          <a:prstGeom prst="rect">
            <a:avLst/>
          </a:prstGeom>
          <a:solidFill>
            <a:srgbClr val="FFC000"/>
          </a:solidFill>
        </p:spPr>
        <p:txBody>
          <a:bodyPr vert="eaVert" lIns="91440" tIns="45720" rIns="91440" bIns="45720"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pPr algn="ctr"/>
            <a:r>
              <a:rPr lang="ja-JP" altLang="en-US" sz="2400" b="1" dirty="0">
                <a:ln w="10160">
                  <a:solidFill>
                    <a:schemeClr val="tx1"/>
                  </a:solidFill>
                  <a:prstDash val="solid"/>
                </a:ln>
                <a:solidFill>
                  <a:srgbClr val="FFFF00"/>
                </a:solidFill>
                <a:effectLst>
                  <a:outerShdw blurRad="38100" dist="22860" dir="5400000" algn="tl" rotWithShape="0">
                    <a:srgbClr val="000000">
                      <a:alpha val="30000"/>
                    </a:srgbClr>
                  </a:outerShdw>
                </a:effectLst>
              </a:rPr>
              <a:t>就職活動</a:t>
            </a:r>
            <a:r>
              <a:rPr lang="ja-JP" altLang="en-US" sz="2400" b="1" dirty="0">
                <a:ln w="10160">
                  <a:solidFill>
                    <a:schemeClr val="tx1"/>
                  </a:solidFill>
                  <a:prstDash val="solid"/>
                </a:ln>
                <a:noFill/>
                <a:effectLst>
                  <a:outerShdw blurRad="38100" dist="22860" dir="5400000" algn="tl" rotWithShape="0">
                    <a:srgbClr val="000000">
                      <a:alpha val="30000"/>
                    </a:srgbClr>
                  </a:outerShdw>
                </a:effectLst>
              </a:rPr>
              <a:t>の</a:t>
            </a:r>
            <a:r>
              <a:rPr lang="ja-JP" altLang="en-US" sz="2400" b="1" dirty="0">
                <a:ln w="10160">
                  <a:solidFill>
                    <a:schemeClr val="tx1"/>
                  </a:solidFill>
                  <a:prstDash val="solid"/>
                </a:ln>
                <a:solidFill>
                  <a:srgbClr val="FF99CC"/>
                </a:solidFill>
                <a:effectLst>
                  <a:outerShdw blurRad="38100" dist="22860" dir="5400000" algn="tl" rotWithShape="0">
                    <a:srgbClr val="000000">
                      <a:alpha val="30000"/>
                    </a:srgbClr>
                  </a:outerShdw>
                </a:effectLst>
              </a:rPr>
              <a:t>進め方</a:t>
            </a:r>
            <a:endParaRPr lang="en-US" altLang="ja-JP" sz="2400" b="1" dirty="0">
              <a:ln w="10160">
                <a:solidFill>
                  <a:schemeClr val="tx1"/>
                </a:solidFill>
                <a:prstDash val="solid"/>
              </a:ln>
              <a:solidFill>
                <a:srgbClr val="FF99CC"/>
              </a:solidFill>
              <a:effectLst>
                <a:outerShdw blurRad="38100" dist="22860" dir="5400000" algn="tl" rotWithShape="0">
                  <a:srgbClr val="000000">
                    <a:alpha val="30000"/>
                  </a:srgbClr>
                </a:outerShdw>
              </a:effectLst>
            </a:endParaRPr>
          </a:p>
          <a:p>
            <a:pPr algn="ctr"/>
            <a:endParaRPr lang="ja-JP" altLang="en-US" dirty="0"/>
          </a:p>
        </p:txBody>
      </p:sp>
      <p:cxnSp>
        <p:nvCxnSpPr>
          <p:cNvPr id="33" name="直線コネクタ 32"/>
          <p:cNvCxnSpPr/>
          <p:nvPr/>
        </p:nvCxnSpPr>
        <p:spPr>
          <a:xfrm>
            <a:off x="0" y="88247"/>
            <a:ext cx="6858000" cy="2580"/>
          </a:xfrm>
          <a:prstGeom prst="line">
            <a:avLst/>
          </a:prstGeom>
          <a:ln w="28575">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a:off x="-55886" y="4897474"/>
            <a:ext cx="7002786" cy="31301"/>
          </a:xfrm>
          <a:prstGeom prst="line">
            <a:avLst/>
          </a:prstGeom>
          <a:ln w="28575">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36" name="1 つの角を切り取った四角形 35"/>
          <p:cNvSpPr/>
          <p:nvPr/>
        </p:nvSpPr>
        <p:spPr>
          <a:xfrm>
            <a:off x="3699" y="7492770"/>
            <a:ext cx="4265160" cy="379760"/>
          </a:xfrm>
          <a:prstGeom prst="snip1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b="1" dirty="0"/>
              <a:t>ハローワーク二戸</a:t>
            </a:r>
            <a:r>
              <a:rPr kumimoji="1" lang="en-US" altLang="ja-JP" b="1" dirty="0"/>
              <a:t>LINE</a:t>
            </a:r>
            <a:r>
              <a:rPr kumimoji="1" lang="ja-JP" altLang="en-US" b="1" dirty="0"/>
              <a:t>公式アカウント</a:t>
            </a:r>
          </a:p>
        </p:txBody>
      </p:sp>
      <p:sp>
        <p:nvSpPr>
          <p:cNvPr id="37" name="1 つの角を切り取った四角形 36"/>
          <p:cNvSpPr/>
          <p:nvPr/>
        </p:nvSpPr>
        <p:spPr>
          <a:xfrm>
            <a:off x="-3861" y="5031115"/>
            <a:ext cx="3856422" cy="351317"/>
          </a:xfrm>
          <a:prstGeom prst="snip1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b="1" dirty="0" smtClean="0"/>
              <a:t>求職者</a:t>
            </a:r>
            <a:r>
              <a:rPr kumimoji="1" lang="ja-JP" altLang="en-US" b="1" dirty="0"/>
              <a:t>マイページ登録のご案内</a:t>
            </a:r>
            <a:endParaRPr kumimoji="1" lang="en-US" altLang="ja-JP" b="1" dirty="0"/>
          </a:p>
        </p:txBody>
      </p:sp>
      <p:sp>
        <p:nvSpPr>
          <p:cNvPr id="40" name="正方形/長方形 39"/>
          <p:cNvSpPr/>
          <p:nvPr/>
        </p:nvSpPr>
        <p:spPr>
          <a:xfrm>
            <a:off x="486684" y="7904942"/>
            <a:ext cx="3215273" cy="1701364"/>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41" name="ノート プレースホルダー 2"/>
          <p:cNvSpPr txBox="1">
            <a:spLocks/>
          </p:cNvSpPr>
          <p:nvPr/>
        </p:nvSpPr>
        <p:spPr>
          <a:xfrm>
            <a:off x="0" y="5412760"/>
            <a:ext cx="6857999" cy="1852063"/>
          </a:xfrm>
          <a:prstGeom prst="rect">
            <a:avLst/>
          </a:prstGeom>
          <a:solidFill>
            <a:schemeClr val="accent6">
              <a:lumMod val="20000"/>
              <a:lumOff val="80000"/>
            </a:schemeClr>
          </a:solidFill>
          <a:ln w="28575">
            <a:solidFill>
              <a:srgbClr val="92D050"/>
            </a:solidFill>
          </a:ln>
        </p:spPr>
        <p:txBody>
          <a:bodyPr vert="horz" lIns="91440" tIns="45720" rIns="91440" bIns="45720"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r>
              <a:rPr lang="ja-JP" altLang="en-US" sz="1400" dirty="0" smtClean="0"/>
              <a:t>　　ハローワークインターネットサービス上に</a:t>
            </a:r>
            <a:endParaRPr lang="en-US" altLang="ja-JP" sz="1400" dirty="0" smtClean="0"/>
          </a:p>
          <a:p>
            <a:r>
              <a:rPr lang="ja-JP" altLang="en-US" sz="1400" dirty="0" smtClean="0"/>
              <a:t>　　「求職者マイページ」を開設すると、ご自宅の</a:t>
            </a:r>
            <a:endParaRPr lang="en-US" altLang="ja-JP" sz="1400" dirty="0" smtClean="0"/>
          </a:p>
          <a:p>
            <a:r>
              <a:rPr lang="ja-JP" altLang="en-US" sz="1400" dirty="0" smtClean="0"/>
              <a:t>　　パソコンやタブレット、スマートフォンなど</a:t>
            </a:r>
            <a:endParaRPr lang="en-US" altLang="ja-JP" sz="1400" dirty="0" smtClean="0"/>
          </a:p>
          <a:p>
            <a:r>
              <a:rPr lang="ja-JP" altLang="en-US" sz="1400" dirty="0" smtClean="0"/>
              <a:t>　　から、求人検索条件の保存やお気に入り登録</a:t>
            </a:r>
            <a:endParaRPr lang="en-US" altLang="ja-JP" sz="1400" dirty="0" smtClean="0"/>
          </a:p>
          <a:p>
            <a:r>
              <a:rPr lang="ja-JP" altLang="en-US" sz="1400" dirty="0" smtClean="0"/>
              <a:t>　　など</a:t>
            </a:r>
            <a:r>
              <a:rPr lang="ja-JP" altLang="en-US" sz="1400" dirty="0"/>
              <a:t>ができ、お仕事探しが便利になります</a:t>
            </a:r>
            <a:r>
              <a:rPr lang="ja-JP" altLang="en-US" sz="1600" dirty="0"/>
              <a:t>。</a:t>
            </a:r>
            <a:endParaRPr lang="en-US" altLang="ja-JP" sz="1600" dirty="0"/>
          </a:p>
          <a:p>
            <a:r>
              <a:rPr lang="ja-JP" altLang="en-US" sz="1600" dirty="0"/>
              <a:t>      </a:t>
            </a:r>
            <a:r>
              <a:rPr lang="ja-JP" altLang="en-US" sz="1600" dirty="0" smtClean="0"/>
              <a:t>　　  </a:t>
            </a:r>
            <a:r>
              <a:rPr lang="ja-JP" altLang="en-US" sz="1400" dirty="0" smtClean="0"/>
              <a:t>☆</a:t>
            </a:r>
            <a:r>
              <a:rPr lang="ja-JP" altLang="en-US" sz="1400" dirty="0"/>
              <a:t>応募履歴の確認</a:t>
            </a:r>
            <a:endParaRPr lang="en-US" altLang="ja-JP" sz="1400" dirty="0"/>
          </a:p>
          <a:p>
            <a:r>
              <a:rPr lang="ja-JP" altLang="en-US" sz="1400" dirty="0"/>
              <a:t>　　</a:t>
            </a:r>
            <a:r>
              <a:rPr lang="ja-JP" altLang="en-US" sz="1400" dirty="0" smtClean="0"/>
              <a:t>　　  ☆</a:t>
            </a:r>
            <a:r>
              <a:rPr lang="ja-JP" altLang="en-US" sz="1400" dirty="0"/>
              <a:t>求職情報の確認や変更</a:t>
            </a:r>
            <a:endParaRPr lang="en-US" altLang="ja-JP" sz="1400" dirty="0"/>
          </a:p>
          <a:p>
            <a:r>
              <a:rPr lang="ja-JP" altLang="en-US" sz="1400" dirty="0"/>
              <a:t>　　</a:t>
            </a:r>
            <a:r>
              <a:rPr lang="ja-JP" altLang="en-US" sz="1400" dirty="0" smtClean="0"/>
              <a:t>           ☆</a:t>
            </a:r>
            <a:r>
              <a:rPr lang="ja-JP" altLang="en-US" sz="1400" dirty="0"/>
              <a:t>メッセージ機能　など</a:t>
            </a:r>
            <a:endParaRPr lang="en-US" altLang="ja-JP" sz="1400" dirty="0"/>
          </a:p>
        </p:txBody>
      </p:sp>
      <p:sp>
        <p:nvSpPr>
          <p:cNvPr id="42" name="ノート プレースホルダー 2"/>
          <p:cNvSpPr txBox="1">
            <a:spLocks/>
          </p:cNvSpPr>
          <p:nvPr/>
        </p:nvSpPr>
        <p:spPr>
          <a:xfrm>
            <a:off x="0" y="7890624"/>
            <a:ext cx="6857999" cy="1813497"/>
          </a:xfrm>
          <a:prstGeom prst="rect">
            <a:avLst/>
          </a:prstGeom>
          <a:solidFill>
            <a:schemeClr val="accent4">
              <a:lumMod val="20000"/>
              <a:lumOff val="80000"/>
            </a:schemeClr>
          </a:solidFill>
          <a:ln w="28575">
            <a:solidFill>
              <a:srgbClr val="FFC000"/>
            </a:solidFill>
          </a:ln>
        </p:spPr>
        <p:txBody>
          <a:bodyPr vert="horz" lIns="91440" tIns="45720" rIns="91440" bIns="45720"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r>
              <a:rPr lang="ja-JP" altLang="en-US" sz="1400" dirty="0" smtClean="0"/>
              <a:t>       </a:t>
            </a:r>
            <a:endParaRPr lang="en-US" altLang="ja-JP" sz="1400" dirty="0" smtClean="0"/>
          </a:p>
          <a:p>
            <a:r>
              <a:rPr lang="en-US" altLang="ja-JP" sz="1400" dirty="0"/>
              <a:t> </a:t>
            </a:r>
            <a:r>
              <a:rPr lang="en-US" altLang="ja-JP" sz="1400" dirty="0" smtClean="0"/>
              <a:t>  </a:t>
            </a:r>
            <a:r>
              <a:rPr lang="ja-JP" altLang="en-US" sz="1400" dirty="0" smtClean="0"/>
              <a:t>ハローワーク</a:t>
            </a:r>
            <a:r>
              <a:rPr lang="ja-JP" altLang="en-US" sz="1400" dirty="0"/>
              <a:t>二戸の情報</a:t>
            </a:r>
            <a:r>
              <a:rPr lang="ja-JP" altLang="en-US" sz="1400" dirty="0" smtClean="0"/>
              <a:t>をいち早く</a:t>
            </a:r>
            <a:r>
              <a:rPr lang="ja-JP" altLang="en-US" sz="1400" dirty="0"/>
              <a:t>発信します。</a:t>
            </a:r>
            <a:endParaRPr lang="en-US" altLang="ja-JP" sz="1400" dirty="0"/>
          </a:p>
          <a:p>
            <a:r>
              <a:rPr lang="ja-JP" altLang="en-US" sz="1400" dirty="0"/>
              <a:t>　</a:t>
            </a:r>
            <a:r>
              <a:rPr lang="ja-JP" altLang="en-US" sz="1400" dirty="0" smtClean="0"/>
              <a:t> </a:t>
            </a:r>
            <a:r>
              <a:rPr lang="ja-JP" altLang="en-US" sz="1400" dirty="0"/>
              <a:t>　</a:t>
            </a:r>
            <a:r>
              <a:rPr lang="ja-JP" altLang="en-US" sz="1400" dirty="0" smtClean="0"/>
              <a:t>         ★</a:t>
            </a:r>
            <a:r>
              <a:rPr lang="ja-JP" altLang="en-US" sz="1400" dirty="0"/>
              <a:t>求人情報</a:t>
            </a:r>
            <a:endParaRPr lang="en-US" altLang="ja-JP" sz="1400" dirty="0"/>
          </a:p>
          <a:p>
            <a:r>
              <a:rPr lang="ja-JP" altLang="en-US" sz="1400" dirty="0"/>
              <a:t>　　</a:t>
            </a:r>
            <a:r>
              <a:rPr lang="ja-JP" altLang="en-US" sz="1400" dirty="0" smtClean="0"/>
              <a:t>          ★</a:t>
            </a:r>
            <a:r>
              <a:rPr lang="ja-JP" altLang="en-US" sz="1400" dirty="0"/>
              <a:t>セミナー情報</a:t>
            </a:r>
            <a:endParaRPr lang="en-US" altLang="ja-JP" sz="1400" dirty="0"/>
          </a:p>
          <a:p>
            <a:r>
              <a:rPr lang="ja-JP" altLang="en-US" sz="1400" dirty="0"/>
              <a:t>　　</a:t>
            </a:r>
            <a:r>
              <a:rPr lang="ja-JP" altLang="en-US" sz="1400" dirty="0" smtClean="0"/>
              <a:t>          ★</a:t>
            </a:r>
            <a:r>
              <a:rPr lang="ja-JP" altLang="en-US" sz="1400" dirty="0"/>
              <a:t>面談会・説明会</a:t>
            </a:r>
            <a:endParaRPr lang="en-US" altLang="ja-JP" sz="1400" dirty="0"/>
          </a:p>
          <a:p>
            <a:r>
              <a:rPr lang="ja-JP" altLang="en-US" sz="1400" dirty="0"/>
              <a:t>　　</a:t>
            </a:r>
            <a:r>
              <a:rPr lang="ja-JP" altLang="en-US" sz="1400" dirty="0" smtClean="0"/>
              <a:t>          ★</a:t>
            </a:r>
            <a:r>
              <a:rPr lang="ja-JP" altLang="en-US" sz="1400" dirty="0"/>
              <a:t>ハロトレ（職業訓練）</a:t>
            </a:r>
            <a:r>
              <a:rPr lang="ja-JP" altLang="en-US" sz="1400" dirty="0" smtClean="0"/>
              <a:t>情報</a:t>
            </a:r>
            <a:endParaRPr lang="en-US" altLang="ja-JP" sz="1400" dirty="0" smtClean="0"/>
          </a:p>
          <a:p>
            <a:r>
              <a:rPr lang="ja-JP" altLang="en-US" sz="1400" dirty="0" smtClean="0"/>
              <a:t>　　　　　</a:t>
            </a:r>
            <a:r>
              <a:rPr lang="ja-JP" altLang="en-US" sz="1400" dirty="0"/>
              <a:t>　　　　　　　　</a:t>
            </a:r>
            <a:r>
              <a:rPr lang="ja-JP" altLang="en-US" sz="1400" dirty="0" smtClean="0"/>
              <a:t>              など</a:t>
            </a:r>
            <a:endParaRPr lang="en-US" altLang="ja-JP" sz="1400" dirty="0"/>
          </a:p>
        </p:txBody>
      </p:sp>
      <p:pic>
        <p:nvPicPr>
          <p:cNvPr id="39" name="図 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99571" y="7959221"/>
            <a:ext cx="2667002" cy="1647085"/>
          </a:xfrm>
          <a:prstGeom prst="rect">
            <a:avLst/>
          </a:prstGeom>
        </p:spPr>
      </p:pic>
      <p:pic>
        <p:nvPicPr>
          <p:cNvPr id="35" name="図 34"/>
          <p:cNvPicPr>
            <a:picLocks noChangeAspect="1"/>
          </p:cNvPicPr>
          <p:nvPr/>
        </p:nvPicPr>
        <p:blipFill>
          <a:blip r:embed="rId3"/>
          <a:stretch>
            <a:fillRect/>
          </a:stretch>
        </p:blipFill>
        <p:spPr>
          <a:xfrm>
            <a:off x="4792017" y="5724518"/>
            <a:ext cx="891006" cy="819745"/>
          </a:xfrm>
          <a:prstGeom prst="rect">
            <a:avLst/>
          </a:prstGeom>
        </p:spPr>
      </p:pic>
      <p:sp>
        <p:nvSpPr>
          <p:cNvPr id="43" name="角丸四角形 42"/>
          <p:cNvSpPr/>
          <p:nvPr/>
        </p:nvSpPr>
        <p:spPr>
          <a:xfrm>
            <a:off x="4472239" y="6638905"/>
            <a:ext cx="1778000" cy="389343"/>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t>活用セミナー開催中！</a:t>
            </a:r>
            <a:endParaRPr kumimoji="1" lang="ja-JP" altLang="en-US" sz="1200" b="1" dirty="0"/>
          </a:p>
        </p:txBody>
      </p:sp>
      <p:sp>
        <p:nvSpPr>
          <p:cNvPr id="44" name="円形吹き出し 43"/>
          <p:cNvSpPr/>
          <p:nvPr/>
        </p:nvSpPr>
        <p:spPr>
          <a:xfrm>
            <a:off x="5674219" y="5008909"/>
            <a:ext cx="1152041" cy="856913"/>
          </a:xfrm>
          <a:prstGeom prst="wedgeEllipseCallout">
            <a:avLst>
              <a:gd name="adj1" fmla="val -43482"/>
              <a:gd name="adj2" fmla="val 56544"/>
            </a:avLst>
          </a:prstGeom>
          <a:solidFill>
            <a:srgbClr val="FFCC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登録は</a:t>
            </a:r>
            <a:endParaRPr kumimoji="1" lang="en-US" altLang="ja-JP" sz="1200" b="1" dirty="0" smtClean="0">
              <a:solidFill>
                <a:schemeClr val="tx1"/>
              </a:solidFill>
            </a:endParaRPr>
          </a:p>
          <a:p>
            <a:pPr algn="ctr"/>
            <a:r>
              <a:rPr kumimoji="1" lang="ja-JP" altLang="en-US" sz="1200" b="1" dirty="0" smtClean="0">
                <a:solidFill>
                  <a:schemeClr val="tx1"/>
                </a:solidFill>
              </a:rPr>
              <a:t>こちら♪</a:t>
            </a:r>
            <a:endParaRPr kumimoji="1" lang="ja-JP" altLang="en-US" sz="1200" b="1" dirty="0">
              <a:solidFill>
                <a:schemeClr val="tx1"/>
              </a:solidFill>
            </a:endParaRPr>
          </a:p>
        </p:txBody>
      </p:sp>
    </p:spTree>
    <p:extLst>
      <p:ext uri="{BB962C8B-B14F-4D97-AF65-F5344CB8AC3E}">
        <p14:creationId xmlns:p14="http://schemas.microsoft.com/office/powerpoint/2010/main" val="30590796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タイトル 1"/>
          <p:cNvSpPr txBox="1">
            <a:spLocks/>
          </p:cNvSpPr>
          <p:nvPr/>
        </p:nvSpPr>
        <p:spPr>
          <a:xfrm>
            <a:off x="-385129" y="-44789"/>
            <a:ext cx="7429500" cy="10248900"/>
          </a:xfrm>
          <a:prstGeom prst="rect">
            <a:avLst/>
          </a:prstGeom>
          <a:solidFill>
            <a:schemeClr val="accent5">
              <a:lumMod val="20000"/>
              <a:lumOff val="80000"/>
            </a:schemeClr>
          </a:solidFill>
        </p:spPr>
        <p:txBody>
          <a:bodyPr vert="horz" lIns="91440" tIns="45720" rIns="91440" bIns="45720" rtlCol="0" anchor="b">
            <a:norm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endParaRPr lang="ja-JP" altLang="en-US" sz="1400" dirty="0"/>
          </a:p>
        </p:txBody>
      </p:sp>
      <p:sp>
        <p:nvSpPr>
          <p:cNvPr id="2" name="タイトル 1"/>
          <p:cNvSpPr>
            <a:spLocks noGrp="1"/>
          </p:cNvSpPr>
          <p:nvPr>
            <p:ph type="ctrTitle"/>
          </p:nvPr>
        </p:nvSpPr>
        <p:spPr>
          <a:xfrm>
            <a:off x="221845" y="711129"/>
            <a:ext cx="5924550" cy="914399"/>
          </a:xfrm>
        </p:spPr>
        <p:txBody>
          <a:bodyPr>
            <a:normAutofit/>
          </a:bodyPr>
          <a:lstStyle/>
          <a:p>
            <a:pPr algn="l"/>
            <a:r>
              <a:rPr kumimoji="1" lang="ja-JP" altLang="en-US" sz="1400" dirty="0" smtClean="0"/>
              <a:t>★求人内容の確認、自分に適した職業は何か？求人の提案や希望条件の</a:t>
            </a:r>
            <a:r>
              <a:rPr kumimoji="1" lang="en-US" altLang="ja-JP" sz="1400" dirty="0" smtClean="0"/>
              <a:t/>
            </a:r>
            <a:br>
              <a:rPr kumimoji="1" lang="en-US" altLang="ja-JP" sz="1400" dirty="0" smtClean="0"/>
            </a:br>
            <a:r>
              <a:rPr kumimoji="1" lang="ja-JP" altLang="en-US" sz="1400" dirty="0" smtClean="0"/>
              <a:t>　検討、自己分析ができます。</a:t>
            </a:r>
            <a:r>
              <a:rPr kumimoji="1" lang="en-US" altLang="ja-JP" sz="1400" dirty="0" smtClean="0"/>
              <a:t/>
            </a:r>
            <a:br>
              <a:rPr kumimoji="1" lang="en-US" altLang="ja-JP" sz="1400" dirty="0" smtClean="0"/>
            </a:br>
            <a:r>
              <a:rPr kumimoji="1" lang="ja-JP" altLang="en-US" sz="1400" dirty="0" smtClean="0"/>
              <a:t>★求人票の応募条件、事業所見学等について、事業所に交渉します。</a:t>
            </a:r>
            <a:r>
              <a:rPr kumimoji="1" lang="en-US" altLang="ja-JP" sz="1400" dirty="0" smtClean="0"/>
              <a:t/>
            </a:r>
            <a:br>
              <a:rPr kumimoji="1" lang="en-US" altLang="ja-JP" sz="1400" dirty="0" smtClean="0"/>
            </a:br>
            <a:r>
              <a:rPr kumimoji="1" lang="ja-JP" altLang="en-US" sz="1400" dirty="0" smtClean="0"/>
              <a:t>★求人の詳細について、応募状況など確認できます。</a:t>
            </a:r>
            <a:endParaRPr kumimoji="1" lang="ja-JP" altLang="en-US" sz="1400" dirty="0"/>
          </a:p>
        </p:txBody>
      </p:sp>
      <p:sp>
        <p:nvSpPr>
          <p:cNvPr id="9" name="タイトル 1"/>
          <p:cNvSpPr txBox="1">
            <a:spLocks/>
          </p:cNvSpPr>
          <p:nvPr/>
        </p:nvSpPr>
        <p:spPr>
          <a:xfrm>
            <a:off x="221845" y="2126916"/>
            <a:ext cx="5924550" cy="472157"/>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400" dirty="0" smtClean="0"/>
              <a:t>★履歴書や職務経歴書の書き方をマンツーマンで添削・助言を行います。</a:t>
            </a:r>
            <a:endParaRPr lang="en-US" altLang="ja-JP" sz="1400" dirty="0" smtClean="0"/>
          </a:p>
          <a:p>
            <a:pPr algn="l"/>
            <a:endParaRPr lang="ja-JP" altLang="en-US" sz="1400" dirty="0"/>
          </a:p>
        </p:txBody>
      </p:sp>
      <p:sp>
        <p:nvSpPr>
          <p:cNvPr id="14" name="タイトル 1"/>
          <p:cNvSpPr txBox="1">
            <a:spLocks/>
          </p:cNvSpPr>
          <p:nvPr/>
        </p:nvSpPr>
        <p:spPr>
          <a:xfrm>
            <a:off x="208238" y="3155484"/>
            <a:ext cx="5924550" cy="1111513"/>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400" dirty="0" smtClean="0"/>
              <a:t>★早期再就職を希望する方や就職活動への不安がある方に対して、専任</a:t>
            </a:r>
            <a:endParaRPr lang="en-US" altLang="ja-JP" sz="1400" dirty="0" smtClean="0"/>
          </a:p>
          <a:p>
            <a:pPr algn="l"/>
            <a:r>
              <a:rPr lang="ja-JP" altLang="en-US" sz="1400" dirty="0" smtClean="0"/>
              <a:t>　の担当者が就職決定まで支援を行います。</a:t>
            </a:r>
            <a:endParaRPr lang="en-US" altLang="ja-JP" sz="1400" dirty="0" smtClean="0"/>
          </a:p>
          <a:p>
            <a:pPr algn="l"/>
            <a:r>
              <a:rPr lang="ja-JP" altLang="en-US" sz="1400" dirty="0" smtClean="0"/>
              <a:t>★自己理解・仕事理解の支援、応募書類の作成支援、面接指導や求人開</a:t>
            </a:r>
            <a:endParaRPr lang="en-US" altLang="ja-JP" sz="1400" dirty="0" smtClean="0"/>
          </a:p>
          <a:p>
            <a:pPr algn="l"/>
            <a:r>
              <a:rPr lang="ja-JP" altLang="en-US" sz="1400" dirty="0" smtClean="0"/>
              <a:t>　拓など</a:t>
            </a:r>
            <a:endParaRPr lang="en-US" altLang="ja-JP" sz="1400" dirty="0" smtClean="0"/>
          </a:p>
          <a:p>
            <a:pPr algn="l"/>
            <a:endParaRPr lang="ja-JP" altLang="en-US" sz="1400" dirty="0"/>
          </a:p>
        </p:txBody>
      </p:sp>
      <p:pic>
        <p:nvPicPr>
          <p:cNvPr id="16" name="図 15"/>
          <p:cNvPicPr>
            <a:picLocks noChangeAspect="1"/>
          </p:cNvPicPr>
          <p:nvPr/>
        </p:nvPicPr>
        <p:blipFill>
          <a:blip r:embed="rId2"/>
          <a:stretch>
            <a:fillRect/>
          </a:stretch>
        </p:blipFill>
        <p:spPr>
          <a:xfrm>
            <a:off x="296524" y="4305535"/>
            <a:ext cx="1024058" cy="319826"/>
          </a:xfrm>
          <a:prstGeom prst="rect">
            <a:avLst/>
          </a:prstGeom>
        </p:spPr>
      </p:pic>
      <p:sp>
        <p:nvSpPr>
          <p:cNvPr id="17" name="タイトル 1"/>
          <p:cNvSpPr txBox="1">
            <a:spLocks/>
          </p:cNvSpPr>
          <p:nvPr/>
        </p:nvSpPr>
        <p:spPr>
          <a:xfrm>
            <a:off x="208238" y="4595295"/>
            <a:ext cx="5924550" cy="1274306"/>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400" dirty="0" smtClean="0"/>
              <a:t>★面接に不安がある方に面接練習を行います。</a:t>
            </a:r>
            <a:endParaRPr lang="en-US" altLang="ja-JP" sz="1400" dirty="0" smtClean="0"/>
          </a:p>
          <a:p>
            <a:pPr algn="l"/>
            <a:r>
              <a:rPr lang="ja-JP" altLang="en-US" sz="1400" dirty="0" smtClean="0"/>
              <a:t>★面接の想定質問や答え方などハローワークの職員が面接官役となり、</a:t>
            </a:r>
            <a:endParaRPr lang="en-US" altLang="ja-JP" sz="1400" dirty="0" smtClean="0"/>
          </a:p>
          <a:p>
            <a:pPr algn="l"/>
            <a:r>
              <a:rPr lang="ja-JP" altLang="en-US" sz="1400" dirty="0" smtClean="0"/>
              <a:t>　応募する会社の面接を想定して実施します。</a:t>
            </a:r>
            <a:endParaRPr lang="en-US" altLang="ja-JP" sz="1400" dirty="0" smtClean="0"/>
          </a:p>
          <a:p>
            <a:pPr algn="l"/>
            <a:r>
              <a:rPr lang="ja-JP" altLang="en-US" sz="1400" dirty="0" smtClean="0"/>
              <a:t>★模擬面接ではフィードバックも行いますので、本番へ向けた準</a:t>
            </a:r>
            <a:endParaRPr lang="en-US" altLang="ja-JP" sz="1400" dirty="0" smtClean="0"/>
          </a:p>
          <a:p>
            <a:pPr algn="l"/>
            <a:r>
              <a:rPr lang="ja-JP" altLang="en-US" sz="1400" dirty="0" smtClean="0"/>
              <a:t>　備を行うことができます。</a:t>
            </a:r>
            <a:endParaRPr lang="en-US" altLang="ja-JP" sz="1400" dirty="0" smtClean="0"/>
          </a:p>
          <a:p>
            <a:pPr algn="l"/>
            <a:endParaRPr lang="ja-JP" altLang="en-US" sz="1400" dirty="0"/>
          </a:p>
        </p:txBody>
      </p:sp>
      <p:sp>
        <p:nvSpPr>
          <p:cNvPr id="20" name="タイトル 1"/>
          <p:cNvSpPr txBox="1">
            <a:spLocks/>
          </p:cNvSpPr>
          <p:nvPr/>
        </p:nvSpPr>
        <p:spPr>
          <a:xfrm>
            <a:off x="209145" y="6413948"/>
            <a:ext cx="5924550" cy="1447220"/>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400" dirty="0" smtClean="0"/>
              <a:t>★</a:t>
            </a:r>
            <a:r>
              <a:rPr lang="ja-JP" altLang="en-US" sz="1400" dirty="0" smtClean="0">
                <a:solidFill>
                  <a:srgbClr val="FF0000"/>
                </a:solidFill>
              </a:rPr>
              <a:t>「ハロワで得するちょいワザセミナー求人票の見方術」</a:t>
            </a:r>
            <a:endParaRPr lang="en-US" altLang="ja-JP" sz="1400" dirty="0" smtClean="0">
              <a:solidFill>
                <a:srgbClr val="FF0000"/>
              </a:solidFill>
            </a:endParaRPr>
          </a:p>
          <a:p>
            <a:pPr algn="l"/>
            <a:r>
              <a:rPr lang="ja-JP" altLang="en-US" sz="1400" dirty="0" smtClean="0"/>
              <a:t>　求人票の気になるポイントを詳しく解説します。</a:t>
            </a:r>
            <a:endParaRPr lang="en-US" altLang="ja-JP" sz="1400" dirty="0" smtClean="0"/>
          </a:p>
          <a:p>
            <a:pPr algn="l"/>
            <a:r>
              <a:rPr lang="ja-JP" altLang="en-US" sz="1400" dirty="0" smtClean="0"/>
              <a:t>★</a:t>
            </a:r>
            <a:r>
              <a:rPr lang="ja-JP" altLang="en-US" sz="1400" b="1" dirty="0"/>
              <a:t> </a:t>
            </a:r>
            <a:r>
              <a:rPr lang="ja-JP" altLang="en-US" sz="1400" dirty="0">
                <a:solidFill>
                  <a:srgbClr val="FF0000"/>
                </a:solidFill>
              </a:rPr>
              <a:t>「ハロワで得する</a:t>
            </a:r>
            <a:r>
              <a:rPr lang="ja-JP" altLang="en-US" sz="1400" dirty="0" smtClean="0">
                <a:solidFill>
                  <a:srgbClr val="FF0000"/>
                </a:solidFill>
              </a:rPr>
              <a:t>ちょいワザセミナー面接力向上術」</a:t>
            </a:r>
            <a:endParaRPr lang="en-US" altLang="ja-JP" sz="1400" dirty="0" smtClean="0">
              <a:solidFill>
                <a:srgbClr val="FF0000"/>
              </a:solidFill>
            </a:endParaRPr>
          </a:p>
          <a:p>
            <a:pPr algn="l"/>
            <a:r>
              <a:rPr lang="ja-JP" altLang="en-US" sz="1400" dirty="0" smtClean="0"/>
              <a:t>　面接で相手の心に届く伝え方のテクニックを解説します。</a:t>
            </a:r>
            <a:endParaRPr lang="en-US" altLang="ja-JP" sz="1400" dirty="0" smtClean="0"/>
          </a:p>
          <a:p>
            <a:pPr algn="l"/>
            <a:r>
              <a:rPr lang="ja-JP" altLang="en-US" sz="1400" dirty="0" smtClean="0"/>
              <a:t>★</a:t>
            </a:r>
            <a:r>
              <a:rPr lang="ja-JP" altLang="en-US" sz="1400" dirty="0" smtClean="0">
                <a:solidFill>
                  <a:srgbClr val="FF0000"/>
                </a:solidFill>
              </a:rPr>
              <a:t>「ハロワ</a:t>
            </a:r>
            <a:r>
              <a:rPr lang="en-US" altLang="ja-JP" sz="1400" dirty="0" smtClean="0">
                <a:solidFill>
                  <a:srgbClr val="FF0000"/>
                </a:solidFill>
              </a:rPr>
              <a:t>de</a:t>
            </a:r>
            <a:r>
              <a:rPr lang="ja-JP" altLang="en-US" sz="1400" dirty="0" smtClean="0">
                <a:solidFill>
                  <a:srgbClr val="FF0000"/>
                </a:solidFill>
              </a:rPr>
              <a:t>らくらく活用セミナー」</a:t>
            </a:r>
            <a:endParaRPr lang="en-US" altLang="ja-JP" sz="1400" dirty="0" smtClean="0">
              <a:solidFill>
                <a:srgbClr val="FF0000"/>
              </a:solidFill>
            </a:endParaRPr>
          </a:p>
          <a:p>
            <a:pPr algn="l"/>
            <a:r>
              <a:rPr lang="ja-JP" altLang="en-US" sz="1400" dirty="0" smtClean="0"/>
              <a:t>　お仕事探しがもっと便利になる求職者マイページの活用方法を解説し</a:t>
            </a:r>
            <a:endParaRPr lang="en-US" altLang="ja-JP" sz="1400" dirty="0" smtClean="0"/>
          </a:p>
          <a:p>
            <a:pPr algn="l"/>
            <a:r>
              <a:rPr lang="ja-JP" altLang="en-US" sz="1400" dirty="0" smtClean="0"/>
              <a:t>　ます。</a:t>
            </a:r>
            <a:endParaRPr lang="ja-JP" altLang="en-US" sz="1400" dirty="0"/>
          </a:p>
        </p:txBody>
      </p:sp>
      <p:sp>
        <p:nvSpPr>
          <p:cNvPr id="24" name="タイトル 1"/>
          <p:cNvSpPr txBox="1">
            <a:spLocks/>
          </p:cNvSpPr>
          <p:nvPr/>
        </p:nvSpPr>
        <p:spPr>
          <a:xfrm>
            <a:off x="198962" y="8461105"/>
            <a:ext cx="6022408" cy="1292933"/>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400" dirty="0" smtClean="0"/>
              <a:t>★</a:t>
            </a:r>
            <a:r>
              <a:rPr lang="en-US" altLang="ja-JP" sz="1400" dirty="0" smtClean="0"/>
              <a:t>60</a:t>
            </a:r>
            <a:r>
              <a:rPr lang="ja-JP" altLang="en-US" sz="1400" dirty="0" smtClean="0"/>
              <a:t>歳以上等定年齢を過ぎている方も応募可能な求人です。</a:t>
            </a:r>
            <a:endParaRPr lang="en-US" altLang="ja-JP" sz="1400" dirty="0" smtClean="0"/>
          </a:p>
          <a:p>
            <a:pPr algn="l"/>
            <a:r>
              <a:rPr lang="ja-JP" altLang="en-US" sz="1400" dirty="0" smtClean="0"/>
              <a:t>　求人票に「生涯現役求人」と表記されています。</a:t>
            </a:r>
            <a:endParaRPr lang="en-US" altLang="ja-JP" sz="1400" dirty="0" smtClean="0"/>
          </a:p>
          <a:p>
            <a:pPr algn="l"/>
            <a:r>
              <a:rPr lang="ja-JP" altLang="en-US" sz="1400" dirty="0" smtClean="0"/>
              <a:t>　年齢は、経験値として時に強みとなります。</a:t>
            </a:r>
            <a:endParaRPr lang="en-US" altLang="ja-JP" sz="1400" dirty="0" smtClean="0"/>
          </a:p>
          <a:p>
            <a:pPr algn="l"/>
            <a:r>
              <a:rPr lang="ja-JP" altLang="en-US" sz="1400" dirty="0" smtClean="0"/>
              <a:t>★定年齢に達していても、経験や資格によっては応募、採用となります。</a:t>
            </a:r>
            <a:endParaRPr lang="en-US" altLang="ja-JP" sz="1400" dirty="0" smtClean="0"/>
          </a:p>
          <a:p>
            <a:pPr algn="l"/>
            <a:r>
              <a:rPr lang="ja-JP" altLang="en-US" sz="1400" dirty="0" smtClean="0"/>
              <a:t>　積極的に窓口にてご相談ください。</a:t>
            </a:r>
            <a:endParaRPr lang="en-US" altLang="ja-JP" sz="1400" dirty="0" smtClean="0"/>
          </a:p>
          <a:p>
            <a:pPr algn="l"/>
            <a:endParaRPr lang="ja-JP" altLang="en-US" sz="1400" dirty="0"/>
          </a:p>
        </p:txBody>
      </p:sp>
      <p:pic>
        <p:nvPicPr>
          <p:cNvPr id="25" name="図 24"/>
          <p:cNvPicPr>
            <a:picLocks noChangeAspect="1"/>
          </p:cNvPicPr>
          <p:nvPr/>
        </p:nvPicPr>
        <p:blipFill>
          <a:blip r:embed="rId2"/>
          <a:stretch>
            <a:fillRect/>
          </a:stretch>
        </p:blipFill>
        <p:spPr>
          <a:xfrm>
            <a:off x="279400" y="2801941"/>
            <a:ext cx="3143070" cy="319826"/>
          </a:xfrm>
          <a:prstGeom prst="rect">
            <a:avLst/>
          </a:prstGeom>
        </p:spPr>
      </p:pic>
      <p:pic>
        <p:nvPicPr>
          <p:cNvPr id="26" name="図 25"/>
          <p:cNvPicPr>
            <a:picLocks noChangeAspect="1"/>
          </p:cNvPicPr>
          <p:nvPr/>
        </p:nvPicPr>
        <p:blipFill>
          <a:blip r:embed="rId2"/>
          <a:stretch>
            <a:fillRect/>
          </a:stretch>
        </p:blipFill>
        <p:spPr>
          <a:xfrm>
            <a:off x="279400" y="396058"/>
            <a:ext cx="2235199" cy="319826"/>
          </a:xfrm>
          <a:prstGeom prst="rect">
            <a:avLst/>
          </a:prstGeom>
        </p:spPr>
      </p:pic>
      <p:pic>
        <p:nvPicPr>
          <p:cNvPr id="27" name="図 26"/>
          <p:cNvPicPr>
            <a:picLocks noChangeAspect="1"/>
          </p:cNvPicPr>
          <p:nvPr/>
        </p:nvPicPr>
        <p:blipFill>
          <a:blip r:embed="rId2"/>
          <a:stretch>
            <a:fillRect/>
          </a:stretch>
        </p:blipFill>
        <p:spPr>
          <a:xfrm>
            <a:off x="279400" y="1827179"/>
            <a:ext cx="2430414" cy="319826"/>
          </a:xfrm>
          <a:prstGeom prst="rect">
            <a:avLst/>
          </a:prstGeom>
        </p:spPr>
      </p:pic>
      <p:pic>
        <p:nvPicPr>
          <p:cNvPr id="28" name="図 27"/>
          <p:cNvPicPr>
            <a:picLocks noChangeAspect="1"/>
          </p:cNvPicPr>
          <p:nvPr/>
        </p:nvPicPr>
        <p:blipFill>
          <a:blip r:embed="rId2"/>
          <a:stretch>
            <a:fillRect/>
          </a:stretch>
        </p:blipFill>
        <p:spPr>
          <a:xfrm>
            <a:off x="282126" y="6092668"/>
            <a:ext cx="1749874" cy="319826"/>
          </a:xfrm>
          <a:prstGeom prst="rect">
            <a:avLst/>
          </a:prstGeom>
        </p:spPr>
      </p:pic>
      <p:pic>
        <p:nvPicPr>
          <p:cNvPr id="29" name="図 28"/>
          <p:cNvPicPr>
            <a:picLocks noChangeAspect="1"/>
          </p:cNvPicPr>
          <p:nvPr/>
        </p:nvPicPr>
        <p:blipFill>
          <a:blip r:embed="rId2"/>
          <a:stretch>
            <a:fillRect/>
          </a:stretch>
        </p:blipFill>
        <p:spPr>
          <a:xfrm>
            <a:off x="296524" y="8185366"/>
            <a:ext cx="1417976" cy="319826"/>
          </a:xfrm>
          <a:prstGeom prst="rect">
            <a:avLst/>
          </a:prstGeom>
        </p:spPr>
      </p:pic>
      <p:sp>
        <p:nvSpPr>
          <p:cNvPr id="6" name="ノート プレースホルダー 2"/>
          <p:cNvSpPr txBox="1">
            <a:spLocks/>
          </p:cNvSpPr>
          <p:nvPr/>
        </p:nvSpPr>
        <p:spPr>
          <a:xfrm>
            <a:off x="406716" y="355198"/>
            <a:ext cx="1980566" cy="319826"/>
          </a:xfrm>
          <a:prstGeom prst="rect">
            <a:avLst/>
          </a:prstGeom>
          <a:ln>
            <a:noFill/>
          </a:ln>
          <a:scene3d>
            <a:camera prst="orthographicFront"/>
            <a:lightRig rig="threePt" dir="t"/>
          </a:scene3d>
          <a:sp3d>
            <a:bevelT prst="angle"/>
          </a:sp3d>
        </p:spPr>
        <p:txBody>
          <a:bodyPr vert="horz" lIns="91440" tIns="45720" rIns="91440" bIns="45720"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pPr algn="ctr"/>
            <a:r>
              <a:rPr lang="ja-JP" altLang="en-US" sz="1600" dirty="0" smtClean="0">
                <a:solidFill>
                  <a:schemeClr val="accent4">
                    <a:lumMod val="40000"/>
                    <a:lumOff val="60000"/>
                  </a:schemeClr>
                </a:solidFill>
                <a:latin typeface="HGP創英角ｺﾞｼｯｸUB" panose="020B0900000000000000" pitchFamily="50" charset="-128"/>
                <a:ea typeface="HGP創英角ｺﾞｼｯｸUB" panose="020B0900000000000000" pitchFamily="50" charset="-128"/>
              </a:rPr>
              <a:t>職業</a:t>
            </a:r>
            <a:r>
              <a:rPr lang="ja-JP" altLang="en-US" sz="1600" dirty="0">
                <a:solidFill>
                  <a:schemeClr val="accent4">
                    <a:lumMod val="40000"/>
                    <a:lumOff val="60000"/>
                  </a:schemeClr>
                </a:solidFill>
                <a:latin typeface="HGP創英角ｺﾞｼｯｸUB" panose="020B0900000000000000" pitchFamily="50" charset="-128"/>
                <a:ea typeface="HGP創英角ｺﾞｼｯｸUB" panose="020B0900000000000000" pitchFamily="50" charset="-128"/>
              </a:rPr>
              <a:t>相談・職業紹介</a:t>
            </a:r>
            <a:endParaRPr lang="en-US" altLang="ja-JP" sz="1600" dirty="0">
              <a:solidFill>
                <a:schemeClr val="accent4">
                  <a:lumMod val="40000"/>
                  <a:lumOff val="60000"/>
                </a:schemeClr>
              </a:solidFill>
              <a:latin typeface="HGP創英角ｺﾞｼｯｸUB" panose="020B0900000000000000" pitchFamily="50" charset="-128"/>
              <a:ea typeface="HGP創英角ｺﾞｼｯｸUB" panose="020B0900000000000000" pitchFamily="50" charset="-128"/>
            </a:endParaRPr>
          </a:p>
          <a:p>
            <a:r>
              <a:rPr lang="ja-JP" altLang="en-US" sz="1600" dirty="0">
                <a:solidFill>
                  <a:schemeClr val="accent4">
                    <a:lumMod val="40000"/>
                    <a:lumOff val="60000"/>
                  </a:schemeClr>
                </a:solidFill>
                <a:latin typeface="HGP創英角ｺﾞｼｯｸUB" panose="020B0900000000000000" pitchFamily="50" charset="-128"/>
                <a:ea typeface="HGP創英角ｺﾞｼｯｸUB" panose="020B0900000000000000" pitchFamily="50" charset="-128"/>
              </a:rPr>
              <a:t>　</a:t>
            </a:r>
            <a:endParaRPr lang="ja-JP" altLang="en-US" sz="16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7" name="ノート プレースホルダー 2"/>
          <p:cNvSpPr txBox="1">
            <a:spLocks/>
          </p:cNvSpPr>
          <p:nvPr/>
        </p:nvSpPr>
        <p:spPr>
          <a:xfrm>
            <a:off x="296524" y="1786226"/>
            <a:ext cx="2374267" cy="319826"/>
          </a:xfrm>
          <a:prstGeom prst="rect">
            <a:avLst/>
          </a:prstGeom>
          <a:ln>
            <a:noFill/>
          </a:ln>
          <a:scene3d>
            <a:camera prst="orthographicFront"/>
            <a:lightRig rig="threePt" dir="t"/>
          </a:scene3d>
          <a:sp3d>
            <a:bevelT prst="angle"/>
          </a:sp3d>
        </p:spPr>
        <p:txBody>
          <a:bodyPr vert="horz" lIns="91440" tIns="45720" rIns="91440" bIns="45720"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pPr algn="ctr"/>
            <a:r>
              <a:rPr lang="ja-JP" altLang="en-US" sz="1600" dirty="0" smtClean="0">
                <a:solidFill>
                  <a:schemeClr val="accent4">
                    <a:lumMod val="40000"/>
                    <a:lumOff val="60000"/>
                  </a:schemeClr>
                </a:solidFill>
                <a:latin typeface="HGP創英角ｺﾞｼｯｸUB" panose="020B0900000000000000" pitchFamily="50" charset="-128"/>
                <a:ea typeface="HGP創英角ｺﾞｼｯｸUB" panose="020B0900000000000000" pitchFamily="50" charset="-128"/>
              </a:rPr>
              <a:t>応募書類添削アドバイス</a:t>
            </a:r>
            <a:endParaRPr lang="en-US" altLang="ja-JP" sz="1600" dirty="0">
              <a:solidFill>
                <a:schemeClr val="accent4">
                  <a:lumMod val="40000"/>
                  <a:lumOff val="60000"/>
                </a:schemeClr>
              </a:solidFill>
              <a:latin typeface="HGP創英角ｺﾞｼｯｸUB" panose="020B0900000000000000" pitchFamily="50" charset="-128"/>
              <a:ea typeface="HGP創英角ｺﾞｼｯｸUB" panose="020B0900000000000000" pitchFamily="50" charset="-128"/>
            </a:endParaRPr>
          </a:p>
          <a:p>
            <a:r>
              <a:rPr lang="ja-JP" altLang="en-US" sz="1600" dirty="0">
                <a:solidFill>
                  <a:schemeClr val="accent4">
                    <a:lumMod val="40000"/>
                    <a:lumOff val="60000"/>
                  </a:schemeClr>
                </a:solidFill>
                <a:latin typeface="HGP創英角ｺﾞｼｯｸUB" panose="020B0900000000000000" pitchFamily="50" charset="-128"/>
                <a:ea typeface="HGP創英角ｺﾞｼｯｸUB" panose="020B0900000000000000" pitchFamily="50" charset="-128"/>
              </a:rPr>
              <a:t>　</a:t>
            </a:r>
            <a:endParaRPr lang="ja-JP" altLang="en-US" sz="16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10" name="ノート プレースホルダー 2"/>
          <p:cNvSpPr txBox="1">
            <a:spLocks/>
          </p:cNvSpPr>
          <p:nvPr/>
        </p:nvSpPr>
        <p:spPr>
          <a:xfrm>
            <a:off x="350154" y="2751688"/>
            <a:ext cx="3024189" cy="532398"/>
          </a:xfrm>
          <a:prstGeom prst="rect">
            <a:avLst/>
          </a:prstGeom>
          <a:ln>
            <a:noFill/>
          </a:ln>
          <a:scene3d>
            <a:camera prst="orthographicFront"/>
            <a:lightRig rig="threePt" dir="t"/>
          </a:scene3d>
          <a:sp3d>
            <a:bevelT prst="angle"/>
          </a:sp3d>
        </p:spPr>
        <p:txBody>
          <a:bodyPr vert="horz" lIns="91440" tIns="45720" rIns="91440" bIns="45720"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pPr algn="ctr"/>
            <a:r>
              <a:rPr lang="ja-JP" altLang="en-US" sz="1600" dirty="0" smtClean="0">
                <a:solidFill>
                  <a:schemeClr val="accent4">
                    <a:lumMod val="40000"/>
                    <a:lumOff val="60000"/>
                  </a:schemeClr>
                </a:solidFill>
                <a:latin typeface="HGP創英角ｺﾞｼｯｸUB" panose="020B0900000000000000" pitchFamily="50" charset="-128"/>
                <a:ea typeface="HGP創英角ｺﾞｼｯｸUB" panose="020B0900000000000000" pitchFamily="50" charset="-128"/>
              </a:rPr>
              <a:t>担当者制による就職の個別支援</a:t>
            </a:r>
            <a:endParaRPr lang="en-US" altLang="ja-JP" sz="1600" dirty="0" smtClean="0">
              <a:solidFill>
                <a:schemeClr val="accent4">
                  <a:lumMod val="40000"/>
                  <a:lumOff val="60000"/>
                </a:schemeClr>
              </a:solidFill>
              <a:latin typeface="HGP創英角ｺﾞｼｯｸUB" panose="020B0900000000000000" pitchFamily="50" charset="-128"/>
              <a:ea typeface="HGP創英角ｺﾞｼｯｸUB" panose="020B0900000000000000" pitchFamily="50" charset="-128"/>
            </a:endParaRPr>
          </a:p>
          <a:p>
            <a:pPr algn="ctr"/>
            <a:endParaRPr lang="en-US" altLang="ja-JP" sz="1600" dirty="0">
              <a:solidFill>
                <a:schemeClr val="accent4">
                  <a:lumMod val="40000"/>
                  <a:lumOff val="60000"/>
                </a:schemeClr>
              </a:solidFill>
              <a:latin typeface="HGP創英角ｺﾞｼｯｸUB" panose="020B0900000000000000" pitchFamily="50" charset="-128"/>
              <a:ea typeface="HGP創英角ｺﾞｼｯｸUB" panose="020B0900000000000000" pitchFamily="50" charset="-128"/>
            </a:endParaRPr>
          </a:p>
          <a:p>
            <a:r>
              <a:rPr lang="ja-JP" altLang="en-US" sz="1600" dirty="0">
                <a:solidFill>
                  <a:schemeClr val="accent4">
                    <a:lumMod val="40000"/>
                    <a:lumOff val="60000"/>
                  </a:schemeClr>
                </a:solidFill>
                <a:latin typeface="HGP創英角ｺﾞｼｯｸUB" panose="020B0900000000000000" pitchFamily="50" charset="-128"/>
                <a:ea typeface="HGP創英角ｺﾞｼｯｸUB" panose="020B0900000000000000" pitchFamily="50" charset="-128"/>
              </a:rPr>
              <a:t>　</a:t>
            </a:r>
            <a:endParaRPr lang="ja-JP" altLang="en-US" sz="16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15" name="ノート プレースホルダー 2"/>
          <p:cNvSpPr txBox="1">
            <a:spLocks/>
          </p:cNvSpPr>
          <p:nvPr/>
        </p:nvSpPr>
        <p:spPr>
          <a:xfrm>
            <a:off x="269972" y="4275469"/>
            <a:ext cx="1101546" cy="319826"/>
          </a:xfrm>
          <a:prstGeom prst="rect">
            <a:avLst/>
          </a:prstGeom>
          <a:ln>
            <a:noFill/>
          </a:ln>
          <a:scene3d>
            <a:camera prst="orthographicFront"/>
            <a:lightRig rig="threePt" dir="t"/>
          </a:scene3d>
          <a:sp3d>
            <a:bevelT prst="angle"/>
          </a:sp3d>
        </p:spPr>
        <p:txBody>
          <a:bodyPr vert="horz" lIns="91440" tIns="45720" rIns="91440" bIns="45720"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pPr algn="ctr"/>
            <a:r>
              <a:rPr lang="ja-JP" altLang="en-US" sz="1600" dirty="0" smtClean="0">
                <a:solidFill>
                  <a:schemeClr val="accent4">
                    <a:lumMod val="40000"/>
                    <a:lumOff val="60000"/>
                  </a:schemeClr>
                </a:solidFill>
                <a:latin typeface="HGP創英角ｺﾞｼｯｸUB" panose="020B0900000000000000" pitchFamily="50" charset="-128"/>
                <a:ea typeface="HGP創英角ｺﾞｼｯｸUB" panose="020B0900000000000000" pitchFamily="50" charset="-128"/>
              </a:rPr>
              <a:t>面接練習</a:t>
            </a:r>
            <a:endParaRPr lang="en-US" altLang="ja-JP" sz="1600" dirty="0">
              <a:solidFill>
                <a:schemeClr val="accent4">
                  <a:lumMod val="40000"/>
                  <a:lumOff val="60000"/>
                </a:schemeClr>
              </a:solidFill>
              <a:latin typeface="HGP創英角ｺﾞｼｯｸUB" panose="020B0900000000000000" pitchFamily="50" charset="-128"/>
              <a:ea typeface="HGP創英角ｺﾞｼｯｸUB" panose="020B0900000000000000" pitchFamily="50" charset="-128"/>
            </a:endParaRPr>
          </a:p>
          <a:p>
            <a:r>
              <a:rPr lang="ja-JP" altLang="en-US" sz="1600" dirty="0">
                <a:solidFill>
                  <a:schemeClr val="accent4">
                    <a:lumMod val="40000"/>
                    <a:lumOff val="60000"/>
                  </a:schemeClr>
                </a:solidFill>
                <a:latin typeface="HGP創英角ｺﾞｼｯｸUB" panose="020B0900000000000000" pitchFamily="50" charset="-128"/>
                <a:ea typeface="HGP創英角ｺﾞｼｯｸUB" panose="020B0900000000000000" pitchFamily="50" charset="-128"/>
              </a:rPr>
              <a:t>　</a:t>
            </a:r>
            <a:endParaRPr lang="ja-JP" altLang="en-US" sz="16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19" name="ノート プレースホルダー 2"/>
          <p:cNvSpPr txBox="1">
            <a:spLocks/>
          </p:cNvSpPr>
          <p:nvPr/>
        </p:nvSpPr>
        <p:spPr>
          <a:xfrm>
            <a:off x="251688" y="6034231"/>
            <a:ext cx="1810750" cy="362773"/>
          </a:xfrm>
          <a:prstGeom prst="rect">
            <a:avLst/>
          </a:prstGeom>
          <a:ln>
            <a:noFill/>
          </a:ln>
          <a:scene3d>
            <a:camera prst="orthographicFront"/>
            <a:lightRig rig="threePt" dir="t"/>
          </a:scene3d>
          <a:sp3d>
            <a:bevelT prst="angle"/>
          </a:sp3d>
        </p:spPr>
        <p:txBody>
          <a:bodyPr vert="horz" lIns="91440" tIns="45720" rIns="91440" bIns="45720"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pPr algn="ctr"/>
            <a:r>
              <a:rPr lang="ja-JP" altLang="en-US" sz="1600" dirty="0" smtClean="0">
                <a:solidFill>
                  <a:schemeClr val="accent4">
                    <a:lumMod val="40000"/>
                    <a:lumOff val="60000"/>
                  </a:schemeClr>
                </a:solidFill>
                <a:latin typeface="HGP創英角ｺﾞｼｯｸUB" panose="020B0900000000000000" pitchFamily="50" charset="-128"/>
                <a:ea typeface="HGP創英角ｺﾞｼｯｸUB" panose="020B0900000000000000" pitchFamily="50" charset="-128"/>
              </a:rPr>
              <a:t>就職支援セミナー</a:t>
            </a:r>
            <a:endParaRPr lang="en-US" altLang="ja-JP" sz="1600" dirty="0">
              <a:solidFill>
                <a:schemeClr val="accent4">
                  <a:lumMod val="40000"/>
                  <a:lumOff val="60000"/>
                </a:schemeClr>
              </a:solidFill>
              <a:latin typeface="HGP創英角ｺﾞｼｯｸUB" panose="020B0900000000000000" pitchFamily="50" charset="-128"/>
              <a:ea typeface="HGP創英角ｺﾞｼｯｸUB" panose="020B0900000000000000" pitchFamily="50" charset="-128"/>
            </a:endParaRPr>
          </a:p>
          <a:p>
            <a:r>
              <a:rPr lang="ja-JP" altLang="en-US" sz="1600" dirty="0">
                <a:solidFill>
                  <a:schemeClr val="accent4">
                    <a:lumMod val="40000"/>
                    <a:lumOff val="60000"/>
                  </a:schemeClr>
                </a:solidFill>
                <a:latin typeface="HGP創英角ｺﾞｼｯｸUB" panose="020B0900000000000000" pitchFamily="50" charset="-128"/>
                <a:ea typeface="HGP創英角ｺﾞｼｯｸUB" panose="020B0900000000000000" pitchFamily="50" charset="-128"/>
              </a:rPr>
              <a:t>　</a:t>
            </a:r>
            <a:endParaRPr lang="ja-JP" altLang="en-US" sz="16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21" name="ノート プレースホルダー 2"/>
          <p:cNvSpPr txBox="1">
            <a:spLocks/>
          </p:cNvSpPr>
          <p:nvPr/>
        </p:nvSpPr>
        <p:spPr>
          <a:xfrm>
            <a:off x="221845" y="8137570"/>
            <a:ext cx="1610089" cy="418012"/>
          </a:xfrm>
          <a:prstGeom prst="rect">
            <a:avLst/>
          </a:prstGeom>
          <a:ln>
            <a:noFill/>
          </a:ln>
          <a:scene3d>
            <a:camera prst="orthographicFront"/>
            <a:lightRig rig="threePt" dir="t"/>
          </a:scene3d>
          <a:sp3d>
            <a:bevelT prst="angle"/>
          </a:sp3d>
        </p:spPr>
        <p:txBody>
          <a:bodyPr vert="horz" lIns="91440" tIns="45720" rIns="91440" bIns="45720"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pPr algn="ctr"/>
            <a:r>
              <a:rPr lang="ja-JP" altLang="en-US" sz="1600" dirty="0" smtClean="0">
                <a:solidFill>
                  <a:schemeClr val="accent4">
                    <a:lumMod val="40000"/>
                    <a:lumOff val="60000"/>
                  </a:schemeClr>
                </a:solidFill>
                <a:latin typeface="HGP創英角ｺﾞｼｯｸUB" panose="020B0900000000000000" pitchFamily="50" charset="-128"/>
                <a:ea typeface="HGP創英角ｺﾞｼｯｸUB" panose="020B0900000000000000" pitchFamily="50" charset="-128"/>
              </a:rPr>
              <a:t>生涯現役求人</a:t>
            </a:r>
            <a:endParaRPr lang="en-US" altLang="ja-JP" sz="1600" dirty="0">
              <a:solidFill>
                <a:schemeClr val="accent4">
                  <a:lumMod val="40000"/>
                  <a:lumOff val="60000"/>
                </a:schemeClr>
              </a:solidFill>
              <a:latin typeface="HGP創英角ｺﾞｼｯｸUB" panose="020B0900000000000000" pitchFamily="50" charset="-128"/>
              <a:ea typeface="HGP創英角ｺﾞｼｯｸUB" panose="020B0900000000000000" pitchFamily="50" charset="-128"/>
            </a:endParaRPr>
          </a:p>
          <a:p>
            <a:r>
              <a:rPr lang="ja-JP" altLang="en-US" sz="1600" dirty="0">
                <a:solidFill>
                  <a:schemeClr val="accent4">
                    <a:lumMod val="40000"/>
                    <a:lumOff val="60000"/>
                  </a:schemeClr>
                </a:solidFill>
                <a:latin typeface="HGP創英角ｺﾞｼｯｸUB" panose="020B0900000000000000" pitchFamily="50" charset="-128"/>
                <a:ea typeface="HGP創英角ｺﾞｼｯｸUB" panose="020B0900000000000000" pitchFamily="50" charset="-128"/>
              </a:rPr>
              <a:t>　</a:t>
            </a:r>
            <a:endParaRPr lang="ja-JP" altLang="en-US" sz="1600" dirty="0">
              <a:solidFill>
                <a:schemeClr val="bg1"/>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32292501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
          <p:cNvSpPr txBox="1">
            <a:spLocks/>
          </p:cNvSpPr>
          <p:nvPr/>
        </p:nvSpPr>
        <p:spPr>
          <a:xfrm>
            <a:off x="-444255" y="-40537"/>
            <a:ext cx="7429500" cy="5511831"/>
          </a:xfrm>
          <a:prstGeom prst="rect">
            <a:avLst/>
          </a:prstGeom>
          <a:solidFill>
            <a:schemeClr val="accent5">
              <a:lumMod val="20000"/>
              <a:lumOff val="80000"/>
            </a:schemeClr>
          </a:solidFill>
        </p:spPr>
        <p:txBody>
          <a:bodyPr vert="horz" lIns="91440" tIns="45720" rIns="91440" bIns="45720" rtlCol="0" anchor="b">
            <a:norm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endParaRPr lang="ja-JP" altLang="en-US" sz="1400" dirty="0"/>
          </a:p>
        </p:txBody>
      </p:sp>
      <p:sp>
        <p:nvSpPr>
          <p:cNvPr id="2" name="タイトル 1"/>
          <p:cNvSpPr>
            <a:spLocks noGrp="1"/>
          </p:cNvSpPr>
          <p:nvPr>
            <p:ph type="ctrTitle"/>
          </p:nvPr>
        </p:nvSpPr>
        <p:spPr>
          <a:xfrm>
            <a:off x="214569" y="556670"/>
            <a:ext cx="5924550" cy="1057687"/>
          </a:xfrm>
        </p:spPr>
        <p:txBody>
          <a:bodyPr>
            <a:normAutofit/>
          </a:bodyPr>
          <a:lstStyle/>
          <a:p>
            <a:pPr algn="l"/>
            <a:r>
              <a:rPr kumimoji="1" lang="ja-JP" altLang="en-US" sz="1400" dirty="0" smtClean="0"/>
              <a:t>★会社の人事担当者が事業内容や仕事内容について詳しく説明します。</a:t>
            </a:r>
            <a:r>
              <a:rPr kumimoji="1" lang="en-US" altLang="ja-JP" sz="1400" dirty="0" smtClean="0"/>
              <a:t/>
            </a:r>
            <a:br>
              <a:rPr kumimoji="1" lang="en-US" altLang="ja-JP" sz="1400" dirty="0" smtClean="0"/>
            </a:br>
            <a:r>
              <a:rPr kumimoji="1" lang="ja-JP" altLang="en-US" sz="1400" dirty="0" smtClean="0"/>
              <a:t>★求人票だけではわからないことを直接聞いて、わからないことがあれ</a:t>
            </a:r>
            <a:r>
              <a:rPr kumimoji="1" lang="en-US" altLang="ja-JP" sz="1400" dirty="0" smtClean="0"/>
              <a:t/>
            </a:r>
            <a:br>
              <a:rPr kumimoji="1" lang="en-US" altLang="ja-JP" sz="1400" dirty="0" smtClean="0"/>
            </a:br>
            <a:r>
              <a:rPr kumimoji="1" lang="ja-JP" altLang="en-US" sz="1400" dirty="0" smtClean="0"/>
              <a:t>　</a:t>
            </a:r>
            <a:r>
              <a:rPr kumimoji="1" lang="ja-JP" altLang="en-US" sz="1400" dirty="0" err="1" smtClean="0"/>
              <a:t>ば</a:t>
            </a:r>
            <a:r>
              <a:rPr kumimoji="1" lang="ja-JP" altLang="en-US" sz="1400" dirty="0" smtClean="0"/>
              <a:t>質問することができます。</a:t>
            </a:r>
            <a:r>
              <a:rPr kumimoji="1" lang="en-US" altLang="ja-JP" sz="1400" dirty="0" smtClean="0"/>
              <a:t/>
            </a:r>
            <a:br>
              <a:rPr kumimoji="1" lang="en-US" altLang="ja-JP" sz="1400" dirty="0" smtClean="0"/>
            </a:br>
            <a:endParaRPr kumimoji="1" lang="ja-JP" altLang="en-US" sz="1400" dirty="0"/>
          </a:p>
        </p:txBody>
      </p:sp>
      <p:sp>
        <p:nvSpPr>
          <p:cNvPr id="9" name="タイトル 1"/>
          <p:cNvSpPr txBox="1">
            <a:spLocks/>
          </p:cNvSpPr>
          <p:nvPr/>
        </p:nvSpPr>
        <p:spPr>
          <a:xfrm>
            <a:off x="214569" y="1952559"/>
            <a:ext cx="5975983" cy="1321082"/>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400" dirty="0" smtClean="0"/>
              <a:t>★早期に就職を実現させるために、訓練施設で新たな知識や技能を習得</a:t>
            </a:r>
            <a:endParaRPr lang="en-US" altLang="ja-JP" sz="1400" dirty="0" smtClean="0"/>
          </a:p>
          <a:p>
            <a:pPr algn="l"/>
            <a:r>
              <a:rPr lang="ja-JP" altLang="en-US" sz="1400" dirty="0" smtClean="0"/>
              <a:t>　するための職業訓練です。</a:t>
            </a:r>
            <a:endParaRPr lang="en-US" altLang="ja-JP" sz="1400" dirty="0" smtClean="0"/>
          </a:p>
          <a:p>
            <a:pPr algn="l"/>
            <a:r>
              <a:rPr lang="ja-JP" altLang="en-US" sz="1400" dirty="0" smtClean="0"/>
              <a:t>★就職に有利となる資格を取得できます。</a:t>
            </a:r>
            <a:endParaRPr lang="en-US" altLang="ja-JP" sz="1400" dirty="0" smtClean="0"/>
          </a:p>
          <a:p>
            <a:pPr algn="l"/>
            <a:r>
              <a:rPr lang="ja-JP" altLang="en-US" sz="1400" dirty="0" smtClean="0"/>
              <a:t>★</a:t>
            </a:r>
            <a:r>
              <a:rPr lang="en-US" altLang="ja-JP" sz="1400" dirty="0" smtClean="0"/>
              <a:t>Web</a:t>
            </a:r>
            <a:r>
              <a:rPr lang="ja-JP" altLang="en-US" sz="1400" dirty="0" smtClean="0"/>
              <a:t>デザインも学べる</a:t>
            </a:r>
            <a:r>
              <a:rPr lang="en-US" altLang="ja-JP" sz="1400" dirty="0" smtClean="0"/>
              <a:t>IT</a:t>
            </a:r>
            <a:r>
              <a:rPr lang="ja-JP" altLang="en-US" sz="1400" dirty="0" err="1" smtClean="0"/>
              <a:t>、</a:t>
            </a:r>
            <a:r>
              <a:rPr lang="ja-JP" altLang="en-US" sz="1400" dirty="0" smtClean="0"/>
              <a:t>パソコンの基礎、介護</a:t>
            </a:r>
            <a:r>
              <a:rPr lang="ja-JP" altLang="en-US" sz="1400" smtClean="0"/>
              <a:t>など、２～３か月間</a:t>
            </a:r>
            <a:r>
              <a:rPr lang="ja-JP" altLang="en-US" sz="1400" dirty="0" smtClean="0"/>
              <a:t>の</a:t>
            </a:r>
            <a:endParaRPr lang="en-US" altLang="ja-JP" sz="1400" dirty="0" smtClean="0"/>
          </a:p>
          <a:p>
            <a:pPr algn="l"/>
            <a:r>
              <a:rPr lang="ja-JP" altLang="en-US" sz="1400" dirty="0" smtClean="0"/>
              <a:t>　職業訓練をあっせんします。</a:t>
            </a:r>
            <a:endParaRPr lang="en-US" altLang="ja-JP" sz="1400" dirty="0" smtClean="0"/>
          </a:p>
          <a:p>
            <a:pPr algn="l"/>
            <a:r>
              <a:rPr lang="ja-JP" altLang="en-US" sz="1400" dirty="0" smtClean="0"/>
              <a:t>　</a:t>
            </a:r>
            <a:r>
              <a:rPr lang="en-US" altLang="ja-JP" sz="1400" dirty="0" smtClean="0"/>
              <a:t>※</a:t>
            </a:r>
            <a:r>
              <a:rPr lang="ja-JP" altLang="en-US" sz="1400" dirty="0" smtClean="0"/>
              <a:t>受講料は無料（テキスト代等一部負担あり）</a:t>
            </a:r>
            <a:endParaRPr lang="en-US" altLang="ja-JP" sz="1400" dirty="0" smtClean="0"/>
          </a:p>
        </p:txBody>
      </p:sp>
      <p:pic>
        <p:nvPicPr>
          <p:cNvPr id="13" name="図 12"/>
          <p:cNvPicPr>
            <a:picLocks noChangeAspect="1"/>
          </p:cNvPicPr>
          <p:nvPr/>
        </p:nvPicPr>
        <p:blipFill>
          <a:blip r:embed="rId2"/>
          <a:stretch>
            <a:fillRect/>
          </a:stretch>
        </p:blipFill>
        <p:spPr>
          <a:xfrm>
            <a:off x="271361" y="3697900"/>
            <a:ext cx="2704923" cy="341209"/>
          </a:xfrm>
          <a:prstGeom prst="rect">
            <a:avLst/>
          </a:prstGeom>
        </p:spPr>
      </p:pic>
      <p:pic>
        <p:nvPicPr>
          <p:cNvPr id="14" name="図 13"/>
          <p:cNvPicPr>
            <a:picLocks noChangeAspect="1"/>
          </p:cNvPicPr>
          <p:nvPr/>
        </p:nvPicPr>
        <p:blipFill>
          <a:blip r:embed="rId2"/>
          <a:stretch>
            <a:fillRect/>
          </a:stretch>
        </p:blipFill>
        <p:spPr>
          <a:xfrm>
            <a:off x="324795" y="1623545"/>
            <a:ext cx="1095831" cy="319826"/>
          </a:xfrm>
          <a:prstGeom prst="rect">
            <a:avLst/>
          </a:prstGeom>
        </p:spPr>
      </p:pic>
      <p:pic>
        <p:nvPicPr>
          <p:cNvPr id="18" name="図 17"/>
          <p:cNvPicPr>
            <a:picLocks noChangeAspect="1"/>
          </p:cNvPicPr>
          <p:nvPr/>
        </p:nvPicPr>
        <p:blipFill>
          <a:blip r:embed="rId2"/>
          <a:stretch>
            <a:fillRect/>
          </a:stretch>
        </p:blipFill>
        <p:spPr>
          <a:xfrm>
            <a:off x="324795" y="400059"/>
            <a:ext cx="1095831" cy="319826"/>
          </a:xfrm>
          <a:prstGeom prst="rect">
            <a:avLst/>
          </a:prstGeom>
        </p:spPr>
      </p:pic>
      <p:sp>
        <p:nvSpPr>
          <p:cNvPr id="6" name="ノート プレースホルダー 2"/>
          <p:cNvSpPr txBox="1">
            <a:spLocks/>
          </p:cNvSpPr>
          <p:nvPr/>
        </p:nvSpPr>
        <p:spPr>
          <a:xfrm>
            <a:off x="244058" y="363651"/>
            <a:ext cx="1257304" cy="319826"/>
          </a:xfrm>
          <a:prstGeom prst="rect">
            <a:avLst/>
          </a:prstGeom>
          <a:ln>
            <a:noFill/>
          </a:ln>
          <a:scene3d>
            <a:camera prst="orthographicFront"/>
            <a:lightRig rig="threePt" dir="t"/>
          </a:scene3d>
          <a:sp3d>
            <a:bevelT prst="angle"/>
          </a:sp3d>
        </p:spPr>
        <p:txBody>
          <a:bodyPr vert="horz" lIns="91440" tIns="45720" rIns="91440" bIns="45720"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pPr algn="ctr"/>
            <a:r>
              <a:rPr lang="ja-JP" altLang="en-US" sz="1600" dirty="0" smtClean="0">
                <a:solidFill>
                  <a:schemeClr val="accent4">
                    <a:lumMod val="40000"/>
                    <a:lumOff val="60000"/>
                  </a:schemeClr>
                </a:solidFill>
                <a:latin typeface="HGP創英角ｺﾞｼｯｸUB" panose="020B0900000000000000" pitchFamily="50" charset="-128"/>
                <a:ea typeface="HGP創英角ｺﾞｼｯｸUB" panose="020B0900000000000000" pitchFamily="50" charset="-128"/>
              </a:rPr>
              <a:t>ミニ面談会</a:t>
            </a:r>
            <a:endParaRPr lang="en-US" altLang="ja-JP" sz="1600" dirty="0">
              <a:solidFill>
                <a:schemeClr val="accent4">
                  <a:lumMod val="40000"/>
                  <a:lumOff val="60000"/>
                </a:schemeClr>
              </a:solidFill>
              <a:latin typeface="HGP創英角ｺﾞｼｯｸUB" panose="020B0900000000000000" pitchFamily="50" charset="-128"/>
              <a:ea typeface="HGP創英角ｺﾞｼｯｸUB" panose="020B0900000000000000" pitchFamily="50" charset="-128"/>
            </a:endParaRPr>
          </a:p>
          <a:p>
            <a:r>
              <a:rPr lang="ja-JP" altLang="en-US" sz="1600" dirty="0">
                <a:solidFill>
                  <a:schemeClr val="accent4">
                    <a:lumMod val="40000"/>
                    <a:lumOff val="60000"/>
                  </a:schemeClr>
                </a:solidFill>
                <a:latin typeface="HGP創英角ｺﾞｼｯｸUB" panose="020B0900000000000000" pitchFamily="50" charset="-128"/>
                <a:ea typeface="HGP創英角ｺﾞｼｯｸUB" panose="020B0900000000000000" pitchFamily="50" charset="-128"/>
              </a:rPr>
              <a:t>　</a:t>
            </a:r>
            <a:endParaRPr lang="ja-JP" altLang="en-US" sz="16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7" name="ノート プレースホルダー 2"/>
          <p:cNvSpPr txBox="1">
            <a:spLocks/>
          </p:cNvSpPr>
          <p:nvPr/>
        </p:nvSpPr>
        <p:spPr>
          <a:xfrm>
            <a:off x="296220" y="1598058"/>
            <a:ext cx="1152981" cy="354501"/>
          </a:xfrm>
          <a:prstGeom prst="rect">
            <a:avLst/>
          </a:prstGeom>
          <a:ln>
            <a:noFill/>
          </a:ln>
          <a:scene3d>
            <a:camera prst="orthographicFront"/>
            <a:lightRig rig="threePt" dir="t"/>
          </a:scene3d>
          <a:sp3d>
            <a:bevelT prst="angle"/>
          </a:sp3d>
        </p:spPr>
        <p:txBody>
          <a:bodyPr vert="horz" lIns="91440" tIns="45720" rIns="91440" bIns="45720"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pPr algn="ctr"/>
            <a:r>
              <a:rPr lang="ja-JP" altLang="en-US" sz="1600" dirty="0" smtClean="0">
                <a:solidFill>
                  <a:schemeClr val="accent4">
                    <a:lumMod val="40000"/>
                    <a:lumOff val="60000"/>
                  </a:schemeClr>
                </a:solidFill>
                <a:latin typeface="HGP創英角ｺﾞｼｯｸUB" panose="020B0900000000000000" pitchFamily="50" charset="-128"/>
                <a:ea typeface="HGP創英角ｺﾞｼｯｸUB" panose="020B0900000000000000" pitchFamily="50" charset="-128"/>
              </a:rPr>
              <a:t>職業訓練</a:t>
            </a:r>
            <a:endParaRPr lang="en-US" altLang="ja-JP" sz="1600" dirty="0">
              <a:solidFill>
                <a:schemeClr val="accent4">
                  <a:lumMod val="40000"/>
                  <a:lumOff val="60000"/>
                </a:schemeClr>
              </a:solidFill>
              <a:latin typeface="HGP創英角ｺﾞｼｯｸUB" panose="020B0900000000000000" pitchFamily="50" charset="-128"/>
              <a:ea typeface="HGP創英角ｺﾞｼｯｸUB" panose="020B0900000000000000" pitchFamily="50" charset="-128"/>
            </a:endParaRPr>
          </a:p>
          <a:p>
            <a:r>
              <a:rPr lang="ja-JP" altLang="en-US" sz="1600" dirty="0">
                <a:solidFill>
                  <a:schemeClr val="accent4">
                    <a:lumMod val="40000"/>
                    <a:lumOff val="60000"/>
                  </a:schemeClr>
                </a:solidFill>
                <a:latin typeface="HGP創英角ｺﾞｼｯｸUB" panose="020B0900000000000000" pitchFamily="50" charset="-128"/>
                <a:ea typeface="HGP創英角ｺﾞｼｯｸUB" panose="020B0900000000000000" pitchFamily="50" charset="-128"/>
              </a:rPr>
              <a:t>　</a:t>
            </a:r>
            <a:endParaRPr lang="ja-JP" altLang="en-US" sz="16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15" name="ノート プレースホルダー 2"/>
          <p:cNvSpPr txBox="1">
            <a:spLocks/>
          </p:cNvSpPr>
          <p:nvPr/>
        </p:nvSpPr>
        <p:spPr>
          <a:xfrm>
            <a:off x="296220" y="3656635"/>
            <a:ext cx="2610939" cy="319826"/>
          </a:xfrm>
          <a:prstGeom prst="rect">
            <a:avLst/>
          </a:prstGeom>
          <a:ln>
            <a:noFill/>
          </a:ln>
          <a:scene3d>
            <a:camera prst="orthographicFront"/>
            <a:lightRig rig="threePt" dir="t"/>
          </a:scene3d>
          <a:sp3d>
            <a:bevelT prst="angle"/>
          </a:sp3d>
        </p:spPr>
        <p:txBody>
          <a:bodyPr vert="horz" lIns="91440" tIns="45720" rIns="91440" bIns="45720"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pPr algn="ctr"/>
            <a:r>
              <a:rPr lang="ja-JP" altLang="en-US" sz="1600" dirty="0" smtClean="0">
                <a:solidFill>
                  <a:schemeClr val="accent4">
                    <a:lumMod val="40000"/>
                    <a:lumOff val="60000"/>
                  </a:schemeClr>
                </a:solidFill>
                <a:latin typeface="HGP創英角ｺﾞｼｯｸUB" panose="020B0900000000000000" pitchFamily="50" charset="-128"/>
                <a:ea typeface="HGP創英角ｺﾞｼｯｸUB" panose="020B0900000000000000" pitchFamily="50" charset="-128"/>
              </a:rPr>
              <a:t>オンラインハローワーク紹介</a:t>
            </a:r>
            <a:endParaRPr lang="en-US" altLang="ja-JP" sz="1600" dirty="0" smtClean="0">
              <a:solidFill>
                <a:schemeClr val="accent4">
                  <a:lumMod val="40000"/>
                  <a:lumOff val="60000"/>
                </a:schemeClr>
              </a:solidFill>
              <a:latin typeface="HGP創英角ｺﾞｼｯｸUB" panose="020B0900000000000000" pitchFamily="50" charset="-128"/>
              <a:ea typeface="HGP創英角ｺﾞｼｯｸUB" panose="020B0900000000000000" pitchFamily="50" charset="-128"/>
            </a:endParaRPr>
          </a:p>
          <a:p>
            <a:pPr algn="ctr"/>
            <a:endParaRPr lang="en-US" altLang="ja-JP" sz="1600" dirty="0">
              <a:solidFill>
                <a:schemeClr val="accent4">
                  <a:lumMod val="40000"/>
                  <a:lumOff val="60000"/>
                </a:schemeClr>
              </a:solidFill>
              <a:latin typeface="HGP創英角ｺﾞｼｯｸUB" panose="020B0900000000000000" pitchFamily="50" charset="-128"/>
              <a:ea typeface="HGP創英角ｺﾞｼｯｸUB" panose="020B0900000000000000" pitchFamily="50" charset="-128"/>
            </a:endParaRPr>
          </a:p>
          <a:p>
            <a:r>
              <a:rPr lang="ja-JP" altLang="en-US" sz="1600" dirty="0">
                <a:solidFill>
                  <a:schemeClr val="accent4">
                    <a:lumMod val="40000"/>
                    <a:lumOff val="60000"/>
                  </a:schemeClr>
                </a:solidFill>
                <a:latin typeface="HGP創英角ｺﾞｼｯｸUB" panose="020B0900000000000000" pitchFamily="50" charset="-128"/>
                <a:ea typeface="HGP創英角ｺﾞｼｯｸUB" panose="020B0900000000000000" pitchFamily="50" charset="-128"/>
              </a:rPr>
              <a:t>　</a:t>
            </a:r>
            <a:endParaRPr lang="ja-JP" altLang="en-US" sz="16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16" name="タイトル 1"/>
          <p:cNvSpPr txBox="1">
            <a:spLocks/>
          </p:cNvSpPr>
          <p:nvPr/>
        </p:nvSpPr>
        <p:spPr>
          <a:xfrm>
            <a:off x="555431" y="6097158"/>
            <a:ext cx="6515100" cy="882429"/>
          </a:xfrm>
          <a:prstGeom prst="rect">
            <a:avLst/>
          </a:prstGeom>
          <a:noFill/>
        </p:spPr>
        <p:txBody>
          <a:bodyPr vert="horz" lIns="91440" tIns="45720" rIns="91440" bIns="45720" rtlCol="0" anchor="b">
            <a:norm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400" b="1" dirty="0" smtClean="0"/>
              <a:t>ご自宅の</a:t>
            </a:r>
            <a:r>
              <a:rPr lang="en-US" altLang="ja-JP" sz="1400" b="1" dirty="0" smtClean="0"/>
              <a:t>PC</a:t>
            </a:r>
            <a:r>
              <a:rPr lang="ja-JP" altLang="en-US" sz="1400" b="1" dirty="0" smtClean="0"/>
              <a:t>やスマートフォンで</a:t>
            </a:r>
            <a:r>
              <a:rPr lang="ja-JP" altLang="en-US" sz="2000" b="1" dirty="0" smtClean="0">
                <a:solidFill>
                  <a:schemeClr val="accent2">
                    <a:lumMod val="75000"/>
                  </a:schemeClr>
                </a:solidFill>
              </a:rPr>
              <a:t>全国</a:t>
            </a:r>
            <a:r>
              <a:rPr lang="ja-JP" altLang="en-US" sz="1400" b="1" dirty="0" smtClean="0"/>
              <a:t>の求人情報を検索できます。</a:t>
            </a:r>
            <a:endParaRPr lang="en-US" altLang="ja-JP" sz="1400" b="1" dirty="0" smtClean="0"/>
          </a:p>
          <a:p>
            <a:pPr algn="l"/>
            <a:r>
              <a:rPr lang="ja-JP" altLang="en-US" sz="1400" b="1" dirty="0" smtClean="0"/>
              <a:t>　ハローワークインターネットサービス</a:t>
            </a:r>
            <a:endParaRPr lang="en-US" altLang="ja-JP" sz="1400" b="1" dirty="0" smtClean="0"/>
          </a:p>
          <a:p>
            <a:pPr algn="l"/>
            <a:r>
              <a:rPr lang="ja-JP" altLang="en-US" sz="1400" b="1" dirty="0" smtClean="0"/>
              <a:t>　　</a:t>
            </a:r>
            <a:r>
              <a:rPr lang="en-US" altLang="ja-JP" sz="1400" b="1" dirty="0" smtClean="0"/>
              <a:t>https</a:t>
            </a:r>
            <a:r>
              <a:rPr lang="en-US" altLang="ja-JP" sz="1400" b="1" dirty="0"/>
              <a:t>://</a:t>
            </a:r>
            <a:r>
              <a:rPr lang="en-US" altLang="ja-JP" sz="1400" b="1" dirty="0" smtClean="0"/>
              <a:t>www.hellowork.mhlw.go.jp</a:t>
            </a:r>
            <a:endParaRPr lang="ja-JP" altLang="en-US" sz="1400" b="1" dirty="0"/>
          </a:p>
        </p:txBody>
      </p:sp>
      <p:sp>
        <p:nvSpPr>
          <p:cNvPr id="17" name="タイトル 1"/>
          <p:cNvSpPr txBox="1">
            <a:spLocks/>
          </p:cNvSpPr>
          <p:nvPr/>
        </p:nvSpPr>
        <p:spPr>
          <a:xfrm>
            <a:off x="214569" y="3934935"/>
            <a:ext cx="5924550" cy="1331948"/>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400" dirty="0" smtClean="0"/>
              <a:t>★オンラインで紹介状、履歴書等を事業所に送ることができます。</a:t>
            </a:r>
            <a:endParaRPr lang="en-US" altLang="ja-JP" sz="1400" dirty="0" smtClean="0"/>
          </a:p>
          <a:p>
            <a:pPr algn="l"/>
            <a:r>
              <a:rPr lang="ja-JP" altLang="en-US" sz="1400" dirty="0" smtClean="0"/>
              <a:t>★応募したいけれど、仕事や家事・育児で忙しい方、ハローワークに</a:t>
            </a:r>
            <a:endParaRPr lang="en-US" altLang="ja-JP" sz="1400" dirty="0" smtClean="0"/>
          </a:p>
          <a:p>
            <a:pPr algn="l"/>
            <a:r>
              <a:rPr lang="ja-JP" altLang="en-US" sz="1400" dirty="0" smtClean="0"/>
              <a:t>　来所しなくても電話で相談、紹介状をもらうことができます。</a:t>
            </a:r>
            <a:endParaRPr lang="en-US" altLang="ja-JP" sz="1400" dirty="0" smtClean="0"/>
          </a:p>
          <a:p>
            <a:pPr algn="l"/>
            <a:endParaRPr lang="en-US" altLang="ja-JP" sz="1400" dirty="0" smtClean="0"/>
          </a:p>
          <a:p>
            <a:pPr algn="l"/>
            <a:endParaRPr lang="ja-JP" altLang="en-US" sz="1400" dirty="0"/>
          </a:p>
        </p:txBody>
      </p:sp>
      <p:sp>
        <p:nvSpPr>
          <p:cNvPr id="4" name="山形 3"/>
          <p:cNvSpPr/>
          <p:nvPr/>
        </p:nvSpPr>
        <p:spPr>
          <a:xfrm rot="21158851">
            <a:off x="132764" y="5506959"/>
            <a:ext cx="2912848" cy="639665"/>
          </a:xfrm>
          <a:prstGeom prst="chevron">
            <a:avLst/>
          </a:prstGeom>
          <a:solidFill>
            <a:srgbClr val="FFCCFF"/>
          </a:solid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n w="0"/>
                <a:solidFill>
                  <a:srgbClr val="FF00FF"/>
                </a:solidFill>
                <a:effectLst>
                  <a:outerShdw blurRad="38100" dist="25400" dir="5400000" algn="ctr" rotWithShape="0">
                    <a:srgbClr val="6E747A">
                      <a:alpha val="43000"/>
                    </a:srgbClr>
                  </a:outerShdw>
                </a:effectLst>
                <a:latin typeface="HGPｺﾞｼｯｸE" panose="020B0900000000000000" pitchFamily="50" charset="-128"/>
                <a:ea typeface="HGPｺﾞｼｯｸE" panose="020B0900000000000000" pitchFamily="50" charset="-128"/>
              </a:rPr>
              <a:t>お仕事を探してみよう</a:t>
            </a:r>
            <a:endParaRPr kumimoji="1" lang="ja-JP" altLang="en-US" dirty="0">
              <a:ln w="0"/>
              <a:solidFill>
                <a:srgbClr val="FF00FF"/>
              </a:solidFill>
              <a:effectLst>
                <a:outerShdw blurRad="38100" dist="25400" dir="5400000" algn="ctr" rotWithShape="0">
                  <a:srgbClr val="6E747A">
                    <a:alpha val="43000"/>
                  </a:srgbClr>
                </a:outerShdw>
              </a:effectLst>
              <a:latin typeface="HGPｺﾞｼｯｸE" panose="020B0900000000000000" pitchFamily="50" charset="-128"/>
              <a:ea typeface="HGPｺﾞｼｯｸE" panose="020B0900000000000000" pitchFamily="50" charset="-128"/>
            </a:endParaRPr>
          </a:p>
        </p:txBody>
      </p:sp>
      <p:sp>
        <p:nvSpPr>
          <p:cNvPr id="20" name="山形 19"/>
          <p:cNvSpPr/>
          <p:nvPr/>
        </p:nvSpPr>
        <p:spPr>
          <a:xfrm rot="21158851">
            <a:off x="136558" y="7459271"/>
            <a:ext cx="2985941" cy="647615"/>
          </a:xfrm>
          <a:prstGeom prst="chevron">
            <a:avLst/>
          </a:prstGeom>
          <a:solidFill>
            <a:schemeClr val="accent4">
              <a:lumMod val="40000"/>
              <a:lumOff val="60000"/>
            </a:schemeClr>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n w="0"/>
                <a:solidFill>
                  <a:srgbClr val="FF9900"/>
                </a:solidFill>
                <a:effectLst>
                  <a:outerShdw blurRad="38100" dist="19050" dir="2700000" algn="tl" rotWithShape="0">
                    <a:schemeClr val="dk1">
                      <a:alpha val="40000"/>
                    </a:schemeClr>
                  </a:outerShdw>
                </a:effectLst>
                <a:latin typeface="HGPｺﾞｼｯｸE" panose="020B0900000000000000" pitchFamily="50" charset="-128"/>
                <a:ea typeface="HGPｺﾞｼｯｸE" panose="020B0900000000000000" pitchFamily="50" charset="-128"/>
              </a:rPr>
              <a:t>ハローワーク二戸</a:t>
            </a:r>
            <a:endParaRPr kumimoji="1" lang="en-US" altLang="ja-JP" dirty="0" smtClean="0">
              <a:ln w="0"/>
              <a:solidFill>
                <a:srgbClr val="FF9900"/>
              </a:solidFill>
              <a:effectLst>
                <a:outerShdw blurRad="38100" dist="19050" dir="2700000" algn="tl" rotWithShape="0">
                  <a:schemeClr val="dk1">
                    <a:alpha val="40000"/>
                  </a:schemeClr>
                </a:outerShdw>
              </a:effectLst>
              <a:latin typeface="HGPｺﾞｼｯｸE" panose="020B0900000000000000" pitchFamily="50" charset="-128"/>
              <a:ea typeface="HGPｺﾞｼｯｸE" panose="020B0900000000000000" pitchFamily="50" charset="-128"/>
            </a:endParaRPr>
          </a:p>
          <a:p>
            <a:pPr algn="ctr"/>
            <a:r>
              <a:rPr kumimoji="1" lang="ja-JP" altLang="en-US" dirty="0" smtClean="0">
                <a:ln w="0"/>
                <a:solidFill>
                  <a:srgbClr val="FF9900"/>
                </a:solidFill>
                <a:effectLst>
                  <a:outerShdw blurRad="38100" dist="19050" dir="2700000" algn="tl" rotWithShape="0">
                    <a:schemeClr val="dk1">
                      <a:alpha val="40000"/>
                    </a:schemeClr>
                  </a:outerShdw>
                </a:effectLst>
                <a:latin typeface="HGPｺﾞｼｯｸE" panose="020B0900000000000000" pitchFamily="50" charset="-128"/>
                <a:ea typeface="HGPｺﾞｼｯｸE" panose="020B0900000000000000" pitchFamily="50" charset="-128"/>
              </a:rPr>
              <a:t>今月のイベント</a:t>
            </a:r>
            <a:endParaRPr kumimoji="1" lang="ja-JP" altLang="en-US" dirty="0">
              <a:ln w="0"/>
              <a:solidFill>
                <a:srgbClr val="FF9900"/>
              </a:solidFill>
              <a:effectLst>
                <a:outerShdw blurRad="38100" dist="19050" dir="2700000" algn="tl" rotWithShape="0">
                  <a:schemeClr val="dk1">
                    <a:alpha val="40000"/>
                  </a:schemeClr>
                </a:outerShdw>
              </a:effectLst>
              <a:latin typeface="HGPｺﾞｼｯｸE" panose="020B0900000000000000" pitchFamily="50" charset="-128"/>
              <a:ea typeface="HGPｺﾞｼｯｸE" panose="020B0900000000000000" pitchFamily="50" charset="-128"/>
            </a:endParaRPr>
          </a:p>
        </p:txBody>
      </p:sp>
      <p:sp>
        <p:nvSpPr>
          <p:cNvPr id="21" name="タイトル 1"/>
          <p:cNvSpPr txBox="1">
            <a:spLocks/>
          </p:cNvSpPr>
          <p:nvPr/>
        </p:nvSpPr>
        <p:spPr>
          <a:xfrm>
            <a:off x="569103" y="7916457"/>
            <a:ext cx="6045200" cy="882429"/>
          </a:xfrm>
          <a:prstGeom prst="rect">
            <a:avLst/>
          </a:prstGeom>
          <a:noFill/>
        </p:spPr>
        <p:txBody>
          <a:bodyPr vert="horz" lIns="91440" tIns="45720" rIns="91440" bIns="45720" rtlCol="0" anchor="b">
            <a:norm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400" b="1" dirty="0" smtClean="0"/>
              <a:t>ミニ面談会や各種セミナーなど様々なイベントに参加してみよう！</a:t>
            </a:r>
            <a:endParaRPr lang="en-US" altLang="ja-JP" sz="1400" b="1" dirty="0" smtClean="0"/>
          </a:p>
          <a:p>
            <a:pPr algn="l"/>
            <a:endParaRPr lang="ja-JP" altLang="en-US" sz="1400" b="1" dirty="0"/>
          </a:p>
        </p:txBody>
      </p:sp>
      <p:sp>
        <p:nvSpPr>
          <p:cNvPr id="22" name="タイトル 1"/>
          <p:cNvSpPr txBox="1">
            <a:spLocks/>
          </p:cNvSpPr>
          <p:nvPr/>
        </p:nvSpPr>
        <p:spPr>
          <a:xfrm>
            <a:off x="4085738" y="8550238"/>
            <a:ext cx="1473200" cy="1168152"/>
          </a:xfrm>
          <a:prstGeom prst="rect">
            <a:avLst/>
          </a:prstGeom>
          <a:noFill/>
        </p:spPr>
        <p:txBody>
          <a:bodyPr vert="horz" lIns="91440" tIns="45720" rIns="91440" bIns="45720" rtlCol="0" anchor="b">
            <a:norm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endParaRPr lang="ja-JP" altLang="en-US" sz="1400" b="1" dirty="0"/>
          </a:p>
        </p:txBody>
      </p:sp>
      <p:sp>
        <p:nvSpPr>
          <p:cNvPr id="23" name="タイトル 1"/>
          <p:cNvSpPr txBox="1">
            <a:spLocks/>
          </p:cNvSpPr>
          <p:nvPr/>
        </p:nvSpPr>
        <p:spPr>
          <a:xfrm>
            <a:off x="4211027" y="6660944"/>
            <a:ext cx="1331520" cy="1069421"/>
          </a:xfrm>
          <a:prstGeom prst="rect">
            <a:avLst/>
          </a:prstGeom>
          <a:noFill/>
        </p:spPr>
        <p:txBody>
          <a:bodyPr vert="horz" lIns="91440" tIns="45720" rIns="91440" bIns="45720" rtlCol="0" anchor="b">
            <a:norm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endParaRPr lang="ja-JP" altLang="en-US" sz="1400" b="1" dirty="0"/>
          </a:p>
        </p:txBody>
      </p:sp>
      <p:sp>
        <p:nvSpPr>
          <p:cNvPr id="24" name="タイトル 1"/>
          <p:cNvSpPr txBox="1">
            <a:spLocks/>
          </p:cNvSpPr>
          <p:nvPr/>
        </p:nvSpPr>
        <p:spPr>
          <a:xfrm>
            <a:off x="1445036" y="8732346"/>
            <a:ext cx="1629531" cy="1052585"/>
          </a:xfrm>
          <a:prstGeom prst="rect">
            <a:avLst/>
          </a:prstGeom>
          <a:noFill/>
        </p:spPr>
        <p:txBody>
          <a:bodyPr vert="horz" lIns="91440" tIns="45720" rIns="91440" bIns="45720" rtlCol="0" anchor="b">
            <a:norm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400" b="1" dirty="0" smtClean="0"/>
              <a:t>今月のイベントは</a:t>
            </a:r>
            <a:endParaRPr lang="en-US" altLang="ja-JP" sz="1400" b="1" dirty="0" smtClean="0"/>
          </a:p>
          <a:p>
            <a:pPr algn="l"/>
            <a:r>
              <a:rPr lang="ja-JP" altLang="en-US" sz="1400" b="1" dirty="0" smtClean="0"/>
              <a:t>　　　　　こちら</a:t>
            </a:r>
            <a:endParaRPr lang="en-US" altLang="ja-JP" sz="1400" b="1" dirty="0" smtClean="0"/>
          </a:p>
          <a:p>
            <a:pPr algn="l"/>
            <a:endParaRPr lang="en-US" altLang="ja-JP" sz="1400" b="1" dirty="0"/>
          </a:p>
          <a:p>
            <a:pPr algn="l"/>
            <a:endParaRPr lang="en-US" altLang="ja-JP" sz="1400" b="1" dirty="0" smtClean="0"/>
          </a:p>
          <a:p>
            <a:pPr algn="l"/>
            <a:endParaRPr lang="ja-JP" altLang="en-US" sz="1400" b="1" dirty="0"/>
          </a:p>
        </p:txBody>
      </p:sp>
      <p:pic>
        <p:nvPicPr>
          <p:cNvPr id="11" name="図 10"/>
          <p:cNvPicPr>
            <a:picLocks noChangeAspect="1"/>
          </p:cNvPicPr>
          <p:nvPr/>
        </p:nvPicPr>
        <p:blipFill>
          <a:blip r:embed="rId3"/>
          <a:stretch>
            <a:fillRect/>
          </a:stretch>
        </p:blipFill>
        <p:spPr>
          <a:xfrm>
            <a:off x="5329440" y="6622663"/>
            <a:ext cx="992579" cy="1368000"/>
          </a:xfrm>
          <a:prstGeom prst="rect">
            <a:avLst/>
          </a:prstGeom>
        </p:spPr>
      </p:pic>
      <p:pic>
        <p:nvPicPr>
          <p:cNvPr id="31" name="図 30"/>
          <p:cNvPicPr>
            <a:picLocks noChangeAspect="1"/>
          </p:cNvPicPr>
          <p:nvPr/>
        </p:nvPicPr>
        <p:blipFill>
          <a:blip r:embed="rId4"/>
          <a:stretch>
            <a:fillRect/>
          </a:stretch>
        </p:blipFill>
        <p:spPr>
          <a:xfrm>
            <a:off x="3030373" y="8918314"/>
            <a:ext cx="723510" cy="432000"/>
          </a:xfrm>
          <a:prstGeom prst="rect">
            <a:avLst/>
          </a:prstGeom>
        </p:spPr>
      </p:pic>
      <p:pic>
        <p:nvPicPr>
          <p:cNvPr id="3" name="図 2"/>
          <p:cNvPicPr>
            <a:picLocks noChangeAspect="1"/>
          </p:cNvPicPr>
          <p:nvPr/>
        </p:nvPicPr>
        <p:blipFill>
          <a:blip r:embed="rId5"/>
          <a:stretch>
            <a:fillRect/>
          </a:stretch>
        </p:blipFill>
        <p:spPr>
          <a:xfrm>
            <a:off x="4006135" y="6652427"/>
            <a:ext cx="1087666" cy="1038965"/>
          </a:xfrm>
          <a:prstGeom prst="rect">
            <a:avLst/>
          </a:prstGeom>
        </p:spPr>
      </p:pic>
      <p:pic>
        <p:nvPicPr>
          <p:cNvPr id="5" name="図 4"/>
          <p:cNvPicPr>
            <a:picLocks noChangeAspect="1"/>
          </p:cNvPicPr>
          <p:nvPr/>
        </p:nvPicPr>
        <p:blipFill>
          <a:blip r:embed="rId6"/>
          <a:stretch>
            <a:fillRect/>
          </a:stretch>
        </p:blipFill>
        <p:spPr>
          <a:xfrm>
            <a:off x="4005526" y="8765243"/>
            <a:ext cx="1088275" cy="1053331"/>
          </a:xfrm>
          <a:prstGeom prst="rect">
            <a:avLst/>
          </a:prstGeom>
        </p:spPr>
      </p:pic>
    </p:spTree>
    <p:extLst>
      <p:ext uri="{BB962C8B-B14F-4D97-AF65-F5344CB8AC3E}">
        <p14:creationId xmlns:p14="http://schemas.microsoft.com/office/powerpoint/2010/main" val="8109591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Words>1206</Words>
  <PresentationFormat>A4 210 x 297 mm</PresentationFormat>
  <Paragraphs>184</Paragraphs>
  <Slides>4</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HGPｺﾞｼｯｸE</vt:lpstr>
      <vt:lpstr>HGP創英角ｺﾞｼｯｸUB</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★求人内容の確認、自分に適した職業は何か？求人の提案や希望条件の 　検討、自己分析ができます。 ★求人票の応募条件、事業所見学等について、事業所に交渉します。 ★求人の詳細について、応募状況など確認できます。</vt:lpstr>
      <vt:lpstr>★会社の人事担当者が事業内容や仕事内容について詳しく説明します。 ★求人票だけではわからないことを直接聞いて、わからないことがあれ 　ば質問することができます。 </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