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3" r:id="rId1"/>
  </p:sldMasterIdLst>
  <p:notesMasterIdLst>
    <p:notesMasterId r:id="rId4"/>
  </p:notesMasterIdLst>
  <p:handoutMasterIdLst>
    <p:handoutMasterId r:id="rId5"/>
  </p:handoutMasterIdLst>
  <p:sldIdLst>
    <p:sldId id="272" r:id="rId2"/>
    <p:sldId id="267" r:id="rId3"/>
  </p:sldIdLst>
  <p:sldSz cx="7559675" cy="104394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A4EC"/>
    <a:srgbClr val="3CAAF4"/>
    <a:srgbClr val="35A400"/>
    <a:srgbClr val="FA88DB"/>
    <a:srgbClr val="3DAEFA"/>
    <a:srgbClr val="B988FA"/>
    <a:srgbClr val="30A105"/>
    <a:srgbClr val="98D7FF"/>
    <a:srgbClr val="32A33A"/>
    <a:srgbClr val="C78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35" autoAdjust="0"/>
    <p:restoredTop sz="94660"/>
  </p:normalViewPr>
  <p:slideViewPr>
    <p:cSldViewPr snapToGrid="0">
      <p:cViewPr varScale="1">
        <p:scale>
          <a:sx n="46" d="100"/>
          <a:sy n="46" d="100"/>
        </p:scale>
        <p:origin x="2544" y="4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7"/>
            <a:ext cx="2945660" cy="498631"/>
          </a:xfrm>
          <a:prstGeom prst="rect">
            <a:avLst/>
          </a:prstGeom>
        </p:spPr>
        <p:txBody>
          <a:bodyPr vert="horz" lIns="91264" tIns="45634" rIns="91264" bIns="45634" rtlCol="0"/>
          <a:lstStyle>
            <a:lvl1pPr algn="l">
              <a:defRPr sz="1200"/>
            </a:lvl1pPr>
          </a:lstStyle>
          <a:p>
            <a:r>
              <a:rPr kumimoji="1" lang="zh-TW" altLang="en-US"/>
              <a:t>厚生労働省岩手労働局委託「令和３年度地域雇用活性化推進事業」</a:t>
            </a:r>
            <a:endParaRPr kumimoji="1" lang="ja-JP" altLang="en-US"/>
          </a:p>
        </p:txBody>
      </p:sp>
      <p:sp>
        <p:nvSpPr>
          <p:cNvPr id="3" name="日付プレースホルダー 2"/>
          <p:cNvSpPr>
            <a:spLocks noGrp="1"/>
          </p:cNvSpPr>
          <p:nvPr>
            <p:ph type="dt" sz="quarter" idx="1"/>
          </p:nvPr>
        </p:nvSpPr>
        <p:spPr>
          <a:xfrm>
            <a:off x="3850839" y="7"/>
            <a:ext cx="2945660" cy="498631"/>
          </a:xfrm>
          <a:prstGeom prst="rect">
            <a:avLst/>
          </a:prstGeom>
        </p:spPr>
        <p:txBody>
          <a:bodyPr vert="horz" lIns="91264" tIns="45634" rIns="91264" bIns="45634" rtlCol="0"/>
          <a:lstStyle>
            <a:lvl1pPr algn="r">
              <a:defRPr sz="1200"/>
            </a:lvl1pPr>
          </a:lstStyle>
          <a:p>
            <a:fld id="{A1D7C05F-D7DF-4F2D-B64A-2D50F0611B7E}" type="datetimeFigureOut">
              <a:rPr kumimoji="1" lang="ja-JP" altLang="en-US" smtClean="0"/>
              <a:t>2025/7/22</a:t>
            </a:fld>
            <a:endParaRPr kumimoji="1" lang="ja-JP" altLang="en-US"/>
          </a:p>
        </p:txBody>
      </p:sp>
      <p:sp>
        <p:nvSpPr>
          <p:cNvPr id="4" name="フッター プレースホルダー 3"/>
          <p:cNvSpPr>
            <a:spLocks noGrp="1"/>
          </p:cNvSpPr>
          <p:nvPr>
            <p:ph type="ftr" sz="quarter" idx="2"/>
          </p:nvPr>
        </p:nvSpPr>
        <p:spPr>
          <a:xfrm>
            <a:off x="3" y="9428011"/>
            <a:ext cx="2945660" cy="498630"/>
          </a:xfrm>
          <a:prstGeom prst="rect">
            <a:avLst/>
          </a:prstGeom>
        </p:spPr>
        <p:txBody>
          <a:bodyPr vert="horz" lIns="91264" tIns="45634" rIns="91264" bIns="4563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839" y="9428011"/>
            <a:ext cx="2945660" cy="498630"/>
          </a:xfrm>
          <a:prstGeom prst="rect">
            <a:avLst/>
          </a:prstGeom>
        </p:spPr>
        <p:txBody>
          <a:bodyPr vert="horz" lIns="91264" tIns="45634" rIns="91264" bIns="45634" rtlCol="0" anchor="b"/>
          <a:lstStyle>
            <a:lvl1pPr algn="r">
              <a:defRPr sz="1200"/>
            </a:lvl1pPr>
          </a:lstStyle>
          <a:p>
            <a:fld id="{D8F61A4B-4BAE-41E0-8C95-30042C0329FA}" type="slidenum">
              <a:rPr kumimoji="1" lang="ja-JP" altLang="en-US" smtClean="0"/>
              <a:t>‹#›</a:t>
            </a:fld>
            <a:endParaRPr kumimoji="1" lang="ja-JP" altLang="en-US"/>
          </a:p>
        </p:txBody>
      </p:sp>
    </p:spTree>
    <p:extLst>
      <p:ext uri="{BB962C8B-B14F-4D97-AF65-F5344CB8AC3E}">
        <p14:creationId xmlns:p14="http://schemas.microsoft.com/office/powerpoint/2010/main" val="1993979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7"/>
            <a:ext cx="2945660" cy="498631"/>
          </a:xfrm>
          <a:prstGeom prst="rect">
            <a:avLst/>
          </a:prstGeom>
        </p:spPr>
        <p:txBody>
          <a:bodyPr vert="horz" lIns="91264" tIns="45634" rIns="91264" bIns="45634" rtlCol="0"/>
          <a:lstStyle>
            <a:lvl1pPr algn="l">
              <a:defRPr sz="1200"/>
            </a:lvl1pPr>
          </a:lstStyle>
          <a:p>
            <a:r>
              <a:rPr kumimoji="1" lang="zh-TW" altLang="en-US"/>
              <a:t>厚生労働省岩手労働局委託「令和３年度地域雇用活性化推進事業」</a:t>
            </a:r>
            <a:endParaRPr kumimoji="1" lang="ja-JP" altLang="en-US"/>
          </a:p>
        </p:txBody>
      </p:sp>
      <p:sp>
        <p:nvSpPr>
          <p:cNvPr id="3" name="日付プレースホルダー 2"/>
          <p:cNvSpPr>
            <a:spLocks noGrp="1"/>
          </p:cNvSpPr>
          <p:nvPr>
            <p:ph type="dt" idx="1"/>
          </p:nvPr>
        </p:nvSpPr>
        <p:spPr>
          <a:xfrm>
            <a:off x="3850839" y="7"/>
            <a:ext cx="2945660" cy="498631"/>
          </a:xfrm>
          <a:prstGeom prst="rect">
            <a:avLst/>
          </a:prstGeom>
        </p:spPr>
        <p:txBody>
          <a:bodyPr vert="horz" lIns="91264" tIns="45634" rIns="91264" bIns="45634" rtlCol="0"/>
          <a:lstStyle>
            <a:lvl1pPr algn="r">
              <a:defRPr sz="1200"/>
            </a:lvl1pPr>
          </a:lstStyle>
          <a:p>
            <a:fld id="{1D9437DD-CF71-4EE2-BBE3-EA410D8A745B}"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2185988" y="1241425"/>
            <a:ext cx="2425700" cy="3349625"/>
          </a:xfrm>
          <a:prstGeom prst="rect">
            <a:avLst/>
          </a:prstGeom>
          <a:noFill/>
          <a:ln w="12700">
            <a:solidFill>
              <a:prstClr val="black"/>
            </a:solidFill>
          </a:ln>
        </p:spPr>
        <p:txBody>
          <a:bodyPr vert="horz" lIns="91264" tIns="45634" rIns="91264" bIns="45634"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264" tIns="45634" rIns="91264" bIns="456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011"/>
            <a:ext cx="2945660" cy="498630"/>
          </a:xfrm>
          <a:prstGeom prst="rect">
            <a:avLst/>
          </a:prstGeom>
        </p:spPr>
        <p:txBody>
          <a:bodyPr vert="horz" lIns="91264" tIns="45634" rIns="91264" bIns="456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839" y="9428011"/>
            <a:ext cx="2945660" cy="498630"/>
          </a:xfrm>
          <a:prstGeom prst="rect">
            <a:avLst/>
          </a:prstGeom>
        </p:spPr>
        <p:txBody>
          <a:bodyPr vert="horz" lIns="91264" tIns="45634" rIns="91264" bIns="45634" rtlCol="0" anchor="b"/>
          <a:lstStyle>
            <a:lvl1pPr algn="r">
              <a:defRPr sz="1200"/>
            </a:lvl1pPr>
          </a:lstStyle>
          <a:p>
            <a:fld id="{7FA5BC14-5817-4FA7-9B53-47B6E80AED57}" type="slidenum">
              <a:rPr kumimoji="1" lang="ja-JP" altLang="en-US" smtClean="0"/>
              <a:t>‹#›</a:t>
            </a:fld>
            <a:endParaRPr kumimoji="1" lang="ja-JP" altLang="en-US"/>
          </a:p>
        </p:txBody>
      </p:sp>
    </p:spTree>
    <p:extLst>
      <p:ext uri="{BB962C8B-B14F-4D97-AF65-F5344CB8AC3E}">
        <p14:creationId xmlns:p14="http://schemas.microsoft.com/office/powerpoint/2010/main" val="26321071"/>
      </p:ext>
    </p:extLst>
  </p:cSld>
  <p:clrMap bg1="lt1" tx1="dk1" bg2="lt2" tx2="dk2" accent1="accent1" accent2="accent2" accent3="accent3" accent4="accent4" accent5="accent5" accent6="accent6" hlink="hlink" folHlink="folHlink"/>
  <p:hf sldNum="0" hdr="0" ftr="0" dt="0"/>
  <p:notesStyle>
    <a:lvl1pPr marL="0" algn="l" defTabSz="1330297" rtl="0" eaLnBrk="1" latinLnBrk="0" hangingPunct="1">
      <a:defRPr kumimoji="1" sz="1746" kern="1200">
        <a:solidFill>
          <a:schemeClr val="tx1"/>
        </a:solidFill>
        <a:latin typeface="+mn-lt"/>
        <a:ea typeface="+mn-ea"/>
        <a:cs typeface="+mn-cs"/>
      </a:defRPr>
    </a:lvl1pPr>
    <a:lvl2pPr marL="665148" algn="l" defTabSz="1330297" rtl="0" eaLnBrk="1" latinLnBrk="0" hangingPunct="1">
      <a:defRPr kumimoji="1" sz="1746" kern="1200">
        <a:solidFill>
          <a:schemeClr val="tx1"/>
        </a:solidFill>
        <a:latin typeface="+mn-lt"/>
        <a:ea typeface="+mn-ea"/>
        <a:cs typeface="+mn-cs"/>
      </a:defRPr>
    </a:lvl2pPr>
    <a:lvl3pPr marL="1330297" algn="l" defTabSz="1330297" rtl="0" eaLnBrk="1" latinLnBrk="0" hangingPunct="1">
      <a:defRPr kumimoji="1" sz="1746" kern="1200">
        <a:solidFill>
          <a:schemeClr val="tx1"/>
        </a:solidFill>
        <a:latin typeface="+mn-lt"/>
        <a:ea typeface="+mn-ea"/>
        <a:cs typeface="+mn-cs"/>
      </a:defRPr>
    </a:lvl3pPr>
    <a:lvl4pPr marL="1995444" algn="l" defTabSz="1330297" rtl="0" eaLnBrk="1" latinLnBrk="0" hangingPunct="1">
      <a:defRPr kumimoji="1" sz="1746" kern="1200">
        <a:solidFill>
          <a:schemeClr val="tx1"/>
        </a:solidFill>
        <a:latin typeface="+mn-lt"/>
        <a:ea typeface="+mn-ea"/>
        <a:cs typeface="+mn-cs"/>
      </a:defRPr>
    </a:lvl4pPr>
    <a:lvl5pPr marL="2660592" algn="l" defTabSz="1330297" rtl="0" eaLnBrk="1" latinLnBrk="0" hangingPunct="1">
      <a:defRPr kumimoji="1" sz="1746" kern="1200">
        <a:solidFill>
          <a:schemeClr val="tx1"/>
        </a:solidFill>
        <a:latin typeface="+mn-lt"/>
        <a:ea typeface="+mn-ea"/>
        <a:cs typeface="+mn-cs"/>
      </a:defRPr>
    </a:lvl5pPr>
    <a:lvl6pPr marL="3325741" algn="l" defTabSz="1330297" rtl="0" eaLnBrk="1" latinLnBrk="0" hangingPunct="1">
      <a:defRPr kumimoji="1" sz="1746" kern="1200">
        <a:solidFill>
          <a:schemeClr val="tx1"/>
        </a:solidFill>
        <a:latin typeface="+mn-lt"/>
        <a:ea typeface="+mn-ea"/>
        <a:cs typeface="+mn-cs"/>
      </a:defRPr>
    </a:lvl6pPr>
    <a:lvl7pPr marL="3990889" algn="l" defTabSz="1330297" rtl="0" eaLnBrk="1" latinLnBrk="0" hangingPunct="1">
      <a:defRPr kumimoji="1" sz="1746" kern="1200">
        <a:solidFill>
          <a:schemeClr val="tx1"/>
        </a:solidFill>
        <a:latin typeface="+mn-lt"/>
        <a:ea typeface="+mn-ea"/>
        <a:cs typeface="+mn-cs"/>
      </a:defRPr>
    </a:lvl7pPr>
    <a:lvl8pPr marL="4656038" algn="l" defTabSz="1330297" rtl="0" eaLnBrk="1" latinLnBrk="0" hangingPunct="1">
      <a:defRPr kumimoji="1" sz="1746" kern="1200">
        <a:solidFill>
          <a:schemeClr val="tx1"/>
        </a:solidFill>
        <a:latin typeface="+mn-lt"/>
        <a:ea typeface="+mn-ea"/>
        <a:cs typeface="+mn-cs"/>
      </a:defRPr>
    </a:lvl8pPr>
    <a:lvl9pPr marL="5321186" algn="l" defTabSz="1330297" rtl="0" eaLnBrk="1" latinLnBrk="0" hangingPunct="1">
      <a:defRPr kumimoji="1" sz="174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85988" y="1241425"/>
            <a:ext cx="2425700" cy="3349625"/>
          </a:xfrm>
        </p:spPr>
      </p:sp>
      <p:sp>
        <p:nvSpPr>
          <p:cNvPr id="3" name="ノート プレースホルダー 2"/>
          <p:cNvSpPr>
            <a:spLocks noGrp="1"/>
          </p:cNvSpPr>
          <p:nvPr>
            <p:ph type="body" idx="1"/>
          </p:nvPr>
        </p:nvSpPr>
        <p:spPr/>
        <p:txBody>
          <a:bodyPr/>
          <a:lstStyle/>
          <a:p>
            <a:r>
              <a:rPr kumimoji="1" lang="ja-JP" altLang="en-US" dirty="0"/>
              <a:t>Ａ４チラシ（表）　テーマカラー：</a:t>
            </a:r>
            <a:r>
              <a:rPr lang="ja-JP" altLang="ja-JP" sz="1600" dirty="0"/>
              <a:t>赤、</a:t>
            </a:r>
            <a:r>
              <a:rPr lang="ja-JP" altLang="en-US" sz="1600" dirty="0"/>
              <a:t>白、ピンク、茶色、ミント色（バレンタインデー）</a:t>
            </a:r>
            <a:endParaRPr lang="en-US" altLang="ja-JP" sz="1600" dirty="0"/>
          </a:p>
        </p:txBody>
      </p:sp>
    </p:spTree>
    <p:extLst>
      <p:ext uri="{BB962C8B-B14F-4D97-AF65-F5344CB8AC3E}">
        <p14:creationId xmlns:p14="http://schemas.microsoft.com/office/powerpoint/2010/main" val="2726608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85988" y="1241425"/>
            <a:ext cx="2425700" cy="3349625"/>
          </a:xfrm>
        </p:spPr>
      </p:sp>
      <p:sp>
        <p:nvSpPr>
          <p:cNvPr id="3" name="ノート プレースホルダー 2"/>
          <p:cNvSpPr>
            <a:spLocks noGrp="1"/>
          </p:cNvSpPr>
          <p:nvPr>
            <p:ph type="body" idx="1"/>
          </p:nvPr>
        </p:nvSpPr>
        <p:spPr/>
        <p:txBody>
          <a:bodyPr/>
          <a:lstStyle/>
          <a:p>
            <a:r>
              <a:rPr kumimoji="1" lang="ja-JP" altLang="en-US" dirty="0"/>
              <a:t>Ａ４チラシ（裏）</a:t>
            </a:r>
            <a:endParaRPr kumimoji="1" lang="en-US" altLang="ja-JP" dirty="0"/>
          </a:p>
        </p:txBody>
      </p:sp>
    </p:spTree>
    <p:extLst>
      <p:ext uri="{BB962C8B-B14F-4D97-AF65-F5344CB8AC3E}">
        <p14:creationId xmlns:p14="http://schemas.microsoft.com/office/powerpoint/2010/main" val="33200012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64B83B-D079-470C-B7ED-5C5A9784C171}"/>
              </a:ext>
            </a:extLst>
          </p:cNvPr>
          <p:cNvSpPr>
            <a:spLocks noGrp="1"/>
          </p:cNvSpPr>
          <p:nvPr>
            <p:ph type="ctrTitle"/>
          </p:nvPr>
        </p:nvSpPr>
        <p:spPr>
          <a:xfrm>
            <a:off x="944960" y="1708486"/>
            <a:ext cx="5669756" cy="3634458"/>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835E3A7-6BB9-42C4-A8F7-B920D2AE2B11}"/>
              </a:ext>
            </a:extLst>
          </p:cNvPr>
          <p:cNvSpPr>
            <a:spLocks noGrp="1"/>
          </p:cNvSpPr>
          <p:nvPr>
            <p:ph type="subTitle" idx="1"/>
          </p:nvPr>
        </p:nvSpPr>
        <p:spPr>
          <a:xfrm>
            <a:off x="944960" y="5483102"/>
            <a:ext cx="5669756" cy="2520438"/>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426A1E4-7486-430F-8D8A-87220F310C84}"/>
              </a:ext>
            </a:extLst>
          </p:cNvPr>
          <p:cNvSpPr>
            <a:spLocks noGrp="1"/>
          </p:cNvSpPr>
          <p:nvPr>
            <p:ph type="dt" sz="half" idx="10"/>
          </p:nvPr>
        </p:nvSpPr>
        <p:spPr/>
        <p:txBody>
          <a:bodyPr/>
          <a:lstStyle/>
          <a:p>
            <a:fld id="{6C3A48A1-5534-493B-A4B5-1FE1B0680479}"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459EFDE8-B3D6-4CF0-B155-67A45D4F7A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3C829C-7645-4C4E-BEE7-837492AABF92}"/>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2243147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4C3E4F-DB63-4D73-B84B-EFF180E7F08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7D1ADD-7FE7-487C-8E33-562C4FB9A2F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6AC915-7F31-4D9B-A6EB-6E96CE6440D2}"/>
              </a:ext>
            </a:extLst>
          </p:cNvPr>
          <p:cNvSpPr>
            <a:spLocks noGrp="1"/>
          </p:cNvSpPr>
          <p:nvPr>
            <p:ph type="dt" sz="half" idx="10"/>
          </p:nvPr>
        </p:nvSpPr>
        <p:spPr/>
        <p:txBody>
          <a:bodyPr/>
          <a:lstStyle/>
          <a:p>
            <a:fld id="{D7BCEBD3-7176-49BF-B0D9-F9AA9CC0A93E}"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FDDA5221-2CBB-4BAD-9F70-8CB1E12251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D66229-8AAE-46EE-8CAA-FB4EE0D1ABB0}"/>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53311206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BB24D82-B46C-49AD-8C3C-0E718E53D49B}"/>
              </a:ext>
            </a:extLst>
          </p:cNvPr>
          <p:cNvSpPr>
            <a:spLocks noGrp="1"/>
          </p:cNvSpPr>
          <p:nvPr>
            <p:ph type="title" orient="vert"/>
          </p:nvPr>
        </p:nvSpPr>
        <p:spPr>
          <a:xfrm>
            <a:off x="5409892" y="555801"/>
            <a:ext cx="1630055" cy="8846909"/>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BE79357-F95D-46B0-828C-CE0AAB1260D7}"/>
              </a:ext>
            </a:extLst>
          </p:cNvPr>
          <p:cNvSpPr>
            <a:spLocks noGrp="1"/>
          </p:cNvSpPr>
          <p:nvPr>
            <p:ph type="body" orient="vert" idx="1"/>
          </p:nvPr>
        </p:nvSpPr>
        <p:spPr>
          <a:xfrm>
            <a:off x="519728" y="555801"/>
            <a:ext cx="4795669" cy="884690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DD48B2-4299-4D7F-B5D0-C567CB2BF50A}"/>
              </a:ext>
            </a:extLst>
          </p:cNvPr>
          <p:cNvSpPr>
            <a:spLocks noGrp="1"/>
          </p:cNvSpPr>
          <p:nvPr>
            <p:ph type="dt" sz="half" idx="10"/>
          </p:nvPr>
        </p:nvSpPr>
        <p:spPr/>
        <p:txBody>
          <a:bodyPr/>
          <a:lstStyle/>
          <a:p>
            <a:fld id="{46893D24-E753-405E-B5A8-3F0004E43DCE}"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5C952B9E-F831-4157-8274-C974DF1F04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F4104-2D0D-4107-954D-7B7EBA03C5A5}"/>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259725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E38C3-502F-4D4E-8CB0-7DC52578D36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CC1F270-620A-44F9-ABF0-E417517771C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F707E3-2B4F-4A73-A4DC-3C9A7232E68D}"/>
              </a:ext>
            </a:extLst>
          </p:cNvPr>
          <p:cNvSpPr>
            <a:spLocks noGrp="1"/>
          </p:cNvSpPr>
          <p:nvPr>
            <p:ph type="dt" sz="half" idx="10"/>
          </p:nvPr>
        </p:nvSpPr>
        <p:spPr/>
        <p:txBody>
          <a:bodyPr/>
          <a:lstStyle/>
          <a:p>
            <a:fld id="{2245CE7F-E00A-443E-8D0D-E497084A748B}"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D8675E54-D1FE-4E02-B1F5-884C5D1A02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0DA372-8891-4B0D-83B9-F84B53845F53}"/>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519614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4E6E22-AE2E-4F15-B3CB-74037ED0BBF6}"/>
              </a:ext>
            </a:extLst>
          </p:cNvPr>
          <p:cNvSpPr>
            <a:spLocks noGrp="1"/>
          </p:cNvSpPr>
          <p:nvPr>
            <p:ph type="title"/>
          </p:nvPr>
        </p:nvSpPr>
        <p:spPr>
          <a:xfrm>
            <a:off x="515790" y="2602602"/>
            <a:ext cx="6520220" cy="4342500"/>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283230-4D46-4B2A-B5EE-589301F48A92}"/>
              </a:ext>
            </a:extLst>
          </p:cNvPr>
          <p:cNvSpPr>
            <a:spLocks noGrp="1"/>
          </p:cNvSpPr>
          <p:nvPr>
            <p:ph type="body" idx="1"/>
          </p:nvPr>
        </p:nvSpPr>
        <p:spPr>
          <a:xfrm>
            <a:off x="515790" y="6986183"/>
            <a:ext cx="6520220" cy="2283618"/>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12D31BB-56DE-44D4-827A-ECFD220D327C}"/>
              </a:ext>
            </a:extLst>
          </p:cNvPr>
          <p:cNvSpPr>
            <a:spLocks noGrp="1"/>
          </p:cNvSpPr>
          <p:nvPr>
            <p:ph type="dt" sz="half" idx="10"/>
          </p:nvPr>
        </p:nvSpPr>
        <p:spPr/>
        <p:txBody>
          <a:bodyPr/>
          <a:lstStyle/>
          <a:p>
            <a:fld id="{996A465D-50CE-475F-BD8B-FBE06A2307A5}"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EFE06FC6-0182-477D-AE1D-26039664CC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374D2F-D146-42B1-AD9D-17A335A06BAF}"/>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196488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845645-7740-45E4-B0AA-485C63125C7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CF1634-6DDF-4D5B-BED9-87BE198A3B7A}"/>
              </a:ext>
            </a:extLst>
          </p:cNvPr>
          <p:cNvSpPr>
            <a:spLocks noGrp="1"/>
          </p:cNvSpPr>
          <p:nvPr>
            <p:ph sz="half" idx="1"/>
          </p:nvPr>
        </p:nvSpPr>
        <p:spPr>
          <a:xfrm>
            <a:off x="519728" y="2779007"/>
            <a:ext cx="3212862" cy="662370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C08C3BE-1FF0-402F-A627-59E043D813E9}"/>
              </a:ext>
            </a:extLst>
          </p:cNvPr>
          <p:cNvSpPr>
            <a:spLocks noGrp="1"/>
          </p:cNvSpPr>
          <p:nvPr>
            <p:ph sz="half" idx="2"/>
          </p:nvPr>
        </p:nvSpPr>
        <p:spPr>
          <a:xfrm>
            <a:off x="3827085" y="2779007"/>
            <a:ext cx="3212862" cy="662370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8361FFE-5360-4711-8C00-112AFBB96B21}"/>
              </a:ext>
            </a:extLst>
          </p:cNvPr>
          <p:cNvSpPr>
            <a:spLocks noGrp="1"/>
          </p:cNvSpPr>
          <p:nvPr>
            <p:ph type="dt" sz="half" idx="10"/>
          </p:nvPr>
        </p:nvSpPr>
        <p:spPr/>
        <p:txBody>
          <a:bodyPr/>
          <a:lstStyle/>
          <a:p>
            <a:fld id="{4A2F73F9-16CA-49CD-A421-8FCC141A90DA}" type="datetime1">
              <a:rPr kumimoji="1" lang="ja-JP" altLang="en-US" smtClean="0"/>
              <a:t>2025/7/22</a:t>
            </a:fld>
            <a:endParaRPr kumimoji="1" lang="ja-JP" altLang="en-US"/>
          </a:p>
        </p:txBody>
      </p:sp>
      <p:sp>
        <p:nvSpPr>
          <p:cNvPr id="6" name="フッター プレースホルダー 5">
            <a:extLst>
              <a:ext uri="{FF2B5EF4-FFF2-40B4-BE49-F238E27FC236}">
                <a16:creationId xmlns:a16="http://schemas.microsoft.com/office/drawing/2014/main" id="{75C49865-DFA2-4C81-A7A2-1AE7CFF5A18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C36199-6F09-4053-BC79-789B8F07F44C}"/>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308912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1C3E79-56EA-4FBB-8615-313CBC50DB0D}"/>
              </a:ext>
            </a:extLst>
          </p:cNvPr>
          <p:cNvSpPr>
            <a:spLocks noGrp="1"/>
          </p:cNvSpPr>
          <p:nvPr>
            <p:ph type="title"/>
          </p:nvPr>
        </p:nvSpPr>
        <p:spPr>
          <a:xfrm>
            <a:off x="520712" y="555802"/>
            <a:ext cx="6520220" cy="2017801"/>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2F7C67-E36C-4B38-8530-2C4A2FD3AEC6}"/>
              </a:ext>
            </a:extLst>
          </p:cNvPr>
          <p:cNvSpPr>
            <a:spLocks noGrp="1"/>
          </p:cNvSpPr>
          <p:nvPr>
            <p:ph type="body" idx="1"/>
          </p:nvPr>
        </p:nvSpPr>
        <p:spPr>
          <a:xfrm>
            <a:off x="520712" y="2559104"/>
            <a:ext cx="3198097" cy="1254177"/>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872FAA5-EC2C-4B1B-A787-7D918D306D0E}"/>
              </a:ext>
            </a:extLst>
          </p:cNvPr>
          <p:cNvSpPr>
            <a:spLocks noGrp="1"/>
          </p:cNvSpPr>
          <p:nvPr>
            <p:ph sz="half" idx="2"/>
          </p:nvPr>
        </p:nvSpPr>
        <p:spPr>
          <a:xfrm>
            <a:off x="520712" y="3813281"/>
            <a:ext cx="3198097" cy="560876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240208-A128-4BC3-A1EB-8B7AF7821F84}"/>
              </a:ext>
            </a:extLst>
          </p:cNvPr>
          <p:cNvSpPr>
            <a:spLocks noGrp="1"/>
          </p:cNvSpPr>
          <p:nvPr>
            <p:ph type="body" sz="quarter" idx="3"/>
          </p:nvPr>
        </p:nvSpPr>
        <p:spPr>
          <a:xfrm>
            <a:off x="3827085" y="2559104"/>
            <a:ext cx="3213847" cy="1254177"/>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2966260-0C35-40DF-AA4B-8CD1CA715623}"/>
              </a:ext>
            </a:extLst>
          </p:cNvPr>
          <p:cNvSpPr>
            <a:spLocks noGrp="1"/>
          </p:cNvSpPr>
          <p:nvPr>
            <p:ph sz="quarter" idx="4"/>
          </p:nvPr>
        </p:nvSpPr>
        <p:spPr>
          <a:xfrm>
            <a:off x="3827085" y="3813281"/>
            <a:ext cx="3213847" cy="560876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917D11-8E73-4A61-BBB1-64E9AC7FA4FB}"/>
              </a:ext>
            </a:extLst>
          </p:cNvPr>
          <p:cNvSpPr>
            <a:spLocks noGrp="1"/>
          </p:cNvSpPr>
          <p:nvPr>
            <p:ph type="dt" sz="half" idx="10"/>
          </p:nvPr>
        </p:nvSpPr>
        <p:spPr/>
        <p:txBody>
          <a:bodyPr/>
          <a:lstStyle/>
          <a:p>
            <a:fld id="{A4EE7E78-BF43-4D89-9CA8-334F00D87BF5}" type="datetime1">
              <a:rPr kumimoji="1" lang="ja-JP" altLang="en-US" smtClean="0"/>
              <a:t>2025/7/22</a:t>
            </a:fld>
            <a:endParaRPr kumimoji="1" lang="ja-JP" altLang="en-US"/>
          </a:p>
        </p:txBody>
      </p:sp>
      <p:sp>
        <p:nvSpPr>
          <p:cNvPr id="8" name="フッター プレースホルダー 7">
            <a:extLst>
              <a:ext uri="{FF2B5EF4-FFF2-40B4-BE49-F238E27FC236}">
                <a16:creationId xmlns:a16="http://schemas.microsoft.com/office/drawing/2014/main" id="{92A955C1-A365-4629-93DA-20A1CB53B45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3B4056B-7485-41F8-9156-7DB557C1E6DE}"/>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363538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7BD2FA-8639-4BE7-A9AA-F2BE33B8E83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C9B341-5DF9-4D1D-8290-AD5CCE0B1551}"/>
              </a:ext>
            </a:extLst>
          </p:cNvPr>
          <p:cNvSpPr>
            <a:spLocks noGrp="1"/>
          </p:cNvSpPr>
          <p:nvPr>
            <p:ph type="dt" sz="half" idx="10"/>
          </p:nvPr>
        </p:nvSpPr>
        <p:spPr/>
        <p:txBody>
          <a:bodyPr/>
          <a:lstStyle/>
          <a:p>
            <a:fld id="{50044ADC-D830-41C8-807F-6FEF79E9F583}" type="datetime1">
              <a:rPr kumimoji="1" lang="ja-JP" altLang="en-US" smtClean="0"/>
              <a:t>2025/7/22</a:t>
            </a:fld>
            <a:endParaRPr kumimoji="1" lang="ja-JP" altLang="en-US"/>
          </a:p>
        </p:txBody>
      </p:sp>
      <p:sp>
        <p:nvSpPr>
          <p:cNvPr id="4" name="フッター プレースホルダー 3">
            <a:extLst>
              <a:ext uri="{FF2B5EF4-FFF2-40B4-BE49-F238E27FC236}">
                <a16:creationId xmlns:a16="http://schemas.microsoft.com/office/drawing/2014/main" id="{D8B6F741-7D77-4C10-84EB-EC503C1FA61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F741736-AEA0-42B9-A033-543E2D0A0B02}"/>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295574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9D8FED3-4990-4351-8040-5FED0547246D}"/>
              </a:ext>
            </a:extLst>
          </p:cNvPr>
          <p:cNvSpPr>
            <a:spLocks noGrp="1"/>
          </p:cNvSpPr>
          <p:nvPr>
            <p:ph type="dt" sz="half" idx="10"/>
          </p:nvPr>
        </p:nvSpPr>
        <p:spPr/>
        <p:txBody>
          <a:bodyPr/>
          <a:lstStyle/>
          <a:p>
            <a:fld id="{54952FF4-2586-4D17-A2B6-3C5D1B430E00}" type="datetime1">
              <a:rPr kumimoji="1" lang="ja-JP" altLang="en-US" smtClean="0"/>
              <a:t>2025/7/22</a:t>
            </a:fld>
            <a:endParaRPr kumimoji="1" lang="ja-JP" altLang="en-US"/>
          </a:p>
        </p:txBody>
      </p:sp>
      <p:sp>
        <p:nvSpPr>
          <p:cNvPr id="3" name="フッター プレースホルダー 2">
            <a:extLst>
              <a:ext uri="{FF2B5EF4-FFF2-40B4-BE49-F238E27FC236}">
                <a16:creationId xmlns:a16="http://schemas.microsoft.com/office/drawing/2014/main" id="{E1144DDC-4D6B-4580-AD94-2D441ACA490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847A040-927A-4321-B023-DC8E864BEA93}"/>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123287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797685-E73F-417D-9CDE-D9FF4A10CF04}"/>
              </a:ext>
            </a:extLst>
          </p:cNvPr>
          <p:cNvSpPr>
            <a:spLocks noGrp="1"/>
          </p:cNvSpPr>
          <p:nvPr>
            <p:ph type="title"/>
          </p:nvPr>
        </p:nvSpPr>
        <p:spPr>
          <a:xfrm>
            <a:off x="520712" y="695960"/>
            <a:ext cx="2438192" cy="2435860"/>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BF94980-9FCB-482B-9C7D-9E02CB6EC874}"/>
              </a:ext>
            </a:extLst>
          </p:cNvPr>
          <p:cNvSpPr>
            <a:spLocks noGrp="1"/>
          </p:cNvSpPr>
          <p:nvPr>
            <p:ph idx="1"/>
          </p:nvPr>
        </p:nvSpPr>
        <p:spPr>
          <a:xfrm>
            <a:off x="3213847" y="1503081"/>
            <a:ext cx="3827085" cy="7418740"/>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DBF3620-F638-4C4F-AF3A-296012E65F1C}"/>
              </a:ext>
            </a:extLst>
          </p:cNvPr>
          <p:cNvSpPr>
            <a:spLocks noGrp="1"/>
          </p:cNvSpPr>
          <p:nvPr>
            <p:ph type="body" sz="half" idx="2"/>
          </p:nvPr>
        </p:nvSpPr>
        <p:spPr>
          <a:xfrm>
            <a:off x="520712" y="3131820"/>
            <a:ext cx="2438192" cy="5802084"/>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57B16F-AA38-46C1-9E4E-25312114D374}"/>
              </a:ext>
            </a:extLst>
          </p:cNvPr>
          <p:cNvSpPr>
            <a:spLocks noGrp="1"/>
          </p:cNvSpPr>
          <p:nvPr>
            <p:ph type="dt" sz="half" idx="10"/>
          </p:nvPr>
        </p:nvSpPr>
        <p:spPr/>
        <p:txBody>
          <a:bodyPr/>
          <a:lstStyle/>
          <a:p>
            <a:fld id="{D7BCEBD3-7176-49BF-B0D9-F9AA9CC0A93E}" type="datetime1">
              <a:rPr kumimoji="1" lang="ja-JP" altLang="en-US" smtClean="0"/>
              <a:t>2025/7/22</a:t>
            </a:fld>
            <a:endParaRPr kumimoji="1" lang="ja-JP" altLang="en-US"/>
          </a:p>
        </p:txBody>
      </p:sp>
      <p:sp>
        <p:nvSpPr>
          <p:cNvPr id="6" name="フッター プレースホルダー 5">
            <a:extLst>
              <a:ext uri="{FF2B5EF4-FFF2-40B4-BE49-F238E27FC236}">
                <a16:creationId xmlns:a16="http://schemas.microsoft.com/office/drawing/2014/main" id="{3312DDC3-1349-4CDD-9ACF-6E2392E82E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23DC95B-EF95-472D-94B2-3467E136F157}"/>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347319300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FE383-995A-49CA-8911-9D4040FAC244}"/>
              </a:ext>
            </a:extLst>
          </p:cNvPr>
          <p:cNvSpPr>
            <a:spLocks noGrp="1"/>
          </p:cNvSpPr>
          <p:nvPr>
            <p:ph type="title"/>
          </p:nvPr>
        </p:nvSpPr>
        <p:spPr>
          <a:xfrm>
            <a:off x="520712" y="695960"/>
            <a:ext cx="2438192" cy="2435860"/>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D456753-2246-46D8-8D78-052FA9234BAA}"/>
              </a:ext>
            </a:extLst>
          </p:cNvPr>
          <p:cNvSpPr>
            <a:spLocks noGrp="1"/>
          </p:cNvSpPr>
          <p:nvPr>
            <p:ph type="pic" idx="1"/>
          </p:nvPr>
        </p:nvSpPr>
        <p:spPr>
          <a:xfrm>
            <a:off x="3213847" y="1503081"/>
            <a:ext cx="3827085" cy="7418740"/>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41F2B6D5-5CB4-48DA-9D87-DC37EF2972C0}"/>
              </a:ext>
            </a:extLst>
          </p:cNvPr>
          <p:cNvSpPr>
            <a:spLocks noGrp="1"/>
          </p:cNvSpPr>
          <p:nvPr>
            <p:ph type="body" sz="half" idx="2"/>
          </p:nvPr>
        </p:nvSpPr>
        <p:spPr>
          <a:xfrm>
            <a:off x="520712" y="3131820"/>
            <a:ext cx="2438192" cy="5802084"/>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9AF212-24F8-44B2-A2EC-9DCF0EC06389}"/>
              </a:ext>
            </a:extLst>
          </p:cNvPr>
          <p:cNvSpPr>
            <a:spLocks noGrp="1"/>
          </p:cNvSpPr>
          <p:nvPr>
            <p:ph type="dt" sz="half" idx="10"/>
          </p:nvPr>
        </p:nvSpPr>
        <p:spPr/>
        <p:txBody>
          <a:bodyPr/>
          <a:lstStyle/>
          <a:p>
            <a:fld id="{D7BCEBD3-7176-49BF-B0D9-F9AA9CC0A93E}" type="datetime1">
              <a:rPr kumimoji="1" lang="ja-JP" altLang="en-US" smtClean="0"/>
              <a:t>2025/7/22</a:t>
            </a:fld>
            <a:endParaRPr kumimoji="1" lang="ja-JP" altLang="en-US"/>
          </a:p>
        </p:txBody>
      </p:sp>
      <p:sp>
        <p:nvSpPr>
          <p:cNvPr id="6" name="フッター プレースホルダー 5">
            <a:extLst>
              <a:ext uri="{FF2B5EF4-FFF2-40B4-BE49-F238E27FC236}">
                <a16:creationId xmlns:a16="http://schemas.microsoft.com/office/drawing/2014/main" id="{9E266E81-BD5F-4213-9B45-82315CC61A8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0FC8B7-0522-4111-859C-4BA81AC5D546}"/>
              </a:ext>
            </a:extLst>
          </p:cNvPr>
          <p:cNvSpPr>
            <a:spLocks noGrp="1"/>
          </p:cNvSpPr>
          <p:nvPr>
            <p:ph type="sldNum" sz="quarter" idx="12"/>
          </p:nvPr>
        </p:nvSpPr>
        <p:spPr/>
        <p:txBody>
          <a:body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1470171182"/>
      </p:ext>
    </p:extLst>
  </p:cSld>
  <p:clrMapOvr>
    <a:masterClrMapping/>
  </p:clrMapOvr>
  <p:hf sldNum="0"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E2BCABC-9324-4B7C-8385-DDF07986BE24}"/>
              </a:ext>
            </a:extLst>
          </p:cNvPr>
          <p:cNvSpPr>
            <a:spLocks noGrp="1"/>
          </p:cNvSpPr>
          <p:nvPr>
            <p:ph type="title"/>
          </p:nvPr>
        </p:nvSpPr>
        <p:spPr>
          <a:xfrm>
            <a:off x="519728" y="555802"/>
            <a:ext cx="6520220" cy="2017801"/>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AB732C0-BC11-4EB6-B359-251E2EA0FE06}"/>
              </a:ext>
            </a:extLst>
          </p:cNvPr>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7B1176-A7F7-45E5-9B13-2F635EBB332C}"/>
              </a:ext>
            </a:extLst>
          </p:cNvPr>
          <p:cNvSpPr>
            <a:spLocks noGrp="1"/>
          </p:cNvSpPr>
          <p:nvPr>
            <p:ph type="dt" sz="half" idx="2"/>
          </p:nvPr>
        </p:nvSpPr>
        <p:spPr>
          <a:xfrm>
            <a:off x="519728" y="9675778"/>
            <a:ext cx="1700927" cy="555801"/>
          </a:xfrm>
          <a:prstGeom prst="rect">
            <a:avLst/>
          </a:prstGeom>
        </p:spPr>
        <p:txBody>
          <a:bodyPr vert="horz" lIns="91440" tIns="45720" rIns="91440" bIns="45720" rtlCol="0" anchor="ctr"/>
          <a:lstStyle>
            <a:lvl1pPr algn="l">
              <a:defRPr sz="744">
                <a:solidFill>
                  <a:schemeClr val="tx1">
                    <a:tint val="75000"/>
                  </a:schemeClr>
                </a:solidFill>
              </a:defRPr>
            </a:lvl1pPr>
          </a:lstStyle>
          <a:p>
            <a:fld id="{D7BCEBD3-7176-49BF-B0D9-F9AA9CC0A93E}" type="datetime1">
              <a:rPr kumimoji="1" lang="ja-JP" altLang="en-US" smtClean="0"/>
              <a:t>2025/7/22</a:t>
            </a:fld>
            <a:endParaRPr kumimoji="1" lang="ja-JP" altLang="en-US"/>
          </a:p>
        </p:txBody>
      </p:sp>
      <p:sp>
        <p:nvSpPr>
          <p:cNvPr id="5" name="フッター プレースホルダー 4">
            <a:extLst>
              <a:ext uri="{FF2B5EF4-FFF2-40B4-BE49-F238E27FC236}">
                <a16:creationId xmlns:a16="http://schemas.microsoft.com/office/drawing/2014/main" id="{B0803C63-F3D7-4090-8D85-25666B537F3F}"/>
              </a:ext>
            </a:extLst>
          </p:cNvPr>
          <p:cNvSpPr>
            <a:spLocks noGrp="1"/>
          </p:cNvSpPr>
          <p:nvPr>
            <p:ph type="ftr" sz="quarter" idx="3"/>
          </p:nvPr>
        </p:nvSpPr>
        <p:spPr>
          <a:xfrm>
            <a:off x="2504143" y="9675778"/>
            <a:ext cx="2551390" cy="555801"/>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DCF637D-C278-4359-8626-ADBBFF89D033}"/>
              </a:ext>
            </a:extLst>
          </p:cNvPr>
          <p:cNvSpPr>
            <a:spLocks noGrp="1"/>
          </p:cNvSpPr>
          <p:nvPr>
            <p:ph type="sldNum" sz="quarter" idx="4"/>
          </p:nvPr>
        </p:nvSpPr>
        <p:spPr>
          <a:xfrm>
            <a:off x="5339020" y="9675778"/>
            <a:ext cx="1700927" cy="555801"/>
          </a:xfrm>
          <a:prstGeom prst="rect">
            <a:avLst/>
          </a:prstGeom>
        </p:spPr>
        <p:txBody>
          <a:bodyPr vert="horz" lIns="91440" tIns="45720" rIns="91440" bIns="45720" rtlCol="0" anchor="ctr"/>
          <a:lstStyle>
            <a:lvl1pPr algn="r">
              <a:defRPr sz="744">
                <a:solidFill>
                  <a:schemeClr val="tx1">
                    <a:tint val="75000"/>
                  </a:schemeClr>
                </a:solidFill>
              </a:defRPr>
            </a:lvl1pPr>
          </a:lstStyle>
          <a:p>
            <a:fld id="{643FB974-4A98-4D07-BD8A-D2238375989E}" type="slidenum">
              <a:rPr kumimoji="1" lang="ja-JP" altLang="en-US" smtClean="0"/>
              <a:t>‹#›</a:t>
            </a:fld>
            <a:endParaRPr kumimoji="1" lang="ja-JP" altLang="en-US"/>
          </a:p>
        </p:txBody>
      </p:sp>
    </p:spTree>
    <p:extLst>
      <p:ext uri="{BB962C8B-B14F-4D97-AF65-F5344CB8AC3E}">
        <p14:creationId xmlns:p14="http://schemas.microsoft.com/office/powerpoint/2010/main" val="2639635345"/>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hf sldNum="0" hdr="0" ftr="0" dt="0"/>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4FC186BD-F07F-4A3F-8CC9-506DD81EA33D}"/>
              </a:ext>
            </a:extLst>
          </p:cNvPr>
          <p:cNvSpPr/>
          <p:nvPr/>
        </p:nvSpPr>
        <p:spPr>
          <a:xfrm>
            <a:off x="-389744" y="-406200"/>
            <a:ext cx="8075718" cy="1824840"/>
          </a:xfrm>
          <a:prstGeom prst="rect">
            <a:avLst/>
          </a:prstGeom>
          <a:gradFill flip="none" rotWithShape="1">
            <a:gsLst>
              <a:gs pos="100000">
                <a:schemeClr val="accent1">
                  <a:lumMod val="5000"/>
                  <a:lumOff val="95000"/>
                  <a:alpha val="46000"/>
                </a:schemeClr>
              </a:gs>
              <a:gs pos="48216">
                <a:srgbClr val="7BA2D8">
                  <a:alpha val="88000"/>
                </a:srgbClr>
              </a:gs>
              <a:gs pos="83000">
                <a:schemeClr val="accent1">
                  <a:lumMod val="45000"/>
                  <a:lumOff val="55000"/>
                  <a:alpha val="67000"/>
                </a:schemeClr>
              </a:gs>
              <a:gs pos="0">
                <a:schemeClr val="accent1">
                  <a:lumMod val="5000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C69627C7-F03F-4EE3-EC2E-8229B0DD51C1}"/>
              </a:ext>
            </a:extLst>
          </p:cNvPr>
          <p:cNvGrpSpPr/>
          <p:nvPr/>
        </p:nvGrpSpPr>
        <p:grpSpPr>
          <a:xfrm>
            <a:off x="481947" y="70090"/>
            <a:ext cx="7451821" cy="3175710"/>
            <a:chOff x="639675" y="-369918"/>
            <a:chExt cx="7451821" cy="3175710"/>
          </a:xfrm>
        </p:grpSpPr>
        <p:sp>
          <p:nvSpPr>
            <p:cNvPr id="12" name="楕円 11">
              <a:extLst>
                <a:ext uri="{FF2B5EF4-FFF2-40B4-BE49-F238E27FC236}">
                  <a16:creationId xmlns:a16="http://schemas.microsoft.com/office/drawing/2014/main" id="{A96618D0-D3C3-9265-703B-42C2423C4C33}"/>
                </a:ext>
              </a:extLst>
            </p:cNvPr>
            <p:cNvSpPr/>
            <p:nvPr/>
          </p:nvSpPr>
          <p:spPr>
            <a:xfrm>
              <a:off x="7111857" y="242428"/>
              <a:ext cx="979639" cy="828164"/>
            </a:xfrm>
            <a:prstGeom prst="ellipse">
              <a:avLst/>
            </a:prstGeom>
            <a:solidFill>
              <a:srgbClr val="FFFF00">
                <a:alpha val="39000"/>
              </a:srgbClr>
            </a:soli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32CC24E3-CBC9-E196-9B9B-2D44B3A3E445}"/>
                </a:ext>
              </a:extLst>
            </p:cNvPr>
            <p:cNvSpPr/>
            <p:nvPr/>
          </p:nvSpPr>
          <p:spPr>
            <a:xfrm>
              <a:off x="4599662" y="-369918"/>
              <a:ext cx="1688915" cy="1352183"/>
            </a:xfrm>
            <a:prstGeom prst="ellipse">
              <a:avLst/>
            </a:prstGeom>
            <a:solidFill>
              <a:srgbClr val="FFFF00">
                <a:alpha val="39000"/>
              </a:srgbClr>
            </a:soli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A805BDF6-522E-E54B-0A8E-95DD2FDC5CBD}"/>
                </a:ext>
              </a:extLst>
            </p:cNvPr>
            <p:cNvSpPr/>
            <p:nvPr/>
          </p:nvSpPr>
          <p:spPr>
            <a:xfrm>
              <a:off x="6349924" y="-250415"/>
              <a:ext cx="1197700" cy="934760"/>
            </a:xfrm>
            <a:prstGeom prst="ellipse">
              <a:avLst/>
            </a:prstGeom>
            <a:solidFill>
              <a:srgbClr val="FFFF00">
                <a:alpha val="39000"/>
              </a:srgbClr>
            </a:soli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EB8CC989-F64D-43F7-1E04-4FFCC288CAA6}"/>
                </a:ext>
              </a:extLst>
            </p:cNvPr>
            <p:cNvSpPr/>
            <p:nvPr/>
          </p:nvSpPr>
          <p:spPr>
            <a:xfrm>
              <a:off x="6001371" y="528422"/>
              <a:ext cx="875747" cy="685263"/>
            </a:xfrm>
            <a:prstGeom prst="ellipse">
              <a:avLst/>
            </a:prstGeom>
            <a:solidFill>
              <a:srgbClr val="FFFF00">
                <a:alpha val="39000"/>
              </a:srgbClr>
            </a:soli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FAB67CE8-B0BE-3944-334F-1CB874C71ED6}"/>
                </a:ext>
              </a:extLst>
            </p:cNvPr>
            <p:cNvSpPr/>
            <p:nvPr/>
          </p:nvSpPr>
          <p:spPr>
            <a:xfrm>
              <a:off x="5384405" y="274208"/>
              <a:ext cx="875747" cy="685263"/>
            </a:xfrm>
            <a:prstGeom prst="ellipse">
              <a:avLst/>
            </a:prstGeom>
            <a:solidFill>
              <a:srgbClr val="FFFF00">
                <a:alpha val="39000"/>
              </a:srgbClr>
            </a:solidFill>
            <a:ln>
              <a:noFill/>
            </a:ln>
            <a:effectLst>
              <a:softEdge rad="127000"/>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39675" y="1482353"/>
              <a:ext cx="6522106" cy="1323439"/>
            </a:xfrm>
            <a:prstGeom prst="rect">
              <a:avLst/>
            </a:prstGeom>
            <a:noFill/>
            <a:effectLst>
              <a:softEdge rad="127000"/>
            </a:effectLst>
          </p:spPr>
          <p:txBody>
            <a:bodyPr wrap="square" rtlCol="0">
              <a:spAutoFit/>
            </a:bodyPr>
            <a:lstStyle/>
            <a:p>
              <a:r>
                <a:rPr kumimoji="1" lang="ja-JP" altLang="en-US" sz="1685" b="1" dirty="0">
                  <a:ln w="25400">
                    <a:solidFill>
                      <a:schemeClr val="tx1"/>
                    </a:solidFill>
                  </a:ln>
                  <a:solidFill>
                    <a:schemeClr val="accent4"/>
                  </a:solidFill>
                  <a:latin typeface="HGP創英角ｺﾞｼｯｸUB" panose="020B0900000000000000" pitchFamily="50" charset="-128"/>
                  <a:ea typeface="HGP創英角ｺﾞｼｯｸUB" panose="020B0900000000000000" pitchFamily="50" charset="-128"/>
                </a:rPr>
                <a:t> 　</a:t>
              </a:r>
              <a:r>
                <a:rPr lang="ja-JP" altLang="en-US" sz="60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７</a:t>
              </a:r>
              <a:r>
                <a:rPr kumimoji="1" lang="ja-JP" altLang="en-US" sz="3794"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月</a:t>
              </a:r>
              <a:r>
                <a:rPr kumimoji="1" lang="en-US" altLang="ja-JP" sz="60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23</a:t>
              </a:r>
              <a:r>
                <a:rPr kumimoji="1" lang="ja-JP" altLang="en-US" sz="40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日（水）</a:t>
              </a:r>
              <a:r>
                <a:rPr kumimoji="1" lang="en-US" altLang="ja-JP"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14</a:t>
              </a:r>
              <a:r>
                <a:rPr kumimoji="1" lang="ja-JP" altLang="en-US"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a:t>
              </a:r>
              <a:r>
                <a:rPr kumimoji="1" lang="en-US" altLang="ja-JP"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00</a:t>
              </a:r>
              <a:r>
                <a:rPr kumimoji="1" lang="ja-JP" altLang="en-US"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a:t>
              </a:r>
              <a:r>
                <a:rPr kumimoji="1" lang="en-US" altLang="ja-JP"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15</a:t>
              </a:r>
              <a:r>
                <a:rPr kumimoji="1" lang="ja-JP" altLang="en-US"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a:t>
              </a:r>
              <a:r>
                <a:rPr kumimoji="1" lang="en-US" altLang="ja-JP" sz="2800" b="1" kern="0" spc="-70" dirty="0">
                  <a:ln w="12700"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45</a:t>
              </a:r>
            </a:p>
            <a:p>
              <a:r>
                <a:rPr kumimoji="1" lang="ja-JP" altLang="en-US" sz="2000" b="1" dirty="0">
                  <a:ln w="9525"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　　　　　　　　　　　　　　　　　　（</a:t>
              </a:r>
              <a:r>
                <a:rPr kumimoji="1" lang="en-US" altLang="ja-JP" sz="2000" b="1" dirty="0">
                  <a:ln w="9525"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13</a:t>
              </a:r>
              <a:r>
                <a:rPr kumimoji="1" lang="ja-JP" altLang="en-US" sz="2000" b="1" dirty="0">
                  <a:ln w="9525"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a:t>
              </a:r>
              <a:r>
                <a:rPr kumimoji="1" lang="en-US" altLang="ja-JP" sz="2000" b="1" dirty="0">
                  <a:ln w="9525"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30</a:t>
              </a:r>
              <a:r>
                <a:rPr kumimoji="1" lang="ja-JP" altLang="en-US" sz="2000" b="1" dirty="0">
                  <a:ln w="9525" cmpd="sng">
                    <a:solidFill>
                      <a:schemeClr val="tx1"/>
                    </a:solidFill>
                    <a:prstDash val="solid"/>
                  </a:ln>
                  <a:solidFill>
                    <a:schemeClr val="accent4"/>
                  </a:solidFill>
                  <a:effectLst>
                    <a:outerShdw blurRad="38100" dist="25400" dir="5400000" algn="tl" rotWithShape="0">
                      <a:schemeClr val="tx1">
                        <a:alpha val="50000"/>
                      </a:schemeClr>
                    </a:outerShdw>
                  </a:effectLst>
                  <a:latin typeface="HGP創英角ｺﾞｼｯｸUB" panose="020B0900000000000000" pitchFamily="50" charset="-128"/>
                  <a:ea typeface="HGP創英角ｺﾞｼｯｸUB" panose="020B0900000000000000" pitchFamily="50" charset="-128"/>
                </a:rPr>
                <a:t>受付開始）</a:t>
              </a:r>
            </a:p>
          </p:txBody>
        </p:sp>
      </p:grpSp>
      <p:sp>
        <p:nvSpPr>
          <p:cNvPr id="30" name="テキスト ボックス 29"/>
          <p:cNvSpPr txBox="1"/>
          <p:nvPr/>
        </p:nvSpPr>
        <p:spPr>
          <a:xfrm>
            <a:off x="98094" y="9495372"/>
            <a:ext cx="7363486" cy="205890"/>
          </a:xfrm>
          <a:prstGeom prst="rect">
            <a:avLst/>
          </a:prstGeom>
          <a:noFill/>
        </p:spPr>
        <p:txBody>
          <a:bodyPr wrap="square" rtlCol="0">
            <a:spAutoFit/>
          </a:bodyPr>
          <a:lstStyle/>
          <a:p>
            <a:pPr algn="ctr"/>
            <a:r>
              <a:rPr kumimoji="1" lang="en-US" altLang="ja-JP" sz="738" b="1" spc="80" dirty="0">
                <a:latin typeface="ＭＳ Ｐゴシック" panose="020B0600070205080204" pitchFamily="50" charset="-128"/>
                <a:ea typeface="ＭＳ Ｐゴシック" panose="020B0600070205080204" pitchFamily="50" charset="-128"/>
              </a:rPr>
              <a:t>  ※</a:t>
            </a:r>
            <a:r>
              <a:rPr kumimoji="1" lang="ja-JP" altLang="en-US" sz="738" b="1" spc="80" dirty="0">
                <a:latin typeface="ＭＳ Ｐゴシック" panose="020B0600070205080204" pitchFamily="50" charset="-128"/>
                <a:ea typeface="ＭＳ Ｐゴシック" panose="020B0600070205080204" pitchFamily="50" charset="-128"/>
              </a:rPr>
              <a:t>ハローワークでは随時職業紹介を行っており、上記の求人の中でもすでに採用決定済みなど、求人取消となっている場合もあります。あらかじめご了承ください。</a:t>
            </a:r>
          </a:p>
        </p:txBody>
      </p:sp>
      <p:grpSp>
        <p:nvGrpSpPr>
          <p:cNvPr id="8" name="グループ化 7">
            <a:extLst>
              <a:ext uri="{FF2B5EF4-FFF2-40B4-BE49-F238E27FC236}">
                <a16:creationId xmlns:a16="http://schemas.microsoft.com/office/drawing/2014/main" id="{D6EA95CD-DB7D-DE45-20D4-31C10B4A1028}"/>
              </a:ext>
            </a:extLst>
          </p:cNvPr>
          <p:cNvGrpSpPr/>
          <p:nvPr/>
        </p:nvGrpSpPr>
        <p:grpSpPr>
          <a:xfrm>
            <a:off x="144302" y="5439613"/>
            <a:ext cx="4335820" cy="781111"/>
            <a:chOff x="311151" y="6917216"/>
            <a:chExt cx="4335820" cy="781111"/>
          </a:xfrm>
        </p:grpSpPr>
        <p:sp>
          <p:nvSpPr>
            <p:cNvPr id="20" name="角丸四角形 19"/>
            <p:cNvSpPr/>
            <p:nvPr/>
          </p:nvSpPr>
          <p:spPr>
            <a:xfrm>
              <a:off x="311151" y="6917216"/>
              <a:ext cx="758769" cy="455263"/>
            </a:xfrm>
            <a:prstGeom prst="roundRect">
              <a:avLst/>
            </a:prstGeom>
            <a:solidFill>
              <a:srgbClr val="98D7FF"/>
            </a:solidFill>
            <a:ln>
              <a:solidFill>
                <a:srgbClr val="82BD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65" b="1" dirty="0">
                  <a:solidFill>
                    <a:schemeClr val="tx1"/>
                  </a:solidFill>
                  <a:latin typeface="メイリオ" panose="020B0604030504040204" pitchFamily="50" charset="-128"/>
                  <a:ea typeface="メイリオ" panose="020B0604030504040204" pitchFamily="50" charset="-128"/>
                </a:rPr>
                <a:t>対象者</a:t>
              </a:r>
              <a:endParaRPr kumimoji="1" lang="en-US" altLang="ja-JP" sz="1265" b="1" dirty="0">
                <a:solidFill>
                  <a:schemeClr val="tx1"/>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1068133" y="6917216"/>
              <a:ext cx="3578838" cy="781111"/>
            </a:xfrm>
            <a:prstGeom prst="rect">
              <a:avLst/>
            </a:prstGeom>
            <a:noFill/>
            <a:effectLst>
              <a:outerShdw blurRad="63500" sx="102000" sy="102000" algn="ctr" rotWithShape="0">
                <a:prstClr val="black">
                  <a:alpha val="40000"/>
                </a:prstClr>
              </a:outerShdw>
            </a:effectLst>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お仕事探しをされている方はどなたでも</a:t>
              </a:r>
              <a:endParaRPr kumimoji="1" lang="en-US" altLang="ja-JP" sz="1400" b="1" dirty="0">
                <a:latin typeface="メイリオ" panose="020B0604030504040204" pitchFamily="50" charset="-128"/>
                <a:ea typeface="メイリオ" panose="020B0604030504040204" pitchFamily="50" charset="-128"/>
              </a:endParaRPr>
            </a:p>
            <a:p>
              <a:pPr>
                <a:lnSpc>
                  <a:spcPts val="317"/>
                </a:lnSpc>
              </a:pPr>
              <a:endParaRPr kumimoji="1" lang="en-US" altLang="ja-JP" sz="842" b="1" dirty="0">
                <a:latin typeface="メイリオ" panose="020B0604030504040204" pitchFamily="50" charset="-128"/>
                <a:ea typeface="メイリオ" panose="020B0604030504040204" pitchFamily="50" charset="-128"/>
              </a:endParaRPr>
            </a:p>
            <a:p>
              <a:pPr>
                <a:lnSpc>
                  <a:spcPts val="1100"/>
                </a:lnSpc>
              </a:pPr>
              <a:r>
                <a:rPr kumimoji="1" lang="en-US" altLang="ja-JP" sz="8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雇用保険受給中の方は、求職活動実績に該当します。</a:t>
              </a:r>
              <a:endParaRPr kumimoji="1" lang="en-US" altLang="ja-JP" sz="800" b="1" dirty="0">
                <a:latin typeface="メイリオ" panose="020B0604030504040204" pitchFamily="50" charset="-128"/>
                <a:ea typeface="メイリオ" panose="020B0604030504040204" pitchFamily="50" charset="-128"/>
              </a:endParaRPr>
            </a:p>
            <a:p>
              <a:pPr>
                <a:lnSpc>
                  <a:spcPts val="1100"/>
                </a:lnSpc>
              </a:pPr>
              <a:r>
                <a:rPr kumimoji="1" lang="ja-JP" altLang="en-US" sz="800" dirty="0">
                  <a:latin typeface="メイリオ" panose="020B0604030504040204" pitchFamily="50" charset="-128"/>
                  <a:ea typeface="メイリオ" panose="020B0604030504040204" pitchFamily="50" charset="-128"/>
                </a:rPr>
                <a:t>　</a:t>
              </a:r>
              <a:r>
                <a:rPr kumimoji="1" lang="ja-JP" altLang="en-US" sz="800" b="1" dirty="0">
                  <a:latin typeface="メイリオ" panose="020B0604030504040204" pitchFamily="50" charset="-128"/>
                  <a:ea typeface="メイリオ" panose="020B0604030504040204" pitchFamily="50" charset="-128"/>
                </a:rPr>
                <a:t> 当日受講証明書を手交します。</a:t>
              </a:r>
              <a:endParaRPr kumimoji="1" lang="en-US" altLang="ja-JP" sz="800" b="1" dirty="0">
                <a:latin typeface="メイリオ" panose="020B0604030504040204" pitchFamily="50" charset="-128"/>
                <a:ea typeface="メイリオ" panose="020B0604030504040204" pitchFamily="50" charset="-128"/>
              </a:endParaRPr>
            </a:p>
            <a:p>
              <a:pPr>
                <a:lnSpc>
                  <a:spcPts val="1100"/>
                </a:lnSpc>
              </a:pPr>
              <a:r>
                <a:rPr kumimoji="1" lang="en-US" altLang="ja-JP" sz="8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お申し込みは当日の午前中まで承ります。</a:t>
              </a:r>
            </a:p>
          </p:txBody>
        </p:sp>
      </p:grpSp>
      <p:grpSp>
        <p:nvGrpSpPr>
          <p:cNvPr id="13" name="グループ化 12">
            <a:extLst>
              <a:ext uri="{FF2B5EF4-FFF2-40B4-BE49-F238E27FC236}">
                <a16:creationId xmlns:a16="http://schemas.microsoft.com/office/drawing/2014/main" id="{08D2A7E2-E59D-C525-780D-578E1645C1D8}"/>
              </a:ext>
            </a:extLst>
          </p:cNvPr>
          <p:cNvGrpSpPr/>
          <p:nvPr/>
        </p:nvGrpSpPr>
        <p:grpSpPr>
          <a:xfrm>
            <a:off x="215068" y="3451551"/>
            <a:ext cx="4313275" cy="1813437"/>
            <a:chOff x="297294" y="4929541"/>
            <a:chExt cx="4313275" cy="1813437"/>
          </a:xfrm>
        </p:grpSpPr>
        <p:sp>
          <p:nvSpPr>
            <p:cNvPr id="19" name="角丸四角形 18"/>
            <p:cNvSpPr/>
            <p:nvPr/>
          </p:nvSpPr>
          <p:spPr>
            <a:xfrm>
              <a:off x="297294" y="4983396"/>
              <a:ext cx="758769" cy="455262"/>
            </a:xfrm>
            <a:prstGeom prst="roundRect">
              <a:avLst/>
            </a:prstGeom>
            <a:solidFill>
              <a:srgbClr val="98D7FF"/>
            </a:solidFill>
            <a:ln>
              <a:solidFill>
                <a:srgbClr val="82BD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65" b="1" dirty="0">
                  <a:ln w="3175">
                    <a:noFill/>
                  </a:ln>
                  <a:solidFill>
                    <a:schemeClr val="tx1"/>
                  </a:solidFill>
                  <a:latin typeface="メイリオ" panose="020B0604030504040204" pitchFamily="50" charset="-128"/>
                  <a:ea typeface="メイリオ" panose="020B0604030504040204" pitchFamily="50" charset="-128"/>
                </a:rPr>
                <a:t>会　場</a:t>
              </a:r>
              <a:endParaRPr kumimoji="1" lang="en-US" altLang="ja-JP" sz="1265" b="1" dirty="0">
                <a:ln w="3175">
                  <a:noFill/>
                </a:ln>
                <a:solidFill>
                  <a:schemeClr val="tx1"/>
                </a:solidFill>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6610B8A0-49CC-5200-9AEB-27AB9B0DACA0}"/>
                </a:ext>
              </a:extLst>
            </p:cNvPr>
            <p:cNvSpPr txBox="1"/>
            <p:nvPr/>
          </p:nvSpPr>
          <p:spPr>
            <a:xfrm>
              <a:off x="1110109" y="4929541"/>
              <a:ext cx="3500460" cy="553998"/>
            </a:xfrm>
            <a:prstGeom prst="rect">
              <a:avLst/>
            </a:prstGeom>
            <a:noFill/>
            <a:effectLst>
              <a:outerShdw blurRad="50800" dist="38100" dir="16200000" rotWithShape="0">
                <a:schemeClr val="bg1">
                  <a:alpha val="40000"/>
                </a:schemeClr>
              </a:outerShdw>
              <a:softEdge rad="31750"/>
            </a:effectLst>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二戸市シビックセンター</a:t>
              </a:r>
              <a:endParaRPr kumimoji="1" lang="en-US" altLang="ja-JP"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２階　カルチャールーム</a:t>
              </a:r>
              <a:endParaRPr kumimoji="1" lang="en-US" altLang="ja-JP" sz="1050" b="1" dirty="0">
                <a:latin typeface="メイリオ" panose="020B0604030504040204" pitchFamily="50" charset="-128"/>
                <a:ea typeface="メイリオ" panose="020B0604030504040204" pitchFamily="50" charset="-128"/>
              </a:endParaRPr>
            </a:p>
          </p:txBody>
        </p:sp>
        <p:pic>
          <p:nvPicPr>
            <p:cNvPr id="10" name="図 9">
              <a:extLst>
                <a:ext uri="{FF2B5EF4-FFF2-40B4-BE49-F238E27FC236}">
                  <a16:creationId xmlns:a16="http://schemas.microsoft.com/office/drawing/2014/main" id="{A742D7EE-737F-286A-CE2D-D3639C65D4A9}"/>
                </a:ext>
              </a:extLst>
            </p:cNvPr>
            <p:cNvPicPr preferRelativeResize="0">
              <a:picLocks/>
            </p:cNvPicPr>
            <p:nvPr/>
          </p:nvPicPr>
          <p:blipFill rotWithShape="1">
            <a:blip r:embed="rId3" cstate="print">
              <a:extLst>
                <a:ext uri="{28A0092B-C50C-407E-A947-70E740481C1C}">
                  <a14:useLocalDpi xmlns:a14="http://schemas.microsoft.com/office/drawing/2010/main" val="0"/>
                </a:ext>
              </a:extLst>
            </a:blip>
            <a:srcRect/>
            <a:stretch/>
          </p:blipFill>
          <p:spPr>
            <a:xfrm>
              <a:off x="1177495" y="5540030"/>
              <a:ext cx="2264316" cy="1202948"/>
            </a:xfrm>
            <a:prstGeom prst="rect">
              <a:avLst/>
            </a:prstGeom>
            <a:ln>
              <a:solidFill>
                <a:schemeClr val="tx1"/>
              </a:solidFill>
            </a:ln>
          </p:spPr>
        </p:pic>
      </p:grpSp>
      <p:grpSp>
        <p:nvGrpSpPr>
          <p:cNvPr id="16" name="グループ化 15">
            <a:extLst>
              <a:ext uri="{FF2B5EF4-FFF2-40B4-BE49-F238E27FC236}">
                <a16:creationId xmlns:a16="http://schemas.microsoft.com/office/drawing/2014/main" id="{D1F15127-D215-3CD8-214D-003B28243DB7}"/>
              </a:ext>
            </a:extLst>
          </p:cNvPr>
          <p:cNvGrpSpPr/>
          <p:nvPr/>
        </p:nvGrpSpPr>
        <p:grpSpPr>
          <a:xfrm>
            <a:off x="113564" y="267068"/>
            <a:ext cx="1438060" cy="1369128"/>
            <a:chOff x="5939284" y="2520887"/>
            <a:chExt cx="1438060" cy="1398948"/>
          </a:xfrm>
        </p:grpSpPr>
        <p:sp>
          <p:nvSpPr>
            <p:cNvPr id="17" name="四角形: 角を丸くする 16">
              <a:extLst>
                <a:ext uri="{FF2B5EF4-FFF2-40B4-BE49-F238E27FC236}">
                  <a16:creationId xmlns:a16="http://schemas.microsoft.com/office/drawing/2014/main" id="{1EC6999F-AAD1-E934-DA02-9F20EB9FD2C5}"/>
                </a:ext>
              </a:extLst>
            </p:cNvPr>
            <p:cNvSpPr/>
            <p:nvPr/>
          </p:nvSpPr>
          <p:spPr>
            <a:xfrm>
              <a:off x="5939284" y="2520887"/>
              <a:ext cx="1384553" cy="1398948"/>
            </a:xfrm>
            <a:prstGeom prst="roundRect">
              <a:avLst/>
            </a:prstGeom>
            <a:solidFill>
              <a:srgbClr val="FFFF99"/>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8354B10D-9AD1-D499-3358-E84C9FBFC6D3}"/>
                </a:ext>
              </a:extLst>
            </p:cNvPr>
            <p:cNvSpPr txBox="1"/>
            <p:nvPr/>
          </p:nvSpPr>
          <p:spPr>
            <a:xfrm>
              <a:off x="5947507" y="2520887"/>
              <a:ext cx="1429837" cy="415498"/>
            </a:xfrm>
            <a:prstGeom prst="rect">
              <a:avLst/>
            </a:prstGeom>
            <a:noFill/>
          </p:spPr>
          <p:txBody>
            <a:bodyPr wrap="square" rtlCol="0">
              <a:spAutoFit/>
            </a:bodyPr>
            <a:lstStyle/>
            <a:p>
              <a:pPr algn="ctr"/>
              <a:r>
                <a:rPr kumimoji="1" lang="ja-JP" altLang="en-US" sz="1000" b="1" dirty="0">
                  <a:solidFill>
                    <a:srgbClr val="338DB9"/>
                  </a:solidFill>
                  <a:latin typeface="HG丸ｺﾞｼｯｸM-PRO" panose="020F0600000000000000" pitchFamily="50" charset="-128"/>
                  <a:ea typeface="HG丸ｺﾞｼｯｸM-PRO" panose="020F0600000000000000" pitchFamily="50" charset="-128"/>
                </a:rPr>
                <a:t>お申込はこちらからでも</a:t>
              </a:r>
              <a:r>
                <a:rPr kumimoji="1" lang="en-US" altLang="ja-JP" sz="1000" b="1" dirty="0">
                  <a:solidFill>
                    <a:srgbClr val="338DB9"/>
                  </a:solidFill>
                  <a:latin typeface="HG丸ｺﾞｼｯｸM-PRO" panose="020F0600000000000000" pitchFamily="50" charset="-128"/>
                  <a:ea typeface="HG丸ｺﾞｼｯｸM-PRO" panose="020F0600000000000000" pitchFamily="50" charset="-128"/>
                </a:rPr>
                <a:t>OK</a:t>
              </a:r>
              <a:r>
                <a:rPr kumimoji="1" lang="ja-JP" altLang="en-US" sz="1000" b="1" dirty="0">
                  <a:solidFill>
                    <a:srgbClr val="338DB9"/>
                  </a:solidFill>
                  <a:latin typeface="HG丸ｺﾞｼｯｸM-PRO" panose="020F0600000000000000" pitchFamily="50" charset="-128"/>
                  <a:ea typeface="HG丸ｺﾞｼｯｸM-PRO" panose="020F0600000000000000" pitchFamily="50" charset="-128"/>
                </a:rPr>
                <a:t>です♪</a:t>
              </a:r>
            </a:p>
          </p:txBody>
        </p:sp>
      </p:grpSp>
      <p:graphicFrame>
        <p:nvGraphicFramePr>
          <p:cNvPr id="9" name="表 8">
            <a:extLst>
              <a:ext uri="{FF2B5EF4-FFF2-40B4-BE49-F238E27FC236}">
                <a16:creationId xmlns:a16="http://schemas.microsoft.com/office/drawing/2014/main" id="{72AAAB95-A0C1-53D6-6466-6399A0CD9466}"/>
              </a:ext>
            </a:extLst>
          </p:cNvPr>
          <p:cNvGraphicFramePr>
            <a:graphicFrameLocks noGrp="1"/>
          </p:cNvGraphicFramePr>
          <p:nvPr>
            <p:extLst>
              <p:ext uri="{D42A27DB-BD31-4B8C-83A1-F6EECF244321}">
                <p14:modId xmlns:p14="http://schemas.microsoft.com/office/powerpoint/2010/main" val="3912197983"/>
              </p:ext>
            </p:extLst>
          </p:nvPr>
        </p:nvGraphicFramePr>
        <p:xfrm>
          <a:off x="181217" y="6395349"/>
          <a:ext cx="7192040" cy="3113614"/>
        </p:xfrm>
        <a:graphic>
          <a:graphicData uri="http://schemas.openxmlformats.org/drawingml/2006/table">
            <a:tbl>
              <a:tblPr firstRow="1" bandRow="1">
                <a:tableStyleId>{72833802-FEF1-4C79-8D5D-14CF1EAF98D9}</a:tableStyleId>
              </a:tblPr>
              <a:tblGrid>
                <a:gridCol w="2444537">
                  <a:extLst>
                    <a:ext uri="{9D8B030D-6E8A-4147-A177-3AD203B41FA5}">
                      <a16:colId xmlns:a16="http://schemas.microsoft.com/office/drawing/2014/main" val="1480689198"/>
                    </a:ext>
                  </a:extLst>
                </a:gridCol>
                <a:gridCol w="753524">
                  <a:extLst>
                    <a:ext uri="{9D8B030D-6E8A-4147-A177-3AD203B41FA5}">
                      <a16:colId xmlns:a16="http://schemas.microsoft.com/office/drawing/2014/main" val="3749407461"/>
                    </a:ext>
                  </a:extLst>
                </a:gridCol>
                <a:gridCol w="3993979">
                  <a:extLst>
                    <a:ext uri="{9D8B030D-6E8A-4147-A177-3AD203B41FA5}">
                      <a16:colId xmlns:a16="http://schemas.microsoft.com/office/drawing/2014/main" val="1433057037"/>
                    </a:ext>
                  </a:extLst>
                </a:gridCol>
              </a:tblGrid>
              <a:tr h="310906">
                <a:tc>
                  <a:txBody>
                    <a:bodyPr/>
                    <a:lstStyle/>
                    <a:p>
                      <a:pPr algn="ctr"/>
                      <a:r>
                        <a:rPr kumimoji="1" lang="ja-JP" altLang="en-US" sz="1400" dirty="0">
                          <a:ln>
                            <a:noFill/>
                          </a:ln>
                          <a:solidFill>
                            <a:schemeClr val="tx1"/>
                          </a:solidFill>
                          <a:latin typeface="メイリオ" panose="020B0604030504040204" pitchFamily="50" charset="-128"/>
                          <a:ea typeface="メイリオ" panose="020B0604030504040204" pitchFamily="50" charset="-128"/>
                        </a:rPr>
                        <a:t>参加事業所</a:t>
                      </a:r>
                    </a:p>
                  </a:txBody>
                  <a:tcPr marL="88952" marR="88952" marT="44475" marB="44475"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98D7FF"/>
                    </a:solidFill>
                  </a:tcPr>
                </a:tc>
                <a:tc gridSpan="2">
                  <a:txBody>
                    <a:bodyPr/>
                    <a:lstStyle/>
                    <a:p>
                      <a:pPr algn="ctr"/>
                      <a:r>
                        <a:rPr kumimoji="1" lang="ja-JP" altLang="en-US" sz="1400" dirty="0">
                          <a:ln>
                            <a:noFill/>
                          </a:ln>
                          <a:solidFill>
                            <a:schemeClr val="tx1"/>
                          </a:solidFill>
                          <a:latin typeface="メイリオ" panose="020B0604030504040204" pitchFamily="50" charset="-128"/>
                          <a:ea typeface="メイリオ" panose="020B0604030504040204" pitchFamily="50" charset="-128"/>
                        </a:rPr>
                        <a:t>求人職種・仕事内容等</a:t>
                      </a:r>
                    </a:p>
                  </a:txBody>
                  <a:tcPr marL="36000" marR="36000" marT="36000" marB="36000"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98D7FF"/>
                    </a:solidFill>
                  </a:tcPr>
                </a:tc>
                <a:tc hMerge="1">
                  <a:txBody>
                    <a:bodyPr/>
                    <a:lstStyle/>
                    <a:p>
                      <a:endParaRPr kumimoji="1" lang="ja-JP" altLang="en-US"/>
                    </a:p>
                  </a:txBody>
                  <a:tcPr/>
                </a:tc>
                <a:extLst>
                  <a:ext uri="{0D108BD9-81ED-4DB2-BD59-A6C34878D82A}">
                    <a16:rowId xmlns:a16="http://schemas.microsoft.com/office/drawing/2014/main" val="347703672"/>
                  </a:ext>
                </a:extLst>
              </a:tr>
              <a:tr h="216866">
                <a:tc rowSpan="2">
                  <a:txBody>
                    <a:bodyPr/>
                    <a:lstStyle/>
                    <a:p>
                      <a:pPr algn="ctr">
                        <a:lnSpc>
                          <a:spcPts val="1800"/>
                        </a:lnSpc>
                      </a:pPr>
                      <a:r>
                        <a:rPr kumimoji="1" lang="ja-JP" altLang="en-US" sz="1100" b="1" kern="0" spc="100" baseline="0" dirty="0">
                          <a:solidFill>
                            <a:schemeClr val="tx1"/>
                          </a:solidFill>
                          <a:latin typeface="メイリオ" panose="020B0604030504040204" pitchFamily="50" charset="-128"/>
                          <a:ea typeface="メイリオ" panose="020B0604030504040204" pitchFamily="50" charset="-128"/>
                        </a:rPr>
                        <a:t>（社福）九戸福祉会</a:t>
                      </a:r>
                      <a:endParaRPr kumimoji="1" lang="en-US" altLang="ja-JP" sz="1100" b="1" kern="0" spc="100" baseline="0" dirty="0">
                        <a:solidFill>
                          <a:schemeClr val="tx1"/>
                        </a:solidFill>
                        <a:latin typeface="メイリオ" panose="020B0604030504040204" pitchFamily="50" charset="-128"/>
                        <a:ea typeface="メイリオ" panose="020B0604030504040204" pitchFamily="50" charset="-128"/>
                      </a:endParaRPr>
                    </a:p>
                  </a:txBody>
                  <a:tcPr marL="88952" marR="88952" marT="44475" marB="44475"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職    種　　</a:t>
                      </a:r>
                      <a:endPar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marL="88952" marR="88952" marT="44475" marB="44475" anchor="ctr">
                    <a:lnL w="19050" cap="flat" cmpd="sng" algn="ctr">
                      <a:solidFill>
                        <a:srgbClr val="82BDE9"/>
                      </a:solidFill>
                      <a:prstDash val="solid"/>
                      <a:round/>
                      <a:headEnd type="none" w="med" len="med"/>
                      <a:tailEnd type="none" w="med" len="med"/>
                    </a:lnL>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准看護師、介護職員、</a:t>
                      </a:r>
                      <a:r>
                        <a:rPr kumimoji="1" lang="zh-TW"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夜勤専従介護員</a:t>
                      </a:r>
                      <a:r>
                        <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パート、非正規職員</a:t>
                      </a:r>
                      <a:r>
                        <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介護支援専門員、看護師</a:t>
                      </a:r>
                      <a:r>
                        <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正社員</a:t>
                      </a:r>
                      <a:r>
                        <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その他の施設の求人あり</a:t>
                      </a:r>
                      <a:endParaRPr kumimoji="1" lang="en-US" altLang="ja-JP"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txBody>
                  <a:tcPr marL="88952" marR="88952" marT="44475" marB="44475" anchor="ctr">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2282554713"/>
                  </a:ext>
                </a:extLst>
              </a:tr>
              <a:tr h="681186">
                <a:tc vMerge="1">
                  <a:txBody>
                    <a:bodyPr/>
                    <a:lstStyle/>
                    <a:p>
                      <a:endParaRPr kumimoji="1" lang="ja-JP" altLang="en-US"/>
                    </a:p>
                  </a:txBody>
                  <a:tcPr/>
                </a:tc>
                <a:tc>
                  <a:txBody>
                    <a:bodyPr/>
                    <a:lstStyle/>
                    <a:p>
                      <a:pPr marL="0" marR="0" lvl="0" indent="0" algn="dist" defTabSz="720000" rtl="0" eaLnBrk="1" fontAlgn="auto" latinLnBrk="0" hangingPunct="1">
                        <a:lnSpc>
                          <a:spcPts val="800"/>
                        </a:lnSpc>
                        <a:spcBef>
                          <a:spcPts val="0"/>
                        </a:spcBef>
                        <a:spcAft>
                          <a:spcPts val="0"/>
                        </a:spcAft>
                        <a:buClrTx/>
                        <a:buSzTx/>
                        <a:buFontTx/>
                        <a:buNone/>
                        <a:tabLst/>
                        <a:defRPr/>
                      </a:pPr>
                      <a:r>
                        <a:rPr kumimoji="1" lang="ja-JP" altLang="en-US" sz="800" u="none" strike="noStrike" kern="1200" cap="none" spc="-12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仕事内容</a:t>
                      </a:r>
                      <a:endParaRPr kumimoji="1" lang="ja-JP" altLang="en-US" sz="8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88952" marR="88952" marT="44475" marB="44475" anchor="ctr">
                    <a:lnL w="19050" cap="flat" cmpd="sng" algn="ctr">
                      <a:solidFill>
                        <a:srgbClr val="82BDE9"/>
                      </a:solidFill>
                      <a:prstDash val="solid"/>
                      <a:round/>
                      <a:headEnd type="none" w="med" len="med"/>
                      <a:tailEnd type="none" w="med" len="med"/>
                    </a:lnL>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48000" rtl="0" eaLnBrk="1" fontAlgn="auto" latinLnBrk="0" hangingPunct="1">
                        <a:lnSpc>
                          <a:spcPts val="1100"/>
                        </a:lnSpc>
                        <a:spcBef>
                          <a:spcPts val="0"/>
                        </a:spcBef>
                        <a:spcAft>
                          <a:spcPts val="0"/>
                        </a:spcAft>
                        <a:buClrTx/>
                        <a:buSzTx/>
                        <a:buFontTx/>
                        <a:buNone/>
                        <a:tabLst/>
                        <a:defRPr/>
                      </a:pP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介護職員は、利用者の食事・衣服の着脱等・入浴・排便等の介助業務など。介護支援専門員は、在宅における介護支援全般 ・介護保険に係る利用者のケアプランの作成業務など</a:t>
                      </a:r>
                      <a:r>
                        <a:rPr kumimoji="1" lang="ja-JP" altLang="en-US" sz="80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rPr>
                        <a:t>。看護師・准看護師は</a:t>
                      </a:r>
                      <a:r>
                        <a:rPr kumimoji="1" lang="ja-JP" altLang="en-US" sz="80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、利用者、職員の健康管理に関する</a:t>
                      </a:r>
                      <a:r>
                        <a:rPr kumimoji="1" lang="ja-JP" altLang="en-US" sz="80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rPr>
                        <a:t>業務などを行います。</a:t>
                      </a:r>
                      <a:endParaRPr kumimoji="1" lang="en-US" altLang="ja-JP" sz="8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88952" marR="88952" marT="44475" marB="44475" anchor="ctr">
                    <a:lnR w="19050" cap="flat" cmpd="sng" algn="ctr">
                      <a:solidFill>
                        <a:srgbClr val="82BDE9"/>
                      </a:solidFill>
                      <a:prstDash val="solid"/>
                      <a:round/>
                      <a:headEnd type="none" w="med" len="med"/>
                      <a:tailEnd type="none" w="med" len="med"/>
                    </a:lnR>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2842737795"/>
                  </a:ext>
                </a:extLst>
              </a:tr>
              <a:tr h="216866">
                <a:tc rowSpan="2">
                  <a:txBody>
                    <a:bodyPr/>
                    <a:lstStyle/>
                    <a:p>
                      <a:pPr algn="ctr">
                        <a:lnSpc>
                          <a:spcPts val="1800"/>
                        </a:lnSpc>
                      </a:pPr>
                      <a:r>
                        <a:rPr kumimoji="1" lang="ja-JP" altLang="en-US" sz="1100" b="1" kern="0" spc="100" baseline="0" dirty="0">
                          <a:solidFill>
                            <a:sysClr val="windowText" lastClr="000000"/>
                          </a:solidFill>
                          <a:latin typeface="メイリオ" panose="020B0604030504040204" pitchFamily="50" charset="-128"/>
                          <a:ea typeface="メイリオ" panose="020B0604030504040204" pitchFamily="50" charset="-128"/>
                        </a:rPr>
                        <a:t>（株）</a:t>
                      </a:r>
                      <a:r>
                        <a:rPr kumimoji="1" lang="zh-TW" altLang="en-US" sz="1100" b="1" kern="0" spc="100" baseline="0" dirty="0">
                          <a:solidFill>
                            <a:sysClr val="windowText" lastClr="000000"/>
                          </a:solidFill>
                          <a:latin typeface="メイリオ" panose="020B0604030504040204" pitchFamily="50" charset="-128"/>
                          <a:ea typeface="メイリオ" panose="020B0604030504040204" pitchFamily="50" charset="-128"/>
                        </a:rPr>
                        <a:t>岩手芝浦電子</a:t>
                      </a:r>
                      <a:endParaRPr kumimoji="1" lang="en-US" altLang="ja-JP" sz="1100" b="1" kern="0" spc="100" baseline="0" dirty="0">
                        <a:solidFill>
                          <a:sysClr val="windowText" lastClr="000000"/>
                        </a:solidFill>
                        <a:latin typeface="メイリオ" panose="020B0604030504040204" pitchFamily="50" charset="-128"/>
                        <a:ea typeface="メイリオ" panose="020B0604030504040204" pitchFamily="50" charset="-128"/>
                      </a:endParaRPr>
                    </a:p>
                  </a:txBody>
                  <a:tcPr marL="88952" marR="88952" marT="44475" marB="44475"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職    種　　</a:t>
                      </a:r>
                      <a:endParaRPr kumimoji="1" lang="en-US" altLang="ja-JP"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a:txBody>
                  <a:tcPr marL="88952" marR="88952" marT="44475" marB="44475" anchor="ctr">
                    <a:lnL w="19050" cap="flat" cmpd="sng" algn="ctr">
                      <a:solidFill>
                        <a:srgbClr val="82BDE9"/>
                      </a:solidFill>
                      <a:prstDash val="solid"/>
                      <a:round/>
                      <a:headEnd type="none" w="med" len="med"/>
                      <a:tailEnd type="none" w="med" len="med"/>
                    </a:lnL>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zh-TW"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金型部品製造</a:t>
                      </a:r>
                      <a:r>
                        <a:rPr kumimoji="1" lang="en-US" altLang="zh-TW"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r>
                        <a:rPr kumimoji="1" lang="zh-TW"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契約社員</a:t>
                      </a:r>
                      <a:r>
                        <a:rPr kumimoji="1" lang="en-US" altLang="zh-TW"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r>
                        <a:rPr kumimoji="1" lang="zh-TW"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、機械設計</a:t>
                      </a:r>
                      <a:r>
                        <a:rPr kumimoji="1" lang="en-US" altLang="zh-TW"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r>
                        <a:rPr kumimoji="1" lang="zh-TW"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正社員</a:t>
                      </a:r>
                      <a:r>
                        <a:rPr kumimoji="1" lang="en-US" altLang="zh-TW"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endParaRPr kumimoji="1" lang="en-US" altLang="ja-JP"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a:txBody>
                  <a:tcPr marL="36000" marR="36000" marT="36000" marB="36000" anchor="b">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2086185868"/>
                  </a:ext>
                </a:extLst>
              </a:tr>
              <a:tr h="681186">
                <a:tc vMerge="1">
                  <a:txBody>
                    <a:bodyPr/>
                    <a:lstStyle/>
                    <a:p>
                      <a:endParaRPr kumimoji="1" lang="ja-JP" altLang="en-US"/>
                    </a:p>
                  </a:txBody>
                  <a:tcPr/>
                </a:tc>
                <a:tc>
                  <a:txBody>
                    <a:bodyPr/>
                    <a:lstStyle/>
                    <a:p>
                      <a:pPr marL="0" marR="0" lvl="0" indent="0" algn="dist" defTabSz="685800" rtl="0" eaLnBrk="1" fontAlgn="auto" latinLnBrk="0" hangingPunct="1">
                        <a:lnSpc>
                          <a:spcPts val="800"/>
                        </a:lnSpc>
                        <a:spcBef>
                          <a:spcPts val="0"/>
                        </a:spcBef>
                        <a:spcAft>
                          <a:spcPts val="0"/>
                        </a:spcAft>
                        <a:buClrTx/>
                        <a:buSzTx/>
                        <a:buFontTx/>
                        <a:buNone/>
                        <a:tabLst/>
                        <a:defRPr/>
                      </a:pPr>
                      <a:r>
                        <a:rPr kumimoji="1" lang="ja-JP" altLang="en-US" sz="800" u="none" strike="noStrike" kern="1200" cap="none" spc="-12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仕 事 内 容</a:t>
                      </a:r>
                      <a:endParaRPr kumimoji="1" lang="ja-JP" altLang="en-US"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a:txBody>
                  <a:tcPr marL="88952" marR="88952" marT="44475" marB="44475" anchor="ctr">
                    <a:lnL w="19050" cap="flat" cmpd="sng" algn="ctr">
                      <a:solidFill>
                        <a:srgbClr val="82BDE9"/>
                      </a:solidFill>
                      <a:prstDash val="solid"/>
                      <a:round/>
                      <a:headEnd type="none" w="med" len="med"/>
                      <a:tailEnd type="none" w="med" len="med"/>
                    </a:lnL>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480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機械設計」では、２Ｄ、３ＤＣＡＤによる設備・回路設計部品図等の図面作成、部品加工、自動機のプログラムの作成他を行います。当社温度センサを製造するための装置の設計や組み立てを行います。「金型部品製造」では、部品組み立て・部品供給・製品の検査・簡単なマシン操作などの温度センサに使用される金属部品製造・検査を行っていただきます。</a:t>
                      </a:r>
                      <a:endParaRPr kumimoji="1" lang="en-US" altLang="ja-JP"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a:txBody>
                  <a:tcPr marL="36000" marR="36000" marT="36000" marB="36000" anchor="ctr">
                    <a:lnR w="19050" cap="flat" cmpd="sng" algn="ctr">
                      <a:solidFill>
                        <a:srgbClr val="82BDE9"/>
                      </a:solidFill>
                      <a:prstDash val="solid"/>
                      <a:round/>
                      <a:headEnd type="none" w="med" len="med"/>
                      <a:tailEnd type="none" w="med" len="med"/>
                    </a:lnR>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3155063444"/>
                  </a:ext>
                </a:extLst>
              </a:tr>
              <a:tr h="216866">
                <a:tc rowSpan="2">
                  <a:txBody>
                    <a:bodyPr/>
                    <a:lstStyle/>
                    <a:p>
                      <a:pPr algn="ctr">
                        <a:lnSpc>
                          <a:spcPts val="1800"/>
                        </a:lnSpc>
                      </a:pPr>
                      <a:r>
                        <a:rPr kumimoji="1" lang="zh-TW" altLang="en-US" sz="1100" b="1" kern="0" spc="100" baseline="0" dirty="0">
                          <a:solidFill>
                            <a:sysClr val="windowText" lastClr="000000"/>
                          </a:solidFill>
                          <a:latin typeface="メイリオ" panose="020B0604030504040204" pitchFamily="50" charset="-128"/>
                          <a:ea typeface="メイリオ" panose="020B0604030504040204" pitchFamily="50" charset="-128"/>
                        </a:rPr>
                        <a:t>日本郵便（株）</a:t>
                      </a:r>
                    </a:p>
                    <a:p>
                      <a:pPr algn="ctr">
                        <a:lnSpc>
                          <a:spcPts val="1800"/>
                        </a:lnSpc>
                      </a:pPr>
                      <a:r>
                        <a:rPr kumimoji="1" lang="zh-TW" altLang="en-US" sz="1100" b="1" kern="0" spc="100" baseline="0" dirty="0">
                          <a:solidFill>
                            <a:sysClr val="windowText" lastClr="000000"/>
                          </a:solidFill>
                          <a:latin typeface="メイリオ" panose="020B0604030504040204" pitchFamily="50" charset="-128"/>
                          <a:ea typeface="メイリオ" panose="020B0604030504040204" pitchFamily="50" charset="-128"/>
                        </a:rPr>
                        <a:t>郵便事業本部二戸郵便局</a:t>
                      </a:r>
                    </a:p>
                  </a:txBody>
                  <a:tcPr marL="88952" marR="88952" marT="44475" marB="44475"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職    種　　</a:t>
                      </a:r>
                      <a:endParaRPr kumimoji="1" lang="en-US" altLang="ja-JP"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a:txBody>
                  <a:tcPr marL="88952" marR="88952" marT="44475" marB="44475" anchor="ctr">
                    <a:lnL w="19050" cap="flat" cmpd="sng" algn="ctr">
                      <a:solidFill>
                        <a:srgbClr val="82BDE9"/>
                      </a:solidFill>
                      <a:prstDash val="solid"/>
                      <a:round/>
                      <a:headEnd type="none" w="med" len="med"/>
                      <a:tailEnd type="none" w="med" len="med"/>
                    </a:lnL>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郵便配達</a:t>
                      </a:r>
                      <a:r>
                        <a:rPr kumimoji="1" lang="en-US" altLang="ja-JP"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r>
                        <a:rPr kumimoji="1" lang="ja-JP" altLang="en-US"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契約社員</a:t>
                      </a:r>
                      <a:r>
                        <a:rPr kumimoji="1" lang="en-US" altLang="ja-JP" sz="80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a:t>
                      </a:r>
                    </a:p>
                  </a:txBody>
                  <a:tcPr marL="36000" marR="36000" marT="36000" marB="36000" anchor="b">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63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3648484111"/>
                  </a:ext>
                </a:extLst>
              </a:tr>
              <a:tr h="648000">
                <a:tc vMerge="1">
                  <a:txBody>
                    <a:bodyPr/>
                    <a:lstStyle/>
                    <a:p>
                      <a:endParaRPr kumimoji="1" lang="ja-JP" altLang="en-US"/>
                    </a:p>
                  </a:txBody>
                  <a:tcPr>
                    <a:lnL w="28575" cap="flat" cmpd="sng" algn="ctr">
                      <a:solidFill>
                        <a:srgbClr val="F08469"/>
                      </a:solidFill>
                      <a:prstDash val="solid"/>
                      <a:round/>
                      <a:headEnd type="none" w="med" len="med"/>
                      <a:tailEnd type="none" w="med" len="med"/>
                    </a:lnL>
                    <a:lnR w="28575" cap="flat" cmpd="sng" algn="ctr">
                      <a:solidFill>
                        <a:srgbClr val="F08469"/>
                      </a:solidFill>
                      <a:prstDash val="solid"/>
                      <a:round/>
                      <a:headEnd type="none" w="med" len="med"/>
                      <a:tailEnd type="none" w="med" len="med"/>
                    </a:lnR>
                    <a:lnT w="28575" cap="flat" cmpd="sng" algn="ctr">
                      <a:solidFill>
                        <a:srgbClr val="F08469"/>
                      </a:solidFill>
                      <a:prstDash val="solid"/>
                      <a:round/>
                      <a:headEnd type="none" w="med" len="med"/>
                      <a:tailEnd type="none" w="med" len="med"/>
                    </a:lnT>
                    <a:lnB w="28575" cap="flat" cmpd="sng" algn="ctr">
                      <a:solidFill>
                        <a:srgbClr val="F08469"/>
                      </a:solidFill>
                      <a:prstDash val="solid"/>
                      <a:round/>
                      <a:headEnd type="none" w="med" len="med"/>
                      <a:tailEnd type="none" w="med" len="med"/>
                    </a:lnB>
                  </a:tcPr>
                </a:tc>
                <a:tc>
                  <a:txBody>
                    <a:bodyPr/>
                    <a:lstStyle/>
                    <a:p>
                      <a:pPr marL="0" marR="0" lvl="0" indent="0" algn="dist" defTabSz="685800" rtl="0" eaLnBrk="1" fontAlgn="auto" latinLnBrk="0" hangingPunct="1">
                        <a:lnSpc>
                          <a:spcPts val="800"/>
                        </a:lnSpc>
                        <a:spcBef>
                          <a:spcPts val="0"/>
                        </a:spcBef>
                        <a:spcAft>
                          <a:spcPts val="0"/>
                        </a:spcAft>
                        <a:buClrTx/>
                        <a:buSzTx/>
                        <a:buFontTx/>
                        <a:buNone/>
                        <a:tabLst/>
                        <a:defRPr/>
                      </a:pPr>
                      <a:r>
                        <a:rPr kumimoji="1" lang="ja-JP" altLang="en-US" sz="800" u="none" strike="noStrike" kern="1200" cap="none" spc="-12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rPr>
                        <a:t>仕 事 内 容</a:t>
                      </a:r>
                      <a:endParaRPr kumimoji="1" lang="ja-JP" altLang="en-US"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a:txBody>
                  <a:tcPr marL="88952" marR="88952" marT="44475" marB="44475" anchor="ctr">
                    <a:lnL w="19050" cap="flat" cmpd="sng" algn="ctr">
                      <a:solidFill>
                        <a:srgbClr val="82BDE9"/>
                      </a:solidFill>
                      <a:prstDash val="solid"/>
                      <a:round/>
                      <a:headEnd type="none" w="med" len="med"/>
                      <a:tailEnd type="none" w="med" len="med"/>
                    </a:lnL>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tc>
                  <a:txBody>
                    <a:bodyPr/>
                    <a:lstStyle/>
                    <a:p>
                      <a:pPr marL="0" marR="0" lvl="0" indent="0" algn="l" defTabSz="6480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・郵便物、荷物の運送や集荷業務に関する業務です。</a:t>
                      </a:r>
                    </a:p>
                    <a:p>
                      <a:pPr marL="0" marR="0" lvl="0" indent="0" algn="l" defTabSz="6480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・郵便局において手紙や荷物の仕分けを行い、バイク（５０ｃｃ、１１０ｃｃ）を</a:t>
                      </a:r>
                    </a:p>
                    <a:p>
                      <a:pPr marL="0" marR="0" lvl="0" indent="0" algn="l" defTabSz="6480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運転し郵便物、荷物を配達する作業です。</a:t>
                      </a:r>
                    </a:p>
                  </a:txBody>
                  <a:tcPr marL="36000" marR="36000" marT="36000" marB="36000" anchor="ctr">
                    <a:lnR w="19050" cap="flat" cmpd="sng" algn="ctr">
                      <a:solidFill>
                        <a:srgbClr val="82BDE9"/>
                      </a:solidFill>
                      <a:prstDash val="solid"/>
                      <a:round/>
                      <a:headEnd type="none" w="med" len="med"/>
                      <a:tailEnd type="none" w="med" len="med"/>
                    </a:lnR>
                    <a:lnT w="63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FFFFFF"/>
                    </a:solidFill>
                  </a:tcPr>
                </a:tc>
                <a:extLst>
                  <a:ext uri="{0D108BD9-81ED-4DB2-BD59-A6C34878D82A}">
                    <a16:rowId xmlns:a16="http://schemas.microsoft.com/office/drawing/2014/main" val="3450870304"/>
                  </a:ext>
                </a:extLst>
              </a:tr>
            </a:tbl>
          </a:graphicData>
        </a:graphic>
      </p:graphicFrame>
      <p:graphicFrame>
        <p:nvGraphicFramePr>
          <p:cNvPr id="28" name="表 27">
            <a:extLst>
              <a:ext uri="{FF2B5EF4-FFF2-40B4-BE49-F238E27FC236}">
                <a16:creationId xmlns:a16="http://schemas.microsoft.com/office/drawing/2014/main" id="{CAD79D5A-3F05-4591-D0D6-3FFECDC0EDDF}"/>
              </a:ext>
            </a:extLst>
          </p:cNvPr>
          <p:cNvGraphicFramePr>
            <a:graphicFrameLocks noGrp="1"/>
          </p:cNvGraphicFramePr>
          <p:nvPr>
            <p:extLst>
              <p:ext uri="{D42A27DB-BD31-4B8C-83A1-F6EECF244321}">
                <p14:modId xmlns:p14="http://schemas.microsoft.com/office/powerpoint/2010/main" val="257075244"/>
              </p:ext>
            </p:extLst>
          </p:nvPr>
        </p:nvGraphicFramePr>
        <p:xfrm>
          <a:off x="4263240" y="3482105"/>
          <a:ext cx="3081367" cy="2546207"/>
        </p:xfrm>
        <a:graphic>
          <a:graphicData uri="http://schemas.openxmlformats.org/drawingml/2006/table">
            <a:tbl>
              <a:tblPr firstRow="1" bandRow="1">
                <a:tableStyleId>{5C22544A-7EE6-4342-B048-85BDC9FD1C3A}</a:tableStyleId>
              </a:tblPr>
              <a:tblGrid>
                <a:gridCol w="3081367">
                  <a:extLst>
                    <a:ext uri="{9D8B030D-6E8A-4147-A177-3AD203B41FA5}">
                      <a16:colId xmlns:a16="http://schemas.microsoft.com/office/drawing/2014/main" val="1506489223"/>
                    </a:ext>
                  </a:extLst>
                </a:gridCol>
              </a:tblGrid>
              <a:tr h="350132">
                <a:tc>
                  <a:txBody>
                    <a:bodyPr/>
                    <a:lstStyle/>
                    <a:p>
                      <a:pPr algn="ctr"/>
                      <a:r>
                        <a:rPr kumimoji="1" lang="ja-JP" altLang="en-US" sz="1300" b="1" dirty="0">
                          <a:solidFill>
                            <a:schemeClr val="tx1"/>
                          </a:solidFill>
                          <a:latin typeface="メイリオ" panose="020B0604030504040204" pitchFamily="50" charset="-128"/>
                          <a:ea typeface="メイリオ" panose="020B0604030504040204" pitchFamily="50" charset="-128"/>
                        </a:rPr>
                        <a:t>当日スケジュール</a:t>
                      </a:r>
                    </a:p>
                  </a:txBody>
                  <a:tcPr marL="96365" marR="96365" marT="48181" marB="48181" anchor="ctr">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rgbClr val="98D7FF"/>
                    </a:solidFill>
                  </a:tcPr>
                </a:tc>
                <a:extLst>
                  <a:ext uri="{0D108BD9-81ED-4DB2-BD59-A6C34878D82A}">
                    <a16:rowId xmlns:a16="http://schemas.microsoft.com/office/drawing/2014/main" val="1146449581"/>
                  </a:ext>
                </a:extLst>
              </a:tr>
              <a:tr h="2180475">
                <a:tc>
                  <a:txBody>
                    <a:bodyPr/>
                    <a:lstStyle/>
                    <a:p>
                      <a:pPr>
                        <a:lnSpc>
                          <a:spcPct val="150000"/>
                        </a:lnSpc>
                      </a:pPr>
                      <a:r>
                        <a:rPr kumimoji="1" lang="ja-JP" altLang="en-US" sz="1000" b="1" baseline="0" dirty="0">
                          <a:solidFill>
                            <a:schemeClr val="tx1"/>
                          </a:solidFill>
                          <a:latin typeface="メイリオ" panose="020B0604030504040204" pitchFamily="50" charset="-128"/>
                          <a:ea typeface="メイリオ" panose="020B0604030504040204" pitchFamily="50" charset="-128"/>
                        </a:rPr>
                        <a:t>１３：３０　受付</a:t>
                      </a:r>
                    </a:p>
                    <a:p>
                      <a:pPr>
                        <a:lnSpc>
                          <a:spcPct val="150000"/>
                        </a:lnSpc>
                      </a:pPr>
                      <a:r>
                        <a:rPr kumimoji="1" lang="ja-JP" altLang="en-US" sz="1000" b="1" baseline="0" dirty="0">
                          <a:solidFill>
                            <a:schemeClr val="tx1"/>
                          </a:solidFill>
                          <a:latin typeface="メイリオ" panose="020B0604030504040204" pitchFamily="50" charset="-128"/>
                          <a:ea typeface="メイリオ" panose="020B0604030504040204" pitchFamily="50" charset="-128"/>
                        </a:rPr>
                        <a:t>１４：００　開会</a:t>
                      </a:r>
                    </a:p>
                    <a:p>
                      <a:pPr>
                        <a:lnSpc>
                          <a:spcPct val="150000"/>
                        </a:lnSpc>
                      </a:pPr>
                      <a:r>
                        <a:rPr kumimoji="1" lang="ja-JP" altLang="en-US" sz="1000" b="1" baseline="0" dirty="0">
                          <a:solidFill>
                            <a:schemeClr val="tx1"/>
                          </a:solidFill>
                          <a:latin typeface="メイリオ" panose="020B0604030504040204" pitchFamily="50" charset="-128"/>
                          <a:ea typeface="メイリオ" panose="020B0604030504040204" pitchFamily="50" charset="-128"/>
                        </a:rPr>
                        <a:t>１４：０５　ＰＲタイム</a:t>
                      </a:r>
                    </a:p>
                    <a:p>
                      <a:pPr>
                        <a:lnSpc>
                          <a:spcPct val="100000"/>
                        </a:lnSpc>
                      </a:pPr>
                      <a:r>
                        <a:rPr kumimoji="1" lang="ja-JP" altLang="en-US" sz="1000" b="0" baseline="0" dirty="0">
                          <a:solidFill>
                            <a:schemeClr val="tx1"/>
                          </a:solidFill>
                          <a:latin typeface="メイリオ" panose="020B0604030504040204" pitchFamily="50" charset="-128"/>
                          <a:ea typeface="メイリオ" panose="020B0604030504040204" pitchFamily="50" charset="-128"/>
                        </a:rPr>
                        <a:t>人事担当者が事業内容や仕事内容についてプレゼンテーション形式で説明します。</a:t>
                      </a:r>
                    </a:p>
                    <a:p>
                      <a:pPr>
                        <a:lnSpc>
                          <a:spcPct val="150000"/>
                        </a:lnSpc>
                      </a:pPr>
                      <a:r>
                        <a:rPr kumimoji="1" lang="ja-JP" altLang="en-US" sz="1000" b="1" baseline="0" dirty="0">
                          <a:solidFill>
                            <a:schemeClr val="tx1"/>
                          </a:solidFill>
                          <a:latin typeface="メイリオ" panose="020B0604030504040204" pitchFamily="50" charset="-128"/>
                          <a:ea typeface="メイリオ" panose="020B0604030504040204" pitchFamily="50" charset="-128"/>
                        </a:rPr>
                        <a:t>１４：４０　ミニ面談会</a:t>
                      </a:r>
                    </a:p>
                    <a:p>
                      <a:pPr>
                        <a:lnSpc>
                          <a:spcPct val="100000"/>
                        </a:lnSpc>
                      </a:pPr>
                      <a:r>
                        <a:rPr kumimoji="1" lang="ja-JP" altLang="en-US" sz="1000" b="0" baseline="0" dirty="0">
                          <a:solidFill>
                            <a:schemeClr val="tx1"/>
                          </a:solidFill>
                          <a:latin typeface="メイリオ" panose="020B0604030504040204" pitchFamily="50" charset="-128"/>
                          <a:ea typeface="メイリオ" panose="020B0604030504040204" pitchFamily="50" charset="-128"/>
                        </a:rPr>
                        <a:t>３つのグループに分かれて各企業ブースでグループ面談を行います。時間制で入れ替えをし、３社全ての面談に参加していただきます。</a:t>
                      </a:r>
                    </a:p>
                    <a:p>
                      <a:pPr>
                        <a:lnSpc>
                          <a:spcPct val="100000"/>
                        </a:lnSpc>
                      </a:pPr>
                      <a:r>
                        <a:rPr kumimoji="1" lang="en-US" altLang="ja-JP" sz="1000" b="1" baseline="0" dirty="0">
                          <a:solidFill>
                            <a:srgbClr val="FF0000"/>
                          </a:solidFill>
                          <a:latin typeface="メイリオ" panose="020B0604030504040204" pitchFamily="50" charset="-128"/>
                          <a:ea typeface="メイリオ" panose="020B0604030504040204" pitchFamily="50" charset="-128"/>
                        </a:rPr>
                        <a:t>※</a:t>
                      </a:r>
                      <a:r>
                        <a:rPr kumimoji="1" lang="ja-JP" altLang="en-US" sz="1000" b="1" baseline="0" dirty="0">
                          <a:solidFill>
                            <a:srgbClr val="FF0000"/>
                          </a:solidFill>
                          <a:latin typeface="メイリオ" panose="020B0604030504040204" pitchFamily="50" charset="-128"/>
                          <a:ea typeface="メイリオ" panose="020B0604030504040204" pitchFamily="50" charset="-128"/>
                        </a:rPr>
                        <a:t>興味のある事業所のみ参加することは出来ません。</a:t>
                      </a:r>
                    </a:p>
                    <a:p>
                      <a:pPr>
                        <a:lnSpc>
                          <a:spcPct val="150000"/>
                        </a:lnSpc>
                      </a:pPr>
                      <a:r>
                        <a:rPr kumimoji="1" lang="ja-JP" altLang="en-US" sz="1000" b="1" baseline="0" dirty="0">
                          <a:solidFill>
                            <a:schemeClr val="tx1"/>
                          </a:solidFill>
                          <a:latin typeface="メイリオ" panose="020B0604030504040204" pitchFamily="50" charset="-128"/>
                          <a:ea typeface="メイリオ" panose="020B0604030504040204" pitchFamily="50" charset="-128"/>
                        </a:rPr>
                        <a:t>１５：４５　終了</a:t>
                      </a:r>
                    </a:p>
                    <a:p>
                      <a:pPr>
                        <a:lnSpc>
                          <a:spcPts val="300"/>
                        </a:lnSpc>
                      </a:pPr>
                      <a:endParaRPr kumimoji="1" lang="en-US" altLang="ja-JP" sz="1000" b="1" baseline="0" dirty="0">
                        <a:solidFill>
                          <a:schemeClr val="tx1"/>
                        </a:solidFill>
                        <a:latin typeface="メイリオ" panose="020B0604030504040204" pitchFamily="50" charset="-128"/>
                        <a:ea typeface="メイリオ" panose="020B0604030504040204" pitchFamily="50" charset="-128"/>
                      </a:endParaRPr>
                    </a:p>
                  </a:txBody>
                  <a:tcPr marL="36000" marR="36000" marT="36000" marB="36000">
                    <a:lnL w="19050" cap="flat" cmpd="sng" algn="ctr">
                      <a:solidFill>
                        <a:srgbClr val="82BDE9"/>
                      </a:solidFill>
                      <a:prstDash val="solid"/>
                      <a:round/>
                      <a:headEnd type="none" w="med" len="med"/>
                      <a:tailEnd type="none" w="med" len="med"/>
                    </a:lnL>
                    <a:lnR w="19050" cap="flat" cmpd="sng" algn="ctr">
                      <a:solidFill>
                        <a:srgbClr val="82BDE9"/>
                      </a:solidFill>
                      <a:prstDash val="solid"/>
                      <a:round/>
                      <a:headEnd type="none" w="med" len="med"/>
                      <a:tailEnd type="none" w="med" len="med"/>
                    </a:lnR>
                    <a:lnT w="19050" cap="flat" cmpd="sng" algn="ctr">
                      <a:solidFill>
                        <a:srgbClr val="82BDE9"/>
                      </a:solidFill>
                      <a:prstDash val="solid"/>
                      <a:round/>
                      <a:headEnd type="none" w="med" len="med"/>
                      <a:tailEnd type="none" w="med" len="med"/>
                    </a:lnT>
                    <a:lnB w="19050" cap="flat" cmpd="sng" algn="ctr">
                      <a:solidFill>
                        <a:srgbClr val="82BDE9"/>
                      </a:solidFill>
                      <a:prstDash val="solid"/>
                      <a:round/>
                      <a:headEnd type="none" w="med" len="med"/>
                      <a:tailEnd type="none" w="med" len="med"/>
                    </a:lnB>
                    <a:solidFill>
                      <a:schemeClr val="bg1"/>
                    </a:solidFill>
                  </a:tcPr>
                </a:tc>
                <a:extLst>
                  <a:ext uri="{0D108BD9-81ED-4DB2-BD59-A6C34878D82A}">
                    <a16:rowId xmlns:a16="http://schemas.microsoft.com/office/drawing/2014/main" val="3012041263"/>
                  </a:ext>
                </a:extLst>
              </a:tr>
            </a:tbl>
          </a:graphicData>
        </a:graphic>
      </p:graphicFrame>
      <p:grpSp>
        <p:nvGrpSpPr>
          <p:cNvPr id="2" name="グループ化 1">
            <a:extLst>
              <a:ext uri="{FF2B5EF4-FFF2-40B4-BE49-F238E27FC236}">
                <a16:creationId xmlns:a16="http://schemas.microsoft.com/office/drawing/2014/main" id="{C68CFBE5-31F3-AE6D-3F46-5441E10A0E5E}"/>
              </a:ext>
            </a:extLst>
          </p:cNvPr>
          <p:cNvGrpSpPr/>
          <p:nvPr/>
        </p:nvGrpSpPr>
        <p:grpSpPr>
          <a:xfrm>
            <a:off x="6057573" y="5830168"/>
            <a:ext cx="1716031" cy="520053"/>
            <a:chOff x="5837794" y="7047030"/>
            <a:chExt cx="1716031" cy="558773"/>
          </a:xfrm>
          <a:solidFill>
            <a:srgbClr val="504598"/>
          </a:solidFill>
        </p:grpSpPr>
        <p:sp>
          <p:nvSpPr>
            <p:cNvPr id="7" name="矢印: 左 6">
              <a:extLst>
                <a:ext uri="{FF2B5EF4-FFF2-40B4-BE49-F238E27FC236}">
                  <a16:creationId xmlns:a16="http://schemas.microsoft.com/office/drawing/2014/main" id="{143367E2-433C-9BC4-8C15-0412853AE9C5}"/>
                </a:ext>
              </a:extLst>
            </p:cNvPr>
            <p:cNvSpPr/>
            <p:nvPr/>
          </p:nvSpPr>
          <p:spPr>
            <a:xfrm rot="10800000" flipH="1">
              <a:off x="5845855" y="7047030"/>
              <a:ext cx="1418184" cy="558773"/>
            </a:xfrm>
            <a:custGeom>
              <a:avLst/>
              <a:gdLst>
                <a:gd name="connsiteX0" fmla="*/ 0 w 1524864"/>
                <a:gd name="connsiteY0" fmla="*/ 161504 h 646016"/>
                <a:gd name="connsiteX1" fmla="*/ 1201856 w 1524864"/>
                <a:gd name="connsiteY1" fmla="*/ 161504 h 646016"/>
                <a:gd name="connsiteX2" fmla="*/ 1201856 w 1524864"/>
                <a:gd name="connsiteY2" fmla="*/ 0 h 646016"/>
                <a:gd name="connsiteX3" fmla="*/ 1524864 w 1524864"/>
                <a:gd name="connsiteY3" fmla="*/ 323008 h 646016"/>
                <a:gd name="connsiteX4" fmla="*/ 1201856 w 1524864"/>
                <a:gd name="connsiteY4" fmla="*/ 646016 h 646016"/>
                <a:gd name="connsiteX5" fmla="*/ 1201856 w 1524864"/>
                <a:gd name="connsiteY5" fmla="*/ 484512 h 646016"/>
                <a:gd name="connsiteX6" fmla="*/ 0 w 1524864"/>
                <a:gd name="connsiteY6" fmla="*/ 484512 h 646016"/>
                <a:gd name="connsiteX7" fmla="*/ 0 w 1524864"/>
                <a:gd name="connsiteY7" fmla="*/ 161504 h 646016"/>
                <a:gd name="connsiteX0" fmla="*/ 7749 w 1532613"/>
                <a:gd name="connsiteY0" fmla="*/ 161504 h 646016"/>
                <a:gd name="connsiteX1" fmla="*/ 1209605 w 1532613"/>
                <a:gd name="connsiteY1" fmla="*/ 161504 h 646016"/>
                <a:gd name="connsiteX2" fmla="*/ 1209605 w 1532613"/>
                <a:gd name="connsiteY2" fmla="*/ 0 h 646016"/>
                <a:gd name="connsiteX3" fmla="*/ 1532613 w 1532613"/>
                <a:gd name="connsiteY3" fmla="*/ 323008 h 646016"/>
                <a:gd name="connsiteX4" fmla="*/ 1209605 w 1532613"/>
                <a:gd name="connsiteY4" fmla="*/ 646016 h 646016"/>
                <a:gd name="connsiteX5" fmla="*/ 1209605 w 1532613"/>
                <a:gd name="connsiteY5" fmla="*/ 484512 h 646016"/>
                <a:gd name="connsiteX6" fmla="*/ 0 w 1532613"/>
                <a:gd name="connsiteY6" fmla="*/ 569753 h 646016"/>
                <a:gd name="connsiteX7" fmla="*/ 7749 w 1532613"/>
                <a:gd name="connsiteY7" fmla="*/ 161504 h 646016"/>
                <a:gd name="connsiteX0" fmla="*/ 7749 w 1532613"/>
                <a:gd name="connsiteY0" fmla="*/ 161504 h 646016"/>
                <a:gd name="connsiteX1" fmla="*/ 1209605 w 1532613"/>
                <a:gd name="connsiteY1" fmla="*/ 161504 h 646016"/>
                <a:gd name="connsiteX2" fmla="*/ 1209605 w 1532613"/>
                <a:gd name="connsiteY2" fmla="*/ 0 h 646016"/>
                <a:gd name="connsiteX3" fmla="*/ 1532613 w 1532613"/>
                <a:gd name="connsiteY3" fmla="*/ 323008 h 646016"/>
                <a:gd name="connsiteX4" fmla="*/ 1209605 w 1532613"/>
                <a:gd name="connsiteY4" fmla="*/ 646016 h 646016"/>
                <a:gd name="connsiteX5" fmla="*/ 1155361 w 1532613"/>
                <a:gd name="connsiteY5" fmla="*/ 569752 h 646016"/>
                <a:gd name="connsiteX6" fmla="*/ 0 w 1532613"/>
                <a:gd name="connsiteY6" fmla="*/ 569753 h 646016"/>
                <a:gd name="connsiteX7" fmla="*/ 7749 w 1532613"/>
                <a:gd name="connsiteY7" fmla="*/ 161504 h 646016"/>
                <a:gd name="connsiteX0" fmla="*/ 7749 w 1532613"/>
                <a:gd name="connsiteY0" fmla="*/ 161504 h 646016"/>
                <a:gd name="connsiteX1" fmla="*/ 1209605 w 1532613"/>
                <a:gd name="connsiteY1" fmla="*/ 99511 h 646016"/>
                <a:gd name="connsiteX2" fmla="*/ 1209605 w 1532613"/>
                <a:gd name="connsiteY2" fmla="*/ 0 h 646016"/>
                <a:gd name="connsiteX3" fmla="*/ 1532613 w 1532613"/>
                <a:gd name="connsiteY3" fmla="*/ 323008 h 646016"/>
                <a:gd name="connsiteX4" fmla="*/ 1209605 w 1532613"/>
                <a:gd name="connsiteY4" fmla="*/ 646016 h 646016"/>
                <a:gd name="connsiteX5" fmla="*/ 1155361 w 1532613"/>
                <a:gd name="connsiteY5" fmla="*/ 569752 h 646016"/>
                <a:gd name="connsiteX6" fmla="*/ 0 w 1532613"/>
                <a:gd name="connsiteY6" fmla="*/ 569753 h 646016"/>
                <a:gd name="connsiteX7" fmla="*/ 7749 w 1532613"/>
                <a:gd name="connsiteY7" fmla="*/ 161504 h 646016"/>
                <a:gd name="connsiteX0" fmla="*/ 23247 w 1532613"/>
                <a:gd name="connsiteY0" fmla="*/ 84012 h 646016"/>
                <a:gd name="connsiteX1" fmla="*/ 1209605 w 1532613"/>
                <a:gd name="connsiteY1" fmla="*/ 99511 h 646016"/>
                <a:gd name="connsiteX2" fmla="*/ 1209605 w 1532613"/>
                <a:gd name="connsiteY2" fmla="*/ 0 h 646016"/>
                <a:gd name="connsiteX3" fmla="*/ 1532613 w 1532613"/>
                <a:gd name="connsiteY3" fmla="*/ 323008 h 646016"/>
                <a:gd name="connsiteX4" fmla="*/ 1209605 w 1532613"/>
                <a:gd name="connsiteY4" fmla="*/ 646016 h 646016"/>
                <a:gd name="connsiteX5" fmla="*/ 1155361 w 1532613"/>
                <a:gd name="connsiteY5" fmla="*/ 569752 h 646016"/>
                <a:gd name="connsiteX6" fmla="*/ 0 w 1532613"/>
                <a:gd name="connsiteY6" fmla="*/ 569753 h 646016"/>
                <a:gd name="connsiteX7" fmla="*/ 23247 w 1532613"/>
                <a:gd name="connsiteY7" fmla="*/ 84012 h 646016"/>
                <a:gd name="connsiteX0" fmla="*/ 23247 w 1532613"/>
                <a:gd name="connsiteY0" fmla="*/ 84012 h 646016"/>
                <a:gd name="connsiteX1" fmla="*/ 1194107 w 1532613"/>
                <a:gd name="connsiteY1" fmla="*/ 76264 h 646016"/>
                <a:gd name="connsiteX2" fmla="*/ 1209605 w 1532613"/>
                <a:gd name="connsiteY2" fmla="*/ 0 h 646016"/>
                <a:gd name="connsiteX3" fmla="*/ 1532613 w 1532613"/>
                <a:gd name="connsiteY3" fmla="*/ 323008 h 646016"/>
                <a:gd name="connsiteX4" fmla="*/ 1209605 w 1532613"/>
                <a:gd name="connsiteY4" fmla="*/ 646016 h 646016"/>
                <a:gd name="connsiteX5" fmla="*/ 1155361 w 1532613"/>
                <a:gd name="connsiteY5" fmla="*/ 569752 h 646016"/>
                <a:gd name="connsiteX6" fmla="*/ 0 w 1532613"/>
                <a:gd name="connsiteY6" fmla="*/ 569753 h 646016"/>
                <a:gd name="connsiteX7" fmla="*/ 23247 w 1532613"/>
                <a:gd name="connsiteY7" fmla="*/ 84012 h 646016"/>
                <a:gd name="connsiteX0" fmla="*/ 0 w 1548111"/>
                <a:gd name="connsiteY0" fmla="*/ 84012 h 646016"/>
                <a:gd name="connsiteX1" fmla="*/ 1209605 w 1548111"/>
                <a:gd name="connsiteY1" fmla="*/ 76264 h 646016"/>
                <a:gd name="connsiteX2" fmla="*/ 1225103 w 1548111"/>
                <a:gd name="connsiteY2" fmla="*/ 0 h 646016"/>
                <a:gd name="connsiteX3" fmla="*/ 1548111 w 1548111"/>
                <a:gd name="connsiteY3" fmla="*/ 323008 h 646016"/>
                <a:gd name="connsiteX4" fmla="*/ 1225103 w 1548111"/>
                <a:gd name="connsiteY4" fmla="*/ 646016 h 646016"/>
                <a:gd name="connsiteX5" fmla="*/ 1170859 w 1548111"/>
                <a:gd name="connsiteY5" fmla="*/ 569752 h 646016"/>
                <a:gd name="connsiteX6" fmla="*/ 15498 w 1548111"/>
                <a:gd name="connsiteY6" fmla="*/ 569753 h 646016"/>
                <a:gd name="connsiteX7" fmla="*/ 0 w 1548111"/>
                <a:gd name="connsiteY7" fmla="*/ 84012 h 646016"/>
                <a:gd name="connsiteX0" fmla="*/ 7749 w 1532613"/>
                <a:gd name="connsiteY0" fmla="*/ 91761 h 646016"/>
                <a:gd name="connsiteX1" fmla="*/ 1194107 w 1532613"/>
                <a:gd name="connsiteY1" fmla="*/ 76264 h 646016"/>
                <a:gd name="connsiteX2" fmla="*/ 1209605 w 1532613"/>
                <a:gd name="connsiteY2" fmla="*/ 0 h 646016"/>
                <a:gd name="connsiteX3" fmla="*/ 1532613 w 1532613"/>
                <a:gd name="connsiteY3" fmla="*/ 323008 h 646016"/>
                <a:gd name="connsiteX4" fmla="*/ 1209605 w 1532613"/>
                <a:gd name="connsiteY4" fmla="*/ 646016 h 646016"/>
                <a:gd name="connsiteX5" fmla="*/ 1155361 w 1532613"/>
                <a:gd name="connsiteY5" fmla="*/ 569752 h 646016"/>
                <a:gd name="connsiteX6" fmla="*/ 0 w 1532613"/>
                <a:gd name="connsiteY6" fmla="*/ 569753 h 646016"/>
                <a:gd name="connsiteX7" fmla="*/ 7749 w 1532613"/>
                <a:gd name="connsiteY7" fmla="*/ 91761 h 646016"/>
                <a:gd name="connsiteX0" fmla="*/ 0 w 1536294"/>
                <a:gd name="connsiteY0" fmla="*/ 76521 h 646016"/>
                <a:gd name="connsiteX1" fmla="*/ 1197788 w 1536294"/>
                <a:gd name="connsiteY1" fmla="*/ 76264 h 646016"/>
                <a:gd name="connsiteX2" fmla="*/ 1213286 w 1536294"/>
                <a:gd name="connsiteY2" fmla="*/ 0 h 646016"/>
                <a:gd name="connsiteX3" fmla="*/ 1536294 w 1536294"/>
                <a:gd name="connsiteY3" fmla="*/ 323008 h 646016"/>
                <a:gd name="connsiteX4" fmla="*/ 1213286 w 1536294"/>
                <a:gd name="connsiteY4" fmla="*/ 646016 h 646016"/>
                <a:gd name="connsiteX5" fmla="*/ 1159042 w 1536294"/>
                <a:gd name="connsiteY5" fmla="*/ 569752 h 646016"/>
                <a:gd name="connsiteX6" fmla="*/ 3681 w 1536294"/>
                <a:gd name="connsiteY6" fmla="*/ 569753 h 646016"/>
                <a:gd name="connsiteX7" fmla="*/ 0 w 1536294"/>
                <a:gd name="connsiteY7" fmla="*/ 76521 h 646016"/>
                <a:gd name="connsiteX0" fmla="*/ 0 w 1536294"/>
                <a:gd name="connsiteY0" fmla="*/ 76521 h 646016"/>
                <a:gd name="connsiteX1" fmla="*/ 1213028 w 1536294"/>
                <a:gd name="connsiteY1" fmla="*/ 76264 h 646016"/>
                <a:gd name="connsiteX2" fmla="*/ 1213286 w 1536294"/>
                <a:gd name="connsiteY2" fmla="*/ 0 h 646016"/>
                <a:gd name="connsiteX3" fmla="*/ 1536294 w 1536294"/>
                <a:gd name="connsiteY3" fmla="*/ 323008 h 646016"/>
                <a:gd name="connsiteX4" fmla="*/ 1213286 w 1536294"/>
                <a:gd name="connsiteY4" fmla="*/ 646016 h 646016"/>
                <a:gd name="connsiteX5" fmla="*/ 1159042 w 1536294"/>
                <a:gd name="connsiteY5" fmla="*/ 569752 h 646016"/>
                <a:gd name="connsiteX6" fmla="*/ 3681 w 1536294"/>
                <a:gd name="connsiteY6" fmla="*/ 569753 h 646016"/>
                <a:gd name="connsiteX7" fmla="*/ 0 w 1536294"/>
                <a:gd name="connsiteY7" fmla="*/ 76521 h 646016"/>
                <a:gd name="connsiteX0" fmla="*/ 0 w 1536294"/>
                <a:gd name="connsiteY0" fmla="*/ 76521 h 646016"/>
                <a:gd name="connsiteX1" fmla="*/ 1213028 w 1536294"/>
                <a:gd name="connsiteY1" fmla="*/ 76264 h 646016"/>
                <a:gd name="connsiteX2" fmla="*/ 1213286 w 1536294"/>
                <a:gd name="connsiteY2" fmla="*/ 0 h 646016"/>
                <a:gd name="connsiteX3" fmla="*/ 1536294 w 1536294"/>
                <a:gd name="connsiteY3" fmla="*/ 323008 h 646016"/>
                <a:gd name="connsiteX4" fmla="*/ 1213286 w 1536294"/>
                <a:gd name="connsiteY4" fmla="*/ 646016 h 646016"/>
                <a:gd name="connsiteX5" fmla="*/ 1208572 w 1536294"/>
                <a:gd name="connsiteY5" fmla="*/ 558322 h 646016"/>
                <a:gd name="connsiteX6" fmla="*/ 3681 w 1536294"/>
                <a:gd name="connsiteY6" fmla="*/ 569753 h 646016"/>
                <a:gd name="connsiteX7" fmla="*/ 0 w 1536294"/>
                <a:gd name="connsiteY7" fmla="*/ 76521 h 646016"/>
                <a:gd name="connsiteX0" fmla="*/ 0 w 1418184"/>
                <a:gd name="connsiteY0" fmla="*/ 76521 h 646016"/>
                <a:gd name="connsiteX1" fmla="*/ 1213028 w 1418184"/>
                <a:gd name="connsiteY1" fmla="*/ 76264 h 646016"/>
                <a:gd name="connsiteX2" fmla="*/ 1213286 w 1418184"/>
                <a:gd name="connsiteY2" fmla="*/ 0 h 646016"/>
                <a:gd name="connsiteX3" fmla="*/ 1418184 w 1418184"/>
                <a:gd name="connsiteY3" fmla="*/ 337207 h 646016"/>
                <a:gd name="connsiteX4" fmla="*/ 1213286 w 1418184"/>
                <a:gd name="connsiteY4" fmla="*/ 646016 h 646016"/>
                <a:gd name="connsiteX5" fmla="*/ 1208572 w 1418184"/>
                <a:gd name="connsiteY5" fmla="*/ 558322 h 646016"/>
                <a:gd name="connsiteX6" fmla="*/ 3681 w 1418184"/>
                <a:gd name="connsiteY6" fmla="*/ 569753 h 646016"/>
                <a:gd name="connsiteX7" fmla="*/ 0 w 1418184"/>
                <a:gd name="connsiteY7" fmla="*/ 76521 h 646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8184" h="646016">
                  <a:moveTo>
                    <a:pt x="0" y="76521"/>
                  </a:moveTo>
                  <a:lnTo>
                    <a:pt x="1213028" y="76264"/>
                  </a:lnTo>
                  <a:lnTo>
                    <a:pt x="1213286" y="0"/>
                  </a:lnTo>
                  <a:lnTo>
                    <a:pt x="1418184" y="337207"/>
                  </a:lnTo>
                  <a:lnTo>
                    <a:pt x="1213286" y="646016"/>
                  </a:lnTo>
                  <a:lnTo>
                    <a:pt x="1208572" y="558322"/>
                  </a:lnTo>
                  <a:lnTo>
                    <a:pt x="3681" y="569753"/>
                  </a:lnTo>
                  <a:lnTo>
                    <a:pt x="0" y="76521"/>
                  </a:lnTo>
                  <a:close/>
                </a:path>
              </a:pathLst>
            </a:custGeom>
            <a:solidFill>
              <a:srgbClr val="98D7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7F205B0A-F4FE-0B71-AD0B-873BC54297DB}"/>
                </a:ext>
              </a:extLst>
            </p:cNvPr>
            <p:cNvSpPr txBox="1"/>
            <p:nvPr/>
          </p:nvSpPr>
          <p:spPr>
            <a:xfrm>
              <a:off x="5837794" y="7181888"/>
              <a:ext cx="1716031" cy="361875"/>
            </a:xfrm>
            <a:prstGeom prst="chevron">
              <a:avLst/>
            </a:prstGeom>
            <a:noFill/>
            <a:ln>
              <a:noFill/>
            </a:ln>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応募は裏面</a:t>
              </a:r>
            </a:p>
          </p:txBody>
        </p:sp>
      </p:grpSp>
      <p:graphicFrame>
        <p:nvGraphicFramePr>
          <p:cNvPr id="38" name="表 37">
            <a:extLst>
              <a:ext uri="{FF2B5EF4-FFF2-40B4-BE49-F238E27FC236}">
                <a16:creationId xmlns:a16="http://schemas.microsoft.com/office/drawing/2014/main" id="{E1DB177A-8AB0-1475-E608-8CDC210DCBAC}"/>
              </a:ext>
            </a:extLst>
          </p:cNvPr>
          <p:cNvGraphicFramePr>
            <a:graphicFrameLocks noGrp="1"/>
          </p:cNvGraphicFramePr>
          <p:nvPr>
            <p:extLst>
              <p:ext uri="{D42A27DB-BD31-4B8C-83A1-F6EECF244321}">
                <p14:modId xmlns:p14="http://schemas.microsoft.com/office/powerpoint/2010/main" val="3804528242"/>
              </p:ext>
            </p:extLst>
          </p:nvPr>
        </p:nvGraphicFramePr>
        <p:xfrm>
          <a:off x="204934" y="9713485"/>
          <a:ext cx="7187131" cy="638488"/>
        </p:xfrm>
        <a:graphic>
          <a:graphicData uri="http://schemas.openxmlformats.org/drawingml/2006/table">
            <a:tbl>
              <a:tblPr firstRow="1" bandRow="1">
                <a:tableStyleId>{5C22544A-7EE6-4342-B048-85BDC9FD1C3A}</a:tableStyleId>
              </a:tblPr>
              <a:tblGrid>
                <a:gridCol w="1038867">
                  <a:extLst>
                    <a:ext uri="{9D8B030D-6E8A-4147-A177-3AD203B41FA5}">
                      <a16:colId xmlns:a16="http://schemas.microsoft.com/office/drawing/2014/main" val="736850227"/>
                    </a:ext>
                  </a:extLst>
                </a:gridCol>
                <a:gridCol w="3381296">
                  <a:extLst>
                    <a:ext uri="{9D8B030D-6E8A-4147-A177-3AD203B41FA5}">
                      <a16:colId xmlns:a16="http://schemas.microsoft.com/office/drawing/2014/main" val="231190467"/>
                    </a:ext>
                  </a:extLst>
                </a:gridCol>
                <a:gridCol w="666909">
                  <a:extLst>
                    <a:ext uri="{9D8B030D-6E8A-4147-A177-3AD203B41FA5}">
                      <a16:colId xmlns:a16="http://schemas.microsoft.com/office/drawing/2014/main" val="285801562"/>
                    </a:ext>
                  </a:extLst>
                </a:gridCol>
                <a:gridCol w="2100059">
                  <a:extLst>
                    <a:ext uri="{9D8B030D-6E8A-4147-A177-3AD203B41FA5}">
                      <a16:colId xmlns:a16="http://schemas.microsoft.com/office/drawing/2014/main" val="2056543584"/>
                    </a:ext>
                  </a:extLst>
                </a:gridCol>
              </a:tblGrid>
              <a:tr h="638488">
                <a:tc>
                  <a:txBody>
                    <a:bodyPr/>
                    <a:lstStyle/>
                    <a:p>
                      <a:pPr algn="ctr"/>
                      <a:r>
                        <a:rPr kumimoji="1" lang="ja-JP" altLang="en-US" sz="1500" dirty="0">
                          <a:solidFill>
                            <a:schemeClr val="bg1"/>
                          </a:solidFill>
                          <a:latin typeface="メイリオ" panose="020B0604030504040204" pitchFamily="50" charset="-128"/>
                          <a:ea typeface="メイリオ" panose="020B0604030504040204" pitchFamily="50" charset="-128"/>
                        </a:rPr>
                        <a:t>主催</a:t>
                      </a:r>
                      <a:endParaRPr kumimoji="1" lang="en-US" altLang="ja-JP" sz="1500" dirty="0">
                        <a:solidFill>
                          <a:schemeClr val="bg1"/>
                        </a:solidFill>
                        <a:latin typeface="メイリオ" panose="020B0604030504040204" pitchFamily="50" charset="-128"/>
                        <a:ea typeface="メイリオ" panose="020B0604030504040204" pitchFamily="50" charset="-128"/>
                      </a:endParaRPr>
                    </a:p>
                    <a:p>
                      <a:pPr algn="ctr"/>
                      <a:r>
                        <a:rPr kumimoji="1" lang="ja-JP" altLang="en-US" sz="800" dirty="0">
                          <a:solidFill>
                            <a:schemeClr val="bg1"/>
                          </a:solidFill>
                          <a:latin typeface="メイリオ" panose="020B0604030504040204" pitchFamily="50" charset="-128"/>
                          <a:ea typeface="メイリオ" panose="020B0604030504040204" pitchFamily="50" charset="-128"/>
                        </a:rPr>
                        <a:t>お申込・お問合せ</a:t>
                      </a:r>
                    </a:p>
                  </a:txBody>
                  <a:tcPr marL="96365" marR="96365" marT="48181" marB="48181"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kumimoji="1" lang="ja-JP" altLang="en-US" sz="1500" dirty="0">
                          <a:solidFill>
                            <a:schemeClr val="tx1"/>
                          </a:solidFill>
                          <a:latin typeface="メイリオ" panose="020B0604030504040204" pitchFamily="50" charset="-128"/>
                          <a:ea typeface="メイリオ" panose="020B0604030504040204" pitchFamily="50" charset="-128"/>
                        </a:rPr>
                        <a:t> 二戸地域雇用創造協議会</a:t>
                      </a:r>
                      <a:endParaRPr kumimoji="1" lang="en-US" altLang="ja-JP" sz="15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（二戸市石切所字荷渡</a:t>
                      </a:r>
                      <a:r>
                        <a:rPr kumimoji="1" lang="en-US" altLang="ja-JP" sz="900" dirty="0">
                          <a:solidFill>
                            <a:schemeClr val="tx1"/>
                          </a:solidFill>
                          <a:latin typeface="メイリオ" panose="020B0604030504040204" pitchFamily="50" charset="-128"/>
                          <a:ea typeface="メイリオ" panose="020B0604030504040204" pitchFamily="50" charset="-128"/>
                        </a:rPr>
                        <a:t>6-3</a:t>
                      </a:r>
                      <a:r>
                        <a:rPr kumimoji="1" lang="ja-JP" altLang="en-US" sz="900" dirty="0">
                          <a:solidFill>
                            <a:schemeClr val="tx1"/>
                          </a:solidFill>
                          <a:latin typeface="メイリオ" panose="020B0604030504040204" pitchFamily="50" charset="-128"/>
                          <a:ea typeface="メイリオ" panose="020B0604030504040204" pitchFamily="50" charset="-128"/>
                        </a:rPr>
                        <a:t>　二戸地区合同庁舎</a:t>
                      </a:r>
                      <a:r>
                        <a:rPr kumimoji="1" lang="en-US" altLang="ja-JP" sz="900" dirty="0">
                          <a:solidFill>
                            <a:schemeClr val="tx1"/>
                          </a:solidFill>
                          <a:latin typeface="メイリオ" panose="020B0604030504040204" pitchFamily="50" charset="-128"/>
                          <a:ea typeface="メイリオ" panose="020B0604030504040204" pitchFamily="50" charset="-128"/>
                        </a:rPr>
                        <a:t>1</a:t>
                      </a:r>
                      <a:r>
                        <a:rPr kumimoji="1" lang="ja-JP" altLang="en-US" sz="900" dirty="0">
                          <a:solidFill>
                            <a:schemeClr val="tx1"/>
                          </a:solidFill>
                          <a:latin typeface="メイリオ" panose="020B0604030504040204" pitchFamily="50" charset="-128"/>
                          <a:ea typeface="メイリオ" panose="020B0604030504040204" pitchFamily="50" charset="-128"/>
                        </a:rPr>
                        <a:t>階）</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en-US" altLang="ja-JP" sz="900" dirty="0">
                          <a:solidFill>
                            <a:schemeClr val="tx1"/>
                          </a:solidFill>
                          <a:latin typeface="メイリオ" panose="020B0604030504040204" pitchFamily="50" charset="-128"/>
                          <a:ea typeface="メイリオ" panose="020B0604030504040204" pitchFamily="50" charset="-128"/>
                        </a:rPr>
                        <a:t>TEL</a:t>
                      </a:r>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en-US" altLang="ja-JP" sz="900" dirty="0">
                          <a:solidFill>
                            <a:schemeClr val="tx1"/>
                          </a:solidFill>
                          <a:latin typeface="メイリオ" panose="020B0604030504040204" pitchFamily="50" charset="-128"/>
                          <a:ea typeface="メイリオ" panose="020B0604030504040204" pitchFamily="50" charset="-128"/>
                        </a:rPr>
                        <a:t>0195-43-4250</a:t>
                      </a:r>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en-US" altLang="ja-JP" sz="900" dirty="0">
                          <a:solidFill>
                            <a:schemeClr val="tx1"/>
                          </a:solidFill>
                          <a:latin typeface="メイリオ" panose="020B0604030504040204" pitchFamily="50" charset="-128"/>
                          <a:ea typeface="メイリオ" panose="020B0604030504040204" pitchFamily="50" charset="-128"/>
                        </a:rPr>
                        <a:t>FAX</a:t>
                      </a:r>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en-US" altLang="ja-JP" sz="900" dirty="0">
                          <a:solidFill>
                            <a:schemeClr val="tx1"/>
                          </a:solidFill>
                          <a:latin typeface="メイリオ" panose="020B0604030504040204" pitchFamily="50" charset="-128"/>
                          <a:ea typeface="メイリオ" panose="020B0604030504040204" pitchFamily="50" charset="-128"/>
                        </a:rPr>
                        <a:t>0195-43-4251</a:t>
                      </a:r>
                    </a:p>
                  </a:txBody>
                  <a:tcPr marL="96365" marR="96365" marT="48181" marB="48181"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500" dirty="0">
                          <a:solidFill>
                            <a:schemeClr val="bg1"/>
                          </a:solidFill>
                          <a:latin typeface="メイリオ" panose="020B0604030504040204" pitchFamily="50" charset="-128"/>
                          <a:ea typeface="メイリオ" panose="020B0604030504040204" pitchFamily="50" charset="-128"/>
                        </a:rPr>
                        <a:t>共催</a:t>
                      </a:r>
                    </a:p>
                  </a:txBody>
                  <a:tcPr marL="96365" marR="96365" marT="48181" marB="48181"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algn="l"/>
                      <a:r>
                        <a:rPr kumimoji="1" lang="ja-JP" altLang="en-US" sz="1500" dirty="0">
                          <a:solidFill>
                            <a:schemeClr val="tx1"/>
                          </a:solidFill>
                          <a:latin typeface="メイリオ" panose="020B0604030504040204" pitchFamily="50" charset="-128"/>
                          <a:ea typeface="メイリオ" panose="020B0604030504040204" pitchFamily="50" charset="-128"/>
                        </a:rPr>
                        <a:t>二戸公共職業安定所</a:t>
                      </a:r>
                      <a:endParaRPr kumimoji="1" lang="en-US" altLang="ja-JP" sz="1500" dirty="0">
                        <a:solidFill>
                          <a:schemeClr val="tx1"/>
                        </a:solidFill>
                        <a:latin typeface="メイリオ" panose="020B0604030504040204" pitchFamily="50" charset="-128"/>
                        <a:ea typeface="メイリオ" panose="020B0604030504040204" pitchFamily="50" charset="-128"/>
                      </a:endParaRPr>
                    </a:p>
                    <a:p>
                      <a:pPr algn="l"/>
                      <a:r>
                        <a:rPr kumimoji="1" lang="ja-JP" altLang="en-US" sz="1500" dirty="0">
                          <a:solidFill>
                            <a:schemeClr val="tx1"/>
                          </a:solidFill>
                          <a:latin typeface="メイリオ" panose="020B0604030504040204" pitchFamily="50" charset="-128"/>
                          <a:ea typeface="メイリオ" panose="020B0604030504040204" pitchFamily="50" charset="-128"/>
                        </a:rPr>
                        <a:t>二戸地域雇用開発協会</a:t>
                      </a:r>
                      <a:endParaRPr kumimoji="1" lang="en-US" altLang="ja-JP" sz="1500" dirty="0">
                        <a:solidFill>
                          <a:schemeClr val="tx1"/>
                        </a:solidFill>
                        <a:latin typeface="メイリオ" panose="020B0604030504040204" pitchFamily="50" charset="-128"/>
                        <a:ea typeface="メイリオ" panose="020B0604030504040204" pitchFamily="50" charset="-128"/>
                      </a:endParaRPr>
                    </a:p>
                  </a:txBody>
                  <a:tcPr marL="96365" marR="96365" marT="48181" marB="48181"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4984614"/>
                  </a:ext>
                </a:extLst>
              </a:tr>
            </a:tbl>
          </a:graphicData>
        </a:graphic>
      </p:graphicFrame>
      <p:grpSp>
        <p:nvGrpSpPr>
          <p:cNvPr id="44" name="グループ化 43">
            <a:extLst>
              <a:ext uri="{FF2B5EF4-FFF2-40B4-BE49-F238E27FC236}">
                <a16:creationId xmlns:a16="http://schemas.microsoft.com/office/drawing/2014/main" id="{AAF6F3FD-46EE-AACE-9891-14B769EE57CE}"/>
              </a:ext>
            </a:extLst>
          </p:cNvPr>
          <p:cNvGrpSpPr/>
          <p:nvPr/>
        </p:nvGrpSpPr>
        <p:grpSpPr>
          <a:xfrm rot="480694" flipH="1">
            <a:off x="6558376" y="2407471"/>
            <a:ext cx="891354" cy="962487"/>
            <a:chOff x="59997" y="1537220"/>
            <a:chExt cx="1265885" cy="1366907"/>
          </a:xfrm>
        </p:grpSpPr>
        <p:pic>
          <p:nvPicPr>
            <p:cNvPr id="37" name="図 36">
              <a:extLst>
                <a:ext uri="{FF2B5EF4-FFF2-40B4-BE49-F238E27FC236}">
                  <a16:creationId xmlns:a16="http://schemas.microsoft.com/office/drawing/2014/main" id="{E55A854E-6254-CB51-3E02-F690BF4D6BF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rot="462056">
              <a:off x="165373" y="1537220"/>
              <a:ext cx="652363" cy="694436"/>
            </a:xfrm>
            <a:prstGeom prst="rect">
              <a:avLst/>
            </a:prstGeom>
          </p:spPr>
        </p:pic>
        <p:pic>
          <p:nvPicPr>
            <p:cNvPr id="39" name="図 38">
              <a:extLst>
                <a:ext uri="{FF2B5EF4-FFF2-40B4-BE49-F238E27FC236}">
                  <a16:creationId xmlns:a16="http://schemas.microsoft.com/office/drawing/2014/main" id="{CA32557C-FD93-DA76-B802-FC3E9EE3636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rot="20749965">
              <a:off x="59997" y="1967956"/>
              <a:ext cx="851067" cy="898348"/>
            </a:xfrm>
            <a:prstGeom prst="rect">
              <a:avLst/>
            </a:prstGeom>
          </p:spPr>
        </p:pic>
        <p:pic>
          <p:nvPicPr>
            <p:cNvPr id="43" name="図 42">
              <a:extLst>
                <a:ext uri="{FF2B5EF4-FFF2-40B4-BE49-F238E27FC236}">
                  <a16:creationId xmlns:a16="http://schemas.microsoft.com/office/drawing/2014/main" id="{FA36AEBD-08DE-C0E9-3DD5-2D383EF9A0D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rot="2631639">
              <a:off x="661648" y="2202992"/>
              <a:ext cx="664234" cy="701135"/>
            </a:xfrm>
            <a:prstGeom prst="rect">
              <a:avLst/>
            </a:prstGeom>
          </p:spPr>
        </p:pic>
      </p:grpSp>
      <p:pic>
        <p:nvPicPr>
          <p:cNvPr id="46" name="図 45">
            <a:extLst>
              <a:ext uri="{FF2B5EF4-FFF2-40B4-BE49-F238E27FC236}">
                <a16:creationId xmlns:a16="http://schemas.microsoft.com/office/drawing/2014/main" id="{D1527E18-B089-593E-B2E7-DB6FC2A9D262}"/>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flipH="1">
            <a:off x="-115573" y="2554853"/>
            <a:ext cx="1210842" cy="937341"/>
          </a:xfrm>
          <a:prstGeom prst="rect">
            <a:avLst/>
          </a:prstGeom>
        </p:spPr>
      </p:pic>
      <p:pic>
        <p:nvPicPr>
          <p:cNvPr id="35" name="図 34">
            <a:extLst>
              <a:ext uri="{FF2B5EF4-FFF2-40B4-BE49-F238E27FC236}">
                <a16:creationId xmlns:a16="http://schemas.microsoft.com/office/drawing/2014/main" id="{EC014FEC-F096-343F-8711-6E3EB23CF6F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4574481" y="-405393"/>
            <a:ext cx="3262953" cy="1800716"/>
          </a:xfrm>
          <a:prstGeom prst="rect">
            <a:avLst/>
          </a:prstGeom>
        </p:spPr>
      </p:pic>
      <p:sp>
        <p:nvSpPr>
          <p:cNvPr id="4" name="正方形/長方形 3">
            <a:extLst>
              <a:ext uri="{FF2B5EF4-FFF2-40B4-BE49-F238E27FC236}">
                <a16:creationId xmlns:a16="http://schemas.microsoft.com/office/drawing/2014/main" id="{A5C502A6-309F-4C55-A86C-C8D3AB22E0DD}"/>
              </a:ext>
            </a:extLst>
          </p:cNvPr>
          <p:cNvSpPr/>
          <p:nvPr/>
        </p:nvSpPr>
        <p:spPr>
          <a:xfrm>
            <a:off x="836705" y="515274"/>
            <a:ext cx="6420503" cy="1446550"/>
          </a:xfrm>
          <a:prstGeom prst="rect">
            <a:avLst/>
          </a:prstGeom>
          <a:noFill/>
          <a:ln w="57150">
            <a:noFill/>
          </a:ln>
          <a:effectLst>
            <a:glow rad="228600">
              <a:schemeClr val="accent3">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ja-JP" altLang="en-US" sz="6600" dirty="0">
                <a:ln w="19050">
                  <a:solidFill>
                    <a:schemeClr val="tx1"/>
                  </a:solidFill>
                </a:ln>
                <a:solidFill>
                  <a:schemeClr val="accent4"/>
                </a:solidFill>
                <a:effectLst>
                  <a:outerShdw blurRad="38100" dist="25400" dir="5400000" algn="ctr" rotWithShape="0">
                    <a:schemeClr val="tx1">
                      <a:alpha val="50000"/>
                    </a:schemeClr>
                  </a:outerShdw>
                </a:effectLst>
                <a:latin typeface="HGP創英角ﾎﾟｯﾌﾟ体" panose="040B0A00000000000000" pitchFamily="50" charset="-128"/>
                <a:ea typeface="HGP創英角ﾎﾟｯﾌﾟ体" panose="040B0A00000000000000" pitchFamily="50" charset="-128"/>
              </a:rPr>
              <a:t>ミニ</a:t>
            </a:r>
            <a:r>
              <a:rPr lang="ja-JP" altLang="en-US" sz="8800" dirty="0">
                <a:ln w="19050">
                  <a:solidFill>
                    <a:schemeClr val="tx1"/>
                  </a:solidFill>
                </a:ln>
                <a:solidFill>
                  <a:schemeClr val="accent4"/>
                </a:solidFill>
                <a:effectLst>
                  <a:outerShdw blurRad="38100" dist="25400" dir="5400000" algn="ctr" rotWithShape="0">
                    <a:schemeClr val="tx1">
                      <a:alpha val="50000"/>
                    </a:schemeClr>
                  </a:outerShdw>
                </a:effectLst>
                <a:latin typeface="HGP創英角ﾎﾟｯﾌﾟ体" panose="040B0A00000000000000" pitchFamily="50" charset="-128"/>
                <a:ea typeface="HGP創英角ﾎﾟｯﾌﾟ体" panose="040B0A00000000000000" pitchFamily="50" charset="-128"/>
              </a:rPr>
              <a:t>面談会</a:t>
            </a:r>
            <a:endParaRPr lang="ja-JP" altLang="en-US" sz="9600" dirty="0">
              <a:ln w="19050">
                <a:solidFill>
                  <a:schemeClr val="tx1"/>
                </a:solidFill>
              </a:ln>
              <a:solidFill>
                <a:schemeClr val="accent4"/>
              </a:solidFill>
              <a:effectLst>
                <a:outerShdw blurRad="38100" dist="25400" dir="5400000" algn="ctr" rotWithShape="0">
                  <a:schemeClr val="tx1">
                    <a:alpha val="50000"/>
                  </a:schemeClr>
                </a:outerShdw>
              </a:effectLst>
              <a:latin typeface="HGP創英角ﾎﾟｯﾌﾟ体" panose="040B0A00000000000000" pitchFamily="50" charset="-128"/>
              <a:ea typeface="HGP創英角ﾎﾟｯﾌﾟ体" panose="040B0A00000000000000" pitchFamily="50" charset="-128"/>
            </a:endParaRPr>
          </a:p>
        </p:txBody>
      </p:sp>
      <p:sp>
        <p:nvSpPr>
          <p:cNvPr id="6" name="テキスト ボックス 5"/>
          <p:cNvSpPr txBox="1"/>
          <p:nvPr/>
        </p:nvSpPr>
        <p:spPr>
          <a:xfrm>
            <a:off x="12051" y="0"/>
            <a:ext cx="7063450" cy="230832"/>
          </a:xfrm>
          <a:prstGeom prst="rect">
            <a:avLst/>
          </a:prstGeom>
          <a:noFill/>
        </p:spPr>
        <p:txBody>
          <a:bodyPr wrap="square" rtlCol="0">
            <a:spAutoFit/>
          </a:bodyPr>
          <a:lstStyle/>
          <a:p>
            <a:r>
              <a:rPr kumimoji="1" lang="ja-JP" altLang="en-US" sz="900" dirty="0">
                <a:solidFill>
                  <a:schemeClr val="bg1"/>
                </a:solidFill>
                <a:latin typeface="メイリオ" panose="020B0604030504040204" pitchFamily="50" charset="-128"/>
                <a:ea typeface="メイリオ" panose="020B0604030504040204" pitchFamily="50" charset="-128"/>
              </a:rPr>
              <a:t>厚生労働省・岩手労働局委託事業　地域雇用活性化推進事業（就職促進の取組 </a:t>
            </a:r>
            <a:r>
              <a:rPr kumimoji="1" lang="en-US" altLang="ja-JP" sz="900" dirty="0">
                <a:solidFill>
                  <a:schemeClr val="bg1"/>
                </a:solidFill>
                <a:latin typeface="メイリオ" panose="020B0604030504040204" pitchFamily="50" charset="-128"/>
                <a:ea typeface="メイリオ" panose="020B0604030504040204" pitchFamily="50" charset="-128"/>
              </a:rPr>
              <a:t>/ </a:t>
            </a:r>
            <a:r>
              <a:rPr kumimoji="1" lang="ja-JP" altLang="en-US" sz="900" dirty="0">
                <a:solidFill>
                  <a:schemeClr val="bg1"/>
                </a:solidFill>
                <a:latin typeface="メイリオ" panose="020B0604030504040204" pitchFamily="50" charset="-128"/>
                <a:ea typeface="メイリオ" panose="020B0604030504040204" pitchFamily="50" charset="-128"/>
              </a:rPr>
              <a:t>ミニ面談会）</a:t>
            </a:r>
          </a:p>
        </p:txBody>
      </p:sp>
      <p:pic>
        <p:nvPicPr>
          <p:cNvPr id="27" name="図 26">
            <a:extLst>
              <a:ext uri="{FF2B5EF4-FFF2-40B4-BE49-F238E27FC236}">
                <a16:creationId xmlns:a16="http://schemas.microsoft.com/office/drawing/2014/main" id="{ABF0AA3C-1A7E-3B09-F483-A65D316E98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4736" y="652418"/>
            <a:ext cx="962208" cy="936000"/>
          </a:xfrm>
          <a:prstGeom prst="rect">
            <a:avLst/>
          </a:prstGeom>
        </p:spPr>
      </p:pic>
    </p:spTree>
    <p:extLst>
      <p:ext uri="{BB962C8B-B14F-4D97-AF65-F5344CB8AC3E}">
        <p14:creationId xmlns:p14="http://schemas.microsoft.com/office/powerpoint/2010/main" val="290155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5981" y="89054"/>
            <a:ext cx="5512569" cy="219811"/>
          </a:xfrm>
          <a:prstGeom prst="rect">
            <a:avLst/>
          </a:prstGeom>
          <a:noFill/>
          <a:ln>
            <a:noFill/>
          </a:ln>
        </p:spPr>
        <p:txBody>
          <a:bodyPr wrap="square" rtlCol="0">
            <a:spAutoFit/>
          </a:bodyPr>
          <a:lstStyle/>
          <a:p>
            <a:r>
              <a:rPr kumimoji="1" lang="ja-JP" altLang="en-US" sz="842" dirty="0">
                <a:latin typeface="メイリオ" panose="020B0604030504040204" pitchFamily="50" charset="-128"/>
                <a:ea typeface="メイリオ" panose="020B0604030504040204" pitchFamily="50" charset="-128"/>
              </a:rPr>
              <a:t>厚生労働省・岩手労働局委託事業　地域雇用活性化推進事業　（就職促進の取組 </a:t>
            </a:r>
            <a:r>
              <a:rPr kumimoji="1" lang="en-US" altLang="ja-JP" sz="842" dirty="0">
                <a:latin typeface="メイリオ" panose="020B0604030504040204" pitchFamily="50" charset="-128"/>
                <a:ea typeface="メイリオ" panose="020B0604030504040204" pitchFamily="50" charset="-128"/>
              </a:rPr>
              <a:t>/ </a:t>
            </a:r>
            <a:r>
              <a:rPr kumimoji="1" lang="ja-JP" altLang="en-US" sz="842" dirty="0">
                <a:latin typeface="メイリオ" panose="020B0604030504040204" pitchFamily="50" charset="-128"/>
                <a:ea typeface="メイリオ" panose="020B0604030504040204" pitchFamily="50" charset="-128"/>
              </a:rPr>
              <a:t>ミニ面談会）</a:t>
            </a:r>
          </a:p>
        </p:txBody>
      </p:sp>
      <p:graphicFrame>
        <p:nvGraphicFramePr>
          <p:cNvPr id="4" name="表 3"/>
          <p:cNvGraphicFramePr>
            <a:graphicFrameLocks noGrp="1"/>
          </p:cNvGraphicFramePr>
          <p:nvPr>
            <p:extLst>
              <p:ext uri="{D42A27DB-BD31-4B8C-83A1-F6EECF244321}">
                <p14:modId xmlns:p14="http://schemas.microsoft.com/office/powerpoint/2010/main" val="2388743368"/>
              </p:ext>
            </p:extLst>
          </p:nvPr>
        </p:nvGraphicFramePr>
        <p:xfrm>
          <a:off x="195981" y="381920"/>
          <a:ext cx="7167712" cy="765307"/>
        </p:xfrm>
        <a:graphic>
          <a:graphicData uri="http://schemas.openxmlformats.org/drawingml/2006/table">
            <a:tbl>
              <a:tblPr firstRow="1" bandRow="1">
                <a:tableStyleId>{5C22544A-7EE6-4342-B048-85BDC9FD1C3A}</a:tableStyleId>
              </a:tblPr>
              <a:tblGrid>
                <a:gridCol w="7167712">
                  <a:extLst>
                    <a:ext uri="{9D8B030D-6E8A-4147-A177-3AD203B41FA5}">
                      <a16:colId xmlns:a16="http://schemas.microsoft.com/office/drawing/2014/main" val="2468101531"/>
                    </a:ext>
                  </a:extLst>
                </a:gridCol>
              </a:tblGrid>
              <a:tr h="385455">
                <a:tc>
                  <a:txBody>
                    <a:bodyPr/>
                    <a:lstStyle/>
                    <a:p>
                      <a:pPr algn="ctr"/>
                      <a:r>
                        <a:rPr kumimoji="1" lang="ja-JP" altLang="en-US" sz="1900" dirty="0">
                          <a:latin typeface="メイリオ" panose="020B0604030504040204" pitchFamily="50" charset="-128"/>
                          <a:ea typeface="メイリオ" panose="020B0604030504040204" pitchFamily="50" charset="-128"/>
                        </a:rPr>
                        <a:t>ミ ニ 面 談 会</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solidFill>
                      <a:schemeClr val="bg1">
                        <a:lumMod val="50000"/>
                      </a:schemeClr>
                    </a:solidFill>
                  </a:tcPr>
                </a:tc>
                <a:extLst>
                  <a:ext uri="{0D108BD9-81ED-4DB2-BD59-A6C34878D82A}">
                    <a16:rowId xmlns:a16="http://schemas.microsoft.com/office/drawing/2014/main" val="857802339"/>
                  </a:ext>
                </a:extLst>
              </a:tr>
              <a:tr h="379385">
                <a:tc>
                  <a:txBody>
                    <a:bodyPr/>
                    <a:lstStyle/>
                    <a:p>
                      <a:pPr algn="ctr"/>
                      <a:r>
                        <a:rPr kumimoji="1" lang="ja-JP" altLang="en-US" sz="1300" dirty="0">
                          <a:latin typeface="メイリオ" panose="020B0604030504040204" pitchFamily="50" charset="-128"/>
                          <a:ea typeface="メイリオ" panose="020B0604030504040204" pitchFamily="50" charset="-128"/>
                        </a:rPr>
                        <a:t>開催日時：２０２５年７月</a:t>
                      </a:r>
                      <a:r>
                        <a:rPr kumimoji="1" lang="en-US" altLang="ja-JP" sz="1300" dirty="0">
                          <a:latin typeface="メイリオ" panose="020B0604030504040204" pitchFamily="50" charset="-128"/>
                          <a:ea typeface="メイリオ" panose="020B0604030504040204" pitchFamily="50" charset="-128"/>
                        </a:rPr>
                        <a:t>23</a:t>
                      </a:r>
                      <a:r>
                        <a:rPr kumimoji="1" lang="ja-JP" altLang="en-US" sz="1300" dirty="0">
                          <a:latin typeface="メイリオ" panose="020B0604030504040204" pitchFamily="50" charset="-128"/>
                          <a:ea typeface="メイリオ" panose="020B0604030504040204" pitchFamily="50" charset="-128"/>
                        </a:rPr>
                        <a:t>日（水）１４：００～１５：４５（１３：３０受付開始）</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28899466"/>
                  </a:ext>
                </a:extLst>
              </a:tr>
            </a:tbl>
          </a:graphicData>
        </a:graphic>
      </p:graphicFrame>
      <p:sp>
        <p:nvSpPr>
          <p:cNvPr id="5" name="テキスト ボックス 4"/>
          <p:cNvSpPr txBox="1"/>
          <p:nvPr/>
        </p:nvSpPr>
        <p:spPr>
          <a:xfrm>
            <a:off x="577976" y="1226619"/>
            <a:ext cx="1062836" cy="357733"/>
          </a:xfrm>
          <a:prstGeom prst="rect">
            <a:avLst/>
          </a:prstGeom>
          <a:noFill/>
          <a:ln>
            <a:solidFill>
              <a:schemeClr val="bg1">
                <a:lumMod val="50000"/>
              </a:schemeClr>
            </a:solidFill>
          </a:ln>
        </p:spPr>
        <p:txBody>
          <a:bodyPr wrap="square" rtlCol="0">
            <a:spAutoFit/>
          </a:bodyPr>
          <a:lstStyle/>
          <a:p>
            <a:pPr algn="ctr">
              <a:lnSpc>
                <a:spcPct val="150000"/>
              </a:lnSpc>
            </a:pPr>
            <a:r>
              <a:rPr kumimoji="1" lang="ja-JP" altLang="en-US" sz="1265" b="1" dirty="0">
                <a:latin typeface="メイリオ" panose="020B0604030504040204" pitchFamily="50" charset="-128"/>
                <a:ea typeface="メイリオ" panose="020B0604030504040204" pitchFamily="50" charset="-128"/>
              </a:rPr>
              <a:t>参加費無料</a:t>
            </a:r>
          </a:p>
        </p:txBody>
      </p:sp>
      <p:sp>
        <p:nvSpPr>
          <p:cNvPr id="6" name="テキスト ボックス 5"/>
          <p:cNvSpPr txBox="1"/>
          <p:nvPr/>
        </p:nvSpPr>
        <p:spPr>
          <a:xfrm>
            <a:off x="1723209" y="1243895"/>
            <a:ext cx="5393932" cy="319446"/>
          </a:xfrm>
          <a:prstGeom prst="rect">
            <a:avLst/>
          </a:prstGeom>
          <a:noFill/>
        </p:spPr>
        <p:txBody>
          <a:bodyPr wrap="square" rtlCol="0">
            <a:spAutoFit/>
          </a:bodyPr>
          <a:lstStyle/>
          <a:p>
            <a:r>
              <a:rPr kumimoji="1" lang="ja-JP" altLang="en-US" sz="1476" b="1" dirty="0">
                <a:latin typeface="メイリオ" panose="020B0604030504040204" pitchFamily="50" charset="-128"/>
                <a:ea typeface="メイリオ" panose="020B0604030504040204" pitchFamily="50" charset="-128"/>
              </a:rPr>
              <a:t>申込締切：開催の前日（開庁日）までにお申し込みください</a:t>
            </a:r>
          </a:p>
        </p:txBody>
      </p:sp>
      <p:grpSp>
        <p:nvGrpSpPr>
          <p:cNvPr id="16" name="グループ化 15"/>
          <p:cNvGrpSpPr/>
          <p:nvPr/>
        </p:nvGrpSpPr>
        <p:grpSpPr>
          <a:xfrm>
            <a:off x="442539" y="1805557"/>
            <a:ext cx="6674603" cy="404892"/>
            <a:chOff x="262217" y="1452334"/>
            <a:chExt cx="6333566" cy="306573"/>
          </a:xfrm>
        </p:grpSpPr>
        <p:sp>
          <p:nvSpPr>
            <p:cNvPr id="7" name="角丸四角形 6"/>
            <p:cNvSpPr/>
            <p:nvPr/>
          </p:nvSpPr>
          <p:spPr>
            <a:xfrm>
              <a:off x="262217" y="1452334"/>
              <a:ext cx="6333565" cy="306573"/>
            </a:xfrm>
            <a:prstGeom prst="roundRect">
              <a:avLst>
                <a:gd name="adj" fmla="val 50000"/>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66"/>
            </a:p>
          </p:txBody>
        </p:sp>
        <p:sp>
          <p:nvSpPr>
            <p:cNvPr id="8" name="テキスト ボックス 7"/>
            <p:cNvSpPr txBox="1"/>
            <p:nvPr/>
          </p:nvSpPr>
          <p:spPr>
            <a:xfrm>
              <a:off x="262217" y="1520113"/>
              <a:ext cx="6333566" cy="192598"/>
            </a:xfrm>
            <a:prstGeom prst="rect">
              <a:avLst/>
            </a:prstGeom>
            <a:noFill/>
          </p:spPr>
          <p:txBody>
            <a:bodyPr wrap="square" rtlCol="0">
              <a:spAutoFit/>
            </a:bodyPr>
            <a:lstStyle/>
            <a:p>
              <a:pPr algn="ctr"/>
              <a:r>
                <a:rPr kumimoji="1" lang="ja-JP" altLang="en-US" sz="1053" dirty="0">
                  <a:latin typeface="メイリオ" panose="020B0604030504040204" pitchFamily="50" charset="-128"/>
                  <a:ea typeface="メイリオ" panose="020B0604030504040204" pitchFamily="50" charset="-128"/>
                </a:rPr>
                <a:t>下記記入欄のすべての欄にご記入いただき、電話もしくは</a:t>
              </a:r>
              <a:r>
                <a:rPr kumimoji="1" lang="en-US" altLang="ja-JP" sz="1053" dirty="0">
                  <a:latin typeface="メイリオ" panose="020B0604030504040204" pitchFamily="50" charset="-128"/>
                  <a:ea typeface="メイリオ" panose="020B0604030504040204" pitchFamily="50" charset="-128"/>
                </a:rPr>
                <a:t>FAX</a:t>
              </a:r>
              <a:r>
                <a:rPr kumimoji="1" lang="ja-JP" altLang="en-US" sz="1053">
                  <a:latin typeface="メイリオ" panose="020B0604030504040204" pitchFamily="50" charset="-128"/>
                  <a:ea typeface="メイリオ" panose="020B0604030504040204" pitchFamily="50" charset="-128"/>
                </a:rPr>
                <a:t>にてお申込みください</a:t>
              </a:r>
              <a:r>
                <a:rPr kumimoji="1" lang="ja-JP" altLang="en-US" sz="1053" dirty="0">
                  <a:latin typeface="メイリオ" panose="020B0604030504040204" pitchFamily="50" charset="-128"/>
                  <a:ea typeface="メイリオ" panose="020B0604030504040204" pitchFamily="50" charset="-128"/>
                </a:rPr>
                <a:t>。</a:t>
              </a:r>
            </a:p>
          </p:txBody>
        </p:sp>
      </p:grpSp>
      <p:graphicFrame>
        <p:nvGraphicFramePr>
          <p:cNvPr id="10" name="表 9"/>
          <p:cNvGraphicFramePr>
            <a:graphicFrameLocks noGrp="1"/>
          </p:cNvGraphicFramePr>
          <p:nvPr/>
        </p:nvGraphicFramePr>
        <p:xfrm>
          <a:off x="197423" y="2889706"/>
          <a:ext cx="3249413" cy="626364"/>
        </p:xfrm>
        <a:graphic>
          <a:graphicData uri="http://schemas.openxmlformats.org/drawingml/2006/table">
            <a:tbl>
              <a:tblPr firstRow="1" bandRow="1">
                <a:tableStyleId>{5C22544A-7EE6-4342-B048-85BDC9FD1C3A}</a:tableStyleId>
              </a:tblPr>
              <a:tblGrid>
                <a:gridCol w="946153">
                  <a:extLst>
                    <a:ext uri="{9D8B030D-6E8A-4147-A177-3AD203B41FA5}">
                      <a16:colId xmlns:a16="http://schemas.microsoft.com/office/drawing/2014/main" val="1356610094"/>
                    </a:ext>
                  </a:extLst>
                </a:gridCol>
                <a:gridCol w="2303260">
                  <a:extLst>
                    <a:ext uri="{9D8B030D-6E8A-4147-A177-3AD203B41FA5}">
                      <a16:colId xmlns:a16="http://schemas.microsoft.com/office/drawing/2014/main" val="663903546"/>
                    </a:ext>
                  </a:extLst>
                </a:gridCol>
              </a:tblGrid>
              <a:tr h="626364">
                <a:tc>
                  <a:txBody>
                    <a:bodyPr/>
                    <a:lstStyle/>
                    <a:p>
                      <a:pPr algn="ctr"/>
                      <a:r>
                        <a:rPr kumimoji="1" lang="en-US" altLang="ja-JP" sz="1500" dirty="0">
                          <a:latin typeface="メイリオ" panose="020B0604030504040204" pitchFamily="50" charset="-128"/>
                          <a:ea typeface="メイリオ" panose="020B0604030504040204" pitchFamily="50" charset="-128"/>
                        </a:rPr>
                        <a:t>FAX</a:t>
                      </a:r>
                      <a:endParaRPr kumimoji="1" lang="ja-JP" altLang="en-US" sz="15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ctr">
                        <a:spcBef>
                          <a:spcPts val="600"/>
                        </a:spcBef>
                      </a:pPr>
                      <a:r>
                        <a:rPr kumimoji="1" lang="en-US" altLang="ja-JP" sz="1800" b="1" u="none" dirty="0">
                          <a:solidFill>
                            <a:schemeClr val="tx1"/>
                          </a:solidFill>
                          <a:latin typeface="メイリオ" panose="020B0604030504040204" pitchFamily="50" charset="-128"/>
                          <a:ea typeface="メイリオ" panose="020B0604030504040204" pitchFamily="50" charset="-128"/>
                        </a:rPr>
                        <a:t>0195-43-4251</a:t>
                      </a:r>
                      <a:endParaRPr kumimoji="1" lang="ja-JP" altLang="en-US" sz="1800" u="none" dirty="0">
                        <a:solidFill>
                          <a:sysClr val="windowText" lastClr="000000"/>
                        </a:solidFill>
                        <a:latin typeface="メイリオ" panose="020B0604030504040204" pitchFamily="50" charset="-128"/>
                        <a:ea typeface="メイリオ" panose="020B0604030504040204" pitchFamily="50" charset="-128"/>
                      </a:endParaRPr>
                    </a:p>
                  </a:txBody>
                  <a:tcPr marL="96365" marR="96365" marT="48181" marB="48181"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31765164"/>
                  </a:ext>
                </a:extLst>
              </a:tr>
            </a:tbl>
          </a:graphicData>
        </a:graphic>
      </p:graphicFrame>
      <p:graphicFrame>
        <p:nvGraphicFramePr>
          <p:cNvPr id="11" name="表 10"/>
          <p:cNvGraphicFramePr>
            <a:graphicFrameLocks noGrp="1"/>
          </p:cNvGraphicFramePr>
          <p:nvPr/>
        </p:nvGraphicFramePr>
        <p:xfrm>
          <a:off x="3652299" y="2889704"/>
          <a:ext cx="3712836" cy="645002"/>
        </p:xfrm>
        <a:graphic>
          <a:graphicData uri="http://schemas.openxmlformats.org/drawingml/2006/table">
            <a:tbl>
              <a:tblPr firstRow="1" bandRow="1">
                <a:tableStyleId>{5C22544A-7EE6-4342-B048-85BDC9FD1C3A}</a:tableStyleId>
              </a:tblPr>
              <a:tblGrid>
                <a:gridCol w="1081090">
                  <a:extLst>
                    <a:ext uri="{9D8B030D-6E8A-4147-A177-3AD203B41FA5}">
                      <a16:colId xmlns:a16="http://schemas.microsoft.com/office/drawing/2014/main" val="1356610094"/>
                    </a:ext>
                  </a:extLst>
                </a:gridCol>
                <a:gridCol w="2631746">
                  <a:extLst>
                    <a:ext uri="{9D8B030D-6E8A-4147-A177-3AD203B41FA5}">
                      <a16:colId xmlns:a16="http://schemas.microsoft.com/office/drawing/2014/main" val="663903546"/>
                    </a:ext>
                  </a:extLst>
                </a:gridCol>
              </a:tblGrid>
              <a:tr h="641191">
                <a:tc>
                  <a:txBody>
                    <a:bodyPr/>
                    <a:lstStyle/>
                    <a:p>
                      <a:pPr algn="ctr"/>
                      <a:r>
                        <a:rPr kumimoji="1" lang="ja-JP" altLang="en-US" sz="1500" dirty="0">
                          <a:solidFill>
                            <a:schemeClr val="bg1"/>
                          </a:solidFill>
                          <a:latin typeface="メイリオ" panose="020B0604030504040204" pitchFamily="50" charset="-128"/>
                          <a:ea typeface="メイリオ" panose="020B0604030504040204" pitchFamily="50" charset="-128"/>
                        </a:rPr>
                        <a:t>事務所</a:t>
                      </a:r>
                    </a:p>
                  </a:txBody>
                  <a:tcPr marL="96365" marR="96365" marT="48181" marB="48181"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l"/>
                      <a:r>
                        <a:rPr kumimoji="1" lang="ja-JP" altLang="en-US" sz="1200" dirty="0">
                          <a:solidFill>
                            <a:sysClr val="windowText" lastClr="000000"/>
                          </a:solidFill>
                          <a:latin typeface="メイリオ" panose="020B0604030504040204" pitchFamily="50" charset="-128"/>
                          <a:ea typeface="メイリオ" panose="020B0604030504040204" pitchFamily="50" charset="-128"/>
                        </a:rPr>
                        <a:t>〒</a:t>
                      </a:r>
                      <a:r>
                        <a:rPr kumimoji="1" lang="en-US" altLang="ja-JP" sz="1200" dirty="0">
                          <a:solidFill>
                            <a:sysClr val="windowText" lastClr="000000"/>
                          </a:solidFill>
                          <a:latin typeface="メイリオ" panose="020B0604030504040204" pitchFamily="50" charset="-128"/>
                          <a:ea typeface="メイリオ" panose="020B0604030504040204" pitchFamily="50" charset="-128"/>
                        </a:rPr>
                        <a:t>028-6103</a:t>
                      </a:r>
                    </a:p>
                    <a:p>
                      <a:pPr algn="l"/>
                      <a:r>
                        <a:rPr kumimoji="1" lang="ja-JP" altLang="en-US" sz="1200" dirty="0">
                          <a:solidFill>
                            <a:sysClr val="windowText" lastClr="000000"/>
                          </a:solidFill>
                          <a:latin typeface="メイリオ" panose="020B0604030504040204" pitchFamily="50" charset="-128"/>
                          <a:ea typeface="メイリオ" panose="020B0604030504040204" pitchFamily="50" charset="-128"/>
                        </a:rPr>
                        <a:t>岩手県二戸市石切所字荷渡</a:t>
                      </a:r>
                      <a:r>
                        <a:rPr kumimoji="1" lang="en-US" altLang="ja-JP" sz="1200" dirty="0">
                          <a:solidFill>
                            <a:sysClr val="windowText" lastClr="000000"/>
                          </a:solidFill>
                          <a:latin typeface="メイリオ" panose="020B0604030504040204" pitchFamily="50" charset="-128"/>
                          <a:ea typeface="メイリオ" panose="020B0604030504040204" pitchFamily="50" charset="-128"/>
                        </a:rPr>
                        <a:t>6-3</a:t>
                      </a:r>
                    </a:p>
                    <a:p>
                      <a:pPr algn="l"/>
                      <a:r>
                        <a:rPr kumimoji="1" lang="ja-JP" altLang="en-US" sz="1200" dirty="0">
                          <a:solidFill>
                            <a:sysClr val="windowText" lastClr="000000"/>
                          </a:solidFill>
                          <a:latin typeface="メイリオ" panose="020B0604030504040204" pitchFamily="50" charset="-128"/>
                          <a:ea typeface="メイリオ" panose="020B0604030504040204" pitchFamily="50" charset="-128"/>
                        </a:rPr>
                        <a:t>二戸地区合同庁舎１階</a:t>
                      </a:r>
                    </a:p>
                  </a:txBody>
                  <a:tcPr marL="96365" marR="96365" marT="48181" marB="48181"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3176516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708188379"/>
              </p:ext>
            </p:extLst>
          </p:nvPr>
        </p:nvGraphicFramePr>
        <p:xfrm>
          <a:off x="222125" y="3967891"/>
          <a:ext cx="7124984" cy="6354716"/>
        </p:xfrm>
        <a:graphic>
          <a:graphicData uri="http://schemas.openxmlformats.org/drawingml/2006/table">
            <a:tbl>
              <a:tblPr firstRow="1" bandRow="1">
                <a:tableStyleId>{5C22544A-7EE6-4342-B048-85BDC9FD1C3A}</a:tableStyleId>
              </a:tblPr>
              <a:tblGrid>
                <a:gridCol w="826358">
                  <a:extLst>
                    <a:ext uri="{9D8B030D-6E8A-4147-A177-3AD203B41FA5}">
                      <a16:colId xmlns:a16="http://schemas.microsoft.com/office/drawing/2014/main" val="1040053139"/>
                    </a:ext>
                  </a:extLst>
                </a:gridCol>
                <a:gridCol w="2324765">
                  <a:extLst>
                    <a:ext uri="{9D8B030D-6E8A-4147-A177-3AD203B41FA5}">
                      <a16:colId xmlns:a16="http://schemas.microsoft.com/office/drawing/2014/main" val="3100615510"/>
                    </a:ext>
                  </a:extLst>
                </a:gridCol>
                <a:gridCol w="699199">
                  <a:extLst>
                    <a:ext uri="{9D8B030D-6E8A-4147-A177-3AD203B41FA5}">
                      <a16:colId xmlns:a16="http://schemas.microsoft.com/office/drawing/2014/main" val="3096312661"/>
                    </a:ext>
                  </a:extLst>
                </a:gridCol>
                <a:gridCol w="365466">
                  <a:extLst>
                    <a:ext uri="{9D8B030D-6E8A-4147-A177-3AD203B41FA5}">
                      <a16:colId xmlns:a16="http://schemas.microsoft.com/office/drawing/2014/main" val="3320570282"/>
                    </a:ext>
                  </a:extLst>
                </a:gridCol>
                <a:gridCol w="576176">
                  <a:extLst>
                    <a:ext uri="{9D8B030D-6E8A-4147-A177-3AD203B41FA5}">
                      <a16:colId xmlns:a16="http://schemas.microsoft.com/office/drawing/2014/main" val="3653433701"/>
                    </a:ext>
                  </a:extLst>
                </a:gridCol>
                <a:gridCol w="2333020">
                  <a:extLst>
                    <a:ext uri="{9D8B030D-6E8A-4147-A177-3AD203B41FA5}">
                      <a16:colId xmlns:a16="http://schemas.microsoft.com/office/drawing/2014/main" val="1676292776"/>
                    </a:ext>
                  </a:extLst>
                </a:gridCol>
              </a:tblGrid>
              <a:tr h="416696">
                <a:tc gridSpan="6">
                  <a:txBody>
                    <a:bodyPr/>
                    <a:lstStyle/>
                    <a:p>
                      <a:pPr algn="ctr"/>
                      <a:r>
                        <a:rPr kumimoji="1" lang="ja-JP" altLang="en-US" sz="1500" dirty="0">
                          <a:latin typeface="メイリオ" panose="020B0604030504040204" pitchFamily="50" charset="-128"/>
                          <a:ea typeface="メイリオ" panose="020B0604030504040204" pitchFamily="50" charset="-128"/>
                        </a:rPr>
                        <a:t>お申込みの際はこちらにご記入をお願いいたします</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490772668"/>
                  </a:ext>
                </a:extLst>
              </a:tr>
              <a:tr h="409802">
                <a:tc rowSpan="2">
                  <a:txBody>
                    <a:bodyPr/>
                    <a:lstStyle/>
                    <a:p>
                      <a:pPr algn="ct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ふりがな</a:t>
                      </a:r>
                      <a:r>
                        <a:rPr kumimoji="1" lang="en-US" altLang="ja-JP" sz="1000" dirty="0">
                          <a:latin typeface="メイリオ" panose="020B0604030504040204" pitchFamily="50" charset="-128"/>
                          <a:ea typeface="メイリオ" panose="020B0604030504040204" pitchFamily="50" charset="-128"/>
                        </a:rPr>
                        <a:t>)</a:t>
                      </a:r>
                    </a:p>
                    <a:p>
                      <a:pPr algn="ctr"/>
                      <a:r>
                        <a:rPr kumimoji="1" lang="ja-JP" altLang="en-US" sz="1500" dirty="0">
                          <a:latin typeface="メイリオ" panose="020B0604030504040204" pitchFamily="50" charset="-128"/>
                          <a:ea typeface="メイリオ" panose="020B0604030504040204" pitchFamily="50" charset="-128"/>
                        </a:rPr>
                        <a:t>氏名</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2">
                  <a:txBody>
                    <a:bodyPr/>
                    <a:lstStyle/>
                    <a:p>
                      <a:pPr algn="ctr"/>
                      <a:endParaRPr kumimoji="1" lang="ja-JP" altLang="en-US" sz="15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dot"/>
                      <a:round/>
                      <a:headEnd type="none" w="med" len="med"/>
                      <a:tailEnd type="none" w="med" len="med"/>
                    </a:lnB>
                    <a:noFill/>
                  </a:tcPr>
                </a:tc>
                <a:tc hMerge="1">
                  <a:txBody>
                    <a:bodyPr/>
                    <a:lstStyle/>
                    <a:p>
                      <a:endParaRPr kumimoji="1" lang="ja-JP" altLang="en-US"/>
                    </a:p>
                  </a:txBody>
                  <a:tcPr/>
                </a:tc>
                <a:tc rowSpan="2" gridSpan="2">
                  <a:txBody>
                    <a:bodyPr/>
                    <a:lstStyle/>
                    <a:p>
                      <a:pPr algn="ctr"/>
                      <a:r>
                        <a:rPr kumimoji="1" lang="ja-JP" altLang="en-US" sz="1300" dirty="0">
                          <a:latin typeface="メイリオ" panose="020B0604030504040204" pitchFamily="50" charset="-128"/>
                          <a:ea typeface="メイリオ" panose="020B0604030504040204" pitchFamily="50" charset="-128"/>
                        </a:rPr>
                        <a:t>生年月日</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rowSpan="2" hMerge="1">
                  <a:txBody>
                    <a:bodyPr/>
                    <a:lstStyle/>
                    <a:p>
                      <a:endParaRPr kumimoji="1" lang="ja-JP" altLang="en-US"/>
                    </a:p>
                  </a:txBody>
                  <a:tcPr/>
                </a:tc>
                <a:tc rowSpan="2">
                  <a:txBody>
                    <a:bodyPr/>
                    <a:lstStyle/>
                    <a:p>
                      <a:pPr algn="l"/>
                      <a:r>
                        <a:rPr kumimoji="1" lang="ja-JP" altLang="en-US" sz="1200" dirty="0">
                          <a:latin typeface="メイリオ" panose="020B0604030504040204" pitchFamily="50" charset="-128"/>
                          <a:ea typeface="メイリオ" panose="020B0604030504040204" pitchFamily="50" charset="-128"/>
                        </a:rPr>
                        <a:t>昭和</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　　　　　　年　　 月　 　日</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平成</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81575922"/>
                  </a:ext>
                </a:extLst>
              </a:tr>
              <a:tr h="493815">
                <a:tc v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2">
                  <a:txBody>
                    <a:bodyPr/>
                    <a:lstStyle/>
                    <a:p>
                      <a:pPr algn="ctr"/>
                      <a:endParaRPr kumimoji="1" lang="ja-JP" altLang="en-US" sz="15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gridSpan="2" v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vMerge="1">
                  <a:txBody>
                    <a:bodyPr/>
                    <a:lstStyle/>
                    <a:p>
                      <a:endParaRPr kumimoji="1" lang="ja-JP" altLang="en-US"/>
                    </a:p>
                  </a:txBody>
                  <a:tcPr/>
                </a:tc>
                <a:tc v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710368"/>
                  </a:ext>
                </a:extLst>
              </a:tr>
              <a:tr h="8408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500" dirty="0">
                          <a:latin typeface="メイリオ" panose="020B0604030504040204" pitchFamily="50" charset="-128"/>
                          <a:ea typeface="メイリオ" panose="020B0604030504040204" pitchFamily="50" charset="-128"/>
                        </a:rPr>
                        <a:t>住所</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5">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500" dirty="0">
                          <a:latin typeface="メイリオ" panose="020B0604030504040204" pitchFamily="50" charset="-128"/>
                          <a:ea typeface="メイリオ" panose="020B0604030504040204" pitchFamily="50" charset="-128"/>
                        </a:rPr>
                        <a:t>〒　　　　－</a:t>
                      </a:r>
                      <a:endParaRPr kumimoji="1" lang="en-US" altLang="ja-JP" sz="1500" dirty="0">
                        <a:latin typeface="メイリオ" panose="020B0604030504040204" pitchFamily="50" charset="-128"/>
                        <a:ea typeface="メイリオ" panose="020B0604030504040204" pitchFamily="50" charset="-128"/>
                      </a:endParaRPr>
                    </a:p>
                    <a:p>
                      <a:pPr algn="l"/>
                      <a:endParaRPr kumimoji="1" lang="ja-JP" altLang="en-US" sz="15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pPr algn="l"/>
                      <a:endParaRPr kumimoji="1" lang="ja-JP" altLang="en-US" sz="700" dirty="0">
                        <a:latin typeface="メイリオ" panose="020B0604030504040204" pitchFamily="50" charset="-128"/>
                        <a:ea typeface="メイリオ" panose="020B0604030504040204" pitchFamily="50" charset="-128"/>
                      </a:endParaRPr>
                    </a:p>
                  </a:txBody>
                  <a:tcPr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272097213"/>
                  </a:ext>
                </a:extLst>
              </a:tr>
              <a:tr h="70044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500" dirty="0">
                          <a:latin typeface="メイリオ" panose="020B0604030504040204" pitchFamily="50" charset="-128"/>
                          <a:ea typeface="メイリオ" panose="020B0604030504040204" pitchFamily="50" charset="-128"/>
                        </a:rPr>
                        <a:t>TEL</a:t>
                      </a:r>
                      <a:endParaRPr kumimoji="1" lang="ja-JP" altLang="en-US" sz="15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algn="l"/>
                      <a:endParaRPr kumimoji="1" lang="en-US" altLang="ja-JP" sz="15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日中に連絡の取れる番号をご記入ください</a:t>
                      </a:r>
                    </a:p>
                  </a:txBody>
                  <a:tcPr marL="96365" marR="96365" marT="48181" marB="48181"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gridSpan="2">
                  <a:txBody>
                    <a:bodyPr/>
                    <a:lstStyle/>
                    <a:p>
                      <a:pPr algn="ctr"/>
                      <a:r>
                        <a:rPr kumimoji="1" lang="ja-JP" altLang="en-US" sz="1500" dirty="0">
                          <a:latin typeface="メイリオ" panose="020B0604030504040204" pitchFamily="50" charset="-128"/>
                          <a:ea typeface="メイリオ" panose="020B0604030504040204" pitchFamily="50" charset="-128"/>
                        </a:rPr>
                        <a:t>求職番号</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2">
                  <a:txBody>
                    <a:bodyPr/>
                    <a:lstStyle/>
                    <a:p>
                      <a:r>
                        <a:rPr kumimoji="1" lang="ja-JP" altLang="en-US" sz="1600" dirty="0"/>
                        <a:t>　　　　　－</a:t>
                      </a:r>
                      <a:endParaRPr kumimoji="1" lang="en-US" altLang="ja-JP" sz="1600" dirty="0"/>
                    </a:p>
                    <a:p>
                      <a:endParaRPr kumimoji="1" lang="en-US" altLang="ja-JP" sz="800" dirty="0"/>
                    </a:p>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ハローワークに求職登録をしている方はご記入ください</a:t>
                      </a:r>
                    </a:p>
                  </a:txBody>
                  <a:tcPr marL="96365" marR="96365" marT="48181" marB="48181"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pPr algn="l"/>
                      <a:endParaRPr kumimoji="1" lang="en-US" altLang="ja-JP" sz="1400" dirty="0">
                        <a:latin typeface="メイリオ" panose="020B0604030504040204" pitchFamily="50" charset="-128"/>
                        <a:ea typeface="メイリオ" panose="020B0604030504040204" pitchFamily="50" charset="-128"/>
                      </a:endParaRPr>
                    </a:p>
                  </a:txBody>
                  <a:tcPr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783739401"/>
                  </a:ext>
                </a:extLst>
              </a:tr>
              <a:tr h="846038">
                <a:tc>
                  <a:txBody>
                    <a:bodyPr/>
                    <a:lstStyle/>
                    <a:p>
                      <a:pPr algn="ctr"/>
                      <a:r>
                        <a:rPr kumimoji="1" lang="ja-JP" altLang="en-US" sz="950" dirty="0">
                          <a:latin typeface="メイリオ" panose="020B0604030504040204" pitchFamily="50" charset="-128"/>
                          <a:ea typeface="メイリオ" panose="020B0604030504040204" pitchFamily="50" charset="-128"/>
                        </a:rPr>
                        <a:t>現在の状況</a:t>
                      </a:r>
                      <a:endParaRPr kumimoji="1" lang="en-US" altLang="ja-JP" sz="950" dirty="0">
                        <a:latin typeface="メイリオ" panose="020B0604030504040204" pitchFamily="50" charset="-128"/>
                        <a:ea typeface="メイリオ" panose="020B0604030504040204" pitchFamily="50" charset="-128"/>
                      </a:endParaRPr>
                    </a:p>
                    <a:p>
                      <a:pPr algn="ctr">
                        <a:lnSpc>
                          <a:spcPts val="400"/>
                        </a:lnSpc>
                      </a:pPr>
                      <a:endParaRPr kumimoji="1" lang="en-US" altLang="ja-JP" sz="950" dirty="0">
                        <a:latin typeface="メイリオ" panose="020B0604030504040204" pitchFamily="50" charset="-128"/>
                        <a:ea typeface="メイリオ" panose="020B0604030504040204" pitchFamily="50" charset="-128"/>
                      </a:endParaRPr>
                    </a:p>
                    <a:p>
                      <a:pPr algn="l"/>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該当する番号を○で囲んでください</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5">
                  <a:txBody>
                    <a:bodyPr/>
                    <a:lstStyle/>
                    <a:p>
                      <a:pPr algn="l"/>
                      <a:r>
                        <a:rPr kumimoji="1" lang="ja-JP" altLang="en-US" sz="1200" dirty="0">
                          <a:latin typeface="メイリオ" panose="020B0604030504040204" pitchFamily="50" charset="-128"/>
                          <a:ea typeface="メイリオ" panose="020B0604030504040204" pitchFamily="50" charset="-128"/>
                        </a:rPr>
                        <a:t>１．求職中　　　　　　　３．在職中（転職希望）（勤務先：　　　　　　　　　　　）</a:t>
                      </a:r>
                      <a:endParaRPr kumimoji="1" lang="en-US" altLang="ja-JP" sz="1200" dirty="0">
                        <a:latin typeface="メイリオ" panose="020B0604030504040204" pitchFamily="50" charset="-128"/>
                        <a:ea typeface="メイリオ" panose="020B0604030504040204" pitchFamily="50" charset="-128"/>
                      </a:endParaRPr>
                    </a:p>
                    <a:p>
                      <a:pPr algn="l"/>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２．求職中（創業希望）　４．在職中（創業希望）（勤務先：　　　　　　　　　　　）</a:t>
                      </a:r>
                      <a:endParaRPr kumimoji="1" lang="en-US" altLang="ja-JP" sz="1200" dirty="0">
                        <a:latin typeface="メイリオ" panose="020B0604030504040204" pitchFamily="50" charset="-128"/>
                        <a:ea typeface="メイリオ" panose="020B0604030504040204" pitchFamily="50" charset="-128"/>
                      </a:endParaRP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09557438"/>
                  </a:ext>
                </a:extLst>
              </a:tr>
              <a:tr h="1552984">
                <a:tc>
                  <a:txBody>
                    <a:bodyPr/>
                    <a:lstStyle/>
                    <a:p>
                      <a:pPr algn="ct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確認事項</a:t>
                      </a:r>
                      <a:endParaRPr kumimoji="1" lang="en-US" altLang="ja-JP" sz="1100" dirty="0">
                        <a:latin typeface="メイリオ" panose="020B0604030504040204" pitchFamily="50" charset="-128"/>
                        <a:ea typeface="メイリオ" panose="020B0604030504040204" pitchFamily="50" charset="-128"/>
                      </a:endParaRPr>
                    </a:p>
                    <a:p>
                      <a:pPr algn="ctr"/>
                      <a:endParaRPr kumimoji="1" lang="en-US" altLang="ja-JP" sz="900" dirty="0">
                        <a:latin typeface="メイリオ" panose="020B0604030504040204" pitchFamily="50" charset="-128"/>
                        <a:ea typeface="メイリオ" panose="020B0604030504040204" pitchFamily="50" charset="-128"/>
                      </a:endParaRPr>
                    </a:p>
                    <a:p>
                      <a:pPr algn="ctr"/>
                      <a:r>
                        <a:rPr kumimoji="1" lang="en-US" altLang="ja-JP" sz="9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了承します</a:t>
                      </a:r>
                      <a:endParaRPr kumimoji="1" lang="en-US" altLang="ja-JP" sz="800" dirty="0">
                        <a:latin typeface="メイリオ" panose="020B0604030504040204" pitchFamily="50" charset="-128"/>
                        <a:ea typeface="メイリオ" panose="020B0604030504040204" pitchFamily="50" charset="-128"/>
                      </a:endParaRPr>
                    </a:p>
                  </a:txBody>
                  <a:tcPr marL="96365" marR="96365" marT="48181" marB="4818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gridSpan="5">
                  <a:txBody>
                    <a:bodyPr/>
                    <a:lstStyle/>
                    <a:p>
                      <a:pPr algn="l"/>
                      <a:r>
                        <a:rPr kumimoji="1" lang="ja-JP" altLang="en-US" sz="1050" dirty="0">
                          <a:latin typeface="メイリオ" panose="020B0604030504040204" pitchFamily="50" charset="-128"/>
                          <a:ea typeface="メイリオ" panose="020B0604030504040204" pitchFamily="50" charset="-128"/>
                        </a:rPr>
                        <a:t>◎下記の内容をご確認の上、左の□にチェックをお願いいたします。</a:t>
                      </a:r>
                    </a:p>
                    <a:p>
                      <a:pPr algn="l"/>
                      <a:endParaRPr kumimoji="1" lang="ja-JP" altLang="en-US" sz="1050" dirty="0">
                        <a:latin typeface="メイリオ" panose="020B0604030504040204" pitchFamily="50" charset="-128"/>
                        <a:ea typeface="メイリオ" panose="020B0604030504040204" pitchFamily="50" charset="-128"/>
                      </a:endParaRPr>
                    </a:p>
                    <a:p>
                      <a:pPr algn="l" hangingPunct="0">
                        <a:lnSpc>
                          <a:spcPts val="1500"/>
                        </a:lnSpc>
                      </a:pPr>
                      <a:r>
                        <a:rPr kumimoji="1" lang="ja-JP" altLang="en-US" sz="1050" dirty="0">
                          <a:latin typeface="メイリオ" panose="020B0604030504040204" pitchFamily="50" charset="-128"/>
                          <a:ea typeface="メイリオ" panose="020B0604030504040204" pitchFamily="50" charset="-128"/>
                        </a:rPr>
                        <a:t>・ご記入いただいた個人情報は二戸地域雇用創造協議会が責任をもって管理し、本面談会に関する連絡、本面談会受講者の分析、当協議会主催の関連セミナーの情報提供、厚生労働省への報告のみの使用とし、それ以外の 目的では使用いたしません。</a:t>
                      </a:r>
                    </a:p>
                    <a:p>
                      <a:pPr algn="l" hangingPunct="0">
                        <a:lnSpc>
                          <a:spcPts val="1500"/>
                        </a:lnSpc>
                      </a:pPr>
                      <a:r>
                        <a:rPr kumimoji="1" lang="ja-JP" altLang="en-US" sz="1050" dirty="0">
                          <a:latin typeface="メイリオ" panose="020B0604030504040204" pitchFamily="50" charset="-128"/>
                          <a:ea typeface="メイリオ" panose="020B0604030504040204" pitchFamily="50" charset="-128"/>
                        </a:rPr>
                        <a:t>・本面談会は厚生労働省の委託事業として実施しているものです。本面談会を受講された皆様には、厚生労働省への報告のため、セミナー後のアンケートや後日就職状況調査へのご協力をお願いいたします。</a:t>
                      </a:r>
                    </a:p>
                  </a:txBody>
                  <a:tcPr marL="96365" marR="96365" marT="48181" marB="48181">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03095977"/>
                  </a:ext>
                </a:extLst>
              </a:tr>
              <a:tr h="1087665">
                <a:tc gridSpan="6">
                  <a:txBody>
                    <a:bodyPr/>
                    <a:lstStyle/>
                    <a:p>
                      <a:pPr algn="l"/>
                      <a:r>
                        <a:rPr kumimoji="1" lang="ja-JP" altLang="en-US" sz="13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今回のミニ面談会を知ったきっかけを教えてください。</a:t>
                      </a:r>
                      <a:endParaRPr kumimoji="1" lang="en-US" altLang="ja-JP" sz="1200" dirty="0">
                        <a:latin typeface="メイリオ" panose="020B0604030504040204" pitchFamily="50" charset="-128"/>
                        <a:ea typeface="メイリオ" panose="020B0604030504040204" pitchFamily="50" charset="-128"/>
                      </a:endParaRPr>
                    </a:p>
                    <a:p>
                      <a:pPr algn="l">
                        <a:lnSpc>
                          <a:spcPts val="300"/>
                        </a:lnSpc>
                      </a:pPr>
                      <a:endParaRPr kumimoji="1" lang="en-US" altLang="ja-JP" sz="1200" dirty="0">
                        <a:latin typeface="メイリオ" panose="020B0604030504040204" pitchFamily="50" charset="-128"/>
                        <a:ea typeface="メイリオ" panose="020B0604030504040204" pitchFamily="50" charset="-128"/>
                      </a:endParaRPr>
                    </a:p>
                    <a:p>
                      <a:pPr algn="l">
                        <a:lnSpc>
                          <a:spcPct val="150000"/>
                        </a:lnSpc>
                      </a:pPr>
                      <a:r>
                        <a:rPr kumimoji="1" lang="ja-JP" altLang="en-US" sz="1200" dirty="0">
                          <a:latin typeface="メイリオ" panose="020B0604030504040204" pitchFamily="50" charset="-128"/>
                          <a:ea typeface="メイリオ" panose="020B0604030504040204" pitchFamily="50" charset="-128"/>
                        </a:rPr>
                        <a:t>□ハローワーク　　□広告チラシ　　□市町村役場・図書館　　□市町村発行の広報誌</a:t>
                      </a:r>
                      <a:endParaRPr kumimoji="1" lang="en-US" altLang="ja-JP" sz="1200" dirty="0">
                        <a:latin typeface="メイリオ" panose="020B0604030504040204" pitchFamily="50" charset="-128"/>
                        <a:ea typeface="メイリオ" panose="020B0604030504040204" pitchFamily="50" charset="-128"/>
                      </a:endParaRPr>
                    </a:p>
                    <a:p>
                      <a:pPr algn="l">
                        <a:lnSpc>
                          <a:spcPct val="150000"/>
                        </a:lnSpc>
                      </a:pPr>
                      <a:r>
                        <a:rPr kumimoji="1" lang="ja-JP" altLang="en-US" sz="1200" dirty="0">
                          <a:latin typeface="メイリオ" panose="020B0604030504040204" pitchFamily="50" charset="-128"/>
                          <a:ea typeface="メイリオ" panose="020B0604030504040204" pitchFamily="50" charset="-128"/>
                        </a:rPr>
                        <a:t>□協議会ホームページ　　□協議会担当者からの案内　　□その他（　　　　　　　　　　　）</a:t>
                      </a:r>
                    </a:p>
                  </a:txBody>
                  <a:tcPr marL="96365" marR="96365" marT="48181" marB="48181"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06770284"/>
                  </a:ext>
                </a:extLst>
              </a:tr>
            </a:tbl>
          </a:graphicData>
        </a:graphic>
      </p:graphicFrame>
      <p:sp>
        <p:nvSpPr>
          <p:cNvPr id="13" name="テキスト ボックス 12"/>
          <p:cNvSpPr txBox="1"/>
          <p:nvPr/>
        </p:nvSpPr>
        <p:spPr>
          <a:xfrm>
            <a:off x="4091605" y="3608932"/>
            <a:ext cx="3363356" cy="284733"/>
          </a:xfrm>
          <a:prstGeom prst="rect">
            <a:avLst/>
          </a:prstGeom>
          <a:noFill/>
        </p:spPr>
        <p:txBody>
          <a:bodyPr wrap="square" rtlCol="0">
            <a:spAutoFit/>
          </a:bodyPr>
          <a:lstStyle/>
          <a:p>
            <a:pPr algn="r"/>
            <a:r>
              <a:rPr kumimoji="1" lang="ja-JP" altLang="en-US" sz="1265" b="1" u="sng" dirty="0"/>
              <a:t>申込日：　　　　　年　　　月　　　日</a:t>
            </a:r>
          </a:p>
        </p:txBody>
      </p:sp>
      <p:sp>
        <p:nvSpPr>
          <p:cNvPr id="14" name="正方形/長方形 13"/>
          <p:cNvSpPr/>
          <p:nvPr/>
        </p:nvSpPr>
        <p:spPr>
          <a:xfrm>
            <a:off x="464160" y="8633845"/>
            <a:ext cx="227631" cy="2276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66"/>
          </a:p>
        </p:txBody>
      </p:sp>
      <p:sp>
        <p:nvSpPr>
          <p:cNvPr id="17" name="テキスト ボックス 16"/>
          <p:cNvSpPr txBox="1"/>
          <p:nvPr/>
        </p:nvSpPr>
        <p:spPr>
          <a:xfrm>
            <a:off x="584199" y="2267715"/>
            <a:ext cx="6532942" cy="439031"/>
          </a:xfrm>
          <a:prstGeom prst="rect">
            <a:avLst/>
          </a:prstGeom>
          <a:noFill/>
        </p:spPr>
        <p:txBody>
          <a:bodyPr wrap="square" rtlCol="0">
            <a:spAutoFit/>
          </a:bodyPr>
          <a:lstStyle/>
          <a:p>
            <a:r>
              <a:rPr kumimoji="1" lang="en-US" altLang="ja-JP" sz="1053" dirty="0">
                <a:latin typeface="メイリオ" panose="020B0604030504040204" pitchFamily="50" charset="-128"/>
                <a:ea typeface="メイリオ" panose="020B0604030504040204" pitchFamily="50" charset="-128"/>
              </a:rPr>
              <a:t>※</a:t>
            </a:r>
            <a:r>
              <a:rPr kumimoji="1" lang="ja-JP" altLang="en-US" sz="1053" dirty="0">
                <a:latin typeface="メイリオ" panose="020B0604030504040204" pitchFamily="50" charset="-128"/>
                <a:ea typeface="メイリオ" panose="020B0604030504040204" pitchFamily="50" charset="-128"/>
              </a:rPr>
              <a:t>申込期限以降でも、受付可能な場合がございますのでご相談ください。</a:t>
            </a:r>
            <a:endParaRPr kumimoji="1" lang="en-US" altLang="ja-JP" sz="1053" dirty="0">
              <a:latin typeface="メイリオ" panose="020B0604030504040204" pitchFamily="50" charset="-128"/>
              <a:ea typeface="メイリオ" panose="020B0604030504040204" pitchFamily="50" charset="-128"/>
            </a:endParaRPr>
          </a:p>
          <a:p>
            <a:r>
              <a:rPr kumimoji="1" lang="en-US" altLang="ja-JP" sz="1053" dirty="0">
                <a:latin typeface="メイリオ" panose="020B0604030504040204" pitchFamily="50" charset="-128"/>
                <a:ea typeface="メイリオ" panose="020B0604030504040204" pitchFamily="50" charset="-128"/>
              </a:rPr>
              <a:t>※</a:t>
            </a:r>
            <a:r>
              <a:rPr kumimoji="1" lang="ja-JP" altLang="en-US" sz="1053" dirty="0">
                <a:latin typeface="メイリオ" panose="020B0604030504040204" pitchFamily="50" charset="-128"/>
                <a:ea typeface="メイリオ" panose="020B0604030504040204" pitchFamily="50" charset="-128"/>
              </a:rPr>
              <a:t>お電話でお申し込みの場合は </a:t>
            </a:r>
            <a:r>
              <a:rPr kumimoji="1" lang="en-US" altLang="ja-JP" sz="1159" b="1" dirty="0">
                <a:latin typeface="メイリオ" panose="020B0604030504040204" pitchFamily="50" charset="-128"/>
                <a:ea typeface="メイリオ" panose="020B0604030504040204" pitchFamily="50" charset="-128"/>
                <a:hlinkClick r:id="" action="ppaction://noaction">
                  <a:extLst>
                    <a:ext uri="{A12FA001-AC4F-418D-AE19-62706E023703}">
                      <ahyp:hlinkClr xmlns="" xmlns:ahyp="http://schemas.microsoft.com/office/drawing/2018/hyperlinkcolor" val="tx"/>
                    </a:ext>
                  </a:extLst>
                </a:hlinkClick>
              </a:rPr>
              <a:t>TEL:</a:t>
            </a:r>
            <a:r>
              <a:rPr kumimoji="1" lang="en-US" altLang="ja-JP" sz="1200" b="1" u="sng" dirty="0">
                <a:solidFill>
                  <a:schemeClr val="tx1"/>
                </a:solidFill>
                <a:latin typeface="メイリオ" panose="020B0604030504040204" pitchFamily="50" charset="-128"/>
                <a:ea typeface="メイリオ" panose="020B0604030504040204" pitchFamily="50" charset="-128"/>
              </a:rPr>
              <a:t>0195-43-4250</a:t>
            </a:r>
            <a:r>
              <a:rPr kumimoji="1" lang="en-US" altLang="ja-JP" sz="1159" b="1" dirty="0">
                <a:latin typeface="メイリオ" panose="020B0604030504040204" pitchFamily="50" charset="-128"/>
                <a:ea typeface="メイリオ" panose="020B0604030504040204" pitchFamily="50" charset="-128"/>
              </a:rPr>
              <a:t> </a:t>
            </a:r>
            <a:r>
              <a:rPr kumimoji="1" lang="ja-JP" altLang="en-US" sz="1159" b="1" dirty="0">
                <a:latin typeface="メイリオ" panose="020B0604030504040204" pitchFamily="50" charset="-128"/>
                <a:ea typeface="メイリオ" panose="020B0604030504040204" pitchFamily="50" charset="-128"/>
              </a:rPr>
              <a:t>二戸地域雇用創造協議会</a:t>
            </a:r>
            <a:r>
              <a:rPr kumimoji="1" lang="ja-JP" altLang="en-US" sz="1053" dirty="0">
                <a:latin typeface="メイリオ" panose="020B0604030504040204" pitchFamily="50" charset="-128"/>
                <a:ea typeface="メイリオ" panose="020B0604030504040204" pitchFamily="50" charset="-128"/>
              </a:rPr>
              <a:t>までご連絡ください。</a:t>
            </a:r>
            <a:endParaRPr kumimoji="1" lang="en-US" altLang="ja-JP" sz="1053"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93DCC969-66C4-4CFA-8D56-0B1DEBE1C68E}"/>
              </a:ext>
            </a:extLst>
          </p:cNvPr>
          <p:cNvSpPr txBox="1"/>
          <p:nvPr/>
        </p:nvSpPr>
        <p:spPr>
          <a:xfrm>
            <a:off x="4293241" y="1547246"/>
            <a:ext cx="2960083" cy="230832"/>
          </a:xfrm>
          <a:prstGeom prst="rect">
            <a:avLst/>
          </a:prstGeom>
          <a:noFill/>
        </p:spPr>
        <p:txBody>
          <a:bodyPr wrap="square" rtlCol="0">
            <a:spAutoFit/>
          </a:bodyPr>
          <a:lstStyle/>
          <a:p>
            <a:pPr lvl="0"/>
            <a:r>
              <a:rPr kumimoji="1" lang="en-US" altLang="ja-JP" sz="850" b="1" spc="50" dirty="0">
                <a:solidFill>
                  <a:srgbClr val="11220C"/>
                </a:solidFill>
                <a:latin typeface="ＭＳ Ｐゴシック" panose="020B0600070205080204" pitchFamily="50" charset="-128"/>
                <a:ea typeface="ＭＳ Ｐゴシック" panose="020B0600070205080204" pitchFamily="50" charset="-128"/>
              </a:rPr>
              <a:t>※</a:t>
            </a:r>
            <a:r>
              <a:rPr kumimoji="1" lang="ja-JP" altLang="en-US" sz="850" b="1" spc="50" dirty="0">
                <a:solidFill>
                  <a:srgbClr val="11220C"/>
                </a:solidFill>
                <a:latin typeface="ＭＳ Ｐゴシック" panose="020B0600070205080204" pitchFamily="50" charset="-128"/>
                <a:ea typeface="ＭＳ Ｐゴシック" panose="020B0600070205080204" pitchFamily="50" charset="-128"/>
              </a:rPr>
              <a:t>定員になり次第受付終了となりますのでご了承ください</a:t>
            </a:r>
          </a:p>
        </p:txBody>
      </p:sp>
    </p:spTree>
    <p:extLst>
      <p:ext uri="{BB962C8B-B14F-4D97-AF65-F5344CB8AC3E}">
        <p14:creationId xmlns:p14="http://schemas.microsoft.com/office/powerpoint/2010/main" val="40299773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1099</Words>
  <PresentationFormat>ユーザー設定</PresentationFormat>
  <Paragraphs>105</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HGP創英角ﾎﾟｯﾌﾟ体</vt:lpstr>
      <vt:lpstr>HG丸ｺﾞｼｯｸM-PRO</vt:lpstr>
      <vt:lpstr>ＭＳ Ｐゴシック</vt:lpstr>
      <vt:lpstr>新細明體</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