
<file path=[Content_Types].xml><?xml version="1.0" encoding="utf-8"?>
<Types xmlns="http://schemas.openxmlformats.org/package/2006/content-types">
  <Default ContentType="image/jpeg" Extension="jpeg"/>
  <Default ContentType="application/vnd.openxmlformats-package.relationships+xml" Extension="rels"/>
  <Default ContentType="application/vnd.openxmlformats-officedocument.vmlDrawing" Extension="vml"/>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office.activeX+xml" PartName="/ppt/activeX/activeX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sldIdLst>
    <p:sldId id="263" r:id="rId2"/>
    <p:sldId id="266" r:id="rId3"/>
  </p:sldIdLst>
  <p:sldSz cx="7262813" cy="10548938"/>
  <p:notesSz cx="6805613" cy="9939338"/>
  <p:defaultTextStyle>
    <a:defPPr>
      <a:defRPr lang="ja-JP"/>
    </a:defPPr>
    <a:lvl1pPr marL="0" algn="l" defTabSz="1017727" rtl="0" eaLnBrk="1" latinLnBrk="0" hangingPunct="1">
      <a:defRPr kumimoji="1" sz="2000" kern="1200">
        <a:solidFill>
          <a:schemeClr val="tx1"/>
        </a:solidFill>
        <a:latin typeface="+mn-lt"/>
        <a:ea typeface="+mn-ea"/>
        <a:cs typeface="+mn-cs"/>
      </a:defRPr>
    </a:lvl1pPr>
    <a:lvl2pPr marL="508864" algn="l" defTabSz="1017727" rtl="0" eaLnBrk="1" latinLnBrk="0" hangingPunct="1">
      <a:defRPr kumimoji="1" sz="2000" kern="1200">
        <a:solidFill>
          <a:schemeClr val="tx1"/>
        </a:solidFill>
        <a:latin typeface="+mn-lt"/>
        <a:ea typeface="+mn-ea"/>
        <a:cs typeface="+mn-cs"/>
      </a:defRPr>
    </a:lvl2pPr>
    <a:lvl3pPr marL="1017727" algn="l" defTabSz="1017727" rtl="0" eaLnBrk="1" latinLnBrk="0" hangingPunct="1">
      <a:defRPr kumimoji="1" sz="2000" kern="1200">
        <a:solidFill>
          <a:schemeClr val="tx1"/>
        </a:solidFill>
        <a:latin typeface="+mn-lt"/>
        <a:ea typeface="+mn-ea"/>
        <a:cs typeface="+mn-cs"/>
      </a:defRPr>
    </a:lvl3pPr>
    <a:lvl4pPr marL="1526591" algn="l" defTabSz="1017727" rtl="0" eaLnBrk="1" latinLnBrk="0" hangingPunct="1">
      <a:defRPr kumimoji="1" sz="2000" kern="1200">
        <a:solidFill>
          <a:schemeClr val="tx1"/>
        </a:solidFill>
        <a:latin typeface="+mn-lt"/>
        <a:ea typeface="+mn-ea"/>
        <a:cs typeface="+mn-cs"/>
      </a:defRPr>
    </a:lvl4pPr>
    <a:lvl5pPr marL="2035454" algn="l" defTabSz="1017727" rtl="0" eaLnBrk="1" latinLnBrk="0" hangingPunct="1">
      <a:defRPr kumimoji="1" sz="2000" kern="1200">
        <a:solidFill>
          <a:schemeClr val="tx1"/>
        </a:solidFill>
        <a:latin typeface="+mn-lt"/>
        <a:ea typeface="+mn-ea"/>
        <a:cs typeface="+mn-cs"/>
      </a:defRPr>
    </a:lvl5pPr>
    <a:lvl6pPr marL="2544318" algn="l" defTabSz="1017727" rtl="0" eaLnBrk="1" latinLnBrk="0" hangingPunct="1">
      <a:defRPr kumimoji="1" sz="2000" kern="1200">
        <a:solidFill>
          <a:schemeClr val="tx1"/>
        </a:solidFill>
        <a:latin typeface="+mn-lt"/>
        <a:ea typeface="+mn-ea"/>
        <a:cs typeface="+mn-cs"/>
      </a:defRPr>
    </a:lvl6pPr>
    <a:lvl7pPr marL="3053182" algn="l" defTabSz="1017727" rtl="0" eaLnBrk="1" latinLnBrk="0" hangingPunct="1">
      <a:defRPr kumimoji="1" sz="2000" kern="1200">
        <a:solidFill>
          <a:schemeClr val="tx1"/>
        </a:solidFill>
        <a:latin typeface="+mn-lt"/>
        <a:ea typeface="+mn-ea"/>
        <a:cs typeface="+mn-cs"/>
      </a:defRPr>
    </a:lvl7pPr>
    <a:lvl8pPr marL="3562045" algn="l" defTabSz="1017727" rtl="0" eaLnBrk="1" latinLnBrk="0" hangingPunct="1">
      <a:defRPr kumimoji="1" sz="2000" kern="1200">
        <a:solidFill>
          <a:schemeClr val="tx1"/>
        </a:solidFill>
        <a:latin typeface="+mn-lt"/>
        <a:ea typeface="+mn-ea"/>
        <a:cs typeface="+mn-cs"/>
      </a:defRPr>
    </a:lvl8pPr>
    <a:lvl9pPr marL="4070909" algn="l" defTabSz="1017727"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23">
          <p15:clr>
            <a:srgbClr val="A4A3A4"/>
          </p15:clr>
        </p15:guide>
        <p15:guide id="2" pos="22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329B"/>
    <a:srgbClr val="2040C6"/>
    <a:srgbClr val="5671E4"/>
    <a:srgbClr val="8195EB"/>
    <a:srgbClr val="CDD5F7"/>
    <a:srgbClr val="CC3300"/>
    <a:srgbClr val="F9DBEA"/>
    <a:srgbClr val="F0A2C9"/>
    <a:srgbClr val="F7D1E4"/>
    <a:srgbClr val="9E1A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271" autoAdjust="0"/>
  </p:normalViewPr>
  <p:slideViewPr>
    <p:cSldViewPr>
      <p:cViewPr varScale="1">
        <p:scale>
          <a:sx n="45" d="100"/>
          <a:sy n="45" d="100"/>
        </p:scale>
        <p:origin x="2370" y="72"/>
      </p:cViewPr>
      <p:guideLst>
        <p:guide orient="horz" pos="3323"/>
        <p:guide pos="2288"/>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activeX/activeX1.xml><?xml version="1.0" encoding="utf-8"?>
<ax:ocx xmlns:ax="http://schemas.microsoft.com/office/2006/activeX" xmlns:r="http://schemas.openxmlformats.org/officeDocument/2006/relationships" ax:classid="{D9347033-9612-11D1-9D75-00C04FCC8CDC}" ax:persistence="persistPropertyBag">
  <ax:ocxPr ax:name="_cx" ax:value="2178"/>
  <ax:ocxPr ax:name="_cy" ax:value="2253"/>
  <ax:ocxPr ax:name="Style" ax:value="11"/>
  <ax:ocxPr ax:name="SubStyle" ax:value="0"/>
  <ax:ocxPr ax:name="Validation" ax:value="2"/>
  <ax:ocxPr ax:name="LineWeight" ax:value="3"/>
  <ax:ocxPr ax:name="Direction" ax:value="0"/>
  <ax:ocxPr ax:name="ShowData" ax:value="1"/>
  <ax:ocxPr ax:name="Value" ax:value="https://jsite.mhlw.go.jp/form/pub/roudou03/070724"/>
  <ax:ocxPr ax:name="ForeColor" ax:value="0"/>
  <ax:ocxPr ax:name="BackColor" ax:value="16777215"/>
</ax:ocx>
</file>

<file path=ppt/drawings/_rels/vmlDrawing1.vml.rels><?xml version="1.0" encoding="UTF-8" standalone="yes"?><Relationships xmlns="http://schemas.openxmlformats.org/package/2006/relationships"><Relationship Id="rId1" Target="../media/image1.wmf" Type="http://schemas.openxmlformats.org/officeDocument/2006/relationships/imag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4711" y="3277012"/>
            <a:ext cx="6173391" cy="2261184"/>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9422" y="5977731"/>
            <a:ext cx="5083969" cy="2695840"/>
          </a:xfrm>
        </p:spPr>
        <p:txBody>
          <a:bodyPr/>
          <a:lstStyle>
            <a:lvl1pPr marL="0" indent="0" algn="ctr">
              <a:buNone/>
              <a:defRPr>
                <a:solidFill>
                  <a:schemeClr val="tx1">
                    <a:tint val="75000"/>
                  </a:schemeClr>
                </a:solidFill>
              </a:defRPr>
            </a:lvl1pPr>
            <a:lvl2pPr marL="508864" indent="0" algn="ctr">
              <a:buNone/>
              <a:defRPr>
                <a:solidFill>
                  <a:schemeClr val="tx1">
                    <a:tint val="75000"/>
                  </a:schemeClr>
                </a:solidFill>
              </a:defRPr>
            </a:lvl2pPr>
            <a:lvl3pPr marL="1017727" indent="0" algn="ctr">
              <a:buNone/>
              <a:defRPr>
                <a:solidFill>
                  <a:schemeClr val="tx1">
                    <a:tint val="75000"/>
                  </a:schemeClr>
                </a:solidFill>
              </a:defRPr>
            </a:lvl3pPr>
            <a:lvl4pPr marL="1526591" indent="0" algn="ctr">
              <a:buNone/>
              <a:defRPr>
                <a:solidFill>
                  <a:schemeClr val="tx1">
                    <a:tint val="75000"/>
                  </a:schemeClr>
                </a:solidFill>
              </a:defRPr>
            </a:lvl4pPr>
            <a:lvl5pPr marL="2035454" indent="0" algn="ctr">
              <a:buNone/>
              <a:defRPr>
                <a:solidFill>
                  <a:schemeClr val="tx1">
                    <a:tint val="75000"/>
                  </a:schemeClr>
                </a:solidFill>
              </a:defRPr>
            </a:lvl5pPr>
            <a:lvl6pPr marL="2544318" indent="0" algn="ctr">
              <a:buNone/>
              <a:defRPr>
                <a:solidFill>
                  <a:schemeClr val="tx1">
                    <a:tint val="75000"/>
                  </a:schemeClr>
                </a:solidFill>
              </a:defRPr>
            </a:lvl6pPr>
            <a:lvl7pPr marL="3053182" indent="0" algn="ctr">
              <a:buNone/>
              <a:defRPr>
                <a:solidFill>
                  <a:schemeClr val="tx1">
                    <a:tint val="75000"/>
                  </a:schemeClr>
                </a:solidFill>
              </a:defRPr>
            </a:lvl7pPr>
            <a:lvl8pPr marL="3562045" indent="0" algn="ctr">
              <a:buNone/>
              <a:defRPr>
                <a:solidFill>
                  <a:schemeClr val="tx1">
                    <a:tint val="75000"/>
                  </a:schemeClr>
                </a:solidFill>
              </a:defRPr>
            </a:lvl8pPr>
            <a:lvl9pPr marL="407090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CA4FA06-9A3B-4E4C-BF01-031A0A2AC821}" type="datetimeFigureOut">
              <a:rPr kumimoji="1" lang="ja-JP" altLang="en-US" smtClean="0"/>
              <a:t>2025/6/26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092217A-8158-4FAE-A632-6DDE7CF352C8}" type="slidenum">
              <a:rPr kumimoji="1" lang="ja-JP" altLang="en-US" smtClean="0"/>
              <a:t>‹#›</a:t>
            </a:fld>
            <a:endParaRPr kumimoji="1" lang="ja-JP" altLang="en-US" dirty="0"/>
          </a:p>
        </p:txBody>
      </p:sp>
    </p:spTree>
    <p:extLst>
      <p:ext uri="{BB962C8B-B14F-4D97-AF65-F5344CB8AC3E}">
        <p14:creationId xmlns:p14="http://schemas.microsoft.com/office/powerpoint/2010/main" val="342654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A4FA06-9A3B-4E4C-BF01-031A0A2AC821}" type="datetimeFigureOut">
              <a:rPr kumimoji="1" lang="ja-JP" altLang="en-US" smtClean="0"/>
              <a:t>2025/6/26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092217A-8158-4FAE-A632-6DDE7CF352C8}" type="slidenum">
              <a:rPr kumimoji="1" lang="ja-JP" altLang="en-US" smtClean="0"/>
              <a:t>‹#›</a:t>
            </a:fld>
            <a:endParaRPr kumimoji="1" lang="ja-JP" altLang="en-US" dirty="0"/>
          </a:p>
        </p:txBody>
      </p:sp>
    </p:spTree>
    <p:extLst>
      <p:ext uri="{BB962C8B-B14F-4D97-AF65-F5344CB8AC3E}">
        <p14:creationId xmlns:p14="http://schemas.microsoft.com/office/powerpoint/2010/main" val="2127130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65539" y="422450"/>
            <a:ext cx="1634133" cy="900078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63141" y="422450"/>
            <a:ext cx="4781352" cy="900078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A4FA06-9A3B-4E4C-BF01-031A0A2AC821}" type="datetimeFigureOut">
              <a:rPr kumimoji="1" lang="ja-JP" altLang="en-US" smtClean="0"/>
              <a:t>2025/6/26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092217A-8158-4FAE-A632-6DDE7CF352C8}" type="slidenum">
              <a:rPr kumimoji="1" lang="ja-JP" altLang="en-US" smtClean="0"/>
              <a:t>‹#›</a:t>
            </a:fld>
            <a:endParaRPr kumimoji="1" lang="ja-JP" altLang="en-US" dirty="0"/>
          </a:p>
        </p:txBody>
      </p:sp>
    </p:spTree>
    <p:extLst>
      <p:ext uri="{BB962C8B-B14F-4D97-AF65-F5344CB8AC3E}">
        <p14:creationId xmlns:p14="http://schemas.microsoft.com/office/powerpoint/2010/main" val="2048551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A4FA06-9A3B-4E4C-BF01-031A0A2AC821}" type="datetimeFigureOut">
              <a:rPr kumimoji="1" lang="ja-JP" altLang="en-US" smtClean="0"/>
              <a:t>2025/6/26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092217A-8158-4FAE-A632-6DDE7CF352C8}" type="slidenum">
              <a:rPr kumimoji="1" lang="ja-JP" altLang="en-US" smtClean="0"/>
              <a:t>‹#›</a:t>
            </a:fld>
            <a:endParaRPr kumimoji="1" lang="ja-JP" altLang="en-US" dirty="0"/>
          </a:p>
        </p:txBody>
      </p:sp>
    </p:spTree>
    <p:extLst>
      <p:ext uri="{BB962C8B-B14F-4D97-AF65-F5344CB8AC3E}">
        <p14:creationId xmlns:p14="http://schemas.microsoft.com/office/powerpoint/2010/main" val="814361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73712" y="6778670"/>
            <a:ext cx="6173391" cy="2095136"/>
          </a:xfrm>
        </p:spPr>
        <p:txBody>
          <a:bodyPr anchor="t"/>
          <a:lstStyle>
            <a:lvl1pPr algn="l">
              <a:defRPr sz="45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73712" y="4471095"/>
            <a:ext cx="6173391" cy="2307579"/>
          </a:xfrm>
        </p:spPr>
        <p:txBody>
          <a:bodyPr anchor="b"/>
          <a:lstStyle>
            <a:lvl1pPr marL="0" indent="0">
              <a:buNone/>
              <a:defRPr sz="2200">
                <a:solidFill>
                  <a:schemeClr val="tx1">
                    <a:tint val="75000"/>
                  </a:schemeClr>
                </a:solidFill>
              </a:defRPr>
            </a:lvl1pPr>
            <a:lvl2pPr marL="508864" indent="0">
              <a:buNone/>
              <a:defRPr sz="2000">
                <a:solidFill>
                  <a:schemeClr val="tx1">
                    <a:tint val="75000"/>
                  </a:schemeClr>
                </a:solidFill>
              </a:defRPr>
            </a:lvl2pPr>
            <a:lvl3pPr marL="1017727" indent="0">
              <a:buNone/>
              <a:defRPr sz="1800">
                <a:solidFill>
                  <a:schemeClr val="tx1">
                    <a:tint val="75000"/>
                  </a:schemeClr>
                </a:solidFill>
              </a:defRPr>
            </a:lvl3pPr>
            <a:lvl4pPr marL="1526591" indent="0">
              <a:buNone/>
              <a:defRPr sz="1600">
                <a:solidFill>
                  <a:schemeClr val="tx1">
                    <a:tint val="75000"/>
                  </a:schemeClr>
                </a:solidFill>
              </a:defRPr>
            </a:lvl4pPr>
            <a:lvl5pPr marL="2035454" indent="0">
              <a:buNone/>
              <a:defRPr sz="1600">
                <a:solidFill>
                  <a:schemeClr val="tx1">
                    <a:tint val="75000"/>
                  </a:schemeClr>
                </a:solidFill>
              </a:defRPr>
            </a:lvl5pPr>
            <a:lvl6pPr marL="2544318" indent="0">
              <a:buNone/>
              <a:defRPr sz="1600">
                <a:solidFill>
                  <a:schemeClr val="tx1">
                    <a:tint val="75000"/>
                  </a:schemeClr>
                </a:solidFill>
              </a:defRPr>
            </a:lvl6pPr>
            <a:lvl7pPr marL="3053182" indent="0">
              <a:buNone/>
              <a:defRPr sz="1600">
                <a:solidFill>
                  <a:schemeClr val="tx1">
                    <a:tint val="75000"/>
                  </a:schemeClr>
                </a:solidFill>
              </a:defRPr>
            </a:lvl7pPr>
            <a:lvl8pPr marL="3562045" indent="0">
              <a:buNone/>
              <a:defRPr sz="1600">
                <a:solidFill>
                  <a:schemeClr val="tx1">
                    <a:tint val="75000"/>
                  </a:schemeClr>
                </a:solidFill>
              </a:defRPr>
            </a:lvl8pPr>
            <a:lvl9pPr marL="4070909"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CA4FA06-9A3B-4E4C-BF01-031A0A2AC821}" type="datetimeFigureOut">
              <a:rPr kumimoji="1" lang="ja-JP" altLang="en-US" smtClean="0"/>
              <a:t>2025/6/26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092217A-8158-4FAE-A632-6DDE7CF352C8}" type="slidenum">
              <a:rPr kumimoji="1" lang="ja-JP" altLang="en-US" smtClean="0"/>
              <a:t>‹#›</a:t>
            </a:fld>
            <a:endParaRPr kumimoji="1" lang="ja-JP" altLang="en-US" dirty="0"/>
          </a:p>
        </p:txBody>
      </p:sp>
    </p:spTree>
    <p:extLst>
      <p:ext uri="{BB962C8B-B14F-4D97-AF65-F5344CB8AC3E}">
        <p14:creationId xmlns:p14="http://schemas.microsoft.com/office/powerpoint/2010/main" val="2562972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63141" y="2461422"/>
            <a:ext cx="3207742" cy="6961811"/>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691930" y="2461422"/>
            <a:ext cx="3207742" cy="6961811"/>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CA4FA06-9A3B-4E4C-BF01-031A0A2AC821}" type="datetimeFigureOut">
              <a:rPr kumimoji="1" lang="ja-JP" altLang="en-US" smtClean="0"/>
              <a:t>2025/6/26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092217A-8158-4FAE-A632-6DDE7CF352C8}" type="slidenum">
              <a:rPr kumimoji="1" lang="ja-JP" altLang="en-US" smtClean="0"/>
              <a:t>‹#›</a:t>
            </a:fld>
            <a:endParaRPr kumimoji="1" lang="ja-JP" altLang="en-US" dirty="0"/>
          </a:p>
        </p:txBody>
      </p:sp>
    </p:spTree>
    <p:extLst>
      <p:ext uri="{BB962C8B-B14F-4D97-AF65-F5344CB8AC3E}">
        <p14:creationId xmlns:p14="http://schemas.microsoft.com/office/powerpoint/2010/main" val="4109374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3144" y="2361302"/>
            <a:ext cx="3209004" cy="984078"/>
          </a:xfrm>
        </p:spPr>
        <p:txBody>
          <a:bodyPr anchor="b"/>
          <a:lstStyle>
            <a:lvl1pPr marL="0" indent="0">
              <a:buNone/>
              <a:defRPr sz="2700" b="1"/>
            </a:lvl1pPr>
            <a:lvl2pPr marL="508864" indent="0">
              <a:buNone/>
              <a:defRPr sz="2200" b="1"/>
            </a:lvl2pPr>
            <a:lvl3pPr marL="1017727" indent="0">
              <a:buNone/>
              <a:defRPr sz="2000" b="1"/>
            </a:lvl3pPr>
            <a:lvl4pPr marL="1526591" indent="0">
              <a:buNone/>
              <a:defRPr sz="1800" b="1"/>
            </a:lvl4pPr>
            <a:lvl5pPr marL="2035454" indent="0">
              <a:buNone/>
              <a:defRPr sz="1800" b="1"/>
            </a:lvl5pPr>
            <a:lvl6pPr marL="2544318" indent="0">
              <a:buNone/>
              <a:defRPr sz="1800" b="1"/>
            </a:lvl6pPr>
            <a:lvl7pPr marL="3053182" indent="0">
              <a:buNone/>
              <a:defRPr sz="1800" b="1"/>
            </a:lvl7pPr>
            <a:lvl8pPr marL="3562045" indent="0">
              <a:buNone/>
              <a:defRPr sz="1800" b="1"/>
            </a:lvl8pPr>
            <a:lvl9pPr marL="4070909"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3144" y="3345381"/>
            <a:ext cx="3209004" cy="6077851"/>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89412" y="2361302"/>
            <a:ext cx="3210264" cy="984078"/>
          </a:xfrm>
        </p:spPr>
        <p:txBody>
          <a:bodyPr anchor="b"/>
          <a:lstStyle>
            <a:lvl1pPr marL="0" indent="0">
              <a:buNone/>
              <a:defRPr sz="2700" b="1"/>
            </a:lvl1pPr>
            <a:lvl2pPr marL="508864" indent="0">
              <a:buNone/>
              <a:defRPr sz="2200" b="1"/>
            </a:lvl2pPr>
            <a:lvl3pPr marL="1017727" indent="0">
              <a:buNone/>
              <a:defRPr sz="2000" b="1"/>
            </a:lvl3pPr>
            <a:lvl4pPr marL="1526591" indent="0">
              <a:buNone/>
              <a:defRPr sz="1800" b="1"/>
            </a:lvl4pPr>
            <a:lvl5pPr marL="2035454" indent="0">
              <a:buNone/>
              <a:defRPr sz="1800" b="1"/>
            </a:lvl5pPr>
            <a:lvl6pPr marL="2544318" indent="0">
              <a:buNone/>
              <a:defRPr sz="1800" b="1"/>
            </a:lvl6pPr>
            <a:lvl7pPr marL="3053182" indent="0">
              <a:buNone/>
              <a:defRPr sz="1800" b="1"/>
            </a:lvl7pPr>
            <a:lvl8pPr marL="3562045" indent="0">
              <a:buNone/>
              <a:defRPr sz="1800" b="1"/>
            </a:lvl8pPr>
            <a:lvl9pPr marL="4070909"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89412" y="3345381"/>
            <a:ext cx="3210264" cy="6077851"/>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CA4FA06-9A3B-4E4C-BF01-031A0A2AC821}" type="datetimeFigureOut">
              <a:rPr kumimoji="1" lang="ja-JP" altLang="en-US" smtClean="0"/>
              <a:t>2025/6/26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A092217A-8158-4FAE-A632-6DDE7CF352C8}" type="slidenum">
              <a:rPr kumimoji="1" lang="ja-JP" altLang="en-US" smtClean="0"/>
              <a:t>‹#›</a:t>
            </a:fld>
            <a:endParaRPr kumimoji="1" lang="ja-JP" altLang="en-US" dirty="0"/>
          </a:p>
        </p:txBody>
      </p:sp>
    </p:spTree>
    <p:extLst>
      <p:ext uri="{BB962C8B-B14F-4D97-AF65-F5344CB8AC3E}">
        <p14:creationId xmlns:p14="http://schemas.microsoft.com/office/powerpoint/2010/main" val="3143872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CA4FA06-9A3B-4E4C-BF01-031A0A2AC821}" type="datetimeFigureOut">
              <a:rPr kumimoji="1" lang="ja-JP" altLang="en-US" smtClean="0"/>
              <a:t>2025/6/26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A092217A-8158-4FAE-A632-6DDE7CF352C8}" type="slidenum">
              <a:rPr kumimoji="1" lang="ja-JP" altLang="en-US" smtClean="0"/>
              <a:t>‹#›</a:t>
            </a:fld>
            <a:endParaRPr kumimoji="1" lang="ja-JP" altLang="en-US" dirty="0"/>
          </a:p>
        </p:txBody>
      </p:sp>
    </p:spTree>
    <p:extLst>
      <p:ext uri="{BB962C8B-B14F-4D97-AF65-F5344CB8AC3E}">
        <p14:creationId xmlns:p14="http://schemas.microsoft.com/office/powerpoint/2010/main" val="3647627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CA4FA06-9A3B-4E4C-BF01-031A0A2AC821}" type="datetimeFigureOut">
              <a:rPr kumimoji="1" lang="ja-JP" altLang="en-US" smtClean="0"/>
              <a:t>2025/6/26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A092217A-8158-4FAE-A632-6DDE7CF352C8}" type="slidenum">
              <a:rPr kumimoji="1" lang="ja-JP" altLang="en-US" smtClean="0"/>
              <a:t>‹#›</a:t>
            </a:fld>
            <a:endParaRPr kumimoji="1" lang="ja-JP" altLang="en-US" dirty="0"/>
          </a:p>
        </p:txBody>
      </p:sp>
    </p:spTree>
    <p:extLst>
      <p:ext uri="{BB962C8B-B14F-4D97-AF65-F5344CB8AC3E}">
        <p14:creationId xmlns:p14="http://schemas.microsoft.com/office/powerpoint/2010/main" val="1235515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3144" y="420004"/>
            <a:ext cx="2389416" cy="1787459"/>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39561" y="420008"/>
            <a:ext cx="4060115" cy="9003227"/>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3144" y="2207467"/>
            <a:ext cx="2389416" cy="7215767"/>
          </a:xfrm>
        </p:spPr>
        <p:txBody>
          <a:bodyPr/>
          <a:lstStyle>
            <a:lvl1pPr marL="0" indent="0">
              <a:buNone/>
              <a:defRPr sz="1600"/>
            </a:lvl1pPr>
            <a:lvl2pPr marL="508864" indent="0">
              <a:buNone/>
              <a:defRPr sz="1300"/>
            </a:lvl2pPr>
            <a:lvl3pPr marL="1017727" indent="0">
              <a:buNone/>
              <a:defRPr sz="1100"/>
            </a:lvl3pPr>
            <a:lvl4pPr marL="1526591" indent="0">
              <a:buNone/>
              <a:defRPr sz="1000"/>
            </a:lvl4pPr>
            <a:lvl5pPr marL="2035454" indent="0">
              <a:buNone/>
              <a:defRPr sz="1000"/>
            </a:lvl5pPr>
            <a:lvl6pPr marL="2544318" indent="0">
              <a:buNone/>
              <a:defRPr sz="1000"/>
            </a:lvl6pPr>
            <a:lvl7pPr marL="3053182" indent="0">
              <a:buNone/>
              <a:defRPr sz="1000"/>
            </a:lvl7pPr>
            <a:lvl8pPr marL="3562045" indent="0">
              <a:buNone/>
              <a:defRPr sz="1000"/>
            </a:lvl8pPr>
            <a:lvl9pPr marL="4070909"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A4FA06-9A3B-4E4C-BF01-031A0A2AC821}" type="datetimeFigureOut">
              <a:rPr kumimoji="1" lang="ja-JP" altLang="en-US" smtClean="0"/>
              <a:t>2025/6/26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092217A-8158-4FAE-A632-6DDE7CF352C8}" type="slidenum">
              <a:rPr kumimoji="1" lang="ja-JP" altLang="en-US" smtClean="0"/>
              <a:t>‹#›</a:t>
            </a:fld>
            <a:endParaRPr kumimoji="1" lang="ja-JP" altLang="en-US" dirty="0"/>
          </a:p>
        </p:txBody>
      </p:sp>
    </p:spTree>
    <p:extLst>
      <p:ext uri="{BB962C8B-B14F-4D97-AF65-F5344CB8AC3E}">
        <p14:creationId xmlns:p14="http://schemas.microsoft.com/office/powerpoint/2010/main" val="1341268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23562" y="7384259"/>
            <a:ext cx="4357688" cy="871754"/>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23562" y="942567"/>
            <a:ext cx="4357688" cy="6329363"/>
          </a:xfrm>
        </p:spPr>
        <p:txBody>
          <a:bodyPr/>
          <a:lstStyle>
            <a:lvl1pPr marL="0" indent="0">
              <a:buNone/>
              <a:defRPr sz="3600"/>
            </a:lvl1pPr>
            <a:lvl2pPr marL="508864" indent="0">
              <a:buNone/>
              <a:defRPr sz="3100"/>
            </a:lvl2pPr>
            <a:lvl3pPr marL="1017727" indent="0">
              <a:buNone/>
              <a:defRPr sz="2700"/>
            </a:lvl3pPr>
            <a:lvl4pPr marL="1526591" indent="0">
              <a:buNone/>
              <a:defRPr sz="2200"/>
            </a:lvl4pPr>
            <a:lvl5pPr marL="2035454" indent="0">
              <a:buNone/>
              <a:defRPr sz="2200"/>
            </a:lvl5pPr>
            <a:lvl6pPr marL="2544318" indent="0">
              <a:buNone/>
              <a:defRPr sz="2200"/>
            </a:lvl6pPr>
            <a:lvl7pPr marL="3053182" indent="0">
              <a:buNone/>
              <a:defRPr sz="2200"/>
            </a:lvl7pPr>
            <a:lvl8pPr marL="3562045" indent="0">
              <a:buNone/>
              <a:defRPr sz="2200"/>
            </a:lvl8pPr>
            <a:lvl9pPr marL="4070909" indent="0">
              <a:buNone/>
              <a:defRPr sz="2200"/>
            </a:lvl9pPr>
          </a:lstStyle>
          <a:p>
            <a:endParaRPr kumimoji="1" lang="ja-JP" altLang="en-US" dirty="0"/>
          </a:p>
        </p:txBody>
      </p:sp>
      <p:sp>
        <p:nvSpPr>
          <p:cNvPr id="4" name="テキスト プレースホルダー 3"/>
          <p:cNvSpPr>
            <a:spLocks noGrp="1"/>
          </p:cNvSpPr>
          <p:nvPr>
            <p:ph type="body" sz="half" idx="2"/>
          </p:nvPr>
        </p:nvSpPr>
        <p:spPr>
          <a:xfrm>
            <a:off x="1423562" y="8256013"/>
            <a:ext cx="4357688" cy="1238034"/>
          </a:xfrm>
        </p:spPr>
        <p:txBody>
          <a:bodyPr/>
          <a:lstStyle>
            <a:lvl1pPr marL="0" indent="0">
              <a:buNone/>
              <a:defRPr sz="1600"/>
            </a:lvl1pPr>
            <a:lvl2pPr marL="508864" indent="0">
              <a:buNone/>
              <a:defRPr sz="1300"/>
            </a:lvl2pPr>
            <a:lvl3pPr marL="1017727" indent="0">
              <a:buNone/>
              <a:defRPr sz="1100"/>
            </a:lvl3pPr>
            <a:lvl4pPr marL="1526591" indent="0">
              <a:buNone/>
              <a:defRPr sz="1000"/>
            </a:lvl4pPr>
            <a:lvl5pPr marL="2035454" indent="0">
              <a:buNone/>
              <a:defRPr sz="1000"/>
            </a:lvl5pPr>
            <a:lvl6pPr marL="2544318" indent="0">
              <a:buNone/>
              <a:defRPr sz="1000"/>
            </a:lvl6pPr>
            <a:lvl7pPr marL="3053182" indent="0">
              <a:buNone/>
              <a:defRPr sz="1000"/>
            </a:lvl7pPr>
            <a:lvl8pPr marL="3562045" indent="0">
              <a:buNone/>
              <a:defRPr sz="1000"/>
            </a:lvl8pPr>
            <a:lvl9pPr marL="4070909"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A4FA06-9A3B-4E4C-BF01-031A0A2AC821}" type="datetimeFigureOut">
              <a:rPr kumimoji="1" lang="ja-JP" altLang="en-US" smtClean="0"/>
              <a:t>2025/6/26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092217A-8158-4FAE-A632-6DDE7CF352C8}" type="slidenum">
              <a:rPr kumimoji="1" lang="ja-JP" altLang="en-US" smtClean="0"/>
              <a:t>‹#›</a:t>
            </a:fld>
            <a:endParaRPr kumimoji="1" lang="ja-JP" altLang="en-US" dirty="0"/>
          </a:p>
        </p:txBody>
      </p:sp>
    </p:spTree>
    <p:extLst>
      <p:ext uri="{BB962C8B-B14F-4D97-AF65-F5344CB8AC3E}">
        <p14:creationId xmlns:p14="http://schemas.microsoft.com/office/powerpoint/2010/main" val="158936932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40000"/>
          </a:scheme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3141" y="422447"/>
            <a:ext cx="6536532" cy="1758156"/>
          </a:xfrm>
          <a:prstGeom prst="rect">
            <a:avLst/>
          </a:prstGeom>
        </p:spPr>
        <p:txBody>
          <a:bodyPr vert="horz" lIns="101773" tIns="50886" rIns="101773" bIns="50886"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3141" y="2461422"/>
            <a:ext cx="6536532" cy="6961811"/>
          </a:xfrm>
          <a:prstGeom prst="rect">
            <a:avLst/>
          </a:prstGeom>
        </p:spPr>
        <p:txBody>
          <a:bodyPr vert="horz" lIns="101773" tIns="50886" rIns="101773" bIns="50886"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3141" y="9777307"/>
            <a:ext cx="1694656" cy="561633"/>
          </a:xfrm>
          <a:prstGeom prst="rect">
            <a:avLst/>
          </a:prstGeom>
        </p:spPr>
        <p:txBody>
          <a:bodyPr vert="horz" lIns="101773" tIns="50886" rIns="101773" bIns="50886" rtlCol="0" anchor="ctr"/>
          <a:lstStyle>
            <a:lvl1pPr algn="l">
              <a:defRPr sz="1300">
                <a:solidFill>
                  <a:schemeClr val="tx1">
                    <a:tint val="75000"/>
                  </a:schemeClr>
                </a:solidFill>
              </a:defRPr>
            </a:lvl1pPr>
          </a:lstStyle>
          <a:p>
            <a:fld id="{3CA4FA06-9A3B-4E4C-BF01-031A0A2AC821}" type="datetimeFigureOut">
              <a:rPr kumimoji="1" lang="ja-JP" altLang="en-US" smtClean="0"/>
              <a:t>2025/6/26</a:t>
            </a:fld>
            <a:endParaRPr kumimoji="1" lang="ja-JP" altLang="en-US" dirty="0"/>
          </a:p>
        </p:txBody>
      </p:sp>
      <p:sp>
        <p:nvSpPr>
          <p:cNvPr id="5" name="フッター プレースホルダー 4"/>
          <p:cNvSpPr>
            <a:spLocks noGrp="1"/>
          </p:cNvSpPr>
          <p:nvPr>
            <p:ph type="ftr" sz="quarter" idx="3"/>
          </p:nvPr>
        </p:nvSpPr>
        <p:spPr>
          <a:xfrm>
            <a:off x="2481461" y="9777307"/>
            <a:ext cx="2299891" cy="561633"/>
          </a:xfrm>
          <a:prstGeom prst="rect">
            <a:avLst/>
          </a:prstGeom>
        </p:spPr>
        <p:txBody>
          <a:bodyPr vert="horz" lIns="101773" tIns="50886" rIns="101773" bIns="50886" rtlCol="0" anchor="ctr"/>
          <a:lstStyle>
            <a:lvl1pPr algn="ctr">
              <a:defRPr sz="13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5205016" y="9777307"/>
            <a:ext cx="1694656" cy="561633"/>
          </a:xfrm>
          <a:prstGeom prst="rect">
            <a:avLst/>
          </a:prstGeom>
        </p:spPr>
        <p:txBody>
          <a:bodyPr vert="horz" lIns="101773" tIns="50886" rIns="101773" bIns="50886" rtlCol="0" anchor="ctr"/>
          <a:lstStyle>
            <a:lvl1pPr algn="r">
              <a:defRPr sz="1300">
                <a:solidFill>
                  <a:schemeClr val="tx1">
                    <a:tint val="75000"/>
                  </a:schemeClr>
                </a:solidFill>
              </a:defRPr>
            </a:lvl1pPr>
          </a:lstStyle>
          <a:p>
            <a:fld id="{A092217A-8158-4FAE-A632-6DDE7CF352C8}" type="slidenum">
              <a:rPr kumimoji="1" lang="ja-JP" altLang="en-US" smtClean="0"/>
              <a:t>‹#›</a:t>
            </a:fld>
            <a:endParaRPr kumimoji="1" lang="ja-JP" altLang="en-US" dirty="0"/>
          </a:p>
        </p:txBody>
      </p:sp>
    </p:spTree>
    <p:extLst>
      <p:ext uri="{BB962C8B-B14F-4D97-AF65-F5344CB8AC3E}">
        <p14:creationId xmlns:p14="http://schemas.microsoft.com/office/powerpoint/2010/main" val="268078030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1017727" rtl="0" eaLnBrk="1" latinLnBrk="0" hangingPunct="1">
        <a:spcBef>
          <a:spcPct val="0"/>
        </a:spcBef>
        <a:buNone/>
        <a:defRPr kumimoji="1" sz="4900" kern="1200">
          <a:solidFill>
            <a:schemeClr val="tx1"/>
          </a:solidFill>
          <a:latin typeface="+mj-lt"/>
          <a:ea typeface="+mj-ea"/>
          <a:cs typeface="+mj-cs"/>
        </a:defRPr>
      </a:lvl1pPr>
    </p:titleStyle>
    <p:bodyStyle>
      <a:lvl1pPr marL="381648" indent="-381648" algn="l" defTabSz="1017727"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1pPr>
      <a:lvl2pPr marL="826903" indent="-318040" algn="l" defTabSz="1017727"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2pPr>
      <a:lvl3pPr marL="1272159" indent="-254432" algn="l" defTabSz="1017727"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781023" indent="-254432" algn="l" defTabSz="1017727"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89886" indent="-254432" algn="l" defTabSz="1017727"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98750" indent="-254432" algn="l" defTabSz="1017727"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307613" indent="-254432" algn="l" defTabSz="1017727"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816477" indent="-254432" algn="l" defTabSz="1017727"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325341" indent="-254432" algn="l" defTabSz="1017727"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1017727" rtl="0" eaLnBrk="1" latinLnBrk="0" hangingPunct="1">
        <a:defRPr kumimoji="1" sz="2000" kern="1200">
          <a:solidFill>
            <a:schemeClr val="tx1"/>
          </a:solidFill>
          <a:latin typeface="+mn-lt"/>
          <a:ea typeface="+mn-ea"/>
          <a:cs typeface="+mn-cs"/>
        </a:defRPr>
      </a:lvl1pPr>
      <a:lvl2pPr marL="508864" algn="l" defTabSz="1017727" rtl="0" eaLnBrk="1" latinLnBrk="0" hangingPunct="1">
        <a:defRPr kumimoji="1" sz="2000" kern="1200">
          <a:solidFill>
            <a:schemeClr val="tx1"/>
          </a:solidFill>
          <a:latin typeface="+mn-lt"/>
          <a:ea typeface="+mn-ea"/>
          <a:cs typeface="+mn-cs"/>
        </a:defRPr>
      </a:lvl2pPr>
      <a:lvl3pPr marL="1017727" algn="l" defTabSz="1017727" rtl="0" eaLnBrk="1" latinLnBrk="0" hangingPunct="1">
        <a:defRPr kumimoji="1" sz="2000" kern="1200">
          <a:solidFill>
            <a:schemeClr val="tx1"/>
          </a:solidFill>
          <a:latin typeface="+mn-lt"/>
          <a:ea typeface="+mn-ea"/>
          <a:cs typeface="+mn-cs"/>
        </a:defRPr>
      </a:lvl3pPr>
      <a:lvl4pPr marL="1526591" algn="l" defTabSz="1017727" rtl="0" eaLnBrk="1" latinLnBrk="0" hangingPunct="1">
        <a:defRPr kumimoji="1" sz="2000" kern="1200">
          <a:solidFill>
            <a:schemeClr val="tx1"/>
          </a:solidFill>
          <a:latin typeface="+mn-lt"/>
          <a:ea typeface="+mn-ea"/>
          <a:cs typeface="+mn-cs"/>
        </a:defRPr>
      </a:lvl4pPr>
      <a:lvl5pPr marL="2035454" algn="l" defTabSz="1017727" rtl="0" eaLnBrk="1" latinLnBrk="0" hangingPunct="1">
        <a:defRPr kumimoji="1" sz="2000" kern="1200">
          <a:solidFill>
            <a:schemeClr val="tx1"/>
          </a:solidFill>
          <a:latin typeface="+mn-lt"/>
          <a:ea typeface="+mn-ea"/>
          <a:cs typeface="+mn-cs"/>
        </a:defRPr>
      </a:lvl5pPr>
      <a:lvl6pPr marL="2544318" algn="l" defTabSz="1017727" rtl="0" eaLnBrk="1" latinLnBrk="0" hangingPunct="1">
        <a:defRPr kumimoji="1" sz="2000" kern="1200">
          <a:solidFill>
            <a:schemeClr val="tx1"/>
          </a:solidFill>
          <a:latin typeface="+mn-lt"/>
          <a:ea typeface="+mn-ea"/>
          <a:cs typeface="+mn-cs"/>
        </a:defRPr>
      </a:lvl6pPr>
      <a:lvl7pPr marL="3053182" algn="l" defTabSz="1017727" rtl="0" eaLnBrk="1" latinLnBrk="0" hangingPunct="1">
        <a:defRPr kumimoji="1" sz="2000" kern="1200">
          <a:solidFill>
            <a:schemeClr val="tx1"/>
          </a:solidFill>
          <a:latin typeface="+mn-lt"/>
          <a:ea typeface="+mn-ea"/>
          <a:cs typeface="+mn-cs"/>
        </a:defRPr>
      </a:lvl7pPr>
      <a:lvl8pPr marL="3562045" algn="l" defTabSz="1017727" rtl="0" eaLnBrk="1" latinLnBrk="0" hangingPunct="1">
        <a:defRPr kumimoji="1" sz="2000" kern="1200">
          <a:solidFill>
            <a:schemeClr val="tx1"/>
          </a:solidFill>
          <a:latin typeface="+mn-lt"/>
          <a:ea typeface="+mn-ea"/>
          <a:cs typeface="+mn-cs"/>
        </a:defRPr>
      </a:lvl8pPr>
      <a:lvl9pPr marL="4070909" algn="l" defTabSz="1017727"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drawings/vmlDrawing1.vml" Type="http://schemas.openxmlformats.org/officeDocument/2006/relationships/vmlDrawing"/><Relationship Id="rId2" Target="../activeX/activeX1.xml" Type="http://schemas.openxmlformats.org/officeDocument/2006/relationships/control"/><Relationship Id="rId3" Target="../slideLayouts/slideLayout7.xml" Type="http://schemas.openxmlformats.org/officeDocument/2006/relationships/slideLayout"/><Relationship Id="rId4" Target="../media/image1.wmf"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 name="雲ドット"/>
          <p:cNvGrpSpPr/>
          <p:nvPr/>
        </p:nvGrpSpPr>
        <p:grpSpPr>
          <a:xfrm>
            <a:off x="396049" y="424401"/>
            <a:ext cx="6656335" cy="2102175"/>
            <a:chOff x="-355742" y="2448097"/>
            <a:chExt cx="6587569" cy="2064406"/>
          </a:xfrm>
          <a:pattFill prst="pct25">
            <a:fgClr>
              <a:srgbClr val="5671E4"/>
            </a:fgClr>
            <a:bgClr>
              <a:schemeClr val="bg1"/>
            </a:bgClr>
          </a:pattFill>
        </p:grpSpPr>
        <p:grpSp>
          <p:nvGrpSpPr>
            <p:cNvPr id="94" name="グループ化 93"/>
            <p:cNvGrpSpPr/>
            <p:nvPr/>
          </p:nvGrpSpPr>
          <p:grpSpPr>
            <a:xfrm>
              <a:off x="-355742" y="2448097"/>
              <a:ext cx="6587569" cy="2064406"/>
              <a:chOff x="466270" y="984349"/>
              <a:chExt cx="6153985" cy="1895663"/>
            </a:xfrm>
            <a:grpFill/>
          </p:grpSpPr>
          <p:grpSp>
            <p:nvGrpSpPr>
              <p:cNvPr id="98" name="グループ化 97"/>
              <p:cNvGrpSpPr/>
              <p:nvPr/>
            </p:nvGrpSpPr>
            <p:grpSpPr>
              <a:xfrm>
                <a:off x="466270" y="984349"/>
                <a:ext cx="6153985" cy="1895663"/>
                <a:chOff x="466270" y="984349"/>
                <a:chExt cx="6153985" cy="1895663"/>
              </a:xfrm>
              <a:grpFill/>
            </p:grpSpPr>
            <p:sp>
              <p:nvSpPr>
                <p:cNvPr id="100" name="月 99"/>
                <p:cNvSpPr/>
                <p:nvPr/>
              </p:nvSpPr>
              <p:spPr>
                <a:xfrm rot="15602198">
                  <a:off x="2080327" y="647403"/>
                  <a:ext cx="425185" cy="1503279"/>
                </a:xfrm>
                <a:prstGeom prst="moon">
                  <a:avLst>
                    <a:gd name="adj" fmla="val 875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1" name="グループ化 100"/>
                <p:cNvGrpSpPr/>
                <p:nvPr/>
              </p:nvGrpSpPr>
              <p:grpSpPr>
                <a:xfrm>
                  <a:off x="466270" y="984349"/>
                  <a:ext cx="6153985" cy="1895663"/>
                  <a:chOff x="635143" y="869206"/>
                  <a:chExt cx="6153985" cy="1895663"/>
                </a:xfrm>
                <a:grpFill/>
              </p:grpSpPr>
              <p:grpSp>
                <p:nvGrpSpPr>
                  <p:cNvPr id="102" name="グループ化 101"/>
                  <p:cNvGrpSpPr/>
                  <p:nvPr/>
                </p:nvGrpSpPr>
                <p:grpSpPr>
                  <a:xfrm>
                    <a:off x="635143" y="869206"/>
                    <a:ext cx="6153985" cy="1895663"/>
                    <a:chOff x="617046" y="464911"/>
                    <a:chExt cx="6153985" cy="1895663"/>
                  </a:xfrm>
                  <a:grpFill/>
                </p:grpSpPr>
                <p:sp>
                  <p:nvSpPr>
                    <p:cNvPr id="104" name="楕円 103"/>
                    <p:cNvSpPr/>
                    <p:nvPr/>
                  </p:nvSpPr>
                  <p:spPr>
                    <a:xfrm>
                      <a:off x="4312178" y="585067"/>
                      <a:ext cx="2458853" cy="164919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楕円 104"/>
                    <p:cNvSpPr/>
                    <p:nvPr/>
                  </p:nvSpPr>
                  <p:spPr>
                    <a:xfrm>
                      <a:off x="617046" y="777269"/>
                      <a:ext cx="2550656" cy="158330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楕円 105"/>
                    <p:cNvSpPr/>
                    <p:nvPr/>
                  </p:nvSpPr>
                  <p:spPr>
                    <a:xfrm>
                      <a:off x="2198399" y="464911"/>
                      <a:ext cx="3024652" cy="179044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3" name="月 102"/>
                  <p:cNvSpPr/>
                  <p:nvPr/>
                </p:nvSpPr>
                <p:spPr>
                  <a:xfrm rot="5175926">
                    <a:off x="2674516" y="1771708"/>
                    <a:ext cx="429612" cy="1409760"/>
                  </a:xfrm>
                  <a:prstGeom prst="moon">
                    <a:avLst>
                      <a:gd name="adj" fmla="val 875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99" name="月 98"/>
              <p:cNvSpPr/>
              <p:nvPr/>
            </p:nvSpPr>
            <p:spPr>
              <a:xfrm rot="16412109">
                <a:off x="4494963" y="617031"/>
                <a:ext cx="425185" cy="1335135"/>
              </a:xfrm>
              <a:prstGeom prst="moon">
                <a:avLst>
                  <a:gd name="adj" fmla="val 875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5" name="月 94"/>
            <p:cNvSpPr/>
            <p:nvPr/>
          </p:nvSpPr>
          <p:spPr>
            <a:xfrm rot="5400000">
              <a:off x="3823602" y="3384250"/>
              <a:ext cx="423246" cy="1559473"/>
            </a:xfrm>
            <a:prstGeom prst="moon">
              <a:avLst>
                <a:gd name="adj" fmla="val 875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8" name="台形 77"/>
          <p:cNvSpPr/>
          <p:nvPr/>
        </p:nvSpPr>
        <p:spPr>
          <a:xfrm rot="16467068">
            <a:off x="3573135" y="2712223"/>
            <a:ext cx="1182527" cy="7395320"/>
          </a:xfrm>
          <a:prstGeom prst="trapezoid">
            <a:avLst>
              <a:gd name="adj" fmla="val 29876"/>
            </a:avLst>
          </a:prstGeom>
          <a:solidFill>
            <a:srgbClr val="5671E4">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63" name="正方形/長方形 62"/>
          <p:cNvSpPr/>
          <p:nvPr/>
        </p:nvSpPr>
        <p:spPr>
          <a:xfrm rot="21086040" flipV="1">
            <a:off x="-167166" y="7639876"/>
            <a:ext cx="7849268" cy="1125572"/>
          </a:xfrm>
          <a:prstGeom prst="rect">
            <a:avLst/>
          </a:prstGeom>
          <a:solidFill>
            <a:srgbClr val="FFC00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62" name="台形 61"/>
          <p:cNvSpPr/>
          <p:nvPr/>
        </p:nvSpPr>
        <p:spPr>
          <a:xfrm rot="5832198">
            <a:off x="2695224" y="3345618"/>
            <a:ext cx="1218018" cy="9538677"/>
          </a:xfrm>
          <a:prstGeom prst="trapezoid">
            <a:avLst>
              <a:gd name="adj" fmla="val 19669"/>
            </a:avLst>
          </a:prstGeom>
          <a:solidFill>
            <a:srgbClr val="5671E4">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15" name="正方形/長方形 14"/>
          <p:cNvSpPr/>
          <p:nvPr/>
        </p:nvSpPr>
        <p:spPr>
          <a:xfrm rot="650562">
            <a:off x="-545932" y="8893622"/>
            <a:ext cx="5095001" cy="1249054"/>
          </a:xfrm>
          <a:prstGeom prst="rect">
            <a:avLst/>
          </a:prstGeom>
          <a:solidFill>
            <a:srgbClr val="5671E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11" name="正方形/長方形 10"/>
          <p:cNvSpPr/>
          <p:nvPr/>
        </p:nvSpPr>
        <p:spPr>
          <a:xfrm rot="21398393">
            <a:off x="3916619" y="8866813"/>
            <a:ext cx="3722540" cy="1173191"/>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23" name="平行四辺形 22"/>
          <p:cNvSpPr/>
          <p:nvPr/>
        </p:nvSpPr>
        <p:spPr>
          <a:xfrm rot="305991">
            <a:off x="2090510" y="-558043"/>
            <a:ext cx="6363763" cy="861973"/>
          </a:xfrm>
          <a:prstGeom prst="parallelogram">
            <a:avLst>
              <a:gd name="adj" fmla="val 88651"/>
            </a:avLst>
          </a:prstGeom>
          <a:solidFill>
            <a:srgbClr val="FFC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19" name="直角三角形 18"/>
          <p:cNvSpPr/>
          <p:nvPr/>
        </p:nvSpPr>
        <p:spPr>
          <a:xfrm rot="21310962">
            <a:off x="-306662" y="5715780"/>
            <a:ext cx="7375101" cy="1479084"/>
          </a:xfrm>
          <a:prstGeom prst="rtTriangle">
            <a:avLst/>
          </a:prstGeom>
          <a:solidFill>
            <a:srgbClr val="FFC000">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16" name="台形 15"/>
          <p:cNvSpPr/>
          <p:nvPr/>
        </p:nvSpPr>
        <p:spPr>
          <a:xfrm rot="4816407">
            <a:off x="1343089" y="-3830929"/>
            <a:ext cx="1278756" cy="7570958"/>
          </a:xfrm>
          <a:prstGeom prst="trapezoid">
            <a:avLst>
              <a:gd name="adj" fmla="val 19669"/>
            </a:avLst>
          </a:prstGeom>
          <a:solidFill>
            <a:srgbClr val="5671E4">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39" name="正方形/長方形 38"/>
          <p:cNvSpPr/>
          <p:nvPr/>
        </p:nvSpPr>
        <p:spPr>
          <a:xfrm>
            <a:off x="0" y="9395517"/>
            <a:ext cx="7264800" cy="1168376"/>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43" name="日時1"/>
          <p:cNvSpPr txBox="1"/>
          <p:nvPr/>
        </p:nvSpPr>
        <p:spPr>
          <a:xfrm>
            <a:off x="906676" y="3428490"/>
            <a:ext cx="3670298" cy="1015663"/>
          </a:xfrm>
          <a:prstGeom prst="rect">
            <a:avLst/>
          </a:prstGeom>
          <a:noFill/>
        </p:spPr>
        <p:txBody>
          <a:bodyPr wrap="square" rtlCol="0">
            <a:spAutoFit/>
          </a:bodyPr>
          <a:lstStyle/>
          <a:p>
            <a:pPr algn="ctr"/>
            <a:r>
              <a:rPr lang="ja-JP" altLang="en-US" sz="6000" b="1" dirty="0">
                <a:solidFill>
                  <a:srgbClr val="19329B"/>
                </a:solidFill>
                <a:latin typeface="HGPｺﾞｼｯｸE" panose="020B0900000000000000" pitchFamily="50" charset="-128"/>
                <a:ea typeface="HGPｺﾞｼｯｸE" panose="020B0900000000000000" pitchFamily="50" charset="-128"/>
              </a:rPr>
              <a:t>７</a:t>
            </a:r>
            <a:r>
              <a:rPr lang="en-US" altLang="ja-JP" sz="6000" b="1" dirty="0">
                <a:solidFill>
                  <a:srgbClr val="19329B"/>
                </a:solidFill>
                <a:latin typeface="HGPｺﾞｼｯｸE" panose="020B0900000000000000" pitchFamily="50" charset="-128"/>
                <a:ea typeface="HGPｺﾞｼｯｸE" panose="020B0900000000000000" pitchFamily="50" charset="-128"/>
              </a:rPr>
              <a:t>/</a:t>
            </a:r>
            <a:r>
              <a:rPr lang="ja-JP" altLang="en-US" sz="6000" b="1" dirty="0">
                <a:solidFill>
                  <a:srgbClr val="19329B"/>
                </a:solidFill>
                <a:latin typeface="HGPｺﾞｼｯｸE" panose="020B0900000000000000" pitchFamily="50" charset="-128"/>
                <a:ea typeface="HGPｺﾞｼｯｸE" panose="020B0900000000000000" pitchFamily="50" charset="-128"/>
              </a:rPr>
              <a:t>２４</a:t>
            </a:r>
            <a:r>
              <a:rPr lang="ja-JP" altLang="en-US" sz="3200" b="1" dirty="0">
                <a:solidFill>
                  <a:srgbClr val="19329B"/>
                </a:solidFill>
                <a:latin typeface="HGPｺﾞｼｯｸE" panose="020B0900000000000000" pitchFamily="50" charset="-128"/>
                <a:ea typeface="HGPｺﾞｼｯｸE" panose="020B0900000000000000" pitchFamily="50" charset="-128"/>
              </a:rPr>
              <a:t> </a:t>
            </a:r>
            <a:r>
              <a:rPr lang="en-US" altLang="ja-JP" sz="3200" dirty="0">
                <a:solidFill>
                  <a:srgbClr val="19329B"/>
                </a:solidFill>
                <a:latin typeface="HGPｺﾞｼｯｸE" panose="020B0900000000000000" pitchFamily="50" charset="-128"/>
                <a:ea typeface="HGPｺﾞｼｯｸE" panose="020B0900000000000000" pitchFamily="50" charset="-128"/>
              </a:rPr>
              <a:t>(</a:t>
            </a:r>
            <a:r>
              <a:rPr lang="ja-JP" altLang="en-US" sz="3200" dirty="0">
                <a:solidFill>
                  <a:srgbClr val="19329B"/>
                </a:solidFill>
                <a:latin typeface="HGPｺﾞｼｯｸE" panose="020B0900000000000000" pitchFamily="50" charset="-128"/>
                <a:ea typeface="HGPｺﾞｼｯｸE" panose="020B0900000000000000" pitchFamily="50" charset="-128"/>
              </a:rPr>
              <a:t>木</a:t>
            </a:r>
            <a:r>
              <a:rPr lang="en-US" altLang="ja-JP" sz="3200" dirty="0">
                <a:solidFill>
                  <a:srgbClr val="19329B"/>
                </a:solidFill>
                <a:latin typeface="HGPｺﾞｼｯｸE" panose="020B0900000000000000" pitchFamily="50" charset="-128"/>
                <a:ea typeface="HGPｺﾞｼｯｸE" panose="020B0900000000000000" pitchFamily="50" charset="-128"/>
              </a:rPr>
              <a:t>)</a:t>
            </a:r>
            <a:r>
              <a:rPr lang="ja-JP" altLang="en-US" sz="3200" dirty="0">
                <a:solidFill>
                  <a:srgbClr val="19329B"/>
                </a:solidFill>
                <a:latin typeface="HGPｺﾞｼｯｸE" panose="020B0900000000000000" pitchFamily="50" charset="-128"/>
                <a:ea typeface="HGPｺﾞｼｯｸE" panose="020B0900000000000000" pitchFamily="50" charset="-128"/>
              </a:rPr>
              <a:t>　</a:t>
            </a:r>
          </a:p>
        </p:txBody>
      </p:sp>
      <p:cxnSp>
        <p:nvCxnSpPr>
          <p:cNvPr id="56" name="直線コネクタ 55"/>
          <p:cNvCxnSpPr/>
          <p:nvPr/>
        </p:nvCxnSpPr>
        <p:spPr>
          <a:xfrm flipV="1">
            <a:off x="0" y="9395517"/>
            <a:ext cx="3096000" cy="0"/>
          </a:xfrm>
          <a:prstGeom prst="line">
            <a:avLst/>
          </a:prstGeom>
          <a:ln w="28575">
            <a:prstDash val="dash"/>
          </a:ln>
        </p:spPr>
        <p:style>
          <a:lnRef idx="1">
            <a:schemeClr val="dk1"/>
          </a:lnRef>
          <a:fillRef idx="0">
            <a:schemeClr val="dk1"/>
          </a:fillRef>
          <a:effectRef idx="0">
            <a:schemeClr val="dk1"/>
          </a:effectRef>
          <a:fontRef idx="minor">
            <a:schemeClr val="tx1"/>
          </a:fontRef>
        </p:style>
      </p:cxnSp>
      <p:sp>
        <p:nvSpPr>
          <p:cNvPr id="54" name="タイトル 1"/>
          <p:cNvSpPr txBox="1">
            <a:spLocks/>
          </p:cNvSpPr>
          <p:nvPr/>
        </p:nvSpPr>
        <p:spPr>
          <a:xfrm>
            <a:off x="396000" y="9420984"/>
            <a:ext cx="5915828" cy="326171"/>
          </a:xfrm>
          <a:prstGeom prst="rect">
            <a:avLst/>
          </a:prstGeom>
        </p:spPr>
        <p:txBody>
          <a:bodyPr vert="horz" lIns="78552" tIns="39277" rIns="78552" bIns="39277" rtlCol="0" anchor="b">
            <a:noAutofit/>
          </a:bodyPr>
          <a:lstStyle>
            <a:lvl1pPr algn="ctr" defTabSz="685882" rtl="0" eaLnBrk="1" latinLnBrk="0" hangingPunct="1">
              <a:lnSpc>
                <a:spcPct val="90000"/>
              </a:lnSpc>
              <a:spcBef>
                <a:spcPct val="0"/>
              </a:spcBef>
              <a:buNone/>
              <a:defRPr kumimoji="1" sz="4501" kern="1200">
                <a:solidFill>
                  <a:schemeClr val="tx1"/>
                </a:solidFill>
                <a:latin typeface="+mj-lt"/>
                <a:ea typeface="+mj-ea"/>
                <a:cs typeface="+mj-cs"/>
              </a:defRPr>
            </a:lvl1pPr>
          </a:lstStyle>
          <a:p>
            <a:r>
              <a:rPr lang="ja-JP" altLang="en-US" sz="1375" dirty="0">
                <a:latin typeface="HGPｺﾞｼｯｸE" panose="020B0900000000000000" pitchFamily="50" charset="-128"/>
                <a:ea typeface="HGPｺﾞｼｯｸE" panose="020B0900000000000000" pitchFamily="50" charset="-128"/>
              </a:rPr>
              <a:t>参加申込書 </a:t>
            </a:r>
            <a:r>
              <a:rPr lang="en-US" altLang="ja-JP" sz="1203" dirty="0">
                <a:latin typeface="HGPｺﾞｼｯｸE" panose="020B0900000000000000" pitchFamily="50" charset="-128"/>
                <a:ea typeface="HGPｺﾞｼｯｸE" panose="020B0900000000000000" pitchFamily="50" charset="-128"/>
              </a:rPr>
              <a:t>【R7.7.24</a:t>
            </a:r>
            <a:r>
              <a:rPr lang="ja-JP" altLang="en-US" sz="1203" dirty="0">
                <a:latin typeface="HGPｺﾞｼｯｸE" panose="020B0900000000000000" pitchFamily="50" charset="-128"/>
                <a:ea typeface="HGPｺﾞｼｯｸE" panose="020B0900000000000000" pitchFamily="50" charset="-128"/>
              </a:rPr>
              <a:t> 　就職相談会　</a:t>
            </a:r>
            <a:r>
              <a:rPr lang="en-US" altLang="ja-JP" sz="1203" dirty="0">
                <a:latin typeface="HGPｺﾞｼｯｸE" panose="020B0900000000000000" pitchFamily="50" charset="-128"/>
                <a:ea typeface="HGPｺﾞｼｯｸE" panose="020B0900000000000000" pitchFamily="50" charset="-128"/>
              </a:rPr>
              <a:t>in</a:t>
            </a:r>
            <a:r>
              <a:rPr lang="ja-JP" altLang="en-US" sz="1203" dirty="0">
                <a:latin typeface="HGPｺﾞｼｯｸE" panose="020B0900000000000000" pitchFamily="50" charset="-128"/>
                <a:ea typeface="HGPｺﾞｼｯｸE" panose="020B0900000000000000" pitchFamily="50" charset="-128"/>
              </a:rPr>
              <a:t>岩手流通センター</a:t>
            </a:r>
            <a:r>
              <a:rPr lang="en-US" altLang="ja-JP" sz="1203" dirty="0">
                <a:latin typeface="HGPｺﾞｼｯｸE" panose="020B0900000000000000" pitchFamily="50" charset="-128"/>
                <a:ea typeface="HGPｺﾞｼｯｸE" panose="020B0900000000000000" pitchFamily="50" charset="-128"/>
              </a:rPr>
              <a:t>】</a:t>
            </a:r>
            <a:r>
              <a:rPr lang="ja-JP" altLang="en-US" sz="1203" dirty="0">
                <a:latin typeface="HGPｺﾞｼｯｸE" panose="020B0900000000000000" pitchFamily="50" charset="-128"/>
                <a:ea typeface="HGPｺﾞｼｯｸE" panose="020B0900000000000000" pitchFamily="50" charset="-128"/>
              </a:rPr>
              <a:t>　</a:t>
            </a:r>
            <a:r>
              <a:rPr lang="en-US" altLang="ja-JP" sz="1203" dirty="0">
                <a:latin typeface="HGPｺﾞｼｯｸE" panose="020B0900000000000000" pitchFamily="50" charset="-128"/>
                <a:ea typeface="HGPｺﾞｼｯｸE" panose="020B0900000000000000" pitchFamily="50" charset="-128"/>
              </a:rPr>
              <a:t>※</a:t>
            </a:r>
            <a:r>
              <a:rPr lang="ja-JP" altLang="en-US" sz="1203" dirty="0">
                <a:latin typeface="HGPｺﾞｼｯｸE" panose="020B0900000000000000" pitchFamily="50" charset="-128"/>
                <a:ea typeface="HGPｺﾞｼｯｸE" panose="020B0900000000000000" pitchFamily="50" charset="-128"/>
              </a:rPr>
              <a:t>裏面もあります</a:t>
            </a:r>
          </a:p>
        </p:txBody>
      </p:sp>
      <p:graphicFrame>
        <p:nvGraphicFramePr>
          <p:cNvPr id="59" name="表 58"/>
          <p:cNvGraphicFramePr>
            <a:graphicFrameLocks noGrp="1"/>
          </p:cNvGraphicFramePr>
          <p:nvPr>
            <p:extLst>
              <p:ext uri="{D42A27DB-BD31-4B8C-83A1-F6EECF244321}">
                <p14:modId xmlns:p14="http://schemas.microsoft.com/office/powerpoint/2010/main" val="886918860"/>
              </p:ext>
            </p:extLst>
          </p:nvPr>
        </p:nvGraphicFramePr>
        <p:xfrm>
          <a:off x="540000" y="9815749"/>
          <a:ext cx="5544000" cy="648000"/>
        </p:xfrm>
        <a:graphic>
          <a:graphicData uri="http://schemas.openxmlformats.org/drawingml/2006/table">
            <a:tbl>
              <a:tblPr firstRow="1" bandRow="1">
                <a:tableStyleId>{5940675A-B579-460E-94D1-54222C63F5DA}</a:tableStyleId>
              </a:tblPr>
              <a:tblGrid>
                <a:gridCol w="2772000">
                  <a:extLst>
                    <a:ext uri="{9D8B030D-6E8A-4147-A177-3AD203B41FA5}">
                      <a16:colId xmlns:a16="http://schemas.microsoft.com/office/drawing/2014/main" val="2013971868"/>
                    </a:ext>
                  </a:extLst>
                </a:gridCol>
                <a:gridCol w="2772000">
                  <a:extLst>
                    <a:ext uri="{9D8B030D-6E8A-4147-A177-3AD203B41FA5}">
                      <a16:colId xmlns:a16="http://schemas.microsoft.com/office/drawing/2014/main" val="4020303597"/>
                    </a:ext>
                  </a:extLst>
                </a:gridCol>
              </a:tblGrid>
              <a:tr h="324000">
                <a:tc>
                  <a:txBody>
                    <a:bodyPr/>
                    <a:lstStyle/>
                    <a:p>
                      <a:r>
                        <a:rPr kumimoji="1" lang="ja-JP" altLang="en-US" sz="1100" dirty="0">
                          <a:latin typeface="HGPｺﾞｼｯｸE" panose="020B0900000000000000" pitchFamily="50" charset="-128"/>
                          <a:ea typeface="HGPｺﾞｼｯｸE" panose="020B0900000000000000" pitchFamily="50" charset="-128"/>
                        </a:rPr>
                        <a:t>お 名 前：</a:t>
                      </a:r>
                    </a:p>
                  </a:txBody>
                  <a:tcPr marL="78554" marR="78554" marT="39277" marB="39277" anchor="ctr"/>
                </a:tc>
                <a:tc>
                  <a:txBody>
                    <a:bodyPr/>
                    <a:lstStyle/>
                    <a:p>
                      <a:pPr marL="0" marR="0" lvl="0" indent="0" algn="l" defTabSz="1017727" rtl="0" eaLnBrk="1" fontAlgn="auto" latinLnBrk="0" hangingPunct="1">
                        <a:lnSpc>
                          <a:spcPct val="100000"/>
                        </a:lnSpc>
                        <a:spcBef>
                          <a:spcPts val="0"/>
                        </a:spcBef>
                        <a:spcAft>
                          <a:spcPts val="0"/>
                        </a:spcAft>
                        <a:buClrTx/>
                        <a:buSzTx/>
                        <a:buFontTx/>
                        <a:buNone/>
                        <a:tabLst/>
                        <a:defRPr/>
                      </a:pPr>
                      <a:r>
                        <a:rPr kumimoji="1" lang="ja-JP" altLang="en-US" sz="1100" dirty="0">
                          <a:latin typeface="HGPｺﾞｼｯｸE" panose="020B0900000000000000" pitchFamily="50" charset="-128"/>
                          <a:ea typeface="HGPｺﾞｼｯｸE" panose="020B0900000000000000" pitchFamily="50" charset="-128"/>
                        </a:rPr>
                        <a:t>生年月日：　　</a:t>
                      </a:r>
                      <a:r>
                        <a:rPr kumimoji="1" lang="ja-JP" altLang="en-US" sz="1100" b="1" kern="1200" dirty="0">
                          <a:solidFill>
                            <a:schemeClr val="tx1"/>
                          </a:solidFill>
                          <a:effectLst/>
                          <a:latin typeface="HGPｺﾞｼｯｸE" panose="020B0900000000000000" pitchFamily="50" charset="-128"/>
                          <a:ea typeface="HGPｺﾞｼｯｸE" panose="020B0900000000000000" pitchFamily="50" charset="-128"/>
                          <a:cs typeface="+mn-cs"/>
                        </a:rPr>
                        <a:t>　</a:t>
                      </a:r>
                      <a:r>
                        <a:rPr kumimoji="1" lang="ja-JP" altLang="ja-JP" sz="1100" b="1" kern="1200" dirty="0">
                          <a:solidFill>
                            <a:schemeClr val="tx1"/>
                          </a:solidFill>
                          <a:effectLst/>
                          <a:latin typeface="HGPｺﾞｼｯｸE" panose="020B0900000000000000" pitchFamily="50" charset="-128"/>
                          <a:ea typeface="HGPｺﾞｼｯｸE" panose="020B0900000000000000" pitchFamily="50" charset="-128"/>
                          <a:cs typeface="+mn-cs"/>
                        </a:rPr>
                        <a:t>　　</a:t>
                      </a:r>
                      <a:r>
                        <a:rPr kumimoji="1" lang="en-US" altLang="ja-JP" sz="1100" b="1" kern="1200" dirty="0">
                          <a:solidFill>
                            <a:schemeClr val="tx1"/>
                          </a:solidFill>
                          <a:effectLst/>
                          <a:latin typeface="HGPｺﾞｼｯｸE" panose="020B0900000000000000" pitchFamily="50" charset="-128"/>
                          <a:ea typeface="HGPｺﾞｼｯｸE" panose="020B0900000000000000" pitchFamily="50" charset="-128"/>
                          <a:cs typeface="+mn-cs"/>
                        </a:rPr>
                        <a:t>   </a:t>
                      </a:r>
                      <a:r>
                        <a:rPr kumimoji="1" lang="ja-JP" altLang="ja-JP" sz="1100" b="1" kern="1200" dirty="0">
                          <a:solidFill>
                            <a:schemeClr val="tx1"/>
                          </a:solidFill>
                          <a:effectLst/>
                          <a:latin typeface="HGPｺﾞｼｯｸE" panose="020B0900000000000000" pitchFamily="50" charset="-128"/>
                          <a:ea typeface="HGPｺﾞｼｯｸE" panose="020B0900000000000000" pitchFamily="50" charset="-128"/>
                          <a:cs typeface="+mn-cs"/>
                        </a:rPr>
                        <a:t>年</a:t>
                      </a:r>
                      <a:r>
                        <a:rPr kumimoji="1" lang="ja-JP" altLang="en-US" sz="1100" b="1" kern="1200" dirty="0">
                          <a:solidFill>
                            <a:schemeClr val="tx1"/>
                          </a:solidFill>
                          <a:effectLst/>
                          <a:latin typeface="HGPｺﾞｼｯｸE" panose="020B0900000000000000" pitchFamily="50" charset="-128"/>
                          <a:ea typeface="HGPｺﾞｼｯｸE" panose="020B0900000000000000" pitchFamily="50" charset="-128"/>
                          <a:cs typeface="+mn-cs"/>
                        </a:rPr>
                        <a:t>　</a:t>
                      </a:r>
                      <a:r>
                        <a:rPr kumimoji="1" lang="ja-JP" altLang="ja-JP" sz="1100" b="1" kern="1200" dirty="0">
                          <a:solidFill>
                            <a:schemeClr val="tx1"/>
                          </a:solidFill>
                          <a:effectLst/>
                          <a:latin typeface="HGPｺﾞｼｯｸE" panose="020B0900000000000000" pitchFamily="50" charset="-128"/>
                          <a:ea typeface="HGPｺﾞｼｯｸE" panose="020B0900000000000000" pitchFamily="50" charset="-128"/>
                          <a:cs typeface="+mn-cs"/>
                        </a:rPr>
                        <a:t>　</a:t>
                      </a:r>
                      <a:r>
                        <a:rPr kumimoji="1" lang="ja-JP" altLang="en-US" sz="1100" b="1" kern="1200" baseline="0" dirty="0">
                          <a:solidFill>
                            <a:schemeClr val="tx1"/>
                          </a:solidFill>
                          <a:effectLst/>
                          <a:latin typeface="HGPｺﾞｼｯｸE" panose="020B0900000000000000" pitchFamily="50" charset="-128"/>
                          <a:ea typeface="HGPｺﾞｼｯｸE" panose="020B0900000000000000" pitchFamily="50" charset="-128"/>
                          <a:cs typeface="+mn-cs"/>
                        </a:rPr>
                        <a:t> </a:t>
                      </a:r>
                      <a:r>
                        <a:rPr kumimoji="1" lang="ja-JP" altLang="ja-JP" sz="1100" b="1" kern="1200" dirty="0">
                          <a:solidFill>
                            <a:schemeClr val="tx1"/>
                          </a:solidFill>
                          <a:effectLst/>
                          <a:latin typeface="HGPｺﾞｼｯｸE" panose="020B0900000000000000" pitchFamily="50" charset="-128"/>
                          <a:ea typeface="HGPｺﾞｼｯｸE" panose="020B0900000000000000" pitchFamily="50" charset="-128"/>
                          <a:cs typeface="+mn-cs"/>
                        </a:rPr>
                        <a:t> </a:t>
                      </a:r>
                      <a:r>
                        <a:rPr kumimoji="1" lang="en-US" altLang="ja-JP" sz="1100" b="1" kern="1200" dirty="0">
                          <a:solidFill>
                            <a:schemeClr val="tx1"/>
                          </a:solidFill>
                          <a:effectLst/>
                          <a:latin typeface="HGPｺﾞｼｯｸE" panose="020B0900000000000000" pitchFamily="50" charset="-128"/>
                          <a:ea typeface="HGPｺﾞｼｯｸE" panose="020B0900000000000000" pitchFamily="50" charset="-128"/>
                          <a:cs typeface="+mn-cs"/>
                        </a:rPr>
                        <a:t> </a:t>
                      </a:r>
                      <a:r>
                        <a:rPr kumimoji="1" lang="ja-JP" altLang="ja-JP" sz="1100" b="1" kern="1200" dirty="0">
                          <a:solidFill>
                            <a:schemeClr val="tx1"/>
                          </a:solidFill>
                          <a:effectLst/>
                          <a:latin typeface="HGPｺﾞｼｯｸE" panose="020B0900000000000000" pitchFamily="50" charset="-128"/>
                          <a:ea typeface="HGPｺﾞｼｯｸE" panose="020B0900000000000000" pitchFamily="50" charset="-128"/>
                          <a:cs typeface="+mn-cs"/>
                        </a:rPr>
                        <a:t>月</a:t>
                      </a:r>
                      <a:r>
                        <a:rPr kumimoji="1" lang="ja-JP" altLang="en-US" sz="1100" b="1" kern="1200" dirty="0">
                          <a:solidFill>
                            <a:schemeClr val="tx1"/>
                          </a:solidFill>
                          <a:effectLst/>
                          <a:latin typeface="HGPｺﾞｼｯｸE" panose="020B0900000000000000" pitchFamily="50" charset="-128"/>
                          <a:ea typeface="HGPｺﾞｼｯｸE" panose="020B0900000000000000" pitchFamily="50" charset="-128"/>
                          <a:cs typeface="+mn-cs"/>
                        </a:rPr>
                        <a:t>　</a:t>
                      </a:r>
                      <a:r>
                        <a:rPr kumimoji="1" lang="en-US" altLang="ja-JP" sz="1100" b="1" kern="1200" dirty="0">
                          <a:solidFill>
                            <a:schemeClr val="tx1"/>
                          </a:solidFill>
                          <a:effectLst/>
                          <a:latin typeface="HGPｺﾞｼｯｸE" panose="020B0900000000000000" pitchFamily="50" charset="-128"/>
                          <a:ea typeface="HGPｺﾞｼｯｸE" panose="020B0900000000000000" pitchFamily="50" charset="-128"/>
                          <a:cs typeface="+mn-cs"/>
                        </a:rPr>
                        <a:t> </a:t>
                      </a:r>
                      <a:r>
                        <a:rPr kumimoji="1" lang="ja-JP" altLang="en-US" sz="1100" b="1" kern="1200" dirty="0">
                          <a:solidFill>
                            <a:schemeClr val="tx1"/>
                          </a:solidFill>
                          <a:effectLst/>
                          <a:latin typeface="HGPｺﾞｼｯｸE" panose="020B0900000000000000" pitchFamily="50" charset="-128"/>
                          <a:ea typeface="HGPｺﾞｼｯｸE" panose="020B0900000000000000" pitchFamily="50" charset="-128"/>
                          <a:cs typeface="+mn-cs"/>
                        </a:rPr>
                        <a:t>　 </a:t>
                      </a:r>
                      <a:r>
                        <a:rPr kumimoji="1" lang="ja-JP" altLang="ja-JP" sz="1100" b="1" kern="1200" dirty="0">
                          <a:solidFill>
                            <a:schemeClr val="tx1"/>
                          </a:solidFill>
                          <a:effectLst/>
                          <a:latin typeface="HGPｺﾞｼｯｸE" panose="020B0900000000000000" pitchFamily="50" charset="-128"/>
                          <a:ea typeface="HGPｺﾞｼｯｸE" panose="020B0900000000000000" pitchFamily="50" charset="-128"/>
                          <a:cs typeface="+mn-cs"/>
                        </a:rPr>
                        <a:t>日</a:t>
                      </a:r>
                      <a:endParaRPr kumimoji="1" lang="ja-JP" altLang="ja-JP" sz="1100" kern="1200" dirty="0">
                        <a:solidFill>
                          <a:schemeClr val="tx1"/>
                        </a:solidFill>
                        <a:effectLst/>
                        <a:latin typeface="HGPｺﾞｼｯｸE" panose="020B0900000000000000" pitchFamily="50" charset="-128"/>
                        <a:ea typeface="HGPｺﾞｼｯｸE" panose="020B0900000000000000" pitchFamily="50" charset="-128"/>
                        <a:cs typeface="+mn-cs"/>
                      </a:endParaRPr>
                    </a:p>
                  </a:txBody>
                  <a:tcPr marL="78554" marR="78554" marT="39277" marB="39277" anchor="ctr"/>
                </a:tc>
                <a:extLst>
                  <a:ext uri="{0D108BD9-81ED-4DB2-BD59-A6C34878D82A}">
                    <a16:rowId xmlns:a16="http://schemas.microsoft.com/office/drawing/2014/main" val="1221608497"/>
                  </a:ext>
                </a:extLst>
              </a:tr>
              <a:tr h="324000">
                <a:tc>
                  <a:txBody>
                    <a:bodyPr/>
                    <a:lstStyle/>
                    <a:p>
                      <a:r>
                        <a:rPr kumimoji="1" lang="ja-JP" altLang="en-US" sz="1100" dirty="0">
                          <a:latin typeface="HGPｺﾞｼｯｸE" panose="020B0900000000000000" pitchFamily="50" charset="-128"/>
                          <a:ea typeface="HGPｺﾞｼｯｸE" panose="020B0900000000000000" pitchFamily="50" charset="-128"/>
                        </a:rPr>
                        <a:t>求職番号：</a:t>
                      </a:r>
                    </a:p>
                  </a:txBody>
                  <a:tcPr marL="78554" marR="78554" marT="39277" marB="39277" anchor="ctr"/>
                </a:tc>
                <a:tc>
                  <a:txBody>
                    <a:bodyPr/>
                    <a:lstStyle/>
                    <a:p>
                      <a:r>
                        <a:rPr kumimoji="1" lang="ja-JP" altLang="en-US" sz="1100" dirty="0">
                          <a:latin typeface="HGPｺﾞｼｯｸE" panose="020B0900000000000000" pitchFamily="50" charset="-128"/>
                          <a:ea typeface="HGPｺﾞｼｯｸE" panose="020B0900000000000000" pitchFamily="50" charset="-128"/>
                        </a:rPr>
                        <a:t>電話番号：</a:t>
                      </a:r>
                    </a:p>
                  </a:txBody>
                  <a:tcPr marL="78554" marR="78554" marT="39277" marB="39277" anchor="ctr"/>
                </a:tc>
                <a:extLst>
                  <a:ext uri="{0D108BD9-81ED-4DB2-BD59-A6C34878D82A}">
                    <a16:rowId xmlns:a16="http://schemas.microsoft.com/office/drawing/2014/main" val="355060361"/>
                  </a:ext>
                </a:extLst>
              </a:tr>
            </a:tbl>
          </a:graphicData>
        </a:graphic>
      </p:graphicFrame>
      <p:sp>
        <p:nvSpPr>
          <p:cNvPr id="5" name="テキスト ボックス 4"/>
          <p:cNvSpPr txBox="1"/>
          <p:nvPr/>
        </p:nvSpPr>
        <p:spPr>
          <a:xfrm>
            <a:off x="3062924" y="9216316"/>
            <a:ext cx="997639" cy="360000"/>
          </a:xfrm>
          <a:prstGeom prst="rect">
            <a:avLst/>
          </a:prstGeom>
          <a:noFill/>
        </p:spPr>
        <p:txBody>
          <a:bodyPr wrap="square" rtlCol="0">
            <a:spAutoFit/>
          </a:bodyPr>
          <a:lstStyle/>
          <a:p>
            <a:r>
              <a:rPr kumimoji="1" lang="ja-JP" altLang="en-US" sz="1600" dirty="0">
                <a:latin typeface="HGPｺﾞｼｯｸE" panose="020B0900000000000000" pitchFamily="50" charset="-128"/>
                <a:ea typeface="HGPｺﾞｼｯｸE" panose="020B0900000000000000" pitchFamily="50" charset="-128"/>
              </a:rPr>
              <a:t>✂</a:t>
            </a:r>
            <a:r>
              <a:rPr lang="ja-JP" altLang="en-US" sz="1600" dirty="0">
                <a:latin typeface="HGSｺﾞｼｯｸE" panose="020B0900000000000000" pitchFamily="50" charset="-128"/>
                <a:ea typeface="HGSｺﾞｼｯｸE" panose="020B0900000000000000" pitchFamily="50" charset="-128"/>
              </a:rPr>
              <a:t> </a:t>
            </a:r>
            <a:r>
              <a:rPr kumimoji="1" lang="ja-JP" altLang="en-US" sz="1400" dirty="0">
                <a:latin typeface="HGPｺﾞｼｯｸE" panose="020B0900000000000000" pitchFamily="50" charset="-128"/>
                <a:ea typeface="HGPｺﾞｼｯｸE" panose="020B0900000000000000" pitchFamily="50" charset="-128"/>
              </a:rPr>
              <a:t>ｷﾘﾄﾘ</a:t>
            </a:r>
            <a:r>
              <a:rPr kumimoji="1" lang="ja-JP" altLang="en-US" sz="1400" dirty="0">
                <a:latin typeface="HGSｺﾞｼｯｸE" panose="020B0900000000000000" pitchFamily="50" charset="-128"/>
                <a:ea typeface="HGSｺﾞｼｯｸE" panose="020B0900000000000000" pitchFamily="50" charset="-128"/>
              </a:rPr>
              <a:t>　</a:t>
            </a:r>
          </a:p>
        </p:txBody>
      </p:sp>
      <p:sp>
        <p:nvSpPr>
          <p:cNvPr id="7" name="テキスト ボックス 6"/>
          <p:cNvSpPr txBox="1"/>
          <p:nvPr/>
        </p:nvSpPr>
        <p:spPr>
          <a:xfrm rot="10800000">
            <a:off x="3754505" y="9246040"/>
            <a:ext cx="437643" cy="338554"/>
          </a:xfrm>
          <a:prstGeom prst="rect">
            <a:avLst/>
          </a:prstGeom>
          <a:noFill/>
        </p:spPr>
        <p:txBody>
          <a:bodyPr wrap="square" rtlCol="0">
            <a:spAutoFit/>
          </a:bodyPr>
          <a:lstStyle/>
          <a:p>
            <a:pPr algn="ctr"/>
            <a:r>
              <a:rPr lang="ja-JP" altLang="en-US" sz="1600" dirty="0">
                <a:latin typeface="HGPｺﾞｼｯｸE" panose="020B0900000000000000" pitchFamily="50" charset="-128"/>
                <a:ea typeface="HGPｺﾞｼｯｸE" panose="020B0900000000000000" pitchFamily="50" charset="-128"/>
              </a:rPr>
              <a:t>✂</a:t>
            </a:r>
            <a:endParaRPr kumimoji="1" lang="ja-JP" altLang="en-US" sz="1600" dirty="0">
              <a:latin typeface="HGPｺﾞｼｯｸE" panose="020B0900000000000000" pitchFamily="50" charset="-128"/>
              <a:ea typeface="HGPｺﾞｼｯｸE" panose="020B0900000000000000" pitchFamily="50" charset="-128"/>
            </a:endParaRPr>
          </a:p>
        </p:txBody>
      </p:sp>
      <p:cxnSp>
        <p:nvCxnSpPr>
          <p:cNvPr id="60" name="直線コネクタ 59"/>
          <p:cNvCxnSpPr/>
          <p:nvPr/>
        </p:nvCxnSpPr>
        <p:spPr>
          <a:xfrm flipH="1">
            <a:off x="4155149" y="9395517"/>
            <a:ext cx="3096000" cy="0"/>
          </a:xfrm>
          <a:prstGeom prst="line">
            <a:avLst/>
          </a:prstGeom>
          <a:ln w="28575">
            <a:prstDash val="dash"/>
          </a:ln>
        </p:spPr>
        <p:style>
          <a:lnRef idx="1">
            <a:schemeClr val="dk1"/>
          </a:lnRef>
          <a:fillRef idx="0">
            <a:schemeClr val="dk1"/>
          </a:fillRef>
          <a:effectRef idx="0">
            <a:schemeClr val="dk1"/>
          </a:effectRef>
          <a:fontRef idx="minor">
            <a:schemeClr val="tx1"/>
          </a:fontRef>
        </p:style>
      </p:cxnSp>
      <p:sp>
        <p:nvSpPr>
          <p:cNvPr id="68" name="角丸四角形 67"/>
          <p:cNvSpPr/>
          <p:nvPr/>
        </p:nvSpPr>
        <p:spPr>
          <a:xfrm>
            <a:off x="120144" y="4484915"/>
            <a:ext cx="6995245" cy="3997918"/>
          </a:xfrm>
          <a:prstGeom prst="roundRect">
            <a:avLst>
              <a:gd name="adj" fmla="val 10705"/>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55" name="正方形/長方形 54"/>
          <p:cNvSpPr/>
          <p:nvPr/>
        </p:nvSpPr>
        <p:spPr>
          <a:xfrm rot="20898570">
            <a:off x="-559169" y="90454"/>
            <a:ext cx="3933611" cy="448753"/>
          </a:xfrm>
          <a:prstGeom prst="rect">
            <a:avLst/>
          </a:prstGeom>
          <a:pattFill prst="pct20">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13" name="求人者向け"/>
          <p:cNvSpPr txBox="1"/>
          <p:nvPr/>
        </p:nvSpPr>
        <p:spPr>
          <a:xfrm rot="20888316">
            <a:off x="15342" y="134285"/>
            <a:ext cx="2393783" cy="430887"/>
          </a:xfrm>
          <a:prstGeom prst="rect">
            <a:avLst/>
          </a:prstGeom>
          <a:noFill/>
        </p:spPr>
        <p:txBody>
          <a:bodyPr wrap="square" rtlCol="0">
            <a:spAutoFit/>
          </a:bodyPr>
          <a:lstStyle/>
          <a:p>
            <a:pPr algn="ctr"/>
            <a:r>
              <a:rPr lang="ja-JP" altLang="en-US" sz="2200" dirty="0">
                <a:latin typeface="HGPｺﾞｼｯｸE" panose="020B0900000000000000" pitchFamily="50" charset="-128"/>
                <a:ea typeface="HGPｺﾞｼｯｸE" panose="020B0900000000000000" pitchFamily="50" charset="-128"/>
              </a:rPr>
              <a:t>矢巾町で開催！</a:t>
            </a:r>
          </a:p>
        </p:txBody>
      </p:sp>
      <p:sp>
        <p:nvSpPr>
          <p:cNvPr id="75" name="テキスト ボックス 74"/>
          <p:cNvSpPr txBox="1"/>
          <p:nvPr/>
        </p:nvSpPr>
        <p:spPr>
          <a:xfrm>
            <a:off x="300064" y="3902789"/>
            <a:ext cx="1176805" cy="430887"/>
          </a:xfrm>
          <a:prstGeom prst="rect">
            <a:avLst/>
          </a:prstGeom>
          <a:noFill/>
        </p:spPr>
        <p:txBody>
          <a:bodyPr wrap="square" rtlCol="0">
            <a:spAutoFit/>
          </a:bodyPr>
          <a:lstStyle/>
          <a:p>
            <a:pPr algn="ctr"/>
            <a:r>
              <a:rPr lang="en-US" altLang="ja-JP" sz="2200" dirty="0">
                <a:solidFill>
                  <a:srgbClr val="19329B"/>
                </a:solidFill>
                <a:latin typeface="HGPｺﾞｼｯｸE" panose="020B0900000000000000" pitchFamily="50" charset="-128"/>
                <a:ea typeface="HGPｺﾞｼｯｸE" panose="020B0900000000000000" pitchFamily="50" charset="-128"/>
              </a:rPr>
              <a:t>2025</a:t>
            </a:r>
            <a:endParaRPr lang="ja-JP" altLang="en-US" sz="2200" dirty="0">
              <a:solidFill>
                <a:srgbClr val="19329B"/>
              </a:solidFill>
              <a:latin typeface="HGPｺﾞｼｯｸE" panose="020B0900000000000000" pitchFamily="50" charset="-128"/>
              <a:ea typeface="HGPｺﾞｼｯｸE" panose="020B0900000000000000" pitchFamily="50" charset="-128"/>
            </a:endParaRPr>
          </a:p>
        </p:txBody>
      </p:sp>
      <p:sp>
        <p:nvSpPr>
          <p:cNvPr id="76" name="日時1"/>
          <p:cNvSpPr txBox="1"/>
          <p:nvPr/>
        </p:nvSpPr>
        <p:spPr>
          <a:xfrm>
            <a:off x="4202810" y="3603551"/>
            <a:ext cx="2835837" cy="769441"/>
          </a:xfrm>
          <a:prstGeom prst="rect">
            <a:avLst/>
          </a:prstGeom>
          <a:noFill/>
        </p:spPr>
        <p:txBody>
          <a:bodyPr wrap="square" rtlCol="0">
            <a:spAutoFit/>
          </a:bodyPr>
          <a:lstStyle/>
          <a:p>
            <a:r>
              <a:rPr lang="en-US" altLang="ja-JP" sz="2200" b="1" dirty="0">
                <a:solidFill>
                  <a:srgbClr val="19329B"/>
                </a:solidFill>
                <a:latin typeface="HGPｺﾞｼｯｸE" panose="020B0900000000000000" pitchFamily="50" charset="-128"/>
                <a:ea typeface="HGPｺﾞｼｯｸE" panose="020B0900000000000000" pitchFamily="50" charset="-128"/>
              </a:rPr>
              <a:t>13</a:t>
            </a:r>
            <a:r>
              <a:rPr lang="ja-JP" altLang="en-US" sz="2200" b="1" dirty="0">
                <a:solidFill>
                  <a:srgbClr val="19329B"/>
                </a:solidFill>
                <a:latin typeface="HGPｺﾞｼｯｸE" panose="020B0900000000000000" pitchFamily="50" charset="-128"/>
                <a:ea typeface="HGPｺﾞｼｯｸE" panose="020B0900000000000000" pitchFamily="50" charset="-128"/>
              </a:rPr>
              <a:t>：</a:t>
            </a:r>
            <a:r>
              <a:rPr lang="en-US" altLang="ja-JP" sz="2200" b="1" dirty="0">
                <a:solidFill>
                  <a:srgbClr val="19329B"/>
                </a:solidFill>
                <a:latin typeface="HGPｺﾞｼｯｸE" panose="020B0900000000000000" pitchFamily="50" charset="-128"/>
                <a:ea typeface="HGPｺﾞｼｯｸE" panose="020B0900000000000000" pitchFamily="50" charset="-128"/>
              </a:rPr>
              <a:t>00</a:t>
            </a:r>
            <a:r>
              <a:rPr lang="ja-JP" altLang="en-US" sz="2200" b="1" dirty="0">
                <a:solidFill>
                  <a:srgbClr val="19329B"/>
                </a:solidFill>
                <a:latin typeface="HGPｺﾞｼｯｸE" panose="020B0900000000000000" pitchFamily="50" charset="-128"/>
                <a:ea typeface="HGPｺﾞｼｯｸE" panose="020B0900000000000000" pitchFamily="50" charset="-128"/>
              </a:rPr>
              <a:t>～</a:t>
            </a:r>
            <a:r>
              <a:rPr lang="en-US" altLang="ja-JP" sz="2200" b="1" dirty="0">
                <a:solidFill>
                  <a:srgbClr val="19329B"/>
                </a:solidFill>
                <a:latin typeface="HGPｺﾞｼｯｸE" panose="020B0900000000000000" pitchFamily="50" charset="-128"/>
                <a:ea typeface="HGPｺﾞｼｯｸE" panose="020B0900000000000000" pitchFamily="50" charset="-128"/>
              </a:rPr>
              <a:t>16</a:t>
            </a:r>
            <a:r>
              <a:rPr lang="ja-JP" altLang="en-US" sz="2200" b="1" dirty="0">
                <a:solidFill>
                  <a:srgbClr val="19329B"/>
                </a:solidFill>
                <a:latin typeface="HGPｺﾞｼｯｸE" panose="020B0900000000000000" pitchFamily="50" charset="-128"/>
                <a:ea typeface="HGPｺﾞｼｯｸE" panose="020B0900000000000000" pitchFamily="50" charset="-128"/>
              </a:rPr>
              <a:t>：</a:t>
            </a:r>
            <a:r>
              <a:rPr lang="en-US" altLang="ja-JP" sz="2200" b="1" dirty="0">
                <a:solidFill>
                  <a:srgbClr val="19329B"/>
                </a:solidFill>
                <a:latin typeface="HGPｺﾞｼｯｸE" panose="020B0900000000000000" pitchFamily="50" charset="-128"/>
                <a:ea typeface="HGPｺﾞｼｯｸE" panose="020B0900000000000000" pitchFamily="50" charset="-128"/>
              </a:rPr>
              <a:t>00</a:t>
            </a:r>
            <a:r>
              <a:rPr lang="en-US" altLang="ja-JP" sz="2118" b="1" dirty="0">
                <a:solidFill>
                  <a:srgbClr val="19329B"/>
                </a:solidFill>
                <a:latin typeface="HGPｺﾞｼｯｸE" panose="020B0900000000000000" pitchFamily="50" charset="-128"/>
                <a:ea typeface="HGPｺﾞｼｯｸE" panose="020B0900000000000000" pitchFamily="50" charset="-128"/>
              </a:rPr>
              <a:t/>
            </a:r>
            <a:br>
              <a:rPr lang="en-US" altLang="ja-JP" sz="2118" b="1" dirty="0">
                <a:solidFill>
                  <a:srgbClr val="19329B"/>
                </a:solidFill>
                <a:latin typeface="HGPｺﾞｼｯｸE" panose="020B0900000000000000" pitchFamily="50" charset="-128"/>
                <a:ea typeface="HGPｺﾞｼｯｸE" panose="020B0900000000000000" pitchFamily="50" charset="-128"/>
              </a:rPr>
            </a:br>
            <a:r>
              <a:rPr lang="ja-JP" altLang="en-US" sz="2200" dirty="0">
                <a:latin typeface="HGPｺﾞｼｯｸE" panose="020B0900000000000000" pitchFamily="50" charset="-128"/>
                <a:ea typeface="HGPｺﾞｼｯｸE" panose="020B0900000000000000" pitchFamily="50" charset="-128"/>
              </a:rPr>
              <a:t>（受付開始　</a:t>
            </a:r>
            <a:r>
              <a:rPr lang="en-US" altLang="ja-JP" sz="2200" dirty="0">
                <a:solidFill>
                  <a:srgbClr val="19329B"/>
                </a:solidFill>
                <a:latin typeface="HGPｺﾞｼｯｸE" panose="020B0900000000000000" pitchFamily="50" charset="-128"/>
                <a:ea typeface="HGPｺﾞｼｯｸE" panose="020B0900000000000000" pitchFamily="50" charset="-128"/>
              </a:rPr>
              <a:t>12</a:t>
            </a:r>
            <a:r>
              <a:rPr lang="ja-JP" altLang="en-US" sz="2200" dirty="0">
                <a:solidFill>
                  <a:srgbClr val="19329B"/>
                </a:solidFill>
                <a:latin typeface="HGPｺﾞｼｯｸE" panose="020B0900000000000000" pitchFamily="50" charset="-128"/>
                <a:ea typeface="HGPｺﾞｼｯｸE" panose="020B0900000000000000" pitchFamily="50" charset="-128"/>
              </a:rPr>
              <a:t>：</a:t>
            </a:r>
            <a:r>
              <a:rPr lang="en-US" altLang="ja-JP" sz="2200" dirty="0">
                <a:solidFill>
                  <a:srgbClr val="19329B"/>
                </a:solidFill>
                <a:latin typeface="HGPｺﾞｼｯｸE" panose="020B0900000000000000" pitchFamily="50" charset="-128"/>
                <a:ea typeface="HGPｺﾞｼｯｸE" panose="020B0900000000000000" pitchFamily="50" charset="-128"/>
              </a:rPr>
              <a:t>30</a:t>
            </a:r>
            <a:r>
              <a:rPr lang="ja-JP" altLang="en-US" sz="2200" dirty="0">
                <a:solidFill>
                  <a:srgbClr val="19329B"/>
                </a:solidFill>
                <a:latin typeface="HGPｺﾞｼｯｸE" panose="020B0900000000000000" pitchFamily="50" charset="-128"/>
                <a:ea typeface="HGPｺﾞｼｯｸE" panose="020B0900000000000000" pitchFamily="50" charset="-128"/>
              </a:rPr>
              <a:t>～</a:t>
            </a:r>
            <a:r>
              <a:rPr lang="ja-JP" altLang="en-US" sz="2200" dirty="0">
                <a:latin typeface="HGPｺﾞｼｯｸE" panose="020B0900000000000000" pitchFamily="50" charset="-128"/>
                <a:ea typeface="HGPｺﾞｼｯｸE" panose="020B0900000000000000" pitchFamily="50" charset="-128"/>
              </a:rPr>
              <a:t>）</a:t>
            </a:r>
          </a:p>
        </p:txBody>
      </p:sp>
      <p:grpSp>
        <p:nvGrpSpPr>
          <p:cNvPr id="17" name="グループ化 16"/>
          <p:cNvGrpSpPr/>
          <p:nvPr/>
        </p:nvGrpSpPr>
        <p:grpSpPr>
          <a:xfrm>
            <a:off x="265653" y="332195"/>
            <a:ext cx="6656335" cy="2102175"/>
            <a:chOff x="-355742" y="2448097"/>
            <a:chExt cx="6587569" cy="2064406"/>
          </a:xfrm>
          <a:solidFill>
            <a:srgbClr val="FFE389"/>
          </a:solidFill>
        </p:grpSpPr>
        <p:grpSp>
          <p:nvGrpSpPr>
            <p:cNvPr id="89" name="グループ化 88"/>
            <p:cNvGrpSpPr/>
            <p:nvPr/>
          </p:nvGrpSpPr>
          <p:grpSpPr>
            <a:xfrm>
              <a:off x="-355742" y="2448097"/>
              <a:ext cx="6587569" cy="2064406"/>
              <a:chOff x="466270" y="984349"/>
              <a:chExt cx="6153985" cy="1895663"/>
            </a:xfrm>
            <a:grpFill/>
          </p:grpSpPr>
          <p:grpSp>
            <p:nvGrpSpPr>
              <p:cNvPr id="87" name="グループ化 86"/>
              <p:cNvGrpSpPr/>
              <p:nvPr/>
            </p:nvGrpSpPr>
            <p:grpSpPr>
              <a:xfrm>
                <a:off x="466270" y="984349"/>
                <a:ext cx="6153985" cy="1895663"/>
                <a:chOff x="466270" y="984349"/>
                <a:chExt cx="6153985" cy="1895663"/>
              </a:xfrm>
              <a:grpFill/>
            </p:grpSpPr>
            <p:sp>
              <p:nvSpPr>
                <p:cNvPr id="83" name="月 82"/>
                <p:cNvSpPr/>
                <p:nvPr/>
              </p:nvSpPr>
              <p:spPr>
                <a:xfrm rot="15602198">
                  <a:off x="2080327" y="647403"/>
                  <a:ext cx="425185" cy="1503279"/>
                </a:xfrm>
                <a:prstGeom prst="moon">
                  <a:avLst>
                    <a:gd name="adj" fmla="val 875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p:cNvGrpSpPr/>
                <p:nvPr/>
              </p:nvGrpSpPr>
              <p:grpSpPr>
                <a:xfrm>
                  <a:off x="466270" y="984349"/>
                  <a:ext cx="6153985" cy="1895663"/>
                  <a:chOff x="635143" y="869206"/>
                  <a:chExt cx="6153985" cy="1895663"/>
                </a:xfrm>
                <a:grpFill/>
              </p:grpSpPr>
              <p:grpSp>
                <p:nvGrpSpPr>
                  <p:cNvPr id="32" name="グループ化 31"/>
                  <p:cNvGrpSpPr/>
                  <p:nvPr/>
                </p:nvGrpSpPr>
                <p:grpSpPr>
                  <a:xfrm>
                    <a:off x="635143" y="869206"/>
                    <a:ext cx="6153985" cy="1895663"/>
                    <a:chOff x="617046" y="464911"/>
                    <a:chExt cx="6153985" cy="1895663"/>
                  </a:xfrm>
                  <a:grpFill/>
                </p:grpSpPr>
                <p:sp>
                  <p:nvSpPr>
                    <p:cNvPr id="31" name="楕円 30"/>
                    <p:cNvSpPr/>
                    <p:nvPr/>
                  </p:nvSpPr>
                  <p:spPr>
                    <a:xfrm>
                      <a:off x="4312178" y="585067"/>
                      <a:ext cx="2458853" cy="164919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p:cNvSpPr/>
                    <p:nvPr/>
                  </p:nvSpPr>
                  <p:spPr>
                    <a:xfrm>
                      <a:off x="617046" y="777269"/>
                      <a:ext cx="2550656" cy="158330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p:cNvSpPr/>
                    <p:nvPr/>
                  </p:nvSpPr>
                  <p:spPr>
                    <a:xfrm>
                      <a:off x="2198399" y="464911"/>
                      <a:ext cx="3024652" cy="179044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4" name="月 83"/>
                  <p:cNvSpPr/>
                  <p:nvPr/>
                </p:nvSpPr>
                <p:spPr>
                  <a:xfrm rot="5175926">
                    <a:off x="2674516" y="1771708"/>
                    <a:ext cx="429612" cy="1409760"/>
                  </a:xfrm>
                  <a:prstGeom prst="moon">
                    <a:avLst>
                      <a:gd name="adj" fmla="val 875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86" name="月 85"/>
              <p:cNvSpPr/>
              <p:nvPr/>
            </p:nvSpPr>
            <p:spPr>
              <a:xfrm rot="16412109">
                <a:off x="4494963" y="617031"/>
                <a:ext cx="425185" cy="1335135"/>
              </a:xfrm>
              <a:prstGeom prst="moon">
                <a:avLst>
                  <a:gd name="adj" fmla="val 875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8" name="月 87"/>
            <p:cNvSpPr/>
            <p:nvPr/>
          </p:nvSpPr>
          <p:spPr>
            <a:xfrm rot="5400000">
              <a:off x="3823602" y="3384250"/>
              <a:ext cx="423246" cy="1559473"/>
            </a:xfrm>
            <a:prstGeom prst="moon">
              <a:avLst>
                <a:gd name="adj" fmla="val 875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9" name="▲△右/テキスト ボックス 78"/>
          <p:cNvSpPr txBox="1"/>
          <p:nvPr/>
        </p:nvSpPr>
        <p:spPr>
          <a:xfrm rot="20520000" flipV="1">
            <a:off x="6379721" y="3473370"/>
            <a:ext cx="904490" cy="461665"/>
          </a:xfrm>
          <a:prstGeom prst="rect">
            <a:avLst/>
          </a:prstGeom>
          <a:noFill/>
        </p:spPr>
        <p:txBody>
          <a:bodyPr wrap="square" rtlCol="0">
            <a:spAutoFit/>
          </a:bodyPr>
          <a:lstStyle/>
          <a:p>
            <a:pPr algn="ctr"/>
            <a:r>
              <a:rPr kumimoji="1" lang="ja-JP" altLang="en-US" sz="2400" dirty="0">
                <a:latin typeface="メイリオ" panose="020B0604030504040204" pitchFamily="50" charset="-128"/>
                <a:ea typeface="メイリオ" panose="020B0604030504040204" pitchFamily="50" charset="-128"/>
              </a:rPr>
              <a:t>▶▷</a:t>
            </a:r>
          </a:p>
        </p:txBody>
      </p:sp>
      <p:sp>
        <p:nvSpPr>
          <p:cNvPr id="3" name="▲△左/テキスト ボックス 2"/>
          <p:cNvSpPr txBox="1"/>
          <p:nvPr/>
        </p:nvSpPr>
        <p:spPr>
          <a:xfrm rot="1108634">
            <a:off x="-92358" y="3540539"/>
            <a:ext cx="1004097" cy="461665"/>
          </a:xfrm>
          <a:prstGeom prst="rect">
            <a:avLst/>
          </a:prstGeom>
          <a:noFill/>
        </p:spPr>
        <p:txBody>
          <a:bodyPr wrap="square" rtlCol="0">
            <a:spAutoFit/>
          </a:bodyPr>
          <a:lstStyle/>
          <a:p>
            <a:pPr algn="ctr"/>
            <a:r>
              <a:rPr kumimoji="1" lang="ja-JP" altLang="en-US" sz="2400" dirty="0">
                <a:latin typeface="メイリオ" panose="020B0604030504040204" pitchFamily="50" charset="-128"/>
                <a:ea typeface="メイリオ" panose="020B0604030504040204" pitchFamily="50" charset="-128"/>
              </a:rPr>
              <a:t>▶▷</a:t>
            </a:r>
          </a:p>
        </p:txBody>
      </p:sp>
      <p:sp>
        <p:nvSpPr>
          <p:cNvPr id="12" name="会/角丸四角形 11"/>
          <p:cNvSpPr/>
          <p:nvPr/>
        </p:nvSpPr>
        <p:spPr>
          <a:xfrm>
            <a:off x="5112482" y="1223356"/>
            <a:ext cx="672157" cy="672157"/>
          </a:xfrm>
          <a:prstGeom prst="roundRect">
            <a:avLst/>
          </a:prstGeom>
          <a:pattFill prst="pct50">
            <a:fgClr>
              <a:srgbClr val="8195EB"/>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96" name="就職/角丸四角形 95"/>
          <p:cNvSpPr/>
          <p:nvPr/>
        </p:nvSpPr>
        <p:spPr>
          <a:xfrm rot="2026015">
            <a:off x="1134972" y="978998"/>
            <a:ext cx="642945" cy="642945"/>
          </a:xfrm>
          <a:prstGeom prst="roundRect">
            <a:avLst/>
          </a:prstGeom>
          <a:pattFill prst="pct50">
            <a:fgClr>
              <a:srgbClr val="8195EB"/>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97" name="相談/楕円 91"/>
          <p:cNvSpPr/>
          <p:nvPr/>
        </p:nvSpPr>
        <p:spPr>
          <a:xfrm>
            <a:off x="3131928" y="643203"/>
            <a:ext cx="1125163" cy="1125163"/>
          </a:xfrm>
          <a:prstGeom prst="ellipse">
            <a:avLst/>
          </a:prstGeom>
          <a:pattFill prst="pct50">
            <a:fgClr>
              <a:srgbClr val="FFE697"/>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p:cNvSpPr/>
          <p:nvPr/>
        </p:nvSpPr>
        <p:spPr>
          <a:xfrm>
            <a:off x="126081" y="2115111"/>
            <a:ext cx="422301" cy="386970"/>
          </a:xfrm>
          <a:prstGeom prst="ellipse">
            <a:avLst/>
          </a:prstGeom>
          <a:solidFill>
            <a:srgbClr val="FFD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楕円 76"/>
          <p:cNvSpPr/>
          <p:nvPr/>
        </p:nvSpPr>
        <p:spPr>
          <a:xfrm>
            <a:off x="6814531" y="593375"/>
            <a:ext cx="181993" cy="161357"/>
          </a:xfrm>
          <a:prstGeom prst="ellipse">
            <a:avLst/>
          </a:prstGeom>
          <a:solidFill>
            <a:srgbClr val="FFD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 name="グループ化 7"/>
          <p:cNvGrpSpPr/>
          <p:nvPr/>
        </p:nvGrpSpPr>
        <p:grpSpPr>
          <a:xfrm>
            <a:off x="-339507" y="8582082"/>
            <a:ext cx="7768915" cy="669379"/>
            <a:chOff x="3087011" y="8553702"/>
            <a:chExt cx="7768915" cy="669379"/>
          </a:xfrm>
        </p:grpSpPr>
        <p:sp>
          <p:nvSpPr>
            <p:cNvPr id="14" name="角丸四角形 13"/>
            <p:cNvSpPr/>
            <p:nvPr/>
          </p:nvSpPr>
          <p:spPr>
            <a:xfrm>
              <a:off x="3087011" y="8553702"/>
              <a:ext cx="7768915" cy="669379"/>
            </a:xfrm>
            <a:prstGeom prst="roundRect">
              <a:avLst/>
            </a:prstGeom>
            <a:pattFill prst="pct25">
              <a:fgClr>
                <a:schemeClr val="tx1"/>
              </a:fgClr>
              <a:bgClr>
                <a:schemeClr val="bg1"/>
              </a:bgClr>
            </a:patt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81" name="角丸四角形 80"/>
            <p:cNvSpPr/>
            <p:nvPr/>
          </p:nvSpPr>
          <p:spPr>
            <a:xfrm>
              <a:off x="3168388" y="8626554"/>
              <a:ext cx="7639744" cy="531746"/>
            </a:xfrm>
            <a:prstGeom prst="round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grpSp>
      <p:sp>
        <p:nvSpPr>
          <p:cNvPr id="9" name="テキスト ボックス 8"/>
          <p:cNvSpPr txBox="1"/>
          <p:nvPr/>
        </p:nvSpPr>
        <p:spPr>
          <a:xfrm>
            <a:off x="1361169" y="8641318"/>
            <a:ext cx="4343649" cy="523220"/>
          </a:xfrm>
          <a:prstGeom prst="rect">
            <a:avLst/>
          </a:prstGeom>
          <a:noFill/>
        </p:spPr>
        <p:txBody>
          <a:bodyPr wrap="square" rtlCol="0">
            <a:spAutoFit/>
          </a:bodyPr>
          <a:lstStyle/>
          <a:p>
            <a:r>
              <a:rPr lang="ja-JP" altLang="en-US" sz="1400" dirty="0">
                <a:latin typeface="HGPｺﾞｼｯｸE" panose="020B0900000000000000" pitchFamily="50" charset="-128"/>
                <a:ea typeface="HGPｺﾞｼｯｸE" panose="020B0900000000000000" pitchFamily="50" charset="-128"/>
              </a:rPr>
              <a:t>●お問い合わせ先●</a:t>
            </a:r>
            <a:r>
              <a:rPr lang="en-US" altLang="ja-JP" sz="1400" dirty="0">
                <a:latin typeface="HGPｺﾞｼｯｸE" panose="020B0900000000000000" pitchFamily="50" charset="-128"/>
                <a:ea typeface="HGPｺﾞｼｯｸE" panose="020B0900000000000000" pitchFamily="50" charset="-128"/>
              </a:rPr>
              <a:t/>
            </a:r>
            <a:br>
              <a:rPr lang="en-US" altLang="ja-JP" sz="1400" dirty="0">
                <a:latin typeface="HGPｺﾞｼｯｸE" panose="020B0900000000000000" pitchFamily="50" charset="-128"/>
                <a:ea typeface="HGPｺﾞｼｯｸE" panose="020B0900000000000000" pitchFamily="50" charset="-128"/>
              </a:rPr>
            </a:br>
            <a:r>
              <a:rPr lang="ja-JP" altLang="en-US" sz="1400" dirty="0">
                <a:latin typeface="HGPｺﾞｼｯｸE" panose="020B0900000000000000" pitchFamily="50" charset="-128"/>
                <a:ea typeface="HGPｺﾞｼｯｸE" panose="020B0900000000000000" pitchFamily="50" charset="-128"/>
              </a:rPr>
              <a:t>ハローワーク盛岡　求人企画部門　</a:t>
            </a:r>
            <a:r>
              <a:rPr lang="en-US" altLang="ja-JP" sz="1400" dirty="0">
                <a:latin typeface="HGPｺﾞｼｯｸE" panose="020B0900000000000000" pitchFamily="50" charset="-128"/>
                <a:ea typeface="HGPｺﾞｼｯｸE" panose="020B0900000000000000" pitchFamily="50" charset="-128"/>
              </a:rPr>
              <a:t>TEL</a:t>
            </a:r>
            <a:r>
              <a:rPr lang="ja-JP" altLang="en-US" sz="1400" dirty="0">
                <a:latin typeface="HGPｺﾞｼｯｸE" panose="020B0900000000000000" pitchFamily="50" charset="-128"/>
                <a:ea typeface="HGPｺﾞｼｯｸE" panose="020B0900000000000000" pitchFamily="50" charset="-128"/>
              </a:rPr>
              <a:t>：</a:t>
            </a:r>
            <a:r>
              <a:rPr lang="en-US" altLang="ja-JP" sz="1400" dirty="0">
                <a:latin typeface="HGPｺﾞｼｯｸE" panose="020B0900000000000000" pitchFamily="50" charset="-128"/>
                <a:ea typeface="HGPｺﾞｼｯｸE" panose="020B0900000000000000" pitchFamily="50" charset="-128"/>
              </a:rPr>
              <a:t>019-624-8905</a:t>
            </a:r>
            <a:endParaRPr lang="ja-JP" altLang="en-US" sz="1400" dirty="0">
              <a:latin typeface="HGPｺﾞｼｯｸE" panose="020B0900000000000000" pitchFamily="50" charset="-128"/>
              <a:ea typeface="HGPｺﾞｼｯｸE" panose="020B0900000000000000" pitchFamily="50" charset="-128"/>
            </a:endParaRPr>
          </a:p>
        </p:txBody>
      </p:sp>
      <p:sp>
        <p:nvSpPr>
          <p:cNvPr id="82" name="テキスト ボックス 81"/>
          <p:cNvSpPr txBox="1"/>
          <p:nvPr/>
        </p:nvSpPr>
        <p:spPr>
          <a:xfrm>
            <a:off x="819291" y="7566148"/>
            <a:ext cx="5679387" cy="892552"/>
          </a:xfrm>
          <a:prstGeom prst="rect">
            <a:avLst/>
          </a:prstGeom>
          <a:noFill/>
        </p:spPr>
        <p:txBody>
          <a:bodyPr wrap="square" rtlCol="0">
            <a:sp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相談の事前予約をご希望の方は、</a:t>
            </a:r>
            <a:r>
              <a:rPr lang="en-US" altLang="ja-JP" sz="1700" b="1" dirty="0">
                <a:solidFill>
                  <a:srgbClr val="CC3300"/>
                </a:solidFill>
                <a:latin typeface="Meiryo UI" panose="020B0604030504040204" pitchFamily="50" charset="-128"/>
                <a:ea typeface="Meiryo UI" panose="020B0604030504040204" pitchFamily="50" charset="-128"/>
              </a:rPr>
              <a:t>7/22 (</a:t>
            </a:r>
            <a:r>
              <a:rPr lang="ja-JP" altLang="en-US" sz="1700" b="1" dirty="0">
                <a:solidFill>
                  <a:srgbClr val="CC3300"/>
                </a:solidFill>
                <a:latin typeface="Meiryo UI" panose="020B0604030504040204" pitchFamily="50" charset="-128"/>
                <a:ea typeface="Meiryo UI" panose="020B0604030504040204" pitchFamily="50" charset="-128"/>
              </a:rPr>
              <a:t>火</a:t>
            </a:r>
            <a:r>
              <a:rPr lang="en-US" altLang="ja-JP" sz="1700" b="1" dirty="0">
                <a:solidFill>
                  <a:srgbClr val="CC3300"/>
                </a:solidFill>
                <a:latin typeface="Meiryo UI" panose="020B0604030504040204" pitchFamily="50" charset="-128"/>
                <a:ea typeface="Meiryo UI" panose="020B0604030504040204" pitchFamily="50" charset="-128"/>
              </a:rPr>
              <a:t>) </a:t>
            </a:r>
            <a:r>
              <a:rPr lang="ja-JP" altLang="en-US" sz="1300" dirty="0" err="1">
                <a:latin typeface="Meiryo UI" panose="020B0604030504040204" pitchFamily="50" charset="-128"/>
                <a:ea typeface="Meiryo UI" panose="020B0604030504040204" pitchFamily="50" charset="-128"/>
              </a:rPr>
              <a:t>までに</a:t>
            </a:r>
            <a:r>
              <a:rPr lang="ja-JP" altLang="en-US" sz="1300" dirty="0">
                <a:latin typeface="Meiryo UI" panose="020B0604030504040204" pitchFamily="50" charset="-128"/>
                <a:ea typeface="Meiryo UI" panose="020B0604030504040204" pitchFamily="50" charset="-128"/>
              </a:rPr>
              <a:t>お申し込みください。</a:t>
            </a:r>
            <a:r>
              <a:rPr lang="en-US" altLang="ja-JP" sz="1300" dirty="0">
                <a:latin typeface="Meiryo UI" panose="020B0604030504040204" pitchFamily="50" charset="-128"/>
                <a:ea typeface="Meiryo UI" panose="020B0604030504040204" pitchFamily="50" charset="-128"/>
              </a:rPr>
              <a:t/>
            </a:r>
            <a:br>
              <a:rPr lang="en-US" altLang="ja-JP" sz="1300" dirty="0">
                <a:latin typeface="Meiryo UI" panose="020B0604030504040204" pitchFamily="50" charset="-128"/>
                <a:ea typeface="Meiryo UI" panose="020B0604030504040204" pitchFamily="50" charset="-128"/>
              </a:rPr>
            </a:br>
            <a:r>
              <a:rPr lang="ja-JP" altLang="en-US" sz="1300" dirty="0">
                <a:latin typeface="Meiryo UI" panose="020B0604030504040204" pitchFamily="50" charset="-128"/>
                <a:ea typeface="Meiryo UI" panose="020B0604030504040204" pitchFamily="50" charset="-128"/>
              </a:rPr>
              <a:t>　 事前申込が定員に達しない場合は当日参加も可能です。</a:t>
            </a:r>
            <a:endParaRPr lang="en-US" altLang="ja-JP" sz="13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r>
            <a:br>
              <a:rPr lang="en-US" altLang="ja-JP" sz="900" dirty="0">
                <a:latin typeface="Meiryo UI" panose="020B0604030504040204" pitchFamily="50" charset="-128"/>
                <a:ea typeface="Meiryo UI" panose="020B0604030504040204" pitchFamily="50" charset="-128"/>
              </a:rPr>
            </a:b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雇用保険受給者は求職活動の対象となります。（参加証明書を交付します）</a:t>
            </a:r>
            <a:endParaRPr lang="en-US" altLang="ja-JP" sz="1300" dirty="0">
              <a:latin typeface="Meiryo UI" panose="020B0604030504040204" pitchFamily="50" charset="-128"/>
              <a:ea typeface="Meiryo UI" panose="020B0604030504040204" pitchFamily="50" charset="-128"/>
            </a:endParaRPr>
          </a:p>
        </p:txBody>
      </p:sp>
      <p:sp>
        <p:nvSpPr>
          <p:cNvPr id="92" name="楕円 91"/>
          <p:cNvSpPr/>
          <p:nvPr/>
        </p:nvSpPr>
        <p:spPr>
          <a:xfrm>
            <a:off x="400877" y="2322148"/>
            <a:ext cx="207809" cy="184245"/>
          </a:xfrm>
          <a:prstGeom prst="ellipse">
            <a:avLst/>
          </a:prstGeom>
          <a:solidFill>
            <a:srgbClr val="5671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5671E4"/>
              </a:solidFill>
            </a:endParaRPr>
          </a:p>
        </p:txBody>
      </p:sp>
      <p:sp>
        <p:nvSpPr>
          <p:cNvPr id="80" name="角丸四角：申込方法"/>
          <p:cNvSpPr/>
          <p:nvPr/>
        </p:nvSpPr>
        <p:spPr>
          <a:xfrm>
            <a:off x="409690" y="6363178"/>
            <a:ext cx="915000" cy="343125"/>
          </a:xfrm>
          <a:prstGeom prst="roundRect">
            <a:avLst/>
          </a:prstGeom>
          <a:solidFill>
            <a:srgbClr val="5671E4">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48" name="角丸四角：内容"/>
          <p:cNvSpPr/>
          <p:nvPr/>
        </p:nvSpPr>
        <p:spPr>
          <a:xfrm>
            <a:off x="409690" y="5935275"/>
            <a:ext cx="915000" cy="343125"/>
          </a:xfrm>
          <a:prstGeom prst="round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47" name="角丸四角：対象者"/>
          <p:cNvSpPr/>
          <p:nvPr/>
        </p:nvSpPr>
        <p:spPr>
          <a:xfrm>
            <a:off x="411636" y="5238766"/>
            <a:ext cx="915000" cy="343125"/>
          </a:xfrm>
          <a:prstGeom prst="roundRect">
            <a:avLst/>
          </a:prstGeom>
          <a:solidFill>
            <a:srgbClr val="5671E4">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37" name="角丸四角：会場"/>
          <p:cNvSpPr/>
          <p:nvPr/>
        </p:nvSpPr>
        <p:spPr>
          <a:xfrm>
            <a:off x="409690" y="4579065"/>
            <a:ext cx="915000" cy="343125"/>
          </a:xfrm>
          <a:prstGeom prst="round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4" name="テキスト ボックス 3"/>
          <p:cNvSpPr txBox="1"/>
          <p:nvPr/>
        </p:nvSpPr>
        <p:spPr>
          <a:xfrm>
            <a:off x="400722" y="4540387"/>
            <a:ext cx="7158965" cy="3108543"/>
          </a:xfrm>
          <a:prstGeom prst="rect">
            <a:avLst/>
          </a:prstGeom>
          <a:noFill/>
        </p:spPr>
        <p:txBody>
          <a:bodyPr wrap="square" rtlCol="0">
            <a:spAutoFit/>
          </a:bodyPr>
          <a:lstStyle/>
          <a:p>
            <a:r>
              <a:rPr lang="ja-JP" altLang="en-US" sz="1483" dirty="0">
                <a:latin typeface="Meiryo UI" panose="020B0604030504040204" pitchFamily="50" charset="-128"/>
                <a:ea typeface="Meiryo UI" panose="020B0604030504040204" pitchFamily="50" charset="-128"/>
              </a:rPr>
              <a:t>　 </a:t>
            </a:r>
            <a:r>
              <a:rPr lang="ja-JP" altLang="en-US" sz="1500" b="1" dirty="0">
                <a:latin typeface="Meiryo UI" panose="020B0604030504040204" pitchFamily="50" charset="-128"/>
                <a:ea typeface="Meiryo UI" panose="020B0604030504040204" pitchFamily="50" charset="-128"/>
              </a:rPr>
              <a:t>会場</a:t>
            </a:r>
            <a:r>
              <a:rPr lang="ja-JP" altLang="en-US" sz="1483" dirty="0">
                <a:latin typeface="Meiryo UI" panose="020B0604030504040204" pitchFamily="50" charset="-128"/>
                <a:ea typeface="Meiryo UI" panose="020B0604030504040204" pitchFamily="50" charset="-128"/>
              </a:rPr>
              <a:t>　　 　  </a:t>
            </a:r>
            <a:r>
              <a:rPr lang="ja-JP" altLang="en-US" sz="1800" b="1" dirty="0">
                <a:latin typeface="Meiryo UI" panose="020B0604030504040204" pitchFamily="50" charset="-128"/>
                <a:ea typeface="Meiryo UI" panose="020B0604030504040204" pitchFamily="50" charset="-128"/>
              </a:rPr>
              <a:t>矢巾勤労者共同福祉センター</a:t>
            </a:r>
            <a:r>
              <a:rPr lang="en-US" altLang="ja-JP" sz="1800" dirty="0">
                <a:latin typeface="Meiryo UI" panose="020B0604030504040204" pitchFamily="50" charset="-128"/>
                <a:ea typeface="Meiryo UI" panose="020B0604030504040204" pitchFamily="50" charset="-128"/>
              </a:rPr>
              <a:t/>
            </a:r>
            <a:br>
              <a:rPr lang="en-US" altLang="ja-JP" sz="1800" dirty="0">
                <a:latin typeface="Meiryo UI" panose="020B0604030504040204" pitchFamily="50" charset="-128"/>
                <a:ea typeface="Meiryo UI" panose="020B0604030504040204" pitchFamily="50" charset="-128"/>
              </a:rPr>
            </a:br>
            <a:r>
              <a:rPr lang="ja-JP" altLang="en-US" sz="1483" dirty="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（矢巾町流通センター南一丁目</a:t>
            </a:r>
            <a:r>
              <a:rPr lang="en-US" altLang="ja-JP" sz="1500" dirty="0">
                <a:latin typeface="Meiryo UI" panose="020B0604030504040204" pitchFamily="50" charset="-128"/>
                <a:ea typeface="Meiryo UI" panose="020B0604030504040204" pitchFamily="50" charset="-128"/>
              </a:rPr>
              <a:t>2</a:t>
            </a:r>
            <a:r>
              <a:rPr lang="ja-JP" altLang="en-US" sz="1500" dirty="0">
                <a:latin typeface="Meiryo UI" panose="020B0604030504040204" pitchFamily="50" charset="-128"/>
                <a:ea typeface="Meiryo UI" panose="020B0604030504040204" pitchFamily="50" charset="-128"/>
              </a:rPr>
              <a:t>－</a:t>
            </a:r>
            <a:r>
              <a:rPr lang="en-US" altLang="ja-JP" sz="1500" dirty="0">
                <a:latin typeface="Meiryo UI" panose="020B0604030504040204" pitchFamily="50" charset="-128"/>
                <a:ea typeface="Meiryo UI" panose="020B0604030504040204" pitchFamily="50" charset="-128"/>
              </a:rPr>
              <a:t>7</a:t>
            </a:r>
            <a:r>
              <a:rPr lang="ja-JP" altLang="en-US" sz="1500" dirty="0">
                <a:latin typeface="Meiryo UI" panose="020B0604030504040204" pitchFamily="50" charset="-128"/>
                <a:ea typeface="Meiryo UI" panose="020B0604030504040204" pitchFamily="50" charset="-128"/>
              </a:rPr>
              <a:t>／駐車場：無料） </a:t>
            </a:r>
            <a:r>
              <a:rPr lang="en-US" altLang="ja-JP" sz="1483" dirty="0">
                <a:latin typeface="Meiryo UI" panose="020B0604030504040204" pitchFamily="50" charset="-128"/>
                <a:ea typeface="Meiryo UI" panose="020B0604030504040204" pitchFamily="50" charset="-128"/>
              </a:rPr>
              <a:t/>
            </a:r>
            <a:br>
              <a:rPr lang="en-US" altLang="ja-JP" sz="1483" dirty="0">
                <a:latin typeface="Meiryo UI" panose="020B0604030504040204" pitchFamily="50" charset="-128"/>
                <a:ea typeface="Meiryo UI" panose="020B0604030504040204" pitchFamily="50" charset="-128"/>
              </a:rPr>
            </a:br>
            <a:r>
              <a:rPr lang="en-US" altLang="ja-JP" sz="1050" dirty="0">
                <a:latin typeface="Meiryo UI" panose="020B0604030504040204" pitchFamily="50" charset="-128"/>
                <a:ea typeface="Meiryo UI" panose="020B0604030504040204" pitchFamily="50" charset="-128"/>
              </a:rPr>
              <a:t/>
            </a:r>
            <a:br>
              <a:rPr lang="en-US" altLang="ja-JP" sz="1050" dirty="0">
                <a:latin typeface="Meiryo UI" panose="020B0604030504040204" pitchFamily="50" charset="-128"/>
                <a:ea typeface="Meiryo UI" panose="020B0604030504040204" pitchFamily="50" charset="-128"/>
              </a:rPr>
            </a:br>
            <a:r>
              <a:rPr lang="ja-JP" altLang="en-US" sz="1483" dirty="0">
                <a:latin typeface="Meiryo UI" panose="020B0604030504040204" pitchFamily="50" charset="-128"/>
                <a:ea typeface="Meiryo UI" panose="020B0604030504040204" pitchFamily="50" charset="-128"/>
              </a:rPr>
              <a:t> </a:t>
            </a:r>
            <a:r>
              <a:rPr lang="ja-JP" altLang="en-US" sz="1500" b="1" dirty="0">
                <a:latin typeface="Meiryo UI" panose="020B0604030504040204" pitchFamily="50" charset="-128"/>
                <a:ea typeface="Meiryo UI" panose="020B0604030504040204" pitchFamily="50" charset="-128"/>
              </a:rPr>
              <a:t>対象者</a:t>
            </a:r>
            <a:r>
              <a:rPr lang="ja-JP" altLang="en-US" sz="1483" dirty="0">
                <a:latin typeface="Meiryo UI" panose="020B0604030504040204" pitchFamily="50" charset="-128"/>
                <a:ea typeface="Meiryo UI" panose="020B0604030504040204" pitchFamily="50" charset="-128"/>
              </a:rPr>
              <a:t>　  　  </a:t>
            </a:r>
            <a:r>
              <a:rPr lang="ja-JP" altLang="en-US" sz="1800" b="1" dirty="0">
                <a:solidFill>
                  <a:srgbClr val="CC3300"/>
                </a:solidFill>
                <a:latin typeface="Meiryo UI" panose="020B0604030504040204" pitchFamily="50" charset="-128"/>
                <a:ea typeface="Meiryo UI" panose="020B0604030504040204" pitchFamily="50" charset="-128"/>
              </a:rPr>
              <a:t>どなたでも参加</a:t>
            </a:r>
            <a:r>
              <a:rPr lang="en-US" altLang="ja-JP" sz="1800" b="1" dirty="0">
                <a:solidFill>
                  <a:srgbClr val="CC3300"/>
                </a:solidFill>
                <a:latin typeface="Meiryo UI" panose="020B0604030504040204" pitchFamily="50" charset="-128"/>
                <a:ea typeface="Meiryo UI" panose="020B0604030504040204" pitchFamily="50" charset="-128"/>
              </a:rPr>
              <a:t>OK</a:t>
            </a:r>
            <a:r>
              <a:rPr lang="ja-JP" altLang="en-US" sz="1500" dirty="0">
                <a:latin typeface="Meiryo UI" panose="020B0604030504040204" pitchFamily="50" charset="-128"/>
                <a:ea typeface="Meiryo UI" panose="020B0604030504040204" pitchFamily="50" charset="-128"/>
              </a:rPr>
              <a:t>（ハローワークの求職登録が必要です）</a:t>
            </a:r>
            <a:endParaRPr lang="en-US" altLang="ja-JP" sz="1500" dirty="0">
              <a:latin typeface="Meiryo UI" panose="020B0604030504040204" pitchFamily="50" charset="-128"/>
              <a:ea typeface="Meiryo UI" panose="020B0604030504040204" pitchFamily="50" charset="-128"/>
            </a:endParaRPr>
          </a:p>
          <a:p>
            <a:r>
              <a:rPr lang="ja-JP" altLang="en-US" sz="1500" b="1" dirty="0">
                <a:latin typeface="Meiryo UI" panose="020B0604030504040204" pitchFamily="50" charset="-128"/>
                <a:ea typeface="Meiryo UI" panose="020B0604030504040204" pitchFamily="50" charset="-128"/>
              </a:rPr>
              <a:t>　　　　　　　　　</a:t>
            </a:r>
            <a:r>
              <a:rPr lang="en-US" altLang="ja-JP" sz="1500" b="1" dirty="0">
                <a:latin typeface="Meiryo UI" panose="020B0604030504040204" pitchFamily="50" charset="-128"/>
                <a:ea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rPr>
              <a:t>各求人の年齢制限については求人票でご確認ください</a:t>
            </a:r>
            <a:endParaRPr lang="en-US" altLang="ja-JP" sz="15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r>
            <a:br>
              <a:rPr lang="en-US" altLang="ja-JP" sz="1600" dirty="0">
                <a:latin typeface="Meiryo UI" panose="020B0604030504040204" pitchFamily="50" charset="-128"/>
                <a:ea typeface="Meiryo UI" panose="020B0604030504040204" pitchFamily="50" charset="-128"/>
              </a:rPr>
            </a:br>
            <a:r>
              <a:rPr lang="ja-JP" altLang="en-US" sz="1483" dirty="0">
                <a:latin typeface="Meiryo UI" panose="020B0604030504040204" pitchFamily="50" charset="-128"/>
                <a:ea typeface="Meiryo UI" panose="020B0604030504040204" pitchFamily="50" charset="-128"/>
              </a:rPr>
              <a:t>　 </a:t>
            </a:r>
            <a:r>
              <a:rPr lang="ja-JP" altLang="en-US" sz="1500" b="1" dirty="0">
                <a:latin typeface="Meiryo UI" panose="020B0604030504040204" pitchFamily="50" charset="-128"/>
                <a:ea typeface="Meiryo UI" panose="020B0604030504040204" pitchFamily="50" charset="-128"/>
              </a:rPr>
              <a:t>内容</a:t>
            </a:r>
            <a:r>
              <a:rPr lang="ja-JP" altLang="en-US" sz="1483" dirty="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●第一部　企業説明会（約</a:t>
            </a:r>
            <a:r>
              <a:rPr lang="en-US" altLang="ja-JP" sz="1500" dirty="0">
                <a:latin typeface="Meiryo UI" panose="020B0604030504040204" pitchFamily="50" charset="-128"/>
                <a:ea typeface="Meiryo UI" panose="020B0604030504040204" pitchFamily="50" charset="-128"/>
              </a:rPr>
              <a:t>60</a:t>
            </a:r>
            <a:r>
              <a:rPr lang="ja-JP" altLang="en-US" sz="1500" dirty="0">
                <a:latin typeface="Meiryo UI" panose="020B0604030504040204" pitchFamily="50" charset="-128"/>
                <a:ea typeface="Meiryo UI" panose="020B0604030504040204" pitchFamily="50" charset="-128"/>
              </a:rPr>
              <a:t>分）　●第二部　就職相談会</a:t>
            </a:r>
            <a:r>
              <a:rPr lang="en-US" altLang="ja-JP" sz="1500" dirty="0">
                <a:latin typeface="Meiryo UI" panose="020B0604030504040204" pitchFamily="50" charset="-128"/>
                <a:ea typeface="Meiryo UI" panose="020B0604030504040204" pitchFamily="50" charset="-128"/>
              </a:rPr>
              <a:t/>
            </a:r>
            <a:br>
              <a:rPr lang="en-US" altLang="ja-JP" sz="1500" dirty="0">
                <a:latin typeface="Meiryo UI" panose="020B0604030504040204" pitchFamily="50" charset="-128"/>
                <a:ea typeface="Meiryo UI" panose="020B0604030504040204" pitchFamily="50" charset="-128"/>
              </a:rPr>
            </a:br>
            <a:r>
              <a:rPr lang="en-US" altLang="ja-JP" sz="1050" dirty="0">
                <a:latin typeface="Meiryo UI" panose="020B0604030504040204" pitchFamily="50" charset="-128"/>
                <a:ea typeface="Meiryo UI" panose="020B0604030504040204" pitchFamily="50" charset="-128"/>
              </a:rPr>
              <a:t/>
            </a:r>
            <a:br>
              <a:rPr lang="en-US" altLang="ja-JP" sz="1050" dirty="0">
                <a:latin typeface="Meiryo UI" panose="020B0604030504040204" pitchFamily="50" charset="-128"/>
                <a:ea typeface="Meiryo UI" panose="020B0604030504040204" pitchFamily="50" charset="-128"/>
              </a:rPr>
            </a:br>
            <a:r>
              <a:rPr lang="ja-JP" altLang="en-US" sz="1483" b="1" dirty="0">
                <a:latin typeface="Meiryo UI" panose="020B0604030504040204" pitchFamily="50" charset="-128"/>
                <a:ea typeface="Meiryo UI" panose="020B0604030504040204" pitchFamily="50" charset="-128"/>
              </a:rPr>
              <a:t>申込方法</a:t>
            </a:r>
            <a:r>
              <a:rPr lang="ja-JP" altLang="en-US" sz="1483" dirty="0">
                <a:latin typeface="Meiryo UI" panose="020B0604030504040204" pitchFamily="50" charset="-128"/>
                <a:ea typeface="Meiryo UI" panose="020B0604030504040204" pitchFamily="50" charset="-128"/>
              </a:rPr>
              <a:t>　 　 </a:t>
            </a:r>
            <a:r>
              <a:rPr lang="ja-JP" altLang="en-US" sz="1800" b="1" dirty="0">
                <a:solidFill>
                  <a:srgbClr val="CC3300"/>
                </a:solidFill>
                <a:latin typeface="Meiryo UI" panose="020B0604030504040204" pitchFamily="50" charset="-128"/>
                <a:ea typeface="Meiryo UI" panose="020B0604030504040204" pitchFamily="50" charset="-128"/>
              </a:rPr>
              <a:t>先着順による事前申込制</a:t>
            </a:r>
            <a:r>
              <a:rPr lang="ja-JP" altLang="en-US" sz="1500" dirty="0">
                <a:latin typeface="Meiryo UI" panose="020B0604030504040204" pitchFamily="50" charset="-128"/>
                <a:ea typeface="Meiryo UI" panose="020B0604030504040204" pitchFamily="50" charset="-128"/>
              </a:rPr>
              <a:t>です。（先着</a:t>
            </a:r>
            <a:r>
              <a:rPr lang="en-US" altLang="ja-JP" sz="1800" b="1" dirty="0">
                <a:solidFill>
                  <a:srgbClr val="CC3300"/>
                </a:solidFill>
                <a:latin typeface="Meiryo UI" panose="020B0604030504040204" pitchFamily="50" charset="-128"/>
                <a:ea typeface="Meiryo UI" panose="020B0604030504040204" pitchFamily="50" charset="-128"/>
              </a:rPr>
              <a:t>50</a:t>
            </a:r>
            <a:r>
              <a:rPr lang="ja-JP" altLang="en-US" sz="1800" b="1" dirty="0">
                <a:solidFill>
                  <a:srgbClr val="CC3300"/>
                </a:solidFill>
                <a:latin typeface="Meiryo UI" panose="020B0604030504040204" pitchFamily="50" charset="-128"/>
                <a:ea typeface="Meiryo UI" panose="020B0604030504040204" pitchFamily="50" charset="-128"/>
              </a:rPr>
              <a:t>名</a:t>
            </a:r>
            <a:r>
              <a:rPr lang="ja-JP" altLang="en-US" sz="1500" dirty="0">
                <a:latin typeface="Meiryo UI" panose="020B0604030504040204" pitchFamily="50" charset="-128"/>
                <a:ea typeface="Meiryo UI" panose="020B0604030504040204" pitchFamily="50" charset="-128"/>
              </a:rPr>
              <a:t>）</a:t>
            </a:r>
            <a:r>
              <a:rPr lang="en-US" altLang="ja-JP" sz="1483" dirty="0">
                <a:latin typeface="Meiryo UI" panose="020B0604030504040204" pitchFamily="50" charset="-128"/>
                <a:ea typeface="Meiryo UI" panose="020B0604030504040204" pitchFamily="50" charset="-128"/>
              </a:rPr>
              <a:t/>
            </a:r>
            <a:br>
              <a:rPr lang="en-US" altLang="ja-JP" sz="1483" dirty="0">
                <a:latin typeface="Meiryo UI" panose="020B0604030504040204" pitchFamily="50" charset="-128"/>
                <a:ea typeface="Meiryo UI" panose="020B0604030504040204" pitchFamily="50" charset="-128"/>
              </a:rPr>
            </a:br>
            <a:r>
              <a:rPr lang="ja-JP" altLang="en-US" sz="1483" dirty="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①～③のうち、いずれかの方法でお申し込みください。</a:t>
            </a:r>
            <a:endParaRPr lang="en-US" altLang="ja-JP" sz="1500" dirty="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①参加申込書をハローワーク盛岡 相談窓口へ提出</a:t>
            </a:r>
            <a:endParaRPr lang="en-US" altLang="ja-JP" sz="1500" dirty="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②申込サイト（二次元コードより）</a:t>
            </a:r>
            <a:endParaRPr lang="en-US" altLang="ja-JP" sz="1500" dirty="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③電話</a:t>
            </a:r>
            <a:endParaRPr lang="en-US" altLang="ja-JP" sz="15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rot="1683064">
            <a:off x="5916503" y="5468711"/>
            <a:ext cx="410918" cy="830997"/>
          </a:xfrm>
          <a:prstGeom prst="rect">
            <a:avLst/>
          </a:prstGeom>
          <a:noFill/>
        </p:spPr>
        <p:txBody>
          <a:bodyPr wrap="square" rtlCol="0">
            <a:spAutoFit/>
          </a:bodyPr>
          <a:lstStyle/>
          <a:p>
            <a:pPr algn="ctr"/>
            <a:r>
              <a:rPr lang="ja-JP" altLang="en-US" sz="2800" b="1" dirty="0">
                <a:latin typeface="Segoe UI Symbol" panose="020B0502040204020203" pitchFamily="34" charset="0"/>
              </a:rPr>
              <a:t>🗧</a:t>
            </a:r>
            <a:endParaRPr lang="ja-JP" altLang="en-US" sz="2800" b="1" dirty="0"/>
          </a:p>
          <a:p>
            <a:endParaRPr kumimoji="1" lang="ja-JP" altLang="en-US" dirty="0"/>
          </a:p>
        </p:txBody>
      </p:sp>
      <p:sp>
        <p:nvSpPr>
          <p:cNvPr id="91" name="テキスト ボックス 90"/>
          <p:cNvSpPr txBox="1"/>
          <p:nvPr/>
        </p:nvSpPr>
        <p:spPr>
          <a:xfrm>
            <a:off x="6223382" y="9414222"/>
            <a:ext cx="957106" cy="416609"/>
          </a:xfrm>
          <a:prstGeom prst="rect">
            <a:avLst/>
          </a:prstGeom>
          <a:noFill/>
          <a:ln>
            <a:noFill/>
          </a:ln>
        </p:spPr>
        <p:txBody>
          <a:bodyPr wrap="square" lIns="107780" tIns="53890" rIns="107780" bIns="53890" rtlCol="0">
            <a:spAutoFit/>
          </a:bodyPr>
          <a:lstStyle/>
          <a:p>
            <a:pPr algn="ctr"/>
            <a:r>
              <a:rPr lang="en-US" altLang="ja-JP" sz="1000" b="1" dirty="0">
                <a:solidFill>
                  <a:srgbClr val="000000"/>
                </a:solidFill>
                <a:latin typeface="メイリオ" panose="020B0604030504040204" pitchFamily="50" charset="-128"/>
                <a:ea typeface="メイリオ" panose="020B0604030504040204" pitchFamily="50" charset="-128"/>
              </a:rPr>
              <a:t>WEB</a:t>
            </a:r>
            <a:r>
              <a:rPr lang="ja-JP" altLang="en-US" sz="1000" b="1" dirty="0">
                <a:solidFill>
                  <a:srgbClr val="CC3300"/>
                </a:solidFill>
                <a:latin typeface="メイリオ" panose="020B0604030504040204" pitchFamily="50" charset="-128"/>
                <a:ea typeface="メイリオ" panose="020B0604030504040204" pitchFamily="50" charset="-128"/>
              </a:rPr>
              <a:t>申込</a:t>
            </a:r>
            <a:r>
              <a:rPr lang="ja-JP" altLang="en-US" sz="1000" b="1" dirty="0">
                <a:solidFill>
                  <a:srgbClr val="000000"/>
                </a:solidFill>
                <a:latin typeface="メイリオ" panose="020B0604030504040204" pitchFamily="50" charset="-128"/>
                <a:ea typeface="メイリオ" panose="020B0604030504040204" pitchFamily="50" charset="-128"/>
              </a:rPr>
              <a:t>は</a:t>
            </a:r>
            <a:endParaRPr lang="en-US" altLang="ja-JP" sz="1000" b="1" dirty="0">
              <a:solidFill>
                <a:srgbClr val="000000"/>
              </a:solidFill>
              <a:latin typeface="メイリオ" panose="020B0604030504040204" pitchFamily="50" charset="-128"/>
              <a:ea typeface="メイリオ" panose="020B0604030504040204" pitchFamily="50" charset="-128"/>
            </a:endParaRPr>
          </a:p>
          <a:p>
            <a:pPr algn="ctr"/>
            <a:r>
              <a:rPr lang="ja-JP" altLang="en-US" sz="1000" b="1" dirty="0">
                <a:solidFill>
                  <a:srgbClr val="000000"/>
                </a:solidFill>
                <a:latin typeface="メイリオ" panose="020B0604030504040204" pitchFamily="50" charset="-128"/>
                <a:ea typeface="メイリオ" panose="020B0604030504040204" pitchFamily="50" charset="-128"/>
              </a:rPr>
              <a:t>こちらから</a:t>
            </a:r>
            <a:endParaRPr lang="ja-JP" altLang="ja-JP" sz="1000" b="1" dirty="0">
              <a:solidFill>
                <a:srgbClr val="000000"/>
              </a:solidFill>
              <a:latin typeface="メイリオ" panose="020B0604030504040204" pitchFamily="50" charset="-128"/>
              <a:ea typeface="メイリオ" panose="020B0604030504040204" pitchFamily="50" charset="-128"/>
            </a:endParaRPr>
          </a:p>
        </p:txBody>
      </p:sp>
      <p:grpSp>
        <p:nvGrpSpPr>
          <p:cNvPr id="21" name="グループ化 20"/>
          <p:cNvGrpSpPr/>
          <p:nvPr/>
        </p:nvGrpSpPr>
        <p:grpSpPr>
          <a:xfrm>
            <a:off x="605608" y="2868364"/>
            <a:ext cx="2490392" cy="399258"/>
            <a:chOff x="2269719" y="2770375"/>
            <a:chExt cx="2490392" cy="399258"/>
          </a:xfrm>
        </p:grpSpPr>
        <p:sp>
          <p:nvSpPr>
            <p:cNvPr id="109" name="正方形/長方形 108"/>
            <p:cNvSpPr/>
            <p:nvPr/>
          </p:nvSpPr>
          <p:spPr>
            <a:xfrm rot="21406468">
              <a:off x="2269719" y="2870833"/>
              <a:ext cx="2448000" cy="298800"/>
            </a:xfrm>
            <a:prstGeom prst="rect">
              <a:avLst/>
            </a:prstGeom>
            <a:solidFill>
              <a:srgbClr val="5671E4">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110" name="正方形/長方形 109"/>
            <p:cNvSpPr/>
            <p:nvPr/>
          </p:nvSpPr>
          <p:spPr>
            <a:xfrm rot="21383291">
              <a:off x="2312111" y="2770375"/>
              <a:ext cx="2448000" cy="298800"/>
            </a:xfrm>
            <a:prstGeom prst="rect">
              <a:avLst/>
            </a:prstGeom>
            <a:pattFill prst="pct25">
              <a:fgClr>
                <a:srgbClr val="5671E4"/>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grpSp>
      <p:grpSp>
        <p:nvGrpSpPr>
          <p:cNvPr id="26" name="グループ化 25"/>
          <p:cNvGrpSpPr/>
          <p:nvPr/>
        </p:nvGrpSpPr>
        <p:grpSpPr>
          <a:xfrm>
            <a:off x="3490593" y="2951136"/>
            <a:ext cx="3128331" cy="380290"/>
            <a:chOff x="4024836" y="2938488"/>
            <a:chExt cx="3128331" cy="380290"/>
          </a:xfrm>
        </p:grpSpPr>
        <p:sp>
          <p:nvSpPr>
            <p:cNvPr id="113" name="正方形/長方形 112"/>
            <p:cNvSpPr/>
            <p:nvPr/>
          </p:nvSpPr>
          <p:spPr>
            <a:xfrm rot="21380327">
              <a:off x="4024836" y="3019978"/>
              <a:ext cx="3060000" cy="298800"/>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114" name="角丸四角形 113"/>
            <p:cNvSpPr/>
            <p:nvPr/>
          </p:nvSpPr>
          <p:spPr>
            <a:xfrm rot="21387371">
              <a:off x="4093167" y="2938488"/>
              <a:ext cx="3060000" cy="298800"/>
            </a:xfrm>
            <a:prstGeom prst="roundRect">
              <a:avLst/>
            </a:prstGeom>
            <a:pattFill prst="pct25">
              <a:fgClr>
                <a:srgbClr val="FFC000"/>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grpSp>
      <p:sp>
        <p:nvSpPr>
          <p:cNvPr id="115" name="テキスト ボックス 114"/>
          <p:cNvSpPr txBox="1"/>
          <p:nvPr/>
        </p:nvSpPr>
        <p:spPr>
          <a:xfrm rot="21424254">
            <a:off x="3414620" y="2433152"/>
            <a:ext cx="3390553" cy="769441"/>
          </a:xfrm>
          <a:prstGeom prst="rect">
            <a:avLst/>
          </a:prstGeom>
          <a:noFill/>
        </p:spPr>
        <p:txBody>
          <a:bodyPr wrap="square" rtlCol="0">
            <a:spAutoFit/>
          </a:bodyPr>
          <a:lstStyle/>
          <a:p>
            <a:pPr algn="ctr"/>
            <a:r>
              <a:rPr lang="ja-JP" altLang="en-US" sz="2200" dirty="0">
                <a:latin typeface="HGPｺﾞｼｯｸE" panose="020B0900000000000000" pitchFamily="50" charset="-128"/>
                <a:ea typeface="HGPｺﾞｼｯｸE" panose="020B0900000000000000" pitchFamily="50" charset="-128"/>
              </a:rPr>
              <a:t>様々な事業所の</a:t>
            </a:r>
            <a:r>
              <a:rPr lang="en-US" altLang="ja-JP" sz="2200" dirty="0">
                <a:latin typeface="HGPｺﾞｼｯｸE" panose="020B0900000000000000" pitchFamily="50" charset="-128"/>
                <a:ea typeface="HGPｺﾞｼｯｸE" panose="020B0900000000000000" pitchFamily="50" charset="-128"/>
              </a:rPr>
              <a:t/>
            </a:r>
            <a:br>
              <a:rPr lang="en-US" altLang="ja-JP" sz="2200" dirty="0">
                <a:latin typeface="HGPｺﾞｼｯｸE" panose="020B0900000000000000" pitchFamily="50" charset="-128"/>
                <a:ea typeface="HGPｺﾞｼｯｸE" panose="020B0900000000000000" pitchFamily="50" charset="-128"/>
              </a:rPr>
            </a:br>
            <a:r>
              <a:rPr lang="ja-JP" altLang="en-US" sz="2200" dirty="0">
                <a:latin typeface="HGPｺﾞｼｯｸE" panose="020B0900000000000000" pitchFamily="50" charset="-128"/>
                <a:ea typeface="HGPｺﾞｼｯｸE" panose="020B0900000000000000" pitchFamily="50" charset="-128"/>
              </a:rPr>
              <a:t>話を聞けるチャンス！</a:t>
            </a:r>
          </a:p>
        </p:txBody>
      </p:sp>
      <p:sp>
        <p:nvSpPr>
          <p:cNvPr id="117" name="テキスト ボックス 116"/>
          <p:cNvSpPr txBox="1"/>
          <p:nvPr/>
        </p:nvSpPr>
        <p:spPr>
          <a:xfrm rot="21390598">
            <a:off x="649607" y="2511205"/>
            <a:ext cx="2359300" cy="584775"/>
          </a:xfrm>
          <a:prstGeom prst="rect">
            <a:avLst/>
          </a:prstGeom>
          <a:noFill/>
        </p:spPr>
        <p:txBody>
          <a:bodyPr wrap="square" rtlCol="0">
            <a:spAutoFit/>
          </a:bodyPr>
          <a:lstStyle/>
          <a:p>
            <a:pPr algn="ctr"/>
            <a:r>
              <a:rPr lang="ja-JP" altLang="en-US" sz="2200" dirty="0">
                <a:latin typeface="HGPｺﾞｼｯｸE" panose="020B0900000000000000" pitchFamily="50" charset="-128"/>
                <a:ea typeface="HGPｺﾞｼｯｸE" panose="020B0900000000000000" pitchFamily="50" charset="-128"/>
              </a:rPr>
              <a:t>参加事業所 </a:t>
            </a:r>
            <a:r>
              <a:rPr lang="ja-JP" altLang="en-US" sz="3200" b="1" dirty="0">
                <a:solidFill>
                  <a:srgbClr val="CC3300"/>
                </a:solidFill>
                <a:latin typeface="HGPｺﾞｼｯｸE" panose="020B0900000000000000" pitchFamily="50" charset="-128"/>
                <a:ea typeface="HGPｺﾞｼｯｸE" panose="020B0900000000000000" pitchFamily="50" charset="-128"/>
              </a:rPr>
              <a:t>６</a:t>
            </a:r>
            <a:r>
              <a:rPr lang="ja-JP" altLang="en-US" sz="2800" b="1" dirty="0">
                <a:solidFill>
                  <a:srgbClr val="CC3300"/>
                </a:solidFill>
                <a:latin typeface="HGPｺﾞｼｯｸE" panose="020B0900000000000000" pitchFamily="50" charset="-128"/>
                <a:ea typeface="HGPｺﾞｼｯｸE" panose="020B0900000000000000" pitchFamily="50" charset="-128"/>
              </a:rPr>
              <a:t> </a:t>
            </a:r>
            <a:r>
              <a:rPr lang="ja-JP" altLang="en-US" sz="2200" dirty="0">
                <a:latin typeface="HGPｺﾞｼｯｸE" panose="020B0900000000000000" pitchFamily="50" charset="-128"/>
                <a:ea typeface="HGPｺﾞｼｯｸE" panose="020B0900000000000000" pitchFamily="50" charset="-128"/>
              </a:rPr>
              <a:t>社</a:t>
            </a:r>
          </a:p>
        </p:txBody>
      </p:sp>
      <p:sp>
        <p:nvSpPr>
          <p:cNvPr id="118" name="テキスト ボックス 117"/>
          <p:cNvSpPr txBox="1"/>
          <p:nvPr/>
        </p:nvSpPr>
        <p:spPr>
          <a:xfrm rot="18683412">
            <a:off x="6268288" y="2171467"/>
            <a:ext cx="410918" cy="830997"/>
          </a:xfrm>
          <a:prstGeom prst="rect">
            <a:avLst/>
          </a:prstGeom>
          <a:noFill/>
        </p:spPr>
        <p:txBody>
          <a:bodyPr wrap="square" rtlCol="0">
            <a:spAutoFit/>
          </a:bodyPr>
          <a:lstStyle/>
          <a:p>
            <a:pPr algn="ctr"/>
            <a:r>
              <a:rPr lang="ja-JP" altLang="en-US" sz="2800" b="1" dirty="0">
                <a:latin typeface="Segoe UI Symbol" panose="020B0502040204020203" pitchFamily="34" charset="0"/>
              </a:rPr>
              <a:t>🗧</a:t>
            </a:r>
            <a:endParaRPr lang="ja-JP" altLang="en-US" sz="2800" b="1" dirty="0"/>
          </a:p>
          <a:p>
            <a:endParaRPr kumimoji="1" lang="ja-JP" altLang="en-US" dirty="0"/>
          </a:p>
        </p:txBody>
      </p:sp>
      <p:grpSp>
        <p:nvGrpSpPr>
          <p:cNvPr id="36" name="グループ化 35"/>
          <p:cNvGrpSpPr/>
          <p:nvPr/>
        </p:nvGrpSpPr>
        <p:grpSpPr>
          <a:xfrm>
            <a:off x="1819335" y="5745911"/>
            <a:ext cx="4176000" cy="32089"/>
            <a:chOff x="-3722700" y="4788000"/>
            <a:chExt cx="4176000" cy="32089"/>
          </a:xfrm>
        </p:grpSpPr>
        <p:cxnSp>
          <p:nvCxnSpPr>
            <p:cNvPr id="33" name="直線コネクタ 32"/>
            <p:cNvCxnSpPr/>
            <p:nvPr/>
          </p:nvCxnSpPr>
          <p:spPr>
            <a:xfrm>
              <a:off x="-3722700" y="4788000"/>
              <a:ext cx="4176000" cy="0"/>
            </a:xfrm>
            <a:prstGeom prst="line">
              <a:avLst/>
            </a:prstGeom>
            <a:ln cmpd="sng">
              <a:prstDash val="solid"/>
            </a:ln>
          </p:spPr>
          <p:style>
            <a:lnRef idx="1">
              <a:schemeClr val="dk1"/>
            </a:lnRef>
            <a:fillRef idx="0">
              <a:schemeClr val="dk1"/>
            </a:fillRef>
            <a:effectRef idx="0">
              <a:schemeClr val="dk1"/>
            </a:effectRef>
            <a:fontRef idx="minor">
              <a:schemeClr val="tx1"/>
            </a:fontRef>
          </p:style>
        </p:cxnSp>
        <p:cxnSp>
          <p:nvCxnSpPr>
            <p:cNvPr id="119" name="直線コネクタ 118"/>
            <p:cNvCxnSpPr/>
            <p:nvPr/>
          </p:nvCxnSpPr>
          <p:spPr>
            <a:xfrm>
              <a:off x="-3722700" y="4820089"/>
              <a:ext cx="4176000" cy="0"/>
            </a:xfrm>
            <a:prstGeom prst="line">
              <a:avLst/>
            </a:prstGeom>
            <a:ln cmpd="sng">
              <a:prstDash val="solid"/>
            </a:ln>
          </p:spPr>
          <p:style>
            <a:lnRef idx="1">
              <a:schemeClr val="dk1"/>
            </a:lnRef>
            <a:fillRef idx="0">
              <a:schemeClr val="dk1"/>
            </a:fillRef>
            <a:effectRef idx="0">
              <a:schemeClr val="dk1"/>
            </a:effectRef>
            <a:fontRef idx="minor">
              <a:schemeClr val="tx1"/>
            </a:fontRef>
          </p:style>
        </p:cxnSp>
      </p:grpSp>
      <p:grpSp>
        <p:nvGrpSpPr>
          <p:cNvPr id="34" name="グループ化 33"/>
          <p:cNvGrpSpPr/>
          <p:nvPr/>
        </p:nvGrpSpPr>
        <p:grpSpPr>
          <a:xfrm>
            <a:off x="31875" y="616365"/>
            <a:ext cx="7497546" cy="1631216"/>
            <a:chOff x="31875" y="645223"/>
            <a:chExt cx="7497546" cy="1631216"/>
          </a:xfrm>
        </p:grpSpPr>
        <p:sp>
          <p:nvSpPr>
            <p:cNvPr id="120" name="タイトル白"/>
            <p:cNvSpPr txBox="1"/>
            <p:nvPr/>
          </p:nvSpPr>
          <p:spPr>
            <a:xfrm>
              <a:off x="84164" y="1568113"/>
              <a:ext cx="7445257" cy="707886"/>
            </a:xfrm>
            <a:prstGeom prst="rect">
              <a:avLst/>
            </a:prstGeom>
            <a:noFill/>
            <a:ln>
              <a:noFill/>
            </a:ln>
          </p:spPr>
          <p:txBody>
            <a:bodyPr wrap="square" rtlCol="0">
              <a:spAutoFit/>
            </a:bodyPr>
            <a:lstStyle/>
            <a:p>
              <a:pPr algn="ctr"/>
              <a:r>
                <a:rPr lang="en-US" altLang="ja-JP" sz="4000" b="1" dirty="0">
                  <a:ln w="19050">
                    <a:solidFill>
                      <a:schemeClr val="bg1"/>
                    </a:solidFill>
                    <a:prstDash val="solid"/>
                  </a:ln>
                  <a:solidFill>
                    <a:schemeClr val="bg1"/>
                  </a:solidFill>
                  <a:latin typeface="Meiryo UI" panose="020B0604030504040204" pitchFamily="50" charset="-128"/>
                  <a:ea typeface="Meiryo UI" panose="020B0604030504040204" pitchFamily="50" charset="-128"/>
                </a:rPr>
                <a:t>in</a:t>
              </a:r>
              <a:r>
                <a:rPr lang="ja-JP" altLang="en-US" sz="4000" b="1" dirty="0">
                  <a:ln w="19050">
                    <a:solidFill>
                      <a:schemeClr val="bg1"/>
                    </a:solidFill>
                    <a:prstDash val="solid"/>
                  </a:ln>
                  <a:solidFill>
                    <a:schemeClr val="bg1"/>
                  </a:solidFill>
                  <a:latin typeface="Meiryo UI" panose="020B0604030504040204" pitchFamily="50" charset="-128"/>
                  <a:ea typeface="Meiryo UI" panose="020B0604030504040204" pitchFamily="50" charset="-128"/>
                </a:rPr>
                <a:t>岩手流通センター</a:t>
              </a:r>
            </a:p>
          </p:txBody>
        </p:sp>
        <p:sp>
          <p:nvSpPr>
            <p:cNvPr id="90" name="タイトル枠"/>
            <p:cNvSpPr txBox="1"/>
            <p:nvPr/>
          </p:nvSpPr>
          <p:spPr>
            <a:xfrm>
              <a:off x="456272" y="680889"/>
              <a:ext cx="6625857" cy="1015663"/>
            </a:xfrm>
            <a:prstGeom prst="rect">
              <a:avLst/>
            </a:prstGeom>
            <a:noFill/>
          </p:spPr>
          <p:txBody>
            <a:bodyPr wrap="square" rtlCol="0">
              <a:spAutoFit/>
            </a:bodyPr>
            <a:lstStyle/>
            <a:p>
              <a:pPr algn="ctr"/>
              <a:r>
                <a:rPr lang="ja-JP" altLang="en-US" sz="6000" b="1" dirty="0">
                  <a:ln w="15875">
                    <a:solidFill>
                      <a:schemeClr val="tx1"/>
                    </a:solidFill>
                    <a:prstDash val="solid"/>
                  </a:ln>
                  <a:noFill/>
                  <a:latin typeface="Meiryo UI" panose="020B0604030504040204" pitchFamily="50" charset="-128"/>
                  <a:ea typeface="Meiryo UI" panose="020B0604030504040204" pitchFamily="50" charset="-128"/>
                </a:rPr>
                <a:t>就職相談会</a:t>
              </a:r>
            </a:p>
          </p:txBody>
        </p:sp>
        <p:sp>
          <p:nvSpPr>
            <p:cNvPr id="27" name="タイトル"/>
            <p:cNvSpPr txBox="1"/>
            <p:nvPr/>
          </p:nvSpPr>
          <p:spPr>
            <a:xfrm>
              <a:off x="31875" y="645223"/>
              <a:ext cx="7445257" cy="1631216"/>
            </a:xfrm>
            <a:prstGeom prst="rect">
              <a:avLst/>
            </a:prstGeom>
            <a:noFill/>
          </p:spPr>
          <p:txBody>
            <a:bodyPr wrap="square" rtlCol="0">
              <a:spAutoFit/>
            </a:bodyPr>
            <a:lstStyle/>
            <a:p>
              <a:pPr algn="ctr"/>
              <a:r>
                <a:rPr lang="ja-JP" altLang="en-US" sz="6000" b="1" dirty="0">
                  <a:ln w="19050">
                    <a:noFill/>
                    <a:prstDash val="solid"/>
                  </a:ln>
                  <a:latin typeface="Meiryo UI" panose="020B0604030504040204" pitchFamily="50" charset="-128"/>
                  <a:ea typeface="Meiryo UI" panose="020B0604030504040204" pitchFamily="50" charset="-128"/>
                </a:rPr>
                <a:t>就職相談会</a:t>
              </a:r>
              <a:endParaRPr lang="en-US" altLang="ja-JP" sz="6000" b="1" dirty="0">
                <a:ln w="19050">
                  <a:noFill/>
                  <a:prstDash val="solid"/>
                </a:ln>
                <a:latin typeface="Meiryo UI" panose="020B0604030504040204" pitchFamily="50" charset="-128"/>
                <a:ea typeface="Meiryo UI" panose="020B0604030504040204" pitchFamily="50" charset="-128"/>
              </a:endParaRPr>
            </a:p>
            <a:p>
              <a:pPr algn="ctr"/>
              <a:r>
                <a:rPr lang="en-US" altLang="ja-JP" sz="4000" b="1" dirty="0">
                  <a:ln w="19050">
                    <a:noFill/>
                    <a:prstDash val="solid"/>
                  </a:ln>
                  <a:latin typeface="Meiryo UI" panose="020B0604030504040204" pitchFamily="50" charset="-128"/>
                  <a:ea typeface="Meiryo UI" panose="020B0604030504040204" pitchFamily="50" charset="-128"/>
                </a:rPr>
                <a:t>in</a:t>
              </a:r>
              <a:r>
                <a:rPr lang="ja-JP" altLang="en-US" sz="4000" b="1" dirty="0">
                  <a:ln w="19050">
                    <a:noFill/>
                    <a:prstDash val="solid"/>
                  </a:ln>
                  <a:latin typeface="Meiryo UI" panose="020B0604030504040204" pitchFamily="50" charset="-128"/>
                  <a:ea typeface="Meiryo UI" panose="020B0604030504040204" pitchFamily="50" charset="-128"/>
                </a:rPr>
                <a:t>岩手流通センター</a:t>
              </a:r>
            </a:p>
          </p:txBody>
        </p:sp>
      </p:grpSp>
    </p:spTree>
    <p:controls>
      <mc:AlternateContent xmlns:mc="http://schemas.openxmlformats.org/markup-compatibility/2006">
        <mc:Choice xmlns:v="urn:schemas-microsoft-com:vml" Requires="v">
          <p:control spid="1027" name="BarCodeCtrl1" r:id="rId2" imgW="784080" imgH="811080"/>
        </mc:Choice>
        <mc:Fallback>
          <p:control name="BarCodeCtrl1" r:id="rId2" imgW="784080" imgH="811080">
            <p:pic>
              <p:nvPicPr>
                <p:cNvPr id="107" name="BarCodeCtrl1"/>
                <p:cNvPicPr>
                  <a:picLocks/>
                </p:cNvPicPr>
                <p:nvPr/>
              </p:nvPicPr>
              <p:blipFill>
                <a:blip r:embed="rId4"/>
                <a:stretch>
                  <a:fillRect/>
                </a:stretch>
              </p:blipFill>
              <p:spPr>
                <a:xfrm>
                  <a:off x="6312345" y="9742131"/>
                  <a:ext cx="783843" cy="810825"/>
                </a:xfrm>
                <a:prstGeom prst="rect">
                  <a:avLst/>
                </a:prstGeom>
              </p:spPr>
            </p:pic>
          </p:control>
        </mc:Fallback>
      </mc:AlternateContent>
    </p:controls>
    <p:extLst>
      <p:ext uri="{BB962C8B-B14F-4D97-AF65-F5344CB8AC3E}">
        <p14:creationId xmlns:p14="http://schemas.microsoft.com/office/powerpoint/2010/main" val="214146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9399551"/>
            <a:ext cx="7264800" cy="1168376"/>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8"/>
          </a:p>
        </p:txBody>
      </p:sp>
      <p:sp>
        <p:nvSpPr>
          <p:cNvPr id="4" name="AutoShape 2" descr="ガッツポーズをするビジネスパーソンのイラスト【線画】"/>
          <p:cNvSpPr>
            <a:spLocks noChangeAspect="1" noChangeArrowheads="1"/>
          </p:cNvSpPr>
          <p:nvPr/>
        </p:nvSpPr>
        <p:spPr bwMode="auto">
          <a:xfrm>
            <a:off x="174755" y="-114561"/>
            <a:ext cx="303118" cy="30311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0936" tIns="45467" rIns="90936" bIns="45467" numCol="1" anchor="t" anchorCtr="0" compatLnSpc="1">
            <a:prstTxWarp prst="textNoShape">
              <a:avLst/>
            </a:prstTxWarp>
          </a:bodyPr>
          <a:lstStyle/>
          <a:p>
            <a:endParaRPr lang="ja-JP" altLang="en-US" sz="1790"/>
          </a:p>
        </p:txBody>
      </p:sp>
      <p:cxnSp>
        <p:nvCxnSpPr>
          <p:cNvPr id="89" name="直線コネクタ 88"/>
          <p:cNvCxnSpPr/>
          <p:nvPr/>
        </p:nvCxnSpPr>
        <p:spPr>
          <a:xfrm>
            <a:off x="0" y="9396000"/>
            <a:ext cx="7308000" cy="0"/>
          </a:xfrm>
          <a:prstGeom prst="line">
            <a:avLst/>
          </a:prstGeom>
          <a:ln w="28575">
            <a:prstDash val="dash"/>
          </a:ln>
        </p:spPr>
        <p:style>
          <a:lnRef idx="1">
            <a:schemeClr val="dk1"/>
          </a:lnRef>
          <a:fillRef idx="0">
            <a:schemeClr val="dk1"/>
          </a:fillRef>
          <a:effectRef idx="0">
            <a:schemeClr val="dk1"/>
          </a:effectRef>
          <a:fontRef idx="minor">
            <a:schemeClr val="tx1"/>
          </a:fontRef>
        </p:style>
      </p:cxnSp>
      <p:sp>
        <p:nvSpPr>
          <p:cNvPr id="93" name="タイトル 1"/>
          <p:cNvSpPr txBox="1">
            <a:spLocks/>
          </p:cNvSpPr>
          <p:nvPr/>
        </p:nvSpPr>
        <p:spPr>
          <a:xfrm>
            <a:off x="100155" y="9386019"/>
            <a:ext cx="7107690" cy="402243"/>
          </a:xfrm>
          <a:prstGeom prst="rect">
            <a:avLst/>
          </a:prstGeom>
        </p:spPr>
        <p:txBody>
          <a:bodyPr vert="horz" lIns="78552" tIns="39277" rIns="78552" bIns="39277" rtlCol="0" anchor="b">
            <a:noAutofit/>
          </a:bodyPr>
          <a:lstStyle>
            <a:lvl1pPr algn="ctr" defTabSz="685882" rtl="0" eaLnBrk="1" latinLnBrk="0" hangingPunct="1">
              <a:lnSpc>
                <a:spcPct val="90000"/>
              </a:lnSpc>
              <a:spcBef>
                <a:spcPct val="0"/>
              </a:spcBef>
              <a:buNone/>
              <a:defRPr kumimoji="1" sz="4501" kern="1200">
                <a:solidFill>
                  <a:schemeClr val="tx1"/>
                </a:solidFill>
                <a:latin typeface="+mj-lt"/>
                <a:ea typeface="+mj-ea"/>
                <a:cs typeface="+mj-cs"/>
              </a:defRPr>
            </a:lvl1pPr>
          </a:lstStyle>
          <a:p>
            <a:r>
              <a:rPr lang="ja-JP" altLang="en-US" sz="1200" dirty="0">
                <a:latin typeface="HGPｺﾞｼｯｸE" panose="020B0900000000000000" pitchFamily="50" charset="-128"/>
                <a:ea typeface="HGPｺﾞｼｯｸE" panose="020B0900000000000000" pitchFamily="50" charset="-128"/>
              </a:rPr>
              <a:t>相談予約票</a:t>
            </a:r>
            <a:endParaRPr lang="en-US" altLang="ja-JP" sz="1200" dirty="0">
              <a:latin typeface="HGPｺﾞｼｯｸE" panose="020B0900000000000000" pitchFamily="50" charset="-128"/>
              <a:ea typeface="HGPｺﾞｼｯｸE" panose="020B0900000000000000" pitchFamily="50" charset="-128"/>
            </a:endParaRPr>
          </a:p>
          <a:p>
            <a:r>
              <a:rPr lang="ja-JP" altLang="en-US" sz="1100" dirty="0">
                <a:latin typeface="HGPｺﾞｼｯｸE" panose="020B0900000000000000" pitchFamily="50" charset="-128"/>
                <a:ea typeface="HGPｺﾞｼｯｸE" panose="020B0900000000000000" pitchFamily="50" charset="-128"/>
              </a:rPr>
              <a:t>相談したい事業所名をお書きください。</a:t>
            </a:r>
            <a:r>
              <a:rPr lang="en-US" altLang="ja-JP" sz="1100" dirty="0">
                <a:latin typeface="HGPｺﾞｼｯｸE" panose="020B0900000000000000" pitchFamily="50" charset="-128"/>
                <a:ea typeface="HGPｺﾞｼｯｸE" panose="020B0900000000000000" pitchFamily="50" charset="-128"/>
              </a:rPr>
              <a:t>(</a:t>
            </a:r>
            <a:r>
              <a:rPr lang="ja-JP" altLang="en-US" sz="1100" dirty="0">
                <a:latin typeface="HGPｺﾞｼｯｸE" panose="020B0900000000000000" pitchFamily="50" charset="-128"/>
                <a:ea typeface="HGPｺﾞｼｯｸE" panose="020B0900000000000000" pitchFamily="50" charset="-128"/>
              </a:rPr>
              <a:t>混み合う事業所もありますので、事前の予約をおすすめします</a:t>
            </a:r>
            <a:r>
              <a:rPr lang="en-US" altLang="ja-JP" sz="1100" dirty="0">
                <a:latin typeface="HGPｺﾞｼｯｸE" panose="020B0900000000000000" pitchFamily="50" charset="-128"/>
                <a:ea typeface="HGPｺﾞｼｯｸE" panose="020B0900000000000000" pitchFamily="50" charset="-128"/>
              </a:rPr>
              <a:t>)</a:t>
            </a:r>
            <a:endParaRPr lang="ja-JP" altLang="en-US" sz="1100" dirty="0">
              <a:latin typeface="HGPｺﾞｼｯｸE" panose="020B0900000000000000" pitchFamily="50" charset="-128"/>
              <a:ea typeface="HGPｺﾞｼｯｸE" panose="020B0900000000000000" pitchFamily="50" charset="-128"/>
            </a:endParaRPr>
          </a:p>
        </p:txBody>
      </p:sp>
      <p:sp>
        <p:nvSpPr>
          <p:cNvPr id="2" name="テキスト ボックス 1"/>
          <p:cNvSpPr txBox="1"/>
          <p:nvPr/>
        </p:nvSpPr>
        <p:spPr>
          <a:xfrm>
            <a:off x="107584" y="553060"/>
            <a:ext cx="7041210" cy="523220"/>
          </a:xfrm>
          <a:prstGeom prst="rect">
            <a:avLst/>
          </a:prstGeom>
          <a:noFill/>
        </p:spPr>
        <p:txBody>
          <a:bodyPr wrap="square" rtlCol="0">
            <a:spAutoFit/>
          </a:bodyPr>
          <a:lstStyle/>
          <a:p>
            <a:pPr algn="ctr"/>
            <a:r>
              <a:rPr lang="ja-JP" altLang="en-US" sz="1400" dirty="0">
                <a:latin typeface="HGPｺﾞｼｯｸE" panose="020B0900000000000000" pitchFamily="50" charset="-128"/>
                <a:ea typeface="HGPｺﾞｼｯｸE" panose="020B0900000000000000" pitchFamily="50" charset="-128"/>
              </a:rPr>
              <a:t>参加事業所は、協同組合　盛岡卸センター（愛称：ラポール盛岡）の組合員と賛助会員です。</a:t>
            </a:r>
            <a:endParaRPr lang="en-US" altLang="ja-JP" sz="1400" dirty="0">
              <a:latin typeface="HGPｺﾞｼｯｸE" panose="020B0900000000000000" pitchFamily="50" charset="-128"/>
              <a:ea typeface="HGPｺﾞｼｯｸE" panose="020B0900000000000000" pitchFamily="50" charset="-128"/>
            </a:endParaRPr>
          </a:p>
          <a:p>
            <a:pPr algn="ctr"/>
            <a:r>
              <a:rPr lang="ja-JP" altLang="en-US" sz="1400">
                <a:latin typeface="HGPｺﾞｼｯｸE" panose="020B0900000000000000" pitchFamily="50" charset="-128"/>
                <a:ea typeface="HGPｺﾞｼｯｸE" panose="020B0900000000000000" pitchFamily="50" charset="-128"/>
              </a:rPr>
              <a:t>ラポール盛岡</a:t>
            </a:r>
            <a:r>
              <a:rPr kumimoji="1" lang="ja-JP" altLang="en-US" sz="1400">
                <a:latin typeface="HGPｺﾞｼｯｸE" panose="020B0900000000000000" pitchFamily="50" charset="-128"/>
                <a:ea typeface="HGPｺﾞｼｯｸE" panose="020B0900000000000000" pitchFamily="50" charset="-128"/>
              </a:rPr>
              <a:t>では</a:t>
            </a:r>
            <a:r>
              <a:rPr kumimoji="1" lang="ja-JP" altLang="en-US" sz="1400" dirty="0">
                <a:latin typeface="HGPｺﾞｼｯｸE" panose="020B0900000000000000" pitchFamily="50" charset="-128"/>
                <a:ea typeface="HGPｺﾞｼｯｸE" panose="020B0900000000000000" pitchFamily="50" charset="-128"/>
              </a:rPr>
              <a:t>合同での新入社員研修など、人材育成に取り組んでいます。</a:t>
            </a:r>
            <a:endParaRPr kumimoji="1" lang="en-US" altLang="ja-JP" sz="1400" dirty="0">
              <a:latin typeface="HGPｺﾞｼｯｸE" panose="020B0900000000000000" pitchFamily="50" charset="-128"/>
              <a:ea typeface="HGPｺﾞｼｯｸE" panose="020B0900000000000000" pitchFamily="50"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1474394409"/>
              </p:ext>
            </p:extLst>
          </p:nvPr>
        </p:nvGraphicFramePr>
        <p:xfrm>
          <a:off x="886609" y="9817200"/>
          <a:ext cx="5544000" cy="648000"/>
        </p:xfrm>
        <a:graphic>
          <a:graphicData uri="http://schemas.openxmlformats.org/drawingml/2006/table">
            <a:tbl>
              <a:tblPr firstRow="1" bandRow="1">
                <a:tableStyleId>{5940675A-B579-460E-94D1-54222C63F5DA}</a:tableStyleId>
              </a:tblPr>
              <a:tblGrid>
                <a:gridCol w="2772000">
                  <a:extLst>
                    <a:ext uri="{9D8B030D-6E8A-4147-A177-3AD203B41FA5}">
                      <a16:colId xmlns:a16="http://schemas.microsoft.com/office/drawing/2014/main" val="2013971868"/>
                    </a:ext>
                  </a:extLst>
                </a:gridCol>
                <a:gridCol w="2772000">
                  <a:extLst>
                    <a:ext uri="{9D8B030D-6E8A-4147-A177-3AD203B41FA5}">
                      <a16:colId xmlns:a16="http://schemas.microsoft.com/office/drawing/2014/main" val="4020303597"/>
                    </a:ext>
                  </a:extLst>
                </a:gridCol>
              </a:tblGrid>
              <a:tr h="324000">
                <a:tc>
                  <a:txBody>
                    <a:bodyPr/>
                    <a:lstStyle/>
                    <a:p>
                      <a:endParaRPr kumimoji="1" lang="ja-JP" altLang="en-US" sz="1100" dirty="0">
                        <a:latin typeface="HGPｺﾞｼｯｸE" panose="020B0900000000000000" pitchFamily="50" charset="-128"/>
                        <a:ea typeface="HGPｺﾞｼｯｸE" panose="020B0900000000000000" pitchFamily="50" charset="-128"/>
                      </a:endParaRPr>
                    </a:p>
                  </a:txBody>
                  <a:tcPr marL="78554" marR="78554" marT="39277" marB="39277" anchor="ctr">
                    <a:solidFill>
                      <a:schemeClr val="bg1"/>
                    </a:solidFill>
                  </a:tcPr>
                </a:tc>
                <a:tc>
                  <a:txBody>
                    <a:bodyPr/>
                    <a:lstStyle/>
                    <a:p>
                      <a:pPr marL="0" marR="0" lvl="0" indent="0" algn="l" defTabSz="1017727" rtl="0" eaLnBrk="1" fontAlgn="auto" latinLnBrk="0" hangingPunct="1">
                        <a:lnSpc>
                          <a:spcPct val="100000"/>
                        </a:lnSpc>
                        <a:spcBef>
                          <a:spcPts val="0"/>
                        </a:spcBef>
                        <a:spcAft>
                          <a:spcPts val="0"/>
                        </a:spcAft>
                        <a:buClrTx/>
                        <a:buSzTx/>
                        <a:buFontTx/>
                        <a:buNone/>
                        <a:tabLst/>
                        <a:defRPr/>
                      </a:pPr>
                      <a:r>
                        <a:rPr kumimoji="1" lang="ja-JP" altLang="en-US" sz="1100" dirty="0">
                          <a:latin typeface="HGPｺﾞｼｯｸE" panose="020B0900000000000000" pitchFamily="50" charset="-128"/>
                          <a:ea typeface="HGPｺﾞｼｯｸE" panose="020B0900000000000000" pitchFamily="50" charset="-128"/>
                        </a:rPr>
                        <a:t>　　</a:t>
                      </a:r>
                      <a:r>
                        <a:rPr kumimoji="1" lang="ja-JP" altLang="en-US" sz="1100" b="1" kern="1200" dirty="0">
                          <a:solidFill>
                            <a:schemeClr val="tx1"/>
                          </a:solidFill>
                          <a:effectLst/>
                          <a:latin typeface="HGPｺﾞｼｯｸE" panose="020B0900000000000000" pitchFamily="50" charset="-128"/>
                          <a:ea typeface="HGPｺﾞｼｯｸE" panose="020B0900000000000000" pitchFamily="50" charset="-128"/>
                          <a:cs typeface="+mn-cs"/>
                        </a:rPr>
                        <a:t>　</a:t>
                      </a:r>
                      <a:r>
                        <a:rPr kumimoji="1" lang="ja-JP" altLang="ja-JP" sz="1100" b="1" kern="1200" dirty="0">
                          <a:solidFill>
                            <a:schemeClr val="tx1"/>
                          </a:solidFill>
                          <a:effectLst/>
                          <a:latin typeface="HGPｺﾞｼｯｸE" panose="020B0900000000000000" pitchFamily="50" charset="-128"/>
                          <a:ea typeface="HGPｺﾞｼｯｸE" panose="020B0900000000000000" pitchFamily="50" charset="-128"/>
                          <a:cs typeface="+mn-cs"/>
                        </a:rPr>
                        <a:t>　　</a:t>
                      </a:r>
                      <a:endParaRPr kumimoji="1" lang="ja-JP" altLang="ja-JP" sz="1100" kern="1200" dirty="0">
                        <a:solidFill>
                          <a:schemeClr val="tx1"/>
                        </a:solidFill>
                        <a:effectLst/>
                        <a:latin typeface="HGPｺﾞｼｯｸE" panose="020B0900000000000000" pitchFamily="50" charset="-128"/>
                        <a:ea typeface="HGPｺﾞｼｯｸE" panose="020B0900000000000000" pitchFamily="50" charset="-128"/>
                        <a:cs typeface="+mn-cs"/>
                      </a:endParaRPr>
                    </a:p>
                  </a:txBody>
                  <a:tcPr marL="78554" marR="78554" marT="39277" marB="39277" anchor="ctr">
                    <a:solidFill>
                      <a:schemeClr val="bg1"/>
                    </a:solidFill>
                  </a:tcPr>
                </a:tc>
                <a:extLst>
                  <a:ext uri="{0D108BD9-81ED-4DB2-BD59-A6C34878D82A}">
                    <a16:rowId xmlns:a16="http://schemas.microsoft.com/office/drawing/2014/main" val="1221608497"/>
                  </a:ext>
                </a:extLst>
              </a:tr>
              <a:tr h="324000">
                <a:tc>
                  <a:txBody>
                    <a:bodyPr/>
                    <a:lstStyle/>
                    <a:p>
                      <a:endParaRPr kumimoji="1" lang="ja-JP" altLang="en-US" sz="1100" dirty="0">
                        <a:latin typeface="HGPｺﾞｼｯｸE" panose="020B0900000000000000" pitchFamily="50" charset="-128"/>
                        <a:ea typeface="HGPｺﾞｼｯｸE" panose="020B0900000000000000" pitchFamily="50" charset="-128"/>
                      </a:endParaRPr>
                    </a:p>
                  </a:txBody>
                  <a:tcPr marL="78554" marR="78554" marT="39277" marB="39277" anchor="ctr">
                    <a:solidFill>
                      <a:schemeClr val="bg1"/>
                    </a:solidFill>
                  </a:tcPr>
                </a:tc>
                <a:tc>
                  <a:txBody>
                    <a:bodyPr/>
                    <a:lstStyle/>
                    <a:p>
                      <a:endParaRPr kumimoji="1" lang="ja-JP" altLang="en-US" sz="1100" dirty="0">
                        <a:latin typeface="HGPｺﾞｼｯｸE" panose="020B0900000000000000" pitchFamily="50" charset="-128"/>
                        <a:ea typeface="HGPｺﾞｼｯｸE" panose="020B0900000000000000" pitchFamily="50" charset="-128"/>
                      </a:endParaRPr>
                    </a:p>
                  </a:txBody>
                  <a:tcPr marL="78554" marR="78554" marT="39277" marB="39277" anchor="ctr">
                    <a:solidFill>
                      <a:schemeClr val="bg1"/>
                    </a:solidFill>
                  </a:tcPr>
                </a:tc>
                <a:extLst>
                  <a:ext uri="{0D108BD9-81ED-4DB2-BD59-A6C34878D82A}">
                    <a16:rowId xmlns:a16="http://schemas.microsoft.com/office/drawing/2014/main" val="355060361"/>
                  </a:ext>
                </a:extLst>
              </a:tr>
            </a:tbl>
          </a:graphicData>
        </a:graphic>
      </p:graphicFrame>
      <p:graphicFrame>
        <p:nvGraphicFramePr>
          <p:cNvPr id="35" name="表 34"/>
          <p:cNvGraphicFramePr>
            <a:graphicFrameLocks noGrp="1"/>
          </p:cNvGraphicFramePr>
          <p:nvPr>
            <p:extLst>
              <p:ext uri="{D42A27DB-BD31-4B8C-83A1-F6EECF244321}">
                <p14:modId xmlns:p14="http://schemas.microsoft.com/office/powerpoint/2010/main" val="4272624406"/>
              </p:ext>
            </p:extLst>
          </p:nvPr>
        </p:nvGraphicFramePr>
        <p:xfrm>
          <a:off x="147098" y="1538098"/>
          <a:ext cx="6962183" cy="4680000"/>
        </p:xfrm>
        <a:graphic>
          <a:graphicData uri="http://schemas.openxmlformats.org/drawingml/2006/table">
            <a:tbl>
              <a:tblPr/>
              <a:tblGrid>
                <a:gridCol w="360040">
                  <a:extLst>
                    <a:ext uri="{9D8B030D-6E8A-4147-A177-3AD203B41FA5}">
                      <a16:colId xmlns:a16="http://schemas.microsoft.com/office/drawing/2014/main" val="2344653289"/>
                    </a:ext>
                  </a:extLst>
                </a:gridCol>
                <a:gridCol w="3001743">
                  <a:extLst>
                    <a:ext uri="{9D8B030D-6E8A-4147-A177-3AD203B41FA5}">
                      <a16:colId xmlns:a16="http://schemas.microsoft.com/office/drawing/2014/main" val="3886332624"/>
                    </a:ext>
                  </a:extLst>
                </a:gridCol>
                <a:gridCol w="1584176">
                  <a:extLst>
                    <a:ext uri="{9D8B030D-6E8A-4147-A177-3AD203B41FA5}">
                      <a16:colId xmlns:a16="http://schemas.microsoft.com/office/drawing/2014/main" val="2747543077"/>
                    </a:ext>
                  </a:extLst>
                </a:gridCol>
                <a:gridCol w="2016224">
                  <a:extLst>
                    <a:ext uri="{9D8B030D-6E8A-4147-A177-3AD203B41FA5}">
                      <a16:colId xmlns:a16="http://schemas.microsoft.com/office/drawing/2014/main" val="223608025"/>
                    </a:ext>
                  </a:extLst>
                </a:gridCol>
              </a:tblGrid>
              <a:tr h="360000">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alpha val="50000"/>
                      </a:srgbClr>
                    </a:solidFill>
                  </a:tcPr>
                </a:tc>
                <a:tc>
                  <a:txBody>
                    <a:bodyPr/>
                    <a:lstStyle/>
                    <a:p>
                      <a:pPr algn="ctr" fontAlgn="ctr"/>
                      <a:r>
                        <a:rPr lang="ja-JP" altLang="en-US" sz="1100" b="1" i="0" u="none" strike="noStrike" dirty="0">
                          <a:solidFill>
                            <a:srgbClr val="000000"/>
                          </a:solidFill>
                          <a:effectLst/>
                          <a:latin typeface="HGPｺﾞｼｯｸE" panose="020B0900000000000000" pitchFamily="50" charset="-128"/>
                          <a:ea typeface="HGPｺﾞｼｯｸE" panose="020B0900000000000000" pitchFamily="50" charset="-128"/>
                        </a:rPr>
                        <a:t>事　業　所　名</a:t>
                      </a:r>
                      <a:endParaRPr lang="en-US" altLang="ja-JP" sz="1100" b="1"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alpha val="50000"/>
                      </a:srgbClr>
                    </a:solidFill>
                  </a:tcPr>
                </a:tc>
                <a:tc>
                  <a:txBody>
                    <a:bodyPr/>
                    <a:lstStyle/>
                    <a:p>
                      <a:pPr algn="ctr" fontAlgn="ctr"/>
                      <a:r>
                        <a:rPr lang="ja-JP" altLang="en-US" sz="1100" b="1" i="0" u="none" strike="noStrike" dirty="0">
                          <a:solidFill>
                            <a:srgbClr val="000000"/>
                          </a:solidFill>
                          <a:effectLst/>
                          <a:latin typeface="HGPｺﾞｼｯｸE" panose="020B0900000000000000" pitchFamily="50" charset="-128"/>
                          <a:ea typeface="HGPｺﾞｼｯｸE" panose="020B0900000000000000" pitchFamily="50" charset="-128"/>
                        </a:rPr>
                        <a:t>主　な　求　人　番　号</a:t>
                      </a: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alpha val="50000"/>
                      </a:srgbClr>
                    </a:solidFill>
                  </a:tcPr>
                </a:tc>
                <a:tc>
                  <a:txBody>
                    <a:bodyPr/>
                    <a:lstStyle/>
                    <a:p>
                      <a:pPr algn="ctr" fontAlgn="ctr"/>
                      <a:r>
                        <a:rPr lang="ja-JP" altLang="en-US" sz="1100" b="1" i="0" u="none" strike="noStrike" dirty="0">
                          <a:solidFill>
                            <a:srgbClr val="000000"/>
                          </a:solidFill>
                          <a:effectLst/>
                          <a:latin typeface="HGPｺﾞｼｯｸE" panose="020B0900000000000000" pitchFamily="50" charset="-128"/>
                          <a:ea typeface="HGPｺﾞｼｯｸE" panose="020B0900000000000000" pitchFamily="50" charset="-128"/>
                        </a:rPr>
                        <a:t>職　　種</a:t>
                      </a: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alpha val="50000"/>
                      </a:srgbClr>
                    </a:solidFill>
                  </a:tcPr>
                </a:tc>
                <a:extLst>
                  <a:ext uri="{0D108BD9-81ED-4DB2-BD59-A6C34878D82A}">
                    <a16:rowId xmlns:a16="http://schemas.microsoft.com/office/drawing/2014/main" val="470903626"/>
                  </a:ext>
                </a:extLst>
              </a:tr>
              <a:tr h="504000">
                <a:tc>
                  <a:txBody>
                    <a:bodyPr/>
                    <a:lstStyle/>
                    <a:p>
                      <a:pPr algn="ctr" fontAlgn="ctr"/>
                      <a:r>
                        <a:rPr lang="en-US" altLang="ja-JP" sz="1400" b="0" i="0" u="none" strike="noStrike" dirty="0">
                          <a:solidFill>
                            <a:srgbClr val="000000"/>
                          </a:solidFill>
                          <a:effectLst/>
                          <a:latin typeface="HGPｺﾞｼｯｸE" panose="020B0900000000000000" pitchFamily="50" charset="-128"/>
                          <a:ea typeface="HGPｺﾞｼｯｸE" panose="020B0900000000000000" pitchFamily="50" charset="-128"/>
                        </a:rPr>
                        <a:t>1</a:t>
                      </a: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PｺﾞｼｯｸE" panose="020B0900000000000000" pitchFamily="50" charset="-128"/>
                          <a:ea typeface="HGPｺﾞｼｯｸE" panose="020B0900000000000000" pitchFamily="50" charset="-128"/>
                        </a:rPr>
                        <a:t>オヤマダエンジニアリング　株式会社</a:t>
                      </a: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017727" rtl="0" eaLnBrk="1" fontAlgn="auto" latinLnBrk="0" hangingPunct="1">
                        <a:lnSpc>
                          <a:spcPct val="100000"/>
                        </a:lnSpc>
                        <a:spcBef>
                          <a:spcPts val="0"/>
                        </a:spcBef>
                        <a:spcAft>
                          <a:spcPts val="0"/>
                        </a:spcAft>
                        <a:buClrTx/>
                        <a:buSzTx/>
                        <a:buFontTx/>
                        <a:buNone/>
                        <a:tabLst/>
                        <a:defRPr/>
                      </a:pPr>
                      <a:r>
                        <a:rPr lang="en-US" altLang="ja-JP" sz="1400" dirty="0">
                          <a:latin typeface="HGPｺﾞｼｯｸE" panose="020B0900000000000000" pitchFamily="50" charset="-128"/>
                          <a:ea typeface="HGPｺﾞｼｯｸE" panose="020B0900000000000000" pitchFamily="50" charset="-128"/>
                        </a:rPr>
                        <a:t>03010-10116351</a:t>
                      </a:r>
                      <a:endParaRPr lang="ja-JP" altLang="en-US" sz="1400" dirty="0">
                        <a:latin typeface="HGPｺﾞｼｯｸE" panose="020B0900000000000000" pitchFamily="50" charset="-128"/>
                        <a:ea typeface="HGPｺﾞｼｯｸE" panose="020B0900000000000000" pitchFamily="50" charset="-128"/>
                      </a:endParaRP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017727" rtl="0" eaLnBrk="1" fontAlgn="auto" latinLnBrk="0" hangingPunct="1">
                        <a:lnSpc>
                          <a:spcPct val="100000"/>
                        </a:lnSpc>
                        <a:spcBef>
                          <a:spcPts val="0"/>
                        </a:spcBef>
                        <a:spcAft>
                          <a:spcPts val="0"/>
                        </a:spcAft>
                        <a:buClrTx/>
                        <a:buSzTx/>
                        <a:buFontTx/>
                        <a:buNone/>
                        <a:tabLst/>
                        <a:defRPr/>
                      </a:pPr>
                      <a:r>
                        <a:rPr lang="ja-JP" altLang="en-US" sz="1400" dirty="0">
                          <a:latin typeface="HGPｺﾞｼｯｸE" panose="020B0900000000000000" pitchFamily="50" charset="-128"/>
                          <a:ea typeface="HGPｺﾞｼｯｸE" panose="020B0900000000000000" pitchFamily="50" charset="-128"/>
                        </a:rPr>
                        <a:t>設備機器類の点検、</a:t>
                      </a:r>
                      <a:endParaRPr lang="en-US" altLang="ja-JP" sz="1400" dirty="0">
                        <a:latin typeface="HGPｺﾞｼｯｸE" panose="020B0900000000000000" pitchFamily="50" charset="-128"/>
                        <a:ea typeface="HGPｺﾞｼｯｸE" panose="020B0900000000000000" pitchFamily="50" charset="-128"/>
                      </a:endParaRPr>
                    </a:p>
                    <a:p>
                      <a:pPr marL="0" marR="0" lvl="0" indent="0" algn="ctr" defTabSz="1017727" rtl="0" eaLnBrk="1" fontAlgn="auto" latinLnBrk="0" hangingPunct="1">
                        <a:lnSpc>
                          <a:spcPct val="100000"/>
                        </a:lnSpc>
                        <a:spcBef>
                          <a:spcPts val="0"/>
                        </a:spcBef>
                        <a:spcAft>
                          <a:spcPts val="0"/>
                        </a:spcAft>
                        <a:buClrTx/>
                        <a:buSzTx/>
                        <a:buFontTx/>
                        <a:buNone/>
                        <a:tabLst/>
                        <a:defRPr/>
                      </a:pPr>
                      <a:r>
                        <a:rPr lang="ja-JP" altLang="en-US" sz="1400" dirty="0">
                          <a:latin typeface="HGPｺﾞｼｯｸE" panose="020B0900000000000000" pitchFamily="50" charset="-128"/>
                          <a:ea typeface="HGPｺﾞｼｯｸE" panose="020B0900000000000000" pitchFamily="50" charset="-128"/>
                        </a:rPr>
                        <a:t>修理、営業事務</a:t>
                      </a:r>
                      <a:endParaRPr lang="en-US" altLang="ja-JP" sz="1400" dirty="0">
                        <a:latin typeface="HGPｺﾞｼｯｸE" panose="020B0900000000000000" pitchFamily="50" charset="-128"/>
                        <a:ea typeface="HGPｺﾞｼｯｸE" panose="020B0900000000000000" pitchFamily="50" charset="-128"/>
                      </a:endParaRP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0246340"/>
                  </a:ext>
                </a:extLst>
              </a:tr>
              <a:tr h="504000">
                <a:tc rowSpan="2">
                  <a:txBody>
                    <a:bodyPr/>
                    <a:lstStyle/>
                    <a:p>
                      <a:pPr algn="ctr" fontAlgn="ctr"/>
                      <a:r>
                        <a:rPr lang="en-US" altLang="ja-JP" sz="1400" b="0" i="0" u="none" strike="noStrike" dirty="0">
                          <a:solidFill>
                            <a:srgbClr val="000000"/>
                          </a:solidFill>
                          <a:effectLst/>
                          <a:latin typeface="HGPｺﾞｼｯｸE" panose="020B0900000000000000" pitchFamily="50" charset="-128"/>
                          <a:ea typeface="HGPｺﾞｼｯｸE" panose="020B0900000000000000" pitchFamily="50" charset="-128"/>
                        </a:rPr>
                        <a:t>2</a:t>
                      </a: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400" b="0" i="0" u="none" strike="noStrike" dirty="0">
                          <a:solidFill>
                            <a:srgbClr val="000000"/>
                          </a:solidFill>
                          <a:effectLst/>
                          <a:latin typeface="HGPｺﾞｼｯｸE" panose="020B0900000000000000" pitchFamily="50" charset="-128"/>
                          <a:ea typeface="HGPｺﾞｼｯｸE" panose="020B0900000000000000" pitchFamily="50" charset="-128"/>
                        </a:rPr>
                        <a:t>株式会社　オリテック２１</a:t>
                      </a:r>
                      <a:endParaRPr lang="en-US" altLang="ja-JP" sz="14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017727" rtl="0" eaLnBrk="1" fontAlgn="auto" latinLnBrk="0" hangingPunct="1">
                        <a:lnSpc>
                          <a:spcPct val="100000"/>
                        </a:lnSpc>
                        <a:spcBef>
                          <a:spcPts val="0"/>
                        </a:spcBef>
                        <a:spcAft>
                          <a:spcPts val="0"/>
                        </a:spcAft>
                        <a:buClrTx/>
                        <a:buSzTx/>
                        <a:buFontTx/>
                        <a:buNone/>
                        <a:tabLst/>
                        <a:defRPr/>
                      </a:pPr>
                      <a:r>
                        <a:rPr lang="en-US" altLang="ja-JP" sz="1400" dirty="0">
                          <a:latin typeface="HGPｺﾞｼｯｸE" panose="020B0900000000000000" pitchFamily="50" charset="-128"/>
                          <a:ea typeface="HGPｺﾞｼｯｸE" panose="020B0900000000000000" pitchFamily="50" charset="-128"/>
                        </a:rPr>
                        <a:t>03010-11086151</a:t>
                      </a: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017727" rtl="0" eaLnBrk="1" fontAlgn="auto" latinLnBrk="0" hangingPunct="1">
                        <a:lnSpc>
                          <a:spcPct val="100000"/>
                        </a:lnSpc>
                        <a:spcBef>
                          <a:spcPts val="0"/>
                        </a:spcBef>
                        <a:spcAft>
                          <a:spcPts val="0"/>
                        </a:spcAft>
                        <a:buClrTx/>
                        <a:buSzTx/>
                        <a:buFontTx/>
                        <a:buNone/>
                        <a:tabLst/>
                        <a:defRPr/>
                      </a:pPr>
                      <a:r>
                        <a:rPr lang="ja-JP" altLang="en-US" sz="1400" dirty="0">
                          <a:latin typeface="HGPｺﾞｼｯｸE" panose="020B0900000000000000" pitchFamily="50" charset="-128"/>
                          <a:ea typeface="HGPｺﾞｼｯｸE" panose="020B0900000000000000" pitchFamily="50" charset="-128"/>
                        </a:rPr>
                        <a:t>点検調査員</a:t>
                      </a:r>
                      <a:endParaRPr lang="en-US" altLang="ja-JP" sz="1400" dirty="0">
                        <a:latin typeface="HGPｺﾞｼｯｸE" panose="020B0900000000000000" pitchFamily="50" charset="-128"/>
                        <a:ea typeface="HGPｺﾞｼｯｸE" panose="020B0900000000000000" pitchFamily="50" charset="-128"/>
                      </a:endParaRP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8383950"/>
                  </a:ext>
                </a:extLst>
              </a:tr>
              <a:tr h="504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1017727" rtl="0" eaLnBrk="1" fontAlgn="auto" latinLnBrk="0" hangingPunct="1">
                        <a:lnSpc>
                          <a:spcPct val="100000"/>
                        </a:lnSpc>
                        <a:spcBef>
                          <a:spcPts val="0"/>
                        </a:spcBef>
                        <a:spcAft>
                          <a:spcPts val="0"/>
                        </a:spcAft>
                        <a:buClrTx/>
                        <a:buSzTx/>
                        <a:buFontTx/>
                        <a:buNone/>
                        <a:tabLst/>
                        <a:defRPr/>
                      </a:pPr>
                      <a:r>
                        <a:rPr lang="en-US" altLang="ja-JP" sz="1400" dirty="0">
                          <a:latin typeface="HGPｺﾞｼｯｸE" panose="020B0900000000000000" pitchFamily="50" charset="-128"/>
                          <a:ea typeface="HGPｺﾞｼｯｸE" panose="020B0900000000000000" pitchFamily="50" charset="-128"/>
                        </a:rPr>
                        <a:t>03010-11085951</a:t>
                      </a: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017727" rtl="0" eaLnBrk="1" fontAlgn="auto" latinLnBrk="0" hangingPunct="1">
                        <a:lnSpc>
                          <a:spcPct val="100000"/>
                        </a:lnSpc>
                        <a:spcBef>
                          <a:spcPts val="0"/>
                        </a:spcBef>
                        <a:spcAft>
                          <a:spcPts val="0"/>
                        </a:spcAft>
                        <a:buClrTx/>
                        <a:buSzTx/>
                        <a:buFontTx/>
                        <a:buNone/>
                        <a:tabLst/>
                        <a:defRPr/>
                      </a:pPr>
                      <a:r>
                        <a:rPr lang="ja-JP" altLang="en-US" sz="1400" dirty="0">
                          <a:latin typeface="HGPｺﾞｼｯｸE" panose="020B0900000000000000" pitchFamily="50" charset="-128"/>
                          <a:ea typeface="HGPｺﾞｼｯｸE" panose="020B0900000000000000" pitchFamily="50" charset="-128"/>
                        </a:rPr>
                        <a:t>現場技術者</a:t>
                      </a:r>
                      <a:endParaRPr lang="en-US" altLang="ja-JP" sz="1400" dirty="0">
                        <a:latin typeface="HGPｺﾞｼｯｸE" panose="020B0900000000000000" pitchFamily="50" charset="-128"/>
                        <a:ea typeface="HGPｺﾞｼｯｸE" panose="020B0900000000000000" pitchFamily="50" charset="-128"/>
                      </a:endParaRP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0759027"/>
                  </a:ext>
                </a:extLst>
              </a:tr>
              <a:tr h="504000">
                <a:tc rowSpan="2">
                  <a:txBody>
                    <a:bodyPr/>
                    <a:lstStyle/>
                    <a:p>
                      <a:pPr algn="ctr" fontAlgn="ctr"/>
                      <a:r>
                        <a:rPr lang="en-US" altLang="ja-JP" sz="1400" b="0" i="0" u="none" strike="noStrike" dirty="0">
                          <a:solidFill>
                            <a:srgbClr val="000000"/>
                          </a:solidFill>
                          <a:effectLst/>
                          <a:latin typeface="HGPｺﾞｼｯｸE" panose="020B0900000000000000" pitchFamily="50" charset="-128"/>
                          <a:ea typeface="HGPｺﾞｼｯｸE" panose="020B0900000000000000" pitchFamily="50" charset="-128"/>
                        </a:rPr>
                        <a:t>3</a:t>
                      </a: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400" b="0" i="0" u="none" strike="noStrike" dirty="0">
                          <a:solidFill>
                            <a:srgbClr val="000000"/>
                          </a:solidFill>
                          <a:effectLst/>
                          <a:latin typeface="HGPｺﾞｼｯｸE" panose="020B0900000000000000" pitchFamily="50" charset="-128"/>
                          <a:ea typeface="HGPｺﾞｼｯｸE" panose="020B0900000000000000" pitchFamily="50" charset="-128"/>
                        </a:rPr>
                        <a:t>コマツ岩手　株式会社</a:t>
                      </a:r>
                      <a:endParaRPr lang="en-US" altLang="ja-JP" sz="14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017727" rtl="0" eaLnBrk="1" fontAlgn="auto" latinLnBrk="0" hangingPunct="1">
                        <a:lnSpc>
                          <a:spcPct val="100000"/>
                        </a:lnSpc>
                        <a:spcBef>
                          <a:spcPts val="0"/>
                        </a:spcBef>
                        <a:spcAft>
                          <a:spcPts val="0"/>
                        </a:spcAft>
                        <a:buClrTx/>
                        <a:buSzTx/>
                        <a:buFontTx/>
                        <a:buNone/>
                        <a:tabLst/>
                        <a:defRPr/>
                      </a:pPr>
                      <a:r>
                        <a:rPr lang="en-US" altLang="ja-JP" sz="1400" dirty="0">
                          <a:latin typeface="HGPｺﾞｼｯｸE" panose="020B0900000000000000" pitchFamily="50" charset="-128"/>
                          <a:ea typeface="HGPｺﾞｼｯｸE" panose="020B0900000000000000" pitchFamily="50" charset="-128"/>
                        </a:rPr>
                        <a:t>03010-10917751</a:t>
                      </a: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017727" rtl="0" eaLnBrk="1" fontAlgn="auto" latinLnBrk="0" hangingPunct="1">
                        <a:lnSpc>
                          <a:spcPct val="100000"/>
                        </a:lnSpc>
                        <a:spcBef>
                          <a:spcPts val="0"/>
                        </a:spcBef>
                        <a:spcAft>
                          <a:spcPts val="0"/>
                        </a:spcAft>
                        <a:buClrTx/>
                        <a:buSzTx/>
                        <a:buFontTx/>
                        <a:buNone/>
                        <a:tabLst/>
                        <a:defRPr/>
                      </a:pPr>
                      <a:r>
                        <a:rPr lang="ja-JP" altLang="en-US" sz="1400" dirty="0">
                          <a:latin typeface="HGPｺﾞｼｯｸE" panose="020B0900000000000000" pitchFamily="50" charset="-128"/>
                          <a:ea typeface="HGPｺﾞｼｯｸE" panose="020B0900000000000000" pitchFamily="50" charset="-128"/>
                        </a:rPr>
                        <a:t>法人営業</a:t>
                      </a:r>
                      <a:endParaRPr lang="en-US" altLang="ja-JP" sz="1400" dirty="0">
                        <a:latin typeface="HGPｺﾞｼｯｸE" panose="020B0900000000000000" pitchFamily="50" charset="-128"/>
                        <a:ea typeface="HGPｺﾞｼｯｸE" panose="020B0900000000000000" pitchFamily="50" charset="-128"/>
                      </a:endParaRP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6499828"/>
                  </a:ext>
                </a:extLst>
              </a:tr>
              <a:tr h="504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1017727" rtl="0" eaLnBrk="1" fontAlgn="auto" latinLnBrk="0" hangingPunct="1">
                        <a:lnSpc>
                          <a:spcPct val="100000"/>
                        </a:lnSpc>
                        <a:spcBef>
                          <a:spcPts val="0"/>
                        </a:spcBef>
                        <a:spcAft>
                          <a:spcPts val="0"/>
                        </a:spcAft>
                        <a:buClrTx/>
                        <a:buSzTx/>
                        <a:buFontTx/>
                        <a:buNone/>
                        <a:tabLst/>
                        <a:defRPr/>
                      </a:pPr>
                      <a:r>
                        <a:rPr lang="ja-JP" altLang="en-US" sz="1400" dirty="0">
                          <a:latin typeface="HGPｺﾞｼｯｸE" panose="020B0900000000000000" pitchFamily="50" charset="-128"/>
                          <a:ea typeface="HGPｺﾞｼｯｸE" panose="020B0900000000000000" pitchFamily="50" charset="-128"/>
                        </a:rPr>
                        <a:t>求人作成中</a:t>
                      </a:r>
                      <a:endParaRPr lang="en-US" altLang="ja-JP" sz="1400" dirty="0">
                        <a:latin typeface="HGPｺﾞｼｯｸE" panose="020B0900000000000000" pitchFamily="50" charset="-128"/>
                        <a:ea typeface="HGPｺﾞｼｯｸE" panose="020B0900000000000000" pitchFamily="50" charset="-128"/>
                      </a:endParaRP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017727" rtl="0" eaLnBrk="1" fontAlgn="auto" latinLnBrk="0" hangingPunct="1">
                        <a:lnSpc>
                          <a:spcPct val="100000"/>
                        </a:lnSpc>
                        <a:spcBef>
                          <a:spcPts val="0"/>
                        </a:spcBef>
                        <a:spcAft>
                          <a:spcPts val="0"/>
                        </a:spcAft>
                        <a:buClrTx/>
                        <a:buSzTx/>
                        <a:buFontTx/>
                        <a:buNone/>
                        <a:tabLst/>
                        <a:defRPr/>
                      </a:pPr>
                      <a:r>
                        <a:rPr lang="ja-JP" altLang="en-US" sz="1400" dirty="0">
                          <a:latin typeface="HGPｺﾞｼｯｸE" panose="020B0900000000000000" pitchFamily="50" charset="-128"/>
                          <a:ea typeface="HGPｺﾞｼｯｸE" panose="020B0900000000000000" pitchFamily="50" charset="-128"/>
                        </a:rPr>
                        <a:t>人事・総務スタッフ</a:t>
                      </a:r>
                      <a:endParaRPr lang="en-US" altLang="ja-JP" sz="1400" dirty="0">
                        <a:latin typeface="HGPｺﾞｼｯｸE" panose="020B0900000000000000" pitchFamily="50" charset="-128"/>
                        <a:ea typeface="HGPｺﾞｼｯｸE" panose="020B0900000000000000" pitchFamily="50" charset="-128"/>
                      </a:endParaRP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982920"/>
                  </a:ext>
                </a:extLst>
              </a:tr>
              <a:tr h="792000">
                <a:tc>
                  <a:txBody>
                    <a:bodyPr/>
                    <a:lstStyle/>
                    <a:p>
                      <a:pPr algn="ctr" fontAlgn="ctr"/>
                      <a:r>
                        <a:rPr lang="en-US" altLang="ja-JP" sz="1400" b="0" i="0" u="none" strike="noStrike" dirty="0">
                          <a:solidFill>
                            <a:srgbClr val="000000"/>
                          </a:solidFill>
                          <a:effectLst/>
                          <a:latin typeface="HGPｺﾞｼｯｸE" panose="020B0900000000000000" pitchFamily="50" charset="-128"/>
                          <a:ea typeface="HGPｺﾞｼｯｸE" panose="020B0900000000000000" pitchFamily="50" charset="-128"/>
                        </a:rPr>
                        <a:t>4</a:t>
                      </a: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PｺﾞｼｯｸE" panose="020B0900000000000000" pitchFamily="50" charset="-128"/>
                          <a:ea typeface="HGPｺﾞｼｯｸE" panose="020B0900000000000000" pitchFamily="50" charset="-128"/>
                        </a:rPr>
                        <a:t>コセキ　株式会社　盛岡営業所</a:t>
                      </a:r>
                      <a:r>
                        <a:rPr lang="en-US" altLang="ja-JP" sz="1400" b="0" i="0" u="none" strike="noStrike" dirty="0">
                          <a:solidFill>
                            <a:srgbClr val="000000"/>
                          </a:solidFill>
                          <a:effectLst/>
                          <a:latin typeface="HGPｺﾞｼｯｸE" panose="020B0900000000000000" pitchFamily="50" charset="-128"/>
                          <a:ea typeface="HGPｺﾞｼｯｸE" panose="020B0900000000000000" pitchFamily="50" charset="-128"/>
                        </a:rPr>
                        <a:t/>
                      </a:r>
                      <a:br>
                        <a:rPr lang="en-US" altLang="ja-JP" sz="1400" b="0" i="0" u="none" strike="noStrike" dirty="0">
                          <a:solidFill>
                            <a:srgbClr val="000000"/>
                          </a:solidFill>
                          <a:effectLst/>
                          <a:latin typeface="HGPｺﾞｼｯｸE" panose="020B0900000000000000" pitchFamily="50" charset="-128"/>
                          <a:ea typeface="HGPｺﾞｼｯｸE" panose="020B0900000000000000" pitchFamily="50" charset="-128"/>
                        </a:rPr>
                      </a:br>
                      <a:r>
                        <a:rPr lang="ja-JP" altLang="en-US" sz="1400" b="0" i="0" u="none" strike="noStrike" dirty="0">
                          <a:solidFill>
                            <a:srgbClr val="000000"/>
                          </a:solidFill>
                          <a:effectLst/>
                          <a:latin typeface="HGPｺﾞｼｯｸE" panose="020B0900000000000000" pitchFamily="50" charset="-128"/>
                          <a:ea typeface="HGPｺﾞｼｯｸE" panose="020B0900000000000000" pitchFamily="50" charset="-128"/>
                        </a:rPr>
                        <a:t>（事業所番号：</a:t>
                      </a:r>
                      <a:r>
                        <a:rPr lang="en-US" altLang="ja-JP" sz="1400" b="0" i="0" u="none" strike="noStrike" dirty="0">
                          <a:solidFill>
                            <a:srgbClr val="000000"/>
                          </a:solidFill>
                          <a:effectLst/>
                          <a:latin typeface="HGPｺﾞｼｯｸE" panose="020B0900000000000000" pitchFamily="50" charset="-128"/>
                          <a:ea typeface="HGPｺﾞｼｯｸE" panose="020B0900000000000000" pitchFamily="50" charset="-128"/>
                        </a:rPr>
                        <a:t>0401-649-2</a:t>
                      </a:r>
                      <a:r>
                        <a:rPr lang="ja-JP" altLang="en-US" sz="1400" b="0" i="0" u="none" strike="noStrike" dirty="0">
                          <a:solidFill>
                            <a:srgbClr val="000000"/>
                          </a:solidFill>
                          <a:effectLst/>
                          <a:latin typeface="HGPｺﾞｼｯｸE" panose="020B0900000000000000" pitchFamily="50" charset="-128"/>
                          <a:ea typeface="HGPｺﾞｼｯｸE" panose="020B0900000000000000" pitchFamily="50" charset="-128"/>
                        </a:rPr>
                        <a:t>）</a:t>
                      </a:r>
                      <a:endParaRPr lang="en-US" altLang="ja-JP" sz="14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017727" rtl="0" eaLnBrk="1" fontAlgn="auto" latinLnBrk="0" hangingPunct="1">
                        <a:lnSpc>
                          <a:spcPct val="100000"/>
                        </a:lnSpc>
                        <a:spcBef>
                          <a:spcPts val="0"/>
                        </a:spcBef>
                        <a:spcAft>
                          <a:spcPts val="0"/>
                        </a:spcAft>
                        <a:buClrTx/>
                        <a:buSzTx/>
                        <a:buFontTx/>
                        <a:buNone/>
                        <a:tabLst/>
                        <a:defRPr/>
                      </a:pPr>
                      <a:r>
                        <a:rPr lang="ja-JP" altLang="en-US" sz="1400" dirty="0">
                          <a:latin typeface="HGPｺﾞｼｯｸE" panose="020B0900000000000000" pitchFamily="50" charset="-128"/>
                          <a:ea typeface="HGPｺﾞｼｯｸE" panose="020B0900000000000000" pitchFamily="50" charset="-128"/>
                        </a:rPr>
                        <a:t>ハローワークの窓口にてご確認ください</a:t>
                      </a:r>
                      <a:endParaRPr lang="en-US" altLang="ja-JP" sz="1400" dirty="0">
                        <a:latin typeface="HGPｺﾞｼｯｸE" panose="020B0900000000000000" pitchFamily="50" charset="-128"/>
                        <a:ea typeface="HGPｺﾞｼｯｸE" panose="020B0900000000000000" pitchFamily="50" charset="-128"/>
                      </a:endParaRP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017727" rtl="0" eaLnBrk="1" fontAlgn="auto" latinLnBrk="0" hangingPunct="1">
                        <a:lnSpc>
                          <a:spcPct val="100000"/>
                        </a:lnSpc>
                        <a:spcBef>
                          <a:spcPts val="0"/>
                        </a:spcBef>
                        <a:spcAft>
                          <a:spcPts val="0"/>
                        </a:spcAft>
                        <a:buClrTx/>
                        <a:buSzTx/>
                        <a:buFontTx/>
                        <a:buNone/>
                        <a:tabLst/>
                        <a:defRPr/>
                      </a:pPr>
                      <a:r>
                        <a:rPr lang="ja-JP" altLang="en-US" sz="1400" dirty="0">
                          <a:latin typeface="HGPｺﾞｼｯｸE" panose="020B0900000000000000" pitchFamily="50" charset="-128"/>
                          <a:ea typeface="HGPｺﾞｼｯｸE" panose="020B0900000000000000" pitchFamily="50" charset="-128"/>
                        </a:rPr>
                        <a:t>医療機器提案営業・</a:t>
                      </a:r>
                      <a:endParaRPr lang="en-US" altLang="ja-JP" sz="1400" dirty="0">
                        <a:latin typeface="HGPｺﾞｼｯｸE" panose="020B0900000000000000" pitchFamily="50" charset="-128"/>
                        <a:ea typeface="HGPｺﾞｼｯｸE" panose="020B0900000000000000" pitchFamily="50" charset="-128"/>
                      </a:endParaRPr>
                    </a:p>
                    <a:p>
                      <a:pPr marL="0" marR="0" lvl="0" indent="0" algn="ctr" defTabSz="1017727" rtl="0" eaLnBrk="1" fontAlgn="auto" latinLnBrk="0" hangingPunct="1">
                        <a:lnSpc>
                          <a:spcPct val="100000"/>
                        </a:lnSpc>
                        <a:spcBef>
                          <a:spcPts val="0"/>
                        </a:spcBef>
                        <a:spcAft>
                          <a:spcPts val="0"/>
                        </a:spcAft>
                        <a:buClrTx/>
                        <a:buSzTx/>
                        <a:buFontTx/>
                        <a:buNone/>
                        <a:tabLst/>
                        <a:defRPr/>
                      </a:pPr>
                      <a:r>
                        <a:rPr lang="ja-JP" altLang="en-US" sz="1400" dirty="0">
                          <a:latin typeface="HGPｺﾞｼｯｸE" panose="020B0900000000000000" pitchFamily="50" charset="-128"/>
                          <a:ea typeface="HGPｺﾞｼｯｸE" panose="020B0900000000000000" pitchFamily="50" charset="-128"/>
                        </a:rPr>
                        <a:t>保守メンテナンス業務</a:t>
                      </a:r>
                      <a:endParaRPr lang="en-US" altLang="ja-JP" sz="1400" dirty="0">
                        <a:latin typeface="HGPｺﾞｼｯｸE" panose="020B0900000000000000" pitchFamily="50" charset="-128"/>
                        <a:ea typeface="HGPｺﾞｼｯｸE" panose="020B0900000000000000" pitchFamily="50" charset="-128"/>
                      </a:endParaRP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7825952"/>
                  </a:ext>
                </a:extLst>
              </a:tr>
              <a:tr h="504000">
                <a:tc>
                  <a:txBody>
                    <a:bodyPr/>
                    <a:lstStyle/>
                    <a:p>
                      <a:pPr algn="ctr" fontAlgn="ctr"/>
                      <a:r>
                        <a:rPr lang="en-US" altLang="ja-JP" sz="1400" b="0" i="0" u="none" strike="noStrike" dirty="0">
                          <a:solidFill>
                            <a:srgbClr val="000000"/>
                          </a:solidFill>
                          <a:effectLst/>
                          <a:latin typeface="HGPｺﾞｼｯｸE" panose="020B0900000000000000" pitchFamily="50" charset="-128"/>
                          <a:ea typeface="HGPｺﾞｼｯｸE" panose="020B0900000000000000" pitchFamily="50" charset="-128"/>
                        </a:rPr>
                        <a:t>5</a:t>
                      </a: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PｺﾞｼｯｸE" panose="020B0900000000000000" pitchFamily="50" charset="-128"/>
                          <a:ea typeface="HGPｺﾞｼｯｸE" panose="020B0900000000000000" pitchFamily="50" charset="-128"/>
                        </a:rPr>
                        <a:t>北海道東北名鉄運輸　株式会社</a:t>
                      </a:r>
                      <a:endParaRPr lang="en-US" altLang="ja-JP" sz="1400" b="0" i="0" u="none" strike="noStrike" dirty="0">
                        <a:solidFill>
                          <a:srgbClr val="000000"/>
                        </a:solidFill>
                        <a:effectLst/>
                        <a:latin typeface="HGPｺﾞｼｯｸE" panose="020B0900000000000000" pitchFamily="50" charset="-128"/>
                        <a:ea typeface="HGPｺﾞｼｯｸE" panose="020B0900000000000000" pitchFamily="50" charset="-128"/>
                      </a:endParaRPr>
                    </a:p>
                    <a:p>
                      <a:pPr algn="ctr" fontAlgn="ctr"/>
                      <a:r>
                        <a:rPr lang="ja-JP" altLang="en-US" sz="1400" b="0" i="0" u="none" strike="noStrike" dirty="0">
                          <a:solidFill>
                            <a:srgbClr val="000000"/>
                          </a:solidFill>
                          <a:effectLst/>
                          <a:latin typeface="HGPｺﾞｼｯｸE" panose="020B0900000000000000" pitchFamily="50" charset="-128"/>
                          <a:ea typeface="HGPｺﾞｼｯｸE" panose="020B0900000000000000" pitchFamily="50" charset="-128"/>
                        </a:rPr>
                        <a:t>盛岡支店</a:t>
                      </a:r>
                      <a:endParaRPr lang="en-US" altLang="ja-JP" sz="14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017727" rtl="0" eaLnBrk="1" fontAlgn="auto" latinLnBrk="0" hangingPunct="1">
                        <a:lnSpc>
                          <a:spcPct val="100000"/>
                        </a:lnSpc>
                        <a:spcBef>
                          <a:spcPts val="0"/>
                        </a:spcBef>
                        <a:spcAft>
                          <a:spcPts val="0"/>
                        </a:spcAft>
                        <a:buClrTx/>
                        <a:buSzTx/>
                        <a:buFontTx/>
                        <a:buNone/>
                        <a:tabLst/>
                        <a:defRPr/>
                      </a:pPr>
                      <a:r>
                        <a:rPr lang="en-US" altLang="ja-JP" sz="1400" dirty="0">
                          <a:latin typeface="HGPｺﾞｼｯｸE" panose="020B0900000000000000" pitchFamily="50" charset="-128"/>
                          <a:ea typeface="HGPｺﾞｼｯｸE" panose="020B0900000000000000" pitchFamily="50" charset="-128"/>
                        </a:rPr>
                        <a:t>03010-12454651</a:t>
                      </a: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HGPｺﾞｼｯｸE" panose="020B0900000000000000" pitchFamily="50" charset="-128"/>
                          <a:ea typeface="HGPｺﾞｼｯｸE" panose="020B0900000000000000" pitchFamily="50" charset="-128"/>
                        </a:rPr>
                        <a:t>集配ドライバー</a:t>
                      </a: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608735"/>
                  </a:ext>
                </a:extLst>
              </a:tr>
              <a:tr h="504000">
                <a:tc>
                  <a:txBody>
                    <a:bodyPr/>
                    <a:lstStyle/>
                    <a:p>
                      <a:pPr algn="ctr" fontAlgn="ctr"/>
                      <a:r>
                        <a:rPr lang="en-US" altLang="ja-JP" sz="1400" b="0" i="0" u="none" strike="noStrike" dirty="0">
                          <a:solidFill>
                            <a:srgbClr val="000000"/>
                          </a:solidFill>
                          <a:effectLst/>
                          <a:latin typeface="HGPｺﾞｼｯｸE" panose="020B0900000000000000" pitchFamily="50" charset="-128"/>
                          <a:ea typeface="HGPｺﾞｼｯｸE" panose="020B0900000000000000" pitchFamily="50" charset="-128"/>
                        </a:rPr>
                        <a:t>6</a:t>
                      </a: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PｺﾞｼｯｸE" panose="020B0900000000000000" pitchFamily="50" charset="-128"/>
                          <a:ea typeface="HGPｺﾞｼｯｸE" panose="020B0900000000000000" pitchFamily="50" charset="-128"/>
                        </a:rPr>
                        <a:t>　川嶋印刷　株式会社</a:t>
                      </a:r>
                      <a:endParaRPr lang="en-US" altLang="ja-JP" sz="14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017727" rtl="0" eaLnBrk="1" fontAlgn="auto" latinLnBrk="0" hangingPunct="1">
                        <a:lnSpc>
                          <a:spcPct val="100000"/>
                        </a:lnSpc>
                        <a:spcBef>
                          <a:spcPts val="0"/>
                        </a:spcBef>
                        <a:spcAft>
                          <a:spcPts val="0"/>
                        </a:spcAft>
                        <a:buClrTx/>
                        <a:buSzTx/>
                        <a:buFontTx/>
                        <a:buNone/>
                        <a:tabLst/>
                        <a:defRPr/>
                      </a:pPr>
                      <a:r>
                        <a:rPr lang="ja-JP" altLang="en-US" sz="1400" dirty="0">
                          <a:latin typeface="HGPｺﾞｼｯｸE" panose="020B0900000000000000" pitchFamily="50" charset="-128"/>
                          <a:ea typeface="HGPｺﾞｼｯｸE" panose="020B0900000000000000" pitchFamily="50" charset="-128"/>
                        </a:rPr>
                        <a:t>求人作成中</a:t>
                      </a:r>
                      <a:endParaRPr lang="en-US" altLang="ja-JP" sz="1400" dirty="0">
                        <a:latin typeface="HGPｺﾞｼｯｸE" panose="020B0900000000000000" pitchFamily="50" charset="-128"/>
                        <a:ea typeface="HGPｺﾞｼｯｸE" panose="020B0900000000000000" pitchFamily="50" charset="-128"/>
                      </a:endParaRP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HGPｺﾞｼｯｸE" panose="020B0900000000000000" pitchFamily="50" charset="-128"/>
                          <a:ea typeface="HGPｺﾞｼｯｸE" panose="020B0900000000000000" pitchFamily="50" charset="-128"/>
                        </a:rPr>
                        <a:t>営業</a:t>
                      </a:r>
                    </a:p>
                  </a:txBody>
                  <a:tcPr marL="8959" marR="8959" marT="89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0813258"/>
                  </a:ext>
                </a:extLst>
              </a:tr>
            </a:tbl>
          </a:graphicData>
        </a:graphic>
      </p:graphicFrame>
      <p:sp>
        <p:nvSpPr>
          <p:cNvPr id="33" name="テキスト ボックス 32"/>
          <p:cNvSpPr txBox="1"/>
          <p:nvPr/>
        </p:nvSpPr>
        <p:spPr>
          <a:xfrm>
            <a:off x="2551286" y="6277003"/>
            <a:ext cx="4872450" cy="256089"/>
          </a:xfrm>
          <a:prstGeom prst="rect">
            <a:avLst/>
          </a:prstGeom>
          <a:noFill/>
          <a:ln>
            <a:noFill/>
          </a:ln>
        </p:spPr>
        <p:txBody>
          <a:bodyPr wrap="square" lIns="101211" tIns="50606" rIns="101211" bIns="50606" rtlCol="0">
            <a:spAutoFit/>
          </a:bodyPr>
          <a:lstStyle/>
          <a:p>
            <a:pPr algn="ctr"/>
            <a:r>
              <a:rPr lang="en-US" altLang="ja-JP" sz="1000" dirty="0">
                <a:latin typeface="HGPｺﾞｼｯｸE" panose="020B0900000000000000" pitchFamily="50" charset="-128"/>
                <a:ea typeface="HGPｺﾞｼｯｸE" panose="020B0900000000000000" pitchFamily="50" charset="-128"/>
              </a:rPr>
              <a:t>※</a:t>
            </a:r>
            <a:r>
              <a:rPr lang="ja-JP" altLang="en-US" sz="1000" dirty="0">
                <a:latin typeface="HGPｺﾞｼｯｸE" panose="020B0900000000000000" pitchFamily="50" charset="-128"/>
                <a:ea typeface="HGPｺﾞｼｯｸE" panose="020B0900000000000000" pitchFamily="50" charset="-128"/>
              </a:rPr>
              <a:t>求人番号は１事業所につき最大２件まで掲載。詳細は窓口でご確認ください。</a:t>
            </a:r>
            <a:endParaRPr lang="en-US" altLang="ja-JP" sz="1000" dirty="0">
              <a:latin typeface="HGPｺﾞｼｯｸE" panose="020B0900000000000000" pitchFamily="50" charset="-128"/>
              <a:ea typeface="HGPｺﾞｼｯｸE" panose="020B0900000000000000" pitchFamily="50" charset="-128"/>
            </a:endParaRPr>
          </a:p>
        </p:txBody>
      </p:sp>
      <p:sp>
        <p:nvSpPr>
          <p:cNvPr id="62" name="△右/テキスト ボックス 78"/>
          <p:cNvSpPr txBox="1"/>
          <p:nvPr/>
        </p:nvSpPr>
        <p:spPr>
          <a:xfrm rot="18871958" flipV="1">
            <a:off x="6586461" y="7202205"/>
            <a:ext cx="531081" cy="400110"/>
          </a:xfrm>
          <a:prstGeom prst="rect">
            <a:avLst/>
          </a:prstGeom>
          <a:noFill/>
        </p:spPr>
        <p:txBody>
          <a:bodyPr wrap="square" rtlCol="0">
            <a:spAutoFit/>
          </a:bodyPr>
          <a:lstStyle/>
          <a:p>
            <a:pPr algn="ctr"/>
            <a:r>
              <a:rPr kumimoji="1" lang="ja-JP" altLang="en-US" dirty="0">
                <a:solidFill>
                  <a:srgbClr val="8195EB"/>
                </a:solidFill>
                <a:latin typeface="Meiryo UI" panose="020B0604030504040204" pitchFamily="50" charset="-128"/>
                <a:ea typeface="Meiryo UI" panose="020B0604030504040204" pitchFamily="50" charset="-128"/>
              </a:rPr>
              <a:t>▷</a:t>
            </a:r>
          </a:p>
        </p:txBody>
      </p:sp>
      <p:sp>
        <p:nvSpPr>
          <p:cNvPr id="63" name="▲左/テキスト ボックス 78"/>
          <p:cNvSpPr txBox="1"/>
          <p:nvPr/>
        </p:nvSpPr>
        <p:spPr>
          <a:xfrm rot="20795883" flipV="1">
            <a:off x="50773" y="8162237"/>
            <a:ext cx="904490" cy="461665"/>
          </a:xfrm>
          <a:prstGeom prst="rect">
            <a:avLst/>
          </a:prstGeom>
          <a:noFill/>
        </p:spPr>
        <p:txBody>
          <a:bodyPr wrap="square" rtlCol="0">
            <a:spAutoFit/>
          </a:bodyPr>
          <a:lstStyle/>
          <a:p>
            <a:pPr algn="ctr"/>
            <a:r>
              <a:rPr kumimoji="1" lang="ja-JP" altLang="en-US" sz="2400" dirty="0">
                <a:solidFill>
                  <a:srgbClr val="8195EB"/>
                </a:solidFill>
                <a:latin typeface="Meiryo UI" panose="020B0604030504040204" pitchFamily="50" charset="-128"/>
                <a:ea typeface="Meiryo UI" panose="020B0604030504040204" pitchFamily="50" charset="-128"/>
              </a:rPr>
              <a:t>▶</a:t>
            </a:r>
          </a:p>
        </p:txBody>
      </p:sp>
      <p:sp>
        <p:nvSpPr>
          <p:cNvPr id="64" name="△左/テキスト ボックス 78"/>
          <p:cNvSpPr txBox="1"/>
          <p:nvPr/>
        </p:nvSpPr>
        <p:spPr>
          <a:xfrm rot="21070475" flipV="1">
            <a:off x="40906" y="8140393"/>
            <a:ext cx="667641" cy="584775"/>
          </a:xfrm>
          <a:prstGeom prst="rect">
            <a:avLst/>
          </a:prstGeom>
          <a:noFill/>
        </p:spPr>
        <p:txBody>
          <a:bodyPr wrap="square" rtlCol="0">
            <a:spAutoFit/>
          </a:bodyPr>
          <a:lstStyle/>
          <a:p>
            <a:pPr algn="ctr"/>
            <a:r>
              <a:rPr kumimoji="1" lang="ja-JP" altLang="en-US" sz="3200" dirty="0">
                <a:solidFill>
                  <a:srgbClr val="FFC000"/>
                </a:solidFill>
                <a:latin typeface="Meiryo UI" panose="020B0604030504040204" pitchFamily="50" charset="-128"/>
                <a:ea typeface="Meiryo UI" panose="020B0604030504040204" pitchFamily="50" charset="-128"/>
              </a:rPr>
              <a:t>▷</a:t>
            </a:r>
          </a:p>
        </p:txBody>
      </p:sp>
      <p:grpSp>
        <p:nvGrpSpPr>
          <p:cNvPr id="6" name="グループ化 5"/>
          <p:cNvGrpSpPr/>
          <p:nvPr/>
        </p:nvGrpSpPr>
        <p:grpSpPr>
          <a:xfrm>
            <a:off x="458167" y="7215141"/>
            <a:ext cx="6563500" cy="1357437"/>
            <a:chOff x="278364" y="7426906"/>
            <a:chExt cx="6563500" cy="1755505"/>
          </a:xfrm>
        </p:grpSpPr>
        <p:sp>
          <p:nvSpPr>
            <p:cNvPr id="5" name="楕円 4"/>
            <p:cNvSpPr/>
            <p:nvPr/>
          </p:nvSpPr>
          <p:spPr>
            <a:xfrm>
              <a:off x="332152" y="7504584"/>
              <a:ext cx="6455925" cy="1589549"/>
            </a:xfrm>
            <a:prstGeom prst="ellipse">
              <a:avLst/>
            </a:prstGeom>
            <a:solidFill>
              <a:srgbClr val="CDD5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p:cNvSpPr/>
            <p:nvPr/>
          </p:nvSpPr>
          <p:spPr>
            <a:xfrm>
              <a:off x="278364" y="7426906"/>
              <a:ext cx="6563500" cy="1755505"/>
            </a:xfrm>
            <a:prstGeom prst="ellipse">
              <a:avLst/>
            </a:prstGeom>
            <a:noFill/>
            <a:ln w="28575">
              <a:solidFill>
                <a:srgbClr val="CDD5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2" name="テキスト ボックス 31"/>
          <p:cNvSpPr txBox="1"/>
          <p:nvPr/>
        </p:nvSpPr>
        <p:spPr>
          <a:xfrm>
            <a:off x="494078" y="7407250"/>
            <a:ext cx="6340047" cy="1025530"/>
          </a:xfrm>
          <a:prstGeom prst="rect">
            <a:avLst/>
          </a:prstGeom>
          <a:noFill/>
          <a:ln>
            <a:noFill/>
          </a:ln>
        </p:spPr>
        <p:txBody>
          <a:bodyPr wrap="square" lIns="101211" tIns="50606" rIns="101211" bIns="50606" rtlCol="0">
            <a:spAutoFit/>
          </a:bodyPr>
          <a:lstStyle/>
          <a:p>
            <a:pPr algn="ctr"/>
            <a:r>
              <a:rPr lang="ja-JP" altLang="en-US" sz="1200" dirty="0">
                <a:latin typeface="HGPｺﾞｼｯｸE" panose="020B0900000000000000" pitchFamily="50" charset="-128"/>
                <a:ea typeface="HGPｺﾞｼｯｸE" panose="020B0900000000000000" pitchFamily="50" charset="-128"/>
              </a:rPr>
              <a:t>●相談会前に採用者が決まった事業所については参加キャンセルとなる場合があります●</a:t>
            </a:r>
            <a:endParaRPr lang="en-US" altLang="ja-JP" sz="1200" dirty="0">
              <a:latin typeface="HGPｺﾞｼｯｸE" panose="020B0900000000000000" pitchFamily="50" charset="-128"/>
              <a:ea typeface="HGPｺﾞｼｯｸE" panose="020B0900000000000000" pitchFamily="50" charset="-128"/>
            </a:endParaRPr>
          </a:p>
          <a:p>
            <a:pPr algn="ctr"/>
            <a:r>
              <a:rPr lang="ja-JP" altLang="en-US" sz="1100" dirty="0">
                <a:latin typeface="HGPｺﾞｼｯｸE" panose="020B0900000000000000" pitchFamily="50" charset="-128"/>
                <a:ea typeface="HGPｺﾞｼｯｸE" panose="020B0900000000000000" pitchFamily="50" charset="-128"/>
              </a:rPr>
              <a:t>相談会前の求人への応募も可能ですが、事業所によっては選考は相談会後になります。</a:t>
            </a:r>
            <a:endParaRPr lang="en-US" altLang="ja-JP" sz="1100" dirty="0">
              <a:latin typeface="HGPｺﾞｼｯｸE" panose="020B0900000000000000" pitchFamily="50" charset="-128"/>
              <a:ea typeface="HGPｺﾞｼｯｸE" panose="020B0900000000000000" pitchFamily="50" charset="-128"/>
            </a:endParaRPr>
          </a:p>
          <a:p>
            <a:pPr algn="ctr"/>
            <a:endParaRPr lang="en-US" altLang="ja-JP" sz="1200" dirty="0">
              <a:latin typeface="HGP創英角ｺﾞｼｯｸUB" panose="020B0900000000000000" pitchFamily="50" charset="-128"/>
              <a:ea typeface="HGP創英角ｺﾞｼｯｸUB" panose="020B0900000000000000" pitchFamily="50" charset="-128"/>
            </a:endParaRPr>
          </a:p>
          <a:p>
            <a:pPr algn="ctr"/>
            <a:r>
              <a:rPr lang="ja-JP" altLang="en-US" sz="1200" dirty="0">
                <a:latin typeface="HGPｺﾞｼｯｸE" panose="020B0900000000000000" pitchFamily="50" charset="-128"/>
                <a:ea typeface="HGPｺﾞｼｯｸE" panose="020B0900000000000000" pitchFamily="50" charset="-128"/>
              </a:rPr>
              <a:t>○当日は時間に限りがあるため、相談はなるべく事前予約をお願いします○</a:t>
            </a:r>
            <a:endParaRPr lang="en-US" altLang="ja-JP" sz="1200" dirty="0">
              <a:latin typeface="HGPｺﾞｼｯｸE" panose="020B0900000000000000" pitchFamily="50" charset="-128"/>
              <a:ea typeface="HGPｺﾞｼｯｸE" panose="020B0900000000000000" pitchFamily="50" charset="-128"/>
            </a:endParaRPr>
          </a:p>
          <a:p>
            <a:pPr algn="ctr"/>
            <a:r>
              <a:rPr lang="ja-JP" altLang="en-US" sz="1100" dirty="0">
                <a:latin typeface="HGPｺﾞｼｯｸE" panose="020B0900000000000000" pitchFamily="50" charset="-128"/>
                <a:ea typeface="HGPｺﾞｼｯｸE" panose="020B0900000000000000" pitchFamily="50" charset="-128"/>
              </a:rPr>
              <a:t>事前予約がない場合、相談ができない可能性がありますのでご了承ください。</a:t>
            </a:r>
            <a:endParaRPr lang="en-US" altLang="ja-JP" sz="11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684087773"/>
      </p:ext>
    </p:extLst>
  </p:cSld>
  <p:clrMapOvr>
    <a:masterClrMapping/>
  </p:clrMapOvr>
</p:sld>
</file>

<file path=ppt/theme/theme1.xml><?xml version="1.0" encoding="utf-8"?>
<a:theme xmlns:a="http://schemas.openxmlformats.org/drawingml/2006/main" name="Office ​​テーマ">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666</Words>
  <PresentationFormat>ユーザー設定</PresentationFormat>
  <Paragraphs>81</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HGPｺﾞｼｯｸE</vt:lpstr>
      <vt:lpstr>HGP創英角ｺﾞｼｯｸUB</vt:lpstr>
      <vt:lpstr>HGSｺﾞｼｯｸE</vt:lpstr>
      <vt:lpstr>Meiryo UI</vt:lpstr>
      <vt:lpstr>ＭＳ Ｐゴシック</vt:lpstr>
      <vt:lpstr>メイリオ</vt:lpstr>
      <vt:lpstr>游ゴシック</vt:lpstr>
      <vt:lpstr>Arial</vt:lpstr>
      <vt:lpstr>Calibri</vt:lpstr>
      <vt:lpstr>Segoe UI Symbol</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