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3"/>
  </p:notesMasterIdLst>
  <p:sldIdLst>
    <p:sldId id="261"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BBD2"/>
    <a:srgbClr val="DDF3F7"/>
    <a:srgbClr val="FBE9ED"/>
    <a:srgbClr val="DB4D6D"/>
    <a:srgbClr val="F7D5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1" autoAdjust="0"/>
    <p:restoredTop sz="94660"/>
  </p:normalViewPr>
  <p:slideViewPr>
    <p:cSldViewPr snapToGrid="0">
      <p:cViewPr>
        <p:scale>
          <a:sx n="75" d="100"/>
          <a:sy n="75" d="100"/>
        </p:scale>
        <p:origin x="3126" y="108"/>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notesMasters/notesMaster1.xml" Type="http://schemas.openxmlformats.org/officeDocument/2006/relationships/notesMaster"/><Relationship Id="rId4" Target="presProps.xml" Type="http://schemas.openxmlformats.org/officeDocument/2006/relationships/presProps"/><Relationship Id="rId5" Target="viewProps.xml" Type="http://schemas.openxmlformats.org/officeDocument/2006/relationships/viewProps"/><Relationship Id="rId6" Target="theme/theme1.xml" Type="http://schemas.openxmlformats.org/officeDocument/2006/relationships/theme"/><Relationship Id="rId7" Target="tableStyles.xml" Type="http://schemas.openxmlformats.org/officeDocument/2006/relationships/tableStyles"/></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A3D35191-3E1D-409F-9DE4-860A3A5E25B8}" type="datetimeFigureOut">
              <a:rPr kumimoji="1" lang="ja-JP" altLang="en-US" smtClean="0"/>
              <a:t>2025/6/10</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F0FBADF8-05C2-4DC2-8CF7-AF11E19A0A0B}" type="slidenum">
              <a:rPr kumimoji="1" lang="ja-JP" altLang="en-US" smtClean="0"/>
              <a:t>‹#›</a:t>
            </a:fld>
            <a:endParaRPr kumimoji="1" lang="ja-JP" altLang="en-US"/>
          </a:p>
        </p:txBody>
      </p:sp>
    </p:spTree>
    <p:extLst>
      <p:ext uri="{BB962C8B-B14F-4D97-AF65-F5344CB8AC3E}">
        <p14:creationId xmlns:p14="http://schemas.microsoft.com/office/powerpoint/2010/main" val="26691830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ED88F3D-DBD4-4D7B-BBB3-8FED7E11F1FD}" type="datetimeFigureOut">
              <a:rPr kumimoji="1" lang="ja-JP" altLang="en-US" smtClean="0"/>
              <a:t>2025/6/10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800BC0-D2EB-435E-B233-7C84F8DA1E61}" type="slidenum">
              <a:rPr kumimoji="1" lang="ja-JP" altLang="en-US" smtClean="0"/>
              <a:t>‹#›</a:t>
            </a:fld>
            <a:endParaRPr kumimoji="1" lang="ja-JP" altLang="en-US"/>
          </a:p>
        </p:txBody>
      </p:sp>
    </p:spTree>
    <p:extLst>
      <p:ext uri="{BB962C8B-B14F-4D97-AF65-F5344CB8AC3E}">
        <p14:creationId xmlns:p14="http://schemas.microsoft.com/office/powerpoint/2010/main" val="3042479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ED88F3D-DBD4-4D7B-BBB3-8FED7E11F1FD}" type="datetimeFigureOut">
              <a:rPr kumimoji="1" lang="ja-JP" altLang="en-US" smtClean="0"/>
              <a:t>2025/6/10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800BC0-D2EB-435E-B233-7C84F8DA1E61}" type="slidenum">
              <a:rPr kumimoji="1" lang="ja-JP" altLang="en-US" smtClean="0"/>
              <a:t>‹#›</a:t>
            </a:fld>
            <a:endParaRPr kumimoji="1" lang="ja-JP" altLang="en-US"/>
          </a:p>
        </p:txBody>
      </p:sp>
    </p:spTree>
    <p:extLst>
      <p:ext uri="{BB962C8B-B14F-4D97-AF65-F5344CB8AC3E}">
        <p14:creationId xmlns:p14="http://schemas.microsoft.com/office/powerpoint/2010/main" val="1099521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ED88F3D-DBD4-4D7B-BBB3-8FED7E11F1FD}" type="datetimeFigureOut">
              <a:rPr kumimoji="1" lang="ja-JP" altLang="en-US" smtClean="0"/>
              <a:t>2025/6/10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800BC0-D2EB-435E-B233-7C84F8DA1E61}" type="slidenum">
              <a:rPr kumimoji="1" lang="ja-JP" altLang="en-US" smtClean="0"/>
              <a:t>‹#›</a:t>
            </a:fld>
            <a:endParaRPr kumimoji="1" lang="ja-JP" altLang="en-US"/>
          </a:p>
        </p:txBody>
      </p:sp>
    </p:spTree>
    <p:extLst>
      <p:ext uri="{BB962C8B-B14F-4D97-AF65-F5344CB8AC3E}">
        <p14:creationId xmlns:p14="http://schemas.microsoft.com/office/powerpoint/2010/main" val="270882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ED88F3D-DBD4-4D7B-BBB3-8FED7E11F1FD}" type="datetimeFigureOut">
              <a:rPr kumimoji="1" lang="ja-JP" altLang="en-US" smtClean="0"/>
              <a:t>2025/6/10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800BC0-D2EB-435E-B233-7C84F8DA1E61}" type="slidenum">
              <a:rPr kumimoji="1" lang="ja-JP" altLang="en-US" smtClean="0"/>
              <a:t>‹#›</a:t>
            </a:fld>
            <a:endParaRPr kumimoji="1" lang="ja-JP" altLang="en-US"/>
          </a:p>
        </p:txBody>
      </p:sp>
    </p:spTree>
    <p:extLst>
      <p:ext uri="{BB962C8B-B14F-4D97-AF65-F5344CB8AC3E}">
        <p14:creationId xmlns:p14="http://schemas.microsoft.com/office/powerpoint/2010/main" val="442058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ED88F3D-DBD4-4D7B-BBB3-8FED7E11F1FD}" type="datetimeFigureOut">
              <a:rPr kumimoji="1" lang="ja-JP" altLang="en-US" smtClean="0"/>
              <a:t>2025/6/10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800BC0-D2EB-435E-B233-7C84F8DA1E61}" type="slidenum">
              <a:rPr kumimoji="1" lang="ja-JP" altLang="en-US" smtClean="0"/>
              <a:t>‹#›</a:t>
            </a:fld>
            <a:endParaRPr kumimoji="1" lang="ja-JP" altLang="en-US"/>
          </a:p>
        </p:txBody>
      </p:sp>
    </p:spTree>
    <p:extLst>
      <p:ext uri="{BB962C8B-B14F-4D97-AF65-F5344CB8AC3E}">
        <p14:creationId xmlns:p14="http://schemas.microsoft.com/office/powerpoint/2010/main" val="2700786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ED88F3D-DBD4-4D7B-BBB3-8FED7E11F1FD}" type="datetimeFigureOut">
              <a:rPr kumimoji="1" lang="ja-JP" altLang="en-US" smtClean="0"/>
              <a:t>2025/6/10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4800BC0-D2EB-435E-B233-7C84F8DA1E61}" type="slidenum">
              <a:rPr kumimoji="1" lang="ja-JP" altLang="en-US" smtClean="0"/>
              <a:t>‹#›</a:t>
            </a:fld>
            <a:endParaRPr kumimoji="1" lang="ja-JP" altLang="en-US"/>
          </a:p>
        </p:txBody>
      </p:sp>
    </p:spTree>
    <p:extLst>
      <p:ext uri="{BB962C8B-B14F-4D97-AF65-F5344CB8AC3E}">
        <p14:creationId xmlns:p14="http://schemas.microsoft.com/office/powerpoint/2010/main" val="3627551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ED88F3D-DBD4-4D7B-BBB3-8FED7E11F1FD}" type="datetimeFigureOut">
              <a:rPr kumimoji="1" lang="ja-JP" altLang="en-US" smtClean="0"/>
              <a:t>2025/6/10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4800BC0-D2EB-435E-B233-7C84F8DA1E61}" type="slidenum">
              <a:rPr kumimoji="1" lang="ja-JP" altLang="en-US" smtClean="0"/>
              <a:t>‹#›</a:t>
            </a:fld>
            <a:endParaRPr kumimoji="1" lang="ja-JP" altLang="en-US"/>
          </a:p>
        </p:txBody>
      </p:sp>
    </p:spTree>
    <p:extLst>
      <p:ext uri="{BB962C8B-B14F-4D97-AF65-F5344CB8AC3E}">
        <p14:creationId xmlns:p14="http://schemas.microsoft.com/office/powerpoint/2010/main" val="2028786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ED88F3D-DBD4-4D7B-BBB3-8FED7E11F1FD}" type="datetimeFigureOut">
              <a:rPr kumimoji="1" lang="ja-JP" altLang="en-US" smtClean="0"/>
              <a:t>2025/6/10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4800BC0-D2EB-435E-B233-7C84F8DA1E61}" type="slidenum">
              <a:rPr kumimoji="1" lang="ja-JP" altLang="en-US" smtClean="0"/>
              <a:t>‹#›</a:t>
            </a:fld>
            <a:endParaRPr kumimoji="1" lang="ja-JP" altLang="en-US"/>
          </a:p>
        </p:txBody>
      </p:sp>
    </p:spTree>
    <p:extLst>
      <p:ext uri="{BB962C8B-B14F-4D97-AF65-F5344CB8AC3E}">
        <p14:creationId xmlns:p14="http://schemas.microsoft.com/office/powerpoint/2010/main" val="1651993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D88F3D-DBD4-4D7B-BBB3-8FED7E11F1FD}" type="datetimeFigureOut">
              <a:rPr kumimoji="1" lang="ja-JP" altLang="en-US" smtClean="0"/>
              <a:t>2025/6/10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4800BC0-D2EB-435E-B233-7C84F8DA1E61}" type="slidenum">
              <a:rPr kumimoji="1" lang="ja-JP" altLang="en-US" smtClean="0"/>
              <a:t>‹#›</a:t>
            </a:fld>
            <a:endParaRPr kumimoji="1" lang="ja-JP" altLang="en-US"/>
          </a:p>
        </p:txBody>
      </p:sp>
    </p:spTree>
    <p:extLst>
      <p:ext uri="{BB962C8B-B14F-4D97-AF65-F5344CB8AC3E}">
        <p14:creationId xmlns:p14="http://schemas.microsoft.com/office/powerpoint/2010/main" val="12008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ED88F3D-DBD4-4D7B-BBB3-8FED7E11F1FD}" type="datetimeFigureOut">
              <a:rPr kumimoji="1" lang="ja-JP" altLang="en-US" smtClean="0"/>
              <a:t>2025/6/10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4800BC0-D2EB-435E-B233-7C84F8DA1E61}" type="slidenum">
              <a:rPr kumimoji="1" lang="ja-JP" altLang="en-US" smtClean="0"/>
              <a:t>‹#›</a:t>
            </a:fld>
            <a:endParaRPr kumimoji="1" lang="ja-JP" altLang="en-US"/>
          </a:p>
        </p:txBody>
      </p:sp>
    </p:spTree>
    <p:extLst>
      <p:ext uri="{BB962C8B-B14F-4D97-AF65-F5344CB8AC3E}">
        <p14:creationId xmlns:p14="http://schemas.microsoft.com/office/powerpoint/2010/main" val="2682301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ED88F3D-DBD4-4D7B-BBB3-8FED7E11F1FD}" type="datetimeFigureOut">
              <a:rPr kumimoji="1" lang="ja-JP" altLang="en-US" smtClean="0"/>
              <a:t>2025/6/10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4800BC0-D2EB-435E-B233-7C84F8DA1E61}" type="slidenum">
              <a:rPr kumimoji="1" lang="ja-JP" altLang="en-US" smtClean="0"/>
              <a:t>‹#›</a:t>
            </a:fld>
            <a:endParaRPr kumimoji="1" lang="ja-JP" altLang="en-US"/>
          </a:p>
        </p:txBody>
      </p:sp>
    </p:spTree>
    <p:extLst>
      <p:ext uri="{BB962C8B-B14F-4D97-AF65-F5344CB8AC3E}">
        <p14:creationId xmlns:p14="http://schemas.microsoft.com/office/powerpoint/2010/main" val="829052713"/>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ED88F3D-DBD4-4D7B-BBB3-8FED7E11F1FD}" type="datetimeFigureOut">
              <a:rPr kumimoji="1" lang="ja-JP" altLang="en-US" smtClean="0"/>
              <a:t>2025/6/10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4800BC0-D2EB-435E-B233-7C84F8DA1E61}" type="slidenum">
              <a:rPr kumimoji="1" lang="ja-JP" altLang="en-US" smtClean="0"/>
              <a:t>‹#›</a:t>
            </a:fld>
            <a:endParaRPr kumimoji="1" lang="ja-JP" altLang="en-US"/>
          </a:p>
        </p:txBody>
      </p:sp>
    </p:spTree>
    <p:extLst>
      <p:ext uri="{BB962C8B-B14F-4D97-AF65-F5344CB8AC3E}">
        <p14:creationId xmlns:p14="http://schemas.microsoft.com/office/powerpoint/2010/main" val="18054336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5FCD7B43-A901-CA61-3A77-B939CC80D7E2}"/>
              </a:ext>
            </a:extLst>
          </p:cNvPr>
          <p:cNvSpPr txBox="1"/>
          <p:nvPr/>
        </p:nvSpPr>
        <p:spPr>
          <a:xfrm>
            <a:off x="749300" y="338098"/>
            <a:ext cx="5359400" cy="369332"/>
          </a:xfrm>
          <a:prstGeom prst="rect">
            <a:avLst/>
          </a:prstGeom>
          <a:noFill/>
        </p:spPr>
        <p:txBody>
          <a:bodyPr wrap="square" rtlCol="0">
            <a:spAutoFit/>
          </a:bodyPr>
          <a:lstStyle/>
          <a:p>
            <a:pPr algn="ctr"/>
            <a:r>
              <a:rPr kumimoji="1" lang="ja-JP" altLang="en-US" b="1" dirty="0">
                <a:latin typeface="メイリオ" panose="020B0604030504040204" pitchFamily="50" charset="-128"/>
                <a:ea typeface="メイリオ" panose="020B0604030504040204" pitchFamily="50" charset="-128"/>
              </a:rPr>
              <a:t>熱中症による健康障害発生時の対応計画</a:t>
            </a:r>
          </a:p>
        </p:txBody>
      </p:sp>
      <p:sp>
        <p:nvSpPr>
          <p:cNvPr id="11" name="四角形: 角を丸くする 10">
            <a:extLst>
              <a:ext uri="{FF2B5EF4-FFF2-40B4-BE49-F238E27FC236}">
                <a16:creationId xmlns:a16="http://schemas.microsoft.com/office/drawing/2014/main" id="{D7B9A247-08EF-0C83-CD23-0743A21EDCFE}"/>
              </a:ext>
            </a:extLst>
          </p:cNvPr>
          <p:cNvSpPr/>
          <p:nvPr/>
        </p:nvSpPr>
        <p:spPr>
          <a:xfrm>
            <a:off x="2349000" y="911250"/>
            <a:ext cx="2160000" cy="900000"/>
          </a:xfrm>
          <a:prstGeom prst="roundRect">
            <a:avLst>
              <a:gd name="adj" fmla="val 7207"/>
            </a:avLst>
          </a:prstGeom>
          <a:noFill/>
          <a:ln w="38100">
            <a:solidFill>
              <a:srgbClr val="DB4D6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30000"/>
              </a:lnSpc>
            </a:pPr>
            <a:r>
              <a:rPr kumimoji="1" lang="ja-JP" altLang="en-US" sz="1600" b="1" dirty="0">
                <a:solidFill>
                  <a:schemeClr val="tx1">
                    <a:lumMod val="75000"/>
                    <a:lumOff val="25000"/>
                  </a:schemeClr>
                </a:solidFill>
                <a:latin typeface="メイリオ" panose="020B0604030504040204" pitchFamily="50" charset="-128"/>
                <a:ea typeface="メイリオ" panose="020B0604030504040204" pitchFamily="50" charset="-128"/>
              </a:rPr>
              <a:t>熱中症のおそれの</a:t>
            </a:r>
            <a:endParaRPr kumimoji="1" lang="en-US" altLang="ja-JP" sz="1600" b="1" dirty="0">
              <a:solidFill>
                <a:schemeClr val="tx1">
                  <a:lumMod val="75000"/>
                  <a:lumOff val="25000"/>
                </a:schemeClr>
              </a:solidFill>
              <a:latin typeface="メイリオ" panose="020B0604030504040204" pitchFamily="50" charset="-128"/>
              <a:ea typeface="メイリオ" panose="020B0604030504040204" pitchFamily="50" charset="-128"/>
            </a:endParaRPr>
          </a:p>
          <a:p>
            <a:pPr algn="ctr">
              <a:lnSpc>
                <a:spcPct val="130000"/>
              </a:lnSpc>
            </a:pPr>
            <a:r>
              <a:rPr kumimoji="1" lang="ja-JP" altLang="en-US" sz="1600" b="1" dirty="0">
                <a:solidFill>
                  <a:schemeClr val="tx1">
                    <a:lumMod val="75000"/>
                    <a:lumOff val="25000"/>
                  </a:schemeClr>
                </a:solidFill>
                <a:latin typeface="メイリオ" panose="020B0604030504040204" pitchFamily="50" charset="-128"/>
                <a:ea typeface="メイリオ" panose="020B0604030504040204" pitchFamily="50" charset="-128"/>
              </a:rPr>
              <a:t>ある者を発見</a:t>
            </a:r>
            <a:endParaRPr kumimoji="1" lang="en-US" altLang="ja-JP" sz="16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2" name="四角形: 角を丸くする 11">
            <a:extLst>
              <a:ext uri="{FF2B5EF4-FFF2-40B4-BE49-F238E27FC236}">
                <a16:creationId xmlns:a16="http://schemas.microsoft.com/office/drawing/2014/main" id="{6475D5FE-54A8-38F0-944D-DC98CF5D51BF}"/>
              </a:ext>
            </a:extLst>
          </p:cNvPr>
          <p:cNvSpPr/>
          <p:nvPr/>
        </p:nvSpPr>
        <p:spPr>
          <a:xfrm>
            <a:off x="2349000" y="2272980"/>
            <a:ext cx="2160000" cy="468000"/>
          </a:xfrm>
          <a:prstGeom prst="roundRect">
            <a:avLst>
              <a:gd name="adj" fmla="val 7207"/>
            </a:avLst>
          </a:prstGeom>
          <a:noFill/>
          <a:ln w="38100">
            <a:solidFill>
              <a:srgbClr val="4EBBD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30000"/>
              </a:lnSpc>
            </a:pPr>
            <a:r>
              <a:rPr kumimoji="1" lang="ja-JP" altLang="en-US" sz="1600" b="1" dirty="0">
                <a:solidFill>
                  <a:schemeClr val="tx1">
                    <a:lumMod val="75000"/>
                    <a:lumOff val="25000"/>
                  </a:schemeClr>
                </a:solidFill>
                <a:latin typeface="メイリオ" panose="020B0604030504040204" pitchFamily="50" charset="-128"/>
                <a:ea typeface="メイリオ" panose="020B0604030504040204" pitchFamily="50" charset="-128"/>
              </a:rPr>
              <a:t>作業離脱、身体冷却</a:t>
            </a:r>
            <a:endParaRPr kumimoji="1" lang="en-US" altLang="ja-JP" sz="16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3" name="四角形: 角を丸くする 12">
            <a:extLst>
              <a:ext uri="{FF2B5EF4-FFF2-40B4-BE49-F238E27FC236}">
                <a16:creationId xmlns:a16="http://schemas.microsoft.com/office/drawing/2014/main" id="{A3BBAB5A-A5D2-F837-2180-85839862DF27}"/>
              </a:ext>
            </a:extLst>
          </p:cNvPr>
          <p:cNvSpPr/>
          <p:nvPr/>
        </p:nvSpPr>
        <p:spPr>
          <a:xfrm>
            <a:off x="2349000" y="3158940"/>
            <a:ext cx="2160000" cy="468000"/>
          </a:xfrm>
          <a:prstGeom prst="roundRect">
            <a:avLst>
              <a:gd name="adj" fmla="val 7207"/>
            </a:avLst>
          </a:prstGeom>
          <a:noFill/>
          <a:ln w="38100">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30000"/>
              </a:lnSpc>
            </a:pPr>
            <a:r>
              <a:rPr kumimoji="1" lang="ja-JP" altLang="en-US" sz="1600" b="1" dirty="0">
                <a:solidFill>
                  <a:schemeClr val="tx1">
                    <a:lumMod val="75000"/>
                    <a:lumOff val="25000"/>
                  </a:schemeClr>
                </a:solidFill>
                <a:latin typeface="メイリオ" panose="020B0604030504040204" pitchFamily="50" charset="-128"/>
                <a:ea typeface="メイリオ" panose="020B0604030504040204" pitchFamily="50" charset="-128"/>
              </a:rPr>
              <a:t>意識の異常等</a:t>
            </a:r>
            <a:endParaRPr kumimoji="1" lang="en-US" altLang="ja-JP" sz="16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4" name="四角形: 角を丸くする 13">
            <a:extLst>
              <a:ext uri="{FF2B5EF4-FFF2-40B4-BE49-F238E27FC236}">
                <a16:creationId xmlns:a16="http://schemas.microsoft.com/office/drawing/2014/main" id="{9C691385-F06D-DA3E-942D-3C4B8D175728}"/>
              </a:ext>
            </a:extLst>
          </p:cNvPr>
          <p:cNvSpPr/>
          <p:nvPr/>
        </p:nvSpPr>
        <p:spPr>
          <a:xfrm>
            <a:off x="2349000" y="5466280"/>
            <a:ext cx="2160000" cy="468000"/>
          </a:xfrm>
          <a:prstGeom prst="roundRect">
            <a:avLst>
              <a:gd name="adj" fmla="val 7207"/>
            </a:avLst>
          </a:prstGeom>
          <a:noFill/>
          <a:ln w="38100">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30000"/>
              </a:lnSpc>
            </a:pPr>
            <a:r>
              <a:rPr kumimoji="1" lang="ja-JP" altLang="en-US" sz="1600" b="1" dirty="0">
                <a:solidFill>
                  <a:schemeClr val="tx1">
                    <a:lumMod val="75000"/>
                    <a:lumOff val="25000"/>
                  </a:schemeClr>
                </a:solidFill>
                <a:latin typeface="メイリオ" panose="020B0604030504040204" pitchFamily="50" charset="-128"/>
                <a:ea typeface="メイリオ" panose="020B0604030504040204" pitchFamily="50" charset="-128"/>
              </a:rPr>
              <a:t>自力での水分摂取</a:t>
            </a:r>
            <a:endParaRPr kumimoji="1" lang="en-US" altLang="ja-JP" sz="16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grpSp>
        <p:nvGrpSpPr>
          <p:cNvPr id="22" name="グループ化 21">
            <a:extLst>
              <a:ext uri="{FF2B5EF4-FFF2-40B4-BE49-F238E27FC236}">
                <a16:creationId xmlns:a16="http://schemas.microsoft.com/office/drawing/2014/main" id="{9B0E2CDD-6A97-DA85-A17F-A3696F992F3E}"/>
              </a:ext>
            </a:extLst>
          </p:cNvPr>
          <p:cNvGrpSpPr/>
          <p:nvPr/>
        </p:nvGrpSpPr>
        <p:grpSpPr>
          <a:xfrm>
            <a:off x="609100" y="7372420"/>
            <a:ext cx="5543850" cy="468000"/>
            <a:chOff x="609101" y="7053330"/>
            <a:chExt cx="5543850" cy="468000"/>
          </a:xfrm>
        </p:grpSpPr>
        <p:sp>
          <p:nvSpPr>
            <p:cNvPr id="15" name="四角形: 角を丸くする 14">
              <a:extLst>
                <a:ext uri="{FF2B5EF4-FFF2-40B4-BE49-F238E27FC236}">
                  <a16:creationId xmlns:a16="http://schemas.microsoft.com/office/drawing/2014/main" id="{F1BBE68B-8323-D698-5A15-66FC75E80A93}"/>
                </a:ext>
              </a:extLst>
            </p:cNvPr>
            <p:cNvSpPr/>
            <p:nvPr/>
          </p:nvSpPr>
          <p:spPr>
            <a:xfrm>
              <a:off x="3992951" y="7053330"/>
              <a:ext cx="2160000" cy="468000"/>
            </a:xfrm>
            <a:prstGeom prst="roundRect">
              <a:avLst>
                <a:gd name="adj" fmla="val 7207"/>
              </a:avLst>
            </a:prstGeom>
            <a:noFill/>
            <a:ln w="38100">
              <a:solidFill>
                <a:srgbClr val="4EBBD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30000"/>
                </a:lnSpc>
              </a:pPr>
              <a:r>
                <a:rPr kumimoji="1" lang="ja-JP" altLang="en-US" sz="1600" b="1" dirty="0">
                  <a:solidFill>
                    <a:schemeClr val="tx1">
                      <a:lumMod val="75000"/>
                      <a:lumOff val="25000"/>
                    </a:schemeClr>
                  </a:solidFill>
                  <a:latin typeface="メイリオ" panose="020B0604030504040204" pitchFamily="50" charset="-128"/>
                  <a:ea typeface="メイリオ" panose="020B0604030504040204" pitchFamily="50" charset="-128"/>
                </a:rPr>
                <a:t>経過観察</a:t>
              </a:r>
              <a:endParaRPr kumimoji="1" lang="en-US" altLang="ja-JP" sz="16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6" name="四角形: 角を丸くする 15">
              <a:extLst>
                <a:ext uri="{FF2B5EF4-FFF2-40B4-BE49-F238E27FC236}">
                  <a16:creationId xmlns:a16="http://schemas.microsoft.com/office/drawing/2014/main" id="{B046EDA5-CE1A-0439-91EF-EC350169F8F6}"/>
                </a:ext>
              </a:extLst>
            </p:cNvPr>
            <p:cNvSpPr/>
            <p:nvPr/>
          </p:nvSpPr>
          <p:spPr>
            <a:xfrm>
              <a:off x="609101" y="7053330"/>
              <a:ext cx="2160000" cy="468000"/>
            </a:xfrm>
            <a:prstGeom prst="roundRect">
              <a:avLst>
                <a:gd name="adj" fmla="val 7207"/>
              </a:avLst>
            </a:prstGeom>
            <a:noFill/>
            <a:ln w="38100">
              <a:solidFill>
                <a:srgbClr val="4EBBD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30000"/>
                </a:lnSpc>
              </a:pPr>
              <a:r>
                <a:rPr kumimoji="1" lang="ja-JP" altLang="en-US" sz="1600" b="1" dirty="0">
                  <a:solidFill>
                    <a:schemeClr val="tx1">
                      <a:lumMod val="75000"/>
                      <a:lumOff val="25000"/>
                    </a:schemeClr>
                  </a:solidFill>
                  <a:latin typeface="メイリオ" panose="020B0604030504040204" pitchFamily="50" charset="-128"/>
                  <a:ea typeface="メイリオ" panose="020B0604030504040204" pitchFamily="50" charset="-128"/>
                </a:rPr>
                <a:t>医療機関への搬送</a:t>
              </a:r>
              <a:endParaRPr kumimoji="1" lang="en-US" altLang="ja-JP" sz="16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grpSp>
      <p:sp>
        <p:nvSpPr>
          <p:cNvPr id="17" name="四角形: 角を丸くする 16">
            <a:extLst>
              <a:ext uri="{FF2B5EF4-FFF2-40B4-BE49-F238E27FC236}">
                <a16:creationId xmlns:a16="http://schemas.microsoft.com/office/drawing/2014/main" id="{7165A544-4F8E-6A33-B433-FB593F2399E8}"/>
              </a:ext>
            </a:extLst>
          </p:cNvPr>
          <p:cNvSpPr/>
          <p:nvPr/>
        </p:nvSpPr>
        <p:spPr>
          <a:xfrm>
            <a:off x="969100" y="4719000"/>
            <a:ext cx="1440000" cy="468000"/>
          </a:xfrm>
          <a:prstGeom prst="roundRect">
            <a:avLst>
              <a:gd name="adj" fmla="val 7207"/>
            </a:avLst>
          </a:prstGeom>
          <a:noFill/>
          <a:ln w="38100">
            <a:solidFill>
              <a:srgbClr val="4EBBD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30000"/>
              </a:lnSpc>
            </a:pPr>
            <a:r>
              <a:rPr kumimoji="1" lang="ja-JP" altLang="en-US" sz="1600" b="1" dirty="0">
                <a:solidFill>
                  <a:schemeClr val="tx1">
                    <a:lumMod val="75000"/>
                    <a:lumOff val="25000"/>
                  </a:schemeClr>
                </a:solidFill>
                <a:latin typeface="メイリオ" panose="020B0604030504040204" pitchFamily="50" charset="-128"/>
                <a:ea typeface="メイリオ" panose="020B0604030504040204" pitchFamily="50" charset="-128"/>
              </a:rPr>
              <a:t>救急隊要請</a:t>
            </a:r>
            <a:endParaRPr kumimoji="1" lang="en-US" altLang="ja-JP" sz="16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20" name="四角形: 角を丸くする 19">
            <a:extLst>
              <a:ext uri="{FF2B5EF4-FFF2-40B4-BE49-F238E27FC236}">
                <a16:creationId xmlns:a16="http://schemas.microsoft.com/office/drawing/2014/main" id="{1ABEF1DF-BCBD-AA6F-4575-DFFCC1B30251}"/>
              </a:ext>
            </a:extLst>
          </p:cNvPr>
          <p:cNvSpPr/>
          <p:nvPr/>
        </p:nvSpPr>
        <p:spPr>
          <a:xfrm>
            <a:off x="456950" y="8313380"/>
            <a:ext cx="5944100" cy="900000"/>
          </a:xfrm>
          <a:prstGeom prst="roundRect">
            <a:avLst>
              <a:gd name="adj" fmla="val 7207"/>
            </a:avLst>
          </a:prstGeom>
          <a:solidFill>
            <a:srgbClr val="DDF3F7"/>
          </a:solidFill>
          <a:ln w="38100">
            <a:solidFill>
              <a:srgbClr val="4EBBD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30000"/>
              </a:lnSpc>
            </a:pPr>
            <a:r>
              <a:rPr kumimoji="1" lang="ja-JP" altLang="en-US" sz="1600" b="1" dirty="0">
                <a:solidFill>
                  <a:schemeClr val="tx1">
                    <a:lumMod val="75000"/>
                    <a:lumOff val="25000"/>
                  </a:schemeClr>
                </a:solidFill>
                <a:latin typeface="メイリオ" panose="020B0604030504040204" pitchFamily="50" charset="-128"/>
                <a:ea typeface="メイリオ" panose="020B0604030504040204" pitchFamily="50" charset="-128"/>
              </a:rPr>
              <a:t>回復後の体調急変等により症状が悪化するケース</a:t>
            </a:r>
            <a:r>
              <a:rPr kumimoji="1" lang="ja-JP" altLang="en-US" sz="1200" b="1" dirty="0">
                <a:solidFill>
                  <a:schemeClr val="tx1">
                    <a:lumMod val="75000"/>
                    <a:lumOff val="25000"/>
                  </a:schemeClr>
                </a:solidFill>
                <a:latin typeface="メイリオ" panose="020B0604030504040204" pitchFamily="50" charset="-128"/>
                <a:ea typeface="メイリオ" panose="020B0604030504040204" pitchFamily="50" charset="-128"/>
              </a:rPr>
              <a:t>があるため、</a:t>
            </a:r>
            <a:endParaRPr kumimoji="1" lang="en-US" altLang="ja-JP" sz="1200" b="1" dirty="0">
              <a:solidFill>
                <a:schemeClr val="tx1">
                  <a:lumMod val="75000"/>
                  <a:lumOff val="25000"/>
                </a:schemeClr>
              </a:solidFill>
              <a:latin typeface="メイリオ" panose="020B0604030504040204" pitchFamily="50" charset="-128"/>
              <a:ea typeface="メイリオ" panose="020B0604030504040204" pitchFamily="50" charset="-128"/>
            </a:endParaRPr>
          </a:p>
          <a:p>
            <a:pPr algn="ctr">
              <a:lnSpc>
                <a:spcPct val="130000"/>
              </a:lnSpc>
            </a:pPr>
            <a:r>
              <a:rPr kumimoji="1" lang="ja-JP" altLang="en-US" sz="1200" b="1" dirty="0">
                <a:solidFill>
                  <a:schemeClr val="tx1">
                    <a:lumMod val="75000"/>
                    <a:lumOff val="25000"/>
                  </a:schemeClr>
                </a:solidFill>
                <a:latin typeface="メイリオ" panose="020B0604030504040204" pitchFamily="50" charset="-128"/>
                <a:ea typeface="メイリオ" panose="020B0604030504040204" pitchFamily="50" charset="-128"/>
              </a:rPr>
              <a:t>連絡体制や体調急変時等の対応をあらかじめ定めておく</a:t>
            </a:r>
            <a:endParaRPr kumimoji="1" lang="en-US" altLang="ja-JP" sz="16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21" name="テキスト ボックス 20">
            <a:extLst>
              <a:ext uri="{FF2B5EF4-FFF2-40B4-BE49-F238E27FC236}">
                <a16:creationId xmlns:a16="http://schemas.microsoft.com/office/drawing/2014/main" id="{902FEEAD-D815-AC1C-EA85-3BB177C431D3}"/>
              </a:ext>
            </a:extLst>
          </p:cNvPr>
          <p:cNvSpPr txBox="1"/>
          <p:nvPr/>
        </p:nvSpPr>
        <p:spPr>
          <a:xfrm>
            <a:off x="1821450" y="9444791"/>
            <a:ext cx="4731750" cy="246221"/>
          </a:xfrm>
          <a:prstGeom prst="rect">
            <a:avLst/>
          </a:prstGeom>
          <a:noFill/>
        </p:spPr>
        <p:txBody>
          <a:bodyPr wrap="square" rtlCol="0">
            <a:spAutoFit/>
          </a:bodyPr>
          <a:lstStyle/>
          <a:p>
            <a:pPr algn="r"/>
            <a:r>
              <a:rPr kumimoji="1" lang="en-US" altLang="ja-JP" sz="1000" dirty="0">
                <a:latin typeface="メイリオ" panose="020B0604030504040204" pitchFamily="50" charset="-128"/>
                <a:ea typeface="メイリオ" panose="020B0604030504040204" pitchFamily="50" charset="-128"/>
              </a:rPr>
              <a:t>※ </a:t>
            </a:r>
            <a:r>
              <a:rPr kumimoji="1" lang="ja-JP" altLang="en-US" sz="1000" dirty="0">
                <a:latin typeface="メイリオ" panose="020B0604030504040204" pitchFamily="50" charset="-128"/>
                <a:ea typeface="メイリオ" panose="020B0604030504040204" pitchFamily="50" charset="-128"/>
              </a:rPr>
              <a:t>これはあくまでも参考例であり、現場の実情にあった内容にしましょう</a:t>
            </a:r>
          </a:p>
        </p:txBody>
      </p:sp>
      <p:sp>
        <p:nvSpPr>
          <p:cNvPr id="24" name="二等辺三角形 23">
            <a:extLst>
              <a:ext uri="{FF2B5EF4-FFF2-40B4-BE49-F238E27FC236}">
                <a16:creationId xmlns:a16="http://schemas.microsoft.com/office/drawing/2014/main" id="{D5418055-48CC-EDA8-35BD-C1C0E000F32C}"/>
              </a:ext>
            </a:extLst>
          </p:cNvPr>
          <p:cNvSpPr/>
          <p:nvPr/>
        </p:nvSpPr>
        <p:spPr>
          <a:xfrm rot="10800000">
            <a:off x="3285000" y="1988610"/>
            <a:ext cx="288000" cy="180000"/>
          </a:xfrm>
          <a:prstGeom prst="triangl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二等辺三角形 24">
            <a:extLst>
              <a:ext uri="{FF2B5EF4-FFF2-40B4-BE49-F238E27FC236}">
                <a16:creationId xmlns:a16="http://schemas.microsoft.com/office/drawing/2014/main" id="{1CF66491-6E38-C11A-EDA2-07B3DC151B5D}"/>
              </a:ext>
            </a:extLst>
          </p:cNvPr>
          <p:cNvSpPr/>
          <p:nvPr/>
        </p:nvSpPr>
        <p:spPr>
          <a:xfrm rot="10800000">
            <a:off x="3285000" y="2879370"/>
            <a:ext cx="288000" cy="180000"/>
          </a:xfrm>
          <a:prstGeom prst="triangl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フリーフォーム: 図形 27">
            <a:extLst>
              <a:ext uri="{FF2B5EF4-FFF2-40B4-BE49-F238E27FC236}">
                <a16:creationId xmlns:a16="http://schemas.microsoft.com/office/drawing/2014/main" id="{5283F09D-317C-1708-E19B-2C45F6310AE7}"/>
              </a:ext>
            </a:extLst>
          </p:cNvPr>
          <p:cNvSpPr/>
          <p:nvPr/>
        </p:nvSpPr>
        <p:spPr>
          <a:xfrm>
            <a:off x="1681750" y="3392940"/>
            <a:ext cx="630000" cy="1306060"/>
          </a:xfrm>
          <a:custGeom>
            <a:avLst/>
            <a:gdLst>
              <a:gd name="connsiteX0" fmla="*/ 850900 w 850900"/>
              <a:gd name="connsiteY0" fmla="*/ 0 h 1320800"/>
              <a:gd name="connsiteX1" fmla="*/ 0 w 850900"/>
              <a:gd name="connsiteY1" fmla="*/ 0 h 1320800"/>
              <a:gd name="connsiteX2" fmla="*/ 0 w 850900"/>
              <a:gd name="connsiteY2" fmla="*/ 1320800 h 1320800"/>
            </a:gdLst>
            <a:ahLst/>
            <a:cxnLst>
              <a:cxn ang="0">
                <a:pos x="connsiteX0" y="connsiteY0"/>
              </a:cxn>
              <a:cxn ang="0">
                <a:pos x="connsiteX1" y="connsiteY1"/>
              </a:cxn>
              <a:cxn ang="0">
                <a:pos x="connsiteX2" y="connsiteY2"/>
              </a:cxn>
            </a:cxnLst>
            <a:rect l="l" t="t" r="r" b="b"/>
            <a:pathLst>
              <a:path w="850900" h="1320800">
                <a:moveTo>
                  <a:pt x="850900" y="0"/>
                </a:moveTo>
                <a:lnTo>
                  <a:pt x="0" y="0"/>
                </a:lnTo>
                <a:lnTo>
                  <a:pt x="0" y="1320800"/>
                </a:lnTo>
              </a:path>
            </a:pathLst>
          </a:custGeom>
          <a:noFill/>
          <a:ln w="25400">
            <a:solidFill>
              <a:schemeClr val="bg1">
                <a:lumMod val="75000"/>
              </a:schemeClr>
            </a:solidFill>
            <a:tailEnd type="triangle"/>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0" name="直線矢印コネクタ 29">
            <a:extLst>
              <a:ext uri="{FF2B5EF4-FFF2-40B4-BE49-F238E27FC236}">
                <a16:creationId xmlns:a16="http://schemas.microsoft.com/office/drawing/2014/main" id="{BC8AA2DA-527A-AE4E-E9BE-13C95B5DA20C}"/>
              </a:ext>
            </a:extLst>
          </p:cNvPr>
          <p:cNvCxnSpPr>
            <a:cxnSpLocks/>
          </p:cNvCxnSpPr>
          <p:nvPr/>
        </p:nvCxnSpPr>
        <p:spPr>
          <a:xfrm>
            <a:off x="3429000" y="3652340"/>
            <a:ext cx="0" cy="1776910"/>
          </a:xfrm>
          <a:prstGeom prst="straightConnector1">
            <a:avLst/>
          </a:prstGeom>
          <a:ln w="254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3" name="直線矢印コネクタ 32">
            <a:extLst>
              <a:ext uri="{FF2B5EF4-FFF2-40B4-BE49-F238E27FC236}">
                <a16:creationId xmlns:a16="http://schemas.microsoft.com/office/drawing/2014/main" id="{77BE8149-7A64-D42E-F0BD-6588504CB9F6}"/>
              </a:ext>
            </a:extLst>
          </p:cNvPr>
          <p:cNvCxnSpPr>
            <a:cxnSpLocks/>
          </p:cNvCxnSpPr>
          <p:nvPr/>
        </p:nvCxnSpPr>
        <p:spPr>
          <a:xfrm>
            <a:off x="1689100" y="7878520"/>
            <a:ext cx="0" cy="408230"/>
          </a:xfrm>
          <a:prstGeom prst="straightConnector1">
            <a:avLst/>
          </a:prstGeom>
          <a:ln w="254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5" name="直線矢印コネクタ 34">
            <a:extLst>
              <a:ext uri="{FF2B5EF4-FFF2-40B4-BE49-F238E27FC236}">
                <a16:creationId xmlns:a16="http://schemas.microsoft.com/office/drawing/2014/main" id="{65CB2A50-5381-B713-2040-C52E9F821E07}"/>
              </a:ext>
            </a:extLst>
          </p:cNvPr>
          <p:cNvCxnSpPr>
            <a:cxnSpLocks/>
          </p:cNvCxnSpPr>
          <p:nvPr/>
        </p:nvCxnSpPr>
        <p:spPr>
          <a:xfrm>
            <a:off x="5072950" y="7878520"/>
            <a:ext cx="0" cy="408230"/>
          </a:xfrm>
          <a:prstGeom prst="straightConnector1">
            <a:avLst/>
          </a:prstGeom>
          <a:ln w="254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a:extLst>
              <a:ext uri="{FF2B5EF4-FFF2-40B4-BE49-F238E27FC236}">
                <a16:creationId xmlns:a16="http://schemas.microsoft.com/office/drawing/2014/main" id="{1174AB5F-5239-7AA5-AC32-B4645ABEA9D0}"/>
              </a:ext>
            </a:extLst>
          </p:cNvPr>
          <p:cNvCxnSpPr>
            <a:cxnSpLocks/>
          </p:cNvCxnSpPr>
          <p:nvPr/>
        </p:nvCxnSpPr>
        <p:spPr>
          <a:xfrm>
            <a:off x="1689100" y="5211520"/>
            <a:ext cx="0" cy="2132255"/>
          </a:xfrm>
          <a:prstGeom prst="straightConnector1">
            <a:avLst/>
          </a:prstGeom>
          <a:ln w="254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9" name="フリーフォーム: 図形 38">
            <a:extLst>
              <a:ext uri="{FF2B5EF4-FFF2-40B4-BE49-F238E27FC236}">
                <a16:creationId xmlns:a16="http://schemas.microsoft.com/office/drawing/2014/main" id="{692DE0EF-227E-106A-84D4-0ABB6E158C2A}"/>
              </a:ext>
            </a:extLst>
          </p:cNvPr>
          <p:cNvSpPr/>
          <p:nvPr/>
        </p:nvSpPr>
        <p:spPr>
          <a:xfrm>
            <a:off x="1929050" y="5685678"/>
            <a:ext cx="396000" cy="1656000"/>
          </a:xfrm>
          <a:custGeom>
            <a:avLst/>
            <a:gdLst>
              <a:gd name="connsiteX0" fmla="*/ 850900 w 850900"/>
              <a:gd name="connsiteY0" fmla="*/ 0 h 1320800"/>
              <a:gd name="connsiteX1" fmla="*/ 0 w 850900"/>
              <a:gd name="connsiteY1" fmla="*/ 0 h 1320800"/>
              <a:gd name="connsiteX2" fmla="*/ 0 w 850900"/>
              <a:gd name="connsiteY2" fmla="*/ 1320800 h 1320800"/>
            </a:gdLst>
            <a:ahLst/>
            <a:cxnLst>
              <a:cxn ang="0">
                <a:pos x="connsiteX0" y="connsiteY0"/>
              </a:cxn>
              <a:cxn ang="0">
                <a:pos x="connsiteX1" y="connsiteY1"/>
              </a:cxn>
              <a:cxn ang="0">
                <a:pos x="connsiteX2" y="connsiteY2"/>
              </a:cxn>
            </a:cxnLst>
            <a:rect l="l" t="t" r="r" b="b"/>
            <a:pathLst>
              <a:path w="850900" h="1320800">
                <a:moveTo>
                  <a:pt x="850900" y="0"/>
                </a:moveTo>
                <a:lnTo>
                  <a:pt x="0" y="0"/>
                </a:lnTo>
                <a:lnTo>
                  <a:pt x="0" y="1320800"/>
                </a:lnTo>
              </a:path>
            </a:pathLst>
          </a:custGeom>
          <a:noFill/>
          <a:ln w="25400">
            <a:solidFill>
              <a:schemeClr val="bg1">
                <a:lumMod val="75000"/>
              </a:schemeClr>
            </a:solidFill>
            <a:tailEnd type="triangle"/>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フリーフォーム: 図形 40">
            <a:extLst>
              <a:ext uri="{FF2B5EF4-FFF2-40B4-BE49-F238E27FC236}">
                <a16:creationId xmlns:a16="http://schemas.microsoft.com/office/drawing/2014/main" id="{159079CF-0E59-713B-BB10-33847610CEB8}"/>
              </a:ext>
            </a:extLst>
          </p:cNvPr>
          <p:cNvSpPr/>
          <p:nvPr/>
        </p:nvSpPr>
        <p:spPr>
          <a:xfrm flipH="1">
            <a:off x="4532950" y="5695580"/>
            <a:ext cx="540000" cy="1656000"/>
          </a:xfrm>
          <a:custGeom>
            <a:avLst/>
            <a:gdLst>
              <a:gd name="connsiteX0" fmla="*/ 850900 w 850900"/>
              <a:gd name="connsiteY0" fmla="*/ 0 h 1320800"/>
              <a:gd name="connsiteX1" fmla="*/ 0 w 850900"/>
              <a:gd name="connsiteY1" fmla="*/ 0 h 1320800"/>
              <a:gd name="connsiteX2" fmla="*/ 0 w 850900"/>
              <a:gd name="connsiteY2" fmla="*/ 1320800 h 1320800"/>
            </a:gdLst>
            <a:ahLst/>
            <a:cxnLst>
              <a:cxn ang="0">
                <a:pos x="connsiteX0" y="connsiteY0"/>
              </a:cxn>
              <a:cxn ang="0">
                <a:pos x="connsiteX1" y="connsiteY1"/>
              </a:cxn>
              <a:cxn ang="0">
                <a:pos x="connsiteX2" y="connsiteY2"/>
              </a:cxn>
            </a:cxnLst>
            <a:rect l="l" t="t" r="r" b="b"/>
            <a:pathLst>
              <a:path w="850900" h="1320800">
                <a:moveTo>
                  <a:pt x="850900" y="0"/>
                </a:moveTo>
                <a:lnTo>
                  <a:pt x="0" y="0"/>
                </a:lnTo>
                <a:lnTo>
                  <a:pt x="0" y="1320800"/>
                </a:lnTo>
              </a:path>
            </a:pathLst>
          </a:custGeom>
          <a:noFill/>
          <a:ln w="25400">
            <a:solidFill>
              <a:schemeClr val="bg1">
                <a:lumMod val="75000"/>
              </a:schemeClr>
            </a:solidFill>
            <a:tailEnd type="triangle"/>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0" name="グループ化 49">
            <a:extLst>
              <a:ext uri="{FF2B5EF4-FFF2-40B4-BE49-F238E27FC236}">
                <a16:creationId xmlns:a16="http://schemas.microsoft.com/office/drawing/2014/main" id="{084D363E-60EC-CBD3-53AF-11DBF9032DE6}"/>
              </a:ext>
            </a:extLst>
          </p:cNvPr>
          <p:cNvGrpSpPr/>
          <p:nvPr/>
        </p:nvGrpSpPr>
        <p:grpSpPr>
          <a:xfrm>
            <a:off x="4528050" y="919200"/>
            <a:ext cx="2126750" cy="1966400"/>
            <a:chOff x="4528050" y="919200"/>
            <a:chExt cx="2126750" cy="1966400"/>
          </a:xfrm>
        </p:grpSpPr>
        <p:sp>
          <p:nvSpPr>
            <p:cNvPr id="18" name="四角形: 角を丸くする 17">
              <a:extLst>
                <a:ext uri="{FF2B5EF4-FFF2-40B4-BE49-F238E27FC236}">
                  <a16:creationId xmlns:a16="http://schemas.microsoft.com/office/drawing/2014/main" id="{FB5D983C-4C3A-6A4E-EDEF-2D922C877E10}"/>
                </a:ext>
              </a:extLst>
            </p:cNvPr>
            <p:cNvSpPr/>
            <p:nvPr/>
          </p:nvSpPr>
          <p:spPr>
            <a:xfrm>
              <a:off x="4698000" y="919200"/>
              <a:ext cx="1956800" cy="1966400"/>
            </a:xfrm>
            <a:prstGeom prst="roundRect">
              <a:avLst>
                <a:gd name="adj" fmla="val 3313"/>
              </a:avLst>
            </a:prstGeom>
            <a:solidFill>
              <a:srgbClr val="FBE9E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20000"/>
                </a:lnSpc>
                <a:spcAft>
                  <a:spcPts val="300"/>
                </a:spcAft>
              </a:pPr>
              <a:r>
                <a:rPr kumimoji="1" lang="ja-JP" altLang="en-US" sz="1100" b="1" dirty="0">
                  <a:solidFill>
                    <a:srgbClr val="DB4D6D"/>
                  </a:solidFill>
                  <a:latin typeface="メイリオ" panose="020B0604030504040204" pitchFamily="50" charset="-128"/>
                  <a:ea typeface="メイリオ" panose="020B0604030504040204" pitchFamily="50" charset="-128"/>
                </a:rPr>
                <a:t>熱中症が疑われる症状例</a:t>
              </a:r>
              <a:endParaRPr kumimoji="1" lang="en-US" altLang="ja-JP" sz="1100" b="1" dirty="0">
                <a:solidFill>
                  <a:srgbClr val="DB4D6D"/>
                </a:solidFill>
                <a:latin typeface="メイリオ" panose="020B0604030504040204" pitchFamily="50" charset="-128"/>
                <a:ea typeface="メイリオ" panose="020B0604030504040204" pitchFamily="50" charset="-128"/>
              </a:endParaRPr>
            </a:p>
            <a:p>
              <a:pPr>
                <a:lnSpc>
                  <a:spcPct val="120000"/>
                </a:lnSpc>
              </a:pPr>
              <a:r>
                <a:rPr kumimoji="1" lang="ja-JP" altLang="en-US" sz="1100" b="1" dirty="0">
                  <a:solidFill>
                    <a:schemeClr val="tx1">
                      <a:lumMod val="75000"/>
                      <a:lumOff val="25000"/>
                    </a:schemeClr>
                  </a:solidFill>
                  <a:latin typeface="メイリオ" panose="020B0604030504040204" pitchFamily="50" charset="-128"/>
                  <a:ea typeface="メイリオ" panose="020B0604030504040204" pitchFamily="50" charset="-128"/>
                </a:rPr>
                <a:t>他覚症状</a:t>
              </a:r>
              <a:endParaRPr kumimoji="1" lang="en-US" altLang="ja-JP" sz="1100" b="1" dirty="0">
                <a:solidFill>
                  <a:schemeClr val="tx1">
                    <a:lumMod val="75000"/>
                    <a:lumOff val="25000"/>
                  </a:schemeClr>
                </a:solidFill>
                <a:latin typeface="メイリオ" panose="020B0604030504040204" pitchFamily="50" charset="-128"/>
                <a:ea typeface="メイリオ" panose="020B0604030504040204" pitchFamily="50" charset="-128"/>
              </a:endParaRPr>
            </a:p>
            <a:p>
              <a:pPr>
                <a:lnSpc>
                  <a:spcPct val="120000"/>
                </a:lnSpc>
              </a:pPr>
              <a:r>
                <a:rPr kumimoji="1" lang="ja-JP" altLang="en-US" sz="1000" dirty="0">
                  <a:solidFill>
                    <a:schemeClr val="tx1">
                      <a:lumMod val="75000"/>
                      <a:lumOff val="25000"/>
                    </a:schemeClr>
                  </a:solidFill>
                  <a:latin typeface="メイリオ" panose="020B0604030504040204" pitchFamily="50" charset="-128"/>
                  <a:ea typeface="メイリオ" panose="020B0604030504040204" pitchFamily="50" charset="-128"/>
                </a:rPr>
                <a:t>ふらつき、生あくび、失神、大量の発汗、けいれんなど</a:t>
              </a:r>
              <a:endParaRPr kumimoji="1" lang="en-US" altLang="ja-JP" sz="1000" dirty="0">
                <a:solidFill>
                  <a:schemeClr val="tx1">
                    <a:lumMod val="75000"/>
                    <a:lumOff val="25000"/>
                  </a:schemeClr>
                </a:solidFill>
                <a:latin typeface="メイリオ" panose="020B0604030504040204" pitchFamily="50" charset="-128"/>
                <a:ea typeface="メイリオ" panose="020B0604030504040204" pitchFamily="50" charset="-128"/>
              </a:endParaRPr>
            </a:p>
            <a:p>
              <a:pPr>
                <a:lnSpc>
                  <a:spcPct val="120000"/>
                </a:lnSpc>
              </a:pPr>
              <a:r>
                <a:rPr kumimoji="1" lang="ja-JP" altLang="en-US" sz="1100" b="1" dirty="0">
                  <a:solidFill>
                    <a:schemeClr val="tx1">
                      <a:lumMod val="75000"/>
                      <a:lumOff val="25000"/>
                    </a:schemeClr>
                  </a:solidFill>
                  <a:latin typeface="メイリオ" panose="020B0604030504040204" pitchFamily="50" charset="-128"/>
                  <a:ea typeface="メイリオ" panose="020B0604030504040204" pitchFamily="50" charset="-128"/>
                </a:rPr>
                <a:t>自覚症状</a:t>
              </a:r>
              <a:endParaRPr kumimoji="1" lang="en-US" altLang="ja-JP" sz="1100" b="1" dirty="0">
                <a:solidFill>
                  <a:schemeClr val="tx1">
                    <a:lumMod val="75000"/>
                    <a:lumOff val="25000"/>
                  </a:schemeClr>
                </a:solidFill>
                <a:latin typeface="メイリオ" panose="020B0604030504040204" pitchFamily="50" charset="-128"/>
                <a:ea typeface="メイリオ" panose="020B0604030504040204" pitchFamily="50" charset="-128"/>
              </a:endParaRPr>
            </a:p>
            <a:p>
              <a:pPr>
                <a:lnSpc>
                  <a:spcPct val="120000"/>
                </a:lnSpc>
              </a:pPr>
              <a:r>
                <a:rPr kumimoji="1" lang="ja-JP" altLang="en-US" sz="1000" dirty="0">
                  <a:solidFill>
                    <a:schemeClr val="tx1">
                      <a:lumMod val="75000"/>
                      <a:lumOff val="25000"/>
                    </a:schemeClr>
                  </a:solidFill>
                  <a:latin typeface="メイリオ" panose="020B0604030504040204" pitchFamily="50" charset="-128"/>
                  <a:ea typeface="メイリオ" panose="020B0604030504040204" pitchFamily="50" charset="-128"/>
                </a:rPr>
                <a:t>めまい、筋肉痛・筋肉の硬直（こむら返り）、頭痛、不快感、吐き気、倦怠感、高体温など</a:t>
              </a:r>
              <a:endParaRPr kumimoji="1" lang="en-US" altLang="ja-JP" sz="10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42" name="二等辺三角形 41">
              <a:extLst>
                <a:ext uri="{FF2B5EF4-FFF2-40B4-BE49-F238E27FC236}">
                  <a16:creationId xmlns:a16="http://schemas.microsoft.com/office/drawing/2014/main" id="{B92DD87D-AA47-DFCF-6F08-51F41451DD11}"/>
                </a:ext>
              </a:extLst>
            </p:cNvPr>
            <p:cNvSpPr/>
            <p:nvPr/>
          </p:nvSpPr>
          <p:spPr>
            <a:xfrm rot="16200000">
              <a:off x="4508174" y="1028346"/>
              <a:ext cx="288200" cy="248448"/>
            </a:xfrm>
            <a:prstGeom prst="triangle">
              <a:avLst/>
            </a:prstGeom>
            <a:solidFill>
              <a:srgbClr val="FBE9E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9" name="四角形: 角を丸くする 48">
            <a:extLst>
              <a:ext uri="{FF2B5EF4-FFF2-40B4-BE49-F238E27FC236}">
                <a16:creationId xmlns:a16="http://schemas.microsoft.com/office/drawing/2014/main" id="{1D62DF07-B5E2-82AC-F6BE-B355B0C43985}"/>
              </a:ext>
            </a:extLst>
          </p:cNvPr>
          <p:cNvSpPr/>
          <p:nvPr/>
        </p:nvSpPr>
        <p:spPr>
          <a:xfrm>
            <a:off x="212200" y="919200"/>
            <a:ext cx="1956800" cy="1766250"/>
          </a:xfrm>
          <a:prstGeom prst="roundRect">
            <a:avLst>
              <a:gd name="adj" fmla="val 3313"/>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20000"/>
              </a:lnSpc>
              <a:spcAft>
                <a:spcPts val="300"/>
              </a:spcAft>
            </a:pPr>
            <a:r>
              <a:rPr kumimoji="1" lang="ja-JP" altLang="en-US" sz="1100" b="1" dirty="0">
                <a:solidFill>
                  <a:schemeClr val="tx1">
                    <a:lumMod val="75000"/>
                    <a:lumOff val="25000"/>
                  </a:schemeClr>
                </a:solidFill>
                <a:latin typeface="メイリオ" panose="020B0604030504040204" pitchFamily="50" charset="-128"/>
                <a:ea typeface="メイリオ" panose="020B0604030504040204" pitchFamily="50" charset="-128"/>
              </a:rPr>
              <a:t>責任者○○○○</a:t>
            </a:r>
            <a:endParaRPr kumimoji="1" lang="en-US" altLang="ja-JP" sz="1100" b="1" dirty="0">
              <a:solidFill>
                <a:schemeClr val="tx1">
                  <a:lumMod val="75000"/>
                  <a:lumOff val="25000"/>
                </a:schemeClr>
              </a:solidFill>
              <a:latin typeface="メイリオ" panose="020B0604030504040204" pitchFamily="50" charset="-128"/>
              <a:ea typeface="メイリオ" panose="020B0604030504040204" pitchFamily="50" charset="-128"/>
            </a:endParaRPr>
          </a:p>
          <a:p>
            <a:pPr>
              <a:lnSpc>
                <a:spcPct val="120000"/>
              </a:lnSpc>
              <a:spcAft>
                <a:spcPts val="300"/>
              </a:spcAft>
            </a:pPr>
            <a:r>
              <a:rPr kumimoji="1" lang="ja-JP" altLang="en-US" sz="1050" b="1" dirty="0">
                <a:solidFill>
                  <a:schemeClr val="tx1">
                    <a:lumMod val="75000"/>
                    <a:lumOff val="25000"/>
                  </a:schemeClr>
                </a:solidFill>
                <a:latin typeface="メイリオ" panose="020B0604030504040204" pitchFamily="50" charset="-128"/>
                <a:ea typeface="メイリオ" panose="020B0604030504040204" pitchFamily="50" charset="-128"/>
              </a:rPr>
              <a:t>電話：</a:t>
            </a:r>
            <a:endParaRPr kumimoji="1" lang="en-US" altLang="ja-JP" sz="1050" b="1" dirty="0">
              <a:solidFill>
                <a:schemeClr val="tx1">
                  <a:lumMod val="75000"/>
                  <a:lumOff val="25000"/>
                </a:schemeClr>
              </a:solidFill>
              <a:latin typeface="メイリオ" panose="020B0604030504040204" pitchFamily="50" charset="-128"/>
              <a:ea typeface="メイリオ" panose="020B0604030504040204" pitchFamily="50" charset="-128"/>
            </a:endParaRPr>
          </a:p>
          <a:p>
            <a:pPr>
              <a:lnSpc>
                <a:spcPct val="120000"/>
              </a:lnSpc>
              <a:spcAft>
                <a:spcPts val="300"/>
              </a:spcAft>
            </a:pPr>
            <a:r>
              <a:rPr kumimoji="1" lang="ja-JP" altLang="en-US" sz="1050" b="1" dirty="0">
                <a:solidFill>
                  <a:schemeClr val="tx1">
                    <a:lumMod val="75000"/>
                    <a:lumOff val="25000"/>
                  </a:schemeClr>
                </a:solidFill>
                <a:latin typeface="メイリオ" panose="020B0604030504040204" pitchFamily="50" charset="-128"/>
                <a:ea typeface="メイリオ" panose="020B0604030504040204" pitchFamily="50" charset="-128"/>
              </a:rPr>
              <a:t>○○○－○○○○－○○○○</a:t>
            </a:r>
            <a:endParaRPr kumimoji="1" lang="en-US" altLang="ja-JP" sz="1050" b="1" dirty="0">
              <a:solidFill>
                <a:schemeClr val="tx1">
                  <a:lumMod val="75000"/>
                  <a:lumOff val="25000"/>
                </a:schemeClr>
              </a:solidFill>
              <a:latin typeface="メイリオ" panose="020B0604030504040204" pitchFamily="50" charset="-128"/>
              <a:ea typeface="メイリオ" panose="020B0604030504040204" pitchFamily="50" charset="-128"/>
            </a:endParaRPr>
          </a:p>
          <a:p>
            <a:pPr>
              <a:lnSpc>
                <a:spcPct val="120000"/>
              </a:lnSpc>
            </a:pPr>
            <a:r>
              <a:rPr kumimoji="1" lang="ja-JP" altLang="en-US" sz="1100" b="1" dirty="0">
                <a:solidFill>
                  <a:schemeClr val="tx1">
                    <a:lumMod val="75000"/>
                    <a:lumOff val="25000"/>
                  </a:schemeClr>
                </a:solidFill>
                <a:latin typeface="メイリオ" panose="020B0604030504040204" pitchFamily="50" charset="-128"/>
                <a:ea typeface="メイリオ" panose="020B0604030504040204" pitchFamily="50" charset="-128"/>
              </a:rPr>
              <a:t>医療機関</a:t>
            </a:r>
            <a:endParaRPr kumimoji="1" lang="en-US" altLang="ja-JP" sz="1100" b="1" dirty="0">
              <a:solidFill>
                <a:schemeClr val="tx1">
                  <a:lumMod val="75000"/>
                  <a:lumOff val="25000"/>
                </a:schemeClr>
              </a:solidFill>
              <a:latin typeface="メイリオ" panose="020B0604030504040204" pitchFamily="50" charset="-128"/>
              <a:ea typeface="メイリオ" panose="020B0604030504040204" pitchFamily="50" charset="-128"/>
            </a:endParaRPr>
          </a:p>
          <a:p>
            <a:pPr>
              <a:lnSpc>
                <a:spcPct val="120000"/>
              </a:lnSpc>
            </a:pPr>
            <a:r>
              <a:rPr kumimoji="1" lang="ja-JP" altLang="en-US" sz="1000" b="1" dirty="0">
                <a:solidFill>
                  <a:schemeClr val="tx1">
                    <a:lumMod val="75000"/>
                    <a:lumOff val="25000"/>
                  </a:schemeClr>
                </a:solidFill>
                <a:latin typeface="メイリオ" panose="020B0604030504040204" pitchFamily="50" charset="-128"/>
                <a:ea typeface="メイリオ" panose="020B0604030504040204" pitchFamily="50" charset="-128"/>
              </a:rPr>
              <a:t>○○病院</a:t>
            </a:r>
            <a:endParaRPr kumimoji="1" lang="en-US" altLang="ja-JP" sz="1000" b="1" dirty="0">
              <a:solidFill>
                <a:schemeClr val="tx1">
                  <a:lumMod val="75000"/>
                  <a:lumOff val="25000"/>
                </a:schemeClr>
              </a:solidFill>
              <a:latin typeface="メイリオ" panose="020B0604030504040204" pitchFamily="50" charset="-128"/>
              <a:ea typeface="メイリオ" panose="020B0604030504040204" pitchFamily="50" charset="-128"/>
            </a:endParaRPr>
          </a:p>
          <a:p>
            <a:pPr>
              <a:lnSpc>
                <a:spcPct val="120000"/>
              </a:lnSpc>
            </a:pPr>
            <a:r>
              <a:rPr kumimoji="1" lang="ja-JP" altLang="en-US" sz="1000" b="1" dirty="0">
                <a:solidFill>
                  <a:schemeClr val="tx1">
                    <a:lumMod val="75000"/>
                    <a:lumOff val="25000"/>
                  </a:schemeClr>
                </a:solidFill>
                <a:latin typeface="メイリオ" panose="020B0604030504040204" pitchFamily="50" charset="-128"/>
                <a:ea typeface="メイリオ" panose="020B0604030504040204" pitchFamily="50" charset="-128"/>
              </a:rPr>
              <a:t>住所：○○市○○町○－○</a:t>
            </a:r>
            <a:endParaRPr kumimoji="1" lang="en-US" altLang="ja-JP" sz="1000" b="1" dirty="0">
              <a:solidFill>
                <a:schemeClr val="tx1">
                  <a:lumMod val="75000"/>
                  <a:lumOff val="25000"/>
                </a:schemeClr>
              </a:solidFill>
              <a:latin typeface="メイリオ" panose="020B0604030504040204" pitchFamily="50" charset="-128"/>
              <a:ea typeface="メイリオ" panose="020B0604030504040204" pitchFamily="50" charset="-128"/>
            </a:endParaRPr>
          </a:p>
          <a:p>
            <a:pPr>
              <a:lnSpc>
                <a:spcPct val="120000"/>
              </a:lnSpc>
            </a:pPr>
            <a:r>
              <a:rPr kumimoji="1" lang="ja-JP" altLang="en-US" sz="1000" b="1" dirty="0">
                <a:solidFill>
                  <a:schemeClr val="tx1">
                    <a:lumMod val="75000"/>
                    <a:lumOff val="25000"/>
                  </a:schemeClr>
                </a:solidFill>
                <a:latin typeface="メイリオ" panose="020B0604030504040204" pitchFamily="50" charset="-128"/>
                <a:ea typeface="メイリオ" panose="020B0604030504040204" pitchFamily="50" charset="-128"/>
              </a:rPr>
              <a:t>電話：○○－○○○○</a:t>
            </a:r>
            <a:endParaRPr kumimoji="1" lang="en-US" altLang="ja-JP" sz="10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grpSp>
        <p:nvGrpSpPr>
          <p:cNvPr id="45" name="グループ化 44">
            <a:extLst>
              <a:ext uri="{FF2B5EF4-FFF2-40B4-BE49-F238E27FC236}">
                <a16:creationId xmlns:a16="http://schemas.microsoft.com/office/drawing/2014/main" id="{7BF9F281-873A-AEE7-7F8A-7B3A2FBC6B30}"/>
              </a:ext>
            </a:extLst>
          </p:cNvPr>
          <p:cNvGrpSpPr/>
          <p:nvPr/>
        </p:nvGrpSpPr>
        <p:grpSpPr>
          <a:xfrm>
            <a:off x="4537802" y="3158940"/>
            <a:ext cx="2116998" cy="2270310"/>
            <a:chOff x="4537802" y="3158940"/>
            <a:chExt cx="2116998" cy="2270310"/>
          </a:xfrm>
        </p:grpSpPr>
        <p:sp>
          <p:nvSpPr>
            <p:cNvPr id="19" name="四角形: 角を丸くする 18">
              <a:extLst>
                <a:ext uri="{FF2B5EF4-FFF2-40B4-BE49-F238E27FC236}">
                  <a16:creationId xmlns:a16="http://schemas.microsoft.com/office/drawing/2014/main" id="{03A2AA9D-87E8-0DDB-FFE2-90AFA94A2CE7}"/>
                </a:ext>
              </a:extLst>
            </p:cNvPr>
            <p:cNvSpPr/>
            <p:nvPr/>
          </p:nvSpPr>
          <p:spPr>
            <a:xfrm>
              <a:off x="4698000" y="3158940"/>
              <a:ext cx="1956800" cy="2270310"/>
            </a:xfrm>
            <a:prstGeom prst="roundRect">
              <a:avLst>
                <a:gd name="adj" fmla="val 3962"/>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18000"/>
                </a:lnSpc>
              </a:pPr>
              <a:r>
                <a:rPr kumimoji="1" lang="ja-JP" altLang="en-US" sz="1000" b="1" dirty="0">
                  <a:solidFill>
                    <a:schemeClr val="tx1">
                      <a:lumMod val="75000"/>
                      <a:lumOff val="25000"/>
                    </a:schemeClr>
                  </a:solidFill>
                  <a:latin typeface="メイリオ" panose="020B0604030504040204" pitchFamily="50" charset="-128"/>
                  <a:ea typeface="メイリオ" panose="020B0604030504040204" pitchFamily="50" charset="-128"/>
                </a:rPr>
                <a:t>「意識の有無」だけで判断するのではなく、</a:t>
              </a:r>
              <a:endParaRPr kumimoji="1" lang="en-US" altLang="ja-JP" sz="1000" b="1" dirty="0">
                <a:solidFill>
                  <a:schemeClr val="tx1">
                    <a:lumMod val="75000"/>
                    <a:lumOff val="25000"/>
                  </a:schemeClr>
                </a:solidFill>
                <a:latin typeface="メイリオ" panose="020B0604030504040204" pitchFamily="50" charset="-128"/>
                <a:ea typeface="メイリオ" panose="020B0604030504040204" pitchFamily="50" charset="-128"/>
              </a:endParaRPr>
            </a:p>
            <a:p>
              <a:pPr>
                <a:lnSpc>
                  <a:spcPct val="118000"/>
                </a:lnSpc>
              </a:pPr>
              <a:r>
                <a:rPr kumimoji="1" lang="ja-JP" altLang="en-US" sz="1000" dirty="0">
                  <a:solidFill>
                    <a:schemeClr val="tx1">
                      <a:lumMod val="75000"/>
                      <a:lumOff val="25000"/>
                    </a:schemeClr>
                  </a:solidFill>
                  <a:latin typeface="メイリオ" panose="020B0604030504040204" pitchFamily="50" charset="-128"/>
                  <a:ea typeface="メイリオ" panose="020B0604030504040204" pitchFamily="50" charset="-128"/>
                </a:rPr>
                <a:t>　① 返事がおかしい</a:t>
              </a:r>
              <a:endParaRPr kumimoji="1" lang="en-US" altLang="ja-JP" sz="1000" dirty="0">
                <a:solidFill>
                  <a:schemeClr val="tx1">
                    <a:lumMod val="75000"/>
                    <a:lumOff val="25000"/>
                  </a:schemeClr>
                </a:solidFill>
                <a:latin typeface="メイリオ" panose="020B0604030504040204" pitchFamily="50" charset="-128"/>
                <a:ea typeface="メイリオ" panose="020B0604030504040204" pitchFamily="50" charset="-128"/>
              </a:endParaRPr>
            </a:p>
            <a:p>
              <a:pPr>
                <a:lnSpc>
                  <a:spcPct val="118000"/>
                </a:lnSpc>
              </a:pPr>
              <a:r>
                <a:rPr kumimoji="1" lang="ja-JP" altLang="en-US" sz="1000" dirty="0">
                  <a:solidFill>
                    <a:schemeClr val="tx1">
                      <a:lumMod val="75000"/>
                      <a:lumOff val="25000"/>
                    </a:schemeClr>
                  </a:solidFill>
                  <a:latin typeface="メイリオ" panose="020B0604030504040204" pitchFamily="50" charset="-128"/>
                  <a:ea typeface="メイリオ" panose="020B0604030504040204" pitchFamily="50" charset="-128"/>
                </a:rPr>
                <a:t>　② ぼーっとしている</a:t>
              </a:r>
              <a:endParaRPr kumimoji="1" lang="en-US" altLang="ja-JP" sz="1000" dirty="0">
                <a:solidFill>
                  <a:schemeClr val="tx1">
                    <a:lumMod val="75000"/>
                    <a:lumOff val="25000"/>
                  </a:schemeClr>
                </a:solidFill>
                <a:latin typeface="メイリオ" panose="020B0604030504040204" pitchFamily="50" charset="-128"/>
                <a:ea typeface="メイリオ" panose="020B0604030504040204" pitchFamily="50" charset="-128"/>
              </a:endParaRPr>
            </a:p>
            <a:p>
              <a:pPr>
                <a:lnSpc>
                  <a:spcPct val="118000"/>
                </a:lnSpc>
              </a:pPr>
              <a:r>
                <a:rPr kumimoji="1" lang="ja-JP" altLang="en-US" sz="1000" dirty="0">
                  <a:solidFill>
                    <a:schemeClr val="tx1">
                      <a:lumMod val="75000"/>
                      <a:lumOff val="25000"/>
                    </a:schemeClr>
                  </a:solidFill>
                  <a:latin typeface="メイリオ" panose="020B0604030504040204" pitchFamily="50" charset="-128"/>
                  <a:ea typeface="メイリオ" panose="020B0604030504040204" pitchFamily="50" charset="-128"/>
                </a:rPr>
                <a:t>など、普段と様子がおかしい場合も異常等ありとして取り扱うことが適当。</a:t>
              </a:r>
              <a:endParaRPr kumimoji="1" lang="en-US" altLang="ja-JP" sz="1000" dirty="0">
                <a:solidFill>
                  <a:schemeClr val="tx1">
                    <a:lumMod val="75000"/>
                    <a:lumOff val="25000"/>
                  </a:schemeClr>
                </a:solidFill>
                <a:latin typeface="メイリオ" panose="020B0604030504040204" pitchFamily="50" charset="-128"/>
                <a:ea typeface="メイリオ" panose="020B0604030504040204" pitchFamily="50" charset="-128"/>
              </a:endParaRPr>
            </a:p>
            <a:p>
              <a:pPr>
                <a:lnSpc>
                  <a:spcPct val="118000"/>
                </a:lnSpc>
              </a:pPr>
              <a:r>
                <a:rPr kumimoji="1" lang="ja-JP" altLang="en-US" sz="1000" dirty="0">
                  <a:solidFill>
                    <a:schemeClr val="tx1">
                      <a:lumMod val="75000"/>
                      <a:lumOff val="25000"/>
                    </a:schemeClr>
                  </a:solidFill>
                  <a:latin typeface="メイリオ" panose="020B0604030504040204" pitchFamily="50" charset="-128"/>
                  <a:ea typeface="メイリオ" panose="020B0604030504040204" pitchFamily="50" charset="-128"/>
                </a:rPr>
                <a:t>判断に迷う場合は、安易な判断は避け、</a:t>
              </a:r>
              <a:r>
                <a:rPr kumimoji="1" lang="en-US" altLang="ja-JP" sz="1000" dirty="0">
                  <a:solidFill>
                    <a:schemeClr val="tx1">
                      <a:lumMod val="75000"/>
                      <a:lumOff val="25000"/>
                    </a:schemeClr>
                  </a:solidFill>
                  <a:latin typeface="メイリオ" panose="020B0604030504040204" pitchFamily="50" charset="-128"/>
                  <a:ea typeface="メイリオ" panose="020B0604030504040204" pitchFamily="50" charset="-128"/>
                </a:rPr>
                <a:t>#7119</a:t>
              </a:r>
              <a:r>
                <a:rPr kumimoji="1" lang="ja-JP" altLang="en-US" sz="1000" dirty="0">
                  <a:solidFill>
                    <a:schemeClr val="tx1">
                      <a:lumMod val="75000"/>
                      <a:lumOff val="25000"/>
                    </a:schemeClr>
                  </a:solidFill>
                  <a:latin typeface="メイリオ" panose="020B0604030504040204" pitchFamily="50" charset="-128"/>
                  <a:ea typeface="メイリオ" panose="020B0604030504040204" pitchFamily="50" charset="-128"/>
                </a:rPr>
                <a:t>等を活用するなど専門機関や医療機関に相談し専門家の指示を仰ぐこと。</a:t>
              </a:r>
              <a:endParaRPr kumimoji="1" lang="en-US" altLang="ja-JP" sz="10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44" name="二等辺三角形 43">
              <a:extLst>
                <a:ext uri="{FF2B5EF4-FFF2-40B4-BE49-F238E27FC236}">
                  <a16:creationId xmlns:a16="http://schemas.microsoft.com/office/drawing/2014/main" id="{6FB2F1F8-D779-01FA-C816-F99212D1A40E}"/>
                </a:ext>
              </a:extLst>
            </p:cNvPr>
            <p:cNvSpPr/>
            <p:nvPr/>
          </p:nvSpPr>
          <p:spPr>
            <a:xfrm rot="16200000">
              <a:off x="4517926" y="3268716"/>
              <a:ext cx="288200" cy="248448"/>
            </a:xfrm>
            <a:prstGeom prst="triangle">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7" name="グループ化 46">
            <a:extLst>
              <a:ext uri="{FF2B5EF4-FFF2-40B4-BE49-F238E27FC236}">
                <a16:creationId xmlns:a16="http://schemas.microsoft.com/office/drawing/2014/main" id="{1B9F0E33-D99A-EC31-300B-52732B97A8B7}"/>
              </a:ext>
            </a:extLst>
          </p:cNvPr>
          <p:cNvGrpSpPr/>
          <p:nvPr/>
        </p:nvGrpSpPr>
        <p:grpSpPr>
          <a:xfrm>
            <a:off x="2311750" y="6102280"/>
            <a:ext cx="2226052" cy="1249166"/>
            <a:chOff x="2169000" y="6102280"/>
            <a:chExt cx="2520000" cy="1249166"/>
          </a:xfrm>
        </p:grpSpPr>
        <p:sp>
          <p:nvSpPr>
            <p:cNvPr id="23" name="四角形: 角を丸くする 22">
              <a:extLst>
                <a:ext uri="{FF2B5EF4-FFF2-40B4-BE49-F238E27FC236}">
                  <a16:creationId xmlns:a16="http://schemas.microsoft.com/office/drawing/2014/main" id="{990CF7CE-CE05-323F-6FCD-5EADCC8EB07D}"/>
                </a:ext>
              </a:extLst>
            </p:cNvPr>
            <p:cNvSpPr/>
            <p:nvPr/>
          </p:nvSpPr>
          <p:spPr>
            <a:xfrm>
              <a:off x="2169000" y="6102280"/>
              <a:ext cx="2520000" cy="1083420"/>
            </a:xfrm>
            <a:prstGeom prst="roundRect">
              <a:avLst>
                <a:gd name="adj" fmla="val 4611"/>
              </a:avLst>
            </a:prstGeom>
            <a:solidFill>
              <a:srgbClr val="DDF3F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20000"/>
                </a:lnSpc>
              </a:pPr>
              <a:r>
                <a:rPr kumimoji="1" lang="ja-JP" altLang="en-US" sz="1000" b="1" dirty="0">
                  <a:solidFill>
                    <a:schemeClr val="tx1">
                      <a:lumMod val="75000"/>
                      <a:lumOff val="25000"/>
                    </a:schemeClr>
                  </a:solidFill>
                  <a:latin typeface="メイリオ" panose="020B0604030504040204" pitchFamily="50" charset="-128"/>
                  <a:ea typeface="メイリオ" panose="020B0604030504040204" pitchFamily="50" charset="-128"/>
                </a:rPr>
                <a:t>医療機関までの搬送の間や</a:t>
              </a:r>
              <a:endParaRPr kumimoji="1" lang="en-US" altLang="ja-JP" sz="1000" b="1" dirty="0">
                <a:solidFill>
                  <a:schemeClr val="tx1">
                    <a:lumMod val="75000"/>
                    <a:lumOff val="25000"/>
                  </a:schemeClr>
                </a:solidFill>
                <a:latin typeface="メイリオ" panose="020B0604030504040204" pitchFamily="50" charset="-128"/>
                <a:ea typeface="メイリオ" panose="020B0604030504040204" pitchFamily="50" charset="-128"/>
              </a:endParaRPr>
            </a:p>
            <a:p>
              <a:pPr algn="ctr">
                <a:lnSpc>
                  <a:spcPct val="120000"/>
                </a:lnSpc>
                <a:spcAft>
                  <a:spcPts val="300"/>
                </a:spcAft>
              </a:pPr>
              <a:r>
                <a:rPr kumimoji="1" lang="ja-JP" altLang="en-US" sz="1000" b="1" dirty="0">
                  <a:solidFill>
                    <a:schemeClr val="tx1">
                      <a:lumMod val="75000"/>
                      <a:lumOff val="25000"/>
                    </a:schemeClr>
                  </a:solidFill>
                  <a:latin typeface="メイリオ" panose="020B0604030504040204" pitchFamily="50" charset="-128"/>
                  <a:ea typeface="メイリオ" panose="020B0604030504040204" pitchFamily="50" charset="-128"/>
                </a:rPr>
                <a:t>経過観察中は、一人にしない。</a:t>
              </a:r>
              <a:endParaRPr kumimoji="1" lang="en-US" altLang="ja-JP" sz="1000" b="1" dirty="0">
                <a:solidFill>
                  <a:schemeClr val="tx1">
                    <a:lumMod val="75000"/>
                    <a:lumOff val="25000"/>
                  </a:schemeClr>
                </a:solidFill>
                <a:latin typeface="メイリオ" panose="020B0604030504040204" pitchFamily="50" charset="-128"/>
                <a:ea typeface="メイリオ" panose="020B0604030504040204" pitchFamily="50" charset="-128"/>
              </a:endParaRPr>
            </a:p>
            <a:p>
              <a:pPr algn="ctr">
                <a:lnSpc>
                  <a:spcPct val="120000"/>
                </a:lnSpc>
              </a:pPr>
              <a:r>
                <a:rPr kumimoji="1"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（単独作業の場合は</a:t>
              </a:r>
              <a:endParaRPr kumimoji="1"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a:p>
              <a:pPr algn="ctr">
                <a:lnSpc>
                  <a:spcPct val="120000"/>
                </a:lnSpc>
              </a:pPr>
              <a:r>
                <a:rPr kumimoji="1"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常に連絡できる状態を維持する）</a:t>
              </a:r>
              <a:endParaRPr kumimoji="1"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46" name="二等辺三角形 45">
              <a:extLst>
                <a:ext uri="{FF2B5EF4-FFF2-40B4-BE49-F238E27FC236}">
                  <a16:creationId xmlns:a16="http://schemas.microsoft.com/office/drawing/2014/main" id="{1E856890-279D-0C08-406D-677EA0CDB46D}"/>
                </a:ext>
              </a:extLst>
            </p:cNvPr>
            <p:cNvSpPr/>
            <p:nvPr/>
          </p:nvSpPr>
          <p:spPr>
            <a:xfrm rot="10800000">
              <a:off x="4214222" y="7102998"/>
              <a:ext cx="288200" cy="248448"/>
            </a:xfrm>
            <a:prstGeom prst="triangle">
              <a:avLst/>
            </a:prstGeom>
            <a:solidFill>
              <a:srgbClr val="DDF3F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8" name="二等辺三角形 47">
            <a:extLst>
              <a:ext uri="{FF2B5EF4-FFF2-40B4-BE49-F238E27FC236}">
                <a16:creationId xmlns:a16="http://schemas.microsoft.com/office/drawing/2014/main" id="{13A8DAA0-DCFF-75CA-A4F8-313DE8171931}"/>
              </a:ext>
            </a:extLst>
          </p:cNvPr>
          <p:cNvSpPr/>
          <p:nvPr/>
        </p:nvSpPr>
        <p:spPr>
          <a:xfrm rot="16200000">
            <a:off x="1875645" y="6332935"/>
            <a:ext cx="288200" cy="622109"/>
          </a:xfrm>
          <a:prstGeom prst="triangle">
            <a:avLst/>
          </a:prstGeom>
          <a:solidFill>
            <a:srgbClr val="DDF3F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テキスト ボックス 50">
            <a:extLst>
              <a:ext uri="{FF2B5EF4-FFF2-40B4-BE49-F238E27FC236}">
                <a16:creationId xmlns:a16="http://schemas.microsoft.com/office/drawing/2014/main" id="{FAE34316-3BC9-64A0-4F1D-F8DB64C64A82}"/>
              </a:ext>
            </a:extLst>
          </p:cNvPr>
          <p:cNvSpPr txBox="1"/>
          <p:nvPr/>
        </p:nvSpPr>
        <p:spPr>
          <a:xfrm>
            <a:off x="1438502" y="3158410"/>
            <a:ext cx="902050" cy="246221"/>
          </a:xfrm>
          <a:prstGeom prst="rect">
            <a:avLst/>
          </a:prstGeom>
          <a:noFill/>
        </p:spPr>
        <p:txBody>
          <a:bodyPr wrap="square" rtlCol="0">
            <a:spAutoFit/>
          </a:bodyPr>
          <a:lstStyle/>
          <a:p>
            <a:r>
              <a:rPr kumimoji="1" lang="ja-JP" altLang="en-US" sz="1000" dirty="0">
                <a:solidFill>
                  <a:schemeClr val="tx1">
                    <a:lumMod val="75000"/>
                    <a:lumOff val="25000"/>
                  </a:schemeClr>
                </a:solidFill>
                <a:latin typeface="メイリオ" panose="020B0604030504040204" pitchFamily="50" charset="-128"/>
                <a:ea typeface="メイリオ" panose="020B0604030504040204" pitchFamily="50" charset="-128"/>
              </a:rPr>
              <a:t>異常等あり</a:t>
            </a:r>
          </a:p>
        </p:txBody>
      </p:sp>
      <p:sp>
        <p:nvSpPr>
          <p:cNvPr id="52" name="テキスト ボックス 51">
            <a:extLst>
              <a:ext uri="{FF2B5EF4-FFF2-40B4-BE49-F238E27FC236}">
                <a16:creationId xmlns:a16="http://schemas.microsoft.com/office/drawing/2014/main" id="{AC295930-81AA-5086-EDFF-FF496835480A}"/>
              </a:ext>
            </a:extLst>
          </p:cNvPr>
          <p:cNvSpPr txBox="1"/>
          <p:nvPr/>
        </p:nvSpPr>
        <p:spPr>
          <a:xfrm>
            <a:off x="3456271" y="4300388"/>
            <a:ext cx="902050" cy="246221"/>
          </a:xfrm>
          <a:prstGeom prst="rect">
            <a:avLst/>
          </a:prstGeom>
          <a:noFill/>
        </p:spPr>
        <p:txBody>
          <a:bodyPr wrap="square" rtlCol="0">
            <a:spAutoFit/>
          </a:bodyPr>
          <a:lstStyle/>
          <a:p>
            <a:r>
              <a:rPr kumimoji="1" lang="ja-JP" altLang="en-US" sz="1000" dirty="0">
                <a:solidFill>
                  <a:schemeClr val="tx1">
                    <a:lumMod val="75000"/>
                    <a:lumOff val="25000"/>
                  </a:schemeClr>
                </a:solidFill>
                <a:latin typeface="メイリオ" panose="020B0604030504040204" pitchFamily="50" charset="-128"/>
                <a:ea typeface="メイリオ" panose="020B0604030504040204" pitchFamily="50" charset="-128"/>
              </a:rPr>
              <a:t>異常等なし</a:t>
            </a:r>
          </a:p>
        </p:txBody>
      </p:sp>
      <p:sp>
        <p:nvSpPr>
          <p:cNvPr id="53" name="テキスト ボックス 52">
            <a:extLst>
              <a:ext uri="{FF2B5EF4-FFF2-40B4-BE49-F238E27FC236}">
                <a16:creationId xmlns:a16="http://schemas.microsoft.com/office/drawing/2014/main" id="{91DA0766-6EC0-A9DC-F5D9-9EAD1EEF0537}"/>
              </a:ext>
            </a:extLst>
          </p:cNvPr>
          <p:cNvSpPr txBox="1"/>
          <p:nvPr/>
        </p:nvSpPr>
        <p:spPr>
          <a:xfrm>
            <a:off x="1671751" y="5455279"/>
            <a:ext cx="902050" cy="246221"/>
          </a:xfrm>
          <a:prstGeom prst="rect">
            <a:avLst/>
          </a:prstGeom>
          <a:noFill/>
        </p:spPr>
        <p:txBody>
          <a:bodyPr wrap="square" rtlCol="0">
            <a:spAutoFit/>
          </a:bodyPr>
          <a:lstStyle/>
          <a:p>
            <a:r>
              <a:rPr kumimoji="1" lang="ja-JP" altLang="en-US" sz="1000" dirty="0">
                <a:solidFill>
                  <a:schemeClr val="tx1">
                    <a:lumMod val="75000"/>
                    <a:lumOff val="25000"/>
                  </a:schemeClr>
                </a:solidFill>
                <a:latin typeface="メイリオ" panose="020B0604030504040204" pitchFamily="50" charset="-128"/>
                <a:ea typeface="メイリオ" panose="020B0604030504040204" pitchFamily="50" charset="-128"/>
              </a:rPr>
              <a:t>できない</a:t>
            </a:r>
          </a:p>
        </p:txBody>
      </p:sp>
      <p:sp>
        <p:nvSpPr>
          <p:cNvPr id="54" name="テキスト ボックス 53">
            <a:extLst>
              <a:ext uri="{FF2B5EF4-FFF2-40B4-BE49-F238E27FC236}">
                <a16:creationId xmlns:a16="http://schemas.microsoft.com/office/drawing/2014/main" id="{50EF100D-650F-F368-174F-A9569AB5672D}"/>
              </a:ext>
            </a:extLst>
          </p:cNvPr>
          <p:cNvSpPr txBox="1"/>
          <p:nvPr/>
        </p:nvSpPr>
        <p:spPr>
          <a:xfrm>
            <a:off x="4538152" y="5455279"/>
            <a:ext cx="648097" cy="246221"/>
          </a:xfrm>
          <a:prstGeom prst="rect">
            <a:avLst/>
          </a:prstGeom>
          <a:noFill/>
        </p:spPr>
        <p:txBody>
          <a:bodyPr wrap="square" rtlCol="0">
            <a:spAutoFit/>
          </a:bodyPr>
          <a:lstStyle/>
          <a:p>
            <a:r>
              <a:rPr kumimoji="1" lang="ja-JP" altLang="en-US" sz="1000" dirty="0">
                <a:solidFill>
                  <a:schemeClr val="tx1">
                    <a:lumMod val="75000"/>
                    <a:lumOff val="25000"/>
                  </a:schemeClr>
                </a:solidFill>
                <a:latin typeface="メイリオ" panose="020B0604030504040204" pitchFamily="50" charset="-128"/>
                <a:ea typeface="メイリオ" panose="020B0604030504040204" pitchFamily="50" charset="-128"/>
              </a:rPr>
              <a:t>できる</a:t>
            </a:r>
          </a:p>
        </p:txBody>
      </p:sp>
      <p:sp>
        <p:nvSpPr>
          <p:cNvPr id="55" name="テキスト ボックス 54">
            <a:extLst>
              <a:ext uri="{FF2B5EF4-FFF2-40B4-BE49-F238E27FC236}">
                <a16:creationId xmlns:a16="http://schemas.microsoft.com/office/drawing/2014/main" id="{4E85B80F-C9D6-3CCF-49E1-9632F1641FA5}"/>
              </a:ext>
            </a:extLst>
          </p:cNvPr>
          <p:cNvSpPr txBox="1"/>
          <p:nvPr/>
        </p:nvSpPr>
        <p:spPr>
          <a:xfrm>
            <a:off x="5115601" y="7959524"/>
            <a:ext cx="648097" cy="246221"/>
          </a:xfrm>
          <a:prstGeom prst="rect">
            <a:avLst/>
          </a:prstGeom>
          <a:noFill/>
        </p:spPr>
        <p:txBody>
          <a:bodyPr wrap="square" rtlCol="0">
            <a:spAutoFit/>
          </a:bodyPr>
          <a:lstStyle/>
          <a:p>
            <a:r>
              <a:rPr kumimoji="1" lang="ja-JP" altLang="en-US" sz="1000" dirty="0">
                <a:solidFill>
                  <a:schemeClr val="tx1">
                    <a:lumMod val="75000"/>
                    <a:lumOff val="25000"/>
                  </a:schemeClr>
                </a:solidFill>
                <a:latin typeface="メイリオ" panose="020B0604030504040204" pitchFamily="50" charset="-128"/>
                <a:ea typeface="メイリオ" panose="020B0604030504040204" pitchFamily="50" charset="-128"/>
              </a:rPr>
              <a:t>回復</a:t>
            </a:r>
          </a:p>
        </p:txBody>
      </p:sp>
      <p:sp>
        <p:nvSpPr>
          <p:cNvPr id="56" name="テキスト ボックス 55">
            <a:extLst>
              <a:ext uri="{FF2B5EF4-FFF2-40B4-BE49-F238E27FC236}">
                <a16:creationId xmlns:a16="http://schemas.microsoft.com/office/drawing/2014/main" id="{FDE01B87-AEAA-138B-DA58-37E09FDB3E27}"/>
              </a:ext>
            </a:extLst>
          </p:cNvPr>
          <p:cNvSpPr txBox="1"/>
          <p:nvPr/>
        </p:nvSpPr>
        <p:spPr>
          <a:xfrm>
            <a:off x="1700903" y="7959524"/>
            <a:ext cx="648097" cy="246221"/>
          </a:xfrm>
          <a:prstGeom prst="rect">
            <a:avLst/>
          </a:prstGeom>
          <a:noFill/>
        </p:spPr>
        <p:txBody>
          <a:bodyPr wrap="square" rtlCol="0">
            <a:spAutoFit/>
          </a:bodyPr>
          <a:lstStyle/>
          <a:p>
            <a:r>
              <a:rPr kumimoji="1" lang="ja-JP" altLang="en-US" sz="1000" dirty="0">
                <a:solidFill>
                  <a:schemeClr val="tx1">
                    <a:lumMod val="75000"/>
                    <a:lumOff val="25000"/>
                  </a:schemeClr>
                </a:solidFill>
                <a:latin typeface="メイリオ" panose="020B0604030504040204" pitchFamily="50" charset="-128"/>
                <a:ea typeface="メイリオ" panose="020B0604030504040204" pitchFamily="50" charset="-128"/>
              </a:rPr>
              <a:t>回復</a:t>
            </a:r>
          </a:p>
        </p:txBody>
      </p:sp>
      <p:cxnSp>
        <p:nvCxnSpPr>
          <p:cNvPr id="58" name="直線矢印コネクタ 57">
            <a:extLst>
              <a:ext uri="{FF2B5EF4-FFF2-40B4-BE49-F238E27FC236}">
                <a16:creationId xmlns:a16="http://schemas.microsoft.com/office/drawing/2014/main" id="{8FF96DE0-3C8D-4700-83AA-E5ADD013996F}"/>
              </a:ext>
            </a:extLst>
          </p:cNvPr>
          <p:cNvCxnSpPr>
            <a:cxnSpLocks/>
          </p:cNvCxnSpPr>
          <p:nvPr/>
        </p:nvCxnSpPr>
        <p:spPr>
          <a:xfrm flipH="1">
            <a:off x="2787650" y="7606420"/>
            <a:ext cx="1173550" cy="0"/>
          </a:xfrm>
          <a:prstGeom prst="straightConnector1">
            <a:avLst/>
          </a:prstGeom>
          <a:ln w="254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0" name="テキスト ボックス 59">
            <a:extLst>
              <a:ext uri="{FF2B5EF4-FFF2-40B4-BE49-F238E27FC236}">
                <a16:creationId xmlns:a16="http://schemas.microsoft.com/office/drawing/2014/main" id="{34FA09A1-AF7E-4226-9CE1-2A024EEFE5F9}"/>
              </a:ext>
            </a:extLst>
          </p:cNvPr>
          <p:cNvSpPr txBox="1"/>
          <p:nvPr/>
        </p:nvSpPr>
        <p:spPr>
          <a:xfrm>
            <a:off x="3004930" y="7678465"/>
            <a:ext cx="956269" cy="400110"/>
          </a:xfrm>
          <a:prstGeom prst="rect">
            <a:avLst/>
          </a:prstGeom>
          <a:noFill/>
        </p:spPr>
        <p:txBody>
          <a:bodyPr wrap="square" rtlCol="0">
            <a:spAutoFit/>
          </a:bodyPr>
          <a:lstStyle/>
          <a:p>
            <a:r>
              <a:rPr kumimoji="1" lang="ja-JP" altLang="en-US" sz="1000" dirty="0">
                <a:solidFill>
                  <a:schemeClr val="tx1">
                    <a:lumMod val="75000"/>
                    <a:lumOff val="25000"/>
                  </a:schemeClr>
                </a:solidFill>
                <a:latin typeface="メイリオ" panose="020B0604030504040204" pitchFamily="50" charset="-128"/>
                <a:ea typeface="メイリオ" panose="020B0604030504040204" pitchFamily="50" charset="-128"/>
              </a:rPr>
              <a:t>回復しない、</a:t>
            </a:r>
            <a:endParaRPr kumimoji="1" lang="en-US" altLang="ja-JP" sz="1000" dirty="0">
              <a:solidFill>
                <a:schemeClr val="tx1">
                  <a:lumMod val="75000"/>
                  <a:lumOff val="25000"/>
                </a:schemeClr>
              </a:solidFill>
              <a:latin typeface="メイリオ" panose="020B0604030504040204" pitchFamily="50" charset="-128"/>
              <a:ea typeface="メイリオ" panose="020B0604030504040204" pitchFamily="50" charset="-128"/>
            </a:endParaRPr>
          </a:p>
          <a:p>
            <a:r>
              <a:rPr kumimoji="1" lang="ja-JP" altLang="en-US" sz="1000" dirty="0">
                <a:solidFill>
                  <a:schemeClr val="tx1">
                    <a:lumMod val="75000"/>
                    <a:lumOff val="25000"/>
                  </a:schemeClr>
                </a:solidFill>
                <a:latin typeface="メイリオ" panose="020B0604030504040204" pitchFamily="50" charset="-128"/>
                <a:ea typeface="メイリオ" panose="020B0604030504040204" pitchFamily="50" charset="-128"/>
              </a:rPr>
              <a:t>症状悪化</a:t>
            </a:r>
          </a:p>
        </p:txBody>
      </p:sp>
    </p:spTree>
    <p:extLst>
      <p:ext uri="{BB962C8B-B14F-4D97-AF65-F5344CB8AC3E}">
        <p14:creationId xmlns:p14="http://schemas.microsoft.com/office/powerpoint/2010/main" val="6292316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Words>297</Words>
  <PresentationFormat>A4 210 x 297 mm</PresentationFormat>
  <Paragraphs>41</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メイリオ</vt:lpstr>
      <vt:lpstr>游ゴシック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