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1"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BBD2"/>
    <a:srgbClr val="DDF3F7"/>
    <a:srgbClr val="FBE9ED"/>
    <a:srgbClr val="DB4D6D"/>
    <a:srgbClr val="F7D5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p:scale>
          <a:sx n="75" d="100"/>
          <a:sy n="75" d="100"/>
        </p:scale>
        <p:origin x="3126" y="108"/>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3D35191-3E1D-409F-9DE4-860A3A5E25B8}" type="datetimeFigureOut">
              <a:rPr kumimoji="1" lang="ja-JP" altLang="en-US" smtClean="0"/>
              <a:t>2025/6/10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0FBADF8-05C2-4DC2-8CF7-AF11E19A0A0B}" type="slidenum">
              <a:rPr kumimoji="1" lang="ja-JP" altLang="en-US" smtClean="0"/>
              <a:t>‹#›</a:t>
            </a:fld>
            <a:endParaRPr kumimoji="1" lang="ja-JP" altLang="en-US"/>
          </a:p>
        </p:txBody>
      </p:sp>
    </p:spTree>
    <p:extLst>
      <p:ext uri="{BB962C8B-B14F-4D97-AF65-F5344CB8AC3E}">
        <p14:creationId xmlns:p14="http://schemas.microsoft.com/office/powerpoint/2010/main" val="26691830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304247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1099521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27088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442058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270078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3627551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202878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165199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12008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268230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ED88F3D-DBD4-4D7B-BBB3-8FED7E11F1FD}" type="datetimeFigureOut">
              <a:rPr kumimoji="1" lang="ja-JP" altLang="en-US" smtClean="0"/>
              <a:t>2025/6/10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829052713"/>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ED88F3D-DBD4-4D7B-BBB3-8FED7E11F1FD}" type="datetimeFigureOut">
              <a:rPr kumimoji="1" lang="ja-JP" altLang="en-US" smtClean="0"/>
              <a:t>2025/6/10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4800BC0-D2EB-435E-B233-7C84F8DA1E61}" type="slidenum">
              <a:rPr kumimoji="1" lang="ja-JP" altLang="en-US" smtClean="0"/>
              <a:t>‹#›</a:t>
            </a:fld>
            <a:endParaRPr kumimoji="1" lang="ja-JP" altLang="en-US"/>
          </a:p>
        </p:txBody>
      </p:sp>
    </p:spTree>
    <p:extLst>
      <p:ext uri="{BB962C8B-B14F-4D97-AF65-F5344CB8AC3E}">
        <p14:creationId xmlns:p14="http://schemas.microsoft.com/office/powerpoint/2010/main" val="18054336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5FCD7B43-A901-CA61-3A77-B939CC80D7E2}"/>
              </a:ext>
            </a:extLst>
          </p:cNvPr>
          <p:cNvSpPr txBox="1"/>
          <p:nvPr/>
        </p:nvSpPr>
        <p:spPr>
          <a:xfrm>
            <a:off x="749300" y="338098"/>
            <a:ext cx="5359400" cy="369332"/>
          </a:xfrm>
          <a:prstGeom prst="rect">
            <a:avLst/>
          </a:prstGeom>
          <a:noFill/>
        </p:spPr>
        <p:txBody>
          <a:bodyPr wrap="square" rtlCol="0">
            <a:spAutoFit/>
          </a:bodyPr>
          <a:lstStyle/>
          <a:p>
            <a:pPr algn="ctr"/>
            <a:r>
              <a:rPr kumimoji="1" lang="ja-JP" altLang="en-US" b="1" dirty="0">
                <a:latin typeface="メイリオ" panose="020B0604030504040204" pitchFamily="50" charset="-128"/>
                <a:ea typeface="メイリオ" panose="020B0604030504040204" pitchFamily="50" charset="-128"/>
              </a:rPr>
              <a:t>熱中症による健康障害発生時の対応計画</a:t>
            </a:r>
          </a:p>
        </p:txBody>
      </p:sp>
      <p:sp>
        <p:nvSpPr>
          <p:cNvPr id="11" name="四角形: 角を丸くする 10">
            <a:extLst>
              <a:ext uri="{FF2B5EF4-FFF2-40B4-BE49-F238E27FC236}">
                <a16:creationId xmlns:a16="http://schemas.microsoft.com/office/drawing/2014/main" id="{D7B9A247-08EF-0C83-CD23-0743A21EDCFE}"/>
              </a:ext>
            </a:extLst>
          </p:cNvPr>
          <p:cNvSpPr/>
          <p:nvPr/>
        </p:nvSpPr>
        <p:spPr>
          <a:xfrm>
            <a:off x="2349000" y="911250"/>
            <a:ext cx="2160000" cy="900000"/>
          </a:xfrm>
          <a:prstGeom prst="roundRect">
            <a:avLst>
              <a:gd name="adj" fmla="val 7207"/>
            </a:avLst>
          </a:prstGeom>
          <a:noFill/>
          <a:ln w="38100">
            <a:solidFill>
              <a:srgbClr val="DB4D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熱中症のおそれの</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ある者を発見</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2" name="四角形: 角を丸くする 11">
            <a:extLst>
              <a:ext uri="{FF2B5EF4-FFF2-40B4-BE49-F238E27FC236}">
                <a16:creationId xmlns:a16="http://schemas.microsoft.com/office/drawing/2014/main" id="{6475D5FE-54A8-38F0-944D-DC98CF5D51BF}"/>
              </a:ext>
            </a:extLst>
          </p:cNvPr>
          <p:cNvSpPr/>
          <p:nvPr/>
        </p:nvSpPr>
        <p:spPr>
          <a:xfrm>
            <a:off x="2349000" y="2272980"/>
            <a:ext cx="2160000" cy="468000"/>
          </a:xfrm>
          <a:prstGeom prst="roundRect">
            <a:avLst>
              <a:gd name="adj" fmla="val 7207"/>
            </a:avLst>
          </a:prstGeom>
          <a:noFill/>
          <a:ln w="38100">
            <a:solidFill>
              <a:srgbClr val="4EBB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作業離脱、身体冷却</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A3BBAB5A-A5D2-F837-2180-85839862DF27}"/>
              </a:ext>
            </a:extLst>
          </p:cNvPr>
          <p:cNvSpPr/>
          <p:nvPr/>
        </p:nvSpPr>
        <p:spPr>
          <a:xfrm>
            <a:off x="2349000" y="3158940"/>
            <a:ext cx="2160000" cy="468000"/>
          </a:xfrm>
          <a:prstGeom prst="roundRect">
            <a:avLst>
              <a:gd name="adj" fmla="val 7207"/>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意識の異常等</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4" name="四角形: 角を丸くする 13">
            <a:extLst>
              <a:ext uri="{FF2B5EF4-FFF2-40B4-BE49-F238E27FC236}">
                <a16:creationId xmlns:a16="http://schemas.microsoft.com/office/drawing/2014/main" id="{9C691385-F06D-DA3E-942D-3C4B8D175728}"/>
              </a:ext>
            </a:extLst>
          </p:cNvPr>
          <p:cNvSpPr/>
          <p:nvPr/>
        </p:nvSpPr>
        <p:spPr>
          <a:xfrm>
            <a:off x="2349000" y="5466280"/>
            <a:ext cx="2160000" cy="468000"/>
          </a:xfrm>
          <a:prstGeom prst="roundRect">
            <a:avLst>
              <a:gd name="adj" fmla="val 7207"/>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自力での水分摂取</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22" name="グループ化 21">
            <a:extLst>
              <a:ext uri="{FF2B5EF4-FFF2-40B4-BE49-F238E27FC236}">
                <a16:creationId xmlns:a16="http://schemas.microsoft.com/office/drawing/2014/main" id="{9B0E2CDD-6A97-DA85-A17F-A3696F992F3E}"/>
              </a:ext>
            </a:extLst>
          </p:cNvPr>
          <p:cNvGrpSpPr/>
          <p:nvPr/>
        </p:nvGrpSpPr>
        <p:grpSpPr>
          <a:xfrm>
            <a:off x="609100" y="7372420"/>
            <a:ext cx="5543850" cy="468000"/>
            <a:chOff x="609101" y="7053330"/>
            <a:chExt cx="5543850" cy="468000"/>
          </a:xfrm>
        </p:grpSpPr>
        <p:sp>
          <p:nvSpPr>
            <p:cNvPr id="15" name="四角形: 角を丸くする 14">
              <a:extLst>
                <a:ext uri="{FF2B5EF4-FFF2-40B4-BE49-F238E27FC236}">
                  <a16:creationId xmlns:a16="http://schemas.microsoft.com/office/drawing/2014/main" id="{F1BBE68B-8323-D698-5A15-66FC75E80A93}"/>
                </a:ext>
              </a:extLst>
            </p:cNvPr>
            <p:cNvSpPr/>
            <p:nvPr/>
          </p:nvSpPr>
          <p:spPr>
            <a:xfrm>
              <a:off x="3992951" y="7053330"/>
              <a:ext cx="2160000" cy="468000"/>
            </a:xfrm>
            <a:prstGeom prst="roundRect">
              <a:avLst>
                <a:gd name="adj" fmla="val 7207"/>
              </a:avLst>
            </a:prstGeom>
            <a:noFill/>
            <a:ln w="38100">
              <a:solidFill>
                <a:srgbClr val="4EBB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経過観察</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6" name="四角形: 角を丸くする 15">
              <a:extLst>
                <a:ext uri="{FF2B5EF4-FFF2-40B4-BE49-F238E27FC236}">
                  <a16:creationId xmlns:a16="http://schemas.microsoft.com/office/drawing/2014/main" id="{B046EDA5-CE1A-0439-91EF-EC350169F8F6}"/>
                </a:ext>
              </a:extLst>
            </p:cNvPr>
            <p:cNvSpPr/>
            <p:nvPr/>
          </p:nvSpPr>
          <p:spPr>
            <a:xfrm>
              <a:off x="609101" y="7053330"/>
              <a:ext cx="2160000" cy="468000"/>
            </a:xfrm>
            <a:prstGeom prst="roundRect">
              <a:avLst>
                <a:gd name="adj" fmla="val 7207"/>
              </a:avLst>
            </a:prstGeom>
            <a:noFill/>
            <a:ln w="38100">
              <a:solidFill>
                <a:srgbClr val="4EBB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医療機関への搬送</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sp>
        <p:nvSpPr>
          <p:cNvPr id="17" name="四角形: 角を丸くする 16">
            <a:extLst>
              <a:ext uri="{FF2B5EF4-FFF2-40B4-BE49-F238E27FC236}">
                <a16:creationId xmlns:a16="http://schemas.microsoft.com/office/drawing/2014/main" id="{7165A544-4F8E-6A33-B433-FB593F2399E8}"/>
              </a:ext>
            </a:extLst>
          </p:cNvPr>
          <p:cNvSpPr/>
          <p:nvPr/>
        </p:nvSpPr>
        <p:spPr>
          <a:xfrm>
            <a:off x="969100" y="4719000"/>
            <a:ext cx="1440000" cy="468000"/>
          </a:xfrm>
          <a:prstGeom prst="roundRect">
            <a:avLst>
              <a:gd name="adj" fmla="val 7207"/>
            </a:avLst>
          </a:prstGeom>
          <a:noFill/>
          <a:ln w="38100">
            <a:solidFill>
              <a:srgbClr val="4EBB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救急隊要請</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0" name="四角形: 角を丸くする 19">
            <a:extLst>
              <a:ext uri="{FF2B5EF4-FFF2-40B4-BE49-F238E27FC236}">
                <a16:creationId xmlns:a16="http://schemas.microsoft.com/office/drawing/2014/main" id="{1ABEF1DF-BCBD-AA6F-4575-DFFCC1B30251}"/>
              </a:ext>
            </a:extLst>
          </p:cNvPr>
          <p:cNvSpPr/>
          <p:nvPr/>
        </p:nvSpPr>
        <p:spPr>
          <a:xfrm>
            <a:off x="456950" y="8313380"/>
            <a:ext cx="5944100" cy="900000"/>
          </a:xfrm>
          <a:prstGeom prst="roundRect">
            <a:avLst>
              <a:gd name="adj" fmla="val 7207"/>
            </a:avLst>
          </a:prstGeom>
          <a:solidFill>
            <a:srgbClr val="DDF3F7"/>
          </a:solidFill>
          <a:ln w="38100">
            <a:solidFill>
              <a:srgbClr val="4EBBD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30000"/>
              </a:lnSpc>
            </a:pPr>
            <a:r>
              <a:rPr kumimoji="1" lang="ja-JP" altLang="en-US" sz="1600" b="1" dirty="0">
                <a:solidFill>
                  <a:schemeClr val="tx1">
                    <a:lumMod val="75000"/>
                    <a:lumOff val="25000"/>
                  </a:schemeClr>
                </a:solidFill>
                <a:latin typeface="メイリオ" panose="020B0604030504040204" pitchFamily="50" charset="-128"/>
                <a:ea typeface="メイリオ" panose="020B0604030504040204" pitchFamily="50" charset="-128"/>
              </a:rPr>
              <a:t>回復後の体調急変等により症状が悪化するケース</a:t>
            </a: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があるため、</a:t>
            </a:r>
            <a:endParaRPr kumimoji="1" lang="en-US" altLang="ja-JP" sz="12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30000"/>
              </a:lnSpc>
            </a:pPr>
            <a:r>
              <a:rPr kumimoji="1"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rPr>
              <a:t>連絡体制や体調急変時等の対応をあらかじめ定めておく</a:t>
            </a:r>
            <a:endParaRPr kumimoji="1" lang="en-US" altLang="ja-JP" sz="16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902FEEAD-D815-AC1C-EA85-3BB177C431D3}"/>
              </a:ext>
            </a:extLst>
          </p:cNvPr>
          <p:cNvSpPr txBox="1"/>
          <p:nvPr/>
        </p:nvSpPr>
        <p:spPr>
          <a:xfrm>
            <a:off x="1821450" y="9444791"/>
            <a:ext cx="4731750" cy="246221"/>
          </a:xfrm>
          <a:prstGeom prst="rect">
            <a:avLst/>
          </a:prstGeom>
          <a:noFill/>
        </p:spPr>
        <p:txBody>
          <a:bodyPr wrap="square" rtlCol="0">
            <a:spAutoFit/>
          </a:bodyPr>
          <a:lstStyle/>
          <a:p>
            <a:pPr algn="r"/>
            <a:r>
              <a:rPr kumimoji="1" lang="en-US" altLang="ja-JP" sz="1000" dirty="0">
                <a:latin typeface="メイリオ" panose="020B0604030504040204" pitchFamily="50" charset="-128"/>
                <a:ea typeface="メイリオ" panose="020B0604030504040204" pitchFamily="50" charset="-128"/>
              </a:rPr>
              <a:t>※ </a:t>
            </a:r>
            <a:r>
              <a:rPr kumimoji="1" lang="ja-JP" altLang="en-US" sz="1000" dirty="0">
                <a:latin typeface="メイリオ" panose="020B0604030504040204" pitchFamily="50" charset="-128"/>
                <a:ea typeface="メイリオ" panose="020B0604030504040204" pitchFamily="50" charset="-128"/>
              </a:rPr>
              <a:t>これはあくまでも参考例であり、現場の実情にあった内容にしましょう</a:t>
            </a:r>
          </a:p>
        </p:txBody>
      </p:sp>
      <p:sp>
        <p:nvSpPr>
          <p:cNvPr id="24" name="二等辺三角形 23">
            <a:extLst>
              <a:ext uri="{FF2B5EF4-FFF2-40B4-BE49-F238E27FC236}">
                <a16:creationId xmlns:a16="http://schemas.microsoft.com/office/drawing/2014/main" id="{D5418055-48CC-EDA8-35BD-C1C0E000F32C}"/>
              </a:ext>
            </a:extLst>
          </p:cNvPr>
          <p:cNvSpPr/>
          <p:nvPr/>
        </p:nvSpPr>
        <p:spPr>
          <a:xfrm rot="10800000">
            <a:off x="3285000" y="1988610"/>
            <a:ext cx="288000" cy="18000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二等辺三角形 24">
            <a:extLst>
              <a:ext uri="{FF2B5EF4-FFF2-40B4-BE49-F238E27FC236}">
                <a16:creationId xmlns:a16="http://schemas.microsoft.com/office/drawing/2014/main" id="{1CF66491-6E38-C11A-EDA2-07B3DC151B5D}"/>
              </a:ext>
            </a:extLst>
          </p:cNvPr>
          <p:cNvSpPr/>
          <p:nvPr/>
        </p:nvSpPr>
        <p:spPr>
          <a:xfrm rot="10800000">
            <a:off x="3285000" y="2879370"/>
            <a:ext cx="288000" cy="18000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フリーフォーム: 図形 27">
            <a:extLst>
              <a:ext uri="{FF2B5EF4-FFF2-40B4-BE49-F238E27FC236}">
                <a16:creationId xmlns:a16="http://schemas.microsoft.com/office/drawing/2014/main" id="{5283F09D-317C-1708-E19B-2C45F6310AE7}"/>
              </a:ext>
            </a:extLst>
          </p:cNvPr>
          <p:cNvSpPr/>
          <p:nvPr/>
        </p:nvSpPr>
        <p:spPr>
          <a:xfrm>
            <a:off x="1681750" y="3392940"/>
            <a:ext cx="630000" cy="1306060"/>
          </a:xfrm>
          <a:custGeom>
            <a:avLst/>
            <a:gdLst>
              <a:gd name="connsiteX0" fmla="*/ 850900 w 850900"/>
              <a:gd name="connsiteY0" fmla="*/ 0 h 1320800"/>
              <a:gd name="connsiteX1" fmla="*/ 0 w 850900"/>
              <a:gd name="connsiteY1" fmla="*/ 0 h 1320800"/>
              <a:gd name="connsiteX2" fmla="*/ 0 w 850900"/>
              <a:gd name="connsiteY2" fmla="*/ 1320800 h 1320800"/>
            </a:gdLst>
            <a:ahLst/>
            <a:cxnLst>
              <a:cxn ang="0">
                <a:pos x="connsiteX0" y="connsiteY0"/>
              </a:cxn>
              <a:cxn ang="0">
                <a:pos x="connsiteX1" y="connsiteY1"/>
              </a:cxn>
              <a:cxn ang="0">
                <a:pos x="connsiteX2" y="connsiteY2"/>
              </a:cxn>
            </a:cxnLst>
            <a:rect l="l" t="t" r="r" b="b"/>
            <a:pathLst>
              <a:path w="850900" h="1320800">
                <a:moveTo>
                  <a:pt x="850900" y="0"/>
                </a:moveTo>
                <a:lnTo>
                  <a:pt x="0" y="0"/>
                </a:lnTo>
                <a:lnTo>
                  <a:pt x="0" y="1320800"/>
                </a:lnTo>
              </a:path>
            </a:pathLst>
          </a:custGeom>
          <a:noFill/>
          <a:ln w="25400">
            <a:solidFill>
              <a:schemeClr val="bg1">
                <a:lumMod val="75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矢印コネクタ 29">
            <a:extLst>
              <a:ext uri="{FF2B5EF4-FFF2-40B4-BE49-F238E27FC236}">
                <a16:creationId xmlns:a16="http://schemas.microsoft.com/office/drawing/2014/main" id="{BC8AA2DA-527A-AE4E-E9BE-13C95B5DA20C}"/>
              </a:ext>
            </a:extLst>
          </p:cNvPr>
          <p:cNvCxnSpPr>
            <a:cxnSpLocks/>
          </p:cNvCxnSpPr>
          <p:nvPr/>
        </p:nvCxnSpPr>
        <p:spPr>
          <a:xfrm>
            <a:off x="3429000" y="3652340"/>
            <a:ext cx="0" cy="1776910"/>
          </a:xfrm>
          <a:prstGeom prst="straightConnector1">
            <a:avLst/>
          </a:prstGeom>
          <a:ln w="254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77BE8149-7A64-D42E-F0BD-6588504CB9F6}"/>
              </a:ext>
            </a:extLst>
          </p:cNvPr>
          <p:cNvCxnSpPr>
            <a:cxnSpLocks/>
          </p:cNvCxnSpPr>
          <p:nvPr/>
        </p:nvCxnSpPr>
        <p:spPr>
          <a:xfrm>
            <a:off x="1689100" y="7878520"/>
            <a:ext cx="0" cy="408230"/>
          </a:xfrm>
          <a:prstGeom prst="straightConnector1">
            <a:avLst/>
          </a:prstGeom>
          <a:ln w="254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65CB2A50-5381-B713-2040-C52E9F821E07}"/>
              </a:ext>
            </a:extLst>
          </p:cNvPr>
          <p:cNvCxnSpPr>
            <a:cxnSpLocks/>
          </p:cNvCxnSpPr>
          <p:nvPr/>
        </p:nvCxnSpPr>
        <p:spPr>
          <a:xfrm>
            <a:off x="5072950" y="7878520"/>
            <a:ext cx="0" cy="408230"/>
          </a:xfrm>
          <a:prstGeom prst="straightConnector1">
            <a:avLst/>
          </a:prstGeom>
          <a:ln w="254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1174AB5F-5239-7AA5-AC32-B4645ABEA9D0}"/>
              </a:ext>
            </a:extLst>
          </p:cNvPr>
          <p:cNvCxnSpPr>
            <a:cxnSpLocks/>
          </p:cNvCxnSpPr>
          <p:nvPr/>
        </p:nvCxnSpPr>
        <p:spPr>
          <a:xfrm>
            <a:off x="1689100" y="5211520"/>
            <a:ext cx="0" cy="2132255"/>
          </a:xfrm>
          <a:prstGeom prst="straightConnector1">
            <a:avLst/>
          </a:prstGeom>
          <a:ln w="254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 name="フリーフォーム: 図形 38">
            <a:extLst>
              <a:ext uri="{FF2B5EF4-FFF2-40B4-BE49-F238E27FC236}">
                <a16:creationId xmlns:a16="http://schemas.microsoft.com/office/drawing/2014/main" id="{692DE0EF-227E-106A-84D4-0ABB6E158C2A}"/>
              </a:ext>
            </a:extLst>
          </p:cNvPr>
          <p:cNvSpPr/>
          <p:nvPr/>
        </p:nvSpPr>
        <p:spPr>
          <a:xfrm>
            <a:off x="1929050" y="5685678"/>
            <a:ext cx="396000" cy="1656000"/>
          </a:xfrm>
          <a:custGeom>
            <a:avLst/>
            <a:gdLst>
              <a:gd name="connsiteX0" fmla="*/ 850900 w 850900"/>
              <a:gd name="connsiteY0" fmla="*/ 0 h 1320800"/>
              <a:gd name="connsiteX1" fmla="*/ 0 w 850900"/>
              <a:gd name="connsiteY1" fmla="*/ 0 h 1320800"/>
              <a:gd name="connsiteX2" fmla="*/ 0 w 850900"/>
              <a:gd name="connsiteY2" fmla="*/ 1320800 h 1320800"/>
            </a:gdLst>
            <a:ahLst/>
            <a:cxnLst>
              <a:cxn ang="0">
                <a:pos x="connsiteX0" y="connsiteY0"/>
              </a:cxn>
              <a:cxn ang="0">
                <a:pos x="connsiteX1" y="connsiteY1"/>
              </a:cxn>
              <a:cxn ang="0">
                <a:pos x="connsiteX2" y="connsiteY2"/>
              </a:cxn>
            </a:cxnLst>
            <a:rect l="l" t="t" r="r" b="b"/>
            <a:pathLst>
              <a:path w="850900" h="1320800">
                <a:moveTo>
                  <a:pt x="850900" y="0"/>
                </a:moveTo>
                <a:lnTo>
                  <a:pt x="0" y="0"/>
                </a:lnTo>
                <a:lnTo>
                  <a:pt x="0" y="1320800"/>
                </a:lnTo>
              </a:path>
            </a:pathLst>
          </a:custGeom>
          <a:noFill/>
          <a:ln w="25400">
            <a:solidFill>
              <a:schemeClr val="bg1">
                <a:lumMod val="75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図形 40">
            <a:extLst>
              <a:ext uri="{FF2B5EF4-FFF2-40B4-BE49-F238E27FC236}">
                <a16:creationId xmlns:a16="http://schemas.microsoft.com/office/drawing/2014/main" id="{159079CF-0E59-713B-BB10-33847610CEB8}"/>
              </a:ext>
            </a:extLst>
          </p:cNvPr>
          <p:cNvSpPr/>
          <p:nvPr/>
        </p:nvSpPr>
        <p:spPr>
          <a:xfrm flipH="1">
            <a:off x="4532950" y="5695580"/>
            <a:ext cx="540000" cy="1656000"/>
          </a:xfrm>
          <a:custGeom>
            <a:avLst/>
            <a:gdLst>
              <a:gd name="connsiteX0" fmla="*/ 850900 w 850900"/>
              <a:gd name="connsiteY0" fmla="*/ 0 h 1320800"/>
              <a:gd name="connsiteX1" fmla="*/ 0 w 850900"/>
              <a:gd name="connsiteY1" fmla="*/ 0 h 1320800"/>
              <a:gd name="connsiteX2" fmla="*/ 0 w 850900"/>
              <a:gd name="connsiteY2" fmla="*/ 1320800 h 1320800"/>
            </a:gdLst>
            <a:ahLst/>
            <a:cxnLst>
              <a:cxn ang="0">
                <a:pos x="connsiteX0" y="connsiteY0"/>
              </a:cxn>
              <a:cxn ang="0">
                <a:pos x="connsiteX1" y="connsiteY1"/>
              </a:cxn>
              <a:cxn ang="0">
                <a:pos x="connsiteX2" y="connsiteY2"/>
              </a:cxn>
            </a:cxnLst>
            <a:rect l="l" t="t" r="r" b="b"/>
            <a:pathLst>
              <a:path w="850900" h="1320800">
                <a:moveTo>
                  <a:pt x="850900" y="0"/>
                </a:moveTo>
                <a:lnTo>
                  <a:pt x="0" y="0"/>
                </a:lnTo>
                <a:lnTo>
                  <a:pt x="0" y="1320800"/>
                </a:lnTo>
              </a:path>
            </a:pathLst>
          </a:custGeom>
          <a:noFill/>
          <a:ln w="25400">
            <a:solidFill>
              <a:schemeClr val="bg1">
                <a:lumMod val="75000"/>
              </a:schemeClr>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a:extLst>
              <a:ext uri="{FF2B5EF4-FFF2-40B4-BE49-F238E27FC236}">
                <a16:creationId xmlns:a16="http://schemas.microsoft.com/office/drawing/2014/main" id="{084D363E-60EC-CBD3-53AF-11DBF9032DE6}"/>
              </a:ext>
            </a:extLst>
          </p:cNvPr>
          <p:cNvGrpSpPr/>
          <p:nvPr/>
        </p:nvGrpSpPr>
        <p:grpSpPr>
          <a:xfrm>
            <a:off x="4528050" y="919200"/>
            <a:ext cx="2126750" cy="1966400"/>
            <a:chOff x="4528050" y="919200"/>
            <a:chExt cx="2126750" cy="1966400"/>
          </a:xfrm>
        </p:grpSpPr>
        <p:sp>
          <p:nvSpPr>
            <p:cNvPr id="18" name="四角形: 角を丸くする 17">
              <a:extLst>
                <a:ext uri="{FF2B5EF4-FFF2-40B4-BE49-F238E27FC236}">
                  <a16:creationId xmlns:a16="http://schemas.microsoft.com/office/drawing/2014/main" id="{FB5D983C-4C3A-6A4E-EDEF-2D922C877E10}"/>
                </a:ext>
              </a:extLst>
            </p:cNvPr>
            <p:cNvSpPr/>
            <p:nvPr/>
          </p:nvSpPr>
          <p:spPr>
            <a:xfrm>
              <a:off x="4698000" y="919200"/>
              <a:ext cx="1956800" cy="1966400"/>
            </a:xfrm>
            <a:prstGeom prst="roundRect">
              <a:avLst>
                <a:gd name="adj" fmla="val 3313"/>
              </a:avLst>
            </a:prstGeom>
            <a:solidFill>
              <a:srgbClr val="FBE9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20000"/>
                </a:lnSpc>
                <a:spcAft>
                  <a:spcPts val="300"/>
                </a:spcAft>
              </a:pPr>
              <a:r>
                <a:rPr kumimoji="1" lang="ja-JP" altLang="en-US" sz="1100" b="1" dirty="0">
                  <a:solidFill>
                    <a:srgbClr val="DB4D6D"/>
                  </a:solidFill>
                  <a:latin typeface="メイリオ" panose="020B0604030504040204" pitchFamily="50" charset="-128"/>
                  <a:ea typeface="メイリオ" panose="020B0604030504040204" pitchFamily="50" charset="-128"/>
                </a:rPr>
                <a:t>熱中症が疑われる症状例</a:t>
              </a:r>
              <a:endParaRPr kumimoji="1" lang="en-US" altLang="ja-JP" sz="1100" b="1" dirty="0">
                <a:solidFill>
                  <a:srgbClr val="DB4D6D"/>
                </a:solidFill>
                <a:latin typeface="メイリオ" panose="020B0604030504040204" pitchFamily="50" charset="-128"/>
                <a:ea typeface="メイリオ" panose="020B0604030504040204" pitchFamily="50" charset="-128"/>
              </a:endParaRPr>
            </a:p>
            <a:p>
              <a:pPr>
                <a:lnSpc>
                  <a:spcPct val="120000"/>
                </a:lnSpc>
              </a:pPr>
              <a:r>
                <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他覚症状</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ふらつき、生あくび、失神、大量の発汗、けいれんなど</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自覚症状</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めまい、筋肉痛・筋肉の硬直（こむら返り）、頭痛、不快感、吐き気、倦怠感、高体温など</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2" name="二等辺三角形 41">
              <a:extLst>
                <a:ext uri="{FF2B5EF4-FFF2-40B4-BE49-F238E27FC236}">
                  <a16:creationId xmlns:a16="http://schemas.microsoft.com/office/drawing/2014/main" id="{B92DD87D-AA47-DFCF-6F08-51F41451DD11}"/>
                </a:ext>
              </a:extLst>
            </p:cNvPr>
            <p:cNvSpPr/>
            <p:nvPr/>
          </p:nvSpPr>
          <p:spPr>
            <a:xfrm rot="16200000">
              <a:off x="4508174" y="1028346"/>
              <a:ext cx="288200" cy="248448"/>
            </a:xfrm>
            <a:prstGeom prst="triangle">
              <a:avLst/>
            </a:prstGeom>
            <a:solidFill>
              <a:srgbClr val="FBE9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9" name="四角形: 角を丸くする 48">
            <a:extLst>
              <a:ext uri="{FF2B5EF4-FFF2-40B4-BE49-F238E27FC236}">
                <a16:creationId xmlns:a16="http://schemas.microsoft.com/office/drawing/2014/main" id="{1D62DF07-B5E2-82AC-F6BE-B355B0C43985}"/>
              </a:ext>
            </a:extLst>
          </p:cNvPr>
          <p:cNvSpPr/>
          <p:nvPr/>
        </p:nvSpPr>
        <p:spPr>
          <a:xfrm>
            <a:off x="212200" y="919200"/>
            <a:ext cx="1956800" cy="1766250"/>
          </a:xfrm>
          <a:prstGeom prst="roundRect">
            <a:avLst>
              <a:gd name="adj" fmla="val 3313"/>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20000"/>
              </a:lnSpc>
              <a:spcAft>
                <a:spcPts val="300"/>
              </a:spcAft>
            </a:pPr>
            <a:r>
              <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責任者○○○○</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spcAft>
                <a:spcPts val="300"/>
              </a:spcAft>
            </a:pPr>
            <a:r>
              <a:rPr kumimoji="1" lang="ja-JP" altLang="en-US" sz="1050" b="1" dirty="0">
                <a:solidFill>
                  <a:schemeClr val="tx1">
                    <a:lumMod val="75000"/>
                    <a:lumOff val="25000"/>
                  </a:schemeClr>
                </a:solidFill>
                <a:latin typeface="メイリオ" panose="020B0604030504040204" pitchFamily="50" charset="-128"/>
                <a:ea typeface="メイリオ" panose="020B0604030504040204" pitchFamily="50" charset="-128"/>
              </a:rPr>
              <a:t>電話：</a:t>
            </a:r>
            <a:endParaRPr kumimoji="1" lang="en-US" altLang="ja-JP" sz="105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spcAft>
                <a:spcPts val="300"/>
              </a:spcAft>
            </a:pPr>
            <a:r>
              <a:rPr kumimoji="1" lang="ja-JP" altLang="en-US" sz="1050" b="1"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en-US" altLang="ja-JP" sz="105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100" b="1" dirty="0">
                <a:solidFill>
                  <a:schemeClr val="tx1">
                    <a:lumMod val="75000"/>
                    <a:lumOff val="25000"/>
                  </a:schemeClr>
                </a:solidFill>
                <a:latin typeface="メイリオ" panose="020B0604030504040204" pitchFamily="50" charset="-128"/>
                <a:ea typeface="メイリオ" panose="020B0604030504040204" pitchFamily="50" charset="-128"/>
              </a:rPr>
              <a:t>医療機関</a:t>
            </a:r>
            <a:endParaRPr kumimoji="1" lang="en-US" altLang="ja-JP" sz="11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○○病院</a:t>
            </a:r>
            <a:endParaRPr kumimoji="1"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住所：○○市○○町○－○</a:t>
            </a:r>
            <a:endParaRPr kumimoji="1"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20000"/>
              </a:lnSpc>
            </a:pP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電話：○○－○○○○</a:t>
            </a:r>
            <a:endParaRPr kumimoji="1"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nvGrpSpPr>
          <p:cNvPr id="45" name="グループ化 44">
            <a:extLst>
              <a:ext uri="{FF2B5EF4-FFF2-40B4-BE49-F238E27FC236}">
                <a16:creationId xmlns:a16="http://schemas.microsoft.com/office/drawing/2014/main" id="{7BF9F281-873A-AEE7-7F8A-7B3A2FBC6B30}"/>
              </a:ext>
            </a:extLst>
          </p:cNvPr>
          <p:cNvGrpSpPr/>
          <p:nvPr/>
        </p:nvGrpSpPr>
        <p:grpSpPr>
          <a:xfrm>
            <a:off x="4537802" y="3158940"/>
            <a:ext cx="2116998" cy="2270310"/>
            <a:chOff x="4537802" y="3158940"/>
            <a:chExt cx="2116998" cy="2270310"/>
          </a:xfrm>
        </p:grpSpPr>
        <p:sp>
          <p:nvSpPr>
            <p:cNvPr id="19" name="四角形: 角を丸くする 18">
              <a:extLst>
                <a:ext uri="{FF2B5EF4-FFF2-40B4-BE49-F238E27FC236}">
                  <a16:creationId xmlns:a16="http://schemas.microsoft.com/office/drawing/2014/main" id="{03A2AA9D-87E8-0DDB-FFE2-90AFA94A2CE7}"/>
                </a:ext>
              </a:extLst>
            </p:cNvPr>
            <p:cNvSpPr/>
            <p:nvPr/>
          </p:nvSpPr>
          <p:spPr>
            <a:xfrm>
              <a:off x="4698000" y="3158940"/>
              <a:ext cx="1956800" cy="2270310"/>
            </a:xfrm>
            <a:prstGeom prst="roundRect">
              <a:avLst>
                <a:gd name="adj" fmla="val 3962"/>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ct val="118000"/>
                </a:lnSpc>
              </a:pP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「意識の有無」だけで判断するのではなく、</a:t>
              </a:r>
              <a:endParaRPr kumimoji="1"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18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① 返事がおかしい</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18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② ぼーっとしている</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18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など、普段と様子がおかしい場合も異常等ありとして取り扱うことが適当。</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pPr>
                <a:lnSpc>
                  <a:spcPct val="118000"/>
                </a:lnSpc>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判断に迷う場合は、安易な判断は避け、</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#7119</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等を活用するなど専門機関や医療機関に相談し専門家の指示を仰ぐこと。</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4" name="二等辺三角形 43">
              <a:extLst>
                <a:ext uri="{FF2B5EF4-FFF2-40B4-BE49-F238E27FC236}">
                  <a16:creationId xmlns:a16="http://schemas.microsoft.com/office/drawing/2014/main" id="{6FB2F1F8-D779-01FA-C816-F99212D1A40E}"/>
                </a:ext>
              </a:extLst>
            </p:cNvPr>
            <p:cNvSpPr/>
            <p:nvPr/>
          </p:nvSpPr>
          <p:spPr>
            <a:xfrm rot="16200000">
              <a:off x="4517926" y="3268716"/>
              <a:ext cx="288200" cy="248448"/>
            </a:xfrm>
            <a:prstGeom prst="triangl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 name="グループ化 46">
            <a:extLst>
              <a:ext uri="{FF2B5EF4-FFF2-40B4-BE49-F238E27FC236}">
                <a16:creationId xmlns:a16="http://schemas.microsoft.com/office/drawing/2014/main" id="{1B9F0E33-D99A-EC31-300B-52732B97A8B7}"/>
              </a:ext>
            </a:extLst>
          </p:cNvPr>
          <p:cNvGrpSpPr/>
          <p:nvPr/>
        </p:nvGrpSpPr>
        <p:grpSpPr>
          <a:xfrm>
            <a:off x="2311750" y="6102280"/>
            <a:ext cx="2226052" cy="1249166"/>
            <a:chOff x="2169000" y="6102280"/>
            <a:chExt cx="2520000" cy="1249166"/>
          </a:xfrm>
        </p:grpSpPr>
        <p:sp>
          <p:nvSpPr>
            <p:cNvPr id="23" name="四角形: 角を丸くする 22">
              <a:extLst>
                <a:ext uri="{FF2B5EF4-FFF2-40B4-BE49-F238E27FC236}">
                  <a16:creationId xmlns:a16="http://schemas.microsoft.com/office/drawing/2014/main" id="{990CF7CE-CE05-323F-6FCD-5EADCC8EB07D}"/>
                </a:ext>
              </a:extLst>
            </p:cNvPr>
            <p:cNvSpPr/>
            <p:nvPr/>
          </p:nvSpPr>
          <p:spPr>
            <a:xfrm>
              <a:off x="2169000" y="6102280"/>
              <a:ext cx="2520000" cy="1083420"/>
            </a:xfrm>
            <a:prstGeom prst="roundRect">
              <a:avLst>
                <a:gd name="adj" fmla="val 4611"/>
              </a:avLst>
            </a:prstGeom>
            <a:solidFill>
              <a:srgbClr val="DDF3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20000"/>
                </a:lnSpc>
              </a:pP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医療機関までの搬送の間や</a:t>
              </a:r>
              <a:endParaRPr kumimoji="1"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20000"/>
                </a:lnSpc>
                <a:spcAft>
                  <a:spcPts val="300"/>
                </a:spcAft>
              </a:pPr>
              <a:r>
                <a:rPr kumimoji="1" lang="ja-JP" altLang="en-US" sz="1000" b="1" dirty="0">
                  <a:solidFill>
                    <a:schemeClr val="tx1">
                      <a:lumMod val="75000"/>
                      <a:lumOff val="25000"/>
                    </a:schemeClr>
                  </a:solidFill>
                  <a:latin typeface="メイリオ" panose="020B0604030504040204" pitchFamily="50" charset="-128"/>
                  <a:ea typeface="メイリオ" panose="020B0604030504040204" pitchFamily="50" charset="-128"/>
                </a:rPr>
                <a:t>経過観察中は、一人にしない。</a:t>
              </a:r>
              <a:endParaRPr kumimoji="1" lang="en-US" altLang="ja-JP" sz="1000" b="1"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20000"/>
                </a:lnSpc>
              </a:pP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（単独作業の場合は</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lnSpc>
                  <a:spcPct val="120000"/>
                </a:lnSpc>
              </a:pP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常に連絡できる状態を維持する）</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46" name="二等辺三角形 45">
              <a:extLst>
                <a:ext uri="{FF2B5EF4-FFF2-40B4-BE49-F238E27FC236}">
                  <a16:creationId xmlns:a16="http://schemas.microsoft.com/office/drawing/2014/main" id="{1E856890-279D-0C08-406D-677EA0CDB46D}"/>
                </a:ext>
              </a:extLst>
            </p:cNvPr>
            <p:cNvSpPr/>
            <p:nvPr/>
          </p:nvSpPr>
          <p:spPr>
            <a:xfrm rot="10800000">
              <a:off x="4214222" y="7102998"/>
              <a:ext cx="288200" cy="248448"/>
            </a:xfrm>
            <a:prstGeom prst="triangle">
              <a:avLst/>
            </a:prstGeom>
            <a:solidFill>
              <a:srgbClr val="DDF3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8" name="二等辺三角形 47">
            <a:extLst>
              <a:ext uri="{FF2B5EF4-FFF2-40B4-BE49-F238E27FC236}">
                <a16:creationId xmlns:a16="http://schemas.microsoft.com/office/drawing/2014/main" id="{13A8DAA0-DCFF-75CA-A4F8-313DE8171931}"/>
              </a:ext>
            </a:extLst>
          </p:cNvPr>
          <p:cNvSpPr/>
          <p:nvPr/>
        </p:nvSpPr>
        <p:spPr>
          <a:xfrm rot="16200000">
            <a:off x="1875645" y="6332935"/>
            <a:ext cx="288200" cy="622109"/>
          </a:xfrm>
          <a:prstGeom prst="triangle">
            <a:avLst/>
          </a:prstGeom>
          <a:solidFill>
            <a:srgbClr val="DDF3F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FAE34316-3BC9-64A0-4F1D-F8DB64C64A82}"/>
              </a:ext>
            </a:extLst>
          </p:cNvPr>
          <p:cNvSpPr txBox="1"/>
          <p:nvPr/>
        </p:nvSpPr>
        <p:spPr>
          <a:xfrm>
            <a:off x="1438502" y="3158410"/>
            <a:ext cx="902050" cy="246221"/>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異常等あり</a:t>
            </a:r>
          </a:p>
        </p:txBody>
      </p:sp>
      <p:sp>
        <p:nvSpPr>
          <p:cNvPr id="52" name="テキスト ボックス 51">
            <a:extLst>
              <a:ext uri="{FF2B5EF4-FFF2-40B4-BE49-F238E27FC236}">
                <a16:creationId xmlns:a16="http://schemas.microsoft.com/office/drawing/2014/main" id="{AC295930-81AA-5086-EDFF-FF496835480A}"/>
              </a:ext>
            </a:extLst>
          </p:cNvPr>
          <p:cNvSpPr txBox="1"/>
          <p:nvPr/>
        </p:nvSpPr>
        <p:spPr>
          <a:xfrm>
            <a:off x="3456271" y="4300388"/>
            <a:ext cx="902050" cy="246221"/>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異常等なし</a:t>
            </a:r>
          </a:p>
        </p:txBody>
      </p:sp>
      <p:sp>
        <p:nvSpPr>
          <p:cNvPr id="53" name="テキスト ボックス 52">
            <a:extLst>
              <a:ext uri="{FF2B5EF4-FFF2-40B4-BE49-F238E27FC236}">
                <a16:creationId xmlns:a16="http://schemas.microsoft.com/office/drawing/2014/main" id="{91DA0766-6EC0-A9DC-F5D9-9EAD1EEF0537}"/>
              </a:ext>
            </a:extLst>
          </p:cNvPr>
          <p:cNvSpPr txBox="1"/>
          <p:nvPr/>
        </p:nvSpPr>
        <p:spPr>
          <a:xfrm>
            <a:off x="1671751" y="5455279"/>
            <a:ext cx="902050" cy="246221"/>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できない</a:t>
            </a:r>
          </a:p>
        </p:txBody>
      </p:sp>
      <p:sp>
        <p:nvSpPr>
          <p:cNvPr id="54" name="テキスト ボックス 53">
            <a:extLst>
              <a:ext uri="{FF2B5EF4-FFF2-40B4-BE49-F238E27FC236}">
                <a16:creationId xmlns:a16="http://schemas.microsoft.com/office/drawing/2014/main" id="{50EF100D-650F-F368-174F-A9569AB5672D}"/>
              </a:ext>
            </a:extLst>
          </p:cNvPr>
          <p:cNvSpPr txBox="1"/>
          <p:nvPr/>
        </p:nvSpPr>
        <p:spPr>
          <a:xfrm>
            <a:off x="4538152" y="5455279"/>
            <a:ext cx="648097" cy="246221"/>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できる</a:t>
            </a:r>
          </a:p>
        </p:txBody>
      </p:sp>
      <p:sp>
        <p:nvSpPr>
          <p:cNvPr id="55" name="テキスト ボックス 54">
            <a:extLst>
              <a:ext uri="{FF2B5EF4-FFF2-40B4-BE49-F238E27FC236}">
                <a16:creationId xmlns:a16="http://schemas.microsoft.com/office/drawing/2014/main" id="{4E85B80F-C9D6-3CCF-49E1-9632F1641FA5}"/>
              </a:ext>
            </a:extLst>
          </p:cNvPr>
          <p:cNvSpPr txBox="1"/>
          <p:nvPr/>
        </p:nvSpPr>
        <p:spPr>
          <a:xfrm>
            <a:off x="5115601" y="7959524"/>
            <a:ext cx="648097" cy="246221"/>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回復</a:t>
            </a:r>
          </a:p>
        </p:txBody>
      </p:sp>
      <p:sp>
        <p:nvSpPr>
          <p:cNvPr id="56" name="テキスト ボックス 55">
            <a:extLst>
              <a:ext uri="{FF2B5EF4-FFF2-40B4-BE49-F238E27FC236}">
                <a16:creationId xmlns:a16="http://schemas.microsoft.com/office/drawing/2014/main" id="{FDE01B87-AEAA-138B-DA58-37E09FDB3E27}"/>
              </a:ext>
            </a:extLst>
          </p:cNvPr>
          <p:cNvSpPr txBox="1"/>
          <p:nvPr/>
        </p:nvSpPr>
        <p:spPr>
          <a:xfrm>
            <a:off x="1700903" y="7959524"/>
            <a:ext cx="648097" cy="246221"/>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回復</a:t>
            </a:r>
          </a:p>
        </p:txBody>
      </p:sp>
      <p:cxnSp>
        <p:nvCxnSpPr>
          <p:cNvPr id="58" name="直線矢印コネクタ 57">
            <a:extLst>
              <a:ext uri="{FF2B5EF4-FFF2-40B4-BE49-F238E27FC236}">
                <a16:creationId xmlns:a16="http://schemas.microsoft.com/office/drawing/2014/main" id="{8FF96DE0-3C8D-4700-83AA-E5ADD013996F}"/>
              </a:ext>
            </a:extLst>
          </p:cNvPr>
          <p:cNvCxnSpPr>
            <a:cxnSpLocks/>
          </p:cNvCxnSpPr>
          <p:nvPr/>
        </p:nvCxnSpPr>
        <p:spPr>
          <a:xfrm flipH="1">
            <a:off x="2787650" y="7606420"/>
            <a:ext cx="1173550" cy="0"/>
          </a:xfrm>
          <a:prstGeom prst="straightConnector1">
            <a:avLst/>
          </a:prstGeom>
          <a:ln w="254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34FA09A1-AF7E-4226-9CE1-2A024EEFE5F9}"/>
              </a:ext>
            </a:extLst>
          </p:cNvPr>
          <p:cNvSpPr txBox="1"/>
          <p:nvPr/>
        </p:nvSpPr>
        <p:spPr>
          <a:xfrm>
            <a:off x="3004930" y="7678465"/>
            <a:ext cx="956269" cy="400110"/>
          </a:xfrm>
          <a:prstGeom prst="rect">
            <a:avLst/>
          </a:prstGeom>
          <a:noFill/>
        </p:spPr>
        <p:txBody>
          <a:bodyPr wrap="square" rtlCol="0">
            <a:spAutoFit/>
          </a:bodyPr>
          <a:lstStyle/>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回復しない、</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症状悪化</a:t>
            </a:r>
          </a:p>
        </p:txBody>
      </p:sp>
    </p:spTree>
    <p:extLst>
      <p:ext uri="{BB962C8B-B14F-4D97-AF65-F5344CB8AC3E}">
        <p14:creationId xmlns:p14="http://schemas.microsoft.com/office/powerpoint/2010/main" val="6292316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Words>297</Words>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メイリオ</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