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5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04" userDrawn="1">
          <p15:clr>
            <a:srgbClr val="A4A3A4"/>
          </p15:clr>
        </p15:guide>
        <p15:guide id="7" pos="4144" userDrawn="1">
          <p15:clr>
            <a:srgbClr val="A4A3A4"/>
          </p15:clr>
        </p15:guide>
        <p15:guide id="8" orient="horz" pos="6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97"/>
    <a:srgbClr val="EAF2FA"/>
    <a:srgbClr val="EFF5FB"/>
    <a:srgbClr val="F2F7FC"/>
    <a:srgbClr val="FFFFFF"/>
    <a:srgbClr val="2E75B6"/>
    <a:srgbClr val="235889"/>
    <a:srgbClr val="FFFFD9"/>
    <a:srgbClr val="D1FFD1"/>
    <a:srgbClr val="B3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4660"/>
  </p:normalViewPr>
  <p:slideViewPr>
    <p:cSldViewPr>
      <p:cViewPr varScale="1">
        <p:scale>
          <a:sx n="51" d="100"/>
          <a:sy n="51" d="100"/>
        </p:scale>
        <p:origin x="2610" y="102"/>
      </p:cViewPr>
      <p:guideLst>
        <p:guide orient="horz" pos="535"/>
        <p:guide pos="2160"/>
        <p:guide pos="204"/>
        <p:guide pos="4144"/>
        <p:guide orient="horz" pos="6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4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r">
              <a:defRPr sz="1200"/>
            </a:lvl1pPr>
          </a:lstStyle>
          <a:p>
            <a:fld id="{422640CA-5639-494B-9723-28F8BD0AF6B4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5" rIns="91389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3537" cy="3913187"/>
          </a:xfrm>
          <a:prstGeom prst="rect">
            <a:avLst/>
          </a:prstGeom>
        </p:spPr>
        <p:txBody>
          <a:bodyPr vert="horz" lIns="91389" tIns="45695" rIns="91389" bIns="456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7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7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r">
              <a:defRPr sz="1200"/>
            </a:lvl1pPr>
          </a:lstStyle>
          <a:p>
            <a:fld id="{3F3CC83A-D030-4A7D-A386-BDEABF758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35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6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30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1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1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31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95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6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9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43519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6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CEE1F2"/>
            </a:gs>
            <a:gs pos="37000">
              <a:srgbClr val="DFEAF6"/>
            </a:gs>
            <a:gs pos="0">
              <a:schemeClr val="accent5">
                <a:lumMod val="5000"/>
                <a:lumOff val="95000"/>
              </a:schemeClr>
            </a:gs>
            <a:gs pos="88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64813" y="3238911"/>
            <a:ext cx="6120000" cy="1566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92000" rIns="216000" bIns="756000" rtlCol="0" anchor="ctr"/>
          <a:lstStyle/>
          <a:p>
            <a:r>
              <a:rPr kumimoji="1" lang="ja-JP" altLang="en-US" sz="17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求人票に記載しきれない内容を、企業の担当者より詳しく聞くことができます。</a:t>
            </a:r>
            <a:endParaRPr kumimoji="1" lang="en-US" altLang="ja-JP" sz="17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7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様々な疑問や不安をこの機会で解消し、</a:t>
            </a:r>
            <a:endParaRPr kumimoji="1" lang="en-US" altLang="ja-JP" sz="17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再就職に向けて一歩を踏み出してみませんか？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21145"/>
              </p:ext>
            </p:extLst>
          </p:nvPr>
        </p:nvGraphicFramePr>
        <p:xfrm>
          <a:off x="364813" y="4867103"/>
          <a:ext cx="6120000" cy="338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1763364249"/>
                    </a:ext>
                  </a:extLst>
                </a:gridCol>
                <a:gridCol w="4761100">
                  <a:extLst>
                    <a:ext uri="{9D8B030D-6E8A-4147-A177-3AD203B41FA5}">
                      <a16:colId xmlns:a16="http://schemas.microsoft.com/office/drawing/2014/main" val="1006228312"/>
                    </a:ext>
                  </a:extLst>
                </a:gridCol>
              </a:tblGrid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　　場・</a:t>
                      </a: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説明会：ハローワーク久慈２階　</a:t>
                      </a: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会議室</a:t>
                      </a:r>
                      <a:r>
                        <a:rPr kumimoji="1" lang="en-US" altLang="ja-JP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見学会：開催事業所へ集合</a:t>
                      </a:r>
                      <a:endParaRPr kumimoji="1" lang="ja-JP" altLang="en-US" sz="18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862903"/>
                  </a:ext>
                </a:extLst>
              </a:tr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　員・</a:t>
                      </a:r>
                      <a:endParaRPr kumimoji="1" lang="en-US" altLang="ja-JP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説明会：２０</a:t>
                      </a:r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名／</a:t>
                      </a:r>
                      <a:r>
                        <a:rPr kumimoji="1" lang="ja-JP" altLang="en-US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　</a:t>
                      </a: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見学会：５</a:t>
                      </a:r>
                      <a:r>
                        <a:rPr kumimoji="1" lang="ja-JP" altLang="en-US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名／回</a:t>
                      </a:r>
                      <a:endParaRPr kumimoji="1" lang="ja-JP" alt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36555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申込期日・</a:t>
                      </a:r>
                      <a:endParaRPr kumimoji="1" lang="en-US" altLang="ja-JP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80000" marR="0" marT="144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開催日の前日まで</a:t>
                      </a:r>
                      <a:r>
                        <a:rPr kumimoji="1" lang="ja-JP" altLang="en-US" sz="18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。</a:t>
                      </a:r>
                      <a:endParaRPr kumimoji="1" lang="en-US" altLang="ja-JP" sz="18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（定員になり次第締め切る場合があります）</a:t>
                      </a:r>
                    </a:p>
                  </a:txBody>
                  <a:tcPr marR="216000" marT="144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3664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申込方法・</a:t>
                      </a:r>
                    </a:p>
                  </a:txBody>
                  <a:tcPr marL="180000" marR="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8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裏面の申込書に必要事項を記入し、ハローワーク久慈受付窓口にご提出ください。</a:t>
                      </a:r>
                      <a:endParaRPr kumimoji="1" lang="en-US" altLang="ja-JP" sz="1800" b="1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（電話申し込み可▶求職番号を教えてください）</a:t>
                      </a:r>
                    </a:p>
                  </a:txBody>
                  <a:tcPr marR="21600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58783"/>
                  </a:ext>
                </a:extLst>
              </a:tr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事前準備・</a:t>
                      </a: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求職登録</a:t>
                      </a:r>
                      <a:r>
                        <a:rPr kumimoji="1" lang="ja-JP" alt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（面接会希望の場合は紹介状も必要です）</a:t>
                      </a: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54247"/>
                  </a:ext>
                </a:extLst>
              </a:tr>
            </a:tbl>
          </a:graphicData>
        </a:graphic>
      </p:graphicFrame>
      <p:sp>
        <p:nvSpPr>
          <p:cNvPr id="4" name="フローチャート: 他ページ結合子 3"/>
          <p:cNvSpPr/>
          <p:nvPr/>
        </p:nvSpPr>
        <p:spPr>
          <a:xfrm>
            <a:off x="5645150" y="652568"/>
            <a:ext cx="828000" cy="1016000"/>
          </a:xfrm>
          <a:prstGeom prst="flowChartOffpageConnector">
            <a:avLst/>
          </a:prstGeom>
          <a:pattFill prst="lgGrid">
            <a:fgClr>
              <a:schemeClr val="accent1">
                <a:lumMod val="40000"/>
                <a:lumOff val="60000"/>
              </a:schemeClr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26126"/>
            <a:ext cx="1879600" cy="360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t" anchorCtr="0"/>
          <a:lstStyle/>
          <a:p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求職者の方へ</a:t>
            </a:r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1600" b="1" dirty="0">
              <a:solidFill>
                <a:schemeClr val="accent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46730" y="8461461"/>
            <a:ext cx="6142969" cy="863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72000" bIns="0"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◇ その他 ◇</a:t>
            </a:r>
            <a:endParaRPr kumimoji="1" lang="en-US" altLang="ja-JP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当日のマスク着用については、任意となります。また、会場にアルコール消毒液をご用意しておりますので、ご自由にご使用ください。</a:t>
            </a:r>
            <a:endParaRPr kumimoji="1" lang="en-US" altLang="ja-JP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9496007"/>
            <a:ext cx="6858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36000" bIns="0"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ハローワーク久慈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725" y="9601875"/>
            <a:ext cx="282575" cy="287025"/>
          </a:xfrm>
          <a:prstGeom prst="rect">
            <a:avLst/>
          </a:prstGeom>
        </p:spPr>
      </p:pic>
      <p:sp>
        <p:nvSpPr>
          <p:cNvPr id="6" name="フローチャート: 手操作入力 5"/>
          <p:cNvSpPr/>
          <p:nvPr/>
        </p:nvSpPr>
        <p:spPr>
          <a:xfrm>
            <a:off x="-10786" y="308148"/>
            <a:ext cx="6858000" cy="273600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dirty="0"/>
          </a:p>
        </p:txBody>
      </p:sp>
      <p:sp>
        <p:nvSpPr>
          <p:cNvPr id="9" name="二等辺三角形 8"/>
          <p:cNvSpPr/>
          <p:nvPr/>
        </p:nvSpPr>
        <p:spPr>
          <a:xfrm rot="15720000" flipH="1">
            <a:off x="3109106" y="-3606471"/>
            <a:ext cx="270000" cy="798336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678693"/>
            <a:ext cx="6858000" cy="2343255"/>
          </a:xfrm>
          <a:noFill/>
          <a:ln>
            <a:noFill/>
          </a:ln>
        </p:spPr>
        <p:txBody>
          <a:bodyPr lIns="540000" tIns="360000" rIns="540000" bIns="144000" anchor="ctr" anchorCtr="1">
            <a:no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求人説明会</a:t>
            </a:r>
            <a:r>
              <a:rPr lang="en-US" altLang="ja-JP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ミニ</a:t>
            </a:r>
            <a:r>
              <a:rPr lang="ja-JP" altLang="en-US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面接会</a:t>
            </a:r>
            <a:r>
              <a:rPr lang="en-US" altLang="ja-JP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事業所見学会</a:t>
            </a:r>
            <a:endParaRPr kumimoji="1" lang="en-US" altLang="ja-JP" sz="54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44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56898" y="9058872"/>
            <a:ext cx="5409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1"/>
          <a:lstStyle/>
          <a:p>
            <a:r>
              <a:rPr kumimoji="1" lang="en-US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お問合せ先　　ハローワーク久慈 　 ☎ </a:t>
            </a:r>
            <a:r>
              <a:rPr kumimoji="1"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0194-53-3374  </a:t>
            </a:r>
            <a:r>
              <a:rPr kumimoji="1" lang="en-US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3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576522"/>
              </p:ext>
            </p:extLst>
          </p:nvPr>
        </p:nvGraphicFramePr>
        <p:xfrm>
          <a:off x="352298" y="1443000"/>
          <a:ext cx="6228000" cy="644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000">
                  <a:extLst>
                    <a:ext uri="{9D8B030D-6E8A-4147-A177-3AD203B41FA5}">
                      <a16:colId xmlns:a16="http://schemas.microsoft.com/office/drawing/2014/main" val="1236911524"/>
                    </a:ext>
                  </a:extLst>
                </a:gridCol>
                <a:gridCol w="3114000">
                  <a:extLst>
                    <a:ext uri="{9D8B030D-6E8A-4147-A177-3AD203B41FA5}">
                      <a16:colId xmlns:a16="http://schemas.microsoft.com/office/drawing/2014/main" val="2385184389"/>
                    </a:ext>
                  </a:extLst>
                </a:gridCol>
              </a:tblGrid>
              <a:tr h="529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　時</a:t>
                      </a:r>
                    </a:p>
                  </a:txBody>
                  <a:tcPr marT="72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事業所名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（産業）</a:t>
                      </a:r>
                    </a:p>
                  </a:txBody>
                  <a:tcPr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93408"/>
                  </a:ext>
                </a:extLst>
              </a:tr>
              <a:tr h="543713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沼田電設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（電気工事業）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723863"/>
                  </a:ext>
                </a:extLst>
              </a:tr>
              <a:tr h="5437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年７月７日（月）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栄光商会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（その他の物品賃貸業）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2639"/>
                  </a:ext>
                </a:extLst>
              </a:tr>
              <a:tr h="8795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年７月７日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（月）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久慈港運　株式会社</a:t>
                      </a:r>
                      <a:r>
                        <a:rPr kumimoji="1" lang="en-US" altLang="ja-JP" sz="13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3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（一般貨物自動車運送業）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東立鉱業　株式会社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（採石業・砂・砂利・玉石採取業）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514624"/>
                  </a:ext>
                </a:extLst>
              </a:tr>
              <a:tr h="76762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年７月９日（水）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　健慈会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（老人福祉・介護事業）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9665"/>
                  </a:ext>
                </a:extLst>
              </a:tr>
              <a:tr h="7676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年７月１４日（月）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面接会　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農事組合法人　八幡平ファーム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農事組合法人　ジョイフルファーム八幡平</a:t>
                      </a:r>
                      <a: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（畜産農業）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19317"/>
                  </a:ext>
                </a:extLst>
              </a:tr>
              <a:tr h="5933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４日（月）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４：０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タニムラフードサービス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（畜産食料品製造業）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68844"/>
                  </a:ext>
                </a:extLst>
              </a:tr>
              <a:tr h="5767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鹿糠板金工業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（板金・金物工事業）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49444"/>
                  </a:ext>
                </a:extLst>
              </a:tr>
              <a:tr h="570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７日（木）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０：３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社会福祉法人天神会　ひばり保育園　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（児童福祉事業）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64398"/>
                  </a:ext>
                </a:extLst>
              </a:tr>
              <a:tr h="671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年７月３０日（水）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社会福祉法人天神会　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障害者支援施設　ひばり療護園</a:t>
                      </a:r>
                      <a: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（障害者福祉事業）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254054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345898" y="8093741"/>
            <a:ext cx="585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＊求人説明会は、ハローワーク久慈２階会議室となります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＊事業所見学会は、直接開催事業所へ集合となります。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＊当日は、開始時間５分前に会場へご案内致します。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お申し込みは、ハローワーク窓口またはお電話にてお申し込みいただけます。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565898" y="9440339"/>
            <a:ext cx="12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1"/>
          <a:lstStyle/>
          <a:p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2025/5/23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2298" y="273313"/>
            <a:ext cx="622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求人説明会・ミニ面接会</a:t>
            </a:r>
            <a:r>
              <a:rPr kumimoji="1"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・事業所見学会　開催スケジュール　　　　　　（７月</a:t>
            </a:r>
            <a:r>
              <a:rPr kumimoji="1"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4269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572</Words>
  <PresentationFormat>A4 210 x 297 mm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