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vnd.openxmlformats-officedocument.vmlDrawing" Extension="vml"/>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office.activeX+xml" PartName="/ppt/activeX/activeX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6" r:id="rId1"/>
  </p:sldMasterIdLst>
  <p:notesMasterIdLst>
    <p:notesMasterId r:id="rId4"/>
  </p:notesMasterIdLst>
  <p:sldIdLst>
    <p:sldId id="261" r:id="rId2"/>
    <p:sldId id="260" r:id="rId3"/>
  </p:sldIdLst>
  <p:sldSz cx="6858000" cy="9906000" type="A4"/>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D3FF"/>
    <a:srgbClr val="FF5050"/>
    <a:srgbClr val="FFDDDD"/>
    <a:srgbClr val="FFC1C1"/>
    <a:srgbClr val="EF8B47"/>
    <a:srgbClr val="FFEDB3"/>
    <a:srgbClr val="89E0FF"/>
    <a:srgbClr val="93E3FF"/>
    <a:srgbClr val="F0B746"/>
    <a:srgbClr val="5BD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5" d="100"/>
          <a:sy n="75" d="100"/>
        </p:scale>
        <p:origin x="1386" y="5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slides/slide2.xml" Type="http://schemas.openxmlformats.org/officeDocument/2006/relationships/slide"/><Relationship Id="rId4" Target="notesMasters/notesMaster1.xml" Type="http://schemas.openxmlformats.org/officeDocument/2006/relationships/notesMaster"/><Relationship Id="rId5" Target="presProps.xml" Type="http://schemas.openxmlformats.org/officeDocument/2006/relationships/presProps"/><Relationship Id="rId6" Target="viewProps.xml" Type="http://schemas.openxmlformats.org/officeDocument/2006/relationships/viewProps"/><Relationship Id="rId7" Target="theme/theme1.xml" Type="http://schemas.openxmlformats.org/officeDocument/2006/relationships/theme"/><Relationship Id="rId8" Target="tableStyles.xml" Type="http://schemas.openxmlformats.org/officeDocument/2006/relationships/tableStyles"/></Relationships>
</file>

<file path=ppt/activeX/activeX1.xml><?xml version="1.0" encoding="utf-8"?>
<ax:ocx xmlns:ax="http://schemas.microsoft.com/office/2006/activeX" xmlns:r="http://schemas.openxmlformats.org/officeDocument/2006/relationships" ax:classid="{D9347033-9612-11D1-9D75-00C04FCC8CDC}" ax:persistence="persistPropertyBag">
  <ax:ocxPr ax:name="_cx" ax:value="3298"/>
  <ax:ocxPr ax:name="_cy" ax:value="3298"/>
  <ax:ocxPr ax:name="Style" ax:value="11"/>
  <ax:ocxPr ax:name="SubStyle" ax:value="0"/>
  <ax:ocxPr ax:name="Validation" ax:value="2"/>
  <ax:ocxPr ax:name="LineWeight" ax:value="3"/>
  <ax:ocxPr ax:name="Direction" ax:value="0"/>
  <ax:ocxPr ax:name="ShowData" ax:value="1"/>
  <ax:ocxPr ax:name="Value" ax:value="https://jsite.mhlw.go.jp/form/pub/roudou03/20250228"/>
  <ax:ocxPr ax:name="ForeColor" ax:value="0"/>
  <ax:ocxPr ax:name="BackColor" ax:value="16777215"/>
</ax:ocx>
</file>

<file path=ppt/drawings/_rels/vmlDrawing1.vml.rels><?xml version="1.0" encoding="UTF-8" standalone="yes"?><Relationships xmlns="http://schemas.openxmlformats.org/package/2006/relationships"><Relationship Id="rId1" Target="../media/image2.wmf" Type="http://schemas.openxmlformats.org/officeDocument/2006/relationships/imag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65C1A385-0823-45AF-AF41-B7114968199C}" type="datetimeFigureOut">
              <a:rPr kumimoji="1" lang="ja-JP" altLang="en-US" smtClean="0"/>
              <a:t>2025/1/22</a:t>
            </a:fld>
            <a:endParaRPr kumimoji="1" lang="ja-JP" altLang="en-US"/>
          </a:p>
        </p:txBody>
      </p:sp>
      <p:sp>
        <p:nvSpPr>
          <p:cNvPr id="4" name="スライド イメージ プレースホルダー 3"/>
          <p:cNvSpPr>
            <a:spLocks noGrp="1" noRot="1" noChangeAspect="1"/>
          </p:cNvSpPr>
          <p:nvPr>
            <p:ph type="sldImg" idx="2"/>
          </p:nvPr>
        </p:nvSpPr>
        <p:spPr>
          <a:xfrm>
            <a:off x="2241550" y="1243013"/>
            <a:ext cx="2322513"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1B0CC635-4F5B-4BFA-B9E7-34E784410DBE}" type="slidenum">
              <a:rPr kumimoji="1" lang="ja-JP" altLang="en-US" smtClean="0"/>
              <a:t>‹#›</a:t>
            </a:fld>
            <a:endParaRPr kumimoji="1" lang="ja-JP" altLang="en-US"/>
          </a:p>
        </p:txBody>
      </p:sp>
    </p:spTree>
    <p:extLst>
      <p:ext uri="{BB962C8B-B14F-4D97-AF65-F5344CB8AC3E}">
        <p14:creationId xmlns:p14="http://schemas.microsoft.com/office/powerpoint/2010/main" val="26000465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61BEF0D-F0BB-DE4B-95CE-6DB70DBA9567}" type="datetimeFigureOut">
              <a:rPr lang="en-US" smtClean="0"/>
              <a:pPr/>
              <a:t>1/22/2025</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459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1BEF0D-F0BB-DE4B-95CE-6DB70DBA9567}" type="datetimeFigureOut">
              <a:rPr lang="en-US" smtClean="0"/>
              <a:pPr/>
              <a:t>1/22/2025</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5424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1BEF0D-F0BB-DE4B-95CE-6DB70DBA9567}" type="datetimeFigureOut">
              <a:rPr lang="en-US" smtClean="0"/>
              <a:pPr/>
              <a:t>1/22/2025</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6471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5BFA754-D5C3-4E66-96A6-867B257F58DC}" type="datetimeFigureOut">
              <a:rPr lang="en-US" smtClean="0"/>
              <a:t>1/22/2025</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2647742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61BEF0D-F0BB-DE4B-95CE-6DB70DBA9567}" type="datetimeFigureOut">
              <a:rPr lang="en-US" smtClean="0"/>
              <a:pPr/>
              <a:t>1/22/2025</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9427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5BFA754-D5C3-4E66-96A6-867B257F58DC}" type="datetimeFigureOut">
              <a:rPr lang="en-US" smtClean="0"/>
              <a:t>1/22/2025</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1195953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61BEF0D-F0BB-DE4B-95CE-6DB70DBA9567}" type="datetimeFigureOut">
              <a:rPr lang="en-US" smtClean="0"/>
              <a:pPr/>
              <a:t>1/22/2025</a:t>
            </a:fld>
            <a:endParaRPr lang="en-US" dirty="0"/>
          </a:p>
        </p:txBody>
      </p:sp>
      <p:sp>
        <p:nvSpPr>
          <p:cNvPr id="8" name="フッター プレースホルダー 7"/>
          <p:cNvSpPr>
            <a:spLocks noGrp="1"/>
          </p:cNvSpPr>
          <p:nvPr>
            <p:ph type="ftr" sz="quarter" idx="11"/>
          </p:nvPr>
        </p:nvSpPr>
        <p:spPr/>
        <p:txBody>
          <a:bodyPr/>
          <a:lstStyle/>
          <a:p>
            <a:endParaRPr lang="en-US" dirty="0"/>
          </a:p>
        </p:txBody>
      </p:sp>
      <p:sp>
        <p:nvSpPr>
          <p:cNvPr id="9" name="スライド番号プレースホルダー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4378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61BEF0D-F0BB-DE4B-95CE-6DB70DBA9567}" type="datetimeFigureOut">
              <a:rPr lang="en-US" smtClean="0"/>
              <a:pPr/>
              <a:t>1/22/2025</a:t>
            </a:fld>
            <a:endParaRPr lang="en-US" dirty="0"/>
          </a:p>
        </p:txBody>
      </p:sp>
      <p:sp>
        <p:nvSpPr>
          <p:cNvPr id="4" name="フッター プレースホルダー 3"/>
          <p:cNvSpPr>
            <a:spLocks noGrp="1"/>
          </p:cNvSpPr>
          <p:nvPr>
            <p:ph type="ftr" sz="quarter" idx="11"/>
          </p:nvPr>
        </p:nvSpPr>
        <p:spPr/>
        <p:txBody>
          <a:bodyPr/>
          <a:lstStyle/>
          <a:p>
            <a:endParaRPr lang="en-US" dirty="0"/>
          </a:p>
        </p:txBody>
      </p:sp>
      <p:sp>
        <p:nvSpPr>
          <p:cNvPr id="5" name="スライド番号プレースホルダー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4944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61BEF0D-F0BB-DE4B-95CE-6DB70DBA9567}" type="datetimeFigureOut">
              <a:rPr lang="en-US" smtClean="0"/>
              <a:pPr/>
              <a:t>1/22/2025</a:t>
            </a:fld>
            <a:endParaRPr lang="en-US" dirty="0"/>
          </a:p>
        </p:txBody>
      </p:sp>
      <p:sp>
        <p:nvSpPr>
          <p:cNvPr id="3" name="フッター プレースホルダー 2"/>
          <p:cNvSpPr>
            <a:spLocks noGrp="1"/>
          </p:cNvSpPr>
          <p:nvPr>
            <p:ph type="ftr" sz="quarter" idx="11"/>
          </p:nvPr>
        </p:nvSpPr>
        <p:spPr/>
        <p:txBody>
          <a:bodyPr/>
          <a:lstStyle/>
          <a:p>
            <a:endParaRPr lang="en-US"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9252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61BEF0D-F0BB-DE4B-95CE-6DB70DBA9567}" type="datetimeFigureOut">
              <a:rPr lang="en-US" smtClean="0"/>
              <a:pPr/>
              <a:t>1/22/2025</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6707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61BEF0D-F0BB-DE4B-95CE-6DB70DBA9567}" type="datetimeFigureOut">
              <a:rPr lang="en-US" smtClean="0"/>
              <a:pPr/>
              <a:t>1/22/2025</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475989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B61BEF0D-F0BB-DE4B-95CE-6DB70DBA9567}" type="datetimeFigureOut">
              <a:rPr lang="en-US" smtClean="0"/>
              <a:pPr/>
              <a:t>1/22/2025</a:t>
            </a:fld>
            <a:endParaRPr lang="en-US" dirty="0"/>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dirty="0"/>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9805971"/>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png" Type="http://schemas.openxmlformats.org/officeDocument/2006/relationships/image"/></Relationships>
</file>

<file path=ppt/slides/_rels/slide2.xml.rels><?xml version="1.0" encoding="UTF-8" standalone="yes"?><Relationships xmlns="http://schemas.openxmlformats.org/package/2006/relationships"><Relationship Id="rId1" Target="../drawings/vmlDrawing1.vml" Type="http://schemas.openxmlformats.org/officeDocument/2006/relationships/vmlDrawing"/><Relationship Id="rId2" Target="../activeX/activeX1.xml" Type="http://schemas.openxmlformats.org/officeDocument/2006/relationships/control"/><Relationship Id="rId3" Target="../slideLayouts/slideLayout7.xml" Type="http://schemas.openxmlformats.org/officeDocument/2006/relationships/slideLayout"/><Relationship Id="rId4" Target="mailto:hwninohe102@mhlw.go.jp" TargetMode="External" Type="http://schemas.openxmlformats.org/officeDocument/2006/relationships/hyperlink"/><Relationship Id="rId5" Target="../media/image2.wmf"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9E0FF"/>
        </a:solidFill>
        <a:effectLst/>
      </p:bgPr>
    </p:bg>
    <p:spTree>
      <p:nvGrpSpPr>
        <p:cNvPr id="1" name=""/>
        <p:cNvGrpSpPr/>
        <p:nvPr/>
      </p:nvGrpSpPr>
      <p:grpSpPr>
        <a:xfrm>
          <a:off x="0" y="0"/>
          <a:ext cx="0" cy="0"/>
          <a:chOff x="0" y="0"/>
          <a:chExt cx="0" cy="0"/>
        </a:xfrm>
      </p:grpSpPr>
      <p:sp>
        <p:nvSpPr>
          <p:cNvPr id="23" name="雲 22"/>
          <p:cNvSpPr/>
          <p:nvPr/>
        </p:nvSpPr>
        <p:spPr>
          <a:xfrm>
            <a:off x="81500" y="76199"/>
            <a:ext cx="6633492" cy="2310957"/>
          </a:xfrm>
          <a:prstGeom prst="cloud">
            <a:avLst/>
          </a:prstGeom>
          <a:solidFill>
            <a:schemeClr val="bg1"/>
          </a:solidFill>
          <a:ln w="28575">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1" name="グループ化 20"/>
          <p:cNvGrpSpPr/>
          <p:nvPr/>
        </p:nvGrpSpPr>
        <p:grpSpPr>
          <a:xfrm>
            <a:off x="208492" y="7454899"/>
            <a:ext cx="6452189" cy="1577297"/>
            <a:chOff x="259292" y="7316581"/>
            <a:chExt cx="6452189" cy="1601786"/>
          </a:xfrm>
        </p:grpSpPr>
        <p:sp>
          <p:nvSpPr>
            <p:cNvPr id="3" name="メモ 2"/>
            <p:cNvSpPr/>
            <p:nvPr/>
          </p:nvSpPr>
          <p:spPr>
            <a:xfrm>
              <a:off x="259293" y="7785095"/>
              <a:ext cx="6452188" cy="1048442"/>
            </a:xfrm>
            <a:prstGeom prst="foldedCorner">
              <a:avLst>
                <a:gd name="adj" fmla="val 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525816" y="7918094"/>
              <a:ext cx="5835814" cy="1000273"/>
            </a:xfrm>
            <a:prstGeom prst="rect">
              <a:avLst/>
            </a:prstGeom>
            <a:noFill/>
            <a:ln w="28575">
              <a:noFill/>
            </a:ln>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開催日　　令和７年２月２８日（金）</a:t>
              </a:r>
              <a:endParaRPr lang="en-US" altLang="ja-JP" sz="1100" dirty="0" smtClean="0">
                <a:latin typeface="HGPｺﾞｼｯｸE" panose="020B0900000000000000" pitchFamily="50" charset="-128"/>
                <a:ea typeface="HGPｺﾞｼｯｸE" panose="020B0900000000000000" pitchFamily="50" charset="-128"/>
              </a:endParaRPr>
            </a:p>
            <a:p>
              <a:r>
                <a:rPr lang="ja-JP" altLang="en-US" sz="1600" dirty="0" smtClean="0">
                  <a:latin typeface="HGPｺﾞｼｯｸE" panose="020B0900000000000000" pitchFamily="50" charset="-128"/>
                  <a:ea typeface="HGPｺﾞｼｯｸE" panose="020B0900000000000000" pitchFamily="50" charset="-128"/>
                </a:rPr>
                <a:t>時 　間　　１３：３０～１５：３０（受付１３時～）</a:t>
              </a:r>
              <a:endParaRPr lang="en-US" altLang="ja-JP" sz="1100" dirty="0" smtClean="0">
                <a:latin typeface="HGPｺﾞｼｯｸE" panose="020B0900000000000000" pitchFamily="50" charset="-128"/>
                <a:ea typeface="HGPｺﾞｼｯｸE" panose="020B0900000000000000" pitchFamily="50" charset="-128"/>
              </a:endParaRPr>
            </a:p>
            <a:p>
              <a:r>
                <a:rPr lang="ja-JP" altLang="en-US" sz="1600" dirty="0" smtClean="0">
                  <a:latin typeface="HGPｺﾞｼｯｸE" panose="020B0900000000000000" pitchFamily="50" charset="-128"/>
                  <a:ea typeface="HGPｺﾞｼｯｸE" panose="020B0900000000000000" pitchFamily="50" charset="-128"/>
                </a:rPr>
                <a:t>会　 場   </a:t>
              </a:r>
              <a:r>
                <a:rPr lang="ja-JP" altLang="en-US" sz="1600" dirty="0">
                  <a:latin typeface="HGPｺﾞｼｯｸE" panose="020B0900000000000000" pitchFamily="50" charset="-128"/>
                  <a:ea typeface="HGPｺﾞｼｯｸE" panose="020B0900000000000000" pitchFamily="50" charset="-128"/>
                </a:rPr>
                <a:t> </a:t>
              </a:r>
              <a:r>
                <a:rPr lang="ja-JP" altLang="en-US" sz="1600" dirty="0" smtClean="0">
                  <a:latin typeface="HGPｺﾞｼｯｸE" panose="020B0900000000000000" pitchFamily="50" charset="-128"/>
                  <a:ea typeface="HGPｺﾞｼｯｸE" panose="020B0900000000000000" pitchFamily="50" charset="-128"/>
                </a:rPr>
                <a:t>二戸市シビックセンター　２階カルチャールーム</a:t>
              </a:r>
              <a:endParaRPr lang="en-US" altLang="ja-JP" sz="1600" dirty="0" smtClean="0">
                <a:latin typeface="HGPｺﾞｼｯｸE" panose="020B0900000000000000" pitchFamily="50" charset="-128"/>
                <a:ea typeface="HGPｺﾞｼｯｸE" panose="020B0900000000000000" pitchFamily="50" charset="-128"/>
              </a:endParaRPr>
            </a:p>
            <a:p>
              <a:endParaRPr lang="en-US" altLang="ja-JP" sz="1100" dirty="0">
                <a:latin typeface="HGPｺﾞｼｯｸE" panose="020B0900000000000000" pitchFamily="50" charset="-128"/>
                <a:ea typeface="HGPｺﾞｼｯｸE" panose="020B0900000000000000" pitchFamily="50" charset="-128"/>
              </a:endParaRPr>
            </a:p>
          </p:txBody>
        </p:sp>
        <p:sp>
          <p:nvSpPr>
            <p:cNvPr id="28" name="正方形/長方形 27"/>
            <p:cNvSpPr/>
            <p:nvPr/>
          </p:nvSpPr>
          <p:spPr>
            <a:xfrm>
              <a:off x="259292" y="7316581"/>
              <a:ext cx="6452188" cy="464546"/>
            </a:xfrm>
            <a:prstGeom prst="rect">
              <a:avLst/>
            </a:prstGeom>
            <a:solidFill>
              <a:srgbClr val="FFDDDD"/>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n w="3175">
                    <a:solidFill>
                      <a:srgbClr val="FF5050"/>
                    </a:solidFill>
                  </a:ln>
                  <a:solidFill>
                    <a:srgbClr val="FF5050"/>
                  </a:solidFill>
                </a:rPr>
                <a:t>～開催日時～</a:t>
              </a:r>
              <a:endParaRPr lang="ja-JP" altLang="en-US" sz="2400" b="1" dirty="0">
                <a:ln w="3175">
                  <a:solidFill>
                    <a:srgbClr val="FF5050"/>
                  </a:solidFill>
                </a:ln>
                <a:solidFill>
                  <a:srgbClr val="FF5050"/>
                </a:solidFill>
              </a:endParaRPr>
            </a:p>
          </p:txBody>
        </p:sp>
      </p:grpSp>
      <p:sp>
        <p:nvSpPr>
          <p:cNvPr id="14" name="テキスト ボックス 13"/>
          <p:cNvSpPr txBox="1"/>
          <p:nvPr/>
        </p:nvSpPr>
        <p:spPr>
          <a:xfrm rot="21405155">
            <a:off x="715550" y="443422"/>
            <a:ext cx="3122754" cy="477054"/>
          </a:xfrm>
          <a:prstGeom prst="rect">
            <a:avLst/>
          </a:prstGeom>
          <a:noFill/>
        </p:spPr>
        <p:txBody>
          <a:bodyPr wrap="square" rtlCol="0">
            <a:spAutoFit/>
          </a:bodyPr>
          <a:lstStyle/>
          <a:p>
            <a:r>
              <a:rPr kumimoji="1" lang="ja-JP" altLang="en-US" sz="2500" b="1" dirty="0" smtClean="0">
                <a:ln w="19050">
                  <a:solidFill>
                    <a:srgbClr val="0070C0"/>
                  </a:solidFill>
                  <a:prstDash val="solid"/>
                </a:ln>
                <a:solidFill>
                  <a:schemeClr val="bg1"/>
                </a:solidFill>
                <a:effectLst>
                  <a:outerShdw blurRad="38100" dist="22860" dir="5400000" algn="tl" rotWithShape="0">
                    <a:srgbClr val="000000">
                      <a:alpha val="30000"/>
                    </a:srgbClr>
                  </a:outerShdw>
                </a:effectLst>
              </a:rPr>
              <a:t>知っておきたい！</a:t>
            </a:r>
            <a:endParaRPr kumimoji="1" lang="ja-JP" altLang="en-US" sz="2500" b="1" dirty="0">
              <a:ln w="19050">
                <a:solidFill>
                  <a:srgbClr val="0070C0"/>
                </a:solidFill>
                <a:prstDash val="solid"/>
              </a:ln>
              <a:solidFill>
                <a:schemeClr val="bg1"/>
              </a:solidFill>
              <a:effectLst>
                <a:outerShdw blurRad="38100" dist="22860" dir="5400000" algn="tl" rotWithShape="0">
                  <a:srgbClr val="000000">
                    <a:alpha val="30000"/>
                  </a:srgbClr>
                </a:outerShdw>
              </a:effectLst>
            </a:endParaRPr>
          </a:p>
        </p:txBody>
      </p:sp>
      <p:grpSp>
        <p:nvGrpSpPr>
          <p:cNvPr id="10" name="グループ化 9"/>
          <p:cNvGrpSpPr/>
          <p:nvPr/>
        </p:nvGrpSpPr>
        <p:grpSpPr>
          <a:xfrm>
            <a:off x="880993" y="763350"/>
            <a:ext cx="2201333" cy="1138773"/>
            <a:chOff x="1143000" y="564971"/>
            <a:chExt cx="2201333" cy="1138773"/>
          </a:xfrm>
        </p:grpSpPr>
        <p:sp>
          <p:nvSpPr>
            <p:cNvPr id="4" name="テキスト ボックス 3"/>
            <p:cNvSpPr txBox="1"/>
            <p:nvPr/>
          </p:nvSpPr>
          <p:spPr>
            <a:xfrm>
              <a:off x="1143000" y="564971"/>
              <a:ext cx="1155700" cy="1107996"/>
            </a:xfrm>
            <a:prstGeom prst="rect">
              <a:avLst/>
            </a:prstGeom>
            <a:noFill/>
          </p:spPr>
          <p:txBody>
            <a:bodyPr wrap="square" rtlCol="0">
              <a:spAutoFit/>
            </a:bodyPr>
            <a:lstStyle/>
            <a:p>
              <a:r>
                <a:rPr kumimoji="1" lang="ja-JP" altLang="en-US" sz="6600" dirty="0" smtClean="0">
                  <a:ln w="12700">
                    <a:noFill/>
                    <a:prstDash val="solid"/>
                  </a:ln>
                  <a:solidFill>
                    <a:srgbClr val="FF5050"/>
                  </a:solidFill>
                  <a:effectLst>
                    <a:outerShdw blurRad="38100" dist="38100" dir="2700000" algn="tl">
                      <a:srgbClr val="000000">
                        <a:alpha val="43137"/>
                      </a:srgbClr>
                    </a:outerShdw>
                  </a:effectLst>
                  <a:latin typeface="HG創英角ﾎﾟｯﾌﾟ体" panose="040B0A09000000000000" pitchFamily="49" charset="-128"/>
                  <a:ea typeface="HG創英角ﾎﾟｯﾌﾟ体" panose="040B0A09000000000000" pitchFamily="49" charset="-128"/>
                </a:rPr>
                <a:t>労</a:t>
              </a:r>
              <a:endParaRPr kumimoji="1" lang="ja-JP" altLang="en-US" sz="6600" dirty="0">
                <a:ln w="12700">
                  <a:noFill/>
                  <a:prstDash val="solid"/>
                </a:ln>
                <a:solidFill>
                  <a:srgbClr val="FF5050"/>
                </a:solidFill>
                <a:effectLst>
                  <a:outerShdw blurRad="38100" dist="38100" dir="2700000" algn="tl">
                    <a:srgbClr val="000000">
                      <a:alpha val="43137"/>
                    </a:srgbClr>
                  </a:outerShdw>
                </a:effectLst>
                <a:latin typeface="HG創英角ﾎﾟｯﾌﾟ体" panose="040B0A09000000000000" pitchFamily="49" charset="-128"/>
                <a:ea typeface="HG創英角ﾎﾟｯﾌﾟ体" panose="040B0A09000000000000" pitchFamily="49" charset="-128"/>
              </a:endParaRPr>
            </a:p>
          </p:txBody>
        </p:sp>
        <p:sp>
          <p:nvSpPr>
            <p:cNvPr id="5" name="テキスト ボックス 4"/>
            <p:cNvSpPr txBox="1"/>
            <p:nvPr/>
          </p:nvSpPr>
          <p:spPr>
            <a:xfrm>
              <a:off x="2188633" y="564971"/>
              <a:ext cx="1155700" cy="1138773"/>
            </a:xfrm>
            <a:prstGeom prst="rect">
              <a:avLst/>
            </a:prstGeom>
            <a:noFill/>
          </p:spPr>
          <p:txBody>
            <a:bodyPr wrap="square" rtlCol="0">
              <a:spAutoFit/>
            </a:bodyPr>
            <a:lstStyle/>
            <a:p>
              <a:r>
                <a:rPr kumimoji="1" lang="ja-JP" altLang="en-US" sz="6600" dirty="0" smtClean="0">
                  <a:ln w="12700">
                    <a:noFill/>
                    <a:prstDash val="solid"/>
                  </a:ln>
                  <a:solidFill>
                    <a:srgbClr val="FF5050"/>
                  </a:solidFill>
                  <a:effectLst>
                    <a:outerShdw blurRad="38100" dist="38100" dir="2700000" algn="tl">
                      <a:srgbClr val="000000">
                        <a:alpha val="43137"/>
                      </a:srgbClr>
                    </a:outerShdw>
                  </a:effectLst>
                  <a:latin typeface="HG創英角ﾎﾟｯﾌﾟ体" panose="040B0A09000000000000" pitchFamily="49" charset="-128"/>
                  <a:ea typeface="HG創英角ﾎﾟｯﾌﾟ体" panose="040B0A09000000000000" pitchFamily="49" charset="-128"/>
                </a:rPr>
                <a:t>働</a:t>
              </a:r>
              <a:endParaRPr kumimoji="1" lang="ja-JP" altLang="en-US" sz="6600" dirty="0">
                <a:ln w="12700">
                  <a:noFill/>
                  <a:prstDash val="solid"/>
                </a:ln>
                <a:solidFill>
                  <a:srgbClr val="FF5050"/>
                </a:solidFill>
                <a:effectLst>
                  <a:outerShdw blurRad="38100" dist="38100" dir="2700000" algn="tl">
                    <a:srgbClr val="000000">
                      <a:alpha val="43137"/>
                    </a:srgbClr>
                  </a:outerShdw>
                </a:effectLst>
                <a:latin typeface="HG創英角ﾎﾟｯﾌﾟ体" panose="040B0A09000000000000" pitchFamily="49" charset="-128"/>
                <a:ea typeface="HG創英角ﾎﾟｯﾌﾟ体" panose="040B0A09000000000000" pitchFamily="49" charset="-128"/>
              </a:endParaRPr>
            </a:p>
          </p:txBody>
        </p:sp>
      </p:grpSp>
      <p:grpSp>
        <p:nvGrpSpPr>
          <p:cNvPr id="42" name="グループ化 41"/>
          <p:cNvGrpSpPr/>
          <p:nvPr/>
        </p:nvGrpSpPr>
        <p:grpSpPr>
          <a:xfrm>
            <a:off x="224703" y="2997921"/>
            <a:ext cx="6452189" cy="4278805"/>
            <a:chOff x="259292" y="7353318"/>
            <a:chExt cx="6452189" cy="3489045"/>
          </a:xfrm>
        </p:grpSpPr>
        <p:sp>
          <p:nvSpPr>
            <p:cNvPr id="43" name="メモ 42"/>
            <p:cNvSpPr/>
            <p:nvPr/>
          </p:nvSpPr>
          <p:spPr>
            <a:xfrm>
              <a:off x="259293" y="7785094"/>
              <a:ext cx="6452188" cy="3057269"/>
            </a:xfrm>
            <a:prstGeom prst="foldedCorner">
              <a:avLst>
                <a:gd name="adj" fmla="val 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正方形/長方形 44"/>
            <p:cNvSpPr/>
            <p:nvPr/>
          </p:nvSpPr>
          <p:spPr>
            <a:xfrm>
              <a:off x="259292" y="7353318"/>
              <a:ext cx="6452188" cy="427808"/>
            </a:xfrm>
            <a:prstGeom prst="rect">
              <a:avLst/>
            </a:prstGeom>
            <a:solidFill>
              <a:srgbClr val="FFDDDD"/>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n w="3175">
                    <a:solidFill>
                      <a:srgbClr val="FF5050"/>
                    </a:solidFill>
                  </a:ln>
                  <a:solidFill>
                    <a:srgbClr val="FF5050"/>
                  </a:solidFill>
                </a:rPr>
                <a:t>～説明内容～</a:t>
              </a:r>
              <a:endParaRPr lang="ja-JP" altLang="en-US" sz="2400" b="1" dirty="0">
                <a:ln w="3175">
                  <a:solidFill>
                    <a:srgbClr val="FF5050"/>
                  </a:solidFill>
                </a:ln>
                <a:solidFill>
                  <a:srgbClr val="FF5050"/>
                </a:solidFill>
              </a:endParaRPr>
            </a:p>
          </p:txBody>
        </p:sp>
      </p:grpSp>
      <p:sp>
        <p:nvSpPr>
          <p:cNvPr id="49" name="テキスト ボックス 48"/>
          <p:cNvSpPr txBox="1"/>
          <p:nvPr/>
        </p:nvSpPr>
        <p:spPr>
          <a:xfrm>
            <a:off x="43399" y="2315808"/>
            <a:ext cx="6883971" cy="630942"/>
          </a:xfrm>
          <a:prstGeom prst="rect">
            <a:avLst/>
          </a:prstGeom>
          <a:noFill/>
        </p:spPr>
        <p:txBody>
          <a:bodyPr wrap="square" rtlCol="0">
            <a:spAutoFit/>
          </a:bodyPr>
          <a:lstStyle/>
          <a:p>
            <a:pPr algn="ctr"/>
            <a:endParaRPr lang="en-US" altLang="ja-JP" sz="700" b="1" dirty="0" smtClean="0">
              <a:ln w="3175">
                <a:noFill/>
              </a:ln>
              <a:solidFill>
                <a:srgbClr val="FF5050"/>
              </a:solidFill>
              <a:effectLst>
                <a:outerShdw blurRad="38100" dist="38100" dir="2700000" algn="tl">
                  <a:srgbClr val="000000">
                    <a:alpha val="43137"/>
                  </a:srgbClr>
                </a:outerShdw>
              </a:effectLst>
              <a:latin typeface="+mj-ea"/>
            </a:endParaRPr>
          </a:p>
          <a:p>
            <a:pPr algn="ctr"/>
            <a:r>
              <a:rPr lang="ja-JP" altLang="en-US" sz="1400" b="1" dirty="0">
                <a:latin typeface="+mj-ea"/>
              </a:rPr>
              <a:t>労働</a:t>
            </a:r>
            <a:r>
              <a:rPr lang="ja-JP" altLang="en-US" sz="1400" b="1" dirty="0" smtClean="0">
                <a:latin typeface="+mj-ea"/>
              </a:rPr>
              <a:t>に関する疑問や企業として知っておきたいことをまとめて聞くことができます。</a:t>
            </a:r>
            <a:endParaRPr lang="en-US" altLang="ja-JP" sz="1400" b="1" dirty="0" smtClean="0">
              <a:latin typeface="+mj-ea"/>
            </a:endParaRPr>
          </a:p>
          <a:p>
            <a:pPr algn="ctr"/>
            <a:r>
              <a:rPr lang="ja-JP" altLang="en-US" sz="1400" b="1" dirty="0" smtClean="0">
                <a:latin typeface="+mj-ea"/>
              </a:rPr>
              <a:t>普段はなかなか聞くことができない内容が盛りだくさんです！！</a:t>
            </a:r>
            <a:endParaRPr lang="en-US" altLang="ja-JP" sz="1400" b="1" dirty="0" smtClean="0">
              <a:latin typeface="+mj-ea"/>
            </a:endParaRPr>
          </a:p>
        </p:txBody>
      </p:sp>
      <p:sp>
        <p:nvSpPr>
          <p:cNvPr id="25" name="正方形/長方形 24"/>
          <p:cNvSpPr/>
          <p:nvPr/>
        </p:nvSpPr>
        <p:spPr>
          <a:xfrm>
            <a:off x="5270500" y="1128396"/>
            <a:ext cx="723900" cy="3461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192229" y="9126835"/>
            <a:ext cx="6452188" cy="65358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704546" y="9131836"/>
            <a:ext cx="5606284" cy="846386"/>
          </a:xfrm>
          <a:prstGeom prst="rect">
            <a:avLst/>
          </a:prstGeom>
        </p:spPr>
        <p:txBody>
          <a:bodyPr wrap="square">
            <a:spAutoFit/>
          </a:bodyPr>
          <a:lstStyle/>
          <a:p>
            <a:pPr algn="ctr"/>
            <a:r>
              <a:rPr lang="ja-JP" altLang="en-US" sz="1050" b="1" dirty="0">
                <a:solidFill>
                  <a:srgbClr val="FF0000"/>
                </a:solidFill>
                <a:latin typeface="HG丸ｺﾞｼｯｸM-PRO" panose="020F0600000000000000" pitchFamily="50" charset="-128"/>
                <a:ea typeface="HG丸ｺﾞｼｯｸM-PRO" panose="020F0600000000000000" pitchFamily="50" charset="-128"/>
              </a:rPr>
              <a:t>申込・問い合わせ</a:t>
            </a:r>
            <a:r>
              <a:rPr lang="en-US" altLang="ja-JP" sz="1050" b="1" dirty="0">
                <a:solidFill>
                  <a:srgbClr val="FF0000"/>
                </a:solidFill>
                <a:latin typeface="HG丸ｺﾞｼｯｸM-PRO" panose="020F0600000000000000" pitchFamily="50" charset="-128"/>
                <a:ea typeface="HG丸ｺﾞｼｯｸM-PRO" panose="020F0600000000000000" pitchFamily="50" charset="-128"/>
              </a:rPr>
              <a:t>】</a:t>
            </a:r>
            <a:r>
              <a:rPr lang="ja-JP" altLang="ja-JP" sz="1400" b="1" dirty="0">
                <a:solidFill>
                  <a:srgbClr val="00B050"/>
                </a:solidFill>
                <a:latin typeface="HG丸ｺﾞｼｯｸM-PRO" panose="020F0600000000000000" pitchFamily="50" charset="-128"/>
                <a:ea typeface="HG丸ｺﾞｼｯｸM-PRO" panose="020F0600000000000000" pitchFamily="50" charset="-128"/>
              </a:rPr>
              <a:t>ハローワーク</a:t>
            </a:r>
            <a:r>
              <a:rPr lang="ja-JP" altLang="en-US" sz="1400" b="1" dirty="0">
                <a:solidFill>
                  <a:srgbClr val="00B050"/>
                </a:solidFill>
                <a:latin typeface="HG丸ｺﾞｼｯｸM-PRO" panose="020F0600000000000000" pitchFamily="50" charset="-128"/>
                <a:ea typeface="HG丸ｺﾞｼｯｸM-PRO" panose="020F0600000000000000" pitchFamily="50" charset="-128"/>
              </a:rPr>
              <a:t>二戸</a:t>
            </a:r>
            <a:r>
              <a:rPr lang="ja-JP" altLang="en-US" sz="1100" dirty="0"/>
              <a:t>（二戸公共職業安定所）</a:t>
            </a:r>
            <a:endParaRPr lang="en-US" altLang="ja-JP" sz="1100" dirty="0"/>
          </a:p>
          <a:p>
            <a:pPr algn="ctr"/>
            <a:r>
              <a:rPr lang="ja-JP" altLang="ja-JP" sz="1200" dirty="0"/>
              <a:t>〒</a:t>
            </a:r>
            <a:r>
              <a:rPr lang="en-US" altLang="ja-JP" sz="1200" dirty="0"/>
              <a:t>028-6103</a:t>
            </a:r>
            <a:r>
              <a:rPr lang="ja-JP" altLang="ja-JP" sz="1200" dirty="0"/>
              <a:t>　</a:t>
            </a:r>
            <a:r>
              <a:rPr lang="ja-JP" altLang="en-US" sz="1200" dirty="0"/>
              <a:t>二戸市石切所字荷渡６－１　二戸</a:t>
            </a:r>
            <a:r>
              <a:rPr lang="ja-JP" altLang="ja-JP" sz="1200" dirty="0"/>
              <a:t>合同庁舎</a:t>
            </a:r>
            <a:r>
              <a:rPr lang="ja-JP" altLang="en-US" sz="1200" dirty="0"/>
              <a:t>１階</a:t>
            </a:r>
            <a:endParaRPr lang="ja-JP" altLang="ja-JP" sz="1100" dirty="0"/>
          </a:p>
          <a:p>
            <a:pPr algn="ctr"/>
            <a:r>
              <a:rPr lang="en-US" altLang="ja-JP" sz="1200" dirty="0"/>
              <a:t>Tel</a:t>
            </a:r>
            <a:r>
              <a:rPr lang="ja-JP" altLang="ja-JP" sz="1200" dirty="0"/>
              <a:t>：</a:t>
            </a:r>
            <a:r>
              <a:rPr lang="en-US" altLang="ja-JP" sz="1200" dirty="0"/>
              <a:t>0195-23-3341</a:t>
            </a:r>
            <a:endParaRPr lang="ja-JP" altLang="ja-JP" sz="1200" dirty="0"/>
          </a:p>
          <a:p>
            <a:endParaRPr lang="ja-JP" altLang="en-US" sz="1100" dirty="0"/>
          </a:p>
        </p:txBody>
      </p:sp>
      <p:grpSp>
        <p:nvGrpSpPr>
          <p:cNvPr id="65" name="グループ化 64"/>
          <p:cNvGrpSpPr/>
          <p:nvPr/>
        </p:nvGrpSpPr>
        <p:grpSpPr>
          <a:xfrm>
            <a:off x="374099" y="3697829"/>
            <a:ext cx="3072475" cy="1627539"/>
            <a:chOff x="343182" y="3713488"/>
            <a:chExt cx="3072475" cy="1627539"/>
          </a:xfrm>
        </p:grpSpPr>
        <p:sp>
          <p:nvSpPr>
            <p:cNvPr id="63" name="正方形/長方形 62"/>
            <p:cNvSpPr/>
            <p:nvPr/>
          </p:nvSpPr>
          <p:spPr>
            <a:xfrm>
              <a:off x="345233" y="3713488"/>
              <a:ext cx="3070424" cy="162753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smtClean="0">
                <a:solidFill>
                  <a:schemeClr val="tx1"/>
                </a:solidFill>
              </a:endParaRPr>
            </a:p>
            <a:p>
              <a:pPr algn="ctr"/>
              <a:endParaRPr lang="en-US" altLang="ja-JP" b="1" dirty="0">
                <a:solidFill>
                  <a:schemeClr val="tx1"/>
                </a:solidFill>
              </a:endParaRPr>
            </a:p>
            <a:p>
              <a:pPr algn="ctr"/>
              <a:endParaRPr lang="en-US" altLang="ja-JP" b="1" dirty="0" smtClean="0">
                <a:solidFill>
                  <a:schemeClr val="tx1"/>
                </a:solidFill>
              </a:endParaRPr>
            </a:p>
            <a:p>
              <a:pPr algn="ctr"/>
              <a:endParaRPr lang="en-US" altLang="ja-JP" b="1" dirty="0">
                <a:solidFill>
                  <a:schemeClr val="tx1"/>
                </a:solidFill>
              </a:endParaRPr>
            </a:p>
            <a:p>
              <a:pPr algn="ctr"/>
              <a:endParaRPr lang="en-US" altLang="ja-JP" b="1" dirty="0">
                <a:solidFill>
                  <a:schemeClr val="tx1"/>
                </a:solidFill>
              </a:endParaRPr>
            </a:p>
          </p:txBody>
        </p:sp>
        <p:sp>
          <p:nvSpPr>
            <p:cNvPr id="64" name="正方形/長方形 63"/>
            <p:cNvSpPr/>
            <p:nvPr/>
          </p:nvSpPr>
          <p:spPr>
            <a:xfrm>
              <a:off x="343182" y="3714176"/>
              <a:ext cx="3070424" cy="473162"/>
            </a:xfrm>
            <a:prstGeom prst="rect">
              <a:avLst/>
            </a:prstGeom>
            <a:solidFill>
              <a:srgbClr val="FFDDDD"/>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岩手労働局</a:t>
              </a:r>
              <a:r>
                <a:rPr lang="ja-JP" altLang="en-US" sz="1600" b="1" dirty="0">
                  <a:solidFill>
                    <a:schemeClr val="tx1"/>
                  </a:solidFill>
                </a:rPr>
                <a:t>　</a:t>
              </a:r>
              <a:r>
                <a:rPr lang="ja-JP" altLang="en-US" b="1" dirty="0">
                  <a:solidFill>
                    <a:schemeClr val="tx1"/>
                  </a:solidFill>
                </a:rPr>
                <a:t>助成金センター</a:t>
              </a:r>
              <a:endParaRPr lang="en-US" altLang="ja-JP" b="1" dirty="0">
                <a:solidFill>
                  <a:schemeClr val="tx1"/>
                </a:solidFill>
              </a:endParaRPr>
            </a:p>
          </p:txBody>
        </p:sp>
      </p:grpSp>
      <p:grpSp>
        <p:nvGrpSpPr>
          <p:cNvPr id="73" name="グループ化 72"/>
          <p:cNvGrpSpPr/>
          <p:nvPr/>
        </p:nvGrpSpPr>
        <p:grpSpPr>
          <a:xfrm>
            <a:off x="3508706" y="3711168"/>
            <a:ext cx="3074553" cy="1720331"/>
            <a:chOff x="832734" y="4059758"/>
            <a:chExt cx="3074553" cy="1720331"/>
          </a:xfrm>
        </p:grpSpPr>
        <p:grpSp>
          <p:nvGrpSpPr>
            <p:cNvPr id="69" name="グループ化 68"/>
            <p:cNvGrpSpPr/>
            <p:nvPr/>
          </p:nvGrpSpPr>
          <p:grpSpPr>
            <a:xfrm>
              <a:off x="836863" y="4059758"/>
              <a:ext cx="3070424" cy="1634471"/>
              <a:chOff x="345233" y="3706556"/>
              <a:chExt cx="3070424" cy="1634471"/>
            </a:xfrm>
          </p:grpSpPr>
          <p:sp>
            <p:nvSpPr>
              <p:cNvPr id="70" name="正方形/長方形 69"/>
              <p:cNvSpPr/>
              <p:nvPr/>
            </p:nvSpPr>
            <p:spPr>
              <a:xfrm>
                <a:off x="345233" y="3713488"/>
                <a:ext cx="3070424" cy="162753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smtClean="0">
                  <a:solidFill>
                    <a:schemeClr val="tx1"/>
                  </a:solidFill>
                </a:endParaRPr>
              </a:p>
              <a:p>
                <a:pPr algn="ctr"/>
                <a:endParaRPr lang="en-US" altLang="ja-JP" b="1" dirty="0">
                  <a:solidFill>
                    <a:schemeClr val="tx1"/>
                  </a:solidFill>
                </a:endParaRPr>
              </a:p>
              <a:p>
                <a:pPr algn="ctr"/>
                <a:endParaRPr lang="en-US" altLang="ja-JP" b="1" dirty="0" smtClean="0">
                  <a:solidFill>
                    <a:schemeClr val="tx1"/>
                  </a:solidFill>
                </a:endParaRPr>
              </a:p>
              <a:p>
                <a:pPr algn="ctr"/>
                <a:endParaRPr lang="en-US" altLang="ja-JP" b="1" dirty="0">
                  <a:solidFill>
                    <a:schemeClr val="tx1"/>
                  </a:solidFill>
                </a:endParaRPr>
              </a:p>
              <a:p>
                <a:pPr algn="ctr"/>
                <a:endParaRPr lang="en-US" altLang="ja-JP" b="1" dirty="0">
                  <a:solidFill>
                    <a:schemeClr val="tx1"/>
                  </a:solidFill>
                </a:endParaRPr>
              </a:p>
            </p:txBody>
          </p:sp>
          <p:sp>
            <p:nvSpPr>
              <p:cNvPr id="71" name="正方形/長方形 70"/>
              <p:cNvSpPr/>
              <p:nvPr/>
            </p:nvSpPr>
            <p:spPr>
              <a:xfrm>
                <a:off x="348262" y="3706556"/>
                <a:ext cx="3059775" cy="473162"/>
              </a:xfrm>
              <a:prstGeom prst="rect">
                <a:avLst/>
              </a:prstGeom>
              <a:solidFill>
                <a:srgbClr val="FFDDDD"/>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岩手労働局</a:t>
                </a:r>
                <a:r>
                  <a:rPr lang="ja-JP" altLang="en-US" sz="1600" b="1" dirty="0">
                    <a:solidFill>
                      <a:schemeClr val="tx1"/>
                    </a:solidFill>
                  </a:rPr>
                  <a:t>　</a:t>
                </a:r>
                <a:r>
                  <a:rPr lang="ja-JP" altLang="en-US" b="1" dirty="0">
                    <a:solidFill>
                      <a:schemeClr val="tx1"/>
                    </a:solidFill>
                  </a:rPr>
                  <a:t>需給調整事業室</a:t>
                </a:r>
                <a:endParaRPr lang="en-US" altLang="ja-JP" b="1" dirty="0">
                  <a:solidFill>
                    <a:schemeClr val="tx1"/>
                  </a:solidFill>
                </a:endParaRPr>
              </a:p>
            </p:txBody>
          </p:sp>
        </p:grpSp>
        <p:sp>
          <p:nvSpPr>
            <p:cNvPr id="72" name="テキスト ボックス 71"/>
            <p:cNvSpPr txBox="1"/>
            <p:nvPr/>
          </p:nvSpPr>
          <p:spPr>
            <a:xfrm>
              <a:off x="832734" y="4641316"/>
              <a:ext cx="2990304" cy="1138773"/>
            </a:xfrm>
            <a:prstGeom prst="rect">
              <a:avLst/>
            </a:prstGeom>
            <a:noFill/>
          </p:spPr>
          <p:txBody>
            <a:bodyPr wrap="square" rtlCol="0">
              <a:spAutoFit/>
            </a:bodyPr>
            <a:lstStyle/>
            <a:p>
              <a:r>
                <a:rPr lang="ja-JP" altLang="en-US" sz="1500" b="1" dirty="0" smtClean="0">
                  <a:latin typeface="+mn-ea"/>
                </a:rPr>
                <a:t>〇労働者派遣事業について</a:t>
              </a:r>
              <a:endParaRPr lang="en-US" altLang="ja-JP" sz="1500" b="1" dirty="0" smtClean="0">
                <a:latin typeface="+mn-ea"/>
              </a:endParaRPr>
            </a:p>
            <a:p>
              <a:endParaRPr lang="en-US" altLang="ja-JP" sz="1500" b="1" dirty="0">
                <a:latin typeface="+mn-ea"/>
              </a:endParaRPr>
            </a:p>
            <a:p>
              <a:endParaRPr lang="en-US" altLang="ja-JP" sz="700" b="1" dirty="0">
                <a:latin typeface="+mn-ea"/>
              </a:endParaRPr>
            </a:p>
            <a:p>
              <a:r>
                <a:rPr lang="ja-JP" altLang="en-US" sz="1500" b="1" dirty="0" smtClean="0">
                  <a:latin typeface="+mn-ea"/>
                </a:rPr>
                <a:t>〇有料職業紹介事業について</a:t>
              </a:r>
            </a:p>
            <a:p>
              <a:endParaRPr kumimoji="1" lang="ja-JP" altLang="en-US" sz="1600" b="1" dirty="0"/>
            </a:p>
          </p:txBody>
        </p:sp>
      </p:grpSp>
      <p:grpSp>
        <p:nvGrpSpPr>
          <p:cNvPr id="79" name="グループ化 78"/>
          <p:cNvGrpSpPr/>
          <p:nvPr/>
        </p:nvGrpSpPr>
        <p:grpSpPr>
          <a:xfrm>
            <a:off x="366442" y="5478944"/>
            <a:ext cx="3072475" cy="1627539"/>
            <a:chOff x="343182" y="3713488"/>
            <a:chExt cx="3072475" cy="1627539"/>
          </a:xfrm>
        </p:grpSpPr>
        <p:sp>
          <p:nvSpPr>
            <p:cNvPr id="80" name="正方形/長方形 79"/>
            <p:cNvSpPr/>
            <p:nvPr/>
          </p:nvSpPr>
          <p:spPr>
            <a:xfrm>
              <a:off x="345233" y="3713488"/>
              <a:ext cx="3070424" cy="162753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smtClean="0">
                <a:solidFill>
                  <a:schemeClr val="tx1"/>
                </a:solidFill>
              </a:endParaRPr>
            </a:p>
            <a:p>
              <a:pPr algn="ctr"/>
              <a:endParaRPr lang="en-US" altLang="ja-JP" b="1" dirty="0">
                <a:solidFill>
                  <a:schemeClr val="tx1"/>
                </a:solidFill>
              </a:endParaRPr>
            </a:p>
            <a:p>
              <a:pPr algn="ctr"/>
              <a:endParaRPr lang="en-US" altLang="ja-JP" b="1" dirty="0" smtClean="0">
                <a:solidFill>
                  <a:schemeClr val="tx1"/>
                </a:solidFill>
              </a:endParaRPr>
            </a:p>
            <a:p>
              <a:pPr algn="ctr"/>
              <a:endParaRPr lang="en-US" altLang="ja-JP" b="1" dirty="0">
                <a:solidFill>
                  <a:schemeClr val="tx1"/>
                </a:solidFill>
              </a:endParaRPr>
            </a:p>
            <a:p>
              <a:pPr algn="ctr"/>
              <a:endParaRPr lang="en-US" altLang="ja-JP" b="1" dirty="0">
                <a:solidFill>
                  <a:schemeClr val="tx1"/>
                </a:solidFill>
              </a:endParaRPr>
            </a:p>
          </p:txBody>
        </p:sp>
        <p:sp>
          <p:nvSpPr>
            <p:cNvPr id="81" name="正方形/長方形 80"/>
            <p:cNvSpPr/>
            <p:nvPr/>
          </p:nvSpPr>
          <p:spPr>
            <a:xfrm>
              <a:off x="343182" y="3714176"/>
              <a:ext cx="3070424" cy="473162"/>
            </a:xfrm>
            <a:prstGeom prst="rect">
              <a:avLst/>
            </a:prstGeom>
            <a:solidFill>
              <a:srgbClr val="FFDDDD"/>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二戸労働基準監督署</a:t>
              </a:r>
              <a:endParaRPr lang="en-US" altLang="ja-JP" b="1" dirty="0">
                <a:solidFill>
                  <a:schemeClr val="tx1"/>
                </a:solidFill>
              </a:endParaRPr>
            </a:p>
          </p:txBody>
        </p:sp>
      </p:grpSp>
      <p:sp>
        <p:nvSpPr>
          <p:cNvPr id="82" name="テキスト ボックス 81"/>
          <p:cNvSpPr txBox="1"/>
          <p:nvPr/>
        </p:nvSpPr>
        <p:spPr>
          <a:xfrm>
            <a:off x="354749" y="6083362"/>
            <a:ext cx="3046716" cy="892552"/>
          </a:xfrm>
          <a:prstGeom prst="rect">
            <a:avLst/>
          </a:prstGeom>
          <a:noFill/>
        </p:spPr>
        <p:txBody>
          <a:bodyPr wrap="square" rtlCol="0">
            <a:spAutoFit/>
          </a:bodyPr>
          <a:lstStyle/>
          <a:p>
            <a:r>
              <a:rPr lang="ja-JP" altLang="en-US" sz="1500" b="1" dirty="0" smtClean="0">
                <a:latin typeface="+mn-ea"/>
              </a:rPr>
              <a:t>〇雇用管理で留意すべき労働関係</a:t>
            </a:r>
            <a:endParaRPr lang="en-US" altLang="ja-JP" sz="1500" b="1" dirty="0" smtClean="0">
              <a:latin typeface="+mn-ea"/>
            </a:endParaRPr>
          </a:p>
          <a:p>
            <a:r>
              <a:rPr lang="ja-JP" altLang="en-US" sz="1500" b="1" dirty="0" smtClean="0">
                <a:latin typeface="+mn-ea"/>
              </a:rPr>
              <a:t>　法令のポイントについて</a:t>
            </a:r>
            <a:endParaRPr lang="en-US" altLang="ja-JP" sz="1500" b="1" dirty="0" smtClean="0">
              <a:latin typeface="+mn-ea"/>
            </a:endParaRPr>
          </a:p>
          <a:p>
            <a:endParaRPr lang="en-US" altLang="ja-JP" sz="700" b="1" dirty="0">
              <a:latin typeface="+mn-ea"/>
            </a:endParaRPr>
          </a:p>
          <a:p>
            <a:r>
              <a:rPr lang="ja-JP" altLang="en-US" sz="1500" b="1" dirty="0" smtClean="0">
                <a:latin typeface="+mn-ea"/>
              </a:rPr>
              <a:t>〇労働者の安全衛生管理について</a:t>
            </a:r>
            <a:endParaRPr lang="en-US" altLang="ja-JP" sz="1500" b="1" dirty="0">
              <a:latin typeface="+mn-ea"/>
            </a:endParaRPr>
          </a:p>
        </p:txBody>
      </p:sp>
      <p:grpSp>
        <p:nvGrpSpPr>
          <p:cNvPr id="87" name="グループ化 86"/>
          <p:cNvGrpSpPr/>
          <p:nvPr/>
        </p:nvGrpSpPr>
        <p:grpSpPr>
          <a:xfrm>
            <a:off x="3524831" y="5481922"/>
            <a:ext cx="3429000" cy="1627539"/>
            <a:chOff x="488903" y="3865888"/>
            <a:chExt cx="3429000" cy="1627539"/>
          </a:xfrm>
        </p:grpSpPr>
        <p:grpSp>
          <p:nvGrpSpPr>
            <p:cNvPr id="83" name="グループ化 82"/>
            <p:cNvGrpSpPr/>
            <p:nvPr/>
          </p:nvGrpSpPr>
          <p:grpSpPr>
            <a:xfrm>
              <a:off x="497633" y="3865888"/>
              <a:ext cx="3075993" cy="1627539"/>
              <a:chOff x="345233" y="3713488"/>
              <a:chExt cx="3075993" cy="1627539"/>
            </a:xfrm>
          </p:grpSpPr>
          <p:sp>
            <p:nvSpPr>
              <p:cNvPr id="84" name="正方形/長方形 83"/>
              <p:cNvSpPr/>
              <p:nvPr/>
            </p:nvSpPr>
            <p:spPr>
              <a:xfrm>
                <a:off x="345233" y="3713488"/>
                <a:ext cx="3070424" cy="162753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smtClean="0">
                  <a:solidFill>
                    <a:schemeClr val="tx1"/>
                  </a:solidFill>
                </a:endParaRPr>
              </a:p>
              <a:p>
                <a:pPr algn="ctr"/>
                <a:endParaRPr lang="en-US" altLang="ja-JP" b="1" dirty="0">
                  <a:solidFill>
                    <a:schemeClr val="tx1"/>
                  </a:solidFill>
                </a:endParaRPr>
              </a:p>
              <a:p>
                <a:pPr algn="ctr"/>
                <a:endParaRPr lang="en-US" altLang="ja-JP" b="1" dirty="0" smtClean="0">
                  <a:solidFill>
                    <a:schemeClr val="tx1"/>
                  </a:solidFill>
                </a:endParaRPr>
              </a:p>
              <a:p>
                <a:pPr algn="ctr"/>
                <a:endParaRPr lang="en-US" altLang="ja-JP" b="1" dirty="0">
                  <a:solidFill>
                    <a:schemeClr val="tx1"/>
                  </a:solidFill>
                </a:endParaRPr>
              </a:p>
              <a:p>
                <a:pPr algn="ctr"/>
                <a:endParaRPr lang="en-US" altLang="ja-JP" b="1" dirty="0">
                  <a:solidFill>
                    <a:schemeClr val="tx1"/>
                  </a:solidFill>
                </a:endParaRPr>
              </a:p>
            </p:txBody>
          </p:sp>
          <p:sp>
            <p:nvSpPr>
              <p:cNvPr id="85" name="正方形/長方形 84"/>
              <p:cNvSpPr/>
              <p:nvPr/>
            </p:nvSpPr>
            <p:spPr>
              <a:xfrm>
                <a:off x="350802" y="3714176"/>
                <a:ext cx="3070424" cy="473162"/>
              </a:xfrm>
              <a:prstGeom prst="rect">
                <a:avLst/>
              </a:prstGeom>
              <a:solidFill>
                <a:srgbClr val="FFDDDD"/>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二戸公共職業安定所</a:t>
                </a:r>
                <a:endParaRPr lang="en-US" altLang="ja-JP" b="1" dirty="0">
                  <a:solidFill>
                    <a:schemeClr val="tx1"/>
                  </a:solidFill>
                </a:endParaRPr>
              </a:p>
            </p:txBody>
          </p:sp>
        </p:grpSp>
        <p:sp>
          <p:nvSpPr>
            <p:cNvPr id="86" name="正方形/長方形 85"/>
            <p:cNvSpPr/>
            <p:nvPr/>
          </p:nvSpPr>
          <p:spPr>
            <a:xfrm>
              <a:off x="488903" y="4467563"/>
              <a:ext cx="3429000" cy="907941"/>
            </a:xfrm>
            <a:prstGeom prst="rect">
              <a:avLst/>
            </a:prstGeom>
          </p:spPr>
          <p:txBody>
            <a:bodyPr>
              <a:spAutoFit/>
            </a:bodyPr>
            <a:lstStyle/>
            <a:p>
              <a:r>
                <a:rPr lang="ja-JP" altLang="en-US" sz="1500" b="1" dirty="0"/>
                <a:t>〇</a:t>
              </a:r>
              <a:r>
                <a:rPr lang="ja-JP" altLang="en-US" sz="1500" b="1" dirty="0" err="1"/>
                <a:t>障がい</a:t>
              </a:r>
              <a:r>
                <a:rPr lang="ja-JP" altLang="en-US" sz="1500" b="1" dirty="0"/>
                <a:t>者法定</a:t>
              </a:r>
              <a:r>
                <a:rPr lang="ja-JP" altLang="en-US" sz="1500" b="1" dirty="0" smtClean="0"/>
                <a:t>雇用率について</a:t>
              </a:r>
              <a:endParaRPr lang="en-US" altLang="ja-JP" sz="1500" b="1" dirty="0"/>
            </a:p>
            <a:p>
              <a:endParaRPr lang="en-US" altLang="ja-JP" sz="800" b="1" dirty="0"/>
            </a:p>
            <a:p>
              <a:r>
                <a:rPr lang="ja-JP" altLang="en-US" sz="1500" b="1" dirty="0"/>
                <a:t>〇</a:t>
              </a:r>
              <a:r>
                <a:rPr lang="en-US" altLang="ja-JP" sz="1500" b="1" dirty="0"/>
                <a:t>R7.4</a:t>
              </a:r>
              <a:r>
                <a:rPr lang="ja-JP" altLang="en-US" sz="1500" b="1" dirty="0"/>
                <a:t>～新設される２つの</a:t>
              </a:r>
              <a:endParaRPr lang="en-US" altLang="ja-JP" sz="1500" b="1" dirty="0"/>
            </a:p>
            <a:p>
              <a:r>
                <a:rPr lang="ja-JP" altLang="en-US" sz="1500" b="1" dirty="0"/>
                <a:t>　育児休業給付金について</a:t>
              </a:r>
            </a:p>
          </p:txBody>
        </p:sp>
      </p:grpSp>
      <p:pic>
        <p:nvPicPr>
          <p:cNvPr id="88" name="図 87"/>
          <p:cNvPicPr>
            <a:picLocks noChangeAspect="1"/>
          </p:cNvPicPr>
          <p:nvPr/>
        </p:nvPicPr>
        <p:blipFill>
          <a:blip r:embed="rId2"/>
          <a:stretch>
            <a:fillRect/>
          </a:stretch>
        </p:blipFill>
        <p:spPr>
          <a:xfrm>
            <a:off x="4008560" y="171359"/>
            <a:ext cx="1807339" cy="1205165"/>
          </a:xfrm>
          <a:prstGeom prst="rect">
            <a:avLst/>
          </a:prstGeom>
        </p:spPr>
      </p:pic>
      <p:sp>
        <p:nvSpPr>
          <p:cNvPr id="89" name="テキスト ボックス 88"/>
          <p:cNvSpPr txBox="1"/>
          <p:nvPr/>
        </p:nvSpPr>
        <p:spPr>
          <a:xfrm>
            <a:off x="354749" y="4453556"/>
            <a:ext cx="3457841" cy="646331"/>
          </a:xfrm>
          <a:prstGeom prst="rect">
            <a:avLst/>
          </a:prstGeom>
          <a:noFill/>
        </p:spPr>
        <p:txBody>
          <a:bodyPr wrap="square" rtlCol="0">
            <a:spAutoFit/>
          </a:bodyPr>
          <a:lstStyle/>
          <a:p>
            <a:r>
              <a:rPr lang="ja-JP" altLang="en-US" sz="1500" b="1" dirty="0" smtClean="0">
                <a:latin typeface="+mn-ea"/>
              </a:rPr>
              <a:t>〇人材開発支</a:t>
            </a:r>
            <a:r>
              <a:rPr lang="ja-JP" altLang="en-US" sz="1500" b="1" dirty="0">
                <a:latin typeface="+mn-ea"/>
              </a:rPr>
              <a:t>援助成金に</a:t>
            </a:r>
            <a:r>
              <a:rPr lang="ja-JP" altLang="en-US" sz="1500" b="1" dirty="0" smtClean="0">
                <a:latin typeface="+mn-ea"/>
              </a:rPr>
              <a:t>ついて</a:t>
            </a:r>
            <a:endParaRPr lang="en-US" altLang="ja-JP" sz="1500" b="1" dirty="0" smtClean="0">
              <a:latin typeface="+mn-ea"/>
            </a:endParaRPr>
          </a:p>
          <a:p>
            <a:endParaRPr lang="en-US" altLang="ja-JP" sz="700" b="1" dirty="0">
              <a:latin typeface="+mn-ea"/>
            </a:endParaRPr>
          </a:p>
          <a:p>
            <a:r>
              <a:rPr lang="ja-JP" altLang="en-US" sz="1400" b="1" dirty="0">
                <a:latin typeface="+mn-ea"/>
              </a:rPr>
              <a:t> </a:t>
            </a:r>
            <a:r>
              <a:rPr lang="ja-JP" altLang="en-US" sz="1400" b="1" dirty="0" smtClean="0">
                <a:latin typeface="+mn-ea"/>
              </a:rPr>
              <a:t>事業展開等リスキリング支援コース</a:t>
            </a:r>
            <a:endParaRPr kumimoji="1" lang="ja-JP" altLang="en-US" sz="1200" b="1" dirty="0"/>
          </a:p>
        </p:txBody>
      </p:sp>
      <p:sp>
        <p:nvSpPr>
          <p:cNvPr id="92" name="正方形/長方形 91"/>
          <p:cNvSpPr/>
          <p:nvPr/>
        </p:nvSpPr>
        <p:spPr>
          <a:xfrm>
            <a:off x="5478980" y="1301466"/>
            <a:ext cx="515420" cy="3415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テキスト ボックス 89"/>
          <p:cNvSpPr txBox="1"/>
          <p:nvPr/>
        </p:nvSpPr>
        <p:spPr>
          <a:xfrm>
            <a:off x="2896879" y="1381390"/>
            <a:ext cx="3500502" cy="523220"/>
          </a:xfrm>
          <a:prstGeom prst="rect">
            <a:avLst/>
          </a:prstGeom>
          <a:noFill/>
        </p:spPr>
        <p:txBody>
          <a:bodyPr wrap="square" rtlCol="0">
            <a:spAutoFit/>
          </a:bodyPr>
          <a:lstStyle/>
          <a:p>
            <a:r>
              <a:rPr kumimoji="1" lang="ja-JP" altLang="en-US" sz="2800" b="1" dirty="0" smtClean="0">
                <a:ln w="19050">
                  <a:solidFill>
                    <a:srgbClr val="0070C0"/>
                  </a:solidFill>
                  <a:prstDash val="solid"/>
                </a:ln>
                <a:solidFill>
                  <a:schemeClr val="bg1"/>
                </a:solidFill>
                <a:effectLst>
                  <a:outerShdw blurRad="38100" dist="22860" dir="5400000" algn="tl" rotWithShape="0">
                    <a:srgbClr val="000000">
                      <a:alpha val="30000"/>
                    </a:srgbClr>
                  </a:outerShdw>
                </a:effectLst>
              </a:rPr>
              <a:t>に関するセミナー</a:t>
            </a:r>
            <a:endParaRPr kumimoji="1" lang="ja-JP" altLang="en-US" sz="2800" b="1" dirty="0">
              <a:ln w="19050">
                <a:solidFill>
                  <a:srgbClr val="0070C0"/>
                </a:solidFill>
                <a:prstDash val="solid"/>
              </a:ln>
              <a:solidFill>
                <a:schemeClr val="bg1"/>
              </a:solidFill>
              <a:effectLst>
                <a:outerShdw blurRad="38100" dist="22860" dir="5400000" algn="tl" rotWithShape="0">
                  <a:srgbClr val="000000">
                    <a:alpha val="30000"/>
                  </a:srgbClr>
                </a:outerShdw>
              </a:effectLst>
            </a:endParaRPr>
          </a:p>
        </p:txBody>
      </p:sp>
      <p:sp>
        <p:nvSpPr>
          <p:cNvPr id="2" name="テキスト ボックス 1"/>
          <p:cNvSpPr txBox="1"/>
          <p:nvPr/>
        </p:nvSpPr>
        <p:spPr>
          <a:xfrm>
            <a:off x="305826" y="4762457"/>
            <a:ext cx="398719" cy="369332"/>
          </a:xfrm>
          <a:prstGeom prst="rect">
            <a:avLst/>
          </a:prstGeom>
          <a:noFill/>
        </p:spPr>
        <p:txBody>
          <a:bodyPr wrap="square" rtlCol="0">
            <a:spAutoFit/>
          </a:bodyPr>
          <a:lstStyle/>
          <a:p>
            <a:r>
              <a:rPr kumimoji="1" lang="en-US" altLang="ja-JP" dirty="0" smtClean="0"/>
              <a:t>[</a:t>
            </a:r>
            <a:endParaRPr kumimoji="1" lang="ja-JP" altLang="en-US" dirty="0"/>
          </a:p>
        </p:txBody>
      </p:sp>
      <p:sp>
        <p:nvSpPr>
          <p:cNvPr id="40" name="テキスト ボックス 39"/>
          <p:cNvSpPr txBox="1"/>
          <p:nvPr/>
        </p:nvSpPr>
        <p:spPr>
          <a:xfrm>
            <a:off x="3222526" y="4749757"/>
            <a:ext cx="398719" cy="369332"/>
          </a:xfrm>
          <a:prstGeom prst="rect">
            <a:avLst/>
          </a:prstGeom>
          <a:noFill/>
        </p:spPr>
        <p:txBody>
          <a:bodyPr wrap="square" rtlCol="0">
            <a:spAutoFit/>
          </a:bodyPr>
          <a:lstStyle/>
          <a:p>
            <a:r>
              <a:rPr lang="en-US" altLang="ja-JP" dirty="0" smtClean="0"/>
              <a:t>]</a:t>
            </a:r>
          </a:p>
        </p:txBody>
      </p:sp>
    </p:spTree>
    <p:extLst>
      <p:ext uri="{BB962C8B-B14F-4D97-AF65-F5344CB8AC3E}">
        <p14:creationId xmlns:p14="http://schemas.microsoft.com/office/powerpoint/2010/main" val="2519133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22301" y="475804"/>
            <a:ext cx="5672510" cy="841432"/>
          </a:xfrm>
          <a:prstGeom prst="rect">
            <a:avLst/>
          </a:prstGeom>
          <a:ln w="101600" cmpd="thickThi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n w="0"/>
                <a:solidFill>
                  <a:schemeClr val="tx1"/>
                </a:solidFill>
                <a:effectLst>
                  <a:outerShdw blurRad="38100" dist="19050" dir="2700000" algn="tl" rotWithShape="0">
                    <a:schemeClr val="dk1">
                      <a:alpha val="40000"/>
                    </a:schemeClr>
                  </a:outerShdw>
                </a:effectLst>
              </a:rPr>
              <a:t>令和６年度　知っておきたい　労働に関するセミナー</a:t>
            </a:r>
            <a:endParaRPr kumimoji="1" lang="en-US" altLang="ja-JP" dirty="0" smtClean="0">
              <a:ln w="0"/>
              <a:solidFill>
                <a:schemeClr val="tx1"/>
              </a:solidFill>
              <a:effectLst>
                <a:outerShdw blurRad="38100" dist="19050" dir="2700000" algn="tl" rotWithShape="0">
                  <a:schemeClr val="dk1">
                    <a:alpha val="40000"/>
                  </a:schemeClr>
                </a:outerShdw>
              </a:effectLst>
            </a:endParaRPr>
          </a:p>
          <a:p>
            <a:pPr algn="ctr"/>
            <a:r>
              <a:rPr kumimoji="1" lang="ja-JP" altLang="en-US" sz="3200" dirty="0" smtClean="0">
                <a:ln w="0"/>
                <a:solidFill>
                  <a:schemeClr val="tx1"/>
                </a:solidFill>
                <a:effectLst>
                  <a:outerShdw blurRad="38100" dist="19050" dir="2700000" algn="tl" rotWithShape="0">
                    <a:schemeClr val="dk1">
                      <a:alpha val="40000"/>
                    </a:schemeClr>
                  </a:outerShdw>
                </a:effectLst>
              </a:rPr>
              <a:t>参　加　申　込　書</a:t>
            </a:r>
            <a:endParaRPr kumimoji="1" lang="ja-JP" altLang="en-US" sz="3200" dirty="0">
              <a:ln w="0"/>
              <a:solidFill>
                <a:schemeClr val="tx1"/>
              </a:solidFill>
              <a:effectLst>
                <a:outerShdw blurRad="38100" dist="19050" dir="2700000" algn="tl" rotWithShape="0">
                  <a:schemeClr val="dk1">
                    <a:alpha val="40000"/>
                  </a:schemeClr>
                </a:outerShdw>
              </a:effectLst>
            </a:endParaRPr>
          </a:p>
        </p:txBody>
      </p:sp>
      <p:graphicFrame>
        <p:nvGraphicFramePr>
          <p:cNvPr id="7" name="表 6"/>
          <p:cNvGraphicFramePr>
            <a:graphicFrameLocks noGrp="1"/>
          </p:cNvGraphicFramePr>
          <p:nvPr>
            <p:extLst>
              <p:ext uri="{D42A27DB-BD31-4B8C-83A1-F6EECF244321}">
                <p14:modId xmlns:p14="http://schemas.microsoft.com/office/powerpoint/2010/main" val="193354034"/>
              </p:ext>
            </p:extLst>
          </p:nvPr>
        </p:nvGraphicFramePr>
        <p:xfrm>
          <a:off x="622300" y="2522856"/>
          <a:ext cx="5672510" cy="2961006"/>
        </p:xfrm>
        <a:graphic>
          <a:graphicData uri="http://schemas.openxmlformats.org/drawingml/2006/table">
            <a:tbl>
              <a:tblPr firstRow="1" bandRow="1">
                <a:tableStyleId>{073A0DAA-6AF3-43AB-8588-CEC1D06C72B9}</a:tableStyleId>
              </a:tblPr>
              <a:tblGrid>
                <a:gridCol w="708777">
                  <a:extLst>
                    <a:ext uri="{9D8B030D-6E8A-4147-A177-3AD203B41FA5}">
                      <a16:colId xmlns:a16="http://schemas.microsoft.com/office/drawing/2014/main" val="2534945358"/>
                    </a:ext>
                  </a:extLst>
                </a:gridCol>
                <a:gridCol w="2134916">
                  <a:extLst>
                    <a:ext uri="{9D8B030D-6E8A-4147-A177-3AD203B41FA5}">
                      <a16:colId xmlns:a16="http://schemas.microsoft.com/office/drawing/2014/main" val="1059046047"/>
                    </a:ext>
                  </a:extLst>
                </a:gridCol>
                <a:gridCol w="2828817">
                  <a:extLst>
                    <a:ext uri="{9D8B030D-6E8A-4147-A177-3AD203B41FA5}">
                      <a16:colId xmlns:a16="http://schemas.microsoft.com/office/drawing/2014/main" val="2173548100"/>
                    </a:ext>
                  </a:extLst>
                </a:gridCol>
              </a:tblGrid>
              <a:tr h="493501">
                <a:tc>
                  <a:txBody>
                    <a:bodyPr/>
                    <a:lstStyle/>
                    <a:p>
                      <a:pPr algn="ctr"/>
                      <a:r>
                        <a:rPr kumimoji="1" lang="ja-JP" altLang="en-US" sz="1600" b="1" dirty="0" smtClean="0">
                          <a:solidFill>
                            <a:schemeClr val="tx1"/>
                          </a:solidFill>
                        </a:rPr>
                        <a:t>１</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solidFill>
                            <a:schemeClr val="tx1"/>
                          </a:solidFill>
                        </a:rPr>
                        <a:t>事業所名</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005658"/>
                  </a:ext>
                </a:extLst>
              </a:tr>
              <a:tr h="493501">
                <a:tc>
                  <a:txBody>
                    <a:bodyPr/>
                    <a:lstStyle/>
                    <a:p>
                      <a:pPr algn="ctr"/>
                      <a:r>
                        <a:rPr kumimoji="1" lang="ja-JP" altLang="en-US" sz="1600" b="1" dirty="0" smtClean="0">
                          <a:solidFill>
                            <a:schemeClr val="tx1"/>
                          </a:solidFill>
                        </a:rPr>
                        <a:t>２</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solidFill>
                            <a:schemeClr val="tx1"/>
                          </a:solidFill>
                        </a:rPr>
                        <a:t>事業所番号</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0960330"/>
                  </a:ext>
                </a:extLst>
              </a:tr>
              <a:tr h="493501">
                <a:tc>
                  <a:txBody>
                    <a:bodyPr/>
                    <a:lstStyle/>
                    <a:p>
                      <a:pPr algn="ctr"/>
                      <a:r>
                        <a:rPr kumimoji="1" lang="en-US" altLang="ja-JP" sz="1600" b="1" dirty="0" smtClean="0">
                          <a:solidFill>
                            <a:schemeClr val="tx1"/>
                          </a:solidFill>
                        </a:rPr>
                        <a:t>3</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solidFill>
                            <a:schemeClr val="tx1"/>
                          </a:solidFill>
                        </a:rPr>
                        <a:t>電話番号</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5084719"/>
                  </a:ext>
                </a:extLst>
              </a:tr>
              <a:tr h="493501">
                <a:tc>
                  <a:txBody>
                    <a:bodyPr/>
                    <a:lstStyle/>
                    <a:p>
                      <a:pPr algn="ctr"/>
                      <a:r>
                        <a:rPr kumimoji="1" lang="en-US" altLang="ja-JP" sz="1600" b="1" dirty="0" smtClean="0">
                          <a:solidFill>
                            <a:schemeClr val="tx1"/>
                          </a:solidFill>
                        </a:rPr>
                        <a:t>4</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solidFill>
                            <a:schemeClr val="tx1"/>
                          </a:solidFill>
                        </a:rPr>
                        <a:t>参加者氏名</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872983"/>
                  </a:ext>
                </a:extLst>
              </a:tr>
              <a:tr h="493501">
                <a:tc>
                  <a:txBody>
                    <a:bodyPr/>
                    <a:lstStyle/>
                    <a:p>
                      <a:pPr algn="ct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solidFill>
                            <a:schemeClr val="tx1"/>
                          </a:solidFill>
                        </a:rPr>
                        <a:t>参加者氏名</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3580011"/>
                  </a:ext>
                </a:extLst>
              </a:tr>
              <a:tr h="493501">
                <a:tc>
                  <a:txBody>
                    <a:bodyPr/>
                    <a:lstStyle/>
                    <a:p>
                      <a:pPr algn="ctr"/>
                      <a:r>
                        <a:rPr kumimoji="1" lang="en-US" altLang="ja-JP" sz="1600" b="1" dirty="0" smtClean="0">
                          <a:solidFill>
                            <a:schemeClr val="tx1"/>
                          </a:solidFill>
                        </a:rPr>
                        <a:t>5</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solidFill>
                            <a:schemeClr val="tx1"/>
                          </a:solidFill>
                        </a:rPr>
                        <a:t>メールアドレス</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3496749"/>
                  </a:ext>
                </a:extLst>
              </a:tr>
            </a:tbl>
          </a:graphicData>
        </a:graphic>
      </p:graphicFrame>
      <p:sp>
        <p:nvSpPr>
          <p:cNvPr id="9" name="正方形/長方形 8"/>
          <p:cNvSpPr/>
          <p:nvPr/>
        </p:nvSpPr>
        <p:spPr>
          <a:xfrm>
            <a:off x="2907804" y="1728241"/>
            <a:ext cx="3571383" cy="43204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r"/>
            <a:r>
              <a:rPr kumimoji="1" lang="ja-JP" altLang="en-US" sz="1600" u="sng" dirty="0" smtClean="0"/>
              <a:t>申込締切　２月</a:t>
            </a:r>
            <a:r>
              <a:rPr kumimoji="1" lang="ja-JP" altLang="en-US" sz="1600" u="sng" smtClean="0"/>
              <a:t>　１９日（水）</a:t>
            </a:r>
            <a:endParaRPr kumimoji="1" lang="ja-JP" altLang="en-US" sz="1600" u="sng" dirty="0"/>
          </a:p>
        </p:txBody>
      </p:sp>
      <p:sp>
        <p:nvSpPr>
          <p:cNvPr id="10" name="正方形/長方形 9"/>
          <p:cNvSpPr/>
          <p:nvPr/>
        </p:nvSpPr>
        <p:spPr>
          <a:xfrm>
            <a:off x="622300" y="7173579"/>
            <a:ext cx="5725504" cy="241869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000" dirty="0" smtClean="0"/>
              <a:t>【</a:t>
            </a:r>
            <a:r>
              <a:rPr kumimoji="1" lang="ja-JP" altLang="en-US" sz="2000" dirty="0" smtClean="0"/>
              <a:t>申込先</a:t>
            </a:r>
            <a:r>
              <a:rPr kumimoji="1" lang="en-US" altLang="ja-JP" sz="2000" dirty="0" smtClean="0"/>
              <a:t>】 </a:t>
            </a:r>
            <a:r>
              <a:rPr kumimoji="1" lang="ja-JP" altLang="en-US" sz="2000" dirty="0" smtClean="0"/>
              <a:t>ハローワーク二戸</a:t>
            </a:r>
            <a:endParaRPr kumimoji="1" lang="en-US" altLang="ja-JP" sz="2000" dirty="0" smtClean="0"/>
          </a:p>
          <a:p>
            <a:pPr algn="ctr"/>
            <a:endParaRPr kumimoji="1" lang="en-US" altLang="ja-JP" sz="700" dirty="0"/>
          </a:p>
          <a:p>
            <a:pPr algn="ctr"/>
            <a:r>
              <a:rPr kumimoji="1" lang="en-US" altLang="ja-JP" dirty="0" smtClean="0"/>
              <a:t> </a:t>
            </a:r>
            <a:r>
              <a:rPr kumimoji="1" lang="ja-JP" altLang="en-US" sz="2000" dirty="0" smtClean="0"/>
              <a:t>電話　 </a:t>
            </a:r>
            <a:r>
              <a:rPr kumimoji="1" lang="en-US" altLang="ja-JP" sz="2000" dirty="0" smtClean="0"/>
              <a:t>0195</a:t>
            </a:r>
            <a:r>
              <a:rPr kumimoji="1" lang="ja-JP" altLang="en-US" sz="2000" dirty="0" smtClean="0"/>
              <a:t>（</a:t>
            </a:r>
            <a:r>
              <a:rPr kumimoji="1" lang="en-US" altLang="ja-JP" sz="2000" dirty="0" smtClean="0"/>
              <a:t>23</a:t>
            </a:r>
            <a:r>
              <a:rPr kumimoji="1" lang="ja-JP" altLang="en-US" sz="2000" dirty="0" smtClean="0"/>
              <a:t>）</a:t>
            </a:r>
            <a:r>
              <a:rPr kumimoji="1" lang="en-US" altLang="ja-JP" sz="2000" dirty="0" smtClean="0"/>
              <a:t>3341   </a:t>
            </a:r>
          </a:p>
          <a:p>
            <a:r>
              <a:rPr kumimoji="1" lang="en-US" altLang="ja-JP" sz="2000" dirty="0" smtClean="0"/>
              <a:t> </a:t>
            </a:r>
            <a:r>
              <a:rPr kumimoji="1" lang="ja-JP" altLang="en-US" sz="2000" dirty="0" smtClean="0"/>
              <a:t>　　　　　  </a:t>
            </a:r>
            <a:r>
              <a:rPr kumimoji="1" lang="en-US" altLang="ja-JP" sz="2000" dirty="0" smtClean="0"/>
              <a:t>FAX</a:t>
            </a:r>
            <a:r>
              <a:rPr lang="ja-JP" altLang="en-US" sz="2000" dirty="0"/>
              <a:t> </a:t>
            </a:r>
            <a:r>
              <a:rPr lang="ja-JP" altLang="en-US" sz="2000" dirty="0" smtClean="0"/>
              <a:t>  </a:t>
            </a:r>
            <a:r>
              <a:rPr kumimoji="1" lang="ja-JP" altLang="en-US" sz="2000" dirty="0" smtClean="0"/>
              <a:t> </a:t>
            </a:r>
            <a:r>
              <a:rPr kumimoji="1" lang="en-US" altLang="ja-JP" sz="2000" dirty="0" smtClean="0"/>
              <a:t>0195</a:t>
            </a:r>
            <a:r>
              <a:rPr kumimoji="1" lang="ja-JP" altLang="en-US" sz="2000" dirty="0" smtClean="0"/>
              <a:t>（</a:t>
            </a:r>
            <a:r>
              <a:rPr kumimoji="1" lang="en-US" altLang="ja-JP" sz="2000" dirty="0" smtClean="0"/>
              <a:t>25</a:t>
            </a:r>
            <a:r>
              <a:rPr kumimoji="1" lang="ja-JP" altLang="en-US" sz="2000" dirty="0" smtClean="0"/>
              <a:t>）</a:t>
            </a:r>
            <a:r>
              <a:rPr kumimoji="1" lang="en-US" altLang="ja-JP" sz="2000" dirty="0" smtClean="0"/>
              <a:t>4782</a:t>
            </a:r>
          </a:p>
          <a:p>
            <a:pPr algn="ctr"/>
            <a:r>
              <a:rPr kumimoji="1" lang="ja-JP" altLang="en-US" sz="1000" dirty="0" smtClean="0"/>
              <a:t>　</a:t>
            </a:r>
            <a:endParaRPr kumimoji="1" lang="en-US" altLang="ja-JP" sz="1000" dirty="0" smtClean="0"/>
          </a:p>
          <a:p>
            <a:pPr algn="ctr"/>
            <a:r>
              <a:rPr lang="ja-JP" altLang="en-US" dirty="0"/>
              <a:t> </a:t>
            </a:r>
            <a:r>
              <a:rPr kumimoji="1" lang="en-US" altLang="ja-JP" dirty="0" smtClean="0"/>
              <a:t>Mail</a:t>
            </a:r>
            <a:r>
              <a:rPr kumimoji="1" lang="ja-JP" altLang="en-US" dirty="0" smtClean="0"/>
              <a:t>　</a:t>
            </a:r>
            <a:r>
              <a:rPr kumimoji="1" lang="en-US" altLang="ja-JP" dirty="0" smtClean="0">
                <a:hlinkClick r:id="rId4"/>
              </a:rPr>
              <a:t>hwninohe102@mhlw.go.jp</a:t>
            </a:r>
            <a:endParaRPr kumimoji="1" lang="en-US" altLang="ja-JP" dirty="0" smtClean="0"/>
          </a:p>
          <a:p>
            <a:pPr algn="ctr"/>
            <a:endParaRPr lang="en-US" altLang="ja-JP" sz="700" dirty="0"/>
          </a:p>
          <a:p>
            <a:r>
              <a:rPr kumimoji="1" lang="ja-JP" altLang="en-US" sz="1400" dirty="0" smtClean="0"/>
              <a:t>　　　</a:t>
            </a:r>
            <a:r>
              <a:rPr kumimoji="1" lang="en-US" altLang="ja-JP" sz="1400" dirty="0" smtClean="0"/>
              <a:t>※</a:t>
            </a:r>
            <a:r>
              <a:rPr kumimoji="1" lang="ja-JP" altLang="en-US" sz="1400" dirty="0" smtClean="0"/>
              <a:t>メールでのお申し込みの場合は</a:t>
            </a:r>
            <a:r>
              <a:rPr kumimoji="1" lang="en-US" altLang="ja-JP" sz="1400" dirty="0" smtClean="0"/>
              <a:t>PDF</a:t>
            </a:r>
            <a:r>
              <a:rPr kumimoji="1" lang="ja-JP" altLang="en-US" sz="1400" dirty="0" smtClean="0"/>
              <a:t>にして添付して</a:t>
            </a:r>
            <a:endParaRPr kumimoji="1" lang="en-US" altLang="ja-JP" sz="1400" dirty="0" smtClean="0"/>
          </a:p>
          <a:p>
            <a:r>
              <a:rPr kumimoji="1" lang="ja-JP" altLang="en-US" sz="1400" dirty="0" smtClean="0"/>
              <a:t>　　　　いただくか、申込内容を本文に打ち込んで送信してください。</a:t>
            </a:r>
            <a:endParaRPr kumimoji="1" lang="ja-JP" altLang="en-US" sz="1400" dirty="0"/>
          </a:p>
        </p:txBody>
      </p:sp>
      <p:sp>
        <p:nvSpPr>
          <p:cNvPr id="2" name="テキスト ボックス 1"/>
          <p:cNvSpPr txBox="1"/>
          <p:nvPr/>
        </p:nvSpPr>
        <p:spPr>
          <a:xfrm>
            <a:off x="4385718" y="5692532"/>
            <a:ext cx="615553" cy="1549400"/>
          </a:xfrm>
          <a:prstGeom prst="rect">
            <a:avLst/>
          </a:prstGeom>
          <a:noFill/>
        </p:spPr>
        <p:txBody>
          <a:bodyPr vert="eaVert" wrap="square" rtlCol="0">
            <a:spAutoFit/>
          </a:bodyPr>
          <a:lstStyle/>
          <a:p>
            <a:r>
              <a:rPr kumimoji="1" lang="ja-JP" altLang="en-US" sz="1400" b="1" dirty="0" smtClean="0"/>
              <a:t>こちらからも</a:t>
            </a:r>
            <a:endParaRPr kumimoji="1" lang="en-US" altLang="ja-JP" sz="1400" b="1" dirty="0" smtClean="0"/>
          </a:p>
          <a:p>
            <a:r>
              <a:rPr kumimoji="1" lang="ja-JP" altLang="en-US" sz="1400" b="1" dirty="0" smtClean="0"/>
              <a:t>申込み可能です</a:t>
            </a:r>
            <a:endParaRPr kumimoji="1" lang="ja-JP" altLang="en-US" sz="1400" b="1" dirty="0"/>
          </a:p>
        </p:txBody>
      </p:sp>
      <p:sp>
        <p:nvSpPr>
          <p:cNvPr id="5" name="下矢印 4"/>
          <p:cNvSpPr/>
          <p:nvPr/>
        </p:nvSpPr>
        <p:spPr>
          <a:xfrm rot="5400000">
            <a:off x="3466619" y="6124903"/>
            <a:ext cx="444500" cy="407634"/>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ontrols>
      <mc:AlternateContent xmlns:mc="http://schemas.openxmlformats.org/markup-compatibility/2006">
        <mc:Choice xmlns:v="urn:schemas-microsoft-com:vml" Requires="v">
          <p:control spid="1032" name="BarCodeCtrl1" r:id="rId2" imgW="1187280" imgH="1187280"/>
        </mc:Choice>
        <mc:Fallback>
          <p:control name="BarCodeCtrl1" r:id="rId2" imgW="1187280" imgH="1187280">
            <p:pic>
              <p:nvPicPr>
                <p:cNvPr id="11" name="BarCodeCtrl1"/>
                <p:cNvPicPr>
                  <a:picLocks/>
                </p:cNvPicPr>
                <p:nvPr/>
              </p:nvPicPr>
              <p:blipFill>
                <a:blip r:embed="rId5"/>
                <a:stretch>
                  <a:fillRect/>
                </a:stretch>
              </p:blipFill>
              <p:spPr>
                <a:xfrm>
                  <a:off x="1864993" y="5734995"/>
                  <a:ext cx="1187450" cy="1187450"/>
                </a:xfrm>
                <a:prstGeom prst="rect">
                  <a:avLst/>
                </a:prstGeom>
              </p:spPr>
            </p:pic>
          </p:control>
        </mc:Fallback>
      </mc:AlternateContent>
    </p:controls>
    <p:extLst>
      <p:ext uri="{BB962C8B-B14F-4D97-AF65-F5344CB8AC3E}">
        <p14:creationId xmlns:p14="http://schemas.microsoft.com/office/powerpoint/2010/main" val="10075378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Words>317</Words>
  <PresentationFormat>A4 210 x 297 mm</PresentationFormat>
  <Paragraphs>73</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HGPｺﾞｼｯｸE</vt:lpstr>
      <vt:lpstr>HG丸ｺﾞｼｯｸM-PRO</vt:lpstr>
      <vt:lpstr>HG創英角ﾎﾟｯﾌﾟ体</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