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vmlDrawing" Extension="vml"/>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office.activeX+xml" PartName="/ppt/activeX/activeX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6" r:id="rId1"/>
  </p:sldMasterIdLst>
  <p:notesMasterIdLst>
    <p:notesMasterId r:id="rId4"/>
  </p:notesMasterIdLst>
  <p:sldIdLst>
    <p:sldId id="261" r:id="rId2"/>
    <p:sldId id="260" r:id="rId3"/>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D3FF"/>
    <a:srgbClr val="FF5050"/>
    <a:srgbClr val="FFDDDD"/>
    <a:srgbClr val="FFC1C1"/>
    <a:srgbClr val="EF8B47"/>
    <a:srgbClr val="FFEDB3"/>
    <a:srgbClr val="89E0FF"/>
    <a:srgbClr val="93E3FF"/>
    <a:srgbClr val="F0B746"/>
    <a:srgbClr val="5BD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5" d="100"/>
          <a:sy n="75" d="100"/>
        </p:scale>
        <p:origin x="1386"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3298"/>
  <ax:ocxPr ax:name="_cy" ax:value="3298"/>
  <ax:ocxPr ax:name="Style" ax:value="11"/>
  <ax:ocxPr ax:name="SubStyle" ax:value="0"/>
  <ax:ocxPr ax:name="Validation" ax:value="2"/>
  <ax:ocxPr ax:name="LineWeight" ax:value="3"/>
  <ax:ocxPr ax:name="Direction" ax:value="0"/>
  <ax:ocxPr ax:name="ShowData" ax:value="1"/>
  <ax:ocxPr ax:name="Value" ax:value="https://jsite.mhlw.go.jp/form/pub/roudou03/20250228"/>
  <ax:ocxPr ax:name="ForeColor" ax:value="0"/>
  <ax:ocxPr ax:name="BackColor" ax:value="16777215"/>
</ax:ocx>
</file>

<file path=ppt/drawings/_rels/vmlDrawing1.vml.rels><?xml version="1.0" encoding="UTF-8" standalone="yes"?><Relationships xmlns="http://schemas.openxmlformats.org/package/2006/relationships"><Relationship Id="rId1" Target="../media/image2.wmf" Type="http://schemas.openxmlformats.org/officeDocument/2006/relationships/imag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65C1A385-0823-45AF-AF41-B7114968199C}" type="datetimeFigureOut">
              <a:rPr kumimoji="1" lang="ja-JP" altLang="en-US" smtClean="0"/>
              <a:t>2025/1/22</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1B0CC635-4F5B-4BFA-B9E7-34E784410DBE}" type="slidenum">
              <a:rPr kumimoji="1" lang="ja-JP" altLang="en-US" smtClean="0"/>
              <a:t>‹#›</a:t>
            </a:fld>
            <a:endParaRPr kumimoji="1" lang="ja-JP" altLang="en-US"/>
          </a:p>
        </p:txBody>
      </p:sp>
    </p:spTree>
    <p:extLst>
      <p:ext uri="{BB962C8B-B14F-4D97-AF65-F5344CB8AC3E}">
        <p14:creationId xmlns:p14="http://schemas.microsoft.com/office/powerpoint/2010/main" val="26000465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45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542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6471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BFA754-D5C3-4E66-96A6-867B257F58DC}" type="datetimeFigureOut">
              <a:rPr lang="en-US" smtClean="0"/>
              <a:t>1/22/2025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64774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942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BFA754-D5C3-4E66-96A6-867B257F58DC}" type="datetimeFigureOut">
              <a:rPr lang="en-US" smtClean="0"/>
              <a:t>1/22/2025</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119595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437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4944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925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670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1BEF0D-F0BB-DE4B-95CE-6DB70DBA9567}" type="datetimeFigureOut">
              <a:rPr lang="en-US" smtClean="0"/>
              <a:pPr/>
              <a:t>1/22/2025</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475989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B61BEF0D-F0BB-DE4B-95CE-6DB70DBA9567}" type="datetimeFigureOut">
              <a:rPr lang="en-US" smtClean="0"/>
              <a:pPr/>
              <a:t>1/22/2025</a:t>
            </a:fld>
            <a:endParaRPr 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980597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drawings/vmlDrawing1.vml" Type="http://schemas.openxmlformats.org/officeDocument/2006/relationships/vmlDrawing"/><Relationship Id="rId2" Target="../activeX/activeX1.xml" Type="http://schemas.openxmlformats.org/officeDocument/2006/relationships/control"/><Relationship Id="rId3" Target="../slideLayouts/slideLayout7.xml" Type="http://schemas.openxmlformats.org/officeDocument/2006/relationships/slideLayout"/><Relationship Id="rId4" Target="mailto:hwninohe102@mhlw.go.jp" TargetMode="External" Type="http://schemas.openxmlformats.org/officeDocument/2006/relationships/hyperlink"/><Relationship Id="rId5" Target="../media/image2.w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9E0FF"/>
        </a:solidFill>
        <a:effectLst/>
      </p:bgPr>
    </p:bg>
    <p:spTree>
      <p:nvGrpSpPr>
        <p:cNvPr id="1" name=""/>
        <p:cNvGrpSpPr/>
        <p:nvPr/>
      </p:nvGrpSpPr>
      <p:grpSpPr>
        <a:xfrm>
          <a:off x="0" y="0"/>
          <a:ext cx="0" cy="0"/>
          <a:chOff x="0" y="0"/>
          <a:chExt cx="0" cy="0"/>
        </a:xfrm>
      </p:grpSpPr>
      <p:sp>
        <p:nvSpPr>
          <p:cNvPr id="23" name="雲 22"/>
          <p:cNvSpPr/>
          <p:nvPr/>
        </p:nvSpPr>
        <p:spPr>
          <a:xfrm>
            <a:off x="81500" y="76199"/>
            <a:ext cx="6633492" cy="2310957"/>
          </a:xfrm>
          <a:prstGeom prst="cloud">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p:cNvGrpSpPr/>
          <p:nvPr/>
        </p:nvGrpSpPr>
        <p:grpSpPr>
          <a:xfrm>
            <a:off x="208492" y="7454899"/>
            <a:ext cx="6452189" cy="1577297"/>
            <a:chOff x="259292" y="7316581"/>
            <a:chExt cx="6452189" cy="1601786"/>
          </a:xfrm>
        </p:grpSpPr>
        <p:sp>
          <p:nvSpPr>
            <p:cNvPr id="3" name="メモ 2"/>
            <p:cNvSpPr/>
            <p:nvPr/>
          </p:nvSpPr>
          <p:spPr>
            <a:xfrm>
              <a:off x="259293" y="7785095"/>
              <a:ext cx="6452188" cy="1048442"/>
            </a:xfrm>
            <a:prstGeom prst="foldedCorner">
              <a:avLst>
                <a:gd name="adj" fmla="val 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25816" y="7918094"/>
              <a:ext cx="5835814" cy="1000273"/>
            </a:xfrm>
            <a:prstGeom prst="rect">
              <a:avLst/>
            </a:prstGeom>
            <a:noFill/>
            <a:ln w="28575">
              <a:noFill/>
            </a:ln>
          </p:spPr>
          <p:txBody>
            <a:bodyPr wrap="square" rtlCol="0">
              <a:spAutoFit/>
            </a:bodyPr>
            <a:lstStyle/>
            <a:p>
              <a:r>
                <a:rPr lang="ja-JP" altLang="en-US" sz="1600" dirty="0" smtClean="0">
                  <a:latin typeface="HGPｺﾞｼｯｸE" panose="020B0900000000000000" pitchFamily="50" charset="-128"/>
                  <a:ea typeface="HGPｺﾞｼｯｸE" panose="020B0900000000000000" pitchFamily="50" charset="-128"/>
                </a:rPr>
                <a:t>開催日　　令和７年２月２８日（金）</a:t>
              </a:r>
              <a:endParaRPr lang="en-US" altLang="ja-JP" sz="1100" dirty="0" smtClean="0">
                <a:latin typeface="HGPｺﾞｼｯｸE" panose="020B0900000000000000" pitchFamily="50" charset="-128"/>
                <a:ea typeface="HGPｺﾞｼｯｸE" panose="020B0900000000000000" pitchFamily="50" charset="-128"/>
              </a:endParaRPr>
            </a:p>
            <a:p>
              <a:r>
                <a:rPr lang="ja-JP" altLang="en-US" sz="1600" dirty="0" smtClean="0">
                  <a:latin typeface="HGPｺﾞｼｯｸE" panose="020B0900000000000000" pitchFamily="50" charset="-128"/>
                  <a:ea typeface="HGPｺﾞｼｯｸE" panose="020B0900000000000000" pitchFamily="50" charset="-128"/>
                </a:rPr>
                <a:t>時 　間　　１３：３０～１５：３０（受付１３時～）</a:t>
              </a:r>
              <a:endParaRPr lang="en-US" altLang="ja-JP" sz="1100" dirty="0" smtClean="0">
                <a:latin typeface="HGPｺﾞｼｯｸE" panose="020B0900000000000000" pitchFamily="50" charset="-128"/>
                <a:ea typeface="HGPｺﾞｼｯｸE" panose="020B0900000000000000" pitchFamily="50" charset="-128"/>
              </a:endParaRPr>
            </a:p>
            <a:p>
              <a:r>
                <a:rPr lang="ja-JP" altLang="en-US" sz="1600" dirty="0" smtClean="0">
                  <a:latin typeface="HGPｺﾞｼｯｸE" panose="020B0900000000000000" pitchFamily="50" charset="-128"/>
                  <a:ea typeface="HGPｺﾞｼｯｸE" panose="020B0900000000000000" pitchFamily="50" charset="-128"/>
                </a:rPr>
                <a:t>会　 場   </a:t>
              </a:r>
              <a:r>
                <a:rPr lang="ja-JP" altLang="en-US" sz="1600" dirty="0">
                  <a:latin typeface="HGPｺﾞｼｯｸE" panose="020B0900000000000000" pitchFamily="50" charset="-128"/>
                  <a:ea typeface="HGPｺﾞｼｯｸE" panose="020B0900000000000000" pitchFamily="50" charset="-128"/>
                </a:rPr>
                <a:t> </a:t>
              </a:r>
              <a:r>
                <a:rPr lang="ja-JP" altLang="en-US" sz="1600" dirty="0" smtClean="0">
                  <a:latin typeface="HGPｺﾞｼｯｸE" panose="020B0900000000000000" pitchFamily="50" charset="-128"/>
                  <a:ea typeface="HGPｺﾞｼｯｸE" panose="020B0900000000000000" pitchFamily="50" charset="-128"/>
                </a:rPr>
                <a:t>二戸市シビックセンター　２階カルチャールーム</a:t>
              </a:r>
              <a:endParaRPr lang="en-US" altLang="ja-JP" sz="1600" dirty="0" smtClean="0">
                <a:latin typeface="HGPｺﾞｼｯｸE" panose="020B0900000000000000" pitchFamily="50" charset="-128"/>
                <a:ea typeface="HGPｺﾞｼｯｸE" panose="020B0900000000000000" pitchFamily="50" charset="-128"/>
              </a:endParaRPr>
            </a:p>
            <a:p>
              <a:endParaRPr lang="en-US" altLang="ja-JP" sz="1100" dirty="0">
                <a:latin typeface="HGPｺﾞｼｯｸE" panose="020B0900000000000000" pitchFamily="50" charset="-128"/>
                <a:ea typeface="HGPｺﾞｼｯｸE" panose="020B0900000000000000" pitchFamily="50" charset="-128"/>
              </a:endParaRPr>
            </a:p>
          </p:txBody>
        </p:sp>
        <p:sp>
          <p:nvSpPr>
            <p:cNvPr id="28" name="正方形/長方形 27"/>
            <p:cNvSpPr/>
            <p:nvPr/>
          </p:nvSpPr>
          <p:spPr>
            <a:xfrm>
              <a:off x="259292" y="7316581"/>
              <a:ext cx="6452188" cy="464546"/>
            </a:xfrm>
            <a:prstGeom prst="rect">
              <a:avLst/>
            </a:prstGeom>
            <a:solidFill>
              <a:srgbClr val="FFDD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n w="3175">
                    <a:solidFill>
                      <a:srgbClr val="FF5050"/>
                    </a:solidFill>
                  </a:ln>
                  <a:solidFill>
                    <a:srgbClr val="FF5050"/>
                  </a:solidFill>
                </a:rPr>
                <a:t>～開催日時～</a:t>
              </a:r>
              <a:endParaRPr lang="ja-JP" altLang="en-US" sz="2400" b="1" dirty="0">
                <a:ln w="3175">
                  <a:solidFill>
                    <a:srgbClr val="FF5050"/>
                  </a:solidFill>
                </a:ln>
                <a:solidFill>
                  <a:srgbClr val="FF5050"/>
                </a:solidFill>
              </a:endParaRPr>
            </a:p>
          </p:txBody>
        </p:sp>
      </p:grpSp>
      <p:sp>
        <p:nvSpPr>
          <p:cNvPr id="14" name="テキスト ボックス 13"/>
          <p:cNvSpPr txBox="1"/>
          <p:nvPr/>
        </p:nvSpPr>
        <p:spPr>
          <a:xfrm rot="21405155">
            <a:off x="715550" y="443422"/>
            <a:ext cx="3122754" cy="477054"/>
          </a:xfrm>
          <a:prstGeom prst="rect">
            <a:avLst/>
          </a:prstGeom>
          <a:noFill/>
        </p:spPr>
        <p:txBody>
          <a:bodyPr wrap="square" rtlCol="0">
            <a:spAutoFit/>
          </a:bodyPr>
          <a:lstStyle/>
          <a:p>
            <a:r>
              <a:rPr kumimoji="1" lang="ja-JP" altLang="en-US" sz="2500" b="1" dirty="0" smtClean="0">
                <a:ln w="19050">
                  <a:solidFill>
                    <a:srgbClr val="0070C0"/>
                  </a:solidFill>
                  <a:prstDash val="solid"/>
                </a:ln>
                <a:solidFill>
                  <a:schemeClr val="bg1"/>
                </a:solidFill>
                <a:effectLst>
                  <a:outerShdw blurRad="38100" dist="22860" dir="5400000" algn="tl" rotWithShape="0">
                    <a:srgbClr val="000000">
                      <a:alpha val="30000"/>
                    </a:srgbClr>
                  </a:outerShdw>
                </a:effectLst>
              </a:rPr>
              <a:t>知っておきたい！</a:t>
            </a:r>
            <a:endParaRPr kumimoji="1" lang="ja-JP" altLang="en-US" sz="2500" b="1" dirty="0">
              <a:ln w="19050">
                <a:solidFill>
                  <a:srgbClr val="0070C0"/>
                </a:solidFill>
                <a:prstDash val="solid"/>
              </a:ln>
              <a:solidFill>
                <a:schemeClr val="bg1"/>
              </a:solidFill>
              <a:effectLst>
                <a:outerShdw blurRad="38100" dist="22860" dir="5400000" algn="tl" rotWithShape="0">
                  <a:srgbClr val="000000">
                    <a:alpha val="30000"/>
                  </a:srgbClr>
                </a:outerShdw>
              </a:effectLst>
            </a:endParaRPr>
          </a:p>
        </p:txBody>
      </p:sp>
      <p:grpSp>
        <p:nvGrpSpPr>
          <p:cNvPr id="10" name="グループ化 9"/>
          <p:cNvGrpSpPr/>
          <p:nvPr/>
        </p:nvGrpSpPr>
        <p:grpSpPr>
          <a:xfrm>
            <a:off x="880993" y="763350"/>
            <a:ext cx="2201333" cy="1138773"/>
            <a:chOff x="1143000" y="564971"/>
            <a:chExt cx="2201333" cy="1138773"/>
          </a:xfrm>
        </p:grpSpPr>
        <p:sp>
          <p:nvSpPr>
            <p:cNvPr id="4" name="テキスト ボックス 3"/>
            <p:cNvSpPr txBox="1"/>
            <p:nvPr/>
          </p:nvSpPr>
          <p:spPr>
            <a:xfrm>
              <a:off x="1143000" y="564971"/>
              <a:ext cx="1155700" cy="1107996"/>
            </a:xfrm>
            <a:prstGeom prst="rect">
              <a:avLst/>
            </a:prstGeom>
            <a:noFill/>
          </p:spPr>
          <p:txBody>
            <a:bodyPr wrap="square" rtlCol="0">
              <a:spAutoFit/>
            </a:bodyPr>
            <a:lstStyle/>
            <a:p>
              <a:r>
                <a:rPr kumimoji="1" lang="ja-JP" altLang="en-US" sz="6600" dirty="0" smtClean="0">
                  <a:ln w="12700">
                    <a:noFill/>
                    <a:prstDash val="solid"/>
                  </a:ln>
                  <a:solidFill>
                    <a:srgbClr val="FF5050"/>
                  </a:solidFill>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rPr>
                <a:t>労</a:t>
              </a:r>
              <a:endParaRPr kumimoji="1" lang="ja-JP" altLang="en-US" sz="6600" dirty="0">
                <a:ln w="12700">
                  <a:noFill/>
                  <a:prstDash val="solid"/>
                </a:ln>
                <a:solidFill>
                  <a:srgbClr val="FF5050"/>
                </a:solidFill>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endParaRPr>
            </a:p>
          </p:txBody>
        </p:sp>
        <p:sp>
          <p:nvSpPr>
            <p:cNvPr id="5" name="テキスト ボックス 4"/>
            <p:cNvSpPr txBox="1"/>
            <p:nvPr/>
          </p:nvSpPr>
          <p:spPr>
            <a:xfrm>
              <a:off x="2188633" y="564971"/>
              <a:ext cx="1155700" cy="1138773"/>
            </a:xfrm>
            <a:prstGeom prst="rect">
              <a:avLst/>
            </a:prstGeom>
            <a:noFill/>
          </p:spPr>
          <p:txBody>
            <a:bodyPr wrap="square" rtlCol="0">
              <a:spAutoFit/>
            </a:bodyPr>
            <a:lstStyle/>
            <a:p>
              <a:r>
                <a:rPr kumimoji="1" lang="ja-JP" altLang="en-US" sz="6600" dirty="0" smtClean="0">
                  <a:ln w="12700">
                    <a:noFill/>
                    <a:prstDash val="solid"/>
                  </a:ln>
                  <a:solidFill>
                    <a:srgbClr val="FF5050"/>
                  </a:solidFill>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rPr>
                <a:t>働</a:t>
              </a:r>
              <a:endParaRPr kumimoji="1" lang="ja-JP" altLang="en-US" sz="6600" dirty="0">
                <a:ln w="12700">
                  <a:noFill/>
                  <a:prstDash val="solid"/>
                </a:ln>
                <a:solidFill>
                  <a:srgbClr val="FF5050"/>
                </a:solidFill>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endParaRPr>
            </a:p>
          </p:txBody>
        </p:sp>
      </p:grpSp>
      <p:grpSp>
        <p:nvGrpSpPr>
          <p:cNvPr id="42" name="グループ化 41"/>
          <p:cNvGrpSpPr/>
          <p:nvPr/>
        </p:nvGrpSpPr>
        <p:grpSpPr>
          <a:xfrm>
            <a:off x="224703" y="2997921"/>
            <a:ext cx="6452189" cy="4278805"/>
            <a:chOff x="259292" y="7353318"/>
            <a:chExt cx="6452189" cy="3489045"/>
          </a:xfrm>
        </p:grpSpPr>
        <p:sp>
          <p:nvSpPr>
            <p:cNvPr id="43" name="メモ 42"/>
            <p:cNvSpPr/>
            <p:nvPr/>
          </p:nvSpPr>
          <p:spPr>
            <a:xfrm>
              <a:off x="259293" y="7785094"/>
              <a:ext cx="6452188" cy="3057269"/>
            </a:xfrm>
            <a:prstGeom prst="foldedCorner">
              <a:avLst>
                <a:gd name="adj" fmla="val 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259292" y="7353318"/>
              <a:ext cx="6452188" cy="427808"/>
            </a:xfrm>
            <a:prstGeom prst="rect">
              <a:avLst/>
            </a:prstGeom>
            <a:solidFill>
              <a:srgbClr val="FFDD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n w="3175">
                    <a:solidFill>
                      <a:srgbClr val="FF5050"/>
                    </a:solidFill>
                  </a:ln>
                  <a:solidFill>
                    <a:srgbClr val="FF5050"/>
                  </a:solidFill>
                </a:rPr>
                <a:t>～説明内容～</a:t>
              </a:r>
              <a:endParaRPr lang="ja-JP" altLang="en-US" sz="2400" b="1" dirty="0">
                <a:ln w="3175">
                  <a:solidFill>
                    <a:srgbClr val="FF5050"/>
                  </a:solidFill>
                </a:ln>
                <a:solidFill>
                  <a:srgbClr val="FF5050"/>
                </a:solidFill>
              </a:endParaRPr>
            </a:p>
          </p:txBody>
        </p:sp>
      </p:grpSp>
      <p:sp>
        <p:nvSpPr>
          <p:cNvPr id="49" name="テキスト ボックス 48"/>
          <p:cNvSpPr txBox="1"/>
          <p:nvPr/>
        </p:nvSpPr>
        <p:spPr>
          <a:xfrm>
            <a:off x="43399" y="2315808"/>
            <a:ext cx="6883971" cy="630942"/>
          </a:xfrm>
          <a:prstGeom prst="rect">
            <a:avLst/>
          </a:prstGeom>
          <a:noFill/>
        </p:spPr>
        <p:txBody>
          <a:bodyPr wrap="square" rtlCol="0">
            <a:spAutoFit/>
          </a:bodyPr>
          <a:lstStyle/>
          <a:p>
            <a:pPr algn="ctr"/>
            <a:endParaRPr lang="en-US" altLang="ja-JP" sz="700" b="1" dirty="0" smtClean="0">
              <a:ln w="3175">
                <a:noFill/>
              </a:ln>
              <a:solidFill>
                <a:srgbClr val="FF5050"/>
              </a:solidFill>
              <a:effectLst>
                <a:outerShdw blurRad="38100" dist="38100" dir="2700000" algn="tl">
                  <a:srgbClr val="000000">
                    <a:alpha val="43137"/>
                  </a:srgbClr>
                </a:outerShdw>
              </a:effectLst>
              <a:latin typeface="+mj-ea"/>
            </a:endParaRPr>
          </a:p>
          <a:p>
            <a:pPr algn="ctr"/>
            <a:r>
              <a:rPr lang="ja-JP" altLang="en-US" sz="1400" b="1" dirty="0">
                <a:latin typeface="+mj-ea"/>
              </a:rPr>
              <a:t>労働</a:t>
            </a:r>
            <a:r>
              <a:rPr lang="ja-JP" altLang="en-US" sz="1400" b="1" dirty="0" smtClean="0">
                <a:latin typeface="+mj-ea"/>
              </a:rPr>
              <a:t>に関する疑問や企業として知っておきたいことをまとめて聞くことができます。</a:t>
            </a:r>
            <a:endParaRPr lang="en-US" altLang="ja-JP" sz="1400" b="1" dirty="0" smtClean="0">
              <a:latin typeface="+mj-ea"/>
            </a:endParaRPr>
          </a:p>
          <a:p>
            <a:pPr algn="ctr"/>
            <a:r>
              <a:rPr lang="ja-JP" altLang="en-US" sz="1400" b="1" dirty="0" smtClean="0">
                <a:latin typeface="+mj-ea"/>
              </a:rPr>
              <a:t>普段はなかなか聞くことができない内容が盛りだくさんです！！</a:t>
            </a:r>
            <a:endParaRPr lang="en-US" altLang="ja-JP" sz="1400" b="1" dirty="0" smtClean="0">
              <a:latin typeface="+mj-ea"/>
            </a:endParaRPr>
          </a:p>
        </p:txBody>
      </p:sp>
      <p:sp>
        <p:nvSpPr>
          <p:cNvPr id="25" name="正方形/長方形 24"/>
          <p:cNvSpPr/>
          <p:nvPr/>
        </p:nvSpPr>
        <p:spPr>
          <a:xfrm>
            <a:off x="5270500" y="1128396"/>
            <a:ext cx="723900" cy="3461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92229" y="9126835"/>
            <a:ext cx="6452188" cy="65358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704546" y="9131836"/>
            <a:ext cx="5606284" cy="846386"/>
          </a:xfrm>
          <a:prstGeom prst="rect">
            <a:avLst/>
          </a:prstGeom>
        </p:spPr>
        <p:txBody>
          <a:bodyPr wrap="square">
            <a:spAutoFit/>
          </a:bodyPr>
          <a:lstStyle/>
          <a:p>
            <a:pPr algn="ctr"/>
            <a:r>
              <a:rPr lang="ja-JP" altLang="en-US" sz="1050" b="1" dirty="0">
                <a:solidFill>
                  <a:srgbClr val="FF0000"/>
                </a:solidFill>
                <a:latin typeface="HG丸ｺﾞｼｯｸM-PRO" panose="020F0600000000000000" pitchFamily="50" charset="-128"/>
                <a:ea typeface="HG丸ｺﾞｼｯｸM-PRO" panose="020F0600000000000000" pitchFamily="50" charset="-128"/>
              </a:rPr>
              <a:t>申込・問い合わせ</a:t>
            </a:r>
            <a:r>
              <a:rPr lang="en-US" altLang="ja-JP" sz="1050" b="1" dirty="0">
                <a:solidFill>
                  <a:srgbClr val="FF0000"/>
                </a:solidFill>
                <a:latin typeface="HG丸ｺﾞｼｯｸM-PRO" panose="020F0600000000000000" pitchFamily="50" charset="-128"/>
                <a:ea typeface="HG丸ｺﾞｼｯｸM-PRO" panose="020F0600000000000000" pitchFamily="50" charset="-128"/>
              </a:rPr>
              <a:t>】</a:t>
            </a:r>
            <a:r>
              <a:rPr lang="ja-JP" altLang="ja-JP" sz="1400" b="1" dirty="0">
                <a:solidFill>
                  <a:srgbClr val="00B050"/>
                </a:solidFill>
                <a:latin typeface="HG丸ｺﾞｼｯｸM-PRO" panose="020F0600000000000000" pitchFamily="50" charset="-128"/>
                <a:ea typeface="HG丸ｺﾞｼｯｸM-PRO" panose="020F0600000000000000" pitchFamily="50" charset="-128"/>
              </a:rPr>
              <a:t>ハローワーク</a:t>
            </a:r>
            <a:r>
              <a:rPr lang="ja-JP" altLang="en-US" sz="1400" b="1" dirty="0">
                <a:solidFill>
                  <a:srgbClr val="00B050"/>
                </a:solidFill>
                <a:latin typeface="HG丸ｺﾞｼｯｸM-PRO" panose="020F0600000000000000" pitchFamily="50" charset="-128"/>
                <a:ea typeface="HG丸ｺﾞｼｯｸM-PRO" panose="020F0600000000000000" pitchFamily="50" charset="-128"/>
              </a:rPr>
              <a:t>二戸</a:t>
            </a:r>
            <a:r>
              <a:rPr lang="ja-JP" altLang="en-US" sz="1100" dirty="0"/>
              <a:t>（二戸公共職業安定所）</a:t>
            </a:r>
            <a:endParaRPr lang="en-US" altLang="ja-JP" sz="1100" dirty="0"/>
          </a:p>
          <a:p>
            <a:pPr algn="ctr"/>
            <a:r>
              <a:rPr lang="ja-JP" altLang="ja-JP" sz="1200" dirty="0"/>
              <a:t>〒</a:t>
            </a:r>
            <a:r>
              <a:rPr lang="en-US" altLang="ja-JP" sz="1200" dirty="0"/>
              <a:t>028-6103</a:t>
            </a:r>
            <a:r>
              <a:rPr lang="ja-JP" altLang="ja-JP" sz="1200" dirty="0"/>
              <a:t>　</a:t>
            </a:r>
            <a:r>
              <a:rPr lang="ja-JP" altLang="en-US" sz="1200" dirty="0"/>
              <a:t>二戸市石切所字荷渡６－１　二戸</a:t>
            </a:r>
            <a:r>
              <a:rPr lang="ja-JP" altLang="ja-JP" sz="1200" dirty="0"/>
              <a:t>合同庁舎</a:t>
            </a:r>
            <a:r>
              <a:rPr lang="ja-JP" altLang="en-US" sz="1200" dirty="0"/>
              <a:t>１階</a:t>
            </a:r>
            <a:endParaRPr lang="ja-JP" altLang="ja-JP" sz="1100" dirty="0"/>
          </a:p>
          <a:p>
            <a:pPr algn="ctr"/>
            <a:r>
              <a:rPr lang="en-US" altLang="ja-JP" sz="1200" dirty="0"/>
              <a:t>Tel</a:t>
            </a:r>
            <a:r>
              <a:rPr lang="ja-JP" altLang="ja-JP" sz="1200" dirty="0"/>
              <a:t>：</a:t>
            </a:r>
            <a:r>
              <a:rPr lang="en-US" altLang="ja-JP" sz="1200" dirty="0"/>
              <a:t>0195-23-3341</a:t>
            </a:r>
            <a:endParaRPr lang="ja-JP" altLang="ja-JP" sz="1200" dirty="0"/>
          </a:p>
          <a:p>
            <a:endParaRPr lang="ja-JP" altLang="en-US" sz="1100" dirty="0"/>
          </a:p>
        </p:txBody>
      </p:sp>
      <p:grpSp>
        <p:nvGrpSpPr>
          <p:cNvPr id="65" name="グループ化 64"/>
          <p:cNvGrpSpPr/>
          <p:nvPr/>
        </p:nvGrpSpPr>
        <p:grpSpPr>
          <a:xfrm>
            <a:off x="374099" y="3697829"/>
            <a:ext cx="3072475" cy="1627539"/>
            <a:chOff x="343182" y="3713488"/>
            <a:chExt cx="3072475" cy="1627539"/>
          </a:xfrm>
        </p:grpSpPr>
        <p:sp>
          <p:nvSpPr>
            <p:cNvPr id="63" name="正方形/長方形 62"/>
            <p:cNvSpPr/>
            <p:nvPr/>
          </p:nvSpPr>
          <p:spPr>
            <a:xfrm>
              <a:off x="345233" y="3713488"/>
              <a:ext cx="3070424" cy="162753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a:solidFill>
                  <a:schemeClr val="tx1"/>
                </a:solidFill>
              </a:endParaRPr>
            </a:p>
          </p:txBody>
        </p:sp>
        <p:sp>
          <p:nvSpPr>
            <p:cNvPr id="64" name="正方形/長方形 63"/>
            <p:cNvSpPr/>
            <p:nvPr/>
          </p:nvSpPr>
          <p:spPr>
            <a:xfrm>
              <a:off x="343182" y="3714176"/>
              <a:ext cx="3070424" cy="473162"/>
            </a:xfrm>
            <a:prstGeom prst="rect">
              <a:avLst/>
            </a:prstGeom>
            <a:solidFill>
              <a:srgbClr val="FFDD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岩手労働局</a:t>
              </a:r>
              <a:r>
                <a:rPr lang="ja-JP" altLang="en-US" sz="1600" b="1" dirty="0">
                  <a:solidFill>
                    <a:schemeClr val="tx1"/>
                  </a:solidFill>
                </a:rPr>
                <a:t>　</a:t>
              </a:r>
              <a:r>
                <a:rPr lang="ja-JP" altLang="en-US" b="1" dirty="0">
                  <a:solidFill>
                    <a:schemeClr val="tx1"/>
                  </a:solidFill>
                </a:rPr>
                <a:t>助成金センター</a:t>
              </a:r>
              <a:endParaRPr lang="en-US" altLang="ja-JP" b="1" dirty="0">
                <a:solidFill>
                  <a:schemeClr val="tx1"/>
                </a:solidFill>
              </a:endParaRPr>
            </a:p>
          </p:txBody>
        </p:sp>
      </p:grpSp>
      <p:grpSp>
        <p:nvGrpSpPr>
          <p:cNvPr id="73" name="グループ化 72"/>
          <p:cNvGrpSpPr/>
          <p:nvPr/>
        </p:nvGrpSpPr>
        <p:grpSpPr>
          <a:xfrm>
            <a:off x="3508706" y="3711168"/>
            <a:ext cx="3074553" cy="1720331"/>
            <a:chOff x="832734" y="4059758"/>
            <a:chExt cx="3074553" cy="1720331"/>
          </a:xfrm>
        </p:grpSpPr>
        <p:grpSp>
          <p:nvGrpSpPr>
            <p:cNvPr id="69" name="グループ化 68"/>
            <p:cNvGrpSpPr/>
            <p:nvPr/>
          </p:nvGrpSpPr>
          <p:grpSpPr>
            <a:xfrm>
              <a:off x="836863" y="4059758"/>
              <a:ext cx="3070424" cy="1634471"/>
              <a:chOff x="345233" y="3706556"/>
              <a:chExt cx="3070424" cy="1634471"/>
            </a:xfrm>
          </p:grpSpPr>
          <p:sp>
            <p:nvSpPr>
              <p:cNvPr id="70" name="正方形/長方形 69"/>
              <p:cNvSpPr/>
              <p:nvPr/>
            </p:nvSpPr>
            <p:spPr>
              <a:xfrm>
                <a:off x="345233" y="3713488"/>
                <a:ext cx="3070424" cy="162753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a:solidFill>
                    <a:schemeClr val="tx1"/>
                  </a:solidFill>
                </a:endParaRPr>
              </a:p>
            </p:txBody>
          </p:sp>
          <p:sp>
            <p:nvSpPr>
              <p:cNvPr id="71" name="正方形/長方形 70"/>
              <p:cNvSpPr/>
              <p:nvPr/>
            </p:nvSpPr>
            <p:spPr>
              <a:xfrm>
                <a:off x="348262" y="3706556"/>
                <a:ext cx="3059775" cy="473162"/>
              </a:xfrm>
              <a:prstGeom prst="rect">
                <a:avLst/>
              </a:prstGeom>
              <a:solidFill>
                <a:srgbClr val="FFDD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岩手労働局</a:t>
                </a:r>
                <a:r>
                  <a:rPr lang="ja-JP" altLang="en-US" sz="1600" b="1" dirty="0">
                    <a:solidFill>
                      <a:schemeClr val="tx1"/>
                    </a:solidFill>
                  </a:rPr>
                  <a:t>　</a:t>
                </a:r>
                <a:r>
                  <a:rPr lang="ja-JP" altLang="en-US" b="1" dirty="0">
                    <a:solidFill>
                      <a:schemeClr val="tx1"/>
                    </a:solidFill>
                  </a:rPr>
                  <a:t>需給調整事業室</a:t>
                </a:r>
                <a:endParaRPr lang="en-US" altLang="ja-JP" b="1" dirty="0">
                  <a:solidFill>
                    <a:schemeClr val="tx1"/>
                  </a:solidFill>
                </a:endParaRPr>
              </a:p>
            </p:txBody>
          </p:sp>
        </p:grpSp>
        <p:sp>
          <p:nvSpPr>
            <p:cNvPr id="72" name="テキスト ボックス 71"/>
            <p:cNvSpPr txBox="1"/>
            <p:nvPr/>
          </p:nvSpPr>
          <p:spPr>
            <a:xfrm>
              <a:off x="832734" y="4641316"/>
              <a:ext cx="2990304" cy="1138773"/>
            </a:xfrm>
            <a:prstGeom prst="rect">
              <a:avLst/>
            </a:prstGeom>
            <a:noFill/>
          </p:spPr>
          <p:txBody>
            <a:bodyPr wrap="square" rtlCol="0">
              <a:spAutoFit/>
            </a:bodyPr>
            <a:lstStyle/>
            <a:p>
              <a:r>
                <a:rPr lang="ja-JP" altLang="en-US" sz="1500" b="1" dirty="0" smtClean="0">
                  <a:latin typeface="+mn-ea"/>
                </a:rPr>
                <a:t>〇労働者派遣事業について</a:t>
              </a:r>
              <a:endParaRPr lang="en-US" altLang="ja-JP" sz="1500" b="1" dirty="0" smtClean="0">
                <a:latin typeface="+mn-ea"/>
              </a:endParaRPr>
            </a:p>
            <a:p>
              <a:endParaRPr lang="en-US" altLang="ja-JP" sz="1500" b="1" dirty="0">
                <a:latin typeface="+mn-ea"/>
              </a:endParaRPr>
            </a:p>
            <a:p>
              <a:endParaRPr lang="en-US" altLang="ja-JP" sz="700" b="1" dirty="0">
                <a:latin typeface="+mn-ea"/>
              </a:endParaRPr>
            </a:p>
            <a:p>
              <a:r>
                <a:rPr lang="ja-JP" altLang="en-US" sz="1500" b="1" dirty="0" smtClean="0">
                  <a:latin typeface="+mn-ea"/>
                </a:rPr>
                <a:t>〇有料職業紹介事業について</a:t>
              </a:r>
            </a:p>
            <a:p>
              <a:endParaRPr kumimoji="1" lang="ja-JP" altLang="en-US" sz="1600" b="1" dirty="0"/>
            </a:p>
          </p:txBody>
        </p:sp>
      </p:grpSp>
      <p:grpSp>
        <p:nvGrpSpPr>
          <p:cNvPr id="79" name="グループ化 78"/>
          <p:cNvGrpSpPr/>
          <p:nvPr/>
        </p:nvGrpSpPr>
        <p:grpSpPr>
          <a:xfrm>
            <a:off x="366442" y="5478944"/>
            <a:ext cx="3072475" cy="1627539"/>
            <a:chOff x="343182" y="3713488"/>
            <a:chExt cx="3072475" cy="1627539"/>
          </a:xfrm>
        </p:grpSpPr>
        <p:sp>
          <p:nvSpPr>
            <p:cNvPr id="80" name="正方形/長方形 79"/>
            <p:cNvSpPr/>
            <p:nvPr/>
          </p:nvSpPr>
          <p:spPr>
            <a:xfrm>
              <a:off x="345233" y="3713488"/>
              <a:ext cx="3070424" cy="162753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a:solidFill>
                  <a:schemeClr val="tx1"/>
                </a:solidFill>
              </a:endParaRPr>
            </a:p>
          </p:txBody>
        </p:sp>
        <p:sp>
          <p:nvSpPr>
            <p:cNvPr id="81" name="正方形/長方形 80"/>
            <p:cNvSpPr/>
            <p:nvPr/>
          </p:nvSpPr>
          <p:spPr>
            <a:xfrm>
              <a:off x="343182" y="3714176"/>
              <a:ext cx="3070424" cy="473162"/>
            </a:xfrm>
            <a:prstGeom prst="rect">
              <a:avLst/>
            </a:prstGeom>
            <a:solidFill>
              <a:srgbClr val="FFDD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二戸労働基準監督署</a:t>
              </a:r>
              <a:endParaRPr lang="en-US" altLang="ja-JP" b="1" dirty="0">
                <a:solidFill>
                  <a:schemeClr val="tx1"/>
                </a:solidFill>
              </a:endParaRPr>
            </a:p>
          </p:txBody>
        </p:sp>
      </p:grpSp>
      <p:sp>
        <p:nvSpPr>
          <p:cNvPr id="82" name="テキスト ボックス 81"/>
          <p:cNvSpPr txBox="1"/>
          <p:nvPr/>
        </p:nvSpPr>
        <p:spPr>
          <a:xfrm>
            <a:off x="354749" y="6083362"/>
            <a:ext cx="3046716" cy="892552"/>
          </a:xfrm>
          <a:prstGeom prst="rect">
            <a:avLst/>
          </a:prstGeom>
          <a:noFill/>
        </p:spPr>
        <p:txBody>
          <a:bodyPr wrap="square" rtlCol="0">
            <a:spAutoFit/>
          </a:bodyPr>
          <a:lstStyle/>
          <a:p>
            <a:r>
              <a:rPr lang="ja-JP" altLang="en-US" sz="1500" b="1" dirty="0" smtClean="0">
                <a:latin typeface="+mn-ea"/>
              </a:rPr>
              <a:t>〇雇用管理で留意すべき労働関係</a:t>
            </a:r>
            <a:endParaRPr lang="en-US" altLang="ja-JP" sz="1500" b="1" dirty="0" smtClean="0">
              <a:latin typeface="+mn-ea"/>
            </a:endParaRPr>
          </a:p>
          <a:p>
            <a:r>
              <a:rPr lang="ja-JP" altLang="en-US" sz="1500" b="1" dirty="0" smtClean="0">
                <a:latin typeface="+mn-ea"/>
              </a:rPr>
              <a:t>　法令のポイントについて</a:t>
            </a:r>
            <a:endParaRPr lang="en-US" altLang="ja-JP" sz="1500" b="1" dirty="0" smtClean="0">
              <a:latin typeface="+mn-ea"/>
            </a:endParaRPr>
          </a:p>
          <a:p>
            <a:endParaRPr lang="en-US" altLang="ja-JP" sz="700" b="1" dirty="0">
              <a:latin typeface="+mn-ea"/>
            </a:endParaRPr>
          </a:p>
          <a:p>
            <a:r>
              <a:rPr lang="ja-JP" altLang="en-US" sz="1500" b="1" dirty="0" smtClean="0">
                <a:latin typeface="+mn-ea"/>
              </a:rPr>
              <a:t>〇労働者の安全衛生管理について</a:t>
            </a:r>
            <a:endParaRPr lang="en-US" altLang="ja-JP" sz="1500" b="1" dirty="0">
              <a:latin typeface="+mn-ea"/>
            </a:endParaRPr>
          </a:p>
        </p:txBody>
      </p:sp>
      <p:grpSp>
        <p:nvGrpSpPr>
          <p:cNvPr id="87" name="グループ化 86"/>
          <p:cNvGrpSpPr/>
          <p:nvPr/>
        </p:nvGrpSpPr>
        <p:grpSpPr>
          <a:xfrm>
            <a:off x="3524831" y="5481922"/>
            <a:ext cx="3429000" cy="1627539"/>
            <a:chOff x="488903" y="3865888"/>
            <a:chExt cx="3429000" cy="1627539"/>
          </a:xfrm>
        </p:grpSpPr>
        <p:grpSp>
          <p:nvGrpSpPr>
            <p:cNvPr id="83" name="グループ化 82"/>
            <p:cNvGrpSpPr/>
            <p:nvPr/>
          </p:nvGrpSpPr>
          <p:grpSpPr>
            <a:xfrm>
              <a:off x="497633" y="3865888"/>
              <a:ext cx="3075993" cy="1627539"/>
              <a:chOff x="345233" y="3713488"/>
              <a:chExt cx="3075993" cy="1627539"/>
            </a:xfrm>
          </p:grpSpPr>
          <p:sp>
            <p:nvSpPr>
              <p:cNvPr id="84" name="正方形/長方形 83"/>
              <p:cNvSpPr/>
              <p:nvPr/>
            </p:nvSpPr>
            <p:spPr>
              <a:xfrm>
                <a:off x="345233" y="3713488"/>
                <a:ext cx="3070424" cy="162753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smtClean="0">
                  <a:solidFill>
                    <a:schemeClr val="tx1"/>
                  </a:solidFill>
                </a:endParaRPr>
              </a:p>
              <a:p>
                <a:pPr algn="ctr"/>
                <a:endParaRPr lang="en-US" altLang="ja-JP" b="1" dirty="0">
                  <a:solidFill>
                    <a:schemeClr val="tx1"/>
                  </a:solidFill>
                </a:endParaRPr>
              </a:p>
              <a:p>
                <a:pPr algn="ctr"/>
                <a:endParaRPr lang="en-US" altLang="ja-JP" b="1" dirty="0">
                  <a:solidFill>
                    <a:schemeClr val="tx1"/>
                  </a:solidFill>
                </a:endParaRPr>
              </a:p>
            </p:txBody>
          </p:sp>
          <p:sp>
            <p:nvSpPr>
              <p:cNvPr id="85" name="正方形/長方形 84"/>
              <p:cNvSpPr/>
              <p:nvPr/>
            </p:nvSpPr>
            <p:spPr>
              <a:xfrm>
                <a:off x="350802" y="3714176"/>
                <a:ext cx="3070424" cy="473162"/>
              </a:xfrm>
              <a:prstGeom prst="rect">
                <a:avLst/>
              </a:prstGeom>
              <a:solidFill>
                <a:srgbClr val="FFDD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二戸公共職業安定所</a:t>
                </a:r>
                <a:endParaRPr lang="en-US" altLang="ja-JP" b="1" dirty="0">
                  <a:solidFill>
                    <a:schemeClr val="tx1"/>
                  </a:solidFill>
                </a:endParaRPr>
              </a:p>
            </p:txBody>
          </p:sp>
        </p:grpSp>
        <p:sp>
          <p:nvSpPr>
            <p:cNvPr id="86" name="正方形/長方形 85"/>
            <p:cNvSpPr/>
            <p:nvPr/>
          </p:nvSpPr>
          <p:spPr>
            <a:xfrm>
              <a:off x="488903" y="4467563"/>
              <a:ext cx="3429000" cy="907941"/>
            </a:xfrm>
            <a:prstGeom prst="rect">
              <a:avLst/>
            </a:prstGeom>
          </p:spPr>
          <p:txBody>
            <a:bodyPr>
              <a:spAutoFit/>
            </a:bodyPr>
            <a:lstStyle/>
            <a:p>
              <a:r>
                <a:rPr lang="ja-JP" altLang="en-US" sz="1500" b="1" dirty="0"/>
                <a:t>〇</a:t>
              </a:r>
              <a:r>
                <a:rPr lang="ja-JP" altLang="en-US" sz="1500" b="1" dirty="0" err="1"/>
                <a:t>障がい</a:t>
              </a:r>
              <a:r>
                <a:rPr lang="ja-JP" altLang="en-US" sz="1500" b="1" dirty="0"/>
                <a:t>者法定</a:t>
              </a:r>
              <a:r>
                <a:rPr lang="ja-JP" altLang="en-US" sz="1500" b="1" dirty="0" smtClean="0"/>
                <a:t>雇用率について</a:t>
              </a:r>
              <a:endParaRPr lang="en-US" altLang="ja-JP" sz="1500" b="1" dirty="0"/>
            </a:p>
            <a:p>
              <a:endParaRPr lang="en-US" altLang="ja-JP" sz="800" b="1" dirty="0"/>
            </a:p>
            <a:p>
              <a:r>
                <a:rPr lang="ja-JP" altLang="en-US" sz="1500" b="1" dirty="0"/>
                <a:t>〇</a:t>
              </a:r>
              <a:r>
                <a:rPr lang="en-US" altLang="ja-JP" sz="1500" b="1" dirty="0"/>
                <a:t>R7.4</a:t>
              </a:r>
              <a:r>
                <a:rPr lang="ja-JP" altLang="en-US" sz="1500" b="1" dirty="0"/>
                <a:t>～新設される２つの</a:t>
              </a:r>
              <a:endParaRPr lang="en-US" altLang="ja-JP" sz="1500" b="1" dirty="0"/>
            </a:p>
            <a:p>
              <a:r>
                <a:rPr lang="ja-JP" altLang="en-US" sz="1500" b="1" dirty="0"/>
                <a:t>　育児休業給付金について</a:t>
              </a:r>
            </a:p>
          </p:txBody>
        </p:sp>
      </p:grpSp>
      <p:pic>
        <p:nvPicPr>
          <p:cNvPr id="88" name="図 87"/>
          <p:cNvPicPr>
            <a:picLocks noChangeAspect="1"/>
          </p:cNvPicPr>
          <p:nvPr/>
        </p:nvPicPr>
        <p:blipFill>
          <a:blip r:embed="rId2"/>
          <a:stretch>
            <a:fillRect/>
          </a:stretch>
        </p:blipFill>
        <p:spPr>
          <a:xfrm>
            <a:off x="4008560" y="171359"/>
            <a:ext cx="1807339" cy="1205165"/>
          </a:xfrm>
          <a:prstGeom prst="rect">
            <a:avLst/>
          </a:prstGeom>
        </p:spPr>
      </p:pic>
      <p:sp>
        <p:nvSpPr>
          <p:cNvPr id="89" name="テキスト ボックス 88"/>
          <p:cNvSpPr txBox="1"/>
          <p:nvPr/>
        </p:nvSpPr>
        <p:spPr>
          <a:xfrm>
            <a:off x="354749" y="4453556"/>
            <a:ext cx="3457841" cy="646331"/>
          </a:xfrm>
          <a:prstGeom prst="rect">
            <a:avLst/>
          </a:prstGeom>
          <a:noFill/>
        </p:spPr>
        <p:txBody>
          <a:bodyPr wrap="square" rtlCol="0">
            <a:spAutoFit/>
          </a:bodyPr>
          <a:lstStyle/>
          <a:p>
            <a:r>
              <a:rPr lang="ja-JP" altLang="en-US" sz="1500" b="1" dirty="0" smtClean="0">
                <a:latin typeface="+mn-ea"/>
              </a:rPr>
              <a:t>〇人材開発支</a:t>
            </a:r>
            <a:r>
              <a:rPr lang="ja-JP" altLang="en-US" sz="1500" b="1" dirty="0">
                <a:latin typeface="+mn-ea"/>
              </a:rPr>
              <a:t>援助成金に</a:t>
            </a:r>
            <a:r>
              <a:rPr lang="ja-JP" altLang="en-US" sz="1500" b="1" dirty="0" smtClean="0">
                <a:latin typeface="+mn-ea"/>
              </a:rPr>
              <a:t>ついて</a:t>
            </a:r>
            <a:endParaRPr lang="en-US" altLang="ja-JP" sz="1500" b="1" dirty="0" smtClean="0">
              <a:latin typeface="+mn-ea"/>
            </a:endParaRPr>
          </a:p>
          <a:p>
            <a:endParaRPr lang="en-US" altLang="ja-JP" sz="700" b="1" dirty="0">
              <a:latin typeface="+mn-ea"/>
            </a:endParaRPr>
          </a:p>
          <a:p>
            <a:r>
              <a:rPr lang="ja-JP" altLang="en-US" sz="1400" b="1" dirty="0">
                <a:latin typeface="+mn-ea"/>
              </a:rPr>
              <a:t> </a:t>
            </a:r>
            <a:r>
              <a:rPr lang="ja-JP" altLang="en-US" sz="1400" b="1" dirty="0" smtClean="0">
                <a:latin typeface="+mn-ea"/>
              </a:rPr>
              <a:t>事業展開等リスキリング支援コース</a:t>
            </a:r>
            <a:endParaRPr kumimoji="1" lang="ja-JP" altLang="en-US" sz="1200" b="1" dirty="0"/>
          </a:p>
        </p:txBody>
      </p:sp>
      <p:sp>
        <p:nvSpPr>
          <p:cNvPr id="92" name="正方形/長方形 91"/>
          <p:cNvSpPr/>
          <p:nvPr/>
        </p:nvSpPr>
        <p:spPr>
          <a:xfrm>
            <a:off x="5478980" y="1301466"/>
            <a:ext cx="515420" cy="341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89"/>
          <p:cNvSpPr txBox="1"/>
          <p:nvPr/>
        </p:nvSpPr>
        <p:spPr>
          <a:xfrm>
            <a:off x="2896879" y="1381390"/>
            <a:ext cx="3500502" cy="523220"/>
          </a:xfrm>
          <a:prstGeom prst="rect">
            <a:avLst/>
          </a:prstGeom>
          <a:noFill/>
        </p:spPr>
        <p:txBody>
          <a:bodyPr wrap="square" rtlCol="0">
            <a:spAutoFit/>
          </a:bodyPr>
          <a:lstStyle/>
          <a:p>
            <a:r>
              <a:rPr kumimoji="1" lang="ja-JP" altLang="en-US" sz="2800" b="1" dirty="0" smtClean="0">
                <a:ln w="19050">
                  <a:solidFill>
                    <a:srgbClr val="0070C0"/>
                  </a:solidFill>
                  <a:prstDash val="solid"/>
                </a:ln>
                <a:solidFill>
                  <a:schemeClr val="bg1"/>
                </a:solidFill>
                <a:effectLst>
                  <a:outerShdw blurRad="38100" dist="22860" dir="5400000" algn="tl" rotWithShape="0">
                    <a:srgbClr val="000000">
                      <a:alpha val="30000"/>
                    </a:srgbClr>
                  </a:outerShdw>
                </a:effectLst>
              </a:rPr>
              <a:t>に関するセミナー</a:t>
            </a:r>
            <a:endParaRPr kumimoji="1" lang="ja-JP" altLang="en-US" sz="2800" b="1" dirty="0">
              <a:ln w="19050">
                <a:solidFill>
                  <a:srgbClr val="0070C0"/>
                </a:solidFill>
                <a:prstDash val="solid"/>
              </a:ln>
              <a:solidFill>
                <a:schemeClr val="bg1"/>
              </a:solidFill>
              <a:effectLst>
                <a:outerShdw blurRad="38100" dist="22860" dir="5400000" algn="tl" rotWithShape="0">
                  <a:srgbClr val="000000">
                    <a:alpha val="30000"/>
                  </a:srgbClr>
                </a:outerShdw>
              </a:effectLst>
            </a:endParaRPr>
          </a:p>
        </p:txBody>
      </p:sp>
      <p:sp>
        <p:nvSpPr>
          <p:cNvPr id="2" name="テキスト ボックス 1"/>
          <p:cNvSpPr txBox="1"/>
          <p:nvPr/>
        </p:nvSpPr>
        <p:spPr>
          <a:xfrm>
            <a:off x="305826" y="4762457"/>
            <a:ext cx="398719" cy="369332"/>
          </a:xfrm>
          <a:prstGeom prst="rect">
            <a:avLst/>
          </a:prstGeom>
          <a:noFill/>
        </p:spPr>
        <p:txBody>
          <a:bodyPr wrap="square" rtlCol="0">
            <a:spAutoFit/>
          </a:bodyPr>
          <a:lstStyle/>
          <a:p>
            <a:r>
              <a:rPr kumimoji="1" lang="en-US" altLang="ja-JP" dirty="0" smtClean="0"/>
              <a:t>[</a:t>
            </a:r>
            <a:endParaRPr kumimoji="1" lang="ja-JP" altLang="en-US" dirty="0"/>
          </a:p>
        </p:txBody>
      </p:sp>
      <p:sp>
        <p:nvSpPr>
          <p:cNvPr id="40" name="テキスト ボックス 39"/>
          <p:cNvSpPr txBox="1"/>
          <p:nvPr/>
        </p:nvSpPr>
        <p:spPr>
          <a:xfrm>
            <a:off x="3222526" y="4749757"/>
            <a:ext cx="398719" cy="369332"/>
          </a:xfrm>
          <a:prstGeom prst="rect">
            <a:avLst/>
          </a:prstGeom>
          <a:noFill/>
        </p:spPr>
        <p:txBody>
          <a:bodyPr wrap="square" rtlCol="0">
            <a:spAutoFit/>
          </a:bodyPr>
          <a:lstStyle/>
          <a:p>
            <a:r>
              <a:rPr lang="en-US" altLang="ja-JP" dirty="0" smtClean="0"/>
              <a:t>]</a:t>
            </a:r>
          </a:p>
        </p:txBody>
      </p:sp>
    </p:spTree>
    <p:extLst>
      <p:ext uri="{BB962C8B-B14F-4D97-AF65-F5344CB8AC3E}">
        <p14:creationId xmlns:p14="http://schemas.microsoft.com/office/powerpoint/2010/main" val="2519133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22301" y="475804"/>
            <a:ext cx="5672510" cy="841432"/>
          </a:xfrm>
          <a:prstGeom prst="rect">
            <a:avLst/>
          </a:prstGeom>
          <a:ln w="101600" cmpd="thickThi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n w="0"/>
                <a:solidFill>
                  <a:schemeClr val="tx1"/>
                </a:solidFill>
                <a:effectLst>
                  <a:outerShdw blurRad="38100" dist="19050" dir="2700000" algn="tl" rotWithShape="0">
                    <a:schemeClr val="dk1">
                      <a:alpha val="40000"/>
                    </a:schemeClr>
                  </a:outerShdw>
                </a:effectLst>
              </a:rPr>
              <a:t>令和６年度　知っておきたい　労働に関するセミナー</a:t>
            </a:r>
            <a:endParaRPr kumimoji="1" lang="en-US" altLang="ja-JP" dirty="0" smtClean="0">
              <a:ln w="0"/>
              <a:solidFill>
                <a:schemeClr val="tx1"/>
              </a:solidFill>
              <a:effectLst>
                <a:outerShdw blurRad="38100" dist="19050" dir="2700000" algn="tl" rotWithShape="0">
                  <a:schemeClr val="dk1">
                    <a:alpha val="40000"/>
                  </a:schemeClr>
                </a:outerShdw>
              </a:effectLst>
            </a:endParaRPr>
          </a:p>
          <a:p>
            <a:pPr algn="ctr"/>
            <a:r>
              <a:rPr kumimoji="1" lang="ja-JP" altLang="en-US" sz="3200" dirty="0" smtClean="0">
                <a:ln w="0"/>
                <a:solidFill>
                  <a:schemeClr val="tx1"/>
                </a:solidFill>
                <a:effectLst>
                  <a:outerShdw blurRad="38100" dist="19050" dir="2700000" algn="tl" rotWithShape="0">
                    <a:schemeClr val="dk1">
                      <a:alpha val="40000"/>
                    </a:schemeClr>
                  </a:outerShdw>
                </a:effectLst>
              </a:rPr>
              <a:t>参　加　申　込　書</a:t>
            </a:r>
            <a:endParaRPr kumimoji="1" lang="ja-JP" altLang="en-US" sz="3200" dirty="0">
              <a:ln w="0"/>
              <a:solidFill>
                <a:schemeClr val="tx1"/>
              </a:solidFill>
              <a:effectLst>
                <a:outerShdw blurRad="38100" dist="19050" dir="2700000" algn="tl" rotWithShape="0">
                  <a:schemeClr val="dk1">
                    <a:alpha val="40000"/>
                  </a:schemeClr>
                </a:outerShdw>
              </a:effectLst>
            </a:endParaRPr>
          </a:p>
        </p:txBody>
      </p:sp>
      <p:graphicFrame>
        <p:nvGraphicFramePr>
          <p:cNvPr id="7" name="表 6"/>
          <p:cNvGraphicFramePr>
            <a:graphicFrameLocks noGrp="1"/>
          </p:cNvGraphicFramePr>
          <p:nvPr>
            <p:extLst>
              <p:ext uri="{D42A27DB-BD31-4B8C-83A1-F6EECF244321}">
                <p14:modId xmlns:p14="http://schemas.microsoft.com/office/powerpoint/2010/main" val="193354034"/>
              </p:ext>
            </p:extLst>
          </p:nvPr>
        </p:nvGraphicFramePr>
        <p:xfrm>
          <a:off x="622300" y="2522856"/>
          <a:ext cx="5672510" cy="2961006"/>
        </p:xfrm>
        <a:graphic>
          <a:graphicData uri="http://schemas.openxmlformats.org/drawingml/2006/table">
            <a:tbl>
              <a:tblPr firstRow="1" bandRow="1">
                <a:tableStyleId>{073A0DAA-6AF3-43AB-8588-CEC1D06C72B9}</a:tableStyleId>
              </a:tblPr>
              <a:tblGrid>
                <a:gridCol w="708777">
                  <a:extLst>
                    <a:ext uri="{9D8B030D-6E8A-4147-A177-3AD203B41FA5}">
                      <a16:colId xmlns:a16="http://schemas.microsoft.com/office/drawing/2014/main" val="2534945358"/>
                    </a:ext>
                  </a:extLst>
                </a:gridCol>
                <a:gridCol w="2134916">
                  <a:extLst>
                    <a:ext uri="{9D8B030D-6E8A-4147-A177-3AD203B41FA5}">
                      <a16:colId xmlns:a16="http://schemas.microsoft.com/office/drawing/2014/main" val="1059046047"/>
                    </a:ext>
                  </a:extLst>
                </a:gridCol>
                <a:gridCol w="2828817">
                  <a:extLst>
                    <a:ext uri="{9D8B030D-6E8A-4147-A177-3AD203B41FA5}">
                      <a16:colId xmlns:a16="http://schemas.microsoft.com/office/drawing/2014/main" val="2173548100"/>
                    </a:ext>
                  </a:extLst>
                </a:gridCol>
              </a:tblGrid>
              <a:tr h="493501">
                <a:tc>
                  <a:txBody>
                    <a:bodyPr/>
                    <a:lstStyle/>
                    <a:p>
                      <a:pPr algn="ctr"/>
                      <a:r>
                        <a:rPr kumimoji="1" lang="ja-JP" altLang="en-US" sz="1600" b="1" dirty="0" smtClean="0">
                          <a:solidFill>
                            <a:schemeClr val="tx1"/>
                          </a:solidFill>
                        </a:rPr>
                        <a:t>１</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solidFill>
                            <a:schemeClr val="tx1"/>
                          </a:solidFill>
                        </a:rPr>
                        <a:t>事業所名</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005658"/>
                  </a:ext>
                </a:extLst>
              </a:tr>
              <a:tr h="493501">
                <a:tc>
                  <a:txBody>
                    <a:bodyPr/>
                    <a:lstStyle/>
                    <a:p>
                      <a:pPr algn="ctr"/>
                      <a:r>
                        <a:rPr kumimoji="1" lang="ja-JP" altLang="en-US" sz="1600" b="1" dirty="0" smtClean="0">
                          <a:solidFill>
                            <a:schemeClr val="tx1"/>
                          </a:solidFill>
                        </a:rPr>
                        <a:t>２</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solidFill>
                            <a:schemeClr val="tx1"/>
                          </a:solidFill>
                        </a:rPr>
                        <a:t>事業所番号</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0960330"/>
                  </a:ext>
                </a:extLst>
              </a:tr>
              <a:tr h="493501">
                <a:tc>
                  <a:txBody>
                    <a:bodyPr/>
                    <a:lstStyle/>
                    <a:p>
                      <a:pPr algn="ctr"/>
                      <a:r>
                        <a:rPr kumimoji="1" lang="en-US" altLang="ja-JP" sz="1600" b="1" dirty="0" smtClean="0">
                          <a:solidFill>
                            <a:schemeClr val="tx1"/>
                          </a:solidFill>
                        </a:rPr>
                        <a:t>3</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solidFill>
                            <a:schemeClr val="tx1"/>
                          </a:solidFill>
                        </a:rPr>
                        <a:t>電話番号</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5084719"/>
                  </a:ext>
                </a:extLst>
              </a:tr>
              <a:tr h="493501">
                <a:tc>
                  <a:txBody>
                    <a:bodyPr/>
                    <a:lstStyle/>
                    <a:p>
                      <a:pPr algn="ctr"/>
                      <a:r>
                        <a:rPr kumimoji="1" lang="en-US" altLang="ja-JP" sz="1600" b="1" dirty="0" smtClean="0">
                          <a:solidFill>
                            <a:schemeClr val="tx1"/>
                          </a:solidFill>
                        </a:rPr>
                        <a:t>4</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solidFill>
                            <a:schemeClr val="tx1"/>
                          </a:solidFill>
                        </a:rPr>
                        <a:t>参加者氏名</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872983"/>
                  </a:ext>
                </a:extLst>
              </a:tr>
              <a:tr h="493501">
                <a:tc>
                  <a:txBody>
                    <a:bodyPr/>
                    <a:lstStyle/>
                    <a:p>
                      <a:pPr algn="ct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solidFill>
                            <a:schemeClr val="tx1"/>
                          </a:solidFill>
                        </a:rPr>
                        <a:t>参加者氏名</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3580011"/>
                  </a:ext>
                </a:extLst>
              </a:tr>
              <a:tr h="493501">
                <a:tc>
                  <a:txBody>
                    <a:bodyPr/>
                    <a:lstStyle/>
                    <a:p>
                      <a:pPr algn="ctr"/>
                      <a:r>
                        <a:rPr kumimoji="1" lang="en-US" altLang="ja-JP" sz="1600" b="1" dirty="0" smtClean="0">
                          <a:solidFill>
                            <a:schemeClr val="tx1"/>
                          </a:solidFill>
                        </a:rPr>
                        <a:t>5</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b="1" dirty="0" smtClean="0">
                          <a:solidFill>
                            <a:schemeClr val="tx1"/>
                          </a:solidFill>
                        </a:rPr>
                        <a:t>メールアドレス</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496749"/>
                  </a:ext>
                </a:extLst>
              </a:tr>
            </a:tbl>
          </a:graphicData>
        </a:graphic>
      </p:graphicFrame>
      <p:sp>
        <p:nvSpPr>
          <p:cNvPr id="9" name="正方形/長方形 8"/>
          <p:cNvSpPr/>
          <p:nvPr/>
        </p:nvSpPr>
        <p:spPr>
          <a:xfrm>
            <a:off x="2907804" y="1728241"/>
            <a:ext cx="3571383" cy="4320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600" u="sng" dirty="0" smtClean="0"/>
              <a:t>申込締切　２月</a:t>
            </a:r>
            <a:r>
              <a:rPr kumimoji="1" lang="ja-JP" altLang="en-US" sz="1600" u="sng" smtClean="0"/>
              <a:t>　１９日（水）</a:t>
            </a:r>
            <a:endParaRPr kumimoji="1" lang="ja-JP" altLang="en-US" sz="1600" u="sng" dirty="0"/>
          </a:p>
        </p:txBody>
      </p:sp>
      <p:sp>
        <p:nvSpPr>
          <p:cNvPr id="10" name="正方形/長方形 9"/>
          <p:cNvSpPr/>
          <p:nvPr/>
        </p:nvSpPr>
        <p:spPr>
          <a:xfrm>
            <a:off x="622300" y="7173579"/>
            <a:ext cx="5725504" cy="241869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000" dirty="0" smtClean="0"/>
              <a:t>【</a:t>
            </a:r>
            <a:r>
              <a:rPr kumimoji="1" lang="ja-JP" altLang="en-US" sz="2000" dirty="0" smtClean="0"/>
              <a:t>申込先</a:t>
            </a:r>
            <a:r>
              <a:rPr kumimoji="1" lang="en-US" altLang="ja-JP" sz="2000" dirty="0" smtClean="0"/>
              <a:t>】 </a:t>
            </a:r>
            <a:r>
              <a:rPr kumimoji="1" lang="ja-JP" altLang="en-US" sz="2000" dirty="0" smtClean="0"/>
              <a:t>ハローワーク二戸</a:t>
            </a:r>
            <a:endParaRPr kumimoji="1" lang="en-US" altLang="ja-JP" sz="2000" dirty="0" smtClean="0"/>
          </a:p>
          <a:p>
            <a:pPr algn="ctr"/>
            <a:endParaRPr kumimoji="1" lang="en-US" altLang="ja-JP" sz="700" dirty="0"/>
          </a:p>
          <a:p>
            <a:pPr algn="ctr"/>
            <a:r>
              <a:rPr kumimoji="1" lang="en-US" altLang="ja-JP" dirty="0" smtClean="0"/>
              <a:t> </a:t>
            </a:r>
            <a:r>
              <a:rPr kumimoji="1" lang="ja-JP" altLang="en-US" sz="2000" dirty="0" smtClean="0"/>
              <a:t>電話　 </a:t>
            </a:r>
            <a:r>
              <a:rPr kumimoji="1" lang="en-US" altLang="ja-JP" sz="2000" dirty="0" smtClean="0"/>
              <a:t>0195</a:t>
            </a:r>
            <a:r>
              <a:rPr kumimoji="1" lang="ja-JP" altLang="en-US" sz="2000" dirty="0" smtClean="0"/>
              <a:t>（</a:t>
            </a:r>
            <a:r>
              <a:rPr kumimoji="1" lang="en-US" altLang="ja-JP" sz="2000" dirty="0" smtClean="0"/>
              <a:t>23</a:t>
            </a:r>
            <a:r>
              <a:rPr kumimoji="1" lang="ja-JP" altLang="en-US" sz="2000" dirty="0" smtClean="0"/>
              <a:t>）</a:t>
            </a:r>
            <a:r>
              <a:rPr kumimoji="1" lang="en-US" altLang="ja-JP" sz="2000" dirty="0" smtClean="0"/>
              <a:t>3341   </a:t>
            </a:r>
          </a:p>
          <a:p>
            <a:r>
              <a:rPr kumimoji="1" lang="en-US" altLang="ja-JP" sz="2000" dirty="0" smtClean="0"/>
              <a:t> </a:t>
            </a:r>
            <a:r>
              <a:rPr kumimoji="1" lang="ja-JP" altLang="en-US" sz="2000" dirty="0" smtClean="0"/>
              <a:t>　　　　　  </a:t>
            </a:r>
            <a:r>
              <a:rPr kumimoji="1" lang="en-US" altLang="ja-JP" sz="2000" dirty="0" smtClean="0"/>
              <a:t>FAX</a:t>
            </a:r>
            <a:r>
              <a:rPr lang="ja-JP" altLang="en-US" sz="2000" dirty="0"/>
              <a:t> </a:t>
            </a:r>
            <a:r>
              <a:rPr lang="ja-JP" altLang="en-US" sz="2000" dirty="0" smtClean="0"/>
              <a:t>  </a:t>
            </a:r>
            <a:r>
              <a:rPr kumimoji="1" lang="ja-JP" altLang="en-US" sz="2000" dirty="0" smtClean="0"/>
              <a:t> </a:t>
            </a:r>
            <a:r>
              <a:rPr kumimoji="1" lang="en-US" altLang="ja-JP" sz="2000" dirty="0" smtClean="0"/>
              <a:t>0195</a:t>
            </a:r>
            <a:r>
              <a:rPr kumimoji="1" lang="ja-JP" altLang="en-US" sz="2000" dirty="0" smtClean="0"/>
              <a:t>（</a:t>
            </a:r>
            <a:r>
              <a:rPr kumimoji="1" lang="en-US" altLang="ja-JP" sz="2000" dirty="0" smtClean="0"/>
              <a:t>25</a:t>
            </a:r>
            <a:r>
              <a:rPr kumimoji="1" lang="ja-JP" altLang="en-US" sz="2000" dirty="0" smtClean="0"/>
              <a:t>）</a:t>
            </a:r>
            <a:r>
              <a:rPr kumimoji="1" lang="en-US" altLang="ja-JP" sz="2000" dirty="0" smtClean="0"/>
              <a:t>4782</a:t>
            </a:r>
          </a:p>
          <a:p>
            <a:pPr algn="ctr"/>
            <a:r>
              <a:rPr kumimoji="1" lang="ja-JP" altLang="en-US" sz="1000" dirty="0" smtClean="0"/>
              <a:t>　</a:t>
            </a:r>
            <a:endParaRPr kumimoji="1" lang="en-US" altLang="ja-JP" sz="1000" dirty="0" smtClean="0"/>
          </a:p>
          <a:p>
            <a:pPr algn="ctr"/>
            <a:r>
              <a:rPr lang="ja-JP" altLang="en-US" dirty="0"/>
              <a:t> </a:t>
            </a:r>
            <a:r>
              <a:rPr kumimoji="1" lang="en-US" altLang="ja-JP" dirty="0" smtClean="0"/>
              <a:t>Mail</a:t>
            </a:r>
            <a:r>
              <a:rPr kumimoji="1" lang="ja-JP" altLang="en-US" dirty="0" smtClean="0"/>
              <a:t>　</a:t>
            </a:r>
            <a:r>
              <a:rPr kumimoji="1" lang="en-US" altLang="ja-JP" dirty="0" smtClean="0">
                <a:hlinkClick r:id="rId4"/>
              </a:rPr>
              <a:t>hwninohe102@mhlw.go.jp</a:t>
            </a:r>
            <a:endParaRPr kumimoji="1" lang="en-US" altLang="ja-JP" dirty="0" smtClean="0"/>
          </a:p>
          <a:p>
            <a:pPr algn="ctr"/>
            <a:endParaRPr lang="en-US" altLang="ja-JP" sz="700" dirty="0"/>
          </a:p>
          <a:p>
            <a:r>
              <a:rPr kumimoji="1" lang="ja-JP" altLang="en-US" sz="1400" dirty="0" smtClean="0"/>
              <a:t>　　　</a:t>
            </a:r>
            <a:r>
              <a:rPr kumimoji="1" lang="en-US" altLang="ja-JP" sz="1400" dirty="0" smtClean="0"/>
              <a:t>※</a:t>
            </a:r>
            <a:r>
              <a:rPr kumimoji="1" lang="ja-JP" altLang="en-US" sz="1400" dirty="0" smtClean="0"/>
              <a:t>メールでのお申し込みの場合は</a:t>
            </a:r>
            <a:r>
              <a:rPr kumimoji="1" lang="en-US" altLang="ja-JP" sz="1400" dirty="0" smtClean="0"/>
              <a:t>PDF</a:t>
            </a:r>
            <a:r>
              <a:rPr kumimoji="1" lang="ja-JP" altLang="en-US" sz="1400" dirty="0" smtClean="0"/>
              <a:t>にして添付して</a:t>
            </a:r>
            <a:endParaRPr kumimoji="1" lang="en-US" altLang="ja-JP" sz="1400" dirty="0" smtClean="0"/>
          </a:p>
          <a:p>
            <a:r>
              <a:rPr kumimoji="1" lang="ja-JP" altLang="en-US" sz="1400" dirty="0" smtClean="0"/>
              <a:t>　　　　いただくか、申込内容を本文に打ち込んで送信してください。</a:t>
            </a:r>
            <a:endParaRPr kumimoji="1" lang="ja-JP" altLang="en-US" sz="1400" dirty="0"/>
          </a:p>
        </p:txBody>
      </p:sp>
      <p:sp>
        <p:nvSpPr>
          <p:cNvPr id="2" name="テキスト ボックス 1"/>
          <p:cNvSpPr txBox="1"/>
          <p:nvPr/>
        </p:nvSpPr>
        <p:spPr>
          <a:xfrm>
            <a:off x="4385718" y="5692532"/>
            <a:ext cx="615553" cy="1549400"/>
          </a:xfrm>
          <a:prstGeom prst="rect">
            <a:avLst/>
          </a:prstGeom>
          <a:noFill/>
        </p:spPr>
        <p:txBody>
          <a:bodyPr vert="eaVert" wrap="square" rtlCol="0">
            <a:spAutoFit/>
          </a:bodyPr>
          <a:lstStyle/>
          <a:p>
            <a:r>
              <a:rPr kumimoji="1" lang="ja-JP" altLang="en-US" sz="1400" b="1" dirty="0" smtClean="0"/>
              <a:t>こちらからも</a:t>
            </a:r>
            <a:endParaRPr kumimoji="1" lang="en-US" altLang="ja-JP" sz="1400" b="1" dirty="0" smtClean="0"/>
          </a:p>
          <a:p>
            <a:r>
              <a:rPr kumimoji="1" lang="ja-JP" altLang="en-US" sz="1400" b="1" dirty="0" smtClean="0"/>
              <a:t>申込み可能です</a:t>
            </a:r>
            <a:endParaRPr kumimoji="1" lang="ja-JP" altLang="en-US" sz="1400" b="1" dirty="0"/>
          </a:p>
        </p:txBody>
      </p:sp>
      <p:sp>
        <p:nvSpPr>
          <p:cNvPr id="5" name="下矢印 4"/>
          <p:cNvSpPr/>
          <p:nvPr/>
        </p:nvSpPr>
        <p:spPr>
          <a:xfrm rot="5400000">
            <a:off x="3466619" y="6124903"/>
            <a:ext cx="444500" cy="407634"/>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ontrols>
      <mc:AlternateContent xmlns:mc="http://schemas.openxmlformats.org/markup-compatibility/2006">
        <mc:Choice xmlns:v="urn:schemas-microsoft-com:vml" Requires="v">
          <p:control spid="1032" name="BarCodeCtrl1" r:id="rId2" imgW="1187280" imgH="1187280"/>
        </mc:Choice>
        <mc:Fallback>
          <p:control name="BarCodeCtrl1" r:id="rId2" imgW="1187280" imgH="1187280">
            <p:pic>
              <p:nvPicPr>
                <p:cNvPr id="11" name="BarCodeCtrl1"/>
                <p:cNvPicPr>
                  <a:picLocks/>
                </p:cNvPicPr>
                <p:nvPr/>
              </p:nvPicPr>
              <p:blipFill>
                <a:blip r:embed="rId5"/>
                <a:stretch>
                  <a:fillRect/>
                </a:stretch>
              </p:blipFill>
              <p:spPr>
                <a:xfrm>
                  <a:off x="1864993" y="5734995"/>
                  <a:ext cx="1187450" cy="1187450"/>
                </a:xfrm>
                <a:prstGeom prst="rect">
                  <a:avLst/>
                </a:prstGeom>
              </p:spPr>
            </p:pic>
          </p:control>
        </mc:Fallback>
      </mc:AlternateContent>
    </p:controls>
    <p:extLst>
      <p:ext uri="{BB962C8B-B14F-4D97-AF65-F5344CB8AC3E}">
        <p14:creationId xmlns:p14="http://schemas.microsoft.com/office/powerpoint/2010/main" val="10075378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317</Words>
  <PresentationFormat>A4 210 x 297 mm</PresentationFormat>
  <Paragraphs>73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HGPｺﾞｼｯｸE</vt:lpstr>
      <vt:lpstr>HG丸ｺﾞｼｯｸM-PRO</vt:lpstr>
      <vt:lpstr>HG創英角ﾎﾟｯﾌﾟ体</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