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4"/>
  </p:notesMasterIdLst>
  <p:sldIdLst>
    <p:sldId id="256" r:id="rId2"/>
    <p:sldId id="257" r:id="rId3"/>
  </p:sldIdLst>
  <p:sldSz cx="6858000" cy="9906000" type="A4"/>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iKf4rtMH2U7NJOA7dXfUzbzQFQh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67C5DAE-D3F7-4225-813A-5648644ED58E}">
  <a:tblStyle styleId="{D67C5DAE-D3F7-4225-813A-5648644ED58E}"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0474CB94-5329-4B84-816A-1C2FF2C8420B}"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235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2945659" cy="498056"/>
          </a:xfrm>
          <a:prstGeom prst="rect">
            <a:avLst/>
          </a:prstGeom>
          <a:noFill/>
          <a:ln>
            <a:noFill/>
          </a:ln>
        </p:spPr>
        <p:txBody>
          <a:bodyPr spcFirstLastPara="1" wrap="square" lIns="91300" tIns="45650" rIns="91300" bIns="4565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50443" y="0"/>
            <a:ext cx="2945659" cy="498056"/>
          </a:xfrm>
          <a:prstGeom prst="rect">
            <a:avLst/>
          </a:prstGeom>
          <a:noFill/>
          <a:ln>
            <a:noFill/>
          </a:ln>
        </p:spPr>
        <p:txBody>
          <a:bodyPr spcFirstLastPara="1" wrap="square" lIns="91300" tIns="45650" rIns="91300" bIns="4565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239963" y="1241425"/>
            <a:ext cx="231775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77195"/>
            <a:ext cx="5438140" cy="3908613"/>
          </a:xfrm>
          <a:prstGeom prst="rect">
            <a:avLst/>
          </a:prstGeom>
          <a:noFill/>
          <a:ln>
            <a:noFill/>
          </a:ln>
        </p:spPr>
        <p:txBody>
          <a:bodyPr spcFirstLastPara="1" wrap="square" lIns="91300" tIns="45650" rIns="91300" bIns="4565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1" y="9428584"/>
            <a:ext cx="2945659" cy="498055"/>
          </a:xfrm>
          <a:prstGeom prst="rect">
            <a:avLst/>
          </a:prstGeom>
          <a:noFill/>
          <a:ln>
            <a:noFill/>
          </a:ln>
        </p:spPr>
        <p:txBody>
          <a:bodyPr spcFirstLastPara="1" wrap="square" lIns="91300" tIns="45650" rIns="91300" bIns="4565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50443" y="9428584"/>
            <a:ext cx="2945659" cy="498055"/>
          </a:xfrm>
          <a:prstGeom prst="rect">
            <a:avLst/>
          </a:prstGeom>
          <a:noFill/>
          <a:ln>
            <a:noFill/>
          </a:ln>
        </p:spPr>
        <p:txBody>
          <a:bodyPr spcFirstLastPara="1" wrap="square" lIns="91300" tIns="45650" rIns="91300" bIns="4565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txBox="1">
            <a:spLocks noGrp="1"/>
          </p:cNvSpPr>
          <p:nvPr>
            <p:ph type="body" idx="1"/>
          </p:nvPr>
        </p:nvSpPr>
        <p:spPr>
          <a:xfrm>
            <a:off x="679768" y="4777195"/>
            <a:ext cx="5438140" cy="3908613"/>
          </a:xfrm>
          <a:prstGeom prst="rect">
            <a:avLst/>
          </a:prstGeom>
        </p:spPr>
        <p:txBody>
          <a:bodyPr spcFirstLastPara="1" wrap="square" lIns="91300" tIns="45650" rIns="91300" bIns="45650" anchor="t" anchorCtr="0">
            <a:noAutofit/>
          </a:bodyPr>
          <a:lstStyle/>
          <a:p>
            <a:pPr marL="0" lvl="0" indent="0" algn="l" rtl="0">
              <a:spcBef>
                <a:spcPts val="0"/>
              </a:spcBef>
              <a:spcAft>
                <a:spcPts val="0"/>
              </a:spcAft>
              <a:buNone/>
            </a:pPr>
            <a:endParaRPr/>
          </a:p>
        </p:txBody>
      </p:sp>
      <p:sp>
        <p:nvSpPr>
          <p:cNvPr id="87" name="Google Shape;87;p1:notes"/>
          <p:cNvSpPr>
            <a:spLocks noGrp="1" noRot="1" noChangeAspect="1"/>
          </p:cNvSpPr>
          <p:nvPr>
            <p:ph type="sldImg" idx="2"/>
          </p:nvPr>
        </p:nvSpPr>
        <p:spPr>
          <a:xfrm>
            <a:off x="2239963" y="1241425"/>
            <a:ext cx="231775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2:notes"/>
          <p:cNvSpPr>
            <a:spLocks noGrp="1" noRot="1" noChangeAspect="1"/>
          </p:cNvSpPr>
          <p:nvPr>
            <p:ph type="sldImg" idx="2"/>
          </p:nvPr>
        </p:nvSpPr>
        <p:spPr>
          <a:xfrm>
            <a:off x="2239963" y="1241425"/>
            <a:ext cx="231775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2:notes"/>
          <p:cNvSpPr txBox="1">
            <a:spLocks noGrp="1"/>
          </p:cNvSpPr>
          <p:nvPr>
            <p:ph type="body" idx="1"/>
          </p:nvPr>
        </p:nvSpPr>
        <p:spPr>
          <a:xfrm>
            <a:off x="679768" y="4777195"/>
            <a:ext cx="5438140" cy="3908613"/>
          </a:xfrm>
          <a:prstGeom prst="rect">
            <a:avLst/>
          </a:prstGeom>
          <a:noFill/>
          <a:ln>
            <a:noFill/>
          </a:ln>
        </p:spPr>
        <p:txBody>
          <a:bodyPr spcFirstLastPara="1" wrap="square" lIns="91300" tIns="45650" rIns="91300" bIns="45650" anchor="t" anchorCtr="0">
            <a:noAutofit/>
          </a:bodyPr>
          <a:lstStyle/>
          <a:p>
            <a:pPr marL="0" lvl="0" indent="0" algn="l" rtl="0">
              <a:spcBef>
                <a:spcPts val="0"/>
              </a:spcBef>
              <a:spcAft>
                <a:spcPts val="0"/>
              </a:spcAft>
              <a:buNone/>
            </a:pPr>
            <a:endParaRPr/>
          </a:p>
        </p:txBody>
      </p:sp>
      <p:sp>
        <p:nvSpPr>
          <p:cNvPr id="129" name="Google Shape;129;p2:notes"/>
          <p:cNvSpPr txBox="1">
            <a:spLocks noGrp="1"/>
          </p:cNvSpPr>
          <p:nvPr>
            <p:ph type="sldNum" idx="12"/>
          </p:nvPr>
        </p:nvSpPr>
        <p:spPr>
          <a:xfrm>
            <a:off x="3850443" y="9428584"/>
            <a:ext cx="2945659" cy="498055"/>
          </a:xfrm>
          <a:prstGeom prst="rect">
            <a:avLst/>
          </a:prstGeom>
          <a:noFill/>
          <a:ln>
            <a:noFill/>
          </a:ln>
        </p:spPr>
        <p:txBody>
          <a:bodyPr spcFirstLastPara="1" wrap="square" lIns="91300" tIns="45650" rIns="91300" bIns="45650" anchor="b" anchorCtr="0">
            <a:noAutofit/>
          </a:bodyPr>
          <a:lstStyle/>
          <a:p>
            <a:pPr marL="0" lvl="0" indent="0" algn="r" rtl="0">
              <a:spcBef>
                <a:spcPts val="0"/>
              </a:spcBef>
              <a:spcAft>
                <a:spcPts val="0"/>
              </a:spcAft>
              <a:buNone/>
            </a:pPr>
            <a:fld id="{00000000-1234-1234-1234-123412341234}" type="slidenum">
              <a:rPr lang="en-US" altLang="ja-JP"/>
              <a:t>2</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15"/>
        <p:cNvGrpSpPr/>
        <p:nvPr/>
      </p:nvGrpSpPr>
      <p:grpSpPr>
        <a:xfrm>
          <a:off x="0" y="0"/>
          <a:ext cx="0" cy="0"/>
          <a:chOff x="0" y="0"/>
          <a:chExt cx="0" cy="0"/>
        </a:xfrm>
      </p:grpSpPr>
      <p:sp>
        <p:nvSpPr>
          <p:cNvPr id="16" name="Google Shape;16;p4"/>
          <p:cNvSpPr txBox="1">
            <a:spLocks noGrp="1"/>
          </p:cNvSpPr>
          <p:nvPr>
            <p:ph type="ctrTitle"/>
          </p:nvPr>
        </p:nvSpPr>
        <p:spPr>
          <a:xfrm>
            <a:off x="514350" y="1621191"/>
            <a:ext cx="5829300" cy="3448756"/>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
          <p:cNvSpPr txBox="1">
            <a:spLocks noGrp="1"/>
          </p:cNvSpPr>
          <p:nvPr>
            <p:ph type="subTitle" idx="1"/>
          </p:nvPr>
        </p:nvSpPr>
        <p:spPr>
          <a:xfrm>
            <a:off x="857250" y="5202944"/>
            <a:ext cx="5143500" cy="239165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8" name="Google Shape;18;p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6"/>
        <p:cNvGrpSpPr/>
        <p:nvPr/>
      </p:nvGrpSpPr>
      <p:grpSpPr>
        <a:xfrm>
          <a:off x="0" y="0"/>
          <a:ext cx="0" cy="0"/>
          <a:chOff x="0" y="0"/>
          <a:chExt cx="0" cy="0"/>
        </a:xfrm>
      </p:grpSpPr>
      <p:sp>
        <p:nvSpPr>
          <p:cNvPr id="67" name="Google Shape;67;p13"/>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3"/>
          <p:cNvSpPr>
            <a:spLocks noGrp="1"/>
          </p:cNvSpPr>
          <p:nvPr>
            <p:ph type="pic" idx="2"/>
          </p:nvPr>
        </p:nvSpPr>
        <p:spPr>
          <a:xfrm>
            <a:off x="2915543" y="1426283"/>
            <a:ext cx="3471863" cy="7039681"/>
          </a:xfrm>
          <a:prstGeom prst="rect">
            <a:avLst/>
          </a:prstGeom>
          <a:noFill/>
          <a:ln>
            <a:noFill/>
          </a:ln>
        </p:spPr>
      </p:sp>
      <p:sp>
        <p:nvSpPr>
          <p:cNvPr id="69" name="Google Shape;69;p13"/>
          <p:cNvSpPr txBox="1">
            <a:spLocks noGrp="1"/>
          </p:cNvSpPr>
          <p:nvPr>
            <p:ph type="body" idx="1"/>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70" name="Google Shape;70;p1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4"/>
          <p:cNvSpPr txBox="1">
            <a:spLocks noGrp="1"/>
          </p:cNvSpPr>
          <p:nvPr>
            <p:ph type="body" idx="1"/>
          </p:nvPr>
        </p:nvSpPr>
        <p:spPr>
          <a:xfrm rot="5400000">
            <a:off x="286367" y="2822135"/>
            <a:ext cx="6285266"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6" name="Google Shape;76;p1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9"/>
        <p:cNvGrpSpPr/>
        <p:nvPr/>
      </p:nvGrpSpPr>
      <p:grpSpPr>
        <a:xfrm>
          <a:off x="0" y="0"/>
          <a:ext cx="0" cy="0"/>
          <a:chOff x="0" y="0"/>
          <a:chExt cx="0" cy="0"/>
        </a:xfrm>
      </p:grpSpPr>
      <p:sp>
        <p:nvSpPr>
          <p:cNvPr id="80" name="Google Shape;80;p15"/>
          <p:cNvSpPr txBox="1">
            <a:spLocks noGrp="1"/>
          </p:cNvSpPr>
          <p:nvPr>
            <p:ph type="title"/>
          </p:nvPr>
        </p:nvSpPr>
        <p:spPr>
          <a:xfrm rot="5400000">
            <a:off x="1449696" y="3985464"/>
            <a:ext cx="839487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5"/>
          <p:cNvSpPr txBox="1">
            <a:spLocks noGrp="1"/>
          </p:cNvSpPr>
          <p:nvPr>
            <p:ph type="body" idx="1"/>
          </p:nvPr>
        </p:nvSpPr>
        <p:spPr>
          <a:xfrm rot="5400000">
            <a:off x="-1550679" y="2549570"/>
            <a:ext cx="839487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2" name="Google Shape;82;p1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_ユーザー設定レイアウト">
  <p:cSld name="2_ユーザー設定レイアウト">
    <p:spTree>
      <p:nvGrpSpPr>
        <p:cNvPr id="1" name="Shape 21"/>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6"/>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 name="Google Shape;25;p6"/>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6"/>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6"/>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67916" y="2469624"/>
            <a:ext cx="5915025" cy="41206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7"/>
          <p:cNvSpPr txBox="1">
            <a:spLocks noGrp="1"/>
          </p:cNvSpPr>
          <p:nvPr>
            <p:ph type="body" idx="1"/>
          </p:nvPr>
        </p:nvSpPr>
        <p:spPr>
          <a:xfrm>
            <a:off x="467916" y="6629226"/>
            <a:ext cx="5915025" cy="216693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1" name="Google Shape;31;p7"/>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7"/>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7"/>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8"/>
          <p:cNvSpPr txBox="1">
            <a:spLocks noGrp="1"/>
          </p:cNvSpPr>
          <p:nvPr>
            <p:ph type="body" idx="1"/>
          </p:nvPr>
        </p:nvSpPr>
        <p:spPr>
          <a:xfrm>
            <a:off x="471488"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7" name="Google Shape;37;p8"/>
          <p:cNvSpPr txBox="1">
            <a:spLocks noGrp="1"/>
          </p:cNvSpPr>
          <p:nvPr>
            <p:ph type="body" idx="2"/>
          </p:nvPr>
        </p:nvSpPr>
        <p:spPr>
          <a:xfrm>
            <a:off x="3471863"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8" name="Google Shape;38;p8"/>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8"/>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8"/>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41"/>
        <p:cNvGrpSpPr/>
        <p:nvPr/>
      </p:nvGrpSpPr>
      <p:grpSpPr>
        <a:xfrm>
          <a:off x="0" y="0"/>
          <a:ext cx="0" cy="0"/>
          <a:chOff x="0" y="0"/>
          <a:chExt cx="0" cy="0"/>
        </a:xfrm>
      </p:grpSpPr>
      <p:sp>
        <p:nvSpPr>
          <p:cNvPr id="42" name="Google Shape;42;p9"/>
          <p:cNvSpPr txBox="1">
            <a:spLocks noGrp="1"/>
          </p:cNvSpPr>
          <p:nvPr>
            <p:ph type="title"/>
          </p:nvPr>
        </p:nvSpPr>
        <p:spPr>
          <a:xfrm>
            <a:off x="472381"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9"/>
          <p:cNvSpPr txBox="1">
            <a:spLocks noGrp="1"/>
          </p:cNvSpPr>
          <p:nvPr>
            <p:ph type="body" idx="1"/>
          </p:nvPr>
        </p:nvSpPr>
        <p:spPr>
          <a:xfrm>
            <a:off x="472381" y="2428347"/>
            <a:ext cx="2901255"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4" name="Google Shape;44;p9"/>
          <p:cNvSpPr txBox="1">
            <a:spLocks noGrp="1"/>
          </p:cNvSpPr>
          <p:nvPr>
            <p:ph type="body" idx="2"/>
          </p:nvPr>
        </p:nvSpPr>
        <p:spPr>
          <a:xfrm>
            <a:off x="472381" y="3618442"/>
            <a:ext cx="2901255"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5" name="Google Shape;45;p9"/>
          <p:cNvSpPr txBox="1">
            <a:spLocks noGrp="1"/>
          </p:cNvSpPr>
          <p:nvPr>
            <p:ph type="body" idx="3"/>
          </p:nvPr>
        </p:nvSpPr>
        <p:spPr>
          <a:xfrm>
            <a:off x="3471863" y="2428347"/>
            <a:ext cx="2915543"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6" name="Google Shape;46;p9"/>
          <p:cNvSpPr txBox="1">
            <a:spLocks noGrp="1"/>
          </p:cNvSpPr>
          <p:nvPr>
            <p:ph type="body" idx="4"/>
          </p:nvPr>
        </p:nvSpPr>
        <p:spPr>
          <a:xfrm>
            <a:off x="3471863" y="3618442"/>
            <a:ext cx="2915543"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7" name="Google Shape;47;p9"/>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50"/>
        <p:cNvGrpSpPr/>
        <p:nvPr/>
      </p:nvGrpSpPr>
      <p:grpSpPr>
        <a:xfrm>
          <a:off x="0" y="0"/>
          <a:ext cx="0" cy="0"/>
          <a:chOff x="0" y="0"/>
          <a:chExt cx="0" cy="0"/>
        </a:xfrm>
      </p:grpSpPr>
      <p:sp>
        <p:nvSpPr>
          <p:cNvPr id="51" name="Google Shape;51;p10"/>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10"/>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0"/>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55"/>
        <p:cNvGrpSpPr/>
        <p:nvPr/>
      </p:nvGrpSpPr>
      <p:grpSpPr>
        <a:xfrm>
          <a:off x="0" y="0"/>
          <a:ext cx="0" cy="0"/>
          <a:chOff x="0" y="0"/>
          <a:chExt cx="0" cy="0"/>
        </a:xfrm>
      </p:grpSpPr>
      <p:sp>
        <p:nvSpPr>
          <p:cNvPr id="56" name="Google Shape;56;p11"/>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1"/>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1"/>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59"/>
        <p:cNvGrpSpPr/>
        <p:nvPr/>
      </p:nvGrpSpPr>
      <p:grpSpPr>
        <a:xfrm>
          <a:off x="0" y="0"/>
          <a:ext cx="0" cy="0"/>
          <a:chOff x="0" y="0"/>
          <a:chExt cx="0" cy="0"/>
        </a:xfrm>
      </p:grpSpPr>
      <p:sp>
        <p:nvSpPr>
          <p:cNvPr id="60" name="Google Shape;60;p12"/>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12"/>
          <p:cNvSpPr txBox="1">
            <a:spLocks noGrp="1"/>
          </p:cNvSpPr>
          <p:nvPr>
            <p:ph type="body" idx="1"/>
          </p:nvPr>
        </p:nvSpPr>
        <p:spPr>
          <a:xfrm>
            <a:off x="2915543" y="1426283"/>
            <a:ext cx="3471863" cy="7039681"/>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2" name="Google Shape;62;p12"/>
          <p:cNvSpPr txBox="1">
            <a:spLocks noGrp="1"/>
          </p:cNvSpPr>
          <p:nvPr>
            <p:ph type="body" idx="2"/>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3" name="Google Shape;63;p1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p:nvPr/>
        </p:nvSpPr>
        <p:spPr>
          <a:xfrm>
            <a:off x="324944" y="616876"/>
            <a:ext cx="6361725" cy="876150"/>
          </a:xfrm>
          <a:prstGeom prst="rect">
            <a:avLst/>
          </a:prstGeom>
          <a:solidFill>
            <a:srgbClr val="0070C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0" name="Google Shape;90;p1" descr="報道発表資料psdのコピー2"/>
          <p:cNvPicPr preferRelativeResize="0"/>
          <p:nvPr/>
        </p:nvPicPr>
        <p:blipFill rotWithShape="1">
          <a:blip r:embed="rId3">
            <a:alphaModFix/>
          </a:blip>
          <a:srcRect/>
          <a:stretch/>
        </p:blipFill>
        <p:spPr>
          <a:xfrm>
            <a:off x="1349491" y="34497"/>
            <a:ext cx="1555767" cy="458706"/>
          </a:xfrm>
          <a:prstGeom prst="rect">
            <a:avLst/>
          </a:prstGeom>
          <a:noFill/>
          <a:ln>
            <a:noFill/>
          </a:ln>
        </p:spPr>
      </p:pic>
      <p:sp>
        <p:nvSpPr>
          <p:cNvPr id="91" name="Google Shape;91;p1"/>
          <p:cNvSpPr txBox="1"/>
          <p:nvPr/>
        </p:nvSpPr>
        <p:spPr>
          <a:xfrm>
            <a:off x="3128974" y="94555"/>
            <a:ext cx="285239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b="1" i="0" u="none" strike="noStrike" cap="none">
                <a:solidFill>
                  <a:schemeClr val="dk1"/>
                </a:solidFill>
                <a:latin typeface="Arial"/>
                <a:ea typeface="Arial"/>
                <a:cs typeface="Arial"/>
                <a:sym typeface="Arial"/>
              </a:rPr>
              <a:t>岩手労働局　委託事業</a:t>
            </a:r>
            <a:endParaRPr/>
          </a:p>
        </p:txBody>
      </p:sp>
      <p:sp>
        <p:nvSpPr>
          <p:cNvPr id="92" name="Google Shape;92;p1"/>
          <p:cNvSpPr txBox="1"/>
          <p:nvPr/>
        </p:nvSpPr>
        <p:spPr>
          <a:xfrm>
            <a:off x="966777" y="606928"/>
            <a:ext cx="6150634"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b="1">
                <a:solidFill>
                  <a:schemeClr val="lt1"/>
                </a:solidFill>
                <a:latin typeface="Arial"/>
                <a:ea typeface="Arial"/>
                <a:cs typeface="Arial"/>
                <a:sym typeface="Arial"/>
              </a:rPr>
              <a:t>岩手働き方改革推進支援センター</a:t>
            </a:r>
            <a:endParaRPr/>
          </a:p>
        </p:txBody>
      </p:sp>
      <p:sp>
        <p:nvSpPr>
          <p:cNvPr id="93" name="Google Shape;93;p1"/>
          <p:cNvSpPr txBox="1"/>
          <p:nvPr/>
        </p:nvSpPr>
        <p:spPr>
          <a:xfrm>
            <a:off x="501380" y="955801"/>
            <a:ext cx="6745781"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b="1">
                <a:solidFill>
                  <a:schemeClr val="lt1"/>
                </a:solidFill>
                <a:latin typeface="Arial"/>
                <a:ea typeface="Arial"/>
                <a:cs typeface="Arial"/>
                <a:sym typeface="Arial"/>
              </a:rPr>
              <a:t>　</a:t>
            </a:r>
            <a:r>
              <a:rPr lang="ja-JP" sz="2400" b="1">
                <a:solidFill>
                  <a:schemeClr val="lt1"/>
                </a:solidFill>
                <a:latin typeface="Arial"/>
                <a:ea typeface="Arial"/>
                <a:cs typeface="Arial"/>
                <a:sym typeface="Arial"/>
              </a:rPr>
              <a:t>令和4年8月無料WEBセミナーのご案内</a:t>
            </a:r>
            <a:endParaRPr/>
          </a:p>
        </p:txBody>
      </p:sp>
      <p:sp>
        <p:nvSpPr>
          <p:cNvPr id="94" name="Google Shape;94;p1"/>
          <p:cNvSpPr/>
          <p:nvPr/>
        </p:nvSpPr>
        <p:spPr>
          <a:xfrm>
            <a:off x="342409" y="1613465"/>
            <a:ext cx="6326747" cy="679364"/>
          </a:xfrm>
          <a:prstGeom prst="rect">
            <a:avLst/>
          </a:prstGeom>
          <a:solidFill>
            <a:srgbClr val="D70C18"/>
          </a:solidFill>
          <a:ln w="12700" cap="flat" cmpd="sng">
            <a:solidFill>
              <a:srgbClr val="D70C1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588">
              <a:solidFill>
                <a:schemeClr val="lt1"/>
              </a:solidFill>
              <a:latin typeface="Calibri"/>
              <a:ea typeface="Calibri"/>
              <a:cs typeface="Calibri"/>
              <a:sym typeface="Calibri"/>
            </a:endParaRPr>
          </a:p>
        </p:txBody>
      </p:sp>
      <p:sp>
        <p:nvSpPr>
          <p:cNvPr id="95" name="Google Shape;95;p1"/>
          <p:cNvSpPr/>
          <p:nvPr/>
        </p:nvSpPr>
        <p:spPr>
          <a:xfrm>
            <a:off x="362816" y="1651229"/>
            <a:ext cx="6326748" cy="61555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800" b="1">
                <a:solidFill>
                  <a:schemeClr val="lt1"/>
                </a:solidFill>
                <a:latin typeface="Arial"/>
                <a:ea typeface="Arial"/>
                <a:cs typeface="Arial"/>
                <a:sym typeface="Arial"/>
              </a:rPr>
              <a:t>働き方改革を推進するための無料セミナー開催！</a:t>
            </a:r>
            <a:endParaRPr sz="1800" b="1">
              <a:solidFill>
                <a:schemeClr val="lt1"/>
              </a:solidFill>
              <a:latin typeface="Arial"/>
              <a:ea typeface="Arial"/>
              <a:cs typeface="Arial"/>
              <a:sym typeface="Arial"/>
            </a:endParaRPr>
          </a:p>
          <a:p>
            <a:pPr marL="0" marR="0" lvl="0" indent="0" algn="ctr" rtl="0">
              <a:spcBef>
                <a:spcPts val="0"/>
              </a:spcBef>
              <a:spcAft>
                <a:spcPts val="0"/>
              </a:spcAft>
              <a:buNone/>
            </a:pPr>
            <a:r>
              <a:rPr lang="ja-JP" sz="1600" b="1">
                <a:solidFill>
                  <a:schemeClr val="lt1"/>
                </a:solidFill>
                <a:latin typeface="Arial"/>
                <a:ea typeface="Arial"/>
                <a:cs typeface="Arial"/>
                <a:sym typeface="Arial"/>
              </a:rPr>
              <a:t>開催時間は全て14:00~14:45(約45分間)です。</a:t>
            </a:r>
            <a:endParaRPr sz="1600">
              <a:solidFill>
                <a:schemeClr val="lt1"/>
              </a:solidFill>
              <a:latin typeface="Arial"/>
              <a:ea typeface="Arial"/>
              <a:cs typeface="Arial"/>
              <a:sym typeface="Arial"/>
            </a:endParaRPr>
          </a:p>
        </p:txBody>
      </p:sp>
      <p:sp>
        <p:nvSpPr>
          <p:cNvPr id="96" name="Google Shape;96;p1"/>
          <p:cNvSpPr/>
          <p:nvPr/>
        </p:nvSpPr>
        <p:spPr>
          <a:xfrm>
            <a:off x="333758" y="4541676"/>
            <a:ext cx="309690" cy="30950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529">
                <a:solidFill>
                  <a:schemeClr val="lt1"/>
                </a:solidFill>
                <a:latin typeface="Arial"/>
                <a:ea typeface="Arial"/>
                <a:cs typeface="Arial"/>
                <a:sym typeface="Arial"/>
              </a:rPr>
              <a:t>No.</a:t>
            </a:r>
            <a:endParaRPr/>
          </a:p>
          <a:p>
            <a:pPr marL="0" marR="0" lvl="0" indent="0" algn="ctr" rtl="0">
              <a:spcBef>
                <a:spcPts val="0"/>
              </a:spcBef>
              <a:spcAft>
                <a:spcPts val="0"/>
              </a:spcAft>
              <a:buNone/>
            </a:pPr>
            <a:r>
              <a:rPr lang="ja-JP" sz="882" b="1">
                <a:solidFill>
                  <a:schemeClr val="lt1"/>
                </a:solidFill>
                <a:latin typeface="Arial"/>
                <a:ea typeface="Arial"/>
                <a:cs typeface="Arial"/>
                <a:sym typeface="Arial"/>
              </a:rPr>
              <a:t>2</a:t>
            </a:r>
            <a:endParaRPr sz="882" b="1">
              <a:solidFill>
                <a:schemeClr val="lt1"/>
              </a:solidFill>
              <a:latin typeface="Arial"/>
              <a:ea typeface="Arial"/>
              <a:cs typeface="Arial"/>
              <a:sym typeface="Arial"/>
            </a:endParaRPr>
          </a:p>
        </p:txBody>
      </p:sp>
      <p:sp>
        <p:nvSpPr>
          <p:cNvPr id="97" name="Google Shape;97;p1"/>
          <p:cNvSpPr/>
          <p:nvPr/>
        </p:nvSpPr>
        <p:spPr>
          <a:xfrm>
            <a:off x="373005" y="3338457"/>
            <a:ext cx="626265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b="1" dirty="0">
                <a:solidFill>
                  <a:schemeClr val="dk1"/>
                </a:solidFill>
                <a:latin typeface="Arial"/>
                <a:ea typeface="Arial"/>
                <a:cs typeface="Arial"/>
                <a:sym typeface="Arial"/>
              </a:rPr>
              <a:t>■日程：８/３（水）　</a:t>
            </a:r>
            <a:endParaRPr sz="1800" b="1" dirty="0">
              <a:solidFill>
                <a:schemeClr val="dk1"/>
              </a:solidFill>
              <a:latin typeface="Arial"/>
              <a:ea typeface="Arial"/>
              <a:cs typeface="Arial"/>
              <a:sym typeface="Arial"/>
            </a:endParaRPr>
          </a:p>
        </p:txBody>
      </p:sp>
      <p:sp>
        <p:nvSpPr>
          <p:cNvPr id="98" name="Google Shape;98;p1"/>
          <p:cNvSpPr/>
          <p:nvPr/>
        </p:nvSpPr>
        <p:spPr>
          <a:xfrm>
            <a:off x="333758" y="7118807"/>
            <a:ext cx="309690" cy="30950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529">
                <a:solidFill>
                  <a:schemeClr val="lt1"/>
                </a:solidFill>
                <a:latin typeface="Arial"/>
                <a:ea typeface="Arial"/>
                <a:cs typeface="Arial"/>
                <a:sym typeface="Arial"/>
              </a:rPr>
              <a:t>No.</a:t>
            </a:r>
            <a:endParaRPr/>
          </a:p>
          <a:p>
            <a:pPr marL="0" marR="0" lvl="0" indent="0" algn="ctr" rtl="0">
              <a:spcBef>
                <a:spcPts val="0"/>
              </a:spcBef>
              <a:spcAft>
                <a:spcPts val="0"/>
              </a:spcAft>
              <a:buNone/>
            </a:pPr>
            <a:r>
              <a:rPr lang="ja-JP" sz="882" b="1">
                <a:solidFill>
                  <a:schemeClr val="lt1"/>
                </a:solidFill>
                <a:latin typeface="Arial"/>
                <a:ea typeface="Arial"/>
                <a:cs typeface="Arial"/>
                <a:sym typeface="Arial"/>
              </a:rPr>
              <a:t>2</a:t>
            </a:r>
            <a:endParaRPr sz="882" b="1">
              <a:solidFill>
                <a:schemeClr val="lt1"/>
              </a:solidFill>
              <a:latin typeface="Arial"/>
              <a:ea typeface="Arial"/>
              <a:cs typeface="Arial"/>
              <a:sym typeface="Arial"/>
            </a:endParaRPr>
          </a:p>
        </p:txBody>
      </p:sp>
      <p:sp>
        <p:nvSpPr>
          <p:cNvPr id="99" name="Google Shape;99;p1"/>
          <p:cNvSpPr/>
          <p:nvPr/>
        </p:nvSpPr>
        <p:spPr>
          <a:xfrm>
            <a:off x="0" y="9380170"/>
            <a:ext cx="6876000" cy="519648"/>
          </a:xfrm>
          <a:prstGeom prst="roundRect">
            <a:avLst>
              <a:gd name="adj" fmla="val 0"/>
            </a:avLst>
          </a:prstGeom>
          <a:solidFill>
            <a:schemeClr val="dk1"/>
          </a:solidFill>
          <a:ln w="12700" cap="flat" cmpd="sng">
            <a:solidFill>
              <a:schemeClr val="dk1"/>
            </a:solidFill>
            <a:prstDash val="solid"/>
            <a:miter lim="800000"/>
            <a:headEnd type="none" w="sm" len="sm"/>
            <a:tailEnd type="none" w="sm" len="sm"/>
          </a:ln>
        </p:spPr>
        <p:txBody>
          <a:bodyPr spcFirstLastPara="1" wrap="square" lIns="83950" tIns="36000" rIns="83950" bIns="0" anchor="ctr" anchorCtr="0">
            <a:noAutofit/>
          </a:bodyPr>
          <a:lstStyle/>
          <a:p>
            <a:pPr marL="0" marR="0" lvl="0" indent="0" algn="ctr" rtl="0">
              <a:lnSpc>
                <a:spcPct val="100000"/>
              </a:lnSpc>
              <a:spcBef>
                <a:spcPts val="0"/>
              </a:spcBef>
              <a:spcAft>
                <a:spcPts val="0"/>
              </a:spcAft>
              <a:buClr>
                <a:schemeClr val="lt1"/>
              </a:buClr>
              <a:buSzPts val="1400"/>
              <a:buFont typeface="Meiryo"/>
              <a:buNone/>
            </a:pPr>
            <a:r>
              <a:rPr lang="ja-JP" sz="1400" b="1" i="0" u="none" strike="noStrike" cap="none">
                <a:solidFill>
                  <a:schemeClr val="lt1"/>
                </a:solidFill>
                <a:latin typeface="Meiryo"/>
                <a:ea typeface="Meiryo"/>
                <a:cs typeface="Meiryo"/>
                <a:sym typeface="Meiryo"/>
              </a:rPr>
              <a:t>お申込みは、裏面をご参照ください。</a:t>
            </a:r>
            <a:endParaRPr sz="1400" b="1" i="0" u="none" strike="noStrike" cap="none">
              <a:solidFill>
                <a:schemeClr val="lt1"/>
              </a:solidFill>
              <a:latin typeface="Meiryo"/>
              <a:ea typeface="Meiryo"/>
              <a:cs typeface="Meiryo"/>
              <a:sym typeface="Meiryo"/>
            </a:endParaRPr>
          </a:p>
        </p:txBody>
      </p:sp>
      <p:sp>
        <p:nvSpPr>
          <p:cNvPr id="100" name="Google Shape;100;p1"/>
          <p:cNvSpPr/>
          <p:nvPr/>
        </p:nvSpPr>
        <p:spPr>
          <a:xfrm>
            <a:off x="333758" y="5875612"/>
            <a:ext cx="309690" cy="30950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529">
                <a:solidFill>
                  <a:schemeClr val="lt1"/>
                </a:solidFill>
                <a:latin typeface="Arial"/>
                <a:ea typeface="Arial"/>
                <a:cs typeface="Arial"/>
                <a:sym typeface="Arial"/>
              </a:rPr>
              <a:t>No.</a:t>
            </a:r>
            <a:endParaRPr/>
          </a:p>
          <a:p>
            <a:pPr marL="0" marR="0" lvl="0" indent="0" algn="ctr" rtl="0">
              <a:spcBef>
                <a:spcPts val="0"/>
              </a:spcBef>
              <a:spcAft>
                <a:spcPts val="0"/>
              </a:spcAft>
              <a:buNone/>
            </a:pPr>
            <a:r>
              <a:rPr lang="ja-JP" sz="882" b="1">
                <a:solidFill>
                  <a:schemeClr val="lt1"/>
                </a:solidFill>
                <a:latin typeface="Arial"/>
                <a:ea typeface="Arial"/>
                <a:cs typeface="Arial"/>
                <a:sym typeface="Arial"/>
              </a:rPr>
              <a:t>2</a:t>
            </a:r>
            <a:endParaRPr sz="882" b="1">
              <a:solidFill>
                <a:schemeClr val="lt1"/>
              </a:solidFill>
              <a:latin typeface="Arial"/>
              <a:ea typeface="Arial"/>
              <a:cs typeface="Arial"/>
              <a:sym typeface="Arial"/>
            </a:endParaRPr>
          </a:p>
        </p:txBody>
      </p:sp>
      <p:sp>
        <p:nvSpPr>
          <p:cNvPr id="101" name="Google Shape;101;p1"/>
          <p:cNvSpPr/>
          <p:nvPr/>
        </p:nvSpPr>
        <p:spPr>
          <a:xfrm>
            <a:off x="333758" y="7208739"/>
            <a:ext cx="309690" cy="30950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529">
                <a:solidFill>
                  <a:schemeClr val="lt1"/>
                </a:solidFill>
                <a:latin typeface="Arial"/>
                <a:ea typeface="Arial"/>
                <a:cs typeface="Arial"/>
                <a:sym typeface="Arial"/>
              </a:rPr>
              <a:t>No.</a:t>
            </a:r>
            <a:endParaRPr/>
          </a:p>
          <a:p>
            <a:pPr marL="0" marR="0" lvl="0" indent="0" algn="ctr" rtl="0">
              <a:spcBef>
                <a:spcPts val="0"/>
              </a:spcBef>
              <a:spcAft>
                <a:spcPts val="0"/>
              </a:spcAft>
              <a:buNone/>
            </a:pPr>
            <a:r>
              <a:rPr lang="ja-JP" sz="882" b="1">
                <a:solidFill>
                  <a:schemeClr val="lt1"/>
                </a:solidFill>
                <a:latin typeface="Arial"/>
                <a:ea typeface="Arial"/>
                <a:cs typeface="Arial"/>
                <a:sym typeface="Arial"/>
              </a:rPr>
              <a:t>2</a:t>
            </a:r>
            <a:endParaRPr sz="882" b="1">
              <a:solidFill>
                <a:schemeClr val="lt1"/>
              </a:solidFill>
              <a:latin typeface="Arial"/>
              <a:ea typeface="Arial"/>
              <a:cs typeface="Arial"/>
              <a:sym typeface="Arial"/>
            </a:endParaRPr>
          </a:p>
        </p:txBody>
      </p:sp>
      <p:sp>
        <p:nvSpPr>
          <p:cNvPr id="102" name="Google Shape;102;p1"/>
          <p:cNvSpPr/>
          <p:nvPr/>
        </p:nvSpPr>
        <p:spPr>
          <a:xfrm>
            <a:off x="333758" y="8453173"/>
            <a:ext cx="309690" cy="30950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529">
                <a:solidFill>
                  <a:schemeClr val="lt1"/>
                </a:solidFill>
                <a:latin typeface="Arial"/>
                <a:ea typeface="Arial"/>
                <a:cs typeface="Arial"/>
                <a:sym typeface="Arial"/>
              </a:rPr>
              <a:t>No.</a:t>
            </a:r>
            <a:endParaRPr/>
          </a:p>
          <a:p>
            <a:pPr marL="0" marR="0" lvl="0" indent="0" algn="ctr" rtl="0">
              <a:spcBef>
                <a:spcPts val="0"/>
              </a:spcBef>
              <a:spcAft>
                <a:spcPts val="0"/>
              </a:spcAft>
              <a:buNone/>
            </a:pPr>
            <a:r>
              <a:rPr lang="ja-JP" sz="882" b="1">
                <a:solidFill>
                  <a:schemeClr val="lt1"/>
                </a:solidFill>
                <a:latin typeface="Arial"/>
                <a:ea typeface="Arial"/>
                <a:cs typeface="Arial"/>
                <a:sym typeface="Arial"/>
              </a:rPr>
              <a:t>2</a:t>
            </a:r>
            <a:endParaRPr sz="882" b="1">
              <a:solidFill>
                <a:schemeClr val="lt1"/>
              </a:solidFill>
              <a:latin typeface="Arial"/>
              <a:ea typeface="Arial"/>
              <a:cs typeface="Arial"/>
              <a:sym typeface="Arial"/>
            </a:endParaRPr>
          </a:p>
        </p:txBody>
      </p:sp>
      <p:sp>
        <p:nvSpPr>
          <p:cNvPr id="103" name="Google Shape;103;p1"/>
          <p:cNvSpPr/>
          <p:nvPr/>
        </p:nvSpPr>
        <p:spPr>
          <a:xfrm>
            <a:off x="350087" y="7968869"/>
            <a:ext cx="6317621" cy="1297602"/>
          </a:xfrm>
          <a:prstGeom prst="rect">
            <a:avLst/>
          </a:prstGeom>
          <a:solidFill>
            <a:schemeClr val="lt1"/>
          </a:solidFill>
          <a:ln w="12700" cap="flat" cmpd="sng">
            <a:solidFill>
              <a:srgbClr val="D70C1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lt1"/>
              </a:solidFill>
              <a:latin typeface="Calibri"/>
              <a:ea typeface="Calibri"/>
              <a:cs typeface="Calibri"/>
              <a:sym typeface="Calibri"/>
            </a:endParaRPr>
          </a:p>
        </p:txBody>
      </p:sp>
      <p:sp>
        <p:nvSpPr>
          <p:cNvPr id="104" name="Google Shape;104;p1"/>
          <p:cNvSpPr/>
          <p:nvPr/>
        </p:nvSpPr>
        <p:spPr>
          <a:xfrm>
            <a:off x="333758" y="8543105"/>
            <a:ext cx="309690" cy="30950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529">
                <a:solidFill>
                  <a:schemeClr val="lt1"/>
                </a:solidFill>
                <a:latin typeface="Arial"/>
                <a:ea typeface="Arial"/>
                <a:cs typeface="Arial"/>
                <a:sym typeface="Arial"/>
              </a:rPr>
              <a:t>No.</a:t>
            </a:r>
            <a:endParaRPr/>
          </a:p>
          <a:p>
            <a:pPr marL="0" marR="0" lvl="0" indent="0" algn="ctr" rtl="0">
              <a:spcBef>
                <a:spcPts val="0"/>
              </a:spcBef>
              <a:spcAft>
                <a:spcPts val="0"/>
              </a:spcAft>
              <a:buNone/>
            </a:pPr>
            <a:r>
              <a:rPr lang="ja-JP" sz="882" b="1">
                <a:solidFill>
                  <a:schemeClr val="lt1"/>
                </a:solidFill>
                <a:latin typeface="Arial"/>
                <a:ea typeface="Arial"/>
                <a:cs typeface="Arial"/>
                <a:sym typeface="Arial"/>
              </a:rPr>
              <a:t>2</a:t>
            </a:r>
            <a:endParaRPr sz="882" b="1">
              <a:solidFill>
                <a:schemeClr val="lt1"/>
              </a:solidFill>
              <a:latin typeface="Arial"/>
              <a:ea typeface="Arial"/>
              <a:cs typeface="Arial"/>
              <a:sym typeface="Arial"/>
            </a:endParaRPr>
          </a:p>
        </p:txBody>
      </p:sp>
      <p:sp>
        <p:nvSpPr>
          <p:cNvPr id="105" name="Google Shape;105;p1"/>
          <p:cNvSpPr/>
          <p:nvPr/>
        </p:nvSpPr>
        <p:spPr>
          <a:xfrm>
            <a:off x="2877824" y="8058103"/>
            <a:ext cx="1253021"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600" b="1">
                <a:solidFill>
                  <a:schemeClr val="dk1"/>
                </a:solidFill>
                <a:latin typeface="Meiryo"/>
                <a:ea typeface="Meiryo"/>
                <a:cs typeface="Meiryo"/>
                <a:sym typeface="Meiryo"/>
              </a:rPr>
              <a:t>ご留意事項</a:t>
            </a:r>
            <a:endParaRPr sz="1600" b="1">
              <a:solidFill>
                <a:schemeClr val="dk1"/>
              </a:solidFill>
              <a:latin typeface="Meiryo"/>
              <a:ea typeface="Meiryo"/>
              <a:cs typeface="Meiryo"/>
              <a:sym typeface="Meiryo"/>
            </a:endParaRPr>
          </a:p>
        </p:txBody>
      </p:sp>
      <p:sp>
        <p:nvSpPr>
          <p:cNvPr id="106" name="Google Shape;106;p1"/>
          <p:cNvSpPr txBox="1"/>
          <p:nvPr/>
        </p:nvSpPr>
        <p:spPr>
          <a:xfrm>
            <a:off x="387650" y="8368077"/>
            <a:ext cx="6248002"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000">
                <a:solidFill>
                  <a:schemeClr val="dk1"/>
                </a:solidFill>
                <a:latin typeface="Meiryo"/>
                <a:ea typeface="Meiryo"/>
                <a:cs typeface="Meiryo"/>
                <a:sym typeface="Meiryo"/>
              </a:rPr>
              <a:t>①当セミナーはオンライン（ZOOM）での開催となります。</a:t>
            </a:r>
            <a:endParaRPr sz="1000">
              <a:solidFill>
                <a:schemeClr val="dk1"/>
              </a:solidFill>
              <a:latin typeface="Meiryo"/>
              <a:ea typeface="Meiryo"/>
              <a:cs typeface="Meiryo"/>
              <a:sym typeface="Meiryo"/>
            </a:endParaRPr>
          </a:p>
          <a:p>
            <a:pPr marL="0" marR="0" lvl="0" indent="0" algn="l" rtl="0">
              <a:spcBef>
                <a:spcPts val="0"/>
              </a:spcBef>
              <a:spcAft>
                <a:spcPts val="0"/>
              </a:spcAft>
              <a:buNone/>
            </a:pPr>
            <a:r>
              <a:rPr lang="ja-JP" sz="1000">
                <a:solidFill>
                  <a:schemeClr val="dk1"/>
                </a:solidFill>
                <a:latin typeface="Meiryo"/>
                <a:ea typeface="Meiryo"/>
                <a:cs typeface="Meiryo"/>
                <a:sym typeface="Meiryo"/>
              </a:rPr>
              <a:t>②セミナーご参加用の接続URLはセミナー開催の前日までにメールにて別途お送りさせていただきます。</a:t>
            </a:r>
            <a:br>
              <a:rPr lang="ja-JP" sz="1000">
                <a:solidFill>
                  <a:schemeClr val="dk1"/>
                </a:solidFill>
                <a:latin typeface="Meiryo"/>
                <a:ea typeface="Meiryo"/>
                <a:cs typeface="Meiryo"/>
                <a:sym typeface="Meiryo"/>
              </a:rPr>
            </a:br>
            <a:r>
              <a:rPr lang="ja-JP" sz="1000">
                <a:solidFill>
                  <a:schemeClr val="dk1"/>
                </a:solidFill>
                <a:latin typeface="Meiryo"/>
                <a:ea typeface="Meiryo"/>
                <a:cs typeface="Meiryo"/>
                <a:sym typeface="Meiryo"/>
              </a:rPr>
              <a:t>③事前にZoomの初期設定とバージョンは最新の状態にして、ご参加をお願いいたします。</a:t>
            </a:r>
            <a:endParaRPr sz="1000">
              <a:solidFill>
                <a:schemeClr val="dk1"/>
              </a:solidFill>
              <a:latin typeface="Meiryo"/>
              <a:ea typeface="Meiryo"/>
              <a:cs typeface="Meiryo"/>
              <a:sym typeface="Meiryo"/>
            </a:endParaRPr>
          </a:p>
          <a:p>
            <a:pPr marL="0" marR="0" lvl="0" indent="0" algn="l" rtl="0">
              <a:spcBef>
                <a:spcPts val="0"/>
              </a:spcBef>
              <a:spcAft>
                <a:spcPts val="0"/>
              </a:spcAft>
              <a:buNone/>
            </a:pPr>
            <a:r>
              <a:rPr lang="ja-JP" sz="1000">
                <a:solidFill>
                  <a:schemeClr val="dk1"/>
                </a:solidFill>
                <a:latin typeface="Meiryo"/>
                <a:ea typeface="Meiryo"/>
                <a:cs typeface="Meiryo"/>
                <a:sym typeface="Meiryo"/>
              </a:rPr>
              <a:t>④セミナーは開始5分前よりご入室いただけます。</a:t>
            </a:r>
            <a:endParaRPr sz="1000">
              <a:solidFill>
                <a:schemeClr val="dk1"/>
              </a:solidFill>
              <a:latin typeface="Meiryo"/>
              <a:ea typeface="Meiryo"/>
              <a:cs typeface="Meiryo"/>
              <a:sym typeface="Meiryo"/>
            </a:endParaRPr>
          </a:p>
          <a:p>
            <a:pPr marL="0" marR="0" lvl="0" indent="0" algn="l" rtl="0">
              <a:spcBef>
                <a:spcPts val="0"/>
              </a:spcBef>
              <a:spcAft>
                <a:spcPts val="0"/>
              </a:spcAft>
              <a:buNone/>
            </a:pPr>
            <a:r>
              <a:rPr lang="ja-JP" sz="1000">
                <a:solidFill>
                  <a:schemeClr val="dk1"/>
                </a:solidFill>
                <a:latin typeface="Meiryo"/>
                <a:ea typeface="Meiryo"/>
                <a:cs typeface="Meiryo"/>
                <a:sym typeface="Meiryo"/>
              </a:rPr>
              <a:t>⑤セミナー開催中はミュートにしていただくようお願いいたします。</a:t>
            </a:r>
            <a:endParaRPr sz="1000">
              <a:solidFill>
                <a:schemeClr val="dk1"/>
              </a:solidFill>
              <a:latin typeface="Meiryo"/>
              <a:ea typeface="Meiryo"/>
              <a:cs typeface="Meiryo"/>
              <a:sym typeface="Meiryo"/>
            </a:endParaRPr>
          </a:p>
        </p:txBody>
      </p:sp>
      <p:sp>
        <p:nvSpPr>
          <p:cNvPr id="107" name="Google Shape;107;p1"/>
          <p:cNvSpPr txBox="1"/>
          <p:nvPr/>
        </p:nvSpPr>
        <p:spPr>
          <a:xfrm>
            <a:off x="387650" y="2858174"/>
            <a:ext cx="6805914" cy="33855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ja-JP" sz="1600">
                <a:solidFill>
                  <a:schemeClr val="dk1"/>
                </a:solidFill>
                <a:latin typeface="Meiryo"/>
                <a:ea typeface="Meiryo"/>
                <a:cs typeface="Meiryo"/>
                <a:sym typeface="Meiryo"/>
              </a:rPr>
              <a:t>働きやすい職場をつくろう　～両立支援助成金の活用～</a:t>
            </a:r>
            <a:endParaRPr sz="1600">
              <a:solidFill>
                <a:schemeClr val="dk1"/>
              </a:solidFill>
              <a:latin typeface="Meiryo"/>
              <a:ea typeface="Meiryo"/>
              <a:cs typeface="Meiryo"/>
              <a:sym typeface="Meiryo"/>
            </a:endParaRPr>
          </a:p>
        </p:txBody>
      </p:sp>
      <p:sp>
        <p:nvSpPr>
          <p:cNvPr id="108" name="Google Shape;108;p1"/>
          <p:cNvSpPr/>
          <p:nvPr/>
        </p:nvSpPr>
        <p:spPr>
          <a:xfrm>
            <a:off x="356297" y="2791339"/>
            <a:ext cx="6310708" cy="933476"/>
          </a:xfrm>
          <a:prstGeom prst="rect">
            <a:avLst/>
          </a:prstGeom>
          <a:no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9" name="Google Shape;109;p1"/>
          <p:cNvSpPr/>
          <p:nvPr/>
        </p:nvSpPr>
        <p:spPr>
          <a:xfrm>
            <a:off x="356735" y="2424737"/>
            <a:ext cx="6323853" cy="368768"/>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800" b="1">
                <a:solidFill>
                  <a:schemeClr val="lt1"/>
                </a:solidFill>
                <a:latin typeface="Meiryo"/>
                <a:ea typeface="Meiryo"/>
                <a:cs typeface="Meiryo"/>
                <a:sym typeface="Meiryo"/>
              </a:rPr>
              <a:t>～令和４年度法改正～　今、企業が準備すべきこと　</a:t>
            </a:r>
            <a:endParaRPr sz="1800" b="1">
              <a:solidFill>
                <a:schemeClr val="lt1"/>
              </a:solidFill>
              <a:latin typeface="Calibri"/>
              <a:ea typeface="Calibri"/>
              <a:cs typeface="Calibri"/>
              <a:sym typeface="Calibri"/>
            </a:endParaRPr>
          </a:p>
        </p:txBody>
      </p:sp>
      <p:sp>
        <p:nvSpPr>
          <p:cNvPr id="110" name="Google Shape;110;p1"/>
          <p:cNvSpPr/>
          <p:nvPr/>
        </p:nvSpPr>
        <p:spPr>
          <a:xfrm>
            <a:off x="348968" y="4790115"/>
            <a:ext cx="626265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b="1">
                <a:solidFill>
                  <a:schemeClr val="dk1"/>
                </a:solidFill>
                <a:latin typeface="Arial"/>
                <a:ea typeface="Arial"/>
                <a:cs typeface="Arial"/>
                <a:sym typeface="Arial"/>
              </a:rPr>
              <a:t>■日程：８/10（水）　</a:t>
            </a:r>
            <a:endParaRPr sz="1800" b="1">
              <a:solidFill>
                <a:schemeClr val="dk1"/>
              </a:solidFill>
              <a:latin typeface="Arial"/>
              <a:ea typeface="Arial"/>
              <a:cs typeface="Arial"/>
              <a:sym typeface="Arial"/>
            </a:endParaRPr>
          </a:p>
        </p:txBody>
      </p:sp>
      <p:sp>
        <p:nvSpPr>
          <p:cNvPr id="111" name="Google Shape;111;p1"/>
          <p:cNvSpPr/>
          <p:nvPr/>
        </p:nvSpPr>
        <p:spPr>
          <a:xfrm>
            <a:off x="324944" y="6485696"/>
            <a:ext cx="6323853" cy="369332"/>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800" b="1">
                <a:solidFill>
                  <a:schemeClr val="lt1"/>
                </a:solidFill>
                <a:latin typeface="Meiryo"/>
                <a:ea typeface="Meiryo"/>
                <a:cs typeface="Meiryo"/>
                <a:sym typeface="Meiryo"/>
              </a:rPr>
              <a:t>みんなでなくそう！ハラスメント</a:t>
            </a:r>
            <a:endParaRPr sz="1800" b="1">
              <a:solidFill>
                <a:schemeClr val="lt1"/>
              </a:solidFill>
              <a:latin typeface="Calibri"/>
              <a:ea typeface="Calibri"/>
              <a:cs typeface="Calibri"/>
              <a:sym typeface="Calibri"/>
            </a:endParaRPr>
          </a:p>
        </p:txBody>
      </p:sp>
      <p:sp>
        <p:nvSpPr>
          <p:cNvPr id="112" name="Google Shape;112;p1"/>
          <p:cNvSpPr/>
          <p:nvPr/>
        </p:nvSpPr>
        <p:spPr>
          <a:xfrm>
            <a:off x="397030" y="6023181"/>
            <a:ext cx="626265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b="1">
                <a:solidFill>
                  <a:schemeClr val="dk1"/>
                </a:solidFill>
                <a:latin typeface="Arial"/>
                <a:ea typeface="Arial"/>
                <a:cs typeface="Arial"/>
                <a:sym typeface="Arial"/>
              </a:rPr>
              <a:t>■日程：８/24（水）　</a:t>
            </a:r>
            <a:endParaRPr sz="1800" b="1">
              <a:solidFill>
                <a:schemeClr val="dk1"/>
              </a:solidFill>
              <a:latin typeface="Arial"/>
              <a:ea typeface="Arial"/>
              <a:cs typeface="Arial"/>
              <a:sym typeface="Arial"/>
            </a:endParaRPr>
          </a:p>
        </p:txBody>
      </p:sp>
      <p:pic>
        <p:nvPicPr>
          <p:cNvPr id="113" name="Google Shape;113;p1"/>
          <p:cNvPicPr preferRelativeResize="0"/>
          <p:nvPr/>
        </p:nvPicPr>
        <p:blipFill rotWithShape="1">
          <a:blip r:embed="rId4">
            <a:alphaModFix/>
          </a:blip>
          <a:srcRect/>
          <a:stretch/>
        </p:blipFill>
        <p:spPr>
          <a:xfrm>
            <a:off x="5393884" y="3025336"/>
            <a:ext cx="811470" cy="608603"/>
          </a:xfrm>
          <a:prstGeom prst="rect">
            <a:avLst/>
          </a:prstGeom>
          <a:noFill/>
          <a:ln>
            <a:noFill/>
          </a:ln>
        </p:spPr>
      </p:pic>
      <p:sp>
        <p:nvSpPr>
          <p:cNvPr id="114" name="Google Shape;114;p1"/>
          <p:cNvSpPr/>
          <p:nvPr/>
        </p:nvSpPr>
        <p:spPr>
          <a:xfrm>
            <a:off x="348979" y="4194402"/>
            <a:ext cx="6310708" cy="933476"/>
          </a:xfrm>
          <a:prstGeom prst="rect">
            <a:avLst/>
          </a:prstGeom>
          <a:no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5" name="Google Shape;115;p1"/>
          <p:cNvSpPr txBox="1"/>
          <p:nvPr/>
        </p:nvSpPr>
        <p:spPr>
          <a:xfrm>
            <a:off x="440793" y="4259586"/>
            <a:ext cx="8704162" cy="58477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ja-JP" sz="1600">
                <a:solidFill>
                  <a:schemeClr val="dk1"/>
                </a:solidFill>
                <a:latin typeface="Meiryo"/>
                <a:ea typeface="Meiryo"/>
                <a:cs typeface="Meiryo"/>
                <a:sym typeface="Meiryo"/>
              </a:rPr>
              <a:t>定年再雇用（継続雇用制度）と同一労働同一賃金</a:t>
            </a:r>
            <a:endParaRPr sz="1600">
              <a:solidFill>
                <a:schemeClr val="dk1"/>
              </a:solidFill>
              <a:latin typeface="Meiryo"/>
              <a:ea typeface="Meiryo"/>
              <a:cs typeface="Meiryo"/>
              <a:sym typeface="Meiryo"/>
            </a:endParaRPr>
          </a:p>
          <a:p>
            <a:pPr marL="0" marR="0" lvl="0" indent="0" algn="just" rtl="0">
              <a:spcBef>
                <a:spcPts val="0"/>
              </a:spcBef>
              <a:spcAft>
                <a:spcPts val="0"/>
              </a:spcAft>
              <a:buNone/>
            </a:pPr>
            <a:r>
              <a:rPr lang="ja-JP" sz="1600">
                <a:solidFill>
                  <a:schemeClr val="dk1"/>
                </a:solidFill>
                <a:latin typeface="Meiryo"/>
                <a:ea typeface="Meiryo"/>
                <a:cs typeface="Meiryo"/>
                <a:sym typeface="Meiryo"/>
              </a:rPr>
              <a:t>　　　　</a:t>
            </a:r>
            <a:endParaRPr sz="1400">
              <a:solidFill>
                <a:schemeClr val="dk1"/>
              </a:solidFill>
              <a:latin typeface="Meiryo"/>
              <a:ea typeface="Meiryo"/>
              <a:cs typeface="Meiryo"/>
              <a:sym typeface="Meiryo"/>
            </a:endParaRPr>
          </a:p>
        </p:txBody>
      </p:sp>
      <p:sp>
        <p:nvSpPr>
          <p:cNvPr id="116" name="Google Shape;116;p1"/>
          <p:cNvSpPr/>
          <p:nvPr/>
        </p:nvSpPr>
        <p:spPr>
          <a:xfrm>
            <a:off x="337187" y="3847382"/>
            <a:ext cx="6323853" cy="366892"/>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800" b="1">
                <a:solidFill>
                  <a:schemeClr val="lt1"/>
                </a:solidFill>
                <a:latin typeface="Meiryo"/>
                <a:ea typeface="Meiryo"/>
                <a:cs typeface="Meiryo"/>
                <a:sym typeface="Meiryo"/>
              </a:rPr>
              <a:t>パート・契約社員を雇用している企業に必要な対策</a:t>
            </a:r>
            <a:endParaRPr sz="1800" b="1">
              <a:solidFill>
                <a:schemeClr val="lt1"/>
              </a:solidFill>
              <a:latin typeface="Calibri"/>
              <a:ea typeface="Calibri"/>
              <a:cs typeface="Calibri"/>
              <a:sym typeface="Calibri"/>
            </a:endParaRPr>
          </a:p>
        </p:txBody>
      </p:sp>
      <p:sp>
        <p:nvSpPr>
          <p:cNvPr id="117" name="Google Shape;117;p1"/>
          <p:cNvSpPr/>
          <p:nvPr/>
        </p:nvSpPr>
        <p:spPr>
          <a:xfrm>
            <a:off x="343855" y="5227266"/>
            <a:ext cx="6323853" cy="357308"/>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sz="1800" b="1">
                <a:solidFill>
                  <a:schemeClr val="lt1"/>
                </a:solidFill>
                <a:latin typeface="Meiryo"/>
                <a:ea typeface="Meiryo"/>
                <a:cs typeface="Meiryo"/>
                <a:sym typeface="Meiryo"/>
              </a:rPr>
              <a:t>企業経営に必要な労働時間管理</a:t>
            </a:r>
            <a:endParaRPr/>
          </a:p>
        </p:txBody>
      </p:sp>
      <p:sp>
        <p:nvSpPr>
          <p:cNvPr id="118" name="Google Shape;118;p1"/>
          <p:cNvSpPr/>
          <p:nvPr/>
        </p:nvSpPr>
        <p:spPr>
          <a:xfrm>
            <a:off x="340924" y="5575696"/>
            <a:ext cx="6310708" cy="915493"/>
          </a:xfrm>
          <a:prstGeom prst="rect">
            <a:avLst/>
          </a:prstGeom>
          <a:no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9" name="Google Shape;119;p1"/>
          <p:cNvSpPr/>
          <p:nvPr/>
        </p:nvSpPr>
        <p:spPr>
          <a:xfrm>
            <a:off x="343759" y="6812213"/>
            <a:ext cx="6310708" cy="933476"/>
          </a:xfrm>
          <a:prstGeom prst="rect">
            <a:avLst/>
          </a:prstGeom>
          <a:no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0" name="Google Shape;120;p1"/>
          <p:cNvSpPr txBox="1"/>
          <p:nvPr/>
        </p:nvSpPr>
        <p:spPr>
          <a:xfrm>
            <a:off x="333758" y="5653849"/>
            <a:ext cx="8802546" cy="33855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ja-JP" sz="1600" b="0" i="0">
                <a:solidFill>
                  <a:srgbClr val="000000"/>
                </a:solidFill>
                <a:latin typeface="Meiryo"/>
                <a:ea typeface="Meiryo"/>
                <a:cs typeface="Meiryo"/>
                <a:sym typeface="Meiryo"/>
              </a:rPr>
              <a:t>労働時間の適正把握のためのガイドラインを学ぼう</a:t>
            </a:r>
            <a:endParaRPr sz="1600">
              <a:solidFill>
                <a:schemeClr val="dk1"/>
              </a:solidFill>
              <a:latin typeface="Meiryo"/>
              <a:ea typeface="Meiryo"/>
              <a:cs typeface="Meiryo"/>
              <a:sym typeface="Meiryo"/>
            </a:endParaRPr>
          </a:p>
        </p:txBody>
      </p:sp>
      <p:sp>
        <p:nvSpPr>
          <p:cNvPr id="121" name="Google Shape;121;p1"/>
          <p:cNvSpPr txBox="1"/>
          <p:nvPr/>
        </p:nvSpPr>
        <p:spPr>
          <a:xfrm>
            <a:off x="342409" y="6920070"/>
            <a:ext cx="8802546" cy="33855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ja-JP" sz="1600">
                <a:solidFill>
                  <a:schemeClr val="dk1"/>
                </a:solidFill>
                <a:latin typeface="Meiryo"/>
                <a:ea typeface="Meiryo"/>
                <a:cs typeface="Meiryo"/>
                <a:sym typeface="Meiryo"/>
              </a:rPr>
              <a:t>従業員からパワハラ被害があった旨の報告を受けた場合の対応方法</a:t>
            </a:r>
            <a:endParaRPr sz="1600">
              <a:solidFill>
                <a:schemeClr val="dk1"/>
              </a:solidFill>
              <a:latin typeface="Meiryo"/>
              <a:ea typeface="Meiryo"/>
              <a:cs typeface="Meiryo"/>
              <a:sym typeface="Meiryo"/>
            </a:endParaRPr>
          </a:p>
        </p:txBody>
      </p:sp>
      <p:sp>
        <p:nvSpPr>
          <p:cNvPr id="122" name="Google Shape;122;p1"/>
          <p:cNvSpPr/>
          <p:nvPr/>
        </p:nvSpPr>
        <p:spPr>
          <a:xfrm>
            <a:off x="374452" y="7322014"/>
            <a:ext cx="626265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b="1">
                <a:solidFill>
                  <a:schemeClr val="dk1"/>
                </a:solidFill>
                <a:latin typeface="Arial"/>
                <a:ea typeface="Arial"/>
                <a:cs typeface="Arial"/>
                <a:sym typeface="Arial"/>
              </a:rPr>
              <a:t>■日程：８/31（水）　</a:t>
            </a:r>
            <a:endParaRPr sz="1800" b="1">
              <a:solidFill>
                <a:schemeClr val="dk1"/>
              </a:solidFill>
              <a:latin typeface="Arial"/>
              <a:ea typeface="Arial"/>
              <a:cs typeface="Arial"/>
              <a:sym typeface="Arial"/>
            </a:endParaRPr>
          </a:p>
        </p:txBody>
      </p:sp>
      <p:pic>
        <p:nvPicPr>
          <p:cNvPr id="123" name="Google Shape;123;p1"/>
          <p:cNvPicPr preferRelativeResize="0"/>
          <p:nvPr/>
        </p:nvPicPr>
        <p:blipFill rotWithShape="1">
          <a:blip r:embed="rId5">
            <a:alphaModFix/>
          </a:blip>
          <a:srcRect/>
          <a:stretch/>
        </p:blipFill>
        <p:spPr>
          <a:xfrm>
            <a:off x="5404781" y="5695904"/>
            <a:ext cx="1112295" cy="667377"/>
          </a:xfrm>
          <a:prstGeom prst="rect">
            <a:avLst/>
          </a:prstGeom>
          <a:noFill/>
          <a:ln>
            <a:noFill/>
          </a:ln>
        </p:spPr>
      </p:pic>
      <p:pic>
        <p:nvPicPr>
          <p:cNvPr id="124" name="Google Shape;124;p1"/>
          <p:cNvPicPr preferRelativeResize="0"/>
          <p:nvPr/>
        </p:nvPicPr>
        <p:blipFill rotWithShape="1">
          <a:blip r:embed="rId6">
            <a:alphaModFix/>
          </a:blip>
          <a:srcRect/>
          <a:stretch/>
        </p:blipFill>
        <p:spPr>
          <a:xfrm>
            <a:off x="5518055" y="7136314"/>
            <a:ext cx="861842" cy="646381"/>
          </a:xfrm>
          <a:prstGeom prst="rect">
            <a:avLst/>
          </a:prstGeom>
          <a:noFill/>
          <a:ln>
            <a:noFill/>
          </a:ln>
        </p:spPr>
      </p:pic>
      <p:pic>
        <p:nvPicPr>
          <p:cNvPr id="125" name="Google Shape;125;p1"/>
          <p:cNvPicPr preferRelativeResize="0"/>
          <p:nvPr/>
        </p:nvPicPr>
        <p:blipFill rotWithShape="1">
          <a:blip r:embed="rId7">
            <a:alphaModFix/>
          </a:blip>
          <a:srcRect/>
          <a:stretch/>
        </p:blipFill>
        <p:spPr>
          <a:xfrm>
            <a:off x="5387628" y="4293468"/>
            <a:ext cx="1029579" cy="77218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
          <p:cNvSpPr/>
          <p:nvPr/>
        </p:nvSpPr>
        <p:spPr>
          <a:xfrm>
            <a:off x="-6483" y="9420449"/>
            <a:ext cx="6854790" cy="26885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147">
                <a:solidFill>
                  <a:schemeClr val="lt1"/>
                </a:solidFill>
                <a:latin typeface="Arial"/>
                <a:ea typeface="Arial"/>
                <a:cs typeface="Arial"/>
                <a:sym typeface="Arial"/>
              </a:rPr>
              <a:t>FAX：052-747-5640    mail：aichi＠task-work.com</a:t>
            </a:r>
            <a:endParaRPr sz="1147">
              <a:solidFill>
                <a:schemeClr val="lt1"/>
              </a:solidFill>
              <a:latin typeface="Arial"/>
              <a:ea typeface="Arial"/>
              <a:cs typeface="Arial"/>
              <a:sym typeface="Arial"/>
            </a:endParaRPr>
          </a:p>
        </p:txBody>
      </p:sp>
      <p:graphicFrame>
        <p:nvGraphicFramePr>
          <p:cNvPr id="132" name="Google Shape;132;p2"/>
          <p:cNvGraphicFramePr/>
          <p:nvPr/>
        </p:nvGraphicFramePr>
        <p:xfrm>
          <a:off x="232496" y="1294475"/>
          <a:ext cx="3000000" cy="3000000"/>
        </p:xfrm>
        <a:graphic>
          <a:graphicData uri="http://schemas.openxmlformats.org/drawingml/2006/table">
            <a:tbl>
              <a:tblPr>
                <a:noFill/>
                <a:tableStyleId>{D67C5DAE-D3F7-4225-813A-5648644ED58E}</a:tableStyleId>
              </a:tblPr>
              <a:tblGrid>
                <a:gridCol w="945250">
                  <a:extLst>
                    <a:ext uri="{9D8B030D-6E8A-4147-A177-3AD203B41FA5}">
                      <a16:colId xmlns:a16="http://schemas.microsoft.com/office/drawing/2014/main" val="20000"/>
                    </a:ext>
                  </a:extLst>
                </a:gridCol>
                <a:gridCol w="2129975">
                  <a:extLst>
                    <a:ext uri="{9D8B030D-6E8A-4147-A177-3AD203B41FA5}">
                      <a16:colId xmlns:a16="http://schemas.microsoft.com/office/drawing/2014/main" val="20001"/>
                    </a:ext>
                  </a:extLst>
                </a:gridCol>
                <a:gridCol w="945250">
                  <a:extLst>
                    <a:ext uri="{9D8B030D-6E8A-4147-A177-3AD203B41FA5}">
                      <a16:colId xmlns:a16="http://schemas.microsoft.com/office/drawing/2014/main" val="20002"/>
                    </a:ext>
                  </a:extLst>
                </a:gridCol>
                <a:gridCol w="2448200">
                  <a:extLst>
                    <a:ext uri="{9D8B030D-6E8A-4147-A177-3AD203B41FA5}">
                      <a16:colId xmlns:a16="http://schemas.microsoft.com/office/drawing/2014/main" val="20003"/>
                    </a:ext>
                  </a:extLst>
                </a:gridCol>
              </a:tblGrid>
              <a:tr h="3492425">
                <a:tc>
                  <a:txBody>
                    <a:bodyPr/>
                    <a:lstStyle/>
                    <a:p>
                      <a:pPr marL="0" marR="0" lvl="0" indent="0" algn="ctr" rtl="0">
                        <a:spcBef>
                          <a:spcPts val="0"/>
                        </a:spcBef>
                        <a:spcAft>
                          <a:spcPts val="0"/>
                        </a:spcAft>
                        <a:buNone/>
                      </a:pPr>
                      <a:r>
                        <a:rPr lang="ja-JP" sz="700" b="0" i="0" u="none" strike="noStrike" cap="none">
                          <a:solidFill>
                            <a:srgbClr val="000000"/>
                          </a:solidFill>
                          <a:latin typeface="Arial"/>
                          <a:ea typeface="Arial"/>
                          <a:cs typeface="Arial"/>
                          <a:sym typeface="Arial"/>
                        </a:rPr>
                        <a:t>参加希望セミナー</a:t>
                      </a:r>
                      <a:endParaRPr sz="7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3">
                  <a:txBody>
                    <a:bodyPr/>
                    <a:lstStyle/>
                    <a:p>
                      <a:pPr marL="0" marR="0" lvl="0" indent="0" algn="l" rtl="0">
                        <a:spcBef>
                          <a:spcPts val="0"/>
                        </a:spcBef>
                        <a:spcAft>
                          <a:spcPts val="0"/>
                        </a:spcAft>
                        <a:buNone/>
                      </a:pPr>
                      <a:endParaRPr sz="1200" b="1" i="0" u="none" strike="noStrike" cap="none">
                        <a:latin typeface="Arial"/>
                        <a:ea typeface="Arial"/>
                        <a:cs typeface="Arial"/>
                        <a:sym typeface="Arial"/>
                      </a:endParaRPr>
                    </a:p>
                  </a:txBody>
                  <a:tcPr marL="8400" marR="8400" marT="840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350300">
                <a:tc>
                  <a:txBody>
                    <a:bodyPr/>
                    <a:lstStyle/>
                    <a:p>
                      <a:pPr marL="0" marR="0" lvl="0" indent="0" algn="ctr" rtl="0">
                        <a:spcBef>
                          <a:spcPts val="0"/>
                        </a:spcBef>
                        <a:spcAft>
                          <a:spcPts val="0"/>
                        </a:spcAft>
                        <a:buNone/>
                      </a:pPr>
                      <a:r>
                        <a:rPr lang="ja-JP" sz="900" b="0" i="0" u="none" strike="noStrike" cap="none">
                          <a:latin typeface="Arial"/>
                          <a:ea typeface="Arial"/>
                          <a:cs typeface="Arial"/>
                          <a:sym typeface="Arial"/>
                        </a:rPr>
                        <a:t>貴社名 </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3">
                  <a:txBody>
                    <a:bodyPr/>
                    <a:lstStyle/>
                    <a:p>
                      <a:pPr marL="0" marR="0" lvl="0" indent="0" algn="ctr" rtl="0">
                        <a:spcBef>
                          <a:spcPts val="0"/>
                        </a:spcBef>
                        <a:spcAft>
                          <a:spcPts val="0"/>
                        </a:spcAft>
                        <a:buNone/>
                      </a:pPr>
                      <a:r>
                        <a:rPr lang="ja-JP" sz="900" b="0" i="0" u="none" strike="noStrike" cap="none">
                          <a:latin typeface="Arial"/>
                          <a:ea typeface="Arial"/>
                          <a:cs typeface="Arial"/>
                          <a:sym typeface="Arial"/>
                        </a:rPr>
                        <a:t>　</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377250">
                <a:tc>
                  <a:txBody>
                    <a:bodyPr/>
                    <a:lstStyle/>
                    <a:p>
                      <a:pPr marL="0" marR="0" lvl="0" indent="0" algn="ctr" rtl="0">
                        <a:spcBef>
                          <a:spcPts val="0"/>
                        </a:spcBef>
                        <a:spcAft>
                          <a:spcPts val="0"/>
                        </a:spcAft>
                        <a:buNone/>
                      </a:pPr>
                      <a:r>
                        <a:rPr lang="ja-JP" sz="900" b="0" i="0" u="none" strike="noStrike" cap="none">
                          <a:latin typeface="Arial"/>
                          <a:ea typeface="Arial"/>
                          <a:cs typeface="Arial"/>
                          <a:sym typeface="Arial"/>
                        </a:rPr>
                        <a:t>部署／役職</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3">
                  <a:txBody>
                    <a:bodyPr/>
                    <a:lstStyle/>
                    <a:p>
                      <a:pPr marL="0" marR="0" lvl="0" indent="0" algn="ctr" rtl="0">
                        <a:spcBef>
                          <a:spcPts val="0"/>
                        </a:spcBef>
                        <a:spcAft>
                          <a:spcPts val="0"/>
                        </a:spcAft>
                        <a:buNone/>
                      </a:pPr>
                      <a:r>
                        <a:rPr lang="ja-JP" sz="900" b="0" i="0" u="none" strike="noStrike" cap="none">
                          <a:latin typeface="Arial"/>
                          <a:ea typeface="Arial"/>
                          <a:cs typeface="Arial"/>
                          <a:sym typeface="Arial"/>
                        </a:rPr>
                        <a:t>／　</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2"/>
                  </a:ext>
                </a:extLst>
              </a:tr>
              <a:tr h="330975">
                <a:tc>
                  <a:txBody>
                    <a:bodyPr/>
                    <a:lstStyle/>
                    <a:p>
                      <a:pPr marL="0" marR="0" lvl="0" indent="0" algn="ctr" rtl="0">
                        <a:spcBef>
                          <a:spcPts val="0"/>
                        </a:spcBef>
                        <a:spcAft>
                          <a:spcPts val="0"/>
                        </a:spcAft>
                        <a:buNone/>
                      </a:pPr>
                      <a:r>
                        <a:rPr lang="ja-JP" sz="900" b="0" i="0" u="none" strike="noStrike" cap="none">
                          <a:latin typeface="Arial"/>
                          <a:ea typeface="Arial"/>
                          <a:cs typeface="Arial"/>
                          <a:sym typeface="Arial"/>
                        </a:rPr>
                        <a:t> フリガナ</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3">
                  <a:txBody>
                    <a:bodyPr/>
                    <a:lstStyle/>
                    <a:p>
                      <a:pPr marL="0" marR="0" lvl="0" indent="0" algn="ctr" rtl="0">
                        <a:spcBef>
                          <a:spcPts val="0"/>
                        </a:spcBef>
                        <a:spcAft>
                          <a:spcPts val="0"/>
                        </a:spcAft>
                        <a:buNone/>
                      </a:pPr>
                      <a:r>
                        <a:rPr lang="ja-JP" sz="900" b="0" i="0" u="none" strike="noStrike" cap="none">
                          <a:latin typeface="Arial"/>
                          <a:ea typeface="Arial"/>
                          <a:cs typeface="Arial"/>
                          <a:sym typeface="Arial"/>
                        </a:rPr>
                        <a:t>　</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r h="366750">
                <a:tc>
                  <a:txBody>
                    <a:bodyPr/>
                    <a:lstStyle/>
                    <a:p>
                      <a:pPr marL="0" marR="0" lvl="0" indent="0" algn="ctr" rtl="0">
                        <a:spcBef>
                          <a:spcPts val="0"/>
                        </a:spcBef>
                        <a:spcAft>
                          <a:spcPts val="0"/>
                        </a:spcAft>
                        <a:buNone/>
                      </a:pPr>
                      <a:r>
                        <a:rPr lang="ja-JP" sz="900" b="0" i="0" u="none" strike="noStrike" cap="none">
                          <a:latin typeface="Arial"/>
                          <a:ea typeface="Arial"/>
                          <a:cs typeface="Arial"/>
                          <a:sym typeface="Arial"/>
                        </a:rPr>
                        <a:t>申込者名</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3">
                  <a:txBody>
                    <a:bodyPr/>
                    <a:lstStyle/>
                    <a:p>
                      <a:pPr marL="0" marR="0" lvl="0" indent="0" algn="ctr" rtl="0">
                        <a:spcBef>
                          <a:spcPts val="0"/>
                        </a:spcBef>
                        <a:spcAft>
                          <a:spcPts val="0"/>
                        </a:spcAft>
                        <a:buNone/>
                      </a:pPr>
                      <a:r>
                        <a:rPr lang="ja-JP" sz="900" b="0" i="0" u="none" strike="noStrike" cap="none">
                          <a:latin typeface="Arial"/>
                          <a:ea typeface="Arial"/>
                          <a:cs typeface="Arial"/>
                          <a:sym typeface="Arial"/>
                        </a:rPr>
                        <a:t>　</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4"/>
                  </a:ext>
                </a:extLst>
              </a:tr>
              <a:tr h="388775">
                <a:tc>
                  <a:txBody>
                    <a:bodyPr/>
                    <a:lstStyle/>
                    <a:p>
                      <a:pPr marL="0" marR="0" lvl="0" indent="0" algn="ctr" rtl="0">
                        <a:spcBef>
                          <a:spcPts val="0"/>
                        </a:spcBef>
                        <a:spcAft>
                          <a:spcPts val="0"/>
                        </a:spcAft>
                        <a:buNone/>
                      </a:pPr>
                      <a:r>
                        <a:rPr lang="ja-JP" sz="900" b="0" i="0" u="none" strike="noStrike" cap="none">
                          <a:latin typeface="Arial"/>
                          <a:ea typeface="Arial"/>
                          <a:cs typeface="Arial"/>
                          <a:sym typeface="Arial"/>
                        </a:rPr>
                        <a:t>ご住所</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3">
                  <a:txBody>
                    <a:bodyPr/>
                    <a:lstStyle/>
                    <a:p>
                      <a:pPr marL="0" marR="0" lvl="0" indent="0" algn="just" rtl="0">
                        <a:spcBef>
                          <a:spcPts val="0"/>
                        </a:spcBef>
                        <a:spcAft>
                          <a:spcPts val="0"/>
                        </a:spcAft>
                        <a:buNone/>
                      </a:pPr>
                      <a:r>
                        <a:rPr lang="ja-JP" sz="900" b="0" i="0" u="none" strike="noStrike" cap="none">
                          <a:latin typeface="Arial"/>
                          <a:ea typeface="Arial"/>
                          <a:cs typeface="Arial"/>
                          <a:sym typeface="Arial"/>
                        </a:rPr>
                        <a:t>〒</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5"/>
                  </a:ext>
                </a:extLst>
              </a:tr>
              <a:tr h="332550">
                <a:tc>
                  <a:txBody>
                    <a:bodyPr/>
                    <a:lstStyle/>
                    <a:p>
                      <a:pPr marL="0" marR="0" lvl="0" indent="0" algn="ctr" rtl="0">
                        <a:spcBef>
                          <a:spcPts val="0"/>
                        </a:spcBef>
                        <a:spcAft>
                          <a:spcPts val="0"/>
                        </a:spcAft>
                        <a:buNone/>
                      </a:pPr>
                      <a:r>
                        <a:rPr lang="ja-JP" sz="900" b="0" i="0" u="none" strike="noStrike" cap="none">
                          <a:latin typeface="Arial"/>
                          <a:ea typeface="Arial"/>
                          <a:cs typeface="Arial"/>
                          <a:sym typeface="Arial"/>
                        </a:rPr>
                        <a:t>TEL</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ja-JP" sz="900" b="0" i="0" u="none" strike="noStrike" cap="none">
                          <a:latin typeface="Arial"/>
                          <a:ea typeface="Arial"/>
                          <a:cs typeface="Arial"/>
                          <a:sym typeface="Arial"/>
                        </a:rPr>
                        <a:t>　</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ja-JP" sz="900" b="0" i="0" u="none" strike="noStrike" cap="none">
                          <a:latin typeface="Arial"/>
                          <a:ea typeface="Arial"/>
                          <a:cs typeface="Arial"/>
                          <a:sym typeface="Arial"/>
                        </a:rPr>
                        <a:t>ＦＡＸ</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ja-JP" sz="900" b="0" i="0" u="none" strike="noStrike" cap="none">
                          <a:latin typeface="Arial"/>
                          <a:ea typeface="Arial"/>
                          <a:cs typeface="Arial"/>
                          <a:sym typeface="Arial"/>
                        </a:rPr>
                        <a:t>　</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349975">
                <a:tc>
                  <a:txBody>
                    <a:bodyPr/>
                    <a:lstStyle/>
                    <a:p>
                      <a:pPr marL="0" marR="0" lvl="0" indent="0" algn="ctr" rtl="0">
                        <a:spcBef>
                          <a:spcPts val="0"/>
                        </a:spcBef>
                        <a:spcAft>
                          <a:spcPts val="0"/>
                        </a:spcAft>
                        <a:buNone/>
                      </a:pPr>
                      <a:r>
                        <a:rPr lang="ja-JP" sz="900" b="0" i="0" u="none" strike="noStrike" cap="none">
                          <a:latin typeface="Arial"/>
                          <a:ea typeface="Arial"/>
                          <a:cs typeface="Arial"/>
                          <a:sym typeface="Arial"/>
                        </a:rPr>
                        <a:t>E-MAIL</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3">
                  <a:txBody>
                    <a:bodyPr/>
                    <a:lstStyle/>
                    <a:p>
                      <a:pPr marL="0" marR="0" lvl="0" indent="0" algn="just" rtl="0">
                        <a:spcBef>
                          <a:spcPts val="0"/>
                        </a:spcBef>
                        <a:spcAft>
                          <a:spcPts val="0"/>
                        </a:spcAft>
                        <a:buNone/>
                      </a:pPr>
                      <a:r>
                        <a:rPr lang="ja-JP" sz="900" b="0" i="0" u="none" strike="noStrike" cap="none">
                          <a:latin typeface="Arial"/>
                          <a:ea typeface="Arial"/>
                          <a:cs typeface="Arial"/>
                          <a:sym typeface="Arial"/>
                        </a:rPr>
                        <a:t>　　　　　　　　　　　　　　　　　　＠</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7"/>
                  </a:ext>
                </a:extLst>
              </a:tr>
              <a:tr h="1120325">
                <a:tc>
                  <a:txBody>
                    <a:bodyPr/>
                    <a:lstStyle/>
                    <a:p>
                      <a:pPr marL="0" marR="0" lvl="0" indent="0" algn="ctr" rtl="0">
                        <a:spcBef>
                          <a:spcPts val="0"/>
                        </a:spcBef>
                        <a:spcAft>
                          <a:spcPts val="0"/>
                        </a:spcAft>
                        <a:buNone/>
                      </a:pPr>
                      <a:r>
                        <a:rPr lang="ja-JP" sz="900" b="0" i="0" u="none" strike="noStrike" cap="none">
                          <a:solidFill>
                            <a:srgbClr val="000000"/>
                          </a:solidFill>
                          <a:latin typeface="Arial"/>
                          <a:ea typeface="Arial"/>
                          <a:cs typeface="Arial"/>
                          <a:sym typeface="Arial"/>
                        </a:rPr>
                        <a:t>ご質問</a:t>
                      </a: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3">
                  <a:txBody>
                    <a:bodyPr/>
                    <a:lstStyle/>
                    <a:p>
                      <a:pPr marL="0" marR="0" lvl="0" indent="0" algn="just" rtl="0">
                        <a:spcBef>
                          <a:spcPts val="0"/>
                        </a:spcBef>
                        <a:spcAft>
                          <a:spcPts val="0"/>
                        </a:spcAft>
                        <a:buNone/>
                      </a:pPr>
                      <a:r>
                        <a:rPr lang="ja-JP" sz="900" b="0" i="0" u="none" strike="noStrike" cap="none">
                          <a:solidFill>
                            <a:srgbClr val="000000"/>
                          </a:solidFill>
                          <a:latin typeface="Arial"/>
                          <a:ea typeface="Arial"/>
                          <a:cs typeface="Arial"/>
                          <a:sym typeface="Arial"/>
                        </a:rPr>
                        <a:t>＊記載頂きましたご質問は、ご参加頂いたWEBセミナー中か、別途個別でご連絡をさせて頂きます。</a:t>
                      </a:r>
                      <a:endParaRPr sz="900" b="0" i="0" u="none" strike="noStrike" cap="none">
                        <a:solidFill>
                          <a:srgbClr val="000000"/>
                        </a:solidFill>
                        <a:latin typeface="Arial"/>
                        <a:ea typeface="Arial"/>
                        <a:cs typeface="Arial"/>
                        <a:sym typeface="Arial"/>
                      </a:endParaRPr>
                    </a:p>
                    <a:p>
                      <a:pPr marL="0" marR="0" lvl="0" indent="0" algn="just" rtl="0">
                        <a:spcBef>
                          <a:spcPts val="0"/>
                        </a:spcBef>
                        <a:spcAft>
                          <a:spcPts val="0"/>
                        </a:spcAft>
                        <a:buNone/>
                      </a:pPr>
                      <a:endParaRPr sz="900" b="0" i="0" u="none" strike="noStrike" cap="none">
                        <a:solidFill>
                          <a:srgbClr val="000000"/>
                        </a:solidFill>
                        <a:latin typeface="Arial"/>
                        <a:ea typeface="Arial"/>
                        <a:cs typeface="Arial"/>
                        <a:sym typeface="Arial"/>
                      </a:endParaRPr>
                    </a:p>
                    <a:p>
                      <a:pPr marL="0" marR="0" lvl="0" indent="0" algn="just" rtl="0">
                        <a:spcBef>
                          <a:spcPts val="0"/>
                        </a:spcBef>
                        <a:spcAft>
                          <a:spcPts val="0"/>
                        </a:spcAft>
                        <a:buNone/>
                      </a:pPr>
                      <a:endParaRPr sz="900" b="0" i="0" u="none" strike="noStrike" cap="none">
                        <a:solidFill>
                          <a:srgbClr val="000000"/>
                        </a:solidFill>
                        <a:latin typeface="Arial"/>
                        <a:ea typeface="Arial"/>
                        <a:cs typeface="Arial"/>
                        <a:sym typeface="Arial"/>
                      </a:endParaRPr>
                    </a:p>
                    <a:p>
                      <a:pPr marL="0" marR="0" lvl="0" indent="0" algn="just" rtl="0">
                        <a:spcBef>
                          <a:spcPts val="0"/>
                        </a:spcBef>
                        <a:spcAft>
                          <a:spcPts val="0"/>
                        </a:spcAft>
                        <a:buNone/>
                      </a:pPr>
                      <a:endParaRPr sz="900" b="0" i="0" u="none" strike="noStrike" cap="none">
                        <a:solidFill>
                          <a:srgbClr val="000000"/>
                        </a:solidFill>
                        <a:latin typeface="Arial"/>
                        <a:ea typeface="Arial"/>
                        <a:cs typeface="Arial"/>
                        <a:sym typeface="Arial"/>
                      </a:endParaRPr>
                    </a:p>
                    <a:p>
                      <a:pPr marL="0" marR="0" lvl="0" indent="0" algn="just" rtl="0">
                        <a:spcBef>
                          <a:spcPts val="0"/>
                        </a:spcBef>
                        <a:spcAft>
                          <a:spcPts val="0"/>
                        </a:spcAft>
                        <a:buNone/>
                      </a:pPr>
                      <a:endParaRPr sz="900" b="0" i="0" u="none" strike="noStrike" cap="none">
                        <a:solidFill>
                          <a:srgbClr val="000000"/>
                        </a:solidFill>
                        <a:latin typeface="Arial"/>
                        <a:ea typeface="Arial"/>
                        <a:cs typeface="Arial"/>
                        <a:sym typeface="Arial"/>
                      </a:endParaRPr>
                    </a:p>
                    <a:p>
                      <a:pPr marL="0" marR="0" lvl="0" indent="0" algn="just" rtl="0">
                        <a:spcBef>
                          <a:spcPts val="0"/>
                        </a:spcBef>
                        <a:spcAft>
                          <a:spcPts val="0"/>
                        </a:spcAft>
                        <a:buNone/>
                      </a:pPr>
                      <a:endParaRPr sz="900" b="0" i="0" u="none" strike="noStrike" cap="none">
                        <a:solidFill>
                          <a:srgbClr val="000000"/>
                        </a:solidFill>
                        <a:latin typeface="Arial"/>
                        <a:ea typeface="Arial"/>
                        <a:cs typeface="Arial"/>
                        <a:sym typeface="Arial"/>
                      </a:endParaRPr>
                    </a:p>
                    <a:p>
                      <a:pPr marL="0" marR="0" lvl="0" indent="0" algn="just" rtl="0">
                        <a:spcBef>
                          <a:spcPts val="0"/>
                        </a:spcBef>
                        <a:spcAft>
                          <a:spcPts val="0"/>
                        </a:spcAft>
                        <a:buNone/>
                      </a:pPr>
                      <a:endParaRPr sz="900" b="0" i="0" u="none" strike="noStrike" cap="none">
                        <a:solidFill>
                          <a:srgbClr val="000000"/>
                        </a:solidFill>
                        <a:latin typeface="Arial"/>
                        <a:ea typeface="Arial"/>
                        <a:cs typeface="Arial"/>
                        <a:sym typeface="Arial"/>
                      </a:endParaRPr>
                    </a:p>
                    <a:p>
                      <a:pPr marL="0" marR="0" lvl="0" indent="0" algn="just" rtl="0">
                        <a:spcBef>
                          <a:spcPts val="0"/>
                        </a:spcBef>
                        <a:spcAft>
                          <a:spcPts val="0"/>
                        </a:spcAft>
                        <a:buNone/>
                      </a:pPr>
                      <a:endParaRPr sz="900" b="0" i="0" u="none" strike="noStrike" cap="none">
                        <a:solidFill>
                          <a:srgbClr val="000000"/>
                        </a:solidFill>
                        <a:latin typeface="Arial"/>
                        <a:ea typeface="Arial"/>
                        <a:cs typeface="Arial"/>
                        <a:sym typeface="Arial"/>
                      </a:endParaRPr>
                    </a:p>
                  </a:txBody>
                  <a:tcPr marL="8400" marR="8400" marT="840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8"/>
                  </a:ext>
                </a:extLst>
              </a:tr>
              <a:tr h="452025">
                <a:tc gridSpan="4">
                  <a:txBody>
                    <a:bodyPr/>
                    <a:lstStyle/>
                    <a:p>
                      <a:pPr marL="0" marR="0" lvl="0" indent="0" algn="just" rtl="0">
                        <a:spcBef>
                          <a:spcPts val="0"/>
                        </a:spcBef>
                        <a:spcAft>
                          <a:spcPts val="0"/>
                        </a:spcAft>
                        <a:buNone/>
                      </a:pPr>
                      <a:r>
                        <a:rPr lang="ja-JP" sz="700" b="0" i="0" u="none" strike="noStrike" cap="none" dirty="0">
                          <a:latin typeface="Arial"/>
                          <a:ea typeface="Arial"/>
                          <a:cs typeface="Arial"/>
                          <a:sym typeface="Arial"/>
                        </a:rPr>
                        <a:t>　■ご記入いただきました個人情報は、岩手働き方改革推進支援センターが主催するセミナー・イベント情報などを提供する場合に利用させて頂きます。</a:t>
                      </a:r>
                      <a:endParaRPr sz="700" b="0" i="0" u="none" strike="noStrike" cap="none" dirty="0">
                        <a:latin typeface="Arial"/>
                        <a:ea typeface="Arial"/>
                        <a:cs typeface="Arial"/>
                        <a:sym typeface="Arial"/>
                      </a:endParaRPr>
                    </a:p>
                    <a:p>
                      <a:pPr marL="0" marR="0" lvl="0" indent="0" algn="just" rtl="0">
                        <a:spcBef>
                          <a:spcPts val="0"/>
                        </a:spcBef>
                        <a:spcAft>
                          <a:spcPts val="0"/>
                        </a:spcAft>
                        <a:buNone/>
                      </a:pPr>
                      <a:r>
                        <a:rPr lang="ja-JP" sz="700" b="0" i="0" u="none" strike="noStrike" cap="none" dirty="0">
                          <a:latin typeface="Arial"/>
                          <a:ea typeface="Arial"/>
                          <a:cs typeface="Arial"/>
                          <a:sym typeface="Arial"/>
                        </a:rPr>
                        <a:t>　■これらの個人情報は、個人情報保護管理者が適切な安全管理のもと管理しております。</a:t>
                      </a:r>
                      <a:endParaRPr sz="700" b="0" i="0" u="none" strike="noStrike" cap="none" dirty="0">
                        <a:latin typeface="Arial"/>
                        <a:ea typeface="Arial"/>
                        <a:cs typeface="Arial"/>
                        <a:sym typeface="Arial"/>
                      </a:endParaRPr>
                    </a:p>
                    <a:p>
                      <a:pPr marL="0" marR="0" lvl="0" indent="0" algn="just" rtl="0">
                        <a:spcBef>
                          <a:spcPts val="0"/>
                        </a:spcBef>
                        <a:spcAft>
                          <a:spcPts val="0"/>
                        </a:spcAft>
                        <a:buNone/>
                      </a:pPr>
                      <a:r>
                        <a:rPr lang="ja-JP" sz="700" b="0" i="0" u="none" strike="noStrike" cap="none" dirty="0">
                          <a:latin typeface="Arial"/>
                          <a:ea typeface="Arial"/>
                          <a:cs typeface="Arial"/>
                          <a:sym typeface="Arial"/>
                        </a:rPr>
                        <a:t>　■お客様の同意なく第三者へ開示・提供は致しません。</a:t>
                      </a:r>
                      <a:endParaRPr sz="700" b="0" i="0" u="none" strike="noStrike" cap="none" dirty="0">
                        <a:solidFill>
                          <a:srgbClr val="000000"/>
                        </a:solidFill>
                        <a:latin typeface="Arial"/>
                        <a:ea typeface="Arial"/>
                        <a:cs typeface="Arial"/>
                        <a:sym typeface="Arial"/>
                      </a:endParaRPr>
                    </a:p>
                  </a:txBody>
                  <a:tcPr marL="8400" marR="8400" marT="840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9"/>
                  </a:ext>
                </a:extLst>
              </a:tr>
            </a:tbl>
          </a:graphicData>
        </a:graphic>
      </p:graphicFrame>
      <p:sp>
        <p:nvSpPr>
          <p:cNvPr id="133" name="Google Shape;133;p2"/>
          <p:cNvSpPr/>
          <p:nvPr/>
        </p:nvSpPr>
        <p:spPr>
          <a:xfrm>
            <a:off x="-9693" y="9289140"/>
            <a:ext cx="6858000" cy="642263"/>
          </a:xfrm>
          <a:prstGeom prst="rect">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a:solidFill>
                <a:schemeClr val="lt1"/>
              </a:solidFill>
              <a:latin typeface="Calibri"/>
              <a:ea typeface="Calibri"/>
              <a:cs typeface="Calibri"/>
              <a:sym typeface="Calibri"/>
            </a:endParaRPr>
          </a:p>
        </p:txBody>
      </p:sp>
      <p:grpSp>
        <p:nvGrpSpPr>
          <p:cNvPr id="134" name="Google Shape;134;p2"/>
          <p:cNvGrpSpPr/>
          <p:nvPr/>
        </p:nvGrpSpPr>
        <p:grpSpPr>
          <a:xfrm>
            <a:off x="-9692" y="0"/>
            <a:ext cx="6867692" cy="1245267"/>
            <a:chOff x="-8088" y="3675295"/>
            <a:chExt cx="6857999" cy="1023591"/>
          </a:xfrm>
        </p:grpSpPr>
        <p:sp>
          <p:nvSpPr>
            <p:cNvPr id="135" name="Google Shape;135;p2"/>
            <p:cNvSpPr/>
            <p:nvPr/>
          </p:nvSpPr>
          <p:spPr>
            <a:xfrm>
              <a:off x="-8088" y="3675295"/>
              <a:ext cx="6857999" cy="1023591"/>
            </a:xfrm>
            <a:prstGeom prst="rect">
              <a:avLst/>
            </a:prstGeom>
            <a:solidFill>
              <a:srgbClr val="26262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588">
                <a:solidFill>
                  <a:schemeClr val="lt1"/>
                </a:solidFill>
                <a:latin typeface="Calibri"/>
                <a:ea typeface="Calibri"/>
                <a:cs typeface="Calibri"/>
                <a:sym typeface="Calibri"/>
              </a:endParaRPr>
            </a:p>
          </p:txBody>
        </p:sp>
        <p:sp>
          <p:nvSpPr>
            <p:cNvPr id="136" name="Google Shape;136;p2"/>
            <p:cNvSpPr/>
            <p:nvPr/>
          </p:nvSpPr>
          <p:spPr>
            <a:xfrm>
              <a:off x="91753" y="4151939"/>
              <a:ext cx="6629907" cy="43007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400">
                <a:solidFill>
                  <a:schemeClr val="lt1"/>
                </a:solidFill>
                <a:latin typeface="Arial"/>
                <a:ea typeface="Arial"/>
                <a:cs typeface="Arial"/>
                <a:sym typeface="Arial"/>
              </a:endParaRPr>
            </a:p>
            <a:p>
              <a:pPr marL="0" marR="0" lvl="0" indent="0" algn="l" rtl="0">
                <a:spcBef>
                  <a:spcPts val="0"/>
                </a:spcBef>
                <a:spcAft>
                  <a:spcPts val="0"/>
                </a:spcAft>
                <a:buNone/>
              </a:pPr>
              <a:r>
                <a:rPr lang="ja-JP" sz="1400" b="1">
                  <a:solidFill>
                    <a:schemeClr val="lt1"/>
                  </a:solidFill>
                  <a:latin typeface="Arial"/>
                  <a:ea typeface="Arial"/>
                  <a:cs typeface="Arial"/>
                  <a:sym typeface="Arial"/>
                </a:rPr>
                <a:t> FAX:019-681-0996　　</a:t>
              </a:r>
              <a:r>
                <a:rPr lang="ja-JP" b="1">
                  <a:solidFill>
                    <a:schemeClr val="lt1"/>
                  </a:solidFill>
                </a:rPr>
                <a:t>　　かんたんモバイル登録（</a:t>
              </a:r>
              <a:r>
                <a:rPr lang="ja-JP" sz="1400" b="1">
                  <a:solidFill>
                    <a:schemeClr val="lt1"/>
                  </a:solidFill>
                  <a:latin typeface="Arial"/>
                  <a:ea typeface="Arial"/>
                  <a:cs typeface="Arial"/>
                  <a:sym typeface="Arial"/>
                </a:rPr>
                <a:t>QRコード</a:t>
              </a:r>
              <a:r>
                <a:rPr lang="ja-JP" b="1">
                  <a:solidFill>
                    <a:schemeClr val="lt1"/>
                  </a:solidFill>
                </a:rPr>
                <a:t>）</a:t>
              </a:r>
              <a:endParaRPr/>
            </a:p>
          </p:txBody>
        </p:sp>
      </p:grpSp>
      <p:graphicFrame>
        <p:nvGraphicFramePr>
          <p:cNvPr id="137" name="Google Shape;137;p2"/>
          <p:cNvGraphicFramePr/>
          <p:nvPr/>
        </p:nvGraphicFramePr>
        <p:xfrm>
          <a:off x="232496" y="8857791"/>
          <a:ext cx="3000000" cy="3000000"/>
        </p:xfrm>
        <a:graphic>
          <a:graphicData uri="http://schemas.openxmlformats.org/drawingml/2006/table">
            <a:tbl>
              <a:tblPr>
                <a:noFill/>
                <a:tableStyleId>{0474CB94-5329-4B84-816A-1C2FF2C8420B}</a:tableStyleId>
              </a:tblPr>
              <a:tblGrid>
                <a:gridCol w="3323225">
                  <a:extLst>
                    <a:ext uri="{9D8B030D-6E8A-4147-A177-3AD203B41FA5}">
                      <a16:colId xmlns:a16="http://schemas.microsoft.com/office/drawing/2014/main" val="20000"/>
                    </a:ext>
                  </a:extLst>
                </a:gridCol>
                <a:gridCol w="3145450">
                  <a:extLst>
                    <a:ext uri="{9D8B030D-6E8A-4147-A177-3AD203B41FA5}">
                      <a16:colId xmlns:a16="http://schemas.microsoft.com/office/drawing/2014/main" val="20001"/>
                    </a:ext>
                  </a:extLst>
                </a:gridCol>
              </a:tblGrid>
              <a:tr h="381725">
                <a:tc>
                  <a:txBody>
                    <a:bodyPr/>
                    <a:lstStyle/>
                    <a:p>
                      <a:pPr marL="0" marR="0" lvl="0" indent="0" algn="just" rtl="0">
                        <a:spcBef>
                          <a:spcPts val="0"/>
                        </a:spcBef>
                        <a:spcAft>
                          <a:spcPts val="0"/>
                        </a:spcAft>
                        <a:buNone/>
                      </a:pPr>
                      <a:r>
                        <a:rPr lang="ja-JP" sz="900" b="0" i="0" u="none" strike="noStrike" cap="none">
                          <a:latin typeface="Arial"/>
                          <a:ea typeface="Arial"/>
                          <a:cs typeface="Arial"/>
                          <a:sym typeface="Arial"/>
                        </a:rPr>
                        <a:t>個人情報の取り扱いについて</a:t>
                      </a:r>
                      <a:endParaRPr sz="900" b="0" i="0" u="none" strike="noStrike" cap="none">
                        <a:latin typeface="Arial"/>
                        <a:ea typeface="Arial"/>
                        <a:cs typeface="Arial"/>
                        <a:sym typeface="Arial"/>
                      </a:endParaRPr>
                    </a:p>
                    <a:p>
                      <a:pPr marL="0" marR="0" lvl="0" indent="0" algn="just" rtl="0">
                        <a:spcBef>
                          <a:spcPts val="0"/>
                        </a:spcBef>
                        <a:spcAft>
                          <a:spcPts val="0"/>
                        </a:spcAft>
                        <a:buNone/>
                      </a:pPr>
                      <a:r>
                        <a:rPr lang="ja-JP" sz="900" b="0" i="0" u="none" strike="noStrike" cap="none">
                          <a:latin typeface="Arial"/>
                          <a:ea typeface="Arial"/>
                          <a:cs typeface="Arial"/>
                          <a:sym typeface="Arial"/>
                        </a:rPr>
                        <a:t>（チェックしてお申し込み下さい）</a:t>
                      </a:r>
                      <a:endParaRPr/>
                    </a:p>
                  </a:txBody>
                  <a:tcPr marL="60475" marR="60475" marT="0" marB="0" anchor="ctr" anchorCtr="1">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ja-JP" sz="900" b="0" i="0" u="none" strike="noStrike" cap="none" dirty="0">
                          <a:latin typeface="Arial"/>
                          <a:ea typeface="Arial"/>
                          <a:cs typeface="Arial"/>
                          <a:sym typeface="Arial"/>
                        </a:rPr>
                        <a:t>□　同意して申し込む</a:t>
                      </a:r>
                      <a:endParaRPr dirty="0"/>
                    </a:p>
                  </a:txBody>
                  <a:tcPr marL="60475" marR="60475" marT="0" marB="0" anchor="ctr" anchorCtr="1">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138" name="Google Shape;138;p2"/>
          <p:cNvSpPr txBox="1"/>
          <p:nvPr/>
        </p:nvSpPr>
        <p:spPr>
          <a:xfrm>
            <a:off x="1234439" y="1850273"/>
            <a:ext cx="5455742" cy="264226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ja-JP" sz="1200" b="1">
                <a:solidFill>
                  <a:srgbClr val="2E75B5"/>
                </a:solidFill>
                <a:latin typeface="Arial"/>
                <a:ea typeface="Arial"/>
                <a:cs typeface="Arial"/>
                <a:sym typeface="Arial"/>
              </a:rPr>
              <a:t>働きやすい職場をつくろう　～両立支援助成金の活用～</a:t>
            </a:r>
            <a:endParaRPr sz="1200" b="1">
              <a:solidFill>
                <a:srgbClr val="2E75B5"/>
              </a:solidFill>
              <a:latin typeface="Arial"/>
              <a:ea typeface="Arial"/>
              <a:cs typeface="Arial"/>
              <a:sym typeface="Arial"/>
            </a:endParaRPr>
          </a:p>
          <a:p>
            <a:pPr marL="12700" marR="0" lvl="0" indent="0" algn="l" rtl="0">
              <a:lnSpc>
                <a:spcPct val="150000"/>
              </a:lnSpc>
              <a:spcBef>
                <a:spcPts val="95"/>
              </a:spcBef>
              <a:spcAft>
                <a:spcPts val="0"/>
              </a:spcAft>
              <a:buNone/>
            </a:pPr>
            <a:r>
              <a:rPr lang="ja-JP" sz="1100" b="1">
                <a:solidFill>
                  <a:srgbClr val="0070C0"/>
                </a:solidFill>
                <a:latin typeface="Arial"/>
                <a:ea typeface="Arial"/>
                <a:cs typeface="Arial"/>
                <a:sym typeface="Arial"/>
              </a:rPr>
              <a:t>　　</a:t>
            </a:r>
            <a:r>
              <a:rPr lang="ja-JP" sz="1400" b="1">
                <a:solidFill>
                  <a:schemeClr val="dk1"/>
                </a:solidFill>
                <a:latin typeface="Arial"/>
                <a:ea typeface="Arial"/>
                <a:cs typeface="Arial"/>
                <a:sym typeface="Arial"/>
              </a:rPr>
              <a:t>☐ </a:t>
            </a:r>
            <a:r>
              <a:rPr lang="ja-JP" sz="1200" b="1">
                <a:solidFill>
                  <a:schemeClr val="dk1"/>
                </a:solidFill>
                <a:latin typeface="Arial"/>
                <a:ea typeface="Arial"/>
                <a:cs typeface="Arial"/>
                <a:sym typeface="Arial"/>
              </a:rPr>
              <a:t>8/3（水）　　　　　　　　　    </a:t>
            </a:r>
            <a:endParaRPr sz="1200" b="1">
              <a:solidFill>
                <a:schemeClr val="dk1"/>
              </a:solidFill>
              <a:latin typeface="Arial"/>
              <a:ea typeface="Arial"/>
              <a:cs typeface="Arial"/>
              <a:sym typeface="Arial"/>
            </a:endParaRPr>
          </a:p>
          <a:p>
            <a:pPr marL="0" marR="0" lvl="0" indent="0" algn="l" rtl="0">
              <a:spcBef>
                <a:spcPts val="0"/>
              </a:spcBef>
              <a:spcAft>
                <a:spcPts val="0"/>
              </a:spcAft>
              <a:buNone/>
            </a:pPr>
            <a:endParaRPr sz="1200" b="1">
              <a:solidFill>
                <a:srgbClr val="2E75B5"/>
              </a:solidFill>
              <a:latin typeface="Meiryo"/>
              <a:ea typeface="Meiryo"/>
              <a:cs typeface="Meiryo"/>
              <a:sym typeface="Meiryo"/>
            </a:endParaRPr>
          </a:p>
          <a:p>
            <a:pPr marL="0" marR="0" lvl="0" indent="0" algn="l" rtl="0">
              <a:spcBef>
                <a:spcPts val="0"/>
              </a:spcBef>
              <a:spcAft>
                <a:spcPts val="0"/>
              </a:spcAft>
              <a:buNone/>
            </a:pPr>
            <a:r>
              <a:rPr lang="ja-JP" sz="1200" b="1">
                <a:solidFill>
                  <a:srgbClr val="2E75B5"/>
                </a:solidFill>
                <a:latin typeface="Meiryo"/>
                <a:ea typeface="Meiryo"/>
                <a:cs typeface="Meiryo"/>
                <a:sym typeface="Meiryo"/>
              </a:rPr>
              <a:t>定年再雇用（継続雇用制度）と同一労働同一賃金</a:t>
            </a:r>
            <a:endParaRPr/>
          </a:p>
          <a:p>
            <a:pPr marL="0" marR="0" lvl="0" indent="0" algn="l" rtl="0">
              <a:lnSpc>
                <a:spcPct val="150000"/>
              </a:lnSpc>
              <a:spcBef>
                <a:spcPts val="0"/>
              </a:spcBef>
              <a:spcAft>
                <a:spcPts val="0"/>
              </a:spcAft>
              <a:buNone/>
            </a:pPr>
            <a:r>
              <a:rPr lang="ja-JP" sz="1200" b="1">
                <a:solidFill>
                  <a:srgbClr val="2E75B5"/>
                </a:solidFill>
                <a:latin typeface="Meiryo"/>
                <a:ea typeface="Meiryo"/>
                <a:cs typeface="Meiryo"/>
                <a:sym typeface="Meiryo"/>
              </a:rPr>
              <a:t>　  </a:t>
            </a:r>
            <a:r>
              <a:rPr lang="ja-JP" sz="1000" b="1">
                <a:solidFill>
                  <a:schemeClr val="dk1"/>
                </a:solidFill>
                <a:latin typeface="Arial"/>
                <a:ea typeface="Arial"/>
                <a:cs typeface="Arial"/>
                <a:sym typeface="Arial"/>
              </a:rPr>
              <a:t> </a:t>
            </a:r>
            <a:r>
              <a:rPr lang="ja-JP" sz="1400" b="1">
                <a:solidFill>
                  <a:schemeClr val="dk1"/>
                </a:solidFill>
                <a:latin typeface="Arial"/>
                <a:ea typeface="Arial"/>
                <a:cs typeface="Arial"/>
                <a:sym typeface="Arial"/>
              </a:rPr>
              <a:t>☐ </a:t>
            </a:r>
            <a:r>
              <a:rPr lang="ja-JP" sz="1200" b="1">
                <a:solidFill>
                  <a:schemeClr val="dk1"/>
                </a:solidFill>
                <a:latin typeface="Arial"/>
                <a:ea typeface="Arial"/>
                <a:cs typeface="Arial"/>
                <a:sym typeface="Arial"/>
              </a:rPr>
              <a:t>8/10（水）　</a:t>
            </a:r>
            <a:endParaRPr sz="1200" b="1">
              <a:solidFill>
                <a:schemeClr val="dk1"/>
              </a:solidFill>
              <a:latin typeface="Arial"/>
              <a:ea typeface="Arial"/>
              <a:cs typeface="Arial"/>
              <a:sym typeface="Arial"/>
            </a:endParaRPr>
          </a:p>
          <a:p>
            <a:pPr marL="0" marR="0" lvl="0" indent="0" algn="l" rtl="0">
              <a:lnSpc>
                <a:spcPct val="150000"/>
              </a:lnSpc>
              <a:spcBef>
                <a:spcPts val="0"/>
              </a:spcBef>
              <a:spcAft>
                <a:spcPts val="0"/>
              </a:spcAft>
              <a:buNone/>
            </a:pPr>
            <a:r>
              <a:rPr lang="ja-JP" sz="1200" b="1">
                <a:solidFill>
                  <a:srgbClr val="2E75B5"/>
                </a:solidFill>
                <a:latin typeface="Meiryo"/>
                <a:ea typeface="Meiryo"/>
                <a:cs typeface="Meiryo"/>
                <a:sym typeface="Meiryo"/>
              </a:rPr>
              <a:t>労働時間の適正把握のためのガイドラインを学ぼう</a:t>
            </a:r>
            <a:endParaRPr/>
          </a:p>
          <a:p>
            <a:pPr marL="0" marR="0" lvl="0" indent="0" algn="l" rtl="0">
              <a:lnSpc>
                <a:spcPct val="150000"/>
              </a:lnSpc>
              <a:spcBef>
                <a:spcPts val="0"/>
              </a:spcBef>
              <a:spcAft>
                <a:spcPts val="0"/>
              </a:spcAft>
              <a:buNone/>
            </a:pPr>
            <a:r>
              <a:rPr lang="ja-JP" sz="1400" b="1">
                <a:solidFill>
                  <a:schemeClr val="dk1"/>
                </a:solidFill>
                <a:latin typeface="Calibri"/>
                <a:ea typeface="Calibri"/>
                <a:cs typeface="Calibri"/>
                <a:sym typeface="Calibri"/>
              </a:rPr>
              <a:t>☐</a:t>
            </a:r>
            <a:r>
              <a:rPr lang="ja-JP" sz="1200" b="1">
                <a:solidFill>
                  <a:schemeClr val="dk1"/>
                </a:solidFill>
                <a:latin typeface="Meiryo"/>
                <a:ea typeface="Meiryo"/>
                <a:cs typeface="Meiryo"/>
                <a:sym typeface="Meiryo"/>
              </a:rPr>
              <a:t> </a:t>
            </a:r>
            <a:r>
              <a:rPr lang="ja-JP" sz="1200" b="1">
                <a:solidFill>
                  <a:schemeClr val="dk1"/>
                </a:solidFill>
                <a:latin typeface="Calibri"/>
                <a:ea typeface="Calibri"/>
                <a:cs typeface="Calibri"/>
                <a:sym typeface="Calibri"/>
              </a:rPr>
              <a:t>8/24（水）</a:t>
            </a:r>
            <a:r>
              <a:rPr lang="ja-JP" sz="1200" b="1">
                <a:solidFill>
                  <a:schemeClr val="dk1"/>
                </a:solidFill>
                <a:latin typeface="Meiryo"/>
                <a:ea typeface="Meiryo"/>
                <a:cs typeface="Meiryo"/>
                <a:sym typeface="Meiryo"/>
              </a:rPr>
              <a:t>　</a:t>
            </a:r>
            <a:endParaRPr sz="1200" b="1">
              <a:solidFill>
                <a:schemeClr val="dk1"/>
              </a:solidFill>
              <a:latin typeface="Meiryo"/>
              <a:ea typeface="Meiryo"/>
              <a:cs typeface="Meiryo"/>
              <a:sym typeface="Meiryo"/>
            </a:endParaRPr>
          </a:p>
          <a:p>
            <a:pPr marL="0" marR="0" lvl="0" indent="0" algn="l" rtl="0">
              <a:lnSpc>
                <a:spcPct val="150000"/>
              </a:lnSpc>
              <a:spcBef>
                <a:spcPts val="0"/>
              </a:spcBef>
              <a:spcAft>
                <a:spcPts val="0"/>
              </a:spcAft>
              <a:buNone/>
            </a:pPr>
            <a:r>
              <a:rPr lang="ja-JP" sz="1200" b="1">
                <a:solidFill>
                  <a:schemeClr val="dk1"/>
                </a:solidFill>
                <a:latin typeface="Arial"/>
                <a:ea typeface="Arial"/>
                <a:cs typeface="Arial"/>
                <a:sym typeface="Arial"/>
              </a:rPr>
              <a:t>　　　　　　　　</a:t>
            </a:r>
            <a:endParaRPr sz="1200" b="1">
              <a:solidFill>
                <a:schemeClr val="dk1"/>
              </a:solidFill>
              <a:latin typeface="Arial"/>
              <a:ea typeface="Arial"/>
              <a:cs typeface="Arial"/>
              <a:sym typeface="Arial"/>
            </a:endParaRPr>
          </a:p>
          <a:p>
            <a:pPr marL="0" marR="0" lvl="0" indent="0" algn="l" rtl="0">
              <a:spcBef>
                <a:spcPts val="0"/>
              </a:spcBef>
              <a:spcAft>
                <a:spcPts val="0"/>
              </a:spcAft>
              <a:buNone/>
            </a:pPr>
            <a:r>
              <a:rPr lang="ja-JP" sz="1100" b="1">
                <a:solidFill>
                  <a:srgbClr val="0070C0"/>
                </a:solidFill>
                <a:latin typeface="Meiryo"/>
                <a:ea typeface="Meiryo"/>
                <a:cs typeface="Meiryo"/>
                <a:sym typeface="Meiryo"/>
              </a:rPr>
              <a:t>従業員からパワハラ被害があった旨の報告を受けた場合の対応方法　　　　　　　　　　　　　　　　</a:t>
            </a:r>
            <a:endParaRPr sz="1100" b="1">
              <a:solidFill>
                <a:srgbClr val="0070C0"/>
              </a:solidFill>
              <a:latin typeface="Arial"/>
              <a:ea typeface="Arial"/>
              <a:cs typeface="Arial"/>
              <a:sym typeface="Arial"/>
            </a:endParaRPr>
          </a:p>
          <a:p>
            <a:pPr marL="0" marR="0" lvl="0" indent="0" algn="l" rtl="0">
              <a:lnSpc>
                <a:spcPct val="150000"/>
              </a:lnSpc>
              <a:spcBef>
                <a:spcPts val="0"/>
              </a:spcBef>
              <a:spcAft>
                <a:spcPts val="0"/>
              </a:spcAft>
              <a:buNone/>
            </a:pPr>
            <a:r>
              <a:rPr lang="ja-JP" sz="1100" b="1">
                <a:solidFill>
                  <a:srgbClr val="0070C0"/>
                </a:solidFill>
                <a:latin typeface="Arial"/>
                <a:ea typeface="Arial"/>
                <a:cs typeface="Arial"/>
                <a:sym typeface="Arial"/>
              </a:rPr>
              <a:t>　　</a:t>
            </a:r>
            <a:r>
              <a:rPr lang="ja-JP" sz="1400" b="1">
                <a:solidFill>
                  <a:schemeClr val="dk1"/>
                </a:solidFill>
                <a:latin typeface="Arial"/>
                <a:ea typeface="Arial"/>
                <a:cs typeface="Arial"/>
                <a:sym typeface="Arial"/>
              </a:rPr>
              <a:t> ☐ </a:t>
            </a:r>
            <a:r>
              <a:rPr lang="ja-JP" sz="1200" b="1">
                <a:solidFill>
                  <a:schemeClr val="dk1"/>
                </a:solidFill>
                <a:latin typeface="Arial"/>
                <a:ea typeface="Arial"/>
                <a:cs typeface="Arial"/>
                <a:sym typeface="Arial"/>
              </a:rPr>
              <a:t>8/31（水）</a:t>
            </a:r>
            <a:endParaRPr sz="1200" b="1">
              <a:solidFill>
                <a:schemeClr val="dk1"/>
              </a:solidFill>
              <a:latin typeface="Arial"/>
              <a:ea typeface="Arial"/>
              <a:cs typeface="Arial"/>
              <a:sym typeface="Arial"/>
            </a:endParaRPr>
          </a:p>
        </p:txBody>
      </p:sp>
      <p:sp>
        <p:nvSpPr>
          <p:cNvPr id="139" name="Google Shape;139;p2"/>
          <p:cNvSpPr txBox="1"/>
          <p:nvPr/>
        </p:nvSpPr>
        <p:spPr>
          <a:xfrm>
            <a:off x="1134958" y="1386947"/>
            <a:ext cx="5780750" cy="25391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050" b="1">
                <a:solidFill>
                  <a:schemeClr val="dk1"/>
                </a:solidFill>
                <a:latin typeface="Arial"/>
                <a:ea typeface="Arial"/>
                <a:cs typeface="Arial"/>
                <a:sym typeface="Arial"/>
              </a:rPr>
              <a:t>今回の無料WEBセミナーの開催時間は、すべて14:00~14:45(約45分)を予定しております。</a:t>
            </a:r>
            <a:endParaRPr sz="1050" b="1">
              <a:solidFill>
                <a:schemeClr val="dk1"/>
              </a:solidFill>
              <a:latin typeface="Arial"/>
              <a:ea typeface="Arial"/>
              <a:cs typeface="Arial"/>
              <a:sym typeface="Arial"/>
            </a:endParaRPr>
          </a:p>
        </p:txBody>
      </p:sp>
      <p:sp>
        <p:nvSpPr>
          <p:cNvPr id="140" name="Google Shape;140;p2"/>
          <p:cNvSpPr txBox="1"/>
          <p:nvPr/>
        </p:nvSpPr>
        <p:spPr>
          <a:xfrm>
            <a:off x="3118637" y="9377494"/>
            <a:ext cx="3739363"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100">
                <a:solidFill>
                  <a:schemeClr val="lt1"/>
                </a:solidFill>
                <a:latin typeface="Calibri"/>
                <a:ea typeface="Calibri"/>
                <a:cs typeface="Calibri"/>
                <a:sym typeface="Calibri"/>
              </a:rPr>
              <a:t>〒020-0878　岩手県盛岡市肴町4－5 カガヤ肴町ビル３階</a:t>
            </a:r>
            <a:endParaRPr sz="1100">
              <a:solidFill>
                <a:schemeClr val="lt1"/>
              </a:solidFill>
              <a:latin typeface="Calibri"/>
              <a:ea typeface="Calibri"/>
              <a:cs typeface="Calibri"/>
              <a:sym typeface="Calibri"/>
            </a:endParaRPr>
          </a:p>
          <a:p>
            <a:pPr marL="0" marR="0" lvl="0" indent="0" algn="l" rtl="0">
              <a:spcBef>
                <a:spcPts val="0"/>
              </a:spcBef>
              <a:spcAft>
                <a:spcPts val="0"/>
              </a:spcAft>
              <a:buNone/>
            </a:pPr>
            <a:r>
              <a:rPr lang="ja-JP" sz="1100">
                <a:solidFill>
                  <a:schemeClr val="lt1"/>
                </a:solidFill>
                <a:latin typeface="Calibri"/>
                <a:ea typeface="Calibri"/>
                <a:cs typeface="Calibri"/>
                <a:sym typeface="Calibri"/>
              </a:rPr>
              <a:t>  TEL: 0120-664-643 　FAX:019-681-0996</a:t>
            </a:r>
            <a:endParaRPr/>
          </a:p>
        </p:txBody>
      </p:sp>
      <p:sp>
        <p:nvSpPr>
          <p:cNvPr id="141" name="Google Shape;141;p2"/>
          <p:cNvSpPr txBox="1"/>
          <p:nvPr/>
        </p:nvSpPr>
        <p:spPr>
          <a:xfrm>
            <a:off x="334096" y="9358100"/>
            <a:ext cx="2492990" cy="43858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1200" b="1">
                <a:solidFill>
                  <a:schemeClr val="lt1"/>
                </a:solidFill>
                <a:latin typeface="Calibri"/>
                <a:ea typeface="Calibri"/>
                <a:cs typeface="Calibri"/>
                <a:sym typeface="Calibri"/>
              </a:rPr>
              <a:t>岩手働き方改革推進支援センター</a:t>
            </a:r>
            <a:br>
              <a:rPr lang="ja-JP" sz="1200" b="1">
                <a:solidFill>
                  <a:schemeClr val="lt1"/>
                </a:solidFill>
                <a:latin typeface="Calibri"/>
                <a:ea typeface="Calibri"/>
                <a:cs typeface="Calibri"/>
                <a:sym typeface="Calibri"/>
              </a:rPr>
            </a:br>
            <a:r>
              <a:rPr lang="ja-JP" sz="1050" b="1">
                <a:solidFill>
                  <a:schemeClr val="lt1"/>
                </a:solidFill>
                <a:latin typeface="Calibri"/>
                <a:ea typeface="Calibri"/>
                <a:cs typeface="Calibri"/>
                <a:sym typeface="Calibri"/>
              </a:rPr>
              <a:t>実施機関/(株)タスクールPlus</a:t>
            </a:r>
            <a:endParaRPr/>
          </a:p>
        </p:txBody>
      </p:sp>
      <p:sp>
        <p:nvSpPr>
          <p:cNvPr id="142" name="Google Shape;142;p2"/>
          <p:cNvSpPr txBox="1"/>
          <p:nvPr/>
        </p:nvSpPr>
        <p:spPr>
          <a:xfrm>
            <a:off x="155552" y="175061"/>
            <a:ext cx="5060155" cy="6001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100">
                <a:solidFill>
                  <a:schemeClr val="lt1"/>
                </a:solidFill>
                <a:latin typeface="Arial"/>
                <a:ea typeface="Arial"/>
                <a:cs typeface="Arial"/>
                <a:sym typeface="Arial"/>
              </a:rPr>
              <a:t>お申込みはご希望の受講日に☑を入れ、貴社名などの項目にご記入の上、</a:t>
            </a:r>
            <a:endParaRPr sz="1100">
              <a:solidFill>
                <a:schemeClr val="lt1"/>
              </a:solidFill>
              <a:latin typeface="Arial"/>
              <a:ea typeface="Arial"/>
              <a:cs typeface="Arial"/>
              <a:sym typeface="Arial"/>
            </a:endParaRPr>
          </a:p>
          <a:p>
            <a:pPr marL="0" marR="0" lvl="0" indent="0" algn="l" rtl="0">
              <a:spcBef>
                <a:spcPts val="0"/>
              </a:spcBef>
              <a:spcAft>
                <a:spcPts val="0"/>
              </a:spcAft>
              <a:buNone/>
            </a:pPr>
            <a:r>
              <a:rPr lang="ja-JP" sz="1100">
                <a:solidFill>
                  <a:schemeClr val="lt1"/>
                </a:solidFill>
                <a:latin typeface="Arial"/>
                <a:ea typeface="Arial"/>
                <a:cs typeface="Arial"/>
                <a:sym typeface="Arial"/>
              </a:rPr>
              <a:t>切り取らずにそのままFAXか、Mail、又は右側のQRコードを読み込んでお申し込みをおねがいします。</a:t>
            </a:r>
            <a:endParaRPr sz="1100">
              <a:solidFill>
                <a:schemeClr val="lt1"/>
              </a:solidFill>
              <a:latin typeface="Arial"/>
              <a:ea typeface="Arial"/>
              <a:cs typeface="Arial"/>
              <a:sym typeface="Arial"/>
            </a:endParaRPr>
          </a:p>
        </p:txBody>
      </p:sp>
      <p:sp>
        <p:nvSpPr>
          <p:cNvPr id="143" name="Google Shape;143;p2"/>
          <p:cNvSpPr txBox="1"/>
          <p:nvPr/>
        </p:nvSpPr>
        <p:spPr>
          <a:xfrm>
            <a:off x="1128590" y="1635405"/>
            <a:ext cx="5145961" cy="25391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050" b="1">
                <a:solidFill>
                  <a:srgbClr val="FF0000"/>
                </a:solidFill>
                <a:latin typeface="Arial"/>
                <a:ea typeface="Arial"/>
                <a:cs typeface="Arial"/>
                <a:sym typeface="Arial"/>
              </a:rPr>
              <a:t>＊WEBセミナーのお申し込みは、セミナー開催の3日前までとさせて頂きます。</a:t>
            </a:r>
            <a:endParaRPr sz="1050" b="1">
              <a:solidFill>
                <a:srgbClr val="FF0000"/>
              </a:solidFill>
              <a:latin typeface="Arial"/>
              <a:ea typeface="Arial"/>
              <a:cs typeface="Arial"/>
              <a:sym typeface="Arial"/>
            </a:endParaRPr>
          </a:p>
        </p:txBody>
      </p:sp>
      <p:sp>
        <p:nvSpPr>
          <p:cNvPr id="144" name="Google Shape;144;p2"/>
          <p:cNvSpPr txBox="1"/>
          <p:nvPr/>
        </p:nvSpPr>
        <p:spPr>
          <a:xfrm>
            <a:off x="2707589" y="9332700"/>
            <a:ext cx="498176"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sz="2800">
                <a:solidFill>
                  <a:schemeClr val="lt1"/>
                </a:solidFill>
                <a:latin typeface="Calibri"/>
                <a:ea typeface="Calibri"/>
                <a:cs typeface="Calibri"/>
                <a:sym typeface="Calibri"/>
              </a:rPr>
              <a:t>：</a:t>
            </a:r>
            <a:endParaRPr sz="2800">
              <a:solidFill>
                <a:schemeClr val="lt1"/>
              </a:solidFill>
              <a:latin typeface="Calibri"/>
              <a:ea typeface="Calibri"/>
              <a:cs typeface="Calibri"/>
              <a:sym typeface="Calibri"/>
            </a:endParaRPr>
          </a:p>
        </p:txBody>
      </p:sp>
      <p:sp>
        <p:nvSpPr>
          <p:cNvPr id="145" name="Google Shape;145;p2"/>
          <p:cNvSpPr/>
          <p:nvPr/>
        </p:nvSpPr>
        <p:spPr>
          <a:xfrm>
            <a:off x="1234439" y="3165962"/>
            <a:ext cx="5343055" cy="601225"/>
          </a:xfrm>
          <a:prstGeom prst="rect">
            <a:avLst/>
          </a:prstGeom>
          <a:no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6" name="Google Shape;146;p2"/>
          <p:cNvSpPr/>
          <p:nvPr/>
        </p:nvSpPr>
        <p:spPr>
          <a:xfrm>
            <a:off x="1234439" y="2527862"/>
            <a:ext cx="5343055" cy="588488"/>
          </a:xfrm>
          <a:prstGeom prst="rect">
            <a:avLst/>
          </a:prstGeom>
          <a:no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 name="Google Shape;147;p2"/>
          <p:cNvSpPr/>
          <p:nvPr/>
        </p:nvSpPr>
        <p:spPr>
          <a:xfrm>
            <a:off x="1234439" y="1852908"/>
            <a:ext cx="5343055" cy="588488"/>
          </a:xfrm>
          <a:prstGeom prst="rect">
            <a:avLst/>
          </a:prstGeom>
          <a:no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8" name="Google Shape;148;p2"/>
          <p:cNvSpPr/>
          <p:nvPr/>
        </p:nvSpPr>
        <p:spPr>
          <a:xfrm>
            <a:off x="1234439" y="3836147"/>
            <a:ext cx="5343055" cy="627643"/>
          </a:xfrm>
          <a:prstGeom prst="rect">
            <a:avLst/>
          </a:prstGeom>
          <a:no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49" name="Google Shape;149;p2"/>
          <p:cNvPicPr preferRelativeResize="0"/>
          <p:nvPr/>
        </p:nvPicPr>
        <p:blipFill rotWithShape="1">
          <a:blip r:embed="rId3">
            <a:alphaModFix/>
          </a:blip>
          <a:srcRect/>
          <a:stretch/>
        </p:blipFill>
        <p:spPr>
          <a:xfrm>
            <a:off x="5587768" y="112039"/>
            <a:ext cx="989726" cy="974616"/>
          </a:xfrm>
          <a:prstGeom prst="rect">
            <a:avLst/>
          </a:prstGeom>
          <a:noFill/>
          <a:ln>
            <a:noFill/>
          </a:ln>
        </p:spPr>
      </p:pic>
    </p:spTree>
  </p:cSld>
  <p:clrMapOvr>
    <a:masterClrMapping/>
  </p:clrMapOvr>
</p:sld>
</file>

<file path=ppt/theme/theme1.xml><?xml version="1.0" encoding="utf-8"?>
<a:theme xmlns:a="http://schemas.openxmlformats.org/drawingml/2006/main" name="Office テーマ">
  <a:themeElements>
    <a:clrScheme name="Office テーマ">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703</Words>
  <Application>Microsoft Office PowerPoint</Application>
  <PresentationFormat>A4 210 x 297 mm</PresentationFormat>
  <Paragraphs>88</Paragraphs>
  <Slides>2</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revision>1</cp:revision>
  <dcterms:created xsi:type="dcterms:W3CDTF">2022-07-14T06:20:06Z</dcterms:created>
  <dcterms:modified xsi:type="dcterms:W3CDTF">2022-07-14T06:20:14Z</dcterms:modified>
</cp:coreProperties>
</file>