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72" r:id="rId1"/>
  </p:sldMasterIdLst>
  <p:sldIdLst>
    <p:sldId id="256" r:id="rId2"/>
    <p:sldId id="257" r:id="rId3"/>
  </p:sldIdLst>
  <p:sldSz cx="6858000" cy="9144000" type="screen4x3"/>
  <p:notesSz cx="6735763" cy="98663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99"/>
    <a:srgbClr val="FF0066"/>
    <a:srgbClr val="FFCCFF"/>
    <a:srgbClr val="FFCCCC"/>
    <a:srgbClr val="FF6600"/>
    <a:srgbClr val="8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1471" autoAdjust="0"/>
    <p:restoredTop sz="94660"/>
  </p:normalViewPr>
  <p:slideViewPr>
    <p:cSldViewPr snapToGrid="0">
      <p:cViewPr varScale="1">
        <p:scale>
          <a:sx n="55" d="100"/>
          <a:sy n="55" d="100"/>
        </p:scale>
        <p:origin x="1986"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085CFBDE-9CFF-464E-B380-94BA27624688}" type="datetimeFigureOut">
              <a:rPr kumimoji="1" lang="ja-JP" altLang="en-US" smtClean="0"/>
              <a:t>2021/1/28</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3E162536-1DDA-4911-86E6-C71FAF91E302}" type="slidenum">
              <a:rPr kumimoji="1" lang="ja-JP" altLang="en-US" smtClean="0"/>
              <a:t>‹#›</a:t>
            </a:fld>
            <a:endParaRPr kumimoji="1" lang="ja-JP" altLang="en-US" dirty="0"/>
          </a:p>
        </p:txBody>
      </p:sp>
    </p:spTree>
    <p:extLst>
      <p:ext uri="{BB962C8B-B14F-4D97-AF65-F5344CB8AC3E}">
        <p14:creationId xmlns:p14="http://schemas.microsoft.com/office/powerpoint/2010/main" val="8294061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085CFBDE-9CFF-464E-B380-94BA27624688}" type="datetimeFigureOut">
              <a:rPr kumimoji="1" lang="ja-JP" altLang="en-US" smtClean="0"/>
              <a:t>2021/1/28</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3E162536-1DDA-4911-86E6-C71FAF91E302}" type="slidenum">
              <a:rPr kumimoji="1" lang="ja-JP" altLang="en-US" smtClean="0"/>
              <a:t>‹#›</a:t>
            </a:fld>
            <a:endParaRPr kumimoji="1" lang="ja-JP" altLang="en-US" dirty="0"/>
          </a:p>
        </p:txBody>
      </p:sp>
    </p:spTree>
    <p:extLst>
      <p:ext uri="{BB962C8B-B14F-4D97-AF65-F5344CB8AC3E}">
        <p14:creationId xmlns:p14="http://schemas.microsoft.com/office/powerpoint/2010/main" val="3967398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085CFBDE-9CFF-464E-B380-94BA27624688}" type="datetimeFigureOut">
              <a:rPr kumimoji="1" lang="ja-JP" altLang="en-US" smtClean="0"/>
              <a:t>2021/1/28</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3E162536-1DDA-4911-86E6-C71FAF91E302}" type="slidenum">
              <a:rPr kumimoji="1" lang="ja-JP" altLang="en-US" smtClean="0"/>
              <a:t>‹#›</a:t>
            </a:fld>
            <a:endParaRPr kumimoji="1" lang="ja-JP" altLang="en-US" dirty="0"/>
          </a:p>
        </p:txBody>
      </p:sp>
    </p:spTree>
    <p:extLst>
      <p:ext uri="{BB962C8B-B14F-4D97-AF65-F5344CB8AC3E}">
        <p14:creationId xmlns:p14="http://schemas.microsoft.com/office/powerpoint/2010/main" val="38636704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085CFBDE-9CFF-464E-B380-94BA27624688}" type="datetimeFigureOut">
              <a:rPr kumimoji="1" lang="ja-JP" altLang="en-US" smtClean="0"/>
              <a:t>2021/1/28</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3E162536-1DDA-4911-86E6-C71FAF91E302}" type="slidenum">
              <a:rPr kumimoji="1" lang="ja-JP" altLang="en-US" smtClean="0"/>
              <a:t>‹#›</a:t>
            </a:fld>
            <a:endParaRPr kumimoji="1" lang="ja-JP" altLang="en-US" dirty="0"/>
          </a:p>
        </p:txBody>
      </p:sp>
    </p:spTree>
    <p:extLst>
      <p:ext uri="{BB962C8B-B14F-4D97-AF65-F5344CB8AC3E}">
        <p14:creationId xmlns:p14="http://schemas.microsoft.com/office/powerpoint/2010/main" val="28106240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085CFBDE-9CFF-464E-B380-94BA27624688}" type="datetimeFigureOut">
              <a:rPr kumimoji="1" lang="ja-JP" altLang="en-US" smtClean="0"/>
              <a:t>2021/1/28</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3E162536-1DDA-4911-86E6-C71FAF91E302}" type="slidenum">
              <a:rPr kumimoji="1" lang="ja-JP" altLang="en-US" smtClean="0"/>
              <a:t>‹#›</a:t>
            </a:fld>
            <a:endParaRPr kumimoji="1" lang="ja-JP" altLang="en-US" dirty="0"/>
          </a:p>
        </p:txBody>
      </p:sp>
    </p:spTree>
    <p:extLst>
      <p:ext uri="{BB962C8B-B14F-4D97-AF65-F5344CB8AC3E}">
        <p14:creationId xmlns:p14="http://schemas.microsoft.com/office/powerpoint/2010/main" val="30930759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085CFBDE-9CFF-464E-B380-94BA27624688}" type="datetimeFigureOut">
              <a:rPr kumimoji="1" lang="ja-JP" altLang="en-US" smtClean="0"/>
              <a:t>2021/1/28</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3E162536-1DDA-4911-86E6-C71FAF91E302}" type="slidenum">
              <a:rPr kumimoji="1" lang="ja-JP" altLang="en-US" smtClean="0"/>
              <a:t>‹#›</a:t>
            </a:fld>
            <a:endParaRPr kumimoji="1" lang="ja-JP" altLang="en-US" dirty="0"/>
          </a:p>
        </p:txBody>
      </p:sp>
    </p:spTree>
    <p:extLst>
      <p:ext uri="{BB962C8B-B14F-4D97-AF65-F5344CB8AC3E}">
        <p14:creationId xmlns:p14="http://schemas.microsoft.com/office/powerpoint/2010/main" val="19861933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4" name="Content Placeholder 3"/>
          <p:cNvSpPr>
            <a:spLocks noGrp="1"/>
          </p:cNvSpPr>
          <p:nvPr>
            <p:ph sz="half" idx="2"/>
          </p:nvPr>
        </p:nvSpPr>
        <p:spPr>
          <a:xfrm>
            <a:off x="472381" y="3340100"/>
            <a:ext cx="2901255" cy="4912784"/>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3471863" y="3340100"/>
            <a:ext cx="2915543" cy="4912784"/>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085CFBDE-9CFF-464E-B380-94BA27624688}" type="datetimeFigureOut">
              <a:rPr kumimoji="1" lang="ja-JP" altLang="en-US" smtClean="0"/>
              <a:t>2021/1/28</a:t>
            </a:fld>
            <a:endParaRPr kumimoji="1" lang="ja-JP" altLang="en-US" dirty="0"/>
          </a:p>
        </p:txBody>
      </p:sp>
      <p:sp>
        <p:nvSpPr>
          <p:cNvPr id="8" name="Footer Placeholder 7"/>
          <p:cNvSpPr>
            <a:spLocks noGrp="1"/>
          </p:cNvSpPr>
          <p:nvPr>
            <p:ph type="ftr" sz="quarter" idx="11"/>
          </p:nvPr>
        </p:nvSpPr>
        <p:spPr/>
        <p:txBody>
          <a:bodyPr/>
          <a:lstStyle/>
          <a:p>
            <a:endParaRPr kumimoji="1" lang="ja-JP" altLang="en-US" dirty="0"/>
          </a:p>
        </p:txBody>
      </p:sp>
      <p:sp>
        <p:nvSpPr>
          <p:cNvPr id="9" name="Slide Number Placeholder 8"/>
          <p:cNvSpPr>
            <a:spLocks noGrp="1"/>
          </p:cNvSpPr>
          <p:nvPr>
            <p:ph type="sldNum" sz="quarter" idx="12"/>
          </p:nvPr>
        </p:nvSpPr>
        <p:spPr/>
        <p:txBody>
          <a:bodyPr/>
          <a:lstStyle/>
          <a:p>
            <a:fld id="{3E162536-1DDA-4911-86E6-C71FAF91E302}" type="slidenum">
              <a:rPr kumimoji="1" lang="ja-JP" altLang="en-US" smtClean="0"/>
              <a:t>‹#›</a:t>
            </a:fld>
            <a:endParaRPr kumimoji="1" lang="ja-JP" altLang="en-US" dirty="0"/>
          </a:p>
        </p:txBody>
      </p:sp>
    </p:spTree>
    <p:extLst>
      <p:ext uri="{BB962C8B-B14F-4D97-AF65-F5344CB8AC3E}">
        <p14:creationId xmlns:p14="http://schemas.microsoft.com/office/powerpoint/2010/main" val="29148489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085CFBDE-9CFF-464E-B380-94BA27624688}" type="datetimeFigureOut">
              <a:rPr kumimoji="1" lang="ja-JP" altLang="en-US" smtClean="0"/>
              <a:t>2021/1/28</a:t>
            </a:fld>
            <a:endParaRPr kumimoji="1" lang="ja-JP" altLang="en-US" dirty="0"/>
          </a:p>
        </p:txBody>
      </p:sp>
      <p:sp>
        <p:nvSpPr>
          <p:cNvPr id="4" name="Footer Placeholder 3"/>
          <p:cNvSpPr>
            <a:spLocks noGrp="1"/>
          </p:cNvSpPr>
          <p:nvPr>
            <p:ph type="ftr" sz="quarter" idx="11"/>
          </p:nvPr>
        </p:nvSpPr>
        <p:spPr/>
        <p:txBody>
          <a:bodyPr/>
          <a:lstStyle/>
          <a:p>
            <a:endParaRPr kumimoji="1" lang="ja-JP" altLang="en-US" dirty="0"/>
          </a:p>
        </p:txBody>
      </p:sp>
      <p:sp>
        <p:nvSpPr>
          <p:cNvPr id="5" name="Slide Number Placeholder 4"/>
          <p:cNvSpPr>
            <a:spLocks noGrp="1"/>
          </p:cNvSpPr>
          <p:nvPr>
            <p:ph type="sldNum" sz="quarter" idx="12"/>
          </p:nvPr>
        </p:nvSpPr>
        <p:spPr/>
        <p:txBody>
          <a:bodyPr/>
          <a:lstStyle/>
          <a:p>
            <a:fld id="{3E162536-1DDA-4911-86E6-C71FAF91E302}" type="slidenum">
              <a:rPr kumimoji="1" lang="ja-JP" altLang="en-US" smtClean="0"/>
              <a:t>‹#›</a:t>
            </a:fld>
            <a:endParaRPr kumimoji="1" lang="ja-JP" altLang="en-US" dirty="0"/>
          </a:p>
        </p:txBody>
      </p:sp>
    </p:spTree>
    <p:extLst>
      <p:ext uri="{BB962C8B-B14F-4D97-AF65-F5344CB8AC3E}">
        <p14:creationId xmlns:p14="http://schemas.microsoft.com/office/powerpoint/2010/main" val="21967846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85CFBDE-9CFF-464E-B380-94BA27624688}" type="datetimeFigureOut">
              <a:rPr kumimoji="1" lang="ja-JP" altLang="en-US" smtClean="0"/>
              <a:t>2021/1/28</a:t>
            </a:fld>
            <a:endParaRPr kumimoji="1" lang="ja-JP" altLang="en-US" dirty="0"/>
          </a:p>
        </p:txBody>
      </p:sp>
      <p:sp>
        <p:nvSpPr>
          <p:cNvPr id="3" name="Footer Placeholder 2"/>
          <p:cNvSpPr>
            <a:spLocks noGrp="1"/>
          </p:cNvSpPr>
          <p:nvPr>
            <p:ph type="ftr" sz="quarter" idx="11"/>
          </p:nvPr>
        </p:nvSpPr>
        <p:spPr/>
        <p:txBody>
          <a:bodyPr/>
          <a:lstStyle/>
          <a:p>
            <a:endParaRPr kumimoji="1" lang="ja-JP" altLang="en-US" dirty="0"/>
          </a:p>
        </p:txBody>
      </p:sp>
      <p:sp>
        <p:nvSpPr>
          <p:cNvPr id="4" name="Slide Number Placeholder 3"/>
          <p:cNvSpPr>
            <a:spLocks noGrp="1"/>
          </p:cNvSpPr>
          <p:nvPr>
            <p:ph type="sldNum" sz="quarter" idx="12"/>
          </p:nvPr>
        </p:nvSpPr>
        <p:spPr/>
        <p:txBody>
          <a:bodyPr/>
          <a:lstStyle/>
          <a:p>
            <a:fld id="{3E162536-1DDA-4911-86E6-C71FAF91E302}" type="slidenum">
              <a:rPr kumimoji="1" lang="ja-JP" altLang="en-US" smtClean="0"/>
              <a:t>‹#›</a:t>
            </a:fld>
            <a:endParaRPr kumimoji="1" lang="ja-JP" altLang="en-US" dirty="0"/>
          </a:p>
        </p:txBody>
      </p:sp>
    </p:spTree>
    <p:extLst>
      <p:ext uri="{BB962C8B-B14F-4D97-AF65-F5344CB8AC3E}">
        <p14:creationId xmlns:p14="http://schemas.microsoft.com/office/powerpoint/2010/main" val="13045816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085CFBDE-9CFF-464E-B380-94BA27624688}" type="datetimeFigureOut">
              <a:rPr kumimoji="1" lang="ja-JP" altLang="en-US" smtClean="0"/>
              <a:t>2021/1/28</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3E162536-1DDA-4911-86E6-C71FAF91E302}" type="slidenum">
              <a:rPr kumimoji="1" lang="ja-JP" altLang="en-US" smtClean="0"/>
              <a:t>‹#›</a:t>
            </a:fld>
            <a:endParaRPr kumimoji="1" lang="ja-JP" altLang="en-US" dirty="0"/>
          </a:p>
        </p:txBody>
      </p:sp>
    </p:spTree>
    <p:extLst>
      <p:ext uri="{BB962C8B-B14F-4D97-AF65-F5344CB8AC3E}">
        <p14:creationId xmlns:p14="http://schemas.microsoft.com/office/powerpoint/2010/main" val="40251417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dirty="0" smtClean="0"/>
              <a:t>図を追加</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085CFBDE-9CFF-464E-B380-94BA27624688}" type="datetimeFigureOut">
              <a:rPr kumimoji="1" lang="ja-JP" altLang="en-US" smtClean="0"/>
              <a:t>2021/1/28</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3E162536-1DDA-4911-86E6-C71FAF91E302}" type="slidenum">
              <a:rPr kumimoji="1" lang="ja-JP" altLang="en-US" smtClean="0"/>
              <a:t>‹#›</a:t>
            </a:fld>
            <a:endParaRPr kumimoji="1" lang="ja-JP" altLang="en-US" dirty="0"/>
          </a:p>
        </p:txBody>
      </p:sp>
    </p:spTree>
    <p:extLst>
      <p:ext uri="{BB962C8B-B14F-4D97-AF65-F5344CB8AC3E}">
        <p14:creationId xmlns:p14="http://schemas.microsoft.com/office/powerpoint/2010/main" val="6354820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085CFBDE-9CFF-464E-B380-94BA27624688}" type="datetimeFigureOut">
              <a:rPr kumimoji="1" lang="ja-JP" altLang="en-US" smtClean="0"/>
              <a:t>2021/1/28</a:t>
            </a:fld>
            <a:endParaRPr kumimoji="1" lang="ja-JP" altLang="en-US" dirty="0"/>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dirty="0"/>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3E162536-1DDA-4911-86E6-C71FAF91E302}" type="slidenum">
              <a:rPr kumimoji="1" lang="ja-JP" altLang="en-US" smtClean="0"/>
              <a:t>‹#›</a:t>
            </a:fld>
            <a:endParaRPr kumimoji="1" lang="ja-JP" altLang="en-US" dirty="0"/>
          </a:p>
        </p:txBody>
      </p:sp>
    </p:spTree>
    <p:extLst>
      <p:ext uri="{BB962C8B-B14F-4D97-AF65-F5344CB8AC3E}">
        <p14:creationId xmlns:p14="http://schemas.microsoft.com/office/powerpoint/2010/main" val="416364244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84658" y="5001722"/>
            <a:ext cx="272758" cy="1235178"/>
          </a:xfrm>
          <a:prstGeom prst="rect">
            <a:avLst/>
          </a:prstGeom>
          <a:solidFill>
            <a:schemeClr val="tx2">
              <a:lumMod val="60000"/>
              <a:lumOff val="40000"/>
            </a:schemeClr>
          </a:solidFill>
        </p:spPr>
        <p:txBody>
          <a:bodyPr vert="eaVert" wrap="square" lIns="36000" tIns="0" rIns="36000" bIns="0" rtlCol="0" anchor="ctr" anchorCtr="1">
            <a:spAutoFit/>
          </a:bodyPr>
          <a:lstStyle/>
          <a:p>
            <a:r>
              <a:rPr kumimoji="1" lang="ja-JP" altLang="en-US" sz="1300" dirty="0" smtClean="0">
                <a:solidFill>
                  <a:schemeClr val="bg1"/>
                </a:solidFill>
              </a:rPr>
              <a:t>ワ</a:t>
            </a:r>
            <a:r>
              <a:rPr kumimoji="1" lang="ja-JP" altLang="en-US" sz="1300" dirty="0">
                <a:solidFill>
                  <a:schemeClr val="bg1"/>
                </a:solidFill>
              </a:rPr>
              <a:t>｜</a:t>
            </a:r>
            <a:r>
              <a:rPr kumimoji="1" lang="ja-JP" altLang="en-US" sz="1300" dirty="0" smtClean="0">
                <a:solidFill>
                  <a:schemeClr val="bg1"/>
                </a:solidFill>
              </a:rPr>
              <a:t>クショップ</a:t>
            </a:r>
            <a:endParaRPr kumimoji="1" lang="ja-JP" altLang="en-US" sz="1300" dirty="0">
              <a:solidFill>
                <a:schemeClr val="bg1"/>
              </a:solidFill>
            </a:endParaRPr>
          </a:p>
        </p:txBody>
      </p:sp>
      <p:sp>
        <p:nvSpPr>
          <p:cNvPr id="40" name="テキスト ボックス 39"/>
          <p:cNvSpPr txBox="1"/>
          <p:nvPr/>
        </p:nvSpPr>
        <p:spPr>
          <a:xfrm>
            <a:off x="73932" y="4429553"/>
            <a:ext cx="288147" cy="487642"/>
          </a:xfrm>
          <a:prstGeom prst="rect">
            <a:avLst/>
          </a:prstGeom>
          <a:solidFill>
            <a:schemeClr val="tx2">
              <a:lumMod val="60000"/>
              <a:lumOff val="40000"/>
            </a:schemeClr>
          </a:solidFill>
        </p:spPr>
        <p:txBody>
          <a:bodyPr vert="eaVert" wrap="square" lIns="36000" tIns="0" rIns="36000" bIns="0" rtlCol="0" anchor="ctr" anchorCtr="1">
            <a:spAutoFit/>
          </a:bodyPr>
          <a:lstStyle/>
          <a:p>
            <a:r>
              <a:rPr kumimoji="1" lang="ja-JP" altLang="en-US" sz="1400" dirty="0" smtClean="0">
                <a:solidFill>
                  <a:schemeClr val="bg1"/>
                </a:solidFill>
              </a:rPr>
              <a:t>説明</a:t>
            </a:r>
            <a:endParaRPr kumimoji="1" lang="ja-JP" altLang="en-US" sz="1400" dirty="0">
              <a:solidFill>
                <a:schemeClr val="bg1"/>
              </a:solidFill>
            </a:endParaRPr>
          </a:p>
        </p:txBody>
      </p:sp>
      <p:sp>
        <p:nvSpPr>
          <p:cNvPr id="7" name="テキスト ボックス 6"/>
          <p:cNvSpPr txBox="1"/>
          <p:nvPr/>
        </p:nvSpPr>
        <p:spPr>
          <a:xfrm>
            <a:off x="73932" y="3800476"/>
            <a:ext cx="288147" cy="565054"/>
          </a:xfrm>
          <a:prstGeom prst="rect">
            <a:avLst/>
          </a:prstGeom>
          <a:solidFill>
            <a:schemeClr val="tx2">
              <a:lumMod val="60000"/>
              <a:lumOff val="40000"/>
            </a:schemeClr>
          </a:solidFill>
        </p:spPr>
        <p:txBody>
          <a:bodyPr vert="eaVert" wrap="square" lIns="36000" tIns="0" rIns="36000" bIns="0" rtlCol="0" anchor="ctr" anchorCtr="1">
            <a:spAutoFit/>
          </a:bodyPr>
          <a:lstStyle/>
          <a:p>
            <a:r>
              <a:rPr kumimoji="1" lang="ja-JP" altLang="en-US" sz="1400" dirty="0" smtClean="0">
                <a:solidFill>
                  <a:schemeClr val="bg1"/>
                </a:solidFill>
              </a:rPr>
              <a:t>説明</a:t>
            </a:r>
            <a:endParaRPr kumimoji="1" lang="ja-JP" altLang="en-US" sz="1400" dirty="0">
              <a:solidFill>
                <a:schemeClr val="bg1"/>
              </a:solidFill>
            </a:endParaRPr>
          </a:p>
        </p:txBody>
      </p:sp>
      <p:pic>
        <p:nvPicPr>
          <p:cNvPr id="25" name="図 24"/>
          <p:cNvPicPr/>
          <p:nvPr/>
        </p:nvPicPr>
        <p:blipFill rotWithShape="1">
          <a:blip r:embed="rId2"/>
          <a:srcRect l="53607" t="41802" r="17272" b="22183"/>
          <a:stretch/>
        </p:blipFill>
        <p:spPr bwMode="auto">
          <a:xfrm>
            <a:off x="5135879" y="2287728"/>
            <a:ext cx="1416425" cy="917326"/>
          </a:xfrm>
          <a:prstGeom prst="rect">
            <a:avLst/>
          </a:prstGeom>
          <a:ln>
            <a:noFill/>
          </a:ln>
          <a:extLst>
            <a:ext uri="{53640926-AAD7-44D8-BBD7-CCE9431645EC}">
              <a14:shadowObscured xmlns:a14="http://schemas.microsoft.com/office/drawing/2010/main"/>
            </a:ext>
          </a:extLst>
        </p:spPr>
      </p:pic>
      <p:sp>
        <p:nvSpPr>
          <p:cNvPr id="4" name="テキスト ボックス 3"/>
          <p:cNvSpPr txBox="1"/>
          <p:nvPr/>
        </p:nvSpPr>
        <p:spPr>
          <a:xfrm>
            <a:off x="-30220" y="232649"/>
            <a:ext cx="6883107" cy="1262154"/>
          </a:xfrm>
          <a:prstGeom prst="rect">
            <a:avLst/>
          </a:prstGeom>
          <a:solidFill>
            <a:schemeClr val="tx2">
              <a:lumMod val="60000"/>
              <a:lumOff val="40000"/>
            </a:schemeClr>
          </a:solidFill>
        </p:spPr>
        <p:txBody>
          <a:bodyPr wrap="square" lIns="36000" tIns="0" rIns="36000" rtlCol="0" anchor="ctr" anchorCtr="0">
            <a:noAutofit/>
          </a:bodyPr>
          <a:lstStyle/>
          <a:p>
            <a:pPr>
              <a:lnSpc>
                <a:spcPts val="4500"/>
              </a:lnSpc>
            </a:pPr>
            <a:r>
              <a:rPr kumimoji="1" lang="ja-JP" altLang="en-US" sz="4000" dirty="0" smtClean="0">
                <a:solidFill>
                  <a:schemeClr val="bg1"/>
                </a:solidFill>
                <a:latin typeface="HGPｺﾞｼｯｸE" panose="020B0900000000000000" pitchFamily="50" charset="-128"/>
                <a:ea typeface="HGPｺﾞｼｯｸE" panose="020B0900000000000000" pitchFamily="50" charset="-128"/>
              </a:rPr>
              <a:t>働</a:t>
            </a:r>
            <a:r>
              <a:rPr kumimoji="1" lang="ja-JP" altLang="en-US" sz="3200" dirty="0" smtClean="0">
                <a:solidFill>
                  <a:schemeClr val="bg1"/>
                </a:solidFill>
                <a:latin typeface="HGPｺﾞｼｯｸE" panose="020B0900000000000000" pitchFamily="50" charset="-128"/>
                <a:ea typeface="HGPｺﾞｼｯｸE" panose="020B0900000000000000" pitchFamily="50" charset="-128"/>
              </a:rPr>
              <a:t>き</a:t>
            </a:r>
            <a:r>
              <a:rPr kumimoji="1" lang="ja-JP" altLang="en-US" sz="4000" dirty="0" smtClean="0">
                <a:solidFill>
                  <a:schemeClr val="bg1"/>
                </a:solidFill>
                <a:latin typeface="HGPｺﾞｼｯｸE" panose="020B0900000000000000" pitchFamily="50" charset="-128"/>
                <a:ea typeface="HGPｺﾞｼｯｸE" panose="020B0900000000000000" pitchFamily="50" charset="-128"/>
              </a:rPr>
              <a:t>方改革ワークショップ</a:t>
            </a:r>
            <a:endParaRPr kumimoji="1" lang="en-US" altLang="ja-JP" sz="4000" dirty="0" smtClean="0">
              <a:solidFill>
                <a:schemeClr val="bg1"/>
              </a:solidFill>
              <a:latin typeface="HGPｺﾞｼｯｸE" panose="020B0900000000000000" pitchFamily="50" charset="-128"/>
              <a:ea typeface="HGPｺﾞｼｯｸE" panose="020B0900000000000000" pitchFamily="50" charset="-128"/>
            </a:endParaRPr>
          </a:p>
          <a:p>
            <a:r>
              <a:rPr kumimoji="1" lang="ja-JP" altLang="en-US" dirty="0">
                <a:solidFill>
                  <a:schemeClr val="bg1"/>
                </a:solidFill>
                <a:latin typeface="HGPｺﾞｼｯｸE" panose="020B0900000000000000" pitchFamily="50" charset="-128"/>
                <a:ea typeface="HGPｺﾞｼｯｸE" panose="020B0900000000000000" pitchFamily="50" charset="-128"/>
              </a:rPr>
              <a:t>　</a:t>
            </a:r>
            <a:r>
              <a:rPr kumimoji="1" lang="ja-JP" altLang="en-US" dirty="0" smtClean="0">
                <a:solidFill>
                  <a:schemeClr val="bg1"/>
                </a:solidFill>
                <a:latin typeface="HGPｺﾞｼｯｸE" panose="020B0900000000000000" pitchFamily="50" charset="-128"/>
                <a:ea typeface="HGPｺﾞｼｯｸE" panose="020B0900000000000000" pitchFamily="50" charset="-128"/>
              </a:rPr>
              <a:t>　■医療・介護業に特化した内容で開催■</a:t>
            </a:r>
            <a:endParaRPr kumimoji="1" lang="en-US" altLang="ja-JP" dirty="0">
              <a:solidFill>
                <a:schemeClr val="bg1"/>
              </a:solidFill>
              <a:latin typeface="HGPｺﾞｼｯｸE" panose="020B0900000000000000" pitchFamily="50" charset="-128"/>
              <a:ea typeface="HGPｺﾞｼｯｸE" panose="020B0900000000000000" pitchFamily="50" charset="-128"/>
            </a:endParaRPr>
          </a:p>
        </p:txBody>
      </p:sp>
      <p:sp>
        <p:nvSpPr>
          <p:cNvPr id="6" name="テキスト ボックス 5"/>
          <p:cNvSpPr txBox="1"/>
          <p:nvPr/>
        </p:nvSpPr>
        <p:spPr>
          <a:xfrm>
            <a:off x="78057" y="3804951"/>
            <a:ext cx="6552305" cy="553998"/>
          </a:xfrm>
          <a:prstGeom prst="rect">
            <a:avLst/>
          </a:prstGeom>
          <a:noFill/>
          <a:ln w="28575">
            <a:solidFill>
              <a:schemeClr val="accent5">
                <a:lumMod val="75000"/>
              </a:schemeClr>
            </a:solidFill>
          </a:ln>
        </p:spPr>
        <p:txBody>
          <a:bodyPr wrap="square" lIns="36000" rIns="36000" rtlCol="0">
            <a:spAutoFit/>
          </a:bodyPr>
          <a:lstStyle/>
          <a:p>
            <a:r>
              <a:rPr kumimoji="1" lang="ja-JP" altLang="en-US" sz="1200" dirty="0" smtClean="0">
                <a:solidFill>
                  <a:schemeClr val="accent4">
                    <a:lumMod val="50000"/>
                  </a:schemeClr>
                </a:solidFill>
                <a:latin typeface="HGPｺﾞｼｯｸE" panose="020B0900000000000000" pitchFamily="50" charset="-128"/>
                <a:ea typeface="HGPｺﾞｼｯｸE" panose="020B0900000000000000" pitchFamily="50" charset="-128"/>
              </a:rPr>
              <a:t>　　　　　</a:t>
            </a:r>
            <a:r>
              <a:rPr kumimoji="1" lang="ja-JP" altLang="en-US" sz="1200" dirty="0" smtClean="0">
                <a:solidFill>
                  <a:srgbClr val="002060"/>
                </a:solidFill>
                <a:latin typeface="HGPｺﾞｼｯｸE" panose="020B0900000000000000" pitchFamily="50" charset="-128"/>
                <a:ea typeface="HGPｺﾞｼｯｸE" panose="020B0900000000000000" pitchFamily="50" charset="-128"/>
              </a:rPr>
              <a:t>医療・介護業における働き方改革のポイント</a:t>
            </a:r>
            <a:endParaRPr kumimoji="1" lang="en-US" altLang="ja-JP" sz="1200" dirty="0" smtClean="0">
              <a:solidFill>
                <a:srgbClr val="002060"/>
              </a:solidFill>
              <a:latin typeface="HGPｺﾞｼｯｸE" panose="020B0900000000000000" pitchFamily="50" charset="-128"/>
              <a:ea typeface="HGPｺﾞｼｯｸE" panose="020B0900000000000000" pitchFamily="50" charset="-128"/>
            </a:endParaRPr>
          </a:p>
          <a:p>
            <a:r>
              <a:rPr kumimoji="1" lang="ja-JP" altLang="en-US" dirty="0">
                <a:solidFill>
                  <a:srgbClr val="002060"/>
                </a:solidFill>
              </a:rPr>
              <a:t>　</a:t>
            </a:r>
            <a:r>
              <a:rPr kumimoji="1" lang="ja-JP" altLang="en-US" dirty="0" smtClean="0">
                <a:solidFill>
                  <a:srgbClr val="002060"/>
                </a:solidFill>
              </a:rPr>
              <a:t>　　　　　　　　　　　　　　　</a:t>
            </a:r>
            <a:r>
              <a:rPr kumimoji="1" lang="ja-JP" altLang="en-US" sz="1100" dirty="0" smtClean="0">
                <a:solidFill>
                  <a:srgbClr val="002060"/>
                </a:solidFill>
              </a:rPr>
              <a:t>岩手県医療勤務環境改善支援センター</a:t>
            </a:r>
            <a:endParaRPr kumimoji="1" lang="en-US" altLang="ja-JP" sz="1100" dirty="0" smtClean="0">
              <a:solidFill>
                <a:srgbClr val="002060"/>
              </a:solidFill>
            </a:endParaRPr>
          </a:p>
        </p:txBody>
      </p:sp>
      <p:sp>
        <p:nvSpPr>
          <p:cNvPr id="9" name="テキスト ボックス 8"/>
          <p:cNvSpPr txBox="1"/>
          <p:nvPr/>
        </p:nvSpPr>
        <p:spPr>
          <a:xfrm>
            <a:off x="87559" y="4433764"/>
            <a:ext cx="6533300" cy="492874"/>
          </a:xfrm>
          <a:prstGeom prst="rect">
            <a:avLst/>
          </a:prstGeom>
          <a:noFill/>
          <a:ln w="28575">
            <a:solidFill>
              <a:schemeClr val="accent5">
                <a:lumMod val="75000"/>
              </a:schemeClr>
            </a:solidFill>
          </a:ln>
        </p:spPr>
        <p:txBody>
          <a:bodyPr wrap="square" lIns="36000" rIns="36000" rtlCol="0">
            <a:noAutofit/>
          </a:bodyPr>
          <a:lstStyle/>
          <a:p>
            <a:r>
              <a:rPr kumimoji="1" lang="ja-JP" altLang="en-US" sz="1100" dirty="0" smtClean="0">
                <a:solidFill>
                  <a:schemeClr val="accent4">
                    <a:lumMod val="50000"/>
                  </a:schemeClr>
                </a:solidFill>
                <a:latin typeface="HGPｺﾞｼｯｸE" panose="020B0900000000000000" pitchFamily="50" charset="-128"/>
                <a:ea typeface="HGPｺﾞｼｯｸE" panose="020B0900000000000000" pitchFamily="50" charset="-128"/>
              </a:rPr>
              <a:t>　　　　　　</a:t>
            </a:r>
            <a:r>
              <a:rPr kumimoji="1" lang="ja-JP" altLang="en-US" sz="1100" dirty="0" smtClean="0">
                <a:solidFill>
                  <a:srgbClr val="002060"/>
                </a:solidFill>
                <a:latin typeface="HGPｺﾞｼｯｸE" panose="020B0900000000000000" pitchFamily="50" charset="-128"/>
                <a:ea typeface="HGPｺﾞｼｯｸE" panose="020B0900000000000000" pitchFamily="50" charset="-128"/>
              </a:rPr>
              <a:t>業務</a:t>
            </a:r>
            <a:r>
              <a:rPr kumimoji="1" lang="ja-JP" altLang="en-US" sz="1100" dirty="0">
                <a:solidFill>
                  <a:srgbClr val="002060"/>
                </a:solidFill>
                <a:latin typeface="HGPｺﾞｼｯｸE" panose="020B0900000000000000" pitchFamily="50" charset="-128"/>
                <a:ea typeface="HGPｺﾞｼｯｸE" panose="020B0900000000000000" pitchFamily="50" charset="-128"/>
              </a:rPr>
              <a:t>改善助成金</a:t>
            </a:r>
            <a:r>
              <a:rPr kumimoji="1" lang="ja-JP" altLang="en-US" sz="1100" dirty="0" smtClean="0">
                <a:solidFill>
                  <a:srgbClr val="002060"/>
                </a:solidFill>
                <a:latin typeface="HGPｺﾞｼｯｸE" panose="020B0900000000000000" pitchFamily="50" charset="-128"/>
                <a:ea typeface="HGPｺﾞｼｯｸE" panose="020B0900000000000000" pitchFamily="50" charset="-128"/>
              </a:rPr>
              <a:t>について</a:t>
            </a:r>
            <a:endParaRPr kumimoji="1" lang="en-US" altLang="ja-JP" sz="1100" dirty="0" smtClean="0">
              <a:solidFill>
                <a:srgbClr val="002060"/>
              </a:solidFill>
              <a:latin typeface="HGPｺﾞｼｯｸE" panose="020B0900000000000000" pitchFamily="50" charset="-128"/>
              <a:ea typeface="HGPｺﾞｼｯｸE" panose="020B0900000000000000" pitchFamily="50" charset="-128"/>
            </a:endParaRPr>
          </a:p>
          <a:p>
            <a:r>
              <a:rPr kumimoji="1" lang="ja-JP" altLang="en-US" sz="1100" dirty="0">
                <a:solidFill>
                  <a:srgbClr val="002060"/>
                </a:solidFill>
                <a:latin typeface="HGPｺﾞｼｯｸE" panose="020B0900000000000000" pitchFamily="50" charset="-128"/>
                <a:ea typeface="HGPｺﾞｼｯｸE" panose="020B0900000000000000" pitchFamily="50" charset="-128"/>
              </a:rPr>
              <a:t>　</a:t>
            </a:r>
            <a:r>
              <a:rPr kumimoji="1" lang="ja-JP" altLang="en-US" sz="1100" dirty="0" smtClean="0">
                <a:solidFill>
                  <a:srgbClr val="002060"/>
                </a:solidFill>
                <a:latin typeface="HGPｺﾞｼｯｸE" panose="020B0900000000000000" pitchFamily="50" charset="-128"/>
                <a:ea typeface="HGPｺﾞｼｯｸE" panose="020B0900000000000000" pitchFamily="50" charset="-128"/>
              </a:rPr>
              <a:t>　　　　　　　　　　　　　　　　　　　　　　　　　　　　　　　　　　　　　　</a:t>
            </a:r>
            <a:r>
              <a:rPr kumimoji="1" lang="ja-JP" altLang="en-US" sz="1100" dirty="0">
                <a:solidFill>
                  <a:srgbClr val="002060"/>
                </a:solidFill>
              </a:rPr>
              <a:t>　岩手労働局雇用環境・均等室</a:t>
            </a:r>
            <a:endParaRPr kumimoji="1" lang="en-US" altLang="ja-JP" sz="1100" dirty="0">
              <a:solidFill>
                <a:srgbClr val="002060"/>
              </a:solidFill>
            </a:endParaRPr>
          </a:p>
          <a:p>
            <a:endParaRPr kumimoji="1" lang="en-US" altLang="ja-JP" sz="1100" dirty="0">
              <a:solidFill>
                <a:srgbClr val="002060"/>
              </a:solidFill>
            </a:endParaRPr>
          </a:p>
          <a:p>
            <a:r>
              <a:rPr kumimoji="1" lang="ja-JP" altLang="en-US" sz="1100" dirty="0" smtClean="0"/>
              <a:t>　　　　　　　　　　　　　　　　　　　　　　　　　　</a:t>
            </a:r>
            <a:endParaRPr kumimoji="1" lang="en-US" altLang="ja-JP" sz="1100" dirty="0" smtClean="0"/>
          </a:p>
        </p:txBody>
      </p:sp>
      <p:sp>
        <p:nvSpPr>
          <p:cNvPr id="16" name="テキスト ボックス 15"/>
          <p:cNvSpPr txBox="1"/>
          <p:nvPr/>
        </p:nvSpPr>
        <p:spPr>
          <a:xfrm>
            <a:off x="19002" y="3494923"/>
            <a:ext cx="6611360" cy="215444"/>
          </a:xfrm>
          <a:prstGeom prst="rect">
            <a:avLst/>
          </a:prstGeom>
          <a:solidFill>
            <a:schemeClr val="tx2">
              <a:lumMod val="60000"/>
              <a:lumOff val="40000"/>
            </a:schemeClr>
          </a:solidFill>
        </p:spPr>
        <p:txBody>
          <a:bodyPr wrap="square" lIns="36000" tIns="0" rIns="36000" bIns="0" rtlCol="0">
            <a:spAutoFit/>
          </a:bodyPr>
          <a:lstStyle/>
          <a:p>
            <a:r>
              <a:rPr kumimoji="1" lang="ja-JP" altLang="en-US" sz="1400" dirty="0" smtClean="0">
                <a:solidFill>
                  <a:schemeClr val="bg1"/>
                </a:solidFill>
              </a:rPr>
              <a:t>オンラインワークショッププログラム</a:t>
            </a:r>
            <a:endParaRPr kumimoji="1" lang="ja-JP" altLang="en-US" sz="1400" dirty="0">
              <a:solidFill>
                <a:schemeClr val="bg1"/>
              </a:solidFill>
            </a:endParaRPr>
          </a:p>
        </p:txBody>
      </p:sp>
      <p:sp>
        <p:nvSpPr>
          <p:cNvPr id="18" name="テキスト ボックス 17"/>
          <p:cNvSpPr txBox="1"/>
          <p:nvPr/>
        </p:nvSpPr>
        <p:spPr>
          <a:xfrm>
            <a:off x="4457600" y="-63373"/>
            <a:ext cx="3093720" cy="307777"/>
          </a:xfrm>
          <a:prstGeom prst="rect">
            <a:avLst/>
          </a:prstGeom>
          <a:noFill/>
        </p:spPr>
        <p:txBody>
          <a:bodyPr wrap="square" lIns="36000" rtlCol="0">
            <a:spAutoFit/>
          </a:bodyPr>
          <a:lstStyle/>
          <a:p>
            <a:r>
              <a:rPr kumimoji="1" lang="en-US" altLang="ja-JP" sz="1400" dirty="0" smtClean="0"/>
              <a:t>PRESENTED</a:t>
            </a:r>
            <a:r>
              <a:rPr kumimoji="1" lang="ja-JP" altLang="en-US" sz="1400" dirty="0" smtClean="0"/>
              <a:t>　</a:t>
            </a:r>
            <a:r>
              <a:rPr kumimoji="1" lang="en-US" altLang="ja-JP" sz="1400" dirty="0" smtClean="0"/>
              <a:t>by</a:t>
            </a:r>
            <a:r>
              <a:rPr kumimoji="1" lang="ja-JP" altLang="en-US" sz="1400" dirty="0" smtClean="0"/>
              <a:t>　岩手労働局</a:t>
            </a:r>
            <a:endParaRPr kumimoji="1" lang="ja-JP" altLang="en-US" sz="1400" dirty="0"/>
          </a:p>
        </p:txBody>
      </p:sp>
      <p:sp>
        <p:nvSpPr>
          <p:cNvPr id="19" name="テキスト ボックス 18"/>
          <p:cNvSpPr txBox="1"/>
          <p:nvPr/>
        </p:nvSpPr>
        <p:spPr>
          <a:xfrm>
            <a:off x="-11170" y="6336749"/>
            <a:ext cx="6858000" cy="1123384"/>
          </a:xfrm>
          <a:prstGeom prst="rect">
            <a:avLst/>
          </a:prstGeom>
          <a:solidFill>
            <a:schemeClr val="tx2">
              <a:lumMod val="40000"/>
              <a:lumOff val="60000"/>
            </a:schemeClr>
          </a:solidFill>
        </p:spPr>
        <p:txBody>
          <a:bodyPr wrap="square" lIns="0" tIns="0" rIns="0" bIns="0" rtlCol="0">
            <a:spAutoFit/>
          </a:bodyPr>
          <a:lstStyle/>
          <a:p>
            <a:r>
              <a:rPr kumimoji="1" lang="ja-JP" altLang="en-US" dirty="0" smtClean="0"/>
              <a:t>　　　</a:t>
            </a:r>
            <a:r>
              <a:rPr kumimoji="1" lang="ja-JP" altLang="en-US" sz="1600" dirty="0" smtClean="0"/>
              <a:t>令和</a:t>
            </a:r>
            <a:r>
              <a:rPr kumimoji="1" lang="ja-JP" altLang="en-US" sz="1600" dirty="0"/>
              <a:t>３</a:t>
            </a:r>
            <a:r>
              <a:rPr kumimoji="1" lang="ja-JP" altLang="en-US" sz="1600" dirty="0" smtClean="0"/>
              <a:t>年</a:t>
            </a:r>
            <a:r>
              <a:rPr kumimoji="1" lang="en-US" altLang="ja-JP" sz="4400" b="1" dirty="0" smtClean="0">
                <a:solidFill>
                  <a:srgbClr val="FF0066"/>
                </a:solidFill>
                <a:latin typeface="HGPｺﾞｼｯｸE" panose="020B0900000000000000" pitchFamily="50" charset="-128"/>
                <a:ea typeface="HGPｺﾞｼｯｸE" panose="020B0900000000000000" pitchFamily="50" charset="-128"/>
              </a:rPr>
              <a:t>2</a:t>
            </a:r>
            <a:r>
              <a:rPr kumimoji="1" lang="en-US" altLang="ja-JP" sz="4400" dirty="0">
                <a:solidFill>
                  <a:srgbClr val="FF0066"/>
                </a:solidFill>
                <a:latin typeface="HGPｺﾞｼｯｸE" panose="020B0900000000000000" pitchFamily="50" charset="-128"/>
                <a:ea typeface="HGPｺﾞｼｯｸE" panose="020B0900000000000000" pitchFamily="50" charset="-128"/>
              </a:rPr>
              <a:t>/</a:t>
            </a:r>
            <a:r>
              <a:rPr kumimoji="1" lang="en-US" altLang="ja-JP" sz="4400" b="1" dirty="0" smtClean="0">
                <a:solidFill>
                  <a:srgbClr val="FF0066"/>
                </a:solidFill>
                <a:latin typeface="HGPｺﾞｼｯｸE" panose="020B0900000000000000" pitchFamily="50" charset="-128"/>
                <a:ea typeface="HGPｺﾞｼｯｸE" panose="020B0900000000000000" pitchFamily="50" charset="-128"/>
              </a:rPr>
              <a:t>18</a:t>
            </a:r>
            <a:r>
              <a:rPr kumimoji="1" lang="ja-JP" altLang="en-US" dirty="0"/>
              <a:t>㊍</a:t>
            </a:r>
            <a:r>
              <a:rPr kumimoji="1" lang="ja-JP" altLang="en-US" sz="1400" dirty="0" smtClean="0"/>
              <a:t>配信時間</a:t>
            </a:r>
            <a:r>
              <a:rPr kumimoji="1" lang="en-US" altLang="ja-JP" sz="2000" dirty="0" smtClean="0"/>
              <a:t>13</a:t>
            </a:r>
            <a:r>
              <a:rPr kumimoji="1" lang="ja-JP" altLang="en-US" sz="2000" dirty="0" smtClean="0"/>
              <a:t>：</a:t>
            </a:r>
            <a:r>
              <a:rPr kumimoji="1" lang="en-US" altLang="ja-JP" sz="2000" dirty="0" smtClean="0"/>
              <a:t>30</a:t>
            </a:r>
            <a:r>
              <a:rPr kumimoji="1" lang="ja-JP" altLang="en-US" sz="2000" dirty="0" smtClean="0"/>
              <a:t>～</a:t>
            </a:r>
            <a:r>
              <a:rPr kumimoji="1" lang="en-US" altLang="ja-JP" sz="2000" dirty="0"/>
              <a:t>15</a:t>
            </a:r>
            <a:r>
              <a:rPr kumimoji="1" lang="ja-JP" altLang="en-US" sz="2000" dirty="0" smtClean="0"/>
              <a:t>：</a:t>
            </a:r>
            <a:r>
              <a:rPr kumimoji="1" lang="en-US" altLang="ja-JP" sz="2000" dirty="0" smtClean="0"/>
              <a:t>30</a:t>
            </a:r>
          </a:p>
          <a:p>
            <a:r>
              <a:rPr kumimoji="1" lang="ja-JP" altLang="en-US" dirty="0" smtClean="0"/>
              <a:t>　　　</a:t>
            </a:r>
            <a:endParaRPr kumimoji="1" lang="en-US" altLang="ja-JP" dirty="0" smtClean="0"/>
          </a:p>
          <a:p>
            <a:endParaRPr kumimoji="1" lang="ja-JP" altLang="en-US" sz="1100" dirty="0"/>
          </a:p>
        </p:txBody>
      </p:sp>
      <p:sp>
        <p:nvSpPr>
          <p:cNvPr id="21" name="テキスト ボックス 20"/>
          <p:cNvSpPr txBox="1"/>
          <p:nvPr/>
        </p:nvSpPr>
        <p:spPr>
          <a:xfrm>
            <a:off x="952499" y="8621783"/>
            <a:ext cx="5900387" cy="523220"/>
          </a:xfrm>
          <a:prstGeom prst="rect">
            <a:avLst/>
          </a:prstGeom>
          <a:solidFill>
            <a:schemeClr val="tx2">
              <a:lumMod val="60000"/>
              <a:lumOff val="40000"/>
            </a:schemeClr>
          </a:solidFill>
        </p:spPr>
        <p:txBody>
          <a:bodyPr wrap="square" rtlCol="0">
            <a:spAutoFit/>
          </a:bodyPr>
          <a:lstStyle/>
          <a:p>
            <a:r>
              <a:rPr kumimoji="1" lang="ja-JP" altLang="en-US" sz="1400" dirty="0" smtClean="0">
                <a:solidFill>
                  <a:schemeClr val="bg1"/>
                </a:solidFill>
                <a:latin typeface="HGPｺﾞｼｯｸE" panose="020B0900000000000000" pitchFamily="50" charset="-128"/>
                <a:ea typeface="HGPｺﾞｼｯｸE" panose="020B0900000000000000" pitchFamily="50" charset="-128"/>
              </a:rPr>
              <a:t>　　岩手労働局　雇用環境・均等室</a:t>
            </a:r>
            <a:endParaRPr kumimoji="1" lang="en-US" altLang="ja-JP" sz="1400" dirty="0" smtClean="0">
              <a:solidFill>
                <a:schemeClr val="bg1"/>
              </a:solidFill>
              <a:latin typeface="HGPｺﾞｼｯｸE" panose="020B0900000000000000" pitchFamily="50" charset="-128"/>
              <a:ea typeface="HGPｺﾞｼｯｸE" panose="020B0900000000000000" pitchFamily="50" charset="-128"/>
            </a:endParaRPr>
          </a:p>
          <a:p>
            <a:r>
              <a:rPr kumimoji="1" lang="ja-JP" altLang="en-US" sz="1400" dirty="0" smtClean="0">
                <a:solidFill>
                  <a:schemeClr val="bg1"/>
                </a:solidFill>
                <a:latin typeface="ＭＳ Ｐゴシック" panose="020B0600070205080204" pitchFamily="50" charset="-128"/>
                <a:ea typeface="ＭＳ Ｐゴシック" panose="020B0600070205080204" pitchFamily="50" charset="-128"/>
              </a:rPr>
              <a:t>　　</a:t>
            </a:r>
            <a:r>
              <a:rPr kumimoji="1" lang="ja-JP" altLang="en-US" sz="1200" dirty="0" smtClean="0">
                <a:solidFill>
                  <a:schemeClr val="bg1"/>
                </a:solidFill>
                <a:latin typeface="ＭＳ Ｐゴシック" panose="020B0600070205080204" pitchFamily="50" charset="-128"/>
                <a:ea typeface="ＭＳ Ｐゴシック" panose="020B0600070205080204" pitchFamily="50" charset="-128"/>
              </a:rPr>
              <a:t>〒</a:t>
            </a:r>
            <a:r>
              <a:rPr kumimoji="1" lang="en-US" altLang="ja-JP" sz="1200" dirty="0" smtClean="0">
                <a:solidFill>
                  <a:schemeClr val="bg1"/>
                </a:solidFill>
                <a:latin typeface="ＭＳ Ｐゴシック" panose="020B0600070205080204" pitchFamily="50" charset="-128"/>
                <a:ea typeface="ＭＳ Ｐゴシック" panose="020B0600070205080204" pitchFamily="50" charset="-128"/>
              </a:rPr>
              <a:t>020-8522</a:t>
            </a:r>
            <a:r>
              <a:rPr kumimoji="1" lang="ja-JP" altLang="en-US" sz="1200" dirty="0" smtClean="0">
                <a:solidFill>
                  <a:schemeClr val="bg1"/>
                </a:solidFill>
                <a:latin typeface="ＭＳ Ｐゴシック" panose="020B0600070205080204" pitchFamily="50" charset="-128"/>
                <a:ea typeface="ＭＳ Ｐゴシック" panose="020B0600070205080204" pitchFamily="50" charset="-128"/>
              </a:rPr>
              <a:t>　盛岡市盛岡駅西通</a:t>
            </a:r>
            <a:r>
              <a:rPr kumimoji="1" lang="en-US" altLang="ja-JP" sz="1200" dirty="0" smtClean="0">
                <a:solidFill>
                  <a:schemeClr val="bg1"/>
                </a:solidFill>
                <a:latin typeface="ＭＳ Ｐゴシック" panose="020B0600070205080204" pitchFamily="50" charset="-128"/>
                <a:ea typeface="ＭＳ Ｐゴシック" panose="020B0600070205080204" pitchFamily="50" charset="-128"/>
              </a:rPr>
              <a:t>1‐9</a:t>
            </a:r>
            <a:r>
              <a:rPr kumimoji="1" lang="en-US" altLang="ja-JP" sz="1200" dirty="0">
                <a:solidFill>
                  <a:schemeClr val="bg1"/>
                </a:solidFill>
                <a:latin typeface="ＭＳ Ｐゴシック" panose="020B0600070205080204" pitchFamily="50" charset="-128"/>
                <a:ea typeface="ＭＳ Ｐゴシック" panose="020B0600070205080204" pitchFamily="50" charset="-128"/>
              </a:rPr>
              <a:t>‐</a:t>
            </a:r>
            <a:r>
              <a:rPr kumimoji="1" lang="en-US" altLang="ja-JP" sz="1200" dirty="0" smtClean="0">
                <a:solidFill>
                  <a:schemeClr val="bg1"/>
                </a:solidFill>
                <a:latin typeface="ＭＳ Ｐゴシック" panose="020B0600070205080204" pitchFamily="50" charset="-128"/>
                <a:ea typeface="ＭＳ Ｐゴシック" panose="020B0600070205080204" pitchFamily="50" charset="-128"/>
              </a:rPr>
              <a:t>15</a:t>
            </a:r>
            <a:r>
              <a:rPr kumimoji="1" lang="ja-JP" altLang="en-US" sz="1200" dirty="0" smtClean="0">
                <a:solidFill>
                  <a:schemeClr val="bg1"/>
                </a:solidFill>
                <a:latin typeface="ＭＳ Ｐゴシック" panose="020B0600070205080204" pitchFamily="50" charset="-128"/>
                <a:ea typeface="ＭＳ Ｐゴシック" panose="020B0600070205080204" pitchFamily="50" charset="-128"/>
              </a:rPr>
              <a:t>　盛岡第</a:t>
            </a:r>
            <a:r>
              <a:rPr kumimoji="1" lang="en-US" altLang="ja-JP" sz="1200" dirty="0" smtClean="0">
                <a:solidFill>
                  <a:schemeClr val="bg1"/>
                </a:solidFill>
                <a:latin typeface="ＭＳ Ｐゴシック" panose="020B0600070205080204" pitchFamily="50" charset="-128"/>
                <a:ea typeface="ＭＳ Ｐゴシック" panose="020B0600070205080204" pitchFamily="50" charset="-128"/>
              </a:rPr>
              <a:t>2</a:t>
            </a:r>
            <a:r>
              <a:rPr kumimoji="1" lang="ja-JP" altLang="en-US" sz="1200" dirty="0" smtClean="0">
                <a:solidFill>
                  <a:schemeClr val="bg1"/>
                </a:solidFill>
                <a:latin typeface="ＭＳ Ｐゴシック" panose="020B0600070205080204" pitchFamily="50" charset="-128"/>
                <a:ea typeface="ＭＳ Ｐゴシック" panose="020B0600070205080204" pitchFamily="50" charset="-128"/>
              </a:rPr>
              <a:t>合同庁舎５</a:t>
            </a:r>
            <a:r>
              <a:rPr kumimoji="1" lang="en-US" altLang="ja-JP" sz="1200" dirty="0" smtClean="0">
                <a:solidFill>
                  <a:schemeClr val="bg1"/>
                </a:solidFill>
                <a:latin typeface="ＭＳ Ｐゴシック" panose="020B0600070205080204" pitchFamily="50" charset="-128"/>
                <a:ea typeface="ＭＳ Ｐゴシック" panose="020B0600070205080204" pitchFamily="50" charset="-128"/>
              </a:rPr>
              <a:t>F</a:t>
            </a:r>
            <a:r>
              <a:rPr kumimoji="1" lang="ja-JP" altLang="en-US" sz="1200" dirty="0" smtClean="0">
                <a:solidFill>
                  <a:schemeClr val="bg1"/>
                </a:solidFill>
                <a:latin typeface="ＭＳ Ｐゴシック" panose="020B0600070205080204" pitchFamily="50" charset="-128"/>
                <a:ea typeface="ＭＳ Ｐゴシック" panose="020B0600070205080204" pitchFamily="50" charset="-128"/>
              </a:rPr>
              <a:t>　</a:t>
            </a:r>
            <a:r>
              <a:rPr kumimoji="1" lang="en-US" altLang="ja-JP" sz="1200" dirty="0" smtClean="0">
                <a:solidFill>
                  <a:schemeClr val="bg1"/>
                </a:solidFill>
                <a:latin typeface="ＭＳ Ｐゴシック" panose="020B0600070205080204" pitchFamily="50" charset="-128"/>
                <a:ea typeface="ＭＳ Ｐゴシック" panose="020B0600070205080204" pitchFamily="50" charset="-128"/>
              </a:rPr>
              <a:t>TEL</a:t>
            </a:r>
            <a:r>
              <a:rPr kumimoji="1" lang="ja-JP" altLang="en-US" sz="1200" dirty="0" smtClean="0">
                <a:solidFill>
                  <a:schemeClr val="bg1"/>
                </a:solidFill>
                <a:latin typeface="ＭＳ Ｐゴシック" panose="020B0600070205080204" pitchFamily="50" charset="-128"/>
                <a:ea typeface="ＭＳ Ｐゴシック" panose="020B0600070205080204" pitchFamily="50" charset="-128"/>
              </a:rPr>
              <a:t>　</a:t>
            </a:r>
            <a:r>
              <a:rPr kumimoji="1" lang="en-US" altLang="ja-JP" sz="1200" dirty="0" smtClean="0">
                <a:solidFill>
                  <a:schemeClr val="bg1"/>
                </a:solidFill>
                <a:latin typeface="ＭＳ Ｐゴシック" panose="020B0600070205080204" pitchFamily="50" charset="-128"/>
                <a:ea typeface="ＭＳ Ｐゴシック" panose="020B0600070205080204" pitchFamily="50" charset="-128"/>
              </a:rPr>
              <a:t>019</a:t>
            </a:r>
            <a:r>
              <a:rPr kumimoji="1" lang="ja-JP" altLang="en-US" sz="1200" dirty="0" smtClean="0">
                <a:solidFill>
                  <a:schemeClr val="bg1"/>
                </a:solidFill>
                <a:latin typeface="ＭＳ Ｐゴシック" panose="020B0600070205080204" pitchFamily="50" charset="-128"/>
                <a:ea typeface="ＭＳ Ｐゴシック" panose="020B0600070205080204" pitchFamily="50" charset="-128"/>
              </a:rPr>
              <a:t>－</a:t>
            </a:r>
            <a:r>
              <a:rPr kumimoji="1" lang="en-US" altLang="ja-JP" sz="1200" dirty="0" smtClean="0">
                <a:solidFill>
                  <a:schemeClr val="bg1"/>
                </a:solidFill>
                <a:latin typeface="ＭＳ Ｐゴシック" panose="020B0600070205080204" pitchFamily="50" charset="-128"/>
                <a:ea typeface="ＭＳ Ｐゴシック" panose="020B0600070205080204" pitchFamily="50" charset="-128"/>
              </a:rPr>
              <a:t>604-3010</a:t>
            </a:r>
          </a:p>
        </p:txBody>
      </p:sp>
      <p:sp>
        <p:nvSpPr>
          <p:cNvPr id="22" name="テキスト ボックス 21"/>
          <p:cNvSpPr txBox="1"/>
          <p:nvPr/>
        </p:nvSpPr>
        <p:spPr>
          <a:xfrm>
            <a:off x="-30220" y="1476866"/>
            <a:ext cx="6804801" cy="1785104"/>
          </a:xfrm>
          <a:prstGeom prst="rect">
            <a:avLst/>
          </a:prstGeom>
          <a:noFill/>
        </p:spPr>
        <p:txBody>
          <a:bodyPr wrap="square" rtlCol="0">
            <a:spAutoFit/>
          </a:bodyPr>
          <a:lstStyle/>
          <a:p>
            <a:r>
              <a:rPr kumimoji="1" lang="ja-JP" altLang="en-US" sz="1100" dirty="0" smtClean="0"/>
              <a:t>　昨年</a:t>
            </a:r>
            <a:r>
              <a:rPr kumimoji="1" lang="en-US" altLang="ja-JP" sz="1100" dirty="0" smtClean="0"/>
              <a:t>4</a:t>
            </a:r>
            <a:r>
              <a:rPr kumimoji="1" lang="ja-JP" altLang="en-US" sz="1100" dirty="0" smtClean="0"/>
              <a:t>月より働き方改革関連法が順次施行されています。</a:t>
            </a:r>
            <a:endParaRPr kumimoji="1" lang="en-US" altLang="ja-JP" sz="1100" dirty="0" smtClean="0"/>
          </a:p>
          <a:p>
            <a:r>
              <a:rPr kumimoji="1" lang="ja-JP" altLang="en-US" sz="1100" dirty="0" smtClean="0"/>
              <a:t>　岩手労働</a:t>
            </a:r>
            <a:r>
              <a:rPr kumimoji="1" lang="ja-JP" altLang="en-US" sz="1100" dirty="0"/>
              <a:t>局</a:t>
            </a:r>
            <a:r>
              <a:rPr kumimoji="1" lang="ja-JP" altLang="en-US" sz="1100" dirty="0" smtClean="0"/>
              <a:t>では、小グループ制でそれぞれの企業が抱えている課題や問題点について情報を共有し、課題解決に向けた意見交換を行うワークショップ形式のセミナーを開催します。</a:t>
            </a:r>
            <a:endParaRPr kumimoji="1" lang="en-US" altLang="ja-JP" sz="1100" dirty="0" smtClean="0"/>
          </a:p>
          <a:p>
            <a:endParaRPr kumimoji="1" lang="en-US" altLang="ja-JP" sz="1100" dirty="0" smtClean="0"/>
          </a:p>
          <a:p>
            <a:endParaRPr kumimoji="1" lang="en-US" altLang="ja-JP" sz="1100" dirty="0" smtClean="0"/>
          </a:p>
          <a:p>
            <a:r>
              <a:rPr kumimoji="1" lang="ja-JP" altLang="en-US" sz="1100" dirty="0" smtClean="0">
                <a:solidFill>
                  <a:schemeClr val="accent4">
                    <a:lumMod val="75000"/>
                  </a:schemeClr>
                </a:solidFill>
              </a:rPr>
              <a:t>　</a:t>
            </a:r>
            <a:r>
              <a:rPr kumimoji="1" lang="ja-JP" altLang="en-US" sz="1100" dirty="0" smtClean="0">
                <a:solidFill>
                  <a:srgbClr val="FF9999"/>
                </a:solidFill>
              </a:rPr>
              <a:t>■</a:t>
            </a:r>
            <a:r>
              <a:rPr kumimoji="1" lang="ja-JP" altLang="en-US" sz="1100" dirty="0" smtClean="0">
                <a:solidFill>
                  <a:schemeClr val="accent4">
                    <a:lumMod val="75000"/>
                  </a:schemeClr>
                </a:solidFill>
              </a:rPr>
              <a:t>　</a:t>
            </a:r>
            <a:r>
              <a:rPr kumimoji="1" lang="ja-JP" altLang="en-US" sz="1100" dirty="0" smtClean="0"/>
              <a:t>他の</a:t>
            </a:r>
            <a:r>
              <a:rPr kumimoji="1" lang="ja-JP" altLang="en-US" sz="1100" dirty="0"/>
              <a:t>施設</a:t>
            </a:r>
            <a:r>
              <a:rPr kumimoji="1" lang="ja-JP" altLang="en-US" sz="1100" dirty="0" smtClean="0"/>
              <a:t>が行っている働き方改革の取組を知りたい</a:t>
            </a:r>
            <a:endParaRPr kumimoji="1" lang="en-US" altLang="ja-JP" sz="1100" dirty="0" smtClean="0"/>
          </a:p>
          <a:p>
            <a:r>
              <a:rPr kumimoji="1" lang="ja-JP" altLang="en-US" sz="1100" dirty="0" smtClean="0">
                <a:solidFill>
                  <a:schemeClr val="accent4">
                    <a:lumMod val="75000"/>
                  </a:schemeClr>
                </a:solidFill>
              </a:rPr>
              <a:t>　</a:t>
            </a:r>
            <a:r>
              <a:rPr kumimoji="1" lang="ja-JP" altLang="en-US" sz="1100" dirty="0" smtClean="0">
                <a:solidFill>
                  <a:srgbClr val="FF9999"/>
                </a:solidFill>
              </a:rPr>
              <a:t>■</a:t>
            </a:r>
            <a:r>
              <a:rPr kumimoji="1" lang="ja-JP" altLang="en-US" sz="1100" dirty="0" smtClean="0">
                <a:solidFill>
                  <a:schemeClr val="accent4">
                    <a:lumMod val="75000"/>
                  </a:schemeClr>
                </a:solidFill>
              </a:rPr>
              <a:t>　</a:t>
            </a:r>
            <a:r>
              <a:rPr kumimoji="1" lang="ja-JP" altLang="en-US" sz="1100" dirty="0" smtClean="0"/>
              <a:t>どのように残業を削減したらよいのか悩んでいる　</a:t>
            </a:r>
            <a:endParaRPr kumimoji="1" lang="en-US" altLang="ja-JP" sz="1100" dirty="0" smtClean="0"/>
          </a:p>
          <a:p>
            <a:r>
              <a:rPr kumimoji="1" lang="ja-JP" altLang="en-US" sz="1100" dirty="0" smtClean="0">
                <a:solidFill>
                  <a:schemeClr val="accent4">
                    <a:lumMod val="75000"/>
                  </a:schemeClr>
                </a:solidFill>
              </a:rPr>
              <a:t>　</a:t>
            </a:r>
            <a:r>
              <a:rPr kumimoji="1" lang="ja-JP" altLang="en-US" sz="1100" dirty="0" smtClean="0">
                <a:solidFill>
                  <a:srgbClr val="FF9999"/>
                </a:solidFill>
              </a:rPr>
              <a:t>■</a:t>
            </a:r>
            <a:r>
              <a:rPr kumimoji="1" lang="ja-JP" altLang="en-US" sz="1100" dirty="0" smtClean="0">
                <a:solidFill>
                  <a:schemeClr val="accent4">
                    <a:lumMod val="75000"/>
                  </a:schemeClr>
                </a:solidFill>
              </a:rPr>
              <a:t>　</a:t>
            </a:r>
            <a:r>
              <a:rPr kumimoji="1" lang="ja-JP" altLang="en-US" sz="1100" dirty="0" smtClean="0"/>
              <a:t>同一労働同一賃金につい</a:t>
            </a:r>
            <a:r>
              <a:rPr kumimoji="1" lang="ja-JP" altLang="en-US" sz="1100" dirty="0"/>
              <a:t>て</a:t>
            </a:r>
            <a:r>
              <a:rPr kumimoji="1" lang="ja-JP" altLang="en-US" sz="1100" dirty="0" smtClean="0"/>
              <a:t>何から手を付けてよいかわからない</a:t>
            </a:r>
            <a:endParaRPr kumimoji="1" lang="en-US" altLang="ja-JP" sz="1100" dirty="0" smtClean="0"/>
          </a:p>
          <a:p>
            <a:r>
              <a:rPr kumimoji="1" lang="ja-JP" altLang="en-US" sz="1100" dirty="0" smtClean="0">
                <a:solidFill>
                  <a:schemeClr val="accent4">
                    <a:lumMod val="75000"/>
                  </a:schemeClr>
                </a:solidFill>
              </a:rPr>
              <a:t>　</a:t>
            </a:r>
            <a:r>
              <a:rPr kumimoji="1" lang="ja-JP" altLang="en-US" sz="1100" dirty="0" smtClean="0">
                <a:solidFill>
                  <a:srgbClr val="FF9999"/>
                </a:solidFill>
              </a:rPr>
              <a:t>■</a:t>
            </a:r>
            <a:r>
              <a:rPr kumimoji="1" lang="ja-JP" altLang="en-US" sz="1100" dirty="0" smtClean="0">
                <a:solidFill>
                  <a:schemeClr val="accent4">
                    <a:lumMod val="75000"/>
                  </a:schemeClr>
                </a:solidFill>
              </a:rPr>
              <a:t>　</a:t>
            </a:r>
            <a:r>
              <a:rPr kumimoji="1" lang="ja-JP" altLang="en-US" sz="1100" dirty="0" smtClean="0"/>
              <a:t>雇用管理について専門家に相談したい</a:t>
            </a:r>
            <a:endParaRPr kumimoji="1" lang="en-US" altLang="ja-JP" sz="1100" dirty="0" smtClean="0"/>
          </a:p>
          <a:p>
            <a:r>
              <a:rPr kumimoji="1" lang="ja-JP" altLang="en-US" sz="1100" dirty="0" smtClean="0">
                <a:solidFill>
                  <a:schemeClr val="accent4">
                    <a:lumMod val="75000"/>
                  </a:schemeClr>
                </a:solidFill>
              </a:rPr>
              <a:t>　</a:t>
            </a:r>
            <a:r>
              <a:rPr kumimoji="1" lang="ja-JP" altLang="en-US" sz="1100" dirty="0" smtClean="0">
                <a:solidFill>
                  <a:srgbClr val="FF9999"/>
                </a:solidFill>
              </a:rPr>
              <a:t>■</a:t>
            </a:r>
            <a:r>
              <a:rPr kumimoji="1" lang="ja-JP" altLang="en-US" sz="1100" dirty="0" smtClean="0">
                <a:solidFill>
                  <a:schemeClr val="accent4">
                    <a:lumMod val="75000"/>
                  </a:schemeClr>
                </a:solidFill>
              </a:rPr>
              <a:t>　</a:t>
            </a:r>
            <a:r>
              <a:rPr kumimoji="1" lang="ja-JP" altLang="en-US" sz="1100" dirty="0" smtClean="0"/>
              <a:t>働き方改革</a:t>
            </a:r>
            <a:r>
              <a:rPr kumimoji="1" lang="ja-JP" altLang="en-US" sz="1100" dirty="0"/>
              <a:t>関連</a:t>
            </a:r>
            <a:r>
              <a:rPr kumimoji="1" lang="ja-JP" altLang="en-US" sz="1100" dirty="0" smtClean="0"/>
              <a:t>の助成金制度について知りたい</a:t>
            </a:r>
            <a:endParaRPr kumimoji="1" lang="ja-JP" altLang="en-US" sz="1100" dirty="0"/>
          </a:p>
        </p:txBody>
      </p:sp>
      <p:sp>
        <p:nvSpPr>
          <p:cNvPr id="24" name="テキスト ボックス 23"/>
          <p:cNvSpPr txBox="1"/>
          <p:nvPr/>
        </p:nvSpPr>
        <p:spPr>
          <a:xfrm>
            <a:off x="109160" y="2089427"/>
            <a:ext cx="1407194" cy="215444"/>
          </a:xfrm>
          <a:prstGeom prst="rect">
            <a:avLst/>
          </a:prstGeom>
          <a:solidFill>
            <a:srgbClr val="FF9999"/>
          </a:solidFill>
        </p:spPr>
        <p:txBody>
          <a:bodyPr wrap="square" lIns="0" tIns="0" rIns="0" bIns="0" rtlCol="0">
            <a:spAutoFit/>
          </a:bodyPr>
          <a:lstStyle/>
          <a:p>
            <a:r>
              <a:rPr kumimoji="1" lang="ja-JP" altLang="en-US" sz="1400" b="1" dirty="0" smtClean="0">
                <a:solidFill>
                  <a:schemeClr val="bg1"/>
                </a:solidFill>
              </a:rPr>
              <a:t>参加して解決！</a:t>
            </a:r>
            <a:endParaRPr kumimoji="1" lang="ja-JP" altLang="en-US" sz="1400" b="1" dirty="0">
              <a:solidFill>
                <a:schemeClr val="bg1"/>
              </a:solidFill>
            </a:endParaRPr>
          </a:p>
        </p:txBody>
      </p:sp>
      <p:sp>
        <p:nvSpPr>
          <p:cNvPr id="20" name="正方形/長方形 19"/>
          <p:cNvSpPr/>
          <p:nvPr/>
        </p:nvSpPr>
        <p:spPr>
          <a:xfrm>
            <a:off x="6309318" y="2272136"/>
            <a:ext cx="282139" cy="17460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6" name="正方形/長方形 25"/>
          <p:cNvSpPr/>
          <p:nvPr/>
        </p:nvSpPr>
        <p:spPr>
          <a:xfrm>
            <a:off x="5018420" y="2365928"/>
            <a:ext cx="270369" cy="25619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7" name="正方形/長方形 26"/>
          <p:cNvSpPr/>
          <p:nvPr/>
        </p:nvSpPr>
        <p:spPr>
          <a:xfrm>
            <a:off x="5057573" y="2138631"/>
            <a:ext cx="346824" cy="28229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8" name="正方形/長方形 27"/>
          <p:cNvSpPr/>
          <p:nvPr/>
        </p:nvSpPr>
        <p:spPr>
          <a:xfrm>
            <a:off x="6744803" y="5242240"/>
            <a:ext cx="120817" cy="19394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2" name="テキスト ボックス 31"/>
          <p:cNvSpPr txBox="1"/>
          <p:nvPr/>
        </p:nvSpPr>
        <p:spPr>
          <a:xfrm>
            <a:off x="124712" y="6462584"/>
            <a:ext cx="501669" cy="467239"/>
          </a:xfrm>
          <a:prstGeom prst="rect">
            <a:avLst/>
          </a:prstGeom>
          <a:solidFill>
            <a:schemeClr val="bg1"/>
          </a:solidFill>
        </p:spPr>
        <p:txBody>
          <a:bodyPr wrap="square" lIns="36000" tIns="36000" rIns="36000" bIns="0" rtlCol="0">
            <a:spAutoFit/>
          </a:bodyPr>
          <a:lstStyle/>
          <a:p>
            <a:pPr algn="ctr"/>
            <a:r>
              <a:rPr kumimoji="1" lang="ja-JP" altLang="en-US" sz="1400" dirty="0" smtClean="0">
                <a:solidFill>
                  <a:schemeClr val="tx2">
                    <a:lumMod val="75000"/>
                  </a:schemeClr>
                </a:solidFill>
              </a:rPr>
              <a:t>開催</a:t>
            </a:r>
            <a:endParaRPr kumimoji="1" lang="en-US" altLang="ja-JP" sz="1400" dirty="0" smtClean="0">
              <a:solidFill>
                <a:schemeClr val="tx2">
                  <a:lumMod val="75000"/>
                </a:schemeClr>
              </a:solidFill>
            </a:endParaRPr>
          </a:p>
          <a:p>
            <a:pPr algn="ctr"/>
            <a:r>
              <a:rPr kumimoji="1" lang="ja-JP" altLang="en-US" sz="1400" dirty="0" smtClean="0">
                <a:solidFill>
                  <a:schemeClr val="tx2">
                    <a:lumMod val="75000"/>
                  </a:schemeClr>
                </a:solidFill>
              </a:rPr>
              <a:t>日時</a:t>
            </a:r>
            <a:endParaRPr kumimoji="1" lang="ja-JP" altLang="en-US" sz="1400" dirty="0">
              <a:solidFill>
                <a:schemeClr val="tx2">
                  <a:lumMod val="75000"/>
                </a:schemeClr>
              </a:solidFill>
            </a:endParaRPr>
          </a:p>
        </p:txBody>
      </p:sp>
      <p:sp>
        <p:nvSpPr>
          <p:cNvPr id="34" name="テキスト ボックス 33"/>
          <p:cNvSpPr txBox="1"/>
          <p:nvPr/>
        </p:nvSpPr>
        <p:spPr>
          <a:xfrm>
            <a:off x="19002" y="8632517"/>
            <a:ext cx="933497" cy="488623"/>
          </a:xfrm>
          <a:prstGeom prst="rect">
            <a:avLst/>
          </a:prstGeom>
          <a:noFill/>
          <a:ln w="28575">
            <a:solidFill>
              <a:schemeClr val="accent5">
                <a:lumMod val="75000"/>
              </a:schemeClr>
            </a:solidFill>
          </a:ln>
        </p:spPr>
        <p:txBody>
          <a:bodyPr wrap="square" lIns="36000" rIns="36000" rtlCol="0" anchor="ctr" anchorCtr="1">
            <a:noAutofit/>
          </a:bodyPr>
          <a:lstStyle/>
          <a:p>
            <a:r>
              <a:rPr kumimoji="1" lang="ja-JP" altLang="en-US" sz="1100" dirty="0" smtClean="0">
                <a:solidFill>
                  <a:srgbClr val="002060"/>
                </a:solidFill>
                <a:latin typeface="HGPｺﾞｼｯｸE" panose="020B0900000000000000" pitchFamily="50" charset="-128"/>
                <a:ea typeface="HGPｺﾞｼｯｸE" panose="020B0900000000000000" pitchFamily="50" charset="-128"/>
              </a:rPr>
              <a:t>お問合わせ先</a:t>
            </a:r>
            <a:endParaRPr kumimoji="1" lang="en-US" altLang="ja-JP" sz="1100" dirty="0" smtClean="0">
              <a:solidFill>
                <a:srgbClr val="002060"/>
              </a:solidFill>
              <a:latin typeface="HGPｺﾞｼｯｸE" panose="020B0900000000000000" pitchFamily="50" charset="-128"/>
              <a:ea typeface="HGPｺﾞｼｯｸE" panose="020B0900000000000000" pitchFamily="50" charset="-128"/>
            </a:endParaRPr>
          </a:p>
        </p:txBody>
      </p:sp>
      <p:sp>
        <p:nvSpPr>
          <p:cNvPr id="36" name="テキスト ボックス 35"/>
          <p:cNvSpPr txBox="1"/>
          <p:nvPr/>
        </p:nvSpPr>
        <p:spPr>
          <a:xfrm>
            <a:off x="19002" y="-26091"/>
            <a:ext cx="3093720" cy="338554"/>
          </a:xfrm>
          <a:prstGeom prst="rect">
            <a:avLst/>
          </a:prstGeom>
          <a:noFill/>
        </p:spPr>
        <p:txBody>
          <a:bodyPr wrap="square" lIns="36000" rtlCol="0">
            <a:spAutoFit/>
          </a:bodyPr>
          <a:lstStyle/>
          <a:p>
            <a:r>
              <a:rPr kumimoji="1" lang="ja-JP" altLang="en-US" sz="1600" dirty="0" smtClean="0"/>
              <a:t>体験型</a:t>
            </a:r>
            <a:r>
              <a:rPr kumimoji="1" lang="ja-JP" altLang="en-US" sz="1600" dirty="0"/>
              <a:t>セミナ</a:t>
            </a:r>
            <a:r>
              <a:rPr kumimoji="1" lang="ja-JP" altLang="en-US" sz="1600" dirty="0" smtClean="0"/>
              <a:t>ー</a:t>
            </a:r>
            <a:endParaRPr kumimoji="1" lang="ja-JP" altLang="en-US" sz="1600" dirty="0"/>
          </a:p>
        </p:txBody>
      </p:sp>
      <p:sp>
        <p:nvSpPr>
          <p:cNvPr id="3" name="テキスト ボックス 2"/>
          <p:cNvSpPr txBox="1"/>
          <p:nvPr/>
        </p:nvSpPr>
        <p:spPr>
          <a:xfrm>
            <a:off x="5404397" y="281686"/>
            <a:ext cx="1423382" cy="307777"/>
          </a:xfrm>
          <a:prstGeom prst="rect">
            <a:avLst/>
          </a:prstGeom>
          <a:solidFill>
            <a:schemeClr val="bg1"/>
          </a:solidFill>
        </p:spPr>
        <p:txBody>
          <a:bodyPr wrap="square" rtlCol="0" anchor="ctr" anchorCtr="1">
            <a:spAutoFit/>
          </a:bodyPr>
          <a:lstStyle/>
          <a:p>
            <a:r>
              <a:rPr kumimoji="1" lang="ja-JP" altLang="en-US" sz="1400" dirty="0" smtClean="0">
                <a:latin typeface="ＭＳ Ｐゴシック" panose="020B0600070205080204" pitchFamily="50" charset="-128"/>
                <a:ea typeface="ＭＳ Ｐゴシック" panose="020B0600070205080204" pitchFamily="50" charset="-128"/>
              </a:rPr>
              <a:t>参加料無料</a:t>
            </a:r>
            <a:endParaRPr kumimoji="1" lang="ja-JP" altLang="en-US" sz="1400" dirty="0">
              <a:latin typeface="ＭＳ Ｐゴシック" panose="020B0600070205080204" pitchFamily="50" charset="-128"/>
              <a:ea typeface="ＭＳ Ｐゴシック" panose="020B0600070205080204" pitchFamily="50" charset="-128"/>
            </a:endParaRPr>
          </a:p>
        </p:txBody>
      </p:sp>
      <p:sp>
        <p:nvSpPr>
          <p:cNvPr id="37" name="テキスト ボックス 36"/>
          <p:cNvSpPr txBox="1"/>
          <p:nvPr/>
        </p:nvSpPr>
        <p:spPr>
          <a:xfrm>
            <a:off x="5404396" y="686831"/>
            <a:ext cx="1423383" cy="307777"/>
          </a:xfrm>
          <a:prstGeom prst="rect">
            <a:avLst/>
          </a:prstGeom>
          <a:solidFill>
            <a:schemeClr val="bg1"/>
          </a:solidFill>
        </p:spPr>
        <p:txBody>
          <a:bodyPr wrap="square" lIns="0" rIns="36000" rtlCol="0" anchor="ctr" anchorCtr="1">
            <a:spAutoFit/>
          </a:bodyPr>
          <a:lstStyle/>
          <a:p>
            <a:pPr algn="ctr"/>
            <a:r>
              <a:rPr kumimoji="1" lang="ja-JP" altLang="en-US" sz="1400" dirty="0" smtClean="0">
                <a:latin typeface="ＭＳ Ｐゴシック" panose="020B0600070205080204" pitchFamily="50" charset="-128"/>
                <a:ea typeface="ＭＳ Ｐゴシック" panose="020B0600070205080204" pitchFamily="50" charset="-128"/>
              </a:rPr>
              <a:t>オンライン</a:t>
            </a:r>
            <a:r>
              <a:rPr kumimoji="1" lang="ja-JP" altLang="en-US" sz="1400" dirty="0">
                <a:latin typeface="ＭＳ Ｐゴシック" panose="020B0600070205080204" pitchFamily="50" charset="-128"/>
                <a:ea typeface="ＭＳ Ｐゴシック" panose="020B0600070205080204" pitchFamily="50" charset="-128"/>
              </a:rPr>
              <a:t>セミナ</a:t>
            </a:r>
            <a:r>
              <a:rPr kumimoji="1" lang="ja-JP" altLang="en-US" sz="1400" dirty="0" smtClean="0">
                <a:latin typeface="ＭＳ Ｐゴシック" panose="020B0600070205080204" pitchFamily="50" charset="-128"/>
                <a:ea typeface="ＭＳ Ｐゴシック" panose="020B0600070205080204" pitchFamily="50" charset="-128"/>
              </a:rPr>
              <a:t>ー</a:t>
            </a:r>
            <a:endParaRPr kumimoji="1" lang="ja-JP" altLang="en-US" sz="1400" dirty="0">
              <a:latin typeface="ＭＳ Ｐゴシック" panose="020B0600070205080204" pitchFamily="50" charset="-128"/>
              <a:ea typeface="ＭＳ Ｐゴシック" panose="020B0600070205080204" pitchFamily="50" charset="-128"/>
            </a:endParaRPr>
          </a:p>
        </p:txBody>
      </p:sp>
      <p:sp>
        <p:nvSpPr>
          <p:cNvPr id="38" name="テキスト ボックス 37"/>
          <p:cNvSpPr txBox="1"/>
          <p:nvPr/>
        </p:nvSpPr>
        <p:spPr>
          <a:xfrm>
            <a:off x="5404396" y="1098421"/>
            <a:ext cx="1423383" cy="307777"/>
          </a:xfrm>
          <a:prstGeom prst="rect">
            <a:avLst/>
          </a:prstGeom>
          <a:solidFill>
            <a:schemeClr val="bg1"/>
          </a:solidFill>
        </p:spPr>
        <p:txBody>
          <a:bodyPr wrap="square" rtlCol="0" anchor="ctr" anchorCtr="1">
            <a:spAutoFit/>
          </a:bodyPr>
          <a:lstStyle/>
          <a:p>
            <a:r>
              <a:rPr kumimoji="1" lang="ja-JP" altLang="en-US" sz="1400" dirty="0" smtClean="0">
                <a:latin typeface="ＭＳ Ｐゴシック" panose="020B0600070205080204" pitchFamily="50" charset="-128"/>
                <a:ea typeface="ＭＳ Ｐゴシック" panose="020B0600070205080204" pitchFamily="50" charset="-128"/>
              </a:rPr>
              <a:t>先着</a:t>
            </a:r>
            <a:r>
              <a:rPr kumimoji="1" lang="ja-JP" altLang="en-US" sz="1400" dirty="0">
                <a:latin typeface="ＭＳ Ｐゴシック" panose="020B0600070205080204" pitchFamily="50" charset="-128"/>
                <a:ea typeface="ＭＳ Ｐゴシック" panose="020B0600070205080204" pitchFamily="50" charset="-128"/>
              </a:rPr>
              <a:t>５</a:t>
            </a:r>
            <a:r>
              <a:rPr kumimoji="1" lang="ja-JP" altLang="en-US" sz="1400" dirty="0" smtClean="0">
                <a:latin typeface="ＭＳ Ｐゴシック" panose="020B0600070205080204" pitchFamily="50" charset="-128"/>
                <a:ea typeface="ＭＳ Ｐゴシック" panose="020B0600070205080204" pitchFamily="50" charset="-128"/>
              </a:rPr>
              <a:t>名</a:t>
            </a:r>
            <a:r>
              <a:rPr kumimoji="1" lang="ja-JP" altLang="en-US" sz="1400" dirty="0">
                <a:latin typeface="ＭＳ Ｐゴシック" panose="020B0600070205080204" pitchFamily="50" charset="-128"/>
                <a:ea typeface="ＭＳ Ｐゴシック" panose="020B0600070205080204" pitchFamily="50" charset="-128"/>
              </a:rPr>
              <a:t>様</a:t>
            </a:r>
          </a:p>
        </p:txBody>
      </p:sp>
      <p:sp>
        <p:nvSpPr>
          <p:cNvPr id="39" name="テキスト ボックス 38"/>
          <p:cNvSpPr txBox="1"/>
          <p:nvPr/>
        </p:nvSpPr>
        <p:spPr>
          <a:xfrm>
            <a:off x="6065125" y="6418701"/>
            <a:ext cx="677236" cy="467239"/>
          </a:xfrm>
          <a:prstGeom prst="rect">
            <a:avLst/>
          </a:prstGeom>
          <a:solidFill>
            <a:schemeClr val="bg1"/>
          </a:solidFill>
        </p:spPr>
        <p:txBody>
          <a:bodyPr wrap="square" lIns="36000" tIns="36000" rIns="36000" bIns="0" rtlCol="0">
            <a:spAutoFit/>
          </a:bodyPr>
          <a:lstStyle/>
          <a:p>
            <a:pPr algn="ctr"/>
            <a:r>
              <a:rPr kumimoji="1" lang="ja-JP" altLang="en-US" sz="1400" dirty="0" smtClean="0">
                <a:solidFill>
                  <a:schemeClr val="tx2">
                    <a:lumMod val="75000"/>
                  </a:schemeClr>
                </a:solidFill>
              </a:rPr>
              <a:t>ライブ</a:t>
            </a:r>
            <a:endParaRPr kumimoji="1" lang="en-US" altLang="ja-JP" sz="1400" dirty="0" smtClean="0">
              <a:solidFill>
                <a:schemeClr val="tx2">
                  <a:lumMod val="75000"/>
                </a:schemeClr>
              </a:solidFill>
            </a:endParaRPr>
          </a:p>
          <a:p>
            <a:pPr algn="ctr"/>
            <a:r>
              <a:rPr kumimoji="1" lang="ja-JP" altLang="en-US" sz="1400" dirty="0" smtClean="0">
                <a:solidFill>
                  <a:schemeClr val="tx2">
                    <a:lumMod val="75000"/>
                  </a:schemeClr>
                </a:solidFill>
              </a:rPr>
              <a:t>配　信</a:t>
            </a:r>
            <a:endParaRPr kumimoji="1" lang="en-US" altLang="ja-JP" sz="1400" dirty="0" smtClean="0">
              <a:solidFill>
                <a:schemeClr val="tx2">
                  <a:lumMod val="75000"/>
                </a:schemeClr>
              </a:solidFill>
            </a:endParaRPr>
          </a:p>
        </p:txBody>
      </p:sp>
      <p:sp>
        <p:nvSpPr>
          <p:cNvPr id="29" name="テキスト ボックス 28"/>
          <p:cNvSpPr txBox="1"/>
          <p:nvPr/>
        </p:nvSpPr>
        <p:spPr>
          <a:xfrm>
            <a:off x="5553075" y="6941762"/>
            <a:ext cx="1189286" cy="369332"/>
          </a:xfrm>
          <a:prstGeom prst="rect">
            <a:avLst/>
          </a:prstGeom>
          <a:solidFill>
            <a:schemeClr val="bg1"/>
          </a:solidFill>
        </p:spPr>
        <p:txBody>
          <a:bodyPr wrap="square" lIns="0" tIns="0" rIns="0" bIns="0" rtlCol="0">
            <a:spAutoFit/>
          </a:bodyPr>
          <a:lstStyle/>
          <a:p>
            <a:pPr algn="ctr"/>
            <a:r>
              <a:rPr kumimoji="1" lang="en-US" altLang="ja-JP" sz="2400" dirty="0" smtClean="0">
                <a:solidFill>
                  <a:schemeClr val="tx2">
                    <a:lumMod val="75000"/>
                  </a:schemeClr>
                </a:solidFill>
                <a:latin typeface="HGPｺﾞｼｯｸE" panose="020B0900000000000000" pitchFamily="50" charset="-128"/>
                <a:ea typeface="HGPｺﾞｼｯｸE" panose="020B0900000000000000" pitchFamily="50" charset="-128"/>
              </a:rPr>
              <a:t>Zoom</a:t>
            </a:r>
            <a:r>
              <a:rPr kumimoji="1" lang="ja-JP" altLang="en-US" sz="1400" dirty="0" smtClean="0">
                <a:solidFill>
                  <a:schemeClr val="tx2">
                    <a:lumMod val="75000"/>
                  </a:schemeClr>
                </a:solidFill>
              </a:rPr>
              <a:t>使用</a:t>
            </a:r>
            <a:endParaRPr kumimoji="1" lang="en-US" altLang="ja-JP" sz="1400" dirty="0" smtClean="0">
              <a:solidFill>
                <a:schemeClr val="tx2">
                  <a:lumMod val="75000"/>
                </a:schemeClr>
              </a:solidFill>
            </a:endParaRPr>
          </a:p>
        </p:txBody>
      </p:sp>
      <p:sp>
        <p:nvSpPr>
          <p:cNvPr id="30" name="テキスト ボックス 29"/>
          <p:cNvSpPr txBox="1"/>
          <p:nvPr/>
        </p:nvSpPr>
        <p:spPr>
          <a:xfrm>
            <a:off x="4591050" y="3344590"/>
            <a:ext cx="2236729" cy="615553"/>
          </a:xfrm>
          <a:prstGeom prst="rect">
            <a:avLst/>
          </a:prstGeom>
          <a:solidFill>
            <a:srgbClr val="FF9999"/>
          </a:solidFill>
        </p:spPr>
        <p:txBody>
          <a:bodyPr wrap="square" lIns="0" tIns="0" rIns="0" bIns="0" rtlCol="0">
            <a:spAutoFit/>
          </a:bodyPr>
          <a:lstStyle/>
          <a:p>
            <a:pPr algn="ctr"/>
            <a:r>
              <a:rPr kumimoji="1" lang="ja-JP" altLang="en-US" sz="2000" b="1" dirty="0" smtClean="0">
                <a:solidFill>
                  <a:schemeClr val="bg1"/>
                </a:solidFill>
              </a:rPr>
              <a:t>同一労働同一賃金</a:t>
            </a:r>
            <a:endParaRPr kumimoji="1" lang="en-US" altLang="ja-JP" sz="2000" b="1" dirty="0" smtClean="0">
              <a:solidFill>
                <a:schemeClr val="bg1"/>
              </a:solidFill>
            </a:endParaRPr>
          </a:p>
          <a:p>
            <a:pPr algn="ctr"/>
            <a:r>
              <a:rPr kumimoji="1" lang="ja-JP" altLang="en-US" sz="2000" b="1" dirty="0" smtClean="0">
                <a:solidFill>
                  <a:schemeClr val="bg1"/>
                </a:solidFill>
              </a:rPr>
              <a:t>完全施行直前</a:t>
            </a:r>
            <a:endParaRPr kumimoji="1" lang="ja-JP" altLang="en-US" sz="2000" b="1" dirty="0">
              <a:solidFill>
                <a:schemeClr val="bg1"/>
              </a:solidFill>
            </a:endParaRPr>
          </a:p>
        </p:txBody>
      </p:sp>
      <p:sp>
        <p:nvSpPr>
          <p:cNvPr id="31" name="テキスト ボックス 30"/>
          <p:cNvSpPr txBox="1"/>
          <p:nvPr/>
        </p:nvSpPr>
        <p:spPr>
          <a:xfrm>
            <a:off x="73932" y="7485327"/>
            <a:ext cx="552449" cy="215443"/>
          </a:xfrm>
          <a:prstGeom prst="rect">
            <a:avLst/>
          </a:prstGeom>
          <a:solidFill>
            <a:srgbClr val="FF9999"/>
          </a:solidFill>
        </p:spPr>
        <p:txBody>
          <a:bodyPr wrap="square" lIns="0" tIns="0" rIns="0" bIns="0" rtlCol="0">
            <a:spAutoFit/>
          </a:bodyPr>
          <a:lstStyle/>
          <a:p>
            <a:r>
              <a:rPr kumimoji="1" lang="ja-JP" altLang="en-US" sz="1400" b="1" dirty="0" smtClean="0">
                <a:solidFill>
                  <a:schemeClr val="bg1"/>
                </a:solidFill>
              </a:rPr>
              <a:t>特　典</a:t>
            </a:r>
            <a:endParaRPr kumimoji="1" lang="ja-JP" altLang="en-US" sz="1400" b="1" dirty="0">
              <a:solidFill>
                <a:schemeClr val="bg1"/>
              </a:solidFill>
            </a:endParaRPr>
          </a:p>
        </p:txBody>
      </p:sp>
      <p:sp>
        <p:nvSpPr>
          <p:cNvPr id="33" name="テキスト ボックス 32"/>
          <p:cNvSpPr txBox="1"/>
          <p:nvPr/>
        </p:nvSpPr>
        <p:spPr>
          <a:xfrm>
            <a:off x="58156" y="7700770"/>
            <a:ext cx="6807463" cy="598371"/>
          </a:xfrm>
          <a:prstGeom prst="rect">
            <a:avLst/>
          </a:prstGeom>
          <a:noFill/>
          <a:ln w="28575">
            <a:noFill/>
          </a:ln>
        </p:spPr>
        <p:txBody>
          <a:bodyPr wrap="square" lIns="36000" rIns="36000" rtlCol="0">
            <a:noAutofit/>
          </a:bodyPr>
          <a:lstStyle/>
          <a:p>
            <a:r>
              <a:rPr kumimoji="1" lang="ja-JP" altLang="en-US" sz="1100" dirty="0" smtClean="0">
                <a:solidFill>
                  <a:srgbClr val="FF9999"/>
                </a:solidFill>
              </a:rPr>
              <a:t>■</a:t>
            </a:r>
            <a:r>
              <a:rPr kumimoji="1" lang="ja-JP" altLang="en-US" sz="1100" dirty="0" smtClean="0">
                <a:solidFill>
                  <a:srgbClr val="002060"/>
                </a:solidFill>
              </a:rPr>
              <a:t>　</a:t>
            </a:r>
            <a:r>
              <a:rPr kumimoji="1" lang="ja-JP" altLang="en-US" sz="1100" dirty="0"/>
              <a:t>お申込みいただいた方には働き方改革の実現に役立つ資料をお送りします。</a:t>
            </a:r>
            <a:endParaRPr kumimoji="1" lang="en-US" altLang="ja-JP" sz="1100" dirty="0"/>
          </a:p>
          <a:p>
            <a:r>
              <a:rPr kumimoji="1" lang="ja-JP" altLang="en-US" sz="1100" dirty="0">
                <a:solidFill>
                  <a:srgbClr val="FF9999"/>
                </a:solidFill>
              </a:rPr>
              <a:t>■</a:t>
            </a:r>
            <a:r>
              <a:rPr kumimoji="1" lang="ja-JP" altLang="en-US" sz="1100" dirty="0"/>
              <a:t>　セミナーの参加・不参加に関わらず、企業のご希望により専門家のアドバイスを無料で受けられます。</a:t>
            </a:r>
            <a:endParaRPr kumimoji="1" lang="en-US" altLang="ja-JP" sz="1100" dirty="0"/>
          </a:p>
          <a:p>
            <a:endParaRPr kumimoji="1" lang="en-US" altLang="ja-JP" sz="1100" dirty="0"/>
          </a:p>
          <a:p>
            <a:r>
              <a:rPr kumimoji="1" lang="ja-JP" altLang="en-US" sz="1100" dirty="0" smtClean="0"/>
              <a:t>　　　　　　　　　　　　　　　　　　　　　　　　　　</a:t>
            </a:r>
            <a:endParaRPr kumimoji="1" lang="en-US" altLang="ja-JP" sz="1100" dirty="0" smtClean="0"/>
          </a:p>
        </p:txBody>
      </p:sp>
      <p:sp>
        <p:nvSpPr>
          <p:cNvPr id="12" name="テキスト ボックス 11"/>
          <p:cNvSpPr txBox="1"/>
          <p:nvPr/>
        </p:nvSpPr>
        <p:spPr>
          <a:xfrm>
            <a:off x="73932" y="5008590"/>
            <a:ext cx="6533300" cy="1218914"/>
          </a:xfrm>
          <a:prstGeom prst="rect">
            <a:avLst/>
          </a:prstGeom>
          <a:noFill/>
          <a:ln w="28575">
            <a:solidFill>
              <a:schemeClr val="accent5">
                <a:lumMod val="75000"/>
              </a:schemeClr>
            </a:solidFill>
          </a:ln>
        </p:spPr>
        <p:txBody>
          <a:bodyPr wrap="square" lIns="36000" rIns="36000" rtlCol="0">
            <a:noAutofit/>
          </a:bodyPr>
          <a:lstStyle/>
          <a:p>
            <a:r>
              <a:rPr kumimoji="1" lang="ja-JP" altLang="en-US" sz="1200" dirty="0" smtClean="0">
                <a:solidFill>
                  <a:schemeClr val="accent4">
                    <a:lumMod val="50000"/>
                  </a:schemeClr>
                </a:solidFill>
              </a:rPr>
              <a:t>　　　</a:t>
            </a:r>
            <a:r>
              <a:rPr kumimoji="1" lang="ja-JP" altLang="en-US" sz="1200" dirty="0">
                <a:solidFill>
                  <a:srgbClr val="002060"/>
                </a:solidFill>
                <a:latin typeface="HGPｺﾞｼｯｸE" panose="020B0900000000000000" pitchFamily="50" charset="-128"/>
                <a:ea typeface="HGPｺﾞｼｯｸE" panose="020B0900000000000000" pitchFamily="50" charset="-128"/>
              </a:rPr>
              <a:t>医療・介護業の働き方改革の現状とこれから</a:t>
            </a:r>
            <a:endParaRPr kumimoji="1" lang="en-US" altLang="ja-JP" sz="1200" dirty="0">
              <a:solidFill>
                <a:srgbClr val="002060"/>
              </a:solidFill>
              <a:latin typeface="HGPｺﾞｼｯｸE" panose="020B0900000000000000" pitchFamily="50" charset="-128"/>
              <a:ea typeface="HGPｺﾞｼｯｸE" panose="020B0900000000000000" pitchFamily="50" charset="-128"/>
            </a:endParaRPr>
          </a:p>
          <a:p>
            <a:r>
              <a:rPr kumimoji="1" lang="ja-JP" altLang="en-US" sz="1200" dirty="0">
                <a:solidFill>
                  <a:srgbClr val="002060"/>
                </a:solidFill>
              </a:rPr>
              <a:t>　</a:t>
            </a:r>
            <a:r>
              <a:rPr kumimoji="1" lang="ja-JP" altLang="en-US" sz="1200" dirty="0" smtClean="0">
                <a:solidFill>
                  <a:srgbClr val="002060"/>
                </a:solidFill>
              </a:rPr>
              <a:t>　</a:t>
            </a:r>
            <a:r>
              <a:rPr kumimoji="1" lang="ja-JP" altLang="en-US" sz="1200" dirty="0">
                <a:solidFill>
                  <a:srgbClr val="002060"/>
                </a:solidFill>
              </a:rPr>
              <a:t>　</a:t>
            </a:r>
            <a:r>
              <a:rPr kumimoji="1" lang="ja-JP" altLang="en-US" sz="1200" dirty="0" smtClean="0">
                <a:solidFill>
                  <a:srgbClr val="002060"/>
                </a:solidFill>
              </a:rPr>
              <a:t>　■</a:t>
            </a:r>
            <a:r>
              <a:rPr kumimoji="1" lang="ja-JP" altLang="en-US" sz="1200" dirty="0" smtClean="0">
                <a:solidFill>
                  <a:srgbClr val="002060"/>
                </a:solidFill>
                <a:latin typeface="HGPｺﾞｼｯｸE" panose="020B0900000000000000" pitchFamily="50" charset="-128"/>
                <a:ea typeface="HGPｺﾞｼｯｸE" panose="020B0900000000000000" pitchFamily="50" charset="-128"/>
              </a:rPr>
              <a:t>労働時間削減</a:t>
            </a:r>
            <a:endParaRPr kumimoji="1" lang="en-US" altLang="ja-JP" sz="1200" dirty="0" smtClean="0">
              <a:solidFill>
                <a:srgbClr val="002060"/>
              </a:solidFill>
              <a:latin typeface="HGPｺﾞｼｯｸE" panose="020B0900000000000000" pitchFamily="50" charset="-128"/>
              <a:ea typeface="HGPｺﾞｼｯｸE" panose="020B0900000000000000" pitchFamily="50" charset="-128"/>
            </a:endParaRPr>
          </a:p>
          <a:p>
            <a:r>
              <a:rPr kumimoji="1" lang="ja-JP" altLang="en-US" sz="1200" dirty="0" smtClean="0">
                <a:solidFill>
                  <a:srgbClr val="002060"/>
                </a:solidFill>
                <a:latin typeface="HGPｺﾞｼｯｸE" panose="020B0900000000000000" pitchFamily="50" charset="-128"/>
                <a:ea typeface="HGPｺﾞｼｯｸE" panose="020B0900000000000000" pitchFamily="50" charset="-128"/>
              </a:rPr>
              <a:t>　　　　　　■年次有給休暇取得促進</a:t>
            </a:r>
            <a:endParaRPr kumimoji="1" lang="en-US" altLang="ja-JP" sz="1200" dirty="0">
              <a:solidFill>
                <a:srgbClr val="002060"/>
              </a:solidFill>
              <a:latin typeface="HGPｺﾞｼｯｸE" panose="020B0900000000000000" pitchFamily="50" charset="-128"/>
              <a:ea typeface="HGPｺﾞｼｯｸE" panose="020B0900000000000000" pitchFamily="50" charset="-128"/>
            </a:endParaRPr>
          </a:p>
          <a:p>
            <a:r>
              <a:rPr kumimoji="1" lang="ja-JP" altLang="en-US" sz="1200" dirty="0" smtClean="0">
                <a:solidFill>
                  <a:srgbClr val="002060"/>
                </a:solidFill>
                <a:latin typeface="HGPｺﾞｼｯｸE" panose="020B0900000000000000" pitchFamily="50" charset="-128"/>
                <a:ea typeface="HGPｺﾞｼｯｸE" panose="020B0900000000000000" pitchFamily="50" charset="-128"/>
              </a:rPr>
              <a:t>　　　　　　■同一労働同一賃金　　　　　　　　　　　　　　　　　　　　　　　　　　　</a:t>
            </a:r>
            <a:endParaRPr kumimoji="1" lang="en-US" altLang="ja-JP" sz="1200" dirty="0" smtClean="0">
              <a:solidFill>
                <a:srgbClr val="002060"/>
              </a:solidFill>
              <a:latin typeface="HGPｺﾞｼｯｸE" panose="020B0900000000000000" pitchFamily="50" charset="-128"/>
              <a:ea typeface="HGPｺﾞｼｯｸE" panose="020B0900000000000000" pitchFamily="50" charset="-128"/>
            </a:endParaRPr>
          </a:p>
          <a:p>
            <a:r>
              <a:rPr kumimoji="1" lang="ja-JP" altLang="en-US" sz="1100" dirty="0" smtClean="0">
                <a:solidFill>
                  <a:srgbClr val="002060"/>
                </a:solidFill>
              </a:rPr>
              <a:t>　　　　　についてグループごとに事例を出しながら検討を行います。</a:t>
            </a:r>
            <a:endParaRPr kumimoji="1" lang="en-US" altLang="ja-JP" sz="1100" dirty="0" smtClean="0">
              <a:solidFill>
                <a:srgbClr val="002060"/>
              </a:solidFill>
            </a:endParaRPr>
          </a:p>
          <a:p>
            <a:r>
              <a:rPr kumimoji="1" lang="ja-JP" altLang="en-US" sz="1100" dirty="0">
                <a:solidFill>
                  <a:srgbClr val="002060"/>
                </a:solidFill>
              </a:rPr>
              <a:t>　</a:t>
            </a:r>
            <a:r>
              <a:rPr kumimoji="1" lang="ja-JP" altLang="en-US" sz="1100" dirty="0" smtClean="0">
                <a:solidFill>
                  <a:srgbClr val="002060"/>
                </a:solidFill>
              </a:rPr>
              <a:t>　　　　　　　ファシリテーター／岩手労働局雇用環境・均等室</a:t>
            </a:r>
            <a:r>
              <a:rPr kumimoji="1" lang="ja-JP" altLang="en-US" sz="1100" dirty="0">
                <a:solidFill>
                  <a:srgbClr val="002060"/>
                </a:solidFill>
              </a:rPr>
              <a:t>　</a:t>
            </a:r>
            <a:r>
              <a:rPr kumimoji="1" lang="ja-JP" altLang="en-US" sz="1000" dirty="0" smtClean="0">
                <a:solidFill>
                  <a:srgbClr val="002060"/>
                </a:solidFill>
              </a:rPr>
              <a:t>働き方・休み方改善コンサルタント</a:t>
            </a:r>
            <a:endParaRPr kumimoji="1" lang="en-US" altLang="ja-JP" sz="1000" dirty="0" smtClean="0">
              <a:solidFill>
                <a:srgbClr val="002060"/>
              </a:solidFill>
            </a:endParaRPr>
          </a:p>
        </p:txBody>
      </p:sp>
    </p:spTree>
    <p:extLst>
      <p:ext uri="{BB962C8B-B14F-4D97-AF65-F5344CB8AC3E}">
        <p14:creationId xmlns:p14="http://schemas.microsoft.com/office/powerpoint/2010/main" val="356630901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321492" y="836163"/>
            <a:ext cx="4113348" cy="646331"/>
          </a:xfrm>
          <a:prstGeom prst="rect">
            <a:avLst/>
          </a:prstGeom>
          <a:solidFill>
            <a:schemeClr val="accent3">
              <a:lumMod val="20000"/>
              <a:lumOff val="80000"/>
            </a:schemeClr>
          </a:solidFill>
          <a:ln w="12700">
            <a:solidFill>
              <a:schemeClr val="accent5">
                <a:lumMod val="75000"/>
              </a:schemeClr>
            </a:solidFill>
          </a:ln>
        </p:spPr>
        <p:txBody>
          <a:bodyPr wrap="square" lIns="36000" rIns="36000" rtlCol="0">
            <a:spAutoFit/>
          </a:bodyPr>
          <a:lstStyle/>
          <a:p>
            <a:r>
              <a:rPr kumimoji="1" lang="ja-JP" altLang="en-US" sz="1200" dirty="0" smtClean="0">
                <a:latin typeface="Meiryo UI" panose="020B0604030504040204" pitchFamily="50" charset="-128"/>
                <a:ea typeface="Meiryo UI" panose="020B0604030504040204" pitchFamily="50" charset="-128"/>
              </a:rPr>
              <a:t>どちらかの方法でエントリー</a:t>
            </a:r>
            <a:endParaRPr kumimoji="1" lang="en-US" altLang="ja-JP" sz="1200" dirty="0" smtClean="0">
              <a:latin typeface="Meiryo UI" panose="020B0604030504040204" pitchFamily="50" charset="-128"/>
              <a:ea typeface="Meiryo UI" panose="020B0604030504040204" pitchFamily="50" charset="-128"/>
            </a:endParaRPr>
          </a:p>
          <a:p>
            <a:r>
              <a:rPr kumimoji="1" lang="ja-JP" altLang="en-US" sz="1200" dirty="0" smtClean="0">
                <a:latin typeface="Meiryo UI" panose="020B0604030504040204" pitchFamily="50" charset="-128"/>
                <a:ea typeface="Meiryo UI" panose="020B0604030504040204" pitchFamily="50" charset="-128"/>
              </a:rPr>
              <a:t>■　</a:t>
            </a:r>
            <a:r>
              <a:rPr kumimoji="1" lang="en-US" altLang="ja-JP" sz="1200" dirty="0" smtClean="0">
                <a:latin typeface="Meiryo UI" panose="020B0604030504040204" pitchFamily="50" charset="-128"/>
                <a:ea typeface="Meiryo UI" panose="020B0604030504040204" pitchFamily="50" charset="-128"/>
              </a:rPr>
              <a:t>FAX</a:t>
            </a:r>
            <a:r>
              <a:rPr kumimoji="1" lang="ja-JP" altLang="en-US" sz="1200" dirty="0" smtClean="0">
                <a:latin typeface="Meiryo UI" panose="020B0604030504040204" pitchFamily="50" charset="-128"/>
                <a:ea typeface="Meiryo UI" panose="020B0604030504040204" pitchFamily="50" charset="-128"/>
              </a:rPr>
              <a:t>：　０１９－６５２－７７８２</a:t>
            </a:r>
            <a:endParaRPr kumimoji="1" lang="en-US" altLang="ja-JP" sz="1200" dirty="0" smtClean="0">
              <a:latin typeface="Meiryo UI" panose="020B0604030504040204" pitchFamily="50" charset="-128"/>
              <a:ea typeface="Meiryo UI" panose="020B0604030504040204" pitchFamily="50" charset="-128"/>
            </a:endParaRPr>
          </a:p>
          <a:p>
            <a:r>
              <a:rPr kumimoji="1" lang="ja-JP" altLang="en-US" sz="1200" dirty="0" smtClean="0">
                <a:latin typeface="Meiryo UI" panose="020B0604030504040204" pitchFamily="50" charset="-128"/>
                <a:ea typeface="Meiryo UI" panose="020B0604030504040204" pitchFamily="50" charset="-128"/>
              </a:rPr>
              <a:t>■　</a:t>
            </a:r>
            <a:r>
              <a:rPr kumimoji="1" lang="en-US" altLang="ja-JP" sz="1200" dirty="0" smtClean="0">
                <a:latin typeface="Meiryo UI" panose="020B0604030504040204" pitchFamily="50" charset="-128"/>
                <a:ea typeface="Meiryo UI" panose="020B0604030504040204" pitchFamily="50" charset="-128"/>
              </a:rPr>
              <a:t>Mai</a:t>
            </a:r>
            <a:r>
              <a:rPr kumimoji="1" lang="en-US" altLang="ja-JP" sz="1200" dirty="0">
                <a:latin typeface="Meiryo UI" panose="020B0604030504040204" pitchFamily="50" charset="-128"/>
                <a:ea typeface="Meiryo UI" panose="020B0604030504040204" pitchFamily="50" charset="-128"/>
              </a:rPr>
              <a:t>l</a:t>
            </a:r>
            <a:r>
              <a:rPr kumimoji="1" lang="ja-JP" altLang="en-US" sz="1200" dirty="0" smtClean="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03roudou@mhlw.go.jp</a:t>
            </a:r>
          </a:p>
        </p:txBody>
      </p:sp>
      <p:sp>
        <p:nvSpPr>
          <p:cNvPr id="7" name="テキスト ボックス 6"/>
          <p:cNvSpPr txBox="1"/>
          <p:nvPr/>
        </p:nvSpPr>
        <p:spPr>
          <a:xfrm>
            <a:off x="158614" y="315643"/>
            <a:ext cx="5910614" cy="215444"/>
          </a:xfrm>
          <a:prstGeom prst="rect">
            <a:avLst/>
          </a:prstGeom>
          <a:solidFill>
            <a:schemeClr val="tx2">
              <a:lumMod val="60000"/>
              <a:lumOff val="40000"/>
            </a:schemeClr>
          </a:solidFill>
        </p:spPr>
        <p:txBody>
          <a:bodyPr wrap="square" lIns="36000" tIns="0" rIns="36000" bIns="0" rtlCol="0">
            <a:spAutoFit/>
          </a:bodyPr>
          <a:lstStyle/>
          <a:p>
            <a:r>
              <a:rPr kumimoji="1" lang="ja-JP" altLang="en-US" sz="1400" dirty="0" smtClean="0">
                <a:solidFill>
                  <a:schemeClr val="bg1"/>
                </a:solidFill>
              </a:rPr>
              <a:t>オンラインセミナー参加までの流れ</a:t>
            </a:r>
            <a:endParaRPr kumimoji="1" lang="ja-JP" altLang="en-US" sz="1400" dirty="0">
              <a:solidFill>
                <a:schemeClr val="bg1"/>
              </a:solidFill>
            </a:endParaRPr>
          </a:p>
        </p:txBody>
      </p:sp>
      <p:sp>
        <p:nvSpPr>
          <p:cNvPr id="8" name="二等辺三角形 7"/>
          <p:cNvSpPr/>
          <p:nvPr/>
        </p:nvSpPr>
        <p:spPr>
          <a:xfrm rot="10972895">
            <a:off x="1831716" y="1497835"/>
            <a:ext cx="277139" cy="233539"/>
          </a:xfrm>
          <a:prstGeom prst="triangle">
            <a:avLst>
              <a:gd name="adj" fmla="val 5457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9" name="テキスト ボックス 8"/>
          <p:cNvSpPr txBox="1"/>
          <p:nvPr/>
        </p:nvSpPr>
        <p:spPr>
          <a:xfrm>
            <a:off x="299707" y="1957521"/>
            <a:ext cx="4135134" cy="268540"/>
          </a:xfrm>
          <a:prstGeom prst="rect">
            <a:avLst/>
          </a:prstGeom>
          <a:solidFill>
            <a:schemeClr val="accent3">
              <a:lumMod val="20000"/>
              <a:lumOff val="80000"/>
            </a:schemeClr>
          </a:solidFill>
          <a:ln w="12700">
            <a:solidFill>
              <a:schemeClr val="accent5">
                <a:lumMod val="75000"/>
              </a:schemeClr>
            </a:solidFill>
          </a:ln>
        </p:spPr>
        <p:txBody>
          <a:bodyPr wrap="square" lIns="36000" rIns="36000" rtlCol="0">
            <a:noAutofit/>
          </a:bodyPr>
          <a:lstStyle/>
          <a:p>
            <a:r>
              <a:rPr kumimoji="1" lang="ja-JP" altLang="en-US" sz="1200" dirty="0">
                <a:latin typeface="Meiryo UI" panose="020B0604030504040204" pitchFamily="50" charset="-128"/>
                <a:ea typeface="Meiryo UI" panose="020B0604030504040204" pitchFamily="50" charset="-128"/>
              </a:rPr>
              <a:t>開催日１週間前までに</a:t>
            </a:r>
            <a:r>
              <a:rPr kumimoji="1" lang="en-US" altLang="ja-JP" sz="1200" dirty="0">
                <a:latin typeface="Meiryo UI" panose="020B0604030504040204" pitchFamily="50" charset="-128"/>
                <a:ea typeface="Meiryo UI" panose="020B0604030504040204" pitchFamily="50" charset="-128"/>
              </a:rPr>
              <a:t>Zoom</a:t>
            </a:r>
            <a:r>
              <a:rPr kumimoji="1" lang="ja-JP" altLang="en-US" sz="1200" dirty="0">
                <a:latin typeface="Meiryo UI" panose="020B0604030504040204" pitchFamily="50" charset="-128"/>
                <a:ea typeface="Meiryo UI" panose="020B0604030504040204" pitchFamily="50" charset="-128"/>
              </a:rPr>
              <a:t>の</a:t>
            </a:r>
            <a:r>
              <a:rPr kumimoji="1" lang="en-US" altLang="ja-JP" sz="1200" dirty="0">
                <a:latin typeface="Meiryo UI" panose="020B0604030504040204" pitchFamily="50" charset="-128"/>
                <a:ea typeface="Meiryo UI" panose="020B0604030504040204" pitchFamily="50" charset="-128"/>
              </a:rPr>
              <a:t>ID/PASS</a:t>
            </a:r>
            <a:r>
              <a:rPr kumimoji="1" lang="ja-JP" altLang="en-US" sz="1200" dirty="0">
                <a:latin typeface="Meiryo UI" panose="020B0604030504040204" pitchFamily="50" charset="-128"/>
                <a:ea typeface="Meiryo UI" panose="020B0604030504040204" pitchFamily="50" charset="-128"/>
              </a:rPr>
              <a:t>を登録アドレスにご案内</a:t>
            </a:r>
            <a:endParaRPr kumimoji="1" lang="en-US" altLang="ja-JP" sz="1200" dirty="0">
              <a:latin typeface="Meiryo UI" panose="020B0604030504040204" pitchFamily="50" charset="-128"/>
              <a:ea typeface="Meiryo UI" panose="020B0604030504040204" pitchFamily="50" charset="-128"/>
            </a:endParaRPr>
          </a:p>
        </p:txBody>
      </p:sp>
      <p:sp>
        <p:nvSpPr>
          <p:cNvPr id="10" name="テキスト ボックス 9"/>
          <p:cNvSpPr txBox="1"/>
          <p:nvPr/>
        </p:nvSpPr>
        <p:spPr>
          <a:xfrm>
            <a:off x="321492" y="580645"/>
            <a:ext cx="869133" cy="251795"/>
          </a:xfrm>
          <a:prstGeom prst="rect">
            <a:avLst/>
          </a:prstGeom>
          <a:solidFill>
            <a:schemeClr val="tx2">
              <a:lumMod val="60000"/>
              <a:lumOff val="40000"/>
            </a:schemeClr>
          </a:solidFill>
        </p:spPr>
        <p:txBody>
          <a:bodyPr wrap="square" lIns="36000" tIns="36000" rIns="36000" bIns="0" rtlCol="0">
            <a:spAutoFit/>
          </a:bodyPr>
          <a:lstStyle/>
          <a:p>
            <a:r>
              <a:rPr kumimoji="1" lang="ja-JP" altLang="en-US" sz="1400" dirty="0" smtClean="0">
                <a:solidFill>
                  <a:schemeClr val="bg1"/>
                </a:solidFill>
              </a:rPr>
              <a:t>お</a:t>
            </a:r>
            <a:r>
              <a:rPr kumimoji="1" lang="ja-JP" altLang="en-US" sz="1400" dirty="0">
                <a:solidFill>
                  <a:schemeClr val="bg1"/>
                </a:solidFill>
              </a:rPr>
              <a:t>申込み</a:t>
            </a:r>
          </a:p>
        </p:txBody>
      </p:sp>
      <p:sp>
        <p:nvSpPr>
          <p:cNvPr id="11" name="二等辺三角形 10"/>
          <p:cNvSpPr/>
          <p:nvPr/>
        </p:nvSpPr>
        <p:spPr>
          <a:xfrm rot="3739505">
            <a:off x="1873347" y="2185770"/>
            <a:ext cx="289560" cy="236220"/>
          </a:xfrm>
          <a:prstGeom prst="triangle">
            <a:avLst>
              <a:gd name="adj" fmla="val 4445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　　　　　　　　　　　　　　　　　　　　</a:t>
            </a:r>
            <a:endParaRPr kumimoji="1" lang="ja-JP" altLang="en-US" dirty="0"/>
          </a:p>
        </p:txBody>
      </p:sp>
      <p:sp>
        <p:nvSpPr>
          <p:cNvPr id="13" name="テキスト ボックス 12"/>
          <p:cNvSpPr txBox="1"/>
          <p:nvPr/>
        </p:nvSpPr>
        <p:spPr>
          <a:xfrm>
            <a:off x="306071" y="1737713"/>
            <a:ext cx="2585617" cy="215444"/>
          </a:xfrm>
          <a:prstGeom prst="rect">
            <a:avLst/>
          </a:prstGeom>
          <a:solidFill>
            <a:schemeClr val="tx2">
              <a:lumMod val="60000"/>
              <a:lumOff val="40000"/>
            </a:schemeClr>
          </a:solidFill>
        </p:spPr>
        <p:txBody>
          <a:bodyPr wrap="square" lIns="36000" tIns="0" rIns="36000" bIns="0" rtlCol="0">
            <a:spAutoFit/>
          </a:bodyPr>
          <a:lstStyle/>
          <a:p>
            <a:r>
              <a:rPr kumimoji="1" lang="ja-JP" altLang="en-US" sz="1400" dirty="0">
                <a:solidFill>
                  <a:schemeClr val="bg1"/>
                </a:solidFill>
              </a:rPr>
              <a:t>主催者</a:t>
            </a:r>
            <a:r>
              <a:rPr kumimoji="1" lang="ja-JP" altLang="en-US" sz="1400" dirty="0" smtClean="0">
                <a:solidFill>
                  <a:schemeClr val="bg1"/>
                </a:solidFill>
              </a:rPr>
              <a:t>より参加者あてご連絡</a:t>
            </a:r>
            <a:endParaRPr kumimoji="1" lang="ja-JP" altLang="en-US" sz="1400" dirty="0">
              <a:solidFill>
                <a:schemeClr val="bg1"/>
              </a:solidFill>
            </a:endParaRPr>
          </a:p>
        </p:txBody>
      </p:sp>
      <p:sp>
        <p:nvSpPr>
          <p:cNvPr id="15" name="テキスト ボックス 14"/>
          <p:cNvSpPr txBox="1"/>
          <p:nvPr/>
        </p:nvSpPr>
        <p:spPr>
          <a:xfrm>
            <a:off x="321493" y="2540065"/>
            <a:ext cx="4113348" cy="276999"/>
          </a:xfrm>
          <a:prstGeom prst="rect">
            <a:avLst/>
          </a:prstGeom>
          <a:solidFill>
            <a:schemeClr val="accent3">
              <a:lumMod val="20000"/>
              <a:lumOff val="80000"/>
            </a:schemeClr>
          </a:solidFill>
          <a:ln w="12700">
            <a:solidFill>
              <a:schemeClr val="accent5">
                <a:lumMod val="75000"/>
              </a:schemeClr>
            </a:solidFill>
          </a:ln>
        </p:spPr>
        <p:txBody>
          <a:bodyPr wrap="square" lIns="36000" rIns="36000" rtlCol="0">
            <a:spAutoFit/>
          </a:bodyPr>
          <a:lstStyle/>
          <a:p>
            <a:r>
              <a:rPr kumimoji="1" lang="ja-JP" altLang="en-US" sz="1200" dirty="0">
                <a:latin typeface="Meiryo UI" panose="020B0604030504040204" pitchFamily="50" charset="-128"/>
                <a:ea typeface="Meiryo UI" panose="020B0604030504040204" pitchFamily="50" charset="-128"/>
              </a:rPr>
              <a:t>ご案内した</a:t>
            </a:r>
            <a:r>
              <a:rPr kumimoji="1" lang="en-US" altLang="ja-JP" sz="1200" dirty="0">
                <a:latin typeface="Meiryo UI" panose="020B0604030504040204" pitchFamily="50" charset="-128"/>
                <a:ea typeface="Meiryo UI" panose="020B0604030504040204" pitchFamily="50" charset="-128"/>
              </a:rPr>
              <a:t>Zoom</a:t>
            </a:r>
            <a:r>
              <a:rPr kumimoji="1" lang="ja-JP" altLang="en-US" sz="1200" dirty="0">
                <a:latin typeface="Meiryo UI" panose="020B0604030504040204" pitchFamily="50" charset="-128"/>
                <a:ea typeface="Meiryo UI" panose="020B0604030504040204" pitchFamily="50" charset="-128"/>
              </a:rPr>
              <a:t>の</a:t>
            </a:r>
            <a:r>
              <a:rPr kumimoji="1" lang="en-US" altLang="ja-JP" sz="1200" dirty="0">
                <a:latin typeface="Meiryo UI" panose="020B0604030504040204" pitchFamily="50" charset="-128"/>
                <a:ea typeface="Meiryo UI" panose="020B0604030504040204" pitchFamily="50" charset="-128"/>
              </a:rPr>
              <a:t>ID/PASS</a:t>
            </a:r>
            <a:r>
              <a:rPr kumimoji="1" lang="ja-JP" altLang="en-US" sz="1200" dirty="0">
                <a:latin typeface="Meiryo UI" panose="020B0604030504040204" pitchFamily="50" charset="-128"/>
                <a:ea typeface="Meiryo UI" panose="020B0604030504040204" pitchFamily="50" charset="-128"/>
              </a:rPr>
              <a:t>からご参加ください</a:t>
            </a:r>
            <a:endParaRPr kumimoji="1" lang="en-US" altLang="ja-JP" sz="1200" dirty="0">
              <a:latin typeface="Meiryo UI" panose="020B0604030504040204" pitchFamily="50" charset="-128"/>
              <a:ea typeface="Meiryo UI" panose="020B0604030504040204" pitchFamily="50" charset="-128"/>
            </a:endParaRPr>
          </a:p>
        </p:txBody>
      </p:sp>
      <p:sp>
        <p:nvSpPr>
          <p:cNvPr id="16" name="テキスト ボックス 15"/>
          <p:cNvSpPr txBox="1"/>
          <p:nvPr/>
        </p:nvSpPr>
        <p:spPr>
          <a:xfrm>
            <a:off x="321492" y="2320126"/>
            <a:ext cx="966269" cy="215444"/>
          </a:xfrm>
          <a:prstGeom prst="rect">
            <a:avLst/>
          </a:prstGeom>
          <a:solidFill>
            <a:schemeClr val="tx2">
              <a:lumMod val="60000"/>
              <a:lumOff val="40000"/>
            </a:schemeClr>
          </a:solidFill>
        </p:spPr>
        <p:txBody>
          <a:bodyPr wrap="square" lIns="36000" tIns="0" rIns="36000" bIns="0" rtlCol="0">
            <a:spAutoFit/>
          </a:bodyPr>
          <a:lstStyle/>
          <a:p>
            <a:r>
              <a:rPr kumimoji="1" lang="ja-JP" altLang="en-US" sz="1400" dirty="0">
                <a:solidFill>
                  <a:schemeClr val="bg1"/>
                </a:solidFill>
              </a:rPr>
              <a:t>当日</a:t>
            </a:r>
          </a:p>
        </p:txBody>
      </p:sp>
      <p:sp>
        <p:nvSpPr>
          <p:cNvPr id="2" name="テキスト ボックス 1"/>
          <p:cNvSpPr txBox="1"/>
          <p:nvPr/>
        </p:nvSpPr>
        <p:spPr>
          <a:xfrm>
            <a:off x="7620" y="3842060"/>
            <a:ext cx="6858000" cy="5235265"/>
          </a:xfrm>
          <a:prstGeom prst="rect">
            <a:avLst/>
          </a:prstGeom>
          <a:solidFill>
            <a:schemeClr val="accent1">
              <a:lumMod val="40000"/>
              <a:lumOff val="60000"/>
            </a:schemeClr>
          </a:solidFill>
        </p:spPr>
        <p:txBody>
          <a:bodyPr wrap="square" rtlCol="0">
            <a:noAutofit/>
          </a:bodyPr>
          <a:lstStyle/>
          <a:p>
            <a:r>
              <a:rPr kumimoji="1" lang="ja-JP" altLang="en-US" sz="1600" dirty="0" smtClean="0"/>
              <a:t>　　　　岩手労働局　雇用環境・均等室</a:t>
            </a:r>
            <a:endParaRPr kumimoji="1" lang="en-US" altLang="ja-JP" sz="1600" dirty="0"/>
          </a:p>
          <a:p>
            <a:r>
              <a:rPr kumimoji="1" lang="ja-JP" altLang="en-US" sz="1600" dirty="0" smtClean="0"/>
              <a:t>　　　　　　</a:t>
            </a:r>
            <a:r>
              <a:rPr kumimoji="1" lang="ja-JP" altLang="en-US" sz="2800" dirty="0"/>
              <a:t>　 </a:t>
            </a:r>
            <a:r>
              <a:rPr kumimoji="1" lang="ja-JP" altLang="en-US" sz="2800" dirty="0" smtClean="0"/>
              <a:t> </a:t>
            </a:r>
            <a:r>
              <a:rPr kumimoji="1" lang="en-US" altLang="ja-JP" sz="2800" dirty="0" smtClean="0"/>
              <a:t>019</a:t>
            </a:r>
            <a:r>
              <a:rPr kumimoji="1" lang="ja-JP" altLang="en-US" sz="2800" dirty="0" smtClean="0"/>
              <a:t>－</a:t>
            </a:r>
            <a:r>
              <a:rPr kumimoji="1" lang="en-US" altLang="ja-JP" sz="2800" dirty="0" smtClean="0"/>
              <a:t>652</a:t>
            </a:r>
            <a:r>
              <a:rPr kumimoji="1" lang="ja-JP" altLang="en-US" sz="2800" dirty="0" smtClean="0"/>
              <a:t>－</a:t>
            </a:r>
            <a:r>
              <a:rPr kumimoji="1" lang="en-US" altLang="ja-JP" sz="2800" dirty="0" smtClean="0"/>
              <a:t>7782</a:t>
            </a:r>
          </a:p>
          <a:p>
            <a:r>
              <a:rPr kumimoji="1" lang="ja-JP" altLang="en-US" sz="2800" dirty="0"/>
              <a:t>　</a:t>
            </a:r>
            <a:r>
              <a:rPr kumimoji="1" lang="ja-JP" altLang="en-US" sz="2800" dirty="0" smtClean="0"/>
              <a:t>　　　</a:t>
            </a:r>
            <a:r>
              <a:rPr kumimoji="1" lang="ja-JP" altLang="en-US" sz="2800" dirty="0"/>
              <a:t>　</a:t>
            </a:r>
            <a:r>
              <a:rPr kumimoji="1" lang="en-US" altLang="ja-JP" sz="2800" dirty="0" smtClean="0"/>
              <a:t>03roudou@mhlw.go.jp</a:t>
            </a:r>
            <a:r>
              <a:rPr kumimoji="1" lang="ja-JP" altLang="en-US" sz="2800" dirty="0" smtClean="0"/>
              <a:t>　</a:t>
            </a:r>
            <a:endParaRPr kumimoji="1" lang="en-US" altLang="ja-JP" sz="2800" dirty="0" smtClean="0"/>
          </a:p>
          <a:p>
            <a:endParaRPr kumimoji="1" lang="en-US" altLang="ja-JP" dirty="0" smtClean="0"/>
          </a:p>
          <a:p>
            <a:endParaRPr kumimoji="1" lang="en-US" altLang="ja-JP" dirty="0"/>
          </a:p>
          <a:p>
            <a:endParaRPr kumimoji="1" lang="en-US" altLang="ja-JP" dirty="0" smtClean="0"/>
          </a:p>
          <a:p>
            <a:endParaRPr kumimoji="1" lang="en-US" altLang="ja-JP" dirty="0"/>
          </a:p>
          <a:p>
            <a:endParaRPr kumimoji="1" lang="en-US" altLang="ja-JP" dirty="0" smtClean="0"/>
          </a:p>
          <a:p>
            <a:endParaRPr kumimoji="1" lang="en-US" altLang="ja-JP" dirty="0"/>
          </a:p>
          <a:p>
            <a:endParaRPr kumimoji="1" lang="en-US" altLang="ja-JP" dirty="0" smtClean="0"/>
          </a:p>
          <a:p>
            <a:endParaRPr kumimoji="1" lang="en-US" altLang="ja-JP" dirty="0"/>
          </a:p>
          <a:p>
            <a:endParaRPr kumimoji="1" lang="en-US" altLang="ja-JP" dirty="0" smtClean="0"/>
          </a:p>
          <a:p>
            <a:pPr algn="r"/>
            <a:endParaRPr kumimoji="1" lang="en-US" altLang="ja-JP" sz="1050" dirty="0" smtClean="0"/>
          </a:p>
          <a:p>
            <a:pPr algn="r"/>
            <a:endParaRPr kumimoji="1" lang="en-US" altLang="ja-JP" sz="1050" dirty="0" smtClean="0"/>
          </a:p>
          <a:p>
            <a:pPr algn="r"/>
            <a:endParaRPr kumimoji="1" lang="en-US" altLang="ja-JP" sz="1050" dirty="0"/>
          </a:p>
          <a:p>
            <a:pPr algn="r"/>
            <a:endParaRPr kumimoji="1" lang="en-US" altLang="ja-JP" sz="1050" dirty="0" smtClean="0"/>
          </a:p>
          <a:p>
            <a:pPr algn="r"/>
            <a:endParaRPr kumimoji="1" lang="en-US" altLang="ja-JP" sz="1050" dirty="0"/>
          </a:p>
          <a:p>
            <a:pPr algn="r"/>
            <a:endParaRPr kumimoji="1" lang="en-US" altLang="ja-JP" sz="1050" dirty="0" smtClean="0"/>
          </a:p>
          <a:p>
            <a:pPr algn="r"/>
            <a:endParaRPr kumimoji="1" lang="en-US" altLang="ja-JP" sz="1050" dirty="0"/>
          </a:p>
          <a:p>
            <a:r>
              <a:rPr kumimoji="1" lang="ja-JP" altLang="en-US" sz="1050" dirty="0" smtClean="0"/>
              <a:t>■お申込みは</a:t>
            </a:r>
            <a:r>
              <a:rPr kumimoji="1" lang="en-US" altLang="ja-JP" sz="1050" dirty="0" smtClean="0"/>
              <a:t>2</a:t>
            </a:r>
            <a:r>
              <a:rPr kumimoji="1" lang="ja-JP" altLang="en-US" sz="1050" dirty="0" smtClean="0"/>
              <a:t>月</a:t>
            </a:r>
            <a:r>
              <a:rPr kumimoji="1" lang="en-US" altLang="ja-JP" sz="1050" dirty="0" smtClean="0"/>
              <a:t>12</a:t>
            </a:r>
            <a:r>
              <a:rPr kumimoji="1" lang="ja-JP" altLang="en-US" sz="1050" dirty="0" smtClean="0"/>
              <a:t>日（金）に受け付け締め切りとさせていただきます。定員</a:t>
            </a:r>
            <a:r>
              <a:rPr kumimoji="1" lang="ja-JP" altLang="en-US" sz="1050" dirty="0"/>
              <a:t>５</a:t>
            </a:r>
            <a:r>
              <a:rPr kumimoji="1" lang="ja-JP" altLang="en-US" sz="1050" dirty="0" smtClean="0"/>
              <a:t>名に達した場合は締切日前に</a:t>
            </a:r>
            <a:endParaRPr kumimoji="1" lang="en-US" altLang="ja-JP" sz="1050" dirty="0" smtClean="0"/>
          </a:p>
          <a:p>
            <a:r>
              <a:rPr kumimoji="1" lang="ja-JP" altLang="en-US" sz="1050" dirty="0"/>
              <a:t>　</a:t>
            </a:r>
            <a:r>
              <a:rPr kumimoji="1" lang="ja-JP" altLang="en-US" sz="1050" dirty="0" smtClean="0"/>
              <a:t>受付終了とさせていただきます。</a:t>
            </a:r>
            <a:endParaRPr kumimoji="1" lang="en-US" altLang="ja-JP" sz="1050" dirty="0" smtClean="0"/>
          </a:p>
          <a:p>
            <a:r>
              <a:rPr kumimoji="1" lang="ja-JP" altLang="en-US" sz="1050" dirty="0" smtClean="0"/>
              <a:t>■ご記入いただいた情報は本セミナー以外には一切使用しません。</a:t>
            </a:r>
            <a:endParaRPr kumimoji="1" lang="en-US" altLang="ja-JP" sz="1050" dirty="0" smtClean="0"/>
          </a:p>
          <a:p>
            <a:endParaRPr kumimoji="1" lang="ja-JP" altLang="en-US" sz="1050" dirty="0"/>
          </a:p>
        </p:txBody>
      </p:sp>
      <p:sp>
        <p:nvSpPr>
          <p:cNvPr id="19" name="テキスト ボックス 18"/>
          <p:cNvSpPr txBox="1"/>
          <p:nvPr/>
        </p:nvSpPr>
        <p:spPr>
          <a:xfrm>
            <a:off x="7620" y="3033131"/>
            <a:ext cx="6858000" cy="430887"/>
          </a:xfrm>
          <a:prstGeom prst="rect">
            <a:avLst/>
          </a:prstGeom>
          <a:solidFill>
            <a:srgbClr val="FF9999"/>
          </a:solidFill>
        </p:spPr>
        <p:txBody>
          <a:bodyPr wrap="square" lIns="0" tIns="0" rIns="0" bIns="0" rtlCol="0">
            <a:spAutoFit/>
          </a:bodyPr>
          <a:lstStyle/>
          <a:p>
            <a:pPr algn="ctr"/>
            <a:r>
              <a:rPr kumimoji="1" lang="ja-JP" altLang="en-US" dirty="0" smtClean="0">
                <a:solidFill>
                  <a:schemeClr val="bg1"/>
                </a:solidFill>
              </a:rPr>
              <a:t>働き方改革ワークショップ令和３年</a:t>
            </a:r>
            <a:r>
              <a:rPr kumimoji="1" lang="ja-JP" altLang="en-US" sz="2800" dirty="0" smtClean="0">
                <a:solidFill>
                  <a:schemeClr val="bg1"/>
                </a:solidFill>
              </a:rPr>
              <a:t>２</a:t>
            </a:r>
            <a:r>
              <a:rPr kumimoji="1" lang="ja-JP" altLang="en-US" dirty="0" smtClean="0">
                <a:solidFill>
                  <a:schemeClr val="bg1"/>
                </a:solidFill>
              </a:rPr>
              <a:t>月</a:t>
            </a:r>
            <a:r>
              <a:rPr kumimoji="1" lang="ja-JP" altLang="en-US" sz="2800" dirty="0" smtClean="0">
                <a:solidFill>
                  <a:schemeClr val="bg1"/>
                </a:solidFill>
              </a:rPr>
              <a:t>１８</a:t>
            </a:r>
            <a:r>
              <a:rPr kumimoji="1" lang="ja-JP" altLang="en-US" dirty="0" smtClean="0">
                <a:solidFill>
                  <a:schemeClr val="bg1"/>
                </a:solidFill>
              </a:rPr>
              <a:t>日（木）</a:t>
            </a:r>
            <a:endParaRPr kumimoji="1" lang="ja-JP" altLang="en-US" sz="1100" dirty="0">
              <a:solidFill>
                <a:schemeClr val="bg1"/>
              </a:solidFill>
            </a:endParaRPr>
          </a:p>
        </p:txBody>
      </p:sp>
      <p:graphicFrame>
        <p:nvGraphicFramePr>
          <p:cNvPr id="30" name="表 29"/>
          <p:cNvGraphicFramePr>
            <a:graphicFrameLocks noGrp="1"/>
          </p:cNvGraphicFramePr>
          <p:nvPr>
            <p:extLst>
              <p:ext uri="{D42A27DB-BD31-4B8C-83A1-F6EECF244321}">
                <p14:modId xmlns:p14="http://schemas.microsoft.com/office/powerpoint/2010/main" val="654961575"/>
              </p:ext>
            </p:extLst>
          </p:nvPr>
        </p:nvGraphicFramePr>
        <p:xfrm>
          <a:off x="188495" y="4956110"/>
          <a:ext cx="6556308" cy="3397315"/>
        </p:xfrm>
        <a:graphic>
          <a:graphicData uri="http://schemas.openxmlformats.org/drawingml/2006/table">
            <a:tbl>
              <a:tblPr firstRow="1" bandRow="1">
                <a:tableStyleId>{2D5ABB26-0587-4C30-8999-92F81FD0307C}</a:tableStyleId>
              </a:tblPr>
              <a:tblGrid>
                <a:gridCol w="1353084">
                  <a:extLst>
                    <a:ext uri="{9D8B030D-6E8A-4147-A177-3AD203B41FA5}">
                      <a16:colId xmlns:a16="http://schemas.microsoft.com/office/drawing/2014/main" val="1874248461"/>
                    </a:ext>
                  </a:extLst>
                </a:gridCol>
                <a:gridCol w="5203224">
                  <a:extLst>
                    <a:ext uri="{9D8B030D-6E8A-4147-A177-3AD203B41FA5}">
                      <a16:colId xmlns:a16="http://schemas.microsoft.com/office/drawing/2014/main" val="796122099"/>
                    </a:ext>
                  </a:extLst>
                </a:gridCol>
              </a:tblGrid>
              <a:tr h="304048">
                <a:tc>
                  <a:txBody>
                    <a:bodyPr/>
                    <a:lstStyle/>
                    <a:p>
                      <a:pPr algn="ctr"/>
                      <a:r>
                        <a:rPr kumimoji="1" lang="ja-JP" altLang="en-US" sz="1200" dirty="0" smtClean="0"/>
                        <a:t>事業所名</a:t>
                      </a:r>
                      <a:endParaRPr kumimoji="1" lang="ja-JP" altLang="en-US" sz="1200" dirty="0"/>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512451623"/>
                  </a:ext>
                </a:extLst>
              </a:tr>
              <a:tr h="304048">
                <a:tc>
                  <a:txBody>
                    <a:bodyPr/>
                    <a:lstStyle/>
                    <a:p>
                      <a:pPr algn="ctr"/>
                      <a:r>
                        <a:rPr kumimoji="1" lang="ja-JP" altLang="en-US" sz="1200" dirty="0" smtClean="0"/>
                        <a:t>参加者職氏名</a:t>
                      </a:r>
                      <a:endParaRPr kumimoji="1" lang="ja-JP" altLang="en-US" sz="1200" dirty="0"/>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84929621"/>
                  </a:ext>
                </a:extLst>
              </a:tr>
              <a:tr h="541319">
                <a:tc>
                  <a:txBody>
                    <a:bodyPr/>
                    <a:lstStyle/>
                    <a:p>
                      <a:pPr algn="ctr"/>
                      <a:r>
                        <a:rPr kumimoji="1" lang="ja-JP" altLang="en-US" sz="1200" dirty="0" smtClean="0"/>
                        <a:t>住所</a:t>
                      </a:r>
                      <a:endParaRPr kumimoji="1" lang="ja-JP" altLang="en-US" sz="1200" dirty="0"/>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dirty="0" smtClean="0"/>
                        <a:t>〒</a:t>
                      </a:r>
                      <a:endParaRPr kumimoji="1" lang="en-US" altLang="ja-JP" dirty="0" smtClean="0"/>
                    </a:p>
                    <a:p>
                      <a:r>
                        <a:rPr kumimoji="1" lang="ja-JP" altLang="en-US" dirty="0" smtClean="0"/>
                        <a:t>　　　　　　　　</a:t>
                      </a:r>
                      <a:endParaRPr kumimoji="1" lang="en-US" altLang="ja-JP"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620806282"/>
                  </a:ext>
                </a:extLst>
              </a:tr>
              <a:tr h="243655">
                <a:tc>
                  <a:txBody>
                    <a:bodyPr/>
                    <a:lstStyle/>
                    <a:p>
                      <a:r>
                        <a:rPr kumimoji="1" lang="en-US" altLang="ja-JP" dirty="0" smtClean="0"/>
                        <a:t>TEL</a:t>
                      </a:r>
                      <a:endParaRPr kumimoji="1" lang="ja-JP" altLang="en-US" dirty="0"/>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075009733"/>
                  </a:ext>
                </a:extLst>
              </a:tr>
              <a:tr h="243655">
                <a:tc>
                  <a:txBody>
                    <a:bodyPr/>
                    <a:lstStyle/>
                    <a:p>
                      <a:r>
                        <a:rPr kumimoji="1" lang="en-US" altLang="ja-JP" dirty="0" smtClean="0"/>
                        <a:t>FAX</a:t>
                      </a:r>
                      <a:endParaRPr kumimoji="1" lang="ja-JP" altLang="en-US" dirty="0"/>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543415973"/>
                  </a:ext>
                </a:extLst>
              </a:tr>
              <a:tr h="148590">
                <a:tc>
                  <a:txBody>
                    <a:bodyPr/>
                    <a:lstStyle/>
                    <a:p>
                      <a:r>
                        <a:rPr kumimoji="1" lang="en-US" altLang="ja-JP" dirty="0" smtClean="0"/>
                        <a:t>E-mail</a:t>
                      </a:r>
                      <a:endParaRPr kumimoji="1" lang="ja-JP" altLang="en-US" dirty="0"/>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dirty="0" smtClean="0"/>
                        <a:t>　　　　　　　　　　　　＠</a:t>
                      </a: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593756751"/>
                  </a:ext>
                </a:extLst>
              </a:tr>
              <a:tr h="148590">
                <a:tc>
                  <a:txBody>
                    <a:bodyPr/>
                    <a:lstStyle/>
                    <a:p>
                      <a:r>
                        <a:rPr kumimoji="1" lang="ja-JP" altLang="en-US" sz="1100" dirty="0" smtClean="0"/>
                        <a:t>ワークショップで話題にしたいことがあればご記入ください。</a:t>
                      </a:r>
                      <a:endParaRPr kumimoji="1" lang="ja-JP" altLang="en-US" sz="1100" dirty="0"/>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6"/>
                  </a:ext>
                </a:extLst>
              </a:tr>
              <a:tr h="148590">
                <a:tc>
                  <a:txBody>
                    <a:bodyPr/>
                    <a:lstStyle/>
                    <a:p>
                      <a:r>
                        <a:rPr kumimoji="1" lang="ja-JP" altLang="en-US" sz="1100" dirty="0" smtClean="0"/>
                        <a:t>専門家による働き方改革アドバイスの希望</a:t>
                      </a:r>
                      <a:endParaRPr kumimoji="1" lang="ja-JP" altLang="en-US" sz="1100" dirty="0"/>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dirty="0" smtClean="0"/>
                        <a:t>□オンラインセミナーに</a:t>
                      </a:r>
                      <a:r>
                        <a:rPr kumimoji="1" lang="ja-JP" altLang="en-US" u="sng" dirty="0" smtClean="0"/>
                        <a:t>参加し</a:t>
                      </a:r>
                      <a:r>
                        <a:rPr kumimoji="1" lang="ja-JP" altLang="en-US" dirty="0" smtClean="0"/>
                        <a:t>、専門家アドバイスも希望</a:t>
                      </a:r>
                      <a:endParaRPr kumimoji="1" lang="en-US" altLang="ja-JP" dirty="0" smtClean="0"/>
                    </a:p>
                    <a:p>
                      <a:r>
                        <a:rPr kumimoji="1" lang="ja-JP" altLang="en-US" dirty="0" smtClean="0"/>
                        <a:t>□オンラインセミナーには</a:t>
                      </a:r>
                      <a:r>
                        <a:rPr kumimoji="1" lang="ja-JP" altLang="en-US" u="sng" dirty="0" smtClean="0"/>
                        <a:t>参加しない</a:t>
                      </a:r>
                      <a:r>
                        <a:rPr kumimoji="1" lang="ja-JP" altLang="en-US" dirty="0" smtClean="0"/>
                        <a:t>が専門家アドバイスを希望</a:t>
                      </a: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7"/>
                  </a:ext>
                </a:extLst>
              </a:tr>
            </a:tbl>
          </a:graphicData>
        </a:graphic>
      </p:graphicFrame>
      <p:sp>
        <p:nvSpPr>
          <p:cNvPr id="3" name="テキスト ボックス 2"/>
          <p:cNvSpPr txBox="1"/>
          <p:nvPr/>
        </p:nvSpPr>
        <p:spPr>
          <a:xfrm>
            <a:off x="4739640" y="832440"/>
            <a:ext cx="2005163" cy="1277273"/>
          </a:xfrm>
          <a:prstGeom prst="rect">
            <a:avLst/>
          </a:prstGeom>
          <a:solidFill>
            <a:schemeClr val="accent2">
              <a:lumMod val="20000"/>
              <a:lumOff val="80000"/>
            </a:schemeClr>
          </a:solidFill>
        </p:spPr>
        <p:txBody>
          <a:bodyPr wrap="square" rtlCol="0">
            <a:spAutoFit/>
          </a:bodyPr>
          <a:lstStyle/>
          <a:p>
            <a:r>
              <a:rPr kumimoji="1" lang="ja-JP" altLang="en-US" sz="1100" dirty="0">
                <a:latin typeface="ＭＳ ゴシック" panose="020B0609070205080204" pitchFamily="49" charset="-128"/>
                <a:ea typeface="ＭＳ ゴシック" panose="020B0609070205080204" pitchFamily="49" charset="-128"/>
              </a:rPr>
              <a:t>■</a:t>
            </a:r>
            <a:r>
              <a:rPr kumimoji="1" lang="en-US" altLang="ja-JP" sz="1100" dirty="0" smtClean="0">
                <a:latin typeface="ＭＳ ゴシック" panose="020B0609070205080204" pitchFamily="49" charset="-128"/>
                <a:ea typeface="ＭＳ ゴシック" panose="020B0609070205080204" pitchFamily="49" charset="-128"/>
              </a:rPr>
              <a:t>Zoom</a:t>
            </a:r>
            <a:r>
              <a:rPr kumimoji="1" lang="ja-JP" altLang="en-US" sz="1100" dirty="0" smtClean="0">
                <a:latin typeface="ＭＳ ゴシック" panose="020B0609070205080204" pitchFamily="49" charset="-128"/>
                <a:ea typeface="ＭＳ ゴシック" panose="020B0609070205080204" pitchFamily="49" charset="-128"/>
              </a:rPr>
              <a:t>を初めてご利用される場合は、事前に</a:t>
            </a:r>
            <a:r>
              <a:rPr kumimoji="1" lang="en-US" altLang="ja-JP" sz="1100" dirty="0" smtClean="0">
                <a:latin typeface="ＭＳ ゴシック" panose="020B0609070205080204" pitchFamily="49" charset="-128"/>
                <a:ea typeface="ＭＳ ゴシック" panose="020B0609070205080204" pitchFamily="49" charset="-128"/>
              </a:rPr>
              <a:t>Zoom</a:t>
            </a:r>
            <a:r>
              <a:rPr kumimoji="1" lang="ja-JP" altLang="en-US" sz="1100" dirty="0">
                <a:latin typeface="ＭＳ ゴシック" panose="020B0609070205080204" pitchFamily="49" charset="-128"/>
                <a:ea typeface="ＭＳ ゴシック" panose="020B0609070205080204" pitchFamily="49" charset="-128"/>
              </a:rPr>
              <a:t>アプリ</a:t>
            </a:r>
            <a:r>
              <a:rPr kumimoji="1" lang="ja-JP" altLang="en-US" sz="1100" dirty="0" smtClean="0">
                <a:latin typeface="ＭＳ ゴシック" panose="020B0609070205080204" pitchFamily="49" charset="-128"/>
                <a:ea typeface="ＭＳ ゴシック" panose="020B0609070205080204" pitchFamily="49" charset="-128"/>
              </a:rPr>
              <a:t>のダウンロードをお願いします。</a:t>
            </a:r>
            <a:endParaRPr kumimoji="1" lang="en-US" altLang="ja-JP" sz="1100" dirty="0" smtClean="0">
              <a:latin typeface="ＭＳ ゴシック" panose="020B0609070205080204" pitchFamily="49" charset="-128"/>
              <a:ea typeface="ＭＳ ゴシック" panose="020B0609070205080204" pitchFamily="49" charset="-128"/>
            </a:endParaRPr>
          </a:p>
          <a:p>
            <a:endParaRPr kumimoji="1" lang="en-US" altLang="ja-JP" sz="1100" dirty="0">
              <a:latin typeface="ＭＳ ゴシック" panose="020B0609070205080204" pitchFamily="49" charset="-128"/>
              <a:ea typeface="ＭＳ ゴシック" panose="020B0609070205080204" pitchFamily="49" charset="-128"/>
            </a:endParaRPr>
          </a:p>
          <a:p>
            <a:r>
              <a:rPr kumimoji="1" lang="ja-JP" altLang="en-US" sz="1100" dirty="0" smtClean="0">
                <a:latin typeface="ＭＳ ゴシック" panose="020B0609070205080204" pitchFamily="49" charset="-128"/>
                <a:ea typeface="ＭＳ ゴシック" panose="020B0609070205080204" pitchFamily="49" charset="-128"/>
              </a:rPr>
              <a:t>■</a:t>
            </a:r>
            <a:r>
              <a:rPr kumimoji="1" lang="en-US" altLang="ja-JP" sz="1100" dirty="0" smtClean="0">
                <a:latin typeface="ＭＳ ゴシック" panose="020B0609070205080204" pitchFamily="49" charset="-128"/>
                <a:ea typeface="ＭＳ ゴシック" panose="020B0609070205080204" pitchFamily="49" charset="-128"/>
              </a:rPr>
              <a:t>Zoom</a:t>
            </a:r>
            <a:r>
              <a:rPr kumimoji="1" lang="ja-JP" altLang="en-US" sz="1100" dirty="0" smtClean="0">
                <a:latin typeface="ＭＳ ゴシック" panose="020B0609070205080204" pitchFamily="49" charset="-128"/>
                <a:ea typeface="ＭＳ ゴシック" panose="020B0609070205080204" pitchFamily="49" charset="-128"/>
              </a:rPr>
              <a:t>の推奨環境・デバイス等に関しては、ご自身でご確認ください。</a:t>
            </a:r>
            <a:endParaRPr kumimoji="1" lang="ja-JP" altLang="en-US" sz="1100" dirty="0">
              <a:latin typeface="ＭＳ ゴシック" panose="020B0609070205080204" pitchFamily="49" charset="-128"/>
              <a:ea typeface="ＭＳ ゴシック" panose="020B0609070205080204" pitchFamily="49" charset="-128"/>
            </a:endParaRPr>
          </a:p>
        </p:txBody>
      </p:sp>
      <p:sp>
        <p:nvSpPr>
          <p:cNvPr id="18" name="テキスト ボックス 17"/>
          <p:cNvSpPr txBox="1"/>
          <p:nvPr/>
        </p:nvSpPr>
        <p:spPr>
          <a:xfrm>
            <a:off x="7620" y="3654254"/>
            <a:ext cx="660536" cy="217926"/>
          </a:xfrm>
          <a:prstGeom prst="rect">
            <a:avLst/>
          </a:prstGeom>
          <a:solidFill>
            <a:srgbClr val="FF9999"/>
          </a:solidFill>
        </p:spPr>
        <p:txBody>
          <a:bodyPr wrap="square" lIns="0" tIns="0" rIns="0" bIns="0" rtlCol="0">
            <a:spAutoFit/>
          </a:bodyPr>
          <a:lstStyle/>
          <a:p>
            <a:r>
              <a:rPr kumimoji="1" lang="ja-JP" altLang="en-US" sz="1400" b="1" dirty="0" smtClean="0">
                <a:solidFill>
                  <a:schemeClr val="bg1"/>
                </a:solidFill>
              </a:rPr>
              <a:t>申込先</a:t>
            </a:r>
            <a:endParaRPr kumimoji="1" lang="ja-JP" altLang="en-US" sz="1400" b="1" dirty="0">
              <a:solidFill>
                <a:schemeClr val="bg1"/>
              </a:solidFill>
            </a:endParaRPr>
          </a:p>
        </p:txBody>
      </p:sp>
      <p:sp>
        <p:nvSpPr>
          <p:cNvPr id="20" name="テキスト ボックス 19"/>
          <p:cNvSpPr txBox="1"/>
          <p:nvPr/>
        </p:nvSpPr>
        <p:spPr>
          <a:xfrm>
            <a:off x="885826" y="4161844"/>
            <a:ext cx="807644" cy="369332"/>
          </a:xfrm>
          <a:prstGeom prst="rect">
            <a:avLst/>
          </a:prstGeom>
          <a:solidFill>
            <a:schemeClr val="tx2">
              <a:lumMod val="50000"/>
            </a:schemeClr>
          </a:solidFill>
        </p:spPr>
        <p:txBody>
          <a:bodyPr wrap="square" lIns="36000" tIns="0" rIns="36000" bIns="0" rtlCol="0">
            <a:spAutoFit/>
          </a:bodyPr>
          <a:lstStyle/>
          <a:p>
            <a:pPr algn="ctr"/>
            <a:r>
              <a:rPr kumimoji="1" lang="en-US" altLang="ja-JP" sz="2400" dirty="0" smtClean="0">
                <a:solidFill>
                  <a:schemeClr val="bg1"/>
                </a:solidFill>
              </a:rPr>
              <a:t>FA</a:t>
            </a:r>
            <a:r>
              <a:rPr kumimoji="1" lang="en-US" altLang="ja-JP" sz="2400" dirty="0">
                <a:solidFill>
                  <a:schemeClr val="bg1"/>
                </a:solidFill>
              </a:rPr>
              <a:t>X</a:t>
            </a:r>
            <a:endParaRPr kumimoji="1" lang="ja-JP" altLang="en-US" sz="2400" dirty="0">
              <a:solidFill>
                <a:schemeClr val="bg1"/>
              </a:solidFill>
            </a:endParaRPr>
          </a:p>
        </p:txBody>
      </p:sp>
      <p:sp>
        <p:nvSpPr>
          <p:cNvPr id="22" name="テキスト ボックス 21"/>
          <p:cNvSpPr txBox="1"/>
          <p:nvPr/>
        </p:nvSpPr>
        <p:spPr>
          <a:xfrm>
            <a:off x="882052" y="4558977"/>
            <a:ext cx="811417" cy="369332"/>
          </a:xfrm>
          <a:prstGeom prst="rect">
            <a:avLst/>
          </a:prstGeom>
          <a:solidFill>
            <a:schemeClr val="tx2">
              <a:lumMod val="50000"/>
            </a:schemeClr>
          </a:solidFill>
        </p:spPr>
        <p:txBody>
          <a:bodyPr wrap="square" lIns="36000" tIns="0" rIns="36000" bIns="0" rtlCol="0">
            <a:spAutoFit/>
          </a:bodyPr>
          <a:lstStyle/>
          <a:p>
            <a:pPr algn="ctr"/>
            <a:r>
              <a:rPr kumimoji="1" lang="en-US" altLang="ja-JP" sz="2400" dirty="0" smtClean="0">
                <a:solidFill>
                  <a:schemeClr val="bg1"/>
                </a:solidFill>
              </a:rPr>
              <a:t>MAI</a:t>
            </a:r>
            <a:r>
              <a:rPr kumimoji="1" lang="en-US" altLang="ja-JP" sz="2400" dirty="0">
                <a:solidFill>
                  <a:schemeClr val="bg1"/>
                </a:solidFill>
              </a:rPr>
              <a:t>L</a:t>
            </a:r>
            <a:endParaRPr kumimoji="1" lang="ja-JP" altLang="en-US" sz="2400" dirty="0">
              <a:solidFill>
                <a:schemeClr val="bg1"/>
              </a:solidFill>
            </a:endParaRPr>
          </a:p>
        </p:txBody>
      </p:sp>
    </p:spTree>
    <p:extLst>
      <p:ext uri="{BB962C8B-B14F-4D97-AF65-F5344CB8AC3E}">
        <p14:creationId xmlns:p14="http://schemas.microsoft.com/office/powerpoint/2010/main" val="84790229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791</Words>
  <Application>Microsoft Office PowerPoint</Application>
  <PresentationFormat>画面に合わせる (4:3)</PresentationFormat>
  <Paragraphs>102</Paragraphs>
  <Slides>2</Slides>
  <Notes>0</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2</vt:i4>
      </vt:variant>
    </vt:vector>
  </HeadingPairs>
  <TitlesOfParts>
    <vt:vector size="12" baseType="lpstr">
      <vt:lpstr>HGPｺﾞｼｯｸE</vt:lpstr>
      <vt:lpstr>Meiryo UI</vt:lpstr>
      <vt:lpstr>ＭＳ Ｐゴシック</vt:lpstr>
      <vt:lpstr>ＭＳ ゴシック</vt:lpstr>
      <vt:lpstr>游ゴシック</vt:lpstr>
      <vt:lpstr>游ゴシック Light</vt:lpstr>
      <vt:lpstr>Arial</vt:lpstr>
      <vt:lpstr>Calibri</vt:lpstr>
      <vt:lpstr>Calibri Light</vt:lpstr>
      <vt:lpstr>Office テーマ</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2021-01-27T06:03:58Z</dcterms:created>
  <dcterms:modified xsi:type="dcterms:W3CDTF">2021-01-28T01:10:09Z</dcterms:modified>
</cp:coreProperties>
</file>