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4"/>
  </p:sldMasterIdLst>
  <p:notesMasterIdLst>
    <p:notesMasterId r:id="rId7"/>
  </p:notesMasterIdLst>
  <p:handoutMasterIdLst>
    <p:handoutMasterId r:id="rId8"/>
  </p:handoutMasterIdLst>
  <p:sldIdLst>
    <p:sldId id="314" r:id="rId5"/>
    <p:sldId id="316" r:id="rId6"/>
  </p:sldIdLst>
  <p:sldSz cx="6858000" cy="9906000" type="A4"/>
  <p:notesSz cx="6805613" cy="9939338"/>
  <p:defaultTextStyle>
    <a:defPPr>
      <a:defRPr lang="ja-JP"/>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浜田あいり"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FF"/>
    <a:srgbClr val="FFFFCC"/>
    <a:srgbClr val="FFFFFF"/>
    <a:srgbClr val="CCFFCC"/>
    <a:srgbClr val="99CCFF"/>
    <a:srgbClr val="E61961"/>
    <a:srgbClr val="000000"/>
    <a:srgbClr val="99FFCC"/>
    <a:srgbClr val="E619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0F6AD9-0CA5-8D72-786A-20CB5D825A88}" v="175" dt="2025-01-06T05:11:54.680"/>
    <p1510:client id="{D801FD78-EA00-EA0B-D823-B5A120CD10EF}" v="90" dt="2025-01-06T01:41:04.03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77" autoAdjust="0"/>
    <p:restoredTop sz="86426" autoAdjust="0"/>
  </p:normalViewPr>
  <p:slideViewPr>
    <p:cSldViewPr snapToGrid="0">
      <p:cViewPr>
        <p:scale>
          <a:sx n="80" d="100"/>
          <a:sy n="80" d="100"/>
        </p:scale>
        <p:origin x="1098" y="-966"/>
      </p:cViewPr>
      <p:guideLst>
        <p:guide orient="horz" pos="3120"/>
        <p:guide pos="216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presProps.xml" Type="http://schemas.openxmlformats.org/officeDocument/2006/relationships/presProps"/><Relationship Id="rId11" Target="viewProps.xml" Type="http://schemas.openxmlformats.org/officeDocument/2006/relationships/viewProps"/><Relationship Id="rId12" Target="theme/theme1.xml" Type="http://schemas.openxmlformats.org/officeDocument/2006/relationships/theme"/><Relationship Id="rId13" Target="tableStyles.xml" Type="http://schemas.openxmlformats.org/officeDocument/2006/relationships/tableStyles"/><Relationship Id="rId14" Target="changesInfos/changesInfo1.xml" Type="http://schemas.microsoft.com/office/2016/11/relationships/changesInfo"/><Relationship Id="rId15"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notesMasters/notesMaster1.xml" Type="http://schemas.openxmlformats.org/officeDocument/2006/relationships/notesMaster"/><Relationship Id="rId8" Target="handoutMasters/handoutMaster1.xml" Type="http://schemas.openxmlformats.org/officeDocument/2006/relationships/handoutMaster"/><Relationship Id="rId9" Target="commentAuthors.xml" Type="http://schemas.openxmlformats.org/officeDocument/2006/relationships/commentAuthor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浜田あいり" userId="S::hafchs@kikan-ad.esb.mhlw.go.jp::7b43be26-ff90-4607-a336-d44ddb5b628c" providerId="AD" clId="Web-{83D97A72-A1E0-DC09-E5F1-E8F8171D35A6}"/>
    <pc:docChg chg="modSld">
      <pc:chgData name="浜田あいり" userId="S::hafchs@kikan-ad.esb.mhlw.go.jp::7b43be26-ff90-4607-a336-d44ddb5b628c" providerId="AD" clId="Web-{83D97A72-A1E0-DC09-E5F1-E8F8171D35A6}" dt="2024-10-02T02:16:28.861" v="1" actId="1076"/>
      <pc:docMkLst>
        <pc:docMk/>
      </pc:docMkLst>
      <pc:sldChg chg="modSp">
        <pc:chgData name="浜田あいり" userId="S::hafchs@kikan-ad.esb.mhlw.go.jp::7b43be26-ff90-4607-a336-d44ddb5b628c" providerId="AD" clId="Web-{83D97A72-A1E0-DC09-E5F1-E8F8171D35A6}" dt="2024-10-02T02:16:28.861" v="1" actId="1076"/>
        <pc:sldMkLst>
          <pc:docMk/>
          <pc:sldMk cId="0" sldId="316"/>
        </pc:sldMkLst>
      </pc:sldChg>
    </pc:docChg>
  </pc:docChgLst>
  <pc:docChgLst>
    <pc:chgData name="浜田あいり" userId="S::hafchs@kikan-ad.esb.mhlw.go.jp::7b43be26-ff90-4607-a336-d44ddb5b628c" providerId="AD" clId="Web-{005F7FBC-C734-D51A-5552-1A567D1DDC6B}"/>
    <pc:docChg chg="modSld">
      <pc:chgData name="浜田あいり" userId="S::hafchs@kikan-ad.esb.mhlw.go.jp::7b43be26-ff90-4607-a336-d44ddb5b628c" providerId="AD" clId="Web-{005F7FBC-C734-D51A-5552-1A567D1DDC6B}" dt="2024-10-08T02:30:32.360" v="38" actId="14100"/>
      <pc:docMkLst>
        <pc:docMk/>
      </pc:docMkLst>
      <pc:sldChg chg="modSp">
        <pc:chgData name="浜田あいり" userId="S::hafchs@kikan-ad.esb.mhlw.go.jp::7b43be26-ff90-4607-a336-d44ddb5b628c" providerId="AD" clId="Web-{005F7FBC-C734-D51A-5552-1A567D1DDC6B}" dt="2024-10-08T02:27:48.184" v="13" actId="20577"/>
        <pc:sldMkLst>
          <pc:docMk/>
          <pc:sldMk cId="0" sldId="314"/>
        </pc:sldMkLst>
        <pc:spChg chg="mod">
          <ac:chgData name="浜田あいり" userId="S::hafchs@kikan-ad.esb.mhlw.go.jp::7b43be26-ff90-4607-a336-d44ddb5b628c" providerId="AD" clId="Web-{005F7FBC-C734-D51A-5552-1A567D1DDC6B}" dt="2024-10-08T02:27:48.184" v="13" actId="20577"/>
          <ac:spMkLst>
            <pc:docMk/>
            <pc:sldMk cId="0" sldId="314"/>
            <ac:spMk id="4125" creationId="{85914AF6-DAD1-96A0-7133-9A14EDF4B563}"/>
          </ac:spMkLst>
        </pc:spChg>
      </pc:sldChg>
      <pc:sldChg chg="addSp delSp modSp">
        <pc:chgData name="浜田あいり" userId="S::hafchs@kikan-ad.esb.mhlw.go.jp::7b43be26-ff90-4607-a336-d44ddb5b628c" providerId="AD" clId="Web-{005F7FBC-C734-D51A-5552-1A567D1DDC6B}" dt="2024-10-08T02:30:32.360" v="38" actId="14100"/>
        <pc:sldMkLst>
          <pc:docMk/>
          <pc:sldMk cId="0" sldId="316"/>
        </pc:sldMkLst>
        <pc:graphicFrameChg chg="mod modGraphic">
          <ac:chgData name="浜田あいり" userId="S::hafchs@kikan-ad.esb.mhlw.go.jp::7b43be26-ff90-4607-a336-d44ddb5b628c" providerId="AD" clId="Web-{005F7FBC-C734-D51A-5552-1A567D1DDC6B}" dt="2024-10-08T02:28:01.325" v="29"/>
          <ac:graphicFrameMkLst>
            <pc:docMk/>
            <pc:sldMk cId="0" sldId="316"/>
            <ac:graphicFrameMk id="6" creationId="{D051FEEE-76FF-C2C0-B5DB-C19B3C47349C}"/>
          </ac:graphicFrameMkLst>
        </pc:graphicFrameChg>
      </pc:sldChg>
    </pc:docChg>
  </pc:docChgLst>
  <pc:docChgLst>
    <pc:chgData name="浜田あいり" userId="S::hafchs@kikan-ad.esb.mhlw.go.jp::7b43be26-ff90-4607-a336-d44ddb5b628c" providerId="AD" clId="Web-{0AE19980-F5EC-6BB8-5B4D-8F883C06E0D0}"/>
    <pc:docChg chg="modSld">
      <pc:chgData name="浜田あいり" userId="S::hafchs@kikan-ad.esb.mhlw.go.jp::7b43be26-ff90-4607-a336-d44ddb5b628c" providerId="AD" clId="Web-{0AE19980-F5EC-6BB8-5B4D-8F883C06E0D0}" dt="2024-10-02T02:31:33.141" v="63" actId="20577"/>
      <pc:docMkLst>
        <pc:docMk/>
      </pc:docMkLst>
      <pc:sldChg chg="modSp">
        <pc:chgData name="浜田あいり" userId="S::hafchs@kikan-ad.esb.mhlw.go.jp::7b43be26-ff90-4607-a336-d44ddb5b628c" providerId="AD" clId="Web-{0AE19980-F5EC-6BB8-5B4D-8F883C06E0D0}" dt="2024-10-02T02:31:33.141" v="63" actId="20577"/>
        <pc:sldMkLst>
          <pc:docMk/>
          <pc:sldMk cId="0" sldId="314"/>
        </pc:sldMkLst>
      </pc:sldChg>
    </pc:docChg>
  </pc:docChgLst>
  <pc:docChgLst>
    <pc:chgData name="浜田あいり" userId="S::hafchs@kikan-ad.esb.mhlw.go.jp::7b43be26-ff90-4607-a336-d44ddb5b628c" providerId="AD" clId="Web-{1C36196E-95AE-F6DC-E454-792808B5D9BE}"/>
    <pc:docChg chg="modSld">
      <pc:chgData name="浜田あいり" userId="S::hafchs@kikan-ad.esb.mhlw.go.jp::7b43be26-ff90-4607-a336-d44ddb5b628c" providerId="AD" clId="Web-{1C36196E-95AE-F6DC-E454-792808B5D9BE}" dt="2024-10-02T05:57:39.355" v="435" actId="20577"/>
      <pc:docMkLst>
        <pc:docMk/>
      </pc:docMkLst>
      <pc:sldChg chg="addSp delSp modSp">
        <pc:chgData name="浜田あいり" userId="S::hafchs@kikan-ad.esb.mhlw.go.jp::7b43be26-ff90-4607-a336-d44ddb5b628c" providerId="AD" clId="Web-{1C36196E-95AE-F6DC-E454-792808B5D9BE}" dt="2024-10-02T05:57:39.355" v="435" actId="20577"/>
        <pc:sldMkLst>
          <pc:docMk/>
          <pc:sldMk cId="0" sldId="314"/>
        </pc:sldMkLst>
      </pc:sldChg>
      <pc:sldChg chg="addSp delSp modSp">
        <pc:chgData name="浜田あいり" userId="S::hafchs@kikan-ad.esb.mhlw.go.jp::7b43be26-ff90-4607-a336-d44ddb5b628c" providerId="AD" clId="Web-{1C36196E-95AE-F6DC-E454-792808B5D9BE}" dt="2024-10-02T05:57:02.401" v="429" actId="1076"/>
        <pc:sldMkLst>
          <pc:docMk/>
          <pc:sldMk cId="0" sldId="316"/>
        </pc:sldMkLst>
      </pc:sldChg>
    </pc:docChg>
  </pc:docChgLst>
  <pc:docChgLst>
    <pc:chgData name="浜田あいり" userId="S::hafchs@kikan-ad.esb.mhlw.go.jp::7b43be26-ff90-4607-a336-d44ddb5b628c" providerId="AD" clId="Web-{BC0F6AD9-0CA5-8D72-786A-20CB5D825A88}"/>
    <pc:docChg chg="modSld">
      <pc:chgData name="浜田あいり" userId="S::hafchs@kikan-ad.esb.mhlw.go.jp::7b43be26-ff90-4607-a336-d44ddb5b628c" providerId="AD" clId="Web-{BC0F6AD9-0CA5-8D72-786A-20CB5D825A88}" dt="2025-01-06T05:11:37.211" v="90" actId="20577"/>
      <pc:docMkLst>
        <pc:docMk/>
      </pc:docMkLst>
      <pc:sldChg chg="modSp">
        <pc:chgData name="浜田あいり" userId="S::hafchs@kikan-ad.esb.mhlw.go.jp::7b43be26-ff90-4607-a336-d44ddb5b628c" providerId="AD" clId="Web-{BC0F6AD9-0CA5-8D72-786A-20CB5D825A88}" dt="2025-01-06T05:11:37.211" v="90" actId="20577"/>
        <pc:sldMkLst>
          <pc:docMk/>
          <pc:sldMk cId="0" sldId="314"/>
        </pc:sldMkLst>
        <pc:spChg chg="mod">
          <ac:chgData name="浜田あいり" userId="S::hafchs@kikan-ad.esb.mhlw.go.jp::7b43be26-ff90-4607-a336-d44ddb5b628c" providerId="AD" clId="Web-{BC0F6AD9-0CA5-8D72-786A-20CB5D825A88}" dt="2025-01-06T05:11:37.211" v="90" actId="20577"/>
          <ac:spMkLst>
            <pc:docMk/>
            <pc:sldMk cId="0" sldId="314"/>
            <ac:spMk id="11" creationId="{B574A54A-E840-D223-8642-CE2C1E485D9D}"/>
          </ac:spMkLst>
        </pc:spChg>
      </pc:sldChg>
    </pc:docChg>
  </pc:docChgLst>
  <pc:docChgLst>
    <pc:chgData name="浜田あいり" userId="S::hafchs@kikan-ad.esb.mhlw.go.jp::7b43be26-ff90-4607-a336-d44ddb5b628c" providerId="AD" clId="Web-{D801FD78-EA00-EA0B-D823-B5A120CD10EF}"/>
    <pc:docChg chg="modSld">
      <pc:chgData name="浜田あいり" userId="S::hafchs@kikan-ad.esb.mhlw.go.jp::7b43be26-ff90-4607-a336-d44ddb5b628c" providerId="AD" clId="Web-{D801FD78-EA00-EA0B-D823-B5A120CD10EF}" dt="2025-01-06T01:40:59.240" v="50" actId="20577"/>
      <pc:docMkLst>
        <pc:docMk/>
      </pc:docMkLst>
      <pc:sldChg chg="modSp">
        <pc:chgData name="浜田あいり" userId="S::hafchs@kikan-ad.esb.mhlw.go.jp::7b43be26-ff90-4607-a336-d44ddb5b628c" providerId="AD" clId="Web-{D801FD78-EA00-EA0B-D823-B5A120CD10EF}" dt="2025-01-06T01:40:59.240" v="50" actId="20577"/>
        <pc:sldMkLst>
          <pc:docMk/>
          <pc:sldMk cId="0" sldId="314"/>
        </pc:sldMkLst>
        <pc:spChg chg="mod">
          <ac:chgData name="浜田あいり" userId="S::hafchs@kikan-ad.esb.mhlw.go.jp::7b43be26-ff90-4607-a336-d44ddb5b628c" providerId="AD" clId="Web-{D801FD78-EA00-EA0B-D823-B5A120CD10EF}" dt="2025-01-06T01:40:59.240" v="50" actId="20577"/>
          <ac:spMkLst>
            <pc:docMk/>
            <pc:sldMk cId="0" sldId="314"/>
            <ac:spMk id="11" creationId="{B574A54A-E840-D223-8642-CE2C1E485D9D}"/>
          </ac:spMkLst>
        </pc:spChg>
      </pc:sldChg>
    </pc:docChg>
  </pc:docChgLst>
  <pc:docChgLst>
    <pc:chgData name="浜田あいり" userId="S::hafchs@kikan-ad.esb.mhlw.go.jp::7b43be26-ff90-4607-a336-d44ddb5b628c" providerId="AD" clId="Web-{22C3C771-9AAC-44FA-485A-99B6D2F62584}"/>
    <pc:docChg chg="modSld">
      <pc:chgData name="浜田あいり" userId="S::hafchs@kikan-ad.esb.mhlw.go.jp::7b43be26-ff90-4607-a336-d44ddb5b628c" providerId="AD" clId="Web-{22C3C771-9AAC-44FA-485A-99B6D2F62584}" dt="2024-10-04T06:22:34.684" v="59" actId="20577"/>
      <pc:docMkLst>
        <pc:docMk/>
      </pc:docMkLst>
      <pc:sldChg chg="addSp delSp modSp">
        <pc:chgData name="浜田あいり" userId="S::hafchs@kikan-ad.esb.mhlw.go.jp::7b43be26-ff90-4607-a336-d44ddb5b628c" providerId="AD" clId="Web-{22C3C771-9AAC-44FA-485A-99B6D2F62584}" dt="2024-10-04T06:22:34.684" v="59" actId="20577"/>
        <pc:sldMkLst>
          <pc:docMk/>
          <pc:sldMk cId="0" sldId="314"/>
        </pc:sldMkLst>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a:extLst>
              <a:ext uri="{FF2B5EF4-FFF2-40B4-BE49-F238E27FC236}">
                <a16:creationId xmlns:a16="http://schemas.microsoft.com/office/drawing/2014/main" id="{22A7609D-2F14-D098-4045-C3512EB2661A}"/>
              </a:ext>
            </a:extLst>
          </p:cNvPr>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896" tIns="45948" rIns="91896" bIns="45948" numCol="1" anchor="t" anchorCtr="0" compatLnSpc="1">
            <a:prstTxWarp prst="textNoShape">
              <a:avLst/>
            </a:prstTxWarp>
          </a:bodyPr>
          <a:lstStyle>
            <a:lvl1pPr eaLnBrk="1" hangingPunct="1">
              <a:defRPr sz="1200">
                <a:ea typeface="ＭＳ Ｐゴシック" pitchFamily="50" charset="-128"/>
              </a:defRPr>
            </a:lvl1pPr>
          </a:lstStyle>
          <a:p>
            <a:pPr>
              <a:defRPr/>
            </a:pPr>
            <a:endParaRPr lang="en-US" altLang="ja-JP"/>
          </a:p>
        </p:txBody>
      </p:sp>
      <p:sp>
        <p:nvSpPr>
          <p:cNvPr id="5123" name="Rectangle 1027">
            <a:extLst>
              <a:ext uri="{FF2B5EF4-FFF2-40B4-BE49-F238E27FC236}">
                <a16:creationId xmlns:a16="http://schemas.microsoft.com/office/drawing/2014/main" id="{7A64FC1E-2A0F-7C48-E422-B8FC57B4643C}"/>
              </a:ext>
            </a:extLst>
          </p:cNvPr>
          <p:cNvSpPr>
            <a:spLocks noGrp="1" noChangeArrowheads="1"/>
          </p:cNvSpPr>
          <p:nvPr>
            <p:ph type="dt" sz="quarter" idx="1"/>
          </p:nvPr>
        </p:nvSpPr>
        <p:spPr bwMode="auto">
          <a:xfrm>
            <a:off x="3856038" y="0"/>
            <a:ext cx="2949575" cy="496888"/>
          </a:xfrm>
          <a:prstGeom prst="rect">
            <a:avLst/>
          </a:prstGeom>
          <a:noFill/>
          <a:ln w="9525">
            <a:noFill/>
            <a:miter lim="800000"/>
            <a:headEnd/>
            <a:tailEnd/>
          </a:ln>
          <a:effectLst/>
        </p:spPr>
        <p:txBody>
          <a:bodyPr vert="horz" wrap="square" lIns="91896" tIns="45948" rIns="91896" bIns="45948" numCol="1" anchor="t" anchorCtr="0" compatLnSpc="1">
            <a:prstTxWarp prst="textNoShape">
              <a:avLst/>
            </a:prstTxWarp>
          </a:bodyPr>
          <a:lstStyle>
            <a:lvl1pPr algn="r" eaLnBrk="1" hangingPunct="1">
              <a:defRPr sz="1200">
                <a:ea typeface="ＭＳ Ｐゴシック" pitchFamily="50" charset="-128"/>
              </a:defRPr>
            </a:lvl1pPr>
          </a:lstStyle>
          <a:p>
            <a:pPr>
              <a:defRPr/>
            </a:pPr>
            <a:endParaRPr lang="en-US" altLang="ja-JP"/>
          </a:p>
        </p:txBody>
      </p:sp>
      <p:sp>
        <p:nvSpPr>
          <p:cNvPr id="5124" name="Rectangle 1028">
            <a:extLst>
              <a:ext uri="{FF2B5EF4-FFF2-40B4-BE49-F238E27FC236}">
                <a16:creationId xmlns:a16="http://schemas.microsoft.com/office/drawing/2014/main" id="{6633FC92-0F00-1377-B4BA-AB67EB8D54CB}"/>
              </a:ext>
            </a:extLst>
          </p:cNvPr>
          <p:cNvSpPr>
            <a:spLocks noGrp="1" noChangeArrowheads="1"/>
          </p:cNvSpPr>
          <p:nvPr>
            <p:ph type="ftr" sz="quarter" idx="2"/>
          </p:nvPr>
        </p:nvSpPr>
        <p:spPr bwMode="auto">
          <a:xfrm>
            <a:off x="0" y="9442450"/>
            <a:ext cx="2949575" cy="496888"/>
          </a:xfrm>
          <a:prstGeom prst="rect">
            <a:avLst/>
          </a:prstGeom>
          <a:noFill/>
          <a:ln w="9525">
            <a:noFill/>
            <a:miter lim="800000"/>
            <a:headEnd/>
            <a:tailEnd/>
          </a:ln>
          <a:effectLst/>
        </p:spPr>
        <p:txBody>
          <a:bodyPr vert="horz" wrap="square" lIns="91896" tIns="45948" rIns="91896" bIns="45948" numCol="1" anchor="b" anchorCtr="0" compatLnSpc="1">
            <a:prstTxWarp prst="textNoShape">
              <a:avLst/>
            </a:prstTxWarp>
          </a:bodyPr>
          <a:lstStyle>
            <a:lvl1pPr eaLnBrk="1" hangingPunct="1">
              <a:defRPr sz="1200">
                <a:ea typeface="ＭＳ Ｐゴシック" pitchFamily="50" charset="-128"/>
              </a:defRPr>
            </a:lvl1pPr>
          </a:lstStyle>
          <a:p>
            <a:pPr>
              <a:defRPr/>
            </a:pPr>
            <a:endParaRPr lang="en-US" altLang="ja-JP"/>
          </a:p>
        </p:txBody>
      </p:sp>
      <p:sp>
        <p:nvSpPr>
          <p:cNvPr id="5125" name="Rectangle 1029">
            <a:extLst>
              <a:ext uri="{FF2B5EF4-FFF2-40B4-BE49-F238E27FC236}">
                <a16:creationId xmlns:a16="http://schemas.microsoft.com/office/drawing/2014/main" id="{52555E3D-6E75-6A43-3566-7CFF16EE28ED}"/>
              </a:ext>
            </a:extLst>
          </p:cNvPr>
          <p:cNvSpPr>
            <a:spLocks noGrp="1" noChangeArrowheads="1"/>
          </p:cNvSpPr>
          <p:nvPr>
            <p:ph type="sldNum" sz="quarter" idx="3"/>
          </p:nvPr>
        </p:nvSpPr>
        <p:spPr bwMode="auto">
          <a:xfrm>
            <a:off x="3856038" y="9442450"/>
            <a:ext cx="2949575" cy="496888"/>
          </a:xfrm>
          <a:prstGeom prst="rect">
            <a:avLst/>
          </a:prstGeom>
          <a:noFill/>
          <a:ln w="9525">
            <a:noFill/>
            <a:miter lim="800000"/>
            <a:headEnd/>
            <a:tailEnd/>
          </a:ln>
          <a:effectLst/>
        </p:spPr>
        <p:txBody>
          <a:bodyPr vert="horz" wrap="square" lIns="91896" tIns="45948" rIns="91896" bIns="45948" numCol="1" anchor="b" anchorCtr="0" compatLnSpc="1">
            <a:prstTxWarp prst="textNoShape">
              <a:avLst/>
            </a:prstTxWarp>
          </a:bodyPr>
          <a:lstStyle>
            <a:lvl1pPr algn="r" eaLnBrk="1" hangingPunct="1">
              <a:defRPr sz="1200"/>
            </a:lvl1pPr>
          </a:lstStyle>
          <a:p>
            <a:fld id="{6D3D842B-5418-4211-9464-1D11C3DFF34E}" type="slidenum">
              <a:rPr lang="en-US" altLang="ja-JP"/>
              <a:pPr/>
              <a:t>‹#›</a:t>
            </a:fld>
            <a:endParaRPr lang="en-US" altLang="ja-JP"/>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362E4C0D-1C88-323D-1F3F-71D26939048E}"/>
              </a:ext>
            </a:extLst>
          </p:cNvPr>
          <p:cNvSpPr>
            <a:spLocks noGrp="1"/>
          </p:cNvSpPr>
          <p:nvPr>
            <p:ph type="hdr" sz="quarter"/>
          </p:nvPr>
        </p:nvSpPr>
        <p:spPr>
          <a:xfrm>
            <a:off x="0" y="0"/>
            <a:ext cx="2949575" cy="496888"/>
          </a:xfrm>
          <a:prstGeom prst="rect">
            <a:avLst/>
          </a:prstGeom>
        </p:spPr>
        <p:txBody>
          <a:bodyPr vert="horz" lIns="91188" tIns="45594" rIns="91188" bIns="45594" rtlCol="0"/>
          <a:lstStyle>
            <a:lvl1pPr algn="l" eaLnBrk="1" hangingPunct="1">
              <a:defRPr sz="1200">
                <a:ea typeface="ＭＳ Ｐゴシック" pitchFamily="50" charset="-128"/>
              </a:defRPr>
            </a:lvl1pPr>
          </a:lstStyle>
          <a:p>
            <a:pPr>
              <a:defRPr/>
            </a:pPr>
            <a:endParaRPr lang="ja-JP" altLang="en-US"/>
          </a:p>
        </p:txBody>
      </p:sp>
      <p:sp>
        <p:nvSpPr>
          <p:cNvPr id="3" name="日付プレースホルダ 2">
            <a:extLst>
              <a:ext uri="{FF2B5EF4-FFF2-40B4-BE49-F238E27FC236}">
                <a16:creationId xmlns:a16="http://schemas.microsoft.com/office/drawing/2014/main" id="{38D9F4D6-269E-0840-6C6C-30F3C69A988C}"/>
              </a:ext>
            </a:extLst>
          </p:cNvPr>
          <p:cNvSpPr>
            <a:spLocks noGrp="1"/>
          </p:cNvSpPr>
          <p:nvPr>
            <p:ph type="dt" idx="1"/>
          </p:nvPr>
        </p:nvSpPr>
        <p:spPr>
          <a:xfrm>
            <a:off x="3856038" y="0"/>
            <a:ext cx="2947987" cy="496888"/>
          </a:xfrm>
          <a:prstGeom prst="rect">
            <a:avLst/>
          </a:prstGeom>
        </p:spPr>
        <p:txBody>
          <a:bodyPr vert="horz" lIns="91188" tIns="45594" rIns="91188" bIns="45594" rtlCol="0"/>
          <a:lstStyle>
            <a:lvl1pPr algn="r" eaLnBrk="1" hangingPunct="1">
              <a:defRPr sz="1200">
                <a:ea typeface="ＭＳ Ｐゴシック" pitchFamily="50" charset="-128"/>
              </a:defRPr>
            </a:lvl1pPr>
          </a:lstStyle>
          <a:p>
            <a:pPr>
              <a:defRPr/>
            </a:pPr>
            <a:fld id="{871E5613-9DD3-4488-8081-E019957D9D3E}" type="datetimeFigureOut">
              <a:rPr lang="ja-JP" altLang="en-US"/>
              <a:pPr>
                <a:defRPr/>
              </a:pPr>
              <a:t>2026/7/21</a:t>
            </a:fld>
            <a:endParaRPr lang="ja-JP" altLang="en-US"/>
          </a:p>
        </p:txBody>
      </p:sp>
      <p:sp>
        <p:nvSpPr>
          <p:cNvPr id="4" name="スライド イメージ プレースホルダ 3">
            <a:extLst>
              <a:ext uri="{FF2B5EF4-FFF2-40B4-BE49-F238E27FC236}">
                <a16:creationId xmlns:a16="http://schemas.microsoft.com/office/drawing/2014/main" id="{5897B9AD-896D-30DE-CA5D-10A1462287B5}"/>
              </a:ext>
            </a:extLst>
          </p:cNvPr>
          <p:cNvSpPr>
            <a:spLocks noGrp="1" noRot="1" noChangeAspect="1"/>
          </p:cNvSpPr>
          <p:nvPr>
            <p:ph type="sldImg" idx="2"/>
          </p:nvPr>
        </p:nvSpPr>
        <p:spPr>
          <a:xfrm>
            <a:off x="2112963" y="744538"/>
            <a:ext cx="2579687" cy="3727450"/>
          </a:xfrm>
          <a:prstGeom prst="rect">
            <a:avLst/>
          </a:prstGeom>
          <a:noFill/>
          <a:ln w="12700">
            <a:solidFill>
              <a:prstClr val="black"/>
            </a:solidFill>
          </a:ln>
        </p:spPr>
        <p:txBody>
          <a:bodyPr vert="horz" lIns="91188" tIns="45594" rIns="91188" bIns="45594" rtlCol="0" anchor="ctr"/>
          <a:lstStyle/>
          <a:p>
            <a:pPr lvl="0"/>
            <a:endParaRPr lang="ja-JP" altLang="en-US" noProof="0"/>
          </a:p>
        </p:txBody>
      </p:sp>
      <p:sp>
        <p:nvSpPr>
          <p:cNvPr id="5" name="ノート プレースホルダ 4">
            <a:extLst>
              <a:ext uri="{FF2B5EF4-FFF2-40B4-BE49-F238E27FC236}">
                <a16:creationId xmlns:a16="http://schemas.microsoft.com/office/drawing/2014/main" id="{B151F8CF-FDB7-CCA4-81A9-EB3856002F2A}"/>
              </a:ext>
            </a:extLst>
          </p:cNvPr>
          <p:cNvSpPr>
            <a:spLocks noGrp="1"/>
          </p:cNvSpPr>
          <p:nvPr>
            <p:ph type="body" sz="quarter" idx="3"/>
          </p:nvPr>
        </p:nvSpPr>
        <p:spPr>
          <a:xfrm>
            <a:off x="682625" y="4721225"/>
            <a:ext cx="5440363" cy="4473575"/>
          </a:xfrm>
          <a:prstGeom prst="rect">
            <a:avLst/>
          </a:prstGeom>
        </p:spPr>
        <p:txBody>
          <a:bodyPr vert="horz" lIns="91188" tIns="45594" rIns="91188" bIns="45594"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a:extLst>
              <a:ext uri="{FF2B5EF4-FFF2-40B4-BE49-F238E27FC236}">
                <a16:creationId xmlns:a16="http://schemas.microsoft.com/office/drawing/2014/main" id="{04667DDC-3964-DFEA-B831-0F407DF3AE67}"/>
              </a:ext>
            </a:extLst>
          </p:cNvPr>
          <p:cNvSpPr>
            <a:spLocks noGrp="1"/>
          </p:cNvSpPr>
          <p:nvPr>
            <p:ph type="ftr" sz="quarter" idx="4"/>
          </p:nvPr>
        </p:nvSpPr>
        <p:spPr>
          <a:xfrm>
            <a:off x="0" y="9440863"/>
            <a:ext cx="2949575" cy="496887"/>
          </a:xfrm>
          <a:prstGeom prst="rect">
            <a:avLst/>
          </a:prstGeom>
        </p:spPr>
        <p:txBody>
          <a:bodyPr vert="horz" lIns="91188" tIns="45594" rIns="91188" bIns="45594" rtlCol="0" anchor="b"/>
          <a:lstStyle>
            <a:lvl1pPr algn="l" eaLnBrk="1" hangingPunct="1">
              <a:defRPr sz="1200">
                <a:ea typeface="ＭＳ Ｐゴシック" pitchFamily="50"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620EFA17-D6CA-B132-724F-DDE085B0B567}"/>
              </a:ext>
            </a:extLst>
          </p:cNvPr>
          <p:cNvSpPr>
            <a:spLocks noGrp="1"/>
          </p:cNvSpPr>
          <p:nvPr>
            <p:ph type="sldNum" sz="quarter" idx="5"/>
          </p:nvPr>
        </p:nvSpPr>
        <p:spPr>
          <a:xfrm>
            <a:off x="3856038" y="9440863"/>
            <a:ext cx="2947987" cy="496887"/>
          </a:xfrm>
          <a:prstGeom prst="rect">
            <a:avLst/>
          </a:prstGeom>
        </p:spPr>
        <p:txBody>
          <a:bodyPr vert="horz" wrap="square" lIns="91188" tIns="45594" rIns="91188" bIns="45594" numCol="1" anchor="b" anchorCtr="0" compatLnSpc="1">
            <a:prstTxWarp prst="textNoShape">
              <a:avLst/>
            </a:prstTxWarp>
          </a:bodyPr>
          <a:lstStyle>
            <a:lvl1pPr algn="r" eaLnBrk="1" hangingPunct="1">
              <a:defRPr sz="1200"/>
            </a:lvl1pPr>
          </a:lstStyle>
          <a:p>
            <a:fld id="{C7CC44E8-CBF9-403C-B02D-A7AACDD75FEC}" type="slidenum">
              <a:rPr lang="ja-JP" altLang="en-US"/>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スライド イメージ プレースホルダ 1">
            <a:extLst>
              <a:ext uri="{FF2B5EF4-FFF2-40B4-BE49-F238E27FC236}">
                <a16:creationId xmlns:a16="http://schemas.microsoft.com/office/drawing/2014/main" id="{A852DB24-08AA-A6EA-A458-D8EE3A89B5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ノート プレースホルダ 2">
            <a:extLst>
              <a:ext uri="{FF2B5EF4-FFF2-40B4-BE49-F238E27FC236}">
                <a16:creationId xmlns:a16="http://schemas.microsoft.com/office/drawing/2014/main" id="{F45DBE5F-937A-B542-BB95-9E78D8AA90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a:t>参加申込書（表）</a:t>
            </a:r>
          </a:p>
        </p:txBody>
      </p:sp>
      <p:sp>
        <p:nvSpPr>
          <p:cNvPr id="5124" name="スライド番号プレースホルダ 3">
            <a:extLst>
              <a:ext uri="{FF2B5EF4-FFF2-40B4-BE49-F238E27FC236}">
                <a16:creationId xmlns:a16="http://schemas.microsoft.com/office/drawing/2014/main" id="{779E458F-8225-704E-319D-10279DEB1A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33425" indent="-276225">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33475" indent="-219075">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590675" indent="-219075">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47875" indent="-219075">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05075" indent="-21907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62275" indent="-21907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19475" indent="-21907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76675" indent="-21907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CEC8A06-A8DE-4705-B861-514ED2A4481F}" type="slidenum">
              <a:rPr lang="ja-JP" altLang="en-US">
                <a:latin typeface="Times New Roman" panose="02020603050405020304" pitchFamily="18" charset="0"/>
              </a:rPr>
              <a:pPr>
                <a:spcBef>
                  <a:spcPct val="0"/>
                </a:spcBef>
              </a:pPr>
              <a:t>1</a:t>
            </a:fld>
            <a:endParaRPr lang="ja-JP"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スライド イメージ プレースホルダー 1">
            <a:extLst>
              <a:ext uri="{FF2B5EF4-FFF2-40B4-BE49-F238E27FC236}">
                <a16:creationId xmlns:a16="http://schemas.microsoft.com/office/drawing/2014/main" id="{E5DFE830-757A-5B54-3260-6CD848ACE0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ノート プレースホルダー 2">
            <a:extLst>
              <a:ext uri="{FF2B5EF4-FFF2-40B4-BE49-F238E27FC236}">
                <a16:creationId xmlns:a16="http://schemas.microsoft.com/office/drawing/2014/main" id="{8F85C941-F5E3-FACF-100C-41F77EA6A7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7172" name="スライド番号プレースホルダー 3">
            <a:extLst>
              <a:ext uri="{FF2B5EF4-FFF2-40B4-BE49-F238E27FC236}">
                <a16:creationId xmlns:a16="http://schemas.microsoft.com/office/drawing/2014/main" id="{59F74520-0051-3B46-A61D-079C9656A9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1363" indent="-282575">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5425">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1788" indent="-225425">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60575" indent="-225425">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7775" indent="-22542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4975" indent="-22542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32175" indent="-22542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9375" indent="-22542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E1F03BF-FB65-48C9-AFE0-257C0B600174}" type="slidenum">
              <a:rPr lang="ja-JP" altLang="en-US">
                <a:latin typeface="Times New Roman" panose="02020603050405020304" pitchFamily="18" charset="0"/>
              </a:rPr>
              <a:pPr>
                <a:spcBef>
                  <a:spcPct val="0"/>
                </a:spcBef>
              </a:pPr>
              <a:t>2</a:t>
            </a:fld>
            <a:endParaRPr lang="ja-JP" altLang="en-US">
              <a:latin typeface="Times New Roman" panose="02020603050405020304" pitchFamily="18" charset="0"/>
            </a:endParaRP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4"/>
            <a:ext cx="5829300" cy="2123369"/>
          </a:xfrm>
        </p:spPr>
        <p:txBody>
          <a:bodyPr/>
          <a:lstStyle/>
          <a:p>
            <a:r>
              <a:rPr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a:extLst>
              <a:ext uri="{FF2B5EF4-FFF2-40B4-BE49-F238E27FC236}">
                <a16:creationId xmlns:a16="http://schemas.microsoft.com/office/drawing/2014/main" id="{8DC9CFB8-329F-91FF-B32C-B851E5F1FF86}"/>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630F9066-8B8E-5E46-AD93-5F98F85F3E6C}"/>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AA19B42D-D32F-55ED-A838-4C339F56E4FF}"/>
              </a:ext>
            </a:extLst>
          </p:cNvPr>
          <p:cNvSpPr>
            <a:spLocks noGrp="1"/>
          </p:cNvSpPr>
          <p:nvPr>
            <p:ph type="sldNum" sz="quarter" idx="12"/>
          </p:nvPr>
        </p:nvSpPr>
        <p:spPr/>
        <p:txBody>
          <a:bodyPr/>
          <a:lstStyle>
            <a:lvl1pPr>
              <a:defRPr/>
            </a:lvl1pPr>
          </a:lstStyle>
          <a:p>
            <a:fld id="{01A0B40C-463F-4B97-BADE-DDB7F950AEC1}" type="slidenum">
              <a:rPr lang="en-US" altLang="ja-JP"/>
              <a:pPr/>
              <a:t>‹#›</a:t>
            </a:fld>
            <a:endParaRPr lang="en-US" altLang="ja-JP"/>
          </a:p>
        </p:txBody>
      </p:sp>
    </p:spTree>
    <p:extLst>
      <p:ext uri="{BB962C8B-B14F-4D97-AF65-F5344CB8AC3E}">
        <p14:creationId xmlns:p14="http://schemas.microsoft.com/office/powerpoint/2010/main" val="3042120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6B5CDBCE-20CE-3773-0874-ABEF26B7734A}"/>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B0304D7B-9BF5-2B4C-E380-FCA4F957D72B}"/>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D6D06425-05B7-CAE7-1AD8-EE538E643849}"/>
              </a:ext>
            </a:extLst>
          </p:cNvPr>
          <p:cNvSpPr>
            <a:spLocks noGrp="1"/>
          </p:cNvSpPr>
          <p:nvPr>
            <p:ph type="sldNum" sz="quarter" idx="12"/>
          </p:nvPr>
        </p:nvSpPr>
        <p:spPr/>
        <p:txBody>
          <a:bodyPr/>
          <a:lstStyle>
            <a:lvl1pPr>
              <a:defRPr/>
            </a:lvl1pPr>
          </a:lstStyle>
          <a:p>
            <a:fld id="{EAF6948A-10A4-442B-B64B-6D2409B39CDA}" type="slidenum">
              <a:rPr lang="en-US" altLang="ja-JP"/>
              <a:pPr/>
              <a:t>‹#›</a:t>
            </a:fld>
            <a:endParaRPr lang="en-US" altLang="ja-JP"/>
          </a:p>
        </p:txBody>
      </p:sp>
    </p:spTree>
    <p:extLst>
      <p:ext uri="{BB962C8B-B14F-4D97-AF65-F5344CB8AC3E}">
        <p14:creationId xmlns:p14="http://schemas.microsoft.com/office/powerpoint/2010/main" val="1606181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573264"/>
            <a:ext cx="1157288" cy="12208228"/>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257177" y="573264"/>
            <a:ext cx="3357563" cy="1220822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652D694D-61D0-75CB-D90D-B9A1BB96B430}"/>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6F627336-6633-FC49-F3E8-8C558372D275}"/>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B2C7006D-36A1-673F-9F07-EAC952FECD65}"/>
              </a:ext>
            </a:extLst>
          </p:cNvPr>
          <p:cNvSpPr>
            <a:spLocks noGrp="1"/>
          </p:cNvSpPr>
          <p:nvPr>
            <p:ph type="sldNum" sz="quarter" idx="12"/>
          </p:nvPr>
        </p:nvSpPr>
        <p:spPr/>
        <p:txBody>
          <a:bodyPr/>
          <a:lstStyle>
            <a:lvl1pPr>
              <a:defRPr/>
            </a:lvl1pPr>
          </a:lstStyle>
          <a:p>
            <a:fld id="{EC15590A-0CF4-42C8-9CE2-3C88F30E1186}" type="slidenum">
              <a:rPr lang="en-US" altLang="ja-JP"/>
              <a:pPr/>
              <a:t>‹#›</a:t>
            </a:fld>
            <a:endParaRPr lang="en-US" altLang="ja-JP"/>
          </a:p>
        </p:txBody>
      </p:sp>
    </p:spTree>
    <p:extLst>
      <p:ext uri="{BB962C8B-B14F-4D97-AF65-F5344CB8AC3E}">
        <p14:creationId xmlns:p14="http://schemas.microsoft.com/office/powerpoint/2010/main" val="327412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7A7AE9D3-E072-681C-2F47-F77AE827A3B8}"/>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3A67A47E-5683-EC83-C6A8-E135B34D28F4}"/>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6D998EBB-7F1F-66B1-A689-5437453DAF69}"/>
              </a:ext>
            </a:extLst>
          </p:cNvPr>
          <p:cNvSpPr>
            <a:spLocks noGrp="1"/>
          </p:cNvSpPr>
          <p:nvPr>
            <p:ph type="sldNum" sz="quarter" idx="12"/>
          </p:nvPr>
        </p:nvSpPr>
        <p:spPr/>
        <p:txBody>
          <a:bodyPr/>
          <a:lstStyle>
            <a:lvl1pPr>
              <a:defRPr/>
            </a:lvl1pPr>
          </a:lstStyle>
          <a:p>
            <a:fld id="{2AE9E876-F372-4E0F-9E7B-6C30A2763DE4}" type="slidenum">
              <a:rPr lang="en-US" altLang="ja-JP"/>
              <a:pPr/>
              <a:t>‹#›</a:t>
            </a:fld>
            <a:endParaRPr lang="en-US" altLang="ja-JP"/>
          </a:p>
        </p:txBody>
      </p:sp>
    </p:spTree>
    <p:extLst>
      <p:ext uri="{BB962C8B-B14F-4D97-AF65-F5344CB8AC3E}">
        <p14:creationId xmlns:p14="http://schemas.microsoft.com/office/powerpoint/2010/main" val="3470432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4"/>
            <a:ext cx="5829300" cy="1967442"/>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541735" y="4198589"/>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89E62030-FAAB-D223-826C-8D86963667B1}"/>
              </a:ext>
            </a:extLst>
          </p:cNvPr>
          <p:cNvSpPr>
            <a:spLocks noGrp="1"/>
          </p:cNvSpPr>
          <p:nvPr>
            <p:ph type="dt" sz="half" idx="10"/>
          </p:nvPr>
        </p:nvSpPr>
        <p:spPr/>
        <p:txBody>
          <a:bodyPr/>
          <a:lstStyle>
            <a:lvl1pPr>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45A9607D-26F6-4D7C-E919-CB5108668C11}"/>
              </a:ext>
            </a:extLst>
          </p:cNvPr>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591BB2DB-7C35-7FCA-C85F-EA85847ADFA1}"/>
              </a:ext>
            </a:extLst>
          </p:cNvPr>
          <p:cNvSpPr>
            <a:spLocks noGrp="1"/>
          </p:cNvSpPr>
          <p:nvPr>
            <p:ph type="sldNum" sz="quarter" idx="12"/>
          </p:nvPr>
        </p:nvSpPr>
        <p:spPr/>
        <p:txBody>
          <a:bodyPr/>
          <a:lstStyle>
            <a:lvl1pPr>
              <a:defRPr/>
            </a:lvl1pPr>
          </a:lstStyle>
          <a:p>
            <a:fld id="{12000C46-3FED-4D32-BD7D-1F9245831C68}" type="slidenum">
              <a:rPr lang="en-US" altLang="ja-JP"/>
              <a:pPr/>
              <a:t>‹#›</a:t>
            </a:fld>
            <a:endParaRPr lang="en-US" altLang="ja-JP"/>
          </a:p>
        </p:txBody>
      </p:sp>
    </p:spTree>
    <p:extLst>
      <p:ext uri="{BB962C8B-B14F-4D97-AF65-F5344CB8AC3E}">
        <p14:creationId xmlns:p14="http://schemas.microsoft.com/office/powerpoint/2010/main" val="332458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257177" y="3338692"/>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2628902" y="3338692"/>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7C985E27-2E0C-7727-08FD-BDDDB18DE3A8}"/>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ー 4">
            <a:extLst>
              <a:ext uri="{FF2B5EF4-FFF2-40B4-BE49-F238E27FC236}">
                <a16:creationId xmlns:a16="http://schemas.microsoft.com/office/drawing/2014/main" id="{99F58AA9-F7CC-52B4-1C51-28F1995E31DF}"/>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ー 5">
            <a:extLst>
              <a:ext uri="{FF2B5EF4-FFF2-40B4-BE49-F238E27FC236}">
                <a16:creationId xmlns:a16="http://schemas.microsoft.com/office/drawing/2014/main" id="{D8E44C83-B193-3174-BC75-FD3FDFE6EB9A}"/>
              </a:ext>
            </a:extLst>
          </p:cNvPr>
          <p:cNvSpPr>
            <a:spLocks noGrp="1"/>
          </p:cNvSpPr>
          <p:nvPr>
            <p:ph type="sldNum" sz="quarter" idx="12"/>
          </p:nvPr>
        </p:nvSpPr>
        <p:spPr/>
        <p:txBody>
          <a:bodyPr/>
          <a:lstStyle>
            <a:lvl1pPr>
              <a:defRPr/>
            </a:lvl1pPr>
          </a:lstStyle>
          <a:p>
            <a:fld id="{2741FB6B-951A-431E-9E24-F226F9FF18A6}" type="slidenum">
              <a:rPr lang="en-US" altLang="ja-JP"/>
              <a:pPr/>
              <a:t>‹#›</a:t>
            </a:fld>
            <a:endParaRPr lang="en-US" altLang="ja-JP"/>
          </a:p>
        </p:txBody>
      </p:sp>
    </p:spTree>
    <p:extLst>
      <p:ext uri="{BB962C8B-B14F-4D97-AF65-F5344CB8AC3E}">
        <p14:creationId xmlns:p14="http://schemas.microsoft.com/office/powerpoint/2010/main" val="310733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342901"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342901"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3483771"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3483771"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F896A6AE-625C-F926-4D48-82A285DF1890}"/>
              </a:ext>
            </a:extLst>
          </p:cNvPr>
          <p:cNvSpPr>
            <a:spLocks noGrp="1"/>
          </p:cNvSpPr>
          <p:nvPr>
            <p:ph type="dt" sz="half" idx="10"/>
          </p:nvPr>
        </p:nvSpPr>
        <p:spPr/>
        <p:txBody>
          <a:bodyPr/>
          <a:lstStyle>
            <a:lvl1pPr>
              <a:defRPr/>
            </a:lvl1pPr>
          </a:lstStyle>
          <a:p>
            <a:pPr>
              <a:defRPr/>
            </a:pPr>
            <a:endParaRPr lang="en-US" altLang="ja-JP"/>
          </a:p>
        </p:txBody>
      </p:sp>
      <p:sp>
        <p:nvSpPr>
          <p:cNvPr id="8" name="フッター プレースホルダー 4">
            <a:extLst>
              <a:ext uri="{FF2B5EF4-FFF2-40B4-BE49-F238E27FC236}">
                <a16:creationId xmlns:a16="http://schemas.microsoft.com/office/drawing/2014/main" id="{0E29E313-5576-A941-771B-911885924973}"/>
              </a:ext>
            </a:extLst>
          </p:cNvPr>
          <p:cNvSpPr>
            <a:spLocks noGrp="1"/>
          </p:cNvSpPr>
          <p:nvPr>
            <p:ph type="ftr" sz="quarter" idx="11"/>
          </p:nvPr>
        </p:nvSpPr>
        <p:spPr/>
        <p:txBody>
          <a:bodyPr/>
          <a:lstStyle>
            <a:lvl1pPr>
              <a:defRPr/>
            </a:lvl1pPr>
          </a:lstStyle>
          <a:p>
            <a:pPr>
              <a:defRPr/>
            </a:pPr>
            <a:endParaRPr lang="en-US" altLang="ja-JP"/>
          </a:p>
        </p:txBody>
      </p:sp>
      <p:sp>
        <p:nvSpPr>
          <p:cNvPr id="9" name="スライド番号プレースホルダー 5">
            <a:extLst>
              <a:ext uri="{FF2B5EF4-FFF2-40B4-BE49-F238E27FC236}">
                <a16:creationId xmlns:a16="http://schemas.microsoft.com/office/drawing/2014/main" id="{BBA28CD2-63B2-7B72-D009-AFA9CE436A13}"/>
              </a:ext>
            </a:extLst>
          </p:cNvPr>
          <p:cNvSpPr>
            <a:spLocks noGrp="1"/>
          </p:cNvSpPr>
          <p:nvPr>
            <p:ph type="sldNum" sz="quarter" idx="12"/>
          </p:nvPr>
        </p:nvSpPr>
        <p:spPr/>
        <p:txBody>
          <a:bodyPr/>
          <a:lstStyle>
            <a:lvl1pPr>
              <a:defRPr/>
            </a:lvl1pPr>
          </a:lstStyle>
          <a:p>
            <a:fld id="{4D98617A-B577-439E-B1B6-89F09BE6E178}" type="slidenum">
              <a:rPr lang="en-US" altLang="ja-JP"/>
              <a:pPr/>
              <a:t>‹#›</a:t>
            </a:fld>
            <a:endParaRPr lang="en-US" altLang="ja-JP"/>
          </a:p>
        </p:txBody>
      </p:sp>
    </p:spTree>
    <p:extLst>
      <p:ext uri="{BB962C8B-B14F-4D97-AF65-F5344CB8AC3E}">
        <p14:creationId xmlns:p14="http://schemas.microsoft.com/office/powerpoint/2010/main" val="1047558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44FF73C0-EFAC-DC85-46D0-A244F367E5A2}"/>
              </a:ext>
            </a:extLst>
          </p:cNvPr>
          <p:cNvSpPr>
            <a:spLocks noGrp="1"/>
          </p:cNvSpPr>
          <p:nvPr>
            <p:ph type="dt" sz="half" idx="10"/>
          </p:nvPr>
        </p:nvSpPr>
        <p:spPr/>
        <p:txBody>
          <a:bodyPr/>
          <a:lstStyle>
            <a:lvl1pPr>
              <a:defRPr/>
            </a:lvl1pPr>
          </a:lstStyle>
          <a:p>
            <a:pPr>
              <a:defRPr/>
            </a:pPr>
            <a:endParaRPr lang="en-US" altLang="ja-JP"/>
          </a:p>
        </p:txBody>
      </p:sp>
      <p:sp>
        <p:nvSpPr>
          <p:cNvPr id="4" name="フッター プレースホルダー 4">
            <a:extLst>
              <a:ext uri="{FF2B5EF4-FFF2-40B4-BE49-F238E27FC236}">
                <a16:creationId xmlns:a16="http://schemas.microsoft.com/office/drawing/2014/main" id="{3655B47E-9365-BA52-AA32-6832B7FBC653}"/>
              </a:ext>
            </a:extLst>
          </p:cNvPr>
          <p:cNvSpPr>
            <a:spLocks noGrp="1"/>
          </p:cNvSpPr>
          <p:nvPr>
            <p:ph type="ftr" sz="quarter" idx="11"/>
          </p:nvPr>
        </p:nvSpPr>
        <p:spPr/>
        <p:txBody>
          <a:bodyPr/>
          <a:lstStyle>
            <a:lvl1pPr>
              <a:defRPr/>
            </a:lvl1pPr>
          </a:lstStyle>
          <a:p>
            <a:pPr>
              <a:defRPr/>
            </a:pPr>
            <a:endParaRPr lang="en-US" altLang="ja-JP"/>
          </a:p>
        </p:txBody>
      </p:sp>
      <p:sp>
        <p:nvSpPr>
          <p:cNvPr id="5" name="スライド番号プレースホルダー 5">
            <a:extLst>
              <a:ext uri="{FF2B5EF4-FFF2-40B4-BE49-F238E27FC236}">
                <a16:creationId xmlns:a16="http://schemas.microsoft.com/office/drawing/2014/main" id="{0216A486-1A48-A75C-9771-B470A7CB1148}"/>
              </a:ext>
            </a:extLst>
          </p:cNvPr>
          <p:cNvSpPr>
            <a:spLocks noGrp="1"/>
          </p:cNvSpPr>
          <p:nvPr>
            <p:ph type="sldNum" sz="quarter" idx="12"/>
          </p:nvPr>
        </p:nvSpPr>
        <p:spPr/>
        <p:txBody>
          <a:bodyPr/>
          <a:lstStyle>
            <a:lvl1pPr>
              <a:defRPr/>
            </a:lvl1pPr>
          </a:lstStyle>
          <a:p>
            <a:fld id="{B898A3FE-358A-453E-AEC7-B0F793EC9605}" type="slidenum">
              <a:rPr lang="en-US" altLang="ja-JP"/>
              <a:pPr/>
              <a:t>‹#›</a:t>
            </a:fld>
            <a:endParaRPr lang="en-US" altLang="ja-JP"/>
          </a:p>
        </p:txBody>
      </p:sp>
    </p:spTree>
    <p:extLst>
      <p:ext uri="{BB962C8B-B14F-4D97-AF65-F5344CB8AC3E}">
        <p14:creationId xmlns:p14="http://schemas.microsoft.com/office/powerpoint/2010/main" val="2279869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CE3B467E-622D-B5C3-BE18-CD7F87E699C6}"/>
              </a:ext>
            </a:extLst>
          </p:cNvPr>
          <p:cNvSpPr>
            <a:spLocks noGrp="1"/>
          </p:cNvSpPr>
          <p:nvPr>
            <p:ph type="dt" sz="half" idx="10"/>
          </p:nvPr>
        </p:nvSpPr>
        <p:spPr/>
        <p:txBody>
          <a:bodyPr/>
          <a:lstStyle>
            <a:lvl1pPr>
              <a:defRPr/>
            </a:lvl1pPr>
          </a:lstStyle>
          <a:p>
            <a:pPr>
              <a:defRPr/>
            </a:pPr>
            <a:endParaRPr lang="en-US" altLang="ja-JP"/>
          </a:p>
        </p:txBody>
      </p:sp>
      <p:sp>
        <p:nvSpPr>
          <p:cNvPr id="3" name="フッター プレースホルダー 4">
            <a:extLst>
              <a:ext uri="{FF2B5EF4-FFF2-40B4-BE49-F238E27FC236}">
                <a16:creationId xmlns:a16="http://schemas.microsoft.com/office/drawing/2014/main" id="{FAB62912-474A-5217-5DAB-ED5B757A38C4}"/>
              </a:ext>
            </a:extLst>
          </p:cNvPr>
          <p:cNvSpPr>
            <a:spLocks noGrp="1"/>
          </p:cNvSpPr>
          <p:nvPr>
            <p:ph type="ftr" sz="quarter" idx="11"/>
          </p:nvPr>
        </p:nvSpPr>
        <p:spPr/>
        <p:txBody>
          <a:bodyPr/>
          <a:lstStyle>
            <a:lvl1pPr>
              <a:defRPr/>
            </a:lvl1pPr>
          </a:lstStyle>
          <a:p>
            <a:pPr>
              <a:defRPr/>
            </a:pPr>
            <a:endParaRPr lang="en-US" altLang="ja-JP"/>
          </a:p>
        </p:txBody>
      </p:sp>
      <p:sp>
        <p:nvSpPr>
          <p:cNvPr id="4" name="スライド番号プレースホルダー 5">
            <a:extLst>
              <a:ext uri="{FF2B5EF4-FFF2-40B4-BE49-F238E27FC236}">
                <a16:creationId xmlns:a16="http://schemas.microsoft.com/office/drawing/2014/main" id="{1EED08DA-11BA-41B3-079D-A3AE7BD1A09A}"/>
              </a:ext>
            </a:extLst>
          </p:cNvPr>
          <p:cNvSpPr>
            <a:spLocks noGrp="1"/>
          </p:cNvSpPr>
          <p:nvPr>
            <p:ph type="sldNum" sz="quarter" idx="12"/>
          </p:nvPr>
        </p:nvSpPr>
        <p:spPr/>
        <p:txBody>
          <a:bodyPr/>
          <a:lstStyle>
            <a:lvl1pPr>
              <a:defRPr/>
            </a:lvl1pPr>
          </a:lstStyle>
          <a:p>
            <a:fld id="{ECC5166E-8ABF-4B1D-9241-017DFB422F44}" type="slidenum">
              <a:rPr lang="en-US" altLang="ja-JP"/>
              <a:pPr/>
              <a:t>‹#›</a:t>
            </a:fld>
            <a:endParaRPr lang="en-US" altLang="ja-JP"/>
          </a:p>
        </p:txBody>
      </p:sp>
    </p:spTree>
    <p:extLst>
      <p:ext uri="{BB962C8B-B14F-4D97-AF65-F5344CB8AC3E}">
        <p14:creationId xmlns:p14="http://schemas.microsoft.com/office/powerpoint/2010/main" val="1425484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1" y="394405"/>
            <a:ext cx="2256235" cy="1678517"/>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2681288" y="394409"/>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342901" y="2072924"/>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DB58ABE8-26D6-8142-1041-72E45F7DC7D4}"/>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ー 4">
            <a:extLst>
              <a:ext uri="{FF2B5EF4-FFF2-40B4-BE49-F238E27FC236}">
                <a16:creationId xmlns:a16="http://schemas.microsoft.com/office/drawing/2014/main" id="{A65A69F3-C366-5FB8-E6E6-D7756B7D2139}"/>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ー 5">
            <a:extLst>
              <a:ext uri="{FF2B5EF4-FFF2-40B4-BE49-F238E27FC236}">
                <a16:creationId xmlns:a16="http://schemas.microsoft.com/office/drawing/2014/main" id="{F553F3B2-9765-AE19-660F-F0F4647D3CE9}"/>
              </a:ext>
            </a:extLst>
          </p:cNvPr>
          <p:cNvSpPr>
            <a:spLocks noGrp="1"/>
          </p:cNvSpPr>
          <p:nvPr>
            <p:ph type="sldNum" sz="quarter" idx="12"/>
          </p:nvPr>
        </p:nvSpPr>
        <p:spPr/>
        <p:txBody>
          <a:bodyPr/>
          <a:lstStyle>
            <a:lvl1pPr>
              <a:defRPr/>
            </a:lvl1pPr>
          </a:lstStyle>
          <a:p>
            <a:fld id="{7A32B1F6-16BF-42B1-BD5D-3A8DDC050D5B}" type="slidenum">
              <a:rPr lang="en-US" altLang="ja-JP"/>
              <a:pPr/>
              <a:t>‹#›</a:t>
            </a:fld>
            <a:endParaRPr lang="en-US" altLang="ja-JP"/>
          </a:p>
        </p:txBody>
      </p:sp>
    </p:spTree>
    <p:extLst>
      <p:ext uri="{BB962C8B-B14F-4D97-AF65-F5344CB8AC3E}">
        <p14:creationId xmlns:p14="http://schemas.microsoft.com/office/powerpoint/2010/main" val="111641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7E5A3699-0D5F-D827-8023-1B45568C49C4}"/>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ー 4">
            <a:extLst>
              <a:ext uri="{FF2B5EF4-FFF2-40B4-BE49-F238E27FC236}">
                <a16:creationId xmlns:a16="http://schemas.microsoft.com/office/drawing/2014/main" id="{59B5BB08-AD2B-C90C-740A-630964C82A3D}"/>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ー 5">
            <a:extLst>
              <a:ext uri="{FF2B5EF4-FFF2-40B4-BE49-F238E27FC236}">
                <a16:creationId xmlns:a16="http://schemas.microsoft.com/office/drawing/2014/main" id="{B7153C8E-5827-F47E-2F51-FA139455A77B}"/>
              </a:ext>
            </a:extLst>
          </p:cNvPr>
          <p:cNvSpPr>
            <a:spLocks noGrp="1"/>
          </p:cNvSpPr>
          <p:nvPr>
            <p:ph type="sldNum" sz="quarter" idx="12"/>
          </p:nvPr>
        </p:nvSpPr>
        <p:spPr/>
        <p:txBody>
          <a:bodyPr/>
          <a:lstStyle>
            <a:lvl1pPr>
              <a:defRPr/>
            </a:lvl1pPr>
          </a:lstStyle>
          <a:p>
            <a:fld id="{C308854C-7B9E-43C4-89C6-7C8FD91997B5}" type="slidenum">
              <a:rPr lang="en-US" altLang="ja-JP"/>
              <a:pPr/>
              <a:t>‹#›</a:t>
            </a:fld>
            <a:endParaRPr lang="en-US" altLang="ja-JP"/>
          </a:p>
        </p:txBody>
      </p:sp>
    </p:spTree>
    <p:extLst>
      <p:ext uri="{BB962C8B-B14F-4D97-AF65-F5344CB8AC3E}">
        <p14:creationId xmlns:p14="http://schemas.microsoft.com/office/powerpoint/2010/main" val="395134395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a:extLst>
              <a:ext uri="{FF2B5EF4-FFF2-40B4-BE49-F238E27FC236}">
                <a16:creationId xmlns:a16="http://schemas.microsoft.com/office/drawing/2014/main" id="{2FCD6D38-FCCF-D25C-6F3F-152B4F89CC0E}"/>
              </a:ext>
            </a:extLst>
          </p:cNvPr>
          <p:cNvSpPr>
            <a:spLocks noGrp="1"/>
          </p:cNvSpPr>
          <p:nvPr>
            <p:ph type="title"/>
          </p:nvPr>
        </p:nvSpPr>
        <p:spPr bwMode="auto">
          <a:xfrm>
            <a:off x="342900" y="396875"/>
            <a:ext cx="61722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a:extLst>
              <a:ext uri="{FF2B5EF4-FFF2-40B4-BE49-F238E27FC236}">
                <a16:creationId xmlns:a16="http://schemas.microsoft.com/office/drawing/2014/main" id="{B45C7EEA-C369-743B-A0AF-E84D6CE33915}"/>
              </a:ext>
            </a:extLst>
          </p:cNvPr>
          <p:cNvSpPr>
            <a:spLocks noGrp="1"/>
          </p:cNvSpPr>
          <p:nvPr>
            <p:ph type="body" idx="1"/>
          </p:nvPr>
        </p:nvSpPr>
        <p:spPr bwMode="auto">
          <a:xfrm>
            <a:off x="342900" y="2311400"/>
            <a:ext cx="6172200" cy="653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2015A2E6-B2D2-1630-C3CE-FC49B6F910A9}"/>
              </a:ext>
            </a:extLst>
          </p:cNvPr>
          <p:cNvSpPr>
            <a:spLocks noGrp="1"/>
          </p:cNvSpPr>
          <p:nvPr>
            <p:ph type="dt" sz="half" idx="2"/>
          </p:nvPr>
        </p:nvSpPr>
        <p:spPr>
          <a:xfrm>
            <a:off x="342900" y="9182100"/>
            <a:ext cx="1600200" cy="527050"/>
          </a:xfrm>
          <a:prstGeom prst="rect">
            <a:avLst/>
          </a:prstGeom>
        </p:spPr>
        <p:txBody>
          <a:bodyPr vert="horz" lIns="91440" tIns="45720" rIns="91440" bIns="45720" rtlCol="0" anchor="ctr"/>
          <a:lstStyle>
            <a:lvl1pPr algn="l" eaLnBrk="1" hangingPunct="1">
              <a:defRPr sz="1200">
                <a:solidFill>
                  <a:schemeClr val="tx1">
                    <a:tint val="75000"/>
                  </a:schemeClr>
                </a:solidFill>
                <a:ea typeface="ＭＳ Ｐゴシック" charset="-128"/>
              </a:defRPr>
            </a:lvl1pPr>
          </a:lstStyle>
          <a:p>
            <a:pPr>
              <a:defRPr/>
            </a:pPr>
            <a:endParaRPr lang="en-US" altLang="ja-JP"/>
          </a:p>
        </p:txBody>
      </p:sp>
      <p:sp>
        <p:nvSpPr>
          <p:cNvPr id="5" name="フッター プレースホルダー 4">
            <a:extLst>
              <a:ext uri="{FF2B5EF4-FFF2-40B4-BE49-F238E27FC236}">
                <a16:creationId xmlns:a16="http://schemas.microsoft.com/office/drawing/2014/main" id="{CEF8C9AC-65ED-FD01-0B08-C6D023D54110}"/>
              </a:ext>
            </a:extLst>
          </p:cNvPr>
          <p:cNvSpPr>
            <a:spLocks noGrp="1"/>
          </p:cNvSpPr>
          <p:nvPr>
            <p:ph type="ftr" sz="quarter" idx="3"/>
          </p:nvPr>
        </p:nvSpPr>
        <p:spPr>
          <a:xfrm>
            <a:off x="2343150" y="9182100"/>
            <a:ext cx="2171700" cy="527050"/>
          </a:xfrm>
          <a:prstGeom prst="rect">
            <a:avLst/>
          </a:prstGeom>
        </p:spPr>
        <p:txBody>
          <a:bodyPr vert="horz" lIns="91440" tIns="45720" rIns="91440" bIns="45720" rtlCol="0" anchor="ctr"/>
          <a:lstStyle>
            <a:lvl1pPr algn="ctr" eaLnBrk="1" hangingPunct="1">
              <a:defRPr sz="1200">
                <a:solidFill>
                  <a:schemeClr val="tx1">
                    <a:tint val="75000"/>
                  </a:schemeClr>
                </a:solidFill>
                <a:ea typeface="ＭＳ Ｐゴシック" charset="-128"/>
              </a:defRPr>
            </a:lvl1pPr>
          </a:lstStyle>
          <a:p>
            <a:pPr>
              <a:defRPr/>
            </a:pPr>
            <a:endParaRPr lang="en-US" altLang="ja-JP"/>
          </a:p>
        </p:txBody>
      </p:sp>
      <p:sp>
        <p:nvSpPr>
          <p:cNvPr id="6" name="スライド番号プレースホルダー 5">
            <a:extLst>
              <a:ext uri="{FF2B5EF4-FFF2-40B4-BE49-F238E27FC236}">
                <a16:creationId xmlns:a16="http://schemas.microsoft.com/office/drawing/2014/main" id="{BE1846D4-FAC3-628A-E812-7D51FA4A4843}"/>
              </a:ext>
            </a:extLst>
          </p:cNvPr>
          <p:cNvSpPr>
            <a:spLocks noGrp="1"/>
          </p:cNvSpPr>
          <p:nvPr>
            <p:ph type="sldNum" sz="quarter" idx="4"/>
          </p:nvPr>
        </p:nvSpPr>
        <p:spPr>
          <a:xfrm>
            <a:off x="4914900" y="9182100"/>
            <a:ext cx="1600200" cy="52705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8B5EF030-0479-48D9-9367-C8C263E2671B}"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pn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 Id="rId9" Target="../media/image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8.png" Type="http://schemas.openxmlformats.org/officeDocument/2006/relationships/image"/><Relationship Id="rId4" Target="../media/image9.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角丸四角形 34"/>
          <p:cNvSpPr/>
          <p:nvPr/>
        </p:nvSpPr>
        <p:spPr>
          <a:xfrm>
            <a:off x="84931" y="5625940"/>
            <a:ext cx="6664325" cy="1993225"/>
          </a:xfrm>
          <a:prstGeom prst="roundRect">
            <a:avLst/>
          </a:prstGeom>
          <a:noFill/>
          <a:ln w="38100" cap="flat" cmpd="sng" algn="ctr">
            <a:solidFill>
              <a:srgbClr val="5B9BD5">
                <a:lumMod val="7500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　</a:t>
            </a:r>
          </a:p>
        </p:txBody>
      </p:sp>
      <p:sp>
        <p:nvSpPr>
          <p:cNvPr id="41" name="ドーナツ 40">
            <a:extLst>
              <a:ext uri="{FF2B5EF4-FFF2-40B4-BE49-F238E27FC236}">
                <a16:creationId xmlns:a16="http://schemas.microsoft.com/office/drawing/2014/main" id="{A755427E-DFB8-32DE-FB2A-5BDC720039FE}"/>
              </a:ext>
            </a:extLst>
          </p:cNvPr>
          <p:cNvSpPr/>
          <p:nvPr/>
        </p:nvSpPr>
        <p:spPr>
          <a:xfrm rot="20022780">
            <a:off x="418838" y="2065032"/>
            <a:ext cx="2663825" cy="1346200"/>
          </a:xfrm>
          <a:prstGeom prst="donut">
            <a:avLst>
              <a:gd name="adj" fmla="val 9631"/>
            </a:avLst>
          </a:prstGeom>
          <a:solidFill>
            <a:schemeClr val="accent5">
              <a:lumMod val="40000"/>
              <a:lumOff val="60000"/>
            </a:schemeClr>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ndParaRPr>
          </a:p>
        </p:txBody>
      </p:sp>
      <p:sp>
        <p:nvSpPr>
          <p:cNvPr id="21" name="ドーナツ 20">
            <a:extLst>
              <a:ext uri="{FF2B5EF4-FFF2-40B4-BE49-F238E27FC236}">
                <a16:creationId xmlns:a16="http://schemas.microsoft.com/office/drawing/2014/main" id="{9FE6A01B-F0CC-31E4-C4E6-8D12F216B8AD}"/>
              </a:ext>
            </a:extLst>
          </p:cNvPr>
          <p:cNvSpPr/>
          <p:nvPr/>
        </p:nvSpPr>
        <p:spPr>
          <a:xfrm rot="896714">
            <a:off x="385763" y="2170113"/>
            <a:ext cx="2544762" cy="1341437"/>
          </a:xfrm>
          <a:prstGeom prst="donut">
            <a:avLst>
              <a:gd name="adj" fmla="val 9631"/>
            </a:avLst>
          </a:prstGeom>
          <a:solidFill>
            <a:schemeClr val="accent5">
              <a:lumMod val="40000"/>
              <a:lumOff val="60000"/>
            </a:schemeClr>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ndParaRPr>
          </a:p>
        </p:txBody>
      </p:sp>
      <p:sp>
        <p:nvSpPr>
          <p:cNvPr id="25" name="正方形/長方形 24">
            <a:extLst>
              <a:ext uri="{FF2B5EF4-FFF2-40B4-BE49-F238E27FC236}">
                <a16:creationId xmlns:a16="http://schemas.microsoft.com/office/drawing/2014/main" id="{D3DE562F-D7CA-FF56-A0CE-8366C169C29D}"/>
              </a:ext>
            </a:extLst>
          </p:cNvPr>
          <p:cNvSpPr/>
          <p:nvPr/>
        </p:nvSpPr>
        <p:spPr>
          <a:xfrm>
            <a:off x="0" y="15875"/>
            <a:ext cx="6846888" cy="1844675"/>
          </a:xfrm>
          <a:prstGeom prst="rect">
            <a:avLst/>
          </a:prstGeom>
          <a:solidFill>
            <a:srgbClr val="FFCCFF"/>
          </a:solidFill>
          <a:ln>
            <a:noFill/>
          </a:ln>
          <a:effectLst>
            <a:outerShdw blurRad="50800" dist="38100" algn="l" rotWithShape="0">
              <a:prstClr val="black">
                <a:alpha val="40000"/>
              </a:prstClr>
            </a:outerShdw>
          </a:effectLst>
        </p:spPr>
        <p:txBody>
          <a:bodyPr anchor="b"/>
          <a:lstStyle/>
          <a:p>
            <a:pPr eaLnBrk="1" hangingPunct="1">
              <a:defRPr/>
            </a:pPr>
            <a:r>
              <a:rPr lang="ja-JP" altLang="en-US" sz="2500" b="1" spc="-150">
                <a:ln w="18415" cmpd="sng">
                  <a:noFill/>
                  <a:prstDash val="solid"/>
                </a:ln>
                <a:solidFill>
                  <a:schemeClr val="bg1"/>
                </a:solidFill>
                <a:latin typeface="HG丸ｺﾞｼｯｸM-PRO" panose="020F0600000000000000" pitchFamily="50" charset="-128"/>
                <a:ea typeface="HG丸ｺﾞｼｯｸM-PRO" panose="020F0600000000000000" pitchFamily="50" charset="-128"/>
              </a:rPr>
              <a:t>　</a:t>
            </a:r>
            <a:endParaRPr lang="en-US" altLang="ja-JP" sz="4500" b="1" spc="-150">
              <a:ln w="18415" cmpd="sng">
                <a:noFill/>
                <a:prstDash val="solid"/>
              </a:ln>
              <a:solidFill>
                <a:schemeClr val="bg1"/>
              </a:solidFill>
              <a:latin typeface="HG丸ｺﾞｼｯｸM-PRO" panose="020F0600000000000000" pitchFamily="50" charset="-128"/>
              <a:ea typeface="HG丸ｺﾞｼｯｸM-PRO" panose="020F0600000000000000" pitchFamily="50" charset="-128"/>
            </a:endParaRPr>
          </a:p>
        </p:txBody>
      </p:sp>
      <p:sp>
        <p:nvSpPr>
          <p:cNvPr id="18" name="太陽 17">
            <a:extLst>
              <a:ext uri="{FF2B5EF4-FFF2-40B4-BE49-F238E27FC236}">
                <a16:creationId xmlns:a16="http://schemas.microsoft.com/office/drawing/2014/main" id="{0850F4FD-2B02-55BD-BEE6-07DBF6E7FDBE}"/>
              </a:ext>
            </a:extLst>
          </p:cNvPr>
          <p:cNvSpPr/>
          <p:nvPr/>
        </p:nvSpPr>
        <p:spPr>
          <a:xfrm>
            <a:off x="5432590" y="501408"/>
            <a:ext cx="1368425" cy="1185862"/>
          </a:xfrm>
          <a:prstGeom prst="su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103" name="正方形/長方形 5">
            <a:extLst>
              <a:ext uri="{FF2B5EF4-FFF2-40B4-BE49-F238E27FC236}">
                <a16:creationId xmlns:a16="http://schemas.microsoft.com/office/drawing/2014/main" id="{61AE09B7-AFF9-6018-A4FA-7D4F447DCFE4}"/>
              </a:ext>
            </a:extLst>
          </p:cNvPr>
          <p:cNvSpPr>
            <a:spLocks noChangeArrowheads="1"/>
          </p:cNvSpPr>
          <p:nvPr/>
        </p:nvSpPr>
        <p:spPr bwMode="auto">
          <a:xfrm>
            <a:off x="7567613" y="4000500"/>
            <a:ext cx="3406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ja-JP" altLang="en-US" sz="1800">
                <a:latin typeface="Times New Roman" panose="02020603050405020304" pitchFamily="18" charset="0"/>
              </a:rPr>
              <a:t> </a:t>
            </a:r>
            <a:endParaRPr lang="ja-JP" altLang="en-US" sz="1600">
              <a:latin typeface="Times New Roman" panose="02020603050405020304" pitchFamily="18" charset="0"/>
            </a:endParaRPr>
          </a:p>
        </p:txBody>
      </p:sp>
      <p:sp>
        <p:nvSpPr>
          <p:cNvPr id="8" name="正方形/長方形 7">
            <a:extLst>
              <a:ext uri="{FF2B5EF4-FFF2-40B4-BE49-F238E27FC236}">
                <a16:creationId xmlns:a16="http://schemas.microsoft.com/office/drawing/2014/main" id="{C1011751-37C0-DD46-C63D-BDB188085EF2}"/>
              </a:ext>
            </a:extLst>
          </p:cNvPr>
          <p:cNvSpPr/>
          <p:nvPr/>
        </p:nvSpPr>
        <p:spPr>
          <a:xfrm>
            <a:off x="3482562" y="3266426"/>
            <a:ext cx="3318453" cy="307777"/>
          </a:xfrm>
          <a:prstGeom prst="rect">
            <a:avLst/>
          </a:prstGeom>
        </p:spPr>
        <p:txBody>
          <a:bodyPr wrap="square">
            <a:spAutoFit/>
          </a:bodyPr>
          <a:lstStyle/>
          <a:p>
            <a:pPr eaLnBrk="1" hangingPunct="1">
              <a:defRPr/>
            </a:pPr>
            <a:r>
              <a:rPr lang="ja-JP" altLang="en-US" sz="1400" b="1" spc="-150" dirty="0">
                <a:latin typeface="HG丸ｺﾞｼｯｸM-PRO" panose="020F0600000000000000" pitchFamily="50" charset="-128"/>
                <a:ea typeface="HG丸ｺﾞｼｯｸM-PRO" panose="020F0600000000000000" pitchFamily="50" charset="-128"/>
              </a:rPr>
              <a:t>会場：ハローワーク金沢</a:t>
            </a:r>
            <a:r>
              <a:rPr lang="en-US" altLang="ja-JP" sz="1400" b="1" spc="-150" dirty="0">
                <a:latin typeface="HG丸ｺﾞｼｯｸM-PRO" panose="020F0600000000000000" pitchFamily="50" charset="-128"/>
                <a:ea typeface="HG丸ｺﾞｼｯｸM-PRO" panose="020F0600000000000000" pitchFamily="50" charset="-128"/>
              </a:rPr>
              <a:t>1</a:t>
            </a:r>
            <a:r>
              <a:rPr lang="ja-JP" altLang="en-US" sz="1400" b="1" spc="-150" dirty="0">
                <a:latin typeface="HG丸ｺﾞｼｯｸM-PRO" panose="020F0600000000000000" pitchFamily="50" charset="-128"/>
                <a:ea typeface="HG丸ｺﾞｼｯｸM-PRO" panose="020F0600000000000000" pitchFamily="50" charset="-128"/>
              </a:rPr>
              <a:t>階　個別ブース</a:t>
            </a:r>
            <a:endParaRPr lang="en-US" altLang="ja-JP" sz="1400" b="1" spc="-150" dirty="0">
              <a:latin typeface="HG丸ｺﾞｼｯｸM-PRO" panose="020F0600000000000000" pitchFamily="50" charset="-128"/>
              <a:ea typeface="HG丸ｺﾞｼｯｸM-PRO" panose="020F0600000000000000" pitchFamily="50" charset="-128"/>
            </a:endParaRPr>
          </a:p>
        </p:txBody>
      </p:sp>
      <p:sp>
        <p:nvSpPr>
          <p:cNvPr id="9" name="角丸四角形 8">
            <a:extLst>
              <a:ext uri="{FF2B5EF4-FFF2-40B4-BE49-F238E27FC236}">
                <a16:creationId xmlns:a16="http://schemas.microsoft.com/office/drawing/2014/main" id="{7EEF492C-6620-F742-2CDC-1CCDC155D1E2}"/>
              </a:ext>
            </a:extLst>
          </p:cNvPr>
          <p:cNvSpPr/>
          <p:nvPr/>
        </p:nvSpPr>
        <p:spPr>
          <a:xfrm>
            <a:off x="39687" y="3638053"/>
            <a:ext cx="6787326" cy="1844675"/>
          </a:xfrm>
          <a:prstGeom prst="roundRect">
            <a:avLst/>
          </a:prstGeom>
          <a:noFill/>
          <a:ln w="38100">
            <a:solidFill>
              <a:srgbClr val="6699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a:solidFill>
                  <a:schemeClr val="tx1"/>
                </a:solidFill>
              </a:rPr>
              <a:t>　</a:t>
            </a:r>
          </a:p>
        </p:txBody>
      </p:sp>
      <p:sp>
        <p:nvSpPr>
          <p:cNvPr id="4106" name="テキスト ボックス 3">
            <a:extLst>
              <a:ext uri="{FF2B5EF4-FFF2-40B4-BE49-F238E27FC236}">
                <a16:creationId xmlns:a16="http://schemas.microsoft.com/office/drawing/2014/main" id="{2EAED43D-29FC-2F94-FBF6-824A8607D2B3}"/>
              </a:ext>
            </a:extLst>
          </p:cNvPr>
          <p:cNvSpPr txBox="1">
            <a:spLocks noChangeArrowheads="1"/>
          </p:cNvSpPr>
          <p:nvPr/>
        </p:nvSpPr>
        <p:spPr bwMode="auto">
          <a:xfrm>
            <a:off x="167481" y="6298858"/>
            <a:ext cx="1369986"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 typeface="Arial" panose="020B0604020202020204" pitchFamily="34" charset="0"/>
              <a:buNone/>
            </a:pPr>
            <a:r>
              <a:rPr lang="ja-JP" altLang="en-US" sz="1100" dirty="0">
                <a:latin typeface="HG丸ｺﾞｼｯｸM-PRO"/>
                <a:ea typeface="HG丸ｺﾞｼｯｸM-PRO"/>
              </a:rPr>
              <a:t>（</a:t>
            </a:r>
            <a:r>
              <a:rPr lang="en-US" altLang="ja-JP" sz="1100" dirty="0">
                <a:latin typeface="HG丸ｺﾞｼｯｸM-PRO"/>
                <a:ea typeface="HG丸ｺﾞｼｯｸM-PRO"/>
              </a:rPr>
              <a:t>Ⅱ</a:t>
            </a:r>
            <a:r>
              <a:rPr lang="ja-JP" altLang="en-US" sz="1100" dirty="0">
                <a:latin typeface="HG丸ｺﾞｼｯｸM-PRO"/>
                <a:ea typeface="HG丸ｺﾞｼｯｸM-PRO"/>
              </a:rPr>
              <a:t>）午後の部</a:t>
            </a:r>
            <a:endParaRPr lang="en-US" altLang="ja-JP" sz="1100" dirty="0">
              <a:latin typeface="HG丸ｺﾞｼｯｸM-PRO"/>
              <a:ea typeface="HG丸ｺﾞｼｯｸM-PRO"/>
            </a:endParaRPr>
          </a:p>
          <a:p>
            <a:pPr>
              <a:spcBef>
                <a:spcPct val="0"/>
              </a:spcBef>
              <a:buFont typeface="Arial" panose="020B0604020202020204" pitchFamily="34" charset="0"/>
              <a:buNone/>
            </a:pPr>
            <a:endParaRPr lang="en-US" altLang="ja-JP" sz="1100" dirty="0">
              <a:latin typeface="HG丸ｺﾞｼｯｸM-PRO" panose="020F0600000000000000" pitchFamily="34" charset="-128"/>
              <a:ea typeface="HG丸ｺﾞｼｯｸM-PRO" panose="020F0600000000000000" pitchFamily="34" charset="-128"/>
            </a:endParaRPr>
          </a:p>
          <a:p>
            <a:pPr>
              <a:spcBef>
                <a:spcPct val="0"/>
              </a:spcBef>
              <a:buNone/>
            </a:pPr>
            <a:r>
              <a:rPr lang="ja-JP" altLang="en-US" sz="1400" b="1" dirty="0">
                <a:solidFill>
                  <a:srgbClr val="0000FF"/>
                </a:solidFill>
                <a:latin typeface="HG丸ｺﾞｼｯｸM-PRO"/>
                <a:ea typeface="HG丸ｺﾞｼｯｸM-PRO"/>
              </a:rPr>
              <a:t>株式会社</a:t>
            </a:r>
            <a:endParaRPr lang="en-US" altLang="ja-JP" sz="1400" b="1" dirty="0">
              <a:solidFill>
                <a:srgbClr val="0000FF"/>
              </a:solidFill>
              <a:latin typeface="HG丸ｺﾞｼｯｸM-PRO"/>
              <a:ea typeface="HG丸ｺﾞｼｯｸM-PRO"/>
            </a:endParaRPr>
          </a:p>
          <a:p>
            <a:pPr>
              <a:spcBef>
                <a:spcPct val="0"/>
              </a:spcBef>
              <a:buFont typeface="Arial" panose="020B0604020202020204" pitchFamily="34" charset="0"/>
              <a:buNone/>
            </a:pPr>
            <a:r>
              <a:rPr lang="ja-JP" altLang="en-US" sz="1500" b="1" dirty="0">
                <a:latin typeface="HG丸ｺﾞｼｯｸM-PRO"/>
                <a:ea typeface="HG丸ｺﾞｼｯｸM-PRO"/>
              </a:rPr>
              <a:t>　　</a:t>
            </a:r>
            <a:r>
              <a:rPr lang="ja-JP" altLang="en-US" sz="1500" b="1" dirty="0">
                <a:solidFill>
                  <a:srgbClr val="0000FF"/>
                </a:solidFill>
                <a:latin typeface="HG丸ｺﾞｼｯｸM-PRO"/>
                <a:ea typeface="HG丸ｺﾞｼｯｸM-PRO"/>
              </a:rPr>
              <a:t>アータイ</a:t>
            </a:r>
            <a:r>
              <a:rPr lang="ja-JP" altLang="en-US" sz="1500" b="1" dirty="0">
                <a:latin typeface="HG丸ｺﾞｼｯｸM-PRO"/>
                <a:ea typeface="HG丸ｺﾞｼｯｸM-PRO"/>
              </a:rPr>
              <a:t>　</a:t>
            </a:r>
            <a:endParaRPr lang="en-US" altLang="ja-JP" sz="1300" b="1" dirty="0">
              <a:latin typeface="HG丸ｺﾞｼｯｸM-PRO"/>
              <a:ea typeface="HG丸ｺﾞｼｯｸM-PRO"/>
            </a:endParaRPr>
          </a:p>
        </p:txBody>
      </p:sp>
      <p:sp>
        <p:nvSpPr>
          <p:cNvPr id="4" name="角丸四角形 3">
            <a:extLst>
              <a:ext uri="{FF2B5EF4-FFF2-40B4-BE49-F238E27FC236}">
                <a16:creationId xmlns:a16="http://schemas.microsoft.com/office/drawing/2014/main" id="{2C5BD766-EEEB-8123-E701-BE92AE092D4D}"/>
              </a:ext>
            </a:extLst>
          </p:cNvPr>
          <p:cNvSpPr/>
          <p:nvPr/>
        </p:nvSpPr>
        <p:spPr>
          <a:xfrm>
            <a:off x="3429000" y="1940286"/>
            <a:ext cx="1377950" cy="334963"/>
          </a:xfrm>
          <a:prstGeom prst="roundRect">
            <a:avLst/>
          </a:prstGeom>
          <a:solidFill>
            <a:schemeClr val="accent1">
              <a:lumMod val="20000"/>
              <a:lumOff val="80000"/>
            </a:schemeClr>
          </a:solidFill>
          <a:ln>
            <a:solidFill>
              <a:srgbClr val="0066CC"/>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ja-JP" altLang="en-US" sz="1600" dirty="0">
                <a:solidFill>
                  <a:schemeClr val="tx1">
                    <a:lumMod val="85000"/>
                    <a:lumOff val="15000"/>
                  </a:schemeClr>
                </a:solidFill>
                <a:latin typeface="HG丸ｺﾞｼｯｸM-PRO"/>
                <a:ea typeface="HG丸ｺﾞｼｯｸM-PRO"/>
              </a:rPr>
              <a:t>普段着</a:t>
            </a:r>
            <a:r>
              <a:rPr lang="en-US" altLang="ja-JP" sz="1600" dirty="0">
                <a:solidFill>
                  <a:schemeClr val="tx1">
                    <a:lumMod val="85000"/>
                    <a:lumOff val="15000"/>
                  </a:schemeClr>
                </a:solidFill>
                <a:latin typeface="HG丸ｺﾞｼｯｸM-PRO"/>
                <a:ea typeface="HG丸ｺﾞｼｯｸM-PRO"/>
              </a:rPr>
              <a:t>OK</a:t>
            </a:r>
            <a:r>
              <a:rPr lang="ja-JP" altLang="en-US" sz="1600" dirty="0">
                <a:solidFill>
                  <a:schemeClr val="tx1">
                    <a:lumMod val="85000"/>
                    <a:lumOff val="15000"/>
                  </a:schemeClr>
                </a:solidFill>
                <a:latin typeface="HG丸ｺﾞｼｯｸM-PRO"/>
                <a:ea typeface="HG丸ｺﾞｼｯｸM-PRO"/>
              </a:rPr>
              <a:t>！</a:t>
            </a:r>
          </a:p>
        </p:txBody>
      </p:sp>
      <p:sp>
        <p:nvSpPr>
          <p:cNvPr id="39" name="角丸四角形 38">
            <a:extLst>
              <a:ext uri="{FF2B5EF4-FFF2-40B4-BE49-F238E27FC236}">
                <a16:creationId xmlns:a16="http://schemas.microsoft.com/office/drawing/2014/main" id="{EDA0DCD7-20FE-7ED1-063A-64BE566A0349}"/>
              </a:ext>
            </a:extLst>
          </p:cNvPr>
          <p:cNvSpPr/>
          <p:nvPr/>
        </p:nvSpPr>
        <p:spPr>
          <a:xfrm>
            <a:off x="3425871" y="2424812"/>
            <a:ext cx="1516062" cy="334962"/>
          </a:xfrm>
          <a:prstGeom prst="roundRect">
            <a:avLst/>
          </a:prstGeom>
          <a:solidFill>
            <a:schemeClr val="accent1">
              <a:lumMod val="20000"/>
              <a:lumOff val="80000"/>
            </a:schemeClr>
          </a:solidFill>
          <a:ln>
            <a:solidFill>
              <a:srgbClr val="0066CC"/>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ja-JP" altLang="en-US" sz="1600" dirty="0">
                <a:solidFill>
                  <a:schemeClr val="tx1">
                    <a:lumMod val="85000"/>
                    <a:lumOff val="15000"/>
                  </a:schemeClr>
                </a:solidFill>
                <a:latin typeface="HG丸ｺﾞｼｯｸM-PRO"/>
                <a:ea typeface="HG丸ｺﾞｼｯｸM-PRO"/>
              </a:rPr>
              <a:t>履歴書不要！</a:t>
            </a:r>
          </a:p>
        </p:txBody>
      </p:sp>
      <p:sp>
        <p:nvSpPr>
          <p:cNvPr id="40" name="正方形/長方形 39">
            <a:extLst>
              <a:ext uri="{FF2B5EF4-FFF2-40B4-BE49-F238E27FC236}">
                <a16:creationId xmlns:a16="http://schemas.microsoft.com/office/drawing/2014/main" id="{7E72F116-9F2A-C0D1-4AB9-C04D6B1D6E60}"/>
              </a:ext>
            </a:extLst>
          </p:cNvPr>
          <p:cNvSpPr/>
          <p:nvPr/>
        </p:nvSpPr>
        <p:spPr>
          <a:xfrm>
            <a:off x="2876550" y="2802578"/>
            <a:ext cx="3752850" cy="692150"/>
          </a:xfrm>
          <a:prstGeom prst="rect">
            <a:avLst/>
          </a:prstGeom>
          <a:noFill/>
        </p:spPr>
        <p:txBody>
          <a:bodyPr>
            <a:spAutoFit/>
          </a:bodyPr>
          <a:lstStyle/>
          <a:p>
            <a:pPr algn="ctr" eaLnBrk="1" hangingPunct="1">
              <a:defRPr/>
            </a:pPr>
            <a:r>
              <a:rPr lang="ja-JP" altLang="en-US" sz="1300" u="sng" dirty="0">
                <a:solidFill>
                  <a:srgbClr val="FF0000"/>
                </a:solidFill>
                <a:latin typeface="HG丸ｺﾞｼｯｸM-PRO" panose="020F0600000000000000" pitchFamily="50" charset="-128"/>
                <a:ea typeface="HG丸ｺﾞｼｯｸM-PRO" panose="020F0600000000000000" pitchFamily="50" charset="-128"/>
              </a:rPr>
              <a:t>◆雇用保険受給者の方は</a:t>
            </a:r>
            <a:endParaRPr lang="en-US" altLang="ja-JP" sz="1300" u="sng" dirty="0">
              <a:solidFill>
                <a:srgbClr val="FF0000"/>
              </a:solidFill>
              <a:latin typeface="HG丸ｺﾞｼｯｸM-PRO" panose="020F0600000000000000" pitchFamily="50" charset="-128"/>
              <a:ea typeface="HG丸ｺﾞｼｯｸM-PRO" panose="020F0600000000000000" pitchFamily="50" charset="-128"/>
            </a:endParaRPr>
          </a:p>
          <a:p>
            <a:pPr algn="r" eaLnBrk="1" hangingPunct="1">
              <a:defRPr/>
            </a:pPr>
            <a:r>
              <a:rPr lang="ja-JP" altLang="en-US" sz="1300" u="sng" dirty="0">
                <a:solidFill>
                  <a:srgbClr val="FF0000"/>
                </a:solidFill>
                <a:latin typeface="HG丸ｺﾞｼｯｸM-PRO" panose="020F0600000000000000" pitchFamily="50" charset="-128"/>
                <a:ea typeface="HG丸ｺﾞｼｯｸM-PRO" panose="020F0600000000000000" pitchFamily="50" charset="-128"/>
              </a:rPr>
              <a:t>求職活動の実績になります</a:t>
            </a:r>
            <a:endParaRPr lang="en-US" altLang="ja-JP" sz="1300" u="sng" dirty="0">
              <a:solidFill>
                <a:srgbClr val="FF0000"/>
              </a:solidFill>
              <a:latin typeface="HG丸ｺﾞｼｯｸM-PRO" panose="020F0600000000000000" pitchFamily="50" charset="-128"/>
              <a:ea typeface="HG丸ｺﾞｼｯｸM-PRO" panose="020F0600000000000000" pitchFamily="50" charset="-128"/>
            </a:endParaRPr>
          </a:p>
          <a:p>
            <a:pPr algn="ctr" eaLnBrk="1" hangingPunct="1">
              <a:defRPr/>
            </a:pPr>
            <a:endParaRPr lang="en-US" altLang="ja-JP" sz="1300" dirty="0">
              <a:solidFill>
                <a:schemeClr val="tx2">
                  <a:lumMod val="50000"/>
                </a:schemeClr>
              </a:solidFill>
              <a:latin typeface="HG丸ｺﾞｼｯｸM-PRO" panose="020F0600000000000000" pitchFamily="50" charset="-128"/>
              <a:ea typeface="HG丸ｺﾞｼｯｸM-PRO" panose="020F0600000000000000" pitchFamily="50" charset="-128"/>
            </a:endParaRPr>
          </a:p>
        </p:txBody>
      </p:sp>
      <p:graphicFrame>
        <p:nvGraphicFramePr>
          <p:cNvPr id="34" name="表 33">
            <a:extLst>
              <a:ext uri="{FF2B5EF4-FFF2-40B4-BE49-F238E27FC236}">
                <a16:creationId xmlns:a16="http://schemas.microsoft.com/office/drawing/2014/main" id="{4432F540-0819-740D-307E-90F7DC884D95}"/>
              </a:ext>
            </a:extLst>
          </p:cNvPr>
          <p:cNvGraphicFramePr>
            <a:graphicFrameLocks noGrp="1"/>
          </p:cNvGraphicFramePr>
          <p:nvPr>
            <p:extLst>
              <p:ext uri="{D42A27DB-BD31-4B8C-83A1-F6EECF244321}">
                <p14:modId xmlns:p14="http://schemas.microsoft.com/office/powerpoint/2010/main" val="866822040"/>
              </p:ext>
            </p:extLst>
          </p:nvPr>
        </p:nvGraphicFramePr>
        <p:xfrm>
          <a:off x="39687" y="7999744"/>
          <a:ext cx="6762750" cy="1238755"/>
        </p:xfrm>
        <a:graphic>
          <a:graphicData uri="http://schemas.openxmlformats.org/drawingml/2006/table">
            <a:tbl>
              <a:tblPr firstRow="1" bandRow="1">
                <a:tableStyleId>{073A0DAA-6AF3-43AB-8588-CEC1D06C72B9}</a:tableStyleId>
              </a:tblPr>
              <a:tblGrid>
                <a:gridCol w="3041512">
                  <a:extLst>
                    <a:ext uri="{9D8B030D-6E8A-4147-A177-3AD203B41FA5}">
                      <a16:colId xmlns:a16="http://schemas.microsoft.com/office/drawing/2014/main" val="20000"/>
                    </a:ext>
                  </a:extLst>
                </a:gridCol>
                <a:gridCol w="3721238">
                  <a:extLst>
                    <a:ext uri="{9D8B030D-6E8A-4147-A177-3AD203B41FA5}">
                      <a16:colId xmlns:a16="http://schemas.microsoft.com/office/drawing/2014/main" val="20001"/>
                    </a:ext>
                  </a:extLst>
                </a:gridCol>
              </a:tblGrid>
              <a:tr h="376544">
                <a:tc gridSpan="2">
                  <a:txBody>
                    <a:bodyPr/>
                    <a:lstStyle/>
                    <a:p>
                      <a:pPr algn="ctr"/>
                      <a:r>
                        <a:rPr kumimoji="1" lang="ja-JP" altLang="en-US" sz="1500" b="1" spc="0" baseline="0" dirty="0">
                          <a:solidFill>
                            <a:schemeClr val="bg1"/>
                          </a:solidFill>
                          <a:latin typeface="HG丸ｺﾞｼｯｸM-PRO"/>
                          <a:ea typeface="HG丸ｺﾞｼｯｸM-PRO"/>
                        </a:rPr>
                        <a:t>ミドルシニア世代対象企業ガイダンス参加申込書</a:t>
                      </a:r>
                      <a:r>
                        <a:rPr kumimoji="1" lang="ja-JP" altLang="en-US" sz="1400" b="1" spc="0" baseline="0" dirty="0">
                          <a:solidFill>
                            <a:schemeClr val="bg1"/>
                          </a:solidFill>
                          <a:latin typeface="HG丸ｺﾞｼｯｸM-PRO"/>
                          <a:ea typeface="HG丸ｺﾞｼｯｸM-PRO"/>
                        </a:rPr>
                        <a:t>（令和８年８月２１日開催）</a:t>
                      </a:r>
                      <a:endParaRPr kumimoji="1" lang="en-US" altLang="ja-JP" sz="1400" b="1" spc="0" baseline="0" dirty="0">
                        <a:solidFill>
                          <a:schemeClr val="bg1"/>
                        </a:solidFill>
                        <a:latin typeface="HG丸ｺﾞｼｯｸM-PRO" panose="020F0600000000000000" pitchFamily="50" charset="-128"/>
                        <a:ea typeface="HG丸ｺﾞｼｯｸM-PRO" panose="020F0600000000000000" pitchFamily="50" charset="-128"/>
                      </a:endParaRPr>
                    </a:p>
                  </a:txBody>
                  <a:tcPr marL="91435" marR="91435" marT="49571" marB="495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endParaRPr kumimoji="1" lang="ja-JP" altLang="en-US"/>
                    </a:p>
                  </a:txBody>
                  <a:tcPr/>
                </a:tc>
                <a:extLst>
                  <a:ext uri="{0D108BD9-81ED-4DB2-BD59-A6C34878D82A}">
                    <a16:rowId xmlns:a16="http://schemas.microsoft.com/office/drawing/2014/main" val="10000"/>
                  </a:ext>
                </a:extLst>
              </a:tr>
              <a:tr h="408835">
                <a:tc>
                  <a:txBody>
                    <a:bodyPr/>
                    <a:lstStyle/>
                    <a:p>
                      <a:pPr>
                        <a:lnSpc>
                          <a:spcPts val="1200"/>
                        </a:lnSpc>
                      </a:pPr>
                      <a:r>
                        <a:rPr kumimoji="1" lang="ja-JP" altLang="en-US" sz="900">
                          <a:latin typeface="HGS創英角ｺﾞｼｯｸUB" pitchFamily="50" charset="-128"/>
                          <a:ea typeface="HGS創英角ｺﾞｼｯｸUB" pitchFamily="50" charset="-128"/>
                        </a:rPr>
                        <a:t>フリガナ</a:t>
                      </a:r>
                      <a:endParaRPr kumimoji="1" lang="en-US" altLang="ja-JP" sz="900">
                        <a:latin typeface="HGS創英角ｺﾞｼｯｸUB" pitchFamily="50" charset="-128"/>
                        <a:ea typeface="HGS創英角ｺﾞｼｯｸUB" pitchFamily="50" charset="-128"/>
                      </a:endParaRPr>
                    </a:p>
                    <a:p>
                      <a:pPr>
                        <a:lnSpc>
                          <a:spcPts val="1200"/>
                        </a:lnSpc>
                      </a:pPr>
                      <a:r>
                        <a:rPr kumimoji="1" lang="ja-JP" altLang="en-US" sz="1000">
                          <a:latin typeface="HGS創英角ｺﾞｼｯｸUB" pitchFamily="50" charset="-128"/>
                          <a:ea typeface="HGS創英角ｺﾞｼｯｸUB" pitchFamily="50" charset="-128"/>
                        </a:rPr>
                        <a:t>参加者氏名</a:t>
                      </a:r>
                      <a:r>
                        <a:rPr kumimoji="1" lang="ja-JP" altLang="en-US" sz="1200"/>
                        <a:t>　</a:t>
                      </a:r>
                      <a:r>
                        <a:rPr kumimoji="1" lang="ja-JP" altLang="en-US" sz="1400"/>
                        <a:t>　　</a:t>
                      </a:r>
                      <a:r>
                        <a:rPr kumimoji="1" lang="ja-JP" altLang="en-US" sz="1400" u="none"/>
                        <a:t>　　　　　　　</a:t>
                      </a:r>
                      <a:endParaRPr kumimoji="1" lang="en-US" altLang="ja-JP" sz="1400" u="none"/>
                    </a:p>
                  </a:txBody>
                  <a:tcPr marL="91435" marR="91435" marT="49571" marB="495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000" u="none">
                          <a:latin typeface="HGP創英角ｺﾞｼｯｸUB" panose="020B0900000000000000" pitchFamily="50" charset="-128"/>
                          <a:ea typeface="HGP創英角ｺﾞｼｯｸUB" panose="020B0900000000000000" pitchFamily="50" charset="-128"/>
                        </a:rPr>
                        <a:t>求職番号</a:t>
                      </a:r>
                      <a:endParaRPr kumimoji="1" lang="en-US" altLang="ja-JP" sz="1000" u="none">
                        <a:latin typeface="HGP創英角ｺﾞｼｯｸUB" panose="020B0900000000000000" pitchFamily="50" charset="-128"/>
                        <a:ea typeface="HGP創英角ｺﾞｼｯｸUB" panose="020B0900000000000000" pitchFamily="50" charset="-128"/>
                      </a:endParaRPr>
                    </a:p>
                    <a:p>
                      <a:pPr algn="ctr"/>
                      <a:r>
                        <a:rPr kumimoji="1" lang="ja-JP" altLang="en-US" sz="1000" u="none"/>
                        <a:t>　－　　　　　　　　　　　　　　　　　　　　　　　　　　　　　　</a:t>
                      </a:r>
                      <a:endParaRPr kumimoji="1" lang="en-US" altLang="ja-JP" sz="1000" u="none"/>
                    </a:p>
                  </a:txBody>
                  <a:tcPr marL="91435" marR="91435" marT="49571" marB="49571"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528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HGS創英角ｺﾞｼｯｸUB" pitchFamily="50" charset="-128"/>
                          <a:ea typeface="HGS創英角ｺﾞｼｯｸUB" pitchFamily="50" charset="-128"/>
                        </a:rPr>
                        <a:t>生年月日</a:t>
                      </a:r>
                      <a:endParaRPr kumimoji="1" lang="en-US" altLang="ja-JP" sz="1000" dirty="0">
                        <a:latin typeface="HGS創英角ｺﾞｼｯｸUB" pitchFamily="50" charset="-128"/>
                        <a:ea typeface="HGS創英角ｺﾞｼｯｸUB"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HGS創英角ｺﾞｼｯｸUB" pitchFamily="50" charset="-128"/>
                          <a:ea typeface="HGS創英角ｺﾞｼｯｸUB" pitchFamily="50" charset="-128"/>
                        </a:rPr>
                        <a:t>昭和・平成　 　年　  　月　　   日（　　　歳）　　 　</a:t>
                      </a:r>
                      <a:endParaRPr kumimoji="1" lang="en-US" altLang="ja-JP" sz="1000" dirty="0">
                        <a:latin typeface="HGS創英角ｺﾞｼｯｸUB" pitchFamily="50" charset="-128"/>
                        <a:ea typeface="HGS創英角ｺﾞｼｯｸUB" pitchFamily="50" charset="-128"/>
                      </a:endParaRPr>
                    </a:p>
                  </a:txBody>
                  <a:tcPr marL="91435" marR="91435" marT="49571" marB="495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1" dirty="0">
                          <a:latin typeface="+mj-ea"/>
                          <a:ea typeface="+mj-ea"/>
                        </a:rPr>
                        <a:t>面談希望事業所</a:t>
                      </a:r>
                      <a:r>
                        <a:rPr kumimoji="1" lang="ja-JP" altLang="en-US" sz="700" b="0" dirty="0">
                          <a:latin typeface="+mj-ea"/>
                          <a:ea typeface="+mj-ea"/>
                        </a:rPr>
                        <a:t>（該当事業所の番号に○を付け、希望時間の番号をご記入ください）</a:t>
                      </a:r>
                      <a:endParaRPr kumimoji="1" lang="en-US" altLang="ja-JP" sz="700" b="0" dirty="0">
                        <a:latin typeface="+mj-ea"/>
                        <a:ea typeface="+mj-ea"/>
                      </a:endParaRPr>
                    </a:p>
                    <a:p>
                      <a:pPr algn="l"/>
                      <a:r>
                        <a:rPr kumimoji="1" lang="ja-JP" altLang="en-US" sz="1400" b="1" dirty="0">
                          <a:latin typeface="+mj-ea"/>
                          <a:ea typeface="+mj-ea"/>
                        </a:rPr>
                        <a:t>  　　　　　</a:t>
                      </a:r>
                      <a:r>
                        <a:rPr kumimoji="1" lang="en-US" altLang="ja-JP" sz="1400" b="1" dirty="0">
                          <a:latin typeface="+mj-ea"/>
                          <a:ea typeface="+mj-ea"/>
                        </a:rPr>
                        <a:t>Ⅰ</a:t>
                      </a:r>
                      <a:r>
                        <a:rPr kumimoji="1" lang="ja-JP" altLang="en-US" sz="1400" b="1" dirty="0">
                          <a:latin typeface="+mj-ea"/>
                          <a:ea typeface="+mj-ea"/>
                        </a:rPr>
                        <a:t>　（　　　）　　・  　</a:t>
                      </a:r>
                      <a:r>
                        <a:rPr kumimoji="1" lang="en-US" altLang="ja-JP" sz="1400" b="1" dirty="0">
                          <a:latin typeface="+mj-ea"/>
                          <a:ea typeface="+mj-ea"/>
                        </a:rPr>
                        <a:t>Ⅱ</a:t>
                      </a:r>
                      <a:r>
                        <a:rPr kumimoji="1" lang="ja-JP" altLang="en-US" sz="1400" b="1" dirty="0">
                          <a:latin typeface="+mj-ea"/>
                          <a:ea typeface="+mj-ea"/>
                        </a:rPr>
                        <a:t>　（　　　）</a:t>
                      </a:r>
                      <a:endParaRPr kumimoji="1" lang="en-US" altLang="ja-JP" sz="1200" b="1" dirty="0">
                        <a:latin typeface="+mj-ea"/>
                        <a:ea typeface="+mj-ea"/>
                      </a:endParaRPr>
                    </a:p>
                  </a:txBody>
                  <a:tcPr marL="91435" marR="91435" marT="49571" marB="495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4125" name="テキスト ボックス 35">
            <a:extLst>
              <a:ext uri="{FF2B5EF4-FFF2-40B4-BE49-F238E27FC236}">
                <a16:creationId xmlns:a16="http://schemas.microsoft.com/office/drawing/2014/main" id="{85914AF6-DAD1-96A0-7133-9A14EDF4B563}"/>
              </a:ext>
            </a:extLst>
          </p:cNvPr>
          <p:cNvSpPr txBox="1">
            <a:spLocks noChangeArrowheads="1"/>
          </p:cNvSpPr>
          <p:nvPr/>
        </p:nvSpPr>
        <p:spPr bwMode="auto">
          <a:xfrm>
            <a:off x="3538497" y="3937043"/>
            <a:ext cx="3365199"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ja-JP" altLang="en-US" sz="1100" b="1" dirty="0">
                <a:latin typeface="HG丸ｺﾞｼｯｸM-PRO"/>
                <a:ea typeface="HG丸ｺﾞｼｯｸM-PRO"/>
              </a:rPr>
              <a:t>職種</a:t>
            </a:r>
            <a:r>
              <a:rPr lang="ja-JP" altLang="en-US" sz="1100" b="1" dirty="0">
                <a:latin typeface="HG丸ｺﾞｼｯｸM-PRO"/>
                <a:ea typeface="HG丸ｺﾞｼｯｸM-PRO"/>
                <a:sym typeface="Wingdings" panose="05000000000000000000" pitchFamily="2" charset="2"/>
              </a:rPr>
              <a:t>：一般事務</a:t>
            </a:r>
            <a:r>
              <a:rPr lang="ja-JP" altLang="en-US" sz="800" b="1" dirty="0">
                <a:latin typeface="HG丸ｺﾞｼｯｸM-PRO"/>
                <a:ea typeface="HG丸ｺﾞｼｯｸM-PRO"/>
                <a:sym typeface="Wingdings" panose="05000000000000000000" pitchFamily="2" charset="2"/>
              </a:rPr>
              <a:t>　　　        </a:t>
            </a:r>
            <a:endParaRPr lang="en-US" altLang="ja-JP" sz="800" b="1" dirty="0">
              <a:latin typeface="HG丸ｺﾞｼｯｸM-PRO"/>
              <a:ea typeface="HG丸ｺﾞｼｯｸM-PRO"/>
            </a:endParaRPr>
          </a:p>
          <a:p>
            <a:pPr>
              <a:spcBef>
                <a:spcPct val="0"/>
              </a:spcBef>
              <a:buFontTx/>
              <a:buNone/>
            </a:pPr>
            <a:r>
              <a:rPr lang="ja-JP" altLang="en-US" sz="900" b="1" dirty="0">
                <a:latin typeface="HG丸ｺﾞｼｯｸM-PRO"/>
                <a:ea typeface="HG丸ｺﾞｼｯｸM-PRO"/>
                <a:sym typeface="Wingdings" panose="05000000000000000000" pitchFamily="2" charset="2"/>
              </a:rPr>
              <a:t>　　　　　</a:t>
            </a:r>
            <a:r>
              <a:rPr lang="ja-JP" altLang="en-US" sz="1100" dirty="0">
                <a:latin typeface="HG丸ｺﾞｼｯｸM-PRO"/>
                <a:ea typeface="HG丸ｺﾞｼｯｸM-PRO"/>
                <a:sym typeface="Wingdings" panose="05000000000000000000" pitchFamily="2" charset="2"/>
              </a:rPr>
              <a:t>求人番号　</a:t>
            </a:r>
            <a:r>
              <a:rPr lang="en-US" altLang="ja-JP" sz="1100" dirty="0">
                <a:latin typeface="HG丸ｺﾞｼｯｸM-PRO"/>
                <a:ea typeface="HG丸ｺﾞｼｯｸM-PRO"/>
                <a:sym typeface="Wingdings" panose="05000000000000000000" pitchFamily="2" charset="2"/>
              </a:rPr>
              <a:t>17010-14040261</a:t>
            </a:r>
          </a:p>
          <a:p>
            <a:pPr>
              <a:spcBef>
                <a:spcPct val="0"/>
              </a:spcBef>
              <a:buFontTx/>
              <a:buNone/>
            </a:pPr>
            <a:r>
              <a:rPr lang="ja-JP" altLang="en-US" sz="1100" dirty="0">
                <a:latin typeface="HG丸ｺﾞｼｯｸM-PRO"/>
                <a:ea typeface="HG丸ｺﾞｼｯｸM-PRO"/>
              </a:rPr>
              <a:t>　　　</a:t>
            </a:r>
          </a:p>
        </p:txBody>
      </p:sp>
      <p:sp>
        <p:nvSpPr>
          <p:cNvPr id="27" name="正方形/長方形 26">
            <a:extLst>
              <a:ext uri="{FF2B5EF4-FFF2-40B4-BE49-F238E27FC236}">
                <a16:creationId xmlns:a16="http://schemas.microsoft.com/office/drawing/2014/main" id="{4622FEA8-DD8B-B4C3-CFB1-1094CD6D6493}"/>
              </a:ext>
            </a:extLst>
          </p:cNvPr>
          <p:cNvSpPr/>
          <p:nvPr/>
        </p:nvSpPr>
        <p:spPr>
          <a:xfrm>
            <a:off x="-3129" y="9237940"/>
            <a:ext cx="6858000" cy="65716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300" u="sng" dirty="0">
                <a:solidFill>
                  <a:schemeClr val="tx1"/>
                </a:solidFill>
                <a:latin typeface="HG丸ｺﾞｼｯｸM-PRO" panose="020F0600000000000000" pitchFamily="50" charset="-128"/>
                <a:ea typeface="HG丸ｺﾞｼｯｸM-PRO" panose="020F0600000000000000" pitchFamily="50" charset="-128"/>
              </a:rPr>
              <a:t>【</a:t>
            </a:r>
            <a:r>
              <a:rPr lang="ja-JP" altLang="en-US" sz="1300" u="sng" dirty="0">
                <a:solidFill>
                  <a:schemeClr val="tx1"/>
                </a:solidFill>
                <a:latin typeface="HG丸ｺﾞｼｯｸM-PRO" panose="020F0600000000000000" pitchFamily="50" charset="-128"/>
                <a:ea typeface="HG丸ｺﾞｼｯｸM-PRO" panose="020F0600000000000000" pitchFamily="50" charset="-128"/>
              </a:rPr>
              <a:t>申し込み・問い合わせ先</a:t>
            </a:r>
            <a:r>
              <a:rPr lang="en-US" altLang="ja-JP" sz="1300" u="sng" dirty="0">
                <a:solidFill>
                  <a:schemeClr val="tx1"/>
                </a:solidFill>
                <a:latin typeface="HG丸ｺﾞｼｯｸM-PRO" panose="020F0600000000000000" pitchFamily="50" charset="-128"/>
                <a:ea typeface="HG丸ｺﾞｼｯｸM-PRO" panose="020F0600000000000000" pitchFamily="50" charset="-128"/>
              </a:rPr>
              <a:t>】</a:t>
            </a:r>
            <a:r>
              <a:rPr lang="ja-JP" altLang="en-US" sz="1500" b="1" u="sng" dirty="0">
                <a:solidFill>
                  <a:schemeClr val="tx1"/>
                </a:solidFill>
                <a:latin typeface="HG丸ｺﾞｼｯｸM-PRO" panose="020F0600000000000000" pitchFamily="50" charset="-128"/>
                <a:ea typeface="HG丸ｺﾞｼｯｸM-PRO" panose="020F0600000000000000" pitchFamily="50" charset="-128"/>
              </a:rPr>
              <a:t>ハローワーク金沢　ミドル世代支援コーナー</a:t>
            </a:r>
            <a:endParaRPr lang="en-US" altLang="ja-JP" sz="1500" b="1" u="sng" dirty="0">
              <a:solidFill>
                <a:schemeClr val="tx1"/>
              </a:solidFill>
              <a:latin typeface="HG丸ｺﾞｼｯｸM-PRO" panose="020F0600000000000000" pitchFamily="50" charset="-128"/>
              <a:ea typeface="HG丸ｺﾞｼｯｸM-PRO" panose="020F0600000000000000" pitchFamily="50" charset="-128"/>
            </a:endParaRPr>
          </a:p>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住所：金沢市鳴和</a:t>
            </a:r>
            <a:r>
              <a:rPr lang="en-US" altLang="ja-JP" sz="1200" dirty="0">
                <a:solidFill>
                  <a:schemeClr val="tx1"/>
                </a:solidFill>
                <a:latin typeface="HG丸ｺﾞｼｯｸM-PRO" panose="020F0600000000000000" pitchFamily="50" charset="-128"/>
                <a:ea typeface="HG丸ｺﾞｼｯｸM-PRO" panose="020F0600000000000000" pitchFamily="50" charset="-128"/>
              </a:rPr>
              <a:t>1-18-42</a:t>
            </a:r>
            <a:r>
              <a:rPr lang="ja-JP" altLang="en-US" sz="1200" dirty="0">
                <a:solidFill>
                  <a:schemeClr val="tx1"/>
                </a:solidFill>
                <a:latin typeface="HG丸ｺﾞｼｯｸM-PRO" panose="020F0600000000000000" pitchFamily="50" charset="-128"/>
                <a:ea typeface="HG丸ｺﾞｼｯｸM-PRO" panose="020F0600000000000000" pitchFamily="50" charset="-128"/>
              </a:rPr>
              <a:t>　電話：（</a:t>
            </a:r>
            <a:r>
              <a:rPr lang="en-US" altLang="ja-JP" sz="1200" dirty="0">
                <a:solidFill>
                  <a:schemeClr val="tx1"/>
                </a:solidFill>
                <a:latin typeface="HG丸ｺﾞｼｯｸM-PRO" panose="020F0600000000000000" pitchFamily="50" charset="-128"/>
                <a:ea typeface="HG丸ｺﾞｼｯｸM-PRO" panose="020F0600000000000000" pitchFamily="50" charset="-128"/>
              </a:rPr>
              <a:t>076</a:t>
            </a:r>
            <a:r>
              <a:rPr lang="ja-JP" altLang="en-US" sz="1200" dirty="0">
                <a:solidFill>
                  <a:schemeClr val="tx1"/>
                </a:solidFill>
                <a:latin typeface="HG丸ｺﾞｼｯｸM-PRO" panose="020F0600000000000000" pitchFamily="50" charset="-128"/>
                <a:ea typeface="HG丸ｺﾞｼｯｸM-PRO" panose="020F0600000000000000" pitchFamily="50" charset="-128"/>
              </a:rPr>
              <a:t>）</a:t>
            </a:r>
            <a:r>
              <a:rPr lang="en-US" altLang="ja-JP" sz="1200" dirty="0">
                <a:solidFill>
                  <a:schemeClr val="tx1"/>
                </a:solidFill>
                <a:latin typeface="HG丸ｺﾞｼｯｸM-PRO" panose="020F0600000000000000" pitchFamily="50" charset="-128"/>
                <a:ea typeface="HG丸ｺﾞｼｯｸM-PRO" panose="020F0600000000000000" pitchFamily="50" charset="-128"/>
              </a:rPr>
              <a:t>253-3032</a:t>
            </a:r>
            <a:r>
              <a:rPr lang="ja-JP" altLang="en-US"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000" dirty="0">
                <a:solidFill>
                  <a:schemeClr val="tx1"/>
                </a:solidFill>
                <a:latin typeface="HG丸ｺﾞｼｯｸM-PRO" panose="020F0600000000000000" pitchFamily="50" charset="-128"/>
                <a:ea typeface="HG丸ｺﾞｼｯｸM-PRO" panose="020F0600000000000000" pitchFamily="50" charset="-128"/>
              </a:rPr>
              <a:t>（平日</a:t>
            </a:r>
            <a:r>
              <a:rPr lang="en-US" altLang="ja-JP" sz="1000" dirty="0">
                <a:solidFill>
                  <a:schemeClr val="tx1"/>
                </a:solidFill>
                <a:latin typeface="HG丸ｺﾞｼｯｸM-PRO" panose="020F0600000000000000" pitchFamily="50" charset="-128"/>
                <a:ea typeface="HG丸ｺﾞｼｯｸM-PRO" panose="020F0600000000000000" pitchFamily="50" charset="-128"/>
              </a:rPr>
              <a:t>8</a:t>
            </a:r>
            <a:r>
              <a:rPr lang="ja-JP" altLang="en-US" sz="1000" dirty="0">
                <a:solidFill>
                  <a:schemeClr val="tx1"/>
                </a:solidFill>
                <a:latin typeface="HG丸ｺﾞｼｯｸM-PRO" panose="020F0600000000000000" pitchFamily="50" charset="-128"/>
                <a:ea typeface="HG丸ｺﾞｼｯｸM-PRO" panose="020F0600000000000000" pitchFamily="50" charset="-128"/>
              </a:rPr>
              <a:t>：</a:t>
            </a:r>
            <a:r>
              <a:rPr lang="en-US" altLang="ja-JP" sz="1000" dirty="0">
                <a:solidFill>
                  <a:schemeClr val="tx1"/>
                </a:solidFill>
                <a:latin typeface="HG丸ｺﾞｼｯｸM-PRO" panose="020F0600000000000000" pitchFamily="50" charset="-128"/>
                <a:ea typeface="HG丸ｺﾞｼｯｸM-PRO" panose="020F0600000000000000" pitchFamily="50" charset="-128"/>
              </a:rPr>
              <a:t>30</a:t>
            </a:r>
            <a:r>
              <a:rPr lang="ja-JP" altLang="en-US" sz="1000" dirty="0">
                <a:solidFill>
                  <a:schemeClr val="tx1"/>
                </a:solidFill>
                <a:latin typeface="HG丸ｺﾞｼｯｸM-PRO" panose="020F0600000000000000" pitchFamily="50" charset="-128"/>
                <a:ea typeface="HG丸ｺﾞｼｯｸM-PRO" panose="020F0600000000000000" pitchFamily="50" charset="-128"/>
              </a:rPr>
              <a:t>～</a:t>
            </a:r>
            <a:r>
              <a:rPr lang="en-US" altLang="ja-JP" sz="1000" dirty="0">
                <a:solidFill>
                  <a:schemeClr val="tx1"/>
                </a:solidFill>
                <a:latin typeface="HG丸ｺﾞｼｯｸM-PRO" panose="020F0600000000000000" pitchFamily="50" charset="-128"/>
                <a:ea typeface="HG丸ｺﾞｼｯｸM-PRO" panose="020F0600000000000000" pitchFamily="50" charset="-128"/>
              </a:rPr>
              <a:t>17</a:t>
            </a:r>
            <a:r>
              <a:rPr lang="ja-JP" altLang="en-US" sz="1000" dirty="0">
                <a:solidFill>
                  <a:schemeClr val="tx1"/>
                </a:solidFill>
                <a:latin typeface="HG丸ｺﾞｼｯｸM-PRO" panose="020F0600000000000000" pitchFamily="50" charset="-128"/>
                <a:ea typeface="HG丸ｺﾞｼｯｸM-PRO" panose="020F0600000000000000" pitchFamily="50" charset="-128"/>
              </a:rPr>
              <a:t>：</a:t>
            </a:r>
            <a:r>
              <a:rPr lang="en-US" altLang="ja-JP" sz="1000" dirty="0">
                <a:solidFill>
                  <a:schemeClr val="tx1"/>
                </a:solidFill>
                <a:latin typeface="HG丸ｺﾞｼｯｸM-PRO" panose="020F0600000000000000" pitchFamily="50" charset="-128"/>
                <a:ea typeface="HG丸ｺﾞｼｯｸM-PRO" panose="020F0600000000000000" pitchFamily="50" charset="-128"/>
              </a:rPr>
              <a:t>15</a:t>
            </a:r>
            <a:r>
              <a:rPr lang="ja-JP" altLang="en-US" sz="1000" dirty="0">
                <a:solidFill>
                  <a:schemeClr val="tx1"/>
                </a:solidFill>
                <a:latin typeface="HG丸ｺﾞｼｯｸM-PRO" panose="020F0600000000000000" pitchFamily="50" charset="-128"/>
                <a:ea typeface="HG丸ｺﾞｼｯｸM-PRO" panose="020F0600000000000000" pitchFamily="50" charset="-128"/>
              </a:rPr>
              <a:t>）</a:t>
            </a:r>
            <a:endParaRPr lang="en-US" altLang="ja-JP" sz="1000" dirty="0">
              <a:solidFill>
                <a:schemeClr val="tx1"/>
              </a:solidFill>
              <a:latin typeface="HG丸ｺﾞｼｯｸM-PRO" panose="020F0600000000000000" pitchFamily="50" charset="-128"/>
              <a:ea typeface="HG丸ｺﾞｼｯｸM-PRO" panose="020F0600000000000000" pitchFamily="50" charset="-128"/>
            </a:endParaRPr>
          </a:p>
          <a:p>
            <a:pPr>
              <a:defRPr/>
            </a:pPr>
            <a:r>
              <a:rPr lang="ja-JP" altLang="en-US" sz="1200" dirty="0">
                <a:solidFill>
                  <a:schemeClr val="tx1"/>
                </a:solidFill>
                <a:latin typeface="HG丸ｺﾞｼｯｸM-PRO" panose="020F0600000000000000" pitchFamily="50" charset="-128"/>
                <a:ea typeface="HG丸ｺﾞｼｯｸM-PRO" panose="020F0600000000000000" pitchFamily="50" charset="-128"/>
              </a:rPr>
              <a:t>　</a:t>
            </a:r>
            <a:r>
              <a:rPr lang="ja-JP" altLang="en-US" sz="1100" dirty="0">
                <a:solidFill>
                  <a:schemeClr val="tx1"/>
                </a:solidFill>
                <a:latin typeface="HG丸ｺﾞｼｯｸM-PRO" panose="020F0600000000000000" pitchFamily="50" charset="-128"/>
                <a:ea typeface="HG丸ｺﾞｼｯｸM-PRO" panose="020F0600000000000000" pitchFamily="50" charset="-128"/>
              </a:rPr>
              <a:t>主催：　ハローワーク金沢・石川労働局　　共催：　石川県</a:t>
            </a:r>
          </a:p>
        </p:txBody>
      </p:sp>
      <p:sp>
        <p:nvSpPr>
          <p:cNvPr id="4129" name="テキスト ボックス 11">
            <a:extLst>
              <a:ext uri="{FF2B5EF4-FFF2-40B4-BE49-F238E27FC236}">
                <a16:creationId xmlns:a16="http://schemas.microsoft.com/office/drawing/2014/main" id="{BA6CA71A-783E-EB35-B67B-6461516D3F35}"/>
              </a:ext>
            </a:extLst>
          </p:cNvPr>
          <p:cNvSpPr txBox="1">
            <a:spLocks noChangeArrowheads="1"/>
          </p:cNvSpPr>
          <p:nvPr/>
        </p:nvSpPr>
        <p:spPr bwMode="auto">
          <a:xfrm>
            <a:off x="3450431" y="4402279"/>
            <a:ext cx="30449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None/>
            </a:pPr>
            <a:r>
              <a:rPr lang="ja-JP" altLang="en-US" sz="800" dirty="0">
                <a:latin typeface="HG丸ｺﾞｼｯｸM-PRO"/>
                <a:ea typeface="HG丸ｺﾞｼｯｸM-PRO"/>
              </a:rPr>
              <a:t>★予約時間　①   </a:t>
            </a:r>
            <a:r>
              <a:rPr lang="en-US" altLang="ja-JP" sz="800" dirty="0">
                <a:latin typeface="HG丸ｺﾞｼｯｸM-PRO"/>
                <a:ea typeface="HG丸ｺﾞｼｯｸM-PRO"/>
              </a:rPr>
              <a:t>9</a:t>
            </a:r>
            <a:r>
              <a:rPr lang="ja-JP" altLang="en-US" sz="800" dirty="0">
                <a:latin typeface="HG丸ｺﾞｼｯｸM-PRO"/>
                <a:ea typeface="HG丸ｺﾞｼｯｸM-PRO"/>
              </a:rPr>
              <a:t>：</a:t>
            </a:r>
            <a:r>
              <a:rPr lang="en-US" altLang="ja-JP" sz="800" dirty="0">
                <a:latin typeface="HG丸ｺﾞｼｯｸM-PRO"/>
                <a:ea typeface="HG丸ｺﾞｼｯｸM-PRO"/>
              </a:rPr>
              <a:t>30</a:t>
            </a:r>
            <a:r>
              <a:rPr lang="ja-JP" altLang="en-US" sz="800" dirty="0">
                <a:latin typeface="HG丸ｺﾞｼｯｸM-PRO"/>
                <a:ea typeface="HG丸ｺﾞｼｯｸM-PRO"/>
              </a:rPr>
              <a:t>～</a:t>
            </a:r>
            <a:r>
              <a:rPr lang="en-US" altLang="ja-JP" sz="800" dirty="0">
                <a:latin typeface="HG丸ｺﾞｼｯｸM-PRO"/>
                <a:ea typeface="HG丸ｺﾞｼｯｸM-PRO"/>
              </a:rPr>
              <a:t>10</a:t>
            </a:r>
            <a:r>
              <a:rPr lang="ja-JP" altLang="en-US" sz="800" dirty="0">
                <a:latin typeface="HG丸ｺﾞｼｯｸM-PRO"/>
                <a:ea typeface="HG丸ｺﾞｼｯｸM-PRO"/>
              </a:rPr>
              <a:t>：</a:t>
            </a:r>
            <a:r>
              <a:rPr lang="en-US" altLang="ja-JP" sz="800" dirty="0">
                <a:latin typeface="HG丸ｺﾞｼｯｸM-PRO"/>
                <a:ea typeface="HG丸ｺﾞｼｯｸM-PRO"/>
              </a:rPr>
              <a:t>10</a:t>
            </a:r>
          </a:p>
          <a:p>
            <a:pPr>
              <a:spcBef>
                <a:spcPct val="0"/>
              </a:spcBef>
              <a:buNone/>
            </a:pPr>
            <a:r>
              <a:rPr lang="ja-JP" altLang="en-US" sz="800" dirty="0">
                <a:latin typeface="HG丸ｺﾞｼｯｸM-PRO"/>
                <a:ea typeface="HG丸ｺﾞｼｯｸM-PRO"/>
              </a:rPr>
              <a:t>　　　　　　② </a:t>
            </a:r>
            <a:r>
              <a:rPr lang="en-US" altLang="ja-JP" sz="800" dirty="0">
                <a:latin typeface="HG丸ｺﾞｼｯｸM-PRO"/>
                <a:ea typeface="HG丸ｺﾞｼｯｸM-PRO"/>
              </a:rPr>
              <a:t>10</a:t>
            </a:r>
            <a:r>
              <a:rPr lang="ja-JP" altLang="en-US" sz="800" dirty="0">
                <a:latin typeface="HG丸ｺﾞｼｯｸM-PRO"/>
                <a:ea typeface="HG丸ｺﾞｼｯｸM-PRO"/>
              </a:rPr>
              <a:t>：</a:t>
            </a:r>
            <a:r>
              <a:rPr lang="en-US" altLang="ja-JP" sz="800" dirty="0">
                <a:latin typeface="HG丸ｺﾞｼｯｸM-PRO"/>
                <a:ea typeface="HG丸ｺﾞｼｯｸM-PRO"/>
              </a:rPr>
              <a:t>10</a:t>
            </a:r>
            <a:r>
              <a:rPr lang="ja-JP" altLang="en-US" sz="800" dirty="0">
                <a:latin typeface="HG丸ｺﾞｼｯｸM-PRO"/>
                <a:ea typeface="HG丸ｺﾞｼｯｸM-PRO"/>
              </a:rPr>
              <a:t>～</a:t>
            </a:r>
            <a:r>
              <a:rPr lang="en-US" altLang="ja-JP" sz="800" dirty="0">
                <a:latin typeface="HG丸ｺﾞｼｯｸM-PRO"/>
                <a:ea typeface="HG丸ｺﾞｼｯｸM-PRO"/>
              </a:rPr>
              <a:t>10</a:t>
            </a:r>
            <a:r>
              <a:rPr lang="ja-JP" altLang="en-US" sz="800" dirty="0">
                <a:latin typeface="HG丸ｺﾞｼｯｸM-PRO"/>
                <a:ea typeface="HG丸ｺﾞｼｯｸM-PRO"/>
              </a:rPr>
              <a:t>：</a:t>
            </a:r>
            <a:r>
              <a:rPr lang="en-US" altLang="ja-JP" sz="800" dirty="0">
                <a:latin typeface="HG丸ｺﾞｼｯｸM-PRO"/>
                <a:ea typeface="HG丸ｺﾞｼｯｸM-PRO"/>
              </a:rPr>
              <a:t>50</a:t>
            </a:r>
          </a:p>
          <a:p>
            <a:pPr>
              <a:spcBef>
                <a:spcPct val="0"/>
              </a:spcBef>
              <a:buNone/>
            </a:pPr>
            <a:r>
              <a:rPr lang="ja-JP" altLang="en-US" sz="800" dirty="0">
                <a:latin typeface="HG丸ｺﾞｼｯｸM-PRO"/>
                <a:ea typeface="HG丸ｺﾞｼｯｸM-PRO"/>
              </a:rPr>
              <a:t>　　　　　　</a:t>
            </a:r>
            <a:r>
              <a:rPr lang="ja-JP" altLang="en-US" sz="800" dirty="0">
                <a:latin typeface="HG丸ｺﾞｼｯｸM-PRO" panose="020F0600000000000000" pitchFamily="34" charset="-128"/>
                <a:ea typeface="HG丸ｺﾞｼｯｸM-PRO" panose="020F0600000000000000" pitchFamily="34" charset="-128"/>
              </a:rPr>
              <a:t>③ </a:t>
            </a:r>
            <a:r>
              <a:rPr lang="en-US" altLang="ja-JP" sz="800" dirty="0">
                <a:latin typeface="HG丸ｺﾞｼｯｸM-PRO" panose="020F0600000000000000" pitchFamily="34" charset="-128"/>
                <a:ea typeface="HG丸ｺﾞｼｯｸM-PRO" panose="020F0600000000000000" pitchFamily="34" charset="-128"/>
              </a:rPr>
              <a:t>10</a:t>
            </a:r>
            <a:r>
              <a:rPr lang="ja-JP" altLang="en-US" sz="800" dirty="0">
                <a:latin typeface="HG丸ｺﾞｼｯｸM-PRO" panose="020F0600000000000000" pitchFamily="34" charset="-128"/>
                <a:ea typeface="HG丸ｺﾞｼｯｸM-PRO" panose="020F0600000000000000" pitchFamily="34" charset="-128"/>
              </a:rPr>
              <a:t>：</a:t>
            </a:r>
            <a:r>
              <a:rPr lang="en-US" altLang="ja-JP" sz="800" dirty="0">
                <a:latin typeface="HG丸ｺﾞｼｯｸM-PRO" panose="020F0600000000000000" pitchFamily="34" charset="-128"/>
                <a:ea typeface="HG丸ｺﾞｼｯｸM-PRO" panose="020F0600000000000000" pitchFamily="34" charset="-128"/>
              </a:rPr>
              <a:t>50</a:t>
            </a:r>
            <a:r>
              <a:rPr lang="ja-JP" altLang="en-US" sz="800" dirty="0">
                <a:latin typeface="HG丸ｺﾞｼｯｸM-PRO" panose="020F0600000000000000" pitchFamily="34" charset="-128"/>
                <a:ea typeface="HG丸ｺﾞｼｯｸM-PRO" panose="020F0600000000000000" pitchFamily="34" charset="-128"/>
              </a:rPr>
              <a:t>～</a:t>
            </a:r>
            <a:r>
              <a:rPr lang="en-US" altLang="ja-JP" sz="800" dirty="0">
                <a:latin typeface="HG丸ｺﾞｼｯｸM-PRO" panose="020F0600000000000000" pitchFamily="34" charset="-128"/>
                <a:ea typeface="HG丸ｺﾞｼｯｸM-PRO" panose="020F0600000000000000" pitchFamily="34" charset="-128"/>
              </a:rPr>
              <a:t>11</a:t>
            </a:r>
            <a:r>
              <a:rPr lang="ja-JP" altLang="en-US" sz="800" dirty="0">
                <a:latin typeface="HG丸ｺﾞｼｯｸM-PRO" panose="020F0600000000000000" pitchFamily="34" charset="-128"/>
                <a:ea typeface="HG丸ｺﾞｼｯｸM-PRO" panose="020F0600000000000000" pitchFamily="34" charset="-128"/>
              </a:rPr>
              <a:t>：</a:t>
            </a:r>
            <a:r>
              <a:rPr lang="en-US" altLang="ja-JP" sz="800" dirty="0">
                <a:latin typeface="HG丸ｺﾞｼｯｸM-PRO" panose="020F0600000000000000" pitchFamily="34" charset="-128"/>
                <a:ea typeface="HG丸ｺﾞｼｯｸM-PRO" panose="020F0600000000000000" pitchFamily="34" charset="-128"/>
              </a:rPr>
              <a:t>30</a:t>
            </a:r>
          </a:p>
          <a:p>
            <a:pPr>
              <a:spcBef>
                <a:spcPct val="0"/>
              </a:spcBef>
              <a:buNone/>
            </a:pPr>
            <a:r>
              <a:rPr lang="ja-JP" altLang="en-US" sz="800" dirty="0">
                <a:latin typeface="HG丸ｺﾞｼｯｸM-PRO" panose="020F0600000000000000" pitchFamily="34" charset="-128"/>
                <a:ea typeface="HG丸ｺﾞｼｯｸM-PRO" panose="020F0600000000000000" pitchFamily="34" charset="-128"/>
              </a:rPr>
              <a:t>　　　　　　　　　　　各回</a:t>
            </a:r>
            <a:r>
              <a:rPr lang="en-US" altLang="ja-JP" sz="800" dirty="0">
                <a:latin typeface="HG丸ｺﾞｼｯｸM-PRO" panose="020F0600000000000000" pitchFamily="34" charset="-128"/>
                <a:ea typeface="HG丸ｺﾞｼｯｸM-PRO" panose="020F0600000000000000" pitchFamily="34" charset="-128"/>
              </a:rPr>
              <a:t>1</a:t>
            </a:r>
            <a:r>
              <a:rPr lang="ja-JP" altLang="en-US" sz="800" dirty="0">
                <a:latin typeface="HG丸ｺﾞｼｯｸM-PRO" panose="020F0600000000000000" pitchFamily="34" charset="-128"/>
                <a:ea typeface="HG丸ｺﾞｼｯｸM-PRO" panose="020F0600000000000000" pitchFamily="34" charset="-128"/>
              </a:rPr>
              <a:t>～</a:t>
            </a:r>
            <a:r>
              <a:rPr lang="en-US" altLang="ja-JP" sz="800" dirty="0">
                <a:latin typeface="HG丸ｺﾞｼｯｸM-PRO" panose="020F0600000000000000" pitchFamily="34" charset="-128"/>
                <a:ea typeface="HG丸ｺﾞｼｯｸM-PRO" panose="020F0600000000000000" pitchFamily="34" charset="-128"/>
              </a:rPr>
              <a:t>4</a:t>
            </a:r>
            <a:r>
              <a:rPr lang="ja-JP" altLang="en-US" sz="800" dirty="0">
                <a:latin typeface="HG丸ｺﾞｼｯｸM-PRO" panose="020F0600000000000000" pitchFamily="34" charset="-128"/>
                <a:ea typeface="HG丸ｺﾞｼｯｸM-PRO" panose="020F0600000000000000" pitchFamily="34" charset="-128"/>
              </a:rPr>
              <a:t>名でのご案内になります</a:t>
            </a:r>
            <a:endParaRPr lang="en-US" altLang="ja-JP" sz="800" dirty="0">
              <a:latin typeface="HG丸ｺﾞｼｯｸM-PRO" panose="020F0600000000000000" pitchFamily="34" charset="-128"/>
              <a:ea typeface="HG丸ｺﾞｼｯｸM-PRO" panose="020F0600000000000000" pitchFamily="34" charset="-128"/>
            </a:endParaRPr>
          </a:p>
        </p:txBody>
      </p:sp>
      <p:cxnSp>
        <p:nvCxnSpPr>
          <p:cNvPr id="5" name="直線コネクタ 4">
            <a:extLst>
              <a:ext uri="{FF2B5EF4-FFF2-40B4-BE49-F238E27FC236}">
                <a16:creationId xmlns:a16="http://schemas.microsoft.com/office/drawing/2014/main" id="{D14B6B9E-4D72-7027-99AB-6DF951282FCA}"/>
              </a:ext>
            </a:extLst>
          </p:cNvPr>
          <p:cNvCxnSpPr/>
          <p:nvPr/>
        </p:nvCxnSpPr>
        <p:spPr>
          <a:xfrm>
            <a:off x="0" y="7939367"/>
            <a:ext cx="6900863" cy="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pic>
        <p:nvPicPr>
          <p:cNvPr id="4131" name="図 2">
            <a:extLst>
              <a:ext uri="{FF2B5EF4-FFF2-40B4-BE49-F238E27FC236}">
                <a16:creationId xmlns:a16="http://schemas.microsoft.com/office/drawing/2014/main" id="{101E3465-9F2C-2C2A-C617-6723875361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9534" y="1321121"/>
            <a:ext cx="666737" cy="79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雲 2">
            <a:extLst>
              <a:ext uri="{FF2B5EF4-FFF2-40B4-BE49-F238E27FC236}">
                <a16:creationId xmlns:a16="http://schemas.microsoft.com/office/drawing/2014/main" id="{92071FDA-E5C0-443B-4EE5-722D4E7A437A}"/>
              </a:ext>
            </a:extLst>
          </p:cNvPr>
          <p:cNvSpPr/>
          <p:nvPr/>
        </p:nvSpPr>
        <p:spPr>
          <a:xfrm>
            <a:off x="42864" y="5006480"/>
            <a:ext cx="1471612" cy="1123950"/>
          </a:xfrm>
          <a:prstGeom prst="cloud">
            <a:avLst/>
          </a:prstGeom>
          <a:solidFill>
            <a:schemeClr val="accent5">
              <a:lumMod val="20000"/>
              <a:lumOff val="80000"/>
            </a:schemeClr>
          </a:solidFill>
          <a:ln w="127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sz="950" dirty="0">
              <a:solidFill>
                <a:srgbClr val="002060"/>
              </a:solidFill>
            </a:endParaRPr>
          </a:p>
          <a:p>
            <a:pPr algn="ctr">
              <a:defRPr/>
            </a:pPr>
            <a:endParaRPr lang="en-US" altLang="ja-JP" sz="950" dirty="0">
              <a:solidFill>
                <a:srgbClr val="002060"/>
              </a:solidFill>
            </a:endParaRPr>
          </a:p>
          <a:p>
            <a:pPr algn="ctr">
              <a:defRPr/>
            </a:pPr>
            <a:r>
              <a:rPr lang="ja-JP" altLang="en-US" sz="950" dirty="0">
                <a:solidFill>
                  <a:schemeClr val="tx1"/>
                </a:solidFill>
              </a:rPr>
              <a:t>詳しいお仕事</a:t>
            </a:r>
            <a:endParaRPr lang="en-US" altLang="ja-JP" sz="950" dirty="0">
              <a:solidFill>
                <a:schemeClr val="tx1"/>
              </a:solidFill>
            </a:endParaRPr>
          </a:p>
          <a:p>
            <a:pPr algn="ctr">
              <a:defRPr/>
            </a:pPr>
            <a:r>
              <a:rPr lang="ja-JP" altLang="en-US" sz="950" dirty="0">
                <a:solidFill>
                  <a:schemeClr val="tx1"/>
                </a:solidFill>
              </a:rPr>
              <a:t>内容は裏面を</a:t>
            </a:r>
            <a:endParaRPr lang="en-US" altLang="ja-JP" sz="950" dirty="0">
              <a:solidFill>
                <a:schemeClr val="tx1"/>
              </a:solidFill>
            </a:endParaRPr>
          </a:p>
          <a:p>
            <a:pPr algn="ctr">
              <a:defRPr/>
            </a:pPr>
            <a:r>
              <a:rPr lang="ja-JP" altLang="en-US" sz="950" dirty="0">
                <a:solidFill>
                  <a:schemeClr val="tx1"/>
                </a:solidFill>
              </a:rPr>
              <a:t>ご覧ください！</a:t>
            </a:r>
          </a:p>
        </p:txBody>
      </p:sp>
      <p:sp>
        <p:nvSpPr>
          <p:cNvPr id="4133" name="正方形/長方形 10">
            <a:extLst>
              <a:ext uri="{FF2B5EF4-FFF2-40B4-BE49-F238E27FC236}">
                <a16:creationId xmlns:a16="http://schemas.microsoft.com/office/drawing/2014/main" id="{06A6274E-CD69-A8D8-5CCD-3BC63A5A8502}"/>
              </a:ext>
            </a:extLst>
          </p:cNvPr>
          <p:cNvSpPr>
            <a:spLocks noChangeArrowheads="1"/>
          </p:cNvSpPr>
          <p:nvPr/>
        </p:nvSpPr>
        <p:spPr bwMode="auto">
          <a:xfrm rot="21352522">
            <a:off x="-98804" y="5020318"/>
            <a:ext cx="178664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None/>
            </a:pPr>
            <a:r>
              <a:rPr lang="ja-JP" altLang="en-US" sz="2200" b="1" u="sng" dirty="0">
                <a:solidFill>
                  <a:srgbClr val="E61961"/>
                </a:solidFill>
                <a:latin typeface="HG丸ｺﾞｼｯｸM-PRO"/>
                <a:ea typeface="HG丸ｺﾞｼｯｸM-PRO"/>
              </a:rPr>
              <a:t>未経験</a:t>
            </a:r>
            <a:r>
              <a:rPr lang="en-US" altLang="ja-JP" sz="2200" b="1" u="sng" dirty="0">
                <a:solidFill>
                  <a:srgbClr val="E61961"/>
                </a:solidFill>
                <a:latin typeface="HG丸ｺﾞｼｯｸM-PRO"/>
                <a:ea typeface="HG丸ｺﾞｼｯｸM-PRO"/>
              </a:rPr>
              <a:t>OK!</a:t>
            </a:r>
            <a:endParaRPr lang="ja-JP" altLang="en-US" sz="2200" b="1" u="sng" dirty="0">
              <a:solidFill>
                <a:srgbClr val="E61961"/>
              </a:solidFill>
              <a:latin typeface="HG丸ｺﾞｼｯｸM-PRO"/>
              <a:ea typeface="HG丸ｺﾞｼｯｸM-PRO"/>
            </a:endParaRPr>
          </a:p>
        </p:txBody>
      </p:sp>
      <p:sp>
        <p:nvSpPr>
          <p:cNvPr id="4134" name="テキスト ボックス 13">
            <a:extLst>
              <a:ext uri="{FF2B5EF4-FFF2-40B4-BE49-F238E27FC236}">
                <a16:creationId xmlns:a16="http://schemas.microsoft.com/office/drawing/2014/main" id="{D785E7AF-A22B-EBC8-8500-E9BF000168CA}"/>
              </a:ext>
            </a:extLst>
          </p:cNvPr>
          <p:cNvSpPr txBox="1">
            <a:spLocks noChangeArrowheads="1"/>
          </p:cNvSpPr>
          <p:nvPr/>
        </p:nvSpPr>
        <p:spPr bwMode="auto">
          <a:xfrm>
            <a:off x="74199" y="2251586"/>
            <a:ext cx="340836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r>
              <a:rPr lang="ja-JP" altLang="en-US" b="1" dirty="0">
                <a:solidFill>
                  <a:srgbClr val="FF0000"/>
                </a:solidFill>
                <a:latin typeface="HG丸ｺﾞｼｯｸM-PRO"/>
                <a:ea typeface="HG丸ｺﾞｼｯｸM-PRO"/>
              </a:rPr>
              <a:t>令和８年</a:t>
            </a:r>
            <a:endParaRPr lang="en-US" altLang="ja-JP" b="1" dirty="0">
              <a:solidFill>
                <a:srgbClr val="FF0000"/>
              </a:solidFill>
              <a:latin typeface="HG丸ｺﾞｼｯｸM-PRO"/>
              <a:ea typeface="HG丸ｺﾞｼｯｸM-PRO"/>
            </a:endParaRPr>
          </a:p>
          <a:p>
            <a:r>
              <a:rPr lang="ja-JP" altLang="en-US" sz="4000" b="1" u="sng" dirty="0">
                <a:solidFill>
                  <a:srgbClr val="FF0000"/>
                </a:solidFill>
                <a:latin typeface="HG丸ｺﾞｼｯｸM-PRO"/>
                <a:ea typeface="HG丸ｺﾞｼｯｸM-PRO"/>
              </a:rPr>
              <a:t>８月</a:t>
            </a:r>
            <a:r>
              <a:rPr lang="en-US" altLang="ja-JP" sz="4000" b="1" u="sng" dirty="0">
                <a:solidFill>
                  <a:srgbClr val="FF0000"/>
                </a:solidFill>
                <a:latin typeface="HG丸ｺﾞｼｯｸM-PRO"/>
                <a:ea typeface="HG丸ｺﾞｼｯｸM-PRO"/>
              </a:rPr>
              <a:t>2</a:t>
            </a:r>
            <a:r>
              <a:rPr lang="ja-JP" altLang="en-US" sz="4000" b="1" u="sng" dirty="0">
                <a:solidFill>
                  <a:srgbClr val="FF0000"/>
                </a:solidFill>
                <a:latin typeface="HG丸ｺﾞｼｯｸM-PRO"/>
                <a:ea typeface="HG丸ｺﾞｼｯｸM-PRO"/>
              </a:rPr>
              <a:t>１日</a:t>
            </a:r>
            <a:r>
              <a:rPr lang="en-US" altLang="ja-JP" sz="3000" b="1" u="sng" dirty="0">
                <a:solidFill>
                  <a:srgbClr val="FF0000"/>
                </a:solidFill>
                <a:latin typeface="HG丸ｺﾞｼｯｸM-PRO"/>
                <a:ea typeface="HG丸ｺﾞｼｯｸM-PRO"/>
              </a:rPr>
              <a:t>(</a:t>
            </a:r>
            <a:r>
              <a:rPr lang="ja-JP" altLang="en-US" sz="3000" b="1" u="sng" dirty="0">
                <a:solidFill>
                  <a:srgbClr val="FF0000"/>
                </a:solidFill>
                <a:latin typeface="HG丸ｺﾞｼｯｸM-PRO"/>
                <a:ea typeface="HG丸ｺﾞｼｯｸM-PRO"/>
              </a:rPr>
              <a:t>金</a:t>
            </a:r>
            <a:r>
              <a:rPr lang="en-US" altLang="ja-JP" sz="3000" b="1" u="sng" dirty="0">
                <a:solidFill>
                  <a:srgbClr val="FF0000"/>
                </a:solidFill>
                <a:latin typeface="HG丸ｺﾞｼｯｸM-PRO"/>
                <a:ea typeface="HG丸ｺﾞｼｯｸM-PRO"/>
              </a:rPr>
              <a:t>)</a:t>
            </a:r>
            <a:endParaRPr lang="ja-JP" altLang="en-US" sz="3000" b="1" u="sng" dirty="0">
              <a:solidFill>
                <a:srgbClr val="FF0000"/>
              </a:solidFill>
              <a:latin typeface="HG丸ｺﾞｼｯｸM-PRO"/>
              <a:ea typeface="HG丸ｺﾞｼｯｸM-PRO"/>
            </a:endParaRPr>
          </a:p>
        </p:txBody>
      </p:sp>
      <p:sp>
        <p:nvSpPr>
          <p:cNvPr id="17" name="小波 16">
            <a:extLst>
              <a:ext uri="{FF2B5EF4-FFF2-40B4-BE49-F238E27FC236}">
                <a16:creationId xmlns:a16="http://schemas.microsoft.com/office/drawing/2014/main" id="{77F58D77-1F25-6E5D-B493-CAC3A2668878}"/>
              </a:ext>
            </a:extLst>
          </p:cNvPr>
          <p:cNvSpPr/>
          <p:nvPr/>
        </p:nvSpPr>
        <p:spPr>
          <a:xfrm>
            <a:off x="5093204" y="1933619"/>
            <a:ext cx="1646162" cy="825500"/>
          </a:xfrm>
          <a:prstGeom prst="doubleWave">
            <a:avLst/>
          </a:prstGeom>
          <a:solidFill>
            <a:schemeClr val="tx2">
              <a:lumMod val="40000"/>
              <a:lumOff val="60000"/>
            </a:schemeClr>
          </a:solidFill>
          <a:ln>
            <a:solidFill>
              <a:srgbClr val="0066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2000" b="1" dirty="0">
                <a:solidFill>
                  <a:schemeClr val="tx1"/>
                </a:solidFill>
                <a:latin typeface="HG丸ｺﾞｼｯｸM-PRO" panose="020F0600000000000000" pitchFamily="50" charset="-128"/>
                <a:ea typeface="HG丸ｺﾞｼｯｸM-PRO" panose="020F0600000000000000" pitchFamily="50" charset="-128"/>
              </a:rPr>
              <a:t>事前申込制</a:t>
            </a:r>
            <a:r>
              <a:rPr lang="en-US" altLang="ja-JP" sz="2000" b="1" dirty="0">
                <a:solidFill>
                  <a:schemeClr val="tx1"/>
                </a:solidFill>
                <a:latin typeface="HG丸ｺﾞｼｯｸM-PRO" panose="020F0600000000000000" pitchFamily="50" charset="-128"/>
                <a:ea typeface="HG丸ｺﾞｼｯｸM-PRO" panose="020F0600000000000000" pitchFamily="50" charset="-128"/>
              </a:rPr>
              <a:t>!</a:t>
            </a:r>
            <a:endParaRPr lang="ja-JP" altLang="en-US" sz="2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9" name="正方形/長方形 18">
            <a:extLst>
              <a:ext uri="{FF2B5EF4-FFF2-40B4-BE49-F238E27FC236}">
                <a16:creationId xmlns:a16="http://schemas.microsoft.com/office/drawing/2014/main" id="{B57CC3B6-9452-948E-4A70-3D0904C44786}"/>
              </a:ext>
            </a:extLst>
          </p:cNvPr>
          <p:cNvSpPr/>
          <p:nvPr/>
        </p:nvSpPr>
        <p:spPr>
          <a:xfrm>
            <a:off x="-80963" y="-46038"/>
            <a:ext cx="7046913" cy="392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hangingPunct="1">
              <a:defRPr/>
            </a:pPr>
            <a:r>
              <a:rPr lang="ja-JP" altLang="en-US" sz="3400" b="1" dirty="0">
                <a:solidFill>
                  <a:srgbClr val="0000FF"/>
                </a:solidFill>
                <a:latin typeface="HG丸ｺﾞｼｯｸM-PRO" panose="020F0600000000000000" pitchFamily="50" charset="-128"/>
                <a:ea typeface="HG丸ｺﾞｼｯｸM-PRO" panose="020F0600000000000000" pitchFamily="50" charset="-128"/>
              </a:rPr>
              <a:t>概ね</a:t>
            </a:r>
            <a:r>
              <a:rPr lang="en-US" altLang="ja-JP" sz="4500" b="1" dirty="0">
                <a:solidFill>
                  <a:srgbClr val="0000FF"/>
                </a:solidFill>
                <a:latin typeface="HG丸ｺﾞｼｯｸM-PRO" panose="020F0600000000000000" pitchFamily="50" charset="-128"/>
                <a:ea typeface="HG丸ｺﾞｼｯｸM-PRO" panose="020F0600000000000000" pitchFamily="50" charset="-128"/>
              </a:rPr>
              <a:t>35</a:t>
            </a:r>
            <a:r>
              <a:rPr lang="ja-JP" altLang="en-US" sz="4500" b="1" dirty="0">
                <a:solidFill>
                  <a:srgbClr val="0000FF"/>
                </a:solidFill>
                <a:latin typeface="HG丸ｺﾞｼｯｸM-PRO" panose="020F0600000000000000" pitchFamily="50" charset="-128"/>
                <a:ea typeface="HG丸ｺﾞｼｯｸM-PRO" panose="020F0600000000000000" pitchFamily="50" charset="-128"/>
              </a:rPr>
              <a:t>歳</a:t>
            </a:r>
            <a:r>
              <a:rPr lang="ja-JP" altLang="en-US" sz="2900" b="1" dirty="0">
                <a:solidFill>
                  <a:srgbClr val="0000FF"/>
                </a:solidFill>
                <a:latin typeface="HG丸ｺﾞｼｯｸM-PRO" panose="020F0600000000000000" pitchFamily="50" charset="-128"/>
                <a:ea typeface="HG丸ｺﾞｼｯｸM-PRO" panose="020F0600000000000000" pitchFamily="50" charset="-128"/>
              </a:rPr>
              <a:t>以上</a:t>
            </a:r>
            <a:r>
              <a:rPr lang="en-US" altLang="ja-JP" sz="4500" b="1" dirty="0">
                <a:solidFill>
                  <a:srgbClr val="0000FF"/>
                </a:solidFill>
                <a:latin typeface="HG丸ｺﾞｼｯｸM-PRO" panose="020F0600000000000000" pitchFamily="50" charset="-128"/>
                <a:ea typeface="HG丸ｺﾞｼｯｸM-PRO" panose="020F0600000000000000" pitchFamily="50" charset="-128"/>
              </a:rPr>
              <a:t>59</a:t>
            </a:r>
            <a:r>
              <a:rPr lang="ja-JP" altLang="en-US" sz="4500" b="1" dirty="0">
                <a:solidFill>
                  <a:srgbClr val="0000FF"/>
                </a:solidFill>
                <a:latin typeface="HG丸ｺﾞｼｯｸM-PRO" panose="020F0600000000000000" pitchFamily="50" charset="-128"/>
                <a:ea typeface="HG丸ｺﾞｼｯｸM-PRO" panose="020F0600000000000000" pitchFamily="50" charset="-128"/>
              </a:rPr>
              <a:t>歳</a:t>
            </a:r>
            <a:r>
              <a:rPr lang="ja-JP" altLang="en-US" sz="2900" b="1" dirty="0">
                <a:solidFill>
                  <a:srgbClr val="0000FF"/>
                </a:solidFill>
                <a:latin typeface="HG丸ｺﾞｼｯｸM-PRO" panose="020F0600000000000000" pitchFamily="50" charset="-128"/>
                <a:ea typeface="HG丸ｺﾞｼｯｸM-PRO" panose="020F0600000000000000" pitchFamily="50" charset="-128"/>
              </a:rPr>
              <a:t>以下の方向け</a:t>
            </a:r>
            <a:endParaRPr lang="en-US" altLang="ja-JP" sz="2900" b="1" dirty="0">
              <a:solidFill>
                <a:srgbClr val="0000FF"/>
              </a:solidFill>
              <a:latin typeface="HG丸ｺﾞｼｯｸM-PRO" panose="020F0600000000000000" pitchFamily="50" charset="-128"/>
              <a:ea typeface="HG丸ｺﾞｼｯｸM-PRO" panose="020F0600000000000000" pitchFamily="50" charset="-128"/>
            </a:endParaRPr>
          </a:p>
        </p:txBody>
      </p:sp>
      <p:sp>
        <p:nvSpPr>
          <p:cNvPr id="20" name="テキスト ボックス 19">
            <a:extLst>
              <a:ext uri="{FF2B5EF4-FFF2-40B4-BE49-F238E27FC236}">
                <a16:creationId xmlns:a16="http://schemas.microsoft.com/office/drawing/2014/main" id="{9AEA4BD9-E5C7-C960-C2CD-0B6A0E269955}"/>
              </a:ext>
            </a:extLst>
          </p:cNvPr>
          <p:cNvSpPr txBox="1"/>
          <p:nvPr/>
        </p:nvSpPr>
        <p:spPr>
          <a:xfrm>
            <a:off x="-3129" y="729660"/>
            <a:ext cx="6397625" cy="1138238"/>
          </a:xfrm>
          <a:prstGeom prst="rect">
            <a:avLst/>
          </a:prstGeom>
          <a:noFill/>
        </p:spPr>
        <p:txBody>
          <a:bodyPr>
            <a:spAutoFit/>
          </a:bodyPr>
          <a:lstStyle/>
          <a:p>
            <a:pPr eaLnBrk="1" hangingPunct="1">
              <a:defRPr/>
            </a:pPr>
            <a:r>
              <a:rPr lang="ja-JP" altLang="en-US" b="1" spc="-150" dirty="0">
                <a:ln w="18415" cmpd="sng">
                  <a:noFill/>
                  <a:prstDash val="solid"/>
                </a:ln>
                <a:solidFill>
                  <a:srgbClr val="0000FF"/>
                </a:solidFill>
                <a:latin typeface="HG丸ｺﾞｼｯｸM-PRO" panose="020F0600000000000000" pitchFamily="50" charset="-128"/>
                <a:ea typeface="HG丸ｺﾞｼｯｸM-PRO" panose="020F0600000000000000" pitchFamily="50" charset="-128"/>
              </a:rPr>
              <a:t>ミドルシニア世代対象</a:t>
            </a:r>
            <a:endParaRPr lang="en-US" altLang="ja-JP" b="1" spc="-150" dirty="0">
              <a:ln w="18415" cmpd="sng">
                <a:noFill/>
                <a:prstDash val="solid"/>
              </a:ln>
              <a:solidFill>
                <a:srgbClr val="0000FF"/>
              </a:solidFill>
              <a:latin typeface="HG丸ｺﾞｼｯｸM-PRO" panose="020F0600000000000000" pitchFamily="50" charset="-128"/>
              <a:ea typeface="HG丸ｺﾞｼｯｸM-PRO" panose="020F0600000000000000" pitchFamily="50" charset="-128"/>
            </a:endParaRPr>
          </a:p>
          <a:p>
            <a:pPr algn="r" eaLnBrk="1" hangingPunct="1">
              <a:defRPr/>
            </a:pPr>
            <a:r>
              <a:rPr lang="ja-JP" altLang="en-US" sz="1800" b="1" spc="-150" dirty="0">
                <a:ln w="18415" cmpd="sng">
                  <a:noFill/>
                  <a:prstDash val="solid"/>
                </a:ln>
                <a:solidFill>
                  <a:srgbClr val="0000FF"/>
                </a:solidFill>
                <a:latin typeface="HG丸ｺﾞｼｯｸM-PRO" panose="020F0600000000000000" pitchFamily="50" charset="-128"/>
                <a:ea typeface="HG丸ｺﾞｼｯｸM-PRO" panose="020F0600000000000000" pitchFamily="50" charset="-128"/>
              </a:rPr>
              <a:t> </a:t>
            </a:r>
            <a:r>
              <a:rPr lang="ja-JP" altLang="en-US" sz="4400" b="1" spc="-150" dirty="0">
                <a:ln w="18415" cmpd="sng">
                  <a:noFill/>
                  <a:prstDash val="solid"/>
                </a:ln>
                <a:solidFill>
                  <a:srgbClr val="0000FF"/>
                </a:solidFill>
                <a:latin typeface="HG丸ｺﾞｼｯｸM-PRO" panose="020F0600000000000000" pitchFamily="50" charset="-128"/>
                <a:ea typeface="HG丸ｺﾞｼｯｸM-PRO" panose="020F0600000000000000" pitchFamily="50" charset="-128"/>
              </a:rPr>
              <a:t>ミニ企業ガイダンス</a:t>
            </a:r>
            <a:endParaRPr lang="ja-JP" altLang="en-US" dirty="0">
              <a:solidFill>
                <a:srgbClr val="0000FF"/>
              </a:solidFill>
              <a:ea typeface="ＭＳ Ｐゴシック" panose="020B0600070205080204" pitchFamily="50" charset="-128"/>
            </a:endParaRPr>
          </a:p>
        </p:txBody>
      </p:sp>
      <p:sp>
        <p:nvSpPr>
          <p:cNvPr id="11" name="テキスト ボックス 10">
            <a:extLst>
              <a:ext uri="{FF2B5EF4-FFF2-40B4-BE49-F238E27FC236}">
                <a16:creationId xmlns:a16="http://schemas.microsoft.com/office/drawing/2014/main" id="{B574A54A-E840-D223-8642-CE2C1E485D9D}"/>
              </a:ext>
            </a:extLst>
          </p:cNvPr>
          <p:cNvSpPr txBox="1"/>
          <p:nvPr/>
        </p:nvSpPr>
        <p:spPr>
          <a:xfrm>
            <a:off x="3433350" y="6840127"/>
            <a:ext cx="374785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0"/>
              </a:spcBef>
              <a:spcAft>
                <a:spcPts val="0"/>
              </a:spcAft>
            </a:pPr>
            <a:r>
              <a:rPr lang="ja-JP" altLang="en-US" sz="1200" b="1" u="sng" dirty="0">
                <a:solidFill>
                  <a:srgbClr val="E61961"/>
                </a:solidFill>
                <a:latin typeface="HG丸ｺﾞｼｯｸM-PRO"/>
                <a:ea typeface="HG丸ｺﾞｼｯｸM-PRO"/>
                <a:cs typeface="Times New Roman"/>
              </a:rPr>
              <a:t>★推しポイント</a:t>
            </a:r>
            <a:r>
              <a:rPr lang="ja-JP" altLang="en-US" sz="1200" dirty="0">
                <a:solidFill>
                  <a:srgbClr val="E61961"/>
                </a:solidFill>
                <a:latin typeface="HG丸ｺﾞｼｯｸM-PRO"/>
                <a:ea typeface="HG丸ｺﾞｼｯｸM-PRO"/>
                <a:cs typeface="Times New Roman"/>
              </a:rPr>
              <a:t>：</a:t>
            </a:r>
            <a:endParaRPr lang="en-US" altLang="ja-JP" sz="1200" dirty="0">
              <a:solidFill>
                <a:srgbClr val="E61961"/>
              </a:solidFill>
              <a:latin typeface="HG丸ｺﾞｼｯｸM-PRO"/>
              <a:ea typeface="HG丸ｺﾞｼｯｸM-PRO"/>
              <a:cs typeface="Times New Roman"/>
            </a:endParaRPr>
          </a:p>
          <a:p>
            <a:pPr>
              <a:spcBef>
                <a:spcPts val="0"/>
              </a:spcBef>
              <a:spcAft>
                <a:spcPts val="0"/>
              </a:spcAft>
            </a:pPr>
            <a:r>
              <a:rPr lang="ja-JP" altLang="en-US" sz="1200" dirty="0">
                <a:solidFill>
                  <a:srgbClr val="E61961"/>
                </a:solidFill>
                <a:latin typeface="HG丸ｺﾞｼｯｸM-PRO"/>
                <a:ea typeface="HG丸ｺﾞｼｯｸM-PRO"/>
                <a:cs typeface="Times New Roman"/>
              </a:rPr>
              <a:t>事務未経験の方も歓迎！</a:t>
            </a:r>
            <a:endParaRPr lang="en-US" altLang="ja-JP" sz="1200" dirty="0">
              <a:solidFill>
                <a:srgbClr val="E61961"/>
              </a:solidFill>
              <a:latin typeface="HG丸ｺﾞｼｯｸM-PRO"/>
              <a:ea typeface="HG丸ｺﾞｼｯｸM-PRO"/>
              <a:cs typeface="Times New Roman"/>
            </a:endParaRPr>
          </a:p>
          <a:p>
            <a:pPr>
              <a:spcBef>
                <a:spcPts val="0"/>
              </a:spcBef>
              <a:spcAft>
                <a:spcPts val="0"/>
              </a:spcAft>
            </a:pPr>
            <a:r>
              <a:rPr lang="ja-JP" altLang="en-US" sz="1200" dirty="0">
                <a:solidFill>
                  <a:srgbClr val="E61961"/>
                </a:solidFill>
                <a:latin typeface="HG丸ｺﾞｼｯｸM-PRO"/>
                <a:ea typeface="HG丸ｺﾞｼｯｸM-PRO"/>
                <a:cs typeface="Times New Roman"/>
              </a:rPr>
              <a:t>ブランクのある方も歓迎♪</a:t>
            </a:r>
            <a:endParaRPr lang="en-US" altLang="ja-JP" sz="1200" dirty="0">
              <a:solidFill>
                <a:srgbClr val="E61961"/>
              </a:solidFill>
              <a:latin typeface="HG丸ｺﾞｼｯｸM-PRO"/>
              <a:ea typeface="HG丸ｺﾞｼｯｸM-PRO"/>
              <a:cs typeface="Times New Roman"/>
            </a:endParaRPr>
          </a:p>
          <a:p>
            <a:pPr>
              <a:spcBef>
                <a:spcPts val="0"/>
              </a:spcBef>
              <a:spcAft>
                <a:spcPts val="0"/>
              </a:spcAft>
            </a:pPr>
            <a:endParaRPr lang="en-US" altLang="ja-JP" sz="1200" dirty="0">
              <a:solidFill>
                <a:srgbClr val="E61961"/>
              </a:solidFill>
              <a:latin typeface="HG丸ｺﾞｼｯｸM-PRO"/>
              <a:ea typeface="HG丸ｺﾞｼｯｸM-PRO"/>
              <a:cs typeface="Times New Roman"/>
            </a:endParaRPr>
          </a:p>
        </p:txBody>
      </p:sp>
      <p:sp>
        <p:nvSpPr>
          <p:cNvPr id="42" name="テキスト ボックス 35"/>
          <p:cNvSpPr txBox="1">
            <a:spLocks noChangeArrowheads="1"/>
          </p:cNvSpPr>
          <p:nvPr/>
        </p:nvSpPr>
        <p:spPr bwMode="auto">
          <a:xfrm>
            <a:off x="3276070" y="5785818"/>
            <a:ext cx="37764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fontAlgn="auto" hangingPunct="1">
              <a:spcBef>
                <a:spcPct val="0"/>
              </a:spcBef>
              <a:buFont typeface="Arial" panose="020B0604020202020204" pitchFamily="34" charset="0"/>
              <a:buNone/>
            </a:pPr>
            <a:r>
              <a:rPr lang="ja-JP" altLang="en-US" sz="1400" dirty="0">
                <a:solidFill>
                  <a:prstClr val="black"/>
                </a:solidFill>
                <a:latin typeface="HG丸ｺﾞｼｯｸM-PRO"/>
                <a:ea typeface="HG丸ｺﾞｼｯｸM-PRO"/>
              </a:rPr>
              <a:t>　</a:t>
            </a:r>
            <a:r>
              <a:rPr lang="ja-JP" altLang="en-US" sz="1100" b="1" dirty="0">
                <a:solidFill>
                  <a:prstClr val="black"/>
                </a:solidFill>
                <a:latin typeface="HG丸ｺﾞｼｯｸM-PRO"/>
                <a:ea typeface="HG丸ｺﾞｼｯｸM-PRO"/>
              </a:rPr>
              <a:t>職種：配車事務</a:t>
            </a:r>
            <a:endParaRPr lang="en-US" altLang="ja-JP" sz="1100" b="1" dirty="0">
              <a:solidFill>
                <a:prstClr val="black"/>
              </a:solidFill>
              <a:latin typeface="HG丸ｺﾞｼｯｸM-PRO"/>
              <a:ea typeface="HG丸ｺﾞｼｯｸM-PRO"/>
            </a:endParaRPr>
          </a:p>
          <a:p>
            <a:pPr eaLnBrk="1" fontAlgn="auto" hangingPunct="1">
              <a:spcBef>
                <a:spcPct val="0"/>
              </a:spcBef>
              <a:buFont typeface="Arial" panose="020B0604020202020204" pitchFamily="34" charset="0"/>
              <a:buNone/>
            </a:pPr>
            <a:r>
              <a:rPr lang="ja-JP" altLang="en-US" sz="1100" b="1" dirty="0">
                <a:solidFill>
                  <a:prstClr val="black"/>
                </a:solidFill>
                <a:latin typeface="HG丸ｺﾞｼｯｸM-PRO"/>
                <a:ea typeface="HG丸ｺﾞｼｯｸM-PRO"/>
              </a:rPr>
              <a:t>　　　　　　 </a:t>
            </a:r>
            <a:r>
              <a:rPr lang="ja-JP" altLang="en-US" sz="1100" dirty="0">
                <a:solidFill>
                  <a:prstClr val="black"/>
                </a:solidFill>
                <a:latin typeface="HG丸ｺﾞｼｯｸM-PRO"/>
                <a:ea typeface="HG丸ｺﾞｼｯｸM-PRO"/>
              </a:rPr>
              <a:t>求人番号　</a:t>
            </a:r>
            <a:r>
              <a:rPr lang="en-US" altLang="ja-JP" sz="1100" dirty="0">
                <a:solidFill>
                  <a:prstClr val="black"/>
                </a:solidFill>
                <a:latin typeface="HG丸ｺﾞｼｯｸM-PRO"/>
                <a:ea typeface="HG丸ｺﾞｼｯｸM-PRO"/>
              </a:rPr>
              <a:t>17010-13529361</a:t>
            </a:r>
          </a:p>
          <a:p>
            <a:pPr eaLnBrk="1" fontAlgn="auto" hangingPunct="1">
              <a:spcBef>
                <a:spcPct val="0"/>
              </a:spcBef>
              <a:buFont typeface="Arial" panose="020B0604020202020204" pitchFamily="34" charset="0"/>
              <a:buNone/>
            </a:pPr>
            <a:r>
              <a:rPr lang="ja-JP" altLang="en-US" sz="1100" b="1" dirty="0">
                <a:solidFill>
                  <a:prstClr val="black"/>
                </a:solidFill>
                <a:latin typeface="HG丸ｺﾞｼｯｸM-PRO"/>
                <a:ea typeface="HG丸ｺﾞｼｯｸM-PRO"/>
              </a:rPr>
              <a:t>　</a:t>
            </a:r>
            <a:endParaRPr lang="ja-JP" altLang="en-US" sz="1100" dirty="0">
              <a:solidFill>
                <a:prstClr val="black"/>
              </a:solidFill>
              <a:latin typeface="HG丸ｺﾞｼｯｸM-PRO" panose="020F0600000000000000" pitchFamily="50" charset="-128"/>
              <a:ea typeface="HG丸ｺﾞｼｯｸM-PRO" panose="020F0600000000000000" pitchFamily="50" charset="-128"/>
            </a:endParaRPr>
          </a:p>
        </p:txBody>
      </p:sp>
      <p:sp>
        <p:nvSpPr>
          <p:cNvPr id="44" name="テキスト ボックス 43">
            <a:extLst>
              <a:ext uri="{FF2B5EF4-FFF2-40B4-BE49-F238E27FC236}">
                <a16:creationId xmlns:a16="http://schemas.microsoft.com/office/drawing/2014/main" id="{CC4C4B12-33B7-A18A-2D56-75939CFD6698}"/>
              </a:ext>
            </a:extLst>
          </p:cNvPr>
          <p:cNvSpPr txBox="1"/>
          <p:nvPr/>
        </p:nvSpPr>
        <p:spPr>
          <a:xfrm>
            <a:off x="3404331" y="4862727"/>
            <a:ext cx="377642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eaLnBrk="1" fontAlgn="auto" hangingPunct="1">
              <a:spcBef>
                <a:spcPts val="0"/>
              </a:spcBef>
              <a:spcAft>
                <a:spcPts val="0"/>
              </a:spcAft>
            </a:pPr>
            <a:r>
              <a:rPr lang="ja-JP" altLang="en-US" sz="1200" b="1" u="sng" dirty="0">
                <a:solidFill>
                  <a:srgbClr val="E61961"/>
                </a:solidFill>
                <a:latin typeface="Meiryo UI"/>
                <a:ea typeface="HG丸ｺﾞｼｯｸM-PRO"/>
              </a:rPr>
              <a:t>推しポイント</a:t>
            </a:r>
            <a:r>
              <a:rPr lang="ja-JP" altLang="en-US" sz="1100" dirty="0">
                <a:solidFill>
                  <a:srgbClr val="E61961"/>
                </a:solidFill>
                <a:latin typeface="Meiryo UI"/>
                <a:ea typeface="HG丸ｺﾞｼｯｸM-PRO"/>
              </a:rPr>
              <a:t>：</a:t>
            </a:r>
            <a:endParaRPr lang="en-US" altLang="ja-JP" sz="1100" dirty="0">
              <a:solidFill>
                <a:srgbClr val="E61961"/>
              </a:solidFill>
              <a:latin typeface="Meiryo UI"/>
              <a:ea typeface="HG丸ｺﾞｼｯｸM-PRO"/>
            </a:endParaRPr>
          </a:p>
          <a:p>
            <a:pPr eaLnBrk="1" fontAlgn="auto" hangingPunct="1">
              <a:spcBef>
                <a:spcPts val="0"/>
              </a:spcBef>
              <a:spcAft>
                <a:spcPts val="0"/>
              </a:spcAft>
            </a:pPr>
            <a:r>
              <a:rPr lang="ja-JP" altLang="en-US" sz="1200" dirty="0">
                <a:solidFill>
                  <a:srgbClr val="E61961"/>
                </a:solidFill>
                <a:latin typeface="Meiryo UI"/>
                <a:ea typeface="HG丸ｺﾞｼｯｸM-PRO"/>
              </a:rPr>
              <a:t>創業：寛永二年（</a:t>
            </a:r>
            <a:r>
              <a:rPr lang="en-US" altLang="ja-JP" sz="1200" dirty="0">
                <a:solidFill>
                  <a:srgbClr val="E61961"/>
                </a:solidFill>
                <a:latin typeface="Meiryo UI"/>
                <a:ea typeface="HG丸ｺﾞｼｯｸM-PRO"/>
              </a:rPr>
              <a:t>1849</a:t>
            </a:r>
            <a:r>
              <a:rPr lang="ja-JP" altLang="en-US" sz="1200" dirty="0">
                <a:solidFill>
                  <a:srgbClr val="E61961"/>
                </a:solidFill>
                <a:latin typeface="Meiryo UI"/>
                <a:ea typeface="HG丸ｺﾞｼｯｸM-PRO"/>
              </a:rPr>
              <a:t>年）、和菓子業界</a:t>
            </a:r>
            <a:endParaRPr lang="en-US" altLang="ja-JP" sz="1200" dirty="0">
              <a:solidFill>
                <a:srgbClr val="E61961"/>
              </a:solidFill>
              <a:latin typeface="Meiryo UI"/>
              <a:ea typeface="HG丸ｺﾞｼｯｸM-PRO"/>
            </a:endParaRPr>
          </a:p>
          <a:p>
            <a:pPr eaLnBrk="1" fontAlgn="auto" hangingPunct="1">
              <a:spcBef>
                <a:spcPts val="0"/>
              </a:spcBef>
              <a:spcAft>
                <a:spcPts val="0"/>
              </a:spcAft>
            </a:pPr>
            <a:r>
              <a:rPr lang="ja-JP" altLang="en-US" sz="1200" dirty="0">
                <a:solidFill>
                  <a:srgbClr val="E61961"/>
                </a:solidFill>
                <a:latin typeface="Meiryo UI"/>
                <a:ea typeface="HG丸ｺﾞｼｯｸM-PRO"/>
              </a:rPr>
              <a:t>　　　でも歴史が古く、企業としても安定♫</a:t>
            </a:r>
            <a:endParaRPr lang="ja-JP" altLang="en-US" sz="1200" dirty="0">
              <a:solidFill>
                <a:prstClr val="black"/>
              </a:solidFill>
              <a:latin typeface="游ゴシック" panose="020F0502020204030204"/>
              <a:ea typeface="游ゴシック" panose="020B0400000000000000" pitchFamily="50" charset="-128"/>
            </a:endParaRPr>
          </a:p>
        </p:txBody>
      </p:sp>
      <p:sp>
        <p:nvSpPr>
          <p:cNvPr id="46" name="テキスト ボックス 3">
            <a:extLst>
              <a:ext uri="{FF2B5EF4-FFF2-40B4-BE49-F238E27FC236}">
                <a16:creationId xmlns:a16="http://schemas.microsoft.com/office/drawing/2014/main" id="{2EAED43D-29FC-2F94-FBF6-824A8607D2B3}"/>
              </a:ext>
            </a:extLst>
          </p:cNvPr>
          <p:cNvSpPr txBox="1">
            <a:spLocks noChangeArrowheads="1"/>
          </p:cNvSpPr>
          <p:nvPr/>
        </p:nvSpPr>
        <p:spPr bwMode="auto">
          <a:xfrm>
            <a:off x="125260" y="3888146"/>
            <a:ext cx="1538924"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 typeface="Arial" panose="020B0604020202020204" pitchFamily="34" charset="0"/>
              <a:buNone/>
            </a:pPr>
            <a:r>
              <a:rPr lang="ja-JP" altLang="en-US" sz="1100" dirty="0">
                <a:latin typeface="HG丸ｺﾞｼｯｸM-PRO"/>
                <a:ea typeface="HG丸ｺﾞｼｯｸM-PRO"/>
              </a:rPr>
              <a:t>（</a:t>
            </a:r>
            <a:r>
              <a:rPr lang="en-US" altLang="ja-JP" sz="1100" dirty="0">
                <a:latin typeface="HG丸ｺﾞｼｯｸM-PRO"/>
                <a:ea typeface="HG丸ｺﾞｼｯｸM-PRO"/>
              </a:rPr>
              <a:t>Ⅰ</a:t>
            </a:r>
            <a:r>
              <a:rPr lang="ja-JP" altLang="en-US" sz="1100" dirty="0">
                <a:latin typeface="HG丸ｺﾞｼｯｸM-PRO"/>
                <a:ea typeface="HG丸ｺﾞｼｯｸM-PRO"/>
              </a:rPr>
              <a:t>）午前の部</a:t>
            </a:r>
            <a:endParaRPr lang="en-US" altLang="ja-JP" sz="1100" dirty="0">
              <a:latin typeface="HG丸ｺﾞｼｯｸM-PRO"/>
              <a:ea typeface="HG丸ｺﾞｼｯｸM-PRO"/>
            </a:endParaRPr>
          </a:p>
          <a:p>
            <a:pPr>
              <a:spcBef>
                <a:spcPct val="0"/>
              </a:spcBef>
              <a:buFont typeface="Arial" panose="020B0604020202020204" pitchFamily="34" charset="0"/>
              <a:buNone/>
            </a:pPr>
            <a:endParaRPr lang="en-US" altLang="ja-JP" sz="1100" dirty="0">
              <a:latin typeface="HG丸ｺﾞｼｯｸM-PRO" panose="020F0600000000000000" pitchFamily="34" charset="-128"/>
              <a:ea typeface="HG丸ｺﾞｼｯｸM-PRO" panose="020F0600000000000000" pitchFamily="34" charset="-128"/>
            </a:endParaRPr>
          </a:p>
          <a:p>
            <a:pPr>
              <a:spcBef>
                <a:spcPct val="0"/>
              </a:spcBef>
              <a:buNone/>
            </a:pPr>
            <a:r>
              <a:rPr lang="ja-JP" altLang="en-US" sz="1400" b="1" dirty="0">
                <a:solidFill>
                  <a:srgbClr val="0000FF"/>
                </a:solidFill>
                <a:latin typeface="HG丸ｺﾞｼｯｸM-PRO"/>
                <a:ea typeface="HG丸ｺﾞｼｯｸM-PRO"/>
              </a:rPr>
              <a:t>株式会社</a:t>
            </a:r>
          </a:p>
          <a:p>
            <a:pPr>
              <a:spcBef>
                <a:spcPct val="0"/>
              </a:spcBef>
              <a:buFont typeface="Arial" panose="020B0604020202020204" pitchFamily="34" charset="0"/>
              <a:buNone/>
            </a:pPr>
            <a:r>
              <a:rPr lang="ja-JP" altLang="en-US" sz="1500" b="1" dirty="0">
                <a:solidFill>
                  <a:srgbClr val="0000FF"/>
                </a:solidFill>
                <a:latin typeface="HG丸ｺﾞｼｯｸM-PRO"/>
                <a:ea typeface="HG丸ｺﾞｼｯｸM-PRO"/>
              </a:rPr>
              <a:t>　落雁　諸江屋</a:t>
            </a:r>
            <a:r>
              <a:rPr lang="ja-JP" altLang="en-US" sz="1500" b="1" dirty="0">
                <a:latin typeface="HG丸ｺﾞｼｯｸM-PRO"/>
                <a:ea typeface="HG丸ｺﾞｼｯｸM-PRO"/>
              </a:rPr>
              <a:t>　</a:t>
            </a:r>
            <a:endParaRPr lang="en-US" altLang="ja-JP" sz="1300" b="1" dirty="0">
              <a:latin typeface="HG丸ｺﾞｼｯｸM-PRO"/>
              <a:ea typeface="HG丸ｺﾞｼｯｸM-PRO"/>
            </a:endParaRPr>
          </a:p>
        </p:txBody>
      </p:sp>
      <p:sp>
        <p:nvSpPr>
          <p:cNvPr id="33" name="テキスト ボックス 11">
            <a:extLst>
              <a:ext uri="{FF2B5EF4-FFF2-40B4-BE49-F238E27FC236}">
                <a16:creationId xmlns:a16="http://schemas.microsoft.com/office/drawing/2014/main" id="{BA6CA71A-783E-EB35-B67B-6461516D3F35}"/>
              </a:ext>
            </a:extLst>
          </p:cNvPr>
          <p:cNvSpPr txBox="1">
            <a:spLocks noChangeArrowheads="1"/>
          </p:cNvSpPr>
          <p:nvPr/>
        </p:nvSpPr>
        <p:spPr bwMode="auto">
          <a:xfrm>
            <a:off x="3482562" y="6307310"/>
            <a:ext cx="30449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None/>
            </a:pPr>
            <a:r>
              <a:rPr lang="ja-JP" altLang="en-US" sz="800" dirty="0">
                <a:latin typeface="HG丸ｺﾞｼｯｸM-PRO"/>
                <a:ea typeface="HG丸ｺﾞｼｯｸM-PRO"/>
              </a:rPr>
              <a:t>★予約時間　① </a:t>
            </a:r>
            <a:r>
              <a:rPr lang="en-US" altLang="ja-JP" sz="800" dirty="0">
                <a:latin typeface="HG丸ｺﾞｼｯｸM-PRO"/>
                <a:ea typeface="HG丸ｺﾞｼｯｸM-PRO"/>
              </a:rPr>
              <a:t>13</a:t>
            </a:r>
            <a:r>
              <a:rPr lang="ja-JP" altLang="en-US" sz="800" dirty="0">
                <a:latin typeface="HG丸ｺﾞｼｯｸM-PRO"/>
                <a:ea typeface="HG丸ｺﾞｼｯｸM-PRO"/>
              </a:rPr>
              <a:t>：</a:t>
            </a:r>
            <a:r>
              <a:rPr lang="en-US" altLang="ja-JP" sz="800" dirty="0">
                <a:latin typeface="HG丸ｺﾞｼｯｸM-PRO"/>
                <a:ea typeface="HG丸ｺﾞｼｯｸM-PRO"/>
              </a:rPr>
              <a:t>30</a:t>
            </a:r>
            <a:r>
              <a:rPr lang="ja-JP" altLang="en-US" sz="800" dirty="0">
                <a:latin typeface="HG丸ｺﾞｼｯｸM-PRO"/>
                <a:ea typeface="HG丸ｺﾞｼｯｸM-PRO"/>
              </a:rPr>
              <a:t>～</a:t>
            </a:r>
            <a:r>
              <a:rPr lang="en-US" altLang="ja-JP" sz="800" dirty="0">
                <a:latin typeface="HG丸ｺﾞｼｯｸM-PRO"/>
                <a:ea typeface="HG丸ｺﾞｼｯｸM-PRO"/>
              </a:rPr>
              <a:t>14</a:t>
            </a:r>
            <a:r>
              <a:rPr lang="ja-JP" altLang="en-US" sz="800" dirty="0">
                <a:latin typeface="HG丸ｺﾞｼｯｸM-PRO"/>
                <a:ea typeface="HG丸ｺﾞｼｯｸM-PRO"/>
              </a:rPr>
              <a:t>：</a:t>
            </a:r>
            <a:r>
              <a:rPr lang="en-US" altLang="ja-JP" sz="800" dirty="0">
                <a:latin typeface="HG丸ｺﾞｼｯｸM-PRO"/>
                <a:ea typeface="HG丸ｺﾞｼｯｸM-PRO"/>
              </a:rPr>
              <a:t>10</a:t>
            </a:r>
          </a:p>
          <a:p>
            <a:pPr>
              <a:spcBef>
                <a:spcPct val="0"/>
              </a:spcBef>
              <a:buNone/>
            </a:pPr>
            <a:r>
              <a:rPr lang="ja-JP" altLang="en-US" sz="800" dirty="0">
                <a:latin typeface="HG丸ｺﾞｼｯｸM-PRO"/>
                <a:ea typeface="HG丸ｺﾞｼｯｸM-PRO"/>
              </a:rPr>
              <a:t>　　　　　　② </a:t>
            </a:r>
            <a:r>
              <a:rPr lang="en-US" altLang="ja-JP" sz="800" dirty="0">
                <a:latin typeface="HG丸ｺﾞｼｯｸM-PRO"/>
                <a:ea typeface="HG丸ｺﾞｼｯｸM-PRO"/>
              </a:rPr>
              <a:t>14</a:t>
            </a:r>
            <a:r>
              <a:rPr lang="ja-JP" altLang="en-US" sz="800" dirty="0">
                <a:latin typeface="HG丸ｺﾞｼｯｸM-PRO"/>
                <a:ea typeface="HG丸ｺﾞｼｯｸM-PRO"/>
              </a:rPr>
              <a:t>：</a:t>
            </a:r>
            <a:r>
              <a:rPr lang="en-US" altLang="ja-JP" sz="800" dirty="0">
                <a:latin typeface="HG丸ｺﾞｼｯｸM-PRO"/>
                <a:ea typeface="HG丸ｺﾞｼｯｸM-PRO"/>
              </a:rPr>
              <a:t>10</a:t>
            </a:r>
            <a:r>
              <a:rPr lang="ja-JP" altLang="en-US" sz="800" dirty="0">
                <a:latin typeface="HG丸ｺﾞｼｯｸM-PRO"/>
                <a:ea typeface="HG丸ｺﾞｼｯｸM-PRO"/>
              </a:rPr>
              <a:t>～</a:t>
            </a:r>
            <a:r>
              <a:rPr lang="en-US" altLang="ja-JP" sz="800" dirty="0">
                <a:latin typeface="HG丸ｺﾞｼｯｸM-PRO"/>
                <a:ea typeface="HG丸ｺﾞｼｯｸM-PRO"/>
              </a:rPr>
              <a:t>14</a:t>
            </a:r>
            <a:r>
              <a:rPr lang="ja-JP" altLang="en-US" sz="800" dirty="0">
                <a:latin typeface="HG丸ｺﾞｼｯｸM-PRO"/>
                <a:ea typeface="HG丸ｺﾞｼｯｸM-PRO"/>
              </a:rPr>
              <a:t>：</a:t>
            </a:r>
            <a:r>
              <a:rPr lang="en-US" altLang="ja-JP" sz="800" dirty="0">
                <a:latin typeface="HG丸ｺﾞｼｯｸM-PRO"/>
                <a:ea typeface="HG丸ｺﾞｼｯｸM-PRO"/>
              </a:rPr>
              <a:t>50</a:t>
            </a:r>
          </a:p>
          <a:p>
            <a:pPr>
              <a:spcBef>
                <a:spcPct val="0"/>
              </a:spcBef>
              <a:buNone/>
            </a:pPr>
            <a:r>
              <a:rPr lang="ja-JP" altLang="en-US" sz="800" dirty="0">
                <a:latin typeface="HG丸ｺﾞｼｯｸM-PRO"/>
                <a:ea typeface="HG丸ｺﾞｼｯｸM-PRO"/>
              </a:rPr>
              <a:t>　　　　　　</a:t>
            </a:r>
            <a:r>
              <a:rPr lang="ja-JP" altLang="en-US" sz="800" dirty="0">
                <a:latin typeface="HG丸ｺﾞｼｯｸM-PRO" panose="020F0600000000000000" pitchFamily="34" charset="-128"/>
                <a:ea typeface="HG丸ｺﾞｼｯｸM-PRO" panose="020F0600000000000000" pitchFamily="34" charset="-128"/>
              </a:rPr>
              <a:t>③ </a:t>
            </a:r>
            <a:r>
              <a:rPr lang="en-US" altLang="ja-JP" sz="800" dirty="0">
                <a:latin typeface="HG丸ｺﾞｼｯｸM-PRO" panose="020F0600000000000000" pitchFamily="34" charset="-128"/>
                <a:ea typeface="HG丸ｺﾞｼｯｸM-PRO" panose="020F0600000000000000" pitchFamily="34" charset="-128"/>
              </a:rPr>
              <a:t>14</a:t>
            </a:r>
            <a:r>
              <a:rPr lang="ja-JP" altLang="en-US" sz="800" dirty="0">
                <a:latin typeface="HG丸ｺﾞｼｯｸM-PRO" panose="020F0600000000000000" pitchFamily="34" charset="-128"/>
                <a:ea typeface="HG丸ｺﾞｼｯｸM-PRO" panose="020F0600000000000000" pitchFamily="34" charset="-128"/>
              </a:rPr>
              <a:t>：</a:t>
            </a:r>
            <a:r>
              <a:rPr lang="en-US" altLang="ja-JP" sz="800" dirty="0">
                <a:latin typeface="HG丸ｺﾞｼｯｸM-PRO" panose="020F0600000000000000" pitchFamily="34" charset="-128"/>
                <a:ea typeface="HG丸ｺﾞｼｯｸM-PRO" panose="020F0600000000000000" pitchFamily="34" charset="-128"/>
              </a:rPr>
              <a:t>50</a:t>
            </a:r>
            <a:r>
              <a:rPr lang="ja-JP" altLang="en-US" sz="800" dirty="0">
                <a:latin typeface="HG丸ｺﾞｼｯｸM-PRO" panose="020F0600000000000000" pitchFamily="34" charset="-128"/>
                <a:ea typeface="HG丸ｺﾞｼｯｸM-PRO" panose="020F0600000000000000" pitchFamily="34" charset="-128"/>
              </a:rPr>
              <a:t>～</a:t>
            </a:r>
            <a:r>
              <a:rPr lang="en-US" altLang="ja-JP" sz="800" dirty="0">
                <a:latin typeface="HG丸ｺﾞｼｯｸM-PRO" panose="020F0600000000000000" pitchFamily="34" charset="-128"/>
                <a:ea typeface="HG丸ｺﾞｼｯｸM-PRO" panose="020F0600000000000000" pitchFamily="34" charset="-128"/>
              </a:rPr>
              <a:t>15</a:t>
            </a:r>
            <a:r>
              <a:rPr lang="ja-JP" altLang="en-US" sz="800" dirty="0">
                <a:latin typeface="HG丸ｺﾞｼｯｸM-PRO" panose="020F0600000000000000" pitchFamily="34" charset="-128"/>
                <a:ea typeface="HG丸ｺﾞｼｯｸM-PRO" panose="020F0600000000000000" pitchFamily="34" charset="-128"/>
              </a:rPr>
              <a:t>：</a:t>
            </a:r>
            <a:r>
              <a:rPr lang="en-US" altLang="ja-JP" sz="800" dirty="0">
                <a:latin typeface="HG丸ｺﾞｼｯｸM-PRO" panose="020F0600000000000000" pitchFamily="34" charset="-128"/>
                <a:ea typeface="HG丸ｺﾞｼｯｸM-PRO" panose="020F0600000000000000" pitchFamily="34" charset="-128"/>
              </a:rPr>
              <a:t>30</a:t>
            </a:r>
          </a:p>
          <a:p>
            <a:pPr>
              <a:spcBef>
                <a:spcPct val="0"/>
              </a:spcBef>
              <a:buNone/>
            </a:pPr>
            <a:r>
              <a:rPr lang="ja-JP" altLang="en-US" sz="800" dirty="0">
                <a:latin typeface="HG丸ｺﾞｼｯｸM-PRO" panose="020F0600000000000000" pitchFamily="34" charset="-128"/>
                <a:ea typeface="HG丸ｺﾞｼｯｸM-PRO" panose="020F0600000000000000" pitchFamily="34" charset="-128"/>
              </a:rPr>
              <a:t>　　　　　　　　　　　各回</a:t>
            </a:r>
            <a:r>
              <a:rPr lang="en-US" altLang="ja-JP" sz="800" dirty="0">
                <a:latin typeface="HG丸ｺﾞｼｯｸM-PRO" panose="020F0600000000000000" pitchFamily="34" charset="-128"/>
                <a:ea typeface="HG丸ｺﾞｼｯｸM-PRO" panose="020F0600000000000000" pitchFamily="34" charset="-128"/>
              </a:rPr>
              <a:t>1</a:t>
            </a:r>
            <a:r>
              <a:rPr lang="ja-JP" altLang="en-US" sz="800" dirty="0">
                <a:latin typeface="HG丸ｺﾞｼｯｸM-PRO" panose="020F0600000000000000" pitchFamily="34" charset="-128"/>
                <a:ea typeface="HG丸ｺﾞｼｯｸM-PRO" panose="020F0600000000000000" pitchFamily="34" charset="-128"/>
              </a:rPr>
              <a:t>～</a:t>
            </a:r>
            <a:r>
              <a:rPr lang="en-US" altLang="ja-JP" sz="800" dirty="0">
                <a:latin typeface="HG丸ｺﾞｼｯｸM-PRO" panose="020F0600000000000000" pitchFamily="34" charset="-128"/>
                <a:ea typeface="HG丸ｺﾞｼｯｸM-PRO" panose="020F0600000000000000" pitchFamily="34" charset="-128"/>
              </a:rPr>
              <a:t>4</a:t>
            </a:r>
            <a:r>
              <a:rPr lang="ja-JP" altLang="en-US" sz="800" dirty="0">
                <a:latin typeface="HG丸ｺﾞｼｯｸM-PRO" panose="020F0600000000000000" pitchFamily="34" charset="-128"/>
                <a:ea typeface="HG丸ｺﾞｼｯｸM-PRO" panose="020F0600000000000000" pitchFamily="34" charset="-128"/>
              </a:rPr>
              <a:t>名でのご案内になります</a:t>
            </a:r>
            <a:endParaRPr lang="en-US" altLang="ja-JP" sz="800" dirty="0">
              <a:latin typeface="HG丸ｺﾞｼｯｸM-PRO" panose="020F0600000000000000" pitchFamily="34" charset="-128"/>
              <a:ea typeface="HG丸ｺﾞｼｯｸM-PRO" panose="020F0600000000000000" pitchFamily="34" charset="-128"/>
            </a:endParaRPr>
          </a:p>
        </p:txBody>
      </p:sp>
      <p:pic>
        <p:nvPicPr>
          <p:cNvPr id="7" name="図 6">
            <a:extLst>
              <a:ext uri="{FF2B5EF4-FFF2-40B4-BE49-F238E27FC236}">
                <a16:creationId xmlns:a16="http://schemas.microsoft.com/office/drawing/2014/main" id="{FC1813C3-36E9-4562-E3FC-B60FA9E6FE63}"/>
              </a:ext>
            </a:extLst>
          </p:cNvPr>
          <p:cNvPicPr>
            <a:picLocks noChangeAspect="1"/>
          </p:cNvPicPr>
          <p:nvPr/>
        </p:nvPicPr>
        <p:blipFill>
          <a:blip r:embed="rId4"/>
          <a:stretch>
            <a:fillRect/>
          </a:stretch>
        </p:blipFill>
        <p:spPr>
          <a:xfrm>
            <a:off x="1634985" y="4664005"/>
            <a:ext cx="857093" cy="685675"/>
          </a:xfrm>
          <a:prstGeom prst="rect">
            <a:avLst/>
          </a:prstGeom>
        </p:spPr>
      </p:pic>
      <p:pic>
        <p:nvPicPr>
          <p:cNvPr id="13" name="図 12">
            <a:extLst>
              <a:ext uri="{FF2B5EF4-FFF2-40B4-BE49-F238E27FC236}">
                <a16:creationId xmlns:a16="http://schemas.microsoft.com/office/drawing/2014/main" id="{5DB968AD-FFFB-DC37-E768-F613804A637D}"/>
              </a:ext>
            </a:extLst>
          </p:cNvPr>
          <p:cNvPicPr>
            <a:picLocks noChangeAspect="1"/>
          </p:cNvPicPr>
          <p:nvPr/>
        </p:nvPicPr>
        <p:blipFill>
          <a:blip r:embed="rId5"/>
          <a:stretch>
            <a:fillRect/>
          </a:stretch>
        </p:blipFill>
        <p:spPr>
          <a:xfrm>
            <a:off x="2537405" y="4656269"/>
            <a:ext cx="878340" cy="702672"/>
          </a:xfrm>
          <a:prstGeom prst="rect">
            <a:avLst/>
          </a:prstGeom>
        </p:spPr>
      </p:pic>
      <p:pic>
        <p:nvPicPr>
          <p:cNvPr id="6" name="図 5">
            <a:extLst>
              <a:ext uri="{FF2B5EF4-FFF2-40B4-BE49-F238E27FC236}">
                <a16:creationId xmlns:a16="http://schemas.microsoft.com/office/drawing/2014/main" id="{16AD6AE0-C7CE-4B52-F788-D84B44B39B50}"/>
              </a:ext>
            </a:extLst>
          </p:cNvPr>
          <p:cNvPicPr>
            <a:picLocks noChangeAspect="1"/>
          </p:cNvPicPr>
          <p:nvPr/>
        </p:nvPicPr>
        <p:blipFill>
          <a:blip r:embed="rId6"/>
          <a:stretch>
            <a:fillRect/>
          </a:stretch>
        </p:blipFill>
        <p:spPr>
          <a:xfrm>
            <a:off x="1634985" y="3980756"/>
            <a:ext cx="1713705" cy="435688"/>
          </a:xfrm>
          <a:prstGeom prst="rect">
            <a:avLst/>
          </a:prstGeom>
        </p:spPr>
      </p:pic>
      <p:pic>
        <p:nvPicPr>
          <p:cNvPr id="15" name="図 14">
            <a:extLst>
              <a:ext uri="{FF2B5EF4-FFF2-40B4-BE49-F238E27FC236}">
                <a16:creationId xmlns:a16="http://schemas.microsoft.com/office/drawing/2014/main" id="{59B4A2D2-B36D-F676-30F2-017760F4ED6A}"/>
              </a:ext>
            </a:extLst>
          </p:cNvPr>
          <p:cNvPicPr>
            <a:picLocks noChangeAspect="1"/>
          </p:cNvPicPr>
          <p:nvPr/>
        </p:nvPicPr>
        <p:blipFill>
          <a:blip r:embed="rId7"/>
          <a:stretch>
            <a:fillRect/>
          </a:stretch>
        </p:blipFill>
        <p:spPr>
          <a:xfrm>
            <a:off x="2130290" y="6268641"/>
            <a:ext cx="661025" cy="661025"/>
          </a:xfrm>
          <a:prstGeom prst="rect">
            <a:avLst/>
          </a:prstGeom>
        </p:spPr>
      </p:pic>
      <p:pic>
        <p:nvPicPr>
          <p:cNvPr id="23" name="図 22">
            <a:extLst>
              <a:ext uri="{FF2B5EF4-FFF2-40B4-BE49-F238E27FC236}">
                <a16:creationId xmlns:a16="http://schemas.microsoft.com/office/drawing/2014/main" id="{6D2DE036-16CA-9A56-0FD4-037B563E86E6}"/>
              </a:ext>
            </a:extLst>
          </p:cNvPr>
          <p:cNvPicPr>
            <a:picLocks noChangeAspect="1"/>
          </p:cNvPicPr>
          <p:nvPr/>
        </p:nvPicPr>
        <p:blipFill>
          <a:blip r:embed="rId8"/>
          <a:stretch>
            <a:fillRect/>
          </a:stretch>
        </p:blipFill>
        <p:spPr>
          <a:xfrm rot="10800000" flipV="1">
            <a:off x="1629997" y="5689829"/>
            <a:ext cx="1613024" cy="601391"/>
          </a:xfrm>
          <a:prstGeom prst="rect">
            <a:avLst/>
          </a:prstGeom>
        </p:spPr>
      </p:pic>
      <p:pic>
        <p:nvPicPr>
          <p:cNvPr id="24" name="図 23">
            <a:extLst>
              <a:ext uri="{FF2B5EF4-FFF2-40B4-BE49-F238E27FC236}">
                <a16:creationId xmlns:a16="http://schemas.microsoft.com/office/drawing/2014/main" id="{9235FBB5-25A8-576A-BE9B-1D6DD27248F7}"/>
              </a:ext>
            </a:extLst>
          </p:cNvPr>
          <p:cNvPicPr>
            <a:picLocks noChangeAspect="1"/>
          </p:cNvPicPr>
          <p:nvPr/>
        </p:nvPicPr>
        <p:blipFill>
          <a:blip r:embed="rId9"/>
          <a:stretch>
            <a:fillRect/>
          </a:stretch>
        </p:blipFill>
        <p:spPr>
          <a:xfrm>
            <a:off x="1658144" y="6940262"/>
            <a:ext cx="1592113" cy="593595"/>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A93C7DE7-0F29-B56B-65E5-48A2A5D7D921}"/>
              </a:ext>
            </a:extLst>
          </p:cNvPr>
          <p:cNvSpPr txBox="1"/>
          <p:nvPr/>
        </p:nvSpPr>
        <p:spPr>
          <a:xfrm>
            <a:off x="145958" y="2209550"/>
            <a:ext cx="6575425" cy="1513235"/>
          </a:xfrm>
          <a:prstGeom prst="rect">
            <a:avLst/>
          </a:prstGeom>
          <a:ln/>
        </p:spPr>
        <p:style>
          <a:lnRef idx="1">
            <a:schemeClr val="accent1"/>
          </a:lnRef>
          <a:fillRef idx="2">
            <a:schemeClr val="accent1"/>
          </a:fillRef>
          <a:effectRef idx="1">
            <a:schemeClr val="accent1"/>
          </a:effectRef>
          <a:fontRef idx="minor">
            <a:schemeClr val="dk1"/>
          </a:fontRef>
        </p:style>
        <p:txBody>
          <a:bodyPr lIns="91440" tIns="45720" rIns="91440" bIns="45720" anchor="t">
            <a:spAutoFit/>
          </a:bodyPr>
          <a:lstStyle/>
          <a:p>
            <a:pPr marL="82550" indent="-82550" eaLnBrk="1" hangingPunct="1">
              <a:lnSpc>
                <a:spcPts val="1500"/>
              </a:lnSpc>
              <a:spcBef>
                <a:spcPts val="0"/>
              </a:spcBef>
              <a:defRPr/>
            </a:pPr>
            <a:r>
              <a:rPr lang="ja-JP" altLang="en-US" sz="950" kern="1400" dirty="0">
                <a:latin typeface="ＭＳ Ｐゴシック"/>
                <a:ea typeface="ＭＳ Ｐゴシック"/>
              </a:rPr>
              <a:t> </a:t>
            </a:r>
            <a:r>
              <a:rPr lang="ja-JP" altLang="en-US" sz="950" kern="1400" dirty="0">
                <a:latin typeface="HG丸ｺﾞｼｯｸM-PRO"/>
                <a:ea typeface="HG丸ｺﾞｼｯｸM-PRO"/>
              </a:rPr>
              <a:t>・求人情報は</a:t>
            </a:r>
            <a:r>
              <a:rPr lang="en-US" altLang="ja-JP" sz="950" u="sng" kern="1400" dirty="0">
                <a:solidFill>
                  <a:srgbClr val="FF0000"/>
                </a:solidFill>
                <a:latin typeface="HG丸ｺﾞｼｯｸM-PRO"/>
                <a:ea typeface="HG丸ｺﾞｼｯｸM-PRO"/>
              </a:rPr>
              <a:t>7</a:t>
            </a:r>
            <a:r>
              <a:rPr lang="ja-JP" altLang="en-US" sz="950" u="sng" kern="1400" dirty="0">
                <a:solidFill>
                  <a:srgbClr val="FF0000"/>
                </a:solidFill>
                <a:latin typeface="HG丸ｺﾞｼｯｸM-PRO"/>
                <a:ea typeface="HG丸ｺﾞｼｯｸM-PRO"/>
              </a:rPr>
              <a:t>月</a:t>
            </a:r>
            <a:r>
              <a:rPr lang="en-US" altLang="ja-JP" sz="950" u="sng" kern="1400" dirty="0">
                <a:solidFill>
                  <a:srgbClr val="FF0000"/>
                </a:solidFill>
                <a:latin typeface="HG丸ｺﾞｼｯｸM-PRO"/>
                <a:ea typeface="HG丸ｺﾞｼｯｸM-PRO"/>
              </a:rPr>
              <a:t>21</a:t>
            </a:r>
            <a:r>
              <a:rPr lang="ja-JP" altLang="en-US" sz="950" u="sng" kern="1400" dirty="0">
                <a:solidFill>
                  <a:srgbClr val="FF0000"/>
                </a:solidFill>
                <a:latin typeface="HG丸ｺﾞｼｯｸM-PRO"/>
                <a:ea typeface="HG丸ｺﾞｼｯｸM-PRO"/>
              </a:rPr>
              <a:t>日時点</a:t>
            </a:r>
            <a:r>
              <a:rPr lang="ja-JP" altLang="en-US" sz="950" kern="1400" dirty="0">
                <a:latin typeface="HG丸ｺﾞｼｯｸM-PRO"/>
                <a:ea typeface="HG丸ｺﾞｼｯｸM-PRO"/>
              </a:rPr>
              <a:t>のものです。開催日までに求人が「追加、取消し、内容変更」される場合があります。</a:t>
            </a:r>
            <a:endParaRPr lang="en-US" altLang="ja-JP" sz="950" kern="1400" dirty="0">
              <a:latin typeface="HG丸ｺﾞｼｯｸM-PRO"/>
              <a:ea typeface="HG丸ｺﾞｼｯｸM-PRO"/>
            </a:endParaRPr>
          </a:p>
          <a:p>
            <a:pPr marL="82550" indent="-82550" eaLnBrk="1" hangingPunct="1">
              <a:lnSpc>
                <a:spcPts val="1500"/>
              </a:lnSpc>
              <a:spcBef>
                <a:spcPts val="0"/>
              </a:spcBef>
              <a:defRPr/>
            </a:pPr>
            <a:r>
              <a:rPr lang="ja-JP" altLang="en-US" sz="950" kern="1400" dirty="0">
                <a:latin typeface="HG丸ｺﾞｼｯｸM-PRO" panose="020F0600000000000000" pitchFamily="50" charset="-128"/>
                <a:ea typeface="HG丸ｺﾞｼｯｸM-PRO" panose="020F0600000000000000" pitchFamily="50" charset="-128"/>
              </a:rPr>
              <a:t>・参加企業によっては、</a:t>
            </a:r>
            <a:r>
              <a:rPr lang="ja-JP" altLang="en-US" sz="950" u="sng" kern="1400" dirty="0">
                <a:latin typeface="HG丸ｺﾞｼｯｸM-PRO" panose="020F0600000000000000" pitchFamily="50" charset="-128"/>
                <a:ea typeface="HG丸ｺﾞｼｯｸM-PRO" panose="020F0600000000000000" pitchFamily="50" charset="-128"/>
              </a:rPr>
              <a:t>こちらに掲載されていない求人についてもガイダンスにて面談ができる場合があります。</a:t>
            </a:r>
            <a:endParaRPr lang="en-US" altLang="ja-JP" sz="950" u="sng" kern="1400" dirty="0">
              <a:latin typeface="HG丸ｺﾞｼｯｸM-PRO" panose="020F0600000000000000" pitchFamily="50" charset="-128"/>
              <a:ea typeface="HG丸ｺﾞｼｯｸM-PRO" panose="020F0600000000000000" pitchFamily="50" charset="-128"/>
            </a:endParaRPr>
          </a:p>
          <a:p>
            <a:pPr marL="82550" indent="-82550" eaLnBrk="1" hangingPunct="1">
              <a:lnSpc>
                <a:spcPts val="1500"/>
              </a:lnSpc>
              <a:spcBef>
                <a:spcPts val="0"/>
              </a:spcBef>
              <a:defRPr/>
            </a:pPr>
            <a:r>
              <a:rPr lang="ja-JP" altLang="en-US" sz="950" kern="1400" dirty="0">
                <a:latin typeface="HG丸ｺﾞｼｯｸM-PRO" panose="020F0600000000000000" pitchFamily="50" charset="-128"/>
                <a:ea typeface="HG丸ｺﾞｼｯｸM-PRO" panose="020F0600000000000000" pitchFamily="50" charset="-128"/>
              </a:rPr>
              <a:t>　詳しくはハローワークへお問い合わせください。</a:t>
            </a:r>
            <a:endParaRPr lang="en-US" altLang="ja-JP" sz="950" kern="1400" dirty="0">
              <a:latin typeface="HG丸ｺﾞｼｯｸM-PRO" panose="020F0600000000000000" pitchFamily="50" charset="-128"/>
              <a:ea typeface="HG丸ｺﾞｼｯｸM-PRO" panose="020F0600000000000000" pitchFamily="50" charset="-128"/>
            </a:endParaRPr>
          </a:p>
          <a:p>
            <a:pPr marL="82550" indent="-82550" eaLnBrk="1" hangingPunct="1">
              <a:lnSpc>
                <a:spcPts val="1500"/>
              </a:lnSpc>
              <a:spcBef>
                <a:spcPts val="0"/>
              </a:spcBef>
              <a:defRPr/>
            </a:pPr>
            <a:r>
              <a:rPr lang="ja-JP" altLang="en-US" sz="950" kern="1400" dirty="0">
                <a:solidFill>
                  <a:srgbClr val="FF0000"/>
                </a:solidFill>
                <a:latin typeface="HG丸ｺﾞｼｯｸM-PRO" panose="020F0600000000000000" pitchFamily="50" charset="-128"/>
                <a:ea typeface="HG丸ｺﾞｼｯｸM-PRO" panose="020F0600000000000000" pitchFamily="50" charset="-128"/>
              </a:rPr>
              <a:t>・紹介を希望される場合は履歴書をお持ちください。ハローワークから直接事業所担当者様へお渡しします。</a:t>
            </a:r>
            <a:endParaRPr lang="en-US" altLang="ja-JP" sz="950" kern="1400" dirty="0">
              <a:latin typeface="HG丸ｺﾞｼｯｸM-PRO" panose="020F0600000000000000" pitchFamily="50" charset="-128"/>
              <a:ea typeface="HG丸ｺﾞｼｯｸM-PRO" panose="020F0600000000000000" pitchFamily="50" charset="-128"/>
            </a:endParaRPr>
          </a:p>
          <a:p>
            <a:pPr marL="82550" indent="-82550" eaLnBrk="1" hangingPunct="1">
              <a:lnSpc>
                <a:spcPts val="1500"/>
              </a:lnSpc>
              <a:spcBef>
                <a:spcPts val="0"/>
              </a:spcBef>
              <a:defRPr/>
            </a:pPr>
            <a:r>
              <a:rPr lang="ja-JP" altLang="en-US" sz="950" kern="1400" dirty="0">
                <a:latin typeface="HG丸ｺﾞｼｯｸM-PRO" panose="020F0600000000000000" pitchFamily="50" charset="-128"/>
                <a:ea typeface="HG丸ｺﾞｼｯｸM-PRO" panose="020F0600000000000000" pitchFamily="50" charset="-128"/>
              </a:rPr>
              <a:t>・ガイダンスへご案内するまでにお待たせすることがございますので、ご容赦ください。</a:t>
            </a:r>
            <a:endParaRPr lang="en-US" altLang="ja-JP" sz="950" kern="1400" dirty="0">
              <a:latin typeface="HG丸ｺﾞｼｯｸM-PRO" panose="020F0600000000000000" pitchFamily="50" charset="-128"/>
              <a:ea typeface="HG丸ｺﾞｼｯｸM-PRO" panose="020F0600000000000000" pitchFamily="50" charset="-128"/>
            </a:endParaRPr>
          </a:p>
          <a:p>
            <a:pPr eaLnBrk="1" hangingPunct="1">
              <a:lnSpc>
                <a:spcPts val="1300"/>
              </a:lnSpc>
              <a:defRPr/>
            </a:pPr>
            <a:r>
              <a:rPr lang="ja-JP" altLang="en-US" sz="950" kern="1400" dirty="0">
                <a:latin typeface="HG丸ｺﾞｼｯｸM-PRO" panose="020F0600000000000000" pitchFamily="50" charset="-128"/>
                <a:ea typeface="HG丸ｺﾞｼｯｸM-PRO" panose="020F0600000000000000" pitchFamily="50" charset="-128"/>
              </a:rPr>
              <a:t>・</a:t>
            </a:r>
            <a:r>
              <a:rPr lang="ja-JP" altLang="en-US" sz="950" dirty="0">
                <a:latin typeface="HG丸ｺﾞｼｯｸM-PRO" panose="020F0600000000000000" pitchFamily="50" charset="-128"/>
                <a:ea typeface="HG丸ｺﾞｼｯｸM-PRO" panose="020F0600000000000000" pitchFamily="50" charset="-128"/>
              </a:rPr>
              <a:t>雇用保険受給資格者の方は、「雇用保険受給資格者証」をご持参ください。求職活動実績となります。</a:t>
            </a:r>
            <a:endParaRPr lang="en-US" altLang="ja-JP" sz="950" kern="1400" dirty="0">
              <a:latin typeface="HG丸ｺﾞｼｯｸM-PRO" panose="020F0600000000000000" pitchFamily="50" charset="-128"/>
              <a:ea typeface="HG丸ｺﾞｼｯｸM-PRO" panose="020F0600000000000000" pitchFamily="50" charset="-128"/>
            </a:endParaRPr>
          </a:p>
          <a:p>
            <a:pPr eaLnBrk="1" hangingPunct="1">
              <a:defRPr/>
            </a:pPr>
            <a:r>
              <a:rPr lang="ja-JP" altLang="en-US" sz="950" kern="1400" dirty="0">
                <a:latin typeface="HG丸ｺﾞｼｯｸM-PRO" panose="020F0600000000000000" pitchFamily="50" charset="-128"/>
                <a:ea typeface="HG丸ｺﾞｼｯｸM-PRO" panose="020F0600000000000000" pitchFamily="50" charset="-128"/>
              </a:rPr>
              <a:t>・ご不明な点は</a:t>
            </a:r>
            <a:r>
              <a:rPr lang="ja-JP" altLang="en-US" sz="950" u="sng" kern="1400" dirty="0">
                <a:latin typeface="HG丸ｺﾞｼｯｸM-PRO" panose="020F0600000000000000" pitchFamily="50" charset="-128"/>
                <a:ea typeface="HG丸ｺﾞｼｯｸM-PRO" panose="020F0600000000000000" pitchFamily="50" charset="-128"/>
              </a:rPr>
              <a:t>ハローワーク金沢 ミドル世代支援コーナー</a:t>
            </a:r>
            <a:r>
              <a:rPr lang="ja-JP" altLang="en-US" sz="950" kern="1400" dirty="0">
                <a:latin typeface="HG丸ｺﾞｼｯｸM-PRO" panose="020F0600000000000000" pitchFamily="50" charset="-128"/>
                <a:ea typeface="HG丸ｺﾞｼｯｸM-PRO" panose="020F0600000000000000" pitchFamily="50" charset="-128"/>
              </a:rPr>
              <a:t>へお問い合わせください。</a:t>
            </a:r>
            <a:endParaRPr lang="en-US" altLang="ja-JP" sz="950" kern="1400" dirty="0">
              <a:latin typeface="HG丸ｺﾞｼｯｸM-PRO" panose="020F0600000000000000" pitchFamily="50" charset="-128"/>
              <a:ea typeface="HG丸ｺﾞｼｯｸM-PRO" panose="020F0600000000000000" pitchFamily="50" charset="-128"/>
            </a:endParaRPr>
          </a:p>
          <a:p>
            <a:pPr eaLnBrk="1" hangingPunct="1">
              <a:defRPr/>
            </a:pPr>
            <a:r>
              <a:rPr lang="ja-JP" altLang="en-US" sz="950" kern="1400" dirty="0">
                <a:latin typeface="HG丸ｺﾞｼｯｸM-PRO"/>
                <a:ea typeface="HG丸ｺﾞｼｯｸM-PRO"/>
              </a:rPr>
              <a:t>　　</a:t>
            </a:r>
            <a:r>
              <a:rPr lang="en-US" altLang="ja-JP" sz="950" kern="1400" dirty="0">
                <a:latin typeface="HG丸ｺﾞｼｯｸM-PRO"/>
                <a:ea typeface="HG丸ｺﾞｼｯｸM-PRO"/>
              </a:rPr>
              <a:t>【</a:t>
            </a:r>
            <a:r>
              <a:rPr lang="ja-JP" altLang="en-US" sz="950" kern="1400" dirty="0">
                <a:latin typeface="HG丸ｺﾞｼｯｸM-PRO"/>
                <a:ea typeface="HG丸ｺﾞｼｯｸM-PRO"/>
              </a:rPr>
              <a:t>ハローワーク金沢ミドル世代支援コーナー　電話番号</a:t>
            </a:r>
            <a:r>
              <a:rPr lang="ja-JP" altLang="en-US" sz="950" kern="1400" dirty="0">
                <a:latin typeface="HG丸ｺﾞｼｯｸM-PRO"/>
                <a:ea typeface="HG丸ｺﾞｼｯｸM-PRO"/>
                <a:sym typeface="Wingdings" panose="05000000000000000000" pitchFamily="2" charset="2"/>
              </a:rPr>
              <a:t>（</a:t>
            </a:r>
            <a:r>
              <a:rPr lang="en-US" altLang="ja-JP" sz="950" kern="1400" dirty="0">
                <a:latin typeface="HG丸ｺﾞｼｯｸM-PRO"/>
                <a:ea typeface="HG丸ｺﾞｼｯｸM-PRO"/>
                <a:sym typeface="Wingdings" panose="05000000000000000000" pitchFamily="2" charset="2"/>
              </a:rPr>
              <a:t>076</a:t>
            </a:r>
            <a:r>
              <a:rPr lang="ja-JP" altLang="en-US" sz="950" kern="1400" dirty="0">
                <a:latin typeface="HG丸ｺﾞｼｯｸM-PRO"/>
                <a:ea typeface="HG丸ｺﾞｼｯｸM-PRO"/>
              </a:rPr>
              <a:t>）</a:t>
            </a:r>
            <a:r>
              <a:rPr lang="en-US" altLang="ja-JP" sz="950" kern="1400" dirty="0">
                <a:latin typeface="HG丸ｺﾞｼｯｸM-PRO"/>
                <a:ea typeface="HG丸ｺﾞｼｯｸM-PRO"/>
              </a:rPr>
              <a:t>253-3032】</a:t>
            </a:r>
          </a:p>
        </p:txBody>
      </p:sp>
      <p:graphicFrame>
        <p:nvGraphicFramePr>
          <p:cNvPr id="6" name="表 5">
            <a:extLst>
              <a:ext uri="{FF2B5EF4-FFF2-40B4-BE49-F238E27FC236}">
                <a16:creationId xmlns:a16="http://schemas.microsoft.com/office/drawing/2014/main" id="{D051FEEE-76FF-C2C0-B5DB-C19B3C47349C}"/>
              </a:ext>
            </a:extLst>
          </p:cNvPr>
          <p:cNvGraphicFramePr>
            <a:graphicFrameLocks noGrp="1"/>
          </p:cNvGraphicFramePr>
          <p:nvPr>
            <p:extLst>
              <p:ext uri="{D42A27DB-BD31-4B8C-83A1-F6EECF244321}">
                <p14:modId xmlns:p14="http://schemas.microsoft.com/office/powerpoint/2010/main" val="516755254"/>
              </p:ext>
            </p:extLst>
          </p:nvPr>
        </p:nvGraphicFramePr>
        <p:xfrm>
          <a:off x="4670" y="7499666"/>
          <a:ext cx="6858000" cy="2384082"/>
        </p:xfrm>
        <a:graphic>
          <a:graphicData uri="http://schemas.openxmlformats.org/drawingml/2006/table">
            <a:tbl>
              <a:tblPr firstRow="1" bandRow="1">
                <a:tableStyleId>{5C22544A-7EE6-4342-B048-85BDC9FD1C3A}</a:tableStyleId>
              </a:tblPr>
              <a:tblGrid>
                <a:gridCol w="751018">
                  <a:extLst>
                    <a:ext uri="{9D8B030D-6E8A-4147-A177-3AD203B41FA5}">
                      <a16:colId xmlns:a16="http://schemas.microsoft.com/office/drawing/2014/main" val="2168510095"/>
                    </a:ext>
                  </a:extLst>
                </a:gridCol>
                <a:gridCol w="656062">
                  <a:extLst>
                    <a:ext uri="{9D8B030D-6E8A-4147-A177-3AD203B41FA5}">
                      <a16:colId xmlns:a16="http://schemas.microsoft.com/office/drawing/2014/main" val="4225909322"/>
                    </a:ext>
                  </a:extLst>
                </a:gridCol>
                <a:gridCol w="3071705">
                  <a:extLst>
                    <a:ext uri="{9D8B030D-6E8A-4147-A177-3AD203B41FA5}">
                      <a16:colId xmlns:a16="http://schemas.microsoft.com/office/drawing/2014/main" val="2300094317"/>
                    </a:ext>
                  </a:extLst>
                </a:gridCol>
                <a:gridCol w="1092218">
                  <a:extLst>
                    <a:ext uri="{9D8B030D-6E8A-4147-A177-3AD203B41FA5}">
                      <a16:colId xmlns:a16="http://schemas.microsoft.com/office/drawing/2014/main" val="2466866671"/>
                    </a:ext>
                  </a:extLst>
                </a:gridCol>
                <a:gridCol w="1286997">
                  <a:extLst>
                    <a:ext uri="{9D8B030D-6E8A-4147-A177-3AD203B41FA5}">
                      <a16:colId xmlns:a16="http://schemas.microsoft.com/office/drawing/2014/main" val="2820169717"/>
                    </a:ext>
                  </a:extLst>
                </a:gridCol>
              </a:tblGrid>
              <a:tr h="537020">
                <a:tc gridSpan="5">
                  <a:txBody>
                    <a:bodyPr/>
                    <a:lstStyle/>
                    <a:p>
                      <a:pPr algn="ctr">
                        <a:spcBef>
                          <a:spcPct val="0"/>
                        </a:spcBef>
                        <a:buNone/>
                      </a:pPr>
                      <a:r>
                        <a:rPr kumimoji="1" lang="ja-JP" altLang="en-US" sz="1800" dirty="0">
                          <a:latin typeface="HG丸ｺﾞｼｯｸM-PRO"/>
                          <a:ea typeface="HG丸ｺﾞｼｯｸM-PRO"/>
                        </a:rPr>
                        <a:t>（</a:t>
                      </a:r>
                      <a:r>
                        <a:rPr kumimoji="1" lang="en-US" altLang="ja-JP" sz="1800" dirty="0">
                          <a:latin typeface="HG丸ｺﾞｼｯｸM-PRO"/>
                          <a:ea typeface="HG丸ｺﾞｼｯｸM-PRO"/>
                        </a:rPr>
                        <a:t>Ⅱ</a:t>
                      </a:r>
                      <a:r>
                        <a:rPr kumimoji="1" lang="ja-JP" altLang="en-US" sz="1800" dirty="0">
                          <a:latin typeface="HG丸ｺﾞｼｯｸM-PRO"/>
                          <a:ea typeface="HG丸ｺﾞｼｯｸM-PRO"/>
                        </a:rPr>
                        <a:t>）</a:t>
                      </a:r>
                      <a:r>
                        <a:rPr lang="ja-JP" altLang="en-US" sz="1800" b="1" dirty="0">
                          <a:latin typeface="HG丸ｺﾞｼｯｸM-PRO"/>
                          <a:ea typeface="HG丸ｺﾞｼｯｸM-PRO"/>
                        </a:rPr>
                        <a:t>株式会社　アータイ</a:t>
                      </a:r>
                      <a:endParaRPr lang="en-US" altLang="ja-JP" sz="1800" b="1" dirty="0">
                        <a:latin typeface="HG丸ｺﾞｼｯｸM-PRO"/>
                        <a:ea typeface="HG丸ｺﾞｼｯｸM-PRO"/>
                      </a:endParaRPr>
                    </a:p>
                  </a:txBody>
                  <a:tcPr marL="91428" marR="91428" marT="45743" marB="45743"/>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5062170"/>
                  </a:ext>
                </a:extLst>
              </a:tr>
              <a:tr h="359773">
                <a:tc>
                  <a:txBody>
                    <a:bodyPr/>
                    <a:lstStyle/>
                    <a:p>
                      <a:pPr algn="ctr"/>
                      <a:r>
                        <a:rPr kumimoji="1" lang="ja-JP" altLang="en-US" sz="900" dirty="0">
                          <a:latin typeface="HG丸ｺﾞｼｯｸM-PRO"/>
                          <a:ea typeface="HG丸ｺﾞｼｯｸM-PRO"/>
                        </a:rPr>
                        <a:t>整理番号</a:t>
                      </a:r>
                    </a:p>
                  </a:txBody>
                  <a:tcPr marL="91428" marR="91428" marT="45743" marB="45743"/>
                </a:tc>
                <a:tc>
                  <a:txBody>
                    <a:bodyPr/>
                    <a:lstStyle/>
                    <a:p>
                      <a:pPr algn="ctr"/>
                      <a:r>
                        <a:rPr kumimoji="1" lang="ja-JP" altLang="en-US" sz="900" dirty="0">
                          <a:latin typeface="HG丸ｺﾞｼｯｸM-PRO"/>
                          <a:ea typeface="HG丸ｺﾞｼｯｸM-PRO"/>
                        </a:rPr>
                        <a:t>求人区分</a:t>
                      </a:r>
                      <a:endParaRPr kumimoji="1" lang="en-US" altLang="ja-JP" sz="900" dirty="0">
                        <a:latin typeface="HG丸ｺﾞｼｯｸM-PRO"/>
                        <a:ea typeface="HG丸ｺﾞｼｯｸM-PRO"/>
                      </a:endParaRPr>
                    </a:p>
                  </a:txBody>
                  <a:tcPr marL="91428" marR="91428" marT="45743" marB="45743"/>
                </a:tc>
                <a:tc>
                  <a:txBody>
                    <a:bodyPr/>
                    <a:lstStyle/>
                    <a:p>
                      <a:pPr algn="ctr"/>
                      <a:r>
                        <a:rPr kumimoji="1" lang="ja-JP" altLang="en-US" sz="900" dirty="0">
                          <a:latin typeface="HG丸ｺﾞｼｯｸM-PRO"/>
                          <a:ea typeface="HG丸ｺﾞｼｯｸM-PRO"/>
                        </a:rPr>
                        <a:t>募集職種</a:t>
                      </a:r>
                    </a:p>
                  </a:txBody>
                  <a:tcPr marL="91428" marR="91428" marT="45743" marB="45743"/>
                </a:tc>
                <a:tc>
                  <a:txBody>
                    <a:bodyPr/>
                    <a:lstStyle/>
                    <a:p>
                      <a:pPr algn="ctr"/>
                      <a:r>
                        <a:rPr kumimoji="1" lang="ja-JP" altLang="en-US" sz="900" dirty="0">
                          <a:latin typeface="HG丸ｺﾞｼｯｸM-PRO"/>
                          <a:ea typeface="HG丸ｺﾞｼｯｸM-PRO"/>
                        </a:rPr>
                        <a:t>就業場所</a:t>
                      </a:r>
                    </a:p>
                  </a:txBody>
                  <a:tcPr marL="91428" marR="91428" marT="45743" marB="45743"/>
                </a:tc>
                <a:tc>
                  <a:txBody>
                    <a:bodyPr/>
                    <a:lstStyle/>
                    <a:p>
                      <a:pPr algn="ctr"/>
                      <a:r>
                        <a:rPr kumimoji="1" lang="ja-JP" altLang="en-US" sz="900" dirty="0">
                          <a:latin typeface="HG丸ｺﾞｼｯｸM-PRO"/>
                          <a:ea typeface="HG丸ｺﾞｼｯｸM-PRO"/>
                        </a:rPr>
                        <a:t>求人番号</a:t>
                      </a:r>
                    </a:p>
                  </a:txBody>
                  <a:tcPr marL="91428" marR="91428" marT="45743" marB="45743"/>
                </a:tc>
                <a:extLst>
                  <a:ext uri="{0D108BD9-81ED-4DB2-BD59-A6C34878D82A}">
                    <a16:rowId xmlns:a16="http://schemas.microsoft.com/office/drawing/2014/main" val="2765964742"/>
                  </a:ext>
                </a:extLst>
              </a:tr>
              <a:tr h="1487289">
                <a:tc>
                  <a:txBody>
                    <a:bodyPr/>
                    <a:lstStyle/>
                    <a:p>
                      <a:pPr algn="ctr"/>
                      <a:r>
                        <a:rPr kumimoji="1" lang="en-US" altLang="ja-JP" sz="1100" dirty="0">
                          <a:latin typeface="HG丸ｺﾞｼｯｸM-PRO"/>
                          <a:ea typeface="HG丸ｺﾞｼｯｸM-PRO"/>
                        </a:rPr>
                        <a:t>Ⅱ</a:t>
                      </a:r>
                      <a:endParaRPr kumimoji="1" lang="ja-JP" altLang="en-US" sz="1100" dirty="0">
                        <a:latin typeface="HG丸ｺﾞｼｯｸM-PRO"/>
                        <a:ea typeface="HG丸ｺﾞｼｯｸM-PRO"/>
                      </a:endParaRPr>
                    </a:p>
                  </a:txBody>
                  <a:tcPr marL="91428" marR="91428" marT="45743" marB="45743"/>
                </a:tc>
                <a:tc>
                  <a:txBody>
                    <a:bodyPr/>
                    <a:lstStyle/>
                    <a:p>
                      <a:pPr lvl="0">
                        <a:buNone/>
                      </a:pPr>
                      <a:r>
                        <a:rPr lang="ja-JP" sz="1100" b="0" i="0" u="none" strike="noStrike" noProof="0" dirty="0">
                          <a:solidFill>
                            <a:srgbClr val="000000"/>
                          </a:solidFill>
                          <a:latin typeface="HG丸ｺﾞｼｯｸM-PRO"/>
                          <a:ea typeface="HG丸ｺﾞｼｯｸM-PRO"/>
                        </a:rPr>
                        <a:t>正社員</a:t>
                      </a:r>
                      <a:endParaRPr kumimoji="1" lang="ja-JP" dirty="0"/>
                    </a:p>
                  </a:txBody>
                  <a:tcPr marL="91428" marR="91428" marT="45743" marB="4574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u="sng" dirty="0">
                          <a:solidFill>
                            <a:schemeClr val="tx1"/>
                          </a:solidFill>
                          <a:latin typeface="HG丸ｺﾞｼｯｸM-PRO" panose="020F0600000000000000" pitchFamily="50" charset="-128"/>
                          <a:ea typeface="HG丸ｺﾞｼｯｸM-PRO" panose="020F0600000000000000" pitchFamily="50" charset="-128"/>
                        </a:rPr>
                        <a:t>配車事務（未経験者歓迎）</a:t>
                      </a:r>
                      <a:endParaRPr kumimoji="1" lang="en-US" altLang="ja-JP" sz="900" b="1" u="sng"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u="none" dirty="0">
                          <a:solidFill>
                            <a:schemeClr val="tx1"/>
                          </a:solidFill>
                          <a:latin typeface="HG丸ｺﾞｼｯｸM-PRO" panose="020F0600000000000000" pitchFamily="50" charset="-128"/>
                          <a:ea typeface="HG丸ｺﾞｼｯｸM-PRO" panose="020F0600000000000000" pitchFamily="50" charset="-128"/>
                        </a:rPr>
                        <a:t>荷主や協力運送会社との電話応対が主な業務になり</a:t>
                      </a:r>
                      <a:endParaRPr kumimoji="1" lang="en-US" altLang="ja-JP" sz="900" b="0" u="none"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u="none" dirty="0">
                          <a:solidFill>
                            <a:schemeClr val="tx1"/>
                          </a:solidFill>
                          <a:latin typeface="HG丸ｺﾞｼｯｸM-PRO" panose="020F0600000000000000" pitchFamily="50" charset="-128"/>
                          <a:ea typeface="HG丸ｺﾞｼｯｸM-PRO" panose="020F0600000000000000" pitchFamily="50" charset="-128"/>
                        </a:rPr>
                        <a:t>自社で請け負っている荷物の割り振りの調整をした</a:t>
                      </a:r>
                      <a:endParaRPr kumimoji="1" lang="en-US" altLang="ja-JP" sz="900" b="0" u="none"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u="none" dirty="0">
                          <a:solidFill>
                            <a:schemeClr val="tx1"/>
                          </a:solidFill>
                          <a:latin typeface="HG丸ｺﾞｼｯｸM-PRO" panose="020F0600000000000000" pitchFamily="50" charset="-128"/>
                          <a:ea typeface="HG丸ｺﾞｼｯｸM-PRO" panose="020F0600000000000000" pitchFamily="50" charset="-128"/>
                        </a:rPr>
                        <a:t>り、ドライバーへの業務内容等の伝達指示をしてい</a:t>
                      </a:r>
                      <a:endParaRPr kumimoji="1" lang="en-US" altLang="ja-JP" sz="900" b="0" u="none"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u="none" dirty="0">
                          <a:solidFill>
                            <a:schemeClr val="tx1"/>
                          </a:solidFill>
                          <a:latin typeface="HG丸ｺﾞｼｯｸM-PRO" panose="020F0600000000000000" pitchFamily="50" charset="-128"/>
                          <a:ea typeface="HG丸ｺﾞｼｯｸM-PRO" panose="020F0600000000000000" pitchFamily="50" charset="-128"/>
                        </a:rPr>
                        <a:t>ただきます。</a:t>
                      </a:r>
                      <a:endParaRPr kumimoji="1" lang="en-US" altLang="ja-JP" sz="900" b="0" u="none"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u="none" dirty="0">
                          <a:solidFill>
                            <a:schemeClr val="tx1"/>
                          </a:solidFill>
                          <a:latin typeface="HG丸ｺﾞｼｯｸM-PRO" panose="020F0600000000000000" pitchFamily="50" charset="-128"/>
                          <a:ea typeface="HG丸ｺﾞｼｯｸM-PRO" panose="020F0600000000000000" pitchFamily="50" charset="-128"/>
                        </a:rPr>
                        <a:t>簡単な入力、事務作業メインです。</a:t>
                      </a:r>
                      <a:endParaRPr kumimoji="1" lang="en-US" altLang="ja-JP" sz="900" b="0" u="none"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u="none" dirty="0">
                          <a:solidFill>
                            <a:schemeClr val="tx1"/>
                          </a:solidFill>
                          <a:latin typeface="HG丸ｺﾞｼｯｸM-PRO" panose="020F0600000000000000" pitchFamily="50" charset="-128"/>
                          <a:ea typeface="HG丸ｺﾞｼｯｸM-PRO" panose="020F0600000000000000" pitchFamily="50" charset="-128"/>
                        </a:rPr>
                        <a:t>最初は先輩スタッフと一緒に研修・業務を行います</a:t>
                      </a:r>
                      <a:endParaRPr kumimoji="1" lang="en-US" altLang="ja-JP" sz="900" b="0" u="none"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u="none" dirty="0">
                          <a:solidFill>
                            <a:schemeClr val="tx1"/>
                          </a:solidFill>
                          <a:latin typeface="HG丸ｺﾞｼｯｸM-PRO" panose="020F0600000000000000" pitchFamily="50" charset="-128"/>
                          <a:ea typeface="HG丸ｺﾞｼｯｸM-PRO" panose="020F0600000000000000" pitchFamily="50" charset="-128"/>
                        </a:rPr>
                        <a:t>が、周りのサポート体制もございますので、未経験</a:t>
                      </a:r>
                      <a:endParaRPr kumimoji="1" lang="en-US" altLang="ja-JP" sz="900" b="0" u="none"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u="none" dirty="0">
                          <a:solidFill>
                            <a:schemeClr val="tx1"/>
                          </a:solidFill>
                          <a:latin typeface="HG丸ｺﾞｼｯｸM-PRO" panose="020F0600000000000000" pitchFamily="50" charset="-128"/>
                          <a:ea typeface="HG丸ｺﾞｼｯｸM-PRO" panose="020F0600000000000000" pitchFamily="50" charset="-128"/>
                        </a:rPr>
                        <a:t>者でも安心してください。</a:t>
                      </a:r>
                      <a:endParaRPr kumimoji="1" lang="en-US" altLang="ja-JP" sz="900" b="0" u="none" dirty="0">
                        <a:solidFill>
                          <a:schemeClr val="tx1"/>
                        </a:solidFill>
                        <a:latin typeface="HG丸ｺﾞｼｯｸM-PRO" panose="020F0600000000000000" pitchFamily="50" charset="-128"/>
                        <a:ea typeface="HG丸ｺﾞｼｯｸM-PRO" panose="020F0600000000000000" pitchFamily="50" charset="-128"/>
                      </a:endParaRPr>
                    </a:p>
                  </a:txBody>
                  <a:tcPr marL="91428" marR="91428" marT="45743" marB="45743"/>
                </a:tc>
                <a:tc>
                  <a:txBody>
                    <a:bodyPr/>
                    <a:lstStyle/>
                    <a:p>
                      <a:pPr marL="0" marR="0" lvl="0" indent="0" algn="l">
                        <a:lnSpc>
                          <a:spcPct val="100000"/>
                        </a:lnSpc>
                        <a:spcBef>
                          <a:spcPts val="0"/>
                        </a:spcBef>
                        <a:spcAft>
                          <a:spcPts val="0"/>
                        </a:spcAft>
                        <a:buClrTx/>
                        <a:buSzTx/>
                        <a:buFontTx/>
                        <a:buNone/>
                      </a:pPr>
                      <a:r>
                        <a:rPr lang="ja-JP" altLang="en-US" sz="1000" dirty="0">
                          <a:latin typeface="HG丸ｺﾞｼｯｸM-PRO"/>
                          <a:ea typeface="HG丸ｺﾞｼｯｸM-PRO"/>
                        </a:rPr>
                        <a:t>金沢市湊２丁目</a:t>
                      </a:r>
                      <a:endParaRPr lang="en-US" altLang="ja-JP" sz="1000" dirty="0">
                        <a:latin typeface="HG丸ｺﾞｼｯｸM-PRO"/>
                        <a:ea typeface="HG丸ｺﾞｼｯｸM-PRO"/>
                      </a:endParaRPr>
                    </a:p>
                    <a:p>
                      <a:pPr marL="0" marR="0" lvl="0" indent="0" algn="l">
                        <a:lnSpc>
                          <a:spcPct val="100000"/>
                        </a:lnSpc>
                        <a:spcBef>
                          <a:spcPts val="0"/>
                        </a:spcBef>
                        <a:spcAft>
                          <a:spcPts val="0"/>
                        </a:spcAft>
                        <a:buClrTx/>
                        <a:buSzTx/>
                        <a:buFontTx/>
                        <a:buNone/>
                      </a:pPr>
                      <a:r>
                        <a:rPr lang="en-US" altLang="ja-JP" sz="1000" dirty="0">
                          <a:latin typeface="HG丸ｺﾞｼｯｸM-PRO"/>
                          <a:ea typeface="HG丸ｺﾞｼｯｸM-PRO"/>
                        </a:rPr>
                        <a:t>108</a:t>
                      </a:r>
                    </a:p>
                    <a:p>
                      <a:pPr marL="0" marR="0" lvl="0" indent="0" algn="l">
                        <a:lnSpc>
                          <a:spcPct val="100000"/>
                        </a:lnSpc>
                        <a:spcBef>
                          <a:spcPts val="0"/>
                        </a:spcBef>
                        <a:spcAft>
                          <a:spcPts val="0"/>
                        </a:spcAft>
                        <a:buClrTx/>
                        <a:buSzTx/>
                        <a:buFontTx/>
                        <a:buNone/>
                      </a:pPr>
                      <a:endParaRPr lang="en-US" altLang="ja-JP" sz="1000" dirty="0">
                        <a:latin typeface="HG丸ｺﾞｼｯｸM-PRO"/>
                        <a:ea typeface="HG丸ｺﾞｼｯｸM-PRO"/>
                      </a:endParaRPr>
                    </a:p>
                  </a:txBody>
                  <a:tcPr marL="91428" marR="91428" marT="45743" marB="45743"/>
                </a:tc>
                <a:tc>
                  <a:txBody>
                    <a:bodyPr/>
                    <a:lstStyle/>
                    <a:p>
                      <a:r>
                        <a:rPr lang="en-US" altLang="ja-JP" sz="1000" dirty="0">
                          <a:solidFill>
                            <a:schemeClr val="tx1"/>
                          </a:solidFill>
                          <a:latin typeface="HG丸ｺﾞｼｯｸM-PRO"/>
                          <a:ea typeface="HG丸ｺﾞｼｯｸM-PRO"/>
                        </a:rPr>
                        <a:t>17010-</a:t>
                      </a:r>
                    </a:p>
                    <a:p>
                      <a:r>
                        <a:rPr lang="en-US" altLang="ja-JP" sz="1000" dirty="0">
                          <a:solidFill>
                            <a:schemeClr val="tx1"/>
                          </a:solidFill>
                          <a:latin typeface="HG丸ｺﾞｼｯｸM-PRO"/>
                          <a:ea typeface="HG丸ｺﾞｼｯｸM-PRO"/>
                        </a:rPr>
                        <a:t>13529361</a:t>
                      </a:r>
                    </a:p>
                  </a:txBody>
                  <a:tcPr marL="91428" marR="91428" marT="45743" marB="45743"/>
                </a:tc>
                <a:extLst>
                  <a:ext uri="{0D108BD9-81ED-4DB2-BD59-A6C34878D82A}">
                    <a16:rowId xmlns:a16="http://schemas.microsoft.com/office/drawing/2014/main" val="3796455959"/>
                  </a:ext>
                </a:extLst>
              </a:tr>
            </a:tbl>
          </a:graphicData>
        </a:graphic>
      </p:graphicFrame>
      <p:sp>
        <p:nvSpPr>
          <p:cNvPr id="6191" name="テキスト ボックス 3">
            <a:extLst>
              <a:ext uri="{FF2B5EF4-FFF2-40B4-BE49-F238E27FC236}">
                <a16:creationId xmlns:a16="http://schemas.microsoft.com/office/drawing/2014/main" id="{FDEDF0BA-7530-7598-E6C4-FDFC5A4E72CE}"/>
              </a:ext>
            </a:extLst>
          </p:cNvPr>
          <p:cNvSpPr txBox="1">
            <a:spLocks noChangeArrowheads="1"/>
          </p:cNvSpPr>
          <p:nvPr/>
        </p:nvSpPr>
        <p:spPr bwMode="auto">
          <a:xfrm>
            <a:off x="127905" y="1140235"/>
            <a:ext cx="6542088"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None/>
            </a:pPr>
            <a:r>
              <a:rPr lang="ja-JP" altLang="en-US" sz="1050" dirty="0">
                <a:latin typeface="HG丸ｺﾞｼｯｸM-PRO"/>
                <a:ea typeface="HG丸ｺﾞｼｯｸM-PRO"/>
              </a:rPr>
              <a:t>★事業所の採用担当者から個別に会社や対象求人について説明を聞いたり、お気軽に質問ができる場と</a:t>
            </a:r>
            <a:endParaRPr lang="en-US" altLang="ja-JP" sz="1050" dirty="0">
              <a:latin typeface="HG丸ｺﾞｼｯｸM-PRO"/>
              <a:ea typeface="HG丸ｺﾞｼｯｸM-PRO"/>
            </a:endParaRPr>
          </a:p>
          <a:p>
            <a:pPr>
              <a:spcBef>
                <a:spcPct val="0"/>
              </a:spcBef>
              <a:buNone/>
            </a:pPr>
            <a:r>
              <a:rPr lang="ja-JP" altLang="en-US" sz="1050" dirty="0">
                <a:latin typeface="HG丸ｺﾞｼｯｸM-PRO"/>
                <a:ea typeface="HG丸ｺﾞｼｯｸM-PRO"/>
              </a:rPr>
              <a:t>　なっています！</a:t>
            </a:r>
            <a:endParaRPr lang="en-US" altLang="ja-JP" sz="1050" dirty="0">
              <a:latin typeface="HG丸ｺﾞｼｯｸM-PRO"/>
              <a:ea typeface="HG丸ｺﾞｼｯｸM-PRO"/>
            </a:endParaRPr>
          </a:p>
          <a:p>
            <a:pPr>
              <a:spcBef>
                <a:spcPct val="0"/>
              </a:spcBef>
              <a:buNone/>
            </a:pPr>
            <a:r>
              <a:rPr lang="ja-JP" altLang="en-US" sz="1050" dirty="0">
                <a:latin typeface="HG丸ｺﾞｼｯｸM-PRO"/>
                <a:ea typeface="HG丸ｺﾞｼｯｸM-PRO"/>
              </a:rPr>
              <a:t>★ミニ企業ガイダンスは、企業の方と対面で話ができる貴重な機会です！聞きたいこと・知りたいことを</a:t>
            </a:r>
            <a:endParaRPr lang="en-US" altLang="ja-JP" sz="1050" dirty="0">
              <a:latin typeface="HG丸ｺﾞｼｯｸM-PRO"/>
              <a:ea typeface="HG丸ｺﾞｼｯｸM-PRO"/>
            </a:endParaRPr>
          </a:p>
          <a:p>
            <a:pPr>
              <a:spcBef>
                <a:spcPct val="0"/>
              </a:spcBef>
              <a:buNone/>
            </a:pPr>
            <a:r>
              <a:rPr lang="ja-JP" altLang="en-US" sz="1050" dirty="0">
                <a:latin typeface="HG丸ｺﾞｼｯｸM-PRO"/>
                <a:ea typeface="HG丸ｺﾞｼｯｸM-PRO"/>
              </a:rPr>
              <a:t>　直接質問するためにも、</a:t>
            </a:r>
            <a:r>
              <a:rPr lang="ja-JP" altLang="en-US" sz="1050" dirty="0">
                <a:solidFill>
                  <a:srgbClr val="FF0000"/>
                </a:solidFill>
                <a:latin typeface="HG丸ｺﾞｼｯｸM-PRO"/>
                <a:ea typeface="HG丸ｺﾞｼｯｸM-PRO"/>
              </a:rPr>
              <a:t>求人内容は事前に確認</a:t>
            </a:r>
            <a:r>
              <a:rPr lang="ja-JP" altLang="en-US" sz="1050" dirty="0">
                <a:latin typeface="HG丸ｺﾞｼｯｸM-PRO"/>
                <a:ea typeface="HG丸ｺﾞｼｯｸM-PRO"/>
              </a:rPr>
              <a:t>の上ご参加いただくことで有意義な時間となります！</a:t>
            </a:r>
            <a:endParaRPr lang="en-US" altLang="ja-JP" sz="1050" dirty="0">
              <a:latin typeface="HG丸ｺﾞｼｯｸM-PRO"/>
              <a:ea typeface="HG丸ｺﾞｼｯｸM-PRO"/>
            </a:endParaRPr>
          </a:p>
          <a:p>
            <a:pPr>
              <a:spcBef>
                <a:spcPct val="0"/>
              </a:spcBef>
              <a:buNone/>
            </a:pPr>
            <a:r>
              <a:rPr lang="ja-JP" altLang="en-US" sz="1050" dirty="0">
                <a:latin typeface="HG丸ｺﾞｼｯｸM-PRO"/>
                <a:ea typeface="HG丸ｺﾞｼｯｸM-PRO"/>
              </a:rPr>
              <a:t>★当日、空きがあれば予約がなくてもご案内できます。</a:t>
            </a:r>
            <a:endParaRPr lang="en-US" altLang="ja-JP" sz="1050" dirty="0">
              <a:latin typeface="HG丸ｺﾞｼｯｸM-PRO"/>
              <a:ea typeface="HG丸ｺﾞｼｯｸM-PRO"/>
            </a:endParaRPr>
          </a:p>
        </p:txBody>
      </p:sp>
      <p:pic>
        <p:nvPicPr>
          <p:cNvPr id="6192" name="図 4">
            <a:extLst>
              <a:ext uri="{FF2B5EF4-FFF2-40B4-BE49-F238E27FC236}">
                <a16:creationId xmlns:a16="http://schemas.microsoft.com/office/drawing/2014/main" id="{BA611B92-239D-941B-E81C-84583166C0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3264" y="4981913"/>
            <a:ext cx="735780" cy="778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93" name="テキスト ボックス 6">
            <a:extLst>
              <a:ext uri="{FF2B5EF4-FFF2-40B4-BE49-F238E27FC236}">
                <a16:creationId xmlns:a16="http://schemas.microsoft.com/office/drawing/2014/main" id="{95EFACEB-6BDC-826E-6BDE-B261B46E7FC3}"/>
              </a:ext>
            </a:extLst>
          </p:cNvPr>
          <p:cNvSpPr txBox="1">
            <a:spLocks noChangeArrowheads="1"/>
          </p:cNvSpPr>
          <p:nvPr/>
        </p:nvSpPr>
        <p:spPr bwMode="auto">
          <a:xfrm>
            <a:off x="1087221" y="3951169"/>
            <a:ext cx="2155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ja-JP" altLang="en-US" sz="2000" b="1" u="sng" dirty="0">
                <a:latin typeface="HG丸ｺﾞｼｯｸM-PRO" panose="020F0600000000000000" pitchFamily="34" charset="-128"/>
                <a:ea typeface="HG丸ｺﾞｼｯｸM-PRO" panose="020F0600000000000000" pitchFamily="34" charset="-128"/>
              </a:rPr>
              <a:t>参加事業所紹介</a:t>
            </a:r>
          </a:p>
        </p:txBody>
      </p:sp>
      <p:sp>
        <p:nvSpPr>
          <p:cNvPr id="56" name="上カーブ リボン 55">
            <a:extLst>
              <a:ext uri="{FF2B5EF4-FFF2-40B4-BE49-F238E27FC236}">
                <a16:creationId xmlns:a16="http://schemas.microsoft.com/office/drawing/2014/main" id="{5C1B0C4D-1AC4-075D-8F69-C38D670B446B}"/>
              </a:ext>
            </a:extLst>
          </p:cNvPr>
          <p:cNvSpPr/>
          <p:nvPr/>
        </p:nvSpPr>
        <p:spPr>
          <a:xfrm>
            <a:off x="127905" y="364555"/>
            <a:ext cx="6542088" cy="649288"/>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2000" b="1" dirty="0">
                <a:latin typeface="HG丸ｺﾞｼｯｸM-PRO" panose="020F0600000000000000" pitchFamily="50" charset="-128"/>
                <a:ea typeface="HG丸ｺﾞｼｯｸM-PRO" panose="020F0600000000000000" pitchFamily="50" charset="-128"/>
              </a:rPr>
              <a:t>ミニ企業ガイダンスとは</a:t>
            </a:r>
            <a:r>
              <a:rPr lang="en-US" altLang="ja-JP" sz="2000" b="1" dirty="0">
                <a:latin typeface="HG丸ｺﾞｼｯｸM-PRO" panose="020F0600000000000000" pitchFamily="50" charset="-128"/>
                <a:ea typeface="HG丸ｺﾞｼｯｸM-PRO" panose="020F0600000000000000" pitchFamily="50" charset="-128"/>
              </a:rPr>
              <a:t>…</a:t>
            </a:r>
            <a:endParaRPr lang="ja-JP" altLang="en-US" sz="2000" b="1" dirty="0">
              <a:latin typeface="HG丸ｺﾞｼｯｸM-PRO" panose="020F0600000000000000" pitchFamily="50" charset="-128"/>
              <a:ea typeface="HG丸ｺﾞｼｯｸM-PRO" panose="020F0600000000000000" pitchFamily="50" charset="-128"/>
            </a:endParaRPr>
          </a:p>
        </p:txBody>
      </p:sp>
      <p:sp>
        <p:nvSpPr>
          <p:cNvPr id="6196" name="テキスト ボックス 1">
            <a:extLst>
              <a:ext uri="{FF2B5EF4-FFF2-40B4-BE49-F238E27FC236}">
                <a16:creationId xmlns:a16="http://schemas.microsoft.com/office/drawing/2014/main" id="{0563B302-383E-5AAC-E62C-832DC15F4835}"/>
              </a:ext>
            </a:extLst>
          </p:cNvPr>
          <p:cNvSpPr txBox="1">
            <a:spLocks noChangeArrowheads="1"/>
          </p:cNvSpPr>
          <p:nvPr/>
        </p:nvSpPr>
        <p:spPr bwMode="auto">
          <a:xfrm>
            <a:off x="4530863" y="3862305"/>
            <a:ext cx="229663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900" dirty="0">
                <a:latin typeface="Times New Roman"/>
                <a:ea typeface="ＭＳ Ｐゴシック"/>
                <a:cs typeface="Times New Roman"/>
              </a:rPr>
              <a:t>※</a:t>
            </a:r>
            <a:r>
              <a:rPr lang="ja-JP" altLang="en-US" sz="900" dirty="0">
                <a:latin typeface="Times New Roman"/>
                <a:ea typeface="ＭＳ Ｐゴシック"/>
                <a:cs typeface="Times New Roman"/>
              </a:rPr>
              <a:t>本ガイダンスは令和８年</a:t>
            </a:r>
            <a:r>
              <a:rPr lang="en-US" altLang="ja-JP" sz="900" dirty="0">
                <a:latin typeface="Times New Roman"/>
                <a:ea typeface="ＭＳ Ｐゴシック"/>
                <a:cs typeface="Times New Roman"/>
              </a:rPr>
              <a:t>7</a:t>
            </a:r>
            <a:r>
              <a:rPr lang="ja-JP" altLang="en-US" sz="900" dirty="0">
                <a:latin typeface="Times New Roman"/>
                <a:ea typeface="ＭＳ Ｐゴシック"/>
                <a:cs typeface="Times New Roman"/>
              </a:rPr>
              <a:t>月より実施開始</a:t>
            </a:r>
          </a:p>
        </p:txBody>
      </p:sp>
      <p:sp>
        <p:nvSpPr>
          <p:cNvPr id="12" name="円形吹き出し 11">
            <a:extLst>
              <a:ext uri="{FF2B5EF4-FFF2-40B4-BE49-F238E27FC236}">
                <a16:creationId xmlns:a16="http://schemas.microsoft.com/office/drawing/2014/main" id="{CD2964BB-D613-FC9F-7AD8-DC4F86B90D3E}"/>
              </a:ext>
            </a:extLst>
          </p:cNvPr>
          <p:cNvSpPr/>
          <p:nvPr/>
        </p:nvSpPr>
        <p:spPr>
          <a:xfrm>
            <a:off x="276030" y="4918492"/>
            <a:ext cx="2155825" cy="778856"/>
          </a:xfrm>
          <a:prstGeom prst="wedgeEllipseCallout">
            <a:avLst>
              <a:gd name="adj1" fmla="val 63035"/>
              <a:gd name="adj2" fmla="val -17388"/>
            </a:avLst>
          </a:prstGeom>
          <a:solidFill>
            <a:schemeClr val="accent2">
              <a:lumMod val="20000"/>
              <a:lumOff val="80000"/>
            </a:scheme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tx1"/>
                </a:solidFill>
                <a:latin typeface="HG丸ｺﾞｼｯｸM-PRO" panose="020F0600000000000000" pitchFamily="50" charset="-128"/>
                <a:ea typeface="HG丸ｺﾞｼｯｸM-PRO" panose="020F0600000000000000" pitchFamily="50" charset="-128"/>
              </a:rPr>
              <a:t>遠慮無く色々と聞いて下さい！</a:t>
            </a:r>
          </a:p>
        </p:txBody>
      </p:sp>
      <p:graphicFrame>
        <p:nvGraphicFramePr>
          <p:cNvPr id="2" name="表 1">
            <a:extLst>
              <a:ext uri="{FF2B5EF4-FFF2-40B4-BE49-F238E27FC236}">
                <a16:creationId xmlns:a16="http://schemas.microsoft.com/office/drawing/2014/main" id="{502A1BF6-B4DC-146E-584F-24D171387211}"/>
              </a:ext>
            </a:extLst>
          </p:cNvPr>
          <p:cNvGraphicFramePr>
            <a:graphicFrameLocks noGrp="1"/>
          </p:cNvGraphicFramePr>
          <p:nvPr>
            <p:extLst>
              <p:ext uri="{D42A27DB-BD31-4B8C-83A1-F6EECF244321}">
                <p14:modId xmlns:p14="http://schemas.microsoft.com/office/powerpoint/2010/main" val="276927588"/>
              </p:ext>
            </p:extLst>
          </p:nvPr>
        </p:nvGraphicFramePr>
        <p:xfrm>
          <a:off x="-5380" y="5715726"/>
          <a:ext cx="6858001" cy="1783942"/>
        </p:xfrm>
        <a:graphic>
          <a:graphicData uri="http://schemas.openxmlformats.org/drawingml/2006/table">
            <a:tbl>
              <a:tblPr firstRow="1" bandRow="1">
                <a:tableStyleId>{5C22544A-7EE6-4342-B048-85BDC9FD1C3A}</a:tableStyleId>
              </a:tblPr>
              <a:tblGrid>
                <a:gridCol w="770021">
                  <a:extLst>
                    <a:ext uri="{9D8B030D-6E8A-4147-A177-3AD203B41FA5}">
                      <a16:colId xmlns:a16="http://schemas.microsoft.com/office/drawing/2014/main" val="2561929314"/>
                    </a:ext>
                  </a:extLst>
                </a:gridCol>
                <a:gridCol w="661737">
                  <a:extLst>
                    <a:ext uri="{9D8B030D-6E8A-4147-A177-3AD203B41FA5}">
                      <a16:colId xmlns:a16="http://schemas.microsoft.com/office/drawing/2014/main" val="3052451275"/>
                    </a:ext>
                  </a:extLst>
                </a:gridCol>
                <a:gridCol w="3019927">
                  <a:extLst>
                    <a:ext uri="{9D8B030D-6E8A-4147-A177-3AD203B41FA5}">
                      <a16:colId xmlns:a16="http://schemas.microsoft.com/office/drawing/2014/main" val="2296956535"/>
                    </a:ext>
                  </a:extLst>
                </a:gridCol>
                <a:gridCol w="1167063">
                  <a:extLst>
                    <a:ext uri="{9D8B030D-6E8A-4147-A177-3AD203B41FA5}">
                      <a16:colId xmlns:a16="http://schemas.microsoft.com/office/drawing/2014/main" val="437844167"/>
                    </a:ext>
                  </a:extLst>
                </a:gridCol>
                <a:gridCol w="1239253">
                  <a:extLst>
                    <a:ext uri="{9D8B030D-6E8A-4147-A177-3AD203B41FA5}">
                      <a16:colId xmlns:a16="http://schemas.microsoft.com/office/drawing/2014/main" val="522953292"/>
                    </a:ext>
                  </a:extLst>
                </a:gridCol>
              </a:tblGrid>
              <a:tr h="429055">
                <a:tc gridSpan="5">
                  <a:txBody>
                    <a:bodyPr/>
                    <a:lstStyle/>
                    <a:p>
                      <a:pPr algn="ctr"/>
                      <a:r>
                        <a:rPr kumimoji="1" lang="ja-JP" altLang="en-US" dirty="0"/>
                        <a:t>（</a:t>
                      </a:r>
                      <a:r>
                        <a:rPr kumimoji="1" lang="en-US" altLang="ja-JP" dirty="0"/>
                        <a:t>Ⅰ</a:t>
                      </a:r>
                      <a:r>
                        <a:rPr kumimoji="1" lang="ja-JP" altLang="en-US" dirty="0"/>
                        <a:t>）株式会社　落雁　諸江屋</a:t>
                      </a:r>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834502445"/>
                  </a:ext>
                </a:extLst>
              </a:tr>
              <a:tr h="318922">
                <a:tc>
                  <a:txBody>
                    <a:bodyPr/>
                    <a:lstStyle/>
                    <a:p>
                      <a:pPr algn="ctr"/>
                      <a:r>
                        <a:rPr kumimoji="1" lang="ja-JP" altLang="en-US" sz="900" dirty="0">
                          <a:latin typeface="HG丸ｺﾞｼｯｸM-PRO"/>
                          <a:ea typeface="HG丸ｺﾞｼｯｸM-PRO"/>
                        </a:rPr>
                        <a:t>整理番号</a:t>
                      </a:r>
                    </a:p>
                  </a:txBody>
                  <a:tcPr marL="91428" marR="91428" marT="45743" marB="45743"/>
                </a:tc>
                <a:tc>
                  <a:txBody>
                    <a:bodyPr/>
                    <a:lstStyle/>
                    <a:p>
                      <a:pPr algn="ctr"/>
                      <a:r>
                        <a:rPr kumimoji="1" lang="ja-JP" altLang="en-US" sz="900" dirty="0">
                          <a:latin typeface="HG丸ｺﾞｼｯｸM-PRO"/>
                          <a:ea typeface="HG丸ｺﾞｼｯｸM-PRO"/>
                        </a:rPr>
                        <a:t>求人区分</a:t>
                      </a:r>
                      <a:endParaRPr kumimoji="1" lang="en-US" altLang="ja-JP" sz="900" dirty="0">
                        <a:latin typeface="HG丸ｺﾞｼｯｸM-PRO"/>
                        <a:ea typeface="HG丸ｺﾞｼｯｸM-PRO"/>
                      </a:endParaRPr>
                    </a:p>
                  </a:txBody>
                  <a:tcPr marL="91428" marR="91428" marT="45743" marB="45743"/>
                </a:tc>
                <a:tc>
                  <a:txBody>
                    <a:bodyPr/>
                    <a:lstStyle/>
                    <a:p>
                      <a:pPr algn="ctr"/>
                      <a:r>
                        <a:rPr kumimoji="1" lang="ja-JP" altLang="en-US" sz="900" dirty="0">
                          <a:latin typeface="HG丸ｺﾞｼｯｸM-PRO"/>
                          <a:ea typeface="HG丸ｺﾞｼｯｸM-PRO"/>
                        </a:rPr>
                        <a:t>募集職種</a:t>
                      </a:r>
                    </a:p>
                  </a:txBody>
                  <a:tcPr marL="91428" marR="91428" marT="45743" marB="45743"/>
                </a:tc>
                <a:tc>
                  <a:txBody>
                    <a:bodyPr/>
                    <a:lstStyle/>
                    <a:p>
                      <a:pPr algn="ctr"/>
                      <a:r>
                        <a:rPr kumimoji="1" lang="ja-JP" altLang="en-US" sz="900" dirty="0">
                          <a:latin typeface="HG丸ｺﾞｼｯｸM-PRO"/>
                          <a:ea typeface="HG丸ｺﾞｼｯｸM-PRO"/>
                        </a:rPr>
                        <a:t>就業場所</a:t>
                      </a:r>
                    </a:p>
                  </a:txBody>
                  <a:tcPr marL="91428" marR="91428" marT="45743" marB="45743"/>
                </a:tc>
                <a:tc>
                  <a:txBody>
                    <a:bodyPr/>
                    <a:lstStyle/>
                    <a:p>
                      <a:pPr algn="ctr"/>
                      <a:r>
                        <a:rPr kumimoji="1" lang="ja-JP" altLang="en-US" sz="900" dirty="0">
                          <a:latin typeface="HG丸ｺﾞｼｯｸM-PRO"/>
                          <a:ea typeface="HG丸ｺﾞｼｯｸM-PRO"/>
                        </a:rPr>
                        <a:t>求人番号</a:t>
                      </a:r>
                    </a:p>
                  </a:txBody>
                  <a:tcPr marL="91428" marR="91428" marT="45743" marB="45743"/>
                </a:tc>
                <a:extLst>
                  <a:ext uri="{0D108BD9-81ED-4DB2-BD59-A6C34878D82A}">
                    <a16:rowId xmlns:a16="http://schemas.microsoft.com/office/drawing/2014/main" val="1770390744"/>
                  </a:ext>
                </a:extLst>
              </a:tr>
              <a:tr h="1035965">
                <a:tc>
                  <a:txBody>
                    <a:bodyPr/>
                    <a:lstStyle/>
                    <a:p>
                      <a:pPr algn="ctr"/>
                      <a:r>
                        <a:rPr kumimoji="1" lang="en-US" altLang="ja-JP" sz="1100" dirty="0">
                          <a:latin typeface="HG丸ｺﾞｼｯｸM-PRO" panose="020F0600000000000000" pitchFamily="50" charset="-128"/>
                          <a:ea typeface="HG丸ｺﾞｼｯｸM-PRO" panose="020F0600000000000000" pitchFamily="50" charset="-128"/>
                        </a:rPr>
                        <a:t>Ⅰ</a:t>
                      </a:r>
                      <a:endParaRPr kumimoji="1" lang="ja-JP" altLang="en-US" sz="1100" dirty="0">
                        <a:latin typeface="HG丸ｺﾞｼｯｸM-PRO" panose="020F0600000000000000" pitchFamily="50" charset="-128"/>
                        <a:ea typeface="HG丸ｺﾞｼｯｸM-PRO" panose="020F0600000000000000" pitchFamily="50" charset="-128"/>
                      </a:endParaRPr>
                    </a:p>
                  </a:txBody>
                  <a:tcPr/>
                </a:tc>
                <a:tc>
                  <a:txBody>
                    <a:bodyPr/>
                    <a:lstStyle/>
                    <a:p>
                      <a:r>
                        <a:rPr kumimoji="1" lang="ja-JP" altLang="en-US" sz="1100" dirty="0">
                          <a:latin typeface="HG丸ｺﾞｼｯｸM-PRO" panose="020F0600000000000000" pitchFamily="50" charset="-128"/>
                          <a:ea typeface="HG丸ｺﾞｼｯｸM-PRO" panose="020F0600000000000000" pitchFamily="50" charset="-128"/>
                        </a:rPr>
                        <a:t>正社員</a:t>
                      </a:r>
                      <a:endParaRPr kumimoji="1" lang="en-US" altLang="ja-JP" sz="1100" dirty="0">
                        <a:latin typeface="HG丸ｺﾞｼｯｸM-PRO" panose="020F0600000000000000" pitchFamily="50" charset="-128"/>
                        <a:ea typeface="HG丸ｺﾞｼｯｸM-PRO" panose="020F0600000000000000" pitchFamily="50" charset="-128"/>
                      </a:endParaRPr>
                    </a:p>
                    <a:p>
                      <a:endParaRPr kumimoji="1" lang="ja-JP" altLang="en-US" sz="1100" dirty="0">
                        <a:latin typeface="HG丸ｺﾞｼｯｸM-PRO" panose="020F0600000000000000" pitchFamily="50" charset="-128"/>
                        <a:ea typeface="HG丸ｺﾞｼｯｸM-PRO" panose="020F0600000000000000" pitchFamily="50" charset="-128"/>
                      </a:endParaRPr>
                    </a:p>
                  </a:txBody>
                  <a:tcPr/>
                </a:tc>
                <a:tc>
                  <a:txBody>
                    <a:bodyPr/>
                    <a:lstStyle/>
                    <a:p>
                      <a:r>
                        <a:rPr kumimoji="1" lang="ja-JP" altLang="en-US" sz="900" b="1" u="sng" dirty="0">
                          <a:latin typeface="HG丸ｺﾞｼｯｸM-PRO" panose="020F0600000000000000" pitchFamily="50" charset="-128"/>
                          <a:ea typeface="HG丸ｺﾞｼｯｸM-PRO" panose="020F0600000000000000" pitchFamily="50" charset="-128"/>
                        </a:rPr>
                        <a:t>一般事務</a:t>
                      </a:r>
                      <a:endParaRPr kumimoji="1" lang="en-US" altLang="ja-JP" sz="900" b="1" u="sng" dirty="0">
                        <a:latin typeface="HG丸ｺﾞｼｯｸM-PRO" panose="020F0600000000000000" pitchFamily="50" charset="-128"/>
                        <a:ea typeface="HG丸ｺﾞｼｯｸM-PRO" panose="020F0600000000000000" pitchFamily="50" charset="-128"/>
                      </a:endParaRPr>
                    </a:p>
                    <a:p>
                      <a:r>
                        <a:rPr kumimoji="1" lang="ja-JP" altLang="en-US" sz="900" b="0" u="none" dirty="0">
                          <a:latin typeface="HG丸ｺﾞｼｯｸM-PRO" panose="020F0600000000000000" pitchFamily="50" charset="-128"/>
                          <a:ea typeface="HG丸ｺﾞｼｯｸM-PRO" panose="020F0600000000000000" pitchFamily="50" charset="-128"/>
                        </a:rPr>
                        <a:t>事務作業及び電話受付等</a:t>
                      </a:r>
                      <a:endParaRPr kumimoji="1" lang="en-US" altLang="ja-JP" sz="900" b="0" u="none" dirty="0">
                        <a:latin typeface="HG丸ｺﾞｼｯｸM-PRO" panose="020F0600000000000000" pitchFamily="50" charset="-128"/>
                        <a:ea typeface="HG丸ｺﾞｼｯｸM-PRO" panose="020F0600000000000000" pitchFamily="50" charset="-128"/>
                      </a:endParaRPr>
                    </a:p>
                    <a:p>
                      <a:r>
                        <a:rPr kumimoji="1" lang="ja-JP" altLang="en-US" sz="900" b="0" u="none" dirty="0">
                          <a:latin typeface="HG丸ｺﾞｼｯｸM-PRO" panose="020F0600000000000000" pitchFamily="50" charset="-128"/>
                          <a:ea typeface="HG丸ｺﾞｼｯｸM-PRO" panose="020F0600000000000000" pitchFamily="50" charset="-128"/>
                        </a:rPr>
                        <a:t>具体的には、電話による注文受、発送の手配、</a:t>
                      </a:r>
                      <a:endParaRPr kumimoji="1" lang="en-US" altLang="ja-JP" sz="900" b="0" u="none" dirty="0">
                        <a:latin typeface="HG丸ｺﾞｼｯｸM-PRO" panose="020F0600000000000000" pitchFamily="50" charset="-128"/>
                        <a:ea typeface="HG丸ｺﾞｼｯｸM-PRO" panose="020F0600000000000000" pitchFamily="50" charset="-128"/>
                      </a:endParaRPr>
                    </a:p>
                    <a:p>
                      <a:r>
                        <a:rPr kumimoji="1" lang="ja-JP" altLang="en-US" sz="900" b="0" u="none" dirty="0">
                          <a:latin typeface="HG丸ｺﾞｼｯｸM-PRO" panose="020F0600000000000000" pitchFamily="50" charset="-128"/>
                          <a:ea typeface="HG丸ｺﾞｼｯｸM-PRO" panose="020F0600000000000000" pitchFamily="50" charset="-128"/>
                        </a:rPr>
                        <a:t>帳簿作成、伝票作成、請求書作成、備品の補充等</a:t>
                      </a:r>
                      <a:endParaRPr kumimoji="1" lang="en-US" altLang="ja-JP" sz="900" b="0" u="none" dirty="0">
                        <a:latin typeface="HG丸ｺﾞｼｯｸM-PRO" panose="020F0600000000000000" pitchFamily="50" charset="-128"/>
                        <a:ea typeface="HG丸ｺﾞｼｯｸM-PRO" panose="020F0600000000000000" pitchFamily="50" charset="-128"/>
                      </a:endParaRPr>
                    </a:p>
                  </a:txBody>
                  <a:tcPr/>
                </a:tc>
                <a:tc>
                  <a:txBody>
                    <a:bodyPr/>
                    <a:lstStyle/>
                    <a:p>
                      <a:r>
                        <a:rPr kumimoji="1" lang="ja-JP" altLang="en-US" sz="1100" dirty="0">
                          <a:latin typeface="HG丸ｺﾞｼｯｸM-PRO" panose="020F0600000000000000" pitchFamily="50" charset="-128"/>
                          <a:ea typeface="HG丸ｺﾞｼｯｸM-PRO" panose="020F0600000000000000" pitchFamily="50" charset="-128"/>
                        </a:rPr>
                        <a:t>金沢市増泉</a:t>
                      </a:r>
                      <a:endParaRPr kumimoji="1" lang="en-US" altLang="ja-JP" sz="1100" dirty="0">
                        <a:latin typeface="HG丸ｺﾞｼｯｸM-PRO" panose="020F0600000000000000" pitchFamily="50" charset="-128"/>
                        <a:ea typeface="HG丸ｺﾞｼｯｸM-PRO" panose="020F0600000000000000" pitchFamily="50" charset="-128"/>
                      </a:endParaRPr>
                    </a:p>
                    <a:p>
                      <a:r>
                        <a:rPr kumimoji="1" lang="ja-JP" altLang="en-US" sz="1100" dirty="0">
                          <a:latin typeface="HG丸ｺﾞｼｯｸM-PRO" panose="020F0600000000000000" pitchFamily="50" charset="-128"/>
                          <a:ea typeface="HG丸ｺﾞｼｯｸM-PRO" panose="020F0600000000000000" pitchFamily="50" charset="-128"/>
                        </a:rPr>
                        <a:t>　　</a:t>
                      </a:r>
                      <a:r>
                        <a:rPr kumimoji="1" lang="en-US" altLang="ja-JP" sz="1100" dirty="0">
                          <a:latin typeface="HG丸ｺﾞｼｯｸM-PRO" panose="020F0600000000000000" pitchFamily="50" charset="-128"/>
                          <a:ea typeface="HG丸ｺﾞｼｯｸM-PRO" panose="020F0600000000000000" pitchFamily="50" charset="-128"/>
                        </a:rPr>
                        <a:t>3-6-35</a:t>
                      </a:r>
                    </a:p>
                    <a:p>
                      <a:r>
                        <a:rPr kumimoji="1" lang="ja-JP" altLang="en-US" sz="1100" dirty="0">
                          <a:latin typeface="HG丸ｺﾞｼｯｸM-PRO" panose="020F0600000000000000" pitchFamily="50" charset="-128"/>
                          <a:ea typeface="HG丸ｺﾞｼｯｸM-PRO" panose="020F0600000000000000" pitchFamily="50" charset="-128"/>
                        </a:rPr>
                        <a:t>（本社工場）</a:t>
                      </a:r>
                      <a:endParaRPr kumimoji="1" lang="en-US" altLang="ja-JP" sz="1100" dirty="0">
                        <a:latin typeface="HG丸ｺﾞｼｯｸM-PRO" panose="020F0600000000000000" pitchFamily="50" charset="-128"/>
                        <a:ea typeface="HG丸ｺﾞｼｯｸM-PRO" panose="020F0600000000000000" pitchFamily="50" charset="-128"/>
                      </a:endParaRPr>
                    </a:p>
                    <a:p>
                      <a:endParaRPr kumimoji="1" lang="ja-JP" altLang="en-US" sz="1100" dirty="0">
                        <a:latin typeface="HG丸ｺﾞｼｯｸM-PRO" panose="020F0600000000000000" pitchFamily="50" charset="-128"/>
                        <a:ea typeface="HG丸ｺﾞｼｯｸM-PRO" panose="020F0600000000000000" pitchFamily="50" charset="-128"/>
                      </a:endParaRPr>
                    </a:p>
                  </a:txBody>
                  <a:tcPr/>
                </a:tc>
                <a:tc>
                  <a:txBody>
                    <a:bodyPr/>
                    <a:lstStyle/>
                    <a:p>
                      <a:r>
                        <a:rPr kumimoji="1" lang="en-US" altLang="ja-JP" sz="1100" dirty="0">
                          <a:latin typeface="HG丸ｺﾞｼｯｸM-PRO" panose="020F0600000000000000" pitchFamily="50" charset="-128"/>
                          <a:ea typeface="HG丸ｺﾞｼｯｸM-PRO" panose="020F0600000000000000" pitchFamily="50" charset="-128"/>
                        </a:rPr>
                        <a:t>17010-</a:t>
                      </a:r>
                    </a:p>
                    <a:p>
                      <a:r>
                        <a:rPr kumimoji="1" lang="en-US" altLang="ja-JP" sz="1100" dirty="0">
                          <a:latin typeface="HG丸ｺﾞｼｯｸM-PRO" panose="020F0600000000000000" pitchFamily="50" charset="-128"/>
                          <a:ea typeface="HG丸ｺﾞｼｯｸM-PRO" panose="020F0600000000000000" pitchFamily="50" charset="-128"/>
                        </a:rPr>
                        <a:t>14040261</a:t>
                      </a:r>
                      <a:endParaRPr kumimoji="1" lang="ja-JP" altLang="en-US" sz="1100" dirty="0">
                        <a:latin typeface="HG丸ｺﾞｼｯｸM-PRO" panose="020F0600000000000000" pitchFamily="50" charset="-128"/>
                        <a:ea typeface="HG丸ｺﾞｼｯｸM-PRO" panose="020F0600000000000000" pitchFamily="50" charset="-128"/>
                      </a:endParaRPr>
                    </a:p>
                  </a:txBody>
                  <a:tcPr/>
                </a:tc>
                <a:extLst>
                  <a:ext uri="{0D108BD9-81ED-4DB2-BD59-A6C34878D82A}">
                    <a16:rowId xmlns:a16="http://schemas.microsoft.com/office/drawing/2014/main" val="856544775"/>
                  </a:ext>
                </a:extLst>
              </a:tr>
            </a:tbl>
          </a:graphicData>
        </a:graphic>
      </p:graphicFrame>
      <p:pic>
        <p:nvPicPr>
          <p:cNvPr id="3" name="図 2">
            <a:extLst>
              <a:ext uri="{FF2B5EF4-FFF2-40B4-BE49-F238E27FC236}">
                <a16:creationId xmlns:a16="http://schemas.microsoft.com/office/drawing/2014/main" id="{FEA14A5D-5621-E379-4D62-677C5FDEC5EC}"/>
              </a:ext>
            </a:extLst>
          </p:cNvPr>
          <p:cNvPicPr>
            <a:picLocks noChangeAspect="1"/>
          </p:cNvPicPr>
          <p:nvPr/>
        </p:nvPicPr>
        <p:blipFill>
          <a:blip r:embed="rId4"/>
          <a:stretch>
            <a:fillRect/>
          </a:stretch>
        </p:blipFill>
        <p:spPr>
          <a:xfrm>
            <a:off x="5938410" y="4367899"/>
            <a:ext cx="731583" cy="780356"/>
          </a:xfrm>
          <a:prstGeom prst="rect">
            <a:avLst/>
          </a:prstGeom>
        </p:spPr>
      </p:pic>
      <p:pic>
        <p:nvPicPr>
          <p:cNvPr id="4" name="図 3">
            <a:extLst>
              <a:ext uri="{FF2B5EF4-FFF2-40B4-BE49-F238E27FC236}">
                <a16:creationId xmlns:a16="http://schemas.microsoft.com/office/drawing/2014/main" id="{D4E4758C-A015-1414-B858-B6954D8AC450}"/>
              </a:ext>
            </a:extLst>
          </p:cNvPr>
          <p:cNvPicPr>
            <a:picLocks noChangeAspect="1"/>
          </p:cNvPicPr>
          <p:nvPr/>
        </p:nvPicPr>
        <p:blipFill>
          <a:blip r:embed="rId4"/>
          <a:stretch>
            <a:fillRect/>
          </a:stretch>
        </p:blipFill>
        <p:spPr>
          <a:xfrm>
            <a:off x="3035256" y="3908732"/>
            <a:ext cx="731583" cy="780356"/>
          </a:xfrm>
          <a:prstGeom prst="rect">
            <a:avLst/>
          </a:prstGeom>
        </p:spPr>
      </p:pic>
      <p:sp>
        <p:nvSpPr>
          <p:cNvPr id="8" name="円形吹き出し 11">
            <a:extLst>
              <a:ext uri="{FF2B5EF4-FFF2-40B4-BE49-F238E27FC236}">
                <a16:creationId xmlns:a16="http://schemas.microsoft.com/office/drawing/2014/main" id="{F11EFC8F-A3EA-509E-C8B7-7397D118CFCC}"/>
              </a:ext>
            </a:extLst>
          </p:cNvPr>
          <p:cNvSpPr/>
          <p:nvPr/>
        </p:nvSpPr>
        <p:spPr>
          <a:xfrm>
            <a:off x="3523354" y="4563572"/>
            <a:ext cx="2155825" cy="778856"/>
          </a:xfrm>
          <a:prstGeom prst="wedgeEllipseCallout">
            <a:avLst>
              <a:gd name="adj1" fmla="val 63035"/>
              <a:gd name="adj2" fmla="val -17388"/>
            </a:avLst>
          </a:prstGeom>
          <a:solidFill>
            <a:schemeClr val="accent2">
              <a:lumMod val="20000"/>
              <a:lumOff val="80000"/>
            </a:scheme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tx1"/>
                </a:solidFill>
                <a:latin typeface="HG丸ｺﾞｼｯｸM-PRO" panose="020F0600000000000000" pitchFamily="50" charset="-128"/>
                <a:ea typeface="HG丸ｺﾞｼｯｸM-PRO" panose="020F0600000000000000" pitchFamily="50" charset="-128"/>
              </a:rPr>
              <a:t>両社とも、事務系の求人です！</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Owner xmlns="cde7ffc8-da22-451c-86a8-7d4be93d905a">
      <UserInfo>
        <DisplayName/>
        <AccountId xsi:nil="true"/>
        <AccountType/>
      </UserInfo>
    </Owner>
    <lcf76f155ced4ddcb4097134ff3c332f xmlns="cde7ffc8-da22-451c-86a8-7d4be93d905a">
      <Terms xmlns="http://schemas.microsoft.com/office/infopath/2007/PartnerControls"/>
    </lcf76f155ced4ddcb4097134ff3c332f>
    <TaxCatchAll xmlns="44856c1c-163a-4db4-9f2d-e69ab44d01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9E7CB1DDDDE014458D09C886BC1D5F08" ma:contentTypeVersion="14" ma:contentTypeDescription="新しいドキュメントを作成します。" ma:contentTypeScope="" ma:versionID="67d08a82466c4c52af8fc3ebd614ca71">
  <xsd:schema xmlns:xsd="http://www.w3.org/2001/XMLSchema" xmlns:xs="http://www.w3.org/2001/XMLSchema" xmlns:p="http://schemas.microsoft.com/office/2006/metadata/properties" xmlns:ns2="cde7ffc8-da22-451c-86a8-7d4be93d905a" xmlns:ns3="44856c1c-163a-4db4-9f2d-e69ab44d016d" targetNamespace="http://schemas.microsoft.com/office/2006/metadata/properties" ma:root="true" ma:fieldsID="587e8295aa4d55994b82982e5817ebca" ns2:_="" ns3:_="">
    <xsd:import namespace="cde7ffc8-da22-451c-86a8-7d4be93d905a"/>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e7ffc8-da22-451c-86a8-7d4be93d905a"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d00d59c-301f-4dc3-91fb-f74f10b6319f}"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B3B355-A2DA-41A2-AE60-33CEDFEAE184}">
  <ds:schemaRefs>
    <ds:schemaRef ds:uri="http://schemas.microsoft.com/sharepoint/v3/contenttype/forms"/>
  </ds:schemaRefs>
</ds:datastoreItem>
</file>

<file path=customXml/itemProps2.xml><?xml version="1.0" encoding="utf-8"?>
<ds:datastoreItem xmlns:ds="http://schemas.openxmlformats.org/officeDocument/2006/customXml" ds:itemID="{3CC0C8B6-B8DB-40DD-AF31-F6C39EF7850C}">
  <ds:schemaRefs>
    <ds:schemaRef ds:uri="http://purl.org/dc/elements/1.1/"/>
    <ds:schemaRef ds:uri="http://schemas.microsoft.com/office/infopath/2007/PartnerControls"/>
    <ds:schemaRef ds:uri="cde7ffc8-da22-451c-86a8-7d4be93d905a"/>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44856c1c-163a-4db4-9f2d-e69ab44d016d"/>
    <ds:schemaRef ds:uri="http://purl.org/dc/dcmitype/"/>
    <ds:schemaRef ds:uri="http://purl.org/dc/terms/"/>
  </ds:schemaRefs>
</ds:datastoreItem>
</file>

<file path=customXml/itemProps3.xml><?xml version="1.0" encoding="utf-8"?>
<ds:datastoreItem xmlns:ds="http://schemas.openxmlformats.org/officeDocument/2006/customXml" ds:itemID="{D8F53792-3524-45FF-B3F1-3C91897DAB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e7ffc8-da22-451c-86a8-7d4be93d905a"/>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Words>808</Words>
  <PresentationFormat>A4 210 x 297 mm</PresentationFormat>
  <Paragraphs>120</Paragraphs>
  <Slides>2</Slides>
  <Notes>2</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vt:i4>
      </vt:variant>
    </vt:vector>
  </HeadingPairs>
  <TitlesOfParts>
    <vt:vector size="12" baseType="lpstr">
      <vt:lpstr>HGP創英角ｺﾞｼｯｸUB</vt:lpstr>
      <vt:lpstr>HGS創英角ｺﾞｼｯｸUB</vt:lpstr>
      <vt:lpstr>HG丸ｺﾞｼｯｸM-PRO</vt:lpstr>
      <vt:lpstr>Meiryo UI</vt:lpstr>
      <vt:lpstr>ＭＳ Ｐゴシック</vt:lpstr>
      <vt:lpstr>游ゴシック</vt:lpstr>
      <vt:lpstr>Arial</vt:lpstr>
      <vt:lpstr>Calibri</vt:lpstr>
      <vt:lpstr>Times New Roman</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0x0101009E7CB1DDDDE014458D09C886BC1D5F08</vt:lpwstr>
  </property>
  <property fmtid="{D5CDD505-2E9C-101B-9397-08002B2CF9AE}" pid="3" name="MediaServiceImageTags">
    <vt:lpwstr/>
  </property>
</Properties>
</file>