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Lst>
  <p:notesMasterIdLst>
    <p:notesMasterId r:id="rId7"/>
  </p:notesMasterIdLst>
  <p:handoutMasterIdLst>
    <p:handoutMasterId r:id="rId8"/>
  </p:handoutMasterIdLst>
  <p:sldIdLst>
    <p:sldId id="314" r:id="rId5"/>
    <p:sldId id="316" r:id="rId6"/>
  </p:sldIdLst>
  <p:sldSz cx="6858000" cy="9906000" type="A4"/>
  <p:notesSz cx="6805613" cy="9939338"/>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浜田あいり"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FFCCFF"/>
    <a:srgbClr val="CCFFFF"/>
    <a:srgbClr val="66FFFF"/>
    <a:srgbClr val="99FFCC"/>
    <a:srgbClr val="99CCFF"/>
    <a:srgbClr val="66FF33"/>
    <a:srgbClr val="FF99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F6AD9-0CA5-8D72-786A-20CB5D825A88}" v="175" dt="2025-01-06T05:11:54.680"/>
    <p1510:client id="{D801FD78-EA00-EA0B-D823-B5A120CD10EF}" v="90" dt="2025-01-06T01:41:04.03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7" autoAdjust="0"/>
    <p:restoredTop sz="86426" autoAdjust="0"/>
  </p:normalViewPr>
  <p:slideViewPr>
    <p:cSldViewPr snapToGrid="0">
      <p:cViewPr>
        <p:scale>
          <a:sx n="80" d="100"/>
          <a:sy n="80" d="100"/>
        </p:scale>
        <p:origin x="186" y="-450"/>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presProps.xml" Type="http://schemas.openxmlformats.org/officeDocument/2006/relationships/presProps"/><Relationship Id="rId11" Target="viewProps.xml" Type="http://schemas.openxmlformats.org/officeDocument/2006/relationships/viewProps"/><Relationship Id="rId12" Target="theme/theme1.xml" Type="http://schemas.openxmlformats.org/officeDocument/2006/relationships/theme"/><Relationship Id="rId13" Target="tableStyles.xml" Type="http://schemas.openxmlformats.org/officeDocument/2006/relationships/tableStyles"/><Relationship Id="rId14" Target="changesInfos/changesInfo1.xml" Type="http://schemas.microsoft.com/office/2016/11/relationships/changesInfo"/><Relationship Id="rId15"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notesMasters/notesMaster1.xml" Type="http://schemas.openxmlformats.org/officeDocument/2006/relationships/notesMaster"/><Relationship Id="rId8" Target="handoutMasters/handoutMaster1.xml" Type="http://schemas.openxmlformats.org/officeDocument/2006/relationships/handoutMaster"/><Relationship Id="rId9" Target="commentAuthors.xml" Type="http://schemas.openxmlformats.org/officeDocument/2006/relationships/commentAuthors"/></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浜田あいり" userId="S::hafchs@kikan-ad.esb.mhlw.go.jp::7b43be26-ff90-4607-a336-d44ddb5b628c" providerId="AD" clId="Web-{83D97A72-A1E0-DC09-E5F1-E8F8171D35A6}"/>
    <pc:docChg chg="modSld">
      <pc:chgData name="浜田あいり" userId="S::hafchs@kikan-ad.esb.mhlw.go.jp::7b43be26-ff90-4607-a336-d44ddb5b628c" providerId="AD" clId="Web-{83D97A72-A1E0-DC09-E5F1-E8F8171D35A6}" dt="2024-10-02T02:16:28.861" v="1" actId="1076"/>
      <pc:docMkLst>
        <pc:docMk/>
      </pc:docMkLst>
      <pc:sldChg chg="modSp">
        <pc:chgData name="浜田あいり" userId="S::hafchs@kikan-ad.esb.mhlw.go.jp::7b43be26-ff90-4607-a336-d44ddb5b628c" providerId="AD" clId="Web-{83D97A72-A1E0-DC09-E5F1-E8F8171D35A6}" dt="2024-10-02T02:16:28.861" v="1" actId="1076"/>
        <pc:sldMkLst>
          <pc:docMk/>
          <pc:sldMk cId="0" sldId="316"/>
        </pc:sldMkLst>
      </pc:sldChg>
    </pc:docChg>
  </pc:docChgLst>
  <pc:docChgLst>
    <pc:chgData name="浜田あいり" userId="S::hafchs@kikan-ad.esb.mhlw.go.jp::7b43be26-ff90-4607-a336-d44ddb5b628c" providerId="AD" clId="Web-{005F7FBC-C734-D51A-5552-1A567D1DDC6B}"/>
    <pc:docChg chg="modSld">
      <pc:chgData name="浜田あいり" userId="S::hafchs@kikan-ad.esb.mhlw.go.jp::7b43be26-ff90-4607-a336-d44ddb5b628c" providerId="AD" clId="Web-{005F7FBC-C734-D51A-5552-1A567D1DDC6B}" dt="2024-10-08T02:30:32.360" v="38" actId="14100"/>
      <pc:docMkLst>
        <pc:docMk/>
      </pc:docMkLst>
      <pc:sldChg chg="modSp">
        <pc:chgData name="浜田あいり" userId="S::hafchs@kikan-ad.esb.mhlw.go.jp::7b43be26-ff90-4607-a336-d44ddb5b628c" providerId="AD" clId="Web-{005F7FBC-C734-D51A-5552-1A567D1DDC6B}" dt="2024-10-08T02:27:48.184" v="13" actId="20577"/>
        <pc:sldMkLst>
          <pc:docMk/>
          <pc:sldMk cId="0" sldId="314"/>
        </pc:sldMkLst>
        <pc:spChg chg="mod">
          <ac:chgData name="浜田あいり" userId="S::hafchs@kikan-ad.esb.mhlw.go.jp::7b43be26-ff90-4607-a336-d44ddb5b628c" providerId="AD" clId="Web-{005F7FBC-C734-D51A-5552-1A567D1DDC6B}" dt="2024-10-08T02:27:48.184" v="13" actId="20577"/>
          <ac:spMkLst>
            <pc:docMk/>
            <pc:sldMk cId="0" sldId="314"/>
            <ac:spMk id="4125" creationId="{85914AF6-DAD1-96A0-7133-9A14EDF4B563}"/>
          </ac:spMkLst>
        </pc:spChg>
      </pc:sldChg>
      <pc:sldChg chg="addSp delSp modSp">
        <pc:chgData name="浜田あいり" userId="S::hafchs@kikan-ad.esb.mhlw.go.jp::7b43be26-ff90-4607-a336-d44ddb5b628c" providerId="AD" clId="Web-{005F7FBC-C734-D51A-5552-1A567D1DDC6B}" dt="2024-10-08T02:30:32.360" v="38" actId="14100"/>
        <pc:sldMkLst>
          <pc:docMk/>
          <pc:sldMk cId="0" sldId="316"/>
        </pc:sldMkLst>
        <pc:graphicFrameChg chg="mod modGraphic">
          <ac:chgData name="浜田あいり" userId="S::hafchs@kikan-ad.esb.mhlw.go.jp::7b43be26-ff90-4607-a336-d44ddb5b628c" providerId="AD" clId="Web-{005F7FBC-C734-D51A-5552-1A567D1DDC6B}" dt="2024-10-08T02:28:01.325" v="29"/>
          <ac:graphicFrameMkLst>
            <pc:docMk/>
            <pc:sldMk cId="0" sldId="316"/>
            <ac:graphicFrameMk id="6" creationId="{D051FEEE-76FF-C2C0-B5DB-C19B3C47349C}"/>
          </ac:graphicFrameMkLst>
        </pc:graphicFrameChg>
      </pc:sldChg>
    </pc:docChg>
  </pc:docChgLst>
  <pc:docChgLst>
    <pc:chgData name="浜田あいり" userId="S::hafchs@kikan-ad.esb.mhlw.go.jp::7b43be26-ff90-4607-a336-d44ddb5b628c" providerId="AD" clId="Web-{0AE19980-F5EC-6BB8-5B4D-8F883C06E0D0}"/>
    <pc:docChg chg="modSld">
      <pc:chgData name="浜田あいり" userId="S::hafchs@kikan-ad.esb.mhlw.go.jp::7b43be26-ff90-4607-a336-d44ddb5b628c" providerId="AD" clId="Web-{0AE19980-F5EC-6BB8-5B4D-8F883C06E0D0}" dt="2024-10-02T02:31:33.141" v="63" actId="20577"/>
      <pc:docMkLst>
        <pc:docMk/>
      </pc:docMkLst>
      <pc:sldChg chg="modSp">
        <pc:chgData name="浜田あいり" userId="S::hafchs@kikan-ad.esb.mhlw.go.jp::7b43be26-ff90-4607-a336-d44ddb5b628c" providerId="AD" clId="Web-{0AE19980-F5EC-6BB8-5B4D-8F883C06E0D0}" dt="2024-10-02T02:31:33.141" v="63" actId="20577"/>
        <pc:sldMkLst>
          <pc:docMk/>
          <pc:sldMk cId="0" sldId="314"/>
        </pc:sldMkLst>
      </pc:sldChg>
    </pc:docChg>
  </pc:docChgLst>
  <pc:docChgLst>
    <pc:chgData name="浜田あいり" userId="S::hafchs@kikan-ad.esb.mhlw.go.jp::7b43be26-ff90-4607-a336-d44ddb5b628c" providerId="AD" clId="Web-{1C36196E-95AE-F6DC-E454-792808B5D9BE}"/>
    <pc:docChg chg="modSld">
      <pc:chgData name="浜田あいり" userId="S::hafchs@kikan-ad.esb.mhlw.go.jp::7b43be26-ff90-4607-a336-d44ddb5b628c" providerId="AD" clId="Web-{1C36196E-95AE-F6DC-E454-792808B5D9BE}" dt="2024-10-02T05:57:39.355" v="435" actId="20577"/>
      <pc:docMkLst>
        <pc:docMk/>
      </pc:docMkLst>
      <pc:sldChg chg="addSp delSp modSp">
        <pc:chgData name="浜田あいり" userId="S::hafchs@kikan-ad.esb.mhlw.go.jp::7b43be26-ff90-4607-a336-d44ddb5b628c" providerId="AD" clId="Web-{1C36196E-95AE-F6DC-E454-792808B5D9BE}" dt="2024-10-02T05:57:39.355" v="435" actId="20577"/>
        <pc:sldMkLst>
          <pc:docMk/>
          <pc:sldMk cId="0" sldId="314"/>
        </pc:sldMkLst>
      </pc:sldChg>
      <pc:sldChg chg="addSp delSp modSp">
        <pc:chgData name="浜田あいり" userId="S::hafchs@kikan-ad.esb.mhlw.go.jp::7b43be26-ff90-4607-a336-d44ddb5b628c" providerId="AD" clId="Web-{1C36196E-95AE-F6DC-E454-792808B5D9BE}" dt="2024-10-02T05:57:02.401" v="429" actId="1076"/>
        <pc:sldMkLst>
          <pc:docMk/>
          <pc:sldMk cId="0" sldId="316"/>
        </pc:sldMkLst>
      </pc:sldChg>
    </pc:docChg>
  </pc:docChgLst>
  <pc:docChgLst>
    <pc:chgData name="浜田あいり" userId="S::hafchs@kikan-ad.esb.mhlw.go.jp::7b43be26-ff90-4607-a336-d44ddb5b628c" providerId="AD" clId="Web-{BC0F6AD9-0CA5-8D72-786A-20CB5D825A88}"/>
    <pc:docChg chg="modSld">
      <pc:chgData name="浜田あいり" userId="S::hafchs@kikan-ad.esb.mhlw.go.jp::7b43be26-ff90-4607-a336-d44ddb5b628c" providerId="AD" clId="Web-{BC0F6AD9-0CA5-8D72-786A-20CB5D825A88}" dt="2025-01-06T05:11:37.211" v="90" actId="20577"/>
      <pc:docMkLst>
        <pc:docMk/>
      </pc:docMkLst>
      <pc:sldChg chg="modSp">
        <pc:chgData name="浜田あいり" userId="S::hafchs@kikan-ad.esb.mhlw.go.jp::7b43be26-ff90-4607-a336-d44ddb5b628c" providerId="AD" clId="Web-{BC0F6AD9-0CA5-8D72-786A-20CB5D825A88}" dt="2025-01-06T05:11:37.211" v="90" actId="20577"/>
        <pc:sldMkLst>
          <pc:docMk/>
          <pc:sldMk cId="0" sldId="314"/>
        </pc:sldMkLst>
        <pc:spChg chg="mod">
          <ac:chgData name="浜田あいり" userId="S::hafchs@kikan-ad.esb.mhlw.go.jp::7b43be26-ff90-4607-a336-d44ddb5b628c" providerId="AD" clId="Web-{BC0F6AD9-0CA5-8D72-786A-20CB5D825A88}" dt="2025-01-06T05:11:37.211" v="90" actId="20577"/>
          <ac:spMkLst>
            <pc:docMk/>
            <pc:sldMk cId="0" sldId="314"/>
            <ac:spMk id="11" creationId="{B574A54A-E840-D223-8642-CE2C1E485D9D}"/>
          </ac:spMkLst>
        </pc:spChg>
      </pc:sldChg>
    </pc:docChg>
  </pc:docChgLst>
  <pc:docChgLst>
    <pc:chgData name="浜田あいり" userId="S::hafchs@kikan-ad.esb.mhlw.go.jp::7b43be26-ff90-4607-a336-d44ddb5b628c" providerId="AD" clId="Web-{D801FD78-EA00-EA0B-D823-B5A120CD10EF}"/>
    <pc:docChg chg="modSld">
      <pc:chgData name="浜田あいり" userId="S::hafchs@kikan-ad.esb.mhlw.go.jp::7b43be26-ff90-4607-a336-d44ddb5b628c" providerId="AD" clId="Web-{D801FD78-EA00-EA0B-D823-B5A120CD10EF}" dt="2025-01-06T01:40:59.240" v="50" actId="20577"/>
      <pc:docMkLst>
        <pc:docMk/>
      </pc:docMkLst>
      <pc:sldChg chg="modSp">
        <pc:chgData name="浜田あいり" userId="S::hafchs@kikan-ad.esb.mhlw.go.jp::7b43be26-ff90-4607-a336-d44ddb5b628c" providerId="AD" clId="Web-{D801FD78-EA00-EA0B-D823-B5A120CD10EF}" dt="2025-01-06T01:40:59.240" v="50" actId="20577"/>
        <pc:sldMkLst>
          <pc:docMk/>
          <pc:sldMk cId="0" sldId="314"/>
        </pc:sldMkLst>
        <pc:spChg chg="mod">
          <ac:chgData name="浜田あいり" userId="S::hafchs@kikan-ad.esb.mhlw.go.jp::7b43be26-ff90-4607-a336-d44ddb5b628c" providerId="AD" clId="Web-{D801FD78-EA00-EA0B-D823-B5A120CD10EF}" dt="2025-01-06T01:40:59.240" v="50" actId="20577"/>
          <ac:spMkLst>
            <pc:docMk/>
            <pc:sldMk cId="0" sldId="314"/>
            <ac:spMk id="11" creationId="{B574A54A-E840-D223-8642-CE2C1E485D9D}"/>
          </ac:spMkLst>
        </pc:spChg>
      </pc:sldChg>
    </pc:docChg>
  </pc:docChgLst>
  <pc:docChgLst>
    <pc:chgData name="浜田あいり" userId="S::hafchs@kikan-ad.esb.mhlw.go.jp::7b43be26-ff90-4607-a336-d44ddb5b628c" providerId="AD" clId="Web-{22C3C771-9AAC-44FA-485A-99B6D2F62584}"/>
    <pc:docChg chg="modSld">
      <pc:chgData name="浜田あいり" userId="S::hafchs@kikan-ad.esb.mhlw.go.jp::7b43be26-ff90-4607-a336-d44ddb5b628c" providerId="AD" clId="Web-{22C3C771-9AAC-44FA-485A-99B6D2F62584}" dt="2024-10-04T06:22:34.684" v="59" actId="20577"/>
      <pc:docMkLst>
        <pc:docMk/>
      </pc:docMkLst>
      <pc:sldChg chg="addSp delSp modSp">
        <pc:chgData name="浜田あいり" userId="S::hafchs@kikan-ad.esb.mhlw.go.jp::7b43be26-ff90-4607-a336-d44ddb5b628c" providerId="AD" clId="Web-{22C3C771-9AAC-44FA-485A-99B6D2F62584}" dt="2024-10-04T06:22:34.684" v="59" actId="20577"/>
        <pc:sldMkLst>
          <pc:docMk/>
          <pc:sldMk cId="0" sldId="314"/>
        </pc:sldMkLst>
      </pc:sldChg>
    </pc:docChg>
  </pc:docChgLst>
</pc:chgInfo>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22A7609D-2F14-D098-4045-C3512EB2661A}"/>
              </a:ext>
            </a:extLst>
          </p:cNvPr>
          <p:cNvSpPr>
            <a:spLocks noGrp="1" noChangeArrowheads="1"/>
          </p:cNvSpPr>
          <p:nvPr>
            <p:ph type="hdr" sz="quarter"/>
          </p:nvPr>
        </p:nvSpPr>
        <p:spPr bwMode="auto">
          <a:xfrm>
            <a:off x="2" y="0"/>
            <a:ext cx="2949575" cy="496888"/>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eaLnBrk="1" hangingPunct="1">
              <a:defRPr sz="1200">
                <a:ea typeface="ＭＳ Ｐゴシック" pitchFamily="50" charset="-128"/>
              </a:defRPr>
            </a:lvl1pPr>
          </a:lstStyle>
          <a:p>
            <a:pPr>
              <a:defRPr/>
            </a:pPr>
            <a:endParaRPr lang="en-US" altLang="ja-JP" dirty="0"/>
          </a:p>
        </p:txBody>
      </p:sp>
      <p:sp>
        <p:nvSpPr>
          <p:cNvPr id="5123" name="Rectangle 1027">
            <a:extLst>
              <a:ext uri="{FF2B5EF4-FFF2-40B4-BE49-F238E27FC236}">
                <a16:creationId xmlns:a16="http://schemas.microsoft.com/office/drawing/2014/main" id="{7A64FC1E-2A0F-7C48-E422-B8FC57B4643C}"/>
              </a:ext>
            </a:extLst>
          </p:cNvPr>
          <p:cNvSpPr>
            <a:spLocks noGrp="1" noChangeArrowheads="1"/>
          </p:cNvSpPr>
          <p:nvPr>
            <p:ph type="dt" sz="quarter" idx="1"/>
          </p:nvPr>
        </p:nvSpPr>
        <p:spPr bwMode="auto">
          <a:xfrm>
            <a:off x="3856040" y="0"/>
            <a:ext cx="2949575" cy="496888"/>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algn="r" eaLnBrk="1" hangingPunct="1">
              <a:defRPr sz="1200">
                <a:ea typeface="ＭＳ Ｐゴシック" pitchFamily="50" charset="-128"/>
              </a:defRPr>
            </a:lvl1pPr>
          </a:lstStyle>
          <a:p>
            <a:pPr>
              <a:defRPr/>
            </a:pPr>
            <a:endParaRPr lang="en-US" altLang="ja-JP" dirty="0"/>
          </a:p>
        </p:txBody>
      </p:sp>
      <p:sp>
        <p:nvSpPr>
          <p:cNvPr id="5124" name="Rectangle 1028">
            <a:extLst>
              <a:ext uri="{FF2B5EF4-FFF2-40B4-BE49-F238E27FC236}">
                <a16:creationId xmlns:a16="http://schemas.microsoft.com/office/drawing/2014/main" id="{6633FC92-0F00-1377-B4BA-AB67EB8D54CB}"/>
              </a:ext>
            </a:extLst>
          </p:cNvPr>
          <p:cNvSpPr>
            <a:spLocks noGrp="1" noChangeArrowheads="1"/>
          </p:cNvSpPr>
          <p:nvPr>
            <p:ph type="ftr" sz="quarter" idx="2"/>
          </p:nvPr>
        </p:nvSpPr>
        <p:spPr bwMode="auto">
          <a:xfrm>
            <a:off x="2" y="9442451"/>
            <a:ext cx="2949575" cy="496888"/>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eaLnBrk="1" hangingPunct="1">
              <a:defRPr sz="1200">
                <a:ea typeface="ＭＳ Ｐゴシック" pitchFamily="50" charset="-128"/>
              </a:defRPr>
            </a:lvl1pPr>
          </a:lstStyle>
          <a:p>
            <a:pPr>
              <a:defRPr/>
            </a:pPr>
            <a:endParaRPr lang="en-US" altLang="ja-JP" dirty="0"/>
          </a:p>
        </p:txBody>
      </p:sp>
      <p:sp>
        <p:nvSpPr>
          <p:cNvPr id="5125" name="Rectangle 1029">
            <a:extLst>
              <a:ext uri="{FF2B5EF4-FFF2-40B4-BE49-F238E27FC236}">
                <a16:creationId xmlns:a16="http://schemas.microsoft.com/office/drawing/2014/main" id="{52555E3D-6E75-6A43-3566-7CFF16EE28ED}"/>
              </a:ext>
            </a:extLst>
          </p:cNvPr>
          <p:cNvSpPr>
            <a:spLocks noGrp="1" noChangeArrowheads="1"/>
          </p:cNvSpPr>
          <p:nvPr>
            <p:ph type="sldNum" sz="quarter" idx="3"/>
          </p:nvPr>
        </p:nvSpPr>
        <p:spPr bwMode="auto">
          <a:xfrm>
            <a:off x="3856040" y="9442451"/>
            <a:ext cx="2949575" cy="496888"/>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algn="r" eaLnBrk="1" hangingPunct="1">
              <a:defRPr sz="1200"/>
            </a:lvl1pPr>
          </a:lstStyle>
          <a:p>
            <a:fld id="{6D3D842B-5418-4211-9464-1D11C3DFF34E}" type="slidenum">
              <a:rPr lang="en-US" altLang="ja-JP"/>
              <a:pPr/>
              <a:t>‹#›</a:t>
            </a:fld>
            <a:endParaRPr lang="en-US" alt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362E4C0D-1C88-323D-1F3F-71D26939048E}"/>
              </a:ext>
            </a:extLst>
          </p:cNvPr>
          <p:cNvSpPr>
            <a:spLocks noGrp="1"/>
          </p:cNvSpPr>
          <p:nvPr>
            <p:ph type="hdr" sz="quarter"/>
          </p:nvPr>
        </p:nvSpPr>
        <p:spPr>
          <a:xfrm>
            <a:off x="2" y="0"/>
            <a:ext cx="2949575" cy="496888"/>
          </a:xfrm>
          <a:prstGeom prst="rect">
            <a:avLst/>
          </a:prstGeom>
        </p:spPr>
        <p:txBody>
          <a:bodyPr vert="horz" lIns="91166" tIns="45584" rIns="91166" bIns="45584" rtlCol="0"/>
          <a:lstStyle>
            <a:lvl1pPr algn="l" eaLnBrk="1" hangingPunct="1">
              <a:defRPr sz="1200">
                <a:ea typeface="ＭＳ Ｐゴシック" pitchFamily="50" charset="-128"/>
              </a:defRPr>
            </a:lvl1pPr>
          </a:lstStyle>
          <a:p>
            <a:pPr>
              <a:defRPr/>
            </a:pPr>
            <a:endParaRPr lang="ja-JP" altLang="en-US"/>
          </a:p>
        </p:txBody>
      </p:sp>
      <p:sp>
        <p:nvSpPr>
          <p:cNvPr id="3" name="日付プレースホルダ 2">
            <a:extLst>
              <a:ext uri="{FF2B5EF4-FFF2-40B4-BE49-F238E27FC236}">
                <a16:creationId xmlns:a16="http://schemas.microsoft.com/office/drawing/2014/main" id="{38D9F4D6-269E-0840-6C6C-30F3C69A988C}"/>
              </a:ext>
            </a:extLst>
          </p:cNvPr>
          <p:cNvSpPr>
            <a:spLocks noGrp="1"/>
          </p:cNvSpPr>
          <p:nvPr>
            <p:ph type="dt" idx="1"/>
          </p:nvPr>
        </p:nvSpPr>
        <p:spPr>
          <a:xfrm>
            <a:off x="3856038" y="0"/>
            <a:ext cx="2947987" cy="496888"/>
          </a:xfrm>
          <a:prstGeom prst="rect">
            <a:avLst/>
          </a:prstGeom>
        </p:spPr>
        <p:txBody>
          <a:bodyPr vert="horz" lIns="91166" tIns="45584" rIns="91166" bIns="45584" rtlCol="0"/>
          <a:lstStyle>
            <a:lvl1pPr algn="r" eaLnBrk="1" hangingPunct="1">
              <a:defRPr sz="1200">
                <a:ea typeface="ＭＳ Ｐゴシック" pitchFamily="50" charset="-128"/>
              </a:defRPr>
            </a:lvl1pPr>
          </a:lstStyle>
          <a:p>
            <a:pPr>
              <a:defRPr/>
            </a:pPr>
            <a:fld id="{871E5613-9DD3-4488-8081-E019957D9D3E}" type="datetimeFigureOut">
              <a:rPr lang="ja-JP" altLang="en-US"/>
              <a:pPr>
                <a:defRPr/>
              </a:pPr>
              <a:t>2025/12/26</a:t>
            </a:fld>
            <a:endParaRPr lang="ja-JP" altLang="en-US"/>
          </a:p>
        </p:txBody>
      </p:sp>
      <p:sp>
        <p:nvSpPr>
          <p:cNvPr id="4" name="スライド イメージ プレースホルダ 3">
            <a:extLst>
              <a:ext uri="{FF2B5EF4-FFF2-40B4-BE49-F238E27FC236}">
                <a16:creationId xmlns:a16="http://schemas.microsoft.com/office/drawing/2014/main" id="{5897B9AD-896D-30DE-CA5D-10A1462287B5}"/>
              </a:ext>
            </a:extLst>
          </p:cNvPr>
          <p:cNvSpPr>
            <a:spLocks noGrp="1" noRot="1" noChangeAspect="1"/>
          </p:cNvSpPr>
          <p:nvPr>
            <p:ph type="sldImg" idx="2"/>
          </p:nvPr>
        </p:nvSpPr>
        <p:spPr>
          <a:xfrm>
            <a:off x="2112963" y="744538"/>
            <a:ext cx="2579687" cy="3727450"/>
          </a:xfrm>
          <a:prstGeom prst="rect">
            <a:avLst/>
          </a:prstGeom>
          <a:noFill/>
          <a:ln w="12700">
            <a:solidFill>
              <a:prstClr val="black"/>
            </a:solidFill>
          </a:ln>
        </p:spPr>
        <p:txBody>
          <a:bodyPr vert="horz" lIns="91166" tIns="45584" rIns="91166" bIns="45584" rtlCol="0" anchor="ctr"/>
          <a:lstStyle/>
          <a:p>
            <a:pPr lvl="0"/>
            <a:endParaRPr lang="ja-JP" altLang="en-US" noProof="0"/>
          </a:p>
        </p:txBody>
      </p:sp>
      <p:sp>
        <p:nvSpPr>
          <p:cNvPr id="5" name="ノート プレースホルダ 4">
            <a:extLst>
              <a:ext uri="{FF2B5EF4-FFF2-40B4-BE49-F238E27FC236}">
                <a16:creationId xmlns:a16="http://schemas.microsoft.com/office/drawing/2014/main" id="{B151F8CF-FDB7-CCA4-81A9-EB3856002F2A}"/>
              </a:ext>
            </a:extLst>
          </p:cNvPr>
          <p:cNvSpPr>
            <a:spLocks noGrp="1"/>
          </p:cNvSpPr>
          <p:nvPr>
            <p:ph type="body" sz="quarter" idx="3"/>
          </p:nvPr>
        </p:nvSpPr>
        <p:spPr>
          <a:xfrm>
            <a:off x="682627" y="4721227"/>
            <a:ext cx="5440363" cy="4473575"/>
          </a:xfrm>
          <a:prstGeom prst="rect">
            <a:avLst/>
          </a:prstGeom>
        </p:spPr>
        <p:txBody>
          <a:bodyPr vert="horz" lIns="91166" tIns="45584" rIns="91166" bIns="4558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04667DDC-3964-DFEA-B831-0F407DF3AE67}"/>
              </a:ext>
            </a:extLst>
          </p:cNvPr>
          <p:cNvSpPr>
            <a:spLocks noGrp="1"/>
          </p:cNvSpPr>
          <p:nvPr>
            <p:ph type="ftr" sz="quarter" idx="4"/>
          </p:nvPr>
        </p:nvSpPr>
        <p:spPr>
          <a:xfrm>
            <a:off x="2" y="9440863"/>
            <a:ext cx="2949575" cy="496887"/>
          </a:xfrm>
          <a:prstGeom prst="rect">
            <a:avLst/>
          </a:prstGeom>
        </p:spPr>
        <p:txBody>
          <a:bodyPr vert="horz" lIns="91166" tIns="45584" rIns="91166" bIns="45584" rtlCol="0" anchor="b"/>
          <a:lstStyle>
            <a:lvl1pPr algn="l" eaLnBrk="1" hangingPunct="1">
              <a:defRPr sz="1200">
                <a:ea typeface="ＭＳ Ｐゴシック" pitchFamily="50" charset="-128"/>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620EFA17-D6CA-B132-724F-DDE085B0B567}"/>
              </a:ext>
            </a:extLst>
          </p:cNvPr>
          <p:cNvSpPr>
            <a:spLocks noGrp="1"/>
          </p:cNvSpPr>
          <p:nvPr>
            <p:ph type="sldNum" sz="quarter" idx="5"/>
          </p:nvPr>
        </p:nvSpPr>
        <p:spPr>
          <a:xfrm>
            <a:off x="3856038" y="9440863"/>
            <a:ext cx="2947987" cy="496887"/>
          </a:xfrm>
          <a:prstGeom prst="rect">
            <a:avLst/>
          </a:prstGeom>
        </p:spPr>
        <p:txBody>
          <a:bodyPr vert="horz" wrap="square" lIns="91166" tIns="45584" rIns="91166" bIns="45584" numCol="1" anchor="b" anchorCtr="0" compatLnSpc="1">
            <a:prstTxWarp prst="textNoShape">
              <a:avLst/>
            </a:prstTxWarp>
          </a:bodyPr>
          <a:lstStyle>
            <a:lvl1pPr algn="r" eaLnBrk="1" hangingPunct="1">
              <a:defRPr sz="1200"/>
            </a:lvl1pPr>
          </a:lstStyle>
          <a:p>
            <a:fld id="{C7CC44E8-CBF9-403C-B02D-A7AACDD75FEC}"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a:extLst>
              <a:ext uri="{FF2B5EF4-FFF2-40B4-BE49-F238E27FC236}">
                <a16:creationId xmlns:a16="http://schemas.microsoft.com/office/drawing/2014/main" id="{A852DB24-08AA-A6EA-A458-D8EE3A89B5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 2">
            <a:extLst>
              <a:ext uri="{FF2B5EF4-FFF2-40B4-BE49-F238E27FC236}">
                <a16:creationId xmlns:a16="http://schemas.microsoft.com/office/drawing/2014/main" id="{F45DBE5F-937A-B542-BB95-9E78D8AA90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参加申込書（表）</a:t>
            </a:r>
          </a:p>
        </p:txBody>
      </p:sp>
      <p:sp>
        <p:nvSpPr>
          <p:cNvPr id="5124" name="スライド番号プレースホルダ 3">
            <a:extLst>
              <a:ext uri="{FF2B5EF4-FFF2-40B4-BE49-F238E27FC236}">
                <a16:creationId xmlns:a16="http://schemas.microsoft.com/office/drawing/2014/main" id="{779E458F-8225-704E-319D-10279DEB1A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33250" indent="-276159">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33203" indent="-219023">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590294" indent="-219023">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47384" indent="-219023">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04476" indent="-21902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61566" indent="-21902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18655" indent="-21902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75746" indent="-21902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EC8A06-A8DE-4705-B861-514ED2A4481F}" type="slidenum">
              <a:rPr lang="ja-JP" altLang="en-US">
                <a:latin typeface="Times New Roman" panose="02020603050405020304" pitchFamily="18" charset="0"/>
              </a:rPr>
              <a:pPr>
                <a:spcBef>
                  <a:spcPct val="0"/>
                </a:spcBef>
              </a:pPr>
              <a:t>1</a:t>
            </a:fld>
            <a:endParaRPr lang="ja-JP"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E5DFE830-757A-5B54-3260-6CD848ACE0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8F85C941-F5E3-FACF-100C-41F77EA6A7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172" name="スライド番号プレースホルダー 3">
            <a:extLst>
              <a:ext uri="{FF2B5EF4-FFF2-40B4-BE49-F238E27FC236}">
                <a16:creationId xmlns:a16="http://schemas.microsoft.com/office/drawing/2014/main" id="{59F74520-0051-3B46-A61D-079C9656A9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34" charset="-128"/>
              </a:defRPr>
            </a:lvl1pPr>
            <a:lvl2pPr marL="741185" indent="-282508">
              <a:spcBef>
                <a:spcPct val="30000"/>
              </a:spcBef>
              <a:defRPr kumimoji="1" sz="1200">
                <a:solidFill>
                  <a:schemeClr val="tx1"/>
                </a:solidFill>
                <a:latin typeface="Calibri" panose="020F0502020204030204" pitchFamily="34" charset="0"/>
                <a:ea typeface="ＭＳ Ｐゴシック" panose="020B0600070205080204" pitchFamily="34" charset="-128"/>
              </a:defRPr>
            </a:lvl2pPr>
            <a:lvl3pPr marL="1142726" indent="-225371">
              <a:spcBef>
                <a:spcPct val="30000"/>
              </a:spcBef>
              <a:defRPr kumimoji="1" sz="1200">
                <a:solidFill>
                  <a:schemeClr val="tx1"/>
                </a:solidFill>
                <a:latin typeface="Calibri" panose="020F0502020204030204" pitchFamily="34" charset="0"/>
                <a:ea typeface="ＭＳ Ｐゴシック" panose="020B0600070205080204" pitchFamily="34" charset="-128"/>
              </a:defRPr>
            </a:lvl3pPr>
            <a:lvl4pPr marL="1601404" indent="-225371">
              <a:spcBef>
                <a:spcPct val="30000"/>
              </a:spcBef>
              <a:defRPr kumimoji="1" sz="1200">
                <a:solidFill>
                  <a:schemeClr val="tx1"/>
                </a:solidFill>
                <a:latin typeface="Calibri" panose="020F0502020204030204" pitchFamily="34" charset="0"/>
                <a:ea typeface="ＭＳ Ｐゴシック" panose="020B0600070205080204" pitchFamily="34" charset="-128"/>
              </a:defRPr>
            </a:lvl4pPr>
            <a:lvl5pPr marL="2060082" indent="-225371">
              <a:spcBef>
                <a:spcPct val="30000"/>
              </a:spcBef>
              <a:defRPr kumimoji="1" sz="1200">
                <a:solidFill>
                  <a:schemeClr val="tx1"/>
                </a:solidFill>
                <a:latin typeface="Calibri" panose="020F0502020204030204" pitchFamily="34" charset="0"/>
                <a:ea typeface="ＭＳ Ｐゴシック" panose="020B0600070205080204" pitchFamily="34" charset="-128"/>
              </a:defRPr>
            </a:lvl5pPr>
            <a:lvl6pPr marL="2517172" indent="-22537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6pPr>
            <a:lvl7pPr marL="2974263" indent="-22537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7pPr>
            <a:lvl8pPr marL="3431353" indent="-22537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8pPr>
            <a:lvl9pPr marL="3888445" indent="-225371"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1F03BF-FB65-48C9-AFE0-257C0B600174}" type="slidenum">
              <a:rPr lang="ja-JP" altLang="en-US">
                <a:latin typeface="Times New Roman" panose="02020603050405020304" pitchFamily="18" charset="0"/>
              </a:rPr>
              <a:pPr>
                <a:spcBef>
                  <a:spcPct val="0"/>
                </a:spcBef>
              </a:pPr>
              <a:t>2</a:t>
            </a:fld>
            <a:endParaRPr lang="ja-JP" altLang="en-US">
              <a:latin typeface="Times New Roman" panose="02020603050405020304" pitchFamily="18" charset="0"/>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4"/>
            <a:ext cx="5829300" cy="2123369"/>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DC9CFB8-329F-91FF-B32C-B851E5F1FF86}"/>
              </a:ext>
            </a:extLst>
          </p:cNvPr>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a:extLst>
              <a:ext uri="{FF2B5EF4-FFF2-40B4-BE49-F238E27FC236}">
                <a16:creationId xmlns:a16="http://schemas.microsoft.com/office/drawing/2014/main" id="{630F9066-8B8E-5E46-AD93-5F98F85F3E6C}"/>
              </a:ext>
            </a:extLst>
          </p:cNvPr>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AA19B42D-D32F-55ED-A838-4C339F56E4FF}"/>
              </a:ext>
            </a:extLst>
          </p:cNvPr>
          <p:cNvSpPr>
            <a:spLocks noGrp="1"/>
          </p:cNvSpPr>
          <p:nvPr>
            <p:ph type="sldNum" sz="quarter" idx="12"/>
          </p:nvPr>
        </p:nvSpPr>
        <p:spPr/>
        <p:txBody>
          <a:bodyPr/>
          <a:lstStyle>
            <a:lvl1pPr>
              <a:defRPr/>
            </a:lvl1pPr>
          </a:lstStyle>
          <a:p>
            <a:fld id="{01A0B40C-463F-4B97-BADE-DDB7F950AEC1}" type="slidenum">
              <a:rPr lang="en-US" altLang="ja-JP"/>
              <a:pPr/>
              <a:t>‹#›</a:t>
            </a:fld>
            <a:endParaRPr lang="en-US" altLang="ja-JP" dirty="0"/>
          </a:p>
        </p:txBody>
      </p:sp>
    </p:spTree>
    <p:extLst>
      <p:ext uri="{BB962C8B-B14F-4D97-AF65-F5344CB8AC3E}">
        <p14:creationId xmlns:p14="http://schemas.microsoft.com/office/powerpoint/2010/main" val="304212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B5CDBCE-20CE-3773-0874-ABEF26B7734A}"/>
              </a:ext>
            </a:extLst>
          </p:cNvPr>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a:extLst>
              <a:ext uri="{FF2B5EF4-FFF2-40B4-BE49-F238E27FC236}">
                <a16:creationId xmlns:a16="http://schemas.microsoft.com/office/drawing/2014/main" id="{B0304D7B-9BF5-2B4C-E380-FCA4F957D72B}"/>
              </a:ext>
            </a:extLst>
          </p:cNvPr>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D6D06425-05B7-CAE7-1AD8-EE538E643849}"/>
              </a:ext>
            </a:extLst>
          </p:cNvPr>
          <p:cNvSpPr>
            <a:spLocks noGrp="1"/>
          </p:cNvSpPr>
          <p:nvPr>
            <p:ph type="sldNum" sz="quarter" idx="12"/>
          </p:nvPr>
        </p:nvSpPr>
        <p:spPr/>
        <p:txBody>
          <a:bodyPr/>
          <a:lstStyle>
            <a:lvl1pPr>
              <a:defRPr/>
            </a:lvl1pPr>
          </a:lstStyle>
          <a:p>
            <a:fld id="{EAF6948A-10A4-442B-B64B-6D2409B39CDA}" type="slidenum">
              <a:rPr lang="en-US" altLang="ja-JP"/>
              <a:pPr/>
              <a:t>‹#›</a:t>
            </a:fld>
            <a:endParaRPr lang="en-US" altLang="ja-JP" dirty="0"/>
          </a:p>
        </p:txBody>
      </p:sp>
    </p:spTree>
    <p:extLst>
      <p:ext uri="{BB962C8B-B14F-4D97-AF65-F5344CB8AC3E}">
        <p14:creationId xmlns:p14="http://schemas.microsoft.com/office/powerpoint/2010/main" val="160618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7177" y="573264"/>
            <a:ext cx="3357563" cy="122082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52D694D-61D0-75CB-D90D-B9A1BB96B430}"/>
              </a:ext>
            </a:extLst>
          </p:cNvPr>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a:extLst>
              <a:ext uri="{FF2B5EF4-FFF2-40B4-BE49-F238E27FC236}">
                <a16:creationId xmlns:a16="http://schemas.microsoft.com/office/drawing/2014/main" id="{6F627336-6633-FC49-F3E8-8C558372D275}"/>
              </a:ext>
            </a:extLst>
          </p:cNvPr>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B2C7006D-36A1-673F-9F07-EAC952FECD65}"/>
              </a:ext>
            </a:extLst>
          </p:cNvPr>
          <p:cNvSpPr>
            <a:spLocks noGrp="1"/>
          </p:cNvSpPr>
          <p:nvPr>
            <p:ph type="sldNum" sz="quarter" idx="12"/>
          </p:nvPr>
        </p:nvSpPr>
        <p:spPr/>
        <p:txBody>
          <a:bodyPr/>
          <a:lstStyle>
            <a:lvl1pPr>
              <a:defRPr/>
            </a:lvl1pPr>
          </a:lstStyle>
          <a:p>
            <a:fld id="{EC15590A-0CF4-42C8-9CE2-3C88F30E1186}" type="slidenum">
              <a:rPr lang="en-US" altLang="ja-JP"/>
              <a:pPr/>
              <a:t>‹#›</a:t>
            </a:fld>
            <a:endParaRPr lang="en-US" altLang="ja-JP" dirty="0"/>
          </a:p>
        </p:txBody>
      </p:sp>
    </p:spTree>
    <p:extLst>
      <p:ext uri="{BB962C8B-B14F-4D97-AF65-F5344CB8AC3E}">
        <p14:creationId xmlns:p14="http://schemas.microsoft.com/office/powerpoint/2010/main" val="32741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A7AE9D3-E072-681C-2F47-F77AE827A3B8}"/>
              </a:ext>
            </a:extLst>
          </p:cNvPr>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a:extLst>
              <a:ext uri="{FF2B5EF4-FFF2-40B4-BE49-F238E27FC236}">
                <a16:creationId xmlns:a16="http://schemas.microsoft.com/office/drawing/2014/main" id="{3A67A47E-5683-EC83-C6A8-E135B34D28F4}"/>
              </a:ext>
            </a:extLst>
          </p:cNvPr>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6D998EBB-7F1F-66B1-A689-5437453DAF69}"/>
              </a:ext>
            </a:extLst>
          </p:cNvPr>
          <p:cNvSpPr>
            <a:spLocks noGrp="1"/>
          </p:cNvSpPr>
          <p:nvPr>
            <p:ph type="sldNum" sz="quarter" idx="12"/>
          </p:nvPr>
        </p:nvSpPr>
        <p:spPr/>
        <p:txBody>
          <a:bodyPr/>
          <a:lstStyle>
            <a:lvl1pPr>
              <a:defRPr/>
            </a:lvl1pPr>
          </a:lstStyle>
          <a:p>
            <a:fld id="{2AE9E876-F372-4E0F-9E7B-6C30A2763DE4}" type="slidenum">
              <a:rPr lang="en-US" altLang="ja-JP"/>
              <a:pPr/>
              <a:t>‹#›</a:t>
            </a:fld>
            <a:endParaRPr lang="en-US" altLang="ja-JP" dirty="0"/>
          </a:p>
        </p:txBody>
      </p:sp>
    </p:spTree>
    <p:extLst>
      <p:ext uri="{BB962C8B-B14F-4D97-AF65-F5344CB8AC3E}">
        <p14:creationId xmlns:p14="http://schemas.microsoft.com/office/powerpoint/2010/main" val="347043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89E62030-FAAB-D223-826C-8D86963667B1}"/>
              </a:ext>
            </a:extLst>
          </p:cNvPr>
          <p:cNvSpPr>
            <a:spLocks noGrp="1"/>
          </p:cNvSpPr>
          <p:nvPr>
            <p:ph type="dt" sz="half" idx="10"/>
          </p:nvPr>
        </p:nvSpPr>
        <p:spPr/>
        <p:txBody>
          <a:bodyPr/>
          <a:lstStyle>
            <a:lvl1pPr>
              <a:defRPr/>
            </a:lvl1pPr>
          </a:lstStyle>
          <a:p>
            <a:pPr>
              <a:defRPr/>
            </a:pPr>
            <a:endParaRPr lang="en-US" altLang="ja-JP" dirty="0"/>
          </a:p>
        </p:txBody>
      </p:sp>
      <p:sp>
        <p:nvSpPr>
          <p:cNvPr id="5" name="フッター プレースホルダー 4">
            <a:extLst>
              <a:ext uri="{FF2B5EF4-FFF2-40B4-BE49-F238E27FC236}">
                <a16:creationId xmlns:a16="http://schemas.microsoft.com/office/drawing/2014/main" id="{45A9607D-26F6-4D7C-E919-CB5108668C11}"/>
              </a:ext>
            </a:extLst>
          </p:cNvPr>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591BB2DB-7C35-7FCA-C85F-EA85847ADFA1}"/>
              </a:ext>
            </a:extLst>
          </p:cNvPr>
          <p:cNvSpPr>
            <a:spLocks noGrp="1"/>
          </p:cNvSpPr>
          <p:nvPr>
            <p:ph type="sldNum" sz="quarter" idx="12"/>
          </p:nvPr>
        </p:nvSpPr>
        <p:spPr/>
        <p:txBody>
          <a:bodyPr/>
          <a:lstStyle>
            <a:lvl1pPr>
              <a:defRPr/>
            </a:lvl1pPr>
          </a:lstStyle>
          <a:p>
            <a:fld id="{12000C46-3FED-4D32-BD7D-1F9245831C68}" type="slidenum">
              <a:rPr lang="en-US" altLang="ja-JP"/>
              <a:pPr/>
              <a:t>‹#›</a:t>
            </a:fld>
            <a:endParaRPr lang="en-US" altLang="ja-JP" dirty="0"/>
          </a:p>
        </p:txBody>
      </p:sp>
    </p:spTree>
    <p:extLst>
      <p:ext uri="{BB962C8B-B14F-4D97-AF65-F5344CB8AC3E}">
        <p14:creationId xmlns:p14="http://schemas.microsoft.com/office/powerpoint/2010/main" val="33245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57177" y="3338692"/>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2628902" y="3338692"/>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C985E27-2E0C-7727-08FD-BDDDB18DE3A8}"/>
              </a:ext>
            </a:extLst>
          </p:cNvPr>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ー 4">
            <a:extLst>
              <a:ext uri="{FF2B5EF4-FFF2-40B4-BE49-F238E27FC236}">
                <a16:creationId xmlns:a16="http://schemas.microsoft.com/office/drawing/2014/main" id="{99F58AA9-F7CC-52B4-1C51-28F1995E31DF}"/>
              </a:ext>
            </a:extLst>
          </p:cNvPr>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a:extLst>
              <a:ext uri="{FF2B5EF4-FFF2-40B4-BE49-F238E27FC236}">
                <a16:creationId xmlns:a16="http://schemas.microsoft.com/office/drawing/2014/main" id="{D8E44C83-B193-3174-BC75-FD3FDFE6EB9A}"/>
              </a:ext>
            </a:extLst>
          </p:cNvPr>
          <p:cNvSpPr>
            <a:spLocks noGrp="1"/>
          </p:cNvSpPr>
          <p:nvPr>
            <p:ph type="sldNum" sz="quarter" idx="12"/>
          </p:nvPr>
        </p:nvSpPr>
        <p:spPr/>
        <p:txBody>
          <a:bodyPr/>
          <a:lstStyle>
            <a:lvl1pPr>
              <a:defRPr/>
            </a:lvl1pPr>
          </a:lstStyle>
          <a:p>
            <a:fld id="{2741FB6B-951A-431E-9E24-F226F9FF18A6}" type="slidenum">
              <a:rPr lang="en-US" altLang="ja-JP"/>
              <a:pPr/>
              <a:t>‹#›</a:t>
            </a:fld>
            <a:endParaRPr lang="en-US" altLang="ja-JP" dirty="0"/>
          </a:p>
        </p:txBody>
      </p:sp>
    </p:spTree>
    <p:extLst>
      <p:ext uri="{BB962C8B-B14F-4D97-AF65-F5344CB8AC3E}">
        <p14:creationId xmlns:p14="http://schemas.microsoft.com/office/powerpoint/2010/main" val="310733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3771"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896A6AE-625C-F926-4D48-82A285DF1890}"/>
              </a:ext>
            </a:extLst>
          </p:cNvPr>
          <p:cNvSpPr>
            <a:spLocks noGrp="1"/>
          </p:cNvSpPr>
          <p:nvPr>
            <p:ph type="dt" sz="half" idx="10"/>
          </p:nvPr>
        </p:nvSpPr>
        <p:spPr/>
        <p:txBody>
          <a:bodyPr/>
          <a:lstStyle>
            <a:lvl1pPr>
              <a:defRPr/>
            </a:lvl1pPr>
          </a:lstStyle>
          <a:p>
            <a:pPr>
              <a:defRPr/>
            </a:pPr>
            <a:endParaRPr lang="en-US" altLang="ja-JP" dirty="0"/>
          </a:p>
        </p:txBody>
      </p:sp>
      <p:sp>
        <p:nvSpPr>
          <p:cNvPr id="8" name="フッター プレースホルダー 4">
            <a:extLst>
              <a:ext uri="{FF2B5EF4-FFF2-40B4-BE49-F238E27FC236}">
                <a16:creationId xmlns:a16="http://schemas.microsoft.com/office/drawing/2014/main" id="{0E29E313-5576-A941-771B-911885924973}"/>
              </a:ext>
            </a:extLst>
          </p:cNvPr>
          <p:cNvSpPr>
            <a:spLocks noGrp="1"/>
          </p:cNvSpPr>
          <p:nvPr>
            <p:ph type="ftr" sz="quarter" idx="11"/>
          </p:nvPr>
        </p:nvSpPr>
        <p:spPr/>
        <p:txBody>
          <a:bodyPr/>
          <a:lstStyle>
            <a:lvl1pPr>
              <a:defRPr/>
            </a:lvl1pPr>
          </a:lstStyle>
          <a:p>
            <a:pPr>
              <a:defRPr/>
            </a:pPr>
            <a:endParaRPr lang="en-US" altLang="ja-JP" dirty="0"/>
          </a:p>
        </p:txBody>
      </p:sp>
      <p:sp>
        <p:nvSpPr>
          <p:cNvPr id="9" name="スライド番号プレースホルダー 5">
            <a:extLst>
              <a:ext uri="{FF2B5EF4-FFF2-40B4-BE49-F238E27FC236}">
                <a16:creationId xmlns:a16="http://schemas.microsoft.com/office/drawing/2014/main" id="{BBA28CD2-63B2-7B72-D009-AFA9CE436A13}"/>
              </a:ext>
            </a:extLst>
          </p:cNvPr>
          <p:cNvSpPr>
            <a:spLocks noGrp="1"/>
          </p:cNvSpPr>
          <p:nvPr>
            <p:ph type="sldNum" sz="quarter" idx="12"/>
          </p:nvPr>
        </p:nvSpPr>
        <p:spPr/>
        <p:txBody>
          <a:bodyPr/>
          <a:lstStyle>
            <a:lvl1pPr>
              <a:defRPr/>
            </a:lvl1pPr>
          </a:lstStyle>
          <a:p>
            <a:fld id="{4D98617A-B577-439E-B1B6-89F09BE6E178}" type="slidenum">
              <a:rPr lang="en-US" altLang="ja-JP"/>
              <a:pPr/>
              <a:t>‹#›</a:t>
            </a:fld>
            <a:endParaRPr lang="en-US" altLang="ja-JP" dirty="0"/>
          </a:p>
        </p:txBody>
      </p:sp>
    </p:spTree>
    <p:extLst>
      <p:ext uri="{BB962C8B-B14F-4D97-AF65-F5344CB8AC3E}">
        <p14:creationId xmlns:p14="http://schemas.microsoft.com/office/powerpoint/2010/main" val="104755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44FF73C0-EFAC-DC85-46D0-A244F367E5A2}"/>
              </a:ext>
            </a:extLst>
          </p:cNvPr>
          <p:cNvSpPr>
            <a:spLocks noGrp="1"/>
          </p:cNvSpPr>
          <p:nvPr>
            <p:ph type="dt" sz="half" idx="10"/>
          </p:nvPr>
        </p:nvSpPr>
        <p:spPr/>
        <p:txBody>
          <a:bodyPr/>
          <a:lstStyle>
            <a:lvl1pPr>
              <a:defRPr/>
            </a:lvl1pPr>
          </a:lstStyle>
          <a:p>
            <a:pPr>
              <a:defRPr/>
            </a:pPr>
            <a:endParaRPr lang="en-US" altLang="ja-JP" dirty="0"/>
          </a:p>
        </p:txBody>
      </p:sp>
      <p:sp>
        <p:nvSpPr>
          <p:cNvPr id="4" name="フッター プレースホルダー 4">
            <a:extLst>
              <a:ext uri="{FF2B5EF4-FFF2-40B4-BE49-F238E27FC236}">
                <a16:creationId xmlns:a16="http://schemas.microsoft.com/office/drawing/2014/main" id="{3655B47E-9365-BA52-AA32-6832B7FBC653}"/>
              </a:ext>
            </a:extLst>
          </p:cNvPr>
          <p:cNvSpPr>
            <a:spLocks noGrp="1"/>
          </p:cNvSpPr>
          <p:nvPr>
            <p:ph type="ftr" sz="quarter" idx="11"/>
          </p:nvPr>
        </p:nvSpPr>
        <p:spPr/>
        <p:txBody>
          <a:bodyPr/>
          <a:lstStyle>
            <a:lvl1pPr>
              <a:defRPr/>
            </a:lvl1pPr>
          </a:lstStyle>
          <a:p>
            <a:pPr>
              <a:defRPr/>
            </a:pPr>
            <a:endParaRPr lang="en-US" altLang="ja-JP" dirty="0"/>
          </a:p>
        </p:txBody>
      </p:sp>
      <p:sp>
        <p:nvSpPr>
          <p:cNvPr id="5" name="スライド番号プレースホルダー 5">
            <a:extLst>
              <a:ext uri="{FF2B5EF4-FFF2-40B4-BE49-F238E27FC236}">
                <a16:creationId xmlns:a16="http://schemas.microsoft.com/office/drawing/2014/main" id="{0216A486-1A48-A75C-9771-B470A7CB1148}"/>
              </a:ext>
            </a:extLst>
          </p:cNvPr>
          <p:cNvSpPr>
            <a:spLocks noGrp="1"/>
          </p:cNvSpPr>
          <p:nvPr>
            <p:ph type="sldNum" sz="quarter" idx="12"/>
          </p:nvPr>
        </p:nvSpPr>
        <p:spPr/>
        <p:txBody>
          <a:bodyPr/>
          <a:lstStyle>
            <a:lvl1pPr>
              <a:defRPr/>
            </a:lvl1pPr>
          </a:lstStyle>
          <a:p>
            <a:fld id="{B898A3FE-358A-453E-AEC7-B0F793EC9605}" type="slidenum">
              <a:rPr lang="en-US" altLang="ja-JP"/>
              <a:pPr/>
              <a:t>‹#›</a:t>
            </a:fld>
            <a:endParaRPr lang="en-US" altLang="ja-JP" dirty="0"/>
          </a:p>
        </p:txBody>
      </p:sp>
    </p:spTree>
    <p:extLst>
      <p:ext uri="{BB962C8B-B14F-4D97-AF65-F5344CB8AC3E}">
        <p14:creationId xmlns:p14="http://schemas.microsoft.com/office/powerpoint/2010/main" val="227986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CE3B467E-622D-B5C3-BE18-CD7F87E699C6}"/>
              </a:ext>
            </a:extLst>
          </p:cNvPr>
          <p:cNvSpPr>
            <a:spLocks noGrp="1"/>
          </p:cNvSpPr>
          <p:nvPr>
            <p:ph type="dt" sz="half" idx="10"/>
          </p:nvPr>
        </p:nvSpPr>
        <p:spPr/>
        <p:txBody>
          <a:bodyPr/>
          <a:lstStyle>
            <a:lvl1pPr>
              <a:defRPr/>
            </a:lvl1pPr>
          </a:lstStyle>
          <a:p>
            <a:pPr>
              <a:defRPr/>
            </a:pPr>
            <a:endParaRPr lang="en-US" altLang="ja-JP" dirty="0"/>
          </a:p>
        </p:txBody>
      </p:sp>
      <p:sp>
        <p:nvSpPr>
          <p:cNvPr id="3" name="フッター プレースホルダー 4">
            <a:extLst>
              <a:ext uri="{FF2B5EF4-FFF2-40B4-BE49-F238E27FC236}">
                <a16:creationId xmlns:a16="http://schemas.microsoft.com/office/drawing/2014/main" id="{FAB62912-474A-5217-5DAB-ED5B757A38C4}"/>
              </a:ext>
            </a:extLst>
          </p:cNvPr>
          <p:cNvSpPr>
            <a:spLocks noGrp="1"/>
          </p:cNvSpPr>
          <p:nvPr>
            <p:ph type="ftr" sz="quarter" idx="11"/>
          </p:nvPr>
        </p:nvSpPr>
        <p:spPr/>
        <p:txBody>
          <a:bodyPr/>
          <a:lstStyle>
            <a:lvl1pPr>
              <a:defRPr/>
            </a:lvl1pPr>
          </a:lstStyle>
          <a:p>
            <a:pPr>
              <a:defRPr/>
            </a:pPr>
            <a:endParaRPr lang="en-US" altLang="ja-JP" dirty="0"/>
          </a:p>
        </p:txBody>
      </p:sp>
      <p:sp>
        <p:nvSpPr>
          <p:cNvPr id="4" name="スライド番号プレースホルダー 5">
            <a:extLst>
              <a:ext uri="{FF2B5EF4-FFF2-40B4-BE49-F238E27FC236}">
                <a16:creationId xmlns:a16="http://schemas.microsoft.com/office/drawing/2014/main" id="{1EED08DA-11BA-41B3-079D-A3AE7BD1A09A}"/>
              </a:ext>
            </a:extLst>
          </p:cNvPr>
          <p:cNvSpPr>
            <a:spLocks noGrp="1"/>
          </p:cNvSpPr>
          <p:nvPr>
            <p:ph type="sldNum" sz="quarter" idx="12"/>
          </p:nvPr>
        </p:nvSpPr>
        <p:spPr/>
        <p:txBody>
          <a:bodyPr/>
          <a:lstStyle>
            <a:lvl1pPr>
              <a:defRPr/>
            </a:lvl1pPr>
          </a:lstStyle>
          <a:p>
            <a:fld id="{ECC5166E-8ABF-4B1D-9241-017DFB422F44}" type="slidenum">
              <a:rPr lang="en-US" altLang="ja-JP"/>
              <a:pPr/>
              <a:t>‹#›</a:t>
            </a:fld>
            <a:endParaRPr lang="en-US" altLang="ja-JP" dirty="0"/>
          </a:p>
        </p:txBody>
      </p:sp>
    </p:spTree>
    <p:extLst>
      <p:ext uri="{BB962C8B-B14F-4D97-AF65-F5344CB8AC3E}">
        <p14:creationId xmlns:p14="http://schemas.microsoft.com/office/powerpoint/2010/main" val="142548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5"/>
            <a:ext cx="2256235" cy="1678517"/>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94409"/>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DB58ABE8-26D6-8142-1041-72E45F7DC7D4}"/>
              </a:ext>
            </a:extLst>
          </p:cNvPr>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ー 4">
            <a:extLst>
              <a:ext uri="{FF2B5EF4-FFF2-40B4-BE49-F238E27FC236}">
                <a16:creationId xmlns:a16="http://schemas.microsoft.com/office/drawing/2014/main" id="{A65A69F3-C366-5FB8-E6E6-D7756B7D2139}"/>
              </a:ext>
            </a:extLst>
          </p:cNvPr>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a:extLst>
              <a:ext uri="{FF2B5EF4-FFF2-40B4-BE49-F238E27FC236}">
                <a16:creationId xmlns:a16="http://schemas.microsoft.com/office/drawing/2014/main" id="{F553F3B2-9765-AE19-660F-F0F4647D3CE9}"/>
              </a:ext>
            </a:extLst>
          </p:cNvPr>
          <p:cNvSpPr>
            <a:spLocks noGrp="1"/>
          </p:cNvSpPr>
          <p:nvPr>
            <p:ph type="sldNum" sz="quarter" idx="12"/>
          </p:nvPr>
        </p:nvSpPr>
        <p:spPr/>
        <p:txBody>
          <a:bodyPr/>
          <a:lstStyle>
            <a:lvl1pPr>
              <a:defRPr/>
            </a:lvl1pPr>
          </a:lstStyle>
          <a:p>
            <a:fld id="{7A32B1F6-16BF-42B1-BD5D-3A8DDC050D5B}" type="slidenum">
              <a:rPr lang="en-US" altLang="ja-JP"/>
              <a:pPr/>
              <a:t>‹#›</a:t>
            </a:fld>
            <a:endParaRPr lang="en-US" altLang="ja-JP" dirty="0"/>
          </a:p>
        </p:txBody>
      </p:sp>
    </p:spTree>
    <p:extLst>
      <p:ext uri="{BB962C8B-B14F-4D97-AF65-F5344CB8AC3E}">
        <p14:creationId xmlns:p14="http://schemas.microsoft.com/office/powerpoint/2010/main" val="111641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E5A3699-0D5F-D827-8023-1B45568C49C4}"/>
              </a:ext>
            </a:extLst>
          </p:cNvPr>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ー 4">
            <a:extLst>
              <a:ext uri="{FF2B5EF4-FFF2-40B4-BE49-F238E27FC236}">
                <a16:creationId xmlns:a16="http://schemas.microsoft.com/office/drawing/2014/main" id="{59B5BB08-AD2B-C90C-740A-630964C82A3D}"/>
              </a:ext>
            </a:extLst>
          </p:cNvPr>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a:extLst>
              <a:ext uri="{FF2B5EF4-FFF2-40B4-BE49-F238E27FC236}">
                <a16:creationId xmlns:a16="http://schemas.microsoft.com/office/drawing/2014/main" id="{B7153C8E-5827-F47E-2F51-FA139455A77B}"/>
              </a:ext>
            </a:extLst>
          </p:cNvPr>
          <p:cNvSpPr>
            <a:spLocks noGrp="1"/>
          </p:cNvSpPr>
          <p:nvPr>
            <p:ph type="sldNum" sz="quarter" idx="12"/>
          </p:nvPr>
        </p:nvSpPr>
        <p:spPr/>
        <p:txBody>
          <a:bodyPr/>
          <a:lstStyle>
            <a:lvl1pPr>
              <a:defRPr/>
            </a:lvl1pPr>
          </a:lstStyle>
          <a:p>
            <a:fld id="{C308854C-7B9E-43C4-89C6-7C8FD91997B5}" type="slidenum">
              <a:rPr lang="en-US" altLang="ja-JP"/>
              <a:pPr/>
              <a:t>‹#›</a:t>
            </a:fld>
            <a:endParaRPr lang="en-US" altLang="ja-JP" dirty="0"/>
          </a:p>
        </p:txBody>
      </p:sp>
    </p:spTree>
    <p:extLst>
      <p:ext uri="{BB962C8B-B14F-4D97-AF65-F5344CB8AC3E}">
        <p14:creationId xmlns:p14="http://schemas.microsoft.com/office/powerpoint/2010/main" val="395134395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2FCD6D38-FCCF-D25C-6F3F-152B4F89CC0E}"/>
              </a:ext>
            </a:extLst>
          </p:cNvPr>
          <p:cNvSpPr>
            <a:spLocks noGrp="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B45C7EEA-C369-743B-A0AF-E84D6CE33915}"/>
              </a:ext>
            </a:extLst>
          </p:cNvPr>
          <p:cNvSpPr>
            <a:spLocks noGrp="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015A2E6-B2D2-1630-C3CE-FC49B6F910A9}"/>
              </a:ext>
            </a:extLst>
          </p:cNvPr>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charset="-128"/>
              </a:defRPr>
            </a:lvl1pPr>
          </a:lstStyle>
          <a:p>
            <a:pPr>
              <a:defRPr/>
            </a:pPr>
            <a:endParaRPr lang="en-US" altLang="ja-JP" dirty="0"/>
          </a:p>
        </p:txBody>
      </p:sp>
      <p:sp>
        <p:nvSpPr>
          <p:cNvPr id="5" name="フッター プレースホルダー 4">
            <a:extLst>
              <a:ext uri="{FF2B5EF4-FFF2-40B4-BE49-F238E27FC236}">
                <a16:creationId xmlns:a16="http://schemas.microsoft.com/office/drawing/2014/main" id="{CEF8C9AC-65ED-FD01-0B08-C6D023D54110}"/>
              </a:ext>
            </a:extLst>
          </p:cNvPr>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charset="-128"/>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BE1846D4-FAC3-628A-E812-7D51FA4A4843}"/>
              </a:ext>
            </a:extLst>
          </p:cNvPr>
          <p:cNvSpPr>
            <a:spLocks noGrp="1"/>
          </p:cNvSpPr>
          <p:nvPr>
            <p:ph type="sldNum" sz="quarter" idx="4"/>
          </p:nvPr>
        </p:nvSpPr>
        <p:spPr>
          <a:xfrm>
            <a:off x="4914900" y="9182100"/>
            <a:ext cx="1600200" cy="527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B5EF030-0479-48D9-9367-C8C263E2671B}" type="slidenum">
              <a:rPr lang="en-US" altLang="ja-JP"/>
              <a:pPr/>
              <a:t>‹#›</a:t>
            </a:fld>
            <a:endParaRPr lang="en-US" altLang="ja-JP"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pn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 Id="rId6" Target="../media/image4.png" Type="http://schemas.openxmlformats.org/officeDocument/2006/relationships/image"/><Relationship Id="rId7" Target="../media/image5.jpeg" Type="http://schemas.openxmlformats.org/officeDocument/2006/relationships/image"/><Relationship Id="rId8" Target="../media/image6.jpe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0.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ドーナツ 40">
            <a:extLst>
              <a:ext uri="{FF2B5EF4-FFF2-40B4-BE49-F238E27FC236}">
                <a16:creationId xmlns:a16="http://schemas.microsoft.com/office/drawing/2014/main" id="{A755427E-DFB8-32DE-FB2A-5BDC720039FE}"/>
              </a:ext>
            </a:extLst>
          </p:cNvPr>
          <p:cNvSpPr/>
          <p:nvPr/>
        </p:nvSpPr>
        <p:spPr>
          <a:xfrm rot="20022780">
            <a:off x="418838" y="2065032"/>
            <a:ext cx="2663825" cy="1346200"/>
          </a:xfrm>
          <a:prstGeom prst="donut">
            <a:avLst>
              <a:gd name="adj" fmla="val 9631"/>
            </a:avLst>
          </a:prstGeom>
          <a:solidFill>
            <a:srgbClr val="FFFF99"/>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1" name="ドーナツ 20">
            <a:extLst>
              <a:ext uri="{FF2B5EF4-FFF2-40B4-BE49-F238E27FC236}">
                <a16:creationId xmlns:a16="http://schemas.microsoft.com/office/drawing/2014/main" id="{9FE6A01B-F0CC-31E4-C4E6-8D12F216B8AD}"/>
              </a:ext>
            </a:extLst>
          </p:cNvPr>
          <p:cNvSpPr/>
          <p:nvPr/>
        </p:nvSpPr>
        <p:spPr>
          <a:xfrm rot="896714">
            <a:off x="385763" y="2170113"/>
            <a:ext cx="2544762" cy="1341437"/>
          </a:xfrm>
          <a:prstGeom prst="donut">
            <a:avLst>
              <a:gd name="adj" fmla="val 9631"/>
            </a:avLst>
          </a:prstGeom>
          <a:solidFill>
            <a:srgbClr val="FFFF99"/>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5" name="正方形/長方形 24">
            <a:extLst>
              <a:ext uri="{FF2B5EF4-FFF2-40B4-BE49-F238E27FC236}">
                <a16:creationId xmlns:a16="http://schemas.microsoft.com/office/drawing/2014/main" id="{D3DE562F-D7CA-FF56-A0CE-8366C169C29D}"/>
              </a:ext>
            </a:extLst>
          </p:cNvPr>
          <p:cNvSpPr/>
          <p:nvPr/>
        </p:nvSpPr>
        <p:spPr>
          <a:xfrm>
            <a:off x="0" y="15875"/>
            <a:ext cx="6822248" cy="1684765"/>
          </a:xfrm>
          <a:prstGeom prst="rect">
            <a:avLst/>
          </a:prstGeom>
          <a:solidFill>
            <a:srgbClr val="FFFF99"/>
          </a:solidFill>
          <a:ln>
            <a:noFill/>
          </a:ln>
          <a:effectLst>
            <a:outerShdw blurRad="50800" dist="38100" algn="l" rotWithShape="0">
              <a:prstClr val="black">
                <a:alpha val="40000"/>
              </a:prstClr>
            </a:outerShdw>
          </a:effectLst>
        </p:spPr>
        <p:txBody>
          <a:bodyPr anchor="b"/>
          <a:lstStyle/>
          <a:p>
            <a:pPr eaLnBrk="1" hangingPunct="1">
              <a:defRPr/>
            </a:pPr>
            <a:r>
              <a:rPr lang="ja-JP" altLang="en-US" sz="2500" b="1" spc="-150">
                <a:ln w="18415" cmpd="sng">
                  <a:noFill/>
                  <a:prstDash val="solid"/>
                </a:ln>
                <a:solidFill>
                  <a:schemeClr val="bg1"/>
                </a:solidFill>
                <a:latin typeface="HG丸ｺﾞｼｯｸM-PRO" panose="020F0600000000000000" pitchFamily="50" charset="-128"/>
                <a:ea typeface="HG丸ｺﾞｼｯｸM-PRO" panose="020F0600000000000000" pitchFamily="50" charset="-128"/>
              </a:rPr>
              <a:t>　</a:t>
            </a:r>
            <a:endParaRPr lang="en-US" altLang="ja-JP" sz="4500" b="1" spc="-150" dirty="0">
              <a:ln w="18415" cmpd="sng">
                <a:noFill/>
                <a:prstDash val="solid"/>
              </a:ln>
              <a:solidFill>
                <a:schemeClr val="bg1"/>
              </a:solidFill>
              <a:latin typeface="HG丸ｺﾞｼｯｸM-PRO" panose="020F0600000000000000" pitchFamily="50" charset="-128"/>
              <a:ea typeface="HG丸ｺﾞｼｯｸM-PRO" panose="020F0600000000000000" pitchFamily="50" charset="-128"/>
            </a:endParaRPr>
          </a:p>
        </p:txBody>
      </p:sp>
      <p:sp>
        <p:nvSpPr>
          <p:cNvPr id="18" name="太陽 17">
            <a:extLst>
              <a:ext uri="{FF2B5EF4-FFF2-40B4-BE49-F238E27FC236}">
                <a16:creationId xmlns:a16="http://schemas.microsoft.com/office/drawing/2014/main" id="{0850F4FD-2B02-55BD-BEE6-07DBF6E7FDBE}"/>
              </a:ext>
            </a:extLst>
          </p:cNvPr>
          <p:cNvSpPr/>
          <p:nvPr/>
        </p:nvSpPr>
        <p:spPr>
          <a:xfrm>
            <a:off x="5432590" y="501408"/>
            <a:ext cx="1368425" cy="1185862"/>
          </a:xfrm>
          <a:prstGeom prst="su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03" name="正方形/長方形 5">
            <a:extLst>
              <a:ext uri="{FF2B5EF4-FFF2-40B4-BE49-F238E27FC236}">
                <a16:creationId xmlns:a16="http://schemas.microsoft.com/office/drawing/2014/main" id="{61AE09B7-AFF9-6018-A4FA-7D4F447DCFE4}"/>
              </a:ext>
            </a:extLst>
          </p:cNvPr>
          <p:cNvSpPr>
            <a:spLocks noChangeArrowheads="1"/>
          </p:cNvSpPr>
          <p:nvPr/>
        </p:nvSpPr>
        <p:spPr bwMode="auto">
          <a:xfrm>
            <a:off x="7567613" y="4000500"/>
            <a:ext cx="3406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1800">
                <a:latin typeface="Times New Roman" panose="02020603050405020304" pitchFamily="18" charset="0"/>
              </a:rPr>
              <a:t> </a:t>
            </a:r>
            <a:endParaRPr lang="ja-JP" altLang="en-US" sz="1600">
              <a:latin typeface="Times New Roman" panose="02020603050405020304" pitchFamily="18" charset="0"/>
            </a:endParaRPr>
          </a:p>
        </p:txBody>
      </p:sp>
      <p:sp>
        <p:nvSpPr>
          <p:cNvPr id="8" name="正方形/長方形 7">
            <a:extLst>
              <a:ext uri="{FF2B5EF4-FFF2-40B4-BE49-F238E27FC236}">
                <a16:creationId xmlns:a16="http://schemas.microsoft.com/office/drawing/2014/main" id="{C1011751-37C0-DD46-C63D-BDB188085EF2}"/>
              </a:ext>
            </a:extLst>
          </p:cNvPr>
          <p:cNvSpPr/>
          <p:nvPr/>
        </p:nvSpPr>
        <p:spPr>
          <a:xfrm>
            <a:off x="219350" y="3458400"/>
            <a:ext cx="3318453" cy="707886"/>
          </a:xfrm>
          <a:prstGeom prst="rect">
            <a:avLst/>
          </a:prstGeom>
        </p:spPr>
        <p:txBody>
          <a:bodyPr wrap="square">
            <a:spAutoFit/>
          </a:bodyPr>
          <a:lstStyle/>
          <a:p>
            <a:pPr eaLnBrk="1" hangingPunct="1">
              <a:defRPr/>
            </a:pPr>
            <a:r>
              <a:rPr lang="ja-JP" altLang="en-US" sz="2000" b="1" spc="-150" dirty="0">
                <a:latin typeface="HG丸ｺﾞｼｯｸM-PRO" panose="020F0600000000000000" pitchFamily="50" charset="-128"/>
                <a:ea typeface="HG丸ｺﾞｼｯｸM-PRO" panose="020F0600000000000000" pitchFamily="50" charset="-128"/>
              </a:rPr>
              <a:t>会場：ハローワーク金沢</a:t>
            </a:r>
            <a:endParaRPr lang="en-US" altLang="ja-JP" sz="2000" b="1" spc="-15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2000" b="1" spc="-150" dirty="0">
                <a:latin typeface="HG丸ｺﾞｼｯｸM-PRO" panose="020F0600000000000000" pitchFamily="50" charset="-128"/>
                <a:ea typeface="HG丸ｺﾞｼｯｸM-PRO" panose="020F0600000000000000" pitchFamily="50" charset="-128"/>
              </a:rPr>
              <a:t>　　　　</a:t>
            </a:r>
            <a:r>
              <a:rPr lang="en-US" altLang="ja-JP" sz="2000" b="1" spc="-150" dirty="0">
                <a:latin typeface="HG丸ｺﾞｼｯｸM-PRO" panose="020F0600000000000000" pitchFamily="50" charset="-128"/>
                <a:ea typeface="HG丸ｺﾞｼｯｸM-PRO" panose="020F0600000000000000" pitchFamily="50" charset="-128"/>
              </a:rPr>
              <a:t>1</a:t>
            </a:r>
            <a:r>
              <a:rPr lang="ja-JP" altLang="en-US" sz="2000" b="1" spc="-150" dirty="0">
                <a:latin typeface="HG丸ｺﾞｼｯｸM-PRO" panose="020F0600000000000000" pitchFamily="50" charset="-128"/>
                <a:ea typeface="HG丸ｺﾞｼｯｸM-PRO" panose="020F0600000000000000" pitchFamily="50" charset="-128"/>
              </a:rPr>
              <a:t>階　個別ブース</a:t>
            </a:r>
            <a:endParaRPr lang="en-US" altLang="ja-JP" sz="2000" b="1" spc="-150" dirty="0">
              <a:latin typeface="HG丸ｺﾞｼｯｸM-PRO" panose="020F0600000000000000" pitchFamily="50" charset="-128"/>
              <a:ea typeface="HG丸ｺﾞｼｯｸM-PRO" panose="020F0600000000000000" pitchFamily="50" charset="-128"/>
            </a:endParaRPr>
          </a:p>
        </p:txBody>
      </p:sp>
      <p:sp>
        <p:nvSpPr>
          <p:cNvPr id="4" name="角丸四角形 3">
            <a:extLst>
              <a:ext uri="{FF2B5EF4-FFF2-40B4-BE49-F238E27FC236}">
                <a16:creationId xmlns:a16="http://schemas.microsoft.com/office/drawing/2014/main" id="{2C5BD766-EEEB-8123-E701-BE92AE092D4D}"/>
              </a:ext>
            </a:extLst>
          </p:cNvPr>
          <p:cNvSpPr/>
          <p:nvPr/>
        </p:nvSpPr>
        <p:spPr>
          <a:xfrm>
            <a:off x="3423200" y="1830738"/>
            <a:ext cx="1377950" cy="334963"/>
          </a:xfrm>
          <a:prstGeom prst="roundRect">
            <a:avLst/>
          </a:prstGeom>
          <a:solidFill>
            <a:srgbClr val="FFFF99"/>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ja-JP" altLang="en-US" sz="1600" dirty="0">
                <a:solidFill>
                  <a:schemeClr val="tx1">
                    <a:lumMod val="85000"/>
                    <a:lumOff val="15000"/>
                  </a:schemeClr>
                </a:solidFill>
                <a:latin typeface="HG丸ｺﾞｼｯｸM-PRO"/>
                <a:ea typeface="HG丸ｺﾞｼｯｸM-PRO"/>
              </a:rPr>
              <a:t>普段着</a:t>
            </a:r>
            <a:r>
              <a:rPr lang="en-US" altLang="ja-JP" sz="1600" dirty="0">
                <a:solidFill>
                  <a:schemeClr val="tx1">
                    <a:lumMod val="85000"/>
                    <a:lumOff val="15000"/>
                  </a:schemeClr>
                </a:solidFill>
                <a:latin typeface="HG丸ｺﾞｼｯｸM-PRO"/>
                <a:ea typeface="HG丸ｺﾞｼｯｸM-PRO"/>
              </a:rPr>
              <a:t>OK</a:t>
            </a:r>
            <a:r>
              <a:rPr lang="ja-JP" altLang="en-US" sz="1600" dirty="0">
                <a:solidFill>
                  <a:schemeClr val="tx1">
                    <a:lumMod val="85000"/>
                    <a:lumOff val="15000"/>
                  </a:schemeClr>
                </a:solidFill>
                <a:latin typeface="HG丸ｺﾞｼｯｸM-PRO"/>
                <a:ea typeface="HG丸ｺﾞｼｯｸM-PRO"/>
              </a:rPr>
              <a:t>！</a:t>
            </a:r>
          </a:p>
        </p:txBody>
      </p:sp>
      <p:sp>
        <p:nvSpPr>
          <p:cNvPr id="39" name="角丸四角形 38">
            <a:extLst>
              <a:ext uri="{FF2B5EF4-FFF2-40B4-BE49-F238E27FC236}">
                <a16:creationId xmlns:a16="http://schemas.microsoft.com/office/drawing/2014/main" id="{EDA0DCD7-20FE-7ED1-063A-64BE566A0349}"/>
              </a:ext>
            </a:extLst>
          </p:cNvPr>
          <p:cNvSpPr/>
          <p:nvPr/>
        </p:nvSpPr>
        <p:spPr>
          <a:xfrm>
            <a:off x="3442493" y="2254970"/>
            <a:ext cx="1516062" cy="334962"/>
          </a:xfrm>
          <a:prstGeom prst="roundRect">
            <a:avLst/>
          </a:prstGeom>
          <a:solidFill>
            <a:srgbClr val="FFFF99"/>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ja-JP" altLang="en-US" sz="1600" dirty="0">
                <a:solidFill>
                  <a:schemeClr val="tx1">
                    <a:lumMod val="85000"/>
                    <a:lumOff val="15000"/>
                  </a:schemeClr>
                </a:solidFill>
                <a:latin typeface="HG丸ｺﾞｼｯｸM-PRO"/>
                <a:ea typeface="HG丸ｺﾞｼｯｸM-PRO"/>
              </a:rPr>
              <a:t>履歴書不要！</a:t>
            </a:r>
          </a:p>
        </p:txBody>
      </p:sp>
      <p:sp>
        <p:nvSpPr>
          <p:cNvPr id="40" name="正方形/長方形 39">
            <a:extLst>
              <a:ext uri="{FF2B5EF4-FFF2-40B4-BE49-F238E27FC236}">
                <a16:creationId xmlns:a16="http://schemas.microsoft.com/office/drawing/2014/main" id="{7E72F116-9F2A-C0D1-4AB9-C04D6B1D6E60}"/>
              </a:ext>
            </a:extLst>
          </p:cNvPr>
          <p:cNvSpPr/>
          <p:nvPr/>
        </p:nvSpPr>
        <p:spPr>
          <a:xfrm>
            <a:off x="2846670" y="3652272"/>
            <a:ext cx="3752850" cy="784830"/>
          </a:xfrm>
          <a:prstGeom prst="rect">
            <a:avLst/>
          </a:prstGeom>
          <a:noFill/>
        </p:spPr>
        <p:txBody>
          <a:bodyPr>
            <a:spAutoFit/>
          </a:bodyPr>
          <a:lstStyle/>
          <a:p>
            <a:pPr algn="ctr" eaLnBrk="1" hangingPunct="1">
              <a:defRPr/>
            </a:pPr>
            <a:r>
              <a:rPr lang="ja-JP" altLang="en-US" sz="1600" u="sng" dirty="0">
                <a:solidFill>
                  <a:srgbClr val="FF0000"/>
                </a:solidFill>
                <a:latin typeface="HG丸ｺﾞｼｯｸM-PRO" panose="020F0600000000000000" pitchFamily="50" charset="-128"/>
                <a:ea typeface="HG丸ｺﾞｼｯｸM-PRO" panose="020F0600000000000000" pitchFamily="50" charset="-128"/>
              </a:rPr>
              <a:t>◆雇用保険受給者の方は</a:t>
            </a:r>
            <a:endParaRPr lang="en-US" altLang="ja-JP" sz="1600" u="sng" dirty="0">
              <a:solidFill>
                <a:srgbClr val="FF0000"/>
              </a:solidFill>
              <a:latin typeface="HG丸ｺﾞｼｯｸM-PRO" panose="020F0600000000000000" pitchFamily="50" charset="-128"/>
              <a:ea typeface="HG丸ｺﾞｼｯｸM-PRO" panose="020F0600000000000000" pitchFamily="50" charset="-128"/>
            </a:endParaRPr>
          </a:p>
          <a:p>
            <a:pPr algn="r" eaLnBrk="1" hangingPunct="1">
              <a:defRPr/>
            </a:pPr>
            <a:r>
              <a:rPr lang="ja-JP" altLang="en-US" sz="1600" u="sng" dirty="0">
                <a:solidFill>
                  <a:srgbClr val="FF0000"/>
                </a:solidFill>
                <a:latin typeface="HG丸ｺﾞｼｯｸM-PRO" panose="020F0600000000000000" pitchFamily="50" charset="-128"/>
                <a:ea typeface="HG丸ｺﾞｼｯｸM-PRO" panose="020F0600000000000000" pitchFamily="50" charset="-128"/>
              </a:rPr>
              <a:t>求職活動の実績になります</a:t>
            </a:r>
            <a:endParaRPr lang="en-US" altLang="ja-JP" sz="1600" u="sng" dirty="0">
              <a:solidFill>
                <a:srgbClr val="FF0000"/>
              </a:solidFill>
              <a:latin typeface="HG丸ｺﾞｼｯｸM-PRO" panose="020F0600000000000000" pitchFamily="50" charset="-128"/>
              <a:ea typeface="HG丸ｺﾞｼｯｸM-PRO" panose="020F0600000000000000" pitchFamily="50" charset="-128"/>
            </a:endParaRPr>
          </a:p>
          <a:p>
            <a:pPr algn="ctr" eaLnBrk="1" hangingPunct="1">
              <a:defRPr/>
            </a:pPr>
            <a:endParaRPr lang="en-US" altLang="ja-JP" sz="1300" dirty="0">
              <a:solidFill>
                <a:schemeClr val="tx2">
                  <a:lumMod val="50000"/>
                </a:schemeClr>
              </a:solidFill>
              <a:latin typeface="HG丸ｺﾞｼｯｸM-PRO" panose="020F0600000000000000" pitchFamily="50" charset="-128"/>
              <a:ea typeface="HG丸ｺﾞｼｯｸM-PRO" panose="020F0600000000000000" pitchFamily="50" charset="-128"/>
            </a:endParaRPr>
          </a:p>
        </p:txBody>
      </p:sp>
      <p:pic>
        <p:nvPicPr>
          <p:cNvPr id="4131" name="図 2">
            <a:extLst>
              <a:ext uri="{FF2B5EF4-FFF2-40B4-BE49-F238E27FC236}">
                <a16:creationId xmlns:a16="http://schemas.microsoft.com/office/drawing/2014/main" id="{101E3465-9F2C-2C2A-C617-6723875361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950" y="1005796"/>
            <a:ext cx="666737" cy="7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4" name="テキスト ボックス 13">
            <a:extLst>
              <a:ext uri="{FF2B5EF4-FFF2-40B4-BE49-F238E27FC236}">
                <a16:creationId xmlns:a16="http://schemas.microsoft.com/office/drawing/2014/main" id="{D785E7AF-A22B-EBC8-8500-E9BF000168CA}"/>
              </a:ext>
            </a:extLst>
          </p:cNvPr>
          <p:cNvSpPr txBox="1">
            <a:spLocks noChangeArrowheads="1"/>
          </p:cNvSpPr>
          <p:nvPr/>
        </p:nvSpPr>
        <p:spPr bwMode="auto">
          <a:xfrm>
            <a:off x="29596" y="1857820"/>
            <a:ext cx="34083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r>
              <a:rPr lang="ja-JP" altLang="en-US" b="1" dirty="0">
                <a:solidFill>
                  <a:srgbClr val="FF0000"/>
                </a:solidFill>
                <a:latin typeface="HG丸ｺﾞｼｯｸM-PRO"/>
                <a:ea typeface="HG丸ｺﾞｼｯｸM-PRO"/>
              </a:rPr>
              <a:t>令和８年</a:t>
            </a:r>
            <a:endParaRPr lang="en-US" altLang="ja-JP" b="1" dirty="0">
              <a:solidFill>
                <a:srgbClr val="FF0000"/>
              </a:solidFill>
              <a:latin typeface="HG丸ｺﾞｼｯｸM-PRO"/>
              <a:ea typeface="HG丸ｺﾞｼｯｸM-PRO"/>
            </a:endParaRPr>
          </a:p>
          <a:p>
            <a:r>
              <a:rPr lang="ja-JP" altLang="en-US" sz="3200" b="1" dirty="0">
                <a:solidFill>
                  <a:srgbClr val="FF0000"/>
                </a:solidFill>
                <a:latin typeface="HG丸ｺﾞｼｯｸM-PRO"/>
                <a:ea typeface="HG丸ｺﾞｼｯｸM-PRO"/>
              </a:rPr>
              <a:t>　</a:t>
            </a:r>
            <a:r>
              <a:rPr lang="en-US" altLang="ja-JP" sz="3200" b="1" u="sng" dirty="0">
                <a:solidFill>
                  <a:srgbClr val="FF0000"/>
                </a:solidFill>
                <a:latin typeface="HG丸ｺﾞｼｯｸM-PRO"/>
                <a:ea typeface="HG丸ｺﾞｼｯｸM-PRO"/>
              </a:rPr>
              <a:t>1</a:t>
            </a:r>
            <a:r>
              <a:rPr lang="ja-JP" altLang="en-US" sz="3200" b="1" u="sng" dirty="0">
                <a:solidFill>
                  <a:srgbClr val="FF0000"/>
                </a:solidFill>
                <a:latin typeface="HG丸ｺﾞｼｯｸM-PRO"/>
                <a:ea typeface="HG丸ｺﾞｼｯｸM-PRO"/>
              </a:rPr>
              <a:t>月</a:t>
            </a:r>
            <a:r>
              <a:rPr lang="en-US" altLang="ja-JP" sz="3200" b="1" u="sng" dirty="0">
                <a:solidFill>
                  <a:srgbClr val="FF0000"/>
                </a:solidFill>
                <a:latin typeface="HG丸ｺﾞｼｯｸM-PRO"/>
                <a:ea typeface="HG丸ｺﾞｼｯｸM-PRO"/>
              </a:rPr>
              <a:t>23</a:t>
            </a:r>
            <a:r>
              <a:rPr lang="ja-JP" altLang="en-US" sz="3200" b="1" u="sng" dirty="0">
                <a:solidFill>
                  <a:srgbClr val="FF0000"/>
                </a:solidFill>
                <a:latin typeface="HG丸ｺﾞｼｯｸM-PRO"/>
                <a:ea typeface="HG丸ｺﾞｼｯｸM-PRO"/>
              </a:rPr>
              <a:t>日</a:t>
            </a:r>
            <a:r>
              <a:rPr lang="en-US" altLang="ja-JP" sz="3200" b="1" u="sng" dirty="0">
                <a:solidFill>
                  <a:srgbClr val="FF0000"/>
                </a:solidFill>
                <a:latin typeface="HG丸ｺﾞｼｯｸM-PRO"/>
                <a:ea typeface="HG丸ｺﾞｼｯｸM-PRO"/>
              </a:rPr>
              <a:t>(</a:t>
            </a:r>
            <a:r>
              <a:rPr lang="ja-JP" altLang="en-US" sz="3200" b="1" u="sng" dirty="0">
                <a:solidFill>
                  <a:srgbClr val="FF0000"/>
                </a:solidFill>
                <a:latin typeface="HG丸ｺﾞｼｯｸM-PRO"/>
                <a:ea typeface="HG丸ｺﾞｼｯｸM-PRO"/>
              </a:rPr>
              <a:t>金</a:t>
            </a:r>
            <a:r>
              <a:rPr lang="en-US" altLang="ja-JP" sz="3200" b="1" u="sng" dirty="0">
                <a:solidFill>
                  <a:srgbClr val="FF0000"/>
                </a:solidFill>
                <a:latin typeface="HG丸ｺﾞｼｯｸM-PRO"/>
                <a:ea typeface="HG丸ｺﾞｼｯｸM-PRO"/>
              </a:rPr>
              <a:t>)</a:t>
            </a:r>
            <a:endParaRPr lang="ja-JP" altLang="en-US" sz="3200" b="1" u="sng" dirty="0">
              <a:solidFill>
                <a:srgbClr val="FF0000"/>
              </a:solidFill>
              <a:latin typeface="HG丸ｺﾞｼｯｸM-PRO"/>
              <a:ea typeface="HG丸ｺﾞｼｯｸM-PRO"/>
            </a:endParaRPr>
          </a:p>
        </p:txBody>
      </p:sp>
      <p:sp>
        <p:nvSpPr>
          <p:cNvPr id="17" name="小波 16">
            <a:extLst>
              <a:ext uri="{FF2B5EF4-FFF2-40B4-BE49-F238E27FC236}">
                <a16:creationId xmlns:a16="http://schemas.microsoft.com/office/drawing/2014/main" id="{77F58D77-1F25-6E5D-B493-CAC3A2668878}"/>
              </a:ext>
            </a:extLst>
          </p:cNvPr>
          <p:cNvSpPr/>
          <p:nvPr/>
        </p:nvSpPr>
        <p:spPr>
          <a:xfrm>
            <a:off x="5034577" y="1886034"/>
            <a:ext cx="1625262" cy="661453"/>
          </a:xfrm>
          <a:prstGeom prst="doubleWave">
            <a:avLst>
              <a:gd name="adj1" fmla="val 6250"/>
              <a:gd name="adj2" fmla="val 926"/>
            </a:avLst>
          </a:prstGeom>
          <a:solidFill>
            <a:srgbClr val="FFFF99"/>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事前申込制</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endParaRPr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id="{B57CC3B6-9452-948E-4A70-3D0904C44786}"/>
              </a:ext>
            </a:extLst>
          </p:cNvPr>
          <p:cNvSpPr/>
          <p:nvPr/>
        </p:nvSpPr>
        <p:spPr>
          <a:xfrm>
            <a:off x="-80963" y="-46038"/>
            <a:ext cx="7046913" cy="392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3400" b="1" dirty="0">
                <a:solidFill>
                  <a:schemeClr val="tx1"/>
                </a:solidFill>
                <a:latin typeface="HG丸ｺﾞｼｯｸM-PRO" panose="020F0600000000000000" pitchFamily="50" charset="-128"/>
                <a:ea typeface="HG丸ｺﾞｼｯｸM-PRO" panose="020F0600000000000000" pitchFamily="50" charset="-128"/>
              </a:rPr>
              <a:t>概ね</a:t>
            </a:r>
            <a:r>
              <a:rPr lang="en-US" altLang="ja-JP" sz="4500" b="1" dirty="0">
                <a:solidFill>
                  <a:schemeClr val="tx1"/>
                </a:solidFill>
                <a:latin typeface="HG丸ｺﾞｼｯｸM-PRO" panose="020F0600000000000000" pitchFamily="50" charset="-128"/>
                <a:ea typeface="HG丸ｺﾞｼｯｸM-PRO" panose="020F0600000000000000" pitchFamily="50" charset="-128"/>
              </a:rPr>
              <a:t>35</a:t>
            </a:r>
            <a:r>
              <a:rPr lang="ja-JP" altLang="en-US" sz="4500" b="1" dirty="0">
                <a:solidFill>
                  <a:schemeClr val="tx1"/>
                </a:solidFill>
                <a:latin typeface="HG丸ｺﾞｼｯｸM-PRO" panose="020F0600000000000000" pitchFamily="50" charset="-128"/>
                <a:ea typeface="HG丸ｺﾞｼｯｸM-PRO" panose="020F0600000000000000" pitchFamily="50" charset="-128"/>
              </a:rPr>
              <a:t>歳</a:t>
            </a:r>
            <a:r>
              <a:rPr lang="ja-JP" altLang="en-US" sz="2900" b="1" dirty="0">
                <a:solidFill>
                  <a:schemeClr val="tx1"/>
                </a:solidFill>
                <a:latin typeface="HG丸ｺﾞｼｯｸM-PRO" panose="020F0600000000000000" pitchFamily="50" charset="-128"/>
                <a:ea typeface="HG丸ｺﾞｼｯｸM-PRO" panose="020F0600000000000000" pitchFamily="50" charset="-128"/>
              </a:rPr>
              <a:t>以上</a:t>
            </a:r>
            <a:r>
              <a:rPr lang="en-US" altLang="ja-JP" sz="4500" b="1" dirty="0">
                <a:solidFill>
                  <a:schemeClr val="tx1"/>
                </a:solidFill>
                <a:latin typeface="HG丸ｺﾞｼｯｸM-PRO" panose="020F0600000000000000" pitchFamily="50" charset="-128"/>
                <a:ea typeface="HG丸ｺﾞｼｯｸM-PRO" panose="020F0600000000000000" pitchFamily="50" charset="-128"/>
              </a:rPr>
              <a:t>59</a:t>
            </a:r>
            <a:r>
              <a:rPr lang="ja-JP" altLang="en-US" sz="4500" b="1" dirty="0">
                <a:solidFill>
                  <a:schemeClr val="tx1"/>
                </a:solidFill>
                <a:latin typeface="HG丸ｺﾞｼｯｸM-PRO" panose="020F0600000000000000" pitchFamily="50" charset="-128"/>
                <a:ea typeface="HG丸ｺﾞｼｯｸM-PRO" panose="020F0600000000000000" pitchFamily="50" charset="-128"/>
              </a:rPr>
              <a:t>歳</a:t>
            </a:r>
            <a:r>
              <a:rPr lang="ja-JP" altLang="en-US" sz="2900" b="1" dirty="0">
                <a:solidFill>
                  <a:schemeClr val="tx1"/>
                </a:solidFill>
                <a:latin typeface="HG丸ｺﾞｼｯｸM-PRO" panose="020F0600000000000000" pitchFamily="50" charset="-128"/>
                <a:ea typeface="HG丸ｺﾞｼｯｸM-PRO" panose="020F0600000000000000" pitchFamily="50" charset="-128"/>
              </a:rPr>
              <a:t>以下の方向け</a:t>
            </a:r>
            <a:endParaRPr lang="en-US" altLang="ja-JP" sz="2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9AEA4BD9-E5C7-C960-C2CD-0B6A0E269955}"/>
              </a:ext>
            </a:extLst>
          </p:cNvPr>
          <p:cNvSpPr txBox="1"/>
          <p:nvPr/>
        </p:nvSpPr>
        <p:spPr>
          <a:xfrm>
            <a:off x="30567" y="603753"/>
            <a:ext cx="6397625" cy="1138238"/>
          </a:xfrm>
          <a:prstGeom prst="rect">
            <a:avLst/>
          </a:prstGeom>
          <a:noFill/>
        </p:spPr>
        <p:txBody>
          <a:bodyPr>
            <a:spAutoFit/>
          </a:bodyPr>
          <a:lstStyle/>
          <a:p>
            <a:pPr eaLnBrk="1" hangingPunct="1">
              <a:defRPr/>
            </a:pPr>
            <a:r>
              <a:rPr lang="ja-JP" altLang="en-US" b="1" spc="-150" dirty="0">
                <a:ln w="18415" cmpd="sng">
                  <a:noFill/>
                  <a:prstDash val="solid"/>
                </a:ln>
                <a:latin typeface="HG丸ｺﾞｼｯｸM-PRO" panose="020F0600000000000000" pitchFamily="50" charset="-128"/>
                <a:ea typeface="HG丸ｺﾞｼｯｸM-PRO" panose="020F0600000000000000" pitchFamily="50" charset="-128"/>
              </a:rPr>
              <a:t>ミドルシニア世代対象</a:t>
            </a:r>
            <a:endParaRPr lang="en-US" altLang="ja-JP" b="1" spc="-150" dirty="0">
              <a:ln w="18415" cmpd="sng">
                <a:noFill/>
                <a:prstDash val="solid"/>
              </a:ln>
              <a:latin typeface="HG丸ｺﾞｼｯｸM-PRO" panose="020F0600000000000000" pitchFamily="50" charset="-128"/>
              <a:ea typeface="HG丸ｺﾞｼｯｸM-PRO" panose="020F0600000000000000" pitchFamily="50" charset="-128"/>
            </a:endParaRPr>
          </a:p>
          <a:p>
            <a:pPr algn="r" eaLnBrk="1" hangingPunct="1">
              <a:defRPr/>
            </a:pPr>
            <a:r>
              <a:rPr lang="ja-JP" altLang="en-US" sz="1800" b="1" spc="-150" dirty="0">
                <a:ln w="18415" cmpd="sng">
                  <a:noFill/>
                  <a:prstDash val="solid"/>
                </a:ln>
                <a:latin typeface="HG丸ｺﾞｼｯｸM-PRO" panose="020F0600000000000000" pitchFamily="50" charset="-128"/>
                <a:ea typeface="HG丸ｺﾞｼｯｸM-PRO" panose="020F0600000000000000" pitchFamily="50" charset="-128"/>
              </a:rPr>
              <a:t> </a:t>
            </a:r>
            <a:r>
              <a:rPr lang="ja-JP" altLang="en-US" sz="4400" b="1" spc="-150" dirty="0">
                <a:ln w="18415" cmpd="sng">
                  <a:noFill/>
                  <a:prstDash val="solid"/>
                </a:ln>
                <a:latin typeface="HG丸ｺﾞｼｯｸM-PRO" panose="020F0600000000000000" pitchFamily="50" charset="-128"/>
                <a:ea typeface="HG丸ｺﾞｼｯｸM-PRO" panose="020F0600000000000000" pitchFamily="50" charset="-128"/>
              </a:rPr>
              <a:t>ミニ企業ガイダンス</a:t>
            </a:r>
            <a:endParaRPr lang="ja-JP" altLang="en-US" dirty="0">
              <a:ea typeface="ＭＳ Ｐゴシック" panose="020B0600070205080204" pitchFamily="50" charset="-128"/>
            </a:endParaRPr>
          </a:p>
        </p:txBody>
      </p:sp>
      <p:sp>
        <p:nvSpPr>
          <p:cNvPr id="2" name="角丸四角形 1"/>
          <p:cNvSpPr/>
          <p:nvPr/>
        </p:nvSpPr>
        <p:spPr>
          <a:xfrm>
            <a:off x="3423200" y="2671876"/>
            <a:ext cx="3273194" cy="101522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0000FF"/>
                </a:solidFill>
              </a:rPr>
              <a:t>各回複数名で、１０分～１５分程企業の担当者と求人内容の説明を聞いたり、相談が出来ます！</a:t>
            </a:r>
          </a:p>
        </p:txBody>
      </p:sp>
      <p:sp>
        <p:nvSpPr>
          <p:cNvPr id="3" name="角丸四角形 2"/>
          <p:cNvSpPr/>
          <p:nvPr/>
        </p:nvSpPr>
        <p:spPr>
          <a:xfrm>
            <a:off x="120657" y="2814338"/>
            <a:ext cx="3183015" cy="6222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FF0000"/>
                </a:solidFill>
              </a:rPr>
              <a:t>午前の部　　９：３０～１１：３０</a:t>
            </a:r>
            <a:endParaRPr kumimoji="1" lang="en-US" altLang="ja-JP" sz="1600" b="1" dirty="0">
              <a:solidFill>
                <a:srgbClr val="FF0000"/>
              </a:solidFill>
            </a:endParaRPr>
          </a:p>
          <a:p>
            <a:r>
              <a:rPr kumimoji="1" lang="ja-JP" altLang="en-US" sz="1600" b="1" dirty="0">
                <a:solidFill>
                  <a:srgbClr val="FF0000"/>
                </a:solidFill>
                <a:latin typeface="+mj-ea"/>
                <a:ea typeface="+mj-ea"/>
              </a:rPr>
              <a:t>午後の部　１３：３０～１５：３０</a:t>
            </a:r>
            <a:r>
              <a:rPr kumimoji="1" lang="ja-JP" altLang="en-US" sz="1800" b="1" dirty="0">
                <a:solidFill>
                  <a:srgbClr val="FF0000"/>
                </a:solidFill>
                <a:latin typeface="+mj-ea"/>
                <a:ea typeface="+mj-ea"/>
              </a:rPr>
              <a:t>　</a:t>
            </a:r>
          </a:p>
        </p:txBody>
      </p:sp>
      <p:sp>
        <p:nvSpPr>
          <p:cNvPr id="11" name="正方形/長方形 10">
            <a:extLst>
              <a:ext uri="{FF2B5EF4-FFF2-40B4-BE49-F238E27FC236}">
                <a16:creationId xmlns:a16="http://schemas.microsoft.com/office/drawing/2014/main" id="{C9652407-CA6E-504B-6BF0-202CA0684DBC}"/>
              </a:ext>
            </a:extLst>
          </p:cNvPr>
          <p:cNvSpPr/>
          <p:nvPr/>
        </p:nvSpPr>
        <p:spPr>
          <a:xfrm>
            <a:off x="-35752" y="9221287"/>
            <a:ext cx="6858000" cy="6571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300" u="sng" dirty="0">
                <a:solidFill>
                  <a:schemeClr val="tx1"/>
                </a:solidFill>
                <a:latin typeface="HG丸ｺﾞｼｯｸM-PRO" panose="020F0600000000000000" pitchFamily="50" charset="-128"/>
                <a:ea typeface="HG丸ｺﾞｼｯｸM-PRO" panose="020F0600000000000000" pitchFamily="50" charset="-128"/>
              </a:rPr>
              <a:t>【</a:t>
            </a:r>
            <a:r>
              <a:rPr lang="ja-JP" altLang="en-US" sz="1300" u="sng" dirty="0">
                <a:solidFill>
                  <a:schemeClr val="tx1"/>
                </a:solidFill>
                <a:latin typeface="HG丸ｺﾞｼｯｸM-PRO" panose="020F0600000000000000" pitchFamily="50" charset="-128"/>
                <a:ea typeface="HG丸ｺﾞｼｯｸM-PRO" panose="020F0600000000000000" pitchFamily="50" charset="-128"/>
              </a:rPr>
              <a:t>申し込み・問い合わせ先</a:t>
            </a:r>
            <a:r>
              <a:rPr lang="en-US" altLang="ja-JP" sz="1300" u="sng" dirty="0">
                <a:solidFill>
                  <a:schemeClr val="tx1"/>
                </a:solidFill>
                <a:latin typeface="HG丸ｺﾞｼｯｸM-PRO" panose="020F0600000000000000" pitchFamily="50" charset="-128"/>
                <a:ea typeface="HG丸ｺﾞｼｯｸM-PRO" panose="020F0600000000000000" pitchFamily="50" charset="-128"/>
              </a:rPr>
              <a:t>】</a:t>
            </a:r>
            <a:r>
              <a:rPr lang="ja-JP" altLang="en-US" sz="1500" b="1" u="sng" dirty="0">
                <a:solidFill>
                  <a:schemeClr val="tx1"/>
                </a:solidFill>
                <a:latin typeface="HG丸ｺﾞｼｯｸM-PRO" panose="020F0600000000000000" pitchFamily="50" charset="-128"/>
                <a:ea typeface="HG丸ｺﾞｼｯｸM-PRO" panose="020F0600000000000000" pitchFamily="50" charset="-128"/>
              </a:rPr>
              <a:t>ハローワーク金沢　ミドル世代支援コーナー</a:t>
            </a:r>
            <a:endParaRPr lang="en-US" altLang="ja-JP" sz="1500" b="1" u="sng"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住所：金沢市鳴和</a:t>
            </a:r>
            <a:r>
              <a:rPr lang="en-US" altLang="ja-JP" sz="1200" dirty="0">
                <a:solidFill>
                  <a:schemeClr val="tx1"/>
                </a:solidFill>
                <a:latin typeface="HG丸ｺﾞｼｯｸM-PRO" panose="020F0600000000000000" pitchFamily="50" charset="-128"/>
                <a:ea typeface="HG丸ｺﾞｼｯｸM-PRO" panose="020F0600000000000000" pitchFamily="50" charset="-128"/>
              </a:rPr>
              <a:t>1-18-42</a:t>
            </a:r>
            <a:r>
              <a:rPr lang="ja-JP" altLang="en-US" sz="1200" dirty="0">
                <a:solidFill>
                  <a:schemeClr val="tx1"/>
                </a:solidFill>
                <a:latin typeface="HG丸ｺﾞｼｯｸM-PRO" panose="020F0600000000000000" pitchFamily="50" charset="-128"/>
                <a:ea typeface="HG丸ｺﾞｼｯｸM-PRO" panose="020F0600000000000000" pitchFamily="50" charset="-128"/>
              </a:rPr>
              <a:t>　電話：（</a:t>
            </a:r>
            <a:r>
              <a:rPr lang="en-US" altLang="ja-JP" sz="1200" dirty="0">
                <a:solidFill>
                  <a:schemeClr val="tx1"/>
                </a:solidFill>
                <a:latin typeface="HG丸ｺﾞｼｯｸM-PRO" panose="020F0600000000000000" pitchFamily="50" charset="-128"/>
                <a:ea typeface="HG丸ｺﾞｼｯｸM-PRO" panose="020F0600000000000000" pitchFamily="50" charset="-128"/>
              </a:rPr>
              <a:t>076</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r>
              <a:rPr lang="en-US" altLang="ja-JP" sz="1200" dirty="0">
                <a:solidFill>
                  <a:schemeClr val="tx1"/>
                </a:solidFill>
                <a:latin typeface="HG丸ｺﾞｼｯｸM-PRO" panose="020F0600000000000000" pitchFamily="50" charset="-128"/>
                <a:ea typeface="HG丸ｺﾞｼｯｸM-PRO" panose="020F0600000000000000" pitchFamily="50" charset="-128"/>
              </a:rPr>
              <a:t>253-3032</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（平日</a:t>
            </a:r>
            <a:r>
              <a:rPr lang="en-US" altLang="ja-JP" sz="1000" dirty="0">
                <a:solidFill>
                  <a:schemeClr val="tx1"/>
                </a:solidFill>
                <a:latin typeface="HG丸ｺﾞｼｯｸM-PRO" panose="020F0600000000000000" pitchFamily="50" charset="-128"/>
                <a:ea typeface="HG丸ｺﾞｼｯｸM-PRO" panose="020F0600000000000000" pitchFamily="50" charset="-128"/>
              </a:rPr>
              <a:t>8</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rPr>
              <a:t>30</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rPr>
              <a:t>17</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r>
              <a:rPr lang="en-US" altLang="ja-JP" sz="1000" dirty="0">
                <a:solidFill>
                  <a:schemeClr val="tx1"/>
                </a:solidFill>
                <a:latin typeface="HG丸ｺﾞｼｯｸM-PRO" panose="020F0600000000000000" pitchFamily="50" charset="-128"/>
                <a:ea typeface="HG丸ｺﾞｼｯｸM-PRO" panose="020F0600000000000000" pitchFamily="50" charset="-128"/>
              </a:rPr>
              <a:t>15</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主催：　ハローワーク金沢・石川労働局　　共催：　石川県</a:t>
            </a:r>
          </a:p>
        </p:txBody>
      </p:sp>
      <p:graphicFrame>
        <p:nvGraphicFramePr>
          <p:cNvPr id="26" name="表 25">
            <a:extLst>
              <a:ext uri="{FF2B5EF4-FFF2-40B4-BE49-F238E27FC236}">
                <a16:creationId xmlns:a16="http://schemas.microsoft.com/office/drawing/2014/main" id="{9DEF3120-A9A2-6964-ABA5-9FA966531200}"/>
              </a:ext>
            </a:extLst>
          </p:cNvPr>
          <p:cNvGraphicFramePr>
            <a:graphicFrameLocks noGrp="1"/>
          </p:cNvGraphicFramePr>
          <p:nvPr>
            <p:extLst>
              <p:ext uri="{D42A27DB-BD31-4B8C-83A1-F6EECF244321}">
                <p14:modId xmlns:p14="http://schemas.microsoft.com/office/powerpoint/2010/main" val="1876839158"/>
              </p:ext>
            </p:extLst>
          </p:nvPr>
        </p:nvGraphicFramePr>
        <p:xfrm>
          <a:off x="24576" y="7936850"/>
          <a:ext cx="6762750" cy="1238755"/>
        </p:xfrm>
        <a:graphic>
          <a:graphicData uri="http://schemas.openxmlformats.org/drawingml/2006/table">
            <a:tbl>
              <a:tblPr firstRow="1" bandRow="1">
                <a:tableStyleId>{073A0DAA-6AF3-43AB-8588-CEC1D06C72B9}</a:tableStyleId>
              </a:tblPr>
              <a:tblGrid>
                <a:gridCol w="3041512">
                  <a:extLst>
                    <a:ext uri="{9D8B030D-6E8A-4147-A177-3AD203B41FA5}">
                      <a16:colId xmlns:a16="http://schemas.microsoft.com/office/drawing/2014/main" val="20000"/>
                    </a:ext>
                  </a:extLst>
                </a:gridCol>
                <a:gridCol w="3721238">
                  <a:extLst>
                    <a:ext uri="{9D8B030D-6E8A-4147-A177-3AD203B41FA5}">
                      <a16:colId xmlns:a16="http://schemas.microsoft.com/office/drawing/2014/main" val="20001"/>
                    </a:ext>
                  </a:extLst>
                </a:gridCol>
              </a:tblGrid>
              <a:tr h="376544">
                <a:tc gridSpan="2">
                  <a:txBody>
                    <a:bodyPr/>
                    <a:lstStyle/>
                    <a:p>
                      <a:pPr algn="ctr"/>
                      <a:r>
                        <a:rPr kumimoji="1" lang="ja-JP" altLang="en-US" sz="1500" b="1" spc="0" baseline="0" dirty="0">
                          <a:solidFill>
                            <a:schemeClr val="bg1"/>
                          </a:solidFill>
                          <a:latin typeface="HG丸ｺﾞｼｯｸM-PRO"/>
                          <a:ea typeface="HG丸ｺﾞｼｯｸM-PRO"/>
                        </a:rPr>
                        <a:t>ミドルシニア世代対象企業ガイダンス参加申込書</a:t>
                      </a:r>
                      <a:r>
                        <a:rPr kumimoji="1" lang="ja-JP" altLang="en-US" sz="1400" b="1" spc="0" baseline="0" dirty="0">
                          <a:solidFill>
                            <a:schemeClr val="bg1"/>
                          </a:solidFill>
                          <a:latin typeface="HG丸ｺﾞｼｯｸM-PRO"/>
                          <a:ea typeface="HG丸ｺﾞｼｯｸM-PRO"/>
                        </a:rPr>
                        <a:t>（令和８年</a:t>
                      </a:r>
                      <a:r>
                        <a:rPr kumimoji="1" lang="en-US" altLang="ja-JP" sz="1400" b="1" spc="0" baseline="0" dirty="0">
                          <a:solidFill>
                            <a:schemeClr val="bg1"/>
                          </a:solidFill>
                          <a:latin typeface="HG丸ｺﾞｼｯｸM-PRO"/>
                          <a:ea typeface="HG丸ｺﾞｼｯｸM-PRO"/>
                        </a:rPr>
                        <a:t>1</a:t>
                      </a:r>
                      <a:r>
                        <a:rPr kumimoji="1" lang="ja-JP" altLang="en-US" sz="1400" b="1" spc="0" baseline="0" dirty="0">
                          <a:solidFill>
                            <a:schemeClr val="bg1"/>
                          </a:solidFill>
                          <a:latin typeface="HG丸ｺﾞｼｯｸM-PRO"/>
                          <a:ea typeface="HG丸ｺﾞｼｯｸM-PRO"/>
                        </a:rPr>
                        <a:t>月</a:t>
                      </a:r>
                      <a:r>
                        <a:rPr kumimoji="1" lang="en-US" altLang="ja-JP" sz="1400" b="1" spc="0" baseline="0" dirty="0">
                          <a:solidFill>
                            <a:schemeClr val="bg1"/>
                          </a:solidFill>
                          <a:latin typeface="HG丸ｺﾞｼｯｸM-PRO"/>
                          <a:ea typeface="HG丸ｺﾞｼｯｸM-PRO"/>
                        </a:rPr>
                        <a:t>23</a:t>
                      </a:r>
                      <a:r>
                        <a:rPr kumimoji="1" lang="ja-JP" altLang="en-US" sz="1400" b="1" spc="0" baseline="0" dirty="0">
                          <a:solidFill>
                            <a:schemeClr val="bg1"/>
                          </a:solidFill>
                          <a:latin typeface="HG丸ｺﾞｼｯｸM-PRO"/>
                          <a:ea typeface="HG丸ｺﾞｼｯｸM-PRO"/>
                        </a:rPr>
                        <a:t>日開催）</a:t>
                      </a:r>
                      <a:endParaRPr kumimoji="1" lang="en-US" altLang="ja-JP" sz="1400" b="1" spc="0" baseline="0" dirty="0">
                        <a:solidFill>
                          <a:schemeClr val="bg1"/>
                        </a:solidFill>
                        <a:latin typeface="HG丸ｺﾞｼｯｸM-PRO" panose="020F0600000000000000" pitchFamily="50" charset="-128"/>
                        <a:ea typeface="HG丸ｺﾞｼｯｸM-PRO" panose="020F0600000000000000" pitchFamily="50" charset="-128"/>
                      </a:endParaRPr>
                    </a:p>
                  </a:txBody>
                  <a:tcPr marL="91435" marR="91435" marT="49571" marB="49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kumimoji="1" lang="ja-JP" altLang="en-US"/>
                    </a:p>
                  </a:txBody>
                  <a:tcPr/>
                </a:tc>
                <a:extLst>
                  <a:ext uri="{0D108BD9-81ED-4DB2-BD59-A6C34878D82A}">
                    <a16:rowId xmlns:a16="http://schemas.microsoft.com/office/drawing/2014/main" val="10000"/>
                  </a:ext>
                </a:extLst>
              </a:tr>
              <a:tr h="408835">
                <a:tc>
                  <a:txBody>
                    <a:bodyPr/>
                    <a:lstStyle/>
                    <a:p>
                      <a:pPr>
                        <a:lnSpc>
                          <a:spcPts val="1200"/>
                        </a:lnSpc>
                      </a:pPr>
                      <a:r>
                        <a:rPr kumimoji="1" lang="ja-JP" altLang="en-US" sz="900">
                          <a:latin typeface="HGS創英角ｺﾞｼｯｸUB" pitchFamily="50" charset="-128"/>
                          <a:ea typeface="HGS創英角ｺﾞｼｯｸUB" pitchFamily="50" charset="-128"/>
                        </a:rPr>
                        <a:t>フリガナ</a:t>
                      </a:r>
                      <a:endParaRPr kumimoji="1" lang="en-US" altLang="ja-JP" sz="900">
                        <a:latin typeface="HGS創英角ｺﾞｼｯｸUB" pitchFamily="50" charset="-128"/>
                        <a:ea typeface="HGS創英角ｺﾞｼｯｸUB" pitchFamily="50" charset="-128"/>
                      </a:endParaRPr>
                    </a:p>
                    <a:p>
                      <a:pPr>
                        <a:lnSpc>
                          <a:spcPts val="1200"/>
                        </a:lnSpc>
                      </a:pPr>
                      <a:r>
                        <a:rPr kumimoji="1" lang="ja-JP" altLang="en-US" sz="1000">
                          <a:latin typeface="HGS創英角ｺﾞｼｯｸUB" pitchFamily="50" charset="-128"/>
                          <a:ea typeface="HGS創英角ｺﾞｼｯｸUB" pitchFamily="50" charset="-128"/>
                        </a:rPr>
                        <a:t>参加者氏名</a:t>
                      </a:r>
                      <a:r>
                        <a:rPr kumimoji="1" lang="ja-JP" altLang="en-US" sz="1200"/>
                        <a:t>　</a:t>
                      </a:r>
                      <a:r>
                        <a:rPr kumimoji="1" lang="ja-JP" altLang="en-US" sz="1400"/>
                        <a:t>　　</a:t>
                      </a:r>
                      <a:r>
                        <a:rPr kumimoji="1" lang="ja-JP" altLang="en-US" sz="1400" u="none"/>
                        <a:t>　　　　　　　</a:t>
                      </a:r>
                      <a:endParaRPr kumimoji="1" lang="en-US" altLang="ja-JP" sz="1400" u="none"/>
                    </a:p>
                  </a:txBody>
                  <a:tcPr marL="91435" marR="91435" marT="49571" marB="49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u="none" dirty="0">
                          <a:latin typeface="HGP創英角ｺﾞｼｯｸUB" panose="020B0900000000000000" pitchFamily="50" charset="-128"/>
                          <a:ea typeface="HGP創英角ｺﾞｼｯｸUB" panose="020B0900000000000000" pitchFamily="50" charset="-128"/>
                        </a:rPr>
                        <a:t>求職番号</a:t>
                      </a:r>
                      <a:endParaRPr kumimoji="1" lang="en-US" altLang="ja-JP" sz="1000" u="none" dirty="0">
                        <a:latin typeface="HGP創英角ｺﾞｼｯｸUB" panose="020B0900000000000000" pitchFamily="50" charset="-128"/>
                        <a:ea typeface="HGP創英角ｺﾞｼｯｸUB" panose="020B0900000000000000" pitchFamily="50" charset="-128"/>
                      </a:endParaRPr>
                    </a:p>
                    <a:p>
                      <a:pPr algn="ctr"/>
                      <a:r>
                        <a:rPr kumimoji="1" lang="ja-JP" altLang="en-US" sz="1000" u="none" dirty="0"/>
                        <a:t>　－　　　　　　　　　　　　　　　　　　　　　　　　　　　　　　</a:t>
                      </a:r>
                      <a:endParaRPr kumimoji="1" lang="en-US" altLang="ja-JP" sz="1000" u="none" dirty="0"/>
                    </a:p>
                  </a:txBody>
                  <a:tcPr marL="91435" marR="91435" marT="49571" marB="4957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2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HGS創英角ｺﾞｼｯｸUB" pitchFamily="50" charset="-128"/>
                          <a:ea typeface="HGS創英角ｺﾞｼｯｸUB" pitchFamily="50" charset="-128"/>
                        </a:rPr>
                        <a:t>生年月日</a:t>
                      </a:r>
                      <a:endParaRPr kumimoji="1" lang="en-US" altLang="ja-JP" sz="1000" dirty="0">
                        <a:latin typeface="HGS創英角ｺﾞｼｯｸUB" pitchFamily="50" charset="-128"/>
                        <a:ea typeface="HGS創英角ｺﾞｼｯｸUB"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HGS創英角ｺﾞｼｯｸUB" pitchFamily="50" charset="-128"/>
                          <a:ea typeface="HGS創英角ｺﾞｼｯｸUB" pitchFamily="50" charset="-128"/>
                        </a:rPr>
                        <a:t>昭和・平成　 　年　  　月　　   日（　　　歳）　　 　</a:t>
                      </a:r>
                      <a:endParaRPr kumimoji="1" lang="en-US" altLang="ja-JP" sz="1000" dirty="0">
                        <a:latin typeface="HGS創英角ｺﾞｼｯｸUB" pitchFamily="50" charset="-128"/>
                        <a:ea typeface="HGS創英角ｺﾞｼｯｸUB" pitchFamily="50" charset="-128"/>
                      </a:endParaRPr>
                    </a:p>
                  </a:txBody>
                  <a:tcPr marL="91435" marR="91435" marT="49571" marB="49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latin typeface="+mj-ea"/>
                          <a:ea typeface="+mj-ea"/>
                        </a:rPr>
                        <a:t>面談希望事業所</a:t>
                      </a:r>
                      <a:r>
                        <a:rPr kumimoji="1" lang="ja-JP" altLang="en-US" sz="700" b="0" dirty="0">
                          <a:latin typeface="+mj-ea"/>
                          <a:ea typeface="+mj-ea"/>
                        </a:rPr>
                        <a:t>（該当事業所の番号に○を付け、希望時間の番号をご記入ください）</a:t>
                      </a:r>
                      <a:endParaRPr kumimoji="1" lang="en-US" altLang="ja-JP" sz="700" b="0" dirty="0">
                        <a:latin typeface="+mj-ea"/>
                        <a:ea typeface="+mj-ea"/>
                      </a:endParaRPr>
                    </a:p>
                    <a:p>
                      <a:pPr algn="l"/>
                      <a:r>
                        <a:rPr kumimoji="1" lang="ja-JP" altLang="en-US" sz="1400" b="1" dirty="0">
                          <a:latin typeface="+mj-ea"/>
                          <a:ea typeface="+mj-ea"/>
                        </a:rPr>
                        <a:t>  　　　　　</a:t>
                      </a:r>
                      <a:r>
                        <a:rPr kumimoji="1" lang="en-US" altLang="ja-JP" sz="1400" b="1" dirty="0">
                          <a:latin typeface="+mj-ea"/>
                          <a:ea typeface="+mj-ea"/>
                        </a:rPr>
                        <a:t>Ⅰ</a:t>
                      </a:r>
                      <a:r>
                        <a:rPr kumimoji="1" lang="ja-JP" altLang="en-US" sz="1400" b="1" dirty="0">
                          <a:latin typeface="+mj-ea"/>
                          <a:ea typeface="+mj-ea"/>
                        </a:rPr>
                        <a:t>　（　　　）　　・  　</a:t>
                      </a:r>
                      <a:r>
                        <a:rPr kumimoji="1" lang="en-US" altLang="ja-JP" sz="1400" b="1" dirty="0">
                          <a:latin typeface="+mj-ea"/>
                          <a:ea typeface="+mj-ea"/>
                        </a:rPr>
                        <a:t>Ⅱ</a:t>
                      </a:r>
                      <a:r>
                        <a:rPr kumimoji="1" lang="ja-JP" altLang="en-US" sz="1400" b="1" dirty="0">
                          <a:latin typeface="+mj-ea"/>
                          <a:ea typeface="+mj-ea"/>
                        </a:rPr>
                        <a:t>　（　　　）</a:t>
                      </a:r>
                      <a:endParaRPr kumimoji="1" lang="en-US" altLang="ja-JP" sz="1200" b="1" dirty="0">
                        <a:latin typeface="+mj-ea"/>
                        <a:ea typeface="+mj-ea"/>
                      </a:endParaRPr>
                    </a:p>
                  </a:txBody>
                  <a:tcPr marL="91435" marR="91435" marT="49571" marB="49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28" name="直線コネクタ 27">
            <a:extLst>
              <a:ext uri="{FF2B5EF4-FFF2-40B4-BE49-F238E27FC236}">
                <a16:creationId xmlns:a16="http://schemas.microsoft.com/office/drawing/2014/main" id="{AADF92B7-7623-FDCB-756A-23ABAC18F800}"/>
              </a:ext>
            </a:extLst>
          </p:cNvPr>
          <p:cNvCxnSpPr/>
          <p:nvPr/>
        </p:nvCxnSpPr>
        <p:spPr>
          <a:xfrm>
            <a:off x="-15111" y="7876473"/>
            <a:ext cx="6900863" cy="0"/>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 name="角丸四角形 29">
            <a:extLst>
              <a:ext uri="{FF2B5EF4-FFF2-40B4-BE49-F238E27FC236}">
                <a16:creationId xmlns:a16="http://schemas.microsoft.com/office/drawing/2014/main" id="{87D293A6-60AE-485D-C1BC-3B2F45D89428}"/>
              </a:ext>
            </a:extLst>
          </p:cNvPr>
          <p:cNvSpPr/>
          <p:nvPr/>
        </p:nvSpPr>
        <p:spPr>
          <a:xfrm>
            <a:off x="60006" y="6150257"/>
            <a:ext cx="6694070" cy="1727887"/>
          </a:xfrm>
          <a:prstGeom prst="roundRect">
            <a:avLst/>
          </a:prstGeom>
          <a:noFill/>
          <a:ln w="38100" cap="flat" cmpd="sng" algn="ctr">
            <a:solidFill>
              <a:srgbClr val="5B9BD5">
                <a:lumMod val="7500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p>
        </p:txBody>
      </p:sp>
      <p:sp>
        <p:nvSpPr>
          <p:cNvPr id="6" name="角丸四角形 30">
            <a:extLst>
              <a:ext uri="{FF2B5EF4-FFF2-40B4-BE49-F238E27FC236}">
                <a16:creationId xmlns:a16="http://schemas.microsoft.com/office/drawing/2014/main" id="{FA4CBAAE-BE79-6351-3471-338144FB5BA7}"/>
              </a:ext>
            </a:extLst>
          </p:cNvPr>
          <p:cNvSpPr/>
          <p:nvPr/>
        </p:nvSpPr>
        <p:spPr>
          <a:xfrm>
            <a:off x="60006" y="4286602"/>
            <a:ext cx="6599833" cy="1802072"/>
          </a:xfrm>
          <a:prstGeom prst="roundRect">
            <a:avLst/>
          </a:prstGeom>
          <a:noFill/>
          <a:ln w="38100">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a:solidFill>
                  <a:schemeClr val="tx1"/>
                </a:solidFill>
              </a:rPr>
              <a:t>　</a:t>
            </a:r>
          </a:p>
        </p:txBody>
      </p:sp>
      <p:sp>
        <p:nvSpPr>
          <p:cNvPr id="7" name="テキスト ボックス 3">
            <a:extLst>
              <a:ext uri="{FF2B5EF4-FFF2-40B4-BE49-F238E27FC236}">
                <a16:creationId xmlns:a16="http://schemas.microsoft.com/office/drawing/2014/main" id="{2503D004-D6FB-D845-52AC-277818473386}"/>
              </a:ext>
            </a:extLst>
          </p:cNvPr>
          <p:cNvSpPr txBox="1">
            <a:spLocks noChangeArrowheads="1"/>
          </p:cNvSpPr>
          <p:nvPr/>
        </p:nvSpPr>
        <p:spPr bwMode="auto">
          <a:xfrm>
            <a:off x="98517" y="6377611"/>
            <a:ext cx="163553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ja-JP" altLang="en-US" sz="1100" dirty="0">
                <a:latin typeface="HG丸ｺﾞｼｯｸM-PRO"/>
                <a:ea typeface="HG丸ｺﾞｼｯｸM-PRO"/>
              </a:rPr>
              <a:t>（</a:t>
            </a:r>
            <a:r>
              <a:rPr lang="en-US" altLang="ja-JP" sz="1100" dirty="0">
                <a:latin typeface="HG丸ｺﾞｼｯｸM-PRO"/>
                <a:ea typeface="HG丸ｺﾞｼｯｸM-PRO"/>
              </a:rPr>
              <a:t>Ⅱ</a:t>
            </a:r>
            <a:r>
              <a:rPr lang="ja-JP" altLang="en-US" sz="1100" dirty="0">
                <a:latin typeface="HG丸ｺﾞｼｯｸM-PRO"/>
                <a:ea typeface="HG丸ｺﾞｼｯｸM-PRO"/>
              </a:rPr>
              <a:t>）午後の部</a:t>
            </a:r>
            <a:endParaRPr lang="en-US" altLang="ja-JP" sz="1100" dirty="0">
              <a:latin typeface="HG丸ｺﾞｼｯｸM-PRO"/>
              <a:ea typeface="HG丸ｺﾞｼｯｸM-PRO"/>
            </a:endParaRPr>
          </a:p>
          <a:p>
            <a:pPr>
              <a:spcBef>
                <a:spcPct val="0"/>
              </a:spcBef>
              <a:buFont typeface="Arial" panose="020B0604020202020204" pitchFamily="34" charset="0"/>
              <a:buNone/>
            </a:pPr>
            <a:endParaRPr lang="en-US" altLang="ja-JP" sz="1100" dirty="0">
              <a:latin typeface="HG丸ｺﾞｼｯｸM-PRO" panose="020F0600000000000000" pitchFamily="34" charset="-128"/>
              <a:ea typeface="HG丸ｺﾞｼｯｸM-PRO" panose="020F0600000000000000" pitchFamily="34" charset="-128"/>
            </a:endParaRPr>
          </a:p>
          <a:p>
            <a:pPr>
              <a:spcBef>
                <a:spcPct val="0"/>
              </a:spcBef>
              <a:buNone/>
            </a:pPr>
            <a:r>
              <a:rPr lang="ja-JP" altLang="en-US" sz="1100" b="1" dirty="0">
                <a:solidFill>
                  <a:srgbClr val="0000FF"/>
                </a:solidFill>
                <a:latin typeface="HG丸ｺﾞｼｯｸM-PRO"/>
                <a:ea typeface="HG丸ｺﾞｼｯｸM-PRO"/>
              </a:rPr>
              <a:t>　</a:t>
            </a:r>
            <a:r>
              <a:rPr lang="ja-JP" altLang="en-US" sz="1200" b="1" dirty="0">
                <a:solidFill>
                  <a:srgbClr val="0000FF"/>
                </a:solidFill>
                <a:latin typeface="HG丸ｺﾞｼｯｸM-PRO"/>
                <a:ea typeface="HG丸ｺﾞｼｯｸM-PRO"/>
              </a:rPr>
              <a:t>株式会社</a:t>
            </a:r>
          </a:p>
          <a:p>
            <a:pPr>
              <a:spcBef>
                <a:spcPct val="0"/>
              </a:spcBef>
              <a:buFont typeface="Arial" panose="020B0604020202020204" pitchFamily="34" charset="0"/>
              <a:buNone/>
            </a:pPr>
            <a:r>
              <a:rPr lang="ja-JP" altLang="en-US" sz="1200" b="1" dirty="0">
                <a:solidFill>
                  <a:srgbClr val="0000FF"/>
                </a:solidFill>
                <a:latin typeface="HG丸ｺﾞｼｯｸM-PRO"/>
                <a:ea typeface="HG丸ｺﾞｼｯｸM-PRO"/>
              </a:rPr>
              <a:t>　　　宮田商店</a:t>
            </a:r>
            <a:endParaRPr lang="en-US" altLang="ja-JP" sz="1200" b="1" dirty="0">
              <a:solidFill>
                <a:srgbClr val="0000FF"/>
              </a:solidFill>
              <a:latin typeface="HG丸ｺﾞｼｯｸM-PRO"/>
              <a:ea typeface="HG丸ｺﾞｼｯｸM-PRO"/>
            </a:endParaRPr>
          </a:p>
          <a:p>
            <a:pPr>
              <a:spcBef>
                <a:spcPct val="0"/>
              </a:spcBef>
              <a:buFont typeface="Arial" panose="020B0604020202020204" pitchFamily="34" charset="0"/>
              <a:buNone/>
            </a:pPr>
            <a:r>
              <a:rPr lang="ja-JP" altLang="en-US" sz="1200" b="1" dirty="0">
                <a:solidFill>
                  <a:srgbClr val="0000FF"/>
                </a:solidFill>
                <a:latin typeface="HG丸ｺﾞｼｯｸM-PRO"/>
                <a:ea typeface="HG丸ｺﾞｼｯｸM-PRO"/>
              </a:rPr>
              <a:t>　株式会社</a:t>
            </a:r>
            <a:endParaRPr lang="en-US" altLang="ja-JP" sz="1200" b="1" dirty="0">
              <a:solidFill>
                <a:srgbClr val="0000FF"/>
              </a:solidFill>
              <a:latin typeface="HG丸ｺﾞｼｯｸM-PRO"/>
              <a:ea typeface="HG丸ｺﾞｼｯｸM-PRO"/>
            </a:endParaRPr>
          </a:p>
          <a:p>
            <a:pPr>
              <a:spcBef>
                <a:spcPct val="0"/>
              </a:spcBef>
              <a:buFont typeface="Arial" panose="020B0604020202020204" pitchFamily="34" charset="0"/>
              <a:buNone/>
            </a:pPr>
            <a:r>
              <a:rPr lang="ja-JP" altLang="en-US" sz="1200" b="1" dirty="0">
                <a:solidFill>
                  <a:srgbClr val="0000FF"/>
                </a:solidFill>
                <a:latin typeface="HG丸ｺﾞｼｯｸM-PRO"/>
                <a:ea typeface="HG丸ｺﾞｼｯｸM-PRO"/>
              </a:rPr>
              <a:t>　ミヤタクリーン</a:t>
            </a:r>
            <a:endParaRPr lang="en-US" altLang="ja-JP" sz="1200" b="1" dirty="0">
              <a:solidFill>
                <a:srgbClr val="0000FF"/>
              </a:solidFill>
              <a:latin typeface="HG丸ｺﾞｼｯｸM-PRO"/>
              <a:ea typeface="HG丸ｺﾞｼｯｸM-PRO"/>
            </a:endParaRPr>
          </a:p>
          <a:p>
            <a:pPr>
              <a:spcBef>
                <a:spcPct val="0"/>
              </a:spcBef>
              <a:buNone/>
            </a:pPr>
            <a:r>
              <a:rPr lang="ja-JP" altLang="en-US" sz="1200" b="1" dirty="0">
                <a:solidFill>
                  <a:srgbClr val="0000FF"/>
                </a:solidFill>
                <a:latin typeface="HG丸ｺﾞｼｯｸM-PRO"/>
                <a:ea typeface="HG丸ｺﾞｼｯｸM-PRO"/>
              </a:rPr>
              <a:t>　　　　サービス</a:t>
            </a:r>
            <a:endParaRPr lang="en-US" altLang="ja-JP" sz="1200" b="1" dirty="0">
              <a:solidFill>
                <a:srgbClr val="0000FF"/>
              </a:solidFill>
              <a:latin typeface="HG丸ｺﾞｼｯｸM-PRO"/>
              <a:ea typeface="HG丸ｺﾞｼｯｸM-PRO"/>
            </a:endParaRPr>
          </a:p>
        </p:txBody>
      </p:sp>
      <p:sp>
        <p:nvSpPr>
          <p:cNvPr id="9" name="テキスト ボックス 8">
            <a:extLst>
              <a:ext uri="{FF2B5EF4-FFF2-40B4-BE49-F238E27FC236}">
                <a16:creationId xmlns:a16="http://schemas.microsoft.com/office/drawing/2014/main" id="{93985367-C7C0-6E26-533C-ABC4895811E5}"/>
              </a:ext>
            </a:extLst>
          </p:cNvPr>
          <p:cNvSpPr txBox="1">
            <a:spLocks noChangeArrowheads="1"/>
          </p:cNvSpPr>
          <p:nvPr/>
        </p:nvSpPr>
        <p:spPr bwMode="auto">
          <a:xfrm>
            <a:off x="3419368" y="4345540"/>
            <a:ext cx="354658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buFont typeface="Arial" panose="020B0604020202020204" pitchFamily="34" charset="0"/>
              <a:buNone/>
            </a:pPr>
            <a:r>
              <a:rPr lang="ja-JP" altLang="en-US" sz="1400" dirty="0">
                <a:solidFill>
                  <a:prstClr val="black"/>
                </a:solidFill>
                <a:latin typeface="HG丸ｺﾞｼｯｸM-PRO"/>
                <a:ea typeface="HG丸ｺﾞｼｯｸM-PRO"/>
              </a:rPr>
              <a:t>　　</a:t>
            </a:r>
            <a:r>
              <a:rPr lang="ja-JP" altLang="en-US" sz="1200" b="1" dirty="0">
                <a:solidFill>
                  <a:prstClr val="black"/>
                </a:solidFill>
                <a:latin typeface="HG丸ｺﾞｼｯｸM-PRO"/>
                <a:ea typeface="HG丸ｺﾞｼｯｸM-PRO"/>
              </a:rPr>
              <a:t>職種：溶融亜鉛めっき加工　　 </a:t>
            </a:r>
            <a:endParaRPr lang="en-US" altLang="ja-JP" sz="1200" dirty="0">
              <a:solidFill>
                <a:prstClr val="black"/>
              </a:solidFill>
              <a:latin typeface="HG丸ｺﾞｼｯｸM-PRO"/>
              <a:ea typeface="Meiryo UI"/>
            </a:endParaRPr>
          </a:p>
          <a:p>
            <a:pPr eaLnBrk="1" fontAlgn="auto" hangingPunct="1">
              <a:spcBef>
                <a:spcPct val="0"/>
              </a:spcBef>
              <a:buFont typeface="Arial" panose="020B0604020202020204" pitchFamily="34" charset="0"/>
              <a:buNone/>
            </a:pPr>
            <a:r>
              <a:rPr lang="ja-JP" altLang="en-US" sz="1100" b="1" dirty="0">
                <a:solidFill>
                  <a:prstClr val="black"/>
                </a:solidFill>
                <a:latin typeface="HG丸ｺﾞｼｯｸM-PRO"/>
                <a:ea typeface="HG丸ｺﾞｼｯｸM-PRO"/>
              </a:rPr>
              <a:t>　　　　　　  </a:t>
            </a:r>
            <a:r>
              <a:rPr lang="ja-JP" altLang="en-US" sz="1100" dirty="0">
                <a:solidFill>
                  <a:prstClr val="black"/>
                </a:solidFill>
                <a:latin typeface="HG丸ｺﾞｼｯｸM-PRO"/>
                <a:ea typeface="HG丸ｺﾞｼｯｸM-PRO"/>
              </a:rPr>
              <a:t>求人番号　</a:t>
            </a:r>
            <a:r>
              <a:rPr lang="en-US" altLang="ja-JP" sz="1100" dirty="0">
                <a:solidFill>
                  <a:prstClr val="black"/>
                </a:solidFill>
                <a:latin typeface="HG丸ｺﾞｼｯｸM-PRO"/>
                <a:ea typeface="HG丸ｺﾞｼｯｸM-PRO"/>
              </a:rPr>
              <a:t>17010-25957451</a:t>
            </a:r>
          </a:p>
          <a:p>
            <a:pPr eaLnBrk="1" fontAlgn="auto" hangingPunct="1">
              <a:spcBef>
                <a:spcPct val="0"/>
              </a:spcBef>
              <a:buFont typeface="Arial" panose="020B0604020202020204" pitchFamily="34" charset="0"/>
              <a:buNone/>
            </a:pPr>
            <a:r>
              <a:rPr lang="ja-JP" altLang="en-US" sz="1100" b="1" dirty="0">
                <a:solidFill>
                  <a:prstClr val="black"/>
                </a:solidFill>
                <a:latin typeface="HG丸ｺﾞｼｯｸM-PRO"/>
                <a:ea typeface="HG丸ｺﾞｼｯｸM-PRO"/>
              </a:rPr>
              <a:t>　　　　　　品質管理</a:t>
            </a:r>
            <a:endParaRPr lang="en-US" altLang="ja-JP" sz="1100" b="1" dirty="0">
              <a:solidFill>
                <a:prstClr val="black"/>
              </a:solidFill>
              <a:latin typeface="HG丸ｺﾞｼｯｸM-PRO"/>
              <a:ea typeface="HG丸ｺﾞｼｯｸM-PRO"/>
            </a:endParaRPr>
          </a:p>
          <a:p>
            <a:pPr eaLnBrk="1" fontAlgn="auto" hangingPunct="1">
              <a:spcBef>
                <a:spcPct val="0"/>
              </a:spcBef>
              <a:buFont typeface="Arial" panose="020B0604020202020204" pitchFamily="34" charset="0"/>
              <a:buNone/>
            </a:pPr>
            <a:r>
              <a:rPr lang="ja-JP" altLang="en-US" sz="1100" dirty="0">
                <a:solidFill>
                  <a:prstClr val="black"/>
                </a:solidFill>
                <a:latin typeface="HG丸ｺﾞｼｯｸM-PRO" panose="020F0600000000000000" pitchFamily="50" charset="-128"/>
                <a:ea typeface="HG丸ｺﾞｼｯｸM-PRO" panose="020F0600000000000000" pitchFamily="50" charset="-128"/>
              </a:rPr>
              <a:t>　　　　　　  求人番号　</a:t>
            </a:r>
            <a:r>
              <a:rPr lang="en-US" altLang="ja-JP" sz="1100" dirty="0">
                <a:solidFill>
                  <a:prstClr val="black"/>
                </a:solidFill>
                <a:latin typeface="HG丸ｺﾞｼｯｸM-PRO" panose="020F0600000000000000" pitchFamily="50" charset="-128"/>
                <a:ea typeface="HG丸ｺﾞｼｯｸM-PRO" panose="020F0600000000000000" pitchFamily="50" charset="-128"/>
              </a:rPr>
              <a:t>17010-25959851</a:t>
            </a:r>
          </a:p>
          <a:p>
            <a:pPr eaLnBrk="1" fontAlgn="auto" hangingPunct="1">
              <a:spcBef>
                <a:spcPct val="0"/>
              </a:spcBef>
              <a:buFont typeface="Arial" panose="020B0604020202020204" pitchFamily="34" charset="0"/>
              <a:buNone/>
            </a:pP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b="1" dirty="0">
                <a:solidFill>
                  <a:prstClr val="black"/>
                </a:solidFill>
                <a:latin typeface="HG丸ｺﾞｼｯｸM-PRO" panose="020F0600000000000000" pitchFamily="50" charset="-128"/>
                <a:ea typeface="HG丸ｺﾞｼｯｸM-PRO" panose="020F0600000000000000" pitchFamily="50" charset="-128"/>
              </a:rPr>
              <a:t>営業</a:t>
            </a:r>
            <a:endParaRPr lang="en-US" altLang="ja-JP" sz="1100" b="1" dirty="0">
              <a:solidFill>
                <a:prstClr val="black"/>
              </a:solidFill>
              <a:latin typeface="HG丸ｺﾞｼｯｸM-PRO" panose="020F0600000000000000" pitchFamily="50" charset="-128"/>
              <a:ea typeface="HG丸ｺﾞｼｯｸM-PRO" panose="020F0600000000000000" pitchFamily="50" charset="-128"/>
            </a:endParaRPr>
          </a:p>
          <a:p>
            <a:pPr eaLnBrk="1" fontAlgn="auto" hangingPunct="1">
              <a:spcBef>
                <a:spcPct val="0"/>
              </a:spcBef>
              <a:buFont typeface="Arial" panose="020B0604020202020204" pitchFamily="34" charset="0"/>
              <a:buNone/>
            </a:pPr>
            <a:r>
              <a:rPr lang="ja-JP" altLang="en-US" sz="1100" dirty="0">
                <a:solidFill>
                  <a:prstClr val="black"/>
                </a:solidFill>
                <a:latin typeface="HG丸ｺﾞｼｯｸM-PRO" panose="020F0600000000000000" pitchFamily="50" charset="-128"/>
                <a:ea typeface="HG丸ｺﾞｼｯｸM-PRO" panose="020F0600000000000000" pitchFamily="50" charset="-128"/>
              </a:rPr>
              <a:t>　　　　　　  求人番号　</a:t>
            </a:r>
            <a:r>
              <a:rPr lang="en-US" altLang="ja-JP" sz="1100" dirty="0">
                <a:solidFill>
                  <a:prstClr val="black"/>
                </a:solidFill>
                <a:latin typeface="HG丸ｺﾞｼｯｸM-PRO" panose="020F0600000000000000" pitchFamily="50" charset="-128"/>
                <a:ea typeface="HG丸ｺﾞｼｯｸM-PRO" panose="020F0600000000000000" pitchFamily="50" charset="-128"/>
              </a:rPr>
              <a:t>17010-25958751</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テキスト ボックス 3">
            <a:extLst>
              <a:ext uri="{FF2B5EF4-FFF2-40B4-BE49-F238E27FC236}">
                <a16:creationId xmlns:a16="http://schemas.microsoft.com/office/drawing/2014/main" id="{64B0AF83-4309-E94A-5B41-299CB0A9F000}"/>
              </a:ext>
            </a:extLst>
          </p:cNvPr>
          <p:cNvSpPr txBox="1">
            <a:spLocks noChangeArrowheads="1"/>
          </p:cNvSpPr>
          <p:nvPr/>
        </p:nvSpPr>
        <p:spPr bwMode="auto">
          <a:xfrm>
            <a:off x="-15111" y="4494559"/>
            <a:ext cx="160474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ja-JP" altLang="en-US" sz="1100" dirty="0">
                <a:latin typeface="HG丸ｺﾞｼｯｸM-PRO"/>
                <a:ea typeface="HG丸ｺﾞｼｯｸM-PRO"/>
              </a:rPr>
              <a:t>（</a:t>
            </a:r>
            <a:r>
              <a:rPr lang="en-US" altLang="ja-JP" sz="1100" dirty="0">
                <a:latin typeface="HG丸ｺﾞｼｯｸM-PRO"/>
                <a:ea typeface="HG丸ｺﾞｼｯｸM-PRO"/>
              </a:rPr>
              <a:t>Ⅰ</a:t>
            </a:r>
            <a:r>
              <a:rPr lang="ja-JP" altLang="en-US" sz="1100" dirty="0">
                <a:latin typeface="HG丸ｺﾞｼｯｸM-PRO"/>
                <a:ea typeface="HG丸ｺﾞｼｯｸM-PRO"/>
              </a:rPr>
              <a:t>）午前の部</a:t>
            </a:r>
            <a:endParaRPr lang="en-US" altLang="ja-JP" sz="1100" dirty="0">
              <a:latin typeface="HG丸ｺﾞｼｯｸM-PRO"/>
              <a:ea typeface="HG丸ｺﾞｼｯｸM-PRO"/>
            </a:endParaRPr>
          </a:p>
          <a:p>
            <a:pPr>
              <a:spcBef>
                <a:spcPct val="0"/>
              </a:spcBef>
              <a:buFont typeface="Arial" panose="020B0604020202020204" pitchFamily="34" charset="0"/>
              <a:buNone/>
            </a:pPr>
            <a:endParaRPr lang="en-US" altLang="ja-JP" sz="1100" dirty="0">
              <a:latin typeface="HG丸ｺﾞｼｯｸM-PRO" panose="020F0600000000000000" pitchFamily="34" charset="-128"/>
              <a:ea typeface="HG丸ｺﾞｼｯｸM-PRO" panose="020F0600000000000000" pitchFamily="34" charset="-128"/>
            </a:endParaRPr>
          </a:p>
          <a:p>
            <a:pPr>
              <a:spcBef>
                <a:spcPct val="0"/>
              </a:spcBef>
              <a:buNone/>
            </a:pPr>
            <a:r>
              <a:rPr lang="ja-JP" altLang="en-US" sz="1200" b="1" dirty="0">
                <a:solidFill>
                  <a:srgbClr val="0000FF"/>
                </a:solidFill>
                <a:latin typeface="HG丸ｺﾞｼｯｸM-PRO"/>
                <a:ea typeface="HG丸ｺﾞｼｯｸM-PRO"/>
              </a:rPr>
              <a:t>　株式会社</a:t>
            </a:r>
          </a:p>
          <a:p>
            <a:pPr>
              <a:spcBef>
                <a:spcPct val="0"/>
              </a:spcBef>
              <a:buFont typeface="Arial" panose="020B0604020202020204" pitchFamily="34" charset="0"/>
              <a:buNone/>
            </a:pPr>
            <a:r>
              <a:rPr lang="ja-JP" altLang="en-US" sz="1200" b="1" dirty="0">
                <a:solidFill>
                  <a:srgbClr val="0000FF"/>
                </a:solidFill>
                <a:latin typeface="HG丸ｺﾞｼｯｸM-PRO"/>
                <a:ea typeface="HG丸ｺﾞｼｯｸM-PRO"/>
              </a:rPr>
              <a:t>　大野メッキ工業所</a:t>
            </a:r>
            <a:endParaRPr lang="en-US" altLang="ja-JP" sz="1200" b="1" dirty="0">
              <a:solidFill>
                <a:srgbClr val="0000FF"/>
              </a:solidFill>
              <a:latin typeface="HG丸ｺﾞｼｯｸM-PRO"/>
              <a:ea typeface="HG丸ｺﾞｼｯｸM-PRO"/>
            </a:endParaRPr>
          </a:p>
        </p:txBody>
      </p:sp>
      <p:sp>
        <p:nvSpPr>
          <p:cNvPr id="27" name="テキスト ボックス 11">
            <a:extLst>
              <a:ext uri="{FF2B5EF4-FFF2-40B4-BE49-F238E27FC236}">
                <a16:creationId xmlns:a16="http://schemas.microsoft.com/office/drawing/2014/main" id="{728C3793-A630-85FD-286B-1F8CABDC1C9D}"/>
              </a:ext>
            </a:extLst>
          </p:cNvPr>
          <p:cNvSpPr txBox="1">
            <a:spLocks noChangeArrowheads="1"/>
          </p:cNvSpPr>
          <p:nvPr/>
        </p:nvSpPr>
        <p:spPr bwMode="auto">
          <a:xfrm>
            <a:off x="3756111" y="7168678"/>
            <a:ext cx="30449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ja-JP" altLang="en-US" sz="800" dirty="0">
                <a:latin typeface="HG丸ｺﾞｼｯｸM-PRO"/>
                <a:ea typeface="HG丸ｺﾞｼｯｸM-PRO"/>
              </a:rPr>
              <a:t>★予約時間　① </a:t>
            </a:r>
            <a:r>
              <a:rPr lang="en-US" altLang="ja-JP" sz="800" dirty="0">
                <a:latin typeface="HG丸ｺﾞｼｯｸM-PRO"/>
                <a:ea typeface="HG丸ｺﾞｼｯｸM-PRO"/>
              </a:rPr>
              <a:t>13</a:t>
            </a:r>
            <a:r>
              <a:rPr lang="ja-JP" altLang="en-US" sz="800" dirty="0">
                <a:latin typeface="HG丸ｺﾞｼｯｸM-PRO"/>
                <a:ea typeface="HG丸ｺﾞｼｯｸM-PRO"/>
              </a:rPr>
              <a:t>：</a:t>
            </a:r>
            <a:r>
              <a:rPr lang="en-US" altLang="ja-JP" sz="800" dirty="0">
                <a:latin typeface="HG丸ｺﾞｼｯｸM-PRO"/>
                <a:ea typeface="HG丸ｺﾞｼｯｸM-PRO"/>
              </a:rPr>
              <a:t>30</a:t>
            </a:r>
            <a:r>
              <a:rPr lang="ja-JP" altLang="en-US" sz="800" dirty="0">
                <a:latin typeface="HG丸ｺﾞｼｯｸM-PRO"/>
                <a:ea typeface="HG丸ｺﾞｼｯｸM-PRO"/>
              </a:rPr>
              <a:t>～</a:t>
            </a:r>
            <a:r>
              <a:rPr lang="en-US" altLang="ja-JP" sz="800" dirty="0">
                <a:latin typeface="HG丸ｺﾞｼｯｸM-PRO"/>
                <a:ea typeface="HG丸ｺﾞｼｯｸM-PRO"/>
              </a:rPr>
              <a:t>14</a:t>
            </a:r>
            <a:r>
              <a:rPr lang="ja-JP" altLang="en-US" sz="800" dirty="0">
                <a:latin typeface="HG丸ｺﾞｼｯｸM-PRO"/>
                <a:ea typeface="HG丸ｺﾞｼｯｸM-PRO"/>
              </a:rPr>
              <a:t>：</a:t>
            </a:r>
            <a:r>
              <a:rPr lang="en-US" altLang="ja-JP" sz="800" dirty="0">
                <a:latin typeface="HG丸ｺﾞｼｯｸM-PRO"/>
                <a:ea typeface="HG丸ｺﾞｼｯｸM-PRO"/>
              </a:rPr>
              <a:t>10</a:t>
            </a:r>
          </a:p>
          <a:p>
            <a:pPr>
              <a:spcBef>
                <a:spcPct val="0"/>
              </a:spcBef>
              <a:buNone/>
            </a:pPr>
            <a:r>
              <a:rPr lang="ja-JP" altLang="en-US" sz="800" dirty="0">
                <a:latin typeface="HG丸ｺﾞｼｯｸM-PRO"/>
                <a:ea typeface="HG丸ｺﾞｼｯｸM-PRO"/>
              </a:rPr>
              <a:t>　　　　　　② </a:t>
            </a:r>
            <a:r>
              <a:rPr lang="en-US" altLang="ja-JP" sz="800" dirty="0">
                <a:latin typeface="HG丸ｺﾞｼｯｸM-PRO"/>
                <a:ea typeface="HG丸ｺﾞｼｯｸM-PRO"/>
              </a:rPr>
              <a:t>14</a:t>
            </a:r>
            <a:r>
              <a:rPr lang="ja-JP" altLang="en-US" sz="800" dirty="0">
                <a:latin typeface="HG丸ｺﾞｼｯｸM-PRO"/>
                <a:ea typeface="HG丸ｺﾞｼｯｸM-PRO"/>
              </a:rPr>
              <a:t>：</a:t>
            </a:r>
            <a:r>
              <a:rPr lang="en-US" altLang="ja-JP" sz="800" dirty="0">
                <a:latin typeface="HG丸ｺﾞｼｯｸM-PRO"/>
                <a:ea typeface="HG丸ｺﾞｼｯｸM-PRO"/>
              </a:rPr>
              <a:t>10</a:t>
            </a:r>
            <a:r>
              <a:rPr lang="ja-JP" altLang="en-US" sz="800" dirty="0">
                <a:latin typeface="HG丸ｺﾞｼｯｸM-PRO"/>
                <a:ea typeface="HG丸ｺﾞｼｯｸM-PRO"/>
              </a:rPr>
              <a:t>～</a:t>
            </a:r>
            <a:r>
              <a:rPr lang="en-US" altLang="ja-JP" sz="800" dirty="0">
                <a:latin typeface="HG丸ｺﾞｼｯｸM-PRO"/>
                <a:ea typeface="HG丸ｺﾞｼｯｸM-PRO"/>
              </a:rPr>
              <a:t>14</a:t>
            </a:r>
            <a:r>
              <a:rPr lang="ja-JP" altLang="en-US" sz="800" dirty="0">
                <a:latin typeface="HG丸ｺﾞｼｯｸM-PRO"/>
                <a:ea typeface="HG丸ｺﾞｼｯｸM-PRO"/>
              </a:rPr>
              <a:t>：</a:t>
            </a:r>
            <a:r>
              <a:rPr lang="en-US" altLang="ja-JP" sz="800" dirty="0">
                <a:latin typeface="HG丸ｺﾞｼｯｸM-PRO"/>
                <a:ea typeface="HG丸ｺﾞｼｯｸM-PRO"/>
              </a:rPr>
              <a:t>50</a:t>
            </a:r>
          </a:p>
          <a:p>
            <a:pPr>
              <a:spcBef>
                <a:spcPct val="0"/>
              </a:spcBef>
              <a:buNone/>
            </a:pPr>
            <a:r>
              <a:rPr lang="ja-JP" altLang="en-US" sz="800" dirty="0">
                <a:latin typeface="HG丸ｺﾞｼｯｸM-PRO"/>
                <a:ea typeface="HG丸ｺﾞｼｯｸM-PRO"/>
              </a:rPr>
              <a:t>　　　　　　</a:t>
            </a:r>
            <a:r>
              <a:rPr lang="ja-JP" altLang="en-US" sz="800" dirty="0">
                <a:latin typeface="HG丸ｺﾞｼｯｸM-PRO" panose="020F0600000000000000" pitchFamily="34" charset="-128"/>
                <a:ea typeface="HG丸ｺﾞｼｯｸM-PRO" panose="020F0600000000000000" pitchFamily="34" charset="-128"/>
              </a:rPr>
              <a:t>③ </a:t>
            </a:r>
            <a:r>
              <a:rPr lang="en-US" altLang="ja-JP" sz="800" dirty="0">
                <a:latin typeface="HG丸ｺﾞｼｯｸM-PRO" panose="020F0600000000000000" pitchFamily="34" charset="-128"/>
                <a:ea typeface="HG丸ｺﾞｼｯｸM-PRO" panose="020F0600000000000000" pitchFamily="34" charset="-128"/>
              </a:rPr>
              <a:t>14</a:t>
            </a:r>
            <a:r>
              <a:rPr lang="ja-JP" altLang="en-US" sz="800" dirty="0">
                <a:latin typeface="HG丸ｺﾞｼｯｸM-PRO" panose="020F0600000000000000" pitchFamily="34" charset="-128"/>
                <a:ea typeface="HG丸ｺﾞｼｯｸM-PRO" panose="020F0600000000000000" pitchFamily="34" charset="-128"/>
              </a:rPr>
              <a:t>：</a:t>
            </a:r>
            <a:r>
              <a:rPr lang="en-US" altLang="ja-JP" sz="800" dirty="0">
                <a:latin typeface="HG丸ｺﾞｼｯｸM-PRO" panose="020F0600000000000000" pitchFamily="34" charset="-128"/>
                <a:ea typeface="HG丸ｺﾞｼｯｸM-PRO" panose="020F0600000000000000" pitchFamily="34" charset="-128"/>
              </a:rPr>
              <a:t>50</a:t>
            </a:r>
            <a:r>
              <a:rPr lang="ja-JP" altLang="en-US" sz="800" dirty="0">
                <a:latin typeface="HG丸ｺﾞｼｯｸM-PRO" panose="020F0600000000000000" pitchFamily="34" charset="-128"/>
                <a:ea typeface="HG丸ｺﾞｼｯｸM-PRO" panose="020F0600000000000000" pitchFamily="34" charset="-128"/>
              </a:rPr>
              <a:t>～</a:t>
            </a:r>
            <a:r>
              <a:rPr lang="en-US" altLang="ja-JP" sz="800" dirty="0">
                <a:latin typeface="HG丸ｺﾞｼｯｸM-PRO" panose="020F0600000000000000" pitchFamily="34" charset="-128"/>
                <a:ea typeface="HG丸ｺﾞｼｯｸM-PRO" panose="020F0600000000000000" pitchFamily="34" charset="-128"/>
              </a:rPr>
              <a:t>15</a:t>
            </a:r>
            <a:r>
              <a:rPr lang="ja-JP" altLang="en-US" sz="800" dirty="0">
                <a:latin typeface="HG丸ｺﾞｼｯｸM-PRO" panose="020F0600000000000000" pitchFamily="34" charset="-128"/>
                <a:ea typeface="HG丸ｺﾞｼｯｸM-PRO" panose="020F0600000000000000" pitchFamily="34" charset="-128"/>
              </a:rPr>
              <a:t>：</a:t>
            </a:r>
            <a:r>
              <a:rPr lang="en-US" altLang="ja-JP" sz="800" dirty="0">
                <a:latin typeface="HG丸ｺﾞｼｯｸM-PRO" panose="020F0600000000000000" pitchFamily="34" charset="-128"/>
                <a:ea typeface="HG丸ｺﾞｼｯｸM-PRO" panose="020F0600000000000000" pitchFamily="34" charset="-128"/>
              </a:rPr>
              <a:t>30</a:t>
            </a:r>
          </a:p>
          <a:p>
            <a:pPr>
              <a:spcBef>
                <a:spcPct val="0"/>
              </a:spcBef>
              <a:buNone/>
            </a:pPr>
            <a:r>
              <a:rPr lang="ja-JP" altLang="en-US" sz="800" dirty="0">
                <a:latin typeface="HG丸ｺﾞｼｯｸM-PRO" panose="020F0600000000000000" pitchFamily="34" charset="-128"/>
                <a:ea typeface="HG丸ｺﾞｼｯｸM-PRO" panose="020F0600000000000000" pitchFamily="34" charset="-128"/>
              </a:rPr>
              <a:t>　　　　　　　　　　　各回</a:t>
            </a:r>
            <a:r>
              <a:rPr lang="en-US" altLang="ja-JP" sz="800" dirty="0">
                <a:latin typeface="HG丸ｺﾞｼｯｸM-PRO" panose="020F0600000000000000" pitchFamily="34" charset="-128"/>
                <a:ea typeface="HG丸ｺﾞｼｯｸM-PRO" panose="020F0600000000000000" pitchFamily="34" charset="-128"/>
              </a:rPr>
              <a:t>1</a:t>
            </a:r>
            <a:r>
              <a:rPr lang="ja-JP" altLang="en-US" sz="800" dirty="0">
                <a:latin typeface="HG丸ｺﾞｼｯｸM-PRO" panose="020F0600000000000000" pitchFamily="34" charset="-128"/>
                <a:ea typeface="HG丸ｺﾞｼｯｸM-PRO" panose="020F0600000000000000" pitchFamily="34" charset="-128"/>
              </a:rPr>
              <a:t>～</a:t>
            </a:r>
            <a:r>
              <a:rPr lang="en-US" altLang="ja-JP" sz="800" dirty="0">
                <a:latin typeface="HG丸ｺﾞｼｯｸM-PRO" panose="020F0600000000000000" pitchFamily="34" charset="-128"/>
                <a:ea typeface="HG丸ｺﾞｼｯｸM-PRO" panose="020F0600000000000000" pitchFamily="34" charset="-128"/>
              </a:rPr>
              <a:t>4</a:t>
            </a:r>
            <a:r>
              <a:rPr lang="ja-JP" altLang="en-US" sz="800" dirty="0">
                <a:latin typeface="HG丸ｺﾞｼｯｸM-PRO" panose="020F0600000000000000" pitchFamily="34" charset="-128"/>
                <a:ea typeface="HG丸ｺﾞｼｯｸM-PRO" panose="020F0600000000000000" pitchFamily="34" charset="-128"/>
              </a:rPr>
              <a:t>名でのご案内になります</a:t>
            </a:r>
            <a:endParaRPr lang="en-US" altLang="ja-JP" sz="800" dirty="0">
              <a:latin typeface="HG丸ｺﾞｼｯｸM-PRO" panose="020F0600000000000000" pitchFamily="34" charset="-128"/>
              <a:ea typeface="HG丸ｺﾞｼｯｸM-PRO" panose="020F0600000000000000" pitchFamily="34" charset="-128"/>
            </a:endParaRPr>
          </a:p>
        </p:txBody>
      </p:sp>
      <p:sp>
        <p:nvSpPr>
          <p:cNvPr id="29" name="テキスト ボックス 11">
            <a:extLst>
              <a:ext uri="{FF2B5EF4-FFF2-40B4-BE49-F238E27FC236}">
                <a16:creationId xmlns:a16="http://schemas.microsoft.com/office/drawing/2014/main" id="{4472679F-8081-97FC-6260-4FECA3F511B7}"/>
              </a:ext>
            </a:extLst>
          </p:cNvPr>
          <p:cNvSpPr txBox="1">
            <a:spLocks noChangeArrowheads="1"/>
          </p:cNvSpPr>
          <p:nvPr/>
        </p:nvSpPr>
        <p:spPr bwMode="auto">
          <a:xfrm>
            <a:off x="3753027" y="5476319"/>
            <a:ext cx="30449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ja-JP" altLang="en-US" sz="800" dirty="0">
                <a:latin typeface="HG丸ｺﾞｼｯｸM-PRO"/>
                <a:ea typeface="HG丸ｺﾞｼｯｸM-PRO"/>
              </a:rPr>
              <a:t>★予約時間　①   </a:t>
            </a:r>
            <a:r>
              <a:rPr lang="en-US" altLang="ja-JP" sz="800" dirty="0">
                <a:latin typeface="HG丸ｺﾞｼｯｸM-PRO"/>
                <a:ea typeface="HG丸ｺﾞｼｯｸM-PRO"/>
              </a:rPr>
              <a:t>9</a:t>
            </a:r>
            <a:r>
              <a:rPr lang="ja-JP" altLang="en-US" sz="800" dirty="0">
                <a:latin typeface="HG丸ｺﾞｼｯｸM-PRO"/>
                <a:ea typeface="HG丸ｺﾞｼｯｸM-PRO"/>
              </a:rPr>
              <a:t>：</a:t>
            </a:r>
            <a:r>
              <a:rPr lang="en-US" altLang="ja-JP" sz="800" dirty="0">
                <a:latin typeface="HG丸ｺﾞｼｯｸM-PRO"/>
                <a:ea typeface="HG丸ｺﾞｼｯｸM-PRO"/>
              </a:rPr>
              <a:t>30</a:t>
            </a:r>
            <a:r>
              <a:rPr lang="ja-JP" altLang="en-US" sz="800" dirty="0">
                <a:latin typeface="HG丸ｺﾞｼｯｸM-PRO"/>
                <a:ea typeface="HG丸ｺﾞｼｯｸM-PRO"/>
              </a:rPr>
              <a:t>～</a:t>
            </a:r>
            <a:r>
              <a:rPr lang="en-US" altLang="ja-JP" sz="800" dirty="0">
                <a:latin typeface="HG丸ｺﾞｼｯｸM-PRO"/>
                <a:ea typeface="HG丸ｺﾞｼｯｸM-PRO"/>
              </a:rPr>
              <a:t>10</a:t>
            </a:r>
            <a:r>
              <a:rPr lang="ja-JP" altLang="en-US" sz="800" dirty="0">
                <a:latin typeface="HG丸ｺﾞｼｯｸM-PRO"/>
                <a:ea typeface="HG丸ｺﾞｼｯｸM-PRO"/>
              </a:rPr>
              <a:t>：</a:t>
            </a:r>
            <a:r>
              <a:rPr lang="en-US" altLang="ja-JP" sz="800" dirty="0">
                <a:latin typeface="HG丸ｺﾞｼｯｸM-PRO"/>
                <a:ea typeface="HG丸ｺﾞｼｯｸM-PRO"/>
              </a:rPr>
              <a:t>10</a:t>
            </a:r>
          </a:p>
          <a:p>
            <a:pPr>
              <a:spcBef>
                <a:spcPct val="0"/>
              </a:spcBef>
              <a:buNone/>
            </a:pPr>
            <a:r>
              <a:rPr lang="ja-JP" altLang="en-US" sz="800" dirty="0">
                <a:latin typeface="HG丸ｺﾞｼｯｸM-PRO"/>
                <a:ea typeface="HG丸ｺﾞｼｯｸM-PRO"/>
              </a:rPr>
              <a:t>　　　　　　② </a:t>
            </a:r>
            <a:r>
              <a:rPr lang="en-US" altLang="ja-JP" sz="800" dirty="0">
                <a:latin typeface="HG丸ｺﾞｼｯｸM-PRO"/>
                <a:ea typeface="HG丸ｺﾞｼｯｸM-PRO"/>
              </a:rPr>
              <a:t>10</a:t>
            </a:r>
            <a:r>
              <a:rPr lang="ja-JP" altLang="en-US" sz="800" dirty="0">
                <a:latin typeface="HG丸ｺﾞｼｯｸM-PRO"/>
                <a:ea typeface="HG丸ｺﾞｼｯｸM-PRO"/>
              </a:rPr>
              <a:t>：</a:t>
            </a:r>
            <a:r>
              <a:rPr lang="en-US" altLang="ja-JP" sz="800" dirty="0">
                <a:latin typeface="HG丸ｺﾞｼｯｸM-PRO"/>
                <a:ea typeface="HG丸ｺﾞｼｯｸM-PRO"/>
              </a:rPr>
              <a:t>10</a:t>
            </a:r>
            <a:r>
              <a:rPr lang="ja-JP" altLang="en-US" sz="800" dirty="0">
                <a:latin typeface="HG丸ｺﾞｼｯｸM-PRO"/>
                <a:ea typeface="HG丸ｺﾞｼｯｸM-PRO"/>
              </a:rPr>
              <a:t>～</a:t>
            </a:r>
            <a:r>
              <a:rPr lang="en-US" altLang="ja-JP" sz="800" dirty="0">
                <a:latin typeface="HG丸ｺﾞｼｯｸM-PRO"/>
                <a:ea typeface="HG丸ｺﾞｼｯｸM-PRO"/>
              </a:rPr>
              <a:t>10</a:t>
            </a:r>
            <a:r>
              <a:rPr lang="ja-JP" altLang="en-US" sz="800" dirty="0">
                <a:latin typeface="HG丸ｺﾞｼｯｸM-PRO"/>
                <a:ea typeface="HG丸ｺﾞｼｯｸM-PRO"/>
              </a:rPr>
              <a:t>：</a:t>
            </a:r>
            <a:r>
              <a:rPr lang="en-US" altLang="ja-JP" sz="800" dirty="0">
                <a:latin typeface="HG丸ｺﾞｼｯｸM-PRO"/>
                <a:ea typeface="HG丸ｺﾞｼｯｸM-PRO"/>
              </a:rPr>
              <a:t>50</a:t>
            </a:r>
          </a:p>
          <a:p>
            <a:pPr>
              <a:spcBef>
                <a:spcPct val="0"/>
              </a:spcBef>
              <a:buNone/>
            </a:pPr>
            <a:r>
              <a:rPr lang="ja-JP" altLang="en-US" sz="800" dirty="0">
                <a:latin typeface="HG丸ｺﾞｼｯｸM-PRO"/>
                <a:ea typeface="HG丸ｺﾞｼｯｸM-PRO"/>
              </a:rPr>
              <a:t>　　　　　　</a:t>
            </a:r>
            <a:r>
              <a:rPr lang="ja-JP" altLang="en-US" sz="800" dirty="0">
                <a:latin typeface="HG丸ｺﾞｼｯｸM-PRO" panose="020F0600000000000000" pitchFamily="34" charset="-128"/>
                <a:ea typeface="HG丸ｺﾞｼｯｸM-PRO" panose="020F0600000000000000" pitchFamily="34" charset="-128"/>
              </a:rPr>
              <a:t>③ </a:t>
            </a:r>
            <a:r>
              <a:rPr lang="en-US" altLang="ja-JP" sz="800" dirty="0">
                <a:latin typeface="HG丸ｺﾞｼｯｸM-PRO" panose="020F0600000000000000" pitchFamily="34" charset="-128"/>
                <a:ea typeface="HG丸ｺﾞｼｯｸM-PRO" panose="020F0600000000000000" pitchFamily="34" charset="-128"/>
              </a:rPr>
              <a:t>10</a:t>
            </a:r>
            <a:r>
              <a:rPr lang="ja-JP" altLang="en-US" sz="800" dirty="0">
                <a:latin typeface="HG丸ｺﾞｼｯｸM-PRO" panose="020F0600000000000000" pitchFamily="34" charset="-128"/>
                <a:ea typeface="HG丸ｺﾞｼｯｸM-PRO" panose="020F0600000000000000" pitchFamily="34" charset="-128"/>
              </a:rPr>
              <a:t>：</a:t>
            </a:r>
            <a:r>
              <a:rPr lang="en-US" altLang="ja-JP" sz="800" dirty="0">
                <a:latin typeface="HG丸ｺﾞｼｯｸM-PRO" panose="020F0600000000000000" pitchFamily="34" charset="-128"/>
                <a:ea typeface="HG丸ｺﾞｼｯｸM-PRO" panose="020F0600000000000000" pitchFamily="34" charset="-128"/>
              </a:rPr>
              <a:t>50</a:t>
            </a:r>
            <a:r>
              <a:rPr lang="ja-JP" altLang="en-US" sz="800" dirty="0">
                <a:latin typeface="HG丸ｺﾞｼｯｸM-PRO" panose="020F0600000000000000" pitchFamily="34" charset="-128"/>
                <a:ea typeface="HG丸ｺﾞｼｯｸM-PRO" panose="020F0600000000000000" pitchFamily="34" charset="-128"/>
              </a:rPr>
              <a:t>～</a:t>
            </a:r>
            <a:r>
              <a:rPr lang="en-US" altLang="ja-JP" sz="800" dirty="0">
                <a:latin typeface="HG丸ｺﾞｼｯｸM-PRO" panose="020F0600000000000000" pitchFamily="34" charset="-128"/>
                <a:ea typeface="HG丸ｺﾞｼｯｸM-PRO" panose="020F0600000000000000" pitchFamily="34" charset="-128"/>
              </a:rPr>
              <a:t>11</a:t>
            </a:r>
            <a:r>
              <a:rPr lang="ja-JP" altLang="en-US" sz="800" dirty="0">
                <a:latin typeface="HG丸ｺﾞｼｯｸM-PRO" panose="020F0600000000000000" pitchFamily="34" charset="-128"/>
                <a:ea typeface="HG丸ｺﾞｼｯｸM-PRO" panose="020F0600000000000000" pitchFamily="34" charset="-128"/>
              </a:rPr>
              <a:t>：</a:t>
            </a:r>
            <a:r>
              <a:rPr lang="en-US" altLang="ja-JP" sz="800" dirty="0">
                <a:latin typeface="HG丸ｺﾞｼｯｸM-PRO" panose="020F0600000000000000" pitchFamily="34" charset="-128"/>
                <a:ea typeface="HG丸ｺﾞｼｯｸM-PRO" panose="020F0600000000000000" pitchFamily="34" charset="-128"/>
              </a:rPr>
              <a:t>30</a:t>
            </a:r>
          </a:p>
          <a:p>
            <a:pPr>
              <a:spcBef>
                <a:spcPct val="0"/>
              </a:spcBef>
              <a:buNone/>
            </a:pPr>
            <a:r>
              <a:rPr lang="ja-JP" altLang="en-US" sz="800" dirty="0">
                <a:latin typeface="HG丸ｺﾞｼｯｸM-PRO" panose="020F0600000000000000" pitchFamily="34" charset="-128"/>
                <a:ea typeface="HG丸ｺﾞｼｯｸM-PRO" panose="020F0600000000000000" pitchFamily="34" charset="-128"/>
              </a:rPr>
              <a:t>　　　　　　　　　　　各回</a:t>
            </a:r>
            <a:r>
              <a:rPr lang="en-US" altLang="ja-JP" sz="800" dirty="0">
                <a:latin typeface="HG丸ｺﾞｼｯｸM-PRO" panose="020F0600000000000000" pitchFamily="34" charset="-128"/>
                <a:ea typeface="HG丸ｺﾞｼｯｸM-PRO" panose="020F0600000000000000" pitchFamily="34" charset="-128"/>
              </a:rPr>
              <a:t>1</a:t>
            </a:r>
            <a:r>
              <a:rPr lang="ja-JP" altLang="en-US" sz="800" dirty="0">
                <a:latin typeface="HG丸ｺﾞｼｯｸM-PRO" panose="020F0600000000000000" pitchFamily="34" charset="-128"/>
                <a:ea typeface="HG丸ｺﾞｼｯｸM-PRO" panose="020F0600000000000000" pitchFamily="34" charset="-128"/>
              </a:rPr>
              <a:t>～</a:t>
            </a:r>
            <a:r>
              <a:rPr lang="en-US" altLang="ja-JP" sz="800" dirty="0">
                <a:latin typeface="HG丸ｺﾞｼｯｸM-PRO" panose="020F0600000000000000" pitchFamily="34" charset="-128"/>
                <a:ea typeface="HG丸ｺﾞｼｯｸM-PRO" panose="020F0600000000000000" pitchFamily="34" charset="-128"/>
              </a:rPr>
              <a:t>4</a:t>
            </a:r>
            <a:r>
              <a:rPr lang="ja-JP" altLang="en-US" sz="800" dirty="0">
                <a:latin typeface="HG丸ｺﾞｼｯｸM-PRO" panose="020F0600000000000000" pitchFamily="34" charset="-128"/>
                <a:ea typeface="HG丸ｺﾞｼｯｸM-PRO" panose="020F0600000000000000" pitchFamily="34" charset="-128"/>
              </a:rPr>
              <a:t>名でのご案内になります</a:t>
            </a:r>
            <a:endParaRPr lang="en-US" altLang="ja-JP" sz="800" dirty="0">
              <a:latin typeface="HG丸ｺﾞｼｯｸM-PRO" panose="020F0600000000000000" pitchFamily="34" charset="-128"/>
              <a:ea typeface="HG丸ｺﾞｼｯｸM-PRO" panose="020F0600000000000000" pitchFamily="34" charset="-128"/>
            </a:endParaRPr>
          </a:p>
        </p:txBody>
      </p:sp>
      <p:sp>
        <p:nvSpPr>
          <p:cNvPr id="34" name="テキスト ボックス 35">
            <a:extLst>
              <a:ext uri="{FF2B5EF4-FFF2-40B4-BE49-F238E27FC236}">
                <a16:creationId xmlns:a16="http://schemas.microsoft.com/office/drawing/2014/main" id="{7F4190D9-B596-5725-8566-3740290D8BCA}"/>
              </a:ext>
            </a:extLst>
          </p:cNvPr>
          <p:cNvSpPr txBox="1">
            <a:spLocks noChangeArrowheads="1"/>
          </p:cNvSpPr>
          <p:nvPr/>
        </p:nvSpPr>
        <p:spPr bwMode="auto">
          <a:xfrm>
            <a:off x="3768373" y="6368665"/>
            <a:ext cx="309500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1200" b="1" dirty="0">
                <a:latin typeface="HG丸ｺﾞｼｯｸM-PRO"/>
                <a:ea typeface="HG丸ｺﾞｼｯｸM-PRO"/>
              </a:rPr>
              <a:t>職種</a:t>
            </a:r>
            <a:r>
              <a:rPr lang="ja-JP" altLang="en-US" sz="1200" b="1" dirty="0">
                <a:latin typeface="HG丸ｺﾞｼｯｸM-PRO"/>
                <a:ea typeface="HG丸ｺﾞｼｯｸM-PRO"/>
                <a:sym typeface="Wingdings" panose="05000000000000000000" pitchFamily="2" charset="2"/>
              </a:rPr>
              <a:t>：現場業務（宮田商店）　        </a:t>
            </a:r>
            <a:endParaRPr lang="en-US" altLang="ja-JP" sz="1200" b="1" dirty="0">
              <a:latin typeface="HG丸ｺﾞｼｯｸM-PRO"/>
              <a:ea typeface="HG丸ｺﾞｼｯｸM-PRO"/>
            </a:endParaRPr>
          </a:p>
          <a:p>
            <a:pPr>
              <a:spcBef>
                <a:spcPct val="0"/>
              </a:spcBef>
              <a:buFontTx/>
              <a:buNone/>
            </a:pPr>
            <a:r>
              <a:rPr lang="ja-JP" altLang="en-US" sz="900" b="1" dirty="0">
                <a:latin typeface="HG丸ｺﾞｼｯｸM-PRO"/>
                <a:ea typeface="HG丸ｺﾞｼｯｸM-PRO"/>
                <a:sym typeface="Wingdings" panose="05000000000000000000" pitchFamily="2" charset="2"/>
              </a:rPr>
              <a:t>　　　　　</a:t>
            </a:r>
            <a:r>
              <a:rPr lang="ja-JP" altLang="en-US" sz="1100" dirty="0">
                <a:latin typeface="HG丸ｺﾞｼｯｸM-PRO"/>
                <a:ea typeface="HG丸ｺﾞｼｯｸM-PRO"/>
                <a:sym typeface="Wingdings" panose="05000000000000000000" pitchFamily="2" charset="2"/>
              </a:rPr>
              <a:t>求人番号　</a:t>
            </a:r>
            <a:r>
              <a:rPr lang="en-US" altLang="ja-JP" sz="1100" dirty="0">
                <a:latin typeface="HG丸ｺﾞｼｯｸM-PRO"/>
                <a:ea typeface="HG丸ｺﾞｼｯｸM-PRO"/>
                <a:sym typeface="Wingdings" panose="05000000000000000000" pitchFamily="2" charset="2"/>
              </a:rPr>
              <a:t>17010-25488151</a:t>
            </a:r>
          </a:p>
          <a:p>
            <a:pPr>
              <a:spcBef>
                <a:spcPct val="0"/>
              </a:spcBef>
              <a:buFontTx/>
              <a:buNone/>
            </a:pPr>
            <a:r>
              <a:rPr lang="ja-JP" altLang="en-US" sz="1100" dirty="0">
                <a:latin typeface="HG丸ｺﾞｼｯｸM-PRO"/>
                <a:ea typeface="HG丸ｺﾞｼｯｸM-PRO"/>
                <a:sym typeface="Wingdings" panose="05000000000000000000" pitchFamily="2" charset="2"/>
              </a:rPr>
              <a:t>　　　 </a:t>
            </a:r>
            <a:r>
              <a:rPr lang="ja-JP" altLang="en-US" sz="1100" b="1" dirty="0">
                <a:latin typeface="HG丸ｺﾞｼｯｸM-PRO"/>
                <a:ea typeface="HG丸ｺﾞｼｯｸM-PRO"/>
                <a:sym typeface="Wingdings" panose="05000000000000000000" pitchFamily="2" charset="2"/>
              </a:rPr>
              <a:t>現場業務（ミヤタクリーンサービス）</a:t>
            </a:r>
            <a:endParaRPr lang="en-US" altLang="ja-JP" sz="1100" b="1" dirty="0">
              <a:latin typeface="HG丸ｺﾞｼｯｸM-PRO"/>
              <a:ea typeface="HG丸ｺﾞｼｯｸM-PRO"/>
              <a:sym typeface="Wingdings" panose="05000000000000000000" pitchFamily="2" charset="2"/>
            </a:endParaRPr>
          </a:p>
          <a:p>
            <a:pPr>
              <a:spcBef>
                <a:spcPct val="0"/>
              </a:spcBef>
              <a:buFontTx/>
              <a:buNone/>
            </a:pPr>
            <a:r>
              <a:rPr lang="ja-JP" altLang="en-US" sz="1100" b="1" dirty="0">
                <a:latin typeface="HG丸ｺﾞｼｯｸM-PRO"/>
                <a:ea typeface="HG丸ｺﾞｼｯｸM-PRO"/>
              </a:rPr>
              <a:t>　　　　</a:t>
            </a:r>
            <a:r>
              <a:rPr lang="ja-JP" altLang="en-US" sz="1100" dirty="0">
                <a:latin typeface="HG丸ｺﾞｼｯｸM-PRO"/>
                <a:ea typeface="HG丸ｺﾞｼｯｸM-PRO"/>
              </a:rPr>
              <a:t>求人番号　</a:t>
            </a:r>
            <a:r>
              <a:rPr lang="en-US" altLang="ja-JP" sz="1100" dirty="0">
                <a:latin typeface="HG丸ｺﾞｼｯｸM-PRO"/>
                <a:ea typeface="HG丸ｺﾞｼｯｸM-PRO"/>
              </a:rPr>
              <a:t>17010-25490251</a:t>
            </a:r>
            <a:endParaRPr lang="ja-JP" altLang="en-US" sz="1100" dirty="0">
              <a:latin typeface="HG丸ｺﾞｼｯｸM-PRO"/>
              <a:ea typeface="HG丸ｺﾞｼｯｸM-PRO"/>
            </a:endParaRPr>
          </a:p>
        </p:txBody>
      </p:sp>
      <p:pic>
        <p:nvPicPr>
          <p:cNvPr id="12" name="図 11">
            <a:extLst>
              <a:ext uri="{FF2B5EF4-FFF2-40B4-BE49-F238E27FC236}">
                <a16:creationId xmlns:a16="http://schemas.microsoft.com/office/drawing/2014/main" id="{8C45953E-2859-B880-AF7C-B9FC36D4C6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7773" y="6265534"/>
            <a:ext cx="1024066" cy="765197"/>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D6301178-8412-8A95-8F07-EAD4EF1164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4953" y="6274399"/>
            <a:ext cx="1004278" cy="746835"/>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BA2670DD-DD10-F740-336A-531D90897B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9924" y="7120220"/>
            <a:ext cx="1024067" cy="699495"/>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83D0AE1E-FF52-7F04-B291-386095D2D1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2818865" y="7110397"/>
            <a:ext cx="965659" cy="720394"/>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B40C9C14-F9D5-63B3-D6AD-C83EEFB9AE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3096" y="4441152"/>
            <a:ext cx="1080088" cy="800219"/>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C99518C7-B510-0F8C-B2FD-1CC9AF1F31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839" y="4430488"/>
            <a:ext cx="1067299" cy="784045"/>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F6DCB76D-173F-1432-A372-F522471374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9966" y="5337237"/>
            <a:ext cx="1083218" cy="677786"/>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DE07955F-694F-4CB8-CC46-CFE27E6D04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21840" y="5334850"/>
            <a:ext cx="1055442" cy="677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1" name="テキスト ボックス 3">
            <a:extLst>
              <a:ext uri="{FF2B5EF4-FFF2-40B4-BE49-F238E27FC236}">
                <a16:creationId xmlns:a16="http://schemas.microsoft.com/office/drawing/2014/main" id="{FDEDF0BA-7530-7598-E6C4-FDFC5A4E72CE}"/>
              </a:ext>
            </a:extLst>
          </p:cNvPr>
          <p:cNvSpPr txBox="1">
            <a:spLocks noChangeArrowheads="1"/>
          </p:cNvSpPr>
          <p:nvPr/>
        </p:nvSpPr>
        <p:spPr bwMode="auto">
          <a:xfrm>
            <a:off x="108118" y="813617"/>
            <a:ext cx="6542088"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ja-JP" altLang="en-US" sz="1050" dirty="0">
                <a:latin typeface="HG丸ｺﾞｼｯｸM-PRO"/>
                <a:ea typeface="HG丸ｺﾞｼｯｸM-PRO"/>
              </a:rPr>
              <a:t>★事業所の採用担当者から個別に会社や対象求人について説明を聞いたり、お気軽に質問ができる場と</a:t>
            </a:r>
            <a:endParaRPr lang="en-US" altLang="ja-JP" sz="1050" dirty="0">
              <a:latin typeface="HG丸ｺﾞｼｯｸM-PRO"/>
              <a:ea typeface="HG丸ｺﾞｼｯｸM-PRO"/>
            </a:endParaRPr>
          </a:p>
          <a:p>
            <a:pPr>
              <a:spcBef>
                <a:spcPct val="0"/>
              </a:spcBef>
              <a:buNone/>
            </a:pPr>
            <a:r>
              <a:rPr lang="ja-JP" altLang="en-US" sz="1050" dirty="0">
                <a:latin typeface="HG丸ｺﾞｼｯｸM-PRO"/>
                <a:ea typeface="HG丸ｺﾞｼｯｸM-PRO"/>
              </a:rPr>
              <a:t>　なっています！</a:t>
            </a:r>
            <a:endParaRPr lang="en-US" altLang="ja-JP" sz="1050" dirty="0">
              <a:latin typeface="HG丸ｺﾞｼｯｸM-PRO"/>
              <a:ea typeface="HG丸ｺﾞｼｯｸM-PRO"/>
            </a:endParaRPr>
          </a:p>
          <a:p>
            <a:pPr>
              <a:spcBef>
                <a:spcPct val="0"/>
              </a:spcBef>
              <a:buNone/>
            </a:pPr>
            <a:r>
              <a:rPr lang="ja-JP" altLang="en-US" sz="1050" dirty="0">
                <a:latin typeface="HG丸ｺﾞｼｯｸM-PRO"/>
                <a:ea typeface="HG丸ｺﾞｼｯｸM-PRO"/>
              </a:rPr>
              <a:t>★ミニ企業ガイダンスは、企業の方と対面で話ができる貴重な機会です！聞きたいこと・知りたいことを</a:t>
            </a:r>
            <a:endParaRPr lang="en-US" altLang="ja-JP" sz="1050" dirty="0">
              <a:latin typeface="HG丸ｺﾞｼｯｸM-PRO"/>
              <a:ea typeface="HG丸ｺﾞｼｯｸM-PRO"/>
            </a:endParaRPr>
          </a:p>
          <a:p>
            <a:pPr>
              <a:spcBef>
                <a:spcPct val="0"/>
              </a:spcBef>
              <a:buNone/>
            </a:pPr>
            <a:r>
              <a:rPr lang="ja-JP" altLang="en-US" sz="1050" dirty="0">
                <a:latin typeface="HG丸ｺﾞｼｯｸM-PRO"/>
                <a:ea typeface="HG丸ｺﾞｼｯｸM-PRO"/>
              </a:rPr>
              <a:t>　直接質問するためにも、</a:t>
            </a:r>
            <a:r>
              <a:rPr lang="ja-JP" altLang="en-US" sz="1050" dirty="0">
                <a:solidFill>
                  <a:srgbClr val="FF0000"/>
                </a:solidFill>
                <a:latin typeface="HG丸ｺﾞｼｯｸM-PRO"/>
                <a:ea typeface="HG丸ｺﾞｼｯｸM-PRO"/>
              </a:rPr>
              <a:t>求人内容は事前に確認</a:t>
            </a:r>
            <a:r>
              <a:rPr lang="ja-JP" altLang="en-US" sz="1050" dirty="0">
                <a:latin typeface="HG丸ｺﾞｼｯｸM-PRO"/>
                <a:ea typeface="HG丸ｺﾞｼｯｸM-PRO"/>
              </a:rPr>
              <a:t>の上ご参加いただくことで有意義な時間となります！</a:t>
            </a:r>
            <a:endParaRPr lang="en-US" altLang="ja-JP" sz="1050" dirty="0">
              <a:latin typeface="HG丸ｺﾞｼｯｸM-PRO"/>
              <a:ea typeface="HG丸ｺﾞｼｯｸM-PRO"/>
            </a:endParaRPr>
          </a:p>
          <a:p>
            <a:pPr>
              <a:spcBef>
                <a:spcPct val="0"/>
              </a:spcBef>
              <a:buNone/>
            </a:pPr>
            <a:r>
              <a:rPr lang="ja-JP" altLang="en-US" sz="1050" dirty="0">
                <a:latin typeface="HG丸ｺﾞｼｯｸM-PRO"/>
                <a:ea typeface="HG丸ｺﾞｼｯｸM-PRO"/>
              </a:rPr>
              <a:t>★当日、空きがあれば予約がなくてもご案内できます。</a:t>
            </a:r>
            <a:endParaRPr lang="en-US" altLang="ja-JP" sz="1050" dirty="0">
              <a:latin typeface="HG丸ｺﾞｼｯｸM-PRO"/>
              <a:ea typeface="HG丸ｺﾞｼｯｸM-PRO"/>
            </a:endParaRPr>
          </a:p>
        </p:txBody>
      </p:sp>
      <p:pic>
        <p:nvPicPr>
          <p:cNvPr id="6192" name="図 4">
            <a:extLst>
              <a:ext uri="{FF2B5EF4-FFF2-40B4-BE49-F238E27FC236}">
                <a16:creationId xmlns:a16="http://schemas.microsoft.com/office/drawing/2014/main" id="{BA611B92-239D-941B-E81C-84583166C0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0103" y="3509031"/>
            <a:ext cx="740983" cy="78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3" name="テキスト ボックス 6">
            <a:extLst>
              <a:ext uri="{FF2B5EF4-FFF2-40B4-BE49-F238E27FC236}">
                <a16:creationId xmlns:a16="http://schemas.microsoft.com/office/drawing/2014/main" id="{95EFACEB-6BDC-826E-6BDE-B261B46E7FC3}"/>
              </a:ext>
            </a:extLst>
          </p:cNvPr>
          <p:cNvSpPr txBox="1">
            <a:spLocks noChangeArrowheads="1"/>
          </p:cNvSpPr>
          <p:nvPr/>
        </p:nvSpPr>
        <p:spPr bwMode="auto">
          <a:xfrm>
            <a:off x="2351091" y="3957387"/>
            <a:ext cx="215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2000" b="1" u="sng" dirty="0">
                <a:latin typeface="HG丸ｺﾞｼｯｸM-PRO" panose="020F0600000000000000" pitchFamily="34" charset="-128"/>
                <a:ea typeface="HG丸ｺﾞｼｯｸM-PRO" panose="020F0600000000000000" pitchFamily="34" charset="-128"/>
              </a:rPr>
              <a:t>参加事業所紹介</a:t>
            </a:r>
          </a:p>
        </p:txBody>
      </p:sp>
      <p:sp>
        <p:nvSpPr>
          <p:cNvPr id="56" name="上カーブ リボン 55">
            <a:extLst>
              <a:ext uri="{FF2B5EF4-FFF2-40B4-BE49-F238E27FC236}">
                <a16:creationId xmlns:a16="http://schemas.microsoft.com/office/drawing/2014/main" id="{5C1B0C4D-1AC4-075D-8F69-C38D670B446B}"/>
              </a:ext>
            </a:extLst>
          </p:cNvPr>
          <p:cNvSpPr/>
          <p:nvPr/>
        </p:nvSpPr>
        <p:spPr>
          <a:xfrm>
            <a:off x="204092" y="100283"/>
            <a:ext cx="6542088" cy="649288"/>
          </a:xfrm>
          <a:prstGeom prst="ellipseRibbon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ミニ企業ガイダンスとは</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endParaRPr lang="ja-JP" altLang="en-US" sz="2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円形吹き出し 11">
            <a:extLst>
              <a:ext uri="{FF2B5EF4-FFF2-40B4-BE49-F238E27FC236}">
                <a16:creationId xmlns:a16="http://schemas.microsoft.com/office/drawing/2014/main" id="{CD2964BB-D613-FC9F-7AD8-DC4F86B90D3E}"/>
              </a:ext>
            </a:extLst>
          </p:cNvPr>
          <p:cNvSpPr/>
          <p:nvPr/>
        </p:nvSpPr>
        <p:spPr>
          <a:xfrm>
            <a:off x="141287" y="3541441"/>
            <a:ext cx="1431925" cy="730250"/>
          </a:xfrm>
          <a:prstGeom prst="wedgeEllipseCallout">
            <a:avLst>
              <a:gd name="adj1" fmla="val 63035"/>
              <a:gd name="adj2" fmla="val -17388"/>
            </a:avLst>
          </a:prstGeom>
          <a:solidFill>
            <a:schemeClr val="accent2">
              <a:lumMod val="20000"/>
              <a:lumOff val="80000"/>
            </a:scheme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採用実績あり！！</a:t>
            </a:r>
          </a:p>
        </p:txBody>
      </p:sp>
      <p:sp>
        <p:nvSpPr>
          <p:cNvPr id="2" name="テキスト ボックス 1">
            <a:extLst>
              <a:ext uri="{FF2B5EF4-FFF2-40B4-BE49-F238E27FC236}">
                <a16:creationId xmlns:a16="http://schemas.microsoft.com/office/drawing/2014/main" id="{DDA70193-725A-ACD0-5178-31E0F9D454E2}"/>
              </a:ext>
            </a:extLst>
          </p:cNvPr>
          <p:cNvSpPr txBox="1"/>
          <p:nvPr/>
        </p:nvSpPr>
        <p:spPr>
          <a:xfrm>
            <a:off x="141287" y="1879019"/>
            <a:ext cx="6575425" cy="1513235"/>
          </a:xfrm>
          <a:prstGeom prst="rect">
            <a:avLst/>
          </a:prstGeom>
          <a:ln/>
        </p:spPr>
        <p:style>
          <a:lnRef idx="1">
            <a:schemeClr val="accent1"/>
          </a:lnRef>
          <a:fillRef idx="2">
            <a:schemeClr val="accent1"/>
          </a:fillRef>
          <a:effectRef idx="1">
            <a:schemeClr val="accent1"/>
          </a:effectRef>
          <a:fontRef idx="minor">
            <a:schemeClr val="dk1"/>
          </a:fontRef>
        </p:style>
        <p:txBody>
          <a:bodyPr lIns="91440" tIns="45720" rIns="91440" bIns="45720" anchor="t">
            <a:spAutoFit/>
          </a:bodyPr>
          <a:lstStyle/>
          <a:p>
            <a:pPr marL="82550" indent="-82550" eaLnBrk="1" hangingPunct="1">
              <a:lnSpc>
                <a:spcPts val="1500"/>
              </a:lnSpc>
              <a:spcBef>
                <a:spcPts val="0"/>
              </a:spcBef>
              <a:defRPr/>
            </a:pPr>
            <a:r>
              <a:rPr lang="ja-JP" altLang="en-US" sz="950" kern="1400" dirty="0">
                <a:latin typeface="HG丸ｺﾞｼｯｸM-PRO"/>
                <a:ea typeface="HG丸ｺﾞｼｯｸM-PRO"/>
              </a:rPr>
              <a:t>・求人情報は</a:t>
            </a:r>
            <a:r>
              <a:rPr lang="ja-JP" altLang="en-US" sz="950" u="sng" kern="1400" dirty="0">
                <a:solidFill>
                  <a:srgbClr val="FF0000"/>
                </a:solidFill>
                <a:latin typeface="HG丸ｺﾞｼｯｸM-PRO"/>
                <a:ea typeface="HG丸ｺﾞｼｯｸM-PRO"/>
              </a:rPr>
              <a:t>１月５日時点</a:t>
            </a:r>
            <a:r>
              <a:rPr lang="ja-JP" altLang="en-US" sz="950" kern="1400" dirty="0">
                <a:latin typeface="HG丸ｺﾞｼｯｸM-PRO"/>
                <a:ea typeface="HG丸ｺﾞｼｯｸM-PRO"/>
              </a:rPr>
              <a:t>のものです。開催日までに求人が「追加、取消し、内容変更」される場合があります。</a:t>
            </a:r>
            <a:endParaRPr lang="en-US" altLang="ja-JP" sz="950" kern="1400" dirty="0">
              <a:latin typeface="HG丸ｺﾞｼｯｸM-PRO"/>
              <a:ea typeface="HG丸ｺﾞｼｯｸM-PRO"/>
            </a:endParaRPr>
          </a:p>
          <a:p>
            <a:pPr marL="82550" indent="-82550" eaLnBrk="1" hangingPunct="1">
              <a:lnSpc>
                <a:spcPts val="1500"/>
              </a:lnSpc>
              <a:spcBef>
                <a:spcPts val="0"/>
              </a:spcBef>
              <a:defRPr/>
            </a:pPr>
            <a:r>
              <a:rPr lang="ja-JP" altLang="en-US" sz="950" kern="1400" dirty="0">
                <a:latin typeface="HG丸ｺﾞｼｯｸM-PRO" panose="020F0600000000000000" pitchFamily="50" charset="-128"/>
                <a:ea typeface="HG丸ｺﾞｼｯｸM-PRO" panose="020F0600000000000000" pitchFamily="50" charset="-128"/>
              </a:rPr>
              <a:t>・参加企業によっては、</a:t>
            </a:r>
            <a:r>
              <a:rPr lang="ja-JP" altLang="en-US" sz="950" u="sng" kern="1400" dirty="0">
                <a:latin typeface="HG丸ｺﾞｼｯｸM-PRO" panose="020F0600000000000000" pitchFamily="50" charset="-128"/>
                <a:ea typeface="HG丸ｺﾞｼｯｸM-PRO" panose="020F0600000000000000" pitchFamily="50" charset="-128"/>
              </a:rPr>
              <a:t>こちらに掲載されていない求人についてもガイダンスにて面談ができる場合があります。</a:t>
            </a:r>
            <a:endParaRPr lang="en-US" altLang="ja-JP" sz="950" u="sng" kern="1400" dirty="0">
              <a:latin typeface="HG丸ｺﾞｼｯｸM-PRO" panose="020F0600000000000000" pitchFamily="50" charset="-128"/>
              <a:ea typeface="HG丸ｺﾞｼｯｸM-PRO" panose="020F0600000000000000" pitchFamily="50" charset="-128"/>
            </a:endParaRPr>
          </a:p>
          <a:p>
            <a:pPr marL="82550" indent="-82550" eaLnBrk="1" hangingPunct="1">
              <a:lnSpc>
                <a:spcPts val="1500"/>
              </a:lnSpc>
              <a:spcBef>
                <a:spcPts val="0"/>
              </a:spcBef>
              <a:defRPr/>
            </a:pPr>
            <a:r>
              <a:rPr lang="ja-JP" altLang="en-US" sz="950" kern="1400" dirty="0">
                <a:latin typeface="HG丸ｺﾞｼｯｸM-PRO" panose="020F0600000000000000" pitchFamily="50" charset="-128"/>
                <a:ea typeface="HG丸ｺﾞｼｯｸM-PRO" panose="020F0600000000000000" pitchFamily="50" charset="-128"/>
              </a:rPr>
              <a:t>　詳しくはハローワークへお問い合わせください。</a:t>
            </a:r>
            <a:endParaRPr lang="en-US" altLang="ja-JP" sz="950" kern="1400" dirty="0">
              <a:latin typeface="HG丸ｺﾞｼｯｸM-PRO" panose="020F0600000000000000" pitchFamily="50" charset="-128"/>
              <a:ea typeface="HG丸ｺﾞｼｯｸM-PRO" panose="020F0600000000000000" pitchFamily="50" charset="-128"/>
            </a:endParaRPr>
          </a:p>
          <a:p>
            <a:pPr marL="82550" indent="-82550" eaLnBrk="1" hangingPunct="1">
              <a:lnSpc>
                <a:spcPts val="1500"/>
              </a:lnSpc>
              <a:spcBef>
                <a:spcPts val="0"/>
              </a:spcBef>
              <a:defRPr/>
            </a:pPr>
            <a:r>
              <a:rPr lang="ja-JP" altLang="en-US" sz="950" kern="1400" dirty="0">
                <a:solidFill>
                  <a:srgbClr val="FF0000"/>
                </a:solidFill>
                <a:latin typeface="HG丸ｺﾞｼｯｸM-PRO" panose="020F0600000000000000" pitchFamily="50" charset="-128"/>
                <a:ea typeface="HG丸ｺﾞｼｯｸM-PRO" panose="020F0600000000000000" pitchFamily="50" charset="-128"/>
              </a:rPr>
              <a:t>・紹介を希望される場合は履歴書をお持ちください。ハローワークから直接事業所担当者様へお渡しします。</a:t>
            </a:r>
            <a:endParaRPr lang="en-US" altLang="ja-JP" sz="950" kern="1400" dirty="0">
              <a:latin typeface="HG丸ｺﾞｼｯｸM-PRO" panose="020F0600000000000000" pitchFamily="50" charset="-128"/>
              <a:ea typeface="HG丸ｺﾞｼｯｸM-PRO" panose="020F0600000000000000" pitchFamily="50" charset="-128"/>
            </a:endParaRPr>
          </a:p>
          <a:p>
            <a:pPr marL="82550" indent="-82550" eaLnBrk="1" hangingPunct="1">
              <a:lnSpc>
                <a:spcPts val="1500"/>
              </a:lnSpc>
              <a:spcBef>
                <a:spcPts val="0"/>
              </a:spcBef>
              <a:defRPr/>
            </a:pPr>
            <a:r>
              <a:rPr lang="ja-JP" altLang="en-US" sz="950" kern="1400" dirty="0">
                <a:latin typeface="HG丸ｺﾞｼｯｸM-PRO" panose="020F0600000000000000" pitchFamily="50" charset="-128"/>
                <a:ea typeface="HG丸ｺﾞｼｯｸM-PRO" panose="020F0600000000000000" pitchFamily="50" charset="-128"/>
              </a:rPr>
              <a:t>・ガイダンスへ、ご案内するまでにお待たせすることがございますので、ご容赦ください。</a:t>
            </a:r>
            <a:endParaRPr lang="en-US" altLang="ja-JP" sz="950" kern="1400" dirty="0">
              <a:latin typeface="HG丸ｺﾞｼｯｸM-PRO" panose="020F0600000000000000" pitchFamily="50" charset="-128"/>
              <a:ea typeface="HG丸ｺﾞｼｯｸM-PRO" panose="020F0600000000000000" pitchFamily="50" charset="-128"/>
            </a:endParaRPr>
          </a:p>
          <a:p>
            <a:pPr eaLnBrk="1" hangingPunct="1">
              <a:lnSpc>
                <a:spcPts val="1300"/>
              </a:lnSpc>
              <a:defRPr/>
            </a:pPr>
            <a:r>
              <a:rPr lang="ja-JP" altLang="en-US" sz="950" kern="1400" dirty="0">
                <a:latin typeface="HG丸ｺﾞｼｯｸM-PRO" panose="020F0600000000000000" pitchFamily="50" charset="-128"/>
                <a:ea typeface="HG丸ｺﾞｼｯｸM-PRO" panose="020F0600000000000000" pitchFamily="50" charset="-128"/>
              </a:rPr>
              <a:t>・</a:t>
            </a:r>
            <a:r>
              <a:rPr lang="ja-JP" altLang="en-US" sz="950" dirty="0">
                <a:latin typeface="HG丸ｺﾞｼｯｸM-PRO" panose="020F0600000000000000" pitchFamily="50" charset="-128"/>
                <a:ea typeface="HG丸ｺﾞｼｯｸM-PRO" panose="020F0600000000000000" pitchFamily="50" charset="-128"/>
              </a:rPr>
              <a:t>雇用保険受給資格者の方は、「雇用保険受給資格者証」をご持参ください。求職活動実績となります。</a:t>
            </a:r>
            <a:endParaRPr lang="en-US" altLang="ja-JP" sz="950" kern="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50" kern="1400" dirty="0">
                <a:latin typeface="HG丸ｺﾞｼｯｸM-PRO" panose="020F0600000000000000" pitchFamily="50" charset="-128"/>
                <a:ea typeface="HG丸ｺﾞｼｯｸM-PRO" panose="020F0600000000000000" pitchFamily="50" charset="-128"/>
              </a:rPr>
              <a:t>・ご不明な点は</a:t>
            </a:r>
            <a:r>
              <a:rPr lang="ja-JP" altLang="en-US" sz="950" u="sng" kern="1400" dirty="0">
                <a:latin typeface="HG丸ｺﾞｼｯｸM-PRO" panose="020F0600000000000000" pitchFamily="50" charset="-128"/>
                <a:ea typeface="HG丸ｺﾞｼｯｸM-PRO" panose="020F0600000000000000" pitchFamily="50" charset="-128"/>
              </a:rPr>
              <a:t>ハローワーク金沢 ミドル世代支援コーナー</a:t>
            </a:r>
            <a:r>
              <a:rPr lang="ja-JP" altLang="en-US" sz="950" kern="1400" dirty="0">
                <a:latin typeface="HG丸ｺﾞｼｯｸM-PRO" panose="020F0600000000000000" pitchFamily="50" charset="-128"/>
                <a:ea typeface="HG丸ｺﾞｼｯｸM-PRO" panose="020F0600000000000000" pitchFamily="50" charset="-128"/>
              </a:rPr>
              <a:t>へお問い合わせください。</a:t>
            </a:r>
            <a:endParaRPr lang="en-US" altLang="ja-JP" sz="950" kern="14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50" kern="1400" dirty="0">
                <a:latin typeface="HG丸ｺﾞｼｯｸM-PRO"/>
                <a:ea typeface="HG丸ｺﾞｼｯｸM-PRO"/>
              </a:rPr>
              <a:t>　　</a:t>
            </a:r>
            <a:r>
              <a:rPr lang="en-US" altLang="ja-JP" sz="950" kern="1400" dirty="0">
                <a:latin typeface="HG丸ｺﾞｼｯｸM-PRO"/>
                <a:ea typeface="HG丸ｺﾞｼｯｸM-PRO"/>
              </a:rPr>
              <a:t>【</a:t>
            </a:r>
            <a:r>
              <a:rPr lang="ja-JP" altLang="en-US" sz="950" kern="1400" dirty="0">
                <a:latin typeface="HG丸ｺﾞｼｯｸM-PRO"/>
                <a:ea typeface="HG丸ｺﾞｼｯｸM-PRO"/>
              </a:rPr>
              <a:t>ハローワーク金沢ミドル世代支援コーナー　電話番号</a:t>
            </a:r>
            <a:r>
              <a:rPr lang="ja-JP" altLang="en-US" sz="950" kern="1400" dirty="0">
                <a:latin typeface="HG丸ｺﾞｼｯｸM-PRO"/>
                <a:ea typeface="HG丸ｺﾞｼｯｸM-PRO"/>
                <a:sym typeface="Wingdings" panose="05000000000000000000" pitchFamily="2" charset="2"/>
              </a:rPr>
              <a:t>（</a:t>
            </a:r>
            <a:r>
              <a:rPr lang="en-US" altLang="ja-JP" sz="950" kern="1400" dirty="0">
                <a:latin typeface="HG丸ｺﾞｼｯｸM-PRO"/>
                <a:ea typeface="HG丸ｺﾞｼｯｸM-PRO"/>
                <a:sym typeface="Wingdings" panose="05000000000000000000" pitchFamily="2" charset="2"/>
              </a:rPr>
              <a:t>076</a:t>
            </a:r>
            <a:r>
              <a:rPr lang="ja-JP" altLang="en-US" sz="950" kern="1400" dirty="0">
                <a:latin typeface="HG丸ｺﾞｼｯｸM-PRO"/>
                <a:ea typeface="HG丸ｺﾞｼｯｸM-PRO"/>
              </a:rPr>
              <a:t>）</a:t>
            </a:r>
            <a:r>
              <a:rPr lang="en-US" altLang="ja-JP" sz="950" kern="1400" dirty="0">
                <a:latin typeface="HG丸ｺﾞｼｯｸM-PRO"/>
                <a:ea typeface="HG丸ｺﾞｼｯｸM-PRO"/>
              </a:rPr>
              <a:t>253-3032】</a:t>
            </a:r>
          </a:p>
        </p:txBody>
      </p:sp>
      <p:graphicFrame>
        <p:nvGraphicFramePr>
          <p:cNvPr id="9" name="表 8">
            <a:extLst>
              <a:ext uri="{FF2B5EF4-FFF2-40B4-BE49-F238E27FC236}">
                <a16:creationId xmlns:a16="http://schemas.microsoft.com/office/drawing/2014/main" id="{AD353A80-8959-05DD-F9AF-513200CD9A64}"/>
              </a:ext>
            </a:extLst>
          </p:cNvPr>
          <p:cNvGraphicFramePr>
            <a:graphicFrameLocks noGrp="1"/>
          </p:cNvGraphicFramePr>
          <p:nvPr>
            <p:extLst>
              <p:ext uri="{D42A27DB-BD31-4B8C-83A1-F6EECF244321}">
                <p14:modId xmlns:p14="http://schemas.microsoft.com/office/powerpoint/2010/main" val="4035195930"/>
              </p:ext>
            </p:extLst>
          </p:nvPr>
        </p:nvGraphicFramePr>
        <p:xfrm>
          <a:off x="0" y="4350103"/>
          <a:ext cx="6858000" cy="2813156"/>
        </p:xfrm>
        <a:graphic>
          <a:graphicData uri="http://schemas.openxmlformats.org/drawingml/2006/table">
            <a:tbl>
              <a:tblPr firstRow="1" bandRow="1">
                <a:tableStyleId>{5C22544A-7EE6-4342-B048-85BDC9FD1C3A}</a:tableStyleId>
              </a:tblPr>
              <a:tblGrid>
                <a:gridCol w="682388">
                  <a:extLst>
                    <a:ext uri="{9D8B030D-6E8A-4147-A177-3AD203B41FA5}">
                      <a16:colId xmlns:a16="http://schemas.microsoft.com/office/drawing/2014/main" val="180048354"/>
                    </a:ext>
                  </a:extLst>
                </a:gridCol>
                <a:gridCol w="655093">
                  <a:extLst>
                    <a:ext uri="{9D8B030D-6E8A-4147-A177-3AD203B41FA5}">
                      <a16:colId xmlns:a16="http://schemas.microsoft.com/office/drawing/2014/main" val="2339486687"/>
                    </a:ext>
                  </a:extLst>
                </a:gridCol>
                <a:gridCol w="3398292">
                  <a:extLst>
                    <a:ext uri="{9D8B030D-6E8A-4147-A177-3AD203B41FA5}">
                      <a16:colId xmlns:a16="http://schemas.microsoft.com/office/drawing/2014/main" val="2308768476"/>
                    </a:ext>
                  </a:extLst>
                </a:gridCol>
                <a:gridCol w="1064526">
                  <a:extLst>
                    <a:ext uri="{9D8B030D-6E8A-4147-A177-3AD203B41FA5}">
                      <a16:colId xmlns:a16="http://schemas.microsoft.com/office/drawing/2014/main" val="604130054"/>
                    </a:ext>
                  </a:extLst>
                </a:gridCol>
                <a:gridCol w="1057701">
                  <a:extLst>
                    <a:ext uri="{9D8B030D-6E8A-4147-A177-3AD203B41FA5}">
                      <a16:colId xmlns:a16="http://schemas.microsoft.com/office/drawing/2014/main" val="377138860"/>
                    </a:ext>
                  </a:extLst>
                </a:gridCol>
              </a:tblGrid>
              <a:tr h="377861">
                <a:tc gridSpan="5">
                  <a:txBody>
                    <a:bodyPr/>
                    <a:lstStyle/>
                    <a:p>
                      <a:pPr algn="ctr"/>
                      <a:r>
                        <a:rPr kumimoji="1" lang="ja-JP" altLang="en-US" dirty="0"/>
                        <a:t>（</a:t>
                      </a:r>
                      <a:r>
                        <a:rPr kumimoji="1" lang="en-US" altLang="ja-JP" dirty="0"/>
                        <a:t>Ⅰ</a:t>
                      </a:r>
                      <a:r>
                        <a:rPr kumimoji="1" lang="ja-JP" altLang="en-US" dirty="0"/>
                        <a:t>）株式会社　大野メッキ工業所</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300627452"/>
                  </a:ext>
                </a:extLst>
              </a:tr>
              <a:tr h="226891">
                <a:tc>
                  <a:txBody>
                    <a:bodyPr/>
                    <a:lstStyle/>
                    <a:p>
                      <a:pPr algn="ctr"/>
                      <a:r>
                        <a:rPr kumimoji="1" lang="ja-JP" altLang="en-US" sz="900" dirty="0"/>
                        <a:t>整理番号</a:t>
                      </a:r>
                      <a:endParaRPr kumimoji="1" lang="ja-JP" altLang="en-US" sz="900" dirty="0">
                        <a:latin typeface="HG丸ｺﾞｼｯｸM-PRO" panose="020F0600000000000000" pitchFamily="50" charset="-128"/>
                        <a:ea typeface="HG丸ｺﾞｼｯｸM-PRO" panose="020F0600000000000000" pitchFamily="50" charset="-128"/>
                      </a:endParaRPr>
                    </a:p>
                  </a:txBody>
                  <a:tcPr marL="91449" marR="91449" marT="45812" marB="45812"/>
                </a:tc>
                <a:tc>
                  <a:txBody>
                    <a:bodyPr/>
                    <a:lstStyle/>
                    <a:p>
                      <a:pPr algn="ctr"/>
                      <a:r>
                        <a:rPr kumimoji="1" lang="ja-JP" altLang="en-US" sz="900" dirty="0"/>
                        <a:t>求人区分</a:t>
                      </a:r>
                      <a:endParaRPr kumimoji="1" lang="en-US" altLang="ja-JP" sz="900" dirty="0">
                        <a:latin typeface="HG丸ｺﾞｼｯｸM-PRO" panose="020F0600000000000000" pitchFamily="50" charset="-128"/>
                        <a:ea typeface="HG丸ｺﾞｼｯｸM-PRO" panose="020F0600000000000000" pitchFamily="50" charset="-128"/>
                      </a:endParaRPr>
                    </a:p>
                  </a:txBody>
                  <a:tcPr marL="91449" marR="91449" marT="45812" marB="45812"/>
                </a:tc>
                <a:tc>
                  <a:txBody>
                    <a:bodyPr/>
                    <a:lstStyle/>
                    <a:p>
                      <a:pPr algn="ctr"/>
                      <a:r>
                        <a:rPr kumimoji="1" lang="ja-JP" altLang="en-US" sz="900" dirty="0"/>
                        <a:t>募集職種</a:t>
                      </a:r>
                      <a:endParaRPr kumimoji="1" lang="ja-JP" altLang="en-US" sz="900" dirty="0">
                        <a:latin typeface="HG丸ｺﾞｼｯｸM-PRO" panose="020F0600000000000000" pitchFamily="50" charset="-128"/>
                        <a:ea typeface="HG丸ｺﾞｼｯｸM-PRO" panose="020F0600000000000000" pitchFamily="50" charset="-128"/>
                      </a:endParaRPr>
                    </a:p>
                  </a:txBody>
                  <a:tcPr marL="91449" marR="91449" marT="45812" marB="45812"/>
                </a:tc>
                <a:tc>
                  <a:txBody>
                    <a:bodyPr/>
                    <a:lstStyle/>
                    <a:p>
                      <a:pPr algn="ctr"/>
                      <a:r>
                        <a:rPr kumimoji="1" lang="ja-JP" altLang="en-US" sz="900" dirty="0"/>
                        <a:t>就業場所</a:t>
                      </a:r>
                      <a:endParaRPr kumimoji="1" lang="ja-JP" altLang="en-US" sz="900" dirty="0">
                        <a:latin typeface="HG丸ｺﾞｼｯｸM-PRO" panose="020F0600000000000000" pitchFamily="50" charset="-128"/>
                        <a:ea typeface="HG丸ｺﾞｼｯｸM-PRO" panose="020F0600000000000000" pitchFamily="50" charset="-128"/>
                      </a:endParaRPr>
                    </a:p>
                  </a:txBody>
                  <a:tcPr marL="91449" marR="91449" marT="45812" marB="45812"/>
                </a:tc>
                <a:tc>
                  <a:txBody>
                    <a:bodyPr/>
                    <a:lstStyle/>
                    <a:p>
                      <a:pPr algn="ctr"/>
                      <a:r>
                        <a:rPr kumimoji="1" lang="ja-JP" altLang="en-US" sz="900" dirty="0"/>
                        <a:t>求人番号</a:t>
                      </a:r>
                      <a:endParaRPr kumimoji="1" lang="ja-JP" altLang="en-US" sz="900" dirty="0">
                        <a:latin typeface="HG丸ｺﾞｼｯｸM-PRO" panose="020F0600000000000000" pitchFamily="50" charset="-128"/>
                        <a:ea typeface="HG丸ｺﾞｼｯｸM-PRO" panose="020F0600000000000000" pitchFamily="50" charset="-128"/>
                      </a:endParaRPr>
                    </a:p>
                  </a:txBody>
                  <a:tcPr marL="91449" marR="91449" marT="45812" marB="45812"/>
                </a:tc>
                <a:extLst>
                  <a:ext uri="{0D108BD9-81ED-4DB2-BD59-A6C34878D82A}">
                    <a16:rowId xmlns:a16="http://schemas.microsoft.com/office/drawing/2014/main" val="2990546411"/>
                  </a:ext>
                </a:extLst>
              </a:tr>
              <a:tr h="990603">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HG丸ｺﾞｼｯｸM-PRO" panose="020F0600000000000000" pitchFamily="50" charset="-128"/>
                          <a:ea typeface="HG丸ｺﾞｼｯｸM-PRO" panose="020F0600000000000000" pitchFamily="50" charset="-128"/>
                        </a:rPr>
                        <a:t>Ⅰ</a:t>
                      </a:r>
                      <a:endParaRPr kumimoji="1" lang="ja-JP" altLang="en-US" sz="1100" dirty="0">
                        <a:latin typeface="HG丸ｺﾞｼｯｸM-PRO" panose="020F0600000000000000" pitchFamily="50" charset="-128"/>
                        <a:ea typeface="HG丸ｺﾞｼｯｸM-PRO" panose="020F0600000000000000" pitchFamily="50" charset="-128"/>
                      </a:endParaRPr>
                    </a:p>
                  </a:txBody>
                  <a:tcPr marL="91449" marR="91449" marT="45812" marB="45812"/>
                </a:tc>
                <a:tc rowSpan="3">
                  <a:txBody>
                    <a:bodyPr/>
                    <a:lstStyle/>
                    <a:p>
                      <a:r>
                        <a:rPr kumimoji="1" lang="ja-JP" altLang="en-US" sz="1000" dirty="0">
                          <a:latin typeface="HG丸ｺﾞｼｯｸM-PRO" panose="020F0600000000000000" pitchFamily="50" charset="-128"/>
                          <a:ea typeface="HG丸ｺﾞｼｯｸM-PRO" panose="020F0600000000000000" pitchFamily="50" charset="-128"/>
                        </a:rPr>
                        <a:t>正社員</a:t>
                      </a:r>
                    </a:p>
                  </a:txBody>
                  <a:tcPr marL="91449" marR="91449" marT="45812" marB="45812"/>
                </a:tc>
                <a:tc>
                  <a:txBody>
                    <a:bodyPr/>
                    <a:lstStyle/>
                    <a:p>
                      <a:r>
                        <a:rPr kumimoji="1" lang="ja-JP" altLang="en-US" sz="1000" b="1" u="sng" dirty="0">
                          <a:latin typeface="HG丸ｺﾞｼｯｸM-PRO" panose="020F0600000000000000" pitchFamily="50" charset="-128"/>
                          <a:ea typeface="HG丸ｺﾞｼｯｸM-PRO" panose="020F0600000000000000" pitchFamily="50" charset="-128"/>
                        </a:rPr>
                        <a:t>溶融亜鉛めっき加工</a:t>
                      </a:r>
                      <a:endParaRPr kumimoji="1" lang="en-US" altLang="ja-JP" sz="1000" b="1" u="sng"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・受入れ：製品の受入れ、溶かしたメッキの中に製品を</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漬け込むための準備（クレーンへのセット等）</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・メッキ：クレーンを使用し、メッキ槽へ製品の浸漬</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きれいに仕上げるためのメッキ槽の管理</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・仕上げ：バリ取り、グラインダーでの削り取り、梱包</a:t>
                      </a:r>
                    </a:p>
                  </a:txBody>
                  <a:tcPr/>
                </a:tc>
                <a:tc rowSpan="3">
                  <a:txBody>
                    <a:bodyPr/>
                    <a:lstStyle/>
                    <a:p>
                      <a:pPr algn="l"/>
                      <a:r>
                        <a:rPr kumimoji="1" lang="ja-JP" altLang="en-US" sz="1000" dirty="0">
                          <a:latin typeface="HG丸ｺﾞｼｯｸM-PRO" panose="020F0600000000000000" pitchFamily="50" charset="-128"/>
                          <a:ea typeface="HG丸ｺﾞｼｯｸM-PRO" panose="020F0600000000000000" pitchFamily="50" charset="-128"/>
                        </a:rPr>
                        <a:t>金沢市湊</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１丁目</a:t>
                      </a:r>
                      <a:r>
                        <a:rPr kumimoji="1" lang="en-US" altLang="ja-JP" sz="1000" dirty="0">
                          <a:latin typeface="HG丸ｺﾞｼｯｸM-PRO" panose="020F0600000000000000" pitchFamily="50" charset="-128"/>
                          <a:ea typeface="HG丸ｺﾞｼｯｸM-PRO" panose="020F0600000000000000" pitchFamily="50" charset="-128"/>
                        </a:rPr>
                        <a:t>55-3</a:t>
                      </a:r>
                    </a:p>
                    <a:p>
                      <a:endParaRPr kumimoji="1" lang="ja-JP" altLang="en-US" sz="100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000" dirty="0">
                          <a:latin typeface="HG丸ｺﾞｼｯｸM-PRO" panose="020F0600000000000000" pitchFamily="50" charset="-128"/>
                          <a:ea typeface="HG丸ｺﾞｼｯｸM-PRO" panose="020F0600000000000000" pitchFamily="50" charset="-128"/>
                        </a:rPr>
                        <a:t>17010-</a:t>
                      </a:r>
                    </a:p>
                    <a:p>
                      <a:r>
                        <a:rPr kumimoji="1" lang="en-US" altLang="ja-JP" sz="1000" dirty="0">
                          <a:latin typeface="HG丸ｺﾞｼｯｸM-PRO" panose="020F0600000000000000" pitchFamily="50" charset="-128"/>
                          <a:ea typeface="HG丸ｺﾞｼｯｸM-PRO" panose="020F0600000000000000" pitchFamily="50" charset="-128"/>
                        </a:rPr>
                        <a:t>25957451</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280054012"/>
                  </a:ext>
                </a:extLst>
              </a:tr>
              <a:tr h="690421">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000" b="1" u="sng" dirty="0">
                          <a:latin typeface="HG丸ｺﾞｼｯｸM-PRO" panose="020F0600000000000000" pitchFamily="50" charset="-128"/>
                          <a:ea typeface="HG丸ｺﾞｼｯｸM-PRO" panose="020F0600000000000000" pitchFamily="50" charset="-128"/>
                        </a:rPr>
                        <a:t>品質管理</a:t>
                      </a:r>
                      <a:endParaRPr kumimoji="1" lang="en-US" altLang="ja-JP" sz="1000" b="1" u="sng" dirty="0">
                        <a:latin typeface="HG丸ｺﾞｼｯｸM-PRO" panose="020F0600000000000000" pitchFamily="50" charset="-128"/>
                        <a:ea typeface="HG丸ｺﾞｼｯｸM-PRO" panose="020F0600000000000000" pitchFamily="50" charset="-128"/>
                      </a:endParaRPr>
                    </a:p>
                    <a:p>
                      <a:r>
                        <a:rPr kumimoji="1" lang="ja-JP" altLang="en-US" sz="1000" u="none" dirty="0">
                          <a:latin typeface="HG丸ｺﾞｼｯｸM-PRO" panose="020F0600000000000000" pitchFamily="50" charset="-128"/>
                          <a:ea typeface="HG丸ｺﾞｼｯｸM-PRO" panose="020F0600000000000000" pitchFamily="50" charset="-128"/>
                        </a:rPr>
                        <a:t>・ＪＩＳ規格を維持していくための社内規格の制定や</a:t>
                      </a:r>
                      <a:endParaRPr kumimoji="1" lang="en-US" altLang="ja-JP" sz="1000" u="none" dirty="0">
                        <a:latin typeface="HG丸ｺﾞｼｯｸM-PRO" panose="020F0600000000000000" pitchFamily="50" charset="-128"/>
                        <a:ea typeface="HG丸ｺﾞｼｯｸM-PRO" panose="020F0600000000000000" pitchFamily="50" charset="-128"/>
                      </a:endParaRPr>
                    </a:p>
                    <a:p>
                      <a:r>
                        <a:rPr kumimoji="1" lang="ja-JP" altLang="en-US" sz="1000" u="none" dirty="0">
                          <a:latin typeface="HG丸ｺﾞｼｯｸM-PRO" panose="020F0600000000000000" pitchFamily="50" charset="-128"/>
                          <a:ea typeface="HG丸ｺﾞｼｯｸM-PRO" panose="020F0600000000000000" pitchFamily="50" charset="-128"/>
                        </a:rPr>
                        <a:t>　改訂、それらがしっかりと守られているか管理を行い</a:t>
                      </a:r>
                      <a:endParaRPr kumimoji="1" lang="en-US" altLang="ja-JP" sz="1000" u="none" dirty="0">
                        <a:latin typeface="HG丸ｺﾞｼｯｸM-PRO" panose="020F0600000000000000" pitchFamily="50" charset="-128"/>
                        <a:ea typeface="HG丸ｺﾞｼｯｸM-PRO" panose="020F0600000000000000" pitchFamily="50" charset="-128"/>
                      </a:endParaRPr>
                    </a:p>
                    <a:p>
                      <a:r>
                        <a:rPr kumimoji="1" lang="ja-JP" altLang="en-US" sz="1000" u="none" dirty="0">
                          <a:latin typeface="HG丸ｺﾞｼｯｸM-PRO" panose="020F0600000000000000" pitchFamily="50" charset="-128"/>
                          <a:ea typeface="HG丸ｺﾞｼｯｸM-PRO" panose="020F0600000000000000" pitchFamily="50" charset="-128"/>
                        </a:rPr>
                        <a:t>　ます</a:t>
                      </a:r>
                    </a:p>
                  </a:txBody>
                  <a:tcPr/>
                </a:tc>
                <a:tc vMerge="1">
                  <a:txBody>
                    <a:bodyPr/>
                    <a:lstStyle/>
                    <a:p>
                      <a:endParaRPr kumimoji="1" lang="ja-JP" altLang="en-US" dirty="0"/>
                    </a:p>
                  </a:txBody>
                  <a:tcPr/>
                </a:tc>
                <a:tc>
                  <a:txBody>
                    <a:bodyPr/>
                    <a:lstStyle/>
                    <a:p>
                      <a:r>
                        <a:rPr kumimoji="1" lang="en-US" altLang="ja-JP" sz="1000" dirty="0">
                          <a:latin typeface="HG丸ｺﾞｼｯｸM-PRO" panose="020F0600000000000000" pitchFamily="50" charset="-128"/>
                          <a:ea typeface="HG丸ｺﾞｼｯｸM-PRO" panose="020F0600000000000000" pitchFamily="50" charset="-128"/>
                        </a:rPr>
                        <a:t>17010-</a:t>
                      </a:r>
                    </a:p>
                    <a:p>
                      <a:r>
                        <a:rPr kumimoji="1" lang="en-US" altLang="ja-JP" sz="1000" dirty="0">
                          <a:latin typeface="HG丸ｺﾞｼｯｸM-PRO" panose="020F0600000000000000" pitchFamily="50" charset="-128"/>
                          <a:ea typeface="HG丸ｺﾞｼｯｸM-PRO" panose="020F0600000000000000" pitchFamily="50" charset="-128"/>
                        </a:rPr>
                        <a:t>25959851</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479604760"/>
                  </a:ext>
                </a:extLst>
              </a:tr>
              <a:tr h="499631">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000" b="1" u="sng" dirty="0">
                          <a:latin typeface="HG丸ｺﾞｼｯｸM-PRO" panose="020F0600000000000000" pitchFamily="50" charset="-128"/>
                          <a:ea typeface="HG丸ｺﾞｼｯｸM-PRO" panose="020F0600000000000000" pitchFamily="50" charset="-128"/>
                        </a:rPr>
                        <a:t>営業</a:t>
                      </a:r>
                      <a:endParaRPr kumimoji="1" lang="en-US" altLang="ja-JP" sz="1000" b="1" u="sng"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・溶融亜鉛めっきの営業（ルート営業、新規営業あり）</a:t>
                      </a:r>
                    </a:p>
                  </a:txBody>
                  <a:tcPr/>
                </a:tc>
                <a:tc vMerge="1">
                  <a:txBody>
                    <a:bodyPr/>
                    <a:lstStyle/>
                    <a:p>
                      <a:endParaRPr kumimoji="1" lang="ja-JP" altLang="en-US" dirty="0"/>
                    </a:p>
                  </a:txBody>
                  <a:tcPr/>
                </a:tc>
                <a:tc>
                  <a:txBody>
                    <a:bodyPr/>
                    <a:lstStyle/>
                    <a:p>
                      <a:r>
                        <a:rPr kumimoji="1" lang="en-US" altLang="ja-JP" sz="1000" dirty="0">
                          <a:latin typeface="HG丸ｺﾞｼｯｸM-PRO" panose="020F0600000000000000" pitchFamily="50" charset="-128"/>
                          <a:ea typeface="HG丸ｺﾞｼｯｸM-PRO" panose="020F0600000000000000" pitchFamily="50" charset="-128"/>
                        </a:rPr>
                        <a:t>17010-</a:t>
                      </a:r>
                    </a:p>
                    <a:p>
                      <a:r>
                        <a:rPr kumimoji="1" lang="en-US" altLang="ja-JP" sz="1000" dirty="0">
                          <a:latin typeface="HG丸ｺﾞｼｯｸM-PRO" panose="020F0600000000000000" pitchFamily="50" charset="-128"/>
                          <a:ea typeface="HG丸ｺﾞｼｯｸM-PRO" panose="020F0600000000000000" pitchFamily="50" charset="-128"/>
                        </a:rPr>
                        <a:t>25958751</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071871905"/>
                  </a:ext>
                </a:extLst>
              </a:tr>
            </a:tbl>
          </a:graphicData>
        </a:graphic>
      </p:graphicFrame>
      <p:graphicFrame>
        <p:nvGraphicFramePr>
          <p:cNvPr id="6" name="表 5">
            <a:extLst>
              <a:ext uri="{FF2B5EF4-FFF2-40B4-BE49-F238E27FC236}">
                <a16:creationId xmlns:a16="http://schemas.microsoft.com/office/drawing/2014/main" id="{1E3140C5-6756-7EC5-CD15-9C6D74EC31ED}"/>
              </a:ext>
            </a:extLst>
          </p:cNvPr>
          <p:cNvGraphicFramePr>
            <a:graphicFrameLocks noGrp="1"/>
          </p:cNvGraphicFramePr>
          <p:nvPr>
            <p:extLst>
              <p:ext uri="{D42A27DB-BD31-4B8C-83A1-F6EECF244321}">
                <p14:modId xmlns:p14="http://schemas.microsoft.com/office/powerpoint/2010/main" val="4226665315"/>
              </p:ext>
            </p:extLst>
          </p:nvPr>
        </p:nvGraphicFramePr>
        <p:xfrm>
          <a:off x="-1" y="7163258"/>
          <a:ext cx="6858000" cy="2742741"/>
        </p:xfrm>
        <a:graphic>
          <a:graphicData uri="http://schemas.openxmlformats.org/drawingml/2006/table">
            <a:tbl>
              <a:tblPr firstRow="1" bandRow="1">
                <a:tableStyleId>{5C22544A-7EE6-4342-B048-85BDC9FD1C3A}</a:tableStyleId>
              </a:tblPr>
              <a:tblGrid>
                <a:gridCol w="745959">
                  <a:extLst>
                    <a:ext uri="{9D8B030D-6E8A-4147-A177-3AD203B41FA5}">
                      <a16:colId xmlns:a16="http://schemas.microsoft.com/office/drawing/2014/main" val="362719798"/>
                    </a:ext>
                  </a:extLst>
                </a:gridCol>
                <a:gridCol w="649705">
                  <a:extLst>
                    <a:ext uri="{9D8B030D-6E8A-4147-A177-3AD203B41FA5}">
                      <a16:colId xmlns:a16="http://schemas.microsoft.com/office/drawing/2014/main" val="2843225667"/>
                    </a:ext>
                  </a:extLst>
                </a:gridCol>
                <a:gridCol w="3380874">
                  <a:extLst>
                    <a:ext uri="{9D8B030D-6E8A-4147-A177-3AD203B41FA5}">
                      <a16:colId xmlns:a16="http://schemas.microsoft.com/office/drawing/2014/main" val="3698893170"/>
                    </a:ext>
                  </a:extLst>
                </a:gridCol>
                <a:gridCol w="1010652">
                  <a:extLst>
                    <a:ext uri="{9D8B030D-6E8A-4147-A177-3AD203B41FA5}">
                      <a16:colId xmlns:a16="http://schemas.microsoft.com/office/drawing/2014/main" val="2050551081"/>
                    </a:ext>
                  </a:extLst>
                </a:gridCol>
                <a:gridCol w="1070810">
                  <a:extLst>
                    <a:ext uri="{9D8B030D-6E8A-4147-A177-3AD203B41FA5}">
                      <a16:colId xmlns:a16="http://schemas.microsoft.com/office/drawing/2014/main" val="3188496084"/>
                    </a:ext>
                  </a:extLst>
                </a:gridCol>
              </a:tblGrid>
              <a:tr h="344299">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a:t>
                      </a:r>
                      <a:r>
                        <a:rPr kumimoji="1" lang="en-US" altLang="ja-JP" sz="1600" dirty="0"/>
                        <a:t>Ⅱ</a:t>
                      </a:r>
                      <a:r>
                        <a:rPr kumimoji="1" lang="ja-JP" altLang="en-US" sz="1600" dirty="0"/>
                        <a:t>）株式会社　宮田商店・株式会社　ミヤタクリーンサービス</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862202141"/>
                  </a:ext>
                </a:extLst>
              </a:tr>
              <a:tr h="241238">
                <a:tc>
                  <a:txBody>
                    <a:bodyPr/>
                    <a:lstStyle/>
                    <a:p>
                      <a:pPr algn="ctr"/>
                      <a:r>
                        <a:rPr kumimoji="1" lang="ja-JP" altLang="en-US" sz="900" dirty="0"/>
                        <a:t>整理番号</a:t>
                      </a:r>
                      <a:endParaRPr kumimoji="1" lang="ja-JP" altLang="en-US" sz="900" dirty="0">
                        <a:latin typeface="HG丸ｺﾞｼｯｸM-PRO" panose="020F0600000000000000" pitchFamily="50" charset="-128"/>
                        <a:ea typeface="HG丸ｺﾞｼｯｸM-PRO" panose="020F0600000000000000" pitchFamily="50" charset="-128"/>
                      </a:endParaRPr>
                    </a:p>
                  </a:txBody>
                  <a:tcPr marL="91449" marR="91449" marT="45812" marB="45812"/>
                </a:tc>
                <a:tc>
                  <a:txBody>
                    <a:bodyPr/>
                    <a:lstStyle/>
                    <a:p>
                      <a:pPr algn="ctr"/>
                      <a:r>
                        <a:rPr kumimoji="1" lang="ja-JP" altLang="en-US" sz="900" dirty="0"/>
                        <a:t>求人区分</a:t>
                      </a:r>
                      <a:endParaRPr kumimoji="1" lang="en-US" altLang="ja-JP" sz="900" dirty="0">
                        <a:latin typeface="HG丸ｺﾞｼｯｸM-PRO" panose="020F0600000000000000" pitchFamily="50" charset="-128"/>
                        <a:ea typeface="HG丸ｺﾞｼｯｸM-PRO" panose="020F0600000000000000" pitchFamily="50" charset="-128"/>
                      </a:endParaRPr>
                    </a:p>
                  </a:txBody>
                  <a:tcPr marL="91449" marR="91449" marT="45812" marB="45812"/>
                </a:tc>
                <a:tc>
                  <a:txBody>
                    <a:bodyPr/>
                    <a:lstStyle/>
                    <a:p>
                      <a:pPr algn="ctr"/>
                      <a:r>
                        <a:rPr kumimoji="1" lang="ja-JP" altLang="en-US" sz="900" dirty="0"/>
                        <a:t>募集職種</a:t>
                      </a:r>
                      <a:endParaRPr kumimoji="1" lang="ja-JP" altLang="en-US" sz="900" dirty="0">
                        <a:latin typeface="HG丸ｺﾞｼｯｸM-PRO" panose="020F0600000000000000" pitchFamily="50" charset="-128"/>
                        <a:ea typeface="HG丸ｺﾞｼｯｸM-PRO" panose="020F0600000000000000" pitchFamily="50" charset="-128"/>
                      </a:endParaRPr>
                    </a:p>
                  </a:txBody>
                  <a:tcPr marL="91449" marR="91449" marT="45812" marB="45812"/>
                </a:tc>
                <a:tc>
                  <a:txBody>
                    <a:bodyPr/>
                    <a:lstStyle/>
                    <a:p>
                      <a:pPr algn="ctr"/>
                      <a:r>
                        <a:rPr kumimoji="1" lang="ja-JP" altLang="en-US" sz="900" dirty="0"/>
                        <a:t>就業場所</a:t>
                      </a:r>
                      <a:endParaRPr kumimoji="1" lang="ja-JP" altLang="en-US" sz="900" dirty="0">
                        <a:latin typeface="HG丸ｺﾞｼｯｸM-PRO" panose="020F0600000000000000" pitchFamily="50" charset="-128"/>
                        <a:ea typeface="HG丸ｺﾞｼｯｸM-PRO" panose="020F0600000000000000" pitchFamily="50" charset="-128"/>
                      </a:endParaRPr>
                    </a:p>
                  </a:txBody>
                  <a:tcPr marL="91449" marR="91449" marT="45812" marB="45812"/>
                </a:tc>
                <a:tc>
                  <a:txBody>
                    <a:bodyPr/>
                    <a:lstStyle/>
                    <a:p>
                      <a:pPr algn="ctr"/>
                      <a:r>
                        <a:rPr kumimoji="1" lang="ja-JP" altLang="en-US" sz="900" dirty="0"/>
                        <a:t>求人番号</a:t>
                      </a:r>
                      <a:endParaRPr kumimoji="1" lang="ja-JP" altLang="en-US" sz="900" dirty="0">
                        <a:latin typeface="HG丸ｺﾞｼｯｸM-PRO" panose="020F0600000000000000" pitchFamily="50" charset="-128"/>
                        <a:ea typeface="HG丸ｺﾞｼｯｸM-PRO" panose="020F0600000000000000" pitchFamily="50" charset="-128"/>
                      </a:endParaRPr>
                    </a:p>
                  </a:txBody>
                  <a:tcPr marL="91449" marR="91449" marT="45812" marB="45812"/>
                </a:tc>
                <a:extLst>
                  <a:ext uri="{0D108BD9-81ED-4DB2-BD59-A6C34878D82A}">
                    <a16:rowId xmlns:a16="http://schemas.microsoft.com/office/drawing/2014/main" val="3474126460"/>
                  </a:ext>
                </a:extLst>
              </a:tr>
              <a:tr h="938322">
                <a:tc rowSpan="3">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Ⅱ</a:t>
                      </a:r>
                      <a:endParaRPr kumimoji="1" lang="ja-JP" altLang="en-US" sz="1100" dirty="0">
                        <a:latin typeface="HG丸ｺﾞｼｯｸM-PRO" panose="020F0600000000000000" pitchFamily="50" charset="-128"/>
                        <a:ea typeface="HG丸ｺﾞｼｯｸM-PRO" panose="020F0600000000000000" pitchFamily="50" charset="-128"/>
                      </a:endParaRPr>
                    </a:p>
                  </a:txBody>
                  <a:tcPr/>
                </a:tc>
                <a:tc rowSpan="3">
                  <a:txBody>
                    <a:bodyPr/>
                    <a:lstStyle/>
                    <a:p>
                      <a:pPr algn="l"/>
                      <a:r>
                        <a:rPr kumimoji="1" lang="ja-JP" altLang="en-US" sz="1000" dirty="0">
                          <a:latin typeface="HG丸ｺﾞｼｯｸM-PRO" panose="020F0600000000000000" pitchFamily="50" charset="-128"/>
                          <a:ea typeface="HG丸ｺﾞｼｯｸM-PRO" panose="020F0600000000000000" pitchFamily="50" charset="-128"/>
                        </a:rPr>
                        <a:t>正社員</a:t>
                      </a:r>
                    </a:p>
                  </a:txBody>
                  <a:tcPr/>
                </a:tc>
                <a:tc>
                  <a:txBody>
                    <a:bodyPr/>
                    <a:lstStyle/>
                    <a:p>
                      <a:r>
                        <a:rPr kumimoji="1" lang="ja-JP" altLang="en-US" sz="1000" b="1" u="sng" dirty="0">
                          <a:latin typeface="HG丸ｺﾞｼｯｸM-PRO" panose="020F0600000000000000" pitchFamily="50" charset="-128"/>
                          <a:ea typeface="HG丸ｺﾞｼｯｸM-PRO" panose="020F0600000000000000" pitchFamily="50" charset="-128"/>
                        </a:rPr>
                        <a:t>現場業務（株式会社　宮田商店）</a:t>
                      </a:r>
                      <a:endParaRPr kumimoji="1" lang="en-US" altLang="ja-JP" sz="1000" b="1" u="sng"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・主に個人宅の引っ越し、不用品処分、古紙回収</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遺品整理等</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社用車を使用し、現場は主に金沢市及び近郊です</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a:t>
                      </a:r>
                      <a:r>
                        <a:rPr kumimoji="1" lang="en-US" altLang="ja-JP" sz="1000" b="0" u="none" dirty="0">
                          <a:latin typeface="HG丸ｺﾞｼｯｸM-PRO" panose="020F0600000000000000" pitchFamily="50" charset="-128"/>
                          <a:ea typeface="HG丸ｺﾞｼｯｸM-PRO" panose="020F0600000000000000" pitchFamily="50" charset="-128"/>
                        </a:rPr>
                        <a:t>【</a:t>
                      </a:r>
                      <a:r>
                        <a:rPr kumimoji="1" lang="ja-JP" altLang="en-US" sz="1000" b="0" u="none" dirty="0">
                          <a:latin typeface="HG丸ｺﾞｼｯｸM-PRO" panose="020F0600000000000000" pitchFamily="50" charset="-128"/>
                          <a:ea typeface="HG丸ｺﾞｼｯｸM-PRO" panose="020F0600000000000000" pitchFamily="50" charset="-128"/>
                        </a:rPr>
                        <a:t>トライアル雇用求人</a:t>
                      </a:r>
                      <a:r>
                        <a:rPr kumimoji="1" lang="en-US" altLang="ja-JP" sz="1000" b="0" u="none" dirty="0">
                          <a:latin typeface="HG丸ｺﾞｼｯｸM-PRO" panose="020F0600000000000000" pitchFamily="50" charset="-128"/>
                          <a:ea typeface="HG丸ｺﾞｼｯｸM-PRO" panose="020F0600000000000000" pitchFamily="50" charset="-128"/>
                        </a:rPr>
                        <a:t>】</a:t>
                      </a:r>
                      <a:endParaRPr kumimoji="1" lang="ja-JP" altLang="en-US" sz="1000" b="0" u="none" dirty="0">
                        <a:latin typeface="HG丸ｺﾞｼｯｸM-PRO" panose="020F0600000000000000" pitchFamily="50" charset="-128"/>
                        <a:ea typeface="HG丸ｺﾞｼｯｸM-PRO" panose="020F0600000000000000" pitchFamily="50" charset="-128"/>
                      </a:endParaRPr>
                    </a:p>
                  </a:txBody>
                  <a:tcPr/>
                </a:tc>
                <a:tc rowSpan="3">
                  <a:txBody>
                    <a:bodyPr/>
                    <a:lstStyle/>
                    <a:p>
                      <a:r>
                        <a:rPr kumimoji="1" lang="ja-JP" altLang="en-US" sz="900" dirty="0">
                          <a:latin typeface="HG丸ｺﾞｼｯｸM-PRO" panose="020F0600000000000000" pitchFamily="50" charset="-128"/>
                          <a:ea typeface="HG丸ｺﾞｼｯｸM-PRO" panose="020F0600000000000000" pitchFamily="50" charset="-128"/>
                        </a:rPr>
                        <a:t>金沢市玉鉾</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２丁目</a:t>
                      </a:r>
                      <a:r>
                        <a:rPr kumimoji="1" lang="en-US" altLang="ja-JP" sz="900" dirty="0">
                          <a:latin typeface="HG丸ｺﾞｼｯｸM-PRO" panose="020F0600000000000000" pitchFamily="50" charset="-128"/>
                          <a:ea typeface="HG丸ｺﾞｼｯｸM-PRO" panose="020F0600000000000000" pitchFamily="50" charset="-128"/>
                        </a:rPr>
                        <a:t>246</a:t>
                      </a:r>
                      <a:r>
                        <a:rPr kumimoji="1" lang="ja-JP" altLang="en-US" sz="900" dirty="0">
                          <a:latin typeface="HG丸ｺﾞｼｯｸM-PRO" panose="020F0600000000000000" pitchFamily="50" charset="-128"/>
                          <a:ea typeface="HG丸ｺﾞｼｯｸM-PRO" panose="020F0600000000000000" pitchFamily="50" charset="-128"/>
                        </a:rPr>
                        <a:t>番地</a:t>
                      </a:r>
                    </a:p>
                  </a:txBody>
                  <a:tcPr/>
                </a:tc>
                <a:tc rowSpan="2">
                  <a:txBody>
                    <a:bodyPr/>
                    <a:lstStyle/>
                    <a:p>
                      <a:r>
                        <a:rPr kumimoji="1" lang="en-US" altLang="ja-JP" sz="1000" dirty="0">
                          <a:latin typeface="HG丸ｺﾞｼｯｸM-PRO" panose="020F0600000000000000" pitchFamily="50" charset="-128"/>
                          <a:ea typeface="HG丸ｺﾞｼｯｸM-PRO" panose="020F0600000000000000" pitchFamily="50" charset="-128"/>
                        </a:rPr>
                        <a:t>17010-</a:t>
                      </a:r>
                    </a:p>
                    <a:p>
                      <a:r>
                        <a:rPr kumimoji="1" lang="en-US" altLang="ja-JP" sz="1000" dirty="0">
                          <a:latin typeface="HG丸ｺﾞｼｯｸM-PRO" panose="020F0600000000000000" pitchFamily="50" charset="-128"/>
                          <a:ea typeface="HG丸ｺﾞｼｯｸM-PRO" panose="020F0600000000000000" pitchFamily="50" charset="-128"/>
                        </a:rPr>
                        <a:t>25488151</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923010998"/>
                  </a:ext>
                </a:extLst>
              </a:tr>
              <a:tr h="122748">
                <a:tc vMerge="1">
                  <a:txBody>
                    <a:bodyPr/>
                    <a:lstStyle/>
                    <a:p>
                      <a:endParaRPr kumimoji="1" lang="ja-JP" altLang="en-US"/>
                    </a:p>
                  </a:txBody>
                  <a:tcPr/>
                </a:tc>
                <a:tc vMerge="1">
                  <a:txBody>
                    <a:bodyPr/>
                    <a:lstStyle/>
                    <a:p>
                      <a:endParaRPr kumimoji="1" lang="ja-JP" altLang="en-US"/>
                    </a:p>
                  </a:txBody>
                  <a:tcPr/>
                </a:tc>
                <a:tc rowSpan="2">
                  <a:txBody>
                    <a:bodyPr/>
                    <a:lstStyle/>
                    <a:p>
                      <a:r>
                        <a:rPr kumimoji="1" lang="ja-JP" altLang="en-US" sz="1000" b="1" u="sng" dirty="0">
                          <a:latin typeface="HG丸ｺﾞｼｯｸM-PRO" panose="020F0600000000000000" pitchFamily="50" charset="-128"/>
                          <a:ea typeface="HG丸ｺﾞｼｯｸM-PRO" panose="020F0600000000000000" pitchFamily="50" charset="-128"/>
                        </a:rPr>
                        <a:t>現場業務（株式会社　ミヤタクリーンサービス）</a:t>
                      </a:r>
                      <a:endParaRPr kumimoji="1" lang="en-US" altLang="ja-JP" sz="1000" b="1" u="sng"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・産業廃棄物の収集、分別、運搬業務</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遺品整理業務</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社用車を使用し、現場は主に金沢市及び近郊です</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（主に２ｔトラック、軽トラックを使用）</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a:t>
                      </a:r>
                      <a:r>
                        <a:rPr kumimoji="1" lang="en-US" altLang="ja-JP" sz="1000" b="0" u="none" dirty="0">
                          <a:latin typeface="HG丸ｺﾞｼｯｸM-PRO" panose="020F0600000000000000" pitchFamily="50" charset="-128"/>
                          <a:ea typeface="HG丸ｺﾞｼｯｸM-PRO" panose="020F0600000000000000" pitchFamily="50" charset="-128"/>
                        </a:rPr>
                        <a:t>【</a:t>
                      </a:r>
                      <a:r>
                        <a:rPr kumimoji="1" lang="ja-JP" altLang="en-US" sz="1000" b="0" u="none" dirty="0">
                          <a:latin typeface="HG丸ｺﾞｼｯｸM-PRO" panose="020F0600000000000000" pitchFamily="50" charset="-128"/>
                          <a:ea typeface="HG丸ｺﾞｼｯｸM-PRO" panose="020F0600000000000000" pitchFamily="50" charset="-128"/>
                        </a:rPr>
                        <a:t>トライアル雇用求人</a:t>
                      </a:r>
                      <a:r>
                        <a:rPr kumimoji="1" lang="en-US" altLang="ja-JP" sz="1000" b="0" u="none" dirty="0">
                          <a:latin typeface="HG丸ｺﾞｼｯｸM-PRO" panose="020F0600000000000000" pitchFamily="50" charset="-128"/>
                          <a:ea typeface="HG丸ｺﾞｼｯｸM-PRO" panose="020F0600000000000000" pitchFamily="50" charset="-128"/>
                        </a:rPr>
                        <a:t>】</a:t>
                      </a:r>
                      <a:endParaRPr kumimoji="1" lang="ja-JP" altLang="en-US" sz="1000" b="0" u="none" dirty="0">
                        <a:latin typeface="HG丸ｺﾞｼｯｸM-PRO" panose="020F0600000000000000" pitchFamily="50" charset="-128"/>
                        <a:ea typeface="HG丸ｺﾞｼｯｸM-PRO" panose="020F0600000000000000" pitchFamily="50" charset="-128"/>
                      </a:endParaRPr>
                    </a:p>
                  </a:txBody>
                  <a:tcPr/>
                </a:tc>
                <a:tc vMerge="1">
                  <a:txBody>
                    <a:bodyPr/>
                    <a:lstStyle/>
                    <a:p>
                      <a:endParaRPr kumimoji="1" lang="ja-JP" altLang="en-US"/>
                    </a:p>
                  </a:txBody>
                  <a:tcPr/>
                </a:tc>
                <a:tc vMerge="1">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416623816"/>
                  </a:ext>
                </a:extLst>
              </a:tr>
              <a:tr h="1096134">
                <a:tc vMerge="1">
                  <a:txBody>
                    <a:bodyPr/>
                    <a:lstStyle/>
                    <a:p>
                      <a:endParaRPr kumimoji="1" lang="ja-JP" altLang="en-US" sz="1100" dirty="0"/>
                    </a:p>
                  </a:txBody>
                  <a:tcPr/>
                </a:tc>
                <a:tc vMerge="1">
                  <a:txBody>
                    <a:bodyPr/>
                    <a:lstStyle/>
                    <a:p>
                      <a:endParaRPr kumimoji="1" lang="ja-JP" altLang="en-US" dirty="0"/>
                    </a:p>
                  </a:txBody>
                  <a:tcPr/>
                </a:tc>
                <a:tc vMerge="1">
                  <a:txBody>
                    <a:bodyPr/>
                    <a:lstStyle/>
                    <a:p>
                      <a:r>
                        <a:rPr kumimoji="1" lang="ja-JP" altLang="en-US" sz="1000" b="1" u="sng" dirty="0">
                          <a:latin typeface="HG丸ｺﾞｼｯｸM-PRO" panose="020F0600000000000000" pitchFamily="50" charset="-128"/>
                          <a:ea typeface="HG丸ｺﾞｼｯｸM-PRO" panose="020F0600000000000000" pitchFamily="50" charset="-128"/>
                        </a:rPr>
                        <a:t>現場業務（株式会社　ミヤタクリーンサービス）</a:t>
                      </a:r>
                      <a:endParaRPr kumimoji="1" lang="en-US" altLang="ja-JP" sz="1000" b="1" u="sng"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・産業廃棄物の収集、分別、運搬業務</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遺品整理業務</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社用車を使用し、現場は主に金沢市及び近郊です</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（主に２ｔトラック、軽トラックを使用）</a:t>
                      </a:r>
                      <a:endParaRPr kumimoji="1" lang="en-US" altLang="ja-JP" sz="1000" b="0" u="none" dirty="0">
                        <a:latin typeface="HG丸ｺﾞｼｯｸM-PRO" panose="020F0600000000000000" pitchFamily="50" charset="-128"/>
                        <a:ea typeface="HG丸ｺﾞｼｯｸM-PRO" panose="020F0600000000000000" pitchFamily="50" charset="-128"/>
                      </a:endParaRPr>
                    </a:p>
                    <a:p>
                      <a:r>
                        <a:rPr kumimoji="1" lang="ja-JP" altLang="en-US" sz="1000" b="0" u="none" dirty="0">
                          <a:latin typeface="HG丸ｺﾞｼｯｸM-PRO" panose="020F0600000000000000" pitchFamily="50" charset="-128"/>
                          <a:ea typeface="HG丸ｺﾞｼｯｸM-PRO" panose="020F0600000000000000" pitchFamily="50" charset="-128"/>
                        </a:rPr>
                        <a:t>　</a:t>
                      </a:r>
                      <a:r>
                        <a:rPr kumimoji="1" lang="en-US" altLang="ja-JP" sz="1000" b="0" u="none" dirty="0">
                          <a:latin typeface="HG丸ｺﾞｼｯｸM-PRO" panose="020F0600000000000000" pitchFamily="50" charset="-128"/>
                          <a:ea typeface="HG丸ｺﾞｼｯｸM-PRO" panose="020F0600000000000000" pitchFamily="50" charset="-128"/>
                        </a:rPr>
                        <a:t>【</a:t>
                      </a:r>
                      <a:r>
                        <a:rPr kumimoji="1" lang="ja-JP" altLang="en-US" sz="1000" b="0" u="none" dirty="0">
                          <a:latin typeface="HG丸ｺﾞｼｯｸM-PRO" panose="020F0600000000000000" pitchFamily="50" charset="-128"/>
                          <a:ea typeface="HG丸ｺﾞｼｯｸM-PRO" panose="020F0600000000000000" pitchFamily="50" charset="-128"/>
                        </a:rPr>
                        <a:t>トライアル雇用求人</a:t>
                      </a:r>
                      <a:r>
                        <a:rPr kumimoji="1" lang="en-US" altLang="ja-JP" sz="1000" b="0" u="none" dirty="0">
                          <a:latin typeface="HG丸ｺﾞｼｯｸM-PRO" panose="020F0600000000000000" pitchFamily="50" charset="-128"/>
                          <a:ea typeface="HG丸ｺﾞｼｯｸM-PRO" panose="020F0600000000000000" pitchFamily="50" charset="-128"/>
                        </a:rPr>
                        <a:t>】</a:t>
                      </a:r>
                      <a:endParaRPr kumimoji="1" lang="ja-JP" altLang="en-US" sz="1000" b="0" u="none" dirty="0">
                        <a:latin typeface="HG丸ｺﾞｼｯｸM-PRO" panose="020F0600000000000000" pitchFamily="50" charset="-128"/>
                        <a:ea typeface="HG丸ｺﾞｼｯｸM-PRO" panose="020F0600000000000000" pitchFamily="50" charset="-128"/>
                      </a:endParaRPr>
                    </a:p>
                  </a:txBody>
                  <a:tcPr/>
                </a:tc>
                <a:tc vMerge="1">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1000" dirty="0">
                          <a:latin typeface="HG丸ｺﾞｼｯｸM-PRO" panose="020F0600000000000000" pitchFamily="50" charset="-128"/>
                          <a:ea typeface="HG丸ｺﾞｼｯｸM-PRO" panose="020F0600000000000000" pitchFamily="50" charset="-128"/>
                        </a:rPr>
                        <a:t>17010-</a:t>
                      </a:r>
                    </a:p>
                    <a:p>
                      <a:r>
                        <a:rPr kumimoji="1" lang="en-US" altLang="ja-JP" sz="1000" dirty="0">
                          <a:latin typeface="HG丸ｺﾞｼｯｸM-PRO" panose="020F0600000000000000" pitchFamily="50" charset="-128"/>
                          <a:ea typeface="HG丸ｺﾞｼｯｸM-PRO" panose="020F0600000000000000" pitchFamily="50" charset="-128"/>
                        </a:rPr>
                        <a:t>25490251</a:t>
                      </a:r>
                      <a:endParaRPr kumimoji="1" lang="ja-JP" altLang="en-US" sz="10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429981285"/>
                  </a:ext>
                </a:extLst>
              </a:tr>
            </a:tbl>
          </a:graphicData>
        </a:graphic>
      </p:graphicFrame>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effectLst>
          <a:outerShdw blurRad="50800" dist="38100" algn="l" rotWithShape="0">
            <a:prstClr val="black">
              <a:alpha val="40000"/>
            </a:prstClr>
          </a:outerShdw>
        </a:effectLst>
      </a:spPr>
      <a:bodyPr anchor="b"/>
      <a:lstStyle>
        <a:defPPr eaLnBrk="1" hangingPunct="1">
          <a:defRPr sz="2500" b="1" spc="-150">
            <a:ln w="18415" cmpd="sng">
              <a:noFill/>
              <a:prstDash val="solid"/>
            </a:ln>
            <a:solidFill>
              <a:schemeClr val="bg1"/>
            </a:solidFill>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Owner xmlns="cde7ffc8-da22-451c-86a8-7d4be93d905a">
      <UserInfo>
        <DisplayName/>
        <AccountId xsi:nil="true"/>
        <AccountType/>
      </UserInfo>
    </Owner>
    <lcf76f155ced4ddcb4097134ff3c332f xmlns="cde7ffc8-da22-451c-86a8-7d4be93d905a">
      <Terms xmlns="http://schemas.microsoft.com/office/infopath/2007/PartnerControls"/>
    </lcf76f155ced4ddcb4097134ff3c332f>
    <TaxCatchAll xmlns="44856c1c-163a-4db4-9f2d-e69ab44d01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E7CB1DDDDE014458D09C886BC1D5F08" ma:contentTypeVersion="14" ma:contentTypeDescription="新しいドキュメントを作成します。" ma:contentTypeScope="" ma:versionID="67d08a82466c4c52af8fc3ebd614ca71">
  <xsd:schema xmlns:xsd="http://www.w3.org/2001/XMLSchema" xmlns:xs="http://www.w3.org/2001/XMLSchema" xmlns:p="http://schemas.microsoft.com/office/2006/metadata/properties" xmlns:ns2="cde7ffc8-da22-451c-86a8-7d4be93d905a" xmlns:ns3="44856c1c-163a-4db4-9f2d-e69ab44d016d" targetNamespace="http://schemas.microsoft.com/office/2006/metadata/properties" ma:root="true" ma:fieldsID="587e8295aa4d55994b82982e5817ebca" ns2:_="" ns3:_="">
    <xsd:import namespace="cde7ffc8-da22-451c-86a8-7d4be93d905a"/>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7ffc8-da22-451c-86a8-7d4be93d905a"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d00d59c-301f-4dc3-91fb-f74f10b6319f}"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C0C8B6-B8DB-40DD-AF31-F6C39EF7850C}">
  <ds:schemaRefs>
    <ds:schemaRef ds:uri="cde7ffc8-da22-451c-86a8-7d4be93d905a"/>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44856c1c-163a-4db4-9f2d-e69ab44d016d"/>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D8F53792-3524-45FF-B3F1-3C91897DA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e7ffc8-da22-451c-86a8-7d4be93d905a"/>
    <ds:schemaRef ds:uri="44856c1c-163a-4db4-9f2d-e69ab44d0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B3B355-A2DA-41A2-AE60-33CEDFEAE1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Words>906</Words>
  <PresentationFormat>A4 210 x 297 mm</PresentationFormat>
  <Paragraphs>132</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HGP創英角ｺﾞｼｯｸUB</vt:lpstr>
      <vt:lpstr>HGS創英角ｺﾞｼｯｸUB</vt:lpstr>
      <vt:lpstr>HG丸ｺﾞｼｯｸM-PRO</vt:lpstr>
      <vt:lpstr>ＭＳ Ｐゴシック</vt:lpstr>
      <vt:lpstr>游ゴシック</vt:lpstr>
      <vt:lpstr>Arial</vt:lpstr>
      <vt:lpstr>Calibri</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0x0101009E7CB1DDDDE014458D09C886BC1D5F08</vt:lpwstr>
  </property>
  <property fmtid="{D5CDD505-2E9C-101B-9397-08002B2CF9AE}" pid="3" name="MediaServiceImageTags">
    <vt:lpwstr/>
  </property>
</Properties>
</file>