
<file path=[Content_Types].xml><?xml version="1.0" encoding="utf-8"?>
<Types xmlns="http://schemas.openxmlformats.org/package/2006/content-types">
  <Default ContentType="application/vnd.openxmlformats-officedocument.oleObject" Extension="bin"/>
  <Default ContentType="image/x-emf" Extension="emf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notesMasterIdLst>
    <p:notesMasterId r:id="rId9"/>
  </p:notesMasterIdLst>
  <p:sldIdLst>
    <p:sldId id="264" r:id="rId5"/>
    <p:sldId id="266" r:id="rId6"/>
    <p:sldId id="267" r:id="rId7"/>
    <p:sldId id="268" r:id="rId8"/>
  </p:sldIdLst>
  <p:sldSz cx="10691813" cy="15119350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8206"/>
    <a:srgbClr val="005CAF"/>
    <a:srgbClr val="FEA54C"/>
    <a:srgbClr val="103185"/>
    <a:srgbClr val="579AE3"/>
    <a:srgbClr val="7CAFDE"/>
    <a:srgbClr val="C9E7E7"/>
    <a:srgbClr val="66BAB7"/>
    <a:srgbClr val="157DDB"/>
    <a:srgbClr val="DE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EBEE59-57EE-6B85-530B-D53FDE104ABE}" v="17" dt="2025-11-11T06:39:36.570"/>
    <p1510:client id="{AD35B657-1D80-4361-911B-A402CA0055D7}" v="1" dt="2025-11-11T06:41:25.0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52" autoAdjust="0"/>
    <p:restoredTop sz="94567"/>
  </p:normalViewPr>
  <p:slideViewPr>
    <p:cSldViewPr snapToGrid="0" snapToObjects="1">
      <p:cViewPr varScale="1">
        <p:scale>
          <a:sx n="44" d="100"/>
          <a:sy n="44" d="100"/>
        </p:scale>
        <p:origin x="17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presProps.xml" Type="http://schemas.openxmlformats.org/officeDocument/2006/relationships/presProps"/><Relationship Id="rId11" Target="viewProps.xml" Type="http://schemas.openxmlformats.org/officeDocument/2006/relationships/viewProps"/><Relationship Id="rId12" Target="theme/theme1.xml" Type="http://schemas.openxmlformats.org/officeDocument/2006/relationships/theme"/><Relationship Id="rId13" Target="tableStyles.xml" Type="http://schemas.openxmlformats.org/officeDocument/2006/relationships/tableStyles"/><Relationship Id="rId14" Target="changesInfos/changesInfo1.xml" Type="http://schemas.microsoft.com/office/2016/11/relationships/changesInfo"/><Relationship Id="rId15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notesMasters/notesMaster1.xml" Type="http://schemas.openxmlformats.org/officeDocument/2006/relationships/notesMaster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小林舞耶" userId="S::ymifrs@kikan-ad.esb.mhlw.go.jp::27c1dca6-fee3-4474-9140-dd098ade1b97" providerId="AD" clId="Web-{5EEBEE59-57EE-6B85-530B-D53FDE104ABE}"/>
    <pc:docChg chg="modSld">
      <pc:chgData name="小林舞耶" userId="S::ymifrs@kikan-ad.esb.mhlw.go.jp::27c1dca6-fee3-4474-9140-dd098ade1b97" providerId="AD" clId="Web-{5EEBEE59-57EE-6B85-530B-D53FDE104ABE}" dt="2025-11-11T06:39:35.367" v="7" actId="20577"/>
      <pc:docMkLst>
        <pc:docMk/>
      </pc:docMkLst>
      <pc:sldChg chg="modSp">
        <pc:chgData name="小林舞耶" userId="S::ymifrs@kikan-ad.esb.mhlw.go.jp::27c1dca6-fee3-4474-9140-dd098ade1b97" providerId="AD" clId="Web-{5EEBEE59-57EE-6B85-530B-D53FDE104ABE}" dt="2025-11-11T06:39:35.367" v="7" actId="20577"/>
        <pc:sldMkLst>
          <pc:docMk/>
          <pc:sldMk cId="2442302622" sldId="264"/>
        </pc:sldMkLst>
        <pc:spChg chg="mod">
          <ac:chgData name="小林舞耶" userId="S::ymifrs@kikan-ad.esb.mhlw.go.jp::27c1dca6-fee3-4474-9140-dd098ade1b97" providerId="AD" clId="Web-{5EEBEE59-57EE-6B85-530B-D53FDE104ABE}" dt="2025-11-11T06:39:35.367" v="7" actId="20577"/>
          <ac:spMkLst>
            <pc:docMk/>
            <pc:sldMk cId="2442302622" sldId="264"/>
            <ac:spMk id="26" creationId="{BFF60920-C09F-7B92-0C4C-3FB3B85C451A}"/>
          </ac:spMkLst>
        </pc:spChg>
      </pc:sldChg>
    </pc:docChg>
  </pc:docChgLst>
  <pc:docChgLst>
    <pc:chgData name="小林舞耶" userId="27c1dca6-fee3-4474-9140-dd098ade1b97" providerId="ADAL" clId="{AD35B657-1D80-4361-911B-A402CA0055D7}"/>
    <pc:docChg chg="custSel modSld">
      <pc:chgData name="小林舞耶" userId="27c1dca6-fee3-4474-9140-dd098ade1b97" providerId="ADAL" clId="{AD35B657-1D80-4361-911B-A402CA0055D7}" dt="2025-11-11T06:42:02.396" v="5" actId="555"/>
      <pc:docMkLst>
        <pc:docMk/>
      </pc:docMkLst>
      <pc:sldChg chg="addSp delSp modSp mod">
        <pc:chgData name="小林舞耶" userId="27c1dca6-fee3-4474-9140-dd098ade1b97" providerId="ADAL" clId="{AD35B657-1D80-4361-911B-A402CA0055D7}" dt="2025-11-11T06:42:02.396" v="5" actId="555"/>
        <pc:sldMkLst>
          <pc:docMk/>
          <pc:sldMk cId="2442302622" sldId="264"/>
        </pc:sldMkLst>
        <pc:spChg chg="mod">
          <ac:chgData name="小林舞耶" userId="27c1dca6-fee3-4474-9140-dd098ade1b97" providerId="ADAL" clId="{AD35B657-1D80-4361-911B-A402CA0055D7}" dt="2025-11-11T06:42:02.396" v="5" actId="555"/>
          <ac:spMkLst>
            <pc:docMk/>
            <pc:sldMk cId="2442302622" sldId="264"/>
            <ac:spMk id="26" creationId="{BFF60920-C09F-7B92-0C4C-3FB3B85C451A}"/>
          </ac:spMkLst>
        </pc:spChg>
        <pc:graphicFrameChg chg="add mod">
          <ac:chgData name="小林舞耶" userId="27c1dca6-fee3-4474-9140-dd098ade1b97" providerId="ADAL" clId="{AD35B657-1D80-4361-911B-A402CA0055D7}" dt="2025-11-11T06:42:02.396" v="5" actId="555"/>
          <ac:graphicFrameMkLst>
            <pc:docMk/>
            <pc:sldMk cId="2442302622" sldId="264"/>
            <ac:graphicFrameMk id="7" creationId="{F8CC4981-D5BD-AA7F-1C3B-783276E67D5F}"/>
          </ac:graphicFrameMkLst>
        </pc:graphicFrameChg>
        <pc:picChg chg="del">
          <ac:chgData name="小林舞耶" userId="27c1dca6-fee3-4474-9140-dd098ade1b97" providerId="ADAL" clId="{AD35B657-1D80-4361-911B-A402CA0055D7}" dt="2025-11-11T06:41:28.914" v="2" actId="478"/>
          <ac:picMkLst>
            <pc:docMk/>
            <pc:sldMk cId="2442302622" sldId="264"/>
            <ac:picMk id="27" creationId="{B457B64E-0083-7BF1-E350-D9818E4415DB}"/>
          </ac:picMkLst>
        </pc:pic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1D3F86-D805-4252-9037-36C61CCC8C73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3013"/>
            <a:ext cx="237331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7992A9-9676-4A76-A4B1-3E932EB349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263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1pPr>
    <a:lvl2pPr marL="526740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2pPr>
    <a:lvl3pPr marL="1053480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3pPr>
    <a:lvl4pPr marL="1580220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4pPr>
    <a:lvl5pPr marL="2106960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5pPr>
    <a:lvl6pPr marL="2633701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6pPr>
    <a:lvl7pPr marL="3160441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7pPr>
    <a:lvl8pPr marL="3687181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8pPr>
    <a:lvl9pPr marL="4213921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  <a:prstGeom prst="rect">
            <a:avLst/>
          </a:prstGeo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DC330988-FBAA-DE44-806A-5F3FA9AFC5DC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2BD30BDD-73BB-974B-B5FF-909423D083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8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DC330988-FBAA-DE44-806A-5F3FA9AFC5DC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2BD30BDD-73BB-974B-B5FF-909423D083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9254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DC330988-FBAA-DE44-806A-5F3FA9AFC5DC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2BD30BDD-73BB-974B-B5FF-909423D083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485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DC330988-FBAA-DE44-806A-5F3FA9AFC5DC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2BD30BDD-73BB-974B-B5FF-909423D083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134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  <a:prstGeom prst="rect">
            <a:avLst/>
          </a:prstGeo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DC330988-FBAA-DE44-806A-5F3FA9AFC5DC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2BD30BDD-73BB-974B-B5FF-909423D083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7851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DC330988-FBAA-DE44-806A-5F3FA9AFC5DC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2BD30BDD-73BB-974B-B5FF-909423D083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4665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DC330988-FBAA-DE44-806A-5F3FA9AFC5DC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2BD30BDD-73BB-974B-B5FF-909423D083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7753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DC330988-FBAA-DE44-806A-5F3FA9AFC5DC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2BD30BDD-73BB-974B-B5FF-909423D083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4625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DC330988-FBAA-DE44-806A-5F3FA9AFC5DC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2BD30BDD-73BB-974B-B5FF-909423D083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9532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  <a:prstGeom prst="rect">
            <a:avLst/>
          </a:prstGeo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  <a:prstGeom prst="rect">
            <a:avLst/>
          </a:prstGeo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DC330988-FBAA-DE44-806A-5F3FA9AFC5DC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2BD30BDD-73BB-974B-B5FF-909423D083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4456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  <a:prstGeom prst="rect">
            <a:avLst/>
          </a:prstGeo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DC330988-FBAA-DE44-806A-5F3FA9AFC5DC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/>
          <a:lstStyle/>
          <a:p>
            <a:fld id="{2BD30BDD-73BB-974B-B5FF-909423D083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19472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9487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762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3368" userDrawn="1">
          <p15:clr>
            <a:srgbClr val="F26B43"/>
          </p15:clr>
        </p15:guide>
        <p15:guide id="4" pos="6316" userDrawn="1">
          <p15:clr>
            <a:srgbClr val="F26B43"/>
          </p15:clr>
        </p15:guide>
        <p15:guide id="5" orient="horz" pos="408" userDrawn="1">
          <p15:clr>
            <a:srgbClr val="F26B43"/>
          </p15:clr>
        </p15:guide>
        <p15:guide id="6" orient="horz" pos="911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embeddings/oleObject1.bin" Type="http://schemas.openxmlformats.org/officeDocument/2006/relationships/oleObject"/><Relationship Id="rId3" Target="../media/image1.emf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embeddings/oleObject1.bin" Type="http://schemas.openxmlformats.org/officeDocument/2006/relationships/oleObject"/><Relationship Id="rId3" Target="../media/image1.emf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embeddings/oleObject1.bin" Type="http://schemas.openxmlformats.org/officeDocument/2006/relationships/oleObject"/><Relationship Id="rId3" Target="../media/image1.emf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embeddings/oleObject1.bin" Type="http://schemas.openxmlformats.org/officeDocument/2006/relationships/oleObject"/><Relationship Id="rId3" Target="../media/image1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404C0FB-7CD1-7DF7-7C8E-D1DB039C5FEB}"/>
              </a:ext>
            </a:extLst>
          </p:cNvPr>
          <p:cNvSpPr/>
          <p:nvPr/>
        </p:nvSpPr>
        <p:spPr>
          <a:xfrm>
            <a:off x="302673" y="1730392"/>
            <a:ext cx="10073721" cy="3806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n-ea"/>
            </a:endParaRPr>
          </a:p>
        </p:txBody>
      </p:sp>
      <p:sp>
        <p:nvSpPr>
          <p:cNvPr id="65" name="1 つの角を切り取った四角形 6">
            <a:extLst>
              <a:ext uri="{FF2B5EF4-FFF2-40B4-BE49-F238E27FC236}">
                <a16:creationId xmlns:a16="http://schemas.microsoft.com/office/drawing/2014/main" id="{F54F22D7-5EEF-74C1-31B5-D3CCF0B1087F}"/>
              </a:ext>
            </a:extLst>
          </p:cNvPr>
          <p:cNvSpPr/>
          <p:nvPr/>
        </p:nvSpPr>
        <p:spPr>
          <a:xfrm>
            <a:off x="950327" y="2114251"/>
            <a:ext cx="4092551" cy="3101920"/>
          </a:xfrm>
          <a:prstGeom prst="snip1Rect">
            <a:avLst>
              <a:gd name="adj" fmla="val 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社内の雰囲気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（会社のアピールポイント）が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分かる写真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（社員旅行、作業中の写真、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社内のミーティングの様子など）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04448E6-2223-34D7-C1F7-DF4DA7383657}"/>
              </a:ext>
            </a:extLst>
          </p:cNvPr>
          <p:cNvSpPr/>
          <p:nvPr/>
        </p:nvSpPr>
        <p:spPr>
          <a:xfrm>
            <a:off x="665163" y="5764528"/>
            <a:ext cx="9361487" cy="52979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9BC0024-3A28-E850-0911-1EEF02ECACD3}"/>
              </a:ext>
            </a:extLst>
          </p:cNvPr>
          <p:cNvSpPr/>
          <p:nvPr/>
        </p:nvSpPr>
        <p:spPr>
          <a:xfrm>
            <a:off x="315419" y="13585243"/>
            <a:ext cx="10060975" cy="36933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9E29400E-4402-0C40-97BB-994AA79B3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9219" y="575432"/>
            <a:ext cx="8794961" cy="1058778"/>
          </a:xfrm>
        </p:spPr>
        <p:txBody>
          <a:bodyPr anchor="ctr" anchorCtr="0">
            <a:noAutofit/>
          </a:bodyPr>
          <a:lstStyle/>
          <a:p>
            <a:r>
              <a:rPr lang="ja-JP" altLang="en-US" sz="3200" b="1" dirty="0">
                <a:latin typeface="+mn-ea"/>
                <a:ea typeface="+mn-ea"/>
              </a:rPr>
              <a:t>会社名</a:t>
            </a:r>
            <a:br>
              <a:rPr lang="en-US" altLang="ja-JP" sz="3200" b="1" dirty="0">
                <a:latin typeface="+mn-ea"/>
                <a:ea typeface="+mn-ea"/>
              </a:rPr>
            </a:br>
            <a:r>
              <a:rPr lang="ja-JP" altLang="en-US" sz="3200" b="1" dirty="0">
                <a:latin typeface="+mn-ea"/>
                <a:ea typeface="+mn-ea"/>
              </a:rPr>
              <a:t>（会社のロゴやフォントをお使いください）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E5E4688-21C0-164E-A1D8-8F1B82D45100}"/>
              </a:ext>
            </a:extLst>
          </p:cNvPr>
          <p:cNvSpPr txBox="1"/>
          <p:nvPr/>
        </p:nvSpPr>
        <p:spPr>
          <a:xfrm>
            <a:off x="742247" y="13637260"/>
            <a:ext cx="8802410" cy="30777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ja-JP" altLang="en-US" sz="1400" b="1" dirty="0">
                <a:latin typeface="+mn-ea"/>
              </a:rPr>
              <a:t>この企業が気になった方は、お近くの紹介担当までお声がけください！事業所番号</a:t>
            </a:r>
            <a:r>
              <a:rPr lang="en-US" altLang="ja-JP" sz="1400" b="1" dirty="0">
                <a:solidFill>
                  <a:srgbClr val="FF0000"/>
                </a:solidFill>
                <a:latin typeface="+mn-ea"/>
              </a:rPr>
              <a:t>×××××</a:t>
            </a:r>
            <a:r>
              <a:rPr lang="ja-JP" altLang="en-US" sz="1400" b="1" dirty="0">
                <a:solidFill>
                  <a:srgbClr val="FF0000"/>
                </a:solidFill>
                <a:latin typeface="+mn-ea"/>
              </a:rPr>
              <a:t>・・・・・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E5E4688-21C0-164E-A1D8-8F1B82D45100}"/>
              </a:ext>
            </a:extLst>
          </p:cNvPr>
          <p:cNvSpPr txBox="1"/>
          <p:nvPr/>
        </p:nvSpPr>
        <p:spPr>
          <a:xfrm>
            <a:off x="8932305" y="14509609"/>
            <a:ext cx="1221809" cy="30777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altLang="ja-JP" sz="1400" dirty="0">
                <a:latin typeface="+mn-ea"/>
              </a:rPr>
              <a:t>R06</a:t>
            </a:r>
            <a:r>
              <a:rPr lang="ja-JP" altLang="en-US" sz="1400" dirty="0">
                <a:latin typeface="+mn-ea"/>
              </a:rPr>
              <a:t>●●●●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00E8C888-E549-E64E-E34B-6A3D3392B7C0}"/>
              </a:ext>
            </a:extLst>
          </p:cNvPr>
          <p:cNvSpPr/>
          <p:nvPr/>
        </p:nvSpPr>
        <p:spPr>
          <a:xfrm>
            <a:off x="665163" y="10040452"/>
            <a:ext cx="9361487" cy="52979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3D02FF45-56BC-1324-5246-F663B4A83364}"/>
              </a:ext>
            </a:extLst>
          </p:cNvPr>
          <p:cNvSpPr/>
          <p:nvPr/>
        </p:nvSpPr>
        <p:spPr>
          <a:xfrm>
            <a:off x="315419" y="286123"/>
            <a:ext cx="10073721" cy="14580796"/>
          </a:xfrm>
          <a:prstGeom prst="roundRect">
            <a:avLst>
              <a:gd name="adj" fmla="val 3217"/>
            </a:avLst>
          </a:prstGeom>
          <a:noFill/>
          <a:ln w="1174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55" name="角丸四角形 60">
            <a:extLst>
              <a:ext uri="{FF2B5EF4-FFF2-40B4-BE49-F238E27FC236}">
                <a16:creationId xmlns:a16="http://schemas.microsoft.com/office/drawing/2014/main" id="{1ECDC220-41F5-C78D-8B38-DBE4EDC18684}"/>
              </a:ext>
            </a:extLst>
          </p:cNvPr>
          <p:cNvSpPr/>
          <p:nvPr/>
        </p:nvSpPr>
        <p:spPr>
          <a:xfrm>
            <a:off x="5579071" y="2238901"/>
            <a:ext cx="374653" cy="37465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latin typeface="+mn-ea"/>
              </a:rPr>
              <a:t>1</a:t>
            </a:r>
            <a:endParaRPr kumimoji="1" lang="ja-JP" altLang="en-US" sz="1600" b="1" dirty="0">
              <a:latin typeface="+mn-ea"/>
            </a:endParaRPr>
          </a:p>
        </p:txBody>
      </p:sp>
      <p:sp>
        <p:nvSpPr>
          <p:cNvPr id="56" name="角丸四角形 62">
            <a:extLst>
              <a:ext uri="{FF2B5EF4-FFF2-40B4-BE49-F238E27FC236}">
                <a16:creationId xmlns:a16="http://schemas.microsoft.com/office/drawing/2014/main" id="{1987AE09-2821-6DAA-0684-56EE1A1ADEFC}"/>
              </a:ext>
            </a:extLst>
          </p:cNvPr>
          <p:cNvSpPr/>
          <p:nvPr/>
        </p:nvSpPr>
        <p:spPr>
          <a:xfrm>
            <a:off x="5579071" y="2887450"/>
            <a:ext cx="374653" cy="37465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latin typeface="+mn-ea"/>
              </a:rPr>
              <a:t>2</a:t>
            </a:r>
            <a:endParaRPr kumimoji="1" lang="ja-JP" altLang="en-US" sz="1600" b="1" dirty="0">
              <a:latin typeface="+mn-ea"/>
            </a:endParaRPr>
          </a:p>
        </p:txBody>
      </p:sp>
      <p:sp>
        <p:nvSpPr>
          <p:cNvPr id="58" name="角丸四角形 64">
            <a:extLst>
              <a:ext uri="{FF2B5EF4-FFF2-40B4-BE49-F238E27FC236}">
                <a16:creationId xmlns:a16="http://schemas.microsoft.com/office/drawing/2014/main" id="{968CCD32-2317-D932-97A8-A0006167C104}"/>
              </a:ext>
            </a:extLst>
          </p:cNvPr>
          <p:cNvSpPr/>
          <p:nvPr/>
        </p:nvSpPr>
        <p:spPr>
          <a:xfrm>
            <a:off x="5579071" y="3535999"/>
            <a:ext cx="374653" cy="37465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latin typeface="+mn-ea"/>
              </a:rPr>
              <a:t>3</a:t>
            </a:r>
            <a:endParaRPr kumimoji="1" lang="ja-JP" altLang="en-US" sz="1600" b="1" dirty="0">
              <a:latin typeface="+mn-ea"/>
            </a:endParaRPr>
          </a:p>
        </p:txBody>
      </p:sp>
      <p:sp>
        <p:nvSpPr>
          <p:cNvPr id="59" name="角丸四角形 65">
            <a:extLst>
              <a:ext uri="{FF2B5EF4-FFF2-40B4-BE49-F238E27FC236}">
                <a16:creationId xmlns:a16="http://schemas.microsoft.com/office/drawing/2014/main" id="{FB2FEF70-7D75-7DEB-04A8-2F3DCF8434D5}"/>
              </a:ext>
            </a:extLst>
          </p:cNvPr>
          <p:cNvSpPr/>
          <p:nvPr/>
        </p:nvSpPr>
        <p:spPr>
          <a:xfrm>
            <a:off x="5579071" y="4184549"/>
            <a:ext cx="374653" cy="37465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latin typeface="+mn-ea"/>
              </a:rPr>
              <a:t>4</a:t>
            </a:r>
            <a:endParaRPr kumimoji="1" lang="ja-JP" altLang="en-US" sz="1600" b="1" dirty="0">
              <a:latin typeface="+mn-ea"/>
            </a:endParaRPr>
          </a:p>
        </p:txBody>
      </p:sp>
      <p:sp>
        <p:nvSpPr>
          <p:cNvPr id="68" name="1 つの角を切り取った四角形 23">
            <a:extLst>
              <a:ext uri="{FF2B5EF4-FFF2-40B4-BE49-F238E27FC236}">
                <a16:creationId xmlns:a16="http://schemas.microsoft.com/office/drawing/2014/main" id="{EE3BE5FB-E45D-FC4A-3FCA-91792F0AA6DC}"/>
              </a:ext>
            </a:extLst>
          </p:cNvPr>
          <p:cNvSpPr/>
          <p:nvPr/>
        </p:nvSpPr>
        <p:spPr>
          <a:xfrm>
            <a:off x="5821251" y="6613394"/>
            <a:ext cx="3797128" cy="2987056"/>
          </a:xfrm>
          <a:prstGeom prst="snip1Rect">
            <a:avLst>
              <a:gd name="adj" fmla="val 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紹介する社員に関する写真</a:t>
            </a:r>
          </a:p>
        </p:txBody>
      </p:sp>
      <p:sp>
        <p:nvSpPr>
          <p:cNvPr id="70" name="1 つの角を切り取った四角形 6">
            <a:extLst>
              <a:ext uri="{FF2B5EF4-FFF2-40B4-BE49-F238E27FC236}">
                <a16:creationId xmlns:a16="http://schemas.microsoft.com/office/drawing/2014/main" id="{82D6BF4C-C88C-E5F5-B483-C915FAFA87F8}"/>
              </a:ext>
            </a:extLst>
          </p:cNvPr>
          <p:cNvSpPr/>
          <p:nvPr/>
        </p:nvSpPr>
        <p:spPr>
          <a:xfrm>
            <a:off x="950327" y="10838882"/>
            <a:ext cx="3824883" cy="2506996"/>
          </a:xfrm>
          <a:prstGeom prst="snip1Rect">
            <a:avLst>
              <a:gd name="adj" fmla="val 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会社の魅力ある写真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3C802D9-AF11-F91E-DDAF-6125C8AB3082}"/>
              </a:ext>
            </a:extLst>
          </p:cNvPr>
          <p:cNvSpPr/>
          <p:nvPr/>
        </p:nvSpPr>
        <p:spPr>
          <a:xfrm>
            <a:off x="8468067" y="3893039"/>
            <a:ext cx="1075941" cy="108230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会社の</a:t>
            </a:r>
            <a:r>
              <a:rPr lang="en-US" altLang="ja-JP" sz="1400" b="1" dirty="0">
                <a:solidFill>
                  <a:schemeClr val="tx1"/>
                </a:solidFill>
                <a:latin typeface="+mn-ea"/>
              </a:rPr>
              <a:t>HP</a:t>
            </a:r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に飛ぶ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ja-JP" sz="1400" b="1" dirty="0">
                <a:solidFill>
                  <a:schemeClr val="tx1"/>
                </a:solidFill>
                <a:latin typeface="+mn-ea"/>
              </a:rPr>
              <a:t>QR</a:t>
            </a:r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コード</a:t>
            </a:r>
          </a:p>
        </p:txBody>
      </p:sp>
      <p:sp>
        <p:nvSpPr>
          <p:cNvPr id="10" name="円/楕円 17">
            <a:extLst>
              <a:ext uri="{FF2B5EF4-FFF2-40B4-BE49-F238E27FC236}">
                <a16:creationId xmlns:a16="http://schemas.microsoft.com/office/drawing/2014/main" id="{BCDD077F-0CCE-7D7D-2A40-CCF18EA828B1}"/>
              </a:ext>
            </a:extLst>
          </p:cNvPr>
          <p:cNvSpPr/>
          <p:nvPr/>
        </p:nvSpPr>
        <p:spPr>
          <a:xfrm>
            <a:off x="8393696" y="1983936"/>
            <a:ext cx="1224683" cy="1348781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社長の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写真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32ECCFD-8E45-E93F-620D-80F79230D6F6}"/>
              </a:ext>
            </a:extLst>
          </p:cNvPr>
          <p:cNvSpPr txBox="1"/>
          <p:nvPr/>
        </p:nvSpPr>
        <p:spPr>
          <a:xfrm>
            <a:off x="8554632" y="3368757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○○社長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EE4D205-157A-BD14-BD97-B322E36D7F7F}"/>
              </a:ext>
            </a:extLst>
          </p:cNvPr>
          <p:cNvSpPr txBox="1"/>
          <p:nvPr/>
        </p:nvSpPr>
        <p:spPr>
          <a:xfrm>
            <a:off x="8554632" y="502066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会社情報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A05E5CA-1BD8-48D5-AB4F-EBCBC16FF3E5}"/>
              </a:ext>
            </a:extLst>
          </p:cNvPr>
          <p:cNvSpPr txBox="1"/>
          <p:nvPr/>
        </p:nvSpPr>
        <p:spPr>
          <a:xfrm>
            <a:off x="742247" y="13637260"/>
            <a:ext cx="8802410" cy="30777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ja-JP" altLang="en-US" sz="1400" b="1" dirty="0">
                <a:latin typeface="+mn-ea"/>
              </a:rPr>
              <a:t>この企業が気になった方は、お近くの紹介担当までお声がけください！事業所番号</a:t>
            </a:r>
            <a:r>
              <a:rPr lang="en-US" altLang="ja-JP" sz="1400" b="1" dirty="0">
                <a:solidFill>
                  <a:srgbClr val="FF0000"/>
                </a:solidFill>
                <a:latin typeface="+mn-ea"/>
              </a:rPr>
              <a:t>×××××</a:t>
            </a:r>
            <a:r>
              <a:rPr lang="ja-JP" altLang="en-US" sz="1400" b="1" dirty="0">
                <a:solidFill>
                  <a:srgbClr val="FF0000"/>
                </a:solidFill>
                <a:latin typeface="+mn-ea"/>
              </a:rPr>
              <a:t>・・・・・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F26B6C6-81D5-8E29-5A1F-35FD7B65CBAD}"/>
              </a:ext>
            </a:extLst>
          </p:cNvPr>
          <p:cNvSpPr txBox="1"/>
          <p:nvPr/>
        </p:nvSpPr>
        <p:spPr>
          <a:xfrm>
            <a:off x="6025385" y="2228420"/>
            <a:ext cx="18321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業種：</a:t>
            </a:r>
            <a:r>
              <a:rPr kumimoji="1" lang="ja-JP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●●●●●</a:t>
            </a:r>
            <a:endParaRPr kumimoji="1" lang="en-US" altLang="ja-JP" sz="1400" b="1" spc="1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448C025-6418-5497-827F-3C1514A1CF4D}"/>
              </a:ext>
            </a:extLst>
          </p:cNvPr>
          <p:cNvSpPr txBox="1"/>
          <p:nvPr/>
        </p:nvSpPr>
        <p:spPr>
          <a:xfrm>
            <a:off x="6025385" y="2910340"/>
            <a:ext cx="18321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創立：</a:t>
            </a:r>
            <a:r>
              <a:rPr kumimoji="1" lang="ja-JP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●●</a:t>
            </a:r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年</a:t>
            </a:r>
            <a:r>
              <a:rPr kumimoji="1" lang="ja-JP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●</a:t>
            </a:r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月</a:t>
            </a:r>
            <a:endParaRPr kumimoji="1" lang="en-US" altLang="ja-JP" sz="1400" b="1" spc="1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C311C4D-1376-EA66-89A0-28CB66A2BC51}"/>
              </a:ext>
            </a:extLst>
          </p:cNvPr>
          <p:cNvSpPr txBox="1"/>
          <p:nvPr/>
        </p:nvSpPr>
        <p:spPr>
          <a:xfrm>
            <a:off x="6025385" y="3569436"/>
            <a:ext cx="18321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従業員数：</a:t>
            </a:r>
            <a:r>
              <a:rPr kumimoji="1" lang="ja-JP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●</a:t>
            </a:r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人</a:t>
            </a:r>
            <a:endParaRPr kumimoji="1" lang="en-US" altLang="ja-JP" sz="1400" b="1" spc="1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5B522F1-FAED-14DA-5C03-309585B5413E}"/>
              </a:ext>
            </a:extLst>
          </p:cNvPr>
          <p:cNvSpPr txBox="1"/>
          <p:nvPr/>
        </p:nvSpPr>
        <p:spPr>
          <a:xfrm>
            <a:off x="6025385" y="4217986"/>
            <a:ext cx="23307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職種： ●●●●●</a:t>
            </a:r>
            <a:endParaRPr kumimoji="1" lang="en-US" altLang="ja-JP" sz="1400" b="1" spc="1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22F0A09-A506-2754-3622-98933ABD2BE5}"/>
              </a:ext>
            </a:extLst>
          </p:cNvPr>
          <p:cNvSpPr txBox="1"/>
          <p:nvPr/>
        </p:nvSpPr>
        <p:spPr>
          <a:xfrm>
            <a:off x="5256304" y="10819633"/>
            <a:ext cx="428835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・会社のアピールポイント</a:t>
            </a:r>
            <a:endParaRPr lang="en-US" altLang="ja-JP" sz="16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endParaRPr lang="en-US" altLang="ja-JP" sz="16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r>
              <a:rPr lang="ja-JP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・どんな人材を求めてるかを記載ください。</a:t>
            </a:r>
            <a:endParaRPr lang="en-US" altLang="ja-JP" sz="16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endParaRPr lang="en-US" altLang="ja-JP" sz="1600" b="1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600" b="1" dirty="0">
                <a:solidFill>
                  <a:srgbClr val="FF0000"/>
                </a:solidFill>
                <a:latin typeface="+mn-ea"/>
              </a:rPr>
              <a:t>（</a:t>
            </a:r>
            <a:r>
              <a:rPr lang="en-US" altLang="ja-JP" sz="1600" b="1" dirty="0">
                <a:solidFill>
                  <a:srgbClr val="FF0000"/>
                </a:solidFill>
                <a:latin typeface="+mn-ea"/>
              </a:rPr>
              <a:t>10</a:t>
            </a:r>
            <a:r>
              <a:rPr lang="ja-JP" altLang="en-US" sz="1600" b="1" dirty="0">
                <a:solidFill>
                  <a:srgbClr val="FF0000"/>
                </a:solidFill>
                <a:latin typeface="+mn-ea"/>
              </a:rPr>
              <a:t>行程度でお願いします。）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5F412E-B4B1-3815-1F73-BE416D750455}"/>
              </a:ext>
            </a:extLst>
          </p:cNvPr>
          <p:cNvSpPr txBox="1"/>
          <p:nvPr/>
        </p:nvSpPr>
        <p:spPr>
          <a:xfrm>
            <a:off x="944979" y="6584181"/>
            <a:ext cx="43113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仕事のやりがいや休日の過ごし方等</a:t>
            </a:r>
            <a:endParaRPr lang="en-US" altLang="ja-JP" sz="14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endParaRPr lang="en-US" altLang="ja-JP" sz="14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r>
              <a:rPr lang="ja-JP" altLang="en-US" sz="1400" b="1" dirty="0">
                <a:solidFill>
                  <a:srgbClr val="FF0000"/>
                </a:solidFill>
                <a:latin typeface="+mn-ea"/>
              </a:rPr>
              <a:t>（６行程度でお願いします。）</a:t>
            </a:r>
            <a:endParaRPr lang="en-US" altLang="ja-JP" sz="14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5B088F73-D59F-3EF5-A092-00CA931F1122}"/>
              </a:ext>
            </a:extLst>
          </p:cNvPr>
          <p:cNvSpPr txBox="1"/>
          <p:nvPr/>
        </p:nvSpPr>
        <p:spPr>
          <a:xfrm>
            <a:off x="887179" y="5826582"/>
            <a:ext cx="60516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spc="300" dirty="0">
                <a:solidFill>
                  <a:schemeClr val="bg1"/>
                </a:solidFill>
                <a:latin typeface="+mn-ea"/>
              </a:rPr>
              <a:t>社員からのメッセージ！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BF98255-E782-F21E-30AF-A2C1D994F887}"/>
              </a:ext>
            </a:extLst>
          </p:cNvPr>
          <p:cNvSpPr txBox="1"/>
          <p:nvPr/>
        </p:nvSpPr>
        <p:spPr>
          <a:xfrm>
            <a:off x="887179" y="10092804"/>
            <a:ext cx="60516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400" b="1" spc="300" dirty="0">
                <a:solidFill>
                  <a:schemeClr val="bg1"/>
                </a:solidFill>
                <a:latin typeface="+mn-ea"/>
              </a:rPr>
              <a:t>会社からのメッセージ！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BFF60920-C09F-7B92-0C4C-3FB3B85C451A}"/>
              </a:ext>
            </a:extLst>
          </p:cNvPr>
          <p:cNvSpPr/>
          <p:nvPr/>
        </p:nvSpPr>
        <p:spPr>
          <a:xfrm>
            <a:off x="2424658" y="14298947"/>
            <a:ext cx="2808486" cy="36933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ja-JP" altLang="en-US" b="1" kern="100">
                <a:latin typeface="HG丸ｺﾞｼｯｸM-PRO"/>
                <a:ea typeface="HG丸ｺﾞｼｯｸM-PRO"/>
                <a:cs typeface="Times New Roman"/>
              </a:rPr>
              <a:t>ハローワーク 加賀</a:t>
            </a:r>
            <a:endParaRPr lang="ja-JP" altLang="en-US">
              <a:latin typeface="HG丸ｺﾞｼｯｸM-PRO"/>
              <a:ea typeface="HG丸ｺﾞｼｯｸM-PRO"/>
              <a:cs typeface="Times New Roman"/>
            </a:endParaRPr>
          </a:p>
        </p:txBody>
      </p:sp>
      <p:sp>
        <p:nvSpPr>
          <p:cNvPr id="42" name="四角形吹き出し 41"/>
          <p:cNvSpPr/>
          <p:nvPr/>
        </p:nvSpPr>
        <p:spPr>
          <a:xfrm>
            <a:off x="5217191" y="4601940"/>
            <a:ext cx="3250876" cy="1113710"/>
          </a:xfrm>
          <a:prstGeom prst="wedgeRectCallout">
            <a:avLst>
              <a:gd name="adj1" fmla="val 55838"/>
              <a:gd name="adj2" fmla="val -18920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5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写真はなくても構いません。</a:t>
            </a:r>
            <a:endParaRPr lang="en-US" altLang="ja-JP" sz="15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5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写真を入れていただける場合、</a:t>
            </a:r>
            <a:endParaRPr lang="en-US" altLang="ja-JP" sz="15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5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「社長」という呼び名は、適宜（「</a:t>
            </a:r>
            <a:r>
              <a:rPr lang="en-US" altLang="ja-JP" sz="15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CEO</a:t>
            </a:r>
            <a:r>
              <a:rPr lang="ja-JP" altLang="en-US" sz="15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」など）修正ください。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63C802D9-AF11-F91E-DDAF-6125C8AB3082}"/>
              </a:ext>
            </a:extLst>
          </p:cNvPr>
          <p:cNvSpPr/>
          <p:nvPr/>
        </p:nvSpPr>
        <p:spPr>
          <a:xfrm>
            <a:off x="9391537" y="13409137"/>
            <a:ext cx="765918" cy="75951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9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QR</a:t>
            </a:r>
            <a:r>
              <a:rPr lang="ja-JP" altLang="en-US" sz="9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コード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9EE4D205-157A-BD14-BD97-B322E36D7F7F}"/>
              </a:ext>
            </a:extLst>
          </p:cNvPr>
          <p:cNvSpPr txBox="1"/>
          <p:nvPr/>
        </p:nvSpPr>
        <p:spPr>
          <a:xfrm>
            <a:off x="9086623" y="14208654"/>
            <a:ext cx="137574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ハローワーク求人</a:t>
            </a:r>
          </a:p>
        </p:txBody>
      </p:sp>
      <p:graphicFrame>
        <p:nvGraphicFramePr>
          <p:cNvPr id="7" name="オブジェクト 6">
            <a:extLst>
              <a:ext uri="{FF2B5EF4-FFF2-40B4-BE49-F238E27FC236}">
                <a16:creationId xmlns:a16="http://schemas.microsoft.com/office/drawing/2014/main" id="{F8CC4981-D5BD-AA7F-1C3B-783276E67D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8394614"/>
              </p:ext>
            </p:extLst>
          </p:nvPr>
        </p:nvGraphicFramePr>
        <p:xfrm>
          <a:off x="795852" y="14087254"/>
          <a:ext cx="161925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ビットマップ イメージ" r:id="rId2" imgW="1618681" imgH="580701" progId="Paint.Picture">
                  <p:embed/>
                </p:oleObj>
              </mc:Choice>
              <mc:Fallback>
                <p:oleObj name="ビットマップ イメージ" r:id="rId2" imgW="1618681" imgH="580701" progId="Paint.Picture">
                  <p:embed/>
                  <p:pic>
                    <p:nvPicPr>
                      <p:cNvPr id="7" name="オブジェクト 6">
                        <a:extLst>
                          <a:ext uri="{FF2B5EF4-FFF2-40B4-BE49-F238E27FC236}">
                            <a16:creationId xmlns:a16="http://schemas.microsoft.com/office/drawing/2014/main" id="{F8CC4981-D5BD-AA7F-1C3B-783276E67D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95852" y="14087254"/>
                        <a:ext cx="1619250" cy="58102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四角形吹き出し 32"/>
          <p:cNvSpPr/>
          <p:nvPr/>
        </p:nvSpPr>
        <p:spPr>
          <a:xfrm>
            <a:off x="6491160" y="12185931"/>
            <a:ext cx="2942706" cy="1024347"/>
          </a:xfrm>
          <a:prstGeom prst="wedgeRectCallout">
            <a:avLst>
              <a:gd name="adj1" fmla="val 65441"/>
              <a:gd name="adj2" fmla="val 7735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rgbClr val="FF0000"/>
                </a:solidFill>
                <a:latin typeface="+mn-ea"/>
              </a:rPr>
              <a:t>こちらで事業所番号等を</a:t>
            </a:r>
            <a:endParaRPr lang="en-US" altLang="ja-JP" dirty="0">
              <a:solidFill>
                <a:srgbClr val="FF0000"/>
              </a:solidFill>
              <a:latin typeface="+mn-ea"/>
            </a:endParaRPr>
          </a:p>
          <a:p>
            <a:pPr algn="ctr"/>
            <a:r>
              <a:rPr lang="ja-JP" altLang="en-US" dirty="0">
                <a:solidFill>
                  <a:srgbClr val="FF0000"/>
                </a:solidFill>
                <a:latin typeface="+mn-ea"/>
              </a:rPr>
              <a:t>入れます。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7AA9FF0-77D3-5CB5-4677-0169448BFEB6}"/>
              </a:ext>
            </a:extLst>
          </p:cNvPr>
          <p:cNvSpPr/>
          <p:nvPr/>
        </p:nvSpPr>
        <p:spPr>
          <a:xfrm>
            <a:off x="1" y="1"/>
            <a:ext cx="575432" cy="575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>
                <a:solidFill>
                  <a:srgbClr val="FF0000"/>
                </a:solidFill>
              </a:rPr>
              <a:t>1</a:t>
            </a:r>
            <a:endParaRPr kumimoji="1" lang="ja-JP" alt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302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404C0FB-7CD1-7DF7-7C8E-D1DB039C5FEB}"/>
              </a:ext>
            </a:extLst>
          </p:cNvPr>
          <p:cNvSpPr/>
          <p:nvPr/>
        </p:nvSpPr>
        <p:spPr>
          <a:xfrm>
            <a:off x="302673" y="1730392"/>
            <a:ext cx="10073721" cy="3806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n-ea"/>
            </a:endParaRPr>
          </a:p>
        </p:txBody>
      </p:sp>
      <p:sp>
        <p:nvSpPr>
          <p:cNvPr id="65" name="1 つの角を切り取った四角形 6">
            <a:extLst>
              <a:ext uri="{FF2B5EF4-FFF2-40B4-BE49-F238E27FC236}">
                <a16:creationId xmlns:a16="http://schemas.microsoft.com/office/drawing/2014/main" id="{F54F22D7-5EEF-74C1-31B5-D3CCF0B1087F}"/>
              </a:ext>
            </a:extLst>
          </p:cNvPr>
          <p:cNvSpPr/>
          <p:nvPr/>
        </p:nvSpPr>
        <p:spPr>
          <a:xfrm>
            <a:off x="950327" y="2114251"/>
            <a:ext cx="4092551" cy="3101920"/>
          </a:xfrm>
          <a:prstGeom prst="snip1Rect">
            <a:avLst>
              <a:gd name="adj" fmla="val 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社内の雰囲気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（会社のアピールポイント）が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分かる写真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（社員旅行、作業中の写真、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社内のミーティングの様子など）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04448E6-2223-34D7-C1F7-DF4DA7383657}"/>
              </a:ext>
            </a:extLst>
          </p:cNvPr>
          <p:cNvSpPr/>
          <p:nvPr/>
        </p:nvSpPr>
        <p:spPr>
          <a:xfrm>
            <a:off x="665163" y="5764528"/>
            <a:ext cx="9361487" cy="52979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9BC0024-3A28-E850-0911-1EEF02ECACD3}"/>
              </a:ext>
            </a:extLst>
          </p:cNvPr>
          <p:cNvSpPr/>
          <p:nvPr/>
        </p:nvSpPr>
        <p:spPr>
          <a:xfrm>
            <a:off x="315419" y="13585243"/>
            <a:ext cx="10060975" cy="36933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9E29400E-4402-0C40-97BB-994AA79B3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9219" y="575432"/>
            <a:ext cx="8794961" cy="1058778"/>
          </a:xfrm>
        </p:spPr>
        <p:txBody>
          <a:bodyPr anchor="ctr" anchorCtr="0">
            <a:noAutofit/>
          </a:bodyPr>
          <a:lstStyle/>
          <a:p>
            <a:r>
              <a:rPr lang="ja-JP" altLang="en-US" sz="3200" b="1" dirty="0">
                <a:latin typeface="+mn-ea"/>
                <a:ea typeface="+mn-ea"/>
              </a:rPr>
              <a:t>会社名</a:t>
            </a:r>
            <a:br>
              <a:rPr lang="en-US" altLang="ja-JP" sz="3200" b="1" dirty="0">
                <a:latin typeface="+mn-ea"/>
                <a:ea typeface="+mn-ea"/>
              </a:rPr>
            </a:br>
            <a:r>
              <a:rPr lang="ja-JP" altLang="en-US" sz="3200" b="1" dirty="0">
                <a:latin typeface="+mn-ea"/>
                <a:ea typeface="+mn-ea"/>
              </a:rPr>
              <a:t>（会社のロゴやフォントをお使いください）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E5E4688-21C0-164E-A1D8-8F1B82D45100}"/>
              </a:ext>
            </a:extLst>
          </p:cNvPr>
          <p:cNvSpPr txBox="1"/>
          <p:nvPr/>
        </p:nvSpPr>
        <p:spPr>
          <a:xfrm>
            <a:off x="742247" y="13637260"/>
            <a:ext cx="8802410" cy="30777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ja-JP" altLang="en-US" sz="1400" b="1" dirty="0">
                <a:latin typeface="+mn-ea"/>
              </a:rPr>
              <a:t>この企業が気になった方は、お近くの紹介担当までお声がけください！事業所番号</a:t>
            </a:r>
            <a:r>
              <a:rPr lang="en-US" altLang="ja-JP" sz="1400" b="1" dirty="0">
                <a:solidFill>
                  <a:srgbClr val="FF0000"/>
                </a:solidFill>
                <a:latin typeface="+mn-ea"/>
              </a:rPr>
              <a:t>×××××</a:t>
            </a:r>
            <a:r>
              <a:rPr lang="ja-JP" altLang="en-US" sz="1400" b="1" dirty="0">
                <a:solidFill>
                  <a:srgbClr val="FF0000"/>
                </a:solidFill>
                <a:latin typeface="+mn-ea"/>
              </a:rPr>
              <a:t>・・・・・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E5E4688-21C0-164E-A1D8-8F1B82D45100}"/>
              </a:ext>
            </a:extLst>
          </p:cNvPr>
          <p:cNvSpPr txBox="1"/>
          <p:nvPr/>
        </p:nvSpPr>
        <p:spPr>
          <a:xfrm>
            <a:off x="8932305" y="14509609"/>
            <a:ext cx="1221809" cy="30777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altLang="ja-JP" sz="1400" dirty="0">
                <a:latin typeface="+mn-ea"/>
              </a:rPr>
              <a:t>R06</a:t>
            </a:r>
            <a:r>
              <a:rPr lang="ja-JP" altLang="en-US" sz="1400" dirty="0">
                <a:latin typeface="+mn-ea"/>
              </a:rPr>
              <a:t>●●●●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00E8C888-E549-E64E-E34B-6A3D3392B7C0}"/>
              </a:ext>
            </a:extLst>
          </p:cNvPr>
          <p:cNvSpPr/>
          <p:nvPr/>
        </p:nvSpPr>
        <p:spPr>
          <a:xfrm>
            <a:off x="665163" y="10040452"/>
            <a:ext cx="9361487" cy="52979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3D02FF45-56BC-1324-5246-F663B4A83364}"/>
              </a:ext>
            </a:extLst>
          </p:cNvPr>
          <p:cNvSpPr/>
          <p:nvPr/>
        </p:nvSpPr>
        <p:spPr>
          <a:xfrm>
            <a:off x="315419" y="286123"/>
            <a:ext cx="10073721" cy="14580796"/>
          </a:xfrm>
          <a:prstGeom prst="roundRect">
            <a:avLst>
              <a:gd name="adj" fmla="val 3217"/>
            </a:avLst>
          </a:prstGeom>
          <a:noFill/>
          <a:ln w="1174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55" name="角丸四角形 60">
            <a:extLst>
              <a:ext uri="{FF2B5EF4-FFF2-40B4-BE49-F238E27FC236}">
                <a16:creationId xmlns:a16="http://schemas.microsoft.com/office/drawing/2014/main" id="{1ECDC220-41F5-C78D-8B38-DBE4EDC18684}"/>
              </a:ext>
            </a:extLst>
          </p:cNvPr>
          <p:cNvSpPr/>
          <p:nvPr/>
        </p:nvSpPr>
        <p:spPr>
          <a:xfrm>
            <a:off x="5579071" y="2238901"/>
            <a:ext cx="374653" cy="37465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latin typeface="+mn-ea"/>
              </a:rPr>
              <a:t>1</a:t>
            </a:r>
            <a:endParaRPr kumimoji="1" lang="ja-JP" altLang="en-US" sz="1600" b="1" dirty="0">
              <a:latin typeface="+mn-ea"/>
            </a:endParaRPr>
          </a:p>
        </p:txBody>
      </p:sp>
      <p:sp>
        <p:nvSpPr>
          <p:cNvPr id="56" name="角丸四角形 62">
            <a:extLst>
              <a:ext uri="{FF2B5EF4-FFF2-40B4-BE49-F238E27FC236}">
                <a16:creationId xmlns:a16="http://schemas.microsoft.com/office/drawing/2014/main" id="{1987AE09-2821-6DAA-0684-56EE1A1ADEFC}"/>
              </a:ext>
            </a:extLst>
          </p:cNvPr>
          <p:cNvSpPr/>
          <p:nvPr/>
        </p:nvSpPr>
        <p:spPr>
          <a:xfrm>
            <a:off x="5579071" y="2887450"/>
            <a:ext cx="374653" cy="37465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latin typeface="+mn-ea"/>
              </a:rPr>
              <a:t>2</a:t>
            </a:r>
            <a:endParaRPr kumimoji="1" lang="ja-JP" altLang="en-US" sz="1600" b="1" dirty="0">
              <a:latin typeface="+mn-ea"/>
            </a:endParaRPr>
          </a:p>
        </p:txBody>
      </p:sp>
      <p:sp>
        <p:nvSpPr>
          <p:cNvPr id="58" name="角丸四角形 64">
            <a:extLst>
              <a:ext uri="{FF2B5EF4-FFF2-40B4-BE49-F238E27FC236}">
                <a16:creationId xmlns:a16="http://schemas.microsoft.com/office/drawing/2014/main" id="{968CCD32-2317-D932-97A8-A0006167C104}"/>
              </a:ext>
            </a:extLst>
          </p:cNvPr>
          <p:cNvSpPr/>
          <p:nvPr/>
        </p:nvSpPr>
        <p:spPr>
          <a:xfrm>
            <a:off x="5579071" y="3535999"/>
            <a:ext cx="374653" cy="37465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latin typeface="+mn-ea"/>
              </a:rPr>
              <a:t>3</a:t>
            </a:r>
            <a:endParaRPr kumimoji="1" lang="ja-JP" altLang="en-US" sz="1600" b="1" dirty="0">
              <a:latin typeface="+mn-ea"/>
            </a:endParaRPr>
          </a:p>
        </p:txBody>
      </p:sp>
      <p:sp>
        <p:nvSpPr>
          <p:cNvPr id="59" name="角丸四角形 65">
            <a:extLst>
              <a:ext uri="{FF2B5EF4-FFF2-40B4-BE49-F238E27FC236}">
                <a16:creationId xmlns:a16="http://schemas.microsoft.com/office/drawing/2014/main" id="{FB2FEF70-7D75-7DEB-04A8-2F3DCF8434D5}"/>
              </a:ext>
            </a:extLst>
          </p:cNvPr>
          <p:cNvSpPr/>
          <p:nvPr/>
        </p:nvSpPr>
        <p:spPr>
          <a:xfrm>
            <a:off x="5579071" y="4184549"/>
            <a:ext cx="374653" cy="37465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latin typeface="+mn-ea"/>
              </a:rPr>
              <a:t>4</a:t>
            </a:r>
            <a:endParaRPr kumimoji="1" lang="ja-JP" altLang="en-US" sz="1600" b="1" dirty="0">
              <a:latin typeface="+mn-ea"/>
            </a:endParaRPr>
          </a:p>
        </p:txBody>
      </p:sp>
      <p:sp>
        <p:nvSpPr>
          <p:cNvPr id="68" name="1 つの角を切り取った四角形 23">
            <a:extLst>
              <a:ext uri="{FF2B5EF4-FFF2-40B4-BE49-F238E27FC236}">
                <a16:creationId xmlns:a16="http://schemas.microsoft.com/office/drawing/2014/main" id="{EE3BE5FB-E45D-FC4A-3FCA-91792F0AA6DC}"/>
              </a:ext>
            </a:extLst>
          </p:cNvPr>
          <p:cNvSpPr/>
          <p:nvPr/>
        </p:nvSpPr>
        <p:spPr>
          <a:xfrm>
            <a:off x="5821251" y="6613394"/>
            <a:ext cx="3797128" cy="2987056"/>
          </a:xfrm>
          <a:prstGeom prst="snip1Rect">
            <a:avLst>
              <a:gd name="adj" fmla="val 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会社に関する写真</a:t>
            </a:r>
          </a:p>
        </p:txBody>
      </p:sp>
      <p:sp>
        <p:nvSpPr>
          <p:cNvPr id="70" name="1 つの角を切り取った四角形 6">
            <a:extLst>
              <a:ext uri="{FF2B5EF4-FFF2-40B4-BE49-F238E27FC236}">
                <a16:creationId xmlns:a16="http://schemas.microsoft.com/office/drawing/2014/main" id="{82D6BF4C-C88C-E5F5-B483-C915FAFA87F8}"/>
              </a:ext>
            </a:extLst>
          </p:cNvPr>
          <p:cNvSpPr/>
          <p:nvPr/>
        </p:nvSpPr>
        <p:spPr>
          <a:xfrm>
            <a:off x="950327" y="10838882"/>
            <a:ext cx="3824883" cy="2506996"/>
          </a:xfrm>
          <a:prstGeom prst="snip1Rect">
            <a:avLst>
              <a:gd name="adj" fmla="val 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会社の魅力ある写真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3C802D9-AF11-F91E-DDAF-6125C8AB3082}"/>
              </a:ext>
            </a:extLst>
          </p:cNvPr>
          <p:cNvSpPr/>
          <p:nvPr/>
        </p:nvSpPr>
        <p:spPr>
          <a:xfrm>
            <a:off x="8468067" y="3893039"/>
            <a:ext cx="1075941" cy="108230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会社の</a:t>
            </a:r>
            <a:r>
              <a:rPr lang="en-US" altLang="ja-JP" sz="1400" b="1" dirty="0">
                <a:solidFill>
                  <a:schemeClr val="tx1"/>
                </a:solidFill>
                <a:latin typeface="+mn-ea"/>
              </a:rPr>
              <a:t>HP</a:t>
            </a:r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に飛ぶ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ja-JP" sz="1400" b="1" dirty="0">
                <a:solidFill>
                  <a:schemeClr val="tx1"/>
                </a:solidFill>
                <a:latin typeface="+mn-ea"/>
              </a:rPr>
              <a:t>QR</a:t>
            </a:r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コード</a:t>
            </a:r>
          </a:p>
        </p:txBody>
      </p:sp>
      <p:sp>
        <p:nvSpPr>
          <p:cNvPr id="10" name="円/楕円 17">
            <a:extLst>
              <a:ext uri="{FF2B5EF4-FFF2-40B4-BE49-F238E27FC236}">
                <a16:creationId xmlns:a16="http://schemas.microsoft.com/office/drawing/2014/main" id="{BCDD077F-0CCE-7D7D-2A40-CCF18EA828B1}"/>
              </a:ext>
            </a:extLst>
          </p:cNvPr>
          <p:cNvSpPr/>
          <p:nvPr/>
        </p:nvSpPr>
        <p:spPr>
          <a:xfrm>
            <a:off x="8393696" y="1983936"/>
            <a:ext cx="1224683" cy="1348781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社長の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写真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32ECCFD-8E45-E93F-620D-80F79230D6F6}"/>
              </a:ext>
            </a:extLst>
          </p:cNvPr>
          <p:cNvSpPr txBox="1"/>
          <p:nvPr/>
        </p:nvSpPr>
        <p:spPr>
          <a:xfrm>
            <a:off x="8554632" y="3368757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○○社長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EE4D205-157A-BD14-BD97-B322E36D7F7F}"/>
              </a:ext>
            </a:extLst>
          </p:cNvPr>
          <p:cNvSpPr txBox="1"/>
          <p:nvPr/>
        </p:nvSpPr>
        <p:spPr>
          <a:xfrm>
            <a:off x="8554632" y="502066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会社情報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A05E5CA-1BD8-48D5-AB4F-EBCBC16FF3E5}"/>
              </a:ext>
            </a:extLst>
          </p:cNvPr>
          <p:cNvSpPr txBox="1"/>
          <p:nvPr/>
        </p:nvSpPr>
        <p:spPr>
          <a:xfrm>
            <a:off x="742247" y="13637260"/>
            <a:ext cx="8802410" cy="30777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ja-JP" altLang="en-US" sz="1400" b="1" dirty="0">
                <a:latin typeface="+mn-ea"/>
              </a:rPr>
              <a:t>この企業が気になった方は、お近くの紹介担当までお声がけください！事業所番号</a:t>
            </a:r>
            <a:r>
              <a:rPr lang="en-US" altLang="ja-JP" sz="1400" b="1" dirty="0">
                <a:solidFill>
                  <a:srgbClr val="FF0000"/>
                </a:solidFill>
                <a:latin typeface="+mn-ea"/>
              </a:rPr>
              <a:t>×××××</a:t>
            </a:r>
            <a:r>
              <a:rPr lang="ja-JP" altLang="en-US" sz="1400" b="1" dirty="0">
                <a:solidFill>
                  <a:srgbClr val="FF0000"/>
                </a:solidFill>
                <a:latin typeface="+mn-ea"/>
              </a:rPr>
              <a:t>・・・・・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F26B6C6-81D5-8E29-5A1F-35FD7B65CBAD}"/>
              </a:ext>
            </a:extLst>
          </p:cNvPr>
          <p:cNvSpPr txBox="1"/>
          <p:nvPr/>
        </p:nvSpPr>
        <p:spPr>
          <a:xfrm>
            <a:off x="6025385" y="2228420"/>
            <a:ext cx="18321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業種：</a:t>
            </a:r>
            <a:r>
              <a:rPr kumimoji="1" lang="ja-JP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●●●●●</a:t>
            </a:r>
            <a:endParaRPr kumimoji="1" lang="en-US" altLang="ja-JP" sz="1400" b="1" spc="1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448C025-6418-5497-827F-3C1514A1CF4D}"/>
              </a:ext>
            </a:extLst>
          </p:cNvPr>
          <p:cNvSpPr txBox="1"/>
          <p:nvPr/>
        </p:nvSpPr>
        <p:spPr>
          <a:xfrm>
            <a:off x="6025385" y="2910340"/>
            <a:ext cx="18321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創立：</a:t>
            </a:r>
            <a:r>
              <a:rPr kumimoji="1" lang="ja-JP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●●</a:t>
            </a:r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年</a:t>
            </a:r>
            <a:r>
              <a:rPr kumimoji="1" lang="ja-JP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●</a:t>
            </a:r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月</a:t>
            </a:r>
            <a:endParaRPr kumimoji="1" lang="en-US" altLang="ja-JP" sz="1400" b="1" spc="1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C311C4D-1376-EA66-89A0-28CB66A2BC51}"/>
              </a:ext>
            </a:extLst>
          </p:cNvPr>
          <p:cNvSpPr txBox="1"/>
          <p:nvPr/>
        </p:nvSpPr>
        <p:spPr>
          <a:xfrm>
            <a:off x="6025385" y="3569436"/>
            <a:ext cx="18321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従業員数：</a:t>
            </a:r>
            <a:r>
              <a:rPr kumimoji="1" lang="ja-JP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●</a:t>
            </a:r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人</a:t>
            </a:r>
            <a:endParaRPr kumimoji="1" lang="en-US" altLang="ja-JP" sz="1400" b="1" spc="1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5B522F1-FAED-14DA-5C03-309585B5413E}"/>
              </a:ext>
            </a:extLst>
          </p:cNvPr>
          <p:cNvSpPr txBox="1"/>
          <p:nvPr/>
        </p:nvSpPr>
        <p:spPr>
          <a:xfrm>
            <a:off x="6025385" y="4217986"/>
            <a:ext cx="23307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職種： ●●●●●</a:t>
            </a:r>
            <a:endParaRPr kumimoji="1" lang="en-US" altLang="ja-JP" sz="1400" b="1" spc="1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22F0A09-A506-2754-3622-98933ABD2BE5}"/>
              </a:ext>
            </a:extLst>
          </p:cNvPr>
          <p:cNvSpPr txBox="1"/>
          <p:nvPr/>
        </p:nvSpPr>
        <p:spPr>
          <a:xfrm>
            <a:off x="5256304" y="10819633"/>
            <a:ext cx="428835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・会社のアピールポイント</a:t>
            </a:r>
            <a:endParaRPr lang="en-US" altLang="ja-JP" sz="16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endParaRPr lang="en-US" altLang="ja-JP" sz="16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r>
              <a:rPr lang="ja-JP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・どんな人材を求めてるかを記載ください。</a:t>
            </a:r>
            <a:endParaRPr lang="en-US" altLang="ja-JP" sz="16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endParaRPr lang="en-US" altLang="ja-JP" sz="1600" b="1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600" b="1" dirty="0">
                <a:solidFill>
                  <a:srgbClr val="FF0000"/>
                </a:solidFill>
                <a:latin typeface="+mn-ea"/>
              </a:rPr>
              <a:t>（</a:t>
            </a:r>
            <a:r>
              <a:rPr lang="en-US" altLang="ja-JP" sz="1600" b="1" dirty="0">
                <a:solidFill>
                  <a:srgbClr val="FF0000"/>
                </a:solidFill>
                <a:latin typeface="+mn-ea"/>
              </a:rPr>
              <a:t>10</a:t>
            </a:r>
            <a:r>
              <a:rPr lang="ja-JP" altLang="en-US" sz="1600" b="1" dirty="0">
                <a:solidFill>
                  <a:srgbClr val="FF0000"/>
                </a:solidFill>
                <a:latin typeface="+mn-ea"/>
              </a:rPr>
              <a:t>行程度でお願いします。）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5F412E-B4B1-3815-1F73-BE416D750455}"/>
              </a:ext>
            </a:extLst>
          </p:cNvPr>
          <p:cNvSpPr txBox="1"/>
          <p:nvPr/>
        </p:nvSpPr>
        <p:spPr>
          <a:xfrm>
            <a:off x="944979" y="6584181"/>
            <a:ext cx="43113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sz="14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r>
              <a:rPr lang="ja-JP" altLang="en-US" sz="1400" b="1" dirty="0">
                <a:solidFill>
                  <a:srgbClr val="FF0000"/>
                </a:solidFill>
                <a:latin typeface="+mn-ea"/>
              </a:rPr>
              <a:t>（６行程度でお願いします。）</a:t>
            </a:r>
            <a:endParaRPr lang="en-US" altLang="ja-JP" sz="14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5B088F73-D59F-3EF5-A092-00CA931F1122}"/>
              </a:ext>
            </a:extLst>
          </p:cNvPr>
          <p:cNvSpPr txBox="1"/>
          <p:nvPr/>
        </p:nvSpPr>
        <p:spPr>
          <a:xfrm>
            <a:off x="887179" y="5826582"/>
            <a:ext cx="60516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spc="300" dirty="0">
                <a:solidFill>
                  <a:schemeClr val="bg1"/>
                </a:solidFill>
                <a:latin typeface="+mn-ea"/>
              </a:rPr>
              <a:t>社長からのメッセージ！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BF98255-E782-F21E-30AF-A2C1D994F887}"/>
              </a:ext>
            </a:extLst>
          </p:cNvPr>
          <p:cNvSpPr txBox="1"/>
          <p:nvPr/>
        </p:nvSpPr>
        <p:spPr>
          <a:xfrm>
            <a:off x="887179" y="10092804"/>
            <a:ext cx="60516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400" b="1" spc="300" dirty="0">
                <a:solidFill>
                  <a:schemeClr val="bg1"/>
                </a:solidFill>
                <a:latin typeface="+mn-ea"/>
              </a:rPr>
              <a:t>会社からのメッセージ！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BFF60920-C09F-7B92-0C4C-3FB3B85C451A}"/>
              </a:ext>
            </a:extLst>
          </p:cNvPr>
          <p:cNvSpPr/>
          <p:nvPr/>
        </p:nvSpPr>
        <p:spPr>
          <a:xfrm>
            <a:off x="2424658" y="14298947"/>
            <a:ext cx="2808486" cy="36933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ja-JP" altLang="en-US" b="1" kern="100">
                <a:latin typeface="HG丸ｺﾞｼｯｸM-PRO"/>
                <a:ea typeface="HG丸ｺﾞｼｯｸM-PRO"/>
                <a:cs typeface="Times New Roman"/>
              </a:rPr>
              <a:t>ハローワーク 加賀</a:t>
            </a:r>
            <a:endParaRPr lang="ja-JP" altLang="en-US">
              <a:latin typeface="HG丸ｺﾞｼｯｸM-PRO"/>
              <a:ea typeface="HG丸ｺﾞｼｯｸM-PRO"/>
              <a:cs typeface="Times New Roman"/>
            </a:endParaRPr>
          </a:p>
        </p:txBody>
      </p:sp>
      <p:sp>
        <p:nvSpPr>
          <p:cNvPr id="42" name="四角形吹き出し 41"/>
          <p:cNvSpPr/>
          <p:nvPr/>
        </p:nvSpPr>
        <p:spPr>
          <a:xfrm>
            <a:off x="5217191" y="4601940"/>
            <a:ext cx="3250876" cy="1113710"/>
          </a:xfrm>
          <a:prstGeom prst="wedgeRectCallout">
            <a:avLst>
              <a:gd name="adj1" fmla="val 55838"/>
              <a:gd name="adj2" fmla="val -18920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5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写真はなくても構いません。</a:t>
            </a:r>
            <a:endParaRPr lang="en-US" altLang="ja-JP" sz="15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5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写真を入れていただける場合、</a:t>
            </a:r>
            <a:endParaRPr lang="en-US" altLang="ja-JP" sz="15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5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「社長」という呼び名は、適宜（「</a:t>
            </a:r>
            <a:r>
              <a:rPr lang="en-US" altLang="ja-JP" sz="15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CEO</a:t>
            </a:r>
            <a:r>
              <a:rPr lang="ja-JP" altLang="en-US" sz="15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」など）修正ください。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63C802D9-AF11-F91E-DDAF-6125C8AB3082}"/>
              </a:ext>
            </a:extLst>
          </p:cNvPr>
          <p:cNvSpPr/>
          <p:nvPr/>
        </p:nvSpPr>
        <p:spPr>
          <a:xfrm>
            <a:off x="9391537" y="13409137"/>
            <a:ext cx="765918" cy="75951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9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QR</a:t>
            </a:r>
            <a:r>
              <a:rPr lang="ja-JP" altLang="en-US" sz="9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コード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9EE4D205-157A-BD14-BD97-B322E36D7F7F}"/>
              </a:ext>
            </a:extLst>
          </p:cNvPr>
          <p:cNvSpPr txBox="1"/>
          <p:nvPr/>
        </p:nvSpPr>
        <p:spPr>
          <a:xfrm>
            <a:off x="9086623" y="14208654"/>
            <a:ext cx="137574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ハローワーク求人</a:t>
            </a:r>
          </a:p>
        </p:txBody>
      </p:sp>
      <p:graphicFrame>
        <p:nvGraphicFramePr>
          <p:cNvPr id="7" name="オブジェクト 6">
            <a:extLst>
              <a:ext uri="{FF2B5EF4-FFF2-40B4-BE49-F238E27FC236}">
                <a16:creationId xmlns:a16="http://schemas.microsoft.com/office/drawing/2014/main" id="{F8CC4981-D5BD-AA7F-1C3B-783276E67D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5852" y="14087254"/>
          <a:ext cx="161925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ビットマップ イメージ" r:id="rId2" imgW="1618681" imgH="580701" progId="Paint.Picture">
                  <p:embed/>
                </p:oleObj>
              </mc:Choice>
              <mc:Fallback>
                <p:oleObj name="ビットマップ イメージ" r:id="rId2" imgW="1618681" imgH="580701" progId="Paint.Picture">
                  <p:embed/>
                  <p:pic>
                    <p:nvPicPr>
                      <p:cNvPr id="7" name="オブジェクト 6">
                        <a:extLst>
                          <a:ext uri="{FF2B5EF4-FFF2-40B4-BE49-F238E27FC236}">
                            <a16:creationId xmlns:a16="http://schemas.microsoft.com/office/drawing/2014/main" id="{F8CC4981-D5BD-AA7F-1C3B-783276E67D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95852" y="14087254"/>
                        <a:ext cx="1619250" cy="58102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四角形吹き出し 32"/>
          <p:cNvSpPr/>
          <p:nvPr/>
        </p:nvSpPr>
        <p:spPr>
          <a:xfrm>
            <a:off x="6491160" y="12185931"/>
            <a:ext cx="2942706" cy="1024347"/>
          </a:xfrm>
          <a:prstGeom prst="wedgeRectCallout">
            <a:avLst>
              <a:gd name="adj1" fmla="val 65441"/>
              <a:gd name="adj2" fmla="val 7735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rgbClr val="FF0000"/>
                </a:solidFill>
                <a:latin typeface="+mn-ea"/>
              </a:rPr>
              <a:t>こちらで事業所番号等を</a:t>
            </a:r>
            <a:endParaRPr lang="en-US" altLang="ja-JP" dirty="0">
              <a:solidFill>
                <a:srgbClr val="FF0000"/>
              </a:solidFill>
              <a:latin typeface="+mn-ea"/>
            </a:endParaRPr>
          </a:p>
          <a:p>
            <a:pPr algn="ctr"/>
            <a:r>
              <a:rPr lang="ja-JP" altLang="en-US" dirty="0">
                <a:solidFill>
                  <a:srgbClr val="FF0000"/>
                </a:solidFill>
                <a:latin typeface="+mn-ea"/>
              </a:rPr>
              <a:t>入れます。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24AAFA5-79C3-01FB-60E9-05B71C962E08}"/>
              </a:ext>
            </a:extLst>
          </p:cNvPr>
          <p:cNvSpPr/>
          <p:nvPr/>
        </p:nvSpPr>
        <p:spPr>
          <a:xfrm>
            <a:off x="1" y="1"/>
            <a:ext cx="575432" cy="575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>
                <a:solidFill>
                  <a:srgbClr val="FF0000"/>
                </a:solidFill>
              </a:rPr>
              <a:t>2</a:t>
            </a:r>
            <a:endParaRPr kumimoji="1" lang="ja-JP" alt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658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13CEF3B9-BC9A-9A3E-479F-E1BDD1A21C84}"/>
              </a:ext>
            </a:extLst>
          </p:cNvPr>
          <p:cNvSpPr/>
          <p:nvPr/>
        </p:nvSpPr>
        <p:spPr>
          <a:xfrm>
            <a:off x="1014295" y="7864567"/>
            <a:ext cx="4332405" cy="194418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404C0FB-7CD1-7DF7-7C8E-D1DB039C5FEB}"/>
              </a:ext>
            </a:extLst>
          </p:cNvPr>
          <p:cNvSpPr/>
          <p:nvPr/>
        </p:nvSpPr>
        <p:spPr>
          <a:xfrm>
            <a:off x="302673" y="1730392"/>
            <a:ext cx="10073721" cy="3806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n-ea"/>
            </a:endParaRPr>
          </a:p>
        </p:txBody>
      </p:sp>
      <p:sp>
        <p:nvSpPr>
          <p:cNvPr id="65" name="1 つの角を切り取った四角形 6">
            <a:extLst>
              <a:ext uri="{FF2B5EF4-FFF2-40B4-BE49-F238E27FC236}">
                <a16:creationId xmlns:a16="http://schemas.microsoft.com/office/drawing/2014/main" id="{F54F22D7-5EEF-74C1-31B5-D3CCF0B1087F}"/>
              </a:ext>
            </a:extLst>
          </p:cNvPr>
          <p:cNvSpPr/>
          <p:nvPr/>
        </p:nvSpPr>
        <p:spPr>
          <a:xfrm>
            <a:off x="950327" y="2114251"/>
            <a:ext cx="4092551" cy="3101920"/>
          </a:xfrm>
          <a:prstGeom prst="snip1Rect">
            <a:avLst>
              <a:gd name="adj" fmla="val 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社内の雰囲気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（会社のアピールポイント）が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分かる写真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（社員旅行、作業中の写真、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社内のミーティングの様子など）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04448E6-2223-34D7-C1F7-DF4DA7383657}"/>
              </a:ext>
            </a:extLst>
          </p:cNvPr>
          <p:cNvSpPr/>
          <p:nvPr/>
        </p:nvSpPr>
        <p:spPr>
          <a:xfrm>
            <a:off x="665163" y="5764528"/>
            <a:ext cx="9361487" cy="52979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9BC0024-3A28-E850-0911-1EEF02ECACD3}"/>
              </a:ext>
            </a:extLst>
          </p:cNvPr>
          <p:cNvSpPr/>
          <p:nvPr/>
        </p:nvSpPr>
        <p:spPr>
          <a:xfrm>
            <a:off x="315419" y="13585243"/>
            <a:ext cx="10060975" cy="36933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9E29400E-4402-0C40-97BB-994AA79B3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9219" y="575432"/>
            <a:ext cx="8794961" cy="1058778"/>
          </a:xfrm>
        </p:spPr>
        <p:txBody>
          <a:bodyPr anchor="ctr" anchorCtr="0">
            <a:noAutofit/>
          </a:bodyPr>
          <a:lstStyle/>
          <a:p>
            <a:r>
              <a:rPr lang="ja-JP" altLang="en-US" sz="3200" b="1" dirty="0">
                <a:latin typeface="+mn-ea"/>
                <a:ea typeface="+mn-ea"/>
              </a:rPr>
              <a:t>会社名</a:t>
            </a:r>
            <a:br>
              <a:rPr lang="en-US" altLang="ja-JP" sz="3200" b="1" dirty="0">
                <a:latin typeface="+mn-ea"/>
                <a:ea typeface="+mn-ea"/>
              </a:rPr>
            </a:br>
            <a:r>
              <a:rPr lang="ja-JP" altLang="en-US" sz="3200" b="1" dirty="0">
                <a:latin typeface="+mn-ea"/>
                <a:ea typeface="+mn-ea"/>
              </a:rPr>
              <a:t>（会社のロゴやフォントをお使いください）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E5E4688-21C0-164E-A1D8-8F1B82D45100}"/>
              </a:ext>
            </a:extLst>
          </p:cNvPr>
          <p:cNvSpPr txBox="1"/>
          <p:nvPr/>
        </p:nvSpPr>
        <p:spPr>
          <a:xfrm>
            <a:off x="742247" y="13637260"/>
            <a:ext cx="8802410" cy="30777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ja-JP" altLang="en-US" sz="1400" b="1" dirty="0">
                <a:latin typeface="+mn-ea"/>
              </a:rPr>
              <a:t>この企業が気になった方は、お近くの紹介担当までお声がけください！事業所番号</a:t>
            </a:r>
            <a:r>
              <a:rPr lang="en-US" altLang="ja-JP" sz="1400" b="1" dirty="0">
                <a:solidFill>
                  <a:srgbClr val="FF0000"/>
                </a:solidFill>
                <a:latin typeface="+mn-ea"/>
              </a:rPr>
              <a:t>×××××</a:t>
            </a:r>
            <a:r>
              <a:rPr lang="ja-JP" altLang="en-US" sz="1400" b="1" dirty="0">
                <a:solidFill>
                  <a:srgbClr val="FF0000"/>
                </a:solidFill>
                <a:latin typeface="+mn-ea"/>
              </a:rPr>
              <a:t>・・・・・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E5E4688-21C0-164E-A1D8-8F1B82D45100}"/>
              </a:ext>
            </a:extLst>
          </p:cNvPr>
          <p:cNvSpPr txBox="1"/>
          <p:nvPr/>
        </p:nvSpPr>
        <p:spPr>
          <a:xfrm>
            <a:off x="8932305" y="14509609"/>
            <a:ext cx="1221809" cy="30777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altLang="ja-JP" sz="1400" dirty="0">
                <a:latin typeface="+mn-ea"/>
              </a:rPr>
              <a:t>R06</a:t>
            </a:r>
            <a:r>
              <a:rPr lang="ja-JP" altLang="en-US" sz="1400" dirty="0">
                <a:latin typeface="+mn-ea"/>
              </a:rPr>
              <a:t>●●●●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A8018AB9-BDFE-E0AD-97A7-93032CD657D9}"/>
              </a:ext>
            </a:extLst>
          </p:cNvPr>
          <p:cNvSpPr txBox="1"/>
          <p:nvPr/>
        </p:nvSpPr>
        <p:spPr>
          <a:xfrm>
            <a:off x="1014295" y="7864567"/>
            <a:ext cx="4332405" cy="261610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latin typeface="+mn-ea"/>
              </a:rPr>
              <a:t>入社●年目（役職）の１日のスケジュール</a:t>
            </a:r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（またはキャリアパス）</a:t>
            </a:r>
            <a:endParaRPr lang="en-US" altLang="ja-JP" sz="105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00E8C888-E549-E64E-E34B-6A3D3392B7C0}"/>
              </a:ext>
            </a:extLst>
          </p:cNvPr>
          <p:cNvSpPr/>
          <p:nvPr/>
        </p:nvSpPr>
        <p:spPr>
          <a:xfrm>
            <a:off x="665163" y="10040452"/>
            <a:ext cx="9361487" cy="52979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3D02FF45-56BC-1324-5246-F663B4A83364}"/>
              </a:ext>
            </a:extLst>
          </p:cNvPr>
          <p:cNvSpPr/>
          <p:nvPr/>
        </p:nvSpPr>
        <p:spPr>
          <a:xfrm>
            <a:off x="315419" y="286123"/>
            <a:ext cx="10073721" cy="14580796"/>
          </a:xfrm>
          <a:prstGeom prst="roundRect">
            <a:avLst>
              <a:gd name="adj" fmla="val 3217"/>
            </a:avLst>
          </a:prstGeom>
          <a:noFill/>
          <a:ln w="1174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55" name="角丸四角形 60">
            <a:extLst>
              <a:ext uri="{FF2B5EF4-FFF2-40B4-BE49-F238E27FC236}">
                <a16:creationId xmlns:a16="http://schemas.microsoft.com/office/drawing/2014/main" id="{1ECDC220-41F5-C78D-8B38-DBE4EDC18684}"/>
              </a:ext>
            </a:extLst>
          </p:cNvPr>
          <p:cNvSpPr/>
          <p:nvPr/>
        </p:nvSpPr>
        <p:spPr>
          <a:xfrm>
            <a:off x="5579071" y="2238901"/>
            <a:ext cx="374653" cy="37465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latin typeface="+mn-ea"/>
              </a:rPr>
              <a:t>1</a:t>
            </a:r>
            <a:endParaRPr kumimoji="1" lang="ja-JP" altLang="en-US" sz="1600" b="1" dirty="0">
              <a:latin typeface="+mn-ea"/>
            </a:endParaRPr>
          </a:p>
        </p:txBody>
      </p:sp>
      <p:sp>
        <p:nvSpPr>
          <p:cNvPr id="56" name="角丸四角形 62">
            <a:extLst>
              <a:ext uri="{FF2B5EF4-FFF2-40B4-BE49-F238E27FC236}">
                <a16:creationId xmlns:a16="http://schemas.microsoft.com/office/drawing/2014/main" id="{1987AE09-2821-6DAA-0684-56EE1A1ADEFC}"/>
              </a:ext>
            </a:extLst>
          </p:cNvPr>
          <p:cNvSpPr/>
          <p:nvPr/>
        </p:nvSpPr>
        <p:spPr>
          <a:xfrm>
            <a:off x="5579071" y="2887450"/>
            <a:ext cx="374653" cy="37465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latin typeface="+mn-ea"/>
              </a:rPr>
              <a:t>2</a:t>
            </a:r>
            <a:endParaRPr kumimoji="1" lang="ja-JP" altLang="en-US" sz="1600" b="1" dirty="0">
              <a:latin typeface="+mn-ea"/>
            </a:endParaRPr>
          </a:p>
        </p:txBody>
      </p:sp>
      <p:sp>
        <p:nvSpPr>
          <p:cNvPr id="58" name="角丸四角形 64">
            <a:extLst>
              <a:ext uri="{FF2B5EF4-FFF2-40B4-BE49-F238E27FC236}">
                <a16:creationId xmlns:a16="http://schemas.microsoft.com/office/drawing/2014/main" id="{968CCD32-2317-D932-97A8-A0006167C104}"/>
              </a:ext>
            </a:extLst>
          </p:cNvPr>
          <p:cNvSpPr/>
          <p:nvPr/>
        </p:nvSpPr>
        <p:spPr>
          <a:xfrm>
            <a:off x="5579071" y="3535999"/>
            <a:ext cx="374653" cy="37465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latin typeface="+mn-ea"/>
              </a:rPr>
              <a:t>3</a:t>
            </a:r>
            <a:endParaRPr kumimoji="1" lang="ja-JP" altLang="en-US" sz="1600" b="1" dirty="0">
              <a:latin typeface="+mn-ea"/>
            </a:endParaRPr>
          </a:p>
        </p:txBody>
      </p:sp>
      <p:sp>
        <p:nvSpPr>
          <p:cNvPr id="59" name="角丸四角形 65">
            <a:extLst>
              <a:ext uri="{FF2B5EF4-FFF2-40B4-BE49-F238E27FC236}">
                <a16:creationId xmlns:a16="http://schemas.microsoft.com/office/drawing/2014/main" id="{FB2FEF70-7D75-7DEB-04A8-2F3DCF8434D5}"/>
              </a:ext>
            </a:extLst>
          </p:cNvPr>
          <p:cNvSpPr/>
          <p:nvPr/>
        </p:nvSpPr>
        <p:spPr>
          <a:xfrm>
            <a:off x="5579071" y="4184549"/>
            <a:ext cx="374653" cy="37465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latin typeface="+mn-ea"/>
              </a:rPr>
              <a:t>4</a:t>
            </a:r>
            <a:endParaRPr kumimoji="1" lang="ja-JP" altLang="en-US" sz="1600" b="1" dirty="0">
              <a:latin typeface="+mn-ea"/>
            </a:endParaRPr>
          </a:p>
        </p:txBody>
      </p:sp>
      <p:sp>
        <p:nvSpPr>
          <p:cNvPr id="68" name="1 つの角を切り取った四角形 23">
            <a:extLst>
              <a:ext uri="{FF2B5EF4-FFF2-40B4-BE49-F238E27FC236}">
                <a16:creationId xmlns:a16="http://schemas.microsoft.com/office/drawing/2014/main" id="{EE3BE5FB-E45D-FC4A-3FCA-91792F0AA6DC}"/>
              </a:ext>
            </a:extLst>
          </p:cNvPr>
          <p:cNvSpPr/>
          <p:nvPr/>
        </p:nvSpPr>
        <p:spPr>
          <a:xfrm>
            <a:off x="5821251" y="6613394"/>
            <a:ext cx="3797128" cy="2987056"/>
          </a:xfrm>
          <a:prstGeom prst="snip1Rect">
            <a:avLst>
              <a:gd name="adj" fmla="val 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紹介する社員に関する写真</a:t>
            </a:r>
          </a:p>
        </p:txBody>
      </p:sp>
      <p:sp>
        <p:nvSpPr>
          <p:cNvPr id="70" name="1 つの角を切り取った四角形 6">
            <a:extLst>
              <a:ext uri="{FF2B5EF4-FFF2-40B4-BE49-F238E27FC236}">
                <a16:creationId xmlns:a16="http://schemas.microsoft.com/office/drawing/2014/main" id="{82D6BF4C-C88C-E5F5-B483-C915FAFA87F8}"/>
              </a:ext>
            </a:extLst>
          </p:cNvPr>
          <p:cNvSpPr/>
          <p:nvPr/>
        </p:nvSpPr>
        <p:spPr>
          <a:xfrm>
            <a:off x="950327" y="10838882"/>
            <a:ext cx="3824883" cy="2506996"/>
          </a:xfrm>
          <a:prstGeom prst="snip1Rect">
            <a:avLst>
              <a:gd name="adj" fmla="val 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会社の魅力ある写真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3C802D9-AF11-F91E-DDAF-6125C8AB3082}"/>
              </a:ext>
            </a:extLst>
          </p:cNvPr>
          <p:cNvSpPr/>
          <p:nvPr/>
        </p:nvSpPr>
        <p:spPr>
          <a:xfrm>
            <a:off x="8468067" y="3893039"/>
            <a:ext cx="1075941" cy="108230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会社の</a:t>
            </a:r>
            <a:r>
              <a:rPr lang="en-US" altLang="ja-JP" sz="1400" b="1" dirty="0">
                <a:solidFill>
                  <a:schemeClr val="tx1"/>
                </a:solidFill>
                <a:latin typeface="+mn-ea"/>
              </a:rPr>
              <a:t>HP</a:t>
            </a:r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に飛ぶ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ja-JP" sz="1400" b="1" dirty="0">
                <a:solidFill>
                  <a:schemeClr val="tx1"/>
                </a:solidFill>
                <a:latin typeface="+mn-ea"/>
              </a:rPr>
              <a:t>QR</a:t>
            </a:r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コード</a:t>
            </a:r>
          </a:p>
        </p:txBody>
      </p:sp>
      <p:sp>
        <p:nvSpPr>
          <p:cNvPr id="10" name="円/楕円 17">
            <a:extLst>
              <a:ext uri="{FF2B5EF4-FFF2-40B4-BE49-F238E27FC236}">
                <a16:creationId xmlns:a16="http://schemas.microsoft.com/office/drawing/2014/main" id="{BCDD077F-0CCE-7D7D-2A40-CCF18EA828B1}"/>
              </a:ext>
            </a:extLst>
          </p:cNvPr>
          <p:cNvSpPr/>
          <p:nvPr/>
        </p:nvSpPr>
        <p:spPr>
          <a:xfrm>
            <a:off x="8393696" y="1983936"/>
            <a:ext cx="1224683" cy="1348781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社長の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写真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32ECCFD-8E45-E93F-620D-80F79230D6F6}"/>
              </a:ext>
            </a:extLst>
          </p:cNvPr>
          <p:cNvSpPr txBox="1"/>
          <p:nvPr/>
        </p:nvSpPr>
        <p:spPr>
          <a:xfrm>
            <a:off x="8554632" y="3368757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○○社長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EE4D205-157A-BD14-BD97-B322E36D7F7F}"/>
              </a:ext>
            </a:extLst>
          </p:cNvPr>
          <p:cNvSpPr txBox="1"/>
          <p:nvPr/>
        </p:nvSpPr>
        <p:spPr>
          <a:xfrm>
            <a:off x="8554632" y="502066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会社情報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A05E5CA-1BD8-48D5-AB4F-EBCBC16FF3E5}"/>
              </a:ext>
            </a:extLst>
          </p:cNvPr>
          <p:cNvSpPr txBox="1"/>
          <p:nvPr/>
        </p:nvSpPr>
        <p:spPr>
          <a:xfrm>
            <a:off x="742247" y="13637260"/>
            <a:ext cx="8802410" cy="30777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ja-JP" altLang="en-US" sz="1400" b="1" dirty="0">
                <a:latin typeface="+mn-ea"/>
              </a:rPr>
              <a:t>この企業が気になった方は、お近くの紹介担当までお声がけください！事業所番号</a:t>
            </a:r>
            <a:r>
              <a:rPr lang="en-US" altLang="ja-JP" sz="1400" b="1" dirty="0">
                <a:solidFill>
                  <a:srgbClr val="FF0000"/>
                </a:solidFill>
                <a:latin typeface="+mn-ea"/>
              </a:rPr>
              <a:t>×××××</a:t>
            </a:r>
            <a:r>
              <a:rPr lang="ja-JP" altLang="en-US" sz="1400" b="1" dirty="0">
                <a:solidFill>
                  <a:srgbClr val="FF0000"/>
                </a:solidFill>
                <a:latin typeface="+mn-ea"/>
              </a:rPr>
              <a:t>・・・・・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BAD48AA-8B09-3A98-FC5C-F784F42994CB}"/>
              </a:ext>
            </a:extLst>
          </p:cNvPr>
          <p:cNvSpPr txBox="1"/>
          <p:nvPr/>
        </p:nvSpPr>
        <p:spPr>
          <a:xfrm>
            <a:off x="1249855" y="8192922"/>
            <a:ext cx="3920850" cy="1615827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r>
              <a:rPr lang="en-US" altLang="ja-JP" sz="1100" b="1" dirty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1100" b="1" dirty="0">
                <a:solidFill>
                  <a:srgbClr val="FF0000"/>
                </a:solidFill>
                <a:latin typeface="+mn-ea"/>
              </a:rPr>
              <a:t>以下は１日のスケジュール例（８行程度でお願いします）</a:t>
            </a:r>
            <a:endParaRPr lang="en-US" altLang="ja-JP" sz="1100" b="1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０８：３０　　　　　　　出社</a:t>
            </a:r>
            <a:endParaRPr lang="en-US" altLang="ja-JP" sz="11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０８：３０－０８：４０　朝礼、メールチェック</a:t>
            </a:r>
            <a:endParaRPr lang="en-US" altLang="ja-JP" sz="11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０８：４０－０９：５０　午後の事業所訪問の準備</a:t>
            </a:r>
            <a:endParaRPr lang="en-US" altLang="ja-JP" sz="11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１０：００－１２：００　ミーティング（広報関係）</a:t>
            </a:r>
            <a:endParaRPr lang="en-US" altLang="ja-JP" sz="11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１２：００－１３：００　昼休憩</a:t>
            </a:r>
            <a:endParaRPr lang="en-US" altLang="ja-JP" sz="11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１３：００－１４：３０　事業所に訪問</a:t>
            </a:r>
            <a:endParaRPr lang="en-US" altLang="ja-JP" sz="11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１４：３０－１７：１５　通常業務</a:t>
            </a:r>
            <a:endParaRPr lang="en-US" altLang="ja-JP" sz="11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ja-JP" altLang="en-US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１７：１５　　　　　　　退社</a:t>
            </a:r>
            <a:endParaRPr lang="en-US" altLang="ja-JP" sz="11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F26B6C6-81D5-8E29-5A1F-35FD7B65CBAD}"/>
              </a:ext>
            </a:extLst>
          </p:cNvPr>
          <p:cNvSpPr txBox="1"/>
          <p:nvPr/>
        </p:nvSpPr>
        <p:spPr>
          <a:xfrm>
            <a:off x="6025385" y="2228420"/>
            <a:ext cx="18321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業種：</a:t>
            </a:r>
            <a:r>
              <a:rPr kumimoji="1" lang="ja-JP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●●●●●</a:t>
            </a:r>
            <a:endParaRPr kumimoji="1" lang="en-US" altLang="ja-JP" sz="1400" b="1" spc="1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448C025-6418-5497-827F-3C1514A1CF4D}"/>
              </a:ext>
            </a:extLst>
          </p:cNvPr>
          <p:cNvSpPr txBox="1"/>
          <p:nvPr/>
        </p:nvSpPr>
        <p:spPr>
          <a:xfrm>
            <a:off x="6025385" y="2910340"/>
            <a:ext cx="18321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創立：</a:t>
            </a:r>
            <a:r>
              <a:rPr kumimoji="1" lang="ja-JP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●●</a:t>
            </a:r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年</a:t>
            </a:r>
            <a:r>
              <a:rPr kumimoji="1" lang="ja-JP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●</a:t>
            </a:r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月</a:t>
            </a:r>
            <a:endParaRPr kumimoji="1" lang="en-US" altLang="ja-JP" sz="1400" b="1" spc="1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C311C4D-1376-EA66-89A0-28CB66A2BC51}"/>
              </a:ext>
            </a:extLst>
          </p:cNvPr>
          <p:cNvSpPr txBox="1"/>
          <p:nvPr/>
        </p:nvSpPr>
        <p:spPr>
          <a:xfrm>
            <a:off x="6025385" y="3569436"/>
            <a:ext cx="18321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従業員数：</a:t>
            </a:r>
            <a:r>
              <a:rPr kumimoji="1" lang="ja-JP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●</a:t>
            </a:r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人</a:t>
            </a:r>
            <a:endParaRPr kumimoji="1" lang="en-US" altLang="ja-JP" sz="1400" b="1" spc="1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5B522F1-FAED-14DA-5C03-309585B5413E}"/>
              </a:ext>
            </a:extLst>
          </p:cNvPr>
          <p:cNvSpPr txBox="1"/>
          <p:nvPr/>
        </p:nvSpPr>
        <p:spPr>
          <a:xfrm>
            <a:off x="6025385" y="4217986"/>
            <a:ext cx="23307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職種： ●●●●●</a:t>
            </a:r>
            <a:endParaRPr kumimoji="1" lang="en-US" altLang="ja-JP" sz="1400" b="1" spc="1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22F0A09-A506-2754-3622-98933ABD2BE5}"/>
              </a:ext>
            </a:extLst>
          </p:cNvPr>
          <p:cNvSpPr txBox="1"/>
          <p:nvPr/>
        </p:nvSpPr>
        <p:spPr>
          <a:xfrm>
            <a:off x="5256304" y="10819633"/>
            <a:ext cx="428835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・会社のアピールポイント</a:t>
            </a:r>
            <a:endParaRPr lang="en-US" altLang="ja-JP" sz="16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endParaRPr lang="en-US" altLang="ja-JP" sz="16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r>
              <a:rPr lang="ja-JP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・どんな人材を求めてるかを記載ください。</a:t>
            </a:r>
            <a:endParaRPr lang="en-US" altLang="ja-JP" sz="16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endParaRPr lang="en-US" altLang="ja-JP" sz="1600" b="1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600" b="1" dirty="0">
                <a:solidFill>
                  <a:srgbClr val="FF0000"/>
                </a:solidFill>
                <a:latin typeface="+mn-ea"/>
              </a:rPr>
              <a:t>（</a:t>
            </a:r>
            <a:r>
              <a:rPr lang="en-US" altLang="ja-JP" sz="1600" b="1" dirty="0">
                <a:solidFill>
                  <a:srgbClr val="FF0000"/>
                </a:solidFill>
                <a:latin typeface="+mn-ea"/>
              </a:rPr>
              <a:t>10</a:t>
            </a:r>
            <a:r>
              <a:rPr lang="ja-JP" altLang="en-US" sz="1600" b="1" dirty="0">
                <a:solidFill>
                  <a:srgbClr val="FF0000"/>
                </a:solidFill>
                <a:latin typeface="+mn-ea"/>
              </a:rPr>
              <a:t>行程度でお願いします。）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5F412E-B4B1-3815-1F73-BE416D750455}"/>
              </a:ext>
            </a:extLst>
          </p:cNvPr>
          <p:cNvSpPr txBox="1"/>
          <p:nvPr/>
        </p:nvSpPr>
        <p:spPr>
          <a:xfrm>
            <a:off x="944979" y="6584181"/>
            <a:ext cx="43113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仕事のやりがいや休日の過ごし方等</a:t>
            </a:r>
            <a:endParaRPr lang="en-US" altLang="ja-JP" sz="14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endParaRPr lang="en-US" altLang="ja-JP" sz="14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r>
              <a:rPr lang="ja-JP" altLang="en-US" sz="1400" b="1" dirty="0">
                <a:solidFill>
                  <a:srgbClr val="FF0000"/>
                </a:solidFill>
                <a:latin typeface="+mn-ea"/>
              </a:rPr>
              <a:t>（６行程度でお願いします。）</a:t>
            </a:r>
            <a:endParaRPr lang="en-US" altLang="ja-JP" sz="14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5B088F73-D59F-3EF5-A092-00CA931F1122}"/>
              </a:ext>
            </a:extLst>
          </p:cNvPr>
          <p:cNvSpPr txBox="1"/>
          <p:nvPr/>
        </p:nvSpPr>
        <p:spPr>
          <a:xfrm>
            <a:off x="887179" y="5826582"/>
            <a:ext cx="60516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spc="300" dirty="0">
                <a:solidFill>
                  <a:schemeClr val="bg1"/>
                </a:solidFill>
                <a:latin typeface="+mn-ea"/>
              </a:rPr>
              <a:t>1</a:t>
            </a:r>
            <a:r>
              <a:rPr lang="ja-JP" altLang="en-US" sz="2400" b="1" spc="300" dirty="0">
                <a:solidFill>
                  <a:schemeClr val="bg1"/>
                </a:solidFill>
                <a:latin typeface="+mn-ea"/>
              </a:rPr>
              <a:t>日のスケジュール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BF98255-E782-F21E-30AF-A2C1D994F887}"/>
              </a:ext>
            </a:extLst>
          </p:cNvPr>
          <p:cNvSpPr txBox="1"/>
          <p:nvPr/>
        </p:nvSpPr>
        <p:spPr>
          <a:xfrm>
            <a:off x="887179" y="10092804"/>
            <a:ext cx="60516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400" b="1" spc="300" dirty="0">
                <a:solidFill>
                  <a:schemeClr val="bg1"/>
                </a:solidFill>
                <a:latin typeface="+mn-ea"/>
              </a:rPr>
              <a:t>会社からのメッセージ！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BFF60920-C09F-7B92-0C4C-3FB3B85C451A}"/>
              </a:ext>
            </a:extLst>
          </p:cNvPr>
          <p:cNvSpPr/>
          <p:nvPr/>
        </p:nvSpPr>
        <p:spPr>
          <a:xfrm>
            <a:off x="2424658" y="14298947"/>
            <a:ext cx="2808486" cy="36933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ja-JP" altLang="en-US" b="1" kern="100">
                <a:latin typeface="HG丸ｺﾞｼｯｸM-PRO"/>
                <a:ea typeface="HG丸ｺﾞｼｯｸM-PRO"/>
                <a:cs typeface="Times New Roman"/>
              </a:rPr>
              <a:t>ハローワーク 加賀</a:t>
            </a:r>
            <a:endParaRPr lang="ja-JP" altLang="en-US">
              <a:latin typeface="HG丸ｺﾞｼｯｸM-PRO"/>
              <a:ea typeface="HG丸ｺﾞｼｯｸM-PRO"/>
              <a:cs typeface="Times New Roman"/>
            </a:endParaRPr>
          </a:p>
        </p:txBody>
      </p:sp>
      <p:sp>
        <p:nvSpPr>
          <p:cNvPr id="42" name="四角形吹き出し 41"/>
          <p:cNvSpPr/>
          <p:nvPr/>
        </p:nvSpPr>
        <p:spPr>
          <a:xfrm>
            <a:off x="5217191" y="4601940"/>
            <a:ext cx="3250876" cy="1113710"/>
          </a:xfrm>
          <a:prstGeom prst="wedgeRectCallout">
            <a:avLst>
              <a:gd name="adj1" fmla="val 55838"/>
              <a:gd name="adj2" fmla="val -18920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5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写真はなくても構いません。</a:t>
            </a:r>
            <a:endParaRPr lang="en-US" altLang="ja-JP" sz="15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5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写真を入れていただける場合、</a:t>
            </a:r>
            <a:endParaRPr lang="en-US" altLang="ja-JP" sz="15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5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「社長」という呼び名は、適宜（「</a:t>
            </a:r>
            <a:r>
              <a:rPr lang="en-US" altLang="ja-JP" sz="15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CEO</a:t>
            </a:r>
            <a:r>
              <a:rPr lang="ja-JP" altLang="en-US" sz="15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」など）修正ください。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63C802D9-AF11-F91E-DDAF-6125C8AB3082}"/>
              </a:ext>
            </a:extLst>
          </p:cNvPr>
          <p:cNvSpPr/>
          <p:nvPr/>
        </p:nvSpPr>
        <p:spPr>
          <a:xfrm>
            <a:off x="9391537" y="13409137"/>
            <a:ext cx="765918" cy="75951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9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QR</a:t>
            </a:r>
            <a:r>
              <a:rPr lang="ja-JP" altLang="en-US" sz="9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コード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9EE4D205-157A-BD14-BD97-B322E36D7F7F}"/>
              </a:ext>
            </a:extLst>
          </p:cNvPr>
          <p:cNvSpPr txBox="1"/>
          <p:nvPr/>
        </p:nvSpPr>
        <p:spPr>
          <a:xfrm>
            <a:off x="9086623" y="14208654"/>
            <a:ext cx="137574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ハローワーク求人</a:t>
            </a:r>
          </a:p>
        </p:txBody>
      </p:sp>
      <p:graphicFrame>
        <p:nvGraphicFramePr>
          <p:cNvPr id="7" name="オブジェクト 6">
            <a:extLst>
              <a:ext uri="{FF2B5EF4-FFF2-40B4-BE49-F238E27FC236}">
                <a16:creationId xmlns:a16="http://schemas.microsoft.com/office/drawing/2014/main" id="{F8CC4981-D5BD-AA7F-1C3B-783276E67D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5852" y="14087254"/>
          <a:ext cx="161925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ビットマップ イメージ" r:id="rId2" imgW="1618681" imgH="580701" progId="Paint.Picture">
                  <p:embed/>
                </p:oleObj>
              </mc:Choice>
              <mc:Fallback>
                <p:oleObj name="ビットマップ イメージ" r:id="rId2" imgW="1618681" imgH="580701" progId="Paint.Picture">
                  <p:embed/>
                  <p:pic>
                    <p:nvPicPr>
                      <p:cNvPr id="7" name="オブジェクト 6">
                        <a:extLst>
                          <a:ext uri="{FF2B5EF4-FFF2-40B4-BE49-F238E27FC236}">
                            <a16:creationId xmlns:a16="http://schemas.microsoft.com/office/drawing/2014/main" id="{F8CC4981-D5BD-AA7F-1C3B-783276E67D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95852" y="14087254"/>
                        <a:ext cx="1619250" cy="58102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四角形吹き出し 32"/>
          <p:cNvSpPr/>
          <p:nvPr/>
        </p:nvSpPr>
        <p:spPr>
          <a:xfrm>
            <a:off x="6491160" y="12185931"/>
            <a:ext cx="2942706" cy="1024347"/>
          </a:xfrm>
          <a:prstGeom prst="wedgeRectCallout">
            <a:avLst>
              <a:gd name="adj1" fmla="val 65441"/>
              <a:gd name="adj2" fmla="val 7735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rgbClr val="FF0000"/>
                </a:solidFill>
                <a:latin typeface="+mn-ea"/>
              </a:rPr>
              <a:t>こちらで事業所番号等を</a:t>
            </a:r>
            <a:endParaRPr lang="en-US" altLang="ja-JP" dirty="0">
              <a:solidFill>
                <a:srgbClr val="FF0000"/>
              </a:solidFill>
              <a:latin typeface="+mn-ea"/>
            </a:endParaRPr>
          </a:p>
          <a:p>
            <a:pPr algn="ctr"/>
            <a:r>
              <a:rPr lang="ja-JP" altLang="en-US" dirty="0">
                <a:solidFill>
                  <a:srgbClr val="FF0000"/>
                </a:solidFill>
                <a:latin typeface="+mn-ea"/>
              </a:rPr>
              <a:t>入れます。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4EA1622-C653-DAED-620F-F8EFBC6AE618}"/>
              </a:ext>
            </a:extLst>
          </p:cNvPr>
          <p:cNvSpPr/>
          <p:nvPr/>
        </p:nvSpPr>
        <p:spPr>
          <a:xfrm>
            <a:off x="1" y="1"/>
            <a:ext cx="575432" cy="575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>
                <a:solidFill>
                  <a:srgbClr val="FF0000"/>
                </a:solidFill>
              </a:rPr>
              <a:t>3</a:t>
            </a:r>
            <a:endParaRPr kumimoji="1" lang="ja-JP" alt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173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404C0FB-7CD1-7DF7-7C8E-D1DB039C5FEB}"/>
              </a:ext>
            </a:extLst>
          </p:cNvPr>
          <p:cNvSpPr/>
          <p:nvPr/>
        </p:nvSpPr>
        <p:spPr>
          <a:xfrm>
            <a:off x="302673" y="1730392"/>
            <a:ext cx="10073721" cy="3806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+mn-ea"/>
            </a:endParaRPr>
          </a:p>
        </p:txBody>
      </p:sp>
      <p:sp>
        <p:nvSpPr>
          <p:cNvPr id="65" name="1 つの角を切り取った四角形 6">
            <a:extLst>
              <a:ext uri="{FF2B5EF4-FFF2-40B4-BE49-F238E27FC236}">
                <a16:creationId xmlns:a16="http://schemas.microsoft.com/office/drawing/2014/main" id="{F54F22D7-5EEF-74C1-31B5-D3CCF0B1087F}"/>
              </a:ext>
            </a:extLst>
          </p:cNvPr>
          <p:cNvSpPr/>
          <p:nvPr/>
        </p:nvSpPr>
        <p:spPr>
          <a:xfrm>
            <a:off x="950327" y="2114251"/>
            <a:ext cx="4092551" cy="3101920"/>
          </a:xfrm>
          <a:prstGeom prst="snip1Rect">
            <a:avLst>
              <a:gd name="adj" fmla="val 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社内の雰囲気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（会社のアピールポイント）が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分かる写真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（社員旅行、作業中の写真、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社内のミーティングの様子など）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04448E6-2223-34D7-C1F7-DF4DA7383657}"/>
              </a:ext>
            </a:extLst>
          </p:cNvPr>
          <p:cNvSpPr/>
          <p:nvPr/>
        </p:nvSpPr>
        <p:spPr>
          <a:xfrm>
            <a:off x="665163" y="5764528"/>
            <a:ext cx="9361487" cy="52979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9BC0024-3A28-E850-0911-1EEF02ECACD3}"/>
              </a:ext>
            </a:extLst>
          </p:cNvPr>
          <p:cNvSpPr/>
          <p:nvPr/>
        </p:nvSpPr>
        <p:spPr>
          <a:xfrm>
            <a:off x="315419" y="13585243"/>
            <a:ext cx="10060975" cy="36933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9E29400E-4402-0C40-97BB-994AA79B3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9219" y="575432"/>
            <a:ext cx="8794961" cy="1058778"/>
          </a:xfrm>
        </p:spPr>
        <p:txBody>
          <a:bodyPr anchor="ctr" anchorCtr="0">
            <a:noAutofit/>
          </a:bodyPr>
          <a:lstStyle/>
          <a:p>
            <a:r>
              <a:rPr lang="ja-JP" altLang="en-US" sz="3200" b="1" dirty="0">
                <a:latin typeface="+mn-ea"/>
                <a:ea typeface="+mn-ea"/>
              </a:rPr>
              <a:t>会社名</a:t>
            </a:r>
            <a:br>
              <a:rPr lang="en-US" altLang="ja-JP" sz="3200" b="1" dirty="0">
                <a:latin typeface="+mn-ea"/>
                <a:ea typeface="+mn-ea"/>
              </a:rPr>
            </a:br>
            <a:r>
              <a:rPr lang="ja-JP" altLang="en-US" sz="3200" b="1" dirty="0">
                <a:latin typeface="+mn-ea"/>
                <a:ea typeface="+mn-ea"/>
              </a:rPr>
              <a:t>（会社のロゴやフォントをお使いください）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E5E4688-21C0-164E-A1D8-8F1B82D45100}"/>
              </a:ext>
            </a:extLst>
          </p:cNvPr>
          <p:cNvSpPr txBox="1"/>
          <p:nvPr/>
        </p:nvSpPr>
        <p:spPr>
          <a:xfrm>
            <a:off x="742247" y="13637260"/>
            <a:ext cx="8802410" cy="30777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ja-JP" altLang="en-US" sz="1400" b="1" dirty="0">
                <a:latin typeface="+mn-ea"/>
              </a:rPr>
              <a:t>この企業が気になった方は、お近くの紹介担当までお声がけください！事業所番号</a:t>
            </a:r>
            <a:r>
              <a:rPr lang="en-US" altLang="ja-JP" sz="1400" b="1" dirty="0">
                <a:solidFill>
                  <a:srgbClr val="FF0000"/>
                </a:solidFill>
                <a:latin typeface="+mn-ea"/>
              </a:rPr>
              <a:t>×××××</a:t>
            </a:r>
            <a:r>
              <a:rPr lang="ja-JP" altLang="en-US" sz="1400" b="1" dirty="0">
                <a:solidFill>
                  <a:srgbClr val="FF0000"/>
                </a:solidFill>
                <a:latin typeface="+mn-ea"/>
              </a:rPr>
              <a:t>・・・・・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E5E4688-21C0-164E-A1D8-8F1B82D45100}"/>
              </a:ext>
            </a:extLst>
          </p:cNvPr>
          <p:cNvSpPr txBox="1"/>
          <p:nvPr/>
        </p:nvSpPr>
        <p:spPr>
          <a:xfrm>
            <a:off x="8932305" y="14509609"/>
            <a:ext cx="1221809" cy="30777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altLang="ja-JP" sz="1400" dirty="0">
                <a:latin typeface="+mn-ea"/>
              </a:rPr>
              <a:t>R06</a:t>
            </a:r>
            <a:r>
              <a:rPr lang="ja-JP" altLang="en-US" sz="1400" dirty="0">
                <a:latin typeface="+mn-ea"/>
              </a:rPr>
              <a:t>●●●●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00E8C888-E549-E64E-E34B-6A3D3392B7C0}"/>
              </a:ext>
            </a:extLst>
          </p:cNvPr>
          <p:cNvSpPr/>
          <p:nvPr/>
        </p:nvSpPr>
        <p:spPr>
          <a:xfrm>
            <a:off x="665163" y="10040452"/>
            <a:ext cx="9361487" cy="52979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3D02FF45-56BC-1324-5246-F663B4A83364}"/>
              </a:ext>
            </a:extLst>
          </p:cNvPr>
          <p:cNvSpPr/>
          <p:nvPr/>
        </p:nvSpPr>
        <p:spPr>
          <a:xfrm>
            <a:off x="315419" y="286123"/>
            <a:ext cx="10073721" cy="14580796"/>
          </a:xfrm>
          <a:prstGeom prst="roundRect">
            <a:avLst>
              <a:gd name="adj" fmla="val 3217"/>
            </a:avLst>
          </a:prstGeom>
          <a:noFill/>
          <a:ln w="1174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55" name="角丸四角形 60">
            <a:extLst>
              <a:ext uri="{FF2B5EF4-FFF2-40B4-BE49-F238E27FC236}">
                <a16:creationId xmlns:a16="http://schemas.microsoft.com/office/drawing/2014/main" id="{1ECDC220-41F5-C78D-8B38-DBE4EDC18684}"/>
              </a:ext>
            </a:extLst>
          </p:cNvPr>
          <p:cNvSpPr/>
          <p:nvPr/>
        </p:nvSpPr>
        <p:spPr>
          <a:xfrm>
            <a:off x="5579071" y="2238901"/>
            <a:ext cx="374653" cy="37465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latin typeface="+mn-ea"/>
              </a:rPr>
              <a:t>1</a:t>
            </a:r>
            <a:endParaRPr kumimoji="1" lang="ja-JP" altLang="en-US" sz="1600" b="1" dirty="0">
              <a:latin typeface="+mn-ea"/>
            </a:endParaRPr>
          </a:p>
        </p:txBody>
      </p:sp>
      <p:sp>
        <p:nvSpPr>
          <p:cNvPr id="56" name="角丸四角形 62">
            <a:extLst>
              <a:ext uri="{FF2B5EF4-FFF2-40B4-BE49-F238E27FC236}">
                <a16:creationId xmlns:a16="http://schemas.microsoft.com/office/drawing/2014/main" id="{1987AE09-2821-6DAA-0684-56EE1A1ADEFC}"/>
              </a:ext>
            </a:extLst>
          </p:cNvPr>
          <p:cNvSpPr/>
          <p:nvPr/>
        </p:nvSpPr>
        <p:spPr>
          <a:xfrm>
            <a:off x="5579071" y="2887450"/>
            <a:ext cx="374653" cy="37465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latin typeface="+mn-ea"/>
              </a:rPr>
              <a:t>2</a:t>
            </a:r>
            <a:endParaRPr kumimoji="1" lang="ja-JP" altLang="en-US" sz="1600" b="1" dirty="0">
              <a:latin typeface="+mn-ea"/>
            </a:endParaRPr>
          </a:p>
        </p:txBody>
      </p:sp>
      <p:sp>
        <p:nvSpPr>
          <p:cNvPr id="58" name="角丸四角形 64">
            <a:extLst>
              <a:ext uri="{FF2B5EF4-FFF2-40B4-BE49-F238E27FC236}">
                <a16:creationId xmlns:a16="http://schemas.microsoft.com/office/drawing/2014/main" id="{968CCD32-2317-D932-97A8-A0006167C104}"/>
              </a:ext>
            </a:extLst>
          </p:cNvPr>
          <p:cNvSpPr/>
          <p:nvPr/>
        </p:nvSpPr>
        <p:spPr>
          <a:xfrm>
            <a:off x="5579071" y="3535999"/>
            <a:ext cx="374653" cy="37465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latin typeface="+mn-ea"/>
              </a:rPr>
              <a:t>3</a:t>
            </a:r>
            <a:endParaRPr kumimoji="1" lang="ja-JP" altLang="en-US" sz="1600" b="1" dirty="0">
              <a:latin typeface="+mn-ea"/>
            </a:endParaRPr>
          </a:p>
        </p:txBody>
      </p:sp>
      <p:sp>
        <p:nvSpPr>
          <p:cNvPr id="59" name="角丸四角形 65">
            <a:extLst>
              <a:ext uri="{FF2B5EF4-FFF2-40B4-BE49-F238E27FC236}">
                <a16:creationId xmlns:a16="http://schemas.microsoft.com/office/drawing/2014/main" id="{FB2FEF70-7D75-7DEB-04A8-2F3DCF8434D5}"/>
              </a:ext>
            </a:extLst>
          </p:cNvPr>
          <p:cNvSpPr/>
          <p:nvPr/>
        </p:nvSpPr>
        <p:spPr>
          <a:xfrm>
            <a:off x="5579071" y="4184549"/>
            <a:ext cx="374653" cy="37465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latin typeface="+mn-ea"/>
              </a:rPr>
              <a:t>4</a:t>
            </a:r>
            <a:endParaRPr kumimoji="1" lang="ja-JP" altLang="en-US" sz="1600" b="1" dirty="0">
              <a:latin typeface="+mn-ea"/>
            </a:endParaRPr>
          </a:p>
        </p:txBody>
      </p:sp>
      <p:sp>
        <p:nvSpPr>
          <p:cNvPr id="68" name="1 つの角を切り取った四角形 23">
            <a:extLst>
              <a:ext uri="{FF2B5EF4-FFF2-40B4-BE49-F238E27FC236}">
                <a16:creationId xmlns:a16="http://schemas.microsoft.com/office/drawing/2014/main" id="{EE3BE5FB-E45D-FC4A-3FCA-91792F0AA6DC}"/>
              </a:ext>
            </a:extLst>
          </p:cNvPr>
          <p:cNvSpPr/>
          <p:nvPr/>
        </p:nvSpPr>
        <p:spPr>
          <a:xfrm>
            <a:off x="5821251" y="6613394"/>
            <a:ext cx="3797128" cy="2987056"/>
          </a:xfrm>
          <a:prstGeom prst="snip1Rect">
            <a:avLst>
              <a:gd name="adj" fmla="val 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福利厚生に関する写真</a:t>
            </a:r>
          </a:p>
        </p:txBody>
      </p:sp>
      <p:sp>
        <p:nvSpPr>
          <p:cNvPr id="70" name="1 つの角を切り取った四角形 6">
            <a:extLst>
              <a:ext uri="{FF2B5EF4-FFF2-40B4-BE49-F238E27FC236}">
                <a16:creationId xmlns:a16="http://schemas.microsoft.com/office/drawing/2014/main" id="{82D6BF4C-C88C-E5F5-B483-C915FAFA87F8}"/>
              </a:ext>
            </a:extLst>
          </p:cNvPr>
          <p:cNvSpPr/>
          <p:nvPr/>
        </p:nvSpPr>
        <p:spPr>
          <a:xfrm>
            <a:off x="950327" y="10838882"/>
            <a:ext cx="3824883" cy="2506996"/>
          </a:xfrm>
          <a:prstGeom prst="snip1Rect">
            <a:avLst>
              <a:gd name="adj" fmla="val 0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会社の魅力ある写真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3C802D9-AF11-F91E-DDAF-6125C8AB3082}"/>
              </a:ext>
            </a:extLst>
          </p:cNvPr>
          <p:cNvSpPr/>
          <p:nvPr/>
        </p:nvSpPr>
        <p:spPr>
          <a:xfrm>
            <a:off x="8468067" y="3893039"/>
            <a:ext cx="1075941" cy="108230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会社の</a:t>
            </a:r>
            <a:r>
              <a:rPr lang="en-US" altLang="ja-JP" sz="1400" b="1" dirty="0">
                <a:solidFill>
                  <a:schemeClr val="tx1"/>
                </a:solidFill>
                <a:latin typeface="+mn-ea"/>
              </a:rPr>
              <a:t>HP</a:t>
            </a:r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に飛ぶ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ja-JP" sz="1400" b="1" dirty="0">
                <a:solidFill>
                  <a:schemeClr val="tx1"/>
                </a:solidFill>
                <a:latin typeface="+mn-ea"/>
              </a:rPr>
              <a:t>QR</a:t>
            </a:r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コード</a:t>
            </a:r>
          </a:p>
        </p:txBody>
      </p:sp>
      <p:sp>
        <p:nvSpPr>
          <p:cNvPr id="10" name="円/楕円 17">
            <a:extLst>
              <a:ext uri="{FF2B5EF4-FFF2-40B4-BE49-F238E27FC236}">
                <a16:creationId xmlns:a16="http://schemas.microsoft.com/office/drawing/2014/main" id="{BCDD077F-0CCE-7D7D-2A40-CCF18EA828B1}"/>
              </a:ext>
            </a:extLst>
          </p:cNvPr>
          <p:cNvSpPr/>
          <p:nvPr/>
        </p:nvSpPr>
        <p:spPr>
          <a:xfrm>
            <a:off x="8393696" y="1983936"/>
            <a:ext cx="1224683" cy="1348781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社長の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+mn-ea"/>
              </a:rPr>
              <a:t>写真</a:t>
            </a:r>
            <a:endParaRPr lang="en-US" altLang="ja-JP" sz="14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32ECCFD-8E45-E93F-620D-80F79230D6F6}"/>
              </a:ext>
            </a:extLst>
          </p:cNvPr>
          <p:cNvSpPr txBox="1"/>
          <p:nvPr/>
        </p:nvSpPr>
        <p:spPr>
          <a:xfrm>
            <a:off x="8554632" y="3368757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○○社長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EE4D205-157A-BD14-BD97-B322E36D7F7F}"/>
              </a:ext>
            </a:extLst>
          </p:cNvPr>
          <p:cNvSpPr txBox="1"/>
          <p:nvPr/>
        </p:nvSpPr>
        <p:spPr>
          <a:xfrm>
            <a:off x="8554632" y="5020668"/>
            <a:ext cx="9028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会社情報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A05E5CA-1BD8-48D5-AB4F-EBCBC16FF3E5}"/>
              </a:ext>
            </a:extLst>
          </p:cNvPr>
          <p:cNvSpPr txBox="1"/>
          <p:nvPr/>
        </p:nvSpPr>
        <p:spPr>
          <a:xfrm>
            <a:off x="742247" y="13637260"/>
            <a:ext cx="8802410" cy="30777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ja-JP" altLang="en-US" sz="1400" b="1" dirty="0">
                <a:latin typeface="+mn-ea"/>
              </a:rPr>
              <a:t>この企業が気になった方は、お近くの紹介担当までお声がけください！事業所番号</a:t>
            </a:r>
            <a:r>
              <a:rPr lang="en-US" altLang="ja-JP" sz="1400" b="1" dirty="0">
                <a:solidFill>
                  <a:srgbClr val="FF0000"/>
                </a:solidFill>
                <a:latin typeface="+mn-ea"/>
              </a:rPr>
              <a:t>×××××</a:t>
            </a:r>
            <a:r>
              <a:rPr lang="ja-JP" altLang="en-US" sz="1400" b="1" dirty="0">
                <a:solidFill>
                  <a:srgbClr val="FF0000"/>
                </a:solidFill>
                <a:latin typeface="+mn-ea"/>
              </a:rPr>
              <a:t>・・・・・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F26B6C6-81D5-8E29-5A1F-35FD7B65CBAD}"/>
              </a:ext>
            </a:extLst>
          </p:cNvPr>
          <p:cNvSpPr txBox="1"/>
          <p:nvPr/>
        </p:nvSpPr>
        <p:spPr>
          <a:xfrm>
            <a:off x="6025385" y="2228420"/>
            <a:ext cx="18321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業種：</a:t>
            </a:r>
            <a:r>
              <a:rPr kumimoji="1" lang="ja-JP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●●●●●</a:t>
            </a:r>
            <a:endParaRPr kumimoji="1" lang="en-US" altLang="ja-JP" sz="1400" b="1" spc="1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448C025-6418-5497-827F-3C1514A1CF4D}"/>
              </a:ext>
            </a:extLst>
          </p:cNvPr>
          <p:cNvSpPr txBox="1"/>
          <p:nvPr/>
        </p:nvSpPr>
        <p:spPr>
          <a:xfrm>
            <a:off x="6025385" y="2910340"/>
            <a:ext cx="18321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創立：</a:t>
            </a:r>
            <a:r>
              <a:rPr kumimoji="1" lang="ja-JP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●●</a:t>
            </a:r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年</a:t>
            </a:r>
            <a:r>
              <a:rPr kumimoji="1" lang="ja-JP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●</a:t>
            </a:r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月</a:t>
            </a:r>
            <a:endParaRPr kumimoji="1" lang="en-US" altLang="ja-JP" sz="1400" b="1" spc="1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C311C4D-1376-EA66-89A0-28CB66A2BC51}"/>
              </a:ext>
            </a:extLst>
          </p:cNvPr>
          <p:cNvSpPr txBox="1"/>
          <p:nvPr/>
        </p:nvSpPr>
        <p:spPr>
          <a:xfrm>
            <a:off x="6025385" y="3569436"/>
            <a:ext cx="18321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従業員数：</a:t>
            </a:r>
            <a:r>
              <a:rPr kumimoji="1" lang="ja-JP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●</a:t>
            </a:r>
            <a:r>
              <a:rPr kumimoji="1" lang="zh-TW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人</a:t>
            </a:r>
            <a:endParaRPr kumimoji="1" lang="en-US" altLang="ja-JP" sz="1400" b="1" spc="1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5B522F1-FAED-14DA-5C03-309585B5413E}"/>
              </a:ext>
            </a:extLst>
          </p:cNvPr>
          <p:cNvSpPr txBox="1"/>
          <p:nvPr/>
        </p:nvSpPr>
        <p:spPr>
          <a:xfrm>
            <a:off x="6025385" y="4217986"/>
            <a:ext cx="23307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spc="15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職種： ●●●●●</a:t>
            </a:r>
            <a:endParaRPr kumimoji="1" lang="en-US" altLang="ja-JP" sz="1400" b="1" spc="15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22F0A09-A506-2754-3622-98933ABD2BE5}"/>
              </a:ext>
            </a:extLst>
          </p:cNvPr>
          <p:cNvSpPr txBox="1"/>
          <p:nvPr/>
        </p:nvSpPr>
        <p:spPr>
          <a:xfrm>
            <a:off x="5256304" y="10819633"/>
            <a:ext cx="428835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・会社のアピールポイント</a:t>
            </a:r>
            <a:endParaRPr lang="en-US" altLang="ja-JP" sz="16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endParaRPr lang="en-US" altLang="ja-JP" sz="16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r>
              <a:rPr lang="ja-JP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rPr>
              <a:t>・どんな人材を求めてるかを記載ください。</a:t>
            </a:r>
            <a:endParaRPr lang="en-US" altLang="ja-JP" sz="1600" b="1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  <a:p>
            <a:endParaRPr lang="en-US" altLang="ja-JP" sz="1600" b="1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600" b="1" dirty="0">
                <a:solidFill>
                  <a:srgbClr val="FF0000"/>
                </a:solidFill>
                <a:latin typeface="+mn-ea"/>
              </a:rPr>
              <a:t>（</a:t>
            </a:r>
            <a:r>
              <a:rPr lang="en-US" altLang="ja-JP" sz="1600" b="1" dirty="0">
                <a:solidFill>
                  <a:srgbClr val="FF0000"/>
                </a:solidFill>
                <a:latin typeface="+mn-ea"/>
              </a:rPr>
              <a:t>10</a:t>
            </a:r>
            <a:r>
              <a:rPr lang="ja-JP" altLang="en-US" sz="1600" b="1" dirty="0">
                <a:solidFill>
                  <a:srgbClr val="FF0000"/>
                </a:solidFill>
                <a:latin typeface="+mn-ea"/>
              </a:rPr>
              <a:t>行程度でお願いします。）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85F412E-B4B1-3815-1F73-BE416D750455}"/>
              </a:ext>
            </a:extLst>
          </p:cNvPr>
          <p:cNvSpPr txBox="1"/>
          <p:nvPr/>
        </p:nvSpPr>
        <p:spPr>
          <a:xfrm>
            <a:off x="921819" y="6613394"/>
            <a:ext cx="43113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+mn-ea"/>
              </a:rPr>
              <a:t>福利厚生等の記載をお願いします</a:t>
            </a:r>
            <a:endParaRPr lang="en-US" altLang="ja-JP" sz="1400" b="1" dirty="0">
              <a:latin typeface="+mn-ea"/>
            </a:endParaRPr>
          </a:p>
          <a:p>
            <a:endParaRPr lang="en-US" altLang="ja-JP" sz="1400" b="1" dirty="0">
              <a:solidFill>
                <a:srgbClr val="FF0000"/>
              </a:solidFill>
              <a:latin typeface="+mn-ea"/>
            </a:endParaRPr>
          </a:p>
          <a:p>
            <a:r>
              <a:rPr lang="ja-JP" altLang="en-US" sz="1400" b="1" dirty="0">
                <a:solidFill>
                  <a:srgbClr val="FF0000"/>
                </a:solidFill>
                <a:latin typeface="+mn-ea"/>
              </a:rPr>
              <a:t>（６行程度でお願いします。）</a:t>
            </a:r>
            <a:endParaRPr lang="en-US" altLang="ja-JP" sz="14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5B088F73-D59F-3EF5-A092-00CA931F1122}"/>
              </a:ext>
            </a:extLst>
          </p:cNvPr>
          <p:cNvSpPr txBox="1"/>
          <p:nvPr/>
        </p:nvSpPr>
        <p:spPr>
          <a:xfrm>
            <a:off x="887179" y="5826582"/>
            <a:ext cx="60516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spc="300" dirty="0">
                <a:solidFill>
                  <a:schemeClr val="bg1"/>
                </a:solidFill>
                <a:latin typeface="+mn-ea"/>
              </a:rPr>
              <a:t>福利厚生等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BF98255-E782-F21E-30AF-A2C1D994F887}"/>
              </a:ext>
            </a:extLst>
          </p:cNvPr>
          <p:cNvSpPr txBox="1"/>
          <p:nvPr/>
        </p:nvSpPr>
        <p:spPr>
          <a:xfrm>
            <a:off x="887179" y="10092804"/>
            <a:ext cx="60516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400" b="1" spc="300" dirty="0">
                <a:solidFill>
                  <a:schemeClr val="bg1"/>
                </a:solidFill>
                <a:latin typeface="+mn-ea"/>
              </a:rPr>
              <a:t>会社からのメッセージ！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BFF60920-C09F-7B92-0C4C-3FB3B85C451A}"/>
              </a:ext>
            </a:extLst>
          </p:cNvPr>
          <p:cNvSpPr/>
          <p:nvPr/>
        </p:nvSpPr>
        <p:spPr>
          <a:xfrm>
            <a:off x="2424658" y="14298947"/>
            <a:ext cx="2808486" cy="36933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ja-JP" altLang="en-US" b="1" kern="100">
                <a:latin typeface="HG丸ｺﾞｼｯｸM-PRO"/>
                <a:ea typeface="HG丸ｺﾞｼｯｸM-PRO"/>
                <a:cs typeface="Times New Roman"/>
              </a:rPr>
              <a:t>ハローワーク 加賀</a:t>
            </a:r>
            <a:endParaRPr lang="ja-JP" altLang="en-US">
              <a:latin typeface="HG丸ｺﾞｼｯｸM-PRO"/>
              <a:ea typeface="HG丸ｺﾞｼｯｸM-PRO"/>
              <a:cs typeface="Times New Roman"/>
            </a:endParaRPr>
          </a:p>
        </p:txBody>
      </p:sp>
      <p:sp>
        <p:nvSpPr>
          <p:cNvPr id="42" name="四角形吹き出し 41"/>
          <p:cNvSpPr/>
          <p:nvPr/>
        </p:nvSpPr>
        <p:spPr>
          <a:xfrm>
            <a:off x="5217191" y="4601940"/>
            <a:ext cx="3250876" cy="1113710"/>
          </a:xfrm>
          <a:prstGeom prst="wedgeRectCallout">
            <a:avLst>
              <a:gd name="adj1" fmla="val 55838"/>
              <a:gd name="adj2" fmla="val -18920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5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写真はなくても構いません。</a:t>
            </a:r>
            <a:endParaRPr lang="en-US" altLang="ja-JP" sz="15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5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写真を入れていただける場合、</a:t>
            </a:r>
            <a:endParaRPr lang="en-US" altLang="ja-JP" sz="15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5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「社長」という呼び名は、適宜（「</a:t>
            </a:r>
            <a:r>
              <a:rPr lang="en-US" altLang="ja-JP" sz="15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CEO</a:t>
            </a:r>
            <a:r>
              <a:rPr lang="ja-JP" altLang="en-US" sz="15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」など）修正ください。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63C802D9-AF11-F91E-DDAF-6125C8AB3082}"/>
              </a:ext>
            </a:extLst>
          </p:cNvPr>
          <p:cNvSpPr/>
          <p:nvPr/>
        </p:nvSpPr>
        <p:spPr>
          <a:xfrm>
            <a:off x="9391537" y="13409137"/>
            <a:ext cx="765918" cy="75951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9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QR</a:t>
            </a:r>
            <a:r>
              <a:rPr lang="ja-JP" altLang="en-US" sz="9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コード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9EE4D205-157A-BD14-BD97-B322E36D7F7F}"/>
              </a:ext>
            </a:extLst>
          </p:cNvPr>
          <p:cNvSpPr txBox="1"/>
          <p:nvPr/>
        </p:nvSpPr>
        <p:spPr>
          <a:xfrm>
            <a:off x="9086623" y="14208654"/>
            <a:ext cx="137574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ハローワーク求人</a:t>
            </a:r>
          </a:p>
        </p:txBody>
      </p:sp>
      <p:graphicFrame>
        <p:nvGraphicFramePr>
          <p:cNvPr id="7" name="オブジェクト 6">
            <a:extLst>
              <a:ext uri="{FF2B5EF4-FFF2-40B4-BE49-F238E27FC236}">
                <a16:creationId xmlns:a16="http://schemas.microsoft.com/office/drawing/2014/main" id="{F8CC4981-D5BD-AA7F-1C3B-783276E67D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5852" y="14087254"/>
          <a:ext cx="161925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ビットマップ イメージ" r:id="rId2" imgW="1618681" imgH="580701" progId="Paint.Picture">
                  <p:embed/>
                </p:oleObj>
              </mc:Choice>
              <mc:Fallback>
                <p:oleObj name="ビットマップ イメージ" r:id="rId2" imgW="1618681" imgH="580701" progId="Paint.Picture">
                  <p:embed/>
                  <p:pic>
                    <p:nvPicPr>
                      <p:cNvPr id="7" name="オブジェクト 6">
                        <a:extLst>
                          <a:ext uri="{FF2B5EF4-FFF2-40B4-BE49-F238E27FC236}">
                            <a16:creationId xmlns:a16="http://schemas.microsoft.com/office/drawing/2014/main" id="{F8CC4981-D5BD-AA7F-1C3B-783276E67D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95852" y="14087254"/>
                        <a:ext cx="1619250" cy="58102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四角形吹き出し 32"/>
          <p:cNvSpPr/>
          <p:nvPr/>
        </p:nvSpPr>
        <p:spPr>
          <a:xfrm>
            <a:off x="6491160" y="12185931"/>
            <a:ext cx="2942706" cy="1024347"/>
          </a:xfrm>
          <a:prstGeom prst="wedgeRectCallout">
            <a:avLst>
              <a:gd name="adj1" fmla="val 65441"/>
              <a:gd name="adj2" fmla="val 7735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rgbClr val="FF0000"/>
                </a:solidFill>
                <a:latin typeface="+mn-ea"/>
              </a:rPr>
              <a:t>こちらで事業所番号等を</a:t>
            </a:r>
            <a:endParaRPr lang="en-US" altLang="ja-JP" dirty="0">
              <a:solidFill>
                <a:srgbClr val="FF0000"/>
              </a:solidFill>
              <a:latin typeface="+mn-ea"/>
            </a:endParaRPr>
          </a:p>
          <a:p>
            <a:pPr algn="ctr"/>
            <a:r>
              <a:rPr lang="ja-JP" altLang="en-US" dirty="0">
                <a:solidFill>
                  <a:srgbClr val="FF0000"/>
                </a:solidFill>
                <a:latin typeface="+mn-ea"/>
              </a:rPr>
              <a:t>入れます。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7AA9FF0-77D3-5CB5-4677-0169448BFEB6}"/>
              </a:ext>
            </a:extLst>
          </p:cNvPr>
          <p:cNvSpPr/>
          <p:nvPr/>
        </p:nvSpPr>
        <p:spPr>
          <a:xfrm>
            <a:off x="1" y="1"/>
            <a:ext cx="575432" cy="575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>
                <a:solidFill>
                  <a:srgbClr val="FF0000"/>
                </a:solidFill>
              </a:rPr>
              <a:t>4</a:t>
            </a:r>
            <a:endParaRPr kumimoji="1" lang="ja-JP" alt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704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27359603F132946B1F2CB5A6A4735F6" ma:contentTypeVersion="14" ma:contentTypeDescription="新しいドキュメントを作成します。" ma:contentTypeScope="" ma:versionID="3ff77bbd7203d3fe725cbc47b4a6b78d">
  <xsd:schema xmlns:xsd="http://www.w3.org/2001/XMLSchema" xmlns:xs="http://www.w3.org/2001/XMLSchema" xmlns:p="http://schemas.microsoft.com/office/2006/metadata/properties" xmlns:ns2="a2ddd799-79b7-4eaf-afc6-305f75d7a802" xmlns:ns3="44856c1c-163a-4db4-9f2d-e69ab44d016d" targetNamespace="http://schemas.microsoft.com/office/2006/metadata/properties" ma:root="true" ma:fieldsID="801c80c4403f8ff596adde544826a13f" ns2:_="" ns3:_="">
    <xsd:import namespace="a2ddd799-79b7-4eaf-afc6-305f75d7a802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ddd799-79b7-4eaf-afc6-305f75d7a802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00e4d622-9abd-499d-81de-7a8194b1d607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a2ddd799-79b7-4eaf-afc6-305f75d7a802">
      <UserInfo>
        <DisplayName/>
        <AccountId xsi:nil="true"/>
        <AccountType/>
      </UserInfo>
    </Owner>
    <TaxCatchAll xmlns="44856c1c-163a-4db4-9f2d-e69ab44d016d" xsi:nil="true"/>
    <lcf76f155ced4ddcb4097134ff3c332f xmlns="a2ddd799-79b7-4eaf-afc6-305f75d7a80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C862006-7AFD-4312-B831-CD135AAB8A4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DE392B-1175-480B-B881-BFFF91E379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ddd799-79b7-4eaf-afc6-305f75d7a802"/>
    <ds:schemaRef ds:uri="44856c1c-163a-4db4-9f2d-e69ab44d016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A1D75D-1B80-4C55-8FF1-FDAADCFA645F}">
  <ds:schemaRefs>
    <ds:schemaRef ds:uri="http://www.w3.org/XML/1998/namespace"/>
    <ds:schemaRef ds:uri="a2ddd799-79b7-4eaf-afc6-305f75d7a802"/>
    <ds:schemaRef ds:uri="http://purl.org/dc/elements/1.1/"/>
    <ds:schemaRef ds:uri="http://purl.org/dc/terms/"/>
    <ds:schemaRef ds:uri="44856c1c-163a-4db4-9f2d-e69ab44d016d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Words>1017</Words>
  <PresentationFormat>ユーザー設定</PresentationFormat>
  <Paragraphs>185</Paragraphs>
  <Slides>4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HG丸ｺﾞｼｯｸM-PRO</vt:lpstr>
      <vt:lpstr>游ゴシック</vt:lpstr>
      <vt:lpstr>Arial</vt:lpstr>
      <vt:lpstr>Office テーマ</vt:lpstr>
      <vt:lpstr>ビットマップ イメージ</vt:lpstr>
      <vt:lpstr>会社名 （会社のロゴやフォントをお使いください）</vt:lpstr>
      <vt:lpstr>会社名 （会社のロゴやフォントをお使いください）</vt:lpstr>
      <vt:lpstr>会社名 （会社のロゴやフォントをお使いください）</vt:lpstr>
      <vt:lpstr>会社名 （会社のロゴやフォントをお使いください）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0x010100E27359603F132946B1F2CB5A6A4735F6</vt:lpwstr>
  </property>
  <property fmtid="{D5CDD505-2E9C-101B-9397-08002B2CF9AE}" pid="3" name="MediaServiceImageTags">
    <vt:lpwstr/>
  </property>
</Properties>
</file>