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44" r:id="rId2"/>
  </p:sldMasterIdLst>
  <p:sldIdLst>
    <p:sldId id="260" r:id="rId3"/>
    <p:sldId id="257" r:id="rId4"/>
  </p:sldIdLst>
  <p:sldSz cx="7199313" cy="10188575"/>
  <p:notesSz cx="6805613" cy="9939338"/>
  <p:defaultTextStyle>
    <a:defPPr>
      <a:defRPr lang="en-US"/>
    </a:defPPr>
    <a:lvl1pPr marL="0" algn="l" defTabSz="45718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4" algn="l" defTabSz="45718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68" algn="l" defTabSz="45718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52" algn="l" defTabSz="45718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35" algn="l" defTabSz="45718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19" algn="l" defTabSz="45718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03" algn="l" defTabSz="45718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87" algn="l" defTabSz="45718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70" algn="l" defTabSz="45718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FFDD"/>
    <a:srgbClr val="CDFFD2"/>
    <a:srgbClr val="FFD6B7"/>
    <a:srgbClr val="FFC497"/>
    <a:srgbClr val="FFFFD0"/>
    <a:srgbClr val="D5E3FF"/>
    <a:srgbClr val="FFC9ED"/>
    <a:srgbClr val="FFFF9F"/>
    <a:srgbClr val="FFBDE9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06" autoAdjust="0"/>
    <p:restoredTop sz="94660"/>
  </p:normalViewPr>
  <p:slideViewPr>
    <p:cSldViewPr snapToGrid="0">
      <p:cViewPr>
        <p:scale>
          <a:sx n="100" d="100"/>
          <a:sy n="100" d="100"/>
        </p:scale>
        <p:origin x="1200" y="-16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Masters/slideMaster2.xml" Type="http://schemas.openxmlformats.org/officeDocument/2006/relationships/slideMaster"/><Relationship Id="rId3" Target="slides/slide1.xml" Type="http://schemas.openxmlformats.org/officeDocument/2006/relationships/slide"/><Relationship Id="rId4" Target="slides/slide2.xml" Type="http://schemas.openxmlformats.org/officeDocument/2006/relationships/slide"/><Relationship Id="rId5" Target="presProps.xml" Type="http://schemas.openxmlformats.org/officeDocument/2006/relationships/presProps"/><Relationship Id="rId6" Target="viewProps.xml" Type="http://schemas.openxmlformats.org/officeDocument/2006/relationships/viewProps"/><Relationship Id="rId7" Target="theme/theme1.xml" Type="http://schemas.openxmlformats.org/officeDocument/2006/relationships/theme"/><Relationship Id="rId8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667437"/>
            <a:ext cx="6119416" cy="3547134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5351361"/>
            <a:ext cx="5399485" cy="2459880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C30E9-4D60-4BA5-8B03-EEF54D2A6FBA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66EC-5C4E-4C3F-B71E-FC190B7E74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6992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C30E9-4D60-4BA5-8B03-EEF54D2A6FBA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66EC-5C4E-4C3F-B71E-FC190B7E74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272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542447"/>
            <a:ext cx="1552352" cy="8634346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4" y="542447"/>
            <a:ext cx="4567064" cy="863434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C30E9-4D60-4BA5-8B03-EEF54D2A6FBA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66EC-5C4E-4C3F-B71E-FC190B7E74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4034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667437"/>
            <a:ext cx="6119416" cy="3547133"/>
          </a:xfrm>
        </p:spPr>
        <p:txBody>
          <a:bodyPr anchor="b"/>
          <a:lstStyle>
            <a:lvl1pPr algn="ctr">
              <a:defRPr sz="466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5351361"/>
            <a:ext cx="5399485" cy="2459880"/>
          </a:xfrm>
        </p:spPr>
        <p:txBody>
          <a:bodyPr/>
          <a:lstStyle>
            <a:lvl1pPr marL="0" indent="0" algn="ctr">
              <a:buNone/>
              <a:defRPr sz="1866"/>
            </a:lvl1pPr>
            <a:lvl2pPr marL="355415" indent="0" algn="ctr">
              <a:buNone/>
              <a:defRPr sz="1555"/>
            </a:lvl2pPr>
            <a:lvl3pPr marL="710829" indent="0" algn="ctr">
              <a:buNone/>
              <a:defRPr sz="1399"/>
            </a:lvl3pPr>
            <a:lvl4pPr marL="1066243" indent="0" algn="ctr">
              <a:buNone/>
              <a:defRPr sz="1244"/>
            </a:lvl4pPr>
            <a:lvl5pPr marL="1421657" indent="0" algn="ctr">
              <a:buNone/>
              <a:defRPr sz="1244"/>
            </a:lvl5pPr>
            <a:lvl6pPr marL="1777072" indent="0" algn="ctr">
              <a:buNone/>
              <a:defRPr sz="1244"/>
            </a:lvl6pPr>
            <a:lvl7pPr marL="2132487" indent="0" algn="ctr">
              <a:buNone/>
              <a:defRPr sz="1244"/>
            </a:lvl7pPr>
            <a:lvl8pPr marL="2487901" indent="0" algn="ctr">
              <a:buNone/>
              <a:defRPr sz="1244"/>
            </a:lvl8pPr>
            <a:lvl9pPr marL="2843316" indent="0" algn="ctr">
              <a:buNone/>
              <a:defRPr sz="1244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C30E9-4D60-4BA5-8B03-EEF54D2A6FBA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66EC-5C4E-4C3F-B71E-FC190B7E74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495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C30E9-4D60-4BA5-8B03-EEF54D2A6FBA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66EC-5C4E-4C3F-B71E-FC190B7E74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6089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2540071"/>
            <a:ext cx="6209408" cy="4238163"/>
          </a:xfrm>
        </p:spPr>
        <p:txBody>
          <a:bodyPr anchor="b"/>
          <a:lstStyle>
            <a:lvl1pPr>
              <a:defRPr sz="466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6818329"/>
            <a:ext cx="6209408" cy="2228750"/>
          </a:xfrm>
        </p:spPr>
        <p:txBody>
          <a:bodyPr/>
          <a:lstStyle>
            <a:lvl1pPr marL="0" indent="0">
              <a:buNone/>
              <a:defRPr sz="1866">
                <a:solidFill>
                  <a:schemeClr val="tx1"/>
                </a:solidFill>
              </a:defRPr>
            </a:lvl1pPr>
            <a:lvl2pPr marL="355415" indent="0">
              <a:buNone/>
              <a:defRPr sz="1555">
                <a:solidFill>
                  <a:schemeClr val="tx1">
                    <a:tint val="75000"/>
                  </a:schemeClr>
                </a:solidFill>
              </a:defRPr>
            </a:lvl2pPr>
            <a:lvl3pPr marL="710829" indent="0">
              <a:buNone/>
              <a:defRPr sz="1399">
                <a:solidFill>
                  <a:schemeClr val="tx1">
                    <a:tint val="75000"/>
                  </a:schemeClr>
                </a:solidFill>
              </a:defRPr>
            </a:lvl3pPr>
            <a:lvl4pPr marL="1066243" indent="0">
              <a:buNone/>
              <a:defRPr sz="1244">
                <a:solidFill>
                  <a:schemeClr val="tx1">
                    <a:tint val="75000"/>
                  </a:schemeClr>
                </a:solidFill>
              </a:defRPr>
            </a:lvl4pPr>
            <a:lvl5pPr marL="1421657" indent="0">
              <a:buNone/>
              <a:defRPr sz="1244">
                <a:solidFill>
                  <a:schemeClr val="tx1">
                    <a:tint val="75000"/>
                  </a:schemeClr>
                </a:solidFill>
              </a:defRPr>
            </a:lvl5pPr>
            <a:lvl6pPr marL="1777072" indent="0">
              <a:buNone/>
              <a:defRPr sz="1244">
                <a:solidFill>
                  <a:schemeClr val="tx1">
                    <a:tint val="75000"/>
                  </a:schemeClr>
                </a:solidFill>
              </a:defRPr>
            </a:lvl6pPr>
            <a:lvl7pPr marL="2132487" indent="0">
              <a:buNone/>
              <a:defRPr sz="1244">
                <a:solidFill>
                  <a:schemeClr val="tx1">
                    <a:tint val="75000"/>
                  </a:schemeClr>
                </a:solidFill>
              </a:defRPr>
            </a:lvl7pPr>
            <a:lvl8pPr marL="2487901" indent="0">
              <a:buNone/>
              <a:defRPr sz="1244">
                <a:solidFill>
                  <a:schemeClr val="tx1">
                    <a:tint val="75000"/>
                  </a:schemeClr>
                </a:solidFill>
              </a:defRPr>
            </a:lvl8pPr>
            <a:lvl9pPr marL="2843316" indent="0">
              <a:buNone/>
              <a:defRPr sz="12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C30E9-4D60-4BA5-8B03-EEF54D2A6FBA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66EC-5C4E-4C3F-B71E-FC190B7E74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3819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2712236"/>
            <a:ext cx="3059708" cy="646455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2712236"/>
            <a:ext cx="3059708" cy="646455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C30E9-4D60-4BA5-8B03-EEF54D2A6FBA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66EC-5C4E-4C3F-B71E-FC190B7E74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26212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542450"/>
            <a:ext cx="6209408" cy="196932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2497617"/>
            <a:ext cx="3045646" cy="1224043"/>
          </a:xfrm>
        </p:spPr>
        <p:txBody>
          <a:bodyPr anchor="b"/>
          <a:lstStyle>
            <a:lvl1pPr marL="0" indent="0">
              <a:buNone/>
              <a:defRPr sz="1866" b="1"/>
            </a:lvl1pPr>
            <a:lvl2pPr marL="355415" indent="0">
              <a:buNone/>
              <a:defRPr sz="1555" b="1"/>
            </a:lvl2pPr>
            <a:lvl3pPr marL="710829" indent="0">
              <a:buNone/>
              <a:defRPr sz="1399" b="1"/>
            </a:lvl3pPr>
            <a:lvl4pPr marL="1066243" indent="0">
              <a:buNone/>
              <a:defRPr sz="1244" b="1"/>
            </a:lvl4pPr>
            <a:lvl5pPr marL="1421657" indent="0">
              <a:buNone/>
              <a:defRPr sz="1244" b="1"/>
            </a:lvl5pPr>
            <a:lvl6pPr marL="1777072" indent="0">
              <a:buNone/>
              <a:defRPr sz="1244" b="1"/>
            </a:lvl6pPr>
            <a:lvl7pPr marL="2132487" indent="0">
              <a:buNone/>
              <a:defRPr sz="1244" b="1"/>
            </a:lvl7pPr>
            <a:lvl8pPr marL="2487901" indent="0">
              <a:buNone/>
              <a:defRPr sz="1244" b="1"/>
            </a:lvl8pPr>
            <a:lvl9pPr marL="2843316" indent="0">
              <a:buNone/>
              <a:defRPr sz="124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3721660"/>
            <a:ext cx="3045646" cy="547400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3" y="2497617"/>
            <a:ext cx="3060646" cy="1224043"/>
          </a:xfrm>
        </p:spPr>
        <p:txBody>
          <a:bodyPr anchor="b"/>
          <a:lstStyle>
            <a:lvl1pPr marL="0" indent="0">
              <a:buNone/>
              <a:defRPr sz="1866" b="1"/>
            </a:lvl1pPr>
            <a:lvl2pPr marL="355415" indent="0">
              <a:buNone/>
              <a:defRPr sz="1555" b="1"/>
            </a:lvl2pPr>
            <a:lvl3pPr marL="710829" indent="0">
              <a:buNone/>
              <a:defRPr sz="1399" b="1"/>
            </a:lvl3pPr>
            <a:lvl4pPr marL="1066243" indent="0">
              <a:buNone/>
              <a:defRPr sz="1244" b="1"/>
            </a:lvl4pPr>
            <a:lvl5pPr marL="1421657" indent="0">
              <a:buNone/>
              <a:defRPr sz="1244" b="1"/>
            </a:lvl5pPr>
            <a:lvl6pPr marL="1777072" indent="0">
              <a:buNone/>
              <a:defRPr sz="1244" b="1"/>
            </a:lvl6pPr>
            <a:lvl7pPr marL="2132487" indent="0">
              <a:buNone/>
              <a:defRPr sz="1244" b="1"/>
            </a:lvl7pPr>
            <a:lvl8pPr marL="2487901" indent="0">
              <a:buNone/>
              <a:defRPr sz="1244" b="1"/>
            </a:lvl8pPr>
            <a:lvl9pPr marL="2843316" indent="0">
              <a:buNone/>
              <a:defRPr sz="124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3" y="3721660"/>
            <a:ext cx="3060646" cy="547400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C30E9-4D60-4BA5-8B03-EEF54D2A6FBA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66EC-5C4E-4C3F-B71E-FC190B7E74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00535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C30E9-4D60-4BA5-8B03-EEF54D2A6FBA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66EC-5C4E-4C3F-B71E-FC190B7E74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9529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C30E9-4D60-4BA5-8B03-EEF54D2A6FBA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66EC-5C4E-4C3F-B71E-FC190B7E74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02675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679239"/>
            <a:ext cx="2321966" cy="2377334"/>
          </a:xfrm>
        </p:spPr>
        <p:txBody>
          <a:bodyPr anchor="b"/>
          <a:lstStyle>
            <a:lvl1pPr>
              <a:defRPr sz="2488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1466969"/>
            <a:ext cx="3644652" cy="7240492"/>
          </a:xfrm>
        </p:spPr>
        <p:txBody>
          <a:bodyPr/>
          <a:lstStyle>
            <a:lvl1pPr>
              <a:defRPr sz="2488"/>
            </a:lvl1pPr>
            <a:lvl2pPr>
              <a:defRPr sz="2176"/>
            </a:lvl2pPr>
            <a:lvl3pPr>
              <a:defRPr sz="1866"/>
            </a:lvl3pPr>
            <a:lvl4pPr>
              <a:defRPr sz="1555"/>
            </a:lvl4pPr>
            <a:lvl5pPr>
              <a:defRPr sz="1555"/>
            </a:lvl5pPr>
            <a:lvl6pPr>
              <a:defRPr sz="1555"/>
            </a:lvl6pPr>
            <a:lvl7pPr>
              <a:defRPr sz="1555"/>
            </a:lvl7pPr>
            <a:lvl8pPr>
              <a:defRPr sz="1555"/>
            </a:lvl8pPr>
            <a:lvl9pPr>
              <a:defRPr sz="155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3056573"/>
            <a:ext cx="2321966" cy="5662678"/>
          </a:xfrm>
        </p:spPr>
        <p:txBody>
          <a:bodyPr/>
          <a:lstStyle>
            <a:lvl1pPr marL="0" indent="0">
              <a:buNone/>
              <a:defRPr sz="1244"/>
            </a:lvl1pPr>
            <a:lvl2pPr marL="355415" indent="0">
              <a:buNone/>
              <a:defRPr sz="1088"/>
            </a:lvl2pPr>
            <a:lvl3pPr marL="710829" indent="0">
              <a:buNone/>
              <a:defRPr sz="933"/>
            </a:lvl3pPr>
            <a:lvl4pPr marL="1066243" indent="0">
              <a:buNone/>
              <a:defRPr sz="777"/>
            </a:lvl4pPr>
            <a:lvl5pPr marL="1421657" indent="0">
              <a:buNone/>
              <a:defRPr sz="777"/>
            </a:lvl5pPr>
            <a:lvl6pPr marL="1777072" indent="0">
              <a:buNone/>
              <a:defRPr sz="777"/>
            </a:lvl6pPr>
            <a:lvl7pPr marL="2132487" indent="0">
              <a:buNone/>
              <a:defRPr sz="777"/>
            </a:lvl7pPr>
            <a:lvl8pPr marL="2487901" indent="0">
              <a:buNone/>
              <a:defRPr sz="777"/>
            </a:lvl8pPr>
            <a:lvl9pPr marL="2843316" indent="0">
              <a:buNone/>
              <a:defRPr sz="77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C30E9-4D60-4BA5-8B03-EEF54D2A6FBA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66EC-5C4E-4C3F-B71E-FC190B7E74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6644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C30E9-4D60-4BA5-8B03-EEF54D2A6FBA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66EC-5C4E-4C3F-B71E-FC190B7E74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1630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679239"/>
            <a:ext cx="2321966" cy="2377334"/>
          </a:xfrm>
        </p:spPr>
        <p:txBody>
          <a:bodyPr anchor="b"/>
          <a:lstStyle>
            <a:lvl1pPr>
              <a:defRPr sz="2488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1466969"/>
            <a:ext cx="3644652" cy="7240492"/>
          </a:xfrm>
        </p:spPr>
        <p:txBody>
          <a:bodyPr anchor="t"/>
          <a:lstStyle>
            <a:lvl1pPr marL="0" indent="0">
              <a:buNone/>
              <a:defRPr sz="2488"/>
            </a:lvl1pPr>
            <a:lvl2pPr marL="355415" indent="0">
              <a:buNone/>
              <a:defRPr sz="2176"/>
            </a:lvl2pPr>
            <a:lvl3pPr marL="710829" indent="0">
              <a:buNone/>
              <a:defRPr sz="1866"/>
            </a:lvl3pPr>
            <a:lvl4pPr marL="1066243" indent="0">
              <a:buNone/>
              <a:defRPr sz="1555"/>
            </a:lvl4pPr>
            <a:lvl5pPr marL="1421657" indent="0">
              <a:buNone/>
              <a:defRPr sz="1555"/>
            </a:lvl5pPr>
            <a:lvl6pPr marL="1777072" indent="0">
              <a:buNone/>
              <a:defRPr sz="1555"/>
            </a:lvl6pPr>
            <a:lvl7pPr marL="2132487" indent="0">
              <a:buNone/>
              <a:defRPr sz="1555"/>
            </a:lvl7pPr>
            <a:lvl8pPr marL="2487901" indent="0">
              <a:buNone/>
              <a:defRPr sz="1555"/>
            </a:lvl8pPr>
            <a:lvl9pPr marL="2843316" indent="0">
              <a:buNone/>
              <a:defRPr sz="1555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3056573"/>
            <a:ext cx="2321966" cy="5662678"/>
          </a:xfrm>
        </p:spPr>
        <p:txBody>
          <a:bodyPr/>
          <a:lstStyle>
            <a:lvl1pPr marL="0" indent="0">
              <a:buNone/>
              <a:defRPr sz="1244"/>
            </a:lvl1pPr>
            <a:lvl2pPr marL="355415" indent="0">
              <a:buNone/>
              <a:defRPr sz="1088"/>
            </a:lvl2pPr>
            <a:lvl3pPr marL="710829" indent="0">
              <a:buNone/>
              <a:defRPr sz="933"/>
            </a:lvl3pPr>
            <a:lvl4pPr marL="1066243" indent="0">
              <a:buNone/>
              <a:defRPr sz="777"/>
            </a:lvl4pPr>
            <a:lvl5pPr marL="1421657" indent="0">
              <a:buNone/>
              <a:defRPr sz="777"/>
            </a:lvl5pPr>
            <a:lvl6pPr marL="1777072" indent="0">
              <a:buNone/>
              <a:defRPr sz="777"/>
            </a:lvl6pPr>
            <a:lvl7pPr marL="2132487" indent="0">
              <a:buNone/>
              <a:defRPr sz="777"/>
            </a:lvl7pPr>
            <a:lvl8pPr marL="2487901" indent="0">
              <a:buNone/>
              <a:defRPr sz="777"/>
            </a:lvl8pPr>
            <a:lvl9pPr marL="2843316" indent="0">
              <a:buNone/>
              <a:defRPr sz="77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C30E9-4D60-4BA5-8B03-EEF54D2A6FBA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66EC-5C4E-4C3F-B71E-FC190B7E74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54157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C30E9-4D60-4BA5-8B03-EEF54D2A6FBA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66EC-5C4E-4C3F-B71E-FC190B7E74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10924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542448"/>
            <a:ext cx="1552352" cy="8634346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4" y="542448"/>
            <a:ext cx="4567064" cy="863434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C30E9-4D60-4BA5-8B03-EEF54D2A6FBA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66EC-5C4E-4C3F-B71E-FC190B7E74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916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5" y="2540073"/>
            <a:ext cx="6209407" cy="4238163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5" y="6818330"/>
            <a:ext cx="6209407" cy="2228750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C30E9-4D60-4BA5-8B03-EEF54D2A6FBA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66EC-5C4E-4C3F-B71E-FC190B7E74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041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2712238"/>
            <a:ext cx="3059708" cy="64645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2712238"/>
            <a:ext cx="3059708" cy="64645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C30E9-4D60-4BA5-8B03-EEF54D2A6FBA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66EC-5C4E-4C3F-B71E-FC190B7E74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2431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3" y="542450"/>
            <a:ext cx="6209407" cy="196932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2497618"/>
            <a:ext cx="3045646" cy="1224043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3721660"/>
            <a:ext cx="3045646" cy="547400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1" y="2497618"/>
            <a:ext cx="3060647" cy="1224043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1" y="3721660"/>
            <a:ext cx="3060647" cy="547400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C30E9-4D60-4BA5-8B03-EEF54D2A6FBA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66EC-5C4E-4C3F-B71E-FC190B7E74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4391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C30E9-4D60-4BA5-8B03-EEF54D2A6FBA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66EC-5C4E-4C3F-B71E-FC190B7E74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694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C30E9-4D60-4BA5-8B03-EEF54D2A6FBA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66EC-5C4E-4C3F-B71E-FC190B7E74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39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679238"/>
            <a:ext cx="2321966" cy="2377334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1466968"/>
            <a:ext cx="3644652" cy="7240492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3056573"/>
            <a:ext cx="2321966" cy="5662679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C30E9-4D60-4BA5-8B03-EEF54D2A6FBA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66EC-5C4E-4C3F-B71E-FC190B7E74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975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679238"/>
            <a:ext cx="2321966" cy="2377334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1466968"/>
            <a:ext cx="3644652" cy="7240492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3056573"/>
            <a:ext cx="2321966" cy="5662679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C30E9-4D60-4BA5-8B03-EEF54D2A6FBA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66EC-5C4E-4C3F-B71E-FC190B7E74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7580913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4" y="542450"/>
            <a:ext cx="6209407" cy="1969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4" y="2712238"/>
            <a:ext cx="6209407" cy="64645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4" y="9443303"/>
            <a:ext cx="1619845" cy="5424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C30E9-4D60-4BA5-8B03-EEF54D2A6FBA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4" y="9443303"/>
            <a:ext cx="2429768" cy="5424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6" y="9443303"/>
            <a:ext cx="1619845" cy="5424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866EC-5C4E-4C3F-B71E-FC190B7E74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192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kumimoji="1"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kumimoji="1"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542450"/>
            <a:ext cx="6209408" cy="1969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2712236"/>
            <a:ext cx="6209408" cy="64645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9443302"/>
            <a:ext cx="1619845" cy="5424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C30E9-4D60-4BA5-8B03-EEF54D2A6FBA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9443302"/>
            <a:ext cx="2429768" cy="5424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6" y="9443302"/>
            <a:ext cx="1619845" cy="5424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866EC-5C4E-4C3F-B71E-FC190B7E74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467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710829" rtl="0" eaLnBrk="1" latinLnBrk="0" hangingPunct="1">
        <a:lnSpc>
          <a:spcPct val="90000"/>
        </a:lnSpc>
        <a:spcBef>
          <a:spcPct val="0"/>
        </a:spcBef>
        <a:buNone/>
        <a:defRPr kumimoji="1" sz="34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7707" indent="-177707" algn="l" defTabSz="710829" rtl="0" eaLnBrk="1" latinLnBrk="0" hangingPunct="1">
        <a:lnSpc>
          <a:spcPct val="90000"/>
        </a:lnSpc>
        <a:spcBef>
          <a:spcPts val="777"/>
        </a:spcBef>
        <a:buFont typeface="Arial" panose="020B0604020202020204" pitchFamily="34" charset="0"/>
        <a:buChar char="•"/>
        <a:defRPr kumimoji="1" sz="2176" kern="1200">
          <a:solidFill>
            <a:schemeClr val="tx1"/>
          </a:solidFill>
          <a:latin typeface="+mn-lt"/>
          <a:ea typeface="+mn-ea"/>
          <a:cs typeface="+mn-cs"/>
        </a:defRPr>
      </a:lvl1pPr>
      <a:lvl2pPr marL="533121" indent="-177707" algn="l" defTabSz="710829" rtl="0" eaLnBrk="1" latinLnBrk="0" hangingPunct="1">
        <a:lnSpc>
          <a:spcPct val="90000"/>
        </a:lnSpc>
        <a:spcBef>
          <a:spcPts val="389"/>
        </a:spcBef>
        <a:buFont typeface="Arial" panose="020B0604020202020204" pitchFamily="34" charset="0"/>
        <a:buChar char="•"/>
        <a:defRPr kumimoji="1" sz="1866" kern="1200">
          <a:solidFill>
            <a:schemeClr val="tx1"/>
          </a:solidFill>
          <a:latin typeface="+mn-lt"/>
          <a:ea typeface="+mn-ea"/>
          <a:cs typeface="+mn-cs"/>
        </a:defRPr>
      </a:lvl2pPr>
      <a:lvl3pPr marL="888536" indent="-177707" algn="l" defTabSz="710829" rtl="0" eaLnBrk="1" latinLnBrk="0" hangingPunct="1">
        <a:lnSpc>
          <a:spcPct val="90000"/>
        </a:lnSpc>
        <a:spcBef>
          <a:spcPts val="389"/>
        </a:spcBef>
        <a:buFont typeface="Arial" panose="020B0604020202020204" pitchFamily="34" charset="0"/>
        <a:buChar char="•"/>
        <a:defRPr kumimoji="1" sz="1555" kern="1200">
          <a:solidFill>
            <a:schemeClr val="tx1"/>
          </a:solidFill>
          <a:latin typeface="+mn-lt"/>
          <a:ea typeface="+mn-ea"/>
          <a:cs typeface="+mn-cs"/>
        </a:defRPr>
      </a:lvl3pPr>
      <a:lvl4pPr marL="1243951" indent="-177707" algn="l" defTabSz="710829" rtl="0" eaLnBrk="1" latinLnBrk="0" hangingPunct="1">
        <a:lnSpc>
          <a:spcPct val="90000"/>
        </a:lnSpc>
        <a:spcBef>
          <a:spcPts val="389"/>
        </a:spcBef>
        <a:buFont typeface="Arial" panose="020B0604020202020204" pitchFamily="34" charset="0"/>
        <a:buChar char="•"/>
        <a:defRPr kumimoji="1" sz="1399" kern="1200">
          <a:solidFill>
            <a:schemeClr val="tx1"/>
          </a:solidFill>
          <a:latin typeface="+mn-lt"/>
          <a:ea typeface="+mn-ea"/>
          <a:cs typeface="+mn-cs"/>
        </a:defRPr>
      </a:lvl4pPr>
      <a:lvl5pPr marL="1599365" indent="-177707" algn="l" defTabSz="710829" rtl="0" eaLnBrk="1" latinLnBrk="0" hangingPunct="1">
        <a:lnSpc>
          <a:spcPct val="90000"/>
        </a:lnSpc>
        <a:spcBef>
          <a:spcPts val="389"/>
        </a:spcBef>
        <a:buFont typeface="Arial" panose="020B0604020202020204" pitchFamily="34" charset="0"/>
        <a:buChar char="•"/>
        <a:defRPr kumimoji="1" sz="1399" kern="1200">
          <a:solidFill>
            <a:schemeClr val="tx1"/>
          </a:solidFill>
          <a:latin typeface="+mn-lt"/>
          <a:ea typeface="+mn-ea"/>
          <a:cs typeface="+mn-cs"/>
        </a:defRPr>
      </a:lvl5pPr>
      <a:lvl6pPr marL="1954780" indent="-177707" algn="l" defTabSz="710829" rtl="0" eaLnBrk="1" latinLnBrk="0" hangingPunct="1">
        <a:lnSpc>
          <a:spcPct val="90000"/>
        </a:lnSpc>
        <a:spcBef>
          <a:spcPts val="389"/>
        </a:spcBef>
        <a:buFont typeface="Arial" panose="020B0604020202020204" pitchFamily="34" charset="0"/>
        <a:buChar char="•"/>
        <a:defRPr kumimoji="1" sz="1399" kern="1200">
          <a:solidFill>
            <a:schemeClr val="tx1"/>
          </a:solidFill>
          <a:latin typeface="+mn-lt"/>
          <a:ea typeface="+mn-ea"/>
          <a:cs typeface="+mn-cs"/>
        </a:defRPr>
      </a:lvl6pPr>
      <a:lvl7pPr marL="2310194" indent="-177707" algn="l" defTabSz="710829" rtl="0" eaLnBrk="1" latinLnBrk="0" hangingPunct="1">
        <a:lnSpc>
          <a:spcPct val="90000"/>
        </a:lnSpc>
        <a:spcBef>
          <a:spcPts val="389"/>
        </a:spcBef>
        <a:buFont typeface="Arial" panose="020B0604020202020204" pitchFamily="34" charset="0"/>
        <a:buChar char="•"/>
        <a:defRPr kumimoji="1" sz="1399" kern="1200">
          <a:solidFill>
            <a:schemeClr val="tx1"/>
          </a:solidFill>
          <a:latin typeface="+mn-lt"/>
          <a:ea typeface="+mn-ea"/>
          <a:cs typeface="+mn-cs"/>
        </a:defRPr>
      </a:lvl7pPr>
      <a:lvl8pPr marL="2665608" indent="-177707" algn="l" defTabSz="710829" rtl="0" eaLnBrk="1" latinLnBrk="0" hangingPunct="1">
        <a:lnSpc>
          <a:spcPct val="90000"/>
        </a:lnSpc>
        <a:spcBef>
          <a:spcPts val="389"/>
        </a:spcBef>
        <a:buFont typeface="Arial" panose="020B0604020202020204" pitchFamily="34" charset="0"/>
        <a:buChar char="•"/>
        <a:defRPr kumimoji="1" sz="1399" kern="1200">
          <a:solidFill>
            <a:schemeClr val="tx1"/>
          </a:solidFill>
          <a:latin typeface="+mn-lt"/>
          <a:ea typeface="+mn-ea"/>
          <a:cs typeface="+mn-cs"/>
        </a:defRPr>
      </a:lvl8pPr>
      <a:lvl9pPr marL="3021023" indent="-177707" algn="l" defTabSz="710829" rtl="0" eaLnBrk="1" latinLnBrk="0" hangingPunct="1">
        <a:lnSpc>
          <a:spcPct val="90000"/>
        </a:lnSpc>
        <a:spcBef>
          <a:spcPts val="389"/>
        </a:spcBef>
        <a:buFont typeface="Arial" panose="020B0604020202020204" pitchFamily="34" charset="0"/>
        <a:buChar char="•"/>
        <a:defRPr kumimoji="1" sz="13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0829" rtl="0" eaLnBrk="1" latinLnBrk="0" hangingPunct="1">
        <a:defRPr kumimoji="1" sz="1399" kern="1200">
          <a:solidFill>
            <a:schemeClr val="tx1"/>
          </a:solidFill>
          <a:latin typeface="+mn-lt"/>
          <a:ea typeface="+mn-ea"/>
          <a:cs typeface="+mn-cs"/>
        </a:defRPr>
      </a:lvl1pPr>
      <a:lvl2pPr marL="355415" algn="l" defTabSz="710829" rtl="0" eaLnBrk="1" latinLnBrk="0" hangingPunct="1">
        <a:defRPr kumimoji="1" sz="1399" kern="1200">
          <a:solidFill>
            <a:schemeClr val="tx1"/>
          </a:solidFill>
          <a:latin typeface="+mn-lt"/>
          <a:ea typeface="+mn-ea"/>
          <a:cs typeface="+mn-cs"/>
        </a:defRPr>
      </a:lvl2pPr>
      <a:lvl3pPr marL="710829" algn="l" defTabSz="710829" rtl="0" eaLnBrk="1" latinLnBrk="0" hangingPunct="1">
        <a:defRPr kumimoji="1" sz="1399" kern="1200">
          <a:solidFill>
            <a:schemeClr val="tx1"/>
          </a:solidFill>
          <a:latin typeface="+mn-lt"/>
          <a:ea typeface="+mn-ea"/>
          <a:cs typeface="+mn-cs"/>
        </a:defRPr>
      </a:lvl3pPr>
      <a:lvl4pPr marL="1066243" algn="l" defTabSz="710829" rtl="0" eaLnBrk="1" latinLnBrk="0" hangingPunct="1">
        <a:defRPr kumimoji="1" sz="1399" kern="1200">
          <a:solidFill>
            <a:schemeClr val="tx1"/>
          </a:solidFill>
          <a:latin typeface="+mn-lt"/>
          <a:ea typeface="+mn-ea"/>
          <a:cs typeface="+mn-cs"/>
        </a:defRPr>
      </a:lvl4pPr>
      <a:lvl5pPr marL="1421657" algn="l" defTabSz="710829" rtl="0" eaLnBrk="1" latinLnBrk="0" hangingPunct="1">
        <a:defRPr kumimoji="1" sz="1399" kern="1200">
          <a:solidFill>
            <a:schemeClr val="tx1"/>
          </a:solidFill>
          <a:latin typeface="+mn-lt"/>
          <a:ea typeface="+mn-ea"/>
          <a:cs typeface="+mn-cs"/>
        </a:defRPr>
      </a:lvl5pPr>
      <a:lvl6pPr marL="1777072" algn="l" defTabSz="710829" rtl="0" eaLnBrk="1" latinLnBrk="0" hangingPunct="1">
        <a:defRPr kumimoji="1" sz="1399" kern="1200">
          <a:solidFill>
            <a:schemeClr val="tx1"/>
          </a:solidFill>
          <a:latin typeface="+mn-lt"/>
          <a:ea typeface="+mn-ea"/>
          <a:cs typeface="+mn-cs"/>
        </a:defRPr>
      </a:lvl6pPr>
      <a:lvl7pPr marL="2132487" algn="l" defTabSz="710829" rtl="0" eaLnBrk="1" latinLnBrk="0" hangingPunct="1">
        <a:defRPr kumimoji="1" sz="1399" kern="1200">
          <a:solidFill>
            <a:schemeClr val="tx1"/>
          </a:solidFill>
          <a:latin typeface="+mn-lt"/>
          <a:ea typeface="+mn-ea"/>
          <a:cs typeface="+mn-cs"/>
        </a:defRPr>
      </a:lvl7pPr>
      <a:lvl8pPr marL="2487901" algn="l" defTabSz="710829" rtl="0" eaLnBrk="1" latinLnBrk="0" hangingPunct="1">
        <a:defRPr kumimoji="1" sz="1399" kern="1200">
          <a:solidFill>
            <a:schemeClr val="tx1"/>
          </a:solidFill>
          <a:latin typeface="+mn-lt"/>
          <a:ea typeface="+mn-ea"/>
          <a:cs typeface="+mn-cs"/>
        </a:defRPr>
      </a:lvl8pPr>
      <a:lvl9pPr marL="2843316" algn="l" defTabSz="710829" rtl="0" eaLnBrk="1" latinLnBrk="0" hangingPunct="1">
        <a:defRPr kumimoji="1" sz="13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-6633" y="3411730"/>
            <a:ext cx="7212579" cy="1513350"/>
          </a:xfrm>
          <a:prstGeom prst="rect">
            <a:avLst/>
          </a:prstGeom>
          <a:solidFill>
            <a:srgbClr val="FFD6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-22860" y="8436758"/>
            <a:ext cx="7222173" cy="500774"/>
          </a:xfrm>
          <a:prstGeom prst="rect">
            <a:avLst/>
          </a:prstGeom>
          <a:solidFill>
            <a:srgbClr val="D5E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/>
          <p:cNvSpPr/>
          <p:nvPr/>
        </p:nvSpPr>
        <p:spPr>
          <a:xfrm>
            <a:off x="0" y="2350858"/>
            <a:ext cx="7199313" cy="11763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6871" tIns="33436" rIns="66871" bIns="3343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334350"/>
            <a:endParaRPr kumimoji="1" lang="ja-JP" altLang="en-US" sz="1316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" y="4630883"/>
            <a:ext cx="7199312" cy="32275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6871" tIns="33436" rIns="66871" bIns="3343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334350"/>
            <a:endParaRPr kumimoji="1" lang="ja-JP" altLang="en-US" sz="1316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359295" y="3664296"/>
            <a:ext cx="3788723" cy="26667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334350" fontAlgn="ctr"/>
            <a:r>
              <a:rPr lang="ja-JP" altLang="en-US" sz="1733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加賀第一交通株式会社（小松営業所）</a:t>
            </a:r>
          </a:p>
        </p:txBody>
      </p:sp>
      <p:grpSp>
        <p:nvGrpSpPr>
          <p:cNvPr id="88" name="グループ化 87"/>
          <p:cNvGrpSpPr/>
          <p:nvPr/>
        </p:nvGrpSpPr>
        <p:grpSpPr>
          <a:xfrm>
            <a:off x="2538413" y="1287512"/>
            <a:ext cx="353042" cy="353041"/>
            <a:chOff x="3719050" y="1903870"/>
            <a:chExt cx="559520" cy="559520"/>
          </a:xfrm>
        </p:grpSpPr>
        <p:sp>
          <p:nvSpPr>
            <p:cNvPr id="89" name="角丸四角形 88"/>
            <p:cNvSpPr/>
            <p:nvPr/>
          </p:nvSpPr>
          <p:spPr>
            <a:xfrm>
              <a:off x="3719050" y="1903870"/>
              <a:ext cx="559520" cy="559520"/>
            </a:xfrm>
            <a:prstGeom prst="roundRect">
              <a:avLst>
                <a:gd name="adj" fmla="val 24941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6028" tIns="33014" rIns="66028" bIns="3301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334350"/>
              <a:endParaRPr kumimoji="1" lang="ja-JP" altLang="en-US" sz="1300">
                <a:solidFill>
                  <a:prstClr val="white"/>
                </a:solidFill>
                <a:latin typeface="Calibri" panose="020F0502020204030204"/>
                <a:ea typeface="游ゴシック" panose="020B0400000000000000" pitchFamily="50" charset="-128"/>
              </a:endParaRPr>
            </a:p>
          </p:txBody>
        </p:sp>
        <p:sp>
          <p:nvSpPr>
            <p:cNvPr id="90" name="テキスト ボックス 89"/>
            <p:cNvSpPr txBox="1"/>
            <p:nvPr/>
          </p:nvSpPr>
          <p:spPr>
            <a:xfrm>
              <a:off x="3819274" y="2012250"/>
              <a:ext cx="359073" cy="342760"/>
            </a:xfrm>
            <a:prstGeom prst="rect">
              <a:avLst/>
            </a:prstGeom>
            <a:noFill/>
          </p:spPr>
          <p:txBody>
            <a:bodyPr wrap="none" lIns="0" tIns="0" rIns="0" bIns="0" numCol="1" rtlCol="0" anchor="ctr" anchorCtr="0">
              <a:prstTxWarp prst="textPlain">
                <a:avLst/>
              </a:prstTxWarp>
              <a:spAutoFit/>
            </a:bodyPr>
            <a:lstStyle/>
            <a:p>
              <a:pPr defTabSz="334350"/>
              <a:r>
                <a:rPr kumimoji="1" lang="ja-JP" altLang="en-US" sz="2765" b="1" dirty="0">
                  <a:ln w="28575">
                    <a:noFill/>
                  </a:ln>
                  <a:solidFill>
                    <a:prstClr val="white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水</a:t>
              </a:r>
              <a:endParaRPr kumimoji="1" lang="en-US" altLang="ja-JP" sz="2765" b="1" dirty="0">
                <a:ln w="28575">
                  <a:noFill/>
                </a:ln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11" name="テキスト ボックス 110"/>
          <p:cNvSpPr txBox="1"/>
          <p:nvPr/>
        </p:nvSpPr>
        <p:spPr>
          <a:xfrm>
            <a:off x="358889" y="4801957"/>
            <a:ext cx="2228174" cy="26667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 defTabSz="334350" fontAlgn="ctr"/>
            <a:r>
              <a:rPr lang="ja-JP" altLang="en-US" sz="1733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湯快リゾート株式会社</a:t>
            </a:r>
          </a:p>
        </p:txBody>
      </p:sp>
      <p:sp>
        <p:nvSpPr>
          <p:cNvPr id="165" name="テキスト ボックス 164"/>
          <p:cNvSpPr txBox="1"/>
          <p:nvPr/>
        </p:nvSpPr>
        <p:spPr>
          <a:xfrm>
            <a:off x="359294" y="6619963"/>
            <a:ext cx="3606757" cy="22512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334350" fontAlgn="ctr"/>
            <a:r>
              <a:rPr lang="ja-JP" altLang="en-US" sz="1463" b="1" spc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大江戸温泉物語わんわんリゾート　粟津</a:t>
            </a:r>
          </a:p>
        </p:txBody>
      </p:sp>
      <p:sp>
        <p:nvSpPr>
          <p:cNvPr id="166" name="テキスト ボックス 165"/>
          <p:cNvSpPr txBox="1"/>
          <p:nvPr/>
        </p:nvSpPr>
        <p:spPr>
          <a:xfrm>
            <a:off x="359294" y="5248529"/>
            <a:ext cx="3406382" cy="22512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334350" fontAlgn="ctr"/>
            <a:r>
              <a:rPr lang="ja-JP" altLang="en-US" sz="1463" b="1" spc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大江戸温泉物語あわづグランドホテル</a:t>
            </a: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227922" y="1556756"/>
            <a:ext cx="7055136" cy="835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34350">
              <a:lnSpc>
                <a:spcPct val="150000"/>
              </a:lnSpc>
            </a:pPr>
            <a:r>
              <a:rPr kumimoji="1" lang="ja-JP" altLang="en-US" sz="3218" b="1" dirty="0">
                <a:solidFill>
                  <a:prstClr val="black">
                    <a:lumMod val="95000"/>
                    <a:lumOff val="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ハローワーク小松（</a:t>
            </a:r>
            <a:r>
              <a:rPr kumimoji="1" lang="en-US" altLang="ja-JP" sz="3218" b="1" dirty="0">
                <a:solidFill>
                  <a:prstClr val="black">
                    <a:lumMod val="95000"/>
                    <a:lumOff val="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ja-JP" altLang="en-US" sz="3218" b="1" dirty="0">
                <a:solidFill>
                  <a:prstClr val="black">
                    <a:lumMod val="95000"/>
                    <a:lumOff val="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階共用会議室）</a:t>
            </a: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190960" y="937504"/>
            <a:ext cx="2440733" cy="9925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34350"/>
            <a:r>
              <a:rPr kumimoji="1" lang="en-US" altLang="ja-JP" sz="5850" b="1" spc="-219" dirty="0">
                <a:solidFill>
                  <a:prstClr val="black">
                    <a:lumMod val="95000"/>
                    <a:lumOff val="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3200" b="1" spc="-219" dirty="0">
                <a:solidFill>
                  <a:prstClr val="black">
                    <a:lumMod val="95000"/>
                    <a:lumOff val="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5850" b="1" spc="-219" dirty="0">
                <a:solidFill>
                  <a:prstClr val="black">
                    <a:lumMod val="95000"/>
                    <a:lumOff val="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kumimoji="1" lang="ja-JP" altLang="en-US" sz="3200" b="1" spc="-219" dirty="0">
                <a:solidFill>
                  <a:prstClr val="black">
                    <a:lumMod val="95000"/>
                    <a:lumOff val="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kumimoji="1" lang="en-US" altLang="ja-JP" sz="4388" b="1" spc="-219" dirty="0">
              <a:solidFill>
                <a:prstClr val="black">
                  <a:lumMod val="95000"/>
                  <a:lumOff val="5000"/>
                </a:prst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101594" y="147095"/>
            <a:ext cx="5642570" cy="992579"/>
          </a:xfrm>
          <a:prstGeom prst="rect">
            <a:avLst/>
          </a:prstGeom>
          <a:noFill/>
          <a:effectLst>
            <a:glow rad="101600">
              <a:srgbClr val="FF3399">
                <a:alpha val="60000"/>
              </a:srgbClr>
            </a:glow>
          </a:effectLst>
        </p:spPr>
        <p:txBody>
          <a:bodyPr wrap="none" rtlCol="0">
            <a:spAutoFit/>
          </a:bodyPr>
          <a:lstStyle/>
          <a:p>
            <a:pPr algn="ctr" defTabSz="334350"/>
            <a:r>
              <a:rPr kumimoji="1" lang="ja-JP" altLang="en-US" sz="5850" b="1" spc="-219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企業説</a:t>
            </a:r>
            <a:r>
              <a:rPr kumimoji="1" lang="ja-JP" altLang="en-US" sz="5850" b="1" spc="-1463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明・</a:t>
            </a:r>
            <a:r>
              <a:rPr kumimoji="1" lang="ja-JP" altLang="en-US" sz="5850" b="1" spc="-219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面接会</a:t>
            </a:r>
          </a:p>
        </p:txBody>
      </p:sp>
      <p:grpSp>
        <p:nvGrpSpPr>
          <p:cNvPr id="12" name="グループ化 11"/>
          <p:cNvGrpSpPr/>
          <p:nvPr/>
        </p:nvGrpSpPr>
        <p:grpSpPr>
          <a:xfrm>
            <a:off x="5907143" y="214563"/>
            <a:ext cx="1146120" cy="183705"/>
            <a:chOff x="5907143" y="214563"/>
            <a:chExt cx="1146120" cy="183705"/>
          </a:xfrm>
        </p:grpSpPr>
        <p:sp>
          <p:nvSpPr>
            <p:cNvPr id="7" name="角丸四角形 6"/>
            <p:cNvSpPr/>
            <p:nvPr/>
          </p:nvSpPr>
          <p:spPr>
            <a:xfrm>
              <a:off x="5907143" y="216829"/>
              <a:ext cx="1146120" cy="179173"/>
            </a:xfrm>
            <a:prstGeom prst="round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bg1"/>
                </a:solidFill>
              </a:endParaRPr>
            </a:p>
          </p:txBody>
        </p:sp>
        <p:sp>
          <p:nvSpPr>
            <p:cNvPr id="87" name="テキスト ボックス 86"/>
            <p:cNvSpPr txBox="1"/>
            <p:nvPr/>
          </p:nvSpPr>
          <p:spPr>
            <a:xfrm>
              <a:off x="6283034" y="214563"/>
              <a:ext cx="394339" cy="18370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 defTabSz="334350">
                <a:lnSpc>
                  <a:spcPts val="1536"/>
                </a:lnSpc>
              </a:pPr>
              <a:r>
                <a:rPr kumimoji="1" lang="ja-JP" altLang="en-US" sz="1024" dirty="0" smtClean="0">
                  <a:ln w="3175">
                    <a:noFill/>
                  </a:ln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V Boli" panose="02000500030200090000" pitchFamily="2" charset="0"/>
                </a:rPr>
                <a:t>予約制</a:t>
              </a:r>
              <a:endParaRPr kumimoji="1" lang="en-US" altLang="ja-JP" sz="1024" dirty="0" smtClean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V Boli" panose="02000500030200090000" pitchFamily="2" charset="0"/>
              </a:endParaRPr>
            </a:p>
          </p:txBody>
        </p:sp>
      </p:grpSp>
      <p:sp>
        <p:nvSpPr>
          <p:cNvPr id="172" name="正方形/長方形 171"/>
          <p:cNvSpPr/>
          <p:nvPr/>
        </p:nvSpPr>
        <p:spPr>
          <a:xfrm>
            <a:off x="3475260" y="5665993"/>
            <a:ext cx="1540806" cy="6694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334350" fontAlgn="ctr">
              <a:lnSpc>
                <a:spcPts val="1500"/>
              </a:lnSpc>
            </a:pPr>
            <a:r>
              <a:rPr lang="ja-JP" altLang="en-US" sz="117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・フロントスタッフ</a:t>
            </a:r>
            <a:endParaRPr lang="en-US" altLang="ja-JP" sz="117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334350" fontAlgn="ctr">
              <a:lnSpc>
                <a:spcPts val="1500"/>
              </a:lnSpc>
            </a:pPr>
            <a:r>
              <a:rPr lang="ja-JP" altLang="en-US" sz="117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・送迎ドライバー</a:t>
            </a:r>
            <a:endParaRPr lang="en-US" altLang="ja-JP" sz="117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334350" fontAlgn="ctr">
              <a:lnSpc>
                <a:spcPts val="1500"/>
              </a:lnSpc>
            </a:pPr>
            <a:r>
              <a:rPr lang="ja-JP" altLang="en-US" sz="117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・ホールスタッフ</a:t>
            </a:r>
            <a:endParaRPr lang="en-US" altLang="ja-JP" sz="117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3" name="テキスト ボックス 172"/>
          <p:cNvSpPr txBox="1"/>
          <p:nvPr/>
        </p:nvSpPr>
        <p:spPr>
          <a:xfrm>
            <a:off x="3468428" y="5465996"/>
            <a:ext cx="636713" cy="2723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34350" fontAlgn="ctr"/>
            <a:r>
              <a:rPr lang="ja-JP" altLang="en-US" sz="1170" b="1" dirty="0">
                <a:solidFill>
                  <a:srgbClr val="ED7D3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パート</a:t>
            </a:r>
            <a:endParaRPr lang="en-US" altLang="ja-JP" sz="1170" b="1" dirty="0">
              <a:solidFill>
                <a:srgbClr val="ED7D3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9" name="直線コネクタ 8"/>
          <p:cNvCxnSpPr/>
          <p:nvPr/>
        </p:nvCxnSpPr>
        <p:spPr>
          <a:xfrm>
            <a:off x="-2244" y="6425631"/>
            <a:ext cx="7108551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直線コネクタ 181"/>
          <p:cNvCxnSpPr/>
          <p:nvPr/>
        </p:nvCxnSpPr>
        <p:spPr>
          <a:xfrm>
            <a:off x="277457" y="5068678"/>
            <a:ext cx="2426494" cy="0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テキスト ボックス 239"/>
          <p:cNvSpPr txBox="1"/>
          <p:nvPr/>
        </p:nvSpPr>
        <p:spPr>
          <a:xfrm>
            <a:off x="2950661" y="1103840"/>
            <a:ext cx="398044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18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4" algn="l" defTabSz="45718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8" algn="l" defTabSz="45718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52" algn="l" defTabSz="45718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35" algn="l" defTabSz="45718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19" algn="l" defTabSz="45718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03" algn="l" defTabSz="45718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87" algn="l" defTabSz="45718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70" algn="l" defTabSz="45718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334339"/>
            <a:r>
              <a:rPr kumimoji="1" lang="en-US" altLang="ja-JP" sz="4200" b="1" spc="-321" dirty="0">
                <a:solidFill>
                  <a:prstClr val="black">
                    <a:lumMod val="95000"/>
                    <a:lumOff val="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en-US" altLang="ja-JP" sz="4200" b="1" spc="-1097" dirty="0">
                <a:solidFill>
                  <a:prstClr val="black">
                    <a:lumMod val="95000"/>
                    <a:lumOff val="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4200" b="1" spc="-1097" dirty="0">
                <a:solidFill>
                  <a:prstClr val="black">
                    <a:lumMod val="95000"/>
                    <a:lumOff val="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4200" b="1" spc="-321" dirty="0">
                <a:solidFill>
                  <a:prstClr val="black">
                    <a:lumMod val="95000"/>
                    <a:lumOff val="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4200" b="1" spc="146" dirty="0">
                <a:solidFill>
                  <a:prstClr val="black">
                    <a:lumMod val="95000"/>
                    <a:lumOff val="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r>
              <a:rPr kumimoji="1" lang="ja-JP" altLang="en-US" sz="4200" b="1" spc="146" dirty="0">
                <a:solidFill>
                  <a:prstClr val="black">
                    <a:lumMod val="95000"/>
                    <a:lumOff val="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kumimoji="1" lang="en-US" altLang="ja-JP" sz="4200" b="1" spc="-321" dirty="0">
                <a:solidFill>
                  <a:prstClr val="black">
                    <a:lumMod val="95000"/>
                    <a:lumOff val="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en-US" altLang="ja-JP" sz="4200" b="1" spc="-1097" dirty="0">
                <a:solidFill>
                  <a:prstClr val="black">
                    <a:lumMod val="95000"/>
                    <a:lumOff val="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sz="4200" b="1" spc="-1097" dirty="0">
                <a:solidFill>
                  <a:prstClr val="black">
                    <a:lumMod val="95000"/>
                    <a:lumOff val="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4200" b="1" spc="-321" dirty="0">
                <a:solidFill>
                  <a:prstClr val="black">
                    <a:lumMod val="95000"/>
                    <a:lumOff val="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359294" y="2525018"/>
            <a:ext cx="2896627" cy="26667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334350" fontAlgn="ctr"/>
            <a:r>
              <a:rPr lang="ja-JP" altLang="en-US" sz="1733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フジトランスポート株式会社</a:t>
            </a:r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359294" y="2756745"/>
            <a:ext cx="845744" cy="272382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defTabSz="334350" fontAlgn="ctr"/>
            <a:r>
              <a:rPr lang="ja-JP" altLang="en-US" sz="1170" b="1" dirty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フルタイム</a:t>
            </a:r>
            <a:endParaRPr lang="en-US" altLang="ja-JP" sz="117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3" name="正方形/長方形 142"/>
          <p:cNvSpPr/>
          <p:nvPr/>
        </p:nvSpPr>
        <p:spPr>
          <a:xfrm>
            <a:off x="359294" y="2949896"/>
            <a:ext cx="6347998" cy="477054"/>
          </a:xfrm>
          <a:prstGeom prst="rect">
            <a:avLst/>
          </a:prstGeom>
        </p:spPr>
        <p:txBody>
          <a:bodyPr wrap="none" lIns="0">
            <a:spAutoFit/>
          </a:bodyPr>
          <a:lstStyle/>
          <a:p>
            <a:pPr defTabSz="334350" fontAlgn="ctr">
              <a:lnSpc>
                <a:spcPts val="1500"/>
              </a:lnSpc>
            </a:pPr>
            <a:r>
              <a:rPr lang="ja-JP" altLang="en-US" sz="117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・トラックドライバー（大型／長・中・近距離）石川支店　　　・</a:t>
            </a:r>
            <a:r>
              <a:rPr lang="zh-TW" altLang="en-US" sz="117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整備士　石川整備工場</a:t>
            </a:r>
            <a:endParaRPr lang="en-US" altLang="zh-TW" sz="117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334350" fontAlgn="ctr">
              <a:lnSpc>
                <a:spcPts val="1500"/>
              </a:lnSpc>
            </a:pPr>
            <a:r>
              <a:rPr lang="ja-JP" altLang="en-US" sz="117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・運行管理者（配車・点呼）石川支店</a:t>
            </a:r>
            <a:endParaRPr lang="en-US" altLang="ja-JP" sz="117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3" name="テキスト ボックス 152"/>
          <p:cNvSpPr txBox="1"/>
          <p:nvPr/>
        </p:nvSpPr>
        <p:spPr>
          <a:xfrm>
            <a:off x="359294" y="3896023"/>
            <a:ext cx="845744" cy="272382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defTabSz="334350" fontAlgn="ctr"/>
            <a:r>
              <a:rPr lang="ja-JP" altLang="en-US" sz="1170" b="1" dirty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フルタイム</a:t>
            </a:r>
            <a:endParaRPr lang="en-US" altLang="ja-JP" sz="117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4" name="正方形/長方形 153"/>
          <p:cNvSpPr/>
          <p:nvPr/>
        </p:nvSpPr>
        <p:spPr>
          <a:xfrm>
            <a:off x="359294" y="4078810"/>
            <a:ext cx="6792393" cy="477054"/>
          </a:xfrm>
          <a:prstGeom prst="rect">
            <a:avLst/>
          </a:prstGeom>
        </p:spPr>
        <p:txBody>
          <a:bodyPr wrap="none" lIns="0">
            <a:spAutoFit/>
          </a:bodyPr>
          <a:lstStyle/>
          <a:p>
            <a:pPr defTabSz="334350" fontAlgn="ctr">
              <a:lnSpc>
                <a:spcPts val="1500"/>
              </a:lnSpc>
            </a:pPr>
            <a:r>
              <a:rPr lang="ja-JP" altLang="en-US" sz="117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・タクシー乗務員（　通常勤／夜勤　）　　　・タクシー乗務員（　固定給日勤／固定給夜勤　）</a:t>
            </a:r>
            <a:endParaRPr lang="en-US" altLang="ja-JP" sz="117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334350" fontAlgn="ctr">
              <a:lnSpc>
                <a:spcPts val="1500"/>
              </a:lnSpc>
            </a:pPr>
            <a:r>
              <a:rPr lang="ja-JP" altLang="en-US" sz="117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・タクシー乗務員（　養成員　）</a:t>
            </a:r>
            <a:endParaRPr lang="en-US" altLang="ja-JP" sz="117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5" name="テキスト ボックス 154"/>
          <p:cNvSpPr txBox="1"/>
          <p:nvPr/>
        </p:nvSpPr>
        <p:spPr>
          <a:xfrm>
            <a:off x="359294" y="5465996"/>
            <a:ext cx="845744" cy="272382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defTabSz="334350" fontAlgn="ctr"/>
            <a:r>
              <a:rPr lang="ja-JP" altLang="en-US" sz="1170" b="1" dirty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フルタイム</a:t>
            </a:r>
            <a:endParaRPr lang="en-US" altLang="ja-JP" sz="117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6" name="正方形/長方形 155"/>
          <p:cNvSpPr/>
          <p:nvPr/>
        </p:nvSpPr>
        <p:spPr>
          <a:xfrm>
            <a:off x="359294" y="5665993"/>
            <a:ext cx="3188374" cy="669414"/>
          </a:xfrm>
          <a:prstGeom prst="rect">
            <a:avLst/>
          </a:prstGeom>
        </p:spPr>
        <p:txBody>
          <a:bodyPr wrap="none" lIns="0">
            <a:spAutoFit/>
          </a:bodyPr>
          <a:lstStyle/>
          <a:p>
            <a:pPr defTabSz="334350" fontAlgn="ctr">
              <a:lnSpc>
                <a:spcPts val="1500"/>
              </a:lnSpc>
            </a:pPr>
            <a:r>
              <a:rPr lang="ja-JP" altLang="en-US" sz="117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・ホテルの施設管理スタッフ</a:t>
            </a:r>
            <a:endParaRPr lang="en-US" altLang="ja-JP" sz="117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334350" fontAlgn="ctr">
              <a:lnSpc>
                <a:spcPts val="1500"/>
              </a:lnSpc>
            </a:pPr>
            <a:r>
              <a:rPr lang="ja-JP" altLang="en-US" sz="117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・ホテル運営職（フロント・レストラン等）</a:t>
            </a:r>
            <a:endParaRPr lang="en-US" altLang="zh-TW" sz="117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334350" fontAlgn="ctr">
              <a:lnSpc>
                <a:spcPts val="1500"/>
              </a:lnSpc>
            </a:pPr>
            <a:r>
              <a:rPr lang="ja-JP" altLang="en-US" sz="117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・バイキングレストラン調理スタッフ</a:t>
            </a:r>
            <a:endParaRPr lang="en-US" altLang="ja-JP" sz="117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8" name="正方形/長方形 157"/>
          <p:cNvSpPr/>
          <p:nvPr/>
        </p:nvSpPr>
        <p:spPr>
          <a:xfrm>
            <a:off x="3547667" y="7103343"/>
            <a:ext cx="1540806" cy="6694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334350" fontAlgn="ctr">
              <a:lnSpc>
                <a:spcPts val="1500"/>
              </a:lnSpc>
            </a:pPr>
            <a:r>
              <a:rPr lang="ja-JP" altLang="en-US" sz="117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・フロントスタッフ</a:t>
            </a:r>
            <a:endParaRPr lang="en-US" altLang="ja-JP" sz="117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334350" fontAlgn="ctr">
              <a:lnSpc>
                <a:spcPts val="1500"/>
              </a:lnSpc>
            </a:pPr>
            <a:r>
              <a:rPr lang="ja-JP" altLang="en-US" sz="117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・清掃スタッフ</a:t>
            </a:r>
            <a:endParaRPr lang="en-US" altLang="ja-JP" sz="117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334350" fontAlgn="ctr">
              <a:lnSpc>
                <a:spcPts val="1500"/>
              </a:lnSpc>
            </a:pPr>
            <a:r>
              <a:rPr lang="ja-JP" altLang="en-US" sz="117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・ホールスタッフ</a:t>
            </a:r>
            <a:endParaRPr lang="en-US" altLang="ja-JP" sz="117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9" name="テキスト ボックス 158"/>
          <p:cNvSpPr txBox="1"/>
          <p:nvPr/>
        </p:nvSpPr>
        <p:spPr>
          <a:xfrm>
            <a:off x="3540834" y="6879333"/>
            <a:ext cx="636713" cy="2723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34350" fontAlgn="ctr"/>
            <a:r>
              <a:rPr lang="ja-JP" altLang="en-US" sz="1170" b="1" dirty="0">
                <a:solidFill>
                  <a:srgbClr val="ED7D3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パート</a:t>
            </a:r>
            <a:endParaRPr lang="en-US" altLang="ja-JP" sz="1170" b="1" dirty="0">
              <a:solidFill>
                <a:srgbClr val="ED7D3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0" name="テキスト ボックス 159"/>
          <p:cNvSpPr txBox="1"/>
          <p:nvPr/>
        </p:nvSpPr>
        <p:spPr>
          <a:xfrm>
            <a:off x="359294" y="6879333"/>
            <a:ext cx="845744" cy="272382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defTabSz="334350" fontAlgn="ctr"/>
            <a:r>
              <a:rPr lang="ja-JP" altLang="en-US" sz="1170" b="1" dirty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フルタイム</a:t>
            </a:r>
            <a:endParaRPr lang="en-US" altLang="ja-JP" sz="117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1" name="正方形/長方形 160"/>
          <p:cNvSpPr/>
          <p:nvPr/>
        </p:nvSpPr>
        <p:spPr>
          <a:xfrm>
            <a:off x="359294" y="7103343"/>
            <a:ext cx="3188373" cy="669414"/>
          </a:xfrm>
          <a:prstGeom prst="rect">
            <a:avLst/>
          </a:prstGeom>
        </p:spPr>
        <p:txBody>
          <a:bodyPr wrap="none" lIns="0">
            <a:spAutoFit/>
          </a:bodyPr>
          <a:lstStyle/>
          <a:p>
            <a:pPr defTabSz="334350" fontAlgn="ctr">
              <a:lnSpc>
                <a:spcPts val="1500"/>
              </a:lnSpc>
            </a:pPr>
            <a:r>
              <a:rPr lang="ja-JP" altLang="en-US" sz="117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・ホテルの施設管理スタッフ</a:t>
            </a:r>
            <a:endParaRPr lang="en-US" altLang="ja-JP" sz="117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334350" fontAlgn="ctr">
              <a:lnSpc>
                <a:spcPts val="1500"/>
              </a:lnSpc>
            </a:pPr>
            <a:r>
              <a:rPr lang="ja-JP" altLang="en-US" sz="117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・ホテル運営職（フロント・レストラン等）</a:t>
            </a:r>
            <a:endParaRPr lang="en-US" altLang="zh-TW" sz="117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334350" fontAlgn="ctr">
              <a:lnSpc>
                <a:spcPts val="1500"/>
              </a:lnSpc>
            </a:pPr>
            <a:r>
              <a:rPr lang="ja-JP" altLang="en-US" sz="117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・バイキングレストラン調理スタッフ</a:t>
            </a:r>
            <a:endParaRPr lang="en-US" altLang="ja-JP" sz="117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3" name="正方形/長方形 162"/>
          <p:cNvSpPr/>
          <p:nvPr/>
        </p:nvSpPr>
        <p:spPr>
          <a:xfrm>
            <a:off x="5022965" y="5665993"/>
            <a:ext cx="2143536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334350" fontAlgn="ctr">
              <a:lnSpc>
                <a:spcPts val="1500"/>
              </a:lnSpc>
            </a:pPr>
            <a:r>
              <a:rPr lang="ja-JP" altLang="en-US" sz="117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・洗い場スタッフ</a:t>
            </a:r>
            <a:endParaRPr lang="en-US" altLang="ja-JP" sz="117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334350" fontAlgn="ctr">
              <a:lnSpc>
                <a:spcPts val="1500"/>
              </a:lnSpc>
            </a:pPr>
            <a:r>
              <a:rPr lang="ja-JP" altLang="en-US" sz="117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・キッチンスタッフ（補助）</a:t>
            </a:r>
            <a:endParaRPr lang="en-US" altLang="ja-JP" sz="117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7" name="正方形/長方形 176"/>
          <p:cNvSpPr/>
          <p:nvPr/>
        </p:nvSpPr>
        <p:spPr>
          <a:xfrm>
            <a:off x="5046183" y="7103343"/>
            <a:ext cx="2143536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334350" fontAlgn="ctr">
              <a:lnSpc>
                <a:spcPts val="1500"/>
              </a:lnSpc>
            </a:pPr>
            <a:r>
              <a:rPr lang="ja-JP" altLang="en-US" sz="117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・洗い場スタッフ</a:t>
            </a:r>
            <a:endParaRPr lang="en-US" altLang="ja-JP" sz="117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334350" fontAlgn="ctr">
              <a:lnSpc>
                <a:spcPts val="1500"/>
              </a:lnSpc>
            </a:pPr>
            <a:r>
              <a:rPr lang="ja-JP" altLang="en-US" sz="117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・キッチンスタッフ（補助）</a:t>
            </a:r>
            <a:endParaRPr lang="en-US" altLang="ja-JP" sz="117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190959" y="8513050"/>
            <a:ext cx="6962973" cy="337621"/>
            <a:chOff x="-84507" y="13130969"/>
            <a:chExt cx="9521198" cy="461665"/>
          </a:xfrm>
        </p:grpSpPr>
        <p:grpSp>
          <p:nvGrpSpPr>
            <p:cNvPr id="5" name="グループ化 4"/>
            <p:cNvGrpSpPr/>
            <p:nvPr/>
          </p:nvGrpSpPr>
          <p:grpSpPr>
            <a:xfrm>
              <a:off x="-84507" y="13130969"/>
              <a:ext cx="4763834" cy="461665"/>
              <a:chOff x="-84507" y="13130969"/>
              <a:chExt cx="4763834" cy="461665"/>
            </a:xfrm>
          </p:grpSpPr>
          <p:grpSp>
            <p:nvGrpSpPr>
              <p:cNvPr id="134" name="グループ化 133"/>
              <p:cNvGrpSpPr/>
              <p:nvPr/>
            </p:nvGrpSpPr>
            <p:grpSpPr>
              <a:xfrm>
                <a:off x="-84507" y="13146701"/>
                <a:ext cx="1285539" cy="445933"/>
                <a:chOff x="3734282" y="7998525"/>
                <a:chExt cx="740839" cy="323361"/>
              </a:xfrm>
            </p:grpSpPr>
            <p:sp>
              <p:nvSpPr>
                <p:cNvPr id="135" name="ホームベース 134"/>
                <p:cNvSpPr/>
                <p:nvPr/>
              </p:nvSpPr>
              <p:spPr>
                <a:xfrm>
                  <a:off x="3734282" y="7998525"/>
                  <a:ext cx="740839" cy="323361"/>
                </a:xfrm>
                <a:prstGeom prst="homePlat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334350"/>
                  <a:endParaRPr kumimoji="1" lang="ja-JP" altLang="en-US" sz="804">
                    <a:solidFill>
                      <a:prstClr val="white"/>
                    </a:solidFill>
                    <a:latin typeface="Calibri" panose="020F0502020204030204"/>
                    <a:ea typeface="游ゴシック" panose="020B0400000000000000" pitchFamily="50" charset="-128"/>
                  </a:endParaRPr>
                </a:p>
              </p:txBody>
            </p:sp>
            <p:sp>
              <p:nvSpPr>
                <p:cNvPr id="136" name="テキスト ボックス 135"/>
                <p:cNvSpPr txBox="1"/>
                <p:nvPr/>
              </p:nvSpPr>
              <p:spPr>
                <a:xfrm>
                  <a:off x="3749872" y="8042179"/>
                  <a:ext cx="622754" cy="24541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 defTabSz="334350" fontAlgn="ctr"/>
                  <a:r>
                    <a:rPr lang="ja-JP" altLang="en-US" sz="804" dirty="0" smtClean="0">
                      <a:solidFill>
                        <a:sysClr val="windowText" lastClr="000000"/>
                      </a:solidFill>
                      <a:latin typeface="HGP創英角ｺﾞｼｯｸUB" panose="020B0900000000000000" pitchFamily="50" charset="-128"/>
                      <a:ea typeface="HGP創英角ｺﾞｼｯｸUB" panose="020B0900000000000000" pitchFamily="50" charset="-128"/>
                    </a:rPr>
                    <a:t>お申込・キャンセル</a:t>
                  </a:r>
                  <a:endParaRPr lang="en-US" altLang="ja-JP" sz="804" dirty="0">
                    <a:solidFill>
                      <a:sysClr val="windowText" lastClr="00000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endParaRPr>
                </a:p>
                <a:p>
                  <a:pPr algn="ctr" defTabSz="334350" fontAlgn="ctr"/>
                  <a:r>
                    <a:rPr lang="ja-JP" altLang="en-US" sz="804" spc="118" dirty="0" smtClean="0">
                      <a:solidFill>
                        <a:sysClr val="windowText" lastClr="000000"/>
                      </a:solidFill>
                      <a:latin typeface="HGP創英角ｺﾞｼｯｸUB" panose="020B0900000000000000" pitchFamily="50" charset="-128"/>
                      <a:ea typeface="HGP創英角ｺﾞｼｯｸUB" panose="020B0900000000000000" pitchFamily="50" charset="-128"/>
                    </a:rPr>
                    <a:t>などはこち</a:t>
                  </a:r>
                  <a:r>
                    <a:rPr lang="ja-JP" altLang="en-US" sz="804" spc="-149" dirty="0" smtClean="0">
                      <a:solidFill>
                        <a:sysClr val="windowText" lastClr="000000"/>
                      </a:solidFill>
                      <a:latin typeface="HGP創英角ｺﾞｼｯｸUB" panose="020B0900000000000000" pitchFamily="50" charset="-128"/>
                      <a:ea typeface="HGP創英角ｺﾞｼｯｸUB" panose="020B0900000000000000" pitchFamily="50" charset="-128"/>
                    </a:rPr>
                    <a:t>ら</a:t>
                  </a:r>
                  <a:endParaRPr lang="en-US" altLang="ja-JP" sz="804" spc="-149" dirty="0">
                    <a:solidFill>
                      <a:sysClr val="windowText" lastClr="00000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endParaRPr>
                </a:p>
              </p:txBody>
            </p:sp>
          </p:grpSp>
          <p:sp>
            <p:nvSpPr>
              <p:cNvPr id="137" name="テキスト ボックス 136"/>
              <p:cNvSpPr txBox="1"/>
              <p:nvPr/>
            </p:nvSpPr>
            <p:spPr>
              <a:xfrm>
                <a:off x="1333204" y="13130969"/>
                <a:ext cx="3346123" cy="4616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defTabSz="334350" fontAlgn="ctr"/>
                <a:r>
                  <a:rPr lang="ja-JP" altLang="en-US" sz="804" dirty="0">
                    <a:solidFill>
                      <a:prstClr val="black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ハローワーク小松</a:t>
                </a:r>
                <a:r>
                  <a:rPr lang="ja-JP" altLang="en-US" sz="878" spc="221" dirty="0">
                    <a:solidFill>
                      <a:prstClr val="black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　職業相談部門</a:t>
                </a:r>
                <a:endParaRPr lang="en-US" altLang="ja-JP" sz="878" spc="221" dirty="0">
                  <a:solidFill>
                    <a:prstClr val="black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  <a:p>
                <a:pPr defTabSz="334350" fontAlgn="ctr"/>
                <a:r>
                  <a:rPr lang="ja-JP" altLang="en-US" sz="1316" dirty="0">
                    <a:solidFill>
                      <a:prstClr val="black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ＴＥＬ：</a:t>
                </a:r>
                <a:r>
                  <a:rPr lang="en-US" altLang="ja-JP" sz="1316" b="1" spc="439" dirty="0">
                    <a:solidFill>
                      <a:prstClr val="black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0761-24-8606</a:t>
                </a:r>
              </a:p>
            </p:txBody>
          </p:sp>
        </p:grpSp>
        <p:grpSp>
          <p:nvGrpSpPr>
            <p:cNvPr id="4" name="グループ化 3"/>
            <p:cNvGrpSpPr/>
            <p:nvPr/>
          </p:nvGrpSpPr>
          <p:grpSpPr>
            <a:xfrm>
              <a:off x="4679327" y="13130969"/>
              <a:ext cx="4757364" cy="461665"/>
              <a:chOff x="4679327" y="13130969"/>
              <a:chExt cx="4757364" cy="461665"/>
            </a:xfrm>
          </p:grpSpPr>
          <p:sp>
            <p:nvSpPr>
              <p:cNvPr id="116" name="テキスト ボックス 115"/>
              <p:cNvSpPr txBox="1"/>
              <p:nvPr/>
            </p:nvSpPr>
            <p:spPr>
              <a:xfrm>
                <a:off x="6047030" y="13130969"/>
                <a:ext cx="3389661" cy="4616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defTabSz="334350" fontAlgn="ctr"/>
                <a:r>
                  <a:rPr lang="ja-JP" altLang="en-US" sz="804" dirty="0">
                    <a:solidFill>
                      <a:prstClr val="black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ハローワーク小松</a:t>
                </a:r>
                <a:r>
                  <a:rPr lang="ja-JP" altLang="en-US" sz="878" spc="221" dirty="0">
                    <a:solidFill>
                      <a:prstClr val="black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　求人・雇用援助部門</a:t>
                </a:r>
                <a:endParaRPr lang="en-US" altLang="ja-JP" sz="878" spc="221" dirty="0">
                  <a:solidFill>
                    <a:prstClr val="black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  <a:p>
                <a:pPr defTabSz="334350" fontAlgn="ctr"/>
                <a:r>
                  <a:rPr lang="ja-JP" altLang="en-US" sz="1316" dirty="0">
                    <a:solidFill>
                      <a:prstClr val="black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ＴＥＬ：</a:t>
                </a:r>
                <a:r>
                  <a:rPr lang="en-US" altLang="ja-JP" sz="1316" b="1" spc="439" dirty="0">
                    <a:solidFill>
                      <a:prstClr val="black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0761-24-8607</a:t>
                </a:r>
              </a:p>
            </p:txBody>
          </p:sp>
          <p:grpSp>
            <p:nvGrpSpPr>
              <p:cNvPr id="58" name="グループ化 57"/>
              <p:cNvGrpSpPr/>
              <p:nvPr/>
            </p:nvGrpSpPr>
            <p:grpSpPr>
              <a:xfrm>
                <a:off x="4679327" y="13146701"/>
                <a:ext cx="1267253" cy="445933"/>
                <a:chOff x="3914400" y="7998525"/>
                <a:chExt cx="730301" cy="323361"/>
              </a:xfrm>
            </p:grpSpPr>
            <p:sp>
              <p:nvSpPr>
                <p:cNvPr id="59" name="ホームベース 58"/>
                <p:cNvSpPr/>
                <p:nvPr/>
              </p:nvSpPr>
              <p:spPr>
                <a:xfrm>
                  <a:off x="3914400" y="7998525"/>
                  <a:ext cx="730301" cy="323361"/>
                </a:xfrm>
                <a:prstGeom prst="homePlate">
                  <a:avLst/>
                </a:prstGeom>
                <a:solidFill>
                  <a:srgbClr val="FFC9E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334350"/>
                  <a:endParaRPr kumimoji="1" lang="ja-JP" altLang="en-US" sz="804">
                    <a:solidFill>
                      <a:prstClr val="white"/>
                    </a:solidFill>
                    <a:latin typeface="Calibri" panose="020F0502020204030204"/>
                    <a:ea typeface="游ゴシック" panose="020B0400000000000000" pitchFamily="50" charset="-128"/>
                  </a:endParaRPr>
                </a:p>
              </p:txBody>
            </p:sp>
            <p:sp>
              <p:nvSpPr>
                <p:cNvPr id="60" name="テキスト ボックス 59"/>
                <p:cNvSpPr txBox="1"/>
                <p:nvPr/>
              </p:nvSpPr>
              <p:spPr>
                <a:xfrm>
                  <a:off x="3972289" y="8043451"/>
                  <a:ext cx="511594" cy="24541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 defTabSz="334350" fontAlgn="ctr"/>
                  <a:r>
                    <a:rPr lang="ja-JP" altLang="en-US" sz="804" dirty="0">
                      <a:solidFill>
                        <a:sysClr val="windowText" lastClr="000000"/>
                      </a:solidFill>
                      <a:latin typeface="HGP創英角ｺﾞｼｯｸUB" panose="020B0900000000000000" pitchFamily="50" charset="-128"/>
                      <a:ea typeface="HGP創英角ｺﾞｼｯｸUB" panose="020B0900000000000000" pitchFamily="50" charset="-128"/>
                    </a:rPr>
                    <a:t>質問・お問合せ</a:t>
                  </a:r>
                  <a:endParaRPr lang="en-US" altLang="ja-JP" sz="804" dirty="0">
                    <a:solidFill>
                      <a:sysClr val="windowText" lastClr="00000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endParaRPr>
                </a:p>
                <a:p>
                  <a:pPr algn="ctr" defTabSz="334350" fontAlgn="ctr"/>
                  <a:r>
                    <a:rPr lang="ja-JP" altLang="en-US" sz="804" spc="118" dirty="0">
                      <a:solidFill>
                        <a:sysClr val="windowText" lastClr="000000"/>
                      </a:solidFill>
                      <a:latin typeface="HGP創英角ｺﾞｼｯｸUB" panose="020B0900000000000000" pitchFamily="50" charset="-128"/>
                      <a:ea typeface="HGP創英角ｺﾞｼｯｸUB" panose="020B0900000000000000" pitchFamily="50" charset="-128"/>
                    </a:rPr>
                    <a:t>は</a:t>
                  </a:r>
                  <a:r>
                    <a:rPr lang="ja-JP" altLang="en-US" sz="804" spc="118" dirty="0" smtClean="0">
                      <a:solidFill>
                        <a:sysClr val="windowText" lastClr="000000"/>
                      </a:solidFill>
                      <a:latin typeface="HGP創英角ｺﾞｼｯｸUB" panose="020B0900000000000000" pitchFamily="50" charset="-128"/>
                      <a:ea typeface="HGP創英角ｺﾞｼｯｸUB" panose="020B0900000000000000" pitchFamily="50" charset="-128"/>
                    </a:rPr>
                    <a:t>こち</a:t>
                  </a:r>
                  <a:r>
                    <a:rPr lang="ja-JP" altLang="en-US" sz="804" spc="-149" dirty="0" smtClean="0">
                      <a:solidFill>
                        <a:sysClr val="windowText" lastClr="000000"/>
                      </a:solidFill>
                      <a:latin typeface="HGP創英角ｺﾞｼｯｸUB" panose="020B0900000000000000" pitchFamily="50" charset="-128"/>
                      <a:ea typeface="HGP創英角ｺﾞｼｯｸUB" panose="020B0900000000000000" pitchFamily="50" charset="-128"/>
                    </a:rPr>
                    <a:t>ら</a:t>
                  </a:r>
                  <a:endParaRPr lang="en-US" altLang="ja-JP" sz="804" spc="-149" dirty="0">
                    <a:solidFill>
                      <a:sysClr val="windowText" lastClr="00000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endParaRPr>
                </a:p>
              </p:txBody>
            </p:sp>
          </p:grpSp>
        </p:grpSp>
      </p:grpSp>
      <p:sp>
        <p:nvSpPr>
          <p:cNvPr id="46" name="テキスト ボックス 45"/>
          <p:cNvSpPr txBox="1"/>
          <p:nvPr/>
        </p:nvSpPr>
        <p:spPr>
          <a:xfrm>
            <a:off x="92894" y="7906844"/>
            <a:ext cx="1434741" cy="251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ご本人様お控え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64223" y="8097455"/>
            <a:ext cx="6766887" cy="283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kumimoji="1" lang="ja-JP" altLang="en-US" sz="1200" dirty="0"/>
              <a:t>参加希望企業名</a:t>
            </a:r>
            <a:r>
              <a:rPr lang="ja-JP" altLang="en-US" sz="1143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　　時間　　　：　　　（厳守）</a:t>
            </a:r>
          </a:p>
        </p:txBody>
      </p:sp>
      <p:cxnSp>
        <p:nvCxnSpPr>
          <p:cNvPr id="48" name="直線コネクタ 47"/>
          <p:cNvCxnSpPr/>
          <p:nvPr/>
        </p:nvCxnSpPr>
        <p:spPr>
          <a:xfrm>
            <a:off x="1439448" y="8291702"/>
            <a:ext cx="235488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1" name="申込表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616962"/>
              </p:ext>
            </p:extLst>
          </p:nvPr>
        </p:nvGraphicFramePr>
        <p:xfrm>
          <a:off x="261773" y="9432698"/>
          <a:ext cx="6686033" cy="67600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90104">
                  <a:extLst>
                    <a:ext uri="{9D8B030D-6E8A-4147-A177-3AD203B41FA5}">
                      <a16:colId xmlns:a16="http://schemas.microsoft.com/office/drawing/2014/main" val="889871"/>
                    </a:ext>
                  </a:extLst>
                </a:gridCol>
                <a:gridCol w="2218716">
                  <a:extLst>
                    <a:ext uri="{9D8B030D-6E8A-4147-A177-3AD203B41FA5}">
                      <a16:colId xmlns:a16="http://schemas.microsoft.com/office/drawing/2014/main" val="572429505"/>
                    </a:ext>
                  </a:extLst>
                </a:gridCol>
                <a:gridCol w="1183447">
                  <a:extLst>
                    <a:ext uri="{9D8B030D-6E8A-4147-A177-3AD203B41FA5}">
                      <a16:colId xmlns:a16="http://schemas.microsoft.com/office/drawing/2014/main" val="795368425"/>
                    </a:ext>
                  </a:extLst>
                </a:gridCol>
                <a:gridCol w="2593766">
                  <a:extLst>
                    <a:ext uri="{9D8B030D-6E8A-4147-A177-3AD203B41FA5}">
                      <a16:colId xmlns:a16="http://schemas.microsoft.com/office/drawing/2014/main" val="3045906312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</a:rPr>
                        <a:t>フリガナ</a:t>
                      </a:r>
                      <a:endParaRPr kumimoji="1" lang="en-US" altLang="ja-JP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5314" marR="65314" marT="32657" marB="32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</a:pPr>
                      <a:endParaRPr kumimoji="1" lang="ja-JP" alt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65314" marR="65314" marT="32657" marB="32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</a:rPr>
                        <a:t>参加希望企業名</a:t>
                      </a:r>
                    </a:p>
                  </a:txBody>
                  <a:tcPr marL="65314" marR="65314" marT="32657" marB="32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</a:pPr>
                      <a:endParaRPr kumimoji="1" lang="ja-JP" alt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65314" marR="65314" marT="32657" marB="32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32081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</a:rPr>
                        <a:t>お名前</a:t>
                      </a:r>
                    </a:p>
                  </a:txBody>
                  <a:tcPr marL="65314" marR="65314" marT="32657" marB="32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</a:pPr>
                      <a:endParaRPr kumimoji="1" lang="ja-JP" alt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65314" marR="65314" marT="32657" marB="32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5314" marR="65314" marT="32657" marB="32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</a:pPr>
                      <a:endParaRPr kumimoji="1" lang="ja-JP" alt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65314" marR="65314" marT="32657" marB="32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9808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</a:rPr>
                        <a:t>求職番号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65314" marR="65314" marT="32657" marB="32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</a:rPr>
                        <a:t>　　　　　　　</a:t>
                      </a:r>
                      <a:r>
                        <a:rPr kumimoji="1" lang="ja-JP" altLang="en-US" sz="1050" b="0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65314" marR="65314" marT="32657" marB="32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</a:rPr>
                        <a:t>希望時間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65314" marR="65314" marT="32657" marB="32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</a:rPr>
                        <a:t>　　　　　        　　：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65314" marR="65314" marT="32657" marB="32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136457"/>
                  </a:ext>
                </a:extLst>
              </a:tr>
            </a:tbl>
          </a:graphicData>
        </a:graphic>
      </p:graphicFrame>
      <p:grpSp>
        <p:nvGrpSpPr>
          <p:cNvPr id="52" name="グループ化 51"/>
          <p:cNvGrpSpPr/>
          <p:nvPr/>
        </p:nvGrpSpPr>
        <p:grpSpPr>
          <a:xfrm>
            <a:off x="-22860" y="9024318"/>
            <a:ext cx="7254240" cy="171101"/>
            <a:chOff x="0" y="9274525"/>
            <a:chExt cx="7254240" cy="167346"/>
          </a:xfrm>
        </p:grpSpPr>
        <p:cxnSp>
          <p:nvCxnSpPr>
            <p:cNvPr id="53" name="直線コネクタ 52"/>
            <p:cNvCxnSpPr/>
            <p:nvPr/>
          </p:nvCxnSpPr>
          <p:spPr>
            <a:xfrm>
              <a:off x="0" y="9367957"/>
              <a:ext cx="3282576" cy="0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4" name="テキスト ボックス 53"/>
            <p:cNvSpPr txBox="1"/>
            <p:nvPr/>
          </p:nvSpPr>
          <p:spPr>
            <a:xfrm>
              <a:off x="3324498" y="9274525"/>
              <a:ext cx="532831" cy="167346"/>
            </a:xfrm>
            <a:prstGeom prst="rect">
              <a:avLst/>
            </a:prstGeom>
            <a:noFill/>
          </p:spPr>
          <p:txBody>
            <a:bodyPr wrap="none" lIns="25714" tIns="25714" rIns="25714" bIns="25714" rtlCol="0">
              <a:spAutoFit/>
            </a:bodyPr>
            <a:lstStyle/>
            <a:p>
              <a:pPr fontAlgn="ctr"/>
              <a:r>
                <a:rPr lang="ja-JP" altLang="en-US" sz="75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キリトリ線</a:t>
              </a:r>
              <a:endParaRPr lang="en-US" altLang="ja-JP" sz="7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cxnSp>
          <p:nvCxnSpPr>
            <p:cNvPr id="55" name="直線コネクタ 54"/>
            <p:cNvCxnSpPr/>
            <p:nvPr/>
          </p:nvCxnSpPr>
          <p:spPr>
            <a:xfrm>
              <a:off x="3903134" y="9367957"/>
              <a:ext cx="3351106" cy="0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6" name="テキスト ボックス 55"/>
          <p:cNvSpPr txBox="1"/>
          <p:nvPr/>
        </p:nvSpPr>
        <p:spPr>
          <a:xfrm>
            <a:off x="190444" y="9157424"/>
            <a:ext cx="6766887" cy="251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企業説明・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面接会（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令和７年３月１２日（水）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　参加申込書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5907143" y="453941"/>
            <a:ext cx="1146120" cy="183705"/>
            <a:chOff x="5907143" y="455967"/>
            <a:chExt cx="1146120" cy="183705"/>
          </a:xfrm>
        </p:grpSpPr>
        <p:sp>
          <p:nvSpPr>
            <p:cNvPr id="61" name="角丸四角形 60"/>
            <p:cNvSpPr/>
            <p:nvPr/>
          </p:nvSpPr>
          <p:spPr>
            <a:xfrm>
              <a:off x="5907143" y="458233"/>
              <a:ext cx="1146120" cy="179173"/>
            </a:xfrm>
            <a:prstGeom prst="round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bg1"/>
                </a:solidFill>
              </a:endParaRPr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6124337" y="455967"/>
              <a:ext cx="711733" cy="18370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 defTabSz="334350">
                <a:lnSpc>
                  <a:spcPts val="1536"/>
                </a:lnSpc>
              </a:pPr>
              <a:r>
                <a:rPr kumimoji="1" lang="ja-JP" altLang="en-US" sz="1024" dirty="0" smtClean="0">
                  <a:ln w="3175">
                    <a:noFill/>
                  </a:ln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V Boli" panose="02000500030200090000" pitchFamily="2" charset="0"/>
                </a:rPr>
                <a:t>普段</a:t>
              </a:r>
              <a:r>
                <a:rPr kumimoji="1" lang="ja-JP" altLang="en-US" sz="1024" dirty="0">
                  <a:ln w="3175">
                    <a:noFill/>
                  </a:ln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V Boli" panose="02000500030200090000" pitchFamily="2" charset="0"/>
                </a:rPr>
                <a:t>着</a:t>
              </a:r>
              <a:r>
                <a:rPr kumimoji="1" lang="en-US" altLang="ja-JP" sz="1024" dirty="0">
                  <a:ln w="3175">
                    <a:noFill/>
                  </a:ln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V Boli" panose="02000500030200090000" pitchFamily="2" charset="0"/>
                </a:rPr>
                <a:t>OK</a:t>
              </a:r>
              <a:r>
                <a:rPr kumimoji="1" lang="ja-JP" altLang="en-US" sz="1024" dirty="0" smtClean="0">
                  <a:ln w="3175">
                    <a:noFill/>
                  </a:ln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V Boli" panose="02000500030200090000" pitchFamily="2" charset="0"/>
                </a:rPr>
                <a:t>♪</a:t>
              </a:r>
              <a:endParaRPr kumimoji="1" lang="en-US" altLang="ja-JP" sz="1024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V Boli" panose="02000500030200090000" pitchFamily="2" charset="0"/>
              </a:endParaRP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5907143" y="693320"/>
            <a:ext cx="1146120" cy="183705"/>
            <a:chOff x="5907143" y="693320"/>
            <a:chExt cx="1146120" cy="183705"/>
          </a:xfrm>
        </p:grpSpPr>
        <p:sp>
          <p:nvSpPr>
            <p:cNvPr id="62" name="角丸四角形 61"/>
            <p:cNvSpPr/>
            <p:nvPr/>
          </p:nvSpPr>
          <p:spPr>
            <a:xfrm>
              <a:off x="5907143" y="695586"/>
              <a:ext cx="1146120" cy="179173"/>
            </a:xfrm>
            <a:prstGeom prst="round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bg1"/>
                </a:solidFill>
              </a:endParaRPr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6151588" y="693320"/>
              <a:ext cx="657231" cy="18370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 defTabSz="334350">
                <a:lnSpc>
                  <a:spcPts val="1536"/>
                </a:lnSpc>
              </a:pPr>
              <a:r>
                <a:rPr kumimoji="1" lang="ja-JP" altLang="en-US" sz="1024" dirty="0" smtClean="0">
                  <a:ln w="3175">
                    <a:noFill/>
                  </a:ln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V Boli" panose="02000500030200090000" pitchFamily="2" charset="0"/>
                </a:rPr>
                <a:t>当日</a:t>
              </a:r>
              <a:r>
                <a:rPr kumimoji="1" lang="ja-JP" altLang="en-US" sz="1024" dirty="0">
                  <a:ln w="3175">
                    <a:noFill/>
                  </a:ln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V Boli" panose="02000500030200090000" pitchFamily="2" charset="0"/>
                </a:rPr>
                <a:t>参加可</a:t>
              </a:r>
              <a:endParaRPr kumimoji="1" lang="en-US" altLang="ja-JP" sz="1024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V Boli" panose="0200050003020009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6595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0" y="9117071"/>
            <a:ext cx="7199313" cy="10715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962"/>
          </a:p>
        </p:txBody>
      </p:sp>
      <p:sp>
        <p:nvSpPr>
          <p:cNvPr id="9" name="テキスト ボックス 15"/>
          <p:cNvSpPr txBox="1"/>
          <p:nvPr/>
        </p:nvSpPr>
        <p:spPr>
          <a:xfrm>
            <a:off x="186258" y="9164696"/>
            <a:ext cx="6858000" cy="102387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000"/>
              </a:lnSpc>
            </a:pPr>
            <a:r>
              <a:rPr kumimoji="1" lang="en-US" altLang="ja-JP" sz="857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857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お　申　込　み　</a:t>
            </a:r>
            <a:r>
              <a:rPr kumimoji="1" lang="en-US" altLang="ja-JP" sz="857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kumimoji="1" lang="ja-JP" altLang="en-US" sz="857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</a:t>
            </a:r>
            <a:r>
              <a:rPr kumimoji="1" lang="ja-JP" altLang="en-US" sz="857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事前予約の方から希望の枠を埋めていきます</a:t>
            </a:r>
            <a:r>
              <a:rPr kumimoji="1" lang="ja-JP" altLang="en-US" sz="857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。当日参加も可能ですが、お待たせする場合があります</a:t>
            </a:r>
            <a:r>
              <a:rPr kumimoji="1" lang="ja-JP" altLang="en-US" sz="857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kumimoji="1" lang="en-US" altLang="ja-JP" sz="857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857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en-US" altLang="ja-JP" sz="857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en-US" altLang="ja-JP" sz="857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857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お持ちいただくもの</a:t>
            </a:r>
            <a:r>
              <a:rPr kumimoji="1" lang="en-US" altLang="ja-JP" sz="857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kumimoji="1" lang="ja-JP" altLang="en-US" sz="857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・面接希望の方は、ハローワーク紹介状・履歴書をご持参ください。</a:t>
            </a:r>
            <a:endParaRPr kumimoji="1" lang="en-US" altLang="ja-JP" sz="857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857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・</a:t>
            </a:r>
            <a:r>
              <a:rPr kumimoji="1" lang="ja-JP" altLang="en-US" sz="857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雇用保険</a:t>
            </a:r>
            <a:r>
              <a:rPr kumimoji="1" lang="ja-JP" altLang="en-US" sz="857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受給者の方は、求職活動実績に該当しますので、雇用保険受給資格者証をご持参ください。</a:t>
            </a:r>
            <a:endParaRPr kumimoji="1" lang="en-US" altLang="ja-JP" sz="857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57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en-US" altLang="ja-JP" sz="857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857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お　願　い　　</a:t>
            </a:r>
            <a:r>
              <a:rPr kumimoji="1" lang="en-US" altLang="ja-JP" sz="857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kumimoji="1" lang="ja-JP" altLang="en-US" sz="857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</a:t>
            </a:r>
            <a:r>
              <a:rPr kumimoji="1" lang="ja-JP" altLang="en-US" sz="857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各求人の詳細は必ず求人票にてご確認ください。</a:t>
            </a:r>
            <a:endParaRPr kumimoji="1" lang="en-US" altLang="ja-JP" sz="857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857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</a:t>
            </a:r>
            <a:r>
              <a:rPr kumimoji="1" lang="ja-JP" altLang="en-US" sz="857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kumimoji="1" lang="ja-JP" altLang="en-US" sz="857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予約の状況により、予定時間より前に終了することがあります</a:t>
            </a:r>
            <a:r>
              <a:rPr kumimoji="1" lang="ja-JP" altLang="en-US" sz="857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kumimoji="1" lang="en-US" altLang="ja-JP" sz="857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57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000"/>
              </a:lnSpc>
            </a:pPr>
            <a:endParaRPr kumimoji="1" lang="ja-JP" altLang="en-US" sz="857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153424"/>
              </p:ext>
            </p:extLst>
          </p:nvPr>
        </p:nvGraphicFramePr>
        <p:xfrm>
          <a:off x="131552" y="3277668"/>
          <a:ext cx="6912706" cy="2748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000">
                  <a:extLst>
                    <a:ext uri="{9D8B030D-6E8A-4147-A177-3AD203B41FA5}">
                      <a16:colId xmlns:a16="http://schemas.microsoft.com/office/drawing/2014/main" val="2978011858"/>
                    </a:ext>
                  </a:extLst>
                </a:gridCol>
                <a:gridCol w="4232730">
                  <a:extLst>
                    <a:ext uri="{9D8B030D-6E8A-4147-A177-3AD203B41FA5}">
                      <a16:colId xmlns:a16="http://schemas.microsoft.com/office/drawing/2014/main" val="1096762130"/>
                    </a:ext>
                  </a:extLst>
                </a:gridCol>
                <a:gridCol w="1671976">
                  <a:extLst>
                    <a:ext uri="{9D8B030D-6E8A-4147-A177-3AD203B41FA5}">
                      <a16:colId xmlns:a16="http://schemas.microsoft.com/office/drawing/2014/main" val="3583487273"/>
                    </a:ext>
                  </a:extLst>
                </a:gridCol>
              </a:tblGrid>
              <a:tr h="252000">
                <a:tc gridSpan="3">
                  <a:txBody>
                    <a:bodyPr/>
                    <a:lstStyle/>
                    <a:p>
                      <a:pPr marL="0" marR="0" lvl="0" indent="0" algn="l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spc="4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湯快リゾート株式会社　大江戸温泉物語あわづグランドホテル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vl="1" algn="ctr">
                        <a:lnSpc>
                          <a:spcPct val="100000"/>
                        </a:lnSpc>
                      </a:pPr>
                      <a:endParaRPr kumimoji="1" lang="ja-JP" altLang="en-US" sz="1200" b="1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5314" marR="65314" marT="32657" marB="32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59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5314" marR="65314" marT="32657" marB="32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9840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</a:rPr>
                        <a:t>区分</a:t>
                      </a:r>
                      <a:endParaRPr kumimoji="1" lang="en-US" altLang="ja-JP" sz="900" b="1" dirty="0" smtClean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59B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>
                        <a:lnSpc>
                          <a:spcPct val="100000"/>
                        </a:lnSpc>
                      </a:pPr>
                      <a:r>
                        <a:rPr kumimoji="1" lang="ja-JP" altLang="en-US" sz="900" b="1" dirty="0" smtClean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</a:rPr>
                        <a:t>職種</a:t>
                      </a:r>
                      <a:endParaRPr kumimoji="1" lang="ja-JP" altLang="en-US" sz="900" b="1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5314" marR="65314" marT="32657" marB="32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5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</a:rPr>
                        <a:t>求人番号</a:t>
                      </a:r>
                      <a:endParaRPr kumimoji="1" lang="ja-JP" altLang="en-US" sz="900" b="1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5314" marR="65314" marT="32657" marB="32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40445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ctr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spc="-150" dirty="0" smtClean="0">
                          <a:solidFill>
                            <a:srgbClr val="0070C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フルタイム</a:t>
                      </a:r>
                      <a:endParaRPr kumimoji="1" lang="en-US" altLang="ja-JP" sz="1100" b="1" spc="-150" dirty="0" smtClean="0">
                        <a:solidFill>
                          <a:srgbClr val="0070C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ホテルの施設管理スタッフ＜地域限定社員＞</a:t>
                      </a:r>
                      <a:endParaRPr lang="zh-TW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FF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　</a:t>
                      </a:r>
                      <a:r>
                        <a:rPr lang="en-US" altLang="ja-JP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17020-7468241</a:t>
                      </a:r>
                      <a:endParaRPr lang="en-US" altLang="ja-JP" sz="1300" b="0" i="0" u="none" strike="noStrike" cap="all" spc="40" baseline="0" dirty="0">
                        <a:solidFill>
                          <a:srgbClr val="000000"/>
                        </a:solidFill>
                        <a:effectLst/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FF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99020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ctr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spc="-150" dirty="0" smtClean="0">
                          <a:solidFill>
                            <a:srgbClr val="0070C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フルタイム</a:t>
                      </a:r>
                      <a:endParaRPr kumimoji="1" lang="en-US" altLang="ja-JP" sz="1100" b="1" spc="-150" dirty="0" smtClean="0">
                        <a:solidFill>
                          <a:srgbClr val="0070C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バイキングレストラン調理／総合職</a:t>
                      </a:r>
                      <a:endParaRPr lang="zh-TW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　</a:t>
                      </a:r>
                      <a:r>
                        <a:rPr lang="en-US" altLang="ja-JP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17020-152151</a:t>
                      </a:r>
                      <a:endParaRPr lang="en-US" altLang="ja-JP" sz="1300" b="0" i="0" u="none" strike="noStrike" cap="all" spc="40" baseline="0" dirty="0">
                        <a:solidFill>
                          <a:srgbClr val="000000"/>
                        </a:solidFill>
                        <a:effectLst/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49324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ctr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spc="-150" dirty="0" smtClean="0">
                          <a:solidFill>
                            <a:srgbClr val="0070C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フルタイム</a:t>
                      </a:r>
                      <a:endParaRPr kumimoji="1" lang="en-US" altLang="ja-JP" sz="1100" b="1" spc="-150" dirty="0" smtClean="0">
                        <a:solidFill>
                          <a:srgbClr val="0070C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バイキング調理スタッフ／地域限定社員</a:t>
                      </a:r>
                      <a:endParaRPr lang="zh-TW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　</a:t>
                      </a:r>
                      <a:r>
                        <a:rPr lang="en-US" altLang="ja-JP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17020-153051</a:t>
                      </a:r>
                      <a:endParaRPr lang="en-US" altLang="ja-JP" sz="1300" b="0" i="0" u="none" strike="noStrike" cap="all" spc="40" baseline="0" dirty="0">
                        <a:solidFill>
                          <a:srgbClr val="000000"/>
                        </a:solidFill>
                        <a:effectLst/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52740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ctr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spc="-150" dirty="0" smtClean="0">
                          <a:solidFill>
                            <a:srgbClr val="0070C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フルタイム</a:t>
                      </a:r>
                      <a:endParaRPr kumimoji="1" lang="en-US" altLang="ja-JP" sz="1100" b="1" i="0" u="none" strike="noStrike" kern="1200" cap="none" spc="-15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ホテル運営職（フロント・レストラン等）≪総合職≫</a:t>
                      </a:r>
                      <a:endParaRPr lang="zh-TW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　</a:t>
                      </a:r>
                      <a:r>
                        <a:rPr lang="en-US" altLang="ja-JP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17020-1016151</a:t>
                      </a:r>
                      <a:endParaRPr lang="en-US" altLang="ja-JP" sz="1300" b="0" i="0" u="none" strike="noStrike" cap="all" spc="40" baseline="0" dirty="0">
                        <a:solidFill>
                          <a:srgbClr val="000000"/>
                        </a:solidFill>
                        <a:effectLst/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29696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ctr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spc="-150" dirty="0" smtClean="0">
                          <a:solidFill>
                            <a:srgbClr val="0070C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フルタイム</a:t>
                      </a:r>
                      <a:endParaRPr kumimoji="1" lang="en-US" altLang="ja-JP" sz="1100" b="1" i="0" u="none" strike="noStrike" kern="1200" cap="none" spc="-15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ホテルの施設管理スタッフ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〈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総合職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〉</a:t>
                      </a:r>
                      <a:endParaRPr lang="zh-TW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　</a:t>
                      </a:r>
                      <a:r>
                        <a:rPr lang="en-US" altLang="ja-JP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17020-1017051</a:t>
                      </a:r>
                      <a:endParaRPr lang="en-US" altLang="ja-JP" sz="1300" b="0" i="0" u="none" strike="noStrike" cap="all" spc="40" baseline="0" dirty="0">
                        <a:solidFill>
                          <a:srgbClr val="000000"/>
                        </a:solidFill>
                        <a:effectLst/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60916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ctr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spc="-150" dirty="0" smtClean="0">
                          <a:solidFill>
                            <a:srgbClr val="0070C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フルタイム</a:t>
                      </a:r>
                      <a:endParaRPr kumimoji="1" lang="en-US" altLang="ja-JP" sz="1100" b="1" i="0" u="none" strike="noStrike" kern="1200" cap="none" spc="-15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ホテル運営職（フロント・レストラン等）地域限定社員</a:t>
                      </a:r>
                      <a:endParaRPr lang="zh-TW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　</a:t>
                      </a:r>
                      <a:r>
                        <a:rPr lang="en-US" altLang="ja-JP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17020-1018351</a:t>
                      </a:r>
                      <a:endParaRPr lang="en-US" altLang="ja-JP" sz="1300" b="0" i="0" u="none" strike="noStrike" cap="all" spc="40" baseline="0" dirty="0">
                        <a:solidFill>
                          <a:srgbClr val="000000"/>
                        </a:solidFill>
                        <a:effectLst/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06856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ctr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パートタイム</a:t>
                      </a:r>
                      <a:endParaRPr kumimoji="1" lang="en-US" altLang="ja-JP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フロントスタッフ</a:t>
                      </a:r>
                      <a:endParaRPr lang="zh-TW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FF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　</a:t>
                      </a:r>
                      <a:r>
                        <a:rPr lang="en-US" altLang="ja-JP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17020-7467841</a:t>
                      </a:r>
                      <a:endParaRPr lang="en-US" altLang="ja-JP" sz="1300" b="0" i="0" u="none" strike="noStrike" cap="all" spc="40" baseline="0" dirty="0">
                        <a:solidFill>
                          <a:srgbClr val="000000"/>
                        </a:solidFill>
                        <a:effectLst/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FF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20892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ctr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パートタイム</a:t>
                      </a:r>
                      <a:endParaRPr kumimoji="1" lang="en-US" altLang="ja-JP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ホールスタッフ</a:t>
                      </a:r>
                      <a:endParaRPr lang="zh-TW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　</a:t>
                      </a:r>
                      <a:r>
                        <a:rPr lang="en-US" altLang="ja-JP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17020-150651</a:t>
                      </a:r>
                      <a:endParaRPr lang="en-US" altLang="ja-JP" sz="1300" b="0" i="0" u="none" strike="noStrike" cap="all" spc="40" baseline="0" dirty="0">
                        <a:solidFill>
                          <a:srgbClr val="000000"/>
                        </a:solidFill>
                        <a:effectLst/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14206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ctr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パートタイム</a:t>
                      </a:r>
                      <a:endParaRPr kumimoji="1" lang="en-US" altLang="ja-JP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洗い場スタッフ</a:t>
                      </a:r>
                      <a:endParaRPr lang="zh-TW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　</a:t>
                      </a:r>
                      <a:r>
                        <a:rPr lang="en-US" altLang="ja-JP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17020-151951</a:t>
                      </a:r>
                      <a:endParaRPr lang="en-US" altLang="ja-JP" sz="1300" b="0" i="0" u="none" strike="noStrike" cap="all" spc="40" baseline="0" dirty="0">
                        <a:solidFill>
                          <a:srgbClr val="000000"/>
                        </a:solidFill>
                        <a:effectLst/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42986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ctr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パートタイム</a:t>
                      </a:r>
                      <a:endParaRPr kumimoji="1" lang="en-US" altLang="ja-JP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キッチンスタッフ（補助）</a:t>
                      </a:r>
                      <a:endParaRPr lang="zh-TW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　</a:t>
                      </a:r>
                      <a:r>
                        <a:rPr lang="en-US" altLang="ja-JP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17020-1015951</a:t>
                      </a:r>
                      <a:endParaRPr lang="en-US" altLang="ja-JP" sz="1300" b="0" i="0" u="none" strike="noStrike" cap="all" spc="40" baseline="0" dirty="0">
                        <a:solidFill>
                          <a:srgbClr val="000000"/>
                        </a:solidFill>
                        <a:effectLst/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44264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ctr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パートタイム</a:t>
                      </a:r>
                      <a:endParaRPr kumimoji="1" lang="en-US" altLang="ja-JP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送迎ドライバー</a:t>
                      </a:r>
                      <a:endParaRPr lang="zh-TW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　</a:t>
                      </a:r>
                      <a:r>
                        <a:rPr lang="en-US" altLang="ja-JP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17020-1019251</a:t>
                      </a:r>
                      <a:endParaRPr lang="en-US" altLang="ja-JP" sz="1300" b="0" i="0" u="none" strike="noStrike" cap="all" spc="40" baseline="0" dirty="0">
                        <a:solidFill>
                          <a:srgbClr val="000000"/>
                        </a:solidFill>
                        <a:effectLst/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1567086"/>
                  </a:ext>
                </a:extLst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379558"/>
              </p:ext>
            </p:extLst>
          </p:nvPr>
        </p:nvGraphicFramePr>
        <p:xfrm>
          <a:off x="131552" y="6033423"/>
          <a:ext cx="6912706" cy="2748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000">
                  <a:extLst>
                    <a:ext uri="{9D8B030D-6E8A-4147-A177-3AD203B41FA5}">
                      <a16:colId xmlns:a16="http://schemas.microsoft.com/office/drawing/2014/main" val="2978011858"/>
                    </a:ext>
                  </a:extLst>
                </a:gridCol>
                <a:gridCol w="4232730">
                  <a:extLst>
                    <a:ext uri="{9D8B030D-6E8A-4147-A177-3AD203B41FA5}">
                      <a16:colId xmlns:a16="http://schemas.microsoft.com/office/drawing/2014/main" val="1096762130"/>
                    </a:ext>
                  </a:extLst>
                </a:gridCol>
                <a:gridCol w="1671976">
                  <a:extLst>
                    <a:ext uri="{9D8B030D-6E8A-4147-A177-3AD203B41FA5}">
                      <a16:colId xmlns:a16="http://schemas.microsoft.com/office/drawing/2014/main" val="3583487273"/>
                    </a:ext>
                  </a:extLst>
                </a:gridCol>
              </a:tblGrid>
              <a:tr h="252000">
                <a:tc gridSpan="3">
                  <a:txBody>
                    <a:bodyPr/>
                    <a:lstStyle/>
                    <a:p>
                      <a:pPr marL="0" marR="0" lvl="0" indent="0" algn="l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spc="4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湯快リゾート株式会社　大江戸温泉物語わんわんリゾート　粟津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vl="1" algn="ctr">
                        <a:lnSpc>
                          <a:spcPct val="100000"/>
                        </a:lnSpc>
                      </a:pPr>
                      <a:endParaRPr kumimoji="1" lang="ja-JP" altLang="en-US" sz="1200" b="1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5314" marR="65314" marT="32657" marB="32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59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5314" marR="65314" marT="32657" marB="32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9840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</a:rPr>
                        <a:t>区分</a:t>
                      </a:r>
                      <a:endParaRPr kumimoji="1" lang="en-US" altLang="ja-JP" sz="900" b="1" dirty="0" smtClean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59B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>
                        <a:lnSpc>
                          <a:spcPct val="100000"/>
                        </a:lnSpc>
                      </a:pPr>
                      <a:r>
                        <a:rPr kumimoji="1" lang="ja-JP" altLang="en-US" sz="900" b="1" dirty="0" smtClean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</a:rPr>
                        <a:t>職種</a:t>
                      </a:r>
                      <a:endParaRPr kumimoji="1" lang="ja-JP" altLang="en-US" sz="900" b="1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5314" marR="65314" marT="32657" marB="32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5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</a:rPr>
                        <a:t>求人番号</a:t>
                      </a:r>
                      <a:endParaRPr kumimoji="1" lang="ja-JP" altLang="en-US" sz="900" b="1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5314" marR="65314" marT="32657" marB="32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40445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ctr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spc="-150" dirty="0" smtClean="0">
                          <a:solidFill>
                            <a:srgbClr val="0070C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フルタイム</a:t>
                      </a:r>
                      <a:endParaRPr kumimoji="1" lang="en-US" altLang="ja-JP" sz="1100" b="1" spc="-150" dirty="0" smtClean="0">
                        <a:solidFill>
                          <a:srgbClr val="0070C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ホテル運営職（フロント・レストラン等）／総合職</a:t>
                      </a:r>
                      <a:endParaRPr lang="zh-TW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FF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　</a:t>
                      </a:r>
                      <a:r>
                        <a:rPr lang="en-US" altLang="ja-JP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17020-7478741</a:t>
                      </a:r>
                      <a:endParaRPr lang="en-US" altLang="ja-JP" sz="1300" b="0" i="0" u="none" strike="noStrike" cap="all" spc="40" baseline="0" dirty="0">
                        <a:solidFill>
                          <a:srgbClr val="000000"/>
                        </a:solidFill>
                        <a:effectLst/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FF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99020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ctr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spc="-150" dirty="0" smtClean="0">
                          <a:solidFill>
                            <a:srgbClr val="0070C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フルタイム</a:t>
                      </a:r>
                      <a:endParaRPr kumimoji="1" lang="en-US" altLang="ja-JP" sz="1100" b="1" spc="-150" dirty="0" smtClean="0">
                        <a:solidFill>
                          <a:srgbClr val="0070C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施設管理スタッフ／総合職</a:t>
                      </a:r>
                      <a:endParaRPr lang="zh-TW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FF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　</a:t>
                      </a:r>
                      <a:r>
                        <a:rPr lang="en-US" altLang="ja-JP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17020-7479641</a:t>
                      </a:r>
                      <a:endParaRPr lang="en-US" altLang="ja-JP" sz="1300" b="0" i="0" u="none" strike="noStrike" cap="all" spc="40" baseline="0" dirty="0">
                        <a:solidFill>
                          <a:srgbClr val="000000"/>
                        </a:solidFill>
                        <a:effectLst/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FF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49324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ctr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spc="-150" dirty="0" smtClean="0">
                          <a:solidFill>
                            <a:srgbClr val="0070C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フルタイム</a:t>
                      </a:r>
                      <a:endParaRPr kumimoji="1" lang="en-US" altLang="ja-JP" sz="1100" b="1" spc="-150" dirty="0" smtClean="0">
                        <a:solidFill>
                          <a:srgbClr val="0070C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ホテル運営職（フロント・レストラン等）／地域限定社員</a:t>
                      </a:r>
                      <a:endParaRPr lang="zh-TW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FF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　</a:t>
                      </a:r>
                      <a:r>
                        <a:rPr lang="en-US" altLang="ja-JP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17020-7481341</a:t>
                      </a:r>
                      <a:endParaRPr lang="en-US" altLang="ja-JP" sz="1300" b="0" i="0" u="none" strike="noStrike" cap="all" spc="40" baseline="0" dirty="0">
                        <a:solidFill>
                          <a:srgbClr val="000000"/>
                        </a:solidFill>
                        <a:effectLst/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FF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52740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ctr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spc="-150" dirty="0" smtClean="0">
                          <a:solidFill>
                            <a:srgbClr val="0070C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フルタイム</a:t>
                      </a:r>
                      <a:endParaRPr kumimoji="1" lang="en-US" altLang="ja-JP" sz="1100" b="1" i="0" u="none" strike="noStrike" kern="1200" cap="none" spc="-15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バイキングレストラン調理スタッフ／総合職</a:t>
                      </a:r>
                      <a:endParaRPr lang="zh-TW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　</a:t>
                      </a:r>
                      <a:r>
                        <a:rPr lang="en-US" altLang="ja-JP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17020-155251</a:t>
                      </a:r>
                      <a:endParaRPr lang="en-US" altLang="ja-JP" sz="1300" b="0" i="0" u="none" strike="noStrike" cap="all" spc="40" baseline="0" dirty="0">
                        <a:solidFill>
                          <a:srgbClr val="000000"/>
                        </a:solidFill>
                        <a:effectLst/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29696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ctr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spc="-150" dirty="0" smtClean="0">
                          <a:solidFill>
                            <a:srgbClr val="0070C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フルタイム</a:t>
                      </a:r>
                      <a:endParaRPr kumimoji="1" lang="en-US" altLang="ja-JP" sz="1100" b="1" i="0" u="none" strike="noStrike" kern="1200" cap="none" spc="-15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バイキングレストラン調理スタッフ／地域限定社員</a:t>
                      </a:r>
                      <a:endParaRPr lang="zh-TW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　</a:t>
                      </a:r>
                      <a:r>
                        <a:rPr lang="en-US" altLang="ja-JP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17020-156551</a:t>
                      </a:r>
                      <a:endParaRPr lang="en-US" altLang="ja-JP" sz="1300" b="0" i="0" u="none" strike="noStrike" cap="all" spc="40" baseline="0" dirty="0">
                        <a:solidFill>
                          <a:srgbClr val="000000"/>
                        </a:solidFill>
                        <a:effectLst/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60916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ctr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パートタイム</a:t>
                      </a:r>
                      <a:endParaRPr kumimoji="1" lang="en-US" altLang="ja-JP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ナイトフロント</a:t>
                      </a:r>
                      <a:endParaRPr lang="zh-TW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FF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　</a:t>
                      </a:r>
                      <a:r>
                        <a:rPr lang="en-US" altLang="ja-JP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17020-7473341</a:t>
                      </a:r>
                      <a:endParaRPr lang="en-US" altLang="ja-JP" sz="1300" b="0" i="0" u="none" strike="noStrike" cap="all" spc="40" baseline="0" dirty="0">
                        <a:solidFill>
                          <a:srgbClr val="000000"/>
                        </a:solidFill>
                        <a:effectLst/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FF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06856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ctr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パートタイム</a:t>
                      </a:r>
                      <a:endParaRPr kumimoji="1" lang="en-US" altLang="ja-JP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ホールスタッフ</a:t>
                      </a:r>
                      <a:endParaRPr lang="zh-TW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FF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　</a:t>
                      </a:r>
                      <a:r>
                        <a:rPr lang="en-US" altLang="ja-JP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17020-7474841</a:t>
                      </a:r>
                      <a:endParaRPr lang="en-US" altLang="ja-JP" sz="1300" b="0" i="0" u="none" strike="noStrike" cap="all" spc="40" baseline="0" dirty="0">
                        <a:solidFill>
                          <a:srgbClr val="000000"/>
                        </a:solidFill>
                        <a:effectLst/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FF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20892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ctr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パートタイム</a:t>
                      </a:r>
                      <a:endParaRPr kumimoji="1" lang="en-US" altLang="ja-JP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キッチンスタッフ（補助）</a:t>
                      </a:r>
                      <a:endParaRPr lang="zh-TW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FF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　</a:t>
                      </a:r>
                      <a:r>
                        <a:rPr lang="en-US" altLang="ja-JP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17020-7475241</a:t>
                      </a:r>
                      <a:endParaRPr lang="en-US" altLang="ja-JP" sz="1300" b="0" i="0" u="none" strike="noStrike" cap="all" spc="40" baseline="0" dirty="0">
                        <a:solidFill>
                          <a:srgbClr val="000000"/>
                        </a:solidFill>
                        <a:effectLst/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FF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14206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ctr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パートタイム</a:t>
                      </a:r>
                      <a:endParaRPr kumimoji="1" lang="en-US" altLang="ja-JP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施設清掃スタッフ（ホテル共用部）</a:t>
                      </a:r>
                      <a:endParaRPr lang="zh-TW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FF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　</a:t>
                      </a:r>
                      <a:r>
                        <a:rPr lang="en-US" altLang="ja-JP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17020-7476541</a:t>
                      </a:r>
                      <a:endParaRPr lang="en-US" altLang="ja-JP" sz="1300" b="0" i="0" u="none" strike="noStrike" cap="all" spc="40" baseline="0" dirty="0">
                        <a:solidFill>
                          <a:srgbClr val="000000"/>
                        </a:solidFill>
                        <a:effectLst/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FF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42986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ctr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パートタイム</a:t>
                      </a:r>
                      <a:endParaRPr kumimoji="1" lang="en-US" altLang="ja-JP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客室清掃スタッフ</a:t>
                      </a:r>
                      <a:endParaRPr lang="zh-TW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FF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　</a:t>
                      </a:r>
                      <a:r>
                        <a:rPr lang="en-US" altLang="ja-JP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17020-7477441</a:t>
                      </a:r>
                      <a:endParaRPr lang="en-US" altLang="ja-JP" sz="1300" b="0" i="0" u="none" strike="noStrike" cap="all" spc="40" baseline="0" dirty="0">
                        <a:solidFill>
                          <a:srgbClr val="000000"/>
                        </a:solidFill>
                        <a:effectLst/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FF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44264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ctr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パートタイム</a:t>
                      </a:r>
                      <a:endParaRPr kumimoji="1" lang="en-US" altLang="ja-JP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フロントスタッフ</a:t>
                      </a:r>
                      <a:endParaRPr lang="zh-TW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　</a:t>
                      </a:r>
                      <a:r>
                        <a:rPr lang="en-US" altLang="ja-JP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17020-154351</a:t>
                      </a:r>
                      <a:endParaRPr lang="en-US" altLang="ja-JP" sz="1300" b="0" i="0" u="none" strike="noStrike" cap="all" spc="40" baseline="0" dirty="0">
                        <a:solidFill>
                          <a:srgbClr val="000000"/>
                        </a:solidFill>
                        <a:effectLst/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1567086"/>
                  </a:ext>
                </a:extLst>
              </a:tr>
            </a:tbl>
          </a:graphicData>
        </a:graphic>
      </p:graphicFrame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65958"/>
              </p:ext>
            </p:extLst>
          </p:nvPr>
        </p:nvGraphicFramePr>
        <p:xfrm>
          <a:off x="131552" y="112622"/>
          <a:ext cx="6912706" cy="1502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000">
                  <a:extLst>
                    <a:ext uri="{9D8B030D-6E8A-4147-A177-3AD203B41FA5}">
                      <a16:colId xmlns:a16="http://schemas.microsoft.com/office/drawing/2014/main" val="2978011858"/>
                    </a:ext>
                  </a:extLst>
                </a:gridCol>
                <a:gridCol w="4232730">
                  <a:extLst>
                    <a:ext uri="{9D8B030D-6E8A-4147-A177-3AD203B41FA5}">
                      <a16:colId xmlns:a16="http://schemas.microsoft.com/office/drawing/2014/main" val="1096762130"/>
                    </a:ext>
                  </a:extLst>
                </a:gridCol>
                <a:gridCol w="1671976">
                  <a:extLst>
                    <a:ext uri="{9D8B030D-6E8A-4147-A177-3AD203B41FA5}">
                      <a16:colId xmlns:a16="http://schemas.microsoft.com/office/drawing/2014/main" val="3583487273"/>
                    </a:ext>
                  </a:extLst>
                </a:gridCol>
              </a:tblGrid>
              <a:tr h="216000">
                <a:tc gridSpan="3">
                  <a:txBody>
                    <a:bodyPr/>
                    <a:lstStyle/>
                    <a:p>
                      <a:pPr marL="0" marR="0" lvl="0" indent="0" algn="l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spc="4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フジトランスポート株式会社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vl="1" algn="ctr">
                        <a:lnSpc>
                          <a:spcPct val="100000"/>
                        </a:lnSpc>
                      </a:pPr>
                      <a:endParaRPr kumimoji="1" lang="ja-JP" altLang="en-US" sz="1200" b="1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5314" marR="65314" marT="32657" marB="32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59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5314" marR="65314" marT="32657" marB="32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9840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</a:rPr>
                        <a:t>区分</a:t>
                      </a:r>
                      <a:endParaRPr kumimoji="1" lang="en-US" altLang="ja-JP" sz="900" b="1" dirty="0" smtClean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59B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>
                        <a:lnSpc>
                          <a:spcPct val="100000"/>
                        </a:lnSpc>
                      </a:pPr>
                      <a:r>
                        <a:rPr kumimoji="1" lang="ja-JP" altLang="en-US" sz="900" b="1" dirty="0" smtClean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</a:rPr>
                        <a:t>職種</a:t>
                      </a:r>
                      <a:endParaRPr kumimoji="1" lang="ja-JP" altLang="en-US" sz="900" b="1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5314" marR="65314" marT="32657" marB="32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5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</a:rPr>
                        <a:t>求人番号</a:t>
                      </a:r>
                      <a:endParaRPr kumimoji="1" lang="ja-JP" altLang="en-US" sz="900" b="1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5314" marR="65314" marT="32657" marB="32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40445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ctr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spc="-150" dirty="0" smtClean="0">
                          <a:solidFill>
                            <a:srgbClr val="0070C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フルタイム</a:t>
                      </a:r>
                      <a:endParaRPr kumimoji="1" lang="en-US" altLang="ja-JP" sz="1100" b="1" spc="-150" dirty="0" smtClean="0">
                        <a:solidFill>
                          <a:srgbClr val="0070C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［正社員］トラックドライバー（大型・近距離）石川支店</a:t>
                      </a:r>
                      <a:endParaRPr lang="zh-TW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　</a:t>
                      </a:r>
                      <a:r>
                        <a:rPr lang="en-US" altLang="ja-JP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29010-2148551</a:t>
                      </a:r>
                      <a:endParaRPr lang="en-US" altLang="ja-JP" sz="1300" b="0" i="0" u="none" strike="noStrike" cap="all" spc="40" baseline="0" dirty="0">
                        <a:solidFill>
                          <a:srgbClr val="000000"/>
                        </a:solidFill>
                        <a:effectLst/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49324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ctr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spc="-150" dirty="0" smtClean="0">
                          <a:solidFill>
                            <a:srgbClr val="0070C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フルタイム</a:t>
                      </a:r>
                      <a:endParaRPr kumimoji="1" lang="en-US" altLang="ja-JP" sz="1100" b="1" spc="-150" dirty="0" smtClean="0">
                        <a:solidFill>
                          <a:srgbClr val="0070C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［正社員］整備士　石川整備工場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　</a:t>
                      </a:r>
                      <a:r>
                        <a:rPr lang="en-US" altLang="ja-JP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29010-2261551</a:t>
                      </a:r>
                      <a:endParaRPr lang="en-US" altLang="ja-JP" sz="1300" b="0" i="0" u="none" strike="noStrike" cap="all" spc="40" baseline="0" dirty="0">
                        <a:solidFill>
                          <a:srgbClr val="000000"/>
                        </a:solidFill>
                        <a:effectLst/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52740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ctr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spc="-150" dirty="0" smtClean="0">
                          <a:solidFill>
                            <a:srgbClr val="0070C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フルタイム</a:t>
                      </a:r>
                      <a:endParaRPr kumimoji="1" lang="en-US" altLang="ja-JP" sz="1100" b="1" i="0" u="none" strike="noStrike" kern="1200" cap="none" spc="-15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［正社員］トラックドライバー（大型・長距離）石川支店</a:t>
                      </a:r>
                      <a:endParaRPr lang="zh-TW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　</a:t>
                      </a:r>
                      <a:r>
                        <a:rPr lang="en-US" altLang="ja-JP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29010-2303851</a:t>
                      </a:r>
                      <a:endParaRPr lang="en-US" altLang="ja-JP" sz="1300" b="0" i="0" u="none" strike="noStrike" cap="all" spc="40" baseline="0" dirty="0">
                        <a:solidFill>
                          <a:srgbClr val="000000"/>
                        </a:solidFill>
                        <a:effectLst/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29696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ctr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spc="-150" dirty="0" smtClean="0">
                          <a:solidFill>
                            <a:srgbClr val="0070C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フルタイム</a:t>
                      </a:r>
                      <a:endParaRPr kumimoji="1" lang="en-US" altLang="ja-JP" sz="1100" b="1" i="0" u="none" strike="noStrike" kern="1200" cap="none" spc="-15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［正社員］運行管理者（配車・点呼）石川支店</a:t>
                      </a:r>
                      <a:endParaRPr lang="zh-TW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　</a:t>
                      </a:r>
                      <a:r>
                        <a:rPr lang="en-US" altLang="ja-JP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29010-2340351</a:t>
                      </a:r>
                      <a:endParaRPr lang="en-US" altLang="ja-JP" sz="1300" b="0" i="0" u="none" strike="noStrike" cap="all" spc="40" baseline="0" dirty="0">
                        <a:solidFill>
                          <a:srgbClr val="000000"/>
                        </a:solidFill>
                        <a:effectLst/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60916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ctr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spc="-150" dirty="0" smtClean="0">
                          <a:solidFill>
                            <a:srgbClr val="0070C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フルタイム</a:t>
                      </a:r>
                      <a:endParaRPr kumimoji="1" lang="en-US" altLang="ja-JP" sz="1100" b="1" i="0" u="none" strike="noStrike" kern="1200" cap="none" spc="-15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［正社員］トラックドライバー（大型・中距離）石川支店</a:t>
                      </a:r>
                      <a:endParaRPr lang="zh-TW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　</a:t>
                      </a:r>
                      <a:r>
                        <a:rPr lang="en-US" altLang="ja-JP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29010-2367351</a:t>
                      </a:r>
                      <a:endParaRPr lang="en-US" altLang="ja-JP" sz="1300" b="0" i="0" u="none" strike="noStrike" cap="all" spc="40" baseline="0" dirty="0">
                        <a:solidFill>
                          <a:srgbClr val="000000"/>
                        </a:solidFill>
                        <a:effectLst/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068567"/>
                  </a:ext>
                </a:extLst>
              </a:tr>
            </a:tbl>
          </a:graphicData>
        </a:graphic>
      </p:graphicFrame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316686"/>
              </p:ext>
            </p:extLst>
          </p:nvPr>
        </p:nvGraphicFramePr>
        <p:xfrm>
          <a:off x="131552" y="1697605"/>
          <a:ext cx="6912706" cy="1502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000">
                  <a:extLst>
                    <a:ext uri="{9D8B030D-6E8A-4147-A177-3AD203B41FA5}">
                      <a16:colId xmlns:a16="http://schemas.microsoft.com/office/drawing/2014/main" val="2978011858"/>
                    </a:ext>
                  </a:extLst>
                </a:gridCol>
                <a:gridCol w="4232730">
                  <a:extLst>
                    <a:ext uri="{9D8B030D-6E8A-4147-A177-3AD203B41FA5}">
                      <a16:colId xmlns:a16="http://schemas.microsoft.com/office/drawing/2014/main" val="1096762130"/>
                    </a:ext>
                  </a:extLst>
                </a:gridCol>
                <a:gridCol w="1671976">
                  <a:extLst>
                    <a:ext uri="{9D8B030D-6E8A-4147-A177-3AD203B41FA5}">
                      <a16:colId xmlns:a16="http://schemas.microsoft.com/office/drawing/2014/main" val="3583487273"/>
                    </a:ext>
                  </a:extLst>
                </a:gridCol>
              </a:tblGrid>
              <a:tr h="216000">
                <a:tc gridSpan="3">
                  <a:txBody>
                    <a:bodyPr/>
                    <a:lstStyle/>
                    <a:p>
                      <a:pPr marL="0" marR="0" lvl="0" indent="0" algn="l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spc="4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加賀第一交通株式会社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vl="1" algn="ctr">
                        <a:lnSpc>
                          <a:spcPct val="100000"/>
                        </a:lnSpc>
                      </a:pPr>
                      <a:endParaRPr kumimoji="1" lang="ja-JP" altLang="en-US" sz="1200" b="1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5314" marR="65314" marT="32657" marB="32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59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5314" marR="65314" marT="32657" marB="32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9840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</a:rPr>
                        <a:t>区分</a:t>
                      </a:r>
                      <a:endParaRPr kumimoji="1" lang="en-US" altLang="ja-JP" sz="900" b="1" dirty="0" smtClean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59B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>
                        <a:lnSpc>
                          <a:spcPct val="100000"/>
                        </a:lnSpc>
                      </a:pPr>
                      <a:r>
                        <a:rPr kumimoji="1" lang="ja-JP" altLang="en-US" sz="900" b="1" dirty="0" smtClean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</a:rPr>
                        <a:t>職種</a:t>
                      </a:r>
                      <a:endParaRPr kumimoji="1" lang="ja-JP" altLang="en-US" sz="900" b="1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5314" marR="65314" marT="32657" marB="32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5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</a:rPr>
                        <a:t>求人番号</a:t>
                      </a:r>
                      <a:endParaRPr kumimoji="1" lang="ja-JP" altLang="en-US" sz="900" b="1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5314" marR="65314" marT="32657" marB="32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40445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ctr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spc="-150" dirty="0" smtClean="0">
                          <a:solidFill>
                            <a:srgbClr val="0070C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フルタイム</a:t>
                      </a:r>
                      <a:endParaRPr kumimoji="1" lang="en-US" altLang="ja-JP" sz="1100" b="1" spc="-150" dirty="0" smtClean="0">
                        <a:solidFill>
                          <a:srgbClr val="0070C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タクシー乗務員（　通常勤　）小松営業所</a:t>
                      </a:r>
                      <a:endParaRPr lang="zh-TW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　</a:t>
                      </a:r>
                      <a:r>
                        <a:rPr lang="en-US" altLang="ja-JP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17050-156851</a:t>
                      </a:r>
                      <a:endParaRPr lang="en-US" altLang="ja-JP" sz="1300" b="0" i="0" u="none" strike="noStrike" cap="all" spc="40" baseline="0" dirty="0">
                        <a:solidFill>
                          <a:srgbClr val="000000"/>
                        </a:solidFill>
                        <a:effectLst/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49324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ctr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spc="-150" dirty="0" smtClean="0">
                          <a:solidFill>
                            <a:srgbClr val="0070C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フルタイム</a:t>
                      </a:r>
                      <a:endParaRPr kumimoji="1" lang="en-US" altLang="ja-JP" sz="1100" b="1" spc="-150" dirty="0" smtClean="0">
                        <a:solidFill>
                          <a:srgbClr val="0070C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タクシー乗務員（　夜　勤　）小松営業所</a:t>
                      </a:r>
                      <a:endParaRPr lang="zh-TW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　</a:t>
                      </a:r>
                      <a:r>
                        <a:rPr lang="en-US" altLang="ja-JP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17050-179451</a:t>
                      </a:r>
                      <a:endParaRPr lang="en-US" altLang="ja-JP" sz="1300" b="0" i="0" u="none" strike="noStrike" cap="all" spc="40" baseline="0" dirty="0">
                        <a:solidFill>
                          <a:srgbClr val="000000"/>
                        </a:solidFill>
                        <a:effectLst/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52740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ctr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spc="-150" dirty="0" smtClean="0">
                          <a:solidFill>
                            <a:srgbClr val="0070C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フルタイム</a:t>
                      </a:r>
                      <a:endParaRPr kumimoji="1" lang="en-US" altLang="ja-JP" sz="1100" b="1" i="0" u="none" strike="noStrike" kern="1200" cap="none" spc="-15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タクシー乗務員（固定給日勤）小松営業所</a:t>
                      </a:r>
                      <a:endParaRPr lang="zh-TW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　</a:t>
                      </a:r>
                      <a:r>
                        <a:rPr lang="en-US" altLang="ja-JP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17050-12351</a:t>
                      </a:r>
                      <a:endParaRPr lang="en-US" altLang="ja-JP" sz="1300" b="0" i="0" u="none" strike="noStrike" cap="all" spc="40" baseline="0" dirty="0">
                        <a:solidFill>
                          <a:srgbClr val="000000"/>
                        </a:solidFill>
                        <a:effectLst/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29696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ctr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spc="-150" dirty="0" smtClean="0">
                          <a:solidFill>
                            <a:srgbClr val="0070C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フルタイム</a:t>
                      </a:r>
                      <a:endParaRPr kumimoji="1" lang="en-US" altLang="ja-JP" sz="1100" b="1" i="0" u="none" strike="noStrike" kern="1200" cap="none" spc="-15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タクシー乗務員（　固定給夜勤　）小松営業所</a:t>
                      </a:r>
                      <a:endParaRPr lang="zh-TW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　</a:t>
                      </a:r>
                      <a:r>
                        <a:rPr lang="en-US" altLang="ja-JP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17050-13251</a:t>
                      </a:r>
                      <a:endParaRPr lang="en-US" altLang="ja-JP" sz="1300" b="0" i="0" u="none" strike="noStrike" cap="all" spc="40" baseline="0" dirty="0">
                        <a:solidFill>
                          <a:srgbClr val="000000"/>
                        </a:solidFill>
                        <a:effectLst/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60916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ctr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spc="-150" dirty="0" smtClean="0">
                          <a:solidFill>
                            <a:srgbClr val="0070C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フルタイム</a:t>
                      </a:r>
                      <a:endParaRPr kumimoji="1" lang="en-US" altLang="ja-JP" sz="1100" b="1" i="0" u="none" strike="noStrike" kern="1200" cap="none" spc="-15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99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タクシー乗務員（　養成員　）小松営業所</a:t>
                      </a:r>
                      <a:endParaRPr lang="zh-TW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　</a:t>
                      </a:r>
                      <a:r>
                        <a:rPr lang="en-US" altLang="ja-JP" sz="1300" b="0" i="0" u="none" strike="noStrike" cap="all" spc="40" baseline="0" dirty="0" smtClean="0">
                          <a:solidFill>
                            <a:srgbClr val="000000"/>
                          </a:solidFill>
                          <a:effectLst/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17050-14551</a:t>
                      </a:r>
                      <a:endParaRPr lang="en-US" altLang="ja-JP" sz="1300" b="0" i="0" u="none" strike="noStrike" cap="all" spc="40" baseline="0" dirty="0">
                        <a:solidFill>
                          <a:srgbClr val="000000"/>
                        </a:solidFill>
                        <a:effectLst/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068567"/>
                  </a:ext>
                </a:extLst>
              </a:tr>
            </a:tbl>
          </a:graphicData>
        </a:graphic>
      </p:graphicFrame>
      <p:grpSp>
        <p:nvGrpSpPr>
          <p:cNvPr id="8" name="グループ化 7"/>
          <p:cNvGrpSpPr/>
          <p:nvPr/>
        </p:nvGrpSpPr>
        <p:grpSpPr>
          <a:xfrm>
            <a:off x="3615258" y="8816456"/>
            <a:ext cx="3619209" cy="246221"/>
            <a:chOff x="3596685" y="2967473"/>
            <a:chExt cx="3287848" cy="246221"/>
          </a:xfrm>
        </p:grpSpPr>
        <p:sp>
          <p:nvSpPr>
            <p:cNvPr id="12" name="テキスト ボックス 11"/>
            <p:cNvSpPr txBox="1"/>
            <p:nvPr/>
          </p:nvSpPr>
          <p:spPr>
            <a:xfrm>
              <a:off x="3596685" y="2967473"/>
              <a:ext cx="328784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※ </a:t>
              </a:r>
              <a:r>
                <a:rPr kumimoji="1" lang="ja-JP" altLang="en-US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 枠</a:t>
              </a:r>
              <a:r>
                <a:rPr kumimoji="1" lang="ja-JP" altLang="en-US" sz="10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は２月</a:t>
              </a:r>
              <a:r>
                <a:rPr kumimoji="1" lang="ja-JP" altLang="en-US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末更新予定</a:t>
              </a:r>
              <a:r>
                <a:rPr kumimoji="1" lang="ja-JP" altLang="en-US" sz="10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（３月</a:t>
              </a:r>
              <a:r>
                <a:rPr kumimoji="1" lang="ja-JP" altLang="en-US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に求人番号が変わります）</a:t>
              </a: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3887736" y="3029803"/>
              <a:ext cx="104587" cy="119330"/>
            </a:xfrm>
            <a:prstGeom prst="rect">
              <a:avLst/>
            </a:prstGeom>
            <a:solidFill>
              <a:srgbClr val="BDFFC3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2400"/>
            </a:p>
          </p:txBody>
        </p:sp>
      </p:grpSp>
    </p:spTree>
    <p:extLst>
      <p:ext uri="{BB962C8B-B14F-4D97-AF65-F5344CB8AC3E}">
        <p14:creationId xmlns:p14="http://schemas.microsoft.com/office/powerpoint/2010/main" val="416266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888</Words>
  <PresentationFormat>ユーザー設定</PresentationFormat>
  <Paragraphs>178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6" baseType="lpstr">
      <vt:lpstr>Dotum</vt:lpstr>
      <vt:lpstr>HGP創英角ｺﾞｼｯｸUB</vt:lpstr>
      <vt:lpstr>HGS創英角ｺﾞｼｯｸUB</vt:lpstr>
      <vt:lpstr>HG丸ｺﾞｼｯｸM-PRO</vt:lpstr>
      <vt:lpstr>ＭＳ 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MV Boli</vt:lpstr>
      <vt:lpstr>Office テーマ</vt:lpstr>
      <vt:lpstr>1_Office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