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5B9BD5"/>
    <a:srgbClr val="FFC000"/>
    <a:srgbClr val="CADFF2"/>
    <a:srgbClr val="D7E7F5"/>
    <a:srgbClr val="8D6023"/>
    <a:srgbClr val="D2BD64"/>
    <a:srgbClr val="FFDE75"/>
    <a:srgbClr val="FFE69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1" autoAdjust="0"/>
    <p:restoredTop sz="96139" autoAdjust="0"/>
  </p:normalViewPr>
  <p:slideViewPr>
    <p:cSldViewPr snapToGrid="0">
      <p:cViewPr varScale="1">
        <p:scale>
          <a:sx n="75" d="100"/>
          <a:sy n="75" d="100"/>
        </p:scale>
        <p:origin x="1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9CBA6BBA-B16A-4F80-B9BE-0A3C0F53FA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7878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2251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4A45BB0-9F30-4678-A76E-B70CA71A8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121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1pPr>
    <a:lvl2pPr marL="582381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2pPr>
    <a:lvl3pPr marL="1164763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3pPr>
    <a:lvl4pPr marL="1747144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4pPr>
    <a:lvl5pPr marL="2329525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5pPr>
    <a:lvl6pPr marL="2911907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6pPr>
    <a:lvl7pPr marL="3494288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7pPr>
    <a:lvl8pPr marL="4076670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8pPr>
    <a:lvl9pPr marL="4659051" algn="l" defTabSz="1164763" rtl="0" eaLnBrk="1" latinLnBrk="0" hangingPunct="1">
      <a:defRPr kumimoji="1" sz="15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13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48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8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2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95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5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15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34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5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7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E78EB-4711-466B-B2F4-74E1F085A31B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88105-E224-486B-9ED9-4900360FDC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9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rgbClr val="CADFF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正方形/長方形 166"/>
          <p:cNvSpPr/>
          <p:nvPr/>
        </p:nvSpPr>
        <p:spPr>
          <a:xfrm>
            <a:off x="0" y="8743950"/>
            <a:ext cx="6858000" cy="1162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正方形/長方形 169"/>
          <p:cNvSpPr/>
          <p:nvPr/>
        </p:nvSpPr>
        <p:spPr>
          <a:xfrm>
            <a:off x="74433" y="9427617"/>
            <a:ext cx="6709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※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job</a:t>
            </a:r>
            <a:r>
              <a:rPr kumimoji="1" lang="ja-JP" altLang="en-US" sz="800" spc="-20" dirty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tag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（じょぶたぐ）」は一般公募で選ばれた職業情報提供サイト（日本版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O-NET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）のサイト愛称であり、厚生労働省が商標登録しています。</a:t>
            </a:r>
            <a:endParaRPr kumimoji="1" lang="en-US" altLang="ja-JP" sz="800" spc="-20" dirty="0" smtClean="0">
              <a:ln w="0">
                <a:noFill/>
                <a:prstDash val="solid"/>
                <a:bevel/>
              </a:ln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spc="-20" dirty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〔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登録商標第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6477643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号、第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6477644</a:t>
            </a:r>
            <a:r>
              <a:rPr kumimoji="1" lang="ja-JP" altLang="en-US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号</a:t>
            </a:r>
            <a:r>
              <a:rPr kumimoji="1" lang="en-US" altLang="ja-JP" sz="800" spc="-2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〕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0" y="8641199"/>
            <a:ext cx="6858000" cy="718994"/>
            <a:chOff x="0" y="8217636"/>
            <a:chExt cx="6858000" cy="718994"/>
          </a:xfrm>
        </p:grpSpPr>
        <p:sp>
          <p:nvSpPr>
            <p:cNvPr id="45" name="角丸四角形 44"/>
            <p:cNvSpPr/>
            <p:nvPr/>
          </p:nvSpPr>
          <p:spPr>
            <a:xfrm>
              <a:off x="0" y="8217636"/>
              <a:ext cx="6858000" cy="718994"/>
            </a:xfrm>
            <a:prstGeom prst="roundRect">
              <a:avLst>
                <a:gd name="adj" fmla="val 177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62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241433" y="8322316"/>
              <a:ext cx="6366440" cy="493451"/>
              <a:chOff x="415366" y="8322316"/>
              <a:chExt cx="6366440" cy="493451"/>
            </a:xfrm>
          </p:grpSpPr>
          <p:sp>
            <p:nvSpPr>
              <p:cNvPr id="46" name="ホームベース 45"/>
              <p:cNvSpPr/>
              <p:nvPr/>
            </p:nvSpPr>
            <p:spPr>
              <a:xfrm>
                <a:off x="415366" y="8322316"/>
                <a:ext cx="1647634" cy="493451"/>
              </a:xfrm>
              <a:prstGeom prst="homePlat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62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487741" y="8419592"/>
                <a:ext cx="128277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fontAlgn="ctr"/>
                <a:r>
                  <a:rPr lang="ja-JP" altLang="en-US" sz="1000" dirty="0" smtClean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参加申込・お問合せ</a:t>
                </a:r>
                <a:r>
                  <a:rPr lang="en-US" altLang="ja-JP" sz="1000" dirty="0" smtClean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/>
                </a:r>
                <a:br>
                  <a:rPr lang="en-US" altLang="ja-JP" sz="1000" dirty="0" smtClean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</a:br>
                <a:r>
                  <a:rPr lang="ja-JP" altLang="en-US" sz="1000" spc="120" dirty="0" smtClean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は</a:t>
                </a:r>
                <a:r>
                  <a:rPr lang="ja-JP" altLang="en-US" sz="1000" spc="120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こちら！</a:t>
                </a:r>
                <a:endParaRPr lang="en-US" altLang="ja-JP" sz="1000" spc="12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2126681" y="8469411"/>
                <a:ext cx="4655125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fontAlgn="ctr"/>
                <a:r>
                  <a:rPr lang="ja-JP" altLang="en-US" sz="1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ハローワーク小松　職業相談</a:t>
                </a:r>
                <a:r>
                  <a:rPr lang="ja-JP" altLang="en-US" sz="14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部門</a:t>
                </a:r>
                <a:r>
                  <a:rPr lang="ja-JP" altLang="en-US" sz="10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　　</a:t>
                </a:r>
                <a:r>
                  <a:rPr lang="en-US" altLang="ja-JP" sz="1400" dirty="0" smtClean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TEL</a:t>
                </a:r>
                <a:r>
                  <a:rPr lang="ja-JP" altLang="en-US" sz="1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：</a:t>
                </a:r>
                <a:r>
                  <a:rPr lang="en-US" altLang="ja-JP" sz="1400" dirty="0"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0761-24-8606</a:t>
                </a:r>
              </a:p>
            </p:txBody>
          </p:sp>
        </p:grpSp>
      </p:grpSp>
      <p:grpSp>
        <p:nvGrpSpPr>
          <p:cNvPr id="22" name="グループ化 21"/>
          <p:cNvGrpSpPr/>
          <p:nvPr/>
        </p:nvGrpSpPr>
        <p:grpSpPr>
          <a:xfrm>
            <a:off x="3795117" y="7061494"/>
            <a:ext cx="1368504" cy="1368504"/>
            <a:chOff x="2569730" y="6102089"/>
            <a:chExt cx="1717739" cy="1717738"/>
          </a:xfrm>
        </p:grpSpPr>
        <p:sp>
          <p:nvSpPr>
            <p:cNvPr id="180" name="楕円 179"/>
            <p:cNvSpPr/>
            <p:nvPr/>
          </p:nvSpPr>
          <p:spPr>
            <a:xfrm>
              <a:off x="2569730" y="6102089"/>
              <a:ext cx="1717739" cy="171773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000"/>
                </a:lnSpc>
              </a:pP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2694255" y="6434856"/>
              <a:ext cx="1471234" cy="1057055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05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やりたい</a:t>
              </a:r>
              <a:endParaRPr kumimoji="1" lang="en-US" altLang="ja-JP" sz="105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05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仕事が</a:t>
              </a:r>
              <a:endParaRPr kumimoji="1" lang="en-US" altLang="ja-JP" sz="105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05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見つからない</a:t>
              </a:r>
              <a:r>
                <a:rPr kumimoji="1" lang="en-US" altLang="ja-JP" sz="105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…</a:t>
              </a:r>
              <a:endParaRPr kumimoji="1" lang="en-US" altLang="ja-JP" sz="1050" b="1" dirty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455746" y="4697268"/>
            <a:ext cx="1803004" cy="1803004"/>
            <a:chOff x="4454532" y="5605978"/>
            <a:chExt cx="2263120" cy="2263120"/>
          </a:xfrm>
        </p:grpSpPr>
        <p:sp>
          <p:nvSpPr>
            <p:cNvPr id="204" name="楕円 203"/>
            <p:cNvSpPr/>
            <p:nvPr/>
          </p:nvSpPr>
          <p:spPr>
            <a:xfrm>
              <a:off x="4454532" y="5605978"/>
              <a:ext cx="2263120" cy="226312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200"/>
                </a:lnSpc>
              </a:pPr>
              <a:endPara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5" name="正方形/長方形 204"/>
            <p:cNvSpPr/>
            <p:nvPr/>
          </p:nvSpPr>
          <p:spPr>
            <a:xfrm>
              <a:off x="4850475" y="6222718"/>
              <a:ext cx="1471234" cy="1153635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未経験の仕事</a:t>
              </a: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に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チャレンジ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できる</a:t>
              </a: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かなぁ</a:t>
              </a:r>
              <a:endParaRPr kumimoji="1" lang="en-US" altLang="ja-JP" sz="1200" b="1" dirty="0">
                <a:ln w="1270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510602" y="5060782"/>
            <a:ext cx="1586132" cy="1586132"/>
            <a:chOff x="2433147" y="7151112"/>
            <a:chExt cx="1990904" cy="1990903"/>
          </a:xfrm>
        </p:grpSpPr>
        <p:sp>
          <p:nvSpPr>
            <p:cNvPr id="201" name="楕円 200"/>
            <p:cNvSpPr/>
            <p:nvPr/>
          </p:nvSpPr>
          <p:spPr>
            <a:xfrm>
              <a:off x="2433147" y="7151112"/>
              <a:ext cx="1990904" cy="199090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000"/>
                </a:lnSpc>
              </a:pPr>
              <a:endPara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8" name="正方形/長方形 207"/>
            <p:cNvSpPr/>
            <p:nvPr/>
          </p:nvSpPr>
          <p:spPr>
            <a:xfrm>
              <a:off x="2604451" y="7626289"/>
              <a:ext cx="1648296" cy="1057055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1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気になる職種の</a:t>
              </a:r>
              <a:endParaRPr kumimoji="1" lang="en-US" altLang="ja-JP" sz="11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1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平均賃金って</a:t>
              </a:r>
              <a:endParaRPr kumimoji="1" lang="en-US" altLang="ja-JP" sz="11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1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どれくらいかな？</a:t>
              </a:r>
              <a:endParaRPr kumimoji="1" lang="en-US" altLang="ja-JP" sz="11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08573" y="6992114"/>
            <a:ext cx="1368590" cy="1368590"/>
            <a:chOff x="880863" y="5261601"/>
            <a:chExt cx="1408455" cy="1408455"/>
          </a:xfrm>
        </p:grpSpPr>
        <p:sp>
          <p:nvSpPr>
            <p:cNvPr id="210" name="楕円 209"/>
            <p:cNvSpPr/>
            <p:nvPr/>
          </p:nvSpPr>
          <p:spPr>
            <a:xfrm>
              <a:off x="880863" y="5261601"/>
              <a:ext cx="1408455" cy="140845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000"/>
                </a:lnSpc>
              </a:pPr>
              <a:endPara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1" name="正方形/長方形 210"/>
            <p:cNvSpPr/>
            <p:nvPr/>
          </p:nvSpPr>
          <p:spPr>
            <a:xfrm>
              <a:off x="1043565" y="5562066"/>
              <a:ext cx="1124554" cy="866675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自分に</a:t>
              </a: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合う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仕事って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なん</a:t>
              </a: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だろう？</a:t>
              </a:r>
              <a:endParaRPr kumimoji="1" lang="en-US" altLang="ja-JP" sz="1200" b="1" dirty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94738" y="4709468"/>
            <a:ext cx="1958154" cy="1958154"/>
            <a:chOff x="38985" y="6917632"/>
            <a:chExt cx="2457864" cy="2457863"/>
          </a:xfrm>
        </p:grpSpPr>
        <p:sp>
          <p:nvSpPr>
            <p:cNvPr id="213" name="楕円 212"/>
            <p:cNvSpPr/>
            <p:nvPr/>
          </p:nvSpPr>
          <p:spPr>
            <a:xfrm>
              <a:off x="38985" y="6917632"/>
              <a:ext cx="2457864" cy="24578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200"/>
                </a:lnSpc>
              </a:pPr>
              <a:endParaRPr kumimoji="1" lang="ja-JP" altLang="en-US" sz="1400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443769" y="7615652"/>
              <a:ext cx="1648296" cy="1153635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これまでの経験</a:t>
              </a: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や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知識</a:t>
              </a: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活かせる</a:t>
              </a:r>
              <a:endParaRPr kumimoji="1" lang="en-US" altLang="ja-JP" sz="12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200"/>
                </a:lnSpc>
              </a:pPr>
              <a:r>
                <a:rPr kumimoji="1" lang="ja-JP" altLang="en-US" sz="12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仕事</a:t>
              </a:r>
              <a:r>
                <a:rPr kumimoji="1" lang="ja-JP" altLang="en-US" sz="12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がしたい！</a:t>
              </a:r>
              <a:endParaRPr kumimoji="1" lang="en-US" altLang="ja-JP" sz="1200" b="1" dirty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5329492" y="6589637"/>
            <a:ext cx="1409682" cy="1409682"/>
            <a:chOff x="4701380" y="7261846"/>
            <a:chExt cx="1769424" cy="1769424"/>
          </a:xfrm>
        </p:grpSpPr>
        <p:sp>
          <p:nvSpPr>
            <p:cNvPr id="207" name="楕円 206"/>
            <p:cNvSpPr/>
            <p:nvPr/>
          </p:nvSpPr>
          <p:spPr>
            <a:xfrm>
              <a:off x="4701380" y="7261846"/>
              <a:ext cx="1769424" cy="176942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/>
            <a:lstStyle/>
            <a:p>
              <a:pPr algn="ctr">
                <a:lnSpc>
                  <a:spcPts val="2000"/>
                </a:lnSpc>
              </a:pPr>
              <a:endParaRPr kumimoji="1"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2" name="正方形/長方形 201"/>
            <p:cNvSpPr/>
            <p:nvPr/>
          </p:nvSpPr>
          <p:spPr>
            <a:xfrm>
              <a:off x="4850474" y="7792780"/>
              <a:ext cx="1471234" cy="735122"/>
            </a:xfrm>
            <a:prstGeom prst="rect">
              <a:avLst/>
            </a:prstGeom>
          </p:spPr>
          <p:txBody>
            <a:bodyPr wrap="square" lIns="36000" tIns="36000" rIns="36000" bIns="3600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11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人手不足の</a:t>
              </a:r>
              <a:r>
                <a:rPr kumimoji="1" lang="ja-JP" altLang="en-US" sz="11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業界</a:t>
              </a:r>
              <a:endParaRPr kumimoji="1" lang="en-US" altLang="ja-JP" sz="11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ja-JP" altLang="en-US" sz="11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1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知りたい</a:t>
              </a:r>
              <a:endParaRPr kumimoji="1" lang="en-US" altLang="ja-JP" sz="1100" b="1" dirty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83" name="図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37" y="6262531"/>
            <a:ext cx="1753130" cy="2377378"/>
          </a:xfrm>
          <a:prstGeom prst="rect">
            <a:avLst/>
          </a:prstGeom>
        </p:spPr>
      </p:pic>
      <p:sp>
        <p:nvSpPr>
          <p:cNvPr id="87" name="楕円 86"/>
          <p:cNvSpPr/>
          <p:nvPr/>
        </p:nvSpPr>
        <p:spPr>
          <a:xfrm>
            <a:off x="2610234" y="6206850"/>
            <a:ext cx="252216" cy="2522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楕円 87"/>
          <p:cNvSpPr/>
          <p:nvPr/>
        </p:nvSpPr>
        <p:spPr>
          <a:xfrm>
            <a:off x="4882946" y="6290706"/>
            <a:ext cx="260028" cy="26002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/>
          <p:cNvSpPr/>
          <p:nvPr/>
        </p:nvSpPr>
        <p:spPr>
          <a:xfrm>
            <a:off x="4740432" y="6503354"/>
            <a:ext cx="142514" cy="14251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/>
          <p:cNvSpPr/>
          <p:nvPr/>
        </p:nvSpPr>
        <p:spPr>
          <a:xfrm>
            <a:off x="2487097" y="6440835"/>
            <a:ext cx="146642" cy="1466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楕円 97"/>
          <p:cNvSpPr/>
          <p:nvPr/>
        </p:nvSpPr>
        <p:spPr>
          <a:xfrm>
            <a:off x="2082889" y="7869125"/>
            <a:ext cx="260390" cy="26038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/>
          <p:cNvSpPr/>
          <p:nvPr/>
        </p:nvSpPr>
        <p:spPr>
          <a:xfrm>
            <a:off x="1926206" y="8072155"/>
            <a:ext cx="146642" cy="1466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星 10 103"/>
          <p:cNvSpPr/>
          <p:nvPr/>
        </p:nvSpPr>
        <p:spPr>
          <a:xfrm>
            <a:off x="5455746" y="205519"/>
            <a:ext cx="1311654" cy="1311654"/>
          </a:xfrm>
          <a:prstGeom prst="star10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5" name="グループ化 104"/>
          <p:cNvGrpSpPr/>
          <p:nvPr/>
        </p:nvGrpSpPr>
        <p:grpSpPr>
          <a:xfrm>
            <a:off x="96586" y="126988"/>
            <a:ext cx="5359160" cy="769441"/>
            <a:chOff x="749422" y="413515"/>
            <a:chExt cx="5359160" cy="769441"/>
          </a:xfrm>
        </p:grpSpPr>
        <p:sp>
          <p:nvSpPr>
            <p:cNvPr id="106" name="テキスト ボックス 105"/>
            <p:cNvSpPr txBox="1"/>
            <p:nvPr/>
          </p:nvSpPr>
          <p:spPr>
            <a:xfrm>
              <a:off x="749422" y="413515"/>
              <a:ext cx="535916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4400" b="1" spc="300" dirty="0" smtClean="0">
                  <a:ln w="111125" cap="sq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ハローワークセミナー</a:t>
              </a:r>
              <a:endParaRPr kumimoji="1" lang="ja-JP" altLang="en-US" sz="4400" b="1" spc="300" dirty="0">
                <a:ln w="111125" cap="sq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749422" y="413515"/>
              <a:ext cx="535916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4400" b="1" spc="300" dirty="0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ハローワークセミナー</a:t>
              </a:r>
              <a:endParaRPr kumimoji="1" lang="ja-JP" altLang="en-US" sz="4400" b="1" spc="300" dirty="0">
                <a:ln w="0">
                  <a:noFill/>
                  <a:prstDash val="solid"/>
                  <a:bevel/>
                </a:ln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grpSp>
        <p:nvGrpSpPr>
          <p:cNvPr id="108" name="グループ化 107"/>
          <p:cNvGrpSpPr/>
          <p:nvPr/>
        </p:nvGrpSpPr>
        <p:grpSpPr>
          <a:xfrm>
            <a:off x="266040" y="938810"/>
            <a:ext cx="4969630" cy="461665"/>
            <a:chOff x="944192" y="1005759"/>
            <a:chExt cx="4969630" cy="461665"/>
          </a:xfrm>
        </p:grpSpPr>
        <p:sp>
          <p:nvSpPr>
            <p:cNvPr id="109" name="テキスト ボックス 108"/>
            <p:cNvSpPr txBox="1"/>
            <p:nvPr/>
          </p:nvSpPr>
          <p:spPr>
            <a:xfrm>
              <a:off x="944192" y="1005759"/>
              <a:ext cx="496963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400" b="1" dirty="0" err="1" smtClean="0">
                  <a:ln w="111125" cap="sq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Jobtag</a:t>
              </a:r>
              <a:r>
                <a:rPr kumimoji="1" lang="ja-JP" altLang="en-US" sz="2400" b="1" dirty="0" smtClean="0">
                  <a:ln w="111125" cap="sq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を活用した仕事の見つけ方</a:t>
              </a:r>
              <a:endParaRPr kumimoji="1" lang="ja-JP" altLang="en-US" sz="2400" b="1" dirty="0">
                <a:ln w="111125" cap="sq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964229" y="1005759"/>
              <a:ext cx="492955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400" b="1" dirty="0" err="1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jobtag</a:t>
              </a:r>
              <a:r>
                <a:rPr kumimoji="1" lang="ja-JP" altLang="en-US" sz="2400" b="1" dirty="0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を活用した仕事の見つけ方</a:t>
              </a:r>
              <a:endParaRPr kumimoji="1" lang="ja-JP" altLang="en-US" sz="2400" b="1" dirty="0">
                <a:ln w="0">
                  <a:noFill/>
                  <a:prstDash val="solid"/>
                  <a:bevel/>
                </a:ln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4033914" y="1764089"/>
            <a:ext cx="2730781" cy="1747622"/>
            <a:chOff x="3966302" y="2487334"/>
            <a:chExt cx="2781942" cy="1601732"/>
          </a:xfrm>
        </p:grpSpPr>
        <p:sp>
          <p:nvSpPr>
            <p:cNvPr id="112" name="正方形/長方形 53"/>
            <p:cNvSpPr/>
            <p:nvPr/>
          </p:nvSpPr>
          <p:spPr>
            <a:xfrm>
              <a:off x="4022926" y="2580543"/>
              <a:ext cx="2725318" cy="1508523"/>
            </a:xfrm>
            <a:custGeom>
              <a:avLst/>
              <a:gdLst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7428 w 4567428"/>
                <a:gd name="connsiteY2" fmla="*/ 4118277 h 4118277"/>
                <a:gd name="connsiteX3" fmla="*/ 0 w 4567428"/>
                <a:gd name="connsiteY3" fmla="*/ 4118277 h 4118277"/>
                <a:gd name="connsiteX4" fmla="*/ 0 w 4567428"/>
                <a:gd name="connsiteY4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567428 w 4567428"/>
                <a:gd name="connsiteY3" fmla="*/ 4118277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567428 w 4567428"/>
                <a:gd name="connsiteY3" fmla="*/ 4118277 h 4118277"/>
                <a:gd name="connsiteX4" fmla="*/ 4269053 w 4567428"/>
                <a:gd name="connsiteY4" fmla="*/ 4115896 h 4118277"/>
                <a:gd name="connsiteX5" fmla="*/ 0 w 4567428"/>
                <a:gd name="connsiteY5" fmla="*/ 4118277 h 4118277"/>
                <a:gd name="connsiteX6" fmla="*/ 0 w 4567428"/>
                <a:gd name="connsiteY6" fmla="*/ 0 h 4118277"/>
                <a:gd name="connsiteX0" fmla="*/ 0 w 4689022"/>
                <a:gd name="connsiteY0" fmla="*/ 0 h 4240609"/>
                <a:gd name="connsiteX1" fmla="*/ 4567428 w 4689022"/>
                <a:gd name="connsiteY1" fmla="*/ 0 h 4240609"/>
                <a:gd name="connsiteX2" fmla="*/ 4564328 w 4689022"/>
                <a:gd name="connsiteY2" fmla="*/ 3868246 h 4240609"/>
                <a:gd name="connsiteX3" fmla="*/ 4269053 w 4689022"/>
                <a:gd name="connsiteY3" fmla="*/ 4115896 h 4240609"/>
                <a:gd name="connsiteX4" fmla="*/ 0 w 4689022"/>
                <a:gd name="connsiteY4" fmla="*/ 4118277 h 4240609"/>
                <a:gd name="connsiteX5" fmla="*/ 0 w 4689022"/>
                <a:gd name="connsiteY5" fmla="*/ 0 h 4240609"/>
                <a:gd name="connsiteX0" fmla="*/ 0 w 4567428"/>
                <a:gd name="connsiteY0" fmla="*/ 0 h 4250396"/>
                <a:gd name="connsiteX1" fmla="*/ 4567428 w 4567428"/>
                <a:gd name="connsiteY1" fmla="*/ 0 h 4250396"/>
                <a:gd name="connsiteX2" fmla="*/ 4564328 w 4567428"/>
                <a:gd name="connsiteY2" fmla="*/ 3868246 h 4250396"/>
                <a:gd name="connsiteX3" fmla="*/ 4269053 w 4567428"/>
                <a:gd name="connsiteY3" fmla="*/ 4115896 h 4250396"/>
                <a:gd name="connsiteX4" fmla="*/ 0 w 4567428"/>
                <a:gd name="connsiteY4" fmla="*/ 4118277 h 4250396"/>
                <a:gd name="connsiteX5" fmla="*/ 0 w 4567428"/>
                <a:gd name="connsiteY5" fmla="*/ 0 h 4250396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2690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2690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2690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868246 h 4118277"/>
                <a:gd name="connsiteX3" fmla="*/ 41293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760296 h 4118277"/>
                <a:gd name="connsiteX3" fmla="*/ 41293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  <a:gd name="connsiteX0" fmla="*/ 0 w 4567428"/>
                <a:gd name="connsiteY0" fmla="*/ 0 h 4118277"/>
                <a:gd name="connsiteX1" fmla="*/ 4567428 w 4567428"/>
                <a:gd name="connsiteY1" fmla="*/ 0 h 4118277"/>
                <a:gd name="connsiteX2" fmla="*/ 4564328 w 4567428"/>
                <a:gd name="connsiteY2" fmla="*/ 3760296 h 4118277"/>
                <a:gd name="connsiteX3" fmla="*/ 4129353 w 4567428"/>
                <a:gd name="connsiteY3" fmla="*/ 4115896 h 4118277"/>
                <a:gd name="connsiteX4" fmla="*/ 0 w 4567428"/>
                <a:gd name="connsiteY4" fmla="*/ 4118277 h 4118277"/>
                <a:gd name="connsiteX5" fmla="*/ 0 w 4567428"/>
                <a:gd name="connsiteY5" fmla="*/ 0 h 4118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67428" h="4118277">
                  <a:moveTo>
                    <a:pt x="0" y="0"/>
                  </a:moveTo>
                  <a:lnTo>
                    <a:pt x="4567428" y="0"/>
                  </a:lnTo>
                  <a:cubicBezTo>
                    <a:pt x="4566395" y="1289415"/>
                    <a:pt x="4565361" y="2470881"/>
                    <a:pt x="4564328" y="3760296"/>
                  </a:cubicBezTo>
                  <a:cubicBezTo>
                    <a:pt x="4449439" y="3871926"/>
                    <a:pt x="4211417" y="4036124"/>
                    <a:pt x="4129353" y="4115896"/>
                  </a:cubicBezTo>
                  <a:lnTo>
                    <a:pt x="0" y="41182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3" name="グループ化 112"/>
            <p:cNvGrpSpPr/>
            <p:nvPr/>
          </p:nvGrpSpPr>
          <p:grpSpPr>
            <a:xfrm>
              <a:off x="3966302" y="2549416"/>
              <a:ext cx="2726380" cy="1501672"/>
              <a:chOff x="1979346" y="3832549"/>
              <a:chExt cx="4982270" cy="1501672"/>
            </a:xfrm>
          </p:grpSpPr>
          <p:sp>
            <p:nvSpPr>
              <p:cNvPr id="129" name="正方形/長方形 53"/>
              <p:cNvSpPr/>
              <p:nvPr/>
            </p:nvSpPr>
            <p:spPr>
              <a:xfrm>
                <a:off x="1979346" y="3832549"/>
                <a:ext cx="4982270" cy="1501672"/>
              </a:xfrm>
              <a:custGeom>
                <a:avLst/>
                <a:gdLst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7428 w 4567428"/>
                  <a:gd name="connsiteY2" fmla="*/ 4118277 h 4118277"/>
                  <a:gd name="connsiteX3" fmla="*/ 0 w 4567428"/>
                  <a:gd name="connsiteY3" fmla="*/ 4118277 h 4118277"/>
                  <a:gd name="connsiteX4" fmla="*/ 0 w 4567428"/>
                  <a:gd name="connsiteY4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567428 w 4567428"/>
                  <a:gd name="connsiteY3" fmla="*/ 4118277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567428 w 4567428"/>
                  <a:gd name="connsiteY3" fmla="*/ 4118277 h 4118277"/>
                  <a:gd name="connsiteX4" fmla="*/ 4269053 w 4567428"/>
                  <a:gd name="connsiteY4" fmla="*/ 4115896 h 4118277"/>
                  <a:gd name="connsiteX5" fmla="*/ 0 w 4567428"/>
                  <a:gd name="connsiteY5" fmla="*/ 4118277 h 4118277"/>
                  <a:gd name="connsiteX6" fmla="*/ 0 w 4567428"/>
                  <a:gd name="connsiteY6" fmla="*/ 0 h 4118277"/>
                  <a:gd name="connsiteX0" fmla="*/ 0 w 4689022"/>
                  <a:gd name="connsiteY0" fmla="*/ 0 h 4240609"/>
                  <a:gd name="connsiteX1" fmla="*/ 4567428 w 4689022"/>
                  <a:gd name="connsiteY1" fmla="*/ 0 h 4240609"/>
                  <a:gd name="connsiteX2" fmla="*/ 4564328 w 4689022"/>
                  <a:gd name="connsiteY2" fmla="*/ 3868246 h 4240609"/>
                  <a:gd name="connsiteX3" fmla="*/ 4269053 w 4689022"/>
                  <a:gd name="connsiteY3" fmla="*/ 4115896 h 4240609"/>
                  <a:gd name="connsiteX4" fmla="*/ 0 w 4689022"/>
                  <a:gd name="connsiteY4" fmla="*/ 4118277 h 4240609"/>
                  <a:gd name="connsiteX5" fmla="*/ 0 w 4689022"/>
                  <a:gd name="connsiteY5" fmla="*/ 0 h 4240609"/>
                  <a:gd name="connsiteX0" fmla="*/ 0 w 4567428"/>
                  <a:gd name="connsiteY0" fmla="*/ 0 h 4250396"/>
                  <a:gd name="connsiteX1" fmla="*/ 4567428 w 4567428"/>
                  <a:gd name="connsiteY1" fmla="*/ 0 h 4250396"/>
                  <a:gd name="connsiteX2" fmla="*/ 4564328 w 4567428"/>
                  <a:gd name="connsiteY2" fmla="*/ 3868246 h 4250396"/>
                  <a:gd name="connsiteX3" fmla="*/ 4269053 w 4567428"/>
                  <a:gd name="connsiteY3" fmla="*/ 4115896 h 4250396"/>
                  <a:gd name="connsiteX4" fmla="*/ 0 w 4567428"/>
                  <a:gd name="connsiteY4" fmla="*/ 4118277 h 4250396"/>
                  <a:gd name="connsiteX5" fmla="*/ 0 w 4567428"/>
                  <a:gd name="connsiteY5" fmla="*/ 0 h 4250396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269053 w 4567428"/>
                  <a:gd name="connsiteY3" fmla="*/ 4115896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269053 w 4567428"/>
                  <a:gd name="connsiteY3" fmla="*/ 4115896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269053 w 4567428"/>
                  <a:gd name="connsiteY3" fmla="*/ 4115896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868246 h 4118277"/>
                  <a:gd name="connsiteX3" fmla="*/ 4129353 w 4567428"/>
                  <a:gd name="connsiteY3" fmla="*/ 4115896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  <a:gd name="connsiteX0" fmla="*/ 0 w 4567428"/>
                  <a:gd name="connsiteY0" fmla="*/ 0 h 4118277"/>
                  <a:gd name="connsiteX1" fmla="*/ 4567428 w 4567428"/>
                  <a:gd name="connsiteY1" fmla="*/ 0 h 4118277"/>
                  <a:gd name="connsiteX2" fmla="*/ 4564328 w 4567428"/>
                  <a:gd name="connsiteY2" fmla="*/ 3760296 h 4118277"/>
                  <a:gd name="connsiteX3" fmla="*/ 4129353 w 4567428"/>
                  <a:gd name="connsiteY3" fmla="*/ 4115896 h 4118277"/>
                  <a:gd name="connsiteX4" fmla="*/ 0 w 4567428"/>
                  <a:gd name="connsiteY4" fmla="*/ 4118277 h 4118277"/>
                  <a:gd name="connsiteX5" fmla="*/ 0 w 4567428"/>
                  <a:gd name="connsiteY5" fmla="*/ 0 h 4118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67428" h="4118277">
                    <a:moveTo>
                      <a:pt x="0" y="0"/>
                    </a:moveTo>
                    <a:lnTo>
                      <a:pt x="4567428" y="0"/>
                    </a:lnTo>
                    <a:cubicBezTo>
                      <a:pt x="4566395" y="1289415"/>
                      <a:pt x="4565361" y="2470881"/>
                      <a:pt x="4564328" y="3760296"/>
                    </a:cubicBezTo>
                    <a:cubicBezTo>
                      <a:pt x="4459830" y="3717617"/>
                      <a:pt x="4211417" y="4036124"/>
                      <a:pt x="4129353" y="4115896"/>
                    </a:cubicBezTo>
                    <a:lnTo>
                      <a:pt x="0" y="411827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0" name="二等辺三角形 17"/>
              <p:cNvSpPr/>
              <p:nvPr/>
            </p:nvSpPr>
            <p:spPr>
              <a:xfrm rot="20402666">
                <a:off x="6404478" y="5106715"/>
                <a:ext cx="518513" cy="183288"/>
              </a:xfrm>
              <a:custGeom>
                <a:avLst/>
                <a:gdLst>
                  <a:gd name="connsiteX0" fmla="*/ 0 w 419763"/>
                  <a:gd name="connsiteY0" fmla="*/ 257175 h 257175"/>
                  <a:gd name="connsiteX1" fmla="*/ 209882 w 419763"/>
                  <a:gd name="connsiteY1" fmla="*/ 0 h 257175"/>
                  <a:gd name="connsiteX2" fmla="*/ 419763 w 419763"/>
                  <a:gd name="connsiteY2" fmla="*/ 257175 h 257175"/>
                  <a:gd name="connsiteX3" fmla="*/ 0 w 419763"/>
                  <a:gd name="connsiteY3" fmla="*/ 257175 h 257175"/>
                  <a:gd name="connsiteX0" fmla="*/ 0 w 435146"/>
                  <a:gd name="connsiteY0" fmla="*/ 287133 h 287133"/>
                  <a:gd name="connsiteX1" fmla="*/ 225265 w 435146"/>
                  <a:gd name="connsiteY1" fmla="*/ 0 h 287133"/>
                  <a:gd name="connsiteX2" fmla="*/ 435146 w 435146"/>
                  <a:gd name="connsiteY2" fmla="*/ 257175 h 287133"/>
                  <a:gd name="connsiteX3" fmla="*/ 0 w 435146"/>
                  <a:gd name="connsiteY3" fmla="*/ 287133 h 287133"/>
                  <a:gd name="connsiteX0" fmla="*/ 0 w 435146"/>
                  <a:gd name="connsiteY0" fmla="*/ 236288 h 236288"/>
                  <a:gd name="connsiteX1" fmla="*/ 317646 w 435146"/>
                  <a:gd name="connsiteY1" fmla="*/ 0 h 236288"/>
                  <a:gd name="connsiteX2" fmla="*/ 435146 w 435146"/>
                  <a:gd name="connsiteY2" fmla="*/ 206330 h 236288"/>
                  <a:gd name="connsiteX3" fmla="*/ 0 w 435146"/>
                  <a:gd name="connsiteY3" fmla="*/ 236288 h 236288"/>
                  <a:gd name="connsiteX0" fmla="*/ 0 w 435146"/>
                  <a:gd name="connsiteY0" fmla="*/ 236288 h 236288"/>
                  <a:gd name="connsiteX1" fmla="*/ 317646 w 435146"/>
                  <a:gd name="connsiteY1" fmla="*/ 0 h 236288"/>
                  <a:gd name="connsiteX2" fmla="*/ 435146 w 435146"/>
                  <a:gd name="connsiteY2" fmla="*/ 206330 h 236288"/>
                  <a:gd name="connsiteX3" fmla="*/ 0 w 435146"/>
                  <a:gd name="connsiteY3" fmla="*/ 236288 h 236288"/>
                  <a:gd name="connsiteX0" fmla="*/ 0 w 435146"/>
                  <a:gd name="connsiteY0" fmla="*/ 236288 h 236288"/>
                  <a:gd name="connsiteX1" fmla="*/ 317646 w 435146"/>
                  <a:gd name="connsiteY1" fmla="*/ 0 h 236288"/>
                  <a:gd name="connsiteX2" fmla="*/ 435146 w 435146"/>
                  <a:gd name="connsiteY2" fmla="*/ 206330 h 236288"/>
                  <a:gd name="connsiteX3" fmla="*/ 0 w 435146"/>
                  <a:gd name="connsiteY3" fmla="*/ 236288 h 236288"/>
                  <a:gd name="connsiteX0" fmla="*/ 0 w 396930"/>
                  <a:gd name="connsiteY0" fmla="*/ 240011 h 240011"/>
                  <a:gd name="connsiteX1" fmla="*/ 279430 w 396930"/>
                  <a:gd name="connsiteY1" fmla="*/ 0 h 240011"/>
                  <a:gd name="connsiteX2" fmla="*/ 396930 w 396930"/>
                  <a:gd name="connsiteY2" fmla="*/ 206330 h 240011"/>
                  <a:gd name="connsiteX3" fmla="*/ 0 w 396930"/>
                  <a:gd name="connsiteY3" fmla="*/ 240011 h 240011"/>
                  <a:gd name="connsiteX0" fmla="*/ 0 w 388348"/>
                  <a:gd name="connsiteY0" fmla="*/ 240255 h 240255"/>
                  <a:gd name="connsiteX1" fmla="*/ 270848 w 388348"/>
                  <a:gd name="connsiteY1" fmla="*/ 0 h 240255"/>
                  <a:gd name="connsiteX2" fmla="*/ 388348 w 388348"/>
                  <a:gd name="connsiteY2" fmla="*/ 206330 h 240255"/>
                  <a:gd name="connsiteX3" fmla="*/ 0 w 388348"/>
                  <a:gd name="connsiteY3" fmla="*/ 240255 h 240255"/>
                  <a:gd name="connsiteX0" fmla="*/ 0 w 367428"/>
                  <a:gd name="connsiteY0" fmla="*/ 239686 h 239686"/>
                  <a:gd name="connsiteX1" fmla="*/ 249928 w 367428"/>
                  <a:gd name="connsiteY1" fmla="*/ 0 h 239686"/>
                  <a:gd name="connsiteX2" fmla="*/ 367428 w 367428"/>
                  <a:gd name="connsiteY2" fmla="*/ 206330 h 239686"/>
                  <a:gd name="connsiteX3" fmla="*/ 0 w 367428"/>
                  <a:gd name="connsiteY3" fmla="*/ 239686 h 239686"/>
                  <a:gd name="connsiteX0" fmla="*/ 0 w 365507"/>
                  <a:gd name="connsiteY0" fmla="*/ 233353 h 233353"/>
                  <a:gd name="connsiteX1" fmla="*/ 248007 w 365507"/>
                  <a:gd name="connsiteY1" fmla="*/ 0 h 233353"/>
                  <a:gd name="connsiteX2" fmla="*/ 365507 w 365507"/>
                  <a:gd name="connsiteY2" fmla="*/ 206330 h 233353"/>
                  <a:gd name="connsiteX3" fmla="*/ 0 w 365507"/>
                  <a:gd name="connsiteY3" fmla="*/ 233353 h 233353"/>
                  <a:gd name="connsiteX0" fmla="*/ 0 w 365507"/>
                  <a:gd name="connsiteY0" fmla="*/ 233353 h 233353"/>
                  <a:gd name="connsiteX1" fmla="*/ 248007 w 365507"/>
                  <a:gd name="connsiteY1" fmla="*/ 0 h 233353"/>
                  <a:gd name="connsiteX2" fmla="*/ 365507 w 365507"/>
                  <a:gd name="connsiteY2" fmla="*/ 206330 h 233353"/>
                  <a:gd name="connsiteX3" fmla="*/ 0 w 365507"/>
                  <a:gd name="connsiteY3" fmla="*/ 233353 h 233353"/>
                  <a:gd name="connsiteX0" fmla="*/ 0 w 365507"/>
                  <a:gd name="connsiteY0" fmla="*/ 233353 h 233353"/>
                  <a:gd name="connsiteX1" fmla="*/ 248007 w 365507"/>
                  <a:gd name="connsiteY1" fmla="*/ 0 h 233353"/>
                  <a:gd name="connsiteX2" fmla="*/ 365507 w 365507"/>
                  <a:gd name="connsiteY2" fmla="*/ 206330 h 233353"/>
                  <a:gd name="connsiteX3" fmla="*/ 0 w 365507"/>
                  <a:gd name="connsiteY3" fmla="*/ 233353 h 233353"/>
                  <a:gd name="connsiteX0" fmla="*/ 0 w 365507"/>
                  <a:gd name="connsiteY0" fmla="*/ 233353 h 233353"/>
                  <a:gd name="connsiteX1" fmla="*/ 248007 w 365507"/>
                  <a:gd name="connsiteY1" fmla="*/ 0 h 233353"/>
                  <a:gd name="connsiteX2" fmla="*/ 365507 w 365507"/>
                  <a:gd name="connsiteY2" fmla="*/ 206330 h 233353"/>
                  <a:gd name="connsiteX3" fmla="*/ 0 w 365507"/>
                  <a:gd name="connsiteY3" fmla="*/ 233353 h 233353"/>
                  <a:gd name="connsiteX0" fmla="*/ 0 w 365507"/>
                  <a:gd name="connsiteY0" fmla="*/ 233353 h 233353"/>
                  <a:gd name="connsiteX1" fmla="*/ 248007 w 365507"/>
                  <a:gd name="connsiteY1" fmla="*/ 0 h 233353"/>
                  <a:gd name="connsiteX2" fmla="*/ 365507 w 365507"/>
                  <a:gd name="connsiteY2" fmla="*/ 206330 h 233353"/>
                  <a:gd name="connsiteX3" fmla="*/ 0 w 365507"/>
                  <a:gd name="connsiteY3" fmla="*/ 233353 h 233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5507" h="233353">
                    <a:moveTo>
                      <a:pt x="0" y="233353"/>
                    </a:moveTo>
                    <a:cubicBezTo>
                      <a:pt x="131336" y="159354"/>
                      <a:pt x="168897" y="129731"/>
                      <a:pt x="248007" y="0"/>
                    </a:cubicBezTo>
                    <a:cubicBezTo>
                      <a:pt x="313502" y="82297"/>
                      <a:pt x="339931" y="129227"/>
                      <a:pt x="365507" y="206330"/>
                    </a:cubicBezTo>
                    <a:lnTo>
                      <a:pt x="0" y="233353"/>
                    </a:lnTo>
                    <a:close/>
                  </a:path>
                </a:pathLst>
              </a:custGeom>
              <a:solidFill>
                <a:srgbClr val="D2BD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4" name="グループ化 113"/>
            <p:cNvGrpSpPr/>
            <p:nvPr/>
          </p:nvGrpSpPr>
          <p:grpSpPr>
            <a:xfrm>
              <a:off x="5267483" y="2487334"/>
              <a:ext cx="124018" cy="194280"/>
              <a:chOff x="9121015" y="-75622"/>
              <a:chExt cx="204240" cy="319953"/>
            </a:xfrm>
          </p:grpSpPr>
          <p:grpSp>
            <p:nvGrpSpPr>
              <p:cNvPr id="121" name="グループ化 120"/>
              <p:cNvGrpSpPr/>
              <p:nvPr/>
            </p:nvGrpSpPr>
            <p:grpSpPr>
              <a:xfrm>
                <a:off x="9157160" y="-75622"/>
                <a:ext cx="164239" cy="308412"/>
                <a:chOff x="9157160" y="-75622"/>
                <a:chExt cx="164239" cy="308412"/>
              </a:xfrm>
            </p:grpSpPr>
            <p:sp>
              <p:nvSpPr>
                <p:cNvPr id="127" name="楕円 126"/>
                <p:cNvSpPr/>
                <p:nvPr/>
              </p:nvSpPr>
              <p:spPr>
                <a:xfrm rot="19895552">
                  <a:off x="9157160" y="-75622"/>
                  <a:ext cx="161766" cy="158972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28" name="直線コネクタ 127"/>
                <p:cNvCxnSpPr/>
                <p:nvPr/>
              </p:nvCxnSpPr>
              <p:spPr>
                <a:xfrm>
                  <a:off x="9258262" y="54425"/>
                  <a:ext cx="63137" cy="178365"/>
                </a:xfrm>
                <a:prstGeom prst="line">
                  <a:avLst/>
                </a:prstGeom>
                <a:solidFill>
                  <a:schemeClr val="bg2">
                    <a:lumMod val="75000"/>
                  </a:schemeClr>
                </a:solidFill>
                <a:ln w="1905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グループ化 121"/>
              <p:cNvGrpSpPr/>
              <p:nvPr/>
            </p:nvGrpSpPr>
            <p:grpSpPr>
              <a:xfrm>
                <a:off x="9121015" y="-68568"/>
                <a:ext cx="204240" cy="312899"/>
                <a:chOff x="9050231" y="-68531"/>
                <a:chExt cx="204240" cy="312899"/>
              </a:xfrm>
            </p:grpSpPr>
            <p:cxnSp>
              <p:nvCxnSpPr>
                <p:cNvPr id="123" name="直線コネクタ 122"/>
                <p:cNvCxnSpPr/>
                <p:nvPr/>
              </p:nvCxnSpPr>
              <p:spPr>
                <a:xfrm>
                  <a:off x="9159184" y="68289"/>
                  <a:ext cx="95287" cy="176079"/>
                </a:xfrm>
                <a:prstGeom prst="line">
                  <a:avLst/>
                </a:prstGeom>
                <a:ln w="19050">
                  <a:solidFill>
                    <a:srgbClr val="8D602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4" name="グループ化 123"/>
                <p:cNvGrpSpPr/>
                <p:nvPr/>
              </p:nvGrpSpPr>
              <p:grpSpPr>
                <a:xfrm rot="19895552">
                  <a:off x="9050231" y="-68531"/>
                  <a:ext cx="169050" cy="169050"/>
                  <a:chOff x="6991617" y="2632353"/>
                  <a:chExt cx="284298" cy="284296"/>
                </a:xfrm>
              </p:grpSpPr>
              <p:sp>
                <p:nvSpPr>
                  <p:cNvPr id="125" name="楕円 124"/>
                  <p:cNvSpPr/>
                  <p:nvPr/>
                </p:nvSpPr>
                <p:spPr>
                  <a:xfrm>
                    <a:off x="6991617" y="2632353"/>
                    <a:ext cx="284298" cy="284296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26" name="楕円 125"/>
                  <p:cNvSpPr/>
                  <p:nvPr/>
                </p:nvSpPr>
                <p:spPr>
                  <a:xfrm>
                    <a:off x="7036357" y="2682424"/>
                    <a:ext cx="63501" cy="635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  <p:sp>
          <p:nvSpPr>
            <p:cNvPr id="115" name="テキスト ボックス 114"/>
            <p:cNvSpPr txBox="1"/>
            <p:nvPr/>
          </p:nvSpPr>
          <p:spPr>
            <a:xfrm>
              <a:off x="4817206" y="2696162"/>
              <a:ext cx="110799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ln w="0">
                    <a:noFill/>
                    <a:prstDash val="solid"/>
                    <a:bevel/>
                  </a:ln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セミナー内容</a:t>
              </a:r>
              <a:endParaRPr kumimoji="1" lang="en-US" altLang="ja-JP" sz="1200" dirty="0" smtClean="0">
                <a:ln w="0">
                  <a:noFill/>
                  <a:prstDash val="solid"/>
                  <a:beve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4005726" y="2942013"/>
              <a:ext cx="2582758" cy="91912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>
                <a:lnSpc>
                  <a:spcPts val="1900"/>
                </a:lnSpc>
              </a:pPr>
              <a:r>
                <a:rPr kumimoji="1" lang="ja-JP" altLang="en-US" sz="1100" dirty="0" smtClean="0">
                  <a:ln w="0">
                    <a:noFill/>
                    <a:prstDash val="solid"/>
                    <a:bevel/>
                  </a:ln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・自己診断ツールを使用して、</a:t>
              </a:r>
              <a:endParaRPr kumimoji="1" lang="en-US" altLang="ja-JP" sz="110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>
                <a:lnSpc>
                  <a:spcPts val="1900"/>
                </a:lnSpc>
              </a:pPr>
              <a:r>
                <a:rPr kumimoji="1" lang="ja-JP" altLang="en-US" sz="1100" dirty="0" smtClean="0">
                  <a:ln w="0">
                    <a:noFill/>
                    <a:prstDash val="solid"/>
                    <a:bevel/>
                  </a:ln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　自分に合った仕事を見つける方法</a:t>
              </a:r>
              <a:endParaRPr kumimoji="1" lang="en-US" altLang="ja-JP" sz="110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  <a:p>
              <a:pPr>
                <a:lnSpc>
                  <a:spcPct val="250000"/>
                </a:lnSpc>
              </a:pPr>
              <a:r>
                <a:rPr kumimoji="1" lang="ja-JP" altLang="en-US" sz="1100" dirty="0" smtClean="0">
                  <a:ln w="0">
                    <a:noFill/>
                    <a:prstDash val="solid"/>
                    <a:bevel/>
                  </a:ln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・新しい業界や職種を知るための方法</a:t>
              </a:r>
              <a:endParaRPr kumimoji="1" lang="en-US" altLang="ja-JP" sz="1100" dirty="0" smtClean="0">
                <a:ln w="0">
                  <a:noFill/>
                  <a:prstDash val="solid"/>
                  <a:bevel/>
                </a:ln>
                <a:latin typeface="游ゴシック Medium" panose="020B0500000000000000" pitchFamily="50" charset="-128"/>
                <a:ea typeface="游ゴシック Medium" panose="020B0500000000000000" pitchFamily="50" charset="-128"/>
              </a:endParaRPr>
            </a:p>
          </p:txBody>
        </p:sp>
        <p:grpSp>
          <p:nvGrpSpPr>
            <p:cNvPr id="117" name="グループ化 116"/>
            <p:cNvGrpSpPr/>
            <p:nvPr/>
          </p:nvGrpSpPr>
          <p:grpSpPr>
            <a:xfrm>
              <a:off x="4134817" y="3202422"/>
              <a:ext cx="2380625" cy="551394"/>
              <a:chOff x="2313289" y="4785073"/>
              <a:chExt cx="3434415" cy="551394"/>
            </a:xfrm>
          </p:grpSpPr>
          <p:cxnSp>
            <p:nvCxnSpPr>
              <p:cNvPr id="118" name="直線コネクタ 117"/>
              <p:cNvCxnSpPr/>
              <p:nvPr/>
            </p:nvCxnSpPr>
            <p:spPr>
              <a:xfrm>
                <a:off x="2313289" y="5002387"/>
                <a:ext cx="3427111" cy="0"/>
              </a:xfrm>
              <a:prstGeom prst="line">
                <a:avLst/>
              </a:prstGeom>
              <a:ln w="6350">
                <a:solidFill>
                  <a:srgbClr val="7F7F7F"/>
                </a:solidFill>
                <a:prstDash val="lgDashDot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/>
              <p:cNvCxnSpPr/>
              <p:nvPr/>
            </p:nvCxnSpPr>
            <p:spPr>
              <a:xfrm>
                <a:off x="2313289" y="4785073"/>
                <a:ext cx="3427111" cy="0"/>
              </a:xfrm>
              <a:prstGeom prst="line">
                <a:avLst/>
              </a:prstGeom>
              <a:ln w="6350">
                <a:solidFill>
                  <a:srgbClr val="7F7F7F"/>
                </a:solidFill>
                <a:prstDash val="lgDashDot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/>
              <p:cNvCxnSpPr/>
              <p:nvPr/>
            </p:nvCxnSpPr>
            <p:spPr>
              <a:xfrm>
                <a:off x="2320593" y="5336467"/>
                <a:ext cx="3427111" cy="0"/>
              </a:xfrm>
              <a:prstGeom prst="line">
                <a:avLst/>
              </a:prstGeom>
              <a:ln w="6350">
                <a:solidFill>
                  <a:srgbClr val="7F7F7F"/>
                </a:solidFill>
                <a:prstDash val="lgDashDot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1" name="グループ化 130"/>
          <p:cNvGrpSpPr/>
          <p:nvPr/>
        </p:nvGrpSpPr>
        <p:grpSpPr>
          <a:xfrm>
            <a:off x="41665" y="1493614"/>
            <a:ext cx="3833070" cy="1015663"/>
            <a:chOff x="181990" y="1438373"/>
            <a:chExt cx="3833070" cy="1015663"/>
          </a:xfrm>
        </p:grpSpPr>
        <p:grpSp>
          <p:nvGrpSpPr>
            <p:cNvPr id="133" name="グループ化 132"/>
            <p:cNvGrpSpPr/>
            <p:nvPr/>
          </p:nvGrpSpPr>
          <p:grpSpPr>
            <a:xfrm>
              <a:off x="3557160" y="1782065"/>
              <a:ext cx="457900" cy="471030"/>
              <a:chOff x="3290288" y="6161021"/>
              <a:chExt cx="457900" cy="471030"/>
            </a:xfrm>
            <a:solidFill>
              <a:srgbClr val="5B9BD5"/>
            </a:solidFill>
          </p:grpSpPr>
          <p:sp>
            <p:nvSpPr>
              <p:cNvPr id="138" name="角丸四角形 137"/>
              <p:cNvSpPr/>
              <p:nvPr/>
            </p:nvSpPr>
            <p:spPr>
              <a:xfrm>
                <a:off x="3290288" y="6174151"/>
                <a:ext cx="457900" cy="457900"/>
              </a:xfrm>
              <a:prstGeom prst="round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3200">
                  <a:ln w="28575">
                    <a:solidFill>
                      <a:schemeClr val="tx1"/>
                    </a:solidFill>
                  </a:ln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テキスト ボックス 138"/>
              <p:cNvSpPr txBox="1"/>
              <p:nvPr/>
            </p:nvSpPr>
            <p:spPr>
              <a:xfrm>
                <a:off x="3307352" y="6161021"/>
                <a:ext cx="41345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spAutoFit/>
              </a:bodyPr>
              <a:lstStyle/>
              <a:p>
                <a:pPr algn="ctr"/>
                <a:r>
                  <a:rPr kumimoji="1" lang="ja-JP" altLang="en-US" sz="2800" dirty="0" smtClean="0">
                    <a:ln w="28575">
                      <a:noFill/>
                    </a:ln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火</a:t>
                </a:r>
                <a:endParaRPr kumimoji="1" lang="en-US" altLang="ja-JP" sz="2800" dirty="0">
                  <a:ln w="28575">
                    <a:noFill/>
                  </a:ln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</p:txBody>
          </p:sp>
        </p:grpSp>
        <p:sp>
          <p:nvSpPr>
            <p:cNvPr id="136" name="テキスト ボックス 135"/>
            <p:cNvSpPr txBox="1"/>
            <p:nvPr/>
          </p:nvSpPr>
          <p:spPr>
            <a:xfrm>
              <a:off x="181990" y="1438373"/>
              <a:ext cx="35445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000" spc="300" dirty="0" smtClean="0">
                  <a:ln w="63500">
                    <a:noFill/>
                  </a:ln>
                  <a:latin typeface="Arial Black" panose="020B0A04020102020204" pitchFamily="34" charset="0"/>
                  <a:ea typeface="HGP創英角ｺﾞｼｯｸUB" panose="020B0900000000000000" pitchFamily="50" charset="-128"/>
                </a:rPr>
                <a:t>12</a:t>
              </a:r>
              <a:r>
                <a:rPr kumimoji="1" lang="ja-JP" altLang="en-US" sz="4000" spc="300" dirty="0" smtClean="0">
                  <a:ln w="63500">
                    <a:noFill/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月</a:t>
              </a:r>
              <a:r>
                <a:rPr kumimoji="1" lang="en-US" altLang="ja-JP" sz="6000" spc="300" dirty="0" smtClean="0">
                  <a:ln w="63500">
                    <a:noFill/>
                  </a:ln>
                  <a:latin typeface="Arial Black" panose="020B0A04020102020204" pitchFamily="34" charset="0"/>
                  <a:ea typeface="HGP創英角ｺﾞｼｯｸUB" panose="020B0900000000000000" pitchFamily="50" charset="-128"/>
                </a:rPr>
                <a:t>24</a:t>
              </a:r>
              <a:r>
                <a:rPr kumimoji="1" lang="ja-JP" altLang="en-US" sz="4000" spc="300" dirty="0" smtClean="0">
                  <a:ln w="63500">
                    <a:noFill/>
                  </a:ln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日</a:t>
              </a:r>
              <a:endParaRPr kumimoji="1" lang="en-US" altLang="ja-JP" sz="4000" spc="300" dirty="0">
                <a:ln w="63500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42" name="テキスト ボックス 141"/>
          <p:cNvSpPr txBox="1"/>
          <p:nvPr/>
        </p:nvSpPr>
        <p:spPr>
          <a:xfrm>
            <a:off x="196850" y="2449817"/>
            <a:ext cx="2663006" cy="36625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prstTxWarp prst="textPlain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2800" spc="-15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14</a:t>
            </a:r>
            <a:r>
              <a:rPr kumimoji="1" lang="en-US" altLang="ja-JP" sz="2800" spc="-150" dirty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:</a:t>
            </a:r>
            <a:r>
              <a:rPr kumimoji="1" lang="en-US" altLang="ja-JP" sz="2800" spc="-15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00</a:t>
            </a:r>
            <a:r>
              <a:rPr kumimoji="1" lang="ja-JP" altLang="en-US" sz="2800" spc="-15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～</a:t>
            </a:r>
            <a:r>
              <a:rPr kumimoji="1" lang="en-US" altLang="ja-JP" sz="2800" spc="-15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15</a:t>
            </a:r>
            <a:r>
              <a:rPr kumimoji="1" lang="en-US" altLang="ja-JP" sz="2800" spc="-150" dirty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:</a:t>
            </a:r>
            <a:r>
              <a:rPr kumimoji="1" lang="en-US" altLang="ja-JP" sz="2800" spc="-15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00</a:t>
            </a:r>
            <a:endParaRPr kumimoji="1" lang="en-US" altLang="ja-JP" sz="1400" spc="-150" dirty="0" smtClean="0">
              <a:ln w="0">
                <a:noFill/>
                <a:prstDash val="solid"/>
                <a:bevel/>
              </a:ln>
              <a:latin typeface="Arial Black" panose="020B0A04020102020204" pitchFamily="34" charset="0"/>
              <a:ea typeface="HGS創英角ｺﾞｼｯｸUB" panose="020B0900000000000000" pitchFamily="50" charset="-128"/>
            </a:endParaRPr>
          </a:p>
        </p:txBody>
      </p:sp>
      <p:grpSp>
        <p:nvGrpSpPr>
          <p:cNvPr id="144" name="グループ化 143"/>
          <p:cNvGrpSpPr/>
          <p:nvPr/>
        </p:nvGrpSpPr>
        <p:grpSpPr>
          <a:xfrm>
            <a:off x="826779" y="3784618"/>
            <a:ext cx="5452134" cy="799781"/>
            <a:chOff x="826779" y="4142146"/>
            <a:chExt cx="5452134" cy="799781"/>
          </a:xfrm>
        </p:grpSpPr>
        <p:sp>
          <p:nvSpPr>
            <p:cNvPr id="145" name="テキスト ボックス 144"/>
            <p:cNvSpPr txBox="1"/>
            <p:nvPr/>
          </p:nvSpPr>
          <p:spPr>
            <a:xfrm>
              <a:off x="826779" y="4476860"/>
              <a:ext cx="54521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err="1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Jobtag</a:t>
              </a:r>
              <a:r>
                <a:rPr kumimoji="1" lang="ja-JP" altLang="en-US" sz="2000" b="1" dirty="0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を活用して</a:t>
              </a:r>
              <a:r>
                <a:rPr kumimoji="1" lang="ja-JP" altLang="en-US" sz="2400" b="1" dirty="0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お悩み</a:t>
              </a:r>
              <a:r>
                <a:rPr kumimoji="1" lang="ja-JP" altLang="en-US" sz="2000" b="1" dirty="0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2400" b="1" dirty="0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解決</a:t>
              </a:r>
              <a:r>
                <a:rPr kumimoji="1" lang="ja-JP" altLang="en-US" sz="2000" b="1" dirty="0" smtClean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できます！</a:t>
              </a:r>
              <a:endParaRPr kumimoji="1" lang="en-US" altLang="ja-JP" sz="2000" b="1" dirty="0" smtClean="0">
                <a:ln w="76200" cap="rnd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6" name="テキスト ボックス 145"/>
            <p:cNvSpPr txBox="1"/>
            <p:nvPr/>
          </p:nvSpPr>
          <p:spPr>
            <a:xfrm>
              <a:off x="1495231" y="4142146"/>
              <a:ext cx="377539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>
                  <a:ln w="76200" cap="rnd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こんなお悩みはありませんか？</a:t>
              </a:r>
              <a:endParaRPr kumimoji="1" lang="en-US" altLang="ja-JP" sz="2000" b="1" dirty="0">
                <a:ln w="76200" cap="rnd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テキスト ボックス 147"/>
            <p:cNvSpPr txBox="1"/>
            <p:nvPr/>
          </p:nvSpPr>
          <p:spPr>
            <a:xfrm>
              <a:off x="826779" y="4480262"/>
              <a:ext cx="54521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dirty="0" err="1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j</a:t>
              </a:r>
              <a:r>
                <a:rPr kumimoji="1" lang="en-US" altLang="ja-JP" sz="2000" b="1" dirty="0" err="1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obtag</a:t>
              </a:r>
              <a:r>
                <a:rPr kumimoji="1" lang="ja-JP" altLang="en-US" sz="20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を活用して</a:t>
              </a:r>
              <a:r>
                <a:rPr kumimoji="1" lang="ja-JP" altLang="en-US" sz="2400" b="1" dirty="0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お悩み</a:t>
              </a:r>
              <a:r>
                <a:rPr kumimoji="1" lang="ja-JP" altLang="en-US" sz="20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2400" b="1" dirty="0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解決</a:t>
              </a:r>
              <a:r>
                <a:rPr kumimoji="1" lang="ja-JP" altLang="en-US" sz="2000" b="1" dirty="0" smtClean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できます！</a:t>
              </a:r>
              <a:endParaRPr kumimoji="1" lang="en-US" altLang="ja-JP" sz="2000" b="1" dirty="0" smtClean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9" name="テキスト ボックス 148"/>
            <p:cNvSpPr txBox="1"/>
            <p:nvPr/>
          </p:nvSpPr>
          <p:spPr>
            <a:xfrm>
              <a:off x="1495231" y="4149766"/>
              <a:ext cx="377539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>
                  <a:ln w="0">
                    <a:noFill/>
                    <a:prstDash val="solid"/>
                    <a:bevel/>
                  </a:ln>
                  <a:latin typeface="メイリオ" panose="020B0604030504040204" pitchFamily="50" charset="-128"/>
                  <a:ea typeface="メイリオ" panose="020B0604030504040204" pitchFamily="50" charset="-128"/>
                </a:rPr>
                <a:t>こんなお悩みはありませんか？</a:t>
              </a:r>
              <a:endParaRPr kumimoji="1" lang="en-US" altLang="ja-JP" sz="2000" b="1" dirty="0">
                <a:ln w="0">
                  <a:noFill/>
                  <a:prstDash val="solid"/>
                  <a:bevel/>
                </a:ln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0" name="星 10 149"/>
          <p:cNvSpPr/>
          <p:nvPr/>
        </p:nvSpPr>
        <p:spPr>
          <a:xfrm>
            <a:off x="5521306" y="274179"/>
            <a:ext cx="1180534" cy="1180535"/>
          </a:xfrm>
          <a:prstGeom prst="star10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5696014" y="490949"/>
            <a:ext cx="785750" cy="769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kumimoji="1" lang="en-US" altLang="ja-JP" sz="5000" spc="-300" dirty="0" smtClean="0">
                <a:ln w="0">
                  <a:noFill/>
                  <a:prstDash val="solid"/>
                  <a:bevel/>
                </a:ln>
                <a:solidFill>
                  <a:srgbClr val="FFFF00"/>
                </a:solidFill>
                <a:latin typeface="Arial Black" panose="020B0A04020102020204" pitchFamily="34" charset="0"/>
                <a:ea typeface="HGS創英角ｺﾞｼｯｸUB" panose="020B0900000000000000" pitchFamily="50" charset="-128"/>
              </a:rPr>
              <a:t>20</a:t>
            </a:r>
            <a:endParaRPr kumimoji="1" lang="en-US" altLang="ja-JP" sz="5000" spc="-300" dirty="0">
              <a:ln w="0">
                <a:noFill/>
                <a:prstDash val="solid"/>
                <a:bevel/>
              </a:ln>
              <a:solidFill>
                <a:schemeClr val="bg2">
                  <a:lumMod val="2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152" name="グループ化 151"/>
          <p:cNvGrpSpPr/>
          <p:nvPr/>
        </p:nvGrpSpPr>
        <p:grpSpPr>
          <a:xfrm>
            <a:off x="5805329" y="139668"/>
            <a:ext cx="612489" cy="353492"/>
            <a:chOff x="3080193" y="1005759"/>
            <a:chExt cx="697627" cy="402628"/>
          </a:xfrm>
          <a:effectLst/>
        </p:grpSpPr>
        <p:sp>
          <p:nvSpPr>
            <p:cNvPr id="154" name="テキスト ボックス 153"/>
            <p:cNvSpPr txBox="1"/>
            <p:nvPr/>
          </p:nvSpPr>
          <p:spPr>
            <a:xfrm>
              <a:off x="3080193" y="1005759"/>
              <a:ext cx="69762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n w="47625" cap="sq">
                    <a:solidFill>
                      <a:schemeClr val="bg1"/>
                    </a:solidFill>
                    <a:prstDash val="solid"/>
                    <a:round/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endParaRPr kumimoji="1" lang="ja-JP" altLang="en-US" sz="2000" b="1" dirty="0">
                <a:ln w="47625" cap="sq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テキスト ボックス 157"/>
            <p:cNvSpPr txBox="1"/>
            <p:nvPr/>
          </p:nvSpPr>
          <p:spPr>
            <a:xfrm>
              <a:off x="3080193" y="1008277"/>
              <a:ext cx="697627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n w="0">
                    <a:noFill/>
                    <a:prstDash val="solid"/>
                    <a:bevel/>
                  </a:ln>
                  <a:solidFill>
                    <a:srgbClr val="0070C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endParaRPr kumimoji="1" lang="ja-JP" altLang="en-US" sz="2000" b="1" dirty="0">
                <a:ln w="0">
                  <a:noFill/>
                  <a:prstDash val="solid"/>
                  <a:bevel/>
                </a:ln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59" name="正方形/長方形 158"/>
          <p:cNvSpPr/>
          <p:nvPr/>
        </p:nvSpPr>
        <p:spPr>
          <a:xfrm>
            <a:off x="6256990" y="881679"/>
            <a:ext cx="3257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spc="-300" dirty="0">
                <a:ln w="19050" cap="rnd">
                  <a:solidFill>
                    <a:schemeClr val="bg1"/>
                  </a:solidFill>
                  <a:prstDash val="solid"/>
                  <a:round/>
                </a:ln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名</a:t>
            </a:r>
            <a:endParaRPr lang="ja-JP" altLang="en-US" sz="1400" dirty="0">
              <a:ln w="19050" cap="rnd">
                <a:solidFill>
                  <a:schemeClr val="bg1"/>
                </a:solidFill>
                <a:prstDash val="solid"/>
                <a:round/>
              </a:ln>
              <a:solidFill>
                <a:schemeClr val="bg1"/>
              </a:solidFill>
            </a:endParaRPr>
          </a:p>
        </p:txBody>
      </p:sp>
      <p:sp>
        <p:nvSpPr>
          <p:cNvPr id="160" name="正方形/長方形 159"/>
          <p:cNvSpPr/>
          <p:nvPr/>
        </p:nvSpPr>
        <p:spPr>
          <a:xfrm>
            <a:off x="6256990" y="881677"/>
            <a:ext cx="3257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spc="-300" dirty="0">
                <a:ln w="0">
                  <a:noFill/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名</a:t>
            </a:r>
            <a:endParaRPr lang="ja-JP" altLang="en-US" sz="1400" dirty="0"/>
          </a:p>
        </p:txBody>
      </p:sp>
      <p:sp>
        <p:nvSpPr>
          <p:cNvPr id="161" name="正方形/長方形 160"/>
          <p:cNvSpPr/>
          <p:nvPr/>
        </p:nvSpPr>
        <p:spPr>
          <a:xfrm>
            <a:off x="54532" y="2913569"/>
            <a:ext cx="40130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　 所：ハローワーク小松６階共用会議室</a:t>
            </a:r>
            <a:endParaRPr lang="ja-JP" altLang="en-US" sz="1600" dirty="0"/>
          </a:p>
        </p:txBody>
      </p:sp>
      <p:sp>
        <p:nvSpPr>
          <p:cNvPr id="162" name="正方形/長方形 161"/>
          <p:cNvSpPr/>
          <p:nvPr/>
        </p:nvSpPr>
        <p:spPr>
          <a:xfrm>
            <a:off x="54531" y="3200206"/>
            <a:ext cx="43122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600" dirty="0" smtClean="0">
                <a:ln w="0">
                  <a:noFill/>
                  <a:prstDash val="solid"/>
                  <a:beve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対象者：ハローワーク</a:t>
            </a:r>
            <a:r>
              <a:rPr kumimoji="1" lang="ja-JP" altLang="en-US" sz="1600" dirty="0">
                <a:ln w="0">
                  <a:noFill/>
                  <a:prstDash val="solid"/>
                  <a:beve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に求職登録されている</a:t>
            </a:r>
            <a:r>
              <a:rPr kumimoji="1" lang="ja-JP" altLang="en-US" sz="1600" dirty="0" smtClean="0">
                <a:ln w="0">
                  <a:noFill/>
                  <a:prstDash val="solid"/>
                  <a:beve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2912531" y="2461281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60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13</a:t>
            </a:r>
            <a:r>
              <a:rPr kumimoji="1" lang="en-US" altLang="ja-JP" sz="1600" dirty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:</a:t>
            </a:r>
            <a:r>
              <a:rPr kumimoji="1" lang="en-US" altLang="ja-JP" sz="160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45</a:t>
            </a:r>
            <a:r>
              <a:rPr kumimoji="1" lang="ja-JP" altLang="en-US" sz="1600" dirty="0" smtClean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～</a:t>
            </a:r>
            <a:endParaRPr kumimoji="1" lang="en-US" altLang="ja-JP" sz="1400" spc="-150" dirty="0">
              <a:ln w="0">
                <a:noFill/>
                <a:prstDash val="solid"/>
                <a:bevel/>
              </a:ln>
              <a:latin typeface="Arial Black" panose="020B0A04020102020204" pitchFamily="34" charset="0"/>
              <a:ea typeface="HGP創英角ｺﾞｼｯｸUB" panose="020B0900000000000000" pitchFamily="50" charset="-128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2913878" y="2395669"/>
            <a:ext cx="4283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050" spc="-150" dirty="0">
                <a:ln w="0">
                  <a:noFill/>
                  <a:prstDash val="solid"/>
                  <a:bevel/>
                </a:ln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受付</a:t>
            </a:r>
            <a:endParaRPr lang="ja-JP" altLang="en-US" sz="1050" dirty="0"/>
          </a:p>
        </p:txBody>
      </p:sp>
      <p:sp>
        <p:nvSpPr>
          <p:cNvPr id="165" name="左大かっこ 164"/>
          <p:cNvSpPr/>
          <p:nvPr/>
        </p:nvSpPr>
        <p:spPr>
          <a:xfrm>
            <a:off x="2924175" y="2442458"/>
            <a:ext cx="74570" cy="373618"/>
          </a:xfrm>
          <a:prstGeom prst="leftBracket">
            <a:avLst>
              <a:gd name="adj" fmla="val 3421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左大かっこ 165"/>
          <p:cNvSpPr/>
          <p:nvPr/>
        </p:nvSpPr>
        <p:spPr>
          <a:xfrm flipH="1">
            <a:off x="3772785" y="2442458"/>
            <a:ext cx="74570" cy="373618"/>
          </a:xfrm>
          <a:prstGeom prst="leftBracket">
            <a:avLst>
              <a:gd name="adj" fmla="val 34211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57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3363</TotalTime>
  <Words>223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HGS創英角ｺﾞｼｯｸUB</vt:lpstr>
      <vt:lpstr>HG丸ｺﾞｼｯｸM-PRO</vt:lpstr>
      <vt:lpstr>メイリオ</vt:lpstr>
      <vt:lpstr>游ゴシック</vt:lpstr>
      <vt:lpstr>游ゴシック Light</vt:lpstr>
      <vt:lpstr>游ゴシック Medium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中田光世</dc:creator>
  <cp:lastModifiedBy>実桐達也</cp:lastModifiedBy>
  <cp:revision>406</cp:revision>
  <cp:lastPrinted>2024-11-28T08:19:44Z</cp:lastPrinted>
  <dcterms:created xsi:type="dcterms:W3CDTF">2022-09-19T12:49:24Z</dcterms:created>
  <dcterms:modified xsi:type="dcterms:W3CDTF">2024-12-02T00:20:03Z</dcterms:modified>
</cp:coreProperties>
</file>