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sldIdLst>
    <p:sldId id="834" r:id="rId5"/>
    <p:sldId id="820" r:id="rId6"/>
  </p:sldIdLst>
  <p:sldSz cx="7200900" cy="10333038"/>
  <p:notesSz cx="6807200" cy="9939338"/>
  <p:defaultText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2" pos="2268">
          <p15:clr>
            <a:srgbClr val="A4A3A4"/>
          </p15:clr>
        </p15:guide>
        <p15:guide id="3" orient="horz" pos="3254">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作成者" initials="A" lastIdx="14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669B"/>
    <a:srgbClr val="85A5CC"/>
    <a:srgbClr val="4F81BD"/>
    <a:srgbClr val="F8EDEC"/>
    <a:srgbClr val="6C9BD2"/>
    <a:srgbClr val="ED7D31"/>
    <a:srgbClr val="27ACA9"/>
    <a:srgbClr val="7087A3"/>
    <a:srgbClr val="B679AD"/>
    <a:srgbClr val="DE6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193689-8EDF-4CD1-B37E-8CCD8D51C64B}" v="12" dt="2023-12-20T04:26:46.88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4471" autoAdjust="0"/>
  </p:normalViewPr>
  <p:slideViewPr>
    <p:cSldViewPr>
      <p:cViewPr>
        <p:scale>
          <a:sx n="74" d="100"/>
          <a:sy n="74" d="100"/>
        </p:scale>
        <p:origin x="2856" y="84"/>
      </p:cViewPr>
      <p:guideLst>
        <p:guide pos="2268"/>
        <p:guide orient="horz" pos="3254"/>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24" d="100"/>
        <a:sy n="124" d="100"/>
      </p:scale>
      <p:origin x="0" y="-2196"/>
    </p:cViewPr>
  </p:sorterViewPr>
  <p:notesViewPr>
    <p:cSldViewPr>
      <p:cViewPr varScale="1">
        <p:scale>
          <a:sx n="56" d="100"/>
          <a:sy n="56" d="100"/>
        </p:scale>
        <p:origin x="2596" y="52"/>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4" y="10"/>
            <a:ext cx="2949787" cy="496967"/>
          </a:xfrm>
          <a:prstGeom prst="rect">
            <a:avLst/>
          </a:prstGeom>
        </p:spPr>
        <p:txBody>
          <a:bodyPr vert="horz" lIns="91399" tIns="45698" rIns="91399" bIns="45698" rtlCol="0"/>
          <a:lstStyle>
            <a:lvl1pPr algn="l">
              <a:defRPr sz="1200"/>
            </a:lvl1pPr>
          </a:lstStyle>
          <a:p>
            <a:endParaRPr kumimoji="1" lang="ja-JP" altLang="en-US"/>
          </a:p>
        </p:txBody>
      </p:sp>
      <p:sp>
        <p:nvSpPr>
          <p:cNvPr id="3" name="日付プレースホルダ 2"/>
          <p:cNvSpPr>
            <a:spLocks noGrp="1"/>
          </p:cNvSpPr>
          <p:nvPr>
            <p:ph type="dt" idx="1"/>
          </p:nvPr>
        </p:nvSpPr>
        <p:spPr>
          <a:xfrm>
            <a:off x="3855851" y="10"/>
            <a:ext cx="2949787" cy="496967"/>
          </a:xfrm>
          <a:prstGeom prst="rect">
            <a:avLst/>
          </a:prstGeom>
        </p:spPr>
        <p:txBody>
          <a:bodyPr vert="horz" lIns="91399" tIns="45698" rIns="91399" bIns="45698" rtlCol="0"/>
          <a:lstStyle>
            <a:lvl1pPr algn="r">
              <a:defRPr sz="1200"/>
            </a:lvl1pPr>
          </a:lstStyle>
          <a:p>
            <a:fld id="{909CE49F-27B7-4C21-A62A-A2A8BE86689A}" type="datetimeFigureOut">
              <a:rPr kumimoji="1" lang="ja-JP" altLang="en-US" smtClean="0"/>
              <a:pPr/>
              <a:t>2023/12/20</a:t>
            </a:fld>
            <a:endParaRPr kumimoji="1" lang="ja-JP" altLang="en-US"/>
          </a:p>
        </p:txBody>
      </p:sp>
      <p:sp>
        <p:nvSpPr>
          <p:cNvPr id="4" name="スライド イメージ プレースホルダ 3"/>
          <p:cNvSpPr>
            <a:spLocks noGrp="1" noRot="1" noChangeAspect="1"/>
          </p:cNvSpPr>
          <p:nvPr>
            <p:ph type="sldImg" idx="2"/>
          </p:nvPr>
        </p:nvSpPr>
        <p:spPr>
          <a:xfrm>
            <a:off x="2106613" y="746125"/>
            <a:ext cx="2593975" cy="3725863"/>
          </a:xfrm>
          <a:prstGeom prst="rect">
            <a:avLst/>
          </a:prstGeom>
          <a:noFill/>
          <a:ln w="12700">
            <a:solidFill>
              <a:prstClr val="black"/>
            </a:solidFill>
          </a:ln>
        </p:spPr>
        <p:txBody>
          <a:bodyPr vert="horz" lIns="91399" tIns="45698" rIns="91399" bIns="45698"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1399" tIns="45698" rIns="91399" bIns="4569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4" y="9440669"/>
            <a:ext cx="2949787" cy="496967"/>
          </a:xfrm>
          <a:prstGeom prst="rect">
            <a:avLst/>
          </a:prstGeom>
        </p:spPr>
        <p:txBody>
          <a:bodyPr vert="horz" lIns="91399" tIns="45698" rIns="91399" bIns="4569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51" y="9440669"/>
            <a:ext cx="2949787" cy="496967"/>
          </a:xfrm>
          <a:prstGeom prst="rect">
            <a:avLst/>
          </a:prstGeom>
        </p:spPr>
        <p:txBody>
          <a:bodyPr vert="horz" lIns="91399" tIns="45698" rIns="91399" bIns="45698" rtlCol="0" anchor="b"/>
          <a:lstStyle>
            <a:lvl1pPr algn="r">
              <a:defRPr sz="1200"/>
            </a:lvl1pPr>
          </a:lstStyle>
          <a:p>
            <a:fld id="{4D2CE76F-D5CA-4B4B-A98C-2B46828FFF01}" type="slidenum">
              <a:rPr kumimoji="1" lang="ja-JP" altLang="en-US" smtClean="0"/>
              <a:pPr/>
              <a:t>‹#›</a:t>
            </a:fld>
            <a:endParaRPr kumimoji="1" lang="ja-JP" altLang="en-US"/>
          </a:p>
        </p:txBody>
      </p:sp>
    </p:spTree>
    <p:extLst>
      <p:ext uri="{BB962C8B-B14F-4D97-AF65-F5344CB8AC3E}">
        <p14:creationId xmlns:p14="http://schemas.microsoft.com/office/powerpoint/2010/main" val="3949431950"/>
      </p:ext>
    </p:extLst>
  </p:cSld>
  <p:clrMap bg1="lt1" tx1="dk1" bg2="lt2" tx2="dk2" accent1="accent1" accent2="accent2" accent3="accent3" accent4="accent4" accent5="accent5" accent6="accent6" hlink="hlink" folHlink="folHlink"/>
  <p:notesStyle>
    <a:lvl1pPr marL="0" algn="l" defTabSz="995549" rtl="0" eaLnBrk="1" latinLnBrk="0" hangingPunct="1">
      <a:defRPr kumimoji="1" sz="1300" kern="1200">
        <a:solidFill>
          <a:schemeClr val="tx1"/>
        </a:solidFill>
        <a:latin typeface="+mn-lt"/>
        <a:ea typeface="+mn-ea"/>
        <a:cs typeface="+mn-cs"/>
      </a:defRPr>
    </a:lvl1pPr>
    <a:lvl2pPr marL="497774" algn="l" defTabSz="995549" rtl="0" eaLnBrk="1" latinLnBrk="0" hangingPunct="1">
      <a:defRPr kumimoji="1" sz="1300" kern="1200">
        <a:solidFill>
          <a:schemeClr val="tx1"/>
        </a:solidFill>
        <a:latin typeface="+mn-lt"/>
        <a:ea typeface="+mn-ea"/>
        <a:cs typeface="+mn-cs"/>
      </a:defRPr>
    </a:lvl2pPr>
    <a:lvl3pPr marL="995549" algn="l" defTabSz="995549" rtl="0" eaLnBrk="1" latinLnBrk="0" hangingPunct="1">
      <a:defRPr kumimoji="1" sz="1300" kern="1200">
        <a:solidFill>
          <a:schemeClr val="tx1"/>
        </a:solidFill>
        <a:latin typeface="+mn-lt"/>
        <a:ea typeface="+mn-ea"/>
        <a:cs typeface="+mn-cs"/>
      </a:defRPr>
    </a:lvl3pPr>
    <a:lvl4pPr marL="1493323" algn="l" defTabSz="995549" rtl="0" eaLnBrk="1" latinLnBrk="0" hangingPunct="1">
      <a:defRPr kumimoji="1" sz="1300" kern="1200">
        <a:solidFill>
          <a:schemeClr val="tx1"/>
        </a:solidFill>
        <a:latin typeface="+mn-lt"/>
        <a:ea typeface="+mn-ea"/>
        <a:cs typeface="+mn-cs"/>
      </a:defRPr>
    </a:lvl4pPr>
    <a:lvl5pPr marL="1991097" algn="l" defTabSz="995549" rtl="0" eaLnBrk="1" latinLnBrk="0" hangingPunct="1">
      <a:defRPr kumimoji="1" sz="1300" kern="1200">
        <a:solidFill>
          <a:schemeClr val="tx1"/>
        </a:solidFill>
        <a:latin typeface="+mn-lt"/>
        <a:ea typeface="+mn-ea"/>
        <a:cs typeface="+mn-cs"/>
      </a:defRPr>
    </a:lvl5pPr>
    <a:lvl6pPr marL="2488872" algn="l" defTabSz="995549" rtl="0" eaLnBrk="1" latinLnBrk="0" hangingPunct="1">
      <a:defRPr kumimoji="1" sz="1300" kern="1200">
        <a:solidFill>
          <a:schemeClr val="tx1"/>
        </a:solidFill>
        <a:latin typeface="+mn-lt"/>
        <a:ea typeface="+mn-ea"/>
        <a:cs typeface="+mn-cs"/>
      </a:defRPr>
    </a:lvl6pPr>
    <a:lvl7pPr marL="2986646" algn="l" defTabSz="995549" rtl="0" eaLnBrk="1" latinLnBrk="0" hangingPunct="1">
      <a:defRPr kumimoji="1" sz="1300" kern="1200">
        <a:solidFill>
          <a:schemeClr val="tx1"/>
        </a:solidFill>
        <a:latin typeface="+mn-lt"/>
        <a:ea typeface="+mn-ea"/>
        <a:cs typeface="+mn-cs"/>
      </a:defRPr>
    </a:lvl7pPr>
    <a:lvl8pPr marL="3484420" algn="l" defTabSz="995549" rtl="0" eaLnBrk="1" latinLnBrk="0" hangingPunct="1">
      <a:defRPr kumimoji="1" sz="1300" kern="1200">
        <a:solidFill>
          <a:schemeClr val="tx1"/>
        </a:solidFill>
        <a:latin typeface="+mn-lt"/>
        <a:ea typeface="+mn-ea"/>
        <a:cs typeface="+mn-cs"/>
      </a:defRPr>
    </a:lvl8pPr>
    <a:lvl9pPr marL="3982194" algn="l" defTabSz="995549"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95301" rtl="0" eaLnBrk="1" fontAlgn="auto" latinLnBrk="0" hangingPunct="1">
              <a:lnSpc>
                <a:spcPct val="100000"/>
              </a:lnSpc>
              <a:spcBef>
                <a:spcPts val="0"/>
              </a:spcBef>
              <a:spcAft>
                <a:spcPts val="0"/>
              </a:spcAft>
              <a:buClrTx/>
              <a:buSzTx/>
              <a:buFontTx/>
              <a:buNone/>
              <a:tabLst/>
              <a:defRPr/>
            </a:pPr>
            <a:fld id="{4D2CE76F-D5CA-4B4B-A98C-2B46828FFF01}"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95301"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23094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D2CE76F-D5CA-4B4B-A98C-2B46828FFF01}" type="slidenum">
              <a:rPr kumimoji="1" lang="ja-JP" altLang="en-US" smtClean="0"/>
              <a:pPr/>
              <a:t>2</a:t>
            </a:fld>
            <a:endParaRPr kumimoji="1" lang="ja-JP" altLang="en-US"/>
          </a:p>
        </p:txBody>
      </p:sp>
    </p:spTree>
    <p:extLst>
      <p:ext uri="{BB962C8B-B14F-4D97-AF65-F5344CB8AC3E}">
        <p14:creationId xmlns:p14="http://schemas.microsoft.com/office/powerpoint/2010/main" val="4282607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09943"/>
            <a:ext cx="6120765" cy="2214906"/>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35" y="5855391"/>
            <a:ext cx="5040630" cy="2640665"/>
          </a:xfrm>
        </p:spPr>
        <p:txBody>
          <a:bodyPr/>
          <a:lstStyle>
            <a:lvl1pPr marL="0" indent="0" algn="ctr">
              <a:buNone/>
              <a:defRPr>
                <a:solidFill>
                  <a:schemeClr val="tx1">
                    <a:tint val="75000"/>
                  </a:schemeClr>
                </a:solidFill>
              </a:defRPr>
            </a:lvl1pPr>
            <a:lvl2pPr marL="497774" indent="0" algn="ctr">
              <a:buNone/>
              <a:defRPr>
                <a:solidFill>
                  <a:schemeClr val="tx1">
                    <a:tint val="75000"/>
                  </a:schemeClr>
                </a:solidFill>
              </a:defRPr>
            </a:lvl2pPr>
            <a:lvl3pPr marL="995549" indent="0" algn="ctr">
              <a:buNone/>
              <a:defRPr>
                <a:solidFill>
                  <a:schemeClr val="tx1">
                    <a:tint val="75000"/>
                  </a:schemeClr>
                </a:solidFill>
              </a:defRPr>
            </a:lvl3pPr>
            <a:lvl4pPr marL="1493323" indent="0" algn="ctr">
              <a:buNone/>
              <a:defRPr>
                <a:solidFill>
                  <a:schemeClr val="tx1">
                    <a:tint val="75000"/>
                  </a:schemeClr>
                </a:solidFill>
              </a:defRPr>
            </a:lvl4pPr>
            <a:lvl5pPr marL="1991097" indent="0" algn="ctr">
              <a:buNone/>
              <a:defRPr>
                <a:solidFill>
                  <a:schemeClr val="tx1">
                    <a:tint val="75000"/>
                  </a:schemeClr>
                </a:solidFill>
              </a:defRPr>
            </a:lvl5pPr>
            <a:lvl6pPr marL="2488872" indent="0" algn="ctr">
              <a:buNone/>
              <a:defRPr>
                <a:solidFill>
                  <a:schemeClr val="tx1">
                    <a:tint val="75000"/>
                  </a:schemeClr>
                </a:solidFill>
              </a:defRPr>
            </a:lvl6pPr>
            <a:lvl7pPr marL="2986646" indent="0" algn="ctr">
              <a:buNone/>
              <a:defRPr>
                <a:solidFill>
                  <a:schemeClr val="tx1">
                    <a:tint val="75000"/>
                  </a:schemeClr>
                </a:solidFill>
              </a:defRPr>
            </a:lvl7pPr>
            <a:lvl8pPr marL="3484420" indent="0" algn="ctr">
              <a:buNone/>
              <a:defRPr>
                <a:solidFill>
                  <a:schemeClr val="tx1">
                    <a:tint val="75000"/>
                  </a:schemeClr>
                </a:solidFill>
              </a:defRPr>
            </a:lvl8pPr>
            <a:lvl9pPr marL="3982194"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4AA1F6D-E3A4-42E3-A471-38D29215976A}" type="datetime1">
              <a:rPr kumimoji="1" lang="ja-JP" altLang="en-US" smtClean="0"/>
              <a:t>2023/12/20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DF48A6C-8FEF-49DF-BCB4-BCD12389FCF5}" type="datetime1">
              <a:rPr kumimoji="1" lang="ja-JP" altLang="en-US" smtClean="0"/>
              <a:t>2023/12/20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2"/>
            <a:ext cx="1620202" cy="8816568"/>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5" y="413802"/>
            <a:ext cx="4740592" cy="8816568"/>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E9D445-1C91-4B98-9A61-54F517C3CDCA}" type="datetime1">
              <a:rPr kumimoji="1" lang="ja-JP" altLang="en-US" smtClean="0"/>
              <a:t>2023/12/20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D976AF7-18E3-4282-AF24-F0EA40D6C4CE}" type="datetime1">
              <a:rPr kumimoji="1" lang="ja-JP" altLang="en-US" smtClean="0"/>
              <a:t>2023/12/20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639934"/>
            <a:ext cx="6120765" cy="2052256"/>
          </a:xfrm>
        </p:spPr>
        <p:txBody>
          <a:bodyPr anchor="t"/>
          <a:lstStyle>
            <a:lvl1pPr algn="l">
              <a:defRPr sz="44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3" y="4379584"/>
            <a:ext cx="6120765" cy="2260351"/>
          </a:xfrm>
        </p:spPr>
        <p:txBody>
          <a:bodyPr anchor="b"/>
          <a:lstStyle>
            <a:lvl1pPr marL="0" indent="0">
              <a:buNone/>
              <a:defRPr sz="2200">
                <a:solidFill>
                  <a:schemeClr val="tx1">
                    <a:tint val="75000"/>
                  </a:schemeClr>
                </a:solidFill>
              </a:defRPr>
            </a:lvl1pPr>
            <a:lvl2pPr marL="497774" indent="0">
              <a:buNone/>
              <a:defRPr sz="2000">
                <a:solidFill>
                  <a:schemeClr val="tx1">
                    <a:tint val="75000"/>
                  </a:schemeClr>
                </a:solidFill>
              </a:defRPr>
            </a:lvl2pPr>
            <a:lvl3pPr marL="995549" indent="0">
              <a:buNone/>
              <a:defRPr sz="1700">
                <a:solidFill>
                  <a:schemeClr val="tx1">
                    <a:tint val="75000"/>
                  </a:schemeClr>
                </a:solidFill>
              </a:defRPr>
            </a:lvl3pPr>
            <a:lvl4pPr marL="1493323" indent="0">
              <a:buNone/>
              <a:defRPr sz="1500">
                <a:solidFill>
                  <a:schemeClr val="tx1">
                    <a:tint val="75000"/>
                  </a:schemeClr>
                </a:solidFill>
              </a:defRPr>
            </a:lvl4pPr>
            <a:lvl5pPr marL="1991097" indent="0">
              <a:buNone/>
              <a:defRPr sz="1500">
                <a:solidFill>
                  <a:schemeClr val="tx1">
                    <a:tint val="75000"/>
                  </a:schemeClr>
                </a:solidFill>
              </a:defRPr>
            </a:lvl5pPr>
            <a:lvl6pPr marL="2488872" indent="0">
              <a:buNone/>
              <a:defRPr sz="1500">
                <a:solidFill>
                  <a:schemeClr val="tx1">
                    <a:tint val="75000"/>
                  </a:schemeClr>
                </a:solidFill>
              </a:defRPr>
            </a:lvl6pPr>
            <a:lvl7pPr marL="2986646" indent="0">
              <a:buNone/>
              <a:defRPr sz="1500">
                <a:solidFill>
                  <a:schemeClr val="tx1">
                    <a:tint val="75000"/>
                  </a:schemeClr>
                </a:solidFill>
              </a:defRPr>
            </a:lvl7pPr>
            <a:lvl8pPr marL="3484420" indent="0">
              <a:buNone/>
              <a:defRPr sz="1500">
                <a:solidFill>
                  <a:schemeClr val="tx1">
                    <a:tint val="75000"/>
                  </a:schemeClr>
                </a:solidFill>
              </a:defRPr>
            </a:lvl8pPr>
            <a:lvl9pPr marL="3982194"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A640172-A6C9-463F-85E8-BFB8D3013D68}" type="datetime1">
              <a:rPr kumimoji="1" lang="ja-JP" altLang="en-US" smtClean="0"/>
              <a:t>2023/12/20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7"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F52035-1842-48A5-8764-23FC7675C5AB}" type="datetime1">
              <a:rPr kumimoji="1" lang="ja-JP" altLang="en-US" smtClean="0"/>
              <a:t>2023/12/20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47" y="2312977"/>
            <a:ext cx="318164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47"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61" y="2312977"/>
            <a:ext cx="318289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61"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C0C80F3-7FA7-413C-8B54-559476D77D86}" type="datetime1">
              <a:rPr kumimoji="1" lang="ja-JP" altLang="en-US" smtClean="0"/>
              <a:t>2023/12/20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610A8EB-BCFC-4258-8298-47B4578FC494}" type="datetime1">
              <a:rPr kumimoji="1" lang="ja-JP" altLang="en-US" smtClean="0"/>
              <a:t>2023/12/20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CDB7480-B5EB-423C-BA62-B500895A7414}" type="datetime1">
              <a:rPr kumimoji="1" lang="ja-JP" altLang="en-US" smtClean="0"/>
              <a:t>2023/12/20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11409"/>
            <a:ext cx="2369047" cy="1750877"/>
          </a:xfrm>
        </p:spPr>
        <p:txBody>
          <a:bodyPr anchor="b"/>
          <a:lstStyle>
            <a:lvl1pPr algn="l">
              <a:defRPr sz="22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54" y="411411"/>
            <a:ext cx="4025504" cy="8818962"/>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49" y="2162285"/>
            <a:ext cx="2369047" cy="706808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C9B6354-A2B4-47E1-87F7-CE522914A10B}" type="datetime1">
              <a:rPr kumimoji="1" lang="ja-JP" altLang="en-US" smtClean="0"/>
              <a:t>2023/12/20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200" b="1"/>
            </a:lvl1pPr>
          </a:lstStyle>
          <a:p>
            <a:r>
              <a:rPr kumimoji="1" lang="ja-JP" altLang="en-US"/>
              <a:t>マスタ タイトルの書式設定</a:t>
            </a:r>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497774" indent="0">
              <a:buNone/>
              <a:defRPr sz="3000"/>
            </a:lvl2pPr>
            <a:lvl3pPr marL="995549" indent="0">
              <a:buNone/>
              <a:defRPr sz="2600"/>
            </a:lvl3pPr>
            <a:lvl4pPr marL="1493323" indent="0">
              <a:buNone/>
              <a:defRPr sz="2200"/>
            </a:lvl4pPr>
            <a:lvl5pPr marL="1991097" indent="0">
              <a:buNone/>
              <a:defRPr sz="2200"/>
            </a:lvl5pPr>
            <a:lvl6pPr marL="2488872" indent="0">
              <a:buNone/>
              <a:defRPr sz="2200"/>
            </a:lvl6pPr>
            <a:lvl7pPr marL="2986646" indent="0">
              <a:buNone/>
              <a:defRPr sz="2200"/>
            </a:lvl7pPr>
            <a:lvl8pPr marL="3484420" indent="0">
              <a:buNone/>
              <a:defRPr sz="2200"/>
            </a:lvl8pPr>
            <a:lvl9pPr marL="3982194"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BA54E8F-A83B-4C71-BC54-07F49A126731}" type="datetime1">
              <a:rPr kumimoji="1" lang="ja-JP" altLang="en-US" smtClean="0"/>
              <a:t>2023/12/20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2"/>
            <a:ext cx="6480810" cy="1722173"/>
          </a:xfrm>
          <a:prstGeom prst="rect">
            <a:avLst/>
          </a:prstGeom>
        </p:spPr>
        <p:txBody>
          <a:bodyPr vert="horz" lIns="99555" tIns="49777" rIns="99555" bIns="49777"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6" y="2411044"/>
            <a:ext cx="6480810" cy="6819328"/>
          </a:xfrm>
          <a:prstGeom prst="rect">
            <a:avLst/>
          </a:prstGeom>
        </p:spPr>
        <p:txBody>
          <a:bodyPr vert="horz" lIns="99555" tIns="49777" rIns="99555" bIns="4977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99555" tIns="49777" rIns="99555" bIns="49777" rtlCol="0" anchor="ctr"/>
          <a:lstStyle>
            <a:lvl1pPr algn="l">
              <a:defRPr sz="1300">
                <a:solidFill>
                  <a:schemeClr val="tx1">
                    <a:tint val="75000"/>
                  </a:schemeClr>
                </a:solidFill>
              </a:defRPr>
            </a:lvl1pPr>
          </a:lstStyle>
          <a:p>
            <a:fld id="{E2E9583E-B272-460A-87C1-2EC62674B94A}" type="datetime1">
              <a:rPr kumimoji="1" lang="ja-JP" altLang="en-US" smtClean="0"/>
              <a:t>2023/12/20</a:t>
            </a:fld>
            <a:endParaRPr kumimoji="1" lang="ja-JP" altLang="en-US"/>
          </a:p>
        </p:txBody>
      </p:sp>
      <p:sp>
        <p:nvSpPr>
          <p:cNvPr id="5" name="フッター プレースホルダ 4"/>
          <p:cNvSpPr>
            <a:spLocks noGrp="1"/>
          </p:cNvSpPr>
          <p:nvPr>
            <p:ph type="ftr" sz="quarter" idx="3"/>
          </p:nvPr>
        </p:nvSpPr>
        <p:spPr>
          <a:xfrm>
            <a:off x="2460310" y="9577197"/>
            <a:ext cx="2280285" cy="550138"/>
          </a:xfrm>
          <a:prstGeom prst="rect">
            <a:avLst/>
          </a:prstGeom>
        </p:spPr>
        <p:txBody>
          <a:bodyPr vert="horz" lIns="99555" tIns="49777" rIns="99555" bIns="4977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99555" tIns="49777" rIns="99555" bIns="49777" rtlCol="0" anchor="ctr"/>
          <a:lstStyle>
            <a:lvl1pPr algn="r">
              <a:defRPr sz="1300">
                <a:solidFill>
                  <a:schemeClr val="tx1">
                    <a:tint val="75000"/>
                  </a:schemeClr>
                </a:solidFill>
              </a:defRPr>
            </a:lvl1pPr>
          </a:lstStyle>
          <a:p>
            <a:fld id="{5257D7FA-C634-4D74-AC8F-65C7EB806FB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95549" rtl="0" eaLnBrk="1" latinLnBrk="0" hangingPunct="1">
        <a:spcBef>
          <a:spcPct val="0"/>
        </a:spcBef>
        <a:buNone/>
        <a:defRPr kumimoji="1" sz="4800" kern="1200">
          <a:solidFill>
            <a:schemeClr val="tx1"/>
          </a:solidFill>
          <a:latin typeface="+mj-lt"/>
          <a:ea typeface="+mj-ea"/>
          <a:cs typeface="+mj-cs"/>
        </a:defRPr>
      </a:lvl1pPr>
    </p:titleStyle>
    <p:bodyStyle>
      <a:lvl1pPr marL="373330" indent="-373330" algn="l" defTabSz="995549"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883" indent="-311109" algn="l" defTabSz="99554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436" indent="-248888" algn="l" defTabSz="995549"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2210"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39985"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7759"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534"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308"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1082"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四角形: 角を丸くする 114">
            <a:extLst>
              <a:ext uri="{FF2B5EF4-FFF2-40B4-BE49-F238E27FC236}">
                <a16:creationId xmlns:a16="http://schemas.microsoft.com/office/drawing/2014/main" id="{CB407BA2-A553-0621-A254-9DEDE389D8F7}"/>
              </a:ext>
            </a:extLst>
          </p:cNvPr>
          <p:cNvSpPr/>
          <p:nvPr/>
        </p:nvSpPr>
        <p:spPr>
          <a:xfrm>
            <a:off x="3880863" y="1328921"/>
            <a:ext cx="2467075" cy="667349"/>
          </a:xfrm>
          <a:prstGeom prst="roundRect">
            <a:avLst/>
          </a:prstGeom>
          <a:solidFill>
            <a:schemeClr val="accent6">
              <a:lumMod val="20000"/>
              <a:lumOff val="80000"/>
            </a:schemeClr>
          </a:solidFill>
          <a:ln w="15875">
            <a:solidFill>
              <a:schemeClr val="tx2"/>
            </a:solidFill>
          </a:ln>
        </p:spPr>
        <p:style>
          <a:lnRef idx="2">
            <a:schemeClr val="accent3"/>
          </a:lnRef>
          <a:fillRef idx="1">
            <a:schemeClr val="lt1"/>
          </a:fillRef>
          <a:effectRef idx="0">
            <a:schemeClr val="accent3"/>
          </a:effectRef>
          <a:fontRef idx="minor">
            <a:schemeClr val="dk1"/>
          </a:fontRef>
        </p:style>
        <p:txBody>
          <a:bodyPr lIns="98901" tIns="107291" rIns="98901" bIns="0" rtlCol="0" anchor="ctr"/>
          <a:lstStyle/>
          <a:p>
            <a:pPr algn="ctr" defTabSz="989027">
              <a:defRPr/>
            </a:pPr>
            <a:endParaRPr lang="ja-JP" altLang="en-US" sz="1192" b="1">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1321EE46-FE0A-E440-2DE3-FBE8A38C8906}"/>
              </a:ext>
            </a:extLst>
          </p:cNvPr>
          <p:cNvSpPr/>
          <p:nvPr/>
        </p:nvSpPr>
        <p:spPr>
          <a:xfrm>
            <a:off x="23630" y="356841"/>
            <a:ext cx="7171063" cy="904346"/>
          </a:xfrm>
          <a:prstGeom prst="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lIns="98901" tIns="107291" rIns="98901" bIns="0" rtlCol="0" anchor="ctr"/>
          <a:lstStyle/>
          <a:p>
            <a:pPr defTabSz="454204">
              <a:lnSpc>
                <a:spcPts val="2861"/>
              </a:lnSpc>
              <a:spcAft>
                <a:spcPts val="298"/>
              </a:spcAft>
              <a:defRPr/>
            </a:pPr>
            <a:r>
              <a:rPr lang="ja-JP" altLang="en-US" sz="1987" b="1">
                <a:solidFill>
                  <a:prstClr val="white"/>
                </a:solidFill>
                <a:latin typeface="メイリオ" panose="020B0604030504040204" pitchFamily="50" charset="-128"/>
                <a:ea typeface="メイリオ" panose="020B0604030504040204" pitchFamily="50" charset="-128"/>
              </a:rPr>
              <a:t>  年収の壁対策として</a:t>
            </a:r>
            <a:endParaRPr lang="en-US" altLang="ja-JP" sz="1987" b="1">
              <a:solidFill>
                <a:prstClr val="white"/>
              </a:solidFill>
              <a:latin typeface="メイリオ" panose="020B0604030504040204" pitchFamily="50" charset="-128"/>
              <a:ea typeface="メイリオ" panose="020B0604030504040204" pitchFamily="50" charset="-128"/>
            </a:endParaRPr>
          </a:p>
          <a:p>
            <a:pPr defTabSz="454204">
              <a:lnSpc>
                <a:spcPts val="2861"/>
              </a:lnSpc>
              <a:defRPr/>
            </a:pPr>
            <a:r>
              <a:rPr lang="ja-JP" altLang="en-US" sz="2385" b="1">
                <a:solidFill>
                  <a:prstClr val="white"/>
                </a:solidFill>
                <a:latin typeface="メイリオ" panose="020B0604030504040204" pitchFamily="50" charset="-128"/>
                <a:ea typeface="メイリオ" panose="020B0604030504040204" pitchFamily="50" charset="-128"/>
              </a:rPr>
              <a:t>  労働者１人につき</a:t>
            </a:r>
            <a:r>
              <a:rPr lang="ja-JP" altLang="en-US" sz="3577" b="1" u="sng">
                <a:solidFill>
                  <a:srgbClr val="FABF00"/>
                </a:solidFill>
                <a:latin typeface="メイリオ" panose="020B0604030504040204" pitchFamily="50" charset="-128"/>
                <a:ea typeface="メイリオ" panose="020B0604030504040204" pitchFamily="50" charset="-128"/>
              </a:rPr>
              <a:t>最大</a:t>
            </a:r>
            <a:r>
              <a:rPr lang="en-US" altLang="ja-JP" sz="3577" b="1" u="sng">
                <a:solidFill>
                  <a:srgbClr val="FABF00"/>
                </a:solidFill>
                <a:latin typeface="メイリオ" panose="020B0604030504040204" pitchFamily="50" charset="-128"/>
                <a:ea typeface="メイリオ" panose="020B0604030504040204" pitchFamily="50" charset="-128"/>
              </a:rPr>
              <a:t>50</a:t>
            </a:r>
            <a:r>
              <a:rPr lang="ja-JP" altLang="en-US" sz="3577" b="1" u="sng">
                <a:solidFill>
                  <a:srgbClr val="FABF00"/>
                </a:solidFill>
                <a:latin typeface="メイリオ" panose="020B0604030504040204" pitchFamily="50" charset="-128"/>
                <a:ea typeface="メイリオ" panose="020B0604030504040204" pitchFamily="50" charset="-128"/>
              </a:rPr>
              <a:t>万円</a:t>
            </a:r>
            <a:r>
              <a:rPr lang="ja-JP" altLang="en-US" sz="2385" b="1">
                <a:solidFill>
                  <a:prstClr val="white"/>
                </a:solidFill>
                <a:latin typeface="メイリオ" panose="020B0604030504040204" pitchFamily="50" charset="-128"/>
                <a:ea typeface="メイリオ" panose="020B0604030504040204" pitchFamily="50" charset="-128"/>
              </a:rPr>
              <a:t>助成します！</a:t>
            </a:r>
            <a:endParaRPr lang="en-US" altLang="ja-JP" sz="2385" b="1">
              <a:solidFill>
                <a:prstClr val="white"/>
              </a:solidFill>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1AF7DBF0-4737-C92C-002A-C8E36499F02C}"/>
              </a:ext>
            </a:extLst>
          </p:cNvPr>
          <p:cNvGraphicFramePr>
            <a:graphicFrameLocks noGrp="1"/>
          </p:cNvGraphicFramePr>
          <p:nvPr/>
        </p:nvGraphicFramePr>
        <p:xfrm>
          <a:off x="378337" y="3743633"/>
          <a:ext cx="3186347" cy="1881781"/>
        </p:xfrm>
        <a:graphic>
          <a:graphicData uri="http://schemas.openxmlformats.org/drawingml/2006/table">
            <a:tbl>
              <a:tblPr/>
              <a:tblGrid>
                <a:gridCol w="1981413">
                  <a:extLst>
                    <a:ext uri="{9D8B030D-6E8A-4147-A177-3AD203B41FA5}">
                      <a16:colId xmlns:a16="http://schemas.microsoft.com/office/drawing/2014/main" val="1026406668"/>
                    </a:ext>
                  </a:extLst>
                </a:gridCol>
                <a:gridCol w="1204934">
                  <a:extLst>
                    <a:ext uri="{9D8B030D-6E8A-4147-A177-3AD203B41FA5}">
                      <a16:colId xmlns:a16="http://schemas.microsoft.com/office/drawing/2014/main" val="1472855315"/>
                    </a:ext>
                  </a:extLst>
                </a:gridCol>
              </a:tblGrid>
              <a:tr h="408780">
                <a:tc>
                  <a:txBody>
                    <a:bodyPr/>
                    <a:lstStyle/>
                    <a:p>
                      <a:pPr algn="ctr"/>
                      <a:r>
                        <a:rPr kumimoji="1" lang="ja-JP" altLang="en-US" sz="1000" b="0" spc="300" dirty="0">
                          <a:solidFill>
                            <a:schemeClr val="tx1"/>
                          </a:solidFill>
                          <a:latin typeface="メイリオ" panose="020B0604030504040204" pitchFamily="50" charset="-128"/>
                          <a:ea typeface="メイリオ" panose="020B0604030504040204" pitchFamily="50" charset="-128"/>
                        </a:rPr>
                        <a:t>要件</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kumimoji="1" lang="en-US" altLang="ja-JP" sz="1000" b="0" spc="300">
                          <a:solidFill>
                            <a:schemeClr val="tx1"/>
                          </a:solidFill>
                          <a:latin typeface="メイリオ" panose="020B0604030504040204" pitchFamily="50" charset="-128"/>
                          <a:ea typeface="メイリオ" panose="020B0604030504040204" pitchFamily="50" charset="-128"/>
                        </a:rPr>
                        <a:t>1</a:t>
                      </a:r>
                      <a:r>
                        <a:rPr kumimoji="1" lang="ja-JP" altLang="en-US" sz="1000" b="0" spc="300">
                          <a:solidFill>
                            <a:schemeClr val="tx1"/>
                          </a:solidFill>
                          <a:latin typeface="メイリオ" panose="020B0604030504040204" pitchFamily="50" charset="-128"/>
                          <a:ea typeface="メイリオ" panose="020B0604030504040204" pitchFamily="50" charset="-128"/>
                        </a:rPr>
                        <a:t>人当たり</a:t>
                      </a:r>
                      <a:endParaRPr kumimoji="1" lang="en-US" altLang="ja-JP" sz="1000" b="0" spc="300">
                        <a:solidFill>
                          <a:schemeClr val="tx1"/>
                        </a:solidFill>
                        <a:latin typeface="メイリオ" panose="020B0604030504040204" pitchFamily="50" charset="-128"/>
                        <a:ea typeface="メイリオ" panose="020B0604030504040204" pitchFamily="50" charset="-128"/>
                      </a:endParaRPr>
                    </a:p>
                    <a:p>
                      <a:pPr algn="ctr"/>
                      <a:r>
                        <a:rPr kumimoji="1" lang="ja-JP" altLang="en-US" sz="1000" b="0" spc="300">
                          <a:solidFill>
                            <a:schemeClr val="tx1"/>
                          </a:solidFill>
                          <a:latin typeface="メイリオ" panose="020B0604030504040204" pitchFamily="50" charset="-128"/>
                          <a:ea typeface="メイリオ" panose="020B0604030504040204" pitchFamily="50" charset="-128"/>
                        </a:rPr>
                        <a:t>助成額</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475888576"/>
                  </a:ext>
                </a:extLst>
              </a:tr>
              <a:tr h="456471">
                <a:tc>
                  <a:txBody>
                    <a:bodyPr/>
                    <a:lstStyle/>
                    <a:p>
                      <a:pPr marL="182563" marR="0" lvl="0" indent="-182563" algn="dist" defTabSz="995549" rtl="0" eaLnBrk="1" fontAlgn="auto" latinLnBrk="0" hangingPunct="1">
                        <a:lnSpc>
                          <a:spcPct val="100000"/>
                        </a:lnSpc>
                        <a:spcBef>
                          <a:spcPts val="0"/>
                        </a:spcBef>
                        <a:spcAft>
                          <a:spcPts val="0"/>
                        </a:spcAft>
                        <a:buClrTx/>
                        <a:buSzTx/>
                        <a:buFontTx/>
                        <a:buNone/>
                        <a:tabLst/>
                        <a:defRPr/>
                      </a:pPr>
                      <a:r>
                        <a:rPr kumimoji="1" lang="ja-JP" altLang="en-US" sz="1000" b="0" spc="200">
                          <a:solidFill>
                            <a:schemeClr val="tx1"/>
                          </a:solidFill>
                          <a:latin typeface="メイリオ" panose="020B0604030504040204" pitchFamily="50" charset="-128"/>
                          <a:ea typeface="メイリオ" panose="020B0604030504040204" pitchFamily="50" charset="-128"/>
                        </a:rPr>
                        <a:t>①</a:t>
                      </a:r>
                      <a:r>
                        <a:rPr kumimoji="1" lang="ja-JP" altLang="en-US" sz="1000" b="0" spc="-110" baseline="0">
                          <a:solidFill>
                            <a:schemeClr val="tx1"/>
                          </a:solidFill>
                          <a:latin typeface="メイリオ" panose="020B0604030504040204" pitchFamily="50" charset="-128"/>
                          <a:ea typeface="メイリオ" panose="020B0604030504040204" pitchFamily="50" charset="-128"/>
                        </a:rPr>
                        <a:t>賃金の</a:t>
                      </a:r>
                      <a:r>
                        <a:rPr kumimoji="1" lang="en-US" altLang="ja-JP" sz="1000" b="1" u="sng" spc="-110" baseline="0">
                          <a:solidFill>
                            <a:schemeClr val="tx1"/>
                          </a:solidFill>
                          <a:latin typeface="メイリオ" panose="020B0604030504040204" pitchFamily="50" charset="-128"/>
                          <a:ea typeface="メイリオ" panose="020B0604030504040204" pitchFamily="50" charset="-128"/>
                        </a:rPr>
                        <a:t>15</a:t>
                      </a:r>
                      <a:r>
                        <a:rPr kumimoji="1" lang="ja-JP" altLang="en-US" sz="1000" b="1" u="sng" spc="-110" baseline="0">
                          <a:solidFill>
                            <a:schemeClr val="tx1"/>
                          </a:solidFill>
                          <a:latin typeface="メイリオ" panose="020B0604030504040204" pitchFamily="50" charset="-128"/>
                          <a:ea typeface="メイリオ" panose="020B0604030504040204" pitchFamily="50" charset="-128"/>
                        </a:rPr>
                        <a:t>％以上を追加支給</a:t>
                      </a:r>
                      <a:endParaRPr kumimoji="1" lang="en-US" altLang="ja-JP" sz="1000" b="1" u="sng" spc="-110" baseline="0">
                        <a:solidFill>
                          <a:schemeClr val="tx1"/>
                        </a:solidFill>
                        <a:latin typeface="メイリオ" panose="020B0604030504040204" pitchFamily="50" charset="-128"/>
                        <a:ea typeface="メイリオ" panose="020B0604030504040204" pitchFamily="50" charset="-128"/>
                      </a:endParaRPr>
                    </a:p>
                    <a:p>
                      <a:pPr marL="182563" marR="0" lvl="0" indent="-182563" algn="dist" defTabSz="995549" rtl="0" eaLnBrk="1" fontAlgn="auto" latinLnBrk="0" hangingPunct="1">
                        <a:lnSpc>
                          <a:spcPct val="100000"/>
                        </a:lnSpc>
                        <a:spcBef>
                          <a:spcPts val="0"/>
                        </a:spcBef>
                        <a:spcAft>
                          <a:spcPts val="0"/>
                        </a:spcAft>
                        <a:buClrTx/>
                        <a:buSzTx/>
                        <a:buFontTx/>
                        <a:buNone/>
                        <a:tabLst/>
                        <a:defRPr/>
                      </a:pPr>
                      <a:r>
                        <a:rPr kumimoji="1" lang="ja-JP" altLang="en-US" sz="700" b="0" u="none" spc="200">
                          <a:solidFill>
                            <a:schemeClr val="tx1"/>
                          </a:solidFill>
                          <a:latin typeface="メイリオ" panose="020B0604030504040204" pitchFamily="50" charset="-128"/>
                          <a:ea typeface="メイリオ" panose="020B0604030504040204" pitchFamily="50" charset="-128"/>
                        </a:rPr>
                        <a:t>　（社会保険適用促進手当など）</a:t>
                      </a:r>
                      <a:endParaRPr kumimoji="1" lang="ja-JP" altLang="en-US" sz="800" b="0" u="none" spc="200">
                        <a:solidFill>
                          <a:schemeClr val="tx1"/>
                        </a:solidFill>
                        <a:latin typeface="メイリオ" panose="020B0604030504040204" pitchFamily="50" charset="-128"/>
                        <a:ea typeface="メイリオ" panose="020B0604030504040204" pitchFamily="50" charset="-128"/>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1" spc="200">
                          <a:solidFill>
                            <a:srgbClr val="C00000"/>
                          </a:solidFill>
                          <a:latin typeface="メイリオ" panose="020B0604030504040204" pitchFamily="50" charset="-128"/>
                          <a:ea typeface="メイリオ" panose="020B0604030504040204" pitchFamily="50" charset="-128"/>
                        </a:rPr>
                        <a:t>1</a:t>
                      </a:r>
                      <a:r>
                        <a:rPr kumimoji="1" lang="ja-JP" altLang="en-US" sz="1000" b="1" spc="200">
                          <a:solidFill>
                            <a:srgbClr val="C00000"/>
                          </a:solidFill>
                          <a:latin typeface="メイリオ" panose="020B0604030504040204" pitchFamily="50" charset="-128"/>
                          <a:ea typeface="メイリオ" panose="020B0604030504040204" pitchFamily="50" charset="-128"/>
                        </a:rPr>
                        <a:t>年目　</a:t>
                      </a:r>
                      <a:endParaRPr kumimoji="1" lang="en-US" altLang="ja-JP" sz="1000" b="1" spc="200">
                        <a:solidFill>
                          <a:srgbClr val="C00000"/>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400" b="1" spc="200">
                          <a:solidFill>
                            <a:srgbClr val="C00000"/>
                          </a:solidFill>
                          <a:latin typeface="メイリオ" panose="020B0604030504040204" pitchFamily="50" charset="-128"/>
                          <a:ea typeface="メイリオ" panose="020B0604030504040204" pitchFamily="50" charset="-128"/>
                        </a:rPr>
                        <a:t>　</a:t>
                      </a:r>
                      <a:r>
                        <a:rPr kumimoji="1" lang="en-US" altLang="ja-JP" sz="1400" b="1" spc="200">
                          <a:solidFill>
                            <a:srgbClr val="C00000"/>
                          </a:solidFill>
                          <a:latin typeface="メイリオ" panose="020B0604030504040204" pitchFamily="50" charset="-128"/>
                          <a:ea typeface="メイリオ" panose="020B0604030504040204" pitchFamily="50" charset="-128"/>
                        </a:rPr>
                        <a:t>20</a:t>
                      </a:r>
                      <a:r>
                        <a:rPr kumimoji="1" lang="ja-JP" altLang="en-US" sz="1400" b="1" spc="200">
                          <a:solidFill>
                            <a:srgbClr val="C00000"/>
                          </a:solidFill>
                          <a:latin typeface="メイリオ" panose="020B0604030504040204" pitchFamily="50" charset="-128"/>
                          <a:ea typeface="メイリオ" panose="020B0604030504040204" pitchFamily="50" charset="-128"/>
                        </a:rPr>
                        <a:t>万円</a:t>
                      </a:r>
                      <a:endParaRPr kumimoji="1" lang="en-US" altLang="ja-JP" sz="1400" b="1" spc="200">
                        <a:solidFill>
                          <a:srgbClr val="C00000"/>
                        </a:solidFill>
                        <a:latin typeface="メイリオ" panose="020B0604030504040204" pitchFamily="50" charset="-128"/>
                        <a:ea typeface="メイリオ" panose="020B0604030504040204" pitchFamily="50" charset="-128"/>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4530320"/>
                  </a:ext>
                </a:extLst>
              </a:tr>
              <a:tr h="559801">
                <a:tc>
                  <a:txBody>
                    <a:bodyPr/>
                    <a:lstStyle/>
                    <a:p>
                      <a:pPr marL="182563" marR="0" lvl="0" indent="-182563" algn="dist" defTabSz="995549" rtl="0" eaLnBrk="1" fontAlgn="auto" latinLnBrk="0" hangingPunct="1">
                        <a:lnSpc>
                          <a:spcPct val="100000"/>
                        </a:lnSpc>
                        <a:spcBef>
                          <a:spcPts val="0"/>
                        </a:spcBef>
                        <a:spcAft>
                          <a:spcPts val="0"/>
                        </a:spcAft>
                        <a:buClrTx/>
                        <a:buSzTx/>
                        <a:buFontTx/>
                        <a:buNone/>
                        <a:tabLst/>
                        <a:defRPr/>
                      </a:pPr>
                      <a:r>
                        <a:rPr kumimoji="1" lang="ja-JP" altLang="en-US" sz="1000" b="0" spc="200">
                          <a:solidFill>
                            <a:schemeClr val="tx1"/>
                          </a:solidFill>
                          <a:latin typeface="メイリオ" panose="020B0604030504040204" pitchFamily="50" charset="-128"/>
                          <a:ea typeface="メイリオ" panose="020B0604030504040204" pitchFamily="50" charset="-128"/>
                        </a:rPr>
                        <a:t>②</a:t>
                      </a:r>
                      <a:r>
                        <a:rPr kumimoji="1" lang="ja-JP" altLang="en-US" sz="1000" b="0" spc="-110" baseline="0">
                          <a:solidFill>
                            <a:schemeClr val="tx1"/>
                          </a:solidFill>
                          <a:latin typeface="メイリオ" panose="020B0604030504040204" pitchFamily="50" charset="-128"/>
                          <a:ea typeface="メイリオ" panose="020B0604030504040204" pitchFamily="50" charset="-128"/>
                        </a:rPr>
                        <a:t>賃金の</a:t>
                      </a:r>
                      <a:r>
                        <a:rPr kumimoji="1" lang="en-US" altLang="ja-JP" sz="1000" b="1" u="sng" spc="-110" baseline="0">
                          <a:solidFill>
                            <a:schemeClr val="tx1"/>
                          </a:solidFill>
                          <a:latin typeface="メイリオ" panose="020B0604030504040204" pitchFamily="50" charset="-128"/>
                          <a:ea typeface="メイリオ" panose="020B0604030504040204" pitchFamily="50" charset="-128"/>
                        </a:rPr>
                        <a:t>15</a:t>
                      </a:r>
                      <a:r>
                        <a:rPr kumimoji="1" lang="ja-JP" altLang="en-US" sz="1000" b="1" u="sng" spc="-110" baseline="0">
                          <a:solidFill>
                            <a:schemeClr val="tx1"/>
                          </a:solidFill>
                          <a:latin typeface="メイリオ" panose="020B0604030504040204" pitchFamily="50" charset="-128"/>
                          <a:ea typeface="メイリオ" panose="020B0604030504040204" pitchFamily="50" charset="-128"/>
                        </a:rPr>
                        <a:t>％以上を追加支給</a:t>
                      </a:r>
                      <a:endParaRPr kumimoji="1" lang="en-US" altLang="ja-JP" sz="1000" b="1" u="sng" spc="-110" baseline="0">
                        <a:solidFill>
                          <a:schemeClr val="tx1"/>
                        </a:solidFill>
                        <a:latin typeface="メイリオ" panose="020B0604030504040204" pitchFamily="50" charset="-128"/>
                        <a:ea typeface="メイリオ" panose="020B0604030504040204" pitchFamily="50" charset="-128"/>
                      </a:endParaRPr>
                    </a:p>
                    <a:p>
                      <a:pPr marL="182563" marR="0" lvl="0" indent="-182563" algn="dist" defTabSz="995549" rtl="0" eaLnBrk="1" fontAlgn="auto" latinLnBrk="0" hangingPunct="1">
                        <a:lnSpc>
                          <a:spcPct val="100000"/>
                        </a:lnSpc>
                        <a:spcBef>
                          <a:spcPts val="0"/>
                        </a:spcBef>
                        <a:spcAft>
                          <a:spcPts val="0"/>
                        </a:spcAft>
                        <a:buClrTx/>
                        <a:buSzTx/>
                        <a:buFontTx/>
                        <a:buNone/>
                        <a:tabLst/>
                        <a:defRPr/>
                      </a:pPr>
                      <a:r>
                        <a:rPr kumimoji="1" lang="ja-JP" altLang="en-US" sz="700" b="0" u="none" spc="200">
                          <a:solidFill>
                            <a:schemeClr val="tx1"/>
                          </a:solidFill>
                          <a:latin typeface="メイリオ" panose="020B0604030504040204" pitchFamily="50" charset="-128"/>
                          <a:ea typeface="メイリオ" panose="020B0604030504040204" pitchFamily="50" charset="-128"/>
                        </a:rPr>
                        <a:t>　（社会保険適用促進手当など）</a:t>
                      </a:r>
                      <a:endParaRPr kumimoji="1" lang="en-US" altLang="ja-JP" sz="700" b="0" u="none" spc="150">
                        <a:solidFill>
                          <a:schemeClr val="tx1"/>
                        </a:solidFill>
                        <a:latin typeface="メイリオ" panose="020B0604030504040204" pitchFamily="50" charset="-128"/>
                        <a:ea typeface="メイリオ" panose="020B0604030504040204" pitchFamily="50" charset="-128"/>
                      </a:endParaRPr>
                    </a:p>
                    <a:p>
                      <a:pPr marL="182563" marR="0" lvl="0" indent="-1588" algn="dist" defTabSz="995549" rtl="0" eaLnBrk="1" fontAlgn="auto" latinLnBrk="0" hangingPunct="1">
                        <a:lnSpc>
                          <a:spcPct val="100000"/>
                        </a:lnSpc>
                        <a:spcBef>
                          <a:spcPts val="300"/>
                        </a:spcBef>
                        <a:spcAft>
                          <a:spcPts val="0"/>
                        </a:spcAft>
                        <a:buClrTx/>
                        <a:buSzTx/>
                        <a:buFontTx/>
                        <a:buNone/>
                        <a:tabLst/>
                        <a:defRPr/>
                      </a:pPr>
                      <a:r>
                        <a:rPr kumimoji="1" lang="en-US" altLang="ja-JP" sz="1000" b="0" spc="110" baseline="0">
                          <a:solidFill>
                            <a:schemeClr val="tx1"/>
                          </a:solidFill>
                          <a:latin typeface="メイリオ" panose="020B0604030504040204" pitchFamily="50" charset="-128"/>
                          <a:ea typeface="メイリオ" panose="020B0604030504040204" pitchFamily="50" charset="-128"/>
                        </a:rPr>
                        <a:t>3</a:t>
                      </a:r>
                      <a:r>
                        <a:rPr kumimoji="1" lang="ja-JP" altLang="en-US" sz="1000" b="0" spc="110" baseline="0">
                          <a:solidFill>
                            <a:schemeClr val="tx1"/>
                          </a:solidFill>
                          <a:latin typeface="メイリオ" panose="020B0604030504040204" pitchFamily="50" charset="-128"/>
                          <a:ea typeface="メイリオ" panose="020B0604030504040204" pitchFamily="50" charset="-128"/>
                        </a:rPr>
                        <a:t>年目以降、③の取組</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2</a:t>
                      </a:r>
                      <a:r>
                        <a:rPr kumimoji="1" lang="ja-JP" altLang="en-US"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年目　</a:t>
                      </a:r>
                      <a:endParaRPr kumimoji="1" lang="en-US" altLang="ja-JP"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　</a:t>
                      </a:r>
                      <a:r>
                        <a:rPr kumimoji="1" lang="en-US" altLang="ja-JP" sz="14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20</a:t>
                      </a:r>
                      <a:r>
                        <a:rPr kumimoji="1" lang="ja-JP" altLang="en-US" sz="14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万円</a:t>
                      </a:r>
                      <a:endParaRPr kumimoji="1" lang="ja-JP" altLang="en-US" sz="700">
                        <a:solidFill>
                          <a:srgbClr val="FF0000"/>
                        </a:solidFill>
                        <a:latin typeface="メイリオ" panose="020B0604030504040204" pitchFamily="50" charset="-128"/>
                        <a:ea typeface="メイリオ" panose="020B0604030504040204" pitchFamily="50" charset="-128"/>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3942160"/>
                  </a:ext>
                </a:extLst>
              </a:tr>
              <a:tr h="456471">
                <a:tc>
                  <a:txBody>
                    <a:bodyPr/>
                    <a:lstStyle/>
                    <a:p>
                      <a:pPr marL="182563" marR="0" lvl="0" indent="-182563" algn="dist" defTabSz="995549" rtl="0" eaLnBrk="1" fontAlgn="auto" latinLnBrk="0" hangingPunct="1">
                        <a:lnSpc>
                          <a:spcPct val="100000"/>
                        </a:lnSpc>
                        <a:spcBef>
                          <a:spcPts val="0"/>
                        </a:spcBef>
                        <a:spcAft>
                          <a:spcPts val="0"/>
                        </a:spcAft>
                        <a:buClrTx/>
                        <a:buSzTx/>
                        <a:buFontTx/>
                        <a:buNone/>
                        <a:tabLst/>
                        <a:defRPr/>
                      </a:pPr>
                      <a:r>
                        <a:rPr kumimoji="1" lang="ja-JP" altLang="en-US" sz="1000" b="0" spc="170">
                          <a:solidFill>
                            <a:schemeClr val="tx1"/>
                          </a:solidFill>
                          <a:latin typeface="メイリオ" panose="020B0604030504040204" pitchFamily="50" charset="-128"/>
                          <a:ea typeface="メイリオ" panose="020B0604030504040204" pitchFamily="50" charset="-128"/>
                        </a:rPr>
                        <a:t>③</a:t>
                      </a:r>
                      <a:r>
                        <a:rPr kumimoji="1" lang="ja-JP" altLang="en-US" sz="1000" b="0" spc="0">
                          <a:solidFill>
                            <a:schemeClr val="tx1"/>
                          </a:solidFill>
                          <a:latin typeface="メイリオ" panose="020B0604030504040204" pitchFamily="50" charset="-128"/>
                          <a:ea typeface="メイリオ" panose="020B0604030504040204" pitchFamily="50" charset="-128"/>
                        </a:rPr>
                        <a:t>賃金の</a:t>
                      </a:r>
                      <a:r>
                        <a:rPr kumimoji="1" lang="en-US" altLang="ja-JP" sz="1000" b="1" u="sng" spc="0">
                          <a:solidFill>
                            <a:schemeClr val="tx1"/>
                          </a:solidFill>
                          <a:latin typeface="メイリオ" panose="020B0604030504040204" pitchFamily="50" charset="-128"/>
                          <a:ea typeface="メイリオ" panose="020B0604030504040204" pitchFamily="50" charset="-128"/>
                        </a:rPr>
                        <a:t>18</a:t>
                      </a:r>
                      <a:r>
                        <a:rPr kumimoji="1" lang="ja-JP" altLang="en-US" sz="1000" b="1" u="sng" spc="0">
                          <a:solidFill>
                            <a:schemeClr val="tx1"/>
                          </a:solidFill>
                          <a:latin typeface="メイリオ" panose="020B0604030504040204" pitchFamily="50" charset="-128"/>
                          <a:ea typeface="メイリオ" panose="020B0604030504040204" pitchFamily="50" charset="-128"/>
                        </a:rPr>
                        <a:t>％以上を増額</a:t>
                      </a:r>
                      <a:endParaRPr kumimoji="1" lang="en-US" altLang="ja-JP" sz="1000" b="1" u="sng" spc="0">
                        <a:solidFill>
                          <a:schemeClr val="tx1"/>
                        </a:solidFill>
                        <a:latin typeface="メイリオ" panose="020B0604030504040204" pitchFamily="50" charset="-128"/>
                        <a:ea typeface="メイリオ" panose="020B0604030504040204" pitchFamily="50" charset="-128"/>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2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3</a:t>
                      </a:r>
                      <a:r>
                        <a:rPr kumimoji="1" lang="ja-JP" altLang="en-US" sz="1000" b="1" i="0" u="none" strike="noStrike" kern="1200" cap="none" spc="2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年目　</a:t>
                      </a:r>
                      <a:endParaRPr kumimoji="1" lang="en-US" altLang="ja-JP" sz="1000" b="1" i="0" u="none" strike="noStrike" kern="1200" cap="none" spc="2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2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a:t>
                      </a:r>
                      <a:r>
                        <a:rPr kumimoji="1" lang="en-US" altLang="ja-JP" sz="1400" b="1" i="0" u="none" strike="noStrike" kern="1200" cap="none" spc="2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10</a:t>
                      </a:r>
                      <a:r>
                        <a:rPr kumimoji="1" lang="ja-JP" altLang="en-US" sz="1400" b="1" i="0" u="none" strike="noStrike" kern="1200" cap="none" spc="2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万円</a:t>
                      </a:r>
                      <a:endParaRPr kumimoji="1" lang="en-US" altLang="ja-JP" sz="700" b="1" i="0" u="none" strike="noStrike" kern="1200" cap="none" spc="2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2305118"/>
                  </a:ext>
                </a:extLst>
              </a:tr>
            </a:tbl>
          </a:graphicData>
        </a:graphic>
      </p:graphicFrame>
      <p:sp>
        <p:nvSpPr>
          <p:cNvPr id="10" name="テキスト ボックス 9">
            <a:extLst>
              <a:ext uri="{FF2B5EF4-FFF2-40B4-BE49-F238E27FC236}">
                <a16:creationId xmlns:a16="http://schemas.microsoft.com/office/drawing/2014/main" id="{E03BCE02-8CA6-C4A6-CDDB-31F30854C735}"/>
              </a:ext>
            </a:extLst>
          </p:cNvPr>
          <p:cNvSpPr txBox="1"/>
          <p:nvPr/>
        </p:nvSpPr>
        <p:spPr>
          <a:xfrm>
            <a:off x="202518" y="3460716"/>
            <a:ext cx="2360242" cy="303288"/>
          </a:xfrm>
          <a:prstGeom prst="rect">
            <a:avLst/>
          </a:prstGeom>
          <a:noFill/>
        </p:spPr>
        <p:txBody>
          <a:bodyPr wrap="square" rtlCol="0">
            <a:spAutoFit/>
          </a:bodyPr>
          <a:lstStyle/>
          <a:p>
            <a:pPr defTabSz="454204">
              <a:lnSpc>
                <a:spcPct val="120000"/>
              </a:lnSpc>
              <a:spcAft>
                <a:spcPts val="596"/>
              </a:spcAft>
              <a:buClr>
                <a:srgbClr val="103185"/>
              </a:buClr>
              <a:defRPr/>
            </a:pPr>
            <a:r>
              <a:rPr lang="ja-JP" altLang="en-US" sz="1192" b="1">
                <a:solidFill>
                  <a:srgbClr val="000000"/>
                </a:solidFill>
                <a:latin typeface="メイリオ" panose="020B0604030504040204" pitchFamily="50" charset="-128"/>
                <a:ea typeface="メイリオ" panose="020B0604030504040204" pitchFamily="50" charset="-128"/>
              </a:rPr>
              <a:t>（１）手当等支給メニュー</a:t>
            </a:r>
          </a:p>
        </p:txBody>
      </p:sp>
      <p:graphicFrame>
        <p:nvGraphicFramePr>
          <p:cNvPr id="11" name="表 10">
            <a:extLst>
              <a:ext uri="{FF2B5EF4-FFF2-40B4-BE49-F238E27FC236}">
                <a16:creationId xmlns:a16="http://schemas.microsoft.com/office/drawing/2014/main" id="{C7E568A4-C3E3-D5E3-463B-D15DD3EC1FF5}"/>
              </a:ext>
            </a:extLst>
          </p:cNvPr>
          <p:cNvGraphicFramePr>
            <a:graphicFrameLocks noGrp="1"/>
          </p:cNvGraphicFramePr>
          <p:nvPr/>
        </p:nvGraphicFramePr>
        <p:xfrm>
          <a:off x="3867337" y="3738898"/>
          <a:ext cx="2966150" cy="2146617"/>
        </p:xfrm>
        <a:graphic>
          <a:graphicData uri="http://schemas.openxmlformats.org/drawingml/2006/table">
            <a:tbl>
              <a:tblPr/>
              <a:tblGrid>
                <a:gridCol w="1057343">
                  <a:extLst>
                    <a:ext uri="{9D8B030D-6E8A-4147-A177-3AD203B41FA5}">
                      <a16:colId xmlns:a16="http://schemas.microsoft.com/office/drawing/2014/main" val="1026406668"/>
                    </a:ext>
                  </a:extLst>
                </a:gridCol>
                <a:gridCol w="946767">
                  <a:extLst>
                    <a:ext uri="{9D8B030D-6E8A-4147-A177-3AD203B41FA5}">
                      <a16:colId xmlns:a16="http://schemas.microsoft.com/office/drawing/2014/main" val="1472855315"/>
                    </a:ext>
                  </a:extLst>
                </a:gridCol>
                <a:gridCol w="962040">
                  <a:extLst>
                    <a:ext uri="{9D8B030D-6E8A-4147-A177-3AD203B41FA5}">
                      <a16:colId xmlns:a16="http://schemas.microsoft.com/office/drawing/2014/main" val="3871709284"/>
                    </a:ext>
                  </a:extLst>
                </a:gridCol>
              </a:tblGrid>
              <a:tr h="567750">
                <a:tc>
                  <a:txBody>
                    <a:bodyPr/>
                    <a:lstStyle/>
                    <a:p>
                      <a:pPr algn="ctr"/>
                      <a:r>
                        <a:rPr kumimoji="1" lang="ja-JP" altLang="en-US" sz="1000" b="0" spc="300">
                          <a:solidFill>
                            <a:schemeClr val="tx1"/>
                          </a:solidFill>
                          <a:latin typeface="メイリオ" panose="020B0604030504040204" pitchFamily="50" charset="-128"/>
                          <a:ea typeface="メイリオ" panose="020B0604030504040204" pitchFamily="50" charset="-128"/>
                        </a:rPr>
                        <a:t>週所定労働時間の延長</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90570" rtl="0" eaLnBrk="1" latinLnBrk="0" hangingPunct="1">
                        <a:defRPr kumimoji="1" sz="1950" kern="1200">
                          <a:solidFill>
                            <a:schemeClr val="dk1"/>
                          </a:solidFill>
                          <a:latin typeface="Segoe UI"/>
                          <a:ea typeface="メイリオ"/>
                        </a:defRPr>
                      </a:lvl1pPr>
                      <a:lvl2pPr marL="495285" algn="l" defTabSz="990570" rtl="0" eaLnBrk="1" latinLnBrk="0" hangingPunct="1">
                        <a:defRPr kumimoji="1" sz="1950" kern="1200">
                          <a:solidFill>
                            <a:schemeClr val="dk1"/>
                          </a:solidFill>
                          <a:latin typeface="Segoe UI"/>
                          <a:ea typeface="メイリオ"/>
                        </a:defRPr>
                      </a:lvl2pPr>
                      <a:lvl3pPr marL="990570" algn="l" defTabSz="990570" rtl="0" eaLnBrk="1" latinLnBrk="0" hangingPunct="1">
                        <a:defRPr kumimoji="1" sz="1950" kern="1200">
                          <a:solidFill>
                            <a:schemeClr val="dk1"/>
                          </a:solidFill>
                          <a:latin typeface="Segoe UI"/>
                          <a:ea typeface="メイリオ"/>
                        </a:defRPr>
                      </a:lvl3pPr>
                      <a:lvl4pPr marL="1485854" algn="l" defTabSz="990570" rtl="0" eaLnBrk="1" latinLnBrk="0" hangingPunct="1">
                        <a:defRPr kumimoji="1" sz="1950" kern="1200">
                          <a:solidFill>
                            <a:schemeClr val="dk1"/>
                          </a:solidFill>
                          <a:latin typeface="Segoe UI"/>
                          <a:ea typeface="メイリオ"/>
                        </a:defRPr>
                      </a:lvl4pPr>
                      <a:lvl5pPr marL="1981139" algn="l" defTabSz="990570" rtl="0" eaLnBrk="1" latinLnBrk="0" hangingPunct="1">
                        <a:defRPr kumimoji="1" sz="1950" kern="1200">
                          <a:solidFill>
                            <a:schemeClr val="dk1"/>
                          </a:solidFill>
                          <a:latin typeface="Segoe UI"/>
                          <a:ea typeface="メイリオ"/>
                        </a:defRPr>
                      </a:lvl5pPr>
                      <a:lvl6pPr marL="2476424" algn="l" defTabSz="990570" rtl="0" eaLnBrk="1" latinLnBrk="0" hangingPunct="1">
                        <a:defRPr kumimoji="1" sz="1950" kern="1200">
                          <a:solidFill>
                            <a:schemeClr val="dk1"/>
                          </a:solidFill>
                          <a:latin typeface="Segoe UI"/>
                          <a:ea typeface="メイリオ"/>
                        </a:defRPr>
                      </a:lvl6pPr>
                      <a:lvl7pPr marL="2971709" algn="l" defTabSz="990570" rtl="0" eaLnBrk="1" latinLnBrk="0" hangingPunct="1">
                        <a:defRPr kumimoji="1" sz="1950" kern="1200">
                          <a:solidFill>
                            <a:schemeClr val="dk1"/>
                          </a:solidFill>
                          <a:latin typeface="Segoe UI"/>
                          <a:ea typeface="メイリオ"/>
                        </a:defRPr>
                      </a:lvl7pPr>
                      <a:lvl8pPr marL="3466993" algn="l" defTabSz="990570" rtl="0" eaLnBrk="1" latinLnBrk="0" hangingPunct="1">
                        <a:defRPr kumimoji="1" sz="1950" kern="1200">
                          <a:solidFill>
                            <a:schemeClr val="dk1"/>
                          </a:solidFill>
                          <a:latin typeface="Segoe UI"/>
                          <a:ea typeface="メイリオ"/>
                        </a:defRPr>
                      </a:lvl8pPr>
                      <a:lvl9pPr marL="3962278" algn="l" defTabSz="990570" rtl="0" eaLnBrk="1" latinLnBrk="0" hangingPunct="1">
                        <a:defRPr kumimoji="1" sz="1950" kern="1200">
                          <a:solidFill>
                            <a:schemeClr val="dk1"/>
                          </a:solidFill>
                          <a:latin typeface="Segoe UI"/>
                          <a:ea typeface="メイリオ"/>
                        </a:defRPr>
                      </a:lvl9pPr>
                    </a:lstStyle>
                    <a:p>
                      <a:pPr algn="ctr"/>
                      <a:r>
                        <a:rPr kumimoji="1" lang="ja-JP" altLang="en-US" sz="1000" b="0" spc="300">
                          <a:solidFill>
                            <a:schemeClr val="tx1"/>
                          </a:solidFill>
                          <a:latin typeface="メイリオ" panose="020B0604030504040204" pitchFamily="50" charset="-128"/>
                          <a:ea typeface="メイリオ" panose="020B0604030504040204" pitchFamily="50" charset="-128"/>
                        </a:rPr>
                        <a:t>賃金の</a:t>
                      </a:r>
                      <a:endParaRPr kumimoji="1" lang="en-US" altLang="ja-JP" sz="1000" b="0" spc="300">
                        <a:solidFill>
                          <a:schemeClr val="tx1"/>
                        </a:solidFill>
                        <a:latin typeface="メイリオ" panose="020B0604030504040204" pitchFamily="50" charset="-128"/>
                        <a:ea typeface="メイリオ" panose="020B0604030504040204" pitchFamily="50" charset="-128"/>
                      </a:endParaRPr>
                    </a:p>
                    <a:p>
                      <a:pPr algn="ctr"/>
                      <a:r>
                        <a:rPr kumimoji="1" lang="ja-JP" altLang="en-US" sz="1000" b="0" spc="300">
                          <a:solidFill>
                            <a:schemeClr val="tx1"/>
                          </a:solidFill>
                          <a:latin typeface="メイリオ" panose="020B0604030504040204" pitchFamily="50" charset="-128"/>
                          <a:ea typeface="メイリオ" panose="020B0604030504040204" pitchFamily="50" charset="-128"/>
                        </a:rPr>
                        <a:t>増額</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kumimoji="1" lang="en-US" altLang="ja-JP" sz="1000" b="0" spc="300">
                          <a:solidFill>
                            <a:schemeClr val="tx1"/>
                          </a:solidFill>
                          <a:latin typeface="メイリオ" panose="020B0604030504040204" pitchFamily="50" charset="-128"/>
                          <a:ea typeface="メイリオ" panose="020B0604030504040204" pitchFamily="50" charset="-128"/>
                        </a:rPr>
                        <a:t>1</a:t>
                      </a:r>
                      <a:r>
                        <a:rPr kumimoji="1" lang="ja-JP" altLang="en-US" sz="1000" b="0" spc="300">
                          <a:solidFill>
                            <a:schemeClr val="tx1"/>
                          </a:solidFill>
                          <a:latin typeface="メイリオ" panose="020B0604030504040204" pitchFamily="50" charset="-128"/>
                          <a:ea typeface="メイリオ" panose="020B0604030504040204" pitchFamily="50" charset="-128"/>
                        </a:rPr>
                        <a:t>人当たり</a:t>
                      </a:r>
                      <a:endParaRPr kumimoji="1" lang="en-US" altLang="ja-JP" sz="1000" b="0" spc="300">
                        <a:solidFill>
                          <a:schemeClr val="tx1"/>
                        </a:solidFill>
                        <a:latin typeface="メイリオ" panose="020B0604030504040204" pitchFamily="50" charset="-128"/>
                        <a:ea typeface="メイリオ" panose="020B0604030504040204" pitchFamily="50" charset="-128"/>
                      </a:endParaRPr>
                    </a:p>
                    <a:p>
                      <a:pPr algn="ctr"/>
                      <a:r>
                        <a:rPr kumimoji="1" lang="ja-JP" altLang="en-US" sz="1000" b="0" spc="300">
                          <a:solidFill>
                            <a:schemeClr val="tx1"/>
                          </a:solidFill>
                          <a:latin typeface="メイリオ" panose="020B0604030504040204" pitchFamily="50" charset="-128"/>
                          <a:ea typeface="メイリオ" panose="020B0604030504040204" pitchFamily="50" charset="-128"/>
                        </a:rPr>
                        <a:t>助成額</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475888576"/>
                  </a:ext>
                </a:extLst>
              </a:tr>
              <a:tr h="352527">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b="0" spc="200">
                          <a:solidFill>
                            <a:schemeClr val="tx1"/>
                          </a:solidFill>
                          <a:latin typeface="メイリオ" panose="020B0604030504040204" pitchFamily="50" charset="-128"/>
                          <a:ea typeface="メイリオ" panose="020B0604030504040204" pitchFamily="50" charset="-128"/>
                        </a:rPr>
                        <a:t>4</a:t>
                      </a:r>
                      <a:r>
                        <a:rPr kumimoji="1" lang="ja-JP" altLang="en-US" sz="1000" b="0" spc="200">
                          <a:solidFill>
                            <a:schemeClr val="tx1"/>
                          </a:solidFill>
                          <a:latin typeface="メイリオ" panose="020B0604030504040204" pitchFamily="50" charset="-128"/>
                          <a:ea typeface="メイリオ" panose="020B0604030504040204" pitchFamily="50" charset="-128"/>
                        </a:rPr>
                        <a:t>時間以上</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90570" rtl="0" eaLnBrk="1" latinLnBrk="0" hangingPunct="1">
                        <a:defRPr kumimoji="1" sz="1950" kern="1200">
                          <a:solidFill>
                            <a:schemeClr val="dk1"/>
                          </a:solidFill>
                          <a:latin typeface="Segoe UI"/>
                          <a:ea typeface="メイリオ"/>
                        </a:defRPr>
                      </a:lvl1pPr>
                      <a:lvl2pPr marL="495285" algn="l" defTabSz="990570" rtl="0" eaLnBrk="1" latinLnBrk="0" hangingPunct="1">
                        <a:defRPr kumimoji="1" sz="1950" kern="1200">
                          <a:solidFill>
                            <a:schemeClr val="dk1"/>
                          </a:solidFill>
                          <a:latin typeface="Segoe UI"/>
                          <a:ea typeface="メイリオ"/>
                        </a:defRPr>
                      </a:lvl2pPr>
                      <a:lvl3pPr marL="990570" algn="l" defTabSz="990570" rtl="0" eaLnBrk="1" latinLnBrk="0" hangingPunct="1">
                        <a:defRPr kumimoji="1" sz="1950" kern="1200">
                          <a:solidFill>
                            <a:schemeClr val="dk1"/>
                          </a:solidFill>
                          <a:latin typeface="Segoe UI"/>
                          <a:ea typeface="メイリオ"/>
                        </a:defRPr>
                      </a:lvl3pPr>
                      <a:lvl4pPr marL="1485854" algn="l" defTabSz="990570" rtl="0" eaLnBrk="1" latinLnBrk="0" hangingPunct="1">
                        <a:defRPr kumimoji="1" sz="1950" kern="1200">
                          <a:solidFill>
                            <a:schemeClr val="dk1"/>
                          </a:solidFill>
                          <a:latin typeface="Segoe UI"/>
                          <a:ea typeface="メイリオ"/>
                        </a:defRPr>
                      </a:lvl4pPr>
                      <a:lvl5pPr marL="1981139" algn="l" defTabSz="990570" rtl="0" eaLnBrk="1" latinLnBrk="0" hangingPunct="1">
                        <a:defRPr kumimoji="1" sz="1950" kern="1200">
                          <a:solidFill>
                            <a:schemeClr val="dk1"/>
                          </a:solidFill>
                          <a:latin typeface="Segoe UI"/>
                          <a:ea typeface="メイリオ"/>
                        </a:defRPr>
                      </a:lvl5pPr>
                      <a:lvl6pPr marL="2476424" algn="l" defTabSz="990570" rtl="0" eaLnBrk="1" latinLnBrk="0" hangingPunct="1">
                        <a:defRPr kumimoji="1" sz="1950" kern="1200">
                          <a:solidFill>
                            <a:schemeClr val="dk1"/>
                          </a:solidFill>
                          <a:latin typeface="Segoe UI"/>
                          <a:ea typeface="メイリオ"/>
                        </a:defRPr>
                      </a:lvl6pPr>
                      <a:lvl7pPr marL="2971709" algn="l" defTabSz="990570" rtl="0" eaLnBrk="1" latinLnBrk="0" hangingPunct="1">
                        <a:defRPr kumimoji="1" sz="1950" kern="1200">
                          <a:solidFill>
                            <a:schemeClr val="dk1"/>
                          </a:solidFill>
                          <a:latin typeface="Segoe UI"/>
                          <a:ea typeface="メイリオ"/>
                        </a:defRPr>
                      </a:lvl7pPr>
                      <a:lvl8pPr marL="3466993" algn="l" defTabSz="990570" rtl="0" eaLnBrk="1" latinLnBrk="0" hangingPunct="1">
                        <a:defRPr kumimoji="1" sz="1950" kern="1200">
                          <a:solidFill>
                            <a:schemeClr val="dk1"/>
                          </a:solidFill>
                          <a:latin typeface="Segoe UI"/>
                          <a:ea typeface="メイリオ"/>
                        </a:defRPr>
                      </a:lvl8pPr>
                      <a:lvl9pPr marL="3962278" algn="l" defTabSz="990570" rtl="0" eaLnBrk="1" latinLnBrk="0" hangingPunct="1">
                        <a:defRPr kumimoji="1" sz="1950" kern="1200">
                          <a:solidFill>
                            <a:schemeClr val="dk1"/>
                          </a:solidFill>
                          <a:latin typeface="Segoe UI"/>
                          <a:ea typeface="メイリオ"/>
                        </a:defRPr>
                      </a:lvl9p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ー</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400" b="1" spc="200">
                          <a:solidFill>
                            <a:srgbClr val="C00000"/>
                          </a:solidFill>
                          <a:latin typeface="メイリオ" panose="020B0604030504040204" pitchFamily="50" charset="-128"/>
                          <a:ea typeface="メイリオ" panose="020B0604030504040204" pitchFamily="50" charset="-128"/>
                        </a:rPr>
                        <a:t>30</a:t>
                      </a:r>
                      <a:r>
                        <a:rPr kumimoji="1" lang="ja-JP" altLang="en-US" sz="1400" b="1" spc="200">
                          <a:solidFill>
                            <a:srgbClr val="C00000"/>
                          </a:solidFill>
                          <a:latin typeface="メイリオ" panose="020B0604030504040204" pitchFamily="50" charset="-128"/>
                          <a:ea typeface="メイリオ" panose="020B0604030504040204" pitchFamily="50" charset="-128"/>
                        </a:rPr>
                        <a:t>万円</a:t>
                      </a:r>
                      <a:endParaRPr kumimoji="1" lang="en-US" altLang="ja-JP" sz="1400" b="1" spc="200">
                        <a:solidFill>
                          <a:srgbClr val="C00000"/>
                        </a:solidFill>
                        <a:latin typeface="メイリオ" panose="020B0604030504040204" pitchFamily="50" charset="-128"/>
                        <a:ea typeface="メイリオ" panose="020B0604030504040204" pitchFamily="50" charset="-128"/>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2079097"/>
                  </a:ext>
                </a:extLst>
              </a:tr>
              <a:tr h="408780">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時間以上</a:t>
                      </a:r>
                      <a:endPar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4</a:t>
                      </a:r>
                      <a:r>
                        <a:rPr kumimoji="1" lang="ja-JP" altLang="en-US"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時間未満</a:t>
                      </a:r>
                      <a:endParaRPr kumimoji="1" lang="ja-JP" altLang="en-US" sz="1000" b="0" spc="200">
                        <a:solidFill>
                          <a:schemeClr val="tx1"/>
                        </a:solidFill>
                        <a:latin typeface="メイリオ" panose="020B0604030504040204" pitchFamily="50" charset="-128"/>
                        <a:ea typeface="メイリオ" panose="020B0604030504040204" pitchFamily="50" charset="-128"/>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５％以上</a:t>
                      </a:r>
                      <a:endParaRPr kumimoji="1" lang="ja-JP" altLang="en-US" sz="10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r>
                        <a:rPr kumimoji="1" lang="en-US" altLang="ja-JP" sz="14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40</a:t>
                      </a:r>
                      <a:r>
                        <a:rPr kumimoji="1" lang="ja-JP" altLang="en-US"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万円</a:t>
                      </a:r>
                      <a:endParaRPr kumimoji="1" lang="ja-JP" altLang="en-US"/>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FF3F4"/>
                    </a:solidFill>
                  </a:tcPr>
                </a:tc>
                <a:extLst>
                  <a:ext uri="{0D108BD9-81ED-4DB2-BD59-A6C34878D82A}">
                    <a16:rowId xmlns:a16="http://schemas.microsoft.com/office/drawing/2014/main" val="4171084088"/>
                  </a:ext>
                </a:extLst>
              </a:tr>
              <a:tr h="408780">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a:t>
                      </a:r>
                      <a:r>
                        <a:rPr kumimoji="1" lang="ja-JP" altLang="en-US"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時間以上</a:t>
                      </a:r>
                      <a:endPar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時間未満</a:t>
                      </a: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10</a:t>
                      </a:r>
                      <a:r>
                        <a:rPr kumimoji="1" lang="ja-JP" altLang="en-US"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％以上</a:t>
                      </a:r>
                      <a:endParaRPr kumimoji="1" lang="ja-JP" altLang="en-US" sz="10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kumimoji="1" lang="ja-JP" altLang="en-US"/>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FF3F4"/>
                    </a:solidFill>
                  </a:tcPr>
                </a:tc>
                <a:extLst>
                  <a:ext uri="{0D108BD9-81ED-4DB2-BD59-A6C34878D82A}">
                    <a16:rowId xmlns:a16="http://schemas.microsoft.com/office/drawing/2014/main" val="2359340970"/>
                  </a:ext>
                </a:extLst>
              </a:tr>
              <a:tr h="408780">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１時間以上</a:t>
                      </a:r>
                      <a:endPar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a:t>
                      </a:r>
                      <a:r>
                        <a:rPr kumimoji="1" lang="ja-JP" altLang="en-US" sz="1000" b="0" i="0" u="none" strike="noStrike" kern="1200" cap="none" spc="20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時間未満</a:t>
                      </a:r>
                      <a:endParaRPr kumimoji="1" lang="ja-JP" altLang="en-US" sz="1000" b="0" spc="200">
                        <a:solidFill>
                          <a:schemeClr val="tx1"/>
                        </a:solidFill>
                        <a:latin typeface="メイリオ" panose="020B0604030504040204" pitchFamily="50" charset="-128"/>
                        <a:ea typeface="メイリオ" panose="020B0604030504040204" pitchFamily="50" charset="-128"/>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15</a:t>
                      </a:r>
                      <a:r>
                        <a:rPr kumimoji="1" lang="ja-JP" altLang="en-US" sz="1000" b="1" i="0" u="none" strike="noStrike" kern="1200" cap="none" spc="20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％以上</a:t>
                      </a:r>
                      <a:endParaRPr kumimoji="1" lang="ja-JP" altLang="en-US" sz="10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txBody>
                  <a:tcPr marL="90840" marR="90840" marT="45420" marB="4542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kumimoji="1" lang="ja-JP" altLang="en-US"/>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FF3F4"/>
                    </a:solidFill>
                  </a:tcPr>
                </a:tc>
                <a:extLst>
                  <a:ext uri="{0D108BD9-81ED-4DB2-BD59-A6C34878D82A}">
                    <a16:rowId xmlns:a16="http://schemas.microsoft.com/office/drawing/2014/main" val="3865345876"/>
                  </a:ext>
                </a:extLst>
              </a:tr>
            </a:tbl>
          </a:graphicData>
        </a:graphic>
      </p:graphicFrame>
      <p:sp>
        <p:nvSpPr>
          <p:cNvPr id="12" name="テキスト ボックス 11">
            <a:extLst>
              <a:ext uri="{FF2B5EF4-FFF2-40B4-BE49-F238E27FC236}">
                <a16:creationId xmlns:a16="http://schemas.microsoft.com/office/drawing/2014/main" id="{2FA4DDCB-7AC0-B4FC-0BED-A633FBA317F9}"/>
              </a:ext>
            </a:extLst>
          </p:cNvPr>
          <p:cNvSpPr txBox="1"/>
          <p:nvPr/>
        </p:nvSpPr>
        <p:spPr>
          <a:xfrm>
            <a:off x="3707753" y="3488234"/>
            <a:ext cx="2360243" cy="275781"/>
          </a:xfrm>
          <a:prstGeom prst="rect">
            <a:avLst/>
          </a:prstGeom>
          <a:noFill/>
        </p:spPr>
        <p:txBody>
          <a:bodyPr wrap="square" rtlCol="0">
            <a:spAutoFit/>
          </a:bodyPr>
          <a:lstStyle/>
          <a:p>
            <a:pPr defTabSz="454204">
              <a:buClr>
                <a:srgbClr val="103185"/>
              </a:buClr>
              <a:defRPr/>
            </a:pPr>
            <a:r>
              <a:rPr lang="ja-JP" altLang="en-US" sz="1192" b="1">
                <a:solidFill>
                  <a:srgbClr val="000000"/>
                </a:solidFill>
                <a:latin typeface="メイリオ" panose="020B0604030504040204" pitchFamily="50" charset="-128"/>
                <a:ea typeface="メイリオ" panose="020B0604030504040204" pitchFamily="50" charset="-128"/>
              </a:rPr>
              <a:t>（２）労働時間延長メニュー</a:t>
            </a:r>
            <a:endParaRPr lang="ja-JP" altLang="en-US" sz="1192">
              <a:solidFill>
                <a:srgbClr val="000000"/>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D844DA83-951B-62F3-917C-AA6CD8EFD8BD}"/>
              </a:ext>
            </a:extLst>
          </p:cNvPr>
          <p:cNvSpPr/>
          <p:nvPr/>
        </p:nvSpPr>
        <p:spPr>
          <a:xfrm>
            <a:off x="238615" y="5680125"/>
            <a:ext cx="2580424" cy="276935"/>
          </a:xfrm>
          <a:prstGeom prst="rect">
            <a:avLst/>
          </a:prstGeom>
        </p:spPr>
        <p:txBody>
          <a:bodyPr wrap="square">
            <a:spAutoFit/>
          </a:bodyPr>
          <a:lstStyle/>
          <a:p>
            <a:pPr algn="just" defTabSz="454204">
              <a:lnSpc>
                <a:spcPct val="120000"/>
              </a:lnSpc>
              <a:spcAft>
                <a:spcPts val="596"/>
              </a:spcAft>
              <a:defRPr/>
            </a:pPr>
            <a:r>
              <a:rPr lang="ja-JP" altLang="en-US" sz="1043" b="1" dirty="0">
                <a:solidFill>
                  <a:srgbClr val="003399"/>
                </a:solidFill>
                <a:latin typeface="メイリオ" panose="020B0604030504040204" pitchFamily="50" charset="-128"/>
                <a:ea typeface="メイリオ" panose="020B0604030504040204" pitchFamily="50" charset="-128"/>
              </a:rPr>
              <a:t>◆社会保険適用促進手当</a:t>
            </a:r>
            <a:endParaRPr lang="en-US" altLang="ja-JP" sz="1043" b="1" dirty="0">
              <a:solidFill>
                <a:srgbClr val="003399"/>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B37717BD-46A3-A2A4-2033-216D251371CE}"/>
              </a:ext>
            </a:extLst>
          </p:cNvPr>
          <p:cNvSpPr txBox="1"/>
          <p:nvPr/>
        </p:nvSpPr>
        <p:spPr>
          <a:xfrm>
            <a:off x="59448" y="5877427"/>
            <a:ext cx="3703614" cy="505138"/>
          </a:xfrm>
          <a:prstGeom prst="rect">
            <a:avLst/>
          </a:prstGeom>
          <a:noFill/>
        </p:spPr>
        <p:txBody>
          <a:bodyPr wrap="square">
            <a:spAutoFit/>
          </a:bodyPr>
          <a:lstStyle/>
          <a:p>
            <a:pPr marL="179790" algn="dist" defTabSz="454204">
              <a:defRPr/>
            </a:pPr>
            <a:r>
              <a:rPr lang="ja-JP" altLang="en-US" sz="894" dirty="0">
                <a:solidFill>
                  <a:srgbClr val="000000"/>
                </a:solidFill>
                <a:latin typeface="メイリオ" panose="020B0604030504040204" pitchFamily="50" charset="-128"/>
                <a:ea typeface="メイリオ" panose="020B0604030504040204" pitchFamily="50" charset="-128"/>
              </a:rPr>
              <a:t>　事業主が社会保険適用に伴い手取り収入を減らさないよう</a:t>
            </a:r>
            <a:endParaRPr lang="en-US" altLang="ja-JP" sz="894" dirty="0">
              <a:solidFill>
                <a:srgbClr val="000000"/>
              </a:solidFill>
              <a:latin typeface="メイリオ" panose="020B0604030504040204" pitchFamily="50" charset="-128"/>
              <a:ea typeface="メイリオ" panose="020B0604030504040204" pitchFamily="50" charset="-128"/>
            </a:endParaRPr>
          </a:p>
          <a:p>
            <a:pPr marL="179790" algn="dist" defTabSz="454204">
              <a:defRPr/>
            </a:pPr>
            <a:r>
              <a:rPr lang="ja-JP" altLang="en-US" sz="894" dirty="0">
                <a:solidFill>
                  <a:srgbClr val="000000"/>
                </a:solidFill>
                <a:latin typeface="メイリオ" panose="020B0604030504040204" pitchFamily="50" charset="-128"/>
                <a:ea typeface="メイリオ" panose="020B0604030504040204" pitchFamily="50" charset="-128"/>
              </a:rPr>
              <a:t>手当を支給した場合は、本人負担分の保険料相当額を上限として</a:t>
            </a:r>
            <a:endParaRPr lang="en-US" altLang="ja-JP" sz="894" dirty="0">
              <a:solidFill>
                <a:srgbClr val="000000"/>
              </a:solidFill>
              <a:latin typeface="メイリオ" panose="020B0604030504040204" pitchFamily="50" charset="-128"/>
              <a:ea typeface="メイリオ" panose="020B0604030504040204" pitchFamily="50" charset="-128"/>
            </a:endParaRPr>
          </a:p>
          <a:p>
            <a:pPr marL="179790" algn="just" defTabSz="454204">
              <a:defRPr/>
            </a:pPr>
            <a:r>
              <a:rPr lang="ja-JP" altLang="en-US" sz="894" dirty="0">
                <a:solidFill>
                  <a:srgbClr val="000000"/>
                </a:solidFill>
                <a:latin typeface="メイリオ" panose="020B0604030504040204" pitchFamily="50" charset="-128"/>
                <a:ea typeface="メイリオ" panose="020B0604030504040204" pitchFamily="50" charset="-128"/>
              </a:rPr>
              <a:t>社会保険料の算定対象としません。</a:t>
            </a:r>
          </a:p>
        </p:txBody>
      </p:sp>
      <p:sp>
        <p:nvSpPr>
          <p:cNvPr id="68" name="テキスト ボックス 67">
            <a:extLst>
              <a:ext uri="{FF2B5EF4-FFF2-40B4-BE49-F238E27FC236}">
                <a16:creationId xmlns:a16="http://schemas.microsoft.com/office/drawing/2014/main" id="{481A20D7-75D8-8B70-FE6F-19F07BF7956A}"/>
              </a:ext>
            </a:extLst>
          </p:cNvPr>
          <p:cNvSpPr txBox="1"/>
          <p:nvPr/>
        </p:nvSpPr>
        <p:spPr>
          <a:xfrm>
            <a:off x="3807004" y="5903712"/>
            <a:ext cx="3334449" cy="459357"/>
          </a:xfrm>
          <a:prstGeom prst="rect">
            <a:avLst/>
          </a:prstGeom>
          <a:noFill/>
        </p:spPr>
        <p:txBody>
          <a:bodyPr wrap="square">
            <a:spAutoFit/>
          </a:bodyPr>
          <a:lstStyle/>
          <a:p>
            <a:pPr defTabSz="454204">
              <a:defRPr/>
            </a:pPr>
            <a:r>
              <a:rPr lang="en-US" altLang="ja-JP" sz="795">
                <a:solidFill>
                  <a:prstClr val="black"/>
                </a:solidFill>
                <a:latin typeface="メイリオ" panose="020B0604030504040204" pitchFamily="50" charset="-128"/>
                <a:ea typeface="メイリオ" panose="020B0604030504040204" pitchFamily="50" charset="-128"/>
              </a:rPr>
              <a:t>※</a:t>
            </a:r>
            <a:r>
              <a:rPr lang="ja-JP" altLang="en-US" sz="795">
                <a:solidFill>
                  <a:prstClr val="black"/>
                </a:solidFill>
                <a:latin typeface="メイリオ" panose="020B0604030504040204" pitchFamily="50" charset="-128"/>
                <a:ea typeface="メイリオ" panose="020B0604030504040204" pitchFamily="50" charset="-128"/>
              </a:rPr>
              <a:t>　助成額は中小企業の場合。大企業の場合は３／４の額。</a:t>
            </a:r>
            <a:endParaRPr lang="en-US" altLang="ja-JP" sz="795">
              <a:solidFill>
                <a:prstClr val="black"/>
              </a:solidFill>
              <a:latin typeface="メイリオ" panose="020B0604030504040204" pitchFamily="50" charset="-128"/>
              <a:ea typeface="メイリオ" panose="020B0604030504040204" pitchFamily="50" charset="-128"/>
            </a:endParaRPr>
          </a:p>
          <a:p>
            <a:pPr marL="175058" indent="-175058" defTabSz="454204">
              <a:defRPr/>
            </a:pPr>
            <a:r>
              <a:rPr lang="en-US" altLang="ja-JP" sz="795">
                <a:solidFill>
                  <a:prstClr val="black"/>
                </a:solidFill>
                <a:latin typeface="メイリオ" panose="020B0604030504040204" pitchFamily="50" charset="-128"/>
                <a:ea typeface="メイリオ" panose="020B0604030504040204" pitchFamily="50" charset="-128"/>
              </a:rPr>
              <a:t>※</a:t>
            </a:r>
            <a:r>
              <a:rPr lang="ja-JP" altLang="en-US" sz="795">
                <a:solidFill>
                  <a:prstClr val="black"/>
                </a:solidFill>
                <a:latin typeface="メイリオ" panose="020B0604030504040204" pitchFamily="50" charset="-128"/>
                <a:ea typeface="メイリオ" panose="020B0604030504040204" pitchFamily="50" charset="-128"/>
              </a:rPr>
              <a:t>　１年目に（１）の取組による助成（</a:t>
            </a:r>
            <a:r>
              <a:rPr lang="en-US" altLang="ja-JP" sz="795">
                <a:solidFill>
                  <a:prstClr val="black"/>
                </a:solidFill>
                <a:latin typeface="メイリオ" panose="020B0604030504040204" pitchFamily="50" charset="-128"/>
                <a:ea typeface="メイリオ" panose="020B0604030504040204" pitchFamily="50" charset="-128"/>
              </a:rPr>
              <a:t>20</a:t>
            </a:r>
            <a:r>
              <a:rPr lang="ja-JP" altLang="en-US" sz="795">
                <a:solidFill>
                  <a:prstClr val="black"/>
                </a:solidFill>
                <a:latin typeface="メイリオ" panose="020B0604030504040204" pitchFamily="50" charset="-128"/>
                <a:ea typeface="メイリオ" panose="020B0604030504040204" pitchFamily="50" charset="-128"/>
              </a:rPr>
              <a:t>万円）を受けた後、</a:t>
            </a:r>
            <a:endParaRPr lang="en-US" altLang="ja-JP" sz="795">
              <a:solidFill>
                <a:prstClr val="black"/>
              </a:solidFill>
              <a:latin typeface="メイリオ" panose="020B0604030504040204" pitchFamily="50" charset="-128"/>
              <a:ea typeface="メイリオ" panose="020B0604030504040204" pitchFamily="50" charset="-128"/>
            </a:endParaRPr>
          </a:p>
          <a:p>
            <a:pPr marL="175058" indent="-175058" defTabSz="454204">
              <a:defRPr/>
            </a:pPr>
            <a:r>
              <a:rPr lang="ja-JP" altLang="en-US" sz="795">
                <a:solidFill>
                  <a:prstClr val="black"/>
                </a:solidFill>
                <a:latin typeface="メイリオ" panose="020B0604030504040204" pitchFamily="50" charset="-128"/>
                <a:ea typeface="メイリオ" panose="020B0604030504040204" pitchFamily="50" charset="-128"/>
              </a:rPr>
              <a:t>　２年目に（２）の取組による助成（</a:t>
            </a:r>
            <a:r>
              <a:rPr lang="en-US" altLang="ja-JP" sz="795">
                <a:solidFill>
                  <a:prstClr val="black"/>
                </a:solidFill>
                <a:latin typeface="メイリオ" panose="020B0604030504040204" pitchFamily="50" charset="-128"/>
                <a:ea typeface="メイリオ" panose="020B0604030504040204" pitchFamily="50" charset="-128"/>
              </a:rPr>
              <a:t>30</a:t>
            </a:r>
            <a:r>
              <a:rPr lang="ja-JP" altLang="en-US" sz="795">
                <a:solidFill>
                  <a:prstClr val="black"/>
                </a:solidFill>
                <a:latin typeface="メイリオ" panose="020B0604030504040204" pitchFamily="50" charset="-128"/>
                <a:ea typeface="メイリオ" panose="020B0604030504040204" pitchFamily="50" charset="-128"/>
              </a:rPr>
              <a:t>万円）を受けることが可能。</a:t>
            </a:r>
            <a:endParaRPr lang="en-US" altLang="ja-JP" sz="795">
              <a:solidFill>
                <a:prstClr val="black"/>
              </a:solidFill>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D7D68E01-DF95-3557-BBEA-691943F1E8AA}"/>
              </a:ext>
            </a:extLst>
          </p:cNvPr>
          <p:cNvSpPr txBox="1"/>
          <p:nvPr/>
        </p:nvSpPr>
        <p:spPr>
          <a:xfrm>
            <a:off x="-977817" y="10617810"/>
            <a:ext cx="7162748" cy="379912"/>
          </a:xfrm>
          <a:prstGeom prst="rect">
            <a:avLst/>
          </a:prstGeom>
          <a:noFill/>
        </p:spPr>
        <p:txBody>
          <a:bodyPr wrap="square" rtlCol="0">
            <a:spAutoFit/>
          </a:bodyPr>
          <a:lstStyle/>
          <a:p>
            <a:pPr marL="264953" indent="-264953" defTabSz="454204">
              <a:lnSpc>
                <a:spcPct val="120000"/>
              </a:lnSpc>
              <a:buClr>
                <a:srgbClr val="103185"/>
              </a:buClr>
              <a:defRPr/>
            </a:pPr>
            <a:r>
              <a:rPr lang="ja-JP" altLang="en-US" sz="795">
                <a:solidFill>
                  <a:srgbClr val="000000"/>
                </a:solidFill>
                <a:latin typeface="メイリオ" panose="020B0604030504040204" pitchFamily="50" charset="-128"/>
                <a:ea typeface="メイリオ" panose="020B0604030504040204" pitchFamily="50" charset="-128"/>
              </a:rPr>
              <a:t>（</a:t>
            </a:r>
            <a:r>
              <a:rPr lang="en-US" altLang="ja-JP" sz="795">
                <a:solidFill>
                  <a:srgbClr val="000000"/>
                </a:solidFill>
                <a:latin typeface="メイリオ" panose="020B0604030504040204" pitchFamily="50" charset="-128"/>
                <a:ea typeface="メイリオ" panose="020B0604030504040204" pitchFamily="50" charset="-128"/>
              </a:rPr>
              <a:t>※</a:t>
            </a:r>
            <a:r>
              <a:rPr lang="ja-JP" altLang="en-US" sz="795">
                <a:solidFill>
                  <a:srgbClr val="000000"/>
                </a:solidFill>
                <a:latin typeface="メイリオ" panose="020B0604030504040204" pitchFamily="50" charset="-128"/>
                <a:ea typeface="メイリオ" panose="020B0604030504040204" pitchFamily="50" charset="-128"/>
              </a:rPr>
              <a:t>）保険料は、厚生年金、健康保険（協会けんぽ）等の保険料率で計算した場合の労働者本人の負担額。手取り収入は税金については考慮していません。</a:t>
            </a:r>
          </a:p>
        </p:txBody>
      </p:sp>
      <p:grpSp>
        <p:nvGrpSpPr>
          <p:cNvPr id="79" name="グループ化 78">
            <a:extLst>
              <a:ext uri="{FF2B5EF4-FFF2-40B4-BE49-F238E27FC236}">
                <a16:creationId xmlns:a16="http://schemas.microsoft.com/office/drawing/2014/main" id="{00463DB4-3D27-76D1-6358-980C457F7FAA}"/>
              </a:ext>
            </a:extLst>
          </p:cNvPr>
          <p:cNvGrpSpPr/>
          <p:nvPr/>
        </p:nvGrpSpPr>
        <p:grpSpPr>
          <a:xfrm>
            <a:off x="74499" y="6636789"/>
            <a:ext cx="6860876" cy="574751"/>
            <a:chOff x="533986" y="3018877"/>
            <a:chExt cx="10115027" cy="448946"/>
          </a:xfrm>
        </p:grpSpPr>
        <p:cxnSp>
          <p:nvCxnSpPr>
            <p:cNvPr id="76" name="直線コネクタ 75">
              <a:extLst>
                <a:ext uri="{FF2B5EF4-FFF2-40B4-BE49-F238E27FC236}">
                  <a16:creationId xmlns:a16="http://schemas.microsoft.com/office/drawing/2014/main" id="{294374C4-2A8A-4420-1445-DDB678604698}"/>
                </a:ext>
              </a:extLst>
            </p:cNvPr>
            <p:cNvCxnSpPr>
              <a:cxnSpLocks/>
            </p:cNvCxnSpPr>
            <p:nvPr/>
          </p:nvCxnSpPr>
          <p:spPr>
            <a:xfrm>
              <a:off x="533986" y="3282940"/>
              <a:ext cx="10115027" cy="5469"/>
            </a:xfrm>
            <a:prstGeom prst="line">
              <a:avLst/>
            </a:prstGeom>
            <a:ln w="57150">
              <a:solidFill>
                <a:schemeClr val="tx2"/>
              </a:solidFill>
            </a:ln>
          </p:spPr>
          <p:style>
            <a:lnRef idx="1">
              <a:schemeClr val="accent3"/>
            </a:lnRef>
            <a:fillRef idx="0">
              <a:schemeClr val="accent3"/>
            </a:fillRef>
            <a:effectRef idx="0">
              <a:schemeClr val="accent3"/>
            </a:effectRef>
            <a:fontRef idx="minor">
              <a:schemeClr val="tx1"/>
            </a:fontRef>
          </p:style>
        </p:cxnSp>
        <p:sp>
          <p:nvSpPr>
            <p:cNvPr id="78" name="テキスト ボックス 77">
              <a:extLst>
                <a:ext uri="{FF2B5EF4-FFF2-40B4-BE49-F238E27FC236}">
                  <a16:creationId xmlns:a16="http://schemas.microsoft.com/office/drawing/2014/main" id="{2AF6414E-ABE6-CB3E-4C69-436B0254FF50}"/>
                </a:ext>
              </a:extLst>
            </p:cNvPr>
            <p:cNvSpPr txBox="1"/>
            <p:nvPr/>
          </p:nvSpPr>
          <p:spPr>
            <a:xfrm>
              <a:off x="1218749" y="3018877"/>
              <a:ext cx="8964098" cy="448946"/>
            </a:xfrm>
            <a:prstGeom prst="rect">
              <a:avLst/>
            </a:prstGeom>
            <a:noFill/>
          </p:spPr>
          <p:txBody>
            <a:bodyPr wrap="square" rtlCol="0">
              <a:noAutofit/>
            </a:bodyPr>
            <a:lstStyle/>
            <a:p>
              <a:pPr defTabSz="989027">
                <a:defRPr/>
              </a:pPr>
              <a:r>
                <a:rPr lang="ja-JP" altLang="en-US" sz="1987" b="1" dirty="0">
                  <a:solidFill>
                    <a:srgbClr val="003399"/>
                  </a:solidFill>
                  <a:latin typeface="メイリオ" panose="020B0604030504040204" pitchFamily="50" charset="-128"/>
                  <a:ea typeface="メイリオ" panose="020B0604030504040204" pitchFamily="50" charset="-128"/>
                  <a:cs typeface="メイリオ" panose="020B0604030504040204" pitchFamily="50" charset="-128"/>
                </a:rPr>
                <a:t>キャリアアップ計画書を事前に提出しましょう！</a:t>
              </a:r>
            </a:p>
          </p:txBody>
        </p:sp>
      </p:grpSp>
      <p:sp>
        <p:nvSpPr>
          <p:cNvPr id="8" name="正方形/長方形 7">
            <a:extLst>
              <a:ext uri="{FF2B5EF4-FFF2-40B4-BE49-F238E27FC236}">
                <a16:creationId xmlns:a16="http://schemas.microsoft.com/office/drawing/2014/main" id="{C2913C61-941B-4A65-866E-6194085D6E29}"/>
              </a:ext>
            </a:extLst>
          </p:cNvPr>
          <p:cNvSpPr/>
          <p:nvPr/>
        </p:nvSpPr>
        <p:spPr>
          <a:xfrm>
            <a:off x="-36182" y="51737"/>
            <a:ext cx="2190591" cy="286141"/>
          </a:xfrm>
          <a:prstGeom prst="rect">
            <a:avLst/>
          </a:prstGeom>
          <a:noFill/>
          <a:ln w="15875">
            <a:noFill/>
          </a:ln>
        </p:spPr>
        <p:style>
          <a:lnRef idx="2">
            <a:schemeClr val="accent3"/>
          </a:lnRef>
          <a:fillRef idx="1">
            <a:schemeClr val="lt1"/>
          </a:fillRef>
          <a:effectRef idx="0">
            <a:schemeClr val="accent3"/>
          </a:effectRef>
          <a:fontRef idx="minor">
            <a:schemeClr val="dk1"/>
          </a:fontRef>
        </p:style>
        <p:txBody>
          <a:bodyPr lIns="98901" tIns="107291" rIns="98901" bIns="0" rtlCol="0" anchor="ctr"/>
          <a:lstStyle/>
          <a:p>
            <a:pPr algn="ctr" defTabSz="989027">
              <a:defRPr/>
            </a:pPr>
            <a:r>
              <a:rPr lang="ja-JP" altLang="en-US" sz="1987" b="1">
                <a:solidFill>
                  <a:srgbClr val="003399"/>
                </a:solidFill>
                <a:latin typeface="メイリオ" panose="020B0604030504040204" pitchFamily="50" charset="-128"/>
                <a:ea typeface="メイリオ" panose="020B0604030504040204" pitchFamily="50" charset="-128"/>
                <a:cs typeface="メイリオ" panose="020B0604030504040204" pitchFamily="50" charset="-128"/>
              </a:rPr>
              <a:t>事業主の皆様へ</a:t>
            </a:r>
          </a:p>
        </p:txBody>
      </p:sp>
      <p:grpSp>
        <p:nvGrpSpPr>
          <p:cNvPr id="7" name="グループ化 6">
            <a:extLst>
              <a:ext uri="{FF2B5EF4-FFF2-40B4-BE49-F238E27FC236}">
                <a16:creationId xmlns:a16="http://schemas.microsoft.com/office/drawing/2014/main" id="{01D6CFE9-AD3C-2ABF-3798-58E661F9C152}"/>
              </a:ext>
            </a:extLst>
          </p:cNvPr>
          <p:cNvGrpSpPr/>
          <p:nvPr/>
        </p:nvGrpSpPr>
        <p:grpSpPr>
          <a:xfrm>
            <a:off x="184791" y="2101166"/>
            <a:ext cx="7101445" cy="668923"/>
            <a:chOff x="118978" y="4457109"/>
            <a:chExt cx="7148359" cy="673342"/>
          </a:xfrm>
        </p:grpSpPr>
        <p:sp>
          <p:nvSpPr>
            <p:cNvPr id="82" name="テキスト ボックス 81">
              <a:extLst>
                <a:ext uri="{FF2B5EF4-FFF2-40B4-BE49-F238E27FC236}">
                  <a16:creationId xmlns:a16="http://schemas.microsoft.com/office/drawing/2014/main" id="{6D497CA1-7793-D1F5-7B67-926CE45C8022}"/>
                </a:ext>
              </a:extLst>
            </p:cNvPr>
            <p:cNvSpPr txBox="1"/>
            <p:nvPr/>
          </p:nvSpPr>
          <p:spPr>
            <a:xfrm>
              <a:off x="384368" y="4457109"/>
              <a:ext cx="6882969" cy="465503"/>
            </a:xfrm>
            <a:prstGeom prst="rect">
              <a:avLst/>
            </a:prstGeom>
            <a:noFill/>
          </p:spPr>
          <p:txBody>
            <a:bodyPr wrap="square" rtlCol="0">
              <a:noAutofit/>
            </a:bodyPr>
            <a:lstStyle/>
            <a:p>
              <a:pPr defTabSz="989027">
                <a:defRPr/>
              </a:pPr>
              <a:r>
                <a:rPr lang="en-US" altLang="ja-JP" sz="2086" b="1" dirty="0">
                  <a:solidFill>
                    <a:srgbClr val="003399"/>
                  </a:solidFill>
                  <a:latin typeface="メイリオ" panose="020B0604030504040204" pitchFamily="50" charset="-128"/>
                  <a:ea typeface="メイリオ" panose="020B0604030504040204" pitchFamily="50" charset="-128"/>
                </a:rPr>
                <a:t>2023</a:t>
              </a:r>
              <a:r>
                <a:rPr lang="ja-JP" altLang="en-US" sz="2086" b="1" dirty="0">
                  <a:solidFill>
                    <a:srgbClr val="003399"/>
                  </a:solidFill>
                  <a:latin typeface="メイリオ" panose="020B0604030504040204" pitchFamily="50" charset="-128"/>
                  <a:ea typeface="メイリオ" panose="020B0604030504040204" pitchFamily="50" charset="-128"/>
                </a:rPr>
                <a:t>（令和５）年</a:t>
              </a:r>
              <a:r>
                <a:rPr lang="en-US" altLang="ja-JP" sz="2086" b="1" dirty="0">
                  <a:solidFill>
                    <a:srgbClr val="003399"/>
                  </a:solidFill>
                  <a:latin typeface="メイリオ" panose="020B0604030504040204" pitchFamily="50" charset="-128"/>
                  <a:ea typeface="メイリオ" panose="020B0604030504040204" pitchFamily="50" charset="-128"/>
                </a:rPr>
                <a:t>10</a:t>
              </a:r>
              <a:r>
                <a:rPr lang="ja-JP" altLang="en-US" sz="2086" b="1" dirty="0">
                  <a:solidFill>
                    <a:srgbClr val="003399"/>
                  </a:solidFill>
                  <a:latin typeface="メイリオ" panose="020B0604030504040204" pitchFamily="50" charset="-128"/>
                  <a:ea typeface="メイリオ" panose="020B0604030504040204" pitchFamily="50" charset="-128"/>
                </a:rPr>
                <a:t>月から、</a:t>
              </a:r>
              <a:r>
                <a:rPr lang="ja-JP" altLang="en-US" sz="2086" b="1" dirty="0">
                  <a:solidFill>
                    <a:srgbClr val="FF0000"/>
                  </a:solidFill>
                  <a:latin typeface="メイリオ" panose="020B0604030504040204" pitchFamily="50" charset="-128"/>
                  <a:ea typeface="メイリオ" panose="020B0604030504040204" pitchFamily="50" charset="-128"/>
                </a:rPr>
                <a:t>キャリアアップ助成金</a:t>
              </a:r>
              <a:r>
                <a:rPr lang="ja-JP" altLang="en-US" sz="2086" b="1" dirty="0">
                  <a:solidFill>
                    <a:srgbClr val="003399"/>
                  </a:solidFill>
                  <a:latin typeface="メイリオ" panose="020B0604030504040204" pitchFamily="50" charset="-128"/>
                  <a:ea typeface="メイリオ" panose="020B0604030504040204" pitchFamily="50" charset="-128"/>
                </a:rPr>
                <a:t>に</a:t>
              </a:r>
              <a:endParaRPr lang="en-US" altLang="ja-JP" sz="2086" b="1" dirty="0">
                <a:solidFill>
                  <a:srgbClr val="003399"/>
                </a:solidFill>
                <a:latin typeface="メイリオ" panose="020B0604030504040204" pitchFamily="50" charset="-128"/>
                <a:ea typeface="メイリオ" panose="020B0604030504040204" pitchFamily="50" charset="-128"/>
              </a:endParaRPr>
            </a:p>
            <a:p>
              <a:pPr defTabSz="989027">
                <a:defRPr/>
              </a:pPr>
              <a:r>
                <a:rPr lang="en-US" altLang="ja-JP" sz="2086" b="1" dirty="0">
                  <a:solidFill>
                    <a:srgbClr val="003399"/>
                  </a:solidFill>
                  <a:latin typeface="メイリオ" panose="020B0604030504040204" pitchFamily="50" charset="-128"/>
                  <a:ea typeface="メイリオ" panose="020B0604030504040204" pitchFamily="50" charset="-128"/>
                </a:rPr>
                <a:t>｢</a:t>
              </a:r>
              <a:r>
                <a:rPr lang="ja-JP" altLang="en-US" sz="2086" b="1" dirty="0">
                  <a:solidFill>
                    <a:srgbClr val="003399"/>
                  </a:solidFill>
                  <a:latin typeface="メイリオ" panose="020B0604030504040204" pitchFamily="50" charset="-128"/>
                  <a:ea typeface="メイリオ" panose="020B0604030504040204" pitchFamily="50" charset="-128"/>
                </a:rPr>
                <a:t>社会保険適用時処遇改善コース</a:t>
              </a:r>
              <a:r>
                <a:rPr lang="en-US" altLang="ja-JP" sz="2086" b="1" dirty="0">
                  <a:solidFill>
                    <a:srgbClr val="003399"/>
                  </a:solidFill>
                  <a:latin typeface="メイリオ" panose="020B0604030504040204" pitchFamily="50" charset="-128"/>
                  <a:ea typeface="メイリオ" panose="020B0604030504040204" pitchFamily="50" charset="-128"/>
                </a:rPr>
                <a:t>｣</a:t>
              </a:r>
              <a:r>
                <a:rPr lang="ja-JP" altLang="en-US" sz="2086" b="1" dirty="0">
                  <a:solidFill>
                    <a:srgbClr val="003399"/>
                  </a:solidFill>
                  <a:latin typeface="メイリオ" panose="020B0604030504040204" pitchFamily="50" charset="-128"/>
                  <a:ea typeface="メイリオ" panose="020B0604030504040204" pitchFamily="50" charset="-128"/>
                </a:rPr>
                <a:t>を新設しました！</a:t>
              </a:r>
              <a:endParaRPr lang="ja-JP" altLang="en-US" sz="2086" b="1" dirty="0">
                <a:solidFill>
                  <a:srgbClr val="003399"/>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a:extLst>
                <a:ext uri="{FF2B5EF4-FFF2-40B4-BE49-F238E27FC236}">
                  <a16:creationId xmlns:a16="http://schemas.microsoft.com/office/drawing/2014/main" id="{966EC21D-A597-0641-0E95-0EF78CF723EC}"/>
                </a:ext>
              </a:extLst>
            </p:cNvPr>
            <p:cNvCxnSpPr>
              <a:cxnSpLocks/>
            </p:cNvCxnSpPr>
            <p:nvPr/>
          </p:nvCxnSpPr>
          <p:spPr>
            <a:xfrm>
              <a:off x="118978" y="5118621"/>
              <a:ext cx="6916914" cy="11830"/>
            </a:xfrm>
            <a:prstGeom prst="line">
              <a:avLst/>
            </a:prstGeom>
            <a:ln w="57150">
              <a:solidFill>
                <a:schemeClr val="tx2"/>
              </a:solidFill>
            </a:ln>
          </p:spPr>
          <p:style>
            <a:lnRef idx="1">
              <a:schemeClr val="accent3"/>
            </a:lnRef>
            <a:fillRef idx="0">
              <a:schemeClr val="accent3"/>
            </a:fillRef>
            <a:effectRef idx="0">
              <a:schemeClr val="accent3"/>
            </a:effectRef>
            <a:fontRef idx="minor">
              <a:schemeClr val="tx1"/>
            </a:fontRef>
          </p:style>
        </p:cxnSp>
      </p:grpSp>
      <p:sp>
        <p:nvSpPr>
          <p:cNvPr id="19" name="テキスト ボックス 18">
            <a:extLst>
              <a:ext uri="{FF2B5EF4-FFF2-40B4-BE49-F238E27FC236}">
                <a16:creationId xmlns:a16="http://schemas.microsoft.com/office/drawing/2014/main" id="{60EAAA90-CB3A-014A-0011-D167AB0D14CB}"/>
              </a:ext>
            </a:extLst>
          </p:cNvPr>
          <p:cNvSpPr txBox="1"/>
          <p:nvPr/>
        </p:nvSpPr>
        <p:spPr>
          <a:xfrm>
            <a:off x="166709" y="10744385"/>
            <a:ext cx="6526834" cy="1307474"/>
          </a:xfrm>
          <a:prstGeom prst="rect">
            <a:avLst/>
          </a:prstGeom>
          <a:noFill/>
        </p:spPr>
        <p:txBody>
          <a:bodyPr wrap="square" rtlCol="0">
            <a:spAutoFit/>
          </a:bodyPr>
          <a:lstStyle/>
          <a:p>
            <a:pPr marL="132477" indent="-132477" algn="just" defTabSz="989027">
              <a:defRPr/>
            </a:pPr>
            <a:r>
              <a:rPr lang="en-US" altLang="ja-JP" sz="1043">
                <a:solidFill>
                  <a:prstClr val="black"/>
                </a:solidFill>
                <a:latin typeface="メイリオ" panose="020B0604030504040204" pitchFamily="50" charset="-128"/>
                <a:ea typeface="メイリオ" panose="020B0604030504040204" pitchFamily="50" charset="-128"/>
              </a:rPr>
              <a:t>※</a:t>
            </a:r>
            <a:r>
              <a:rPr lang="ja-JP" altLang="en-US" sz="1043">
                <a:solidFill>
                  <a:prstClr val="black"/>
                </a:solidFill>
                <a:latin typeface="メイリオ" panose="020B0604030504040204" pitchFamily="50" charset="-128"/>
                <a:ea typeface="メイリオ" panose="020B0604030504040204" pitchFamily="50" charset="-128"/>
              </a:rPr>
              <a:t>１　</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事業所の</a:t>
            </a: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属する</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企業規模が</a:t>
            </a:r>
            <a:r>
              <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101</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人以上の場合は、</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週の所定労働時間が</a:t>
            </a:r>
            <a:r>
              <a:rPr lang="en-US"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20</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時間以上</a:t>
            </a:r>
            <a:r>
              <a:rPr lang="ja-JP" altLang="en-US"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かつ</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所定内賃金が</a:t>
            </a:r>
            <a:endParaRPr lang="en-US"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r>
              <a:rPr lang="ja-JP" altLang="en-US"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月額</a:t>
            </a:r>
            <a:r>
              <a:rPr lang="en-US"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8.8</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万円以上</a:t>
            </a: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（他、</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雇用期間が</a:t>
            </a:r>
            <a:r>
              <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か月以上（見込含む）、学生ではない</a:t>
            </a: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こと</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100</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人以下の場合</a:t>
            </a:r>
            <a:endPar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は、</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週</a:t>
            </a:r>
            <a:r>
              <a:rPr lang="ja-JP" altLang="en-US"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の所定労働時間が</a:t>
            </a:r>
            <a:r>
              <a:rPr lang="en-US"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30</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時間（通常の正社員の週所定労働時間の</a:t>
            </a:r>
            <a:r>
              <a:rPr lang="en-US"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3/4</a:t>
            </a:r>
            <a:r>
              <a:rPr lang="ja-JP"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以上</a:t>
            </a: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であること。</a:t>
            </a:r>
            <a:endPar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endParaRPr lang="en-US" altLang="ja-JP" sz="298"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r>
              <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２　社会保険適用促進手当（標準報酬月額が</a:t>
            </a:r>
            <a:r>
              <a:rPr lang="en-US" altLang="ja-JP"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10.4</a:t>
            </a:r>
            <a:r>
              <a:rPr lang="ja-JP" altLang="en-US" sz="1043" b="1"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万円以下</a:t>
            </a: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の者に対して、当該手当として支給する場合、</a:t>
            </a:r>
            <a:endPar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最長２年間、社会保険の標準報酬月額の算定対象に含めない取扱いとする手当）または基本給。</a:t>
            </a:r>
            <a:endPar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endParaRPr lang="en-US" altLang="ja-JP" sz="298"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r>
              <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３　週所定労働時間を４時間以上延長、または３時間以上延長するとともに基本給を５％増額改定する　</a:t>
            </a:r>
            <a:endParaRPr lang="en-US"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132477" indent="-132477" algn="just" defTabSz="989027">
              <a:defRPr/>
            </a:pPr>
            <a:r>
              <a:rPr lang="ja-JP" altLang="en-US"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等の措置のこと。</a:t>
            </a:r>
            <a:endParaRPr lang="ja-JP" altLang="ja-JP" sz="1043" kern="10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7" name="図 16">
            <a:extLst>
              <a:ext uri="{FF2B5EF4-FFF2-40B4-BE49-F238E27FC236}">
                <a16:creationId xmlns:a16="http://schemas.microsoft.com/office/drawing/2014/main" id="{77BC8007-C84E-99CE-7E61-A2E5B9D2B1D1}"/>
              </a:ext>
            </a:extLst>
          </p:cNvPr>
          <p:cNvPicPr>
            <a:picLocks noChangeAspect="1"/>
          </p:cNvPicPr>
          <p:nvPr/>
        </p:nvPicPr>
        <p:blipFill>
          <a:blip r:embed="rId3"/>
          <a:stretch>
            <a:fillRect/>
          </a:stretch>
        </p:blipFill>
        <p:spPr>
          <a:xfrm>
            <a:off x="134541" y="7773916"/>
            <a:ext cx="6177394" cy="2185476"/>
          </a:xfrm>
          <a:prstGeom prst="rect">
            <a:avLst/>
          </a:prstGeom>
        </p:spPr>
      </p:pic>
      <p:sp>
        <p:nvSpPr>
          <p:cNvPr id="23" name="テキスト ボックス 22">
            <a:extLst>
              <a:ext uri="{FF2B5EF4-FFF2-40B4-BE49-F238E27FC236}">
                <a16:creationId xmlns:a16="http://schemas.microsoft.com/office/drawing/2014/main" id="{C6C75272-04ED-3C79-0B49-E764BC1D022D}"/>
              </a:ext>
            </a:extLst>
          </p:cNvPr>
          <p:cNvSpPr txBox="1"/>
          <p:nvPr/>
        </p:nvSpPr>
        <p:spPr>
          <a:xfrm>
            <a:off x="-125661" y="7515009"/>
            <a:ext cx="2160101" cy="275781"/>
          </a:xfrm>
          <a:prstGeom prst="rect">
            <a:avLst/>
          </a:prstGeom>
          <a:noFill/>
        </p:spPr>
        <p:txBody>
          <a:bodyPr wrap="square">
            <a:spAutoFit/>
          </a:bodyPr>
          <a:lstStyle/>
          <a:p>
            <a:pPr marL="82010" defTabSz="989027">
              <a:defRPr/>
            </a:pPr>
            <a:r>
              <a:rPr lang="ja-JP" altLang="en-US" sz="1192" b="1">
                <a:solidFill>
                  <a:srgbClr val="003399"/>
                </a:solidFill>
                <a:latin typeface="メイリオ" panose="020B0604030504040204" pitchFamily="50" charset="-128"/>
                <a:ea typeface="メイリオ" panose="020B0604030504040204" pitchFamily="50" charset="-128"/>
                <a:cs typeface="メイリオ" panose="020B0604030504040204" pitchFamily="50" charset="-128"/>
              </a:rPr>
              <a:t>＜申請スケジュールの例＞</a:t>
            </a:r>
            <a:endParaRPr lang="en-US" altLang="ja-JP" sz="1192" b="1">
              <a:solidFill>
                <a:srgbClr val="0033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a:extLst>
              <a:ext uri="{FF2B5EF4-FFF2-40B4-BE49-F238E27FC236}">
                <a16:creationId xmlns:a16="http://schemas.microsoft.com/office/drawing/2014/main" id="{F8AFDFA9-77A0-F912-9DD8-B11274AED569}"/>
              </a:ext>
            </a:extLst>
          </p:cNvPr>
          <p:cNvSpPr txBox="1"/>
          <p:nvPr/>
        </p:nvSpPr>
        <p:spPr>
          <a:xfrm>
            <a:off x="1795850" y="7562955"/>
            <a:ext cx="4536012" cy="234537"/>
          </a:xfrm>
          <a:prstGeom prst="rect">
            <a:avLst/>
          </a:prstGeom>
          <a:noFill/>
        </p:spPr>
        <p:txBody>
          <a:bodyPr wrap="square" rtlCol="0">
            <a:noAutofit/>
          </a:bodyPr>
          <a:lstStyle/>
          <a:p>
            <a:pPr defTabSz="989027">
              <a:defRPr/>
            </a:pPr>
            <a:r>
              <a:rPr lang="en-US" altLang="ja-JP" sz="894">
                <a:solidFill>
                  <a:prstClr val="black"/>
                </a:solidFill>
                <a:latin typeface="メイリオ" panose="020B0604030504040204" pitchFamily="50" charset="-128"/>
                <a:ea typeface="メイリオ" panose="020B0604030504040204" pitchFamily="50" charset="-128"/>
              </a:rPr>
              <a:t>※</a:t>
            </a:r>
            <a:r>
              <a:rPr lang="ja-JP" altLang="en-US" sz="894">
                <a:solidFill>
                  <a:prstClr val="black"/>
                </a:solidFill>
                <a:latin typeface="メイリオ" panose="020B0604030504040204" pitchFamily="50" charset="-128"/>
                <a:ea typeface="メイリオ" panose="020B0604030504040204" pitchFamily="50" charset="-128"/>
              </a:rPr>
              <a:t>給与を月末締め・翌月</a:t>
            </a:r>
            <a:r>
              <a:rPr lang="en-US" altLang="ja-JP" sz="894">
                <a:solidFill>
                  <a:prstClr val="black"/>
                </a:solidFill>
                <a:latin typeface="メイリオ" panose="020B0604030504040204" pitchFamily="50" charset="-128"/>
                <a:ea typeface="メイリオ" panose="020B0604030504040204" pitchFamily="50" charset="-128"/>
              </a:rPr>
              <a:t>15</a:t>
            </a:r>
            <a:r>
              <a:rPr lang="ja-JP" altLang="en-US" sz="894">
                <a:solidFill>
                  <a:prstClr val="black"/>
                </a:solidFill>
                <a:latin typeface="メイリオ" panose="020B0604030504040204" pitchFamily="50" charset="-128"/>
                <a:ea typeface="メイリオ" panose="020B0604030504040204" pitchFamily="50" charset="-128"/>
              </a:rPr>
              <a:t>日払いで支払い、手当等支給メニューを選択した場合</a:t>
            </a:r>
          </a:p>
        </p:txBody>
      </p:sp>
      <p:sp>
        <p:nvSpPr>
          <p:cNvPr id="28" name="テキスト ボックス 27">
            <a:extLst>
              <a:ext uri="{FF2B5EF4-FFF2-40B4-BE49-F238E27FC236}">
                <a16:creationId xmlns:a16="http://schemas.microsoft.com/office/drawing/2014/main" id="{F1701672-38F0-13AB-742A-2190CD91ED1B}"/>
              </a:ext>
            </a:extLst>
          </p:cNvPr>
          <p:cNvSpPr txBox="1"/>
          <p:nvPr/>
        </p:nvSpPr>
        <p:spPr>
          <a:xfrm>
            <a:off x="166113" y="9968585"/>
            <a:ext cx="7101692" cy="296946"/>
          </a:xfrm>
          <a:prstGeom prst="rect">
            <a:avLst/>
          </a:prstGeom>
          <a:noFill/>
        </p:spPr>
        <p:txBody>
          <a:bodyPr wrap="square" rtlCol="0">
            <a:noAutofit/>
          </a:bodyPr>
          <a:lstStyle/>
          <a:p>
            <a:pPr defTabSz="989027">
              <a:defRPr/>
            </a:pPr>
            <a:r>
              <a:rPr lang="ja-JP" altLang="en-US" sz="795">
                <a:solidFill>
                  <a:prstClr val="black"/>
                </a:solidFill>
                <a:latin typeface="メイリオ" panose="020B0604030504040204" pitchFamily="50" charset="-128"/>
                <a:ea typeface="メイリオ" panose="020B0604030504040204" pitchFamily="50" charset="-128"/>
              </a:rPr>
              <a:t>（</a:t>
            </a:r>
            <a:r>
              <a:rPr lang="en-US" altLang="ja-JP" sz="795">
                <a:solidFill>
                  <a:prstClr val="black"/>
                </a:solidFill>
                <a:latin typeface="メイリオ" panose="020B0604030504040204" pitchFamily="50" charset="-128"/>
                <a:ea typeface="メイリオ" panose="020B0604030504040204" pitchFamily="50" charset="-128"/>
              </a:rPr>
              <a:t>※</a:t>
            </a:r>
            <a:r>
              <a:rPr lang="ja-JP" altLang="en-US" sz="795">
                <a:solidFill>
                  <a:prstClr val="black"/>
                </a:solidFill>
                <a:latin typeface="メイリオ" panose="020B0604030504040204" pitchFamily="50" charset="-128"/>
                <a:ea typeface="メイリオ" panose="020B0604030504040204" pitchFamily="50" charset="-128"/>
              </a:rPr>
              <a:t>）本助成金の支給を受けるためには、手当の支給等の取組を</a:t>
            </a:r>
            <a:r>
              <a:rPr lang="en-US" altLang="ja-JP" sz="795">
                <a:solidFill>
                  <a:prstClr val="black"/>
                </a:solidFill>
                <a:latin typeface="メイリオ" panose="020B0604030504040204" pitchFamily="50" charset="-128"/>
                <a:ea typeface="メイリオ" panose="020B0604030504040204" pitchFamily="50" charset="-128"/>
              </a:rPr>
              <a:t>6</a:t>
            </a:r>
            <a:r>
              <a:rPr lang="ja-JP" altLang="en-US" sz="795">
                <a:solidFill>
                  <a:prstClr val="black"/>
                </a:solidFill>
                <a:latin typeface="メイリオ" panose="020B0604030504040204" pitchFamily="50" charset="-128"/>
                <a:ea typeface="メイリオ" panose="020B0604030504040204" pitchFamily="50" charset="-128"/>
              </a:rPr>
              <a:t>か月行うごとに、</a:t>
            </a:r>
            <a:r>
              <a:rPr lang="en-US" altLang="ja-JP" sz="795">
                <a:solidFill>
                  <a:prstClr val="black"/>
                </a:solidFill>
                <a:latin typeface="メイリオ" panose="020B0604030504040204" pitchFamily="50" charset="-128"/>
                <a:ea typeface="メイリオ" panose="020B0604030504040204" pitchFamily="50" charset="-128"/>
              </a:rPr>
              <a:t>2</a:t>
            </a:r>
            <a:r>
              <a:rPr lang="ja-JP" altLang="en-US" sz="795">
                <a:solidFill>
                  <a:prstClr val="black"/>
                </a:solidFill>
                <a:latin typeface="メイリオ" panose="020B0604030504040204" pitchFamily="50" charset="-128"/>
                <a:ea typeface="メイリオ" panose="020B0604030504040204" pitchFamily="50" charset="-128"/>
              </a:rPr>
              <a:t>か月以内に申請することが必要です。</a:t>
            </a:r>
            <a:endParaRPr lang="en-US" altLang="ja-JP" sz="795">
              <a:solidFill>
                <a:prstClr val="black"/>
              </a:solidFill>
              <a:latin typeface="メイリオ" panose="020B0604030504040204" pitchFamily="50" charset="-128"/>
              <a:ea typeface="メイリオ" panose="020B0604030504040204" pitchFamily="50" charset="-128"/>
            </a:endParaRPr>
          </a:p>
          <a:p>
            <a:pPr defTabSz="989027">
              <a:defRPr/>
            </a:pPr>
            <a:r>
              <a:rPr lang="ja-JP" altLang="en-US" sz="795">
                <a:solidFill>
                  <a:prstClr val="black"/>
                </a:solidFill>
                <a:latin typeface="メイリオ" panose="020B0604030504040204" pitchFamily="50" charset="-128"/>
                <a:ea typeface="メイリオ" panose="020B0604030504040204" pitchFamily="50" charset="-128"/>
              </a:rPr>
              <a:t>（</a:t>
            </a:r>
            <a:r>
              <a:rPr lang="en-US" altLang="ja-JP" sz="795">
                <a:solidFill>
                  <a:prstClr val="black"/>
                </a:solidFill>
                <a:latin typeface="メイリオ" panose="020B0604030504040204" pitchFamily="50" charset="-128"/>
                <a:ea typeface="メイリオ" panose="020B0604030504040204" pitchFamily="50" charset="-128"/>
              </a:rPr>
              <a:t>※</a:t>
            </a:r>
            <a:r>
              <a:rPr lang="ja-JP" altLang="en-US" sz="795">
                <a:solidFill>
                  <a:prstClr val="black"/>
                </a:solidFill>
                <a:latin typeface="メイリオ" panose="020B0604030504040204" pitchFamily="50" charset="-128"/>
                <a:ea typeface="メイリオ" panose="020B0604030504040204" pitchFamily="50" charset="-128"/>
              </a:rPr>
              <a:t>）</a:t>
            </a:r>
            <a:r>
              <a:rPr lang="en-US" altLang="ja-JP" sz="795">
                <a:solidFill>
                  <a:prstClr val="black"/>
                </a:solidFill>
                <a:latin typeface="メイリオ" panose="020B0604030504040204" pitchFamily="50" charset="-128"/>
                <a:ea typeface="メイリオ" panose="020B0604030504040204" pitchFamily="50" charset="-128"/>
              </a:rPr>
              <a:t>2024</a:t>
            </a:r>
            <a:r>
              <a:rPr lang="ja-JP" altLang="en-US" sz="795">
                <a:solidFill>
                  <a:prstClr val="black"/>
                </a:solidFill>
                <a:latin typeface="メイリオ" panose="020B0604030504040204" pitchFamily="50" charset="-128"/>
                <a:ea typeface="メイリオ" panose="020B0604030504040204" pitchFamily="50" charset="-128"/>
              </a:rPr>
              <a:t>（令和６）年２月１日以降に手当の支給等の取組を始める場合は、取組を開始する前日までに、キャリアアップ計画書を提出してください。</a:t>
            </a:r>
          </a:p>
        </p:txBody>
      </p:sp>
      <p:grpSp>
        <p:nvGrpSpPr>
          <p:cNvPr id="31" name="Group 4">
            <a:extLst>
              <a:ext uri="{FF2B5EF4-FFF2-40B4-BE49-F238E27FC236}">
                <a16:creationId xmlns:a16="http://schemas.microsoft.com/office/drawing/2014/main" id="{B15A8239-16F7-2F73-27FF-B5970514CF7E}"/>
              </a:ext>
            </a:extLst>
          </p:cNvPr>
          <p:cNvGrpSpPr>
            <a:grpSpLocks noChangeAspect="1"/>
          </p:cNvGrpSpPr>
          <p:nvPr/>
        </p:nvGrpSpPr>
        <p:grpSpPr bwMode="auto">
          <a:xfrm>
            <a:off x="6283030" y="9065691"/>
            <a:ext cx="902092" cy="857934"/>
            <a:chOff x="3970" y="1826"/>
            <a:chExt cx="572" cy="544"/>
          </a:xfrm>
        </p:grpSpPr>
        <p:sp>
          <p:nvSpPr>
            <p:cNvPr id="33" name="Rectangle 5">
              <a:extLst>
                <a:ext uri="{FF2B5EF4-FFF2-40B4-BE49-F238E27FC236}">
                  <a16:creationId xmlns:a16="http://schemas.microsoft.com/office/drawing/2014/main" id="{15D8A560-213C-0DCB-9707-6B4668B4D87B}"/>
                </a:ext>
              </a:extLst>
            </p:cNvPr>
            <p:cNvSpPr>
              <a:spLocks noChangeArrowheads="1"/>
            </p:cNvSpPr>
            <p:nvPr/>
          </p:nvSpPr>
          <p:spPr bwMode="auto">
            <a:xfrm>
              <a:off x="4015" y="1837"/>
              <a:ext cx="148" cy="143"/>
            </a:xfrm>
            <a:prstGeom prst="rect">
              <a:avLst/>
            </a:prstGeom>
            <a:solidFill>
              <a:srgbClr val="FCE4D6"/>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34" name="Rectangle 6">
              <a:extLst>
                <a:ext uri="{FF2B5EF4-FFF2-40B4-BE49-F238E27FC236}">
                  <a16:creationId xmlns:a16="http://schemas.microsoft.com/office/drawing/2014/main" id="{E30B8A46-3EBA-A5F5-2A05-038593C63594}"/>
                </a:ext>
              </a:extLst>
            </p:cNvPr>
            <p:cNvSpPr>
              <a:spLocks noChangeArrowheads="1"/>
            </p:cNvSpPr>
            <p:nvPr/>
          </p:nvSpPr>
          <p:spPr bwMode="auto">
            <a:xfrm>
              <a:off x="4015" y="2005"/>
              <a:ext cx="154" cy="160"/>
            </a:xfrm>
            <a:prstGeom prst="rect">
              <a:avLst/>
            </a:prstGeom>
            <a:solidFill>
              <a:srgbClr val="E2EFDA"/>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35" name="Rectangle 7">
              <a:extLst>
                <a:ext uri="{FF2B5EF4-FFF2-40B4-BE49-F238E27FC236}">
                  <a16:creationId xmlns:a16="http://schemas.microsoft.com/office/drawing/2014/main" id="{A1AA817C-9EEC-2912-D21F-3A687E3F2A5A}"/>
                </a:ext>
              </a:extLst>
            </p:cNvPr>
            <p:cNvSpPr>
              <a:spLocks noChangeArrowheads="1"/>
            </p:cNvSpPr>
            <p:nvPr/>
          </p:nvSpPr>
          <p:spPr bwMode="auto">
            <a:xfrm>
              <a:off x="4177" y="1889"/>
              <a:ext cx="325" cy="4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08410">
                <a:defRPr/>
              </a:pPr>
              <a:r>
                <a:rPr lang="ja-JP" altLang="ja-JP" sz="497">
                  <a:solidFill>
                    <a:srgbClr val="000000"/>
                  </a:solidFill>
                  <a:latin typeface="メイリオ" panose="020B0604030504040204" pitchFamily="50" charset="-128"/>
                  <a:ea typeface="メイリオ" panose="020B0604030504040204" pitchFamily="50" charset="-128"/>
                </a:rPr>
                <a:t>第１期支給対象期</a:t>
              </a:r>
              <a:endParaRPr lang="ja-JP" altLang="ja-JP" sz="1788">
                <a:solidFill>
                  <a:prstClr val="black"/>
                </a:solidFill>
                <a:latin typeface="メイリオ" panose="020B0604030504040204" pitchFamily="50" charset="-128"/>
                <a:ea typeface="メイリオ" panose="020B0604030504040204" pitchFamily="50" charset="-128"/>
              </a:endParaRPr>
            </a:p>
          </p:txBody>
        </p:sp>
        <p:sp>
          <p:nvSpPr>
            <p:cNvPr id="36" name="Rectangle 8">
              <a:extLst>
                <a:ext uri="{FF2B5EF4-FFF2-40B4-BE49-F238E27FC236}">
                  <a16:creationId xmlns:a16="http://schemas.microsoft.com/office/drawing/2014/main" id="{2744FDA8-5061-1270-3B61-3DA19F337883}"/>
                </a:ext>
              </a:extLst>
            </p:cNvPr>
            <p:cNvSpPr>
              <a:spLocks noChangeArrowheads="1"/>
            </p:cNvSpPr>
            <p:nvPr/>
          </p:nvSpPr>
          <p:spPr bwMode="auto">
            <a:xfrm>
              <a:off x="4177" y="2068"/>
              <a:ext cx="325" cy="4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08410">
                <a:defRPr/>
              </a:pPr>
              <a:r>
                <a:rPr lang="ja-JP" altLang="ja-JP" sz="497">
                  <a:solidFill>
                    <a:srgbClr val="000000"/>
                  </a:solidFill>
                  <a:latin typeface="メイリオ" panose="020B0604030504040204" pitchFamily="50" charset="-128"/>
                  <a:ea typeface="メイリオ" panose="020B0604030504040204" pitchFamily="50" charset="-128"/>
                </a:rPr>
                <a:t>第２期支給対象期</a:t>
              </a:r>
              <a:endParaRPr lang="ja-JP" altLang="ja-JP" sz="1788">
                <a:solidFill>
                  <a:prstClr val="black"/>
                </a:solidFill>
                <a:latin typeface="メイリオ" panose="020B0604030504040204" pitchFamily="50" charset="-128"/>
                <a:ea typeface="メイリオ" panose="020B0604030504040204" pitchFamily="50" charset="-128"/>
              </a:endParaRPr>
            </a:p>
          </p:txBody>
        </p:sp>
        <p:sp>
          <p:nvSpPr>
            <p:cNvPr id="37" name="Rectangle 9">
              <a:extLst>
                <a:ext uri="{FF2B5EF4-FFF2-40B4-BE49-F238E27FC236}">
                  <a16:creationId xmlns:a16="http://schemas.microsoft.com/office/drawing/2014/main" id="{45E7498D-FB13-7139-D3B1-79B2F7B77846}"/>
                </a:ext>
              </a:extLst>
            </p:cNvPr>
            <p:cNvSpPr>
              <a:spLocks noChangeArrowheads="1"/>
            </p:cNvSpPr>
            <p:nvPr/>
          </p:nvSpPr>
          <p:spPr bwMode="auto">
            <a:xfrm>
              <a:off x="4033" y="2228"/>
              <a:ext cx="73" cy="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08410">
                <a:defRPr/>
              </a:pPr>
              <a:r>
                <a:rPr lang="ja-JP" altLang="ja-JP" sz="894">
                  <a:solidFill>
                    <a:srgbClr val="000000"/>
                  </a:solidFill>
                  <a:latin typeface="メイリオ" panose="020B0604030504040204" pitchFamily="50" charset="-128"/>
                  <a:ea typeface="メイリオ" panose="020B0604030504040204" pitchFamily="50" charset="-128"/>
                </a:rPr>
                <a:t>★</a:t>
              </a:r>
              <a:endParaRPr lang="ja-JP" altLang="ja-JP" sz="1788">
                <a:solidFill>
                  <a:prstClr val="black"/>
                </a:solidFill>
                <a:latin typeface="メイリオ" panose="020B0604030504040204" pitchFamily="50" charset="-128"/>
                <a:ea typeface="メイリオ" panose="020B0604030504040204" pitchFamily="50" charset="-128"/>
              </a:endParaRPr>
            </a:p>
          </p:txBody>
        </p:sp>
        <p:sp>
          <p:nvSpPr>
            <p:cNvPr id="38" name="Rectangle 10">
              <a:extLst>
                <a:ext uri="{FF2B5EF4-FFF2-40B4-BE49-F238E27FC236}">
                  <a16:creationId xmlns:a16="http://schemas.microsoft.com/office/drawing/2014/main" id="{B6481305-99C8-D80A-A97F-DC145B82E349}"/>
                </a:ext>
              </a:extLst>
            </p:cNvPr>
            <p:cNvSpPr>
              <a:spLocks noChangeArrowheads="1"/>
            </p:cNvSpPr>
            <p:nvPr/>
          </p:nvSpPr>
          <p:spPr bwMode="auto">
            <a:xfrm>
              <a:off x="4177" y="2247"/>
              <a:ext cx="325" cy="4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08410">
                <a:defRPr/>
              </a:pPr>
              <a:r>
                <a:rPr lang="ja-JP" altLang="ja-JP" sz="497">
                  <a:solidFill>
                    <a:srgbClr val="000000"/>
                  </a:solidFill>
                  <a:latin typeface="メイリオ" panose="020B0604030504040204" pitchFamily="50" charset="-128"/>
                  <a:ea typeface="メイリオ" panose="020B0604030504040204" pitchFamily="50" charset="-128"/>
                </a:rPr>
                <a:t>給与・手当の支給</a:t>
              </a:r>
              <a:endParaRPr lang="ja-JP" altLang="ja-JP" sz="1788">
                <a:solidFill>
                  <a:prstClr val="black"/>
                </a:solidFill>
                <a:latin typeface="メイリオ" panose="020B0604030504040204" pitchFamily="50" charset="-128"/>
                <a:ea typeface="メイリオ" panose="020B0604030504040204" pitchFamily="50" charset="-128"/>
              </a:endParaRPr>
            </a:p>
          </p:txBody>
        </p:sp>
        <p:sp>
          <p:nvSpPr>
            <p:cNvPr id="39" name="Rectangle 11">
              <a:extLst>
                <a:ext uri="{FF2B5EF4-FFF2-40B4-BE49-F238E27FC236}">
                  <a16:creationId xmlns:a16="http://schemas.microsoft.com/office/drawing/2014/main" id="{7B305A37-D5FD-279C-5868-E39BE757DBBA}"/>
                </a:ext>
              </a:extLst>
            </p:cNvPr>
            <p:cNvSpPr>
              <a:spLocks noChangeArrowheads="1"/>
            </p:cNvSpPr>
            <p:nvPr/>
          </p:nvSpPr>
          <p:spPr bwMode="auto">
            <a:xfrm>
              <a:off x="3970" y="1826"/>
              <a:ext cx="3" cy="1"/>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40" name="Rectangle 12">
              <a:extLst>
                <a:ext uri="{FF2B5EF4-FFF2-40B4-BE49-F238E27FC236}">
                  <a16:creationId xmlns:a16="http://schemas.microsoft.com/office/drawing/2014/main" id="{3E22A353-69A8-547A-9F6E-CFE79889F7A4}"/>
                </a:ext>
              </a:extLst>
            </p:cNvPr>
            <p:cNvSpPr>
              <a:spLocks noChangeArrowheads="1"/>
            </p:cNvSpPr>
            <p:nvPr/>
          </p:nvSpPr>
          <p:spPr bwMode="auto">
            <a:xfrm>
              <a:off x="4166" y="1826"/>
              <a:ext cx="3" cy="1"/>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41" name="Line 13">
              <a:extLst>
                <a:ext uri="{FF2B5EF4-FFF2-40B4-BE49-F238E27FC236}">
                  <a16:creationId xmlns:a16="http://schemas.microsoft.com/office/drawing/2014/main" id="{904440EB-176E-302A-0798-671D98091FAA}"/>
                </a:ext>
              </a:extLst>
            </p:cNvPr>
            <p:cNvSpPr>
              <a:spLocks noChangeShapeType="1"/>
            </p:cNvSpPr>
            <p:nvPr/>
          </p:nvSpPr>
          <p:spPr bwMode="auto">
            <a:xfrm>
              <a:off x="3973" y="1826"/>
              <a:ext cx="566" cy="0"/>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44" name="Rectangle 15">
              <a:extLst>
                <a:ext uri="{FF2B5EF4-FFF2-40B4-BE49-F238E27FC236}">
                  <a16:creationId xmlns:a16="http://schemas.microsoft.com/office/drawing/2014/main" id="{2D43056B-6564-0D1A-E425-58157B1C9261}"/>
                </a:ext>
              </a:extLst>
            </p:cNvPr>
            <p:cNvSpPr>
              <a:spLocks noChangeArrowheads="1"/>
            </p:cNvSpPr>
            <p:nvPr/>
          </p:nvSpPr>
          <p:spPr bwMode="auto">
            <a:xfrm>
              <a:off x="4536" y="1826"/>
              <a:ext cx="3" cy="1"/>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46" name="Line 16">
              <a:extLst>
                <a:ext uri="{FF2B5EF4-FFF2-40B4-BE49-F238E27FC236}">
                  <a16:creationId xmlns:a16="http://schemas.microsoft.com/office/drawing/2014/main" id="{D8E47A6D-2FBA-725F-FA37-4BB9FE3E94D2}"/>
                </a:ext>
              </a:extLst>
            </p:cNvPr>
            <p:cNvSpPr>
              <a:spLocks noChangeShapeType="1"/>
            </p:cNvSpPr>
            <p:nvPr/>
          </p:nvSpPr>
          <p:spPr bwMode="auto">
            <a:xfrm>
              <a:off x="3973" y="2005"/>
              <a:ext cx="566" cy="0"/>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70" name="Line 18">
              <a:extLst>
                <a:ext uri="{FF2B5EF4-FFF2-40B4-BE49-F238E27FC236}">
                  <a16:creationId xmlns:a16="http://schemas.microsoft.com/office/drawing/2014/main" id="{25ACE57E-DB6F-39EA-6A9C-BBDD0381FFCF}"/>
                </a:ext>
              </a:extLst>
            </p:cNvPr>
            <p:cNvSpPr>
              <a:spLocks noChangeShapeType="1"/>
            </p:cNvSpPr>
            <p:nvPr/>
          </p:nvSpPr>
          <p:spPr bwMode="auto">
            <a:xfrm>
              <a:off x="3973" y="2185"/>
              <a:ext cx="566" cy="0"/>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75" name="Line 20">
              <a:extLst>
                <a:ext uri="{FF2B5EF4-FFF2-40B4-BE49-F238E27FC236}">
                  <a16:creationId xmlns:a16="http://schemas.microsoft.com/office/drawing/2014/main" id="{47544B87-FAFA-78E6-0AED-01EF89721064}"/>
                </a:ext>
              </a:extLst>
            </p:cNvPr>
            <p:cNvSpPr>
              <a:spLocks noChangeShapeType="1"/>
            </p:cNvSpPr>
            <p:nvPr/>
          </p:nvSpPr>
          <p:spPr bwMode="auto">
            <a:xfrm>
              <a:off x="3970" y="1826"/>
              <a:ext cx="0" cy="54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81" name="Line 22">
              <a:extLst>
                <a:ext uri="{FF2B5EF4-FFF2-40B4-BE49-F238E27FC236}">
                  <a16:creationId xmlns:a16="http://schemas.microsoft.com/office/drawing/2014/main" id="{677DEE50-F616-7889-15C5-9CB79BF886B1}"/>
                </a:ext>
              </a:extLst>
            </p:cNvPr>
            <p:cNvSpPr>
              <a:spLocks noChangeShapeType="1"/>
            </p:cNvSpPr>
            <p:nvPr/>
          </p:nvSpPr>
          <p:spPr bwMode="auto">
            <a:xfrm>
              <a:off x="4166" y="1829"/>
              <a:ext cx="0" cy="538"/>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83" name="Rectangle 23">
              <a:extLst>
                <a:ext uri="{FF2B5EF4-FFF2-40B4-BE49-F238E27FC236}">
                  <a16:creationId xmlns:a16="http://schemas.microsoft.com/office/drawing/2014/main" id="{E8035FEE-126D-6424-3264-B25D00B2051D}"/>
                </a:ext>
              </a:extLst>
            </p:cNvPr>
            <p:cNvSpPr>
              <a:spLocks noChangeArrowheads="1"/>
            </p:cNvSpPr>
            <p:nvPr/>
          </p:nvSpPr>
          <p:spPr bwMode="auto">
            <a:xfrm>
              <a:off x="4166" y="1829"/>
              <a:ext cx="3" cy="538"/>
            </a:xfrm>
            <a:prstGeom prst="rect">
              <a:avLst/>
            </a:prstGeom>
            <a:solidFill>
              <a:srgbClr val="FFFFFF"/>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84" name="Line 24">
              <a:extLst>
                <a:ext uri="{FF2B5EF4-FFF2-40B4-BE49-F238E27FC236}">
                  <a16:creationId xmlns:a16="http://schemas.microsoft.com/office/drawing/2014/main" id="{F1AF3744-05D0-CC82-2E12-C4A77ADAC597}"/>
                </a:ext>
              </a:extLst>
            </p:cNvPr>
            <p:cNvSpPr>
              <a:spLocks noChangeShapeType="1"/>
            </p:cNvSpPr>
            <p:nvPr/>
          </p:nvSpPr>
          <p:spPr bwMode="auto">
            <a:xfrm>
              <a:off x="3973" y="2364"/>
              <a:ext cx="566" cy="0"/>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86" name="Line 26">
              <a:extLst>
                <a:ext uri="{FF2B5EF4-FFF2-40B4-BE49-F238E27FC236}">
                  <a16:creationId xmlns:a16="http://schemas.microsoft.com/office/drawing/2014/main" id="{37B20B76-A99D-6EE4-12CB-8E10A1E868F3}"/>
                </a:ext>
              </a:extLst>
            </p:cNvPr>
            <p:cNvSpPr>
              <a:spLocks noChangeShapeType="1"/>
            </p:cNvSpPr>
            <p:nvPr/>
          </p:nvSpPr>
          <p:spPr bwMode="auto">
            <a:xfrm>
              <a:off x="4536" y="1829"/>
              <a:ext cx="0" cy="538"/>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89" name="Line 28">
              <a:extLst>
                <a:ext uri="{FF2B5EF4-FFF2-40B4-BE49-F238E27FC236}">
                  <a16:creationId xmlns:a16="http://schemas.microsoft.com/office/drawing/2014/main" id="{27B94FF9-DA94-A779-377C-84AFB62CB587}"/>
                </a:ext>
              </a:extLst>
            </p:cNvPr>
            <p:cNvSpPr>
              <a:spLocks noChangeShapeType="1"/>
            </p:cNvSpPr>
            <p:nvPr/>
          </p:nvSpPr>
          <p:spPr bwMode="auto">
            <a:xfrm>
              <a:off x="3970" y="2367"/>
              <a:ext cx="1" cy="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0" name="Rectangle 29">
              <a:extLst>
                <a:ext uri="{FF2B5EF4-FFF2-40B4-BE49-F238E27FC236}">
                  <a16:creationId xmlns:a16="http://schemas.microsoft.com/office/drawing/2014/main" id="{105ACCE8-02F3-F218-DDF4-4EDC9554A472}"/>
                </a:ext>
              </a:extLst>
            </p:cNvPr>
            <p:cNvSpPr>
              <a:spLocks noChangeArrowheads="1"/>
            </p:cNvSpPr>
            <p:nvPr/>
          </p:nvSpPr>
          <p:spPr bwMode="auto">
            <a:xfrm>
              <a:off x="3970" y="2367"/>
              <a:ext cx="3" cy="3"/>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1" name="Line 30">
              <a:extLst>
                <a:ext uri="{FF2B5EF4-FFF2-40B4-BE49-F238E27FC236}">
                  <a16:creationId xmlns:a16="http://schemas.microsoft.com/office/drawing/2014/main" id="{6DD51332-E7BD-AAF9-26E9-E07EF5BD0390}"/>
                </a:ext>
              </a:extLst>
            </p:cNvPr>
            <p:cNvSpPr>
              <a:spLocks noChangeShapeType="1"/>
            </p:cNvSpPr>
            <p:nvPr/>
          </p:nvSpPr>
          <p:spPr bwMode="auto">
            <a:xfrm>
              <a:off x="4166" y="2367"/>
              <a:ext cx="1" cy="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2" name="Rectangle 31">
              <a:extLst>
                <a:ext uri="{FF2B5EF4-FFF2-40B4-BE49-F238E27FC236}">
                  <a16:creationId xmlns:a16="http://schemas.microsoft.com/office/drawing/2014/main" id="{B78A24D9-8EE1-98A6-28F7-48238178DF0F}"/>
                </a:ext>
              </a:extLst>
            </p:cNvPr>
            <p:cNvSpPr>
              <a:spLocks noChangeArrowheads="1"/>
            </p:cNvSpPr>
            <p:nvPr/>
          </p:nvSpPr>
          <p:spPr bwMode="auto">
            <a:xfrm>
              <a:off x="4166" y="2367"/>
              <a:ext cx="3" cy="3"/>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3" name="Line 32">
              <a:extLst>
                <a:ext uri="{FF2B5EF4-FFF2-40B4-BE49-F238E27FC236}">
                  <a16:creationId xmlns:a16="http://schemas.microsoft.com/office/drawing/2014/main" id="{EE2A1A44-50D5-0DC9-60AC-506393F23F58}"/>
                </a:ext>
              </a:extLst>
            </p:cNvPr>
            <p:cNvSpPr>
              <a:spLocks noChangeShapeType="1"/>
            </p:cNvSpPr>
            <p:nvPr/>
          </p:nvSpPr>
          <p:spPr bwMode="auto">
            <a:xfrm>
              <a:off x="4536" y="2367"/>
              <a:ext cx="1" cy="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4" name="Rectangle 33">
              <a:extLst>
                <a:ext uri="{FF2B5EF4-FFF2-40B4-BE49-F238E27FC236}">
                  <a16:creationId xmlns:a16="http://schemas.microsoft.com/office/drawing/2014/main" id="{BC6BB906-8F9C-5395-DB4C-E54B18F11540}"/>
                </a:ext>
              </a:extLst>
            </p:cNvPr>
            <p:cNvSpPr>
              <a:spLocks noChangeArrowheads="1"/>
            </p:cNvSpPr>
            <p:nvPr/>
          </p:nvSpPr>
          <p:spPr bwMode="auto">
            <a:xfrm>
              <a:off x="4536" y="2367"/>
              <a:ext cx="3" cy="3"/>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5" name="Line 34">
              <a:extLst>
                <a:ext uri="{FF2B5EF4-FFF2-40B4-BE49-F238E27FC236}">
                  <a16:creationId xmlns:a16="http://schemas.microsoft.com/office/drawing/2014/main" id="{07204567-8B40-7632-1FBC-821A495FD342}"/>
                </a:ext>
              </a:extLst>
            </p:cNvPr>
            <p:cNvSpPr>
              <a:spLocks noChangeShapeType="1"/>
            </p:cNvSpPr>
            <p:nvPr/>
          </p:nvSpPr>
          <p:spPr bwMode="auto">
            <a:xfrm>
              <a:off x="4539" y="1826"/>
              <a:ext cx="1" cy="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6" name="Rectangle 35">
              <a:extLst>
                <a:ext uri="{FF2B5EF4-FFF2-40B4-BE49-F238E27FC236}">
                  <a16:creationId xmlns:a16="http://schemas.microsoft.com/office/drawing/2014/main" id="{7C967200-23B0-1F1E-1E99-53175F1899D6}"/>
                </a:ext>
              </a:extLst>
            </p:cNvPr>
            <p:cNvSpPr>
              <a:spLocks noChangeArrowheads="1"/>
            </p:cNvSpPr>
            <p:nvPr/>
          </p:nvSpPr>
          <p:spPr bwMode="auto">
            <a:xfrm>
              <a:off x="4539" y="1826"/>
              <a:ext cx="3" cy="3"/>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7" name="Line 36">
              <a:extLst>
                <a:ext uri="{FF2B5EF4-FFF2-40B4-BE49-F238E27FC236}">
                  <a16:creationId xmlns:a16="http://schemas.microsoft.com/office/drawing/2014/main" id="{AC17161D-1A45-A819-8E7D-AC31E6B076B3}"/>
                </a:ext>
              </a:extLst>
            </p:cNvPr>
            <p:cNvSpPr>
              <a:spLocks noChangeShapeType="1"/>
            </p:cNvSpPr>
            <p:nvPr/>
          </p:nvSpPr>
          <p:spPr bwMode="auto">
            <a:xfrm>
              <a:off x="4539" y="2005"/>
              <a:ext cx="1" cy="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8" name="Rectangle 37">
              <a:extLst>
                <a:ext uri="{FF2B5EF4-FFF2-40B4-BE49-F238E27FC236}">
                  <a16:creationId xmlns:a16="http://schemas.microsoft.com/office/drawing/2014/main" id="{18B88CC3-95C6-2E58-0234-82635E87B5CB}"/>
                </a:ext>
              </a:extLst>
            </p:cNvPr>
            <p:cNvSpPr>
              <a:spLocks noChangeArrowheads="1"/>
            </p:cNvSpPr>
            <p:nvPr/>
          </p:nvSpPr>
          <p:spPr bwMode="auto">
            <a:xfrm>
              <a:off x="4539" y="2005"/>
              <a:ext cx="3" cy="3"/>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99" name="Line 38">
              <a:extLst>
                <a:ext uri="{FF2B5EF4-FFF2-40B4-BE49-F238E27FC236}">
                  <a16:creationId xmlns:a16="http://schemas.microsoft.com/office/drawing/2014/main" id="{08FD9ADD-A5FC-50DF-A1CB-7C825A5E41CD}"/>
                </a:ext>
              </a:extLst>
            </p:cNvPr>
            <p:cNvSpPr>
              <a:spLocks noChangeShapeType="1"/>
            </p:cNvSpPr>
            <p:nvPr/>
          </p:nvSpPr>
          <p:spPr bwMode="auto">
            <a:xfrm>
              <a:off x="4539" y="2185"/>
              <a:ext cx="1" cy="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100" name="Rectangle 39">
              <a:extLst>
                <a:ext uri="{FF2B5EF4-FFF2-40B4-BE49-F238E27FC236}">
                  <a16:creationId xmlns:a16="http://schemas.microsoft.com/office/drawing/2014/main" id="{964574C9-4E79-709A-6234-2444945D1D51}"/>
                </a:ext>
              </a:extLst>
            </p:cNvPr>
            <p:cNvSpPr>
              <a:spLocks noChangeArrowheads="1"/>
            </p:cNvSpPr>
            <p:nvPr/>
          </p:nvSpPr>
          <p:spPr bwMode="auto">
            <a:xfrm>
              <a:off x="4539" y="2185"/>
              <a:ext cx="3" cy="3"/>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101" name="Line 40">
              <a:extLst>
                <a:ext uri="{FF2B5EF4-FFF2-40B4-BE49-F238E27FC236}">
                  <a16:creationId xmlns:a16="http://schemas.microsoft.com/office/drawing/2014/main" id="{398BD537-DF3C-AE0C-9B23-FC6824A6629B}"/>
                </a:ext>
              </a:extLst>
            </p:cNvPr>
            <p:cNvSpPr>
              <a:spLocks noChangeShapeType="1"/>
            </p:cNvSpPr>
            <p:nvPr/>
          </p:nvSpPr>
          <p:spPr bwMode="auto">
            <a:xfrm>
              <a:off x="4539" y="2364"/>
              <a:ext cx="1" cy="1"/>
            </a:xfrm>
            <a:prstGeom prst="line">
              <a:avLst/>
            </a:prstGeom>
            <a:noFill/>
            <a:ln w="0">
              <a:noFill/>
              <a:prstDash val="solid"/>
              <a:round/>
              <a:headEnd/>
              <a:tailEnd/>
            </a:ln>
            <a:extLst>
              <a:ext uri="{909E8E84-426E-40DD-AFC4-6F175D3DCCD1}">
                <a14:hiddenFill xmlns:a14="http://schemas.microsoft.com/office/drawing/2010/main">
                  <a:noFill/>
                </a14:hiddenFill>
              </a:ext>
            </a:extLst>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sp>
          <p:nvSpPr>
            <p:cNvPr id="102" name="Rectangle 41">
              <a:extLst>
                <a:ext uri="{FF2B5EF4-FFF2-40B4-BE49-F238E27FC236}">
                  <a16:creationId xmlns:a16="http://schemas.microsoft.com/office/drawing/2014/main" id="{1373DA20-F6FD-DC60-25A8-9EA656308468}"/>
                </a:ext>
              </a:extLst>
            </p:cNvPr>
            <p:cNvSpPr>
              <a:spLocks noChangeArrowheads="1"/>
            </p:cNvSpPr>
            <p:nvPr/>
          </p:nvSpPr>
          <p:spPr bwMode="auto">
            <a:xfrm>
              <a:off x="4539" y="2364"/>
              <a:ext cx="3" cy="3"/>
            </a:xfrm>
            <a:prstGeom prst="rect">
              <a:avLst/>
            </a:prstGeom>
            <a:solidFill>
              <a:srgbClr val="D4D4D4"/>
            </a:solidFill>
            <a:ln w="9525">
              <a:noFill/>
              <a:miter lim="800000"/>
              <a:headEnd/>
              <a:tailEnd/>
            </a:ln>
          </p:spPr>
          <p:txBody>
            <a:bodyPr vert="horz" wrap="square" lIns="90840" tIns="45420" rIns="90840" bIns="45420" numCol="1" anchor="t" anchorCtr="0" compatLnSpc="1">
              <a:prstTxWarp prst="textNoShape">
                <a:avLst/>
              </a:prstTxWarp>
            </a:bodyPr>
            <a:lstStyle/>
            <a:p>
              <a:pPr defTabSz="989027">
                <a:defRPr/>
              </a:pPr>
              <a:endParaRPr lang="ja-JP" altLang="en-US" sz="1987">
                <a:solidFill>
                  <a:prstClr val="black"/>
                </a:solidFill>
                <a:latin typeface="メイリオ" panose="020B0604030504040204" pitchFamily="50" charset="-128"/>
                <a:ea typeface="メイリオ" panose="020B0604030504040204" pitchFamily="50" charset="-128"/>
              </a:endParaRPr>
            </a:p>
          </p:txBody>
        </p:sp>
      </p:grpSp>
      <p:sp>
        <p:nvSpPr>
          <p:cNvPr id="104" name="テキスト ボックス 103">
            <a:extLst>
              <a:ext uri="{FF2B5EF4-FFF2-40B4-BE49-F238E27FC236}">
                <a16:creationId xmlns:a16="http://schemas.microsoft.com/office/drawing/2014/main" id="{D4AEE6D8-3D2B-2F17-0A46-0E007ED38ECE}"/>
              </a:ext>
            </a:extLst>
          </p:cNvPr>
          <p:cNvSpPr txBox="1"/>
          <p:nvPr/>
        </p:nvSpPr>
        <p:spPr>
          <a:xfrm>
            <a:off x="134541" y="2827560"/>
            <a:ext cx="6997341" cy="649488"/>
          </a:xfrm>
          <a:prstGeom prst="rect">
            <a:avLst/>
          </a:prstGeom>
          <a:noFill/>
          <a:ln>
            <a:noFill/>
          </a:ln>
        </p:spPr>
        <p:txBody>
          <a:bodyPr wrap="square" rtlCol="0">
            <a:noAutofit/>
          </a:bodyPr>
          <a:lstStyle/>
          <a:p>
            <a:pPr defTabSz="989027">
              <a:defRPr/>
            </a:pPr>
            <a:r>
              <a:rPr lang="ja-JP" altLang="en-US" sz="1291" dirty="0">
                <a:solidFill>
                  <a:prstClr val="black"/>
                </a:solidFill>
                <a:latin typeface="メイリオ" panose="020B0604030504040204" pitchFamily="50" charset="-128"/>
                <a:ea typeface="メイリオ" panose="020B0604030504040204" pitchFamily="50" charset="-128"/>
              </a:rPr>
              <a:t>〇労働者を新たに社会保険に加入させるとともに、収入を増加させる取組を行った事業主に、</a:t>
            </a:r>
            <a:endParaRPr lang="en-US" altLang="ja-JP" sz="1291" dirty="0">
              <a:solidFill>
                <a:prstClr val="black"/>
              </a:solidFill>
              <a:latin typeface="メイリオ" panose="020B0604030504040204" pitchFamily="50" charset="-128"/>
              <a:ea typeface="メイリオ" panose="020B0604030504040204" pitchFamily="50" charset="-128"/>
            </a:endParaRPr>
          </a:p>
          <a:p>
            <a:pPr defTabSz="989027">
              <a:defRPr/>
            </a:pPr>
            <a:r>
              <a:rPr lang="ja-JP" altLang="en-US" sz="1291" dirty="0">
                <a:solidFill>
                  <a:prstClr val="black"/>
                </a:solidFill>
                <a:latin typeface="メイリオ" panose="020B0604030504040204" pitchFamily="50" charset="-128"/>
                <a:ea typeface="メイリオ" panose="020B0604030504040204" pitchFamily="50" charset="-128"/>
              </a:rPr>
              <a:t>　労働者１人につき</a:t>
            </a:r>
            <a:r>
              <a:rPr lang="ja-JP" altLang="en-US" sz="1291" dirty="0">
                <a:solidFill>
                  <a:srgbClr val="FF0000"/>
                </a:solidFill>
                <a:latin typeface="メイリオ" panose="020B0604030504040204" pitchFamily="50" charset="-128"/>
                <a:ea typeface="メイリオ" panose="020B0604030504040204" pitchFamily="50" charset="-128"/>
              </a:rPr>
              <a:t>最大</a:t>
            </a:r>
            <a:r>
              <a:rPr lang="en-US" altLang="ja-JP" sz="1291" dirty="0">
                <a:solidFill>
                  <a:srgbClr val="FF0000"/>
                </a:solidFill>
                <a:latin typeface="メイリオ" panose="020B0604030504040204" pitchFamily="50" charset="-128"/>
                <a:ea typeface="メイリオ" panose="020B0604030504040204" pitchFamily="50" charset="-128"/>
              </a:rPr>
              <a:t>50</a:t>
            </a:r>
            <a:r>
              <a:rPr lang="ja-JP" altLang="en-US" sz="1291" dirty="0">
                <a:solidFill>
                  <a:srgbClr val="FF0000"/>
                </a:solidFill>
                <a:latin typeface="メイリオ" panose="020B0604030504040204" pitchFamily="50" charset="-128"/>
                <a:ea typeface="メイリオ" panose="020B0604030504040204" pitchFamily="50" charset="-128"/>
              </a:rPr>
              <a:t>万円</a:t>
            </a:r>
            <a:r>
              <a:rPr lang="ja-JP" altLang="en-US" sz="1291" dirty="0">
                <a:solidFill>
                  <a:prstClr val="black"/>
                </a:solidFill>
                <a:latin typeface="メイリオ" panose="020B0604030504040204" pitchFamily="50" charset="-128"/>
                <a:ea typeface="メイリオ" panose="020B0604030504040204" pitchFamily="50" charset="-128"/>
              </a:rPr>
              <a:t>を助成します。</a:t>
            </a:r>
            <a:endParaRPr lang="en-US" altLang="ja-JP" sz="1291" dirty="0">
              <a:solidFill>
                <a:prstClr val="black"/>
              </a:solidFill>
              <a:latin typeface="メイリオ" panose="020B0604030504040204" pitchFamily="50" charset="-128"/>
              <a:ea typeface="メイリオ" panose="020B0604030504040204" pitchFamily="50" charset="-128"/>
            </a:endParaRPr>
          </a:p>
          <a:p>
            <a:pPr defTabSz="989027">
              <a:defRPr/>
            </a:pPr>
            <a:r>
              <a:rPr lang="ja-JP" altLang="en-US" sz="1291" dirty="0">
                <a:solidFill>
                  <a:prstClr val="black"/>
                </a:solidFill>
                <a:latin typeface="メイリオ" panose="020B0604030504040204" pitchFamily="50" charset="-128"/>
                <a:ea typeface="メイリオ" panose="020B0604030504040204" pitchFamily="50" charset="-128"/>
              </a:rPr>
              <a:t>〇支給申請の</a:t>
            </a:r>
            <a:r>
              <a:rPr lang="ja-JP" altLang="en-US" sz="1291" dirty="0">
                <a:solidFill>
                  <a:srgbClr val="FF0000"/>
                </a:solidFill>
                <a:latin typeface="メイリオ" panose="020B0604030504040204" pitchFamily="50" charset="-128"/>
                <a:ea typeface="メイリオ" panose="020B0604030504040204" pitchFamily="50" charset="-128"/>
              </a:rPr>
              <a:t>事務手続きも簡単に</a:t>
            </a:r>
            <a:r>
              <a:rPr lang="ja-JP" altLang="en-US" sz="1291" dirty="0">
                <a:solidFill>
                  <a:prstClr val="black"/>
                </a:solidFill>
                <a:latin typeface="メイリオ" panose="020B0604030504040204" pitchFamily="50" charset="-128"/>
                <a:ea typeface="メイリオ" panose="020B0604030504040204" pitchFamily="50" charset="-128"/>
              </a:rPr>
              <a:t>なりました。</a:t>
            </a:r>
            <a:endParaRPr lang="en-US" altLang="ja-JP" sz="1291" dirty="0">
              <a:solidFill>
                <a:prstClr val="black"/>
              </a:solidFill>
              <a:latin typeface="メイリオ" panose="020B0604030504040204" pitchFamily="50" charset="-128"/>
              <a:ea typeface="メイリオ" panose="020B0604030504040204" pitchFamily="50" charset="-128"/>
            </a:endParaRPr>
          </a:p>
          <a:p>
            <a:pPr defTabSz="989027">
              <a:defRPr/>
            </a:pPr>
            <a:endParaRPr lang="en-US" altLang="ja-JP" sz="1291" dirty="0">
              <a:solidFill>
                <a:prstClr val="black"/>
              </a:solidFill>
              <a:latin typeface="メイリオ" panose="020B0604030504040204" pitchFamily="50" charset="-128"/>
              <a:ea typeface="メイリオ" panose="020B0604030504040204" pitchFamily="50" charset="-128"/>
            </a:endParaRPr>
          </a:p>
        </p:txBody>
      </p:sp>
      <p:pic>
        <p:nvPicPr>
          <p:cNvPr id="105" name="図 104" descr="アイコン&#10;&#10;自動的に生成された説明">
            <a:extLst>
              <a:ext uri="{FF2B5EF4-FFF2-40B4-BE49-F238E27FC236}">
                <a16:creationId xmlns:a16="http://schemas.microsoft.com/office/drawing/2014/main" id="{E0CFAFAA-14C8-A5B8-2792-BACF945860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9856" y="1273310"/>
            <a:ext cx="478032" cy="714055"/>
          </a:xfrm>
          <a:prstGeom prst="rect">
            <a:avLst/>
          </a:prstGeom>
        </p:spPr>
      </p:pic>
      <p:sp>
        <p:nvSpPr>
          <p:cNvPr id="106" name="テキスト ボックス 105">
            <a:extLst>
              <a:ext uri="{FF2B5EF4-FFF2-40B4-BE49-F238E27FC236}">
                <a16:creationId xmlns:a16="http://schemas.microsoft.com/office/drawing/2014/main" id="{F9E984DD-23E2-A3E9-A1AE-678AC0761029}"/>
              </a:ext>
            </a:extLst>
          </p:cNvPr>
          <p:cNvSpPr txBox="1"/>
          <p:nvPr/>
        </p:nvSpPr>
        <p:spPr>
          <a:xfrm>
            <a:off x="6181030" y="1965820"/>
            <a:ext cx="1098850" cy="256458"/>
          </a:xfrm>
          <a:prstGeom prst="rect">
            <a:avLst/>
          </a:prstGeom>
          <a:noFill/>
        </p:spPr>
        <p:txBody>
          <a:bodyPr wrap="square" rtlCol="0">
            <a:noAutofit/>
          </a:bodyPr>
          <a:lstStyle/>
          <a:p>
            <a:pPr algn="ctr" defTabSz="989027">
              <a:defRPr/>
            </a:pPr>
            <a:r>
              <a:rPr lang="ja-JP" altLang="en-US" sz="497" dirty="0">
                <a:solidFill>
                  <a:prstClr val="black"/>
                </a:solidFill>
                <a:latin typeface="メイリオ" panose="020B0604030504040204" pitchFamily="50" charset="-128"/>
                <a:ea typeface="メイリオ" panose="020B0604030504040204" pitchFamily="50" charset="-128"/>
              </a:rPr>
              <a:t>パートタイム・有期雇用労働法</a:t>
            </a:r>
            <a:endParaRPr lang="en-US" altLang="ja-JP" sz="497" dirty="0">
              <a:solidFill>
                <a:prstClr val="black"/>
              </a:solidFill>
              <a:latin typeface="メイリオ" panose="020B0604030504040204" pitchFamily="50" charset="-128"/>
              <a:ea typeface="メイリオ" panose="020B0604030504040204" pitchFamily="50" charset="-128"/>
            </a:endParaRPr>
          </a:p>
          <a:p>
            <a:pPr algn="ctr" defTabSz="989027">
              <a:defRPr/>
            </a:pPr>
            <a:r>
              <a:rPr lang="ja-JP" altLang="en-US" sz="497" dirty="0">
                <a:solidFill>
                  <a:prstClr val="black"/>
                </a:solidFill>
                <a:latin typeface="メイリオ" panose="020B0604030504040204" pitchFamily="50" charset="-128"/>
                <a:ea typeface="メイリオ" panose="020B0604030504040204" pitchFamily="50" charset="-128"/>
              </a:rPr>
              <a:t>キャラクター「パゆう」ちゃん</a:t>
            </a:r>
          </a:p>
        </p:txBody>
      </p:sp>
      <p:sp>
        <p:nvSpPr>
          <p:cNvPr id="107" name="テキスト ボックス 106">
            <a:extLst>
              <a:ext uri="{FF2B5EF4-FFF2-40B4-BE49-F238E27FC236}">
                <a16:creationId xmlns:a16="http://schemas.microsoft.com/office/drawing/2014/main" id="{1275911C-0B1A-1D10-2A9E-26221122C483}"/>
              </a:ext>
            </a:extLst>
          </p:cNvPr>
          <p:cNvSpPr txBox="1"/>
          <p:nvPr/>
        </p:nvSpPr>
        <p:spPr>
          <a:xfrm>
            <a:off x="16171" y="1384714"/>
            <a:ext cx="3482175" cy="663707"/>
          </a:xfrm>
          <a:prstGeom prst="rect">
            <a:avLst/>
          </a:prstGeom>
          <a:noFill/>
        </p:spPr>
        <p:txBody>
          <a:bodyPr wrap="square" rtlCol="0">
            <a:noAutofit/>
          </a:bodyPr>
          <a:lstStyle/>
          <a:p>
            <a:pPr defTabSz="989027">
              <a:defRPr/>
            </a:pPr>
            <a:r>
              <a:rPr lang="ja-JP" altLang="en-US" sz="1093" dirty="0">
                <a:solidFill>
                  <a:prstClr val="black"/>
                </a:solidFill>
                <a:latin typeface="メイリオ" panose="020B0604030504040204" pitchFamily="50" charset="-128"/>
                <a:ea typeface="メイリオ" panose="020B0604030504040204" pitchFamily="50" charset="-128"/>
              </a:rPr>
              <a:t>　労働者にとって、</a:t>
            </a:r>
            <a:endParaRPr lang="en-US" altLang="ja-JP" sz="1093" dirty="0">
              <a:solidFill>
                <a:prstClr val="black"/>
              </a:solidFill>
              <a:latin typeface="メイリオ" panose="020B0604030504040204" pitchFamily="50" charset="-128"/>
              <a:ea typeface="メイリオ" panose="020B0604030504040204" pitchFamily="50" charset="-128"/>
            </a:endParaRPr>
          </a:p>
          <a:p>
            <a:pPr defTabSz="989027">
              <a:defRPr/>
            </a:pPr>
            <a:r>
              <a:rPr lang="ja-JP" altLang="en-US" sz="1093" dirty="0">
                <a:solidFill>
                  <a:prstClr val="black"/>
                </a:solidFill>
                <a:latin typeface="メイリオ" panose="020B0604030504040204" pitchFamily="50" charset="-128"/>
                <a:ea typeface="メイリオ" panose="020B0604030504040204" pitchFamily="50" charset="-128"/>
              </a:rPr>
              <a:t>　・「年収の壁」を意識せず働くことができる。</a:t>
            </a:r>
            <a:endParaRPr lang="en-US" altLang="ja-JP" sz="1093" dirty="0">
              <a:solidFill>
                <a:prstClr val="black"/>
              </a:solidFill>
              <a:latin typeface="メイリオ" panose="020B0604030504040204" pitchFamily="50" charset="-128"/>
              <a:ea typeface="メイリオ" panose="020B0604030504040204" pitchFamily="50" charset="-128"/>
            </a:endParaRPr>
          </a:p>
          <a:p>
            <a:pPr defTabSz="989027">
              <a:defRPr/>
            </a:pPr>
            <a:r>
              <a:rPr lang="ja-JP" altLang="en-US" sz="1093" dirty="0">
                <a:solidFill>
                  <a:prstClr val="black"/>
                </a:solidFill>
                <a:latin typeface="メイリオ" panose="020B0604030504040204" pitchFamily="50" charset="-128"/>
                <a:ea typeface="メイリオ" panose="020B0604030504040204" pitchFamily="50" charset="-128"/>
              </a:rPr>
              <a:t>　・社会保険に加入することで処遇改善につながる。</a:t>
            </a:r>
            <a:endParaRPr lang="en-US" altLang="ja-JP" sz="1093" dirty="0">
              <a:solidFill>
                <a:prstClr val="black"/>
              </a:solidFill>
              <a:latin typeface="メイリオ" panose="020B0604030504040204" pitchFamily="50" charset="-128"/>
              <a:ea typeface="メイリオ" panose="020B0604030504040204" pitchFamily="50" charset="-128"/>
            </a:endParaRPr>
          </a:p>
          <a:p>
            <a:pPr defTabSz="989027">
              <a:defRPr/>
            </a:pPr>
            <a:r>
              <a:rPr lang="ja-JP" altLang="en-US" sz="1093" dirty="0">
                <a:solidFill>
                  <a:prstClr val="black"/>
                </a:solidFill>
                <a:latin typeface="メイリオ" panose="020B0604030504040204" pitchFamily="50" charset="-128"/>
                <a:ea typeface="メイリオ" panose="020B0604030504040204" pitchFamily="50" charset="-128"/>
              </a:rPr>
              <a:t>　</a:t>
            </a:r>
            <a:endParaRPr lang="en-US" altLang="ja-JP" sz="1093" dirty="0">
              <a:solidFill>
                <a:prstClr val="black"/>
              </a:solidFill>
              <a:latin typeface="メイリオ" panose="020B0604030504040204" pitchFamily="50" charset="-128"/>
              <a:ea typeface="メイリオ" panose="020B0604030504040204" pitchFamily="50" charset="-128"/>
            </a:endParaRPr>
          </a:p>
        </p:txBody>
      </p:sp>
      <p:sp>
        <p:nvSpPr>
          <p:cNvPr id="112" name="矢印: 右 111">
            <a:extLst>
              <a:ext uri="{FF2B5EF4-FFF2-40B4-BE49-F238E27FC236}">
                <a16:creationId xmlns:a16="http://schemas.microsoft.com/office/drawing/2014/main" id="{521C32CF-73F3-9391-26BC-CFA5F5E30CC9}"/>
              </a:ext>
            </a:extLst>
          </p:cNvPr>
          <p:cNvSpPr/>
          <p:nvPr/>
        </p:nvSpPr>
        <p:spPr>
          <a:xfrm>
            <a:off x="3470790" y="1462880"/>
            <a:ext cx="372431" cy="387619"/>
          </a:xfrm>
          <a:prstGeom prst="rightArrow">
            <a:avLst/>
          </a:prstGeom>
          <a:solidFill>
            <a:schemeClr val="accent6"/>
          </a:solidFill>
          <a:ln w="15875">
            <a:solidFill>
              <a:schemeClr val="tx2"/>
            </a:solidFill>
          </a:ln>
        </p:spPr>
        <p:style>
          <a:lnRef idx="2">
            <a:schemeClr val="accent3"/>
          </a:lnRef>
          <a:fillRef idx="1">
            <a:schemeClr val="lt1"/>
          </a:fillRef>
          <a:effectRef idx="0">
            <a:schemeClr val="accent3"/>
          </a:effectRef>
          <a:fontRef idx="minor">
            <a:schemeClr val="dk1"/>
          </a:fontRef>
        </p:style>
        <p:txBody>
          <a:bodyPr lIns="98901" tIns="107291" rIns="98901" bIns="0" rtlCol="0" anchor="ctr"/>
          <a:lstStyle/>
          <a:p>
            <a:pPr algn="ctr" defTabSz="989027">
              <a:defRPr/>
            </a:pPr>
            <a:endParaRPr lang="ja-JP" altLang="en-US" sz="1192" b="1">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テキスト ボックス 112">
            <a:extLst>
              <a:ext uri="{FF2B5EF4-FFF2-40B4-BE49-F238E27FC236}">
                <a16:creationId xmlns:a16="http://schemas.microsoft.com/office/drawing/2014/main" id="{BBABBF1C-C9C7-C55C-67F4-FC2C997D302E}"/>
              </a:ext>
            </a:extLst>
          </p:cNvPr>
          <p:cNvSpPr txBox="1"/>
          <p:nvPr/>
        </p:nvSpPr>
        <p:spPr>
          <a:xfrm>
            <a:off x="3937454" y="1420605"/>
            <a:ext cx="2410484" cy="643474"/>
          </a:xfrm>
          <a:prstGeom prst="rect">
            <a:avLst/>
          </a:prstGeom>
          <a:noFill/>
        </p:spPr>
        <p:txBody>
          <a:bodyPr wrap="square" rtlCol="0">
            <a:noAutofit/>
          </a:bodyPr>
          <a:lstStyle/>
          <a:p>
            <a:pPr algn="ctr" defTabSz="989027">
              <a:defRPr/>
            </a:pPr>
            <a:r>
              <a:rPr lang="ja-JP" altLang="en-US" sz="1192" dirty="0">
                <a:solidFill>
                  <a:prstClr val="black"/>
                </a:solidFill>
                <a:latin typeface="メイリオ" panose="020B0604030504040204" pitchFamily="50" charset="-128"/>
                <a:ea typeface="メイリオ" panose="020B0604030504040204" pitchFamily="50" charset="-128"/>
              </a:rPr>
              <a:t>事業主の皆様の</a:t>
            </a:r>
            <a:endParaRPr lang="en-US" altLang="ja-JP" sz="1192" dirty="0">
              <a:solidFill>
                <a:prstClr val="black"/>
              </a:solidFill>
              <a:latin typeface="メイリオ" panose="020B0604030504040204" pitchFamily="50" charset="-128"/>
              <a:ea typeface="メイリオ" panose="020B0604030504040204" pitchFamily="50" charset="-128"/>
            </a:endParaRPr>
          </a:p>
          <a:p>
            <a:pPr algn="ctr" defTabSz="989027">
              <a:defRPr/>
            </a:pPr>
            <a:r>
              <a:rPr lang="ja-JP" altLang="en-US" sz="1390" b="1" dirty="0">
                <a:solidFill>
                  <a:prstClr val="black"/>
                </a:solidFill>
                <a:latin typeface="メイリオ" panose="020B0604030504040204" pitchFamily="50" charset="-128"/>
                <a:ea typeface="メイリオ" panose="020B0604030504040204" pitchFamily="50" charset="-128"/>
              </a:rPr>
              <a:t>人手不足の解消へ！</a:t>
            </a:r>
          </a:p>
        </p:txBody>
      </p:sp>
      <p:sp>
        <p:nvSpPr>
          <p:cNvPr id="114" name="四角形: 角を丸くする 113">
            <a:extLst>
              <a:ext uri="{FF2B5EF4-FFF2-40B4-BE49-F238E27FC236}">
                <a16:creationId xmlns:a16="http://schemas.microsoft.com/office/drawing/2014/main" id="{4DC48019-DB6D-3267-83ED-274A9F66B68D}"/>
              </a:ext>
            </a:extLst>
          </p:cNvPr>
          <p:cNvSpPr/>
          <p:nvPr/>
        </p:nvSpPr>
        <p:spPr>
          <a:xfrm>
            <a:off x="125629" y="1341440"/>
            <a:ext cx="3321805" cy="645925"/>
          </a:xfrm>
          <a:prstGeom prst="roundRect">
            <a:avLst/>
          </a:prstGeom>
          <a:noFill/>
          <a:ln w="15875">
            <a:solidFill>
              <a:schemeClr val="tx2"/>
            </a:solidFill>
          </a:ln>
        </p:spPr>
        <p:style>
          <a:lnRef idx="2">
            <a:schemeClr val="accent3"/>
          </a:lnRef>
          <a:fillRef idx="1">
            <a:schemeClr val="lt1"/>
          </a:fillRef>
          <a:effectRef idx="0">
            <a:schemeClr val="accent3"/>
          </a:effectRef>
          <a:fontRef idx="minor">
            <a:schemeClr val="dk1"/>
          </a:fontRef>
        </p:style>
        <p:txBody>
          <a:bodyPr lIns="98901" tIns="107291" rIns="98901" bIns="0" rtlCol="0" anchor="ctr"/>
          <a:lstStyle/>
          <a:p>
            <a:pPr algn="ctr" defTabSz="989027">
              <a:defRPr/>
            </a:pPr>
            <a:endParaRPr lang="ja-JP" altLang="en-US" sz="1192" b="1">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361FA5B3-8A3E-A734-334B-455DF1532463}"/>
              </a:ext>
            </a:extLst>
          </p:cNvPr>
          <p:cNvSpPr txBox="1"/>
          <p:nvPr/>
        </p:nvSpPr>
        <p:spPr>
          <a:xfrm>
            <a:off x="-12087" y="7066102"/>
            <a:ext cx="7338187" cy="497508"/>
          </a:xfrm>
          <a:prstGeom prst="rect">
            <a:avLst/>
          </a:prstGeom>
          <a:noFill/>
        </p:spPr>
        <p:txBody>
          <a:bodyPr wrap="square">
            <a:spAutoFit/>
          </a:bodyPr>
          <a:lstStyle/>
          <a:p>
            <a:pPr marL="82010" defTabSz="989027">
              <a:defRPr/>
            </a:pPr>
            <a:r>
              <a:rPr lang="en-US" altLang="ja-JP"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993"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日まで</a:t>
            </a:r>
            <a:r>
              <a:rPr lang="ja-JP" altLang="en-US" sz="993"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に取組を開始する場合</a:t>
            </a:r>
            <a:endParaRPr lang="en-US" altLang="ja-JP" sz="993"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marL="82010" defTabSz="989027">
              <a:spcBef>
                <a:spcPts val="298"/>
              </a:spcBef>
              <a:defRPr/>
            </a:pPr>
            <a:r>
              <a:rPr lang="ja-JP" altLang="en-US" sz="139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キャリアアップ計画書は</a:t>
            </a:r>
            <a:r>
              <a:rPr lang="en-US" altLang="ja-JP" sz="139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39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（令和６）年１月までに管轄労働局に提出してください</a:t>
            </a:r>
            <a:endParaRPr lang="en-US" altLang="ja-JP" sz="139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フローチャート: 処理 13">
            <a:extLst>
              <a:ext uri="{FF2B5EF4-FFF2-40B4-BE49-F238E27FC236}">
                <a16:creationId xmlns:a16="http://schemas.microsoft.com/office/drawing/2014/main" id="{C009591B-625C-FF4F-6306-12B71F2DE88D}"/>
              </a:ext>
            </a:extLst>
          </p:cNvPr>
          <p:cNvSpPr/>
          <p:nvPr/>
        </p:nvSpPr>
        <p:spPr>
          <a:xfrm>
            <a:off x="84172" y="6569660"/>
            <a:ext cx="445118" cy="412642"/>
          </a:xfrm>
          <a:prstGeom prst="flowChartProcess">
            <a:avLst/>
          </a:prstGeom>
          <a:solidFill>
            <a:schemeClr val="tx2"/>
          </a:solidFill>
          <a:ln>
            <a:solidFill>
              <a:schemeClr val="tx2"/>
            </a:solidFill>
          </a:ln>
        </p:spPr>
        <p:style>
          <a:lnRef idx="2">
            <a:schemeClr val="accent3"/>
          </a:lnRef>
          <a:fillRef idx="1">
            <a:schemeClr val="lt1"/>
          </a:fillRef>
          <a:effectRef idx="0">
            <a:schemeClr val="accent3"/>
          </a:effectRef>
          <a:fontRef idx="minor">
            <a:schemeClr val="dk1"/>
          </a:fontRef>
        </p:style>
        <p:txBody>
          <a:bodyPr lIns="98901" tIns="107291" rIns="98901" bIns="0" rtlCol="0" anchor="ctr"/>
          <a:lstStyle/>
          <a:p>
            <a:pPr algn="ctr" defTabSz="989027">
              <a:defRPr/>
            </a:pPr>
            <a:endParaRPr lang="ja-JP" altLang="en-US" sz="1192" b="1">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a:extLst>
              <a:ext uri="{FF2B5EF4-FFF2-40B4-BE49-F238E27FC236}">
                <a16:creationId xmlns:a16="http://schemas.microsoft.com/office/drawing/2014/main" id="{B556F6D0-6F6F-B945-3ADB-A8A3DD0258C7}"/>
              </a:ext>
            </a:extLst>
          </p:cNvPr>
          <p:cNvSpPr txBox="1"/>
          <p:nvPr/>
        </p:nvSpPr>
        <p:spPr>
          <a:xfrm>
            <a:off x="202518" y="6334151"/>
            <a:ext cx="6730913" cy="210960"/>
          </a:xfrm>
          <a:prstGeom prst="rect">
            <a:avLst/>
          </a:prstGeom>
          <a:noFill/>
        </p:spPr>
        <p:txBody>
          <a:bodyPr wrap="square" rtlCol="0">
            <a:noAutofit/>
          </a:bodyPr>
          <a:lstStyle/>
          <a:p>
            <a:pPr defTabSz="989027"/>
            <a:r>
              <a:rPr lang="en-US" altLang="ja-JP" sz="900" b="1" dirty="0">
                <a:solidFill>
                  <a:prstClr val="black"/>
                </a:solidFill>
                <a:latin typeface="メイリオ" panose="020B0604030504040204" pitchFamily="50" charset="-128"/>
                <a:ea typeface="メイリオ" panose="020B0604030504040204" pitchFamily="50" charset="-128"/>
              </a:rPr>
              <a:t>※2023</a:t>
            </a:r>
            <a:r>
              <a:rPr lang="ja-JP" altLang="en-US" sz="900" b="1" dirty="0">
                <a:solidFill>
                  <a:prstClr val="black"/>
                </a:solidFill>
                <a:latin typeface="メイリオ" panose="020B0604030504040204" pitchFamily="50" charset="-128"/>
                <a:ea typeface="メイリオ" panose="020B0604030504040204" pitchFamily="50" charset="-128"/>
              </a:rPr>
              <a:t>（</a:t>
            </a:r>
            <a:r>
              <a:rPr lang="ja-JP" altLang="en-US" sz="900" b="1" u="sng" dirty="0">
                <a:solidFill>
                  <a:prstClr val="black"/>
                </a:solidFill>
                <a:latin typeface="メイリオ" panose="020B0604030504040204" pitchFamily="50" charset="-128"/>
                <a:ea typeface="メイリオ" panose="020B0604030504040204" pitchFamily="50" charset="-128"/>
              </a:rPr>
              <a:t>令和５）年</a:t>
            </a:r>
            <a:r>
              <a:rPr lang="en-US" altLang="ja-JP" sz="900" b="1" u="sng" dirty="0">
                <a:solidFill>
                  <a:prstClr val="black"/>
                </a:solidFill>
                <a:latin typeface="メイリオ" panose="020B0604030504040204" pitchFamily="50" charset="-128"/>
                <a:ea typeface="メイリオ" panose="020B0604030504040204" pitchFamily="50" charset="-128"/>
              </a:rPr>
              <a:t>10</a:t>
            </a:r>
            <a:r>
              <a:rPr lang="ja-JP" altLang="en-US" sz="900" b="1" u="sng" dirty="0">
                <a:solidFill>
                  <a:prstClr val="black"/>
                </a:solidFill>
                <a:latin typeface="メイリオ" panose="020B0604030504040204" pitchFamily="50" charset="-128"/>
                <a:ea typeface="メイリオ" panose="020B0604030504040204" pitchFamily="50" charset="-128"/>
              </a:rPr>
              <a:t>月１日から</a:t>
            </a:r>
            <a:r>
              <a:rPr lang="en-US" altLang="ja-JP" sz="900" b="1" u="sng">
                <a:solidFill>
                  <a:prstClr val="black"/>
                </a:solidFill>
                <a:latin typeface="メイリオ" panose="020B0604030504040204" pitchFamily="50" charset="-128"/>
                <a:ea typeface="メイリオ" panose="020B0604030504040204" pitchFamily="50" charset="-128"/>
              </a:rPr>
              <a:t>2026</a:t>
            </a:r>
            <a:r>
              <a:rPr lang="ja-JP" altLang="en-US" sz="900" b="1" u="sng">
                <a:solidFill>
                  <a:prstClr val="black"/>
                </a:solidFill>
                <a:latin typeface="メイリオ" panose="020B0604030504040204" pitchFamily="50" charset="-128"/>
                <a:ea typeface="メイリオ" panose="020B0604030504040204" pitchFamily="50" charset="-128"/>
              </a:rPr>
              <a:t>（</a:t>
            </a:r>
            <a:r>
              <a:rPr lang="ja-JP" altLang="en-US" sz="900" b="1" u="sng" dirty="0">
                <a:solidFill>
                  <a:prstClr val="black"/>
                </a:solidFill>
                <a:latin typeface="メイリオ" panose="020B0604030504040204" pitchFamily="50" charset="-128"/>
                <a:ea typeface="メイリオ" panose="020B0604030504040204" pitchFamily="50" charset="-128"/>
              </a:rPr>
              <a:t>令和８）年３月</a:t>
            </a:r>
            <a:r>
              <a:rPr lang="en-US" altLang="ja-JP" sz="900" b="1" u="sng" dirty="0">
                <a:solidFill>
                  <a:prstClr val="black"/>
                </a:solidFill>
                <a:latin typeface="メイリオ" panose="020B0604030504040204" pitchFamily="50" charset="-128"/>
                <a:ea typeface="メイリオ" panose="020B0604030504040204" pitchFamily="50" charset="-128"/>
              </a:rPr>
              <a:t>31</a:t>
            </a:r>
            <a:r>
              <a:rPr lang="ja-JP" altLang="en-US" sz="900" b="1" u="sng" dirty="0">
                <a:solidFill>
                  <a:prstClr val="black"/>
                </a:solidFill>
                <a:latin typeface="メイリオ" panose="020B0604030504040204" pitchFamily="50" charset="-128"/>
                <a:ea typeface="メイリオ" panose="020B0604030504040204" pitchFamily="50" charset="-128"/>
              </a:rPr>
              <a:t>日まで</a:t>
            </a:r>
            <a:r>
              <a:rPr lang="ja-JP" altLang="en-US" sz="900" b="1" dirty="0">
                <a:solidFill>
                  <a:prstClr val="black"/>
                </a:solidFill>
                <a:latin typeface="メイリオ" panose="020B0604030504040204" pitchFamily="50" charset="-128"/>
                <a:ea typeface="メイリオ" panose="020B0604030504040204" pitchFamily="50" charset="-128"/>
              </a:rPr>
              <a:t>の間に</a:t>
            </a:r>
            <a:r>
              <a:rPr lang="ja-JP" altLang="en-US" sz="900" b="1" u="sng" dirty="0">
                <a:solidFill>
                  <a:prstClr val="black"/>
                </a:solidFill>
                <a:latin typeface="メイリオ" panose="020B0604030504040204" pitchFamily="50" charset="-128"/>
                <a:ea typeface="メイリオ" panose="020B0604030504040204" pitchFamily="50" charset="-128"/>
              </a:rPr>
              <a:t>新たに社会保険の適用となった労働者</a:t>
            </a:r>
            <a:r>
              <a:rPr lang="ja-JP" altLang="en-US" sz="900" b="1" dirty="0">
                <a:solidFill>
                  <a:prstClr val="black"/>
                </a:solidFill>
                <a:latin typeface="メイリオ" panose="020B0604030504040204" pitchFamily="50" charset="-128"/>
                <a:ea typeface="メイリオ" panose="020B0604030504040204" pitchFamily="50" charset="-128"/>
              </a:rPr>
              <a:t>が対象です。</a:t>
            </a:r>
            <a:endParaRPr lang="en-US" altLang="ja-JP" sz="900" b="1" dirty="0">
              <a:solidFill>
                <a:prstClr val="black"/>
              </a:solidFill>
              <a:latin typeface="メイリオ" panose="020B0604030504040204" pitchFamily="50" charset="-128"/>
              <a:ea typeface="メイリオ" panose="020B0604030504040204" pitchFamily="50" charset="-128"/>
            </a:endParaRPr>
          </a:p>
        </p:txBody>
      </p:sp>
      <p:sp>
        <p:nvSpPr>
          <p:cNvPr id="32" name="フローチャート: 処理 31">
            <a:extLst>
              <a:ext uri="{FF2B5EF4-FFF2-40B4-BE49-F238E27FC236}">
                <a16:creationId xmlns:a16="http://schemas.microsoft.com/office/drawing/2014/main" id="{5C8EC571-7815-3B70-156F-B144613E5F69}"/>
              </a:ext>
            </a:extLst>
          </p:cNvPr>
          <p:cNvSpPr/>
          <p:nvPr/>
        </p:nvSpPr>
        <p:spPr>
          <a:xfrm>
            <a:off x="59447" y="2359032"/>
            <a:ext cx="445118" cy="412642"/>
          </a:xfrm>
          <a:prstGeom prst="flowChartProcess">
            <a:avLst/>
          </a:prstGeom>
          <a:solidFill>
            <a:schemeClr val="tx2"/>
          </a:solidFill>
          <a:ln>
            <a:solidFill>
              <a:schemeClr val="tx2"/>
            </a:solidFill>
          </a:ln>
        </p:spPr>
        <p:style>
          <a:lnRef idx="2">
            <a:schemeClr val="accent3"/>
          </a:lnRef>
          <a:fillRef idx="1">
            <a:schemeClr val="lt1"/>
          </a:fillRef>
          <a:effectRef idx="0">
            <a:schemeClr val="accent3"/>
          </a:effectRef>
          <a:fontRef idx="minor">
            <a:schemeClr val="dk1"/>
          </a:fontRef>
        </p:style>
        <p:txBody>
          <a:bodyPr lIns="98901" tIns="107291" rIns="98901" bIns="0" rtlCol="0" anchor="ctr"/>
          <a:lstStyle/>
          <a:p>
            <a:pPr algn="ctr" defTabSz="989027">
              <a:defRPr/>
            </a:pPr>
            <a:endParaRPr lang="ja-JP" altLang="en-US" sz="1192" b="1">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2" name="図 41" descr="図形&#10;&#10;低い精度で自動的に生成された説明">
            <a:extLst>
              <a:ext uri="{FF2B5EF4-FFF2-40B4-BE49-F238E27FC236}">
                <a16:creationId xmlns:a16="http://schemas.microsoft.com/office/drawing/2014/main" id="{BECB149A-3780-8293-E4C7-44EC0D09A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5264" y="-62603"/>
            <a:ext cx="2782642" cy="406518"/>
          </a:xfrm>
          <a:prstGeom prst="rect">
            <a:avLst/>
          </a:prstGeom>
        </p:spPr>
      </p:pic>
      <p:sp>
        <p:nvSpPr>
          <p:cNvPr id="22" name="テキスト ボックス 21">
            <a:extLst>
              <a:ext uri="{FF2B5EF4-FFF2-40B4-BE49-F238E27FC236}">
                <a16:creationId xmlns:a16="http://schemas.microsoft.com/office/drawing/2014/main" id="{653824DD-4B9A-079E-9F77-4E528FFFBF54}"/>
              </a:ext>
            </a:extLst>
          </p:cNvPr>
          <p:cNvSpPr txBox="1"/>
          <p:nvPr/>
        </p:nvSpPr>
        <p:spPr>
          <a:xfrm>
            <a:off x="6248730" y="219641"/>
            <a:ext cx="1152128" cy="252028"/>
          </a:xfrm>
          <a:prstGeom prst="rect">
            <a:avLst/>
          </a:prstGeom>
          <a:noFill/>
        </p:spPr>
        <p:txBody>
          <a:bodyPr wrap="square" rtlCol="0">
            <a:noAutofit/>
          </a:bodyPr>
          <a:lstStyle/>
          <a:p>
            <a:r>
              <a:rPr kumimoji="1" lang="ja-JP" altLang="en-US" sz="600" dirty="0"/>
              <a:t>ＬＬ０５１０２０　Ｎｏ．１７</a:t>
            </a:r>
          </a:p>
        </p:txBody>
      </p:sp>
    </p:spTree>
    <p:extLst>
      <p:ext uri="{BB962C8B-B14F-4D97-AF65-F5344CB8AC3E}">
        <p14:creationId xmlns:p14="http://schemas.microsoft.com/office/powerpoint/2010/main" val="57985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29922C18-1AB3-4731-2940-98AC92AF87C3}"/>
              </a:ext>
            </a:extLst>
          </p:cNvPr>
          <p:cNvSpPr/>
          <p:nvPr/>
        </p:nvSpPr>
        <p:spPr>
          <a:xfrm>
            <a:off x="1207910" y="3660860"/>
            <a:ext cx="3940103" cy="950119"/>
          </a:xfrm>
          <a:prstGeom prst="roundRect">
            <a:avLst/>
          </a:prstGeom>
          <a:solidFill>
            <a:srgbClr val="FFC000">
              <a:lumMod val="20000"/>
              <a:lumOff val="80000"/>
            </a:srgbClr>
          </a:solidFill>
          <a:ln w="38100" cap="flat" cmpd="sng" algn="ctr">
            <a:solidFill>
              <a:schemeClr val="tx2"/>
            </a:solidFill>
            <a:prstDash val="solid"/>
            <a:miter lim="800000"/>
          </a:ln>
          <a:effectLst/>
        </p:spPr>
        <p:txBody>
          <a:bodyPr rtlCol="0" anchor="ctr"/>
          <a:lstStyle/>
          <a:p>
            <a:pPr marL="0" marR="0" lvl="0" indent="0" algn="just" defTabSz="457200" rtl="0" eaLnBrk="1" fontAlgn="auto" latinLnBrk="0" hangingPunct="1">
              <a:lnSpc>
                <a:spcPts val="600"/>
              </a:lnSpc>
              <a:spcBef>
                <a:spcPts val="0"/>
              </a:spcBef>
              <a:spcAft>
                <a:spcPts val="0"/>
              </a:spcAft>
              <a:buClrTx/>
              <a:buSzTx/>
              <a:buFontTx/>
              <a:buNone/>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15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その労働者の社会保険加入日から最長２年間の手当</a:t>
            </a:r>
            <a:r>
              <a:rPr kumimoji="0" lang="en-US" altLang="ja-JP" sz="1400" b="0" i="0" u="none" strike="noStrike" kern="0" cap="none" spc="-70" normalizeH="0" baseline="3000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0" cap="none" spc="-70" normalizeH="0" baseline="3000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３</a:t>
            </a:r>
            <a:r>
              <a:rPr kumimoji="0" lang="ja-JP" altLang="en-US" sz="1400" b="0" i="0" u="none" strike="noStrike" kern="0" cap="none" spc="-15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等の支給後の働き方について、労使で話し合いを行う予定ですか。</a:t>
            </a:r>
            <a:endParaRPr kumimoji="0" lang="en-US" altLang="ja-JP" sz="1400" b="0" i="0" u="none" strike="noStrike" kern="0" cap="none" spc="-15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CDE82217-EF77-8C34-7318-FBD5F2275B66}"/>
              </a:ext>
            </a:extLst>
          </p:cNvPr>
          <p:cNvSpPr>
            <a:spLocks noGrp="1"/>
          </p:cNvSpPr>
          <p:nvPr>
            <p:ph type="sldNum" sz="quarter" idx="12"/>
          </p:nvPr>
        </p:nvSpPr>
        <p:spPr>
          <a:xfrm>
            <a:off x="5513680" y="9782900"/>
            <a:ext cx="1680210" cy="550138"/>
          </a:xfrm>
        </p:spPr>
        <p:txBody>
          <a:bodyPr/>
          <a:lstStyle/>
          <a:p>
            <a:pPr marL="0" marR="0" lvl="0" indent="0" algn="r" defTabSz="995549" rtl="0" eaLnBrk="1" fontAlgn="auto" latinLnBrk="0" hangingPunct="1">
              <a:lnSpc>
                <a:spcPct val="100000"/>
              </a:lnSpc>
              <a:spcBef>
                <a:spcPts val="0"/>
              </a:spcBef>
              <a:spcAft>
                <a:spcPts val="0"/>
              </a:spcAft>
              <a:buClrTx/>
              <a:buSzTx/>
              <a:buFontTx/>
              <a:buNone/>
              <a:tabLst/>
              <a:defRPr/>
            </a:pPr>
            <a:fld id="{5257D7FA-C634-4D74-AC8F-65C7EB806FB4}" type="slidenum">
              <a:rPr kumimoji="1" lang="ja-JP" altLang="en-US"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95549" rtl="0" eaLnBrk="1" fontAlgn="auto" latinLnBrk="0" hangingPunct="1">
                <a:lnSpc>
                  <a:spcPct val="100000"/>
                </a:lnSpc>
                <a:spcBef>
                  <a:spcPts val="0"/>
                </a:spcBef>
                <a:spcAft>
                  <a:spcPts val="0"/>
                </a:spcAft>
                <a:buClrTx/>
                <a:buSzTx/>
                <a:buFontTx/>
                <a:buNone/>
                <a:tabLst/>
                <a:defRPr/>
              </a:pPr>
              <a:t>2</a:t>
            </a:fld>
            <a:endParaRPr kumimoji="1" lang="ja-JP" altLang="en-US"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grpSp>
        <p:nvGrpSpPr>
          <p:cNvPr id="6" name="グループ化 5">
            <a:extLst>
              <a:ext uri="{FF2B5EF4-FFF2-40B4-BE49-F238E27FC236}">
                <a16:creationId xmlns:a16="http://schemas.microsoft.com/office/drawing/2014/main" id="{70A944D6-474A-E911-DB8C-14686A990C5C}"/>
              </a:ext>
            </a:extLst>
          </p:cNvPr>
          <p:cNvGrpSpPr/>
          <p:nvPr/>
        </p:nvGrpSpPr>
        <p:grpSpPr>
          <a:xfrm>
            <a:off x="138952" y="17947"/>
            <a:ext cx="6950729" cy="524594"/>
            <a:chOff x="532345" y="2885845"/>
            <a:chExt cx="5825511" cy="463753"/>
          </a:xfrm>
        </p:grpSpPr>
        <p:sp>
          <p:nvSpPr>
            <p:cNvPr id="8" name="フローチャート: 処理 7">
              <a:extLst>
                <a:ext uri="{FF2B5EF4-FFF2-40B4-BE49-F238E27FC236}">
                  <a16:creationId xmlns:a16="http://schemas.microsoft.com/office/drawing/2014/main" id="{B5CDF775-E29F-4AB6-AF48-A0865127F00F}"/>
                </a:ext>
              </a:extLst>
            </p:cNvPr>
            <p:cNvSpPr/>
            <p:nvPr/>
          </p:nvSpPr>
          <p:spPr>
            <a:xfrm>
              <a:off x="532345" y="2885845"/>
              <a:ext cx="456219" cy="463753"/>
            </a:xfrm>
            <a:prstGeom prst="flowChartProcess">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3399"/>
                </a:solidFill>
                <a:effectLst/>
                <a:uLnTx/>
                <a:uFillTx/>
                <a:latin typeface="メイリオ" pitchFamily="50" charset="-128"/>
                <a:ea typeface="メイリオ" pitchFamily="50" charset="-128"/>
                <a:cs typeface="メイリオ" pitchFamily="50" charset="-128"/>
              </a:endParaRPr>
            </a:p>
          </p:txBody>
        </p:sp>
        <p:cxnSp>
          <p:nvCxnSpPr>
            <p:cNvPr id="9" name="直線コネクタ 8">
              <a:extLst>
                <a:ext uri="{FF2B5EF4-FFF2-40B4-BE49-F238E27FC236}">
                  <a16:creationId xmlns:a16="http://schemas.microsoft.com/office/drawing/2014/main" id="{20C82B08-86B9-D992-5915-FC2C2C0ED0DA}"/>
                </a:ext>
              </a:extLst>
            </p:cNvPr>
            <p:cNvCxnSpPr>
              <a:cxnSpLocks/>
            </p:cNvCxnSpPr>
            <p:nvPr/>
          </p:nvCxnSpPr>
          <p:spPr>
            <a:xfrm>
              <a:off x="533985" y="3330315"/>
              <a:ext cx="5823871" cy="0"/>
            </a:xfrm>
            <a:prstGeom prst="line">
              <a:avLst/>
            </a:prstGeom>
            <a:ln w="57150">
              <a:solidFill>
                <a:schemeClr val="tx2"/>
              </a:solidFill>
            </a:ln>
          </p:spPr>
          <p:style>
            <a:lnRef idx="1">
              <a:schemeClr val="accent3"/>
            </a:lnRef>
            <a:fillRef idx="0">
              <a:schemeClr val="accent3"/>
            </a:fillRef>
            <a:effectRef idx="0">
              <a:schemeClr val="accent3"/>
            </a:effectRef>
            <a:fontRef idx="minor">
              <a:schemeClr val="tx1"/>
            </a:fontRef>
          </p:style>
        </p:cxnSp>
      </p:grpSp>
      <p:sp>
        <p:nvSpPr>
          <p:cNvPr id="7" name="テキスト ボックス 6">
            <a:extLst>
              <a:ext uri="{FF2B5EF4-FFF2-40B4-BE49-F238E27FC236}">
                <a16:creationId xmlns:a16="http://schemas.microsoft.com/office/drawing/2014/main" id="{77E5DF82-F053-4BC3-B0C4-AEC14C1A1E3D}"/>
              </a:ext>
            </a:extLst>
          </p:cNvPr>
          <p:cNvSpPr txBox="1"/>
          <p:nvPr/>
        </p:nvSpPr>
        <p:spPr>
          <a:xfrm>
            <a:off x="655558" y="89955"/>
            <a:ext cx="6542079" cy="435588"/>
          </a:xfrm>
          <a:prstGeom prst="rect">
            <a:avLst/>
          </a:prstGeom>
          <a:noFill/>
          <a:ln>
            <a:noFill/>
          </a:ln>
        </p:spPr>
        <p:txBody>
          <a:bodyPr wrap="square" rtlCol="0">
            <a:noAutofit/>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srgbClr val="003399"/>
                </a:solidFill>
                <a:effectLst/>
                <a:uLnTx/>
                <a:uFillTx/>
                <a:latin typeface="メイリオ" pitchFamily="50" charset="-128"/>
                <a:ea typeface="メイリオ" pitchFamily="50" charset="-128"/>
                <a:cs typeface="メイリオ" pitchFamily="50" charset="-128"/>
              </a:rPr>
              <a:t>対象となる労働者をチェックしましょう！</a:t>
            </a:r>
          </a:p>
        </p:txBody>
      </p:sp>
      <p:sp>
        <p:nvSpPr>
          <p:cNvPr id="17" name="四角形: 角を丸くする 16">
            <a:extLst>
              <a:ext uri="{FF2B5EF4-FFF2-40B4-BE49-F238E27FC236}">
                <a16:creationId xmlns:a16="http://schemas.microsoft.com/office/drawing/2014/main" id="{30B0E16E-5A3C-E808-2ABF-E9F9C5A6B32F}"/>
              </a:ext>
            </a:extLst>
          </p:cNvPr>
          <p:cNvSpPr/>
          <p:nvPr/>
        </p:nvSpPr>
        <p:spPr>
          <a:xfrm>
            <a:off x="447197" y="614735"/>
            <a:ext cx="6336196" cy="523623"/>
          </a:xfrm>
          <a:prstGeom prst="roundRect">
            <a:avLst/>
          </a:prstGeom>
          <a:solidFill>
            <a:srgbClr val="FFC000">
              <a:lumMod val="20000"/>
              <a:lumOff val="80000"/>
            </a:srgbClr>
          </a:solidFill>
          <a:ln w="38100" cap="flat" cmpd="sng" algn="ctr">
            <a:solidFill>
              <a:schemeClr val="tx2"/>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雇用している短時間労働者の中に、</a:t>
            </a:r>
            <a:r>
              <a:rPr kumimoji="0" lang="en-US" altLang="ja-JP"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2023</a:t>
            </a: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（令和</a:t>
            </a:r>
            <a:r>
              <a:rPr kumimoji="0" lang="en-US" altLang="ja-JP"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5</a:t>
            </a: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）年</a:t>
            </a:r>
            <a:r>
              <a:rPr kumimoji="0" lang="en-US" altLang="ja-JP"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10</a:t>
            </a: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月以降、</a:t>
            </a:r>
            <a:endParaRPr kumimoji="0" lang="en-US" altLang="ja-JP"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新たに社会保険の被保険者の要件</a:t>
            </a:r>
            <a:r>
              <a:rPr kumimoji="0" lang="en-US" altLang="ja-JP" sz="1400" b="0" i="0" u="none" strike="noStrike" kern="0" cap="none" spc="0" normalizeH="0" baseline="3000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0" cap="none" spc="0" normalizeH="0" baseline="3000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１</a:t>
            </a: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を満たす方はいますか。</a:t>
            </a:r>
          </a:p>
        </p:txBody>
      </p:sp>
      <p:sp>
        <p:nvSpPr>
          <p:cNvPr id="18" name="楕円 17">
            <a:extLst>
              <a:ext uri="{FF2B5EF4-FFF2-40B4-BE49-F238E27FC236}">
                <a16:creationId xmlns:a16="http://schemas.microsoft.com/office/drawing/2014/main" id="{18054483-CF90-B963-CD85-1C53088E93E2}"/>
              </a:ext>
            </a:extLst>
          </p:cNvPr>
          <p:cNvSpPr/>
          <p:nvPr/>
        </p:nvSpPr>
        <p:spPr>
          <a:xfrm>
            <a:off x="5650492" y="1031339"/>
            <a:ext cx="1135907" cy="291876"/>
          </a:xfrm>
          <a:prstGeom prst="ellipse">
            <a:avLst/>
          </a:prstGeom>
          <a:solidFill>
            <a:srgbClr val="4F81BD"/>
          </a:solidFill>
          <a:ln w="28575" cap="flat" cmpd="sng" algn="ctr">
            <a:solidFill>
              <a:srgbClr val="4F81BD"/>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いいえ</a:t>
            </a:r>
          </a:p>
        </p:txBody>
      </p:sp>
      <p:sp>
        <p:nvSpPr>
          <p:cNvPr id="29" name="四角形: 角を丸くする 28">
            <a:extLst>
              <a:ext uri="{FF2B5EF4-FFF2-40B4-BE49-F238E27FC236}">
                <a16:creationId xmlns:a16="http://schemas.microsoft.com/office/drawing/2014/main" id="{034B86BB-5953-E389-5CD0-B46B479B3927}"/>
              </a:ext>
            </a:extLst>
          </p:cNvPr>
          <p:cNvSpPr/>
          <p:nvPr/>
        </p:nvSpPr>
        <p:spPr>
          <a:xfrm>
            <a:off x="431892" y="2659854"/>
            <a:ext cx="4716121" cy="634970"/>
          </a:xfrm>
          <a:prstGeom prst="roundRect">
            <a:avLst/>
          </a:prstGeom>
          <a:solidFill>
            <a:srgbClr val="FFC000">
              <a:lumMod val="20000"/>
              <a:lumOff val="80000"/>
            </a:srgbClr>
          </a:solidFill>
          <a:ln w="38100" cap="flat" cmpd="sng" algn="ctr">
            <a:solidFill>
              <a:schemeClr val="tx2"/>
            </a:solidFill>
            <a:prstDash val="solid"/>
            <a:miter lim="800000"/>
          </a:ln>
          <a:effectLst/>
        </p:spPr>
        <p:txBody>
          <a:bodyPr rtlCol="0" anchor="ctr"/>
          <a:lstStyle/>
          <a:p>
            <a:pPr marL="0" marR="0" lvl="0" indent="0" algn="just" defTabSz="457200" rtl="0" eaLnBrk="1" fontAlgn="auto" latinLnBrk="0" hangingPunct="1">
              <a:lnSpc>
                <a:spcPts val="1000"/>
              </a:lnSpc>
              <a:spcBef>
                <a:spcPts val="0"/>
              </a:spcBef>
              <a:spcAft>
                <a:spcPts val="0"/>
              </a:spcAft>
              <a:buClrTx/>
              <a:buSzTx/>
              <a:buFontTx/>
              <a:buNone/>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その労働者は、社会保険加入日から２か月以内に、週所定労働時間を一定時間延長すること</a:t>
            </a:r>
            <a:r>
              <a:rPr kumimoji="0" lang="en-US" altLang="ja-JP" sz="1400" b="0" i="0" u="none" strike="noStrike" kern="0" cap="none" spc="-70" normalizeH="0" baseline="3000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0" cap="none" spc="-70" normalizeH="0" baseline="3000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２</a:t>
            </a: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ができますか。</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37" name="四角形: 角を丸くする 36">
            <a:extLst>
              <a:ext uri="{FF2B5EF4-FFF2-40B4-BE49-F238E27FC236}">
                <a16:creationId xmlns:a16="http://schemas.microsoft.com/office/drawing/2014/main" id="{7FD7649C-B934-54F9-D4D3-BD19A3FBEC66}"/>
              </a:ext>
            </a:extLst>
          </p:cNvPr>
          <p:cNvSpPr/>
          <p:nvPr/>
        </p:nvSpPr>
        <p:spPr>
          <a:xfrm>
            <a:off x="1613908" y="4853151"/>
            <a:ext cx="3128105" cy="987264"/>
          </a:xfrm>
          <a:prstGeom prst="roundRect">
            <a:avLst/>
          </a:prstGeom>
          <a:solidFill>
            <a:srgbClr val="FFC000">
              <a:lumMod val="20000"/>
              <a:lumOff val="80000"/>
            </a:srgbClr>
          </a:solidFill>
          <a:ln w="38100" cap="flat" cmpd="sng" algn="ctr">
            <a:solidFill>
              <a:schemeClr val="tx2"/>
            </a:solidFill>
            <a:prstDash val="solid"/>
            <a:miter lim="800000"/>
          </a:ln>
          <a:effectLst/>
        </p:spPr>
        <p:txBody>
          <a:bodyPr rtlCol="0" anchor="ctr"/>
          <a:lstStyle/>
          <a:p>
            <a:pPr marL="0" marR="0" lvl="0" indent="0" algn="just" defTabSz="457200" rtl="0" eaLnBrk="1" fontAlgn="auto" latinLnBrk="0" hangingPunct="1">
              <a:lnSpc>
                <a:spcPts val="6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a:t>
            </a:r>
            <a:endParaRPr kumimoji="0" lang="en-US" altLang="ja-JP"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15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その労働者は、社会保険加入日から１年が経過した時点で、労働時間の延長ができる見込みですか。</a:t>
            </a:r>
            <a:endParaRPr kumimoji="0" lang="en-US" altLang="ja-JP" sz="1400" b="0" i="0" u="none" strike="noStrike" kern="0" cap="none" spc="-15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41" name="四角形: 角を丸くする 40">
            <a:extLst>
              <a:ext uri="{FF2B5EF4-FFF2-40B4-BE49-F238E27FC236}">
                <a16:creationId xmlns:a16="http://schemas.microsoft.com/office/drawing/2014/main" id="{551FBFC7-F55F-58BC-1284-971BC84E3208}"/>
              </a:ext>
            </a:extLst>
          </p:cNvPr>
          <p:cNvSpPr/>
          <p:nvPr/>
        </p:nvSpPr>
        <p:spPr>
          <a:xfrm>
            <a:off x="3802392" y="6543921"/>
            <a:ext cx="1451300" cy="951897"/>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lIns="36000" rIns="36000"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(1)</a:t>
            </a:r>
            <a:r>
              <a:rPr kumimoji="0" lang="ja-JP" altLang="en-US"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手当等支給</a:t>
            </a:r>
            <a:endPar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a:t>
            </a:r>
            <a:r>
              <a:rPr kumimoji="0" lang="ja-JP" altLang="en-US"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メニュー</a:t>
            </a:r>
            <a:endPar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42" name="四角形: 角を丸くする 41">
            <a:extLst>
              <a:ext uri="{FF2B5EF4-FFF2-40B4-BE49-F238E27FC236}">
                <a16:creationId xmlns:a16="http://schemas.microsoft.com/office/drawing/2014/main" id="{6C565C5D-DC34-2932-6231-600FC1D2121E}"/>
              </a:ext>
            </a:extLst>
          </p:cNvPr>
          <p:cNvSpPr/>
          <p:nvPr/>
        </p:nvSpPr>
        <p:spPr>
          <a:xfrm>
            <a:off x="2066348" y="6538182"/>
            <a:ext cx="1547196" cy="947356"/>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lIns="36000" rIns="36000"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a:t>
            </a:r>
            <a:r>
              <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(1)(2)</a:t>
            </a:r>
            <a:r>
              <a:rPr kumimoji="0" lang="ja-JP" altLang="en-US"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の</a:t>
            </a:r>
            <a:endPar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併用メニュー</a:t>
            </a:r>
            <a:endPar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43" name="四角形: 角を丸くする 42">
            <a:extLst>
              <a:ext uri="{FF2B5EF4-FFF2-40B4-BE49-F238E27FC236}">
                <a16:creationId xmlns:a16="http://schemas.microsoft.com/office/drawing/2014/main" id="{C8ABC38E-1B18-7A6F-489F-3B2373DA5B87}"/>
              </a:ext>
            </a:extLst>
          </p:cNvPr>
          <p:cNvSpPr/>
          <p:nvPr/>
        </p:nvSpPr>
        <p:spPr>
          <a:xfrm>
            <a:off x="373253" y="6533974"/>
            <a:ext cx="1547196" cy="956106"/>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lIns="36000" rIns="36000"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(2)</a:t>
            </a:r>
            <a:r>
              <a:rPr kumimoji="0" lang="ja-JP" altLang="en-US"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労働時間延長</a:t>
            </a:r>
            <a:endPar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メニュー</a:t>
            </a:r>
            <a:endParaRPr kumimoji="0" lang="en-US" altLang="ja-JP" sz="1400" b="1"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44" name="四角形: 角を丸くする 43">
            <a:extLst>
              <a:ext uri="{FF2B5EF4-FFF2-40B4-BE49-F238E27FC236}">
                <a16:creationId xmlns:a16="http://schemas.microsoft.com/office/drawing/2014/main" id="{378997CC-5656-E1F1-9DD2-C06A6D13EA24}"/>
              </a:ext>
            </a:extLst>
          </p:cNvPr>
          <p:cNvSpPr/>
          <p:nvPr/>
        </p:nvSpPr>
        <p:spPr>
          <a:xfrm>
            <a:off x="5594094" y="6541751"/>
            <a:ext cx="1351622" cy="923423"/>
          </a:xfrm>
          <a:prstGeom prst="roundRect">
            <a:avLst/>
          </a:prstGeom>
          <a:solidFill>
            <a:srgbClr val="E7E6E6">
              <a:lumMod val="90000"/>
            </a:srgbClr>
          </a:solidFill>
          <a:ln w="28575" cap="flat" cmpd="sng" algn="ctr">
            <a:solidFill>
              <a:srgbClr val="A5A5A5">
                <a:lumMod val="50000"/>
              </a:srgbClr>
            </a:solidFill>
            <a:prstDash val="sysDash"/>
            <a:miter lim="800000"/>
          </a:ln>
          <a:effectLst/>
        </p:spPr>
        <p:txBody>
          <a:bodyPr lIns="36000" rIns="36000"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本助成金の</a:t>
            </a:r>
            <a:endParaRPr kumimoji="0" lang="en-US" altLang="ja-JP"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支給要件には該当しません。</a:t>
            </a:r>
            <a:endParaRPr kumimoji="0" lang="en-US" altLang="ja-JP" sz="1400" b="0" i="0" u="none" strike="noStrike" kern="0" cap="none" spc="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53" name="矢印: 下 52">
            <a:extLst>
              <a:ext uri="{FF2B5EF4-FFF2-40B4-BE49-F238E27FC236}">
                <a16:creationId xmlns:a16="http://schemas.microsoft.com/office/drawing/2014/main" id="{DFABD487-3D0B-3BA9-0B18-3D60E76B1DBD}"/>
              </a:ext>
            </a:extLst>
          </p:cNvPr>
          <p:cNvSpPr/>
          <p:nvPr/>
        </p:nvSpPr>
        <p:spPr>
          <a:xfrm>
            <a:off x="2597286" y="6065844"/>
            <a:ext cx="379585" cy="337657"/>
          </a:xfrm>
          <a:prstGeom prst="downArrow">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7" name="矢印: 下 66">
            <a:extLst>
              <a:ext uri="{FF2B5EF4-FFF2-40B4-BE49-F238E27FC236}">
                <a16:creationId xmlns:a16="http://schemas.microsoft.com/office/drawing/2014/main" id="{9F683E6D-2793-3A00-C4CC-93729954630E}"/>
              </a:ext>
            </a:extLst>
          </p:cNvPr>
          <p:cNvSpPr/>
          <p:nvPr/>
        </p:nvSpPr>
        <p:spPr>
          <a:xfrm>
            <a:off x="5950486" y="1302267"/>
            <a:ext cx="498779" cy="5112658"/>
          </a:xfrm>
          <a:prstGeom prst="downArrow">
            <a:avLst/>
          </a:prstGeom>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6" name="矢印: 下 75">
            <a:extLst>
              <a:ext uri="{FF2B5EF4-FFF2-40B4-BE49-F238E27FC236}">
                <a16:creationId xmlns:a16="http://schemas.microsoft.com/office/drawing/2014/main" id="{2EB61EB0-6606-B179-8A5F-7A5A2FFF8ADE}"/>
              </a:ext>
            </a:extLst>
          </p:cNvPr>
          <p:cNvSpPr/>
          <p:nvPr/>
        </p:nvSpPr>
        <p:spPr>
          <a:xfrm>
            <a:off x="4148457" y="6026220"/>
            <a:ext cx="379585" cy="388705"/>
          </a:xfrm>
          <a:prstGeom prst="downArrow">
            <a:avLst/>
          </a:prstGeom>
          <a:solidFill>
            <a:srgbClr val="4F81BD"/>
          </a:solid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四角形: 角を丸くする 20">
            <a:extLst>
              <a:ext uri="{FF2B5EF4-FFF2-40B4-BE49-F238E27FC236}">
                <a16:creationId xmlns:a16="http://schemas.microsoft.com/office/drawing/2014/main" id="{8B2C1495-35E2-832F-7966-49383F95FE50}"/>
              </a:ext>
            </a:extLst>
          </p:cNvPr>
          <p:cNvSpPr/>
          <p:nvPr/>
        </p:nvSpPr>
        <p:spPr>
          <a:xfrm>
            <a:off x="431892" y="1371693"/>
            <a:ext cx="5580603" cy="984560"/>
          </a:xfrm>
          <a:prstGeom prst="roundRect">
            <a:avLst/>
          </a:prstGeom>
          <a:solidFill>
            <a:srgbClr val="FFC000">
              <a:lumMod val="20000"/>
              <a:lumOff val="80000"/>
            </a:srgbClr>
          </a:solidFill>
          <a:ln w="38100" cap="flat" cmpd="sng" algn="ctr">
            <a:solidFill>
              <a:schemeClr val="tx2"/>
            </a:solidFill>
            <a:prstDash val="solid"/>
            <a:miter lim="800000"/>
          </a:ln>
          <a:effectLst/>
        </p:spPr>
        <p:txBody>
          <a:bodyPr lIns="36000" tIns="36000" rIns="36000" bIns="36000" rtlCol="0" anchor="ctr"/>
          <a:lstStyle/>
          <a:p>
            <a:pPr marL="0" marR="0" lvl="0" indent="0" algn="ctr" defTabSz="457200" rtl="0" eaLnBrk="1" fontAlgn="auto" latinLnBrk="0" hangingPunct="1">
              <a:lnSpc>
                <a:spcPts val="1000"/>
              </a:lnSpc>
              <a:spcBef>
                <a:spcPts val="0"/>
              </a:spcBef>
              <a:spcAft>
                <a:spcPts val="0"/>
              </a:spcAft>
              <a:buClrTx/>
              <a:buSzTx/>
              <a:buFontTx/>
              <a:buNone/>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0"/>
              </a:spcAft>
              <a:buClrTx/>
              <a:buSzTx/>
              <a:buFontTx/>
              <a:buNone/>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0"/>
              </a:spcAft>
              <a:buClrTx/>
              <a:buSzTx/>
              <a:buFontTx/>
              <a:buNone/>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　その労働者は、以下の①、②の</a:t>
            </a:r>
            <a:r>
              <a:rPr kumimoji="0" lang="ja-JP" altLang="en-US" sz="1400" b="1"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両方に</a:t>
            </a: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該当する方ですか。</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社会保険加入日の</a:t>
            </a:r>
            <a:r>
              <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6</a:t>
            </a: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か月前の日以前から継続して雇用されている。</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社会保険加入日から過去</a:t>
            </a:r>
            <a:r>
              <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2</a:t>
            </a:r>
            <a:r>
              <a:rPr kumimoji="0" lang="ja-JP" altLang="en-US"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rPr>
              <a:t>年以内に同事業所で社会保険に加入していなかった。</a:t>
            </a:r>
            <a:endParaRPr kumimoji="0" lang="en-US" altLang="ja-JP" sz="1400" b="0" i="0" u="none" strike="noStrike" kern="0" cap="none" spc="-70" normalizeH="0" baseline="0" noProof="0" dirty="0">
              <a:ln>
                <a:noFill/>
              </a:ln>
              <a:solidFill>
                <a:srgbClr val="E7E6E6">
                  <a:lumMod val="25000"/>
                </a:srgbClr>
              </a:solidFill>
              <a:effectLst/>
              <a:uLnTx/>
              <a:uFillTx/>
              <a:latin typeface="メイリオ" panose="020B0604030504040204" pitchFamily="50" charset="-128"/>
              <a:ea typeface="メイリオ" panose="020B0604030504040204" pitchFamily="50" charset="-128"/>
              <a:cs typeface="+mn-cs"/>
            </a:endParaRPr>
          </a:p>
        </p:txBody>
      </p:sp>
      <p:sp>
        <p:nvSpPr>
          <p:cNvPr id="19" name="楕円 18">
            <a:extLst>
              <a:ext uri="{FF2B5EF4-FFF2-40B4-BE49-F238E27FC236}">
                <a16:creationId xmlns:a16="http://schemas.microsoft.com/office/drawing/2014/main" id="{A8589BB1-B4C4-2859-9BB5-60D3BD4A461F}"/>
              </a:ext>
            </a:extLst>
          </p:cNvPr>
          <p:cNvSpPr/>
          <p:nvPr/>
        </p:nvSpPr>
        <p:spPr>
          <a:xfrm>
            <a:off x="446421" y="1013963"/>
            <a:ext cx="882151" cy="291876"/>
          </a:xfrm>
          <a:prstGeom prst="ellipse">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はい</a:t>
            </a:r>
          </a:p>
        </p:txBody>
      </p:sp>
      <p:sp>
        <p:nvSpPr>
          <p:cNvPr id="77" name="矢印: 下 76">
            <a:extLst>
              <a:ext uri="{FF2B5EF4-FFF2-40B4-BE49-F238E27FC236}">
                <a16:creationId xmlns:a16="http://schemas.microsoft.com/office/drawing/2014/main" id="{16CD269D-6845-8270-04BF-FEC3DC2D6A61}"/>
              </a:ext>
            </a:extLst>
          </p:cNvPr>
          <p:cNvSpPr/>
          <p:nvPr/>
        </p:nvSpPr>
        <p:spPr>
          <a:xfrm>
            <a:off x="2559610" y="3587351"/>
            <a:ext cx="486022" cy="244277"/>
          </a:xfrm>
          <a:prstGeom prst="downArrow">
            <a:avLst/>
          </a:prstGeom>
          <a:solidFill>
            <a:srgbClr val="4F81BD"/>
          </a:solid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 name="矢印: 下 4">
            <a:extLst>
              <a:ext uri="{FF2B5EF4-FFF2-40B4-BE49-F238E27FC236}">
                <a16:creationId xmlns:a16="http://schemas.microsoft.com/office/drawing/2014/main" id="{DCE304AF-9F73-555E-72C0-F9885D9A572F}"/>
              </a:ext>
            </a:extLst>
          </p:cNvPr>
          <p:cNvSpPr/>
          <p:nvPr/>
        </p:nvSpPr>
        <p:spPr>
          <a:xfrm>
            <a:off x="683291" y="1306141"/>
            <a:ext cx="379585" cy="226541"/>
          </a:xfrm>
          <a:prstGeom prst="downArrow">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矢印: 下 9">
            <a:extLst>
              <a:ext uri="{FF2B5EF4-FFF2-40B4-BE49-F238E27FC236}">
                <a16:creationId xmlns:a16="http://schemas.microsoft.com/office/drawing/2014/main" id="{B968A858-83E4-C39B-892A-79152E25A911}"/>
              </a:ext>
            </a:extLst>
          </p:cNvPr>
          <p:cNvSpPr/>
          <p:nvPr/>
        </p:nvSpPr>
        <p:spPr>
          <a:xfrm>
            <a:off x="655558" y="2597596"/>
            <a:ext cx="379585" cy="226541"/>
          </a:xfrm>
          <a:prstGeom prst="downArrow">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矢印: 下 11">
            <a:extLst>
              <a:ext uri="{FF2B5EF4-FFF2-40B4-BE49-F238E27FC236}">
                <a16:creationId xmlns:a16="http://schemas.microsoft.com/office/drawing/2014/main" id="{5353F030-B101-66E0-1DEE-8B178F6EEFE6}"/>
              </a:ext>
            </a:extLst>
          </p:cNvPr>
          <p:cNvSpPr/>
          <p:nvPr/>
        </p:nvSpPr>
        <p:spPr>
          <a:xfrm>
            <a:off x="658057" y="3526062"/>
            <a:ext cx="379585" cy="2883570"/>
          </a:xfrm>
          <a:prstGeom prst="downArrow">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矢印: 下 12">
            <a:extLst>
              <a:ext uri="{FF2B5EF4-FFF2-40B4-BE49-F238E27FC236}">
                <a16:creationId xmlns:a16="http://schemas.microsoft.com/office/drawing/2014/main" id="{CBB6E2B8-4134-5523-FF7C-954C1E74C6D7}"/>
              </a:ext>
            </a:extLst>
          </p:cNvPr>
          <p:cNvSpPr/>
          <p:nvPr/>
        </p:nvSpPr>
        <p:spPr>
          <a:xfrm>
            <a:off x="2597286" y="4788451"/>
            <a:ext cx="379585" cy="250581"/>
          </a:xfrm>
          <a:prstGeom prst="downArrow">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15" name="グループ化 14">
            <a:extLst>
              <a:ext uri="{FF2B5EF4-FFF2-40B4-BE49-F238E27FC236}">
                <a16:creationId xmlns:a16="http://schemas.microsoft.com/office/drawing/2014/main" id="{E8772A0B-AFB4-D1C1-9211-3B317098826D}"/>
              </a:ext>
            </a:extLst>
          </p:cNvPr>
          <p:cNvGrpSpPr/>
          <p:nvPr/>
        </p:nvGrpSpPr>
        <p:grpSpPr>
          <a:xfrm>
            <a:off x="5203699" y="2586723"/>
            <a:ext cx="846576" cy="667437"/>
            <a:chOff x="5009321" y="3671355"/>
            <a:chExt cx="915497" cy="482509"/>
          </a:xfrm>
          <a:solidFill>
            <a:srgbClr val="4F81BD"/>
          </a:solidFill>
        </p:grpSpPr>
        <p:sp>
          <p:nvSpPr>
            <p:cNvPr id="16" name="正方形/長方形 15">
              <a:extLst>
                <a:ext uri="{FF2B5EF4-FFF2-40B4-BE49-F238E27FC236}">
                  <a16:creationId xmlns:a16="http://schemas.microsoft.com/office/drawing/2014/main" id="{C624F346-8EB2-52CC-15E4-26578DE1585C}"/>
                </a:ext>
              </a:extLst>
            </p:cNvPr>
            <p:cNvSpPr/>
            <p:nvPr/>
          </p:nvSpPr>
          <p:spPr>
            <a:xfrm>
              <a:off x="5009321" y="3671355"/>
              <a:ext cx="278297" cy="379586"/>
            </a:xfrm>
            <a:prstGeom prst="rect">
              <a:avLst/>
            </a:prstGeom>
            <a:grp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0" name="矢印: 下 19">
              <a:extLst>
                <a:ext uri="{FF2B5EF4-FFF2-40B4-BE49-F238E27FC236}">
                  <a16:creationId xmlns:a16="http://schemas.microsoft.com/office/drawing/2014/main" id="{3FE2963A-EFF0-E71F-1B53-92040CA0D953}"/>
                </a:ext>
              </a:extLst>
            </p:cNvPr>
            <p:cNvSpPr/>
            <p:nvPr/>
          </p:nvSpPr>
          <p:spPr>
            <a:xfrm rot="16200000">
              <a:off x="5282247" y="3511294"/>
              <a:ext cx="379585" cy="905556"/>
            </a:xfrm>
            <a:prstGeom prst="downArrow">
              <a:avLst/>
            </a:prstGeom>
            <a:grp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正方形/長方形 23">
              <a:extLst>
                <a:ext uri="{FF2B5EF4-FFF2-40B4-BE49-F238E27FC236}">
                  <a16:creationId xmlns:a16="http://schemas.microsoft.com/office/drawing/2014/main" id="{E1880DC9-F4FA-61F4-AE5E-F3A3FB2CDEB0}"/>
                </a:ext>
              </a:extLst>
            </p:cNvPr>
            <p:cNvSpPr/>
            <p:nvPr/>
          </p:nvSpPr>
          <p:spPr>
            <a:xfrm>
              <a:off x="5019260" y="3774279"/>
              <a:ext cx="258420" cy="276662"/>
            </a:xfrm>
            <a:prstGeom prst="rect">
              <a:avLst/>
            </a:prstGeom>
            <a:grp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nvGrpSpPr>
          <p:cNvPr id="30" name="グループ化 29">
            <a:extLst>
              <a:ext uri="{FF2B5EF4-FFF2-40B4-BE49-F238E27FC236}">
                <a16:creationId xmlns:a16="http://schemas.microsoft.com/office/drawing/2014/main" id="{C15C911A-9D24-8AEC-B077-7DE1983498E4}"/>
              </a:ext>
            </a:extLst>
          </p:cNvPr>
          <p:cNvGrpSpPr/>
          <p:nvPr/>
        </p:nvGrpSpPr>
        <p:grpSpPr>
          <a:xfrm>
            <a:off x="4796674" y="4800249"/>
            <a:ext cx="1248659" cy="667438"/>
            <a:chOff x="4901541" y="5764817"/>
            <a:chExt cx="1248659" cy="667438"/>
          </a:xfrm>
        </p:grpSpPr>
        <p:sp>
          <p:nvSpPr>
            <p:cNvPr id="26" name="正方形/長方形 25">
              <a:extLst>
                <a:ext uri="{FF2B5EF4-FFF2-40B4-BE49-F238E27FC236}">
                  <a16:creationId xmlns:a16="http://schemas.microsoft.com/office/drawing/2014/main" id="{C862D7D1-9CA0-C2BC-AB83-D20C94F16695}"/>
                </a:ext>
              </a:extLst>
            </p:cNvPr>
            <p:cNvSpPr/>
            <p:nvPr/>
          </p:nvSpPr>
          <p:spPr>
            <a:xfrm>
              <a:off x="4901541" y="5764817"/>
              <a:ext cx="257346" cy="525067"/>
            </a:xfrm>
            <a:prstGeom prst="rect">
              <a:avLst/>
            </a:prstGeom>
            <a:solidFill>
              <a:srgbClr val="4F81BD"/>
            </a:solid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7" name="矢印: 下 26">
              <a:extLst>
                <a:ext uri="{FF2B5EF4-FFF2-40B4-BE49-F238E27FC236}">
                  <a16:creationId xmlns:a16="http://schemas.microsoft.com/office/drawing/2014/main" id="{0A1A3B7E-E1DA-1A22-300C-1731CE7DB3B7}"/>
                </a:ext>
              </a:extLst>
            </p:cNvPr>
            <p:cNvSpPr/>
            <p:nvPr/>
          </p:nvSpPr>
          <p:spPr>
            <a:xfrm rot="16200000">
              <a:off x="5267934" y="5549989"/>
              <a:ext cx="525066" cy="1239466"/>
            </a:xfrm>
            <a:prstGeom prst="downArrow">
              <a:avLst/>
            </a:prstGeom>
            <a:solidFill>
              <a:srgbClr val="4F81BD"/>
            </a:solid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14" name="正方形/長方形 13">
            <a:extLst>
              <a:ext uri="{FF2B5EF4-FFF2-40B4-BE49-F238E27FC236}">
                <a16:creationId xmlns:a16="http://schemas.microsoft.com/office/drawing/2014/main" id="{30B7EBF6-26C8-24B0-1501-E94A3626B0CF}"/>
              </a:ext>
            </a:extLst>
          </p:cNvPr>
          <p:cNvSpPr/>
          <p:nvPr/>
        </p:nvSpPr>
        <p:spPr>
          <a:xfrm>
            <a:off x="-7054" y="8793702"/>
            <a:ext cx="7200900" cy="1521390"/>
          </a:xfrm>
          <a:prstGeom prst="rect">
            <a:avLst/>
          </a:prstGeom>
          <a:solidFill>
            <a:schemeClr val="tx2"/>
          </a:solidFill>
          <a:ln>
            <a:solidFill>
              <a:schemeClr val="tx2"/>
            </a:solidFill>
          </a:ln>
        </p:spPr>
        <p:style>
          <a:lnRef idx="2">
            <a:schemeClr val="dk1"/>
          </a:lnRef>
          <a:fillRef idx="1">
            <a:schemeClr val="lt1"/>
          </a:fillRef>
          <a:effectRef idx="0">
            <a:schemeClr val="dk1"/>
          </a:effectRef>
          <a:fontRef idx="minor">
            <a:schemeClr val="dk1"/>
          </a:fontRef>
        </p:style>
        <p:txBody>
          <a:bodyPr lIns="99555" tIns="108000" rIns="99555" bIns="0" rtlCol="0" anchor="t"/>
          <a:lstStyle/>
          <a:p>
            <a:pPr marL="182563" marR="0" lvl="0" indent="-182563" defTabSz="457200" rtl="0" eaLnBrk="1" fontAlgn="auto" latinLnBrk="0" hangingPunct="1">
              <a:spcBef>
                <a:spcPts val="0"/>
              </a:spcBef>
              <a:spcAft>
                <a:spcPts val="0"/>
              </a:spcAft>
              <a:buClrTx/>
              <a:buSzTx/>
              <a:buFontTx/>
              <a:buNone/>
              <a:tabLst/>
              <a:defRPr/>
            </a:pPr>
            <a:r>
              <a:rPr lang="ja-JP" altLang="en-US" sz="1200" dirty="0">
                <a:solidFill>
                  <a:schemeClr val="bg1"/>
                </a:solidFill>
                <a:latin typeface="メイリオ" panose="020B0604030504040204" pitchFamily="50" charset="-128"/>
                <a:ea typeface="メイリオ" panose="020B0604030504040204" pitchFamily="50" charset="-128"/>
              </a:rPr>
              <a:t>○　キャリアアップ助成金の申請方法や助成額などの詳細については、都道府県労働局または管轄のハローワークまでお問合せください。</a:t>
            </a:r>
            <a:endParaRPr lang="en-US" altLang="ja-JP" sz="1200" dirty="0">
              <a:solidFill>
                <a:schemeClr val="bg1"/>
              </a:solidFill>
              <a:latin typeface="メイリオ" panose="020B0604030504040204" pitchFamily="50" charset="-128"/>
              <a:ea typeface="メイリオ" panose="020B0604030504040204" pitchFamily="50" charset="-128"/>
            </a:endParaRPr>
          </a:p>
          <a:p>
            <a:pPr marL="355600" marR="0" lvl="0" indent="-355600" defTabSz="457200" rtl="0" eaLnBrk="1" fontAlgn="auto" latinLnBrk="0" hangingPunct="1">
              <a:spcBef>
                <a:spcPts val="0"/>
              </a:spcBef>
              <a:spcAft>
                <a:spcPts val="0"/>
              </a:spcAft>
              <a:buClrTx/>
              <a:buSzTx/>
              <a:buFontTx/>
              <a:buNone/>
              <a:tabLst/>
              <a:defRPr/>
            </a:pPr>
            <a:r>
              <a:rPr lang="ja-JP" altLang="en-US" sz="1200" dirty="0">
                <a:solidFill>
                  <a:schemeClr val="bg1"/>
                </a:solidFill>
                <a:latin typeface="メイリオ" panose="020B0604030504040204" pitchFamily="50" charset="-128"/>
                <a:ea typeface="メイリオ" panose="020B0604030504040204" pitchFamily="50" charset="-128"/>
              </a:rPr>
              <a:t>○　各都道府県の働き方改革推進支援センターでも助成金に関する相談を受け付けています。</a:t>
            </a:r>
            <a:endParaRPr lang="en-US" altLang="ja-JP" sz="1200" dirty="0">
              <a:solidFill>
                <a:schemeClr val="bg1"/>
              </a:solidFill>
              <a:latin typeface="メイリオ" panose="020B0604030504040204" pitchFamily="50" charset="-128"/>
              <a:ea typeface="メイリオ" panose="020B0604030504040204" pitchFamily="50" charset="-128"/>
            </a:endParaRPr>
          </a:p>
          <a:p>
            <a:pPr marL="355600" marR="0" lvl="0" indent="-355600" defTabSz="457200" rtl="0" eaLnBrk="1" fontAlgn="auto" latinLnBrk="0" hangingPunct="1">
              <a:spcBef>
                <a:spcPts val="0"/>
              </a:spcBef>
              <a:spcAft>
                <a:spcPts val="0"/>
              </a:spcAft>
              <a:buClrTx/>
              <a:buSzTx/>
              <a:buFontTx/>
              <a:buNone/>
              <a:tabLst/>
              <a:defRPr/>
            </a:pPr>
            <a:r>
              <a:rPr lang="ja-JP" altLang="en-US" sz="1200" dirty="0">
                <a:solidFill>
                  <a:schemeClr val="bg1"/>
                </a:solidFill>
                <a:latin typeface="メイリオ" panose="020B0604030504040204" pitchFamily="50" charset="-128"/>
                <a:ea typeface="メイリオ" panose="020B0604030504040204" pitchFamily="50" charset="-128"/>
              </a:rPr>
              <a:t>　最寄りのセンターの連絡先は</a:t>
            </a:r>
            <a:endParaRPr lang="en-US" altLang="ja-JP" sz="1200" dirty="0">
              <a:solidFill>
                <a:schemeClr val="bg1"/>
              </a:solidFill>
              <a:latin typeface="メイリオ" panose="020B0604030504040204" pitchFamily="50" charset="-128"/>
              <a:ea typeface="メイリオ" panose="020B0604030504040204" pitchFamily="50" charset="-128"/>
            </a:endParaRPr>
          </a:p>
          <a:p>
            <a:pPr marL="177800" indent="-177800"/>
            <a:r>
              <a:rPr kumimoji="1" lang="ja-JP" altLang="en-US" sz="120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　</a:t>
            </a:r>
            <a:r>
              <a:rPr kumimoji="1" lang="ja-JP" altLang="en-US" sz="1200" dirty="0">
                <a:solidFill>
                  <a:schemeClr val="bg1"/>
                </a:solidFill>
                <a:latin typeface="メイリオ" panose="020B0604030504040204" pitchFamily="50" charset="-128"/>
                <a:ea typeface="メイリオ" panose="020B0604030504040204" pitchFamily="50" charset="-128"/>
              </a:rPr>
              <a:t>「年収の壁突破・総合相談窓口」（コールセンター）にもご相談いただけます。</a:t>
            </a:r>
            <a:endParaRPr kumimoji="1" lang="en-US" altLang="ja-JP" sz="1200" dirty="0">
              <a:solidFill>
                <a:schemeClr val="bg1"/>
              </a:solidFill>
              <a:latin typeface="メイリオ" panose="020B0604030504040204" pitchFamily="50" charset="-128"/>
              <a:ea typeface="メイリオ" panose="020B0604030504040204" pitchFamily="50" charset="-128"/>
            </a:endParaRPr>
          </a:p>
          <a:p>
            <a:pPr marL="177800" indent="-177800"/>
            <a:r>
              <a:rPr kumimoji="1" lang="ja-JP" altLang="en-US" sz="1200" dirty="0">
                <a:solidFill>
                  <a:schemeClr val="bg1"/>
                </a:solidFill>
                <a:latin typeface="メイリオ" panose="020B0604030504040204" pitchFamily="50" charset="-128"/>
                <a:ea typeface="メイリオ" panose="020B0604030504040204" pitchFamily="50" charset="-128"/>
              </a:rPr>
              <a:t>　　</a:t>
            </a:r>
          </a:p>
          <a:p>
            <a:pPr marR="0" lvl="0" defTabSz="457200" rtl="0" eaLnBrk="1" fontAlgn="auto" latinLnBrk="0" hangingPunct="1">
              <a:spcBef>
                <a:spcPts val="0"/>
              </a:spcBef>
              <a:spcAft>
                <a:spcPts val="0"/>
              </a:spcAft>
              <a:buClrTx/>
              <a:buSzTx/>
              <a:buFontTx/>
              <a:buNone/>
              <a:tabLst/>
              <a:defRPr/>
            </a:pPr>
            <a:r>
              <a:rPr kumimoji="1" lang="ja-JP" altLang="en-US" sz="120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　　</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B2FACC05-9033-E7F0-0067-995D221AC5DE}"/>
              </a:ext>
            </a:extLst>
          </p:cNvPr>
          <p:cNvSpPr txBox="1"/>
          <p:nvPr/>
        </p:nvSpPr>
        <p:spPr>
          <a:xfrm>
            <a:off x="373253" y="7570289"/>
            <a:ext cx="6513673" cy="1223412"/>
          </a:xfrm>
          <a:prstGeom prst="rect">
            <a:avLst/>
          </a:prstGeom>
          <a:noFill/>
        </p:spPr>
        <p:txBody>
          <a:bodyPr wrap="square" rtlCol="0">
            <a:spAutoFit/>
          </a:bodyPr>
          <a:lstStyle/>
          <a:p>
            <a:pPr marL="133350" marR="0" lvl="0" indent="-133350" algn="dist" defTabSz="995549"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１　</a:t>
            </a:r>
            <a:r>
              <a:rPr kumimoji="1" lang="ja-JP" altLang="en-US"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rPr>
              <a:t>厚生年金保険の被保険者数が常時</a:t>
            </a:r>
            <a:r>
              <a:rPr kumimoji="1" lang="en-US"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101</a:t>
            </a:r>
            <a:r>
              <a:rPr kumimoji="1" lang="ja-JP"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人以上</a:t>
            </a:r>
            <a:r>
              <a:rPr kumimoji="1" lang="ja-JP" altLang="en-US"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である事業所</a:t>
            </a:r>
            <a:r>
              <a:rPr kumimoji="1" lang="ja-JP"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の場合は、</a:t>
            </a:r>
            <a:r>
              <a:rPr kumimoji="1" lang="ja-JP"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週の所定労働時間が</a:t>
            </a:r>
            <a:r>
              <a:rPr kumimoji="1" lang="en-US"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20</a:t>
            </a:r>
            <a:r>
              <a:rPr kumimoji="1" lang="ja-JP"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時間</a:t>
            </a:r>
            <a:endParaRPr kumimoji="1" lang="en-US"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33350" marR="0" lvl="0" indent="-133350" defTabSz="995549" rtl="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以上</a:t>
            </a:r>
            <a:r>
              <a:rPr kumimoji="1" lang="ja-JP" altLang="en-US"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かつ</a:t>
            </a:r>
            <a:r>
              <a:rPr kumimoji="1" lang="ja-JP"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所定内賃金が月額</a:t>
            </a:r>
            <a:r>
              <a:rPr kumimoji="1" lang="en-US"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8.8</a:t>
            </a:r>
            <a:r>
              <a:rPr kumimoji="1" lang="ja-JP"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万円以上</a:t>
            </a:r>
            <a:r>
              <a:rPr kumimoji="1" lang="ja-JP" altLang="en-US"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で</a:t>
            </a:r>
            <a:r>
              <a:rPr kumimoji="1" lang="ja-JP"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学生ではない</a:t>
            </a:r>
            <a:r>
              <a:rPr kumimoji="1" lang="ja-JP" altLang="en-US"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こと。</a:t>
            </a:r>
            <a:r>
              <a:rPr kumimoji="1" lang="en-US"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100</a:t>
            </a:r>
            <a:r>
              <a:rPr kumimoji="1" lang="ja-JP"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人以下の</a:t>
            </a:r>
            <a:r>
              <a:rPr kumimoji="1" lang="ja-JP" altLang="en-US"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事業所の</a:t>
            </a:r>
            <a:r>
              <a:rPr kumimoji="1" lang="ja-JP"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場合は、</a:t>
            </a:r>
            <a:r>
              <a:rPr kumimoji="1" lang="ja-JP"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週</a:t>
            </a:r>
            <a:r>
              <a:rPr kumimoji="1" lang="ja-JP" altLang="en-US"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の所　</a:t>
            </a:r>
            <a:endParaRPr kumimoji="1" lang="en-US"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33350" marR="0" lvl="0" indent="-133350" defTabSz="995549" rtl="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定労働時間及び月の所定労働日数が常時雇用のフルタイム従業員の</a:t>
            </a:r>
            <a:r>
              <a:rPr kumimoji="1" lang="en-US"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4</a:t>
            </a:r>
            <a:r>
              <a:rPr kumimoji="1" lang="ja-JP" altLang="en-US"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分の</a:t>
            </a:r>
            <a:r>
              <a:rPr kumimoji="1" lang="en-US" altLang="ja-JP"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a:t>
            </a:r>
            <a:r>
              <a:rPr kumimoji="1" lang="ja-JP" altLang="en-US" sz="1050" b="1"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以上である者</a:t>
            </a:r>
            <a:r>
              <a:rPr kumimoji="1" lang="ja-JP" altLang="en-US"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であること。</a:t>
            </a:r>
            <a:endParaRPr kumimoji="1" lang="en-US" altLang="ja-JP" sz="105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33350" marR="0" lvl="0" indent="-133350" algn="dist" defTabSz="995549"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　週所定労働時間を</a:t>
            </a:r>
            <a:r>
              <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4</a:t>
            </a: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時間以上延長、または</a:t>
            </a:r>
            <a:r>
              <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a:t>
            </a: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時間以上延長するとともに基本給を</a:t>
            </a:r>
            <a:r>
              <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5</a:t>
            </a: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％増額改定する　</a:t>
            </a:r>
            <a:endPar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33350" marR="0" lvl="0" indent="-133350" algn="just" defTabSz="995549"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等の措置。詳しくは、表面の「（２）労働時間延長メニュー」をご覧ください。</a:t>
            </a:r>
            <a:endPar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33350" marR="0" lvl="0" indent="-133350" algn="dist" defTabSz="995549"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３　社会保険適用促進手当（標準報酬月額が</a:t>
            </a:r>
            <a:r>
              <a:rPr kumimoji="1" lang="en-US" altLang="ja-JP" sz="105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10.4</a:t>
            </a:r>
            <a:r>
              <a:rPr kumimoji="1" lang="ja-JP" altLang="en-US" sz="105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万円以下</a:t>
            </a: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の者に対して、事業主が支給する場合、最長</a:t>
            </a:r>
            <a:endPar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33350" marR="0" lvl="0" indent="-133350" algn="just" defTabSz="995549"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2</a:t>
            </a:r>
            <a:r>
              <a:rPr kumimoji="1" lang="ja-JP" altLang="en-US"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年間、社会保険の標準報酬月額・標準賞与額の算定対象に含めない取り扱いとする手当）</a:t>
            </a:r>
            <a:endParaRPr kumimoji="1" lang="en-US" altLang="ja-JP" sz="105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5" name="正方形/長方形 44">
            <a:extLst>
              <a:ext uri="{FF2B5EF4-FFF2-40B4-BE49-F238E27FC236}">
                <a16:creationId xmlns:a16="http://schemas.microsoft.com/office/drawing/2014/main" id="{064200AE-78D7-73B5-E358-D9EE5B7F3150}"/>
              </a:ext>
            </a:extLst>
          </p:cNvPr>
          <p:cNvSpPr/>
          <p:nvPr/>
        </p:nvSpPr>
        <p:spPr>
          <a:xfrm>
            <a:off x="6099666" y="10050303"/>
            <a:ext cx="1476119" cy="380721"/>
          </a:xfrm>
          <a:prstGeom prst="rect">
            <a:avLst/>
          </a:prstGeom>
          <a:noFill/>
          <a:ln>
            <a:noFill/>
          </a:ln>
        </p:spPr>
        <p:style>
          <a:lnRef idx="2">
            <a:schemeClr val="dk1"/>
          </a:lnRef>
          <a:fillRef idx="1">
            <a:schemeClr val="lt1"/>
          </a:fillRef>
          <a:effectRef idx="0">
            <a:schemeClr val="dk1"/>
          </a:effectRef>
          <a:fontRef idx="minor">
            <a:schemeClr val="dk1"/>
          </a:fontRef>
        </p:style>
        <p:txBody>
          <a:bodyPr lIns="99555" tIns="108000" rIns="99555" bIns="0" rtlCol="0" anchor="t"/>
          <a:lstStyle/>
          <a:p>
            <a:pPr marL="355600" marR="0" lvl="0" indent="-355600" defTabSz="457200" rtl="0" eaLnBrk="1" fontAlgn="auto" latinLnBrk="0" hangingPunct="1">
              <a:spcBef>
                <a:spcPts val="0"/>
              </a:spcBef>
              <a:spcAft>
                <a:spcPts val="0"/>
              </a:spcAft>
              <a:buClrTx/>
              <a:buSzTx/>
              <a:buFontTx/>
              <a:buNone/>
              <a:tabLst/>
              <a:defRPr/>
            </a:pPr>
            <a:r>
              <a:rPr lang="ja-JP" altLang="en-US" sz="900" dirty="0">
                <a:solidFill>
                  <a:schemeClr val="bg1"/>
                </a:solidFill>
                <a:latin typeface="メイリオ" panose="020B0604030504040204" pitchFamily="50" charset="-128"/>
                <a:ea typeface="メイリオ" panose="020B0604030504040204" pitchFamily="50" charset="-128"/>
              </a:rPr>
              <a:t>厚生労働省公式</a:t>
            </a:r>
            <a:r>
              <a:rPr lang="en-US" altLang="ja-JP" sz="900" dirty="0">
                <a:solidFill>
                  <a:schemeClr val="bg1"/>
                </a:solidFill>
                <a:latin typeface="メイリオ" panose="020B0604030504040204" pitchFamily="50" charset="-128"/>
                <a:ea typeface="メイリオ" panose="020B0604030504040204" pitchFamily="50" charset="-128"/>
              </a:rPr>
              <a:t>HP</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61BBF723-D723-71A3-E092-4D872400A221}"/>
              </a:ext>
            </a:extLst>
          </p:cNvPr>
          <p:cNvSpPr txBox="1"/>
          <p:nvPr/>
        </p:nvSpPr>
        <p:spPr>
          <a:xfrm>
            <a:off x="1037642" y="9956038"/>
            <a:ext cx="1793380" cy="400110"/>
          </a:xfrm>
          <a:prstGeom prst="rect">
            <a:avLst/>
          </a:prstGeom>
          <a:noFill/>
        </p:spPr>
        <p:txBody>
          <a:bodyPr wrap="square">
            <a:spAutoFit/>
          </a:bodyPr>
          <a:lstStyle/>
          <a:p>
            <a:pPr algn="ctr"/>
            <a:r>
              <a:rPr lang="en-US" altLang="ja-JP" sz="2000" b="1" dirty="0">
                <a:solidFill>
                  <a:schemeClr val="bg1"/>
                </a:solidFill>
                <a:effectLst/>
                <a:latin typeface="Bahnschrift" panose="020B0502040204020203" pitchFamily="34" charset="0"/>
                <a:cs typeface="ＭＳ Ｐゴシック" panose="020B0600070205080204" pitchFamily="50" charset="-128"/>
              </a:rPr>
              <a:t>0120-030-045</a:t>
            </a:r>
          </a:p>
        </p:txBody>
      </p:sp>
      <p:pic>
        <p:nvPicPr>
          <p:cNvPr id="46" name="図 45" descr="挿絵 が含まれている画像&#10;&#10;自動的に生成された説明">
            <a:extLst>
              <a:ext uri="{FF2B5EF4-FFF2-40B4-BE49-F238E27FC236}">
                <a16:creationId xmlns:a16="http://schemas.microsoft.com/office/drawing/2014/main" id="{49BEEA46-22EC-C0AC-AD30-F8CC5CB277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539" y="10048739"/>
            <a:ext cx="404109" cy="232581"/>
          </a:xfrm>
          <a:prstGeom prst="rect">
            <a:avLst/>
          </a:prstGeom>
        </p:spPr>
      </p:pic>
      <p:sp>
        <p:nvSpPr>
          <p:cNvPr id="47" name="テキスト ボックス 46">
            <a:extLst>
              <a:ext uri="{FF2B5EF4-FFF2-40B4-BE49-F238E27FC236}">
                <a16:creationId xmlns:a16="http://schemas.microsoft.com/office/drawing/2014/main" id="{0BE6BCC5-5C30-DCEC-B28F-D613B6AD99BF}"/>
              </a:ext>
            </a:extLst>
          </p:cNvPr>
          <p:cNvSpPr txBox="1"/>
          <p:nvPr/>
        </p:nvSpPr>
        <p:spPr>
          <a:xfrm>
            <a:off x="2888472" y="9981763"/>
            <a:ext cx="3396721" cy="369332"/>
          </a:xfrm>
          <a:prstGeom prst="rect">
            <a:avLst/>
          </a:prstGeom>
          <a:noFill/>
        </p:spPr>
        <p:txBody>
          <a:bodyPr wrap="square">
            <a:spAutoFit/>
          </a:bodyPr>
          <a:lstStyle/>
          <a:p>
            <a:pPr defTabSz="457200"/>
            <a:r>
              <a:rPr kumimoji="0" lang="ja-JP" altLang="en-US" sz="1000" b="1"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受付時間　平日　８</a:t>
            </a:r>
            <a:r>
              <a:rPr kumimoji="0" lang="en-US" altLang="ja-JP" sz="1000" b="1"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a:t>
            </a:r>
            <a:r>
              <a:rPr kumimoji="0" lang="ja-JP" altLang="en-US" sz="1000" b="1"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３０～１８：１５</a:t>
            </a:r>
            <a:endParaRPr kumimoji="0" lang="en-US" altLang="ja-JP" sz="1000" b="1"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endParaRPr>
          </a:p>
          <a:p>
            <a:pPr defTabSz="457200"/>
            <a:r>
              <a:rPr kumimoji="0" lang="ja-JP" altLang="en-US" sz="800"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（土日・祝日・年末年始（</a:t>
            </a:r>
            <a:r>
              <a:rPr kumimoji="0" lang="en-US" altLang="ja-JP" sz="800"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12/29</a:t>
            </a:r>
            <a:r>
              <a:rPr kumimoji="0" lang="ja-JP" altLang="en-US" sz="800"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a:t>
            </a:r>
            <a:r>
              <a:rPr kumimoji="0" lang="en-US" altLang="ja-JP" sz="800"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1/3</a:t>
            </a:r>
            <a:r>
              <a:rPr kumimoji="0" lang="ja-JP" altLang="en-US" sz="800" dirty="0">
                <a:solidFill>
                  <a:schemeClr val="bg1"/>
                </a:solidFill>
                <a:latin typeface="BIZ UDゴシック" panose="020B0400000000000000" pitchFamily="49" charset="-128"/>
                <a:ea typeface="BIZ UDゴシック" panose="020B0400000000000000" pitchFamily="49" charset="-128"/>
                <a:cs typeface="ADLaM Display" panose="020B0604020202020204" pitchFamily="2" charset="0"/>
              </a:rPr>
              <a:t>）はご利用いただけません。）</a:t>
            </a:r>
          </a:p>
        </p:txBody>
      </p:sp>
      <p:sp>
        <p:nvSpPr>
          <p:cNvPr id="48" name="テキスト ボックス 47">
            <a:extLst>
              <a:ext uri="{FF2B5EF4-FFF2-40B4-BE49-F238E27FC236}">
                <a16:creationId xmlns:a16="http://schemas.microsoft.com/office/drawing/2014/main" id="{316207D2-E8A5-236E-4509-5DB23904EBA9}"/>
              </a:ext>
            </a:extLst>
          </p:cNvPr>
          <p:cNvSpPr txBox="1"/>
          <p:nvPr/>
        </p:nvSpPr>
        <p:spPr>
          <a:xfrm>
            <a:off x="150438" y="9619851"/>
            <a:ext cx="4062080" cy="592470"/>
          </a:xfrm>
          <a:prstGeom prst="rect">
            <a:avLst/>
          </a:prstGeom>
          <a:noFill/>
        </p:spPr>
        <p:txBody>
          <a:bodyPr wrap="square">
            <a:spAutoFit/>
          </a:bodyPr>
          <a:lstStyle/>
          <a:p>
            <a:pPr defTabSz="457200">
              <a:defRPr/>
            </a:pPr>
            <a:endParaRPr lang="en-US" altLang="ja-JP" sz="1050" dirty="0">
              <a:solidFill>
                <a:schemeClr val="bg1"/>
              </a:solidFill>
              <a:latin typeface="BIZ UDゴシック" panose="020B0400000000000000" pitchFamily="49" charset="-128"/>
              <a:ea typeface="BIZ UDゴシック" panose="020B0400000000000000" pitchFamily="49" charset="-128"/>
            </a:endParaRPr>
          </a:p>
          <a:p>
            <a:pPr defTabSz="457200">
              <a:defRPr/>
            </a:pPr>
            <a:r>
              <a:rPr lang="ja-JP" altLang="en-US" sz="1200" b="1" dirty="0">
                <a:solidFill>
                  <a:schemeClr val="bg1"/>
                </a:solidFill>
                <a:latin typeface="BIZ UDゴシック" panose="020B0400000000000000" pitchFamily="49" charset="-128"/>
                <a:ea typeface="BIZ UDゴシック" panose="020B0400000000000000" pitchFamily="49" charset="-128"/>
              </a:rPr>
              <a:t>　年収の壁突破・総合相談窓口</a:t>
            </a:r>
            <a:r>
              <a:rPr lang="ja-JP" altLang="en-US" sz="1000" dirty="0">
                <a:solidFill>
                  <a:schemeClr val="bg1"/>
                </a:solidFill>
                <a:effectLst/>
                <a:latin typeface="BIZ UDゴシック" panose="020B0400000000000000" pitchFamily="49" charset="-128"/>
                <a:ea typeface="BIZ UDゴシック" panose="020B0400000000000000" pitchFamily="49" charset="-128"/>
                <a:cs typeface="ＭＳ Ｐゴシック" panose="020B0600070205080204" pitchFamily="50" charset="-128"/>
              </a:rPr>
              <a:t>（フリーダイヤル・無料）</a:t>
            </a:r>
          </a:p>
          <a:p>
            <a:pPr defTabSz="457200">
              <a:defRPr/>
            </a:pPr>
            <a:endParaRPr lang="en-US" altLang="ja-JP" sz="1000" dirty="0">
              <a:solidFill>
                <a:schemeClr val="bg1"/>
              </a:solidFill>
              <a:latin typeface="BIZ UDゴシック" panose="020B0400000000000000" pitchFamily="49" charset="-128"/>
              <a:ea typeface="BIZ UDゴシック" panose="020B0400000000000000" pitchFamily="49" charset="-128"/>
            </a:endParaRPr>
          </a:p>
        </p:txBody>
      </p:sp>
      <p:sp>
        <p:nvSpPr>
          <p:cNvPr id="25" name="楕円 24">
            <a:extLst>
              <a:ext uri="{FF2B5EF4-FFF2-40B4-BE49-F238E27FC236}">
                <a16:creationId xmlns:a16="http://schemas.microsoft.com/office/drawing/2014/main" id="{E2A566B1-9C56-B99A-AFA7-CED3CBAF628D}"/>
              </a:ext>
            </a:extLst>
          </p:cNvPr>
          <p:cNvSpPr/>
          <p:nvPr/>
        </p:nvSpPr>
        <p:spPr>
          <a:xfrm>
            <a:off x="432007" y="2317920"/>
            <a:ext cx="882151" cy="291876"/>
          </a:xfrm>
          <a:prstGeom prst="ellipse">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はい</a:t>
            </a:r>
          </a:p>
        </p:txBody>
      </p:sp>
      <p:sp>
        <p:nvSpPr>
          <p:cNvPr id="32" name="楕円 31">
            <a:extLst>
              <a:ext uri="{FF2B5EF4-FFF2-40B4-BE49-F238E27FC236}">
                <a16:creationId xmlns:a16="http://schemas.microsoft.com/office/drawing/2014/main" id="{85B4B7F7-1B59-9564-499B-B4B68B64CEBD}"/>
              </a:ext>
            </a:extLst>
          </p:cNvPr>
          <p:cNvSpPr/>
          <p:nvPr/>
        </p:nvSpPr>
        <p:spPr>
          <a:xfrm>
            <a:off x="4783037" y="2316916"/>
            <a:ext cx="1135907" cy="291876"/>
          </a:xfrm>
          <a:prstGeom prst="ellipse">
            <a:avLst/>
          </a:prstGeom>
          <a:solidFill>
            <a:srgbClr val="4F81BD"/>
          </a:solidFill>
          <a:ln w="28575" cap="flat" cmpd="sng" algn="ctr">
            <a:solidFill>
              <a:srgbClr val="4F81BD"/>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いいえ</a:t>
            </a:r>
          </a:p>
        </p:txBody>
      </p:sp>
      <p:sp>
        <p:nvSpPr>
          <p:cNvPr id="49" name="楕円 48">
            <a:extLst>
              <a:ext uri="{FF2B5EF4-FFF2-40B4-BE49-F238E27FC236}">
                <a16:creationId xmlns:a16="http://schemas.microsoft.com/office/drawing/2014/main" id="{34F719D3-464D-77A2-BE3C-01B35019403E}"/>
              </a:ext>
            </a:extLst>
          </p:cNvPr>
          <p:cNvSpPr/>
          <p:nvPr/>
        </p:nvSpPr>
        <p:spPr>
          <a:xfrm>
            <a:off x="432007" y="3279913"/>
            <a:ext cx="882151" cy="291876"/>
          </a:xfrm>
          <a:prstGeom prst="ellipse">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はい</a:t>
            </a:r>
          </a:p>
        </p:txBody>
      </p:sp>
      <p:sp>
        <p:nvSpPr>
          <p:cNvPr id="50" name="楕円 49">
            <a:extLst>
              <a:ext uri="{FF2B5EF4-FFF2-40B4-BE49-F238E27FC236}">
                <a16:creationId xmlns:a16="http://schemas.microsoft.com/office/drawing/2014/main" id="{D8EE7115-85FE-4E2E-7586-642766B3AD68}"/>
              </a:ext>
            </a:extLst>
          </p:cNvPr>
          <p:cNvSpPr/>
          <p:nvPr/>
        </p:nvSpPr>
        <p:spPr>
          <a:xfrm>
            <a:off x="2234668" y="3277484"/>
            <a:ext cx="1135907" cy="291876"/>
          </a:xfrm>
          <a:prstGeom prst="ellipse">
            <a:avLst/>
          </a:prstGeom>
          <a:solidFill>
            <a:srgbClr val="4F81BD"/>
          </a:solidFill>
          <a:ln w="28575" cap="flat" cmpd="sng" algn="ctr">
            <a:solidFill>
              <a:srgbClr val="4F81BD"/>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いいえ</a:t>
            </a:r>
          </a:p>
        </p:txBody>
      </p:sp>
      <p:sp>
        <p:nvSpPr>
          <p:cNvPr id="51" name="楕円 50">
            <a:extLst>
              <a:ext uri="{FF2B5EF4-FFF2-40B4-BE49-F238E27FC236}">
                <a16:creationId xmlns:a16="http://schemas.microsoft.com/office/drawing/2014/main" id="{94F6535C-2820-D608-8F10-E52DD1E58B57}"/>
              </a:ext>
            </a:extLst>
          </p:cNvPr>
          <p:cNvSpPr/>
          <p:nvPr/>
        </p:nvSpPr>
        <p:spPr>
          <a:xfrm>
            <a:off x="2348876" y="4512487"/>
            <a:ext cx="882151" cy="291876"/>
          </a:xfrm>
          <a:prstGeom prst="ellipse">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はい</a:t>
            </a:r>
          </a:p>
        </p:txBody>
      </p:sp>
      <p:sp>
        <p:nvSpPr>
          <p:cNvPr id="52" name="楕円 51">
            <a:extLst>
              <a:ext uri="{FF2B5EF4-FFF2-40B4-BE49-F238E27FC236}">
                <a16:creationId xmlns:a16="http://schemas.microsoft.com/office/drawing/2014/main" id="{E2842A42-B5F5-C653-38D8-F4C299B25272}"/>
              </a:ext>
            </a:extLst>
          </p:cNvPr>
          <p:cNvSpPr/>
          <p:nvPr/>
        </p:nvSpPr>
        <p:spPr>
          <a:xfrm>
            <a:off x="4356137" y="4518307"/>
            <a:ext cx="1135907" cy="291876"/>
          </a:xfrm>
          <a:prstGeom prst="ellipse">
            <a:avLst/>
          </a:prstGeom>
          <a:solidFill>
            <a:srgbClr val="4F81BD"/>
          </a:solidFill>
          <a:ln w="28575" cap="flat" cmpd="sng" algn="ctr">
            <a:solidFill>
              <a:srgbClr val="4F81BD"/>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いいえ</a:t>
            </a:r>
          </a:p>
        </p:txBody>
      </p:sp>
      <p:sp>
        <p:nvSpPr>
          <p:cNvPr id="54" name="楕円 53">
            <a:extLst>
              <a:ext uri="{FF2B5EF4-FFF2-40B4-BE49-F238E27FC236}">
                <a16:creationId xmlns:a16="http://schemas.microsoft.com/office/drawing/2014/main" id="{76BFD51B-394C-D210-7D08-3D133914865B}"/>
              </a:ext>
            </a:extLst>
          </p:cNvPr>
          <p:cNvSpPr/>
          <p:nvPr/>
        </p:nvSpPr>
        <p:spPr>
          <a:xfrm>
            <a:off x="2348876" y="5787514"/>
            <a:ext cx="882151" cy="291876"/>
          </a:xfrm>
          <a:prstGeom prst="ellipse">
            <a:avLst/>
          </a:prstGeom>
          <a:solidFill>
            <a:srgbClr val="C00000"/>
          </a:solidFill>
          <a:ln w="28575" cap="flat" cmpd="sng" algn="ctr">
            <a:solidFill>
              <a:srgbClr val="C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はい</a:t>
            </a:r>
          </a:p>
        </p:txBody>
      </p:sp>
      <p:sp>
        <p:nvSpPr>
          <p:cNvPr id="55" name="楕円 54">
            <a:extLst>
              <a:ext uri="{FF2B5EF4-FFF2-40B4-BE49-F238E27FC236}">
                <a16:creationId xmlns:a16="http://schemas.microsoft.com/office/drawing/2014/main" id="{E396B74E-E45B-4C06-ADC7-EE9D2542237A}"/>
              </a:ext>
            </a:extLst>
          </p:cNvPr>
          <p:cNvSpPr/>
          <p:nvPr/>
        </p:nvSpPr>
        <p:spPr>
          <a:xfrm>
            <a:off x="3746660" y="5773968"/>
            <a:ext cx="1135907" cy="291876"/>
          </a:xfrm>
          <a:prstGeom prst="ellipse">
            <a:avLst/>
          </a:prstGeom>
          <a:solidFill>
            <a:srgbClr val="4F81BD"/>
          </a:solidFill>
          <a:ln w="28575" cap="flat" cmpd="sng" algn="ctr">
            <a:solidFill>
              <a:srgbClr val="4F81BD"/>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いいえ</a:t>
            </a:r>
          </a:p>
        </p:txBody>
      </p:sp>
      <p:sp>
        <p:nvSpPr>
          <p:cNvPr id="56" name="四角形: 角を丸くする 55">
            <a:extLst>
              <a:ext uri="{FF2B5EF4-FFF2-40B4-BE49-F238E27FC236}">
                <a16:creationId xmlns:a16="http://schemas.microsoft.com/office/drawing/2014/main" id="{DF7834E8-C334-D8E3-0522-3A0C10D273BA}"/>
              </a:ext>
            </a:extLst>
          </p:cNvPr>
          <p:cNvSpPr/>
          <p:nvPr/>
        </p:nvSpPr>
        <p:spPr>
          <a:xfrm>
            <a:off x="2307496" y="9443458"/>
            <a:ext cx="3281654" cy="169501"/>
          </a:xfrm>
          <a:prstGeom prst="roundRect">
            <a:avLst/>
          </a:prstGeom>
          <a:solidFill>
            <a:schemeClr val="bg1"/>
          </a:solidFill>
          <a:ln w="3175">
            <a:solidFill>
              <a:schemeClr val="tx1"/>
            </a:solidFill>
          </a:ln>
        </p:spPr>
        <p:style>
          <a:lnRef idx="2">
            <a:schemeClr val="accent3"/>
          </a:lnRef>
          <a:fillRef idx="1">
            <a:schemeClr val="lt1"/>
          </a:fillRef>
          <a:effectRef idx="0">
            <a:schemeClr val="accent3"/>
          </a:effectRef>
          <a:fontRef idx="minor">
            <a:schemeClr val="dk1"/>
          </a:fontRef>
        </p:style>
        <p:txBody>
          <a:bodyPr wrap="none" lIns="99555" tIns="144000" rIns="99555" bIns="0" rtlCol="0" anchor="b"/>
          <a:lstStyle/>
          <a:p>
            <a:r>
              <a:rPr kumimoji="1" lang="ja-JP" altLang="en-US" sz="900" dirty="0">
                <a:latin typeface="メイリオ" pitchFamily="50" charset="-128"/>
                <a:ea typeface="メイリオ" pitchFamily="50" charset="-128"/>
                <a:cs typeface="メイリオ" pitchFamily="50" charset="-128"/>
              </a:rPr>
              <a:t>働き方改革推進支援センター　無料相談窓口</a:t>
            </a:r>
          </a:p>
        </p:txBody>
      </p:sp>
      <p:sp>
        <p:nvSpPr>
          <p:cNvPr id="3" name="正方形/長方形 2">
            <a:extLst>
              <a:ext uri="{FF2B5EF4-FFF2-40B4-BE49-F238E27FC236}">
                <a16:creationId xmlns:a16="http://schemas.microsoft.com/office/drawing/2014/main" id="{24CB792C-FB58-0D56-529C-B3D4031502E5}"/>
              </a:ext>
            </a:extLst>
          </p:cNvPr>
          <p:cNvSpPr/>
          <p:nvPr/>
        </p:nvSpPr>
        <p:spPr>
          <a:xfrm>
            <a:off x="6392429" y="9447691"/>
            <a:ext cx="658033" cy="664532"/>
          </a:xfrm>
          <a:prstGeom prst="rect">
            <a:avLst/>
          </a:prstGeom>
          <a:noFill/>
          <a:ln w="38100">
            <a:solidFill>
              <a:schemeClr val="bg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endParaRPr kumimoji="1" lang="ja-JP" altLang="en-US" sz="1200" b="1" dirty="0">
              <a:latin typeface="メイリオ" pitchFamily="50" charset="-128"/>
              <a:ea typeface="メイリオ" pitchFamily="50" charset="-128"/>
              <a:cs typeface="メイリオ" pitchFamily="50" charset="-128"/>
            </a:endParaRPr>
          </a:p>
        </p:txBody>
      </p:sp>
      <p:sp>
        <p:nvSpPr>
          <p:cNvPr id="57" name="四角形: 角を丸くする 56">
            <a:extLst>
              <a:ext uri="{FF2B5EF4-FFF2-40B4-BE49-F238E27FC236}">
                <a16:creationId xmlns:a16="http://schemas.microsoft.com/office/drawing/2014/main" id="{C8E8818E-7CD0-2C1B-AA5C-E8C9261BA46D}"/>
              </a:ext>
            </a:extLst>
          </p:cNvPr>
          <p:cNvSpPr/>
          <p:nvPr/>
        </p:nvSpPr>
        <p:spPr>
          <a:xfrm>
            <a:off x="5612910" y="9439725"/>
            <a:ext cx="612068" cy="169502"/>
          </a:xfrm>
          <a:prstGeom prst="roundRect">
            <a:avLst/>
          </a:prstGeom>
          <a:solidFill>
            <a:schemeClr val="tx1"/>
          </a:solidFill>
          <a:ln w="3175">
            <a:solidFill>
              <a:schemeClr val="bg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b"/>
          <a:lstStyle/>
          <a:p>
            <a:pPr algn="ctr"/>
            <a:r>
              <a:rPr kumimoji="1" lang="ja-JP" altLang="en-US" sz="900" b="1" dirty="0">
                <a:solidFill>
                  <a:schemeClr val="bg1"/>
                </a:solidFill>
                <a:latin typeface="メイリオ" pitchFamily="50" charset="-128"/>
                <a:ea typeface="メイリオ" pitchFamily="50" charset="-128"/>
                <a:cs typeface="メイリオ" pitchFamily="50" charset="-128"/>
              </a:rPr>
              <a:t>検索</a:t>
            </a:r>
          </a:p>
        </p:txBody>
      </p:sp>
      <p:sp>
        <p:nvSpPr>
          <p:cNvPr id="58" name="矢印: 上 57">
            <a:extLst>
              <a:ext uri="{FF2B5EF4-FFF2-40B4-BE49-F238E27FC236}">
                <a16:creationId xmlns:a16="http://schemas.microsoft.com/office/drawing/2014/main" id="{344D776E-C1A6-06D0-67B8-13CAFE0F14D0}"/>
              </a:ext>
            </a:extLst>
          </p:cNvPr>
          <p:cNvSpPr/>
          <p:nvPr/>
        </p:nvSpPr>
        <p:spPr>
          <a:xfrm rot="18769142">
            <a:off x="6181028" y="9457423"/>
            <a:ext cx="95805" cy="145990"/>
          </a:xfrm>
          <a:prstGeom prst="upArrow">
            <a:avLst>
              <a:gd name="adj1" fmla="val 50000"/>
              <a:gd name="adj2" fmla="val 89351"/>
            </a:avLst>
          </a:prstGeom>
          <a:solidFill>
            <a:schemeClr val="tx1"/>
          </a:solidFill>
          <a:ln w="9525">
            <a:solidFill>
              <a:schemeClr val="bg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endParaRPr kumimoji="1" lang="ja-JP" altLang="en-US" sz="1200" b="1" dirty="0">
              <a:latin typeface="メイリオ" pitchFamily="50" charset="-128"/>
              <a:ea typeface="メイリオ" pitchFamily="50" charset="-128"/>
              <a:cs typeface="メイリオ" pitchFamily="50" charset="-128"/>
            </a:endParaRPr>
          </a:p>
        </p:txBody>
      </p:sp>
      <p:pic>
        <p:nvPicPr>
          <p:cNvPr id="40" name="図 39" descr="QR コード&#10;&#10;自動的に生成された説明">
            <a:extLst>
              <a:ext uri="{FF2B5EF4-FFF2-40B4-BE49-F238E27FC236}">
                <a16:creationId xmlns:a16="http://schemas.microsoft.com/office/drawing/2014/main" id="{75AB045D-08DD-3B9C-ED1C-1EA307D17B26}"/>
              </a:ext>
            </a:extLst>
          </p:cNvPr>
          <p:cNvPicPr>
            <a:picLocks noChangeAspect="1"/>
          </p:cNvPicPr>
          <p:nvPr/>
        </p:nvPicPr>
        <p:blipFill rotWithShape="1">
          <a:blip r:embed="rId4">
            <a:extLst>
              <a:ext uri="{28A0092B-C50C-407E-A947-70E740481C1C}">
                <a14:useLocalDpi xmlns:a14="http://schemas.microsoft.com/office/drawing/2010/main" val="0"/>
              </a:ext>
            </a:extLst>
          </a:blip>
          <a:srcRect l="664" r="664"/>
          <a:stretch/>
        </p:blipFill>
        <p:spPr>
          <a:xfrm>
            <a:off x="6403384" y="9462106"/>
            <a:ext cx="631960" cy="631960"/>
          </a:xfrm>
          <a:prstGeom prst="rect">
            <a:avLst/>
          </a:prstGeom>
          <a:ln w="38100">
            <a:noFill/>
          </a:ln>
        </p:spPr>
      </p:pic>
    </p:spTree>
    <p:extLst>
      <p:ext uri="{BB962C8B-B14F-4D97-AF65-F5344CB8AC3E}">
        <p14:creationId xmlns:p14="http://schemas.microsoft.com/office/powerpoint/2010/main" val="314278758"/>
      </p:ext>
    </p:extLst>
  </p:cSld>
  <p:clrMapOvr>
    <a:masterClrMapping/>
  </p:clrMapOvr>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w="15875">
          <a:solidFill>
            <a:schemeClr val="tx1"/>
          </a:solidFill>
        </a:ln>
      </a:spPr>
      <a:bodyPr lIns="99555" tIns="108000" rIns="99555" bIns="0" rtlCol="0" anchor="ctr"/>
      <a:lstStyle>
        <a:defPPr algn="ctr">
          <a:defRPr sz="1200" b="1" dirty="0" smtClean="0">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txDef>
      <a:spPr>
        <a:noFill/>
      </a:spPr>
      <a:bodyPr wrap="square" rtlCol="0">
        <a:no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D5C89F56A16524C91EDD7C86E63D7E7" ma:contentTypeVersion="3" ma:contentTypeDescription="新しいドキュメントを作成します。" ma:contentTypeScope="" ma:versionID="32ba05d9445d3c0035089011ffec1389">
  <xsd:schema xmlns:xsd="http://www.w3.org/2001/XMLSchema" xmlns:xs="http://www.w3.org/2001/XMLSchema" xmlns:p="http://schemas.microsoft.com/office/2006/metadata/properties" xmlns:ns2="71caee1e-110b-4eeb-b51a-2c82a75f5bba" targetNamespace="http://schemas.microsoft.com/office/2006/metadata/properties" ma:root="true" ma:fieldsID="a19ba90a9f372cfd082dc54341c26b5f" ns2:_="">
    <xsd:import namespace="71caee1e-110b-4eeb-b51a-2c82a75f5bba"/>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aee1e-110b-4eeb-b51a-2c82a75f5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87EE99-5676-45B1-9FCD-54E323117E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aee1e-110b-4eeb-b51a-2c82a75f5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74B0B4-A908-4C06-9A5D-F861A1019EB3}">
  <ds:schemaRefs>
    <ds:schemaRef ds:uri="http://schemas.microsoft.com/office/2006/documentManagement/types"/>
    <ds:schemaRef ds:uri="http://schemas.microsoft.com/office/2006/metadata/properties"/>
    <ds:schemaRef ds:uri="http://purl.org/dc/elements/1.1/"/>
    <ds:schemaRef ds:uri="71caee1e-110b-4eeb-b51a-2c82a75f5bba"/>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0CBF5D5-0E2C-4F7A-BC6A-5EF43E2D1A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1367</Words>
  <Application>Microsoft Office PowerPoint</Application>
  <PresentationFormat>ユーザー設定</PresentationFormat>
  <Paragraphs>136</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UDゴシック</vt:lpstr>
      <vt:lpstr>メイリオ</vt:lpstr>
      <vt:lpstr>Arial</vt:lpstr>
      <vt:lpstr>Bahnschrift</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2017-04-07T06:18:55Z</dcterms:created>
  <dcterms:modified xsi:type="dcterms:W3CDTF">2023-12-20T04:30:02Z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0x010100ED5C89F56A16524C91EDD7C86E63D7E7</vt:lpwstr>
  </property>
</Properties>
</file>