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9" r:id="rId3"/>
    <p:sldId id="258" r:id="rId4"/>
    <p:sldId id="260"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5" userDrawn="1">
          <p15:clr>
            <a:srgbClr val="A4A3A4"/>
          </p15:clr>
        </p15:guide>
        <p15:guide id="2" pos="2160" userDrawn="1">
          <p15:clr>
            <a:srgbClr val="A4A3A4"/>
          </p15:clr>
        </p15:guide>
        <p15:guide id="3" pos="4292" userDrawn="1">
          <p15:clr>
            <a:srgbClr val="A4A3A4"/>
          </p15:clr>
        </p15:guide>
        <p15:guide id="4" orient="horz" pos="703" userDrawn="1">
          <p15:clr>
            <a:srgbClr val="A4A3A4"/>
          </p15:clr>
        </p15:guide>
        <p15:guide id="5" orient="horz" pos="3724" userDrawn="1">
          <p15:clr>
            <a:srgbClr val="A4A3A4"/>
          </p15:clr>
        </p15:guide>
        <p15:guide id="6" pos="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showGuides="1">
      <p:cViewPr>
        <p:scale>
          <a:sx n="100" d="100"/>
          <a:sy n="100" d="100"/>
        </p:scale>
        <p:origin x="1128" y="-660"/>
      </p:cViewPr>
      <p:guideLst>
        <p:guide orient="horz" pos="2835"/>
        <p:guide pos="2160"/>
        <p:guide pos="4292"/>
        <p:guide orient="horz" pos="703"/>
        <p:guide orient="horz" pos="3724"/>
        <p:guide pos="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6888"/>
          </a:xfrm>
          <a:prstGeom prst="rect">
            <a:avLst/>
          </a:prstGeom>
        </p:spPr>
        <p:txBody>
          <a:bodyPr vert="horz" lIns="91423" tIns="45710" rIns="91423"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2"/>
            <a:ext cx="2949575" cy="496888"/>
          </a:xfrm>
          <a:prstGeom prst="rect">
            <a:avLst/>
          </a:prstGeom>
        </p:spPr>
        <p:txBody>
          <a:bodyPr vert="horz" lIns="91423" tIns="45710" rIns="91423" bIns="45710" rtlCol="0"/>
          <a:lstStyle>
            <a:lvl1pPr algn="r">
              <a:defRPr sz="1200"/>
            </a:lvl1pPr>
          </a:lstStyle>
          <a:p>
            <a:fld id="{FA98ACEB-200E-476D-B7AE-732F806CA4F4}" type="datetimeFigureOut">
              <a:rPr kumimoji="1" lang="ja-JP" altLang="en-US" smtClean="0"/>
              <a:t>2022/12/2</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23" tIns="45710" rIns="91423" bIns="45710"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3" tIns="45710" rIns="91423"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3" tIns="45710" rIns="91423"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23" tIns="45710" rIns="91423" bIns="45710" rtlCol="0" anchor="b"/>
          <a:lstStyle>
            <a:lvl1pPr algn="r">
              <a:defRPr sz="1200"/>
            </a:lvl1pPr>
          </a:lstStyle>
          <a:p>
            <a:fld id="{3F9E9661-22D9-48DE-A2D3-E8E1C7FD6BF5}" type="slidenum">
              <a:rPr kumimoji="1" lang="ja-JP" altLang="en-US" smtClean="0"/>
              <a:t>‹#›</a:t>
            </a:fld>
            <a:endParaRPr kumimoji="1" lang="ja-JP" altLang="en-US"/>
          </a:p>
        </p:txBody>
      </p:sp>
    </p:spTree>
    <p:extLst>
      <p:ext uri="{BB962C8B-B14F-4D97-AF65-F5344CB8AC3E}">
        <p14:creationId xmlns:p14="http://schemas.microsoft.com/office/powerpoint/2010/main" val="26758273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CEE75B0-A5F0-40CE-A212-CF0234D46111}" type="datetime1">
              <a:rPr kumimoji="1" lang="ja-JP" altLang="en-US" smtClean="0"/>
              <a:t>2022/12/2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414223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64B528-E1BA-4010-BB26-4CCF3D743ED4}" type="datetime1">
              <a:rPr kumimoji="1" lang="ja-JP" altLang="en-US" smtClean="0"/>
              <a:t>2022/12/2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389160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78DE23-D516-4225-9462-622FD2C92AE4}" type="datetime1">
              <a:rPr kumimoji="1" lang="ja-JP" altLang="en-US" smtClean="0"/>
              <a:t>2022/12/2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213059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766C10-C7EF-4807-A0CC-A0F3250E1C2F}" type="datetime1">
              <a:rPr kumimoji="1" lang="ja-JP" altLang="en-US" smtClean="0"/>
              <a:t>2022/12/2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210241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AEFBB3-5BBF-4EFB-B386-CE440C3C7A37}" type="datetime1">
              <a:rPr kumimoji="1" lang="ja-JP" altLang="en-US" smtClean="0"/>
              <a:t>2022/12/2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3307948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779BBDB-AF0B-498D-BECD-12FDDFCF76EF}" type="datetime1">
              <a:rPr kumimoji="1" lang="ja-JP" altLang="en-US" smtClean="0"/>
              <a:t>2022/12/2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370216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B70350-5C07-48C3-AEAD-FF5F777450FA}" type="datetime1">
              <a:rPr kumimoji="1" lang="ja-JP" altLang="en-US" smtClean="0"/>
              <a:t>2022/12/2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2700728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061A0E2-8D5C-4B0C-B63C-84EB87532E1D}" type="datetime1">
              <a:rPr kumimoji="1" lang="ja-JP" altLang="en-US" smtClean="0"/>
              <a:t>2022/12/2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3760285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56CF00-849F-4E96-9BBB-3F6015329DB4}" type="datetime1">
              <a:rPr kumimoji="1" lang="ja-JP" altLang="en-US" smtClean="0"/>
              <a:t>2022/12/2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382663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C2C48-255E-46A5-82C0-64A0A4CEC724}" type="datetime1">
              <a:rPr kumimoji="1" lang="ja-JP" altLang="en-US" smtClean="0"/>
              <a:t>2022/12/2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378408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DB7FE4D-B55F-4701-A674-FF8E7274D914}" type="datetime1">
              <a:rPr kumimoji="1" lang="ja-JP" altLang="en-US" smtClean="0"/>
              <a:t>2022/12/2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77775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88154E5E-0BA7-486E-B096-FEC7B5BE8005}" type="datetime1">
              <a:rPr kumimoji="1" lang="ja-JP" altLang="en-US" smtClean="0"/>
              <a:t>2022/12/2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6D2FE3AF-A4CF-4352-AF10-B35A71EA811C}" type="slidenum">
              <a:rPr kumimoji="1" lang="ja-JP" altLang="en-US" smtClean="0"/>
              <a:t>‹#›</a:t>
            </a:fld>
            <a:endParaRPr kumimoji="1" lang="ja-JP" altLang="en-US"/>
          </a:p>
        </p:txBody>
      </p:sp>
    </p:spTree>
    <p:extLst>
      <p:ext uri="{BB962C8B-B14F-4D97-AF65-F5344CB8AC3E}">
        <p14:creationId xmlns:p14="http://schemas.microsoft.com/office/powerpoint/2010/main" val="3894690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44624" y="299887"/>
            <a:ext cx="6768000" cy="720000"/>
          </a:xfrm>
          <a:prstGeom prst="rect">
            <a:avLst/>
          </a:prstGeom>
          <a:solidFill>
            <a:schemeClr val="accent2"/>
          </a:solidFill>
        </p:spPr>
        <p:txBody>
          <a:bodyPr wrap="square" lIns="0" tIns="0" rIns="0" bIns="0" rtlCol="0" anchor="ctr">
            <a:spAutoFit/>
          </a:bodyPr>
          <a:lstStyle/>
          <a:p>
            <a:pPr algn="ctr"/>
            <a:r>
              <a:rPr lang="ja-JP" altLang="en-US" b="1" dirty="0">
                <a:solidFill>
                  <a:schemeClr val="bg1"/>
                </a:solidFill>
                <a:latin typeface="HGP創英角ｺﾞｼｯｸUB" panose="020B0900000000000000" pitchFamily="50" charset="-128"/>
                <a:ea typeface="HGP創英角ｺﾞｼｯｸUB" panose="020B0900000000000000" pitchFamily="50" charset="-128"/>
              </a:rPr>
              <a:t>国家公務員（都道府県労働局職員）障害者採用選考試験のご案内</a:t>
            </a:r>
            <a:endParaRPr lang="en-US" altLang="ja-JP" b="1" dirty="0">
              <a:solidFill>
                <a:schemeClr val="bg1"/>
              </a:solidFill>
              <a:latin typeface="HGP創英角ｺﾞｼｯｸUB" panose="020B0900000000000000" pitchFamily="50" charset="-128"/>
              <a:ea typeface="HGP創英角ｺﾞｼｯｸUB" panose="020B0900000000000000" pitchFamily="50" charset="-128"/>
            </a:endParaRPr>
          </a:p>
          <a:p>
            <a:pPr algn="ctr">
              <a:spcBef>
                <a:spcPts val="300"/>
              </a:spcBef>
            </a:pPr>
            <a:r>
              <a:rPr lang="ja-JP" altLang="en-US" b="1" dirty="0" err="1">
                <a:solidFill>
                  <a:schemeClr val="bg1"/>
                </a:solidFill>
                <a:latin typeface="HGP創英角ｺﾞｼｯｸUB" panose="020B0900000000000000" pitchFamily="50" charset="-128"/>
                <a:ea typeface="HGP創英角ｺﾞｼｯｸUB" panose="020B0900000000000000" pitchFamily="50" charset="-128"/>
              </a:rPr>
              <a:t>ー</a:t>
            </a:r>
            <a:r>
              <a:rPr lang="ja-JP" altLang="en-US" b="1" dirty="0">
                <a:solidFill>
                  <a:schemeClr val="bg1"/>
                </a:solidFill>
                <a:latin typeface="HGP創英角ｺﾞｼｯｸUB" panose="020B0900000000000000" pitchFamily="50" charset="-128"/>
                <a:ea typeface="HGP創英角ｺﾞｼｯｸUB" panose="020B0900000000000000" pitchFamily="50" charset="-128"/>
              </a:rPr>
              <a:t> 採用する職員の職務内容や勤務条件など </a:t>
            </a:r>
            <a:r>
              <a:rPr lang="ja-JP" altLang="en-US" b="1" dirty="0" err="1">
                <a:solidFill>
                  <a:schemeClr val="bg1"/>
                </a:solidFill>
                <a:latin typeface="HGP創英角ｺﾞｼｯｸUB" panose="020B0900000000000000" pitchFamily="50" charset="-128"/>
                <a:ea typeface="HGP創英角ｺﾞｼｯｸUB" panose="020B0900000000000000" pitchFamily="50" charset="-128"/>
              </a:rPr>
              <a:t>ー</a:t>
            </a:r>
            <a:endParaRPr lang="ja-JP" altLang="en-US" b="1"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正方形/長方形 24"/>
          <p:cNvSpPr/>
          <p:nvPr/>
        </p:nvSpPr>
        <p:spPr>
          <a:xfrm>
            <a:off x="44450" y="3628673"/>
            <a:ext cx="6768751" cy="5148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08000" tIns="216000" rIns="108000" bIns="0" rtlCol="0" anchor="t"/>
          <a:lstStyle/>
          <a:p>
            <a:pPr marL="180975" indent="-180975">
              <a:spcBef>
                <a:spcPts val="800"/>
              </a:spcBef>
            </a:pPr>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都道府県労働局は、働く人のための仕事の確保（職業安定行政）、労働環境の整備（労働基準行政）、職業能力の向上（人材開発行政）、雇用機会の均等確保（雇用環境・均等行政）などの働くことに関連する行政分野を総合的かつ一元的に運営する厚生労働省の地方機関です。</a:t>
            </a:r>
            <a:endParaRPr lang="en-US" altLang="ja-JP" sz="1300" dirty="0">
              <a:solidFill>
                <a:schemeClr val="tx1"/>
              </a:solidFill>
              <a:latin typeface="メイリオ" panose="020B0604030504040204" pitchFamily="50" charset="-128"/>
              <a:ea typeface="メイリオ" panose="020B0604030504040204" pitchFamily="50" charset="-128"/>
            </a:endParaRPr>
          </a:p>
          <a:p>
            <a:pPr marL="180975" indent="-180975">
              <a:spcBef>
                <a:spcPts val="500"/>
              </a:spcBef>
            </a:pPr>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石川</a:t>
            </a:r>
            <a:r>
              <a:rPr lang="ja-JP" altLang="en-US" sz="1300" dirty="0" smtClean="0">
                <a:solidFill>
                  <a:schemeClr val="tx1"/>
                </a:solidFill>
                <a:latin typeface="メイリオ" panose="020B0604030504040204" pitchFamily="50" charset="-128"/>
                <a:ea typeface="メイリオ" panose="020B0604030504040204" pitchFamily="50" charset="-128"/>
              </a:rPr>
              <a:t>労働局</a:t>
            </a:r>
            <a:r>
              <a:rPr lang="ja-JP" altLang="en-US" sz="1300" dirty="0">
                <a:solidFill>
                  <a:schemeClr val="tx1"/>
                </a:solidFill>
                <a:latin typeface="メイリオ" panose="020B0604030504040204" pitchFamily="50" charset="-128"/>
                <a:ea typeface="メイリオ" panose="020B0604030504040204" pitchFamily="50" charset="-128"/>
              </a:rPr>
              <a:t>には、労働局（総務部、労働基準部、職業安定部、雇用環境・</a:t>
            </a:r>
            <a:r>
              <a:rPr lang="ja-JP" altLang="en-US" sz="1300" dirty="0" smtClean="0">
                <a:solidFill>
                  <a:schemeClr val="tx1"/>
                </a:solidFill>
                <a:latin typeface="メイリオ" panose="020B0604030504040204" pitchFamily="50" charset="-128"/>
                <a:ea typeface="メイリオ" panose="020B0604030504040204" pitchFamily="50" charset="-128"/>
              </a:rPr>
              <a:t>均等室）</a:t>
            </a:r>
            <a:r>
              <a:rPr lang="ja-JP" altLang="en-US" sz="1300" dirty="0">
                <a:solidFill>
                  <a:schemeClr val="tx1"/>
                </a:solidFill>
                <a:latin typeface="メイリオ" panose="020B0604030504040204" pitchFamily="50" charset="-128"/>
                <a:ea typeface="メイリオ" panose="020B0604030504040204" pitchFamily="50" charset="-128"/>
              </a:rPr>
              <a:t>、公共職業安定所（ハローワーク）（</a:t>
            </a:r>
            <a:r>
              <a:rPr lang="ja-JP" altLang="en-US" sz="1300" dirty="0" smtClean="0">
                <a:solidFill>
                  <a:schemeClr val="tx1"/>
                </a:solidFill>
                <a:latin typeface="メイリオ" panose="020B0604030504040204" pitchFamily="50" charset="-128"/>
                <a:ea typeface="メイリオ" panose="020B0604030504040204" pitchFamily="50" charset="-128"/>
              </a:rPr>
              <a:t>県内９か所</a:t>
            </a:r>
            <a:r>
              <a:rPr lang="ja-JP" altLang="en-US" sz="1300" dirty="0">
                <a:solidFill>
                  <a:schemeClr val="tx1"/>
                </a:solidFill>
                <a:latin typeface="メイリオ" panose="020B0604030504040204" pitchFamily="50" charset="-128"/>
                <a:ea typeface="メイリオ" panose="020B0604030504040204" pitchFamily="50" charset="-128"/>
              </a:rPr>
              <a:t>）、労働基準監督署（</a:t>
            </a:r>
            <a:r>
              <a:rPr lang="ja-JP" altLang="en-US" sz="1300" dirty="0" smtClean="0">
                <a:solidFill>
                  <a:schemeClr val="tx1"/>
                </a:solidFill>
                <a:latin typeface="メイリオ" panose="020B0604030504040204" pitchFamily="50" charset="-128"/>
                <a:ea typeface="メイリオ" panose="020B0604030504040204" pitchFamily="50" charset="-128"/>
              </a:rPr>
              <a:t>県内４か所</a:t>
            </a:r>
            <a:r>
              <a:rPr lang="ja-JP" altLang="en-US" sz="1300" dirty="0">
                <a:solidFill>
                  <a:schemeClr val="tx1"/>
                </a:solidFill>
                <a:latin typeface="メイリオ" panose="020B0604030504040204" pitchFamily="50" charset="-128"/>
                <a:ea typeface="メイリオ" panose="020B0604030504040204" pitchFamily="50" charset="-128"/>
              </a:rPr>
              <a:t>）があります。</a:t>
            </a:r>
            <a:endParaRPr lang="en-US" altLang="ja-JP" sz="1300" dirty="0">
              <a:solidFill>
                <a:schemeClr val="tx1"/>
              </a:solidFill>
              <a:latin typeface="メイリオ" panose="020B0604030504040204" pitchFamily="50" charset="-128"/>
              <a:ea typeface="メイリオ" panose="020B0604030504040204" pitchFamily="50" charset="-128"/>
            </a:endParaRPr>
          </a:p>
          <a:p>
            <a:pPr marL="180975" indent="-95250">
              <a:spcBef>
                <a:spcPts val="500"/>
              </a:spcBef>
            </a:pPr>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各行政分野の主な業務</a:t>
            </a:r>
            <a:r>
              <a:rPr lang="en-US" altLang="ja-JP" sz="1300" dirty="0">
                <a:solidFill>
                  <a:schemeClr val="tx1"/>
                </a:solidFill>
                <a:latin typeface="メイリオ" panose="020B0604030504040204" pitchFamily="50" charset="-128"/>
                <a:ea typeface="メイリオ" panose="020B0604030504040204" pitchFamily="50" charset="-128"/>
              </a:rPr>
              <a:t>)</a:t>
            </a:r>
          </a:p>
        </p:txBody>
      </p:sp>
      <p:sp>
        <p:nvSpPr>
          <p:cNvPr id="13" name="正方形/長方形 12"/>
          <p:cNvSpPr/>
          <p:nvPr/>
        </p:nvSpPr>
        <p:spPr>
          <a:xfrm>
            <a:off x="44624" y="1090119"/>
            <a:ext cx="6768751" cy="6785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300" dirty="0">
                <a:solidFill>
                  <a:schemeClr val="tx1"/>
                </a:solidFill>
                <a:latin typeface="メイリオ" panose="020B0604030504040204" pitchFamily="50" charset="-128"/>
                <a:ea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rPr>
              <a:t>令和５年</a:t>
            </a:r>
            <a:r>
              <a:rPr lang="en-US" altLang="ja-JP" sz="1300" dirty="0">
                <a:solidFill>
                  <a:schemeClr val="tx1"/>
                </a:solidFill>
                <a:latin typeface="メイリオ" panose="020B0604030504040204" pitchFamily="50" charset="-128"/>
                <a:ea typeface="メイリオ" panose="020B0604030504040204" pitchFamily="50" charset="-128"/>
              </a:rPr>
              <a:t>4</a:t>
            </a:r>
            <a:r>
              <a:rPr lang="ja-JP" altLang="en-US" sz="1300" dirty="0">
                <a:solidFill>
                  <a:schemeClr val="tx1"/>
                </a:solidFill>
                <a:latin typeface="メイリオ" panose="020B0604030504040204" pitchFamily="50" charset="-128"/>
                <a:ea typeface="メイリオ" panose="020B0604030504040204" pitchFamily="50" charset="-128"/>
              </a:rPr>
              <a:t>月</a:t>
            </a:r>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から</a:t>
            </a:r>
            <a:r>
              <a:rPr lang="ja-JP" altLang="en-US" sz="1300" dirty="0" smtClean="0">
                <a:solidFill>
                  <a:schemeClr val="tx1"/>
                </a:solidFill>
                <a:latin typeface="メイリオ" panose="020B0604030504040204" pitchFamily="50" charset="-128"/>
                <a:ea typeface="メイリオ" panose="020B0604030504040204" pitchFamily="50" charset="-128"/>
              </a:rPr>
              <a:t>、石川県内</a:t>
            </a:r>
            <a:r>
              <a:rPr lang="ja-JP" altLang="en-US" sz="1300" dirty="0">
                <a:solidFill>
                  <a:schemeClr val="tx1"/>
                </a:solidFill>
                <a:latin typeface="メイリオ" panose="020B0604030504040204" pitchFamily="50" charset="-128"/>
                <a:ea typeface="メイリオ" panose="020B0604030504040204" pitchFamily="50" charset="-128"/>
              </a:rPr>
              <a:t>の労働局、労働基準監督署、ハローワークで、定型的な業務などを行う職員（障害者採用事務官）を採用する選考試験を実施します。</a:t>
            </a:r>
            <a:endParaRPr lang="en-US" altLang="ja-JP" sz="1300" dirty="0">
              <a:solidFill>
                <a:schemeClr val="tx1"/>
              </a:solidFill>
              <a:latin typeface="メイリオ" panose="020B0604030504040204" pitchFamily="50" charset="-128"/>
              <a:ea typeface="メイリオ" panose="020B0604030504040204" pitchFamily="50" charset="-128"/>
            </a:endParaRPr>
          </a:p>
          <a:p>
            <a:pPr marL="182563" indent="-90488">
              <a:spcBef>
                <a:spcPts val="400"/>
              </a:spcBef>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rPr>
              <a:t>令和５年</a:t>
            </a:r>
            <a:r>
              <a:rPr lang="en-US" altLang="ja-JP" sz="1050" dirty="0">
                <a:solidFill>
                  <a:schemeClr val="tx1"/>
                </a:solidFill>
                <a:latin typeface="メイリオ" panose="020B0604030504040204" pitchFamily="50" charset="-128"/>
                <a:ea typeface="メイリオ" panose="020B0604030504040204" pitchFamily="50" charset="-128"/>
              </a:rPr>
              <a:t>4</a:t>
            </a:r>
            <a:r>
              <a:rPr lang="ja-JP" altLang="en-US" sz="1050" dirty="0">
                <a:solidFill>
                  <a:schemeClr val="tx1"/>
                </a:solidFill>
                <a:latin typeface="メイリオ" panose="020B0604030504040204" pitchFamily="50" charset="-128"/>
                <a:ea typeface="メイリオ" panose="020B0604030504040204" pitchFamily="50" charset="-128"/>
              </a:rPr>
              <a:t>月からの勤務開始が難しい場合、一定の範囲で勤務開始日を遅らせることができます。</a:t>
            </a:r>
          </a:p>
        </p:txBody>
      </p:sp>
      <p:sp>
        <p:nvSpPr>
          <p:cNvPr id="8" name="正方形/長方形 7">
            <a:extLst>
              <a:ext uri="{FF2B5EF4-FFF2-40B4-BE49-F238E27FC236}">
                <a16:creationId xmlns:a16="http://schemas.microsoft.com/office/drawing/2014/main" id="{43312B90-6C25-4119-9DD1-22351E87EEC3}"/>
              </a:ext>
            </a:extLst>
          </p:cNvPr>
          <p:cNvSpPr/>
          <p:nvPr/>
        </p:nvSpPr>
        <p:spPr>
          <a:xfrm>
            <a:off x="266363" y="3484637"/>
            <a:ext cx="2059642" cy="2952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0" bIns="0" rtlCol="0" anchor="t"/>
          <a:lstStyle/>
          <a:p>
            <a:r>
              <a:rPr lang="ja-JP" altLang="en-US" sz="1400" b="1" dirty="0">
                <a:solidFill>
                  <a:schemeClr val="bg1"/>
                </a:solidFill>
                <a:latin typeface="メイリオ" panose="020B0604030504040204" pitchFamily="50" charset="-128"/>
                <a:ea typeface="メイリオ" panose="020B0604030504040204" pitchFamily="50" charset="-128"/>
              </a:rPr>
              <a:t>都道府県労働局とは</a:t>
            </a:r>
            <a:r>
              <a:rPr lang="en-US" altLang="ja-JP" sz="1400" b="1" dirty="0">
                <a:solidFill>
                  <a:schemeClr val="bg1"/>
                </a:solidFill>
                <a:latin typeface="メイリオ" panose="020B0604030504040204" pitchFamily="50" charset="-128"/>
                <a:ea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6A0EC2E8-C9C6-4B21-A6A6-03996AFD4508}"/>
              </a:ext>
            </a:extLst>
          </p:cNvPr>
          <p:cNvGraphicFramePr>
            <a:graphicFrameLocks noGrp="1"/>
          </p:cNvGraphicFramePr>
          <p:nvPr>
            <p:extLst>
              <p:ext uri="{D42A27DB-BD31-4B8C-83A1-F6EECF244321}">
                <p14:modId xmlns:p14="http://schemas.microsoft.com/office/powerpoint/2010/main" val="3322382075"/>
              </p:ext>
            </p:extLst>
          </p:nvPr>
        </p:nvGraphicFramePr>
        <p:xfrm>
          <a:off x="57150" y="1836067"/>
          <a:ext cx="6768000" cy="1384800"/>
        </p:xfrm>
        <a:graphic>
          <a:graphicData uri="http://schemas.openxmlformats.org/drawingml/2006/table">
            <a:tbl>
              <a:tblPr>
                <a:tableStyleId>{5C22544A-7EE6-4342-B048-85BDC9FD1C3A}</a:tableStyleId>
              </a:tblPr>
              <a:tblGrid>
                <a:gridCol w="2916000">
                  <a:extLst>
                    <a:ext uri="{9D8B030D-6E8A-4147-A177-3AD203B41FA5}">
                      <a16:colId xmlns:a16="http://schemas.microsoft.com/office/drawing/2014/main" val="3608283027"/>
                    </a:ext>
                  </a:extLst>
                </a:gridCol>
                <a:gridCol w="3852000">
                  <a:extLst>
                    <a:ext uri="{9D8B030D-6E8A-4147-A177-3AD203B41FA5}">
                      <a16:colId xmlns:a16="http://schemas.microsoft.com/office/drawing/2014/main" val="2513862190"/>
                    </a:ext>
                  </a:extLst>
                </a:gridCol>
              </a:tblGrid>
              <a:tr h="270000">
                <a:tc>
                  <a:txBody>
                    <a:bodyPr/>
                    <a:lstStyle/>
                    <a:p>
                      <a:r>
                        <a:rPr kumimoji="1" lang="ja-JP" altLang="en-US" sz="1300" b="1" dirty="0">
                          <a:solidFill>
                            <a:schemeClr val="accent2"/>
                          </a:solidFill>
                          <a:latin typeface="メイリオ" panose="020B0604030504040204" pitchFamily="50" charset="-128"/>
                          <a:ea typeface="メイリオ" panose="020B0604030504040204" pitchFamily="50" charset="-128"/>
                        </a:rPr>
                        <a:t>受験申込受付期間</a:t>
                      </a: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300" b="1" dirty="0" smtClean="0">
                          <a:solidFill>
                            <a:schemeClr val="accent2"/>
                          </a:solidFill>
                          <a:latin typeface="メイリオ" panose="020B0604030504040204" pitchFamily="50" charset="-128"/>
                          <a:ea typeface="メイリオ" panose="020B0604030504040204" pitchFamily="50" charset="-128"/>
                        </a:rPr>
                        <a:t>令和４年</a:t>
                      </a:r>
                      <a:r>
                        <a:rPr kumimoji="1" lang="en-US" altLang="ja-JP" sz="1300" b="1" dirty="0" smtClean="0">
                          <a:solidFill>
                            <a:schemeClr val="accent2"/>
                          </a:solidFill>
                          <a:latin typeface="メイリオ" panose="020B0604030504040204" pitchFamily="50" charset="-128"/>
                          <a:ea typeface="メイリオ" panose="020B0604030504040204" pitchFamily="50" charset="-128"/>
                        </a:rPr>
                        <a:t>12</a:t>
                      </a:r>
                      <a:r>
                        <a:rPr kumimoji="1" lang="ja-JP" altLang="en-US" sz="1300" b="1" dirty="0" smtClean="0">
                          <a:solidFill>
                            <a:schemeClr val="accent2"/>
                          </a:solidFill>
                          <a:latin typeface="メイリオ" panose="020B0604030504040204" pitchFamily="50" charset="-128"/>
                          <a:ea typeface="メイリオ" panose="020B0604030504040204" pitchFamily="50" charset="-128"/>
                        </a:rPr>
                        <a:t>月５日（月）から</a:t>
                      </a:r>
                      <a:r>
                        <a:rPr kumimoji="1" lang="en-US" altLang="ja-JP" sz="1300" b="1" dirty="0" smtClean="0">
                          <a:solidFill>
                            <a:schemeClr val="accent2"/>
                          </a:solidFill>
                          <a:latin typeface="メイリオ" panose="020B0604030504040204" pitchFamily="50" charset="-128"/>
                          <a:ea typeface="メイリオ" panose="020B0604030504040204" pitchFamily="50" charset="-128"/>
                        </a:rPr>
                        <a:t>12</a:t>
                      </a:r>
                      <a:r>
                        <a:rPr kumimoji="1" lang="ja-JP" altLang="en-US" sz="1300" b="1" dirty="0" smtClean="0">
                          <a:solidFill>
                            <a:schemeClr val="accent2"/>
                          </a:solidFill>
                          <a:latin typeface="メイリオ" panose="020B0604030504040204" pitchFamily="50" charset="-128"/>
                          <a:ea typeface="メイリオ" panose="020B0604030504040204" pitchFamily="50" charset="-128"/>
                        </a:rPr>
                        <a:t>月</a:t>
                      </a:r>
                      <a:r>
                        <a:rPr kumimoji="1" lang="en-US" altLang="ja-JP" sz="1300" b="1" dirty="0" smtClean="0">
                          <a:solidFill>
                            <a:schemeClr val="accent2"/>
                          </a:solidFill>
                          <a:latin typeface="メイリオ" panose="020B0604030504040204" pitchFamily="50" charset="-128"/>
                          <a:ea typeface="メイリオ" panose="020B0604030504040204" pitchFamily="50" charset="-128"/>
                        </a:rPr>
                        <a:t>26</a:t>
                      </a:r>
                      <a:r>
                        <a:rPr kumimoji="1" lang="ja-JP" altLang="en-US" sz="1300" b="1" dirty="0" smtClean="0">
                          <a:solidFill>
                            <a:schemeClr val="accent2"/>
                          </a:solidFill>
                          <a:latin typeface="メイリオ" panose="020B0604030504040204" pitchFamily="50" charset="-128"/>
                          <a:ea typeface="メイリオ" panose="020B0604030504040204" pitchFamily="50" charset="-128"/>
                        </a:rPr>
                        <a:t>日（月）</a:t>
                      </a:r>
                      <a:endParaRPr kumimoji="1" lang="ja-JP" altLang="en-US" sz="1000" b="0" dirty="0">
                        <a:solidFill>
                          <a:schemeClr val="accent2"/>
                        </a:solidFill>
                        <a:latin typeface="メイリオ" panose="020B0604030504040204" pitchFamily="50" charset="-128"/>
                        <a:ea typeface="メイリオ" panose="020B0604030504040204" pitchFamily="50" charset="-128"/>
                      </a:endParaRP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88075344"/>
                  </a:ext>
                </a:extLst>
              </a:tr>
              <a:tr h="270000">
                <a:tc>
                  <a:txBody>
                    <a:bodyPr/>
                    <a:lstStyle/>
                    <a:p>
                      <a:r>
                        <a:rPr kumimoji="1" lang="ja-JP" altLang="en-US" sz="1300" b="1" dirty="0">
                          <a:solidFill>
                            <a:schemeClr val="accent2"/>
                          </a:solidFill>
                          <a:latin typeface="メイリオ" panose="020B0604030504040204" pitchFamily="50" charset="-128"/>
                          <a:ea typeface="メイリオ" panose="020B0604030504040204" pitchFamily="50" charset="-128"/>
                        </a:rPr>
                        <a:t>第一次選考試験日（作文試験日）</a:t>
                      </a:r>
                      <a:r>
                        <a:rPr kumimoji="1" lang="en-US" altLang="ja-JP" sz="1300" b="1" dirty="0">
                          <a:solidFill>
                            <a:schemeClr val="accent2"/>
                          </a:solidFill>
                          <a:latin typeface="メイリオ" panose="020B0604030504040204" pitchFamily="50" charset="-128"/>
                          <a:ea typeface="メイリオ" panose="020B0604030504040204" pitchFamily="50" charset="-128"/>
                        </a:rPr>
                        <a:t>※</a:t>
                      </a:r>
                      <a:endParaRPr kumimoji="1" lang="ja-JP" altLang="en-US" sz="1300" b="1" dirty="0">
                        <a:solidFill>
                          <a:schemeClr val="accent2"/>
                        </a:solidFill>
                        <a:latin typeface="メイリオ" panose="020B0604030504040204" pitchFamily="50" charset="-128"/>
                        <a:ea typeface="メイリオ" panose="020B0604030504040204" pitchFamily="50" charset="-128"/>
                      </a:endParaRP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300" b="1" dirty="0" smtClean="0">
                          <a:solidFill>
                            <a:schemeClr val="accent2"/>
                          </a:solidFill>
                          <a:latin typeface="メイリオ" panose="020B0604030504040204" pitchFamily="50" charset="-128"/>
                          <a:ea typeface="メイリオ" panose="020B0604030504040204" pitchFamily="50" charset="-128"/>
                        </a:rPr>
                        <a:t>令和５年２月４日（土）</a:t>
                      </a:r>
                      <a:endParaRPr kumimoji="1" lang="ja-JP" altLang="en-US" sz="1000" b="0" dirty="0">
                        <a:solidFill>
                          <a:schemeClr val="accent2"/>
                        </a:solidFill>
                        <a:latin typeface="メイリオ" panose="020B0604030504040204" pitchFamily="50" charset="-128"/>
                        <a:ea typeface="メイリオ" panose="020B0604030504040204" pitchFamily="50" charset="-128"/>
                      </a:endParaRP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829603263"/>
                  </a:ext>
                </a:extLst>
              </a:tr>
              <a:tr h="270000">
                <a:tc>
                  <a:txBody>
                    <a:bodyPr/>
                    <a:lstStyle/>
                    <a:p>
                      <a:r>
                        <a:rPr kumimoji="1" lang="ja-JP" altLang="en-US" sz="1300" b="1" dirty="0" smtClean="0">
                          <a:solidFill>
                            <a:schemeClr val="accent2"/>
                          </a:solidFill>
                          <a:latin typeface="メイリオ" panose="020B0604030504040204" pitchFamily="50" charset="-128"/>
                          <a:ea typeface="メイリオ" panose="020B0604030504040204" pitchFamily="50" charset="-128"/>
                        </a:rPr>
                        <a:t>第一次選考合格発表日</a:t>
                      </a:r>
                      <a:endParaRPr kumimoji="1" lang="ja-JP" altLang="en-US" sz="1300" b="1" dirty="0">
                        <a:solidFill>
                          <a:schemeClr val="accent2"/>
                        </a:solidFill>
                        <a:latin typeface="メイリオ" panose="020B0604030504040204" pitchFamily="50" charset="-128"/>
                        <a:ea typeface="メイリオ" panose="020B0604030504040204" pitchFamily="50" charset="-128"/>
                      </a:endParaRP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300" b="1" dirty="0" smtClean="0">
                          <a:solidFill>
                            <a:schemeClr val="accent2"/>
                          </a:solidFill>
                          <a:latin typeface="メイリオ" panose="020B0604030504040204" pitchFamily="50" charset="-128"/>
                          <a:ea typeface="メイリオ" panose="020B0604030504040204" pitchFamily="50" charset="-128"/>
                        </a:rPr>
                        <a:t>令和５年２月９日（木）</a:t>
                      </a:r>
                      <a:r>
                        <a:rPr kumimoji="1" lang="en-US" altLang="ja-JP" sz="1300" b="1" dirty="0" smtClean="0">
                          <a:solidFill>
                            <a:schemeClr val="accent2"/>
                          </a:solidFill>
                          <a:latin typeface="メイリオ" panose="020B0604030504040204" pitchFamily="50" charset="-128"/>
                          <a:ea typeface="メイリオ" panose="020B0604030504040204" pitchFamily="50" charset="-128"/>
                        </a:rPr>
                        <a:t>10</a:t>
                      </a:r>
                      <a:r>
                        <a:rPr kumimoji="1" lang="ja-JP" altLang="en-US" sz="1300" b="1" dirty="0" smtClean="0">
                          <a:solidFill>
                            <a:schemeClr val="accent2"/>
                          </a:solidFill>
                          <a:latin typeface="メイリオ" panose="020B0604030504040204" pitchFamily="50" charset="-128"/>
                          <a:ea typeface="メイリオ" panose="020B0604030504040204" pitchFamily="50" charset="-128"/>
                        </a:rPr>
                        <a:t>時</a:t>
                      </a:r>
                      <a:endParaRPr kumimoji="1" lang="ja-JP" altLang="en-US" sz="1300" b="1" dirty="0">
                        <a:solidFill>
                          <a:schemeClr val="accent2"/>
                        </a:solidFill>
                        <a:latin typeface="メイリオ" panose="020B0604030504040204" pitchFamily="50" charset="-128"/>
                        <a:ea typeface="メイリオ" panose="020B0604030504040204" pitchFamily="50" charset="-128"/>
                      </a:endParaRP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689212310"/>
                  </a:ext>
                </a:extLst>
              </a:tr>
              <a:tr h="270000">
                <a:tc>
                  <a:txBody>
                    <a:bodyPr/>
                    <a:lstStyle/>
                    <a:p>
                      <a:r>
                        <a:rPr kumimoji="1" lang="ja-JP" altLang="en-US" sz="1300" b="1" dirty="0">
                          <a:solidFill>
                            <a:schemeClr val="accent2"/>
                          </a:solidFill>
                          <a:latin typeface="メイリオ" panose="020B0604030504040204" pitchFamily="50" charset="-128"/>
                          <a:ea typeface="メイリオ" panose="020B0604030504040204" pitchFamily="50" charset="-128"/>
                        </a:rPr>
                        <a:t>第二次選考試験日（面接試験日）</a:t>
                      </a: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000" b="1" dirty="0" smtClean="0">
                          <a:solidFill>
                            <a:schemeClr val="accent2"/>
                          </a:solidFill>
                          <a:latin typeface="メイリオ" panose="020B0604030504040204" pitchFamily="50" charset="-128"/>
                          <a:ea typeface="メイリオ" panose="020B0604030504040204" pitchFamily="50" charset="-128"/>
                        </a:rPr>
                        <a:t>令和５年２月</a:t>
                      </a:r>
                      <a:r>
                        <a:rPr kumimoji="1" lang="en-US" altLang="ja-JP" sz="1000" b="1" dirty="0" smtClean="0">
                          <a:solidFill>
                            <a:schemeClr val="accent2"/>
                          </a:solidFill>
                          <a:latin typeface="メイリオ" panose="020B0604030504040204" pitchFamily="50" charset="-128"/>
                          <a:ea typeface="メイリオ" panose="020B0604030504040204" pitchFamily="50" charset="-128"/>
                        </a:rPr>
                        <a:t>16</a:t>
                      </a:r>
                      <a:r>
                        <a:rPr kumimoji="1" lang="ja-JP" altLang="en-US" sz="1000" b="1" dirty="0" smtClean="0">
                          <a:solidFill>
                            <a:schemeClr val="accent2"/>
                          </a:solidFill>
                          <a:latin typeface="メイリオ" panose="020B0604030504040204" pitchFamily="50" charset="-128"/>
                          <a:ea typeface="メイリオ" panose="020B0604030504040204" pitchFamily="50" charset="-128"/>
                        </a:rPr>
                        <a:t>日（木）または２月</a:t>
                      </a:r>
                      <a:r>
                        <a:rPr kumimoji="1" lang="en-US" altLang="ja-JP" sz="1000" b="1" dirty="0" smtClean="0">
                          <a:solidFill>
                            <a:schemeClr val="accent2"/>
                          </a:solidFill>
                          <a:latin typeface="メイリオ" panose="020B0604030504040204" pitchFamily="50" charset="-128"/>
                          <a:ea typeface="メイリオ" panose="020B0604030504040204" pitchFamily="50" charset="-128"/>
                        </a:rPr>
                        <a:t>17</a:t>
                      </a:r>
                      <a:r>
                        <a:rPr kumimoji="1" lang="ja-JP" altLang="en-US" sz="1000" b="1" dirty="0" smtClean="0">
                          <a:solidFill>
                            <a:schemeClr val="accent2"/>
                          </a:solidFill>
                          <a:latin typeface="メイリオ" panose="020B0604030504040204" pitchFamily="50" charset="-128"/>
                          <a:ea typeface="メイリオ" panose="020B0604030504040204" pitchFamily="50" charset="-128"/>
                        </a:rPr>
                        <a:t>日（金）の</a:t>
                      </a:r>
                      <a:endParaRPr kumimoji="1" lang="en-US" altLang="ja-JP" sz="1000" b="1" dirty="0" smtClean="0">
                        <a:solidFill>
                          <a:schemeClr val="accent2"/>
                        </a:solidFill>
                        <a:latin typeface="メイリオ" panose="020B0604030504040204" pitchFamily="50" charset="-128"/>
                        <a:ea typeface="メイリオ" panose="020B0604030504040204" pitchFamily="50" charset="-128"/>
                      </a:endParaRPr>
                    </a:p>
                    <a:p>
                      <a:r>
                        <a:rPr kumimoji="1" lang="ja-JP" altLang="en-US" sz="1000" b="1" dirty="0" smtClean="0">
                          <a:solidFill>
                            <a:schemeClr val="accent2"/>
                          </a:solidFill>
                          <a:latin typeface="メイリオ" panose="020B0604030504040204" pitchFamily="50" charset="-128"/>
                          <a:ea typeface="メイリオ" panose="020B0604030504040204" pitchFamily="50" charset="-128"/>
                        </a:rPr>
                        <a:t>労働局が指定する日</a:t>
                      </a:r>
                      <a:endParaRPr kumimoji="1" lang="ja-JP" altLang="en-US" sz="1000" b="1" dirty="0">
                        <a:solidFill>
                          <a:schemeClr val="accent2"/>
                        </a:solidFill>
                        <a:latin typeface="メイリオ" panose="020B0604030504040204" pitchFamily="50" charset="-128"/>
                        <a:ea typeface="メイリオ" panose="020B0604030504040204" pitchFamily="50" charset="-128"/>
                      </a:endParaRP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769015198"/>
                  </a:ext>
                </a:extLst>
              </a:tr>
              <a:tr h="270000">
                <a:tc>
                  <a:txBody>
                    <a:bodyPr/>
                    <a:lstStyle/>
                    <a:p>
                      <a:r>
                        <a:rPr kumimoji="1" lang="ja-JP" altLang="en-US" sz="1300" b="1" dirty="0">
                          <a:solidFill>
                            <a:schemeClr val="accent2"/>
                          </a:solidFill>
                          <a:latin typeface="メイリオ" panose="020B0604030504040204" pitchFamily="50" charset="-128"/>
                          <a:ea typeface="メイリオ" panose="020B0604030504040204" pitchFamily="50" charset="-128"/>
                        </a:rPr>
                        <a:t>合格発表日</a:t>
                      </a: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300" b="1" dirty="0" smtClean="0">
                          <a:solidFill>
                            <a:schemeClr val="accent2"/>
                          </a:solidFill>
                          <a:latin typeface="メイリオ" panose="020B0604030504040204" pitchFamily="50" charset="-128"/>
                          <a:ea typeface="メイリオ" panose="020B0604030504040204" pitchFamily="50" charset="-128"/>
                        </a:rPr>
                        <a:t>令和５年２月</a:t>
                      </a:r>
                      <a:r>
                        <a:rPr kumimoji="1" lang="en-US" altLang="ja-JP" sz="1300" b="1" dirty="0" smtClean="0">
                          <a:solidFill>
                            <a:schemeClr val="accent2"/>
                          </a:solidFill>
                          <a:latin typeface="メイリオ" panose="020B0604030504040204" pitchFamily="50" charset="-128"/>
                          <a:ea typeface="メイリオ" panose="020B0604030504040204" pitchFamily="50" charset="-128"/>
                        </a:rPr>
                        <a:t>27</a:t>
                      </a:r>
                      <a:r>
                        <a:rPr kumimoji="1" lang="ja-JP" altLang="en-US" sz="1300" b="1" dirty="0" smtClean="0">
                          <a:solidFill>
                            <a:schemeClr val="accent2"/>
                          </a:solidFill>
                          <a:latin typeface="メイリオ" panose="020B0604030504040204" pitchFamily="50" charset="-128"/>
                          <a:ea typeface="メイリオ" panose="020B0604030504040204" pitchFamily="50" charset="-128"/>
                        </a:rPr>
                        <a:t>日（月）</a:t>
                      </a:r>
                      <a:r>
                        <a:rPr kumimoji="1" lang="en-US" altLang="ja-JP" sz="1300" b="1" dirty="0" smtClean="0">
                          <a:solidFill>
                            <a:schemeClr val="accent2"/>
                          </a:solidFill>
                          <a:latin typeface="メイリオ" panose="020B0604030504040204" pitchFamily="50" charset="-128"/>
                          <a:ea typeface="メイリオ" panose="020B0604030504040204" pitchFamily="50" charset="-128"/>
                        </a:rPr>
                        <a:t>10</a:t>
                      </a:r>
                      <a:r>
                        <a:rPr kumimoji="1" lang="ja-JP" altLang="en-US" sz="1300" b="1" dirty="0" smtClean="0">
                          <a:solidFill>
                            <a:schemeClr val="accent2"/>
                          </a:solidFill>
                          <a:latin typeface="メイリオ" panose="020B0604030504040204" pitchFamily="50" charset="-128"/>
                          <a:ea typeface="メイリオ" panose="020B0604030504040204" pitchFamily="50" charset="-128"/>
                        </a:rPr>
                        <a:t>時</a:t>
                      </a:r>
                      <a:endParaRPr kumimoji="1" lang="ja-JP" altLang="en-US" sz="1000" b="0" dirty="0">
                        <a:solidFill>
                          <a:schemeClr val="accent2"/>
                        </a:solidFill>
                        <a:latin typeface="メイリオ" panose="020B0604030504040204" pitchFamily="50" charset="-128"/>
                        <a:ea typeface="メイリオ" panose="020B0604030504040204" pitchFamily="50" charset="-128"/>
                      </a:endParaRPr>
                    </a:p>
                  </a:txBody>
                  <a:tcPr marL="18000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550999024"/>
                  </a:ext>
                </a:extLst>
              </a:tr>
            </a:tbl>
          </a:graphicData>
        </a:graphic>
      </p:graphicFrame>
      <p:graphicFrame>
        <p:nvGraphicFramePr>
          <p:cNvPr id="14" name="表 13">
            <a:extLst>
              <a:ext uri="{FF2B5EF4-FFF2-40B4-BE49-F238E27FC236}">
                <a16:creationId xmlns:a16="http://schemas.microsoft.com/office/drawing/2014/main" id="{3A055B54-151D-46DC-B28D-27FFB1DACB4A}"/>
              </a:ext>
            </a:extLst>
          </p:cNvPr>
          <p:cNvGraphicFramePr>
            <a:graphicFrameLocks noGrp="1"/>
          </p:cNvGraphicFramePr>
          <p:nvPr>
            <p:extLst>
              <p:ext uri="{D42A27DB-BD31-4B8C-83A1-F6EECF244321}">
                <p14:modId xmlns:p14="http://schemas.microsoft.com/office/powerpoint/2010/main" val="3705462885"/>
              </p:ext>
            </p:extLst>
          </p:nvPr>
        </p:nvGraphicFramePr>
        <p:xfrm>
          <a:off x="260649" y="5596904"/>
          <a:ext cx="6372000" cy="3151560"/>
        </p:xfrm>
        <a:graphic>
          <a:graphicData uri="http://schemas.openxmlformats.org/drawingml/2006/table">
            <a:tbl>
              <a:tblPr>
                <a:tableStyleId>{5C22544A-7EE6-4342-B048-85BDC9FD1C3A}</a:tableStyleId>
              </a:tblPr>
              <a:tblGrid>
                <a:gridCol w="1692000">
                  <a:extLst>
                    <a:ext uri="{9D8B030D-6E8A-4147-A177-3AD203B41FA5}">
                      <a16:colId xmlns:a16="http://schemas.microsoft.com/office/drawing/2014/main" val="3608283027"/>
                    </a:ext>
                  </a:extLst>
                </a:gridCol>
                <a:gridCol w="4680000">
                  <a:extLst>
                    <a:ext uri="{9D8B030D-6E8A-4147-A177-3AD203B41FA5}">
                      <a16:colId xmlns:a16="http://schemas.microsoft.com/office/drawing/2014/main" val="2513862190"/>
                    </a:ext>
                  </a:extLst>
                </a:gridCol>
              </a:tblGrid>
              <a:tr h="720000">
                <a:tc>
                  <a:txBody>
                    <a:bodyPr/>
                    <a:lstStyle/>
                    <a:p>
                      <a:r>
                        <a:rPr kumimoji="1" lang="ja-JP" altLang="en-US" sz="1300" b="0" dirty="0">
                          <a:latin typeface="メイリオ" panose="020B0604030504040204" pitchFamily="50" charset="-128"/>
                          <a:ea typeface="メイリオ" panose="020B0604030504040204" pitchFamily="50" charset="-128"/>
                        </a:rPr>
                        <a:t>職業安定行政</a:t>
                      </a:r>
                    </a:p>
                  </a:txBody>
                  <a:tcPr marT="72000" marB="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300" b="0" dirty="0">
                          <a:latin typeface="メイリオ" panose="020B0604030504040204" pitchFamily="50" charset="-128"/>
                          <a:ea typeface="メイリオ" panose="020B0604030504040204" pitchFamily="50" charset="-128"/>
                        </a:rPr>
                        <a:t>求職者と求人者を結びつける職業相談、職業紹介、労働者が失業した場合の失業等給付の支給、障害者・高齢者などの就職を促進する業務などを行っています。</a:t>
                      </a:r>
                    </a:p>
                  </a:txBody>
                  <a:tcPr marT="72000" marB="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88075344"/>
                  </a:ext>
                </a:extLst>
              </a:tr>
              <a:tr h="0">
                <a:tc>
                  <a:txBody>
                    <a:bodyPr/>
                    <a:lstStyle/>
                    <a:p>
                      <a:r>
                        <a:rPr kumimoji="1" lang="ja-JP" altLang="en-US" sz="1300" b="0" dirty="0">
                          <a:latin typeface="メイリオ" panose="020B0604030504040204" pitchFamily="50" charset="-128"/>
                          <a:ea typeface="メイリオ" panose="020B0604030504040204" pitchFamily="50" charset="-128"/>
                        </a:rPr>
                        <a:t>労働基準行政</a:t>
                      </a:r>
                    </a:p>
                  </a:txBody>
                  <a:tcPr marT="72000" marB="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300" b="0" dirty="0">
                          <a:latin typeface="メイリオ" panose="020B0604030504040204" pitchFamily="50" charset="-128"/>
                          <a:ea typeface="メイリオ" panose="020B0604030504040204" pitchFamily="50" charset="-128"/>
                        </a:rPr>
                        <a:t>賃金の確実な支払い、不適切な解雇の防止、長時間労働の抑制、労働災害の防止などを推進する業務や、労災保険制度を運営する業務を行っています。</a:t>
                      </a:r>
                    </a:p>
                  </a:txBody>
                  <a:tcPr marT="72000" marB="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829603263"/>
                  </a:ext>
                </a:extLst>
              </a:tr>
              <a:tr h="0">
                <a:tc>
                  <a:txBody>
                    <a:bodyPr/>
                    <a:lstStyle/>
                    <a:p>
                      <a:r>
                        <a:rPr kumimoji="1" lang="ja-JP" altLang="en-US" sz="1300" b="0" dirty="0">
                          <a:latin typeface="メイリオ" panose="020B0604030504040204" pitchFamily="50" charset="-128"/>
                          <a:ea typeface="メイリオ" panose="020B0604030504040204" pitchFamily="50" charset="-128"/>
                        </a:rPr>
                        <a:t>雇用環境・均等行政</a:t>
                      </a:r>
                    </a:p>
                  </a:txBody>
                  <a:tcPr marT="72000" marB="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300" b="0" dirty="0">
                          <a:latin typeface="メイリオ" panose="020B0604030504040204" pitchFamily="50" charset="-128"/>
                          <a:ea typeface="メイリオ" panose="020B0604030504040204" pitchFamily="50" charset="-128"/>
                        </a:rPr>
                        <a:t>働き方改革、女性の活躍促進、ワーク・ライフ・バランスを推進する業務や、妊娠・出産・育児休業・介護休業などに関するハラスメントなどの紛争の未然防止と早期解決を促進する業務などを行っています。</a:t>
                      </a:r>
                    </a:p>
                  </a:txBody>
                  <a:tcPr marT="72000" marB="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550999024"/>
                  </a:ext>
                </a:extLst>
              </a:tr>
              <a:tr h="0">
                <a:tc>
                  <a:txBody>
                    <a:bodyPr/>
                    <a:lstStyle/>
                    <a:p>
                      <a:r>
                        <a:rPr kumimoji="1" lang="ja-JP" altLang="en-US" sz="1300" b="0" dirty="0">
                          <a:latin typeface="メイリオ" panose="020B0604030504040204" pitchFamily="50" charset="-128"/>
                          <a:ea typeface="メイリオ" panose="020B0604030504040204" pitchFamily="50" charset="-128"/>
                        </a:rPr>
                        <a:t>人材開発行政</a:t>
                      </a:r>
                    </a:p>
                  </a:txBody>
                  <a:tcPr marT="72000" marB="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300" b="0" dirty="0">
                          <a:latin typeface="メイリオ" panose="020B0604030504040204" pitchFamily="50" charset="-128"/>
                          <a:ea typeface="メイリオ" panose="020B0604030504040204" pitchFamily="50" charset="-128"/>
                        </a:rPr>
                        <a:t>再就職に必要な技能を身に付けるためのハロートレーニング（公共職業訓練）や、仕事に就いている人のスキルアップを支援する業務などを行っています。</a:t>
                      </a:r>
                    </a:p>
                  </a:txBody>
                  <a:tcPr marT="72000" marB="72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239311160"/>
                  </a:ext>
                </a:extLst>
              </a:tr>
            </a:tbl>
          </a:graphicData>
        </a:graphic>
      </p:graphicFrame>
      <p:pic>
        <p:nvPicPr>
          <p:cNvPr id="9" name="図 8" descr="マーク小.jpg"/>
          <p:cNvPicPr>
            <a:picLocks noChangeAspect="1"/>
          </p:cNvPicPr>
          <p:nvPr/>
        </p:nvPicPr>
        <p:blipFill>
          <a:blip r:embed="rId2" cstate="print"/>
          <a:stretch>
            <a:fillRect/>
          </a:stretch>
        </p:blipFill>
        <p:spPr>
          <a:xfrm>
            <a:off x="1753766" y="8817126"/>
            <a:ext cx="360784" cy="279060"/>
          </a:xfrm>
          <a:prstGeom prst="rect">
            <a:avLst/>
          </a:prstGeom>
        </p:spPr>
      </p:pic>
      <p:sp>
        <p:nvSpPr>
          <p:cNvPr id="11" name="テキスト ボックス 10"/>
          <p:cNvSpPr txBox="1"/>
          <p:nvPr/>
        </p:nvSpPr>
        <p:spPr>
          <a:xfrm>
            <a:off x="2135907" y="8821495"/>
            <a:ext cx="2655912" cy="261610"/>
          </a:xfrm>
          <a:prstGeom prst="rect">
            <a:avLst/>
          </a:prstGeom>
          <a:noFill/>
        </p:spPr>
        <p:txBody>
          <a:bodyPr wrap="square" lIns="104304" tIns="0" rIns="104304" bIns="0" rtlCol="0">
            <a:spAutoFit/>
          </a:bodyPr>
          <a:lstStyle/>
          <a:p>
            <a:r>
              <a:rPr kumimoji="1" lang="ja-JP" altLang="en-US" sz="1700" b="1" dirty="0">
                <a:latin typeface="HG丸ｺﾞｼｯｸM-PRO" pitchFamily="50" charset="-128"/>
                <a:ea typeface="HG丸ｺﾞｼｯｸM-PRO" pitchFamily="50" charset="-128"/>
              </a:rPr>
              <a:t>厚生労働省</a:t>
            </a:r>
            <a:r>
              <a:rPr kumimoji="1" lang="ja-JP" altLang="en-US" sz="1700" b="1" dirty="0" smtClean="0">
                <a:latin typeface="HG丸ｺﾞｼｯｸM-PRO" pitchFamily="50" charset="-128"/>
                <a:ea typeface="HG丸ｺﾞｼｯｸM-PRO" pitchFamily="50" charset="-128"/>
              </a:rPr>
              <a:t>・</a:t>
            </a:r>
            <a:r>
              <a:rPr lang="ja-JP" altLang="en-US" sz="1700" b="1" dirty="0">
                <a:latin typeface="HG丸ｺﾞｼｯｸM-PRO" pitchFamily="50" charset="-128"/>
                <a:ea typeface="HG丸ｺﾞｼｯｸM-PRO" pitchFamily="50" charset="-128"/>
              </a:rPr>
              <a:t>石川</a:t>
            </a:r>
            <a:r>
              <a:rPr kumimoji="1" lang="ja-JP" altLang="en-US" sz="1700" b="1" dirty="0" smtClean="0">
                <a:latin typeface="HG丸ｺﾞｼｯｸM-PRO" pitchFamily="50" charset="-128"/>
                <a:ea typeface="HG丸ｺﾞｼｯｸM-PRO" pitchFamily="50" charset="-128"/>
              </a:rPr>
              <a:t>労働局</a:t>
            </a:r>
            <a:endParaRPr kumimoji="1" lang="ja-JP" altLang="en-US" sz="1700" b="1" dirty="0">
              <a:latin typeface="HG丸ｺﾞｼｯｸM-PRO" pitchFamily="50" charset="-128"/>
              <a:ea typeface="HG丸ｺﾞｼｯｸM-PRO" pitchFamily="50" charset="-128"/>
            </a:endParaRPr>
          </a:p>
        </p:txBody>
      </p:sp>
      <p:sp>
        <p:nvSpPr>
          <p:cNvPr id="16" name="正方形/長方形 15">
            <a:extLst>
              <a:ext uri="{FF2B5EF4-FFF2-40B4-BE49-F238E27FC236}">
                <a16:creationId xmlns:a16="http://schemas.microsoft.com/office/drawing/2014/main" id="{787D0E40-C8C4-42D3-BB59-81877F01CCCE}"/>
              </a:ext>
            </a:extLst>
          </p:cNvPr>
          <p:cNvSpPr/>
          <p:nvPr/>
        </p:nvSpPr>
        <p:spPr>
          <a:xfrm>
            <a:off x="51098" y="-57404"/>
            <a:ext cx="2059642" cy="295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0" bIns="0" rtlCol="0" anchor="t"/>
          <a:lstStyle/>
          <a:p>
            <a:r>
              <a:rPr lang="ja-JP" altLang="en-US" sz="1600" b="1" dirty="0">
                <a:solidFill>
                  <a:schemeClr val="accent2"/>
                </a:solidFill>
                <a:latin typeface="HGP創英角ｺﾞｼｯｸUB" panose="020B0900000000000000" pitchFamily="50" charset="-128"/>
                <a:ea typeface="HGP創英角ｺﾞｼｯｸUB" panose="020B0900000000000000" pitchFamily="50" charset="-128"/>
              </a:rPr>
              <a:t>障害者の皆さまへ</a:t>
            </a:r>
          </a:p>
        </p:txBody>
      </p:sp>
      <p:sp>
        <p:nvSpPr>
          <p:cNvPr id="12" name="正方形/長方形 11"/>
          <p:cNvSpPr/>
          <p:nvPr/>
        </p:nvSpPr>
        <p:spPr>
          <a:xfrm>
            <a:off x="137160" y="3180770"/>
            <a:ext cx="6676215" cy="311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altLang="ja-JP" sz="1300" b="1" dirty="0">
                <a:solidFill>
                  <a:schemeClr val="accent2"/>
                </a:solidFill>
                <a:latin typeface="メイリオ" panose="020B0604030504040204" pitchFamily="50" charset="-128"/>
                <a:ea typeface="メイリオ" panose="020B0604030504040204" pitchFamily="50" charset="-128"/>
              </a:rPr>
              <a:t>※</a:t>
            </a:r>
            <a:r>
              <a:rPr lang="ja-JP" altLang="en-US" sz="1300" b="1" dirty="0">
                <a:solidFill>
                  <a:schemeClr val="accent2"/>
                </a:solidFill>
                <a:latin typeface="メイリオ" panose="020B0604030504040204" pitchFamily="50" charset="-128"/>
                <a:ea typeface="メイリオ" panose="020B0604030504040204" pitchFamily="50" charset="-128"/>
              </a:rPr>
              <a:t>　第一次選考では、作文試験に加え、職務経歴を評価対象とします。</a:t>
            </a:r>
          </a:p>
        </p:txBody>
      </p:sp>
    </p:spTree>
    <p:extLst>
      <p:ext uri="{BB962C8B-B14F-4D97-AF65-F5344CB8AC3E}">
        <p14:creationId xmlns:p14="http://schemas.microsoft.com/office/powerpoint/2010/main" val="199442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01256" y="91591"/>
            <a:ext cx="5420032" cy="2322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ja-JP" altLang="en-US" sz="1750" b="1" dirty="0">
                <a:solidFill>
                  <a:schemeClr val="accent2"/>
                </a:solidFill>
                <a:latin typeface="メイリオ" panose="020B0604030504040204" pitchFamily="50" charset="-128"/>
                <a:ea typeface="メイリオ" panose="020B0604030504040204" pitchFamily="50" charset="-128"/>
              </a:rPr>
              <a:t>障害者採用事務官の職務内容・採用予定数</a:t>
            </a:r>
          </a:p>
        </p:txBody>
      </p:sp>
      <p:sp>
        <p:nvSpPr>
          <p:cNvPr id="15" name="正方形/長方形 14"/>
          <p:cNvSpPr/>
          <p:nvPr/>
        </p:nvSpPr>
        <p:spPr>
          <a:xfrm>
            <a:off x="61601" y="15391"/>
            <a:ext cx="397982" cy="3410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3200" rIns="0" bIns="0" rtlCol="0" anchor="t"/>
          <a:lstStyle/>
          <a:p>
            <a:pPr algn="ctr"/>
            <a:r>
              <a:rPr lang="en-US" altLang="ja-JP" sz="2000" b="1" dirty="0">
                <a:solidFill>
                  <a:schemeClr val="bg1"/>
                </a:solidFill>
                <a:latin typeface="メイリオ" panose="020B0604030504040204" pitchFamily="50" charset="-128"/>
                <a:ea typeface="メイリオ" panose="020B0604030504040204" pitchFamily="50" charset="-128"/>
              </a:rPr>
              <a:t>Ⅰ</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123323" y="323850"/>
            <a:ext cx="6768751" cy="594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300" dirty="0">
                <a:solidFill>
                  <a:schemeClr val="tx1"/>
                </a:solidFill>
                <a:latin typeface="メイリオ" panose="020B0604030504040204" pitchFamily="50" charset="-128"/>
                <a:ea typeface="メイリオ" panose="020B0604030504040204" pitchFamily="50" charset="-128"/>
              </a:rPr>
              <a:t>　障害者採用</a:t>
            </a:r>
            <a:r>
              <a:rPr lang="ja-JP" altLang="en-US" sz="1300" dirty="0" smtClean="0">
                <a:solidFill>
                  <a:schemeClr val="tx1"/>
                </a:solidFill>
                <a:latin typeface="メイリオ" panose="020B0604030504040204" pitchFamily="50" charset="-128"/>
                <a:ea typeface="メイリオ" panose="020B0604030504040204" pitchFamily="50" charset="-128"/>
              </a:rPr>
              <a:t>事務官の職務内容・採用予定数は以下のとおりなっています。</a:t>
            </a:r>
            <a:endParaRPr lang="ja-JP" altLang="en-US" sz="1300" dirty="0">
              <a:solidFill>
                <a:schemeClr val="tx1"/>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77994066"/>
              </p:ext>
            </p:extLst>
          </p:nvPr>
        </p:nvGraphicFramePr>
        <p:xfrm>
          <a:off x="44449" y="1187624"/>
          <a:ext cx="6768925" cy="4022140"/>
        </p:xfrm>
        <a:graphic>
          <a:graphicData uri="http://schemas.openxmlformats.org/drawingml/2006/table">
            <a:tbl>
              <a:tblPr>
                <a:tableStyleId>{5C22544A-7EE6-4342-B048-85BDC9FD1C3A}</a:tableStyleId>
              </a:tblPr>
              <a:tblGrid>
                <a:gridCol w="6768925">
                  <a:extLst>
                    <a:ext uri="{9D8B030D-6E8A-4147-A177-3AD203B41FA5}">
                      <a16:colId xmlns:a16="http://schemas.microsoft.com/office/drawing/2014/main" val="3295342701"/>
                    </a:ext>
                  </a:extLst>
                </a:gridCol>
              </a:tblGrid>
              <a:tr h="370840">
                <a:tc>
                  <a:txBody>
                    <a:bodyPr/>
                    <a:lstStyle/>
                    <a:p>
                      <a:r>
                        <a:rPr kumimoji="1" lang="ja-JP" altLang="en-US" sz="1400" b="1" dirty="0">
                          <a:solidFill>
                            <a:schemeClr val="bg1"/>
                          </a:solidFill>
                        </a:rPr>
                        <a:t>障害者採用</a:t>
                      </a:r>
                      <a:r>
                        <a:rPr kumimoji="1" lang="ja-JP" altLang="en-US" sz="1400" b="1" dirty="0" smtClean="0">
                          <a:solidFill>
                            <a:schemeClr val="bg1"/>
                          </a:solidFill>
                        </a:rPr>
                        <a:t>事務官（一般職員）</a:t>
                      </a:r>
                      <a:r>
                        <a:rPr kumimoji="1" lang="ja-JP" altLang="en-US" sz="1400" b="1" dirty="0">
                          <a:solidFill>
                            <a:schemeClr val="bg1"/>
                          </a:solidFill>
                        </a:rPr>
                        <a:t>　　［採用予定</a:t>
                      </a:r>
                      <a:r>
                        <a:rPr kumimoji="1" lang="ja-JP" altLang="en-US" sz="1400" b="1" dirty="0" smtClean="0">
                          <a:solidFill>
                            <a:schemeClr val="bg1"/>
                          </a:solidFill>
                        </a:rPr>
                        <a:t>数１人</a:t>
                      </a:r>
                      <a:r>
                        <a:rPr kumimoji="1" lang="ja-JP" altLang="en-US" sz="1400" b="1" dirty="0">
                          <a:solidFill>
                            <a:schemeClr val="bg1"/>
                          </a:solidFill>
                        </a:rPr>
                        <a:t>］</a:t>
                      </a:r>
                    </a:p>
                  </a:txBody>
                  <a:tcPr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00484177"/>
                  </a:ext>
                </a:extLst>
              </a:tr>
              <a:tr h="3528000">
                <a:tc>
                  <a:txBody>
                    <a:bodyPr/>
                    <a:lstStyle/>
                    <a:p>
                      <a:r>
                        <a:rPr lang="ja-JP" altLang="en-US" sz="1300" dirty="0">
                          <a:solidFill>
                            <a:schemeClr val="tx1"/>
                          </a:solidFill>
                          <a:latin typeface="メイリオ" panose="020B0604030504040204" pitchFamily="50" charset="-128"/>
                          <a:ea typeface="メイリオ" panose="020B0604030504040204" pitchFamily="50" charset="-128"/>
                        </a:rPr>
                        <a:t>　障害者採用</a:t>
                      </a:r>
                      <a:r>
                        <a:rPr lang="ja-JP" altLang="en-US" sz="1300" dirty="0" smtClean="0">
                          <a:solidFill>
                            <a:schemeClr val="tx1"/>
                          </a:solidFill>
                          <a:latin typeface="メイリオ" panose="020B0604030504040204" pitchFamily="50" charset="-128"/>
                          <a:ea typeface="メイリオ" panose="020B0604030504040204" pitchFamily="50" charset="-128"/>
                        </a:rPr>
                        <a:t>事務官は</a:t>
                      </a:r>
                      <a:r>
                        <a:rPr lang="ja-JP" altLang="en-US" sz="1300" dirty="0">
                          <a:solidFill>
                            <a:schemeClr val="tx1"/>
                          </a:solidFill>
                          <a:latin typeface="メイリオ" panose="020B0604030504040204" pitchFamily="50" charset="-128"/>
                          <a:ea typeface="メイリオ" panose="020B0604030504040204" pitchFamily="50" charset="-128"/>
                        </a:rPr>
                        <a:t>、労働局、ハローワークまたは労働基準監督署で、定型的な業務などを行う職員（係員）です</a:t>
                      </a:r>
                      <a:r>
                        <a:rPr lang="ja-JP" altLang="en-US" sz="1300" dirty="0" smtClean="0">
                          <a:solidFill>
                            <a:schemeClr val="tx1"/>
                          </a:solidFill>
                          <a:latin typeface="メイリオ" panose="020B0604030504040204" pitchFamily="50" charset="-128"/>
                          <a:ea typeface="メイリオ" panose="020B0604030504040204" pitchFamily="50" charset="-128"/>
                        </a:rPr>
                        <a:t>。</a:t>
                      </a:r>
                      <a:endParaRPr lang="en-US" altLang="ja-JP" sz="1300" dirty="0" smtClean="0">
                        <a:solidFill>
                          <a:schemeClr val="tx1"/>
                        </a:solidFill>
                        <a:latin typeface="メイリオ" panose="020B0604030504040204" pitchFamily="50" charset="-128"/>
                        <a:ea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rPr>
                        <a:t>　主</a:t>
                      </a:r>
                      <a:r>
                        <a:rPr lang="ja-JP" altLang="en-US" sz="1300" dirty="0">
                          <a:solidFill>
                            <a:schemeClr val="tx1"/>
                          </a:solidFill>
                          <a:latin typeface="メイリオ" panose="020B0604030504040204" pitchFamily="50" charset="-128"/>
                          <a:ea typeface="メイリオ" panose="020B0604030504040204" pitchFamily="50" charset="-128"/>
                        </a:rPr>
                        <a:t>な業務は次のとおりですが、所属する官署・部門や従事する業務などは、障害の状況などを踏まえた適性に応じて決定します。</a:t>
                      </a:r>
                      <a:endParaRPr lang="en-US" altLang="ja-JP" sz="1300" dirty="0">
                        <a:solidFill>
                          <a:schemeClr val="tx1"/>
                        </a:solidFill>
                        <a:latin typeface="メイリオ" panose="020B0604030504040204" pitchFamily="50" charset="-128"/>
                        <a:ea typeface="メイリオ" panose="020B0604030504040204" pitchFamily="50" charset="-128"/>
                      </a:endParaRPr>
                    </a:p>
                    <a:p>
                      <a:pPr>
                        <a:spcBef>
                          <a:spcPts val="600"/>
                        </a:spcBef>
                      </a:pPr>
                      <a:r>
                        <a:rPr lang="ja-JP" altLang="en-US" sz="1350" dirty="0">
                          <a:solidFill>
                            <a:schemeClr val="tx1"/>
                          </a:solidFill>
                          <a:latin typeface="メイリオ" panose="020B0604030504040204" pitchFamily="50" charset="-128"/>
                          <a:ea typeface="メイリオ" panose="020B0604030504040204" pitchFamily="50" charset="-128"/>
                        </a:rPr>
                        <a:t>＜労働局での主な業務＞</a:t>
                      </a:r>
                      <a:endParaRPr lang="en-US" altLang="ja-JP" sz="1350" dirty="0">
                        <a:solidFill>
                          <a:schemeClr val="tx1"/>
                        </a:solidFill>
                        <a:latin typeface="メイリオ" panose="020B0604030504040204" pitchFamily="50" charset="-128"/>
                        <a:ea typeface="メイリオ" panose="020B0604030504040204" pitchFamily="50" charset="-128"/>
                      </a:endParaRPr>
                    </a:p>
                    <a:p>
                      <a:pPr marL="354013" indent="-171450">
                        <a:spcBef>
                          <a:spcPts val="200"/>
                        </a:spcBef>
                      </a:pPr>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総務部での会計業務（物品調達、旅費･給与の計算･支給業務など）</a:t>
                      </a:r>
                      <a:endParaRPr lang="en-US" altLang="ja-JP" sz="1300" dirty="0">
                        <a:solidFill>
                          <a:schemeClr val="tx1"/>
                        </a:solidFill>
                        <a:latin typeface="メイリオ" panose="020B0604030504040204" pitchFamily="50" charset="-128"/>
                        <a:ea typeface="メイリオ" panose="020B0604030504040204" pitchFamily="50" charset="-128"/>
                      </a:endParaRPr>
                    </a:p>
                    <a:p>
                      <a:pPr marL="354013" indent="-171450">
                        <a:spcBef>
                          <a:spcPts val="0"/>
                        </a:spcBef>
                      </a:pPr>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職業安定部などでの助成金の審査業務</a:t>
                      </a:r>
                      <a:endParaRPr lang="en-US" altLang="ja-JP" sz="1300" dirty="0">
                        <a:solidFill>
                          <a:schemeClr val="tx1"/>
                        </a:solidFill>
                        <a:latin typeface="メイリオ" panose="020B0604030504040204" pitchFamily="50" charset="-128"/>
                        <a:ea typeface="メイリオ" panose="020B0604030504040204" pitchFamily="50" charset="-128"/>
                      </a:endParaRPr>
                    </a:p>
                    <a:p>
                      <a:pPr marL="354013" indent="-171450">
                        <a:spcBef>
                          <a:spcPts val="0"/>
                        </a:spcBef>
                      </a:pPr>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雇用環境・</a:t>
                      </a:r>
                      <a:r>
                        <a:rPr lang="ja-JP" altLang="en-US" sz="1300" dirty="0" smtClean="0">
                          <a:solidFill>
                            <a:schemeClr val="tx1"/>
                          </a:solidFill>
                          <a:latin typeface="メイリオ" panose="020B0604030504040204" pitchFamily="50" charset="-128"/>
                          <a:ea typeface="メイリオ" panose="020B0604030504040204" pitchFamily="50" charset="-128"/>
                        </a:rPr>
                        <a:t>均等室で</a:t>
                      </a:r>
                      <a:r>
                        <a:rPr lang="ja-JP" altLang="en-US" sz="1300" dirty="0">
                          <a:solidFill>
                            <a:schemeClr val="tx1"/>
                          </a:solidFill>
                          <a:latin typeface="メイリオ" panose="020B0604030504040204" pitchFamily="50" charset="-128"/>
                          <a:ea typeface="メイリオ" panose="020B0604030504040204" pitchFamily="50" charset="-128"/>
                        </a:rPr>
                        <a:t>の女性活躍の促進に向けた支援業務　など</a:t>
                      </a:r>
                      <a:endParaRPr lang="en-US" altLang="ja-JP" sz="1300" dirty="0">
                        <a:solidFill>
                          <a:schemeClr val="tx1"/>
                        </a:solidFill>
                        <a:latin typeface="メイリオ" panose="020B0604030504040204" pitchFamily="50" charset="-128"/>
                        <a:ea typeface="メイリオ" panose="020B0604030504040204" pitchFamily="50" charset="-128"/>
                      </a:endParaRPr>
                    </a:p>
                    <a:p>
                      <a:pPr marL="354013" indent="-354013">
                        <a:spcBef>
                          <a:spcPts val="600"/>
                        </a:spcBef>
                      </a:pPr>
                      <a:r>
                        <a:rPr kumimoji="1" lang="ja-JP" altLang="en-US" sz="1350" dirty="0">
                          <a:solidFill>
                            <a:schemeClr val="tx1"/>
                          </a:solidFill>
                          <a:latin typeface="メイリオ" panose="020B0604030504040204" pitchFamily="50" charset="-128"/>
                          <a:ea typeface="メイリオ" panose="020B0604030504040204" pitchFamily="50" charset="-128"/>
                        </a:rPr>
                        <a:t>＜ハローワークでの主な業務＞</a:t>
                      </a:r>
                      <a:endParaRPr kumimoji="1" lang="en-US" altLang="ja-JP" sz="1350" dirty="0">
                        <a:solidFill>
                          <a:schemeClr val="tx1"/>
                        </a:solidFill>
                        <a:latin typeface="メイリオ" panose="020B0604030504040204" pitchFamily="50" charset="-128"/>
                        <a:ea typeface="メイリオ" panose="020B0604030504040204" pitchFamily="50" charset="-128"/>
                      </a:endParaRPr>
                    </a:p>
                    <a:p>
                      <a:pPr marL="354013" indent="-171450">
                        <a:spcBef>
                          <a:spcPts val="200"/>
                        </a:spcBef>
                      </a:pPr>
                      <a:r>
                        <a:rPr kumimoji="1" lang="ja-JP" altLang="en-US" sz="1300" dirty="0">
                          <a:solidFill>
                            <a:schemeClr val="accent2"/>
                          </a:solidFill>
                          <a:latin typeface="メイリオ" panose="020B0604030504040204" pitchFamily="50" charset="-128"/>
                          <a:ea typeface="メイリオ" panose="020B0604030504040204" pitchFamily="50" charset="-128"/>
                        </a:rPr>
                        <a:t>●</a:t>
                      </a:r>
                      <a:r>
                        <a:rPr kumimoji="1" lang="ja-JP" altLang="en-US" sz="1300" dirty="0">
                          <a:solidFill>
                            <a:schemeClr val="tx1"/>
                          </a:solidFill>
                          <a:latin typeface="メイリオ" panose="020B0604030504040204" pitchFamily="50" charset="-128"/>
                          <a:ea typeface="メイリオ" panose="020B0604030504040204" pitchFamily="50" charset="-128"/>
                        </a:rPr>
                        <a:t>　求職者に対する職業相談、職業紹介、ハロートレーニングなどのあっせん業務</a:t>
                      </a:r>
                      <a:endParaRPr kumimoji="1" lang="en-US" altLang="ja-JP" sz="1300" dirty="0">
                        <a:solidFill>
                          <a:schemeClr val="tx1"/>
                        </a:solidFill>
                        <a:latin typeface="メイリオ" panose="020B0604030504040204" pitchFamily="50" charset="-128"/>
                        <a:ea typeface="メイリオ" panose="020B0604030504040204" pitchFamily="50" charset="-128"/>
                      </a:endParaRPr>
                    </a:p>
                    <a:p>
                      <a:pPr marL="354013" indent="-171450">
                        <a:spcBef>
                          <a:spcPts val="0"/>
                        </a:spcBef>
                      </a:pPr>
                      <a:r>
                        <a:rPr kumimoji="1" lang="ja-JP" altLang="en-US" sz="1300" dirty="0">
                          <a:solidFill>
                            <a:schemeClr val="accent2"/>
                          </a:solidFill>
                          <a:latin typeface="メイリオ" panose="020B0604030504040204" pitchFamily="50" charset="-128"/>
                          <a:ea typeface="メイリオ" panose="020B0604030504040204" pitchFamily="50" charset="-128"/>
                        </a:rPr>
                        <a:t>●</a:t>
                      </a:r>
                      <a:r>
                        <a:rPr kumimoji="1" lang="ja-JP" altLang="en-US" sz="1300" dirty="0">
                          <a:solidFill>
                            <a:schemeClr val="tx1"/>
                          </a:solidFill>
                          <a:latin typeface="メイリオ" panose="020B0604030504040204" pitchFamily="50" charset="-128"/>
                          <a:ea typeface="メイリオ" panose="020B0604030504040204" pitchFamily="50" charset="-128"/>
                        </a:rPr>
                        <a:t>　求人者からの求人受付、求人開拓、雇用管理指導業務</a:t>
                      </a:r>
                      <a:endParaRPr kumimoji="1" lang="en-US" altLang="ja-JP" sz="1300" dirty="0">
                        <a:solidFill>
                          <a:schemeClr val="tx1"/>
                        </a:solidFill>
                        <a:latin typeface="メイリオ" panose="020B0604030504040204" pitchFamily="50" charset="-128"/>
                        <a:ea typeface="メイリオ" panose="020B0604030504040204" pitchFamily="50" charset="-128"/>
                      </a:endParaRPr>
                    </a:p>
                    <a:p>
                      <a:pPr marL="354013" indent="-171450">
                        <a:spcBef>
                          <a:spcPts val="0"/>
                        </a:spcBef>
                      </a:pPr>
                      <a:r>
                        <a:rPr kumimoji="1" lang="ja-JP" altLang="en-US" sz="1300" dirty="0">
                          <a:solidFill>
                            <a:schemeClr val="accent2"/>
                          </a:solidFill>
                          <a:latin typeface="メイリオ" panose="020B0604030504040204" pitchFamily="50" charset="-128"/>
                          <a:ea typeface="メイリオ" panose="020B0604030504040204" pitchFamily="50" charset="-128"/>
                        </a:rPr>
                        <a:t>●</a:t>
                      </a:r>
                      <a:r>
                        <a:rPr kumimoji="1" lang="ja-JP" altLang="en-US" sz="1300" dirty="0">
                          <a:solidFill>
                            <a:schemeClr val="tx1"/>
                          </a:solidFill>
                          <a:latin typeface="メイリオ" panose="020B0604030504040204" pitchFamily="50" charset="-128"/>
                          <a:ea typeface="メイリオ" panose="020B0604030504040204" pitchFamily="50" charset="-128"/>
                        </a:rPr>
                        <a:t>　雇用保険の適用、給付業務</a:t>
                      </a:r>
                      <a:endParaRPr kumimoji="1" lang="en-US" altLang="ja-JP" sz="1300" dirty="0">
                        <a:solidFill>
                          <a:schemeClr val="tx1"/>
                        </a:solidFill>
                        <a:latin typeface="メイリオ" panose="020B0604030504040204" pitchFamily="50" charset="-128"/>
                        <a:ea typeface="メイリオ" panose="020B0604030504040204" pitchFamily="50" charset="-128"/>
                      </a:endParaRPr>
                    </a:p>
                    <a:p>
                      <a:pPr marL="354013" indent="-171450">
                        <a:spcBef>
                          <a:spcPts val="0"/>
                        </a:spcBef>
                      </a:pPr>
                      <a:r>
                        <a:rPr kumimoji="1" lang="ja-JP" altLang="en-US" sz="1300" dirty="0">
                          <a:solidFill>
                            <a:schemeClr val="accent2"/>
                          </a:solidFill>
                          <a:latin typeface="メイリオ" panose="020B0604030504040204" pitchFamily="50" charset="-128"/>
                          <a:ea typeface="メイリオ" panose="020B0604030504040204" pitchFamily="50" charset="-128"/>
                        </a:rPr>
                        <a:t>●</a:t>
                      </a:r>
                      <a:r>
                        <a:rPr kumimoji="1" lang="ja-JP" altLang="en-US" sz="1300" dirty="0">
                          <a:solidFill>
                            <a:schemeClr val="tx1"/>
                          </a:solidFill>
                          <a:latin typeface="メイリオ" panose="020B0604030504040204" pitchFamily="50" charset="-128"/>
                          <a:ea typeface="メイリオ" panose="020B0604030504040204" pitchFamily="50" charset="-128"/>
                        </a:rPr>
                        <a:t>　学校卒業予定者、フリーターなどの若者、高齢者、障害者の就職支援業務　など</a:t>
                      </a:r>
                      <a:endParaRPr kumimoji="1" lang="en-US" altLang="ja-JP" sz="1300" dirty="0">
                        <a:solidFill>
                          <a:schemeClr val="tx1"/>
                        </a:solidFill>
                        <a:latin typeface="メイリオ" panose="020B0604030504040204" pitchFamily="50" charset="-128"/>
                        <a:ea typeface="メイリオ" panose="020B0604030504040204" pitchFamily="50" charset="-128"/>
                      </a:endParaRPr>
                    </a:p>
                    <a:p>
                      <a:pPr marL="354013" indent="-354013">
                        <a:spcBef>
                          <a:spcPts val="600"/>
                        </a:spcBef>
                      </a:pPr>
                      <a:r>
                        <a:rPr kumimoji="1" lang="ja-JP" altLang="en-US" sz="1350" dirty="0">
                          <a:solidFill>
                            <a:schemeClr val="tx1"/>
                          </a:solidFill>
                          <a:latin typeface="メイリオ" panose="020B0604030504040204" pitchFamily="50" charset="-128"/>
                          <a:ea typeface="メイリオ" panose="020B0604030504040204" pitchFamily="50" charset="-128"/>
                        </a:rPr>
                        <a:t>＜労働基準監督署での主な業務＞</a:t>
                      </a:r>
                      <a:endParaRPr kumimoji="1" lang="en-US" altLang="ja-JP" sz="1350" dirty="0">
                        <a:solidFill>
                          <a:schemeClr val="tx1"/>
                        </a:solidFill>
                        <a:latin typeface="メイリオ" panose="020B0604030504040204" pitchFamily="50" charset="-128"/>
                        <a:ea typeface="メイリオ" panose="020B0604030504040204" pitchFamily="50" charset="-128"/>
                      </a:endParaRPr>
                    </a:p>
                    <a:p>
                      <a:pPr marL="354013" indent="-171450">
                        <a:spcBef>
                          <a:spcPts val="200"/>
                        </a:spcBef>
                      </a:pPr>
                      <a:r>
                        <a:rPr kumimoji="1" lang="ja-JP" altLang="en-US" sz="1300" dirty="0">
                          <a:solidFill>
                            <a:schemeClr val="accent2"/>
                          </a:solidFill>
                          <a:latin typeface="メイリオ" panose="020B0604030504040204" pitchFamily="50" charset="-128"/>
                          <a:ea typeface="メイリオ" panose="020B0604030504040204" pitchFamily="50" charset="-128"/>
                        </a:rPr>
                        <a:t>●</a:t>
                      </a:r>
                      <a:r>
                        <a:rPr kumimoji="1" lang="ja-JP" altLang="en-US" sz="1300" dirty="0">
                          <a:solidFill>
                            <a:schemeClr val="tx1"/>
                          </a:solidFill>
                          <a:latin typeface="メイリオ" panose="020B0604030504040204" pitchFamily="50" charset="-128"/>
                          <a:ea typeface="メイリオ" panose="020B0604030504040204" pitchFamily="50" charset="-128"/>
                        </a:rPr>
                        <a:t>　総合労働相談コーナーでの個別労働紛争解決援助業務</a:t>
                      </a:r>
                      <a:endParaRPr kumimoji="1" lang="en-US" altLang="ja-JP" sz="1300" dirty="0">
                        <a:solidFill>
                          <a:schemeClr val="tx1"/>
                        </a:solidFill>
                        <a:latin typeface="メイリオ" panose="020B0604030504040204" pitchFamily="50" charset="-128"/>
                        <a:ea typeface="メイリオ" panose="020B0604030504040204" pitchFamily="50" charset="-128"/>
                      </a:endParaRPr>
                    </a:p>
                    <a:p>
                      <a:pPr marL="354013" indent="-171450">
                        <a:spcBef>
                          <a:spcPts val="0"/>
                        </a:spcBef>
                      </a:pPr>
                      <a:r>
                        <a:rPr kumimoji="1" lang="ja-JP" altLang="en-US" sz="1300" dirty="0">
                          <a:solidFill>
                            <a:schemeClr val="accent2"/>
                          </a:solidFill>
                          <a:latin typeface="メイリオ" panose="020B0604030504040204" pitchFamily="50" charset="-128"/>
                          <a:ea typeface="メイリオ" panose="020B0604030504040204" pitchFamily="50" charset="-128"/>
                        </a:rPr>
                        <a:t>●</a:t>
                      </a:r>
                      <a:r>
                        <a:rPr kumimoji="1" lang="ja-JP" altLang="en-US" sz="1300" dirty="0">
                          <a:solidFill>
                            <a:schemeClr val="tx1"/>
                          </a:solidFill>
                          <a:latin typeface="メイリオ" panose="020B0604030504040204" pitchFamily="50" charset="-128"/>
                          <a:ea typeface="メイリオ" panose="020B0604030504040204" pitchFamily="50" charset="-128"/>
                        </a:rPr>
                        <a:t>　労災保険の申請相談、認定審査、調査業務　など</a:t>
                      </a:r>
                      <a:endParaRPr kumimoji="1" lang="ja-JP" altLang="en-US" sz="1300" dirty="0">
                        <a:solidFill>
                          <a:schemeClr val="tx1"/>
                        </a:solidFill>
                      </a:endParaRPr>
                    </a:p>
                  </a:txBody>
                  <a:tcPr marT="1080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574945216"/>
                  </a:ext>
                </a:extLst>
              </a:tr>
            </a:tbl>
          </a:graphicData>
        </a:graphic>
      </p:graphicFrame>
      <p:sp>
        <p:nvSpPr>
          <p:cNvPr id="17" name="正方形/長方形 16"/>
          <p:cNvSpPr/>
          <p:nvPr/>
        </p:nvSpPr>
        <p:spPr>
          <a:xfrm>
            <a:off x="188640" y="5479178"/>
            <a:ext cx="6572250" cy="608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72000" bIns="0" rtlCol="0" anchor="t"/>
          <a:lstStyle/>
          <a:p>
            <a:pPr marL="180975" indent="-180975"/>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障害者採用</a:t>
            </a:r>
            <a:r>
              <a:rPr lang="ja-JP" altLang="en-US" sz="1300" dirty="0" smtClean="0">
                <a:solidFill>
                  <a:schemeClr val="tx1"/>
                </a:solidFill>
                <a:latin typeface="メイリオ" panose="020B0604030504040204" pitchFamily="50" charset="-128"/>
                <a:ea typeface="メイリオ" panose="020B0604030504040204" pitchFamily="50" charset="-128"/>
              </a:rPr>
              <a:t>事務官として合格</a:t>
            </a:r>
            <a:r>
              <a:rPr lang="ja-JP" altLang="en-US" sz="1300" dirty="0">
                <a:solidFill>
                  <a:schemeClr val="tx1"/>
                </a:solidFill>
                <a:latin typeface="メイリオ" panose="020B0604030504040204" pitchFamily="50" charset="-128"/>
                <a:ea typeface="メイリオ" panose="020B0604030504040204" pitchFamily="50" charset="-128"/>
              </a:rPr>
              <a:t>した場合は係員として採用されます。係長以上の官職の昇任については、本人の希望、採用後の人事評価の結果等に基づき判断します。</a:t>
            </a:r>
          </a:p>
        </p:txBody>
      </p:sp>
      <p:sp>
        <p:nvSpPr>
          <p:cNvPr id="2" name="スライド番号プレースホルダー 1"/>
          <p:cNvSpPr>
            <a:spLocks noGrp="1"/>
          </p:cNvSpPr>
          <p:nvPr>
            <p:ph type="sldNum" sz="quarter" idx="12"/>
          </p:nvPr>
        </p:nvSpPr>
        <p:spPr>
          <a:xfrm>
            <a:off x="2638425" y="8829675"/>
            <a:ext cx="1600200" cy="275167"/>
          </a:xfrm>
        </p:spPr>
        <p:txBody>
          <a:bodyPr/>
          <a:lstStyle/>
          <a:p>
            <a:pPr algn="ctr"/>
            <a:fld id="{6D2FE3AF-A4CF-4352-AF10-B35A71EA811C}" type="slidenum">
              <a:rPr kumimoji="1" lang="ja-JP" altLang="en-US" smtClean="0"/>
              <a:pPr algn="ctr"/>
              <a:t>2</a:t>
            </a:fld>
            <a:endParaRPr kumimoji="1" lang="ja-JP" altLang="en-US" dirty="0"/>
          </a:p>
        </p:txBody>
      </p:sp>
    </p:spTree>
    <p:extLst>
      <p:ext uri="{BB962C8B-B14F-4D97-AF65-F5344CB8AC3E}">
        <p14:creationId xmlns:p14="http://schemas.microsoft.com/office/powerpoint/2010/main" val="109407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53113" y="825996"/>
            <a:ext cx="6768751" cy="3096000"/>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108000" bIns="0" rtlCol="0" anchor="t"/>
          <a:lstStyle/>
          <a:p>
            <a:pPr marL="263525" indent="-171450"/>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採用当初の俸給月額（月額給与）</a:t>
            </a:r>
            <a:r>
              <a:rPr lang="ja-JP" altLang="en-US" sz="1300" dirty="0" smtClean="0">
                <a:solidFill>
                  <a:schemeClr val="tx1"/>
                </a:solidFill>
                <a:latin typeface="メイリオ" panose="020B0604030504040204" pitchFamily="50" charset="-128"/>
                <a:ea typeface="メイリオ" panose="020B0604030504040204" pitchFamily="50" charset="-128"/>
              </a:rPr>
              <a:t>は</a:t>
            </a:r>
            <a:r>
              <a:rPr lang="en-US" altLang="ja-JP" sz="1300" dirty="0" smtClean="0">
                <a:solidFill>
                  <a:schemeClr val="tx1"/>
                </a:solidFill>
                <a:latin typeface="メイリオ" panose="020B0604030504040204" pitchFamily="50" charset="-128"/>
                <a:ea typeface="メイリオ" panose="020B0604030504040204" pitchFamily="50" charset="-128"/>
              </a:rPr>
              <a:t>150,100</a:t>
            </a:r>
            <a:r>
              <a:rPr lang="ja-JP" altLang="en-US" sz="1300" dirty="0" smtClean="0">
                <a:solidFill>
                  <a:schemeClr val="tx1"/>
                </a:solidFill>
                <a:latin typeface="メイリオ" panose="020B0604030504040204" pitchFamily="50" charset="-128"/>
                <a:ea typeface="メイリオ" panose="020B0604030504040204" pitchFamily="50" charset="-128"/>
              </a:rPr>
              <a:t>円</a:t>
            </a:r>
            <a:r>
              <a:rPr lang="ja-JP" altLang="en-US" sz="1300" dirty="0">
                <a:solidFill>
                  <a:schemeClr val="tx1"/>
                </a:solidFill>
                <a:latin typeface="メイリオ" panose="020B0604030504040204" pitchFamily="50" charset="-128"/>
                <a:ea typeface="メイリオ" panose="020B0604030504040204" pitchFamily="50" charset="-128"/>
              </a:rPr>
              <a:t>（行政職俸給表（一）</a:t>
            </a:r>
            <a:r>
              <a:rPr lang="en-US" altLang="ja-JP" sz="1300" dirty="0">
                <a:solidFill>
                  <a:schemeClr val="tx1"/>
                </a:solidFill>
                <a:latin typeface="メイリオ" panose="020B0604030504040204" pitchFamily="50" charset="-128"/>
                <a:ea typeface="メイリオ" panose="020B0604030504040204" pitchFamily="50" charset="-128"/>
              </a:rPr>
              <a:t>1</a:t>
            </a:r>
            <a:r>
              <a:rPr lang="ja-JP" altLang="en-US" sz="1300" dirty="0">
                <a:solidFill>
                  <a:schemeClr val="tx1"/>
                </a:solidFill>
                <a:latin typeface="メイリオ" panose="020B0604030504040204" pitchFamily="50" charset="-128"/>
                <a:ea typeface="メイリオ" panose="020B0604030504040204" pitchFamily="50" charset="-128"/>
              </a:rPr>
              <a:t>級</a:t>
            </a:r>
            <a:r>
              <a:rPr lang="en-US" altLang="ja-JP" sz="1300" dirty="0">
                <a:solidFill>
                  <a:schemeClr val="tx1"/>
                </a:solidFill>
                <a:latin typeface="メイリオ" panose="020B0604030504040204" pitchFamily="50" charset="-128"/>
                <a:ea typeface="メイリオ" panose="020B0604030504040204" pitchFamily="50" charset="-128"/>
              </a:rPr>
              <a:t>1</a:t>
            </a:r>
            <a:r>
              <a:rPr lang="ja-JP" altLang="en-US" sz="1300" dirty="0">
                <a:solidFill>
                  <a:schemeClr val="tx1"/>
                </a:solidFill>
                <a:latin typeface="メイリオ" panose="020B0604030504040204" pitchFamily="50" charset="-128"/>
                <a:ea typeface="メイリオ" panose="020B0604030504040204" pitchFamily="50" charset="-128"/>
              </a:rPr>
              <a:t>号俸）で、採用前の経歴に応じて増額します。例えば、高校卒業後</a:t>
            </a:r>
            <a:r>
              <a:rPr lang="en-US" altLang="ja-JP" sz="1300" dirty="0">
                <a:solidFill>
                  <a:schemeClr val="tx1"/>
                </a:solidFill>
                <a:latin typeface="メイリオ" panose="020B0604030504040204" pitchFamily="50" charset="-128"/>
                <a:ea typeface="メイリオ" panose="020B0604030504040204" pitchFamily="50" charset="-128"/>
              </a:rPr>
              <a:t>30</a:t>
            </a:r>
            <a:r>
              <a:rPr lang="ja-JP" altLang="en-US" sz="1300" dirty="0">
                <a:solidFill>
                  <a:schemeClr val="tx1"/>
                </a:solidFill>
                <a:latin typeface="メイリオ" panose="020B0604030504040204" pitchFamily="50" charset="-128"/>
                <a:ea typeface="メイリオ" panose="020B0604030504040204" pitchFamily="50" charset="-128"/>
              </a:rPr>
              <a:t>歳で採用された場合の俸給月額</a:t>
            </a:r>
            <a:r>
              <a:rPr lang="ja-JP" altLang="en-US" sz="1300" dirty="0" smtClean="0">
                <a:solidFill>
                  <a:schemeClr val="tx1"/>
                </a:solidFill>
                <a:latin typeface="メイリオ" panose="020B0604030504040204" pitchFamily="50" charset="-128"/>
                <a:ea typeface="メイリオ" panose="020B0604030504040204" pitchFamily="50" charset="-128"/>
              </a:rPr>
              <a:t>は</a:t>
            </a:r>
            <a:r>
              <a:rPr lang="en-US" altLang="ja-JP" sz="1300" dirty="0" smtClean="0">
                <a:solidFill>
                  <a:schemeClr val="tx1"/>
                </a:solidFill>
                <a:latin typeface="メイリオ" panose="020B0604030504040204" pitchFamily="50" charset="-128"/>
                <a:ea typeface="メイリオ" panose="020B0604030504040204" pitchFamily="50" charset="-128"/>
              </a:rPr>
              <a:t>164,100</a:t>
            </a:r>
            <a:r>
              <a:rPr lang="ja-JP" altLang="en-US" sz="1300" dirty="0" smtClean="0">
                <a:solidFill>
                  <a:schemeClr val="tx1"/>
                </a:solidFill>
                <a:latin typeface="メイリオ" panose="020B0604030504040204" pitchFamily="50" charset="-128"/>
                <a:ea typeface="メイリオ" panose="020B0604030504040204" pitchFamily="50" charset="-128"/>
              </a:rPr>
              <a:t>円</a:t>
            </a:r>
            <a:r>
              <a:rPr lang="ja-JP" altLang="en-US" sz="1300" dirty="0">
                <a:solidFill>
                  <a:schemeClr val="tx1"/>
                </a:solidFill>
                <a:latin typeface="メイリオ" panose="020B0604030504040204" pitchFamily="50" charset="-128"/>
                <a:ea typeface="メイリオ" panose="020B0604030504040204" pitchFamily="50" charset="-128"/>
              </a:rPr>
              <a:t>から</a:t>
            </a:r>
            <a:r>
              <a:rPr lang="en-US" altLang="ja-JP" sz="1300" dirty="0" smtClean="0">
                <a:solidFill>
                  <a:schemeClr val="tx1"/>
                </a:solidFill>
                <a:latin typeface="メイリオ" panose="020B0604030504040204" pitchFamily="50" charset="-128"/>
                <a:ea typeface="メイリオ" panose="020B0604030504040204" pitchFamily="50" charset="-128"/>
              </a:rPr>
              <a:t>227,200</a:t>
            </a:r>
            <a:r>
              <a:rPr lang="ja-JP" altLang="en-US" sz="1300" dirty="0">
                <a:solidFill>
                  <a:schemeClr val="tx1"/>
                </a:solidFill>
                <a:latin typeface="メイリオ" panose="020B0604030504040204" pitchFamily="50" charset="-128"/>
                <a:ea typeface="メイリオ" panose="020B0604030504040204" pitchFamily="50" charset="-128"/>
              </a:rPr>
              <a:t>円となります。</a:t>
            </a: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r>
              <a:rPr lang="ja-JP" altLang="en-US" sz="1300" dirty="0">
                <a:solidFill>
                  <a:schemeClr val="tx1"/>
                </a:solidFill>
                <a:latin typeface="メイリオ" panose="020B0604030504040204" pitchFamily="50" charset="-128"/>
                <a:ea typeface="メイリオ" panose="020B0604030504040204" pitchFamily="50" charset="-128"/>
              </a:rPr>
              <a:t>●　俸給のほかに次の手当などを支給します。</a:t>
            </a: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64046" y="469886"/>
            <a:ext cx="6212119" cy="372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b="1" dirty="0">
                <a:solidFill>
                  <a:schemeClr val="accent2"/>
                </a:solidFill>
                <a:latin typeface="メイリオ" panose="020B0604030504040204" pitchFamily="50" charset="-128"/>
                <a:ea typeface="メイリオ" panose="020B0604030504040204" pitchFamily="50" charset="-128"/>
              </a:rPr>
              <a:t>➊</a:t>
            </a:r>
            <a:r>
              <a:rPr lang="ja-JP" altLang="en-US" sz="1600" b="1" dirty="0">
                <a:solidFill>
                  <a:schemeClr val="accent2"/>
                </a:solidFill>
                <a:latin typeface="メイリオ" panose="020B0604030504040204" pitchFamily="50" charset="-128"/>
                <a:ea typeface="メイリオ" panose="020B0604030504040204" pitchFamily="50" charset="-128"/>
              </a:rPr>
              <a:t>　給与、手当など</a:t>
            </a:r>
          </a:p>
        </p:txBody>
      </p:sp>
      <p:sp>
        <p:nvSpPr>
          <p:cNvPr id="19" name="正方形/長方形 18"/>
          <p:cNvSpPr/>
          <p:nvPr/>
        </p:nvSpPr>
        <p:spPr>
          <a:xfrm>
            <a:off x="67484" y="4407669"/>
            <a:ext cx="6768751" cy="1564506"/>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108000" bIns="0" rtlCol="0" anchor="t"/>
          <a:lstStyle/>
          <a:p>
            <a:pPr marL="263525" indent="-171450"/>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勤務時間は、原則として</a:t>
            </a:r>
            <a:r>
              <a:rPr lang="en-US" altLang="ja-JP" sz="1300" dirty="0">
                <a:solidFill>
                  <a:schemeClr val="tx1"/>
                </a:solidFill>
                <a:latin typeface="メイリオ" panose="020B0604030504040204" pitchFamily="50" charset="-128"/>
                <a:ea typeface="メイリオ" panose="020B0604030504040204" pitchFamily="50" charset="-128"/>
              </a:rPr>
              <a:t>1</a:t>
            </a:r>
            <a:r>
              <a:rPr lang="ja-JP" altLang="en-US" sz="1300" dirty="0">
                <a:solidFill>
                  <a:schemeClr val="tx1"/>
                </a:solidFill>
                <a:latin typeface="メイリオ" panose="020B0604030504040204" pitchFamily="50" charset="-128"/>
                <a:ea typeface="メイリオ" panose="020B0604030504040204" pitchFamily="50" charset="-128"/>
              </a:rPr>
              <a:t>日</a:t>
            </a:r>
            <a:r>
              <a:rPr lang="en-US" altLang="ja-JP" sz="1300" dirty="0">
                <a:solidFill>
                  <a:schemeClr val="tx1"/>
                </a:solidFill>
                <a:latin typeface="メイリオ" panose="020B0604030504040204" pitchFamily="50" charset="-128"/>
                <a:ea typeface="メイリオ" panose="020B0604030504040204" pitchFamily="50" charset="-128"/>
              </a:rPr>
              <a:t>7</a:t>
            </a:r>
            <a:r>
              <a:rPr lang="ja-JP" altLang="en-US" sz="1300" dirty="0">
                <a:solidFill>
                  <a:schemeClr val="tx1"/>
                </a:solidFill>
                <a:latin typeface="メイリオ" panose="020B0604030504040204" pitchFamily="50" charset="-128"/>
                <a:ea typeface="メイリオ" panose="020B0604030504040204" pitchFamily="50" charset="-128"/>
              </a:rPr>
              <a:t>時間</a:t>
            </a:r>
            <a:r>
              <a:rPr lang="en-US" altLang="ja-JP" sz="1300" dirty="0">
                <a:solidFill>
                  <a:schemeClr val="tx1"/>
                </a:solidFill>
                <a:latin typeface="メイリオ" panose="020B0604030504040204" pitchFamily="50" charset="-128"/>
                <a:ea typeface="メイリオ" panose="020B0604030504040204" pitchFamily="50" charset="-128"/>
              </a:rPr>
              <a:t>45</a:t>
            </a:r>
            <a:r>
              <a:rPr lang="ja-JP" altLang="en-US" sz="1300" dirty="0">
                <a:solidFill>
                  <a:schemeClr val="tx1"/>
                </a:solidFill>
                <a:latin typeface="メイリオ" panose="020B0604030504040204" pitchFamily="50" charset="-128"/>
                <a:ea typeface="メイリオ" panose="020B0604030504040204" pitchFamily="50" charset="-128"/>
              </a:rPr>
              <a:t>分で、土日および祝日などの休日は休みです。</a:t>
            </a: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年次休暇</a:t>
            </a:r>
            <a:r>
              <a:rPr lang="en-US" altLang="ja-JP" sz="1050" dirty="0" smtClean="0">
                <a:solidFill>
                  <a:schemeClr val="tx1"/>
                </a:solidFill>
                <a:latin typeface="メイリオ" panose="020B0604030504040204" pitchFamily="50" charset="-128"/>
                <a:ea typeface="メイリオ" panose="020B0604030504040204" pitchFamily="50" charset="-128"/>
              </a:rPr>
              <a:t>(</a:t>
            </a:r>
            <a:r>
              <a:rPr lang="en-US" altLang="ja-JP" sz="1050" dirty="0">
                <a:solidFill>
                  <a:schemeClr val="tx1"/>
                </a:solidFill>
                <a:latin typeface="メイリオ" panose="020B0604030504040204" pitchFamily="50" charset="-128"/>
                <a:ea typeface="メイリオ" panose="020B0604030504040204" pitchFamily="50" charset="-128"/>
              </a:rPr>
              <a:t>※</a:t>
            </a:r>
            <a:r>
              <a:rPr lang="en-US" altLang="ja-JP" sz="1050" dirty="0" smtClean="0">
                <a:solidFill>
                  <a:schemeClr val="tx1"/>
                </a:solidFill>
                <a:latin typeface="メイリオ" panose="020B0604030504040204" pitchFamily="50" charset="-128"/>
                <a:ea typeface="メイリオ" panose="020B0604030504040204" pitchFamily="50" charset="-128"/>
              </a:rPr>
              <a:t>1</a:t>
            </a: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300" dirty="0" err="1">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病気休暇、特別休暇</a:t>
            </a:r>
            <a:r>
              <a:rPr lang="en-US" altLang="ja-JP" sz="1050" dirty="0" smtClean="0">
                <a:solidFill>
                  <a:schemeClr val="tx1"/>
                </a:solidFill>
                <a:latin typeface="メイリオ" panose="020B0604030504040204" pitchFamily="50" charset="-128"/>
                <a:ea typeface="メイリオ" panose="020B0604030504040204" pitchFamily="50" charset="-128"/>
              </a:rPr>
              <a:t>(※2</a:t>
            </a: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300" dirty="0" err="1">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介護休暇などの休暇があります。</a:t>
            </a:r>
            <a:endParaRPr lang="en-US" altLang="ja-JP" sz="1300" dirty="0">
              <a:solidFill>
                <a:schemeClr val="tx1"/>
              </a:solidFill>
              <a:latin typeface="メイリオ" panose="020B0604030504040204" pitchFamily="50" charset="-128"/>
              <a:ea typeface="メイリオ" panose="020B0604030504040204" pitchFamily="50" charset="-128"/>
            </a:endParaRPr>
          </a:p>
          <a:p>
            <a:pPr marL="447675" indent="-180975">
              <a:spcBef>
                <a:spcPts val="600"/>
              </a:spcBef>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１　年</a:t>
            </a:r>
            <a:r>
              <a:rPr lang="en-US" altLang="ja-JP" sz="1050" dirty="0">
                <a:solidFill>
                  <a:schemeClr val="tx1"/>
                </a:solidFill>
                <a:latin typeface="メイリオ" panose="020B0604030504040204" pitchFamily="50" charset="-128"/>
                <a:ea typeface="メイリオ" panose="020B0604030504040204" pitchFamily="50" charset="-128"/>
              </a:rPr>
              <a:t>20</a:t>
            </a:r>
            <a:r>
              <a:rPr lang="ja-JP" altLang="en-US" sz="1050" dirty="0">
                <a:solidFill>
                  <a:schemeClr val="tx1"/>
                </a:solidFill>
                <a:latin typeface="メイリオ" panose="020B0604030504040204" pitchFamily="50" charset="-128"/>
                <a:ea typeface="メイリオ" panose="020B0604030504040204" pitchFamily="50" charset="-128"/>
              </a:rPr>
              <a:t>日。ただし</a:t>
            </a:r>
            <a:r>
              <a:rPr lang="en-US" altLang="ja-JP" sz="1050" dirty="0">
                <a:solidFill>
                  <a:schemeClr val="tx1"/>
                </a:solidFill>
                <a:latin typeface="メイリオ" panose="020B0604030504040204" pitchFamily="50" charset="-128"/>
                <a:ea typeface="メイリオ" panose="020B0604030504040204" pitchFamily="50" charset="-128"/>
              </a:rPr>
              <a:t>4</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日採用の場合、採用の年は</a:t>
            </a:r>
            <a:r>
              <a:rPr lang="en-US" altLang="ja-JP" sz="1050" dirty="0">
                <a:solidFill>
                  <a:schemeClr val="tx1"/>
                </a:solidFill>
                <a:latin typeface="メイリオ" panose="020B0604030504040204" pitchFamily="50" charset="-128"/>
                <a:ea typeface="メイリオ" panose="020B0604030504040204" pitchFamily="50" charset="-128"/>
              </a:rPr>
              <a:t>15</a:t>
            </a:r>
            <a:r>
              <a:rPr lang="ja-JP" altLang="en-US" sz="1050" dirty="0">
                <a:solidFill>
                  <a:schemeClr val="tx1"/>
                </a:solidFill>
                <a:latin typeface="メイリオ" panose="020B0604030504040204" pitchFamily="50" charset="-128"/>
                <a:ea typeface="メイリオ" panose="020B0604030504040204" pitchFamily="50" charset="-128"/>
              </a:rPr>
              <a:t>日となります。残日数は</a:t>
            </a:r>
            <a:r>
              <a:rPr lang="en-US" altLang="ja-JP" sz="1050" dirty="0">
                <a:solidFill>
                  <a:schemeClr val="tx1"/>
                </a:solidFill>
                <a:latin typeface="メイリオ" panose="020B0604030504040204" pitchFamily="50" charset="-128"/>
                <a:ea typeface="メイリオ" panose="020B0604030504040204" pitchFamily="50" charset="-128"/>
              </a:rPr>
              <a:t>20</a:t>
            </a:r>
            <a:r>
              <a:rPr lang="ja-JP" altLang="en-US" sz="1050" dirty="0">
                <a:solidFill>
                  <a:schemeClr val="tx1"/>
                </a:solidFill>
                <a:latin typeface="メイリオ" panose="020B0604030504040204" pitchFamily="50" charset="-128"/>
                <a:ea typeface="メイリオ" panose="020B0604030504040204" pitchFamily="50" charset="-128"/>
              </a:rPr>
              <a:t>日を限度として翌年に繰り越しできます。</a:t>
            </a:r>
            <a:endParaRPr lang="en-US" altLang="ja-JP" sz="1050" dirty="0">
              <a:solidFill>
                <a:schemeClr val="tx1"/>
              </a:solidFill>
              <a:latin typeface="メイリオ" panose="020B0604030504040204" pitchFamily="50" charset="-128"/>
              <a:ea typeface="メイリオ" panose="020B0604030504040204" pitchFamily="50" charset="-128"/>
            </a:endParaRPr>
          </a:p>
          <a:p>
            <a:pPr marL="447675" indent="-180975">
              <a:spcBef>
                <a:spcPts val="200"/>
              </a:spcBef>
            </a:pP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２　夏季、結婚、出産、忌引き、ボランティア休暇など。</a:t>
            </a:r>
            <a:endParaRPr lang="en-US" altLang="ja-JP" sz="105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その他に育児休業制度などがあります。</a:t>
            </a:r>
          </a:p>
        </p:txBody>
      </p:sp>
      <p:sp>
        <p:nvSpPr>
          <p:cNvPr id="20" name="正方形/長方形 19"/>
          <p:cNvSpPr/>
          <p:nvPr/>
        </p:nvSpPr>
        <p:spPr>
          <a:xfrm>
            <a:off x="44624" y="4043165"/>
            <a:ext cx="6768751" cy="372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b="1" dirty="0">
                <a:solidFill>
                  <a:schemeClr val="accent2"/>
                </a:solidFill>
                <a:latin typeface="メイリオ" panose="020B0604030504040204" pitchFamily="50" charset="-128"/>
                <a:ea typeface="メイリオ" panose="020B0604030504040204" pitchFamily="50" charset="-128"/>
              </a:rPr>
              <a:t>➋</a:t>
            </a:r>
            <a:r>
              <a:rPr lang="ja-JP" altLang="en-US" sz="1600" b="1" dirty="0">
                <a:solidFill>
                  <a:schemeClr val="accent2"/>
                </a:solidFill>
                <a:latin typeface="メイリオ" panose="020B0604030504040204" pitchFamily="50" charset="-128"/>
                <a:ea typeface="メイリオ" panose="020B0604030504040204" pitchFamily="50" charset="-128"/>
              </a:rPr>
              <a:t>　勤務時間・休暇など</a:t>
            </a:r>
          </a:p>
        </p:txBody>
      </p:sp>
      <p:sp>
        <p:nvSpPr>
          <p:cNvPr id="22" name="正方形/長方形 21"/>
          <p:cNvSpPr/>
          <p:nvPr/>
        </p:nvSpPr>
        <p:spPr>
          <a:xfrm>
            <a:off x="44624" y="6500456"/>
            <a:ext cx="6768751" cy="413792"/>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108000" bIns="0" rtlCol="0" anchor="t"/>
          <a:lstStyle/>
          <a:p>
            <a:pPr marL="263525" indent="-171450"/>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障害の状況などを踏まえた適性に応じて行います。</a:t>
            </a:r>
          </a:p>
          <a:p>
            <a:pPr marL="263525" indent="-171450"/>
            <a:endParaRPr lang="ja-JP" altLang="en-US" sz="1300" dirty="0">
              <a:solidFill>
                <a:schemeClr val="tx1"/>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61602" y="6116902"/>
            <a:ext cx="6751774" cy="372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b="1" dirty="0">
                <a:solidFill>
                  <a:schemeClr val="accent2"/>
                </a:solidFill>
                <a:latin typeface="メイリオ" panose="020B0604030504040204" pitchFamily="50" charset="-128"/>
                <a:ea typeface="メイリオ" panose="020B0604030504040204" pitchFamily="50" charset="-128"/>
              </a:rPr>
              <a:t>➌</a:t>
            </a:r>
            <a:r>
              <a:rPr lang="ja-JP" altLang="en-US" sz="1600" b="1" dirty="0">
                <a:solidFill>
                  <a:schemeClr val="accent2"/>
                </a:solidFill>
                <a:latin typeface="メイリオ" panose="020B0604030504040204" pitchFamily="50" charset="-128"/>
                <a:ea typeface="メイリオ" panose="020B0604030504040204" pitchFamily="50" charset="-128"/>
              </a:rPr>
              <a:t>　採用後の異動など</a:t>
            </a:r>
          </a:p>
        </p:txBody>
      </p:sp>
      <p:sp>
        <p:nvSpPr>
          <p:cNvPr id="26" name="正方形/長方形 25"/>
          <p:cNvSpPr/>
          <p:nvPr/>
        </p:nvSpPr>
        <p:spPr>
          <a:xfrm>
            <a:off x="44624" y="7475816"/>
            <a:ext cx="6768751" cy="673573"/>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108000" bIns="0" rtlCol="0" anchor="t"/>
          <a:lstStyle/>
          <a:p>
            <a:pPr marL="263525" indent="-171450"/>
            <a:r>
              <a:rPr lang="ja-JP" altLang="en-US" sz="1300" dirty="0">
                <a:solidFill>
                  <a:schemeClr val="accent2"/>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独身用または世帯用の宿舎に入居できます。ただし</a:t>
            </a:r>
            <a:r>
              <a:rPr lang="ja-JP" altLang="en-US" sz="1300">
                <a:solidFill>
                  <a:schemeClr val="tx1"/>
                </a:solidFill>
                <a:latin typeface="メイリオ" panose="020B0604030504040204" pitchFamily="50" charset="-128"/>
                <a:ea typeface="メイリオ" panose="020B0604030504040204" pitchFamily="50" charset="-128"/>
              </a:rPr>
              <a:t>、戸数に限り</a:t>
            </a:r>
            <a:r>
              <a:rPr lang="ja-JP" altLang="en-US" sz="1300" dirty="0">
                <a:solidFill>
                  <a:schemeClr val="tx1"/>
                </a:solidFill>
                <a:latin typeface="メイリオ" panose="020B0604030504040204" pitchFamily="50" charset="-128"/>
                <a:ea typeface="メイリオ" panose="020B0604030504040204" pitchFamily="50" charset="-128"/>
              </a:rPr>
              <a:t>があるため、入居できない場合があります</a:t>
            </a:r>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民間アパートなどに入居する場合</a:t>
            </a:r>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住居手当を支給します</a:t>
            </a:r>
            <a:r>
              <a:rPr lang="en-US" altLang="ja-JP" sz="1300" dirty="0">
                <a:solidFill>
                  <a:schemeClr val="tx1"/>
                </a:solidFill>
                <a:latin typeface="メイリオ" panose="020B0604030504040204" pitchFamily="50" charset="-128"/>
                <a:ea typeface="メイリオ" panose="020B0604030504040204" pitchFamily="50" charset="-128"/>
              </a:rPr>
              <a:t>｡</a:t>
            </a:r>
            <a:endParaRPr lang="ja-JP" altLang="en-US" sz="1300" dirty="0">
              <a:solidFill>
                <a:schemeClr val="tx1"/>
              </a:solidFill>
              <a:latin typeface="メイリオ" panose="020B0604030504040204" pitchFamily="50" charset="-128"/>
              <a:ea typeface="メイリオ" panose="020B0604030504040204" pitchFamily="50" charset="-128"/>
            </a:endParaRPr>
          </a:p>
          <a:p>
            <a:pPr marL="263525" indent="-171450"/>
            <a:endParaRPr lang="ja-JP" altLang="en-US" sz="1300" dirty="0">
              <a:solidFill>
                <a:schemeClr val="tx1"/>
              </a:solidFill>
              <a:latin typeface="メイリオ" panose="020B0604030504040204" pitchFamily="50" charset="-128"/>
              <a:ea typeface="メイリオ" panose="020B0604030504040204" pitchFamily="50" charset="-128"/>
            </a:endParaRPr>
          </a:p>
        </p:txBody>
      </p:sp>
      <p:sp>
        <p:nvSpPr>
          <p:cNvPr id="27" name="正方形/長方形 26"/>
          <p:cNvSpPr/>
          <p:nvPr/>
        </p:nvSpPr>
        <p:spPr>
          <a:xfrm>
            <a:off x="61602" y="7063687"/>
            <a:ext cx="6751774" cy="372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b="1" dirty="0">
                <a:solidFill>
                  <a:schemeClr val="accent2"/>
                </a:solidFill>
                <a:latin typeface="メイリオ" panose="020B0604030504040204" pitchFamily="50" charset="-128"/>
                <a:ea typeface="メイリオ" panose="020B0604030504040204" pitchFamily="50" charset="-128"/>
              </a:rPr>
              <a:t>➍</a:t>
            </a:r>
            <a:r>
              <a:rPr lang="ja-JP" altLang="en-US" sz="1600" b="1" dirty="0">
                <a:solidFill>
                  <a:schemeClr val="accent2"/>
                </a:solidFill>
                <a:latin typeface="メイリオ" panose="020B0604030504040204" pitchFamily="50" charset="-128"/>
                <a:ea typeface="メイリオ" panose="020B0604030504040204" pitchFamily="50" charset="-128"/>
              </a:rPr>
              <a:t>　その他の福利厚生など</a:t>
            </a:r>
          </a:p>
        </p:txBody>
      </p:sp>
      <p:sp>
        <p:nvSpPr>
          <p:cNvPr id="2" name="スライド番号プレースホルダー 1"/>
          <p:cNvSpPr>
            <a:spLocks noGrp="1"/>
          </p:cNvSpPr>
          <p:nvPr>
            <p:ph type="sldNum" sz="quarter" idx="12"/>
          </p:nvPr>
        </p:nvSpPr>
        <p:spPr>
          <a:xfrm>
            <a:off x="2654300" y="8877300"/>
            <a:ext cx="1600200" cy="262467"/>
          </a:xfrm>
        </p:spPr>
        <p:txBody>
          <a:bodyPr/>
          <a:lstStyle/>
          <a:p>
            <a:pPr algn="ctr"/>
            <a:fld id="{6D2FE3AF-A4CF-4352-AF10-B35A71EA811C}" type="slidenum">
              <a:rPr kumimoji="1" lang="ja-JP" altLang="en-US" smtClean="0"/>
              <a:pPr algn="ctr"/>
              <a:t>3</a:t>
            </a:fld>
            <a:endParaRPr kumimoji="1" lang="ja-JP" altLang="en-US" dirty="0"/>
          </a:p>
        </p:txBody>
      </p:sp>
      <p:sp>
        <p:nvSpPr>
          <p:cNvPr id="17" name="正方形/長方形 16"/>
          <p:cNvSpPr/>
          <p:nvPr/>
        </p:nvSpPr>
        <p:spPr>
          <a:xfrm>
            <a:off x="601256" y="137311"/>
            <a:ext cx="3763848" cy="2322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ja-JP" altLang="en-US" sz="1750" b="1" dirty="0">
                <a:solidFill>
                  <a:schemeClr val="accent2"/>
                </a:solidFill>
                <a:latin typeface="メイリオ" panose="020B0604030504040204" pitchFamily="50" charset="-128"/>
                <a:ea typeface="メイリオ" panose="020B0604030504040204" pitchFamily="50" charset="-128"/>
              </a:rPr>
              <a:t>障害者採用事務官の勤務条件など</a:t>
            </a:r>
          </a:p>
        </p:txBody>
      </p:sp>
      <p:sp>
        <p:nvSpPr>
          <p:cNvPr id="25" name="正方形/長方形 24"/>
          <p:cNvSpPr/>
          <p:nvPr/>
        </p:nvSpPr>
        <p:spPr>
          <a:xfrm>
            <a:off x="61601" y="61111"/>
            <a:ext cx="397982" cy="3410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3200" rIns="0" bIns="0" rtlCol="0" anchor="t"/>
          <a:lstStyle/>
          <a:p>
            <a:pPr algn="ctr"/>
            <a:r>
              <a:rPr lang="en-US" altLang="ja-JP" sz="2000" b="1" dirty="0">
                <a:solidFill>
                  <a:schemeClr val="bg1"/>
                </a:solidFill>
                <a:latin typeface="メイリオ" panose="020B0604030504040204" pitchFamily="50" charset="-128"/>
                <a:ea typeface="メイリオ" panose="020B0604030504040204" pitchFamily="50" charset="-128"/>
              </a:rPr>
              <a:t>Ⅱ</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3" name="表 12">
            <a:extLst>
              <a:ext uri="{FF2B5EF4-FFF2-40B4-BE49-F238E27FC236}">
                <a16:creationId xmlns:a16="http://schemas.microsoft.com/office/drawing/2014/main" id="{D75223E8-18BF-4BDF-B9B1-45E44401616C}"/>
              </a:ext>
            </a:extLst>
          </p:cNvPr>
          <p:cNvGraphicFramePr>
            <a:graphicFrameLocks noGrp="1"/>
          </p:cNvGraphicFramePr>
          <p:nvPr>
            <p:extLst>
              <p:ext uri="{D42A27DB-BD31-4B8C-83A1-F6EECF244321}">
                <p14:modId xmlns:p14="http://schemas.microsoft.com/office/powerpoint/2010/main" val="193268121"/>
              </p:ext>
            </p:extLst>
          </p:nvPr>
        </p:nvGraphicFramePr>
        <p:xfrm>
          <a:off x="311236" y="1854049"/>
          <a:ext cx="6408000" cy="1886400"/>
        </p:xfrm>
        <a:graphic>
          <a:graphicData uri="http://schemas.openxmlformats.org/drawingml/2006/table">
            <a:tbl>
              <a:tblPr>
                <a:tableStyleId>{5C22544A-7EE6-4342-B048-85BDC9FD1C3A}</a:tableStyleId>
              </a:tblPr>
              <a:tblGrid>
                <a:gridCol w="1260000">
                  <a:extLst>
                    <a:ext uri="{9D8B030D-6E8A-4147-A177-3AD203B41FA5}">
                      <a16:colId xmlns:a16="http://schemas.microsoft.com/office/drawing/2014/main" val="2033266963"/>
                    </a:ext>
                  </a:extLst>
                </a:gridCol>
                <a:gridCol w="5148000">
                  <a:extLst>
                    <a:ext uri="{9D8B030D-6E8A-4147-A177-3AD203B41FA5}">
                      <a16:colId xmlns:a16="http://schemas.microsoft.com/office/drawing/2014/main" val="2571543034"/>
                    </a:ext>
                  </a:extLst>
                </a:gridCol>
              </a:tblGrid>
              <a:tr h="324000">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扶養手当</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lang="ja-JP" altLang="en-US" sz="1200" dirty="0">
                          <a:solidFill>
                            <a:schemeClr val="tx1"/>
                          </a:solidFill>
                          <a:latin typeface="メイリオ" panose="020B0604030504040204" pitchFamily="50" charset="-128"/>
                          <a:ea typeface="メイリオ" panose="020B0604030504040204" pitchFamily="50" charset="-128"/>
                        </a:rPr>
                        <a:t>扶養親族のある者に、月額</a:t>
                      </a:r>
                      <a:r>
                        <a:rPr lang="en-US" altLang="ja-JP" sz="1200" dirty="0">
                          <a:solidFill>
                            <a:schemeClr val="tx1"/>
                          </a:solidFill>
                          <a:latin typeface="メイリオ" panose="020B0604030504040204" pitchFamily="50" charset="-128"/>
                          <a:ea typeface="メイリオ" panose="020B0604030504040204" pitchFamily="50" charset="-128"/>
                        </a:rPr>
                        <a:t>10,000</a:t>
                      </a:r>
                      <a:r>
                        <a:rPr lang="ja-JP" altLang="en-US" sz="1200" dirty="0">
                          <a:solidFill>
                            <a:schemeClr val="tx1"/>
                          </a:solidFill>
                          <a:latin typeface="メイリオ" panose="020B0604030504040204" pitchFamily="50" charset="-128"/>
                          <a:ea typeface="メイリオ" panose="020B0604030504040204" pitchFamily="50" charset="-128"/>
                        </a:rPr>
                        <a:t>円（子の場合）など</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661846095"/>
                  </a:ext>
                </a:extLst>
              </a:tr>
              <a:tr h="324000">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地域手当</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rPr>
                        <a:t>勤務地の民間賃金水準に応じて、俸給などの</a:t>
                      </a:r>
                      <a:r>
                        <a:rPr lang="en-US" altLang="ja-JP" sz="1200" dirty="0" smtClean="0">
                          <a:solidFill>
                            <a:schemeClr val="tx1"/>
                          </a:solidFill>
                          <a:latin typeface="メイリオ" panose="020B0604030504040204" pitchFamily="50" charset="-128"/>
                          <a:ea typeface="メイリオ" panose="020B0604030504040204" pitchFamily="50" charset="-128"/>
                        </a:rPr>
                        <a:t>3</a:t>
                      </a:r>
                      <a:r>
                        <a:rPr lang="ja-JP" altLang="en-US" sz="1200" dirty="0" smtClean="0">
                          <a:solidFill>
                            <a:schemeClr val="tx1"/>
                          </a:solidFill>
                          <a:latin typeface="メイリオ" panose="020B0604030504040204" pitchFamily="50" charset="-128"/>
                          <a:ea typeface="メイリオ" panose="020B0604030504040204" pitchFamily="50" charset="-128"/>
                        </a:rPr>
                        <a:t>％を支給（金沢市）</a:t>
                      </a:r>
                      <a:endParaRPr lang="en-US" altLang="ja-JP" sz="12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4190355475"/>
                  </a:ext>
                </a:extLst>
              </a:tr>
              <a:tr h="324000">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住居手当</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賃貸のアパートなどに住み、家賃を支払っている者などに、月額上限</a:t>
                      </a:r>
                      <a:r>
                        <a:rPr kumimoji="1" lang="en-US" altLang="ja-JP" sz="1200" dirty="0" smtClean="0">
                          <a:solidFill>
                            <a:schemeClr val="tx1"/>
                          </a:solidFill>
                          <a:latin typeface="メイリオ" panose="020B0604030504040204" pitchFamily="50" charset="-128"/>
                          <a:ea typeface="メイリオ" panose="020B0604030504040204" pitchFamily="50" charset="-128"/>
                        </a:rPr>
                        <a:t>28,000</a:t>
                      </a:r>
                      <a:r>
                        <a:rPr kumimoji="1" lang="ja-JP" altLang="en-US" sz="1200" dirty="0">
                          <a:solidFill>
                            <a:schemeClr val="tx1"/>
                          </a:solidFill>
                          <a:latin typeface="メイリオ" panose="020B0604030504040204" pitchFamily="50" charset="-128"/>
                          <a:ea typeface="メイリオ" panose="020B0604030504040204" pitchFamily="50" charset="-128"/>
                        </a:rPr>
                        <a:t>円</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45010981"/>
                  </a:ext>
                </a:extLst>
              </a:tr>
              <a:tr h="324000">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通勤手当</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交通機関を利用している者などに、定期券相当額（月額上限</a:t>
                      </a:r>
                      <a:r>
                        <a:rPr kumimoji="1" lang="en-US" altLang="ja-JP" sz="1200" dirty="0">
                          <a:solidFill>
                            <a:schemeClr val="tx1"/>
                          </a:solidFill>
                          <a:latin typeface="メイリオ" panose="020B0604030504040204" pitchFamily="50" charset="-128"/>
                          <a:ea typeface="メイリオ" panose="020B0604030504040204" pitchFamily="50" charset="-128"/>
                        </a:rPr>
                        <a:t>55,000</a:t>
                      </a:r>
                      <a:r>
                        <a:rPr kumimoji="1" lang="ja-JP" altLang="en-US" sz="1200" dirty="0">
                          <a:solidFill>
                            <a:schemeClr val="tx1"/>
                          </a:solidFill>
                          <a:latin typeface="メイリオ" panose="020B0604030504040204" pitchFamily="50" charset="-128"/>
                          <a:ea typeface="メイリオ" panose="020B0604030504040204" pitchFamily="50" charset="-128"/>
                        </a:rPr>
                        <a:t>円）など</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221846685"/>
                  </a:ext>
                </a:extLst>
              </a:tr>
              <a:tr h="324000">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期末・勤勉手当</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dirty="0">
                          <a:solidFill>
                            <a:schemeClr val="tx1"/>
                          </a:solidFill>
                          <a:latin typeface="メイリオ" panose="020B0604030504040204" pitchFamily="50" charset="-128"/>
                          <a:ea typeface="メイリオ" panose="020B0604030504040204" pitchFamily="50" charset="-128"/>
                        </a:rPr>
                        <a:t>1</a:t>
                      </a:r>
                      <a:r>
                        <a:rPr kumimoji="1" lang="ja-JP" altLang="en-US" sz="1200" dirty="0">
                          <a:solidFill>
                            <a:schemeClr val="tx1"/>
                          </a:solidFill>
                          <a:latin typeface="メイリオ" panose="020B0604030504040204" pitchFamily="50" charset="-128"/>
                          <a:ea typeface="メイリオ" panose="020B0604030504040204" pitchFamily="50" charset="-128"/>
                        </a:rPr>
                        <a:t>年間に俸給などの</a:t>
                      </a:r>
                      <a:r>
                        <a:rPr kumimoji="1" lang="ja-JP" altLang="en-US" sz="1200" dirty="0" smtClean="0">
                          <a:solidFill>
                            <a:schemeClr val="tx1"/>
                          </a:solidFill>
                          <a:latin typeface="メイリオ" panose="020B0604030504040204" pitchFamily="50" charset="-128"/>
                          <a:ea typeface="メイリオ" panose="020B0604030504040204" pitchFamily="50" charset="-128"/>
                        </a:rPr>
                        <a:t>約</a:t>
                      </a:r>
                      <a:r>
                        <a:rPr kumimoji="1" lang="en-US" altLang="ja-JP" sz="1200" dirty="0" smtClean="0">
                          <a:solidFill>
                            <a:schemeClr val="tx1"/>
                          </a:solidFill>
                          <a:latin typeface="メイリオ" panose="020B0604030504040204" pitchFamily="50" charset="-128"/>
                          <a:ea typeface="メイリオ" panose="020B0604030504040204" pitchFamily="50" charset="-128"/>
                        </a:rPr>
                        <a:t>4.40</a:t>
                      </a:r>
                      <a:r>
                        <a:rPr kumimoji="1" lang="ja-JP" altLang="en-US" sz="1200" dirty="0" smtClean="0">
                          <a:solidFill>
                            <a:schemeClr val="tx1"/>
                          </a:solidFill>
                          <a:latin typeface="メイリオ" panose="020B0604030504040204" pitchFamily="50" charset="-128"/>
                          <a:ea typeface="メイリオ" panose="020B0604030504040204" pitchFamily="50" charset="-128"/>
                        </a:rPr>
                        <a:t>月分</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993065216"/>
                  </a:ext>
                </a:extLst>
              </a:tr>
            </a:tbl>
          </a:graphicData>
        </a:graphic>
      </p:graphicFrame>
      <p:sp>
        <p:nvSpPr>
          <p:cNvPr id="14" name="正方形/長方形 13">
            <a:extLst>
              <a:ext uri="{FF2B5EF4-FFF2-40B4-BE49-F238E27FC236}">
                <a16:creationId xmlns:a16="http://schemas.microsoft.com/office/drawing/2014/main" id="{6E432BF1-0D6F-43FA-A3FB-4CAEEB2CA7FA}"/>
              </a:ext>
            </a:extLst>
          </p:cNvPr>
          <p:cNvSpPr/>
          <p:nvPr/>
        </p:nvSpPr>
        <p:spPr>
          <a:xfrm>
            <a:off x="95599" y="8291290"/>
            <a:ext cx="6726265" cy="5860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6213" indent="-176213"/>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１　上記の俸給月額などは、現在の「一般職の職員の給与に関する法律」などに基づくものです。今後、当該法律などが改正された場合、改正後の法律などに基づき支給することになります</a:t>
            </a:r>
            <a:r>
              <a:rPr lang="ja-JP" altLang="en-US" sz="1000" dirty="0" smtClean="0">
                <a:solidFill>
                  <a:schemeClr val="tx1"/>
                </a:solidFill>
                <a:latin typeface="メイリオ" panose="020B0604030504040204" pitchFamily="50" charset="-128"/>
                <a:ea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18525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2628900" y="8821556"/>
            <a:ext cx="1600200" cy="300613"/>
          </a:xfrm>
        </p:spPr>
        <p:txBody>
          <a:bodyPr/>
          <a:lstStyle/>
          <a:p>
            <a:pPr algn="ctr"/>
            <a:fld id="{6D2FE3AF-A4CF-4352-AF10-B35A71EA811C}" type="slidenum">
              <a:rPr kumimoji="1" lang="ja-JP" altLang="en-US" smtClean="0"/>
              <a:pPr algn="ctr"/>
              <a:t>4</a:t>
            </a:fld>
            <a:endParaRPr kumimoji="1" lang="ja-JP" altLang="en-US" dirty="0"/>
          </a:p>
        </p:txBody>
      </p:sp>
      <p:sp>
        <p:nvSpPr>
          <p:cNvPr id="5" name="正方形/長方形 4">
            <a:extLst>
              <a:ext uri="{FF2B5EF4-FFF2-40B4-BE49-F238E27FC236}">
                <a16:creationId xmlns:a16="http://schemas.microsoft.com/office/drawing/2014/main" id="{49D2BDC7-8F02-40DB-86DC-8E2DC0A92157}"/>
              </a:ext>
            </a:extLst>
          </p:cNvPr>
          <p:cNvSpPr/>
          <p:nvPr/>
        </p:nvSpPr>
        <p:spPr>
          <a:xfrm>
            <a:off x="53113" y="554279"/>
            <a:ext cx="6768751" cy="6562353"/>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108000" bIns="0" rtlCol="0" anchor="t"/>
          <a:lstStyle/>
          <a:p>
            <a:pPr marL="263525" indent="-171450"/>
            <a:r>
              <a:rPr lang="ja-JP" altLang="en-US" sz="1300" dirty="0">
                <a:solidFill>
                  <a:schemeClr val="tx1"/>
                </a:solidFill>
                <a:latin typeface="メイリオ" panose="020B0604030504040204" pitchFamily="50" charset="-128"/>
                <a:ea typeface="メイリオ" panose="020B0604030504040204" pitchFamily="50" charset="-128"/>
              </a:rPr>
              <a:t>次の要件（１）及び（２）を満たす者となります。</a:t>
            </a:r>
          </a:p>
          <a:p>
            <a:pPr marL="263525" indent="-171450">
              <a:spcBef>
                <a:spcPts val="600"/>
              </a:spcBef>
            </a:pPr>
            <a:r>
              <a:rPr lang="ja-JP" altLang="en-US" sz="1300" dirty="0">
                <a:solidFill>
                  <a:schemeClr val="tx1"/>
                </a:solidFill>
                <a:latin typeface="メイリオ" panose="020B0604030504040204" pitchFamily="50" charset="-128"/>
                <a:ea typeface="メイリオ" panose="020B0604030504040204" pitchFamily="50" charset="-128"/>
              </a:rPr>
              <a:t>（１）次に掲げる</a:t>
            </a:r>
            <a:r>
              <a:rPr lang="ja-JP" altLang="en-US" sz="1300" dirty="0" smtClean="0">
                <a:solidFill>
                  <a:schemeClr val="tx1"/>
                </a:solidFill>
                <a:latin typeface="メイリオ" panose="020B0604030504040204" pitchFamily="50" charset="-128"/>
                <a:ea typeface="メイリオ" panose="020B0604030504040204" pitchFamily="50" charset="-128"/>
              </a:rPr>
              <a:t>手帳等の</a:t>
            </a:r>
            <a:r>
              <a:rPr lang="ja-JP" altLang="en-US" sz="1300" dirty="0">
                <a:solidFill>
                  <a:schemeClr val="tx1"/>
                </a:solidFill>
                <a:latin typeface="メイリオ" panose="020B0604030504040204" pitchFamily="50" charset="-128"/>
                <a:ea typeface="メイリオ" panose="020B0604030504040204" pitchFamily="50" charset="-128"/>
              </a:rPr>
              <a:t>交付を受けている者</a:t>
            </a:r>
          </a:p>
          <a:p>
            <a:pPr marL="263525" indent="180975"/>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下記の</a:t>
            </a:r>
            <a:r>
              <a:rPr lang="ja-JP" altLang="en-US" sz="1300" dirty="0" smtClean="0">
                <a:solidFill>
                  <a:schemeClr val="tx1"/>
                </a:solidFill>
                <a:latin typeface="メイリオ" panose="020B0604030504040204" pitchFamily="50" charset="-128"/>
                <a:ea typeface="メイリオ" panose="020B0604030504040204" pitchFamily="50" charset="-128"/>
              </a:rPr>
              <a:t>手帳等は</a:t>
            </a:r>
            <a:r>
              <a:rPr lang="ja-JP" altLang="en-US" sz="1300" dirty="0">
                <a:solidFill>
                  <a:schemeClr val="tx1"/>
                </a:solidFill>
                <a:latin typeface="メイリオ" panose="020B0604030504040204" pitchFamily="50" charset="-128"/>
                <a:ea typeface="メイリオ" panose="020B0604030504040204" pitchFamily="50" charset="-128"/>
              </a:rPr>
              <a:t>受験申込日及び受験日当日において有効であることが必要です。</a:t>
            </a:r>
          </a:p>
          <a:p>
            <a:pPr marL="444500" indent="-179388"/>
            <a:r>
              <a:rPr lang="ja-JP" altLang="en-US" sz="1300" dirty="0">
                <a:solidFill>
                  <a:schemeClr val="tx1"/>
                </a:solidFill>
                <a:latin typeface="メイリオ" panose="020B0604030504040204" pitchFamily="50" charset="-128"/>
                <a:ea typeface="メイリオ" panose="020B0604030504040204" pitchFamily="50" charset="-128"/>
              </a:rPr>
              <a:t>ア　</a:t>
            </a:r>
            <a:r>
              <a:rPr lang="ja-JP" altLang="en-US" sz="1300" dirty="0" smtClean="0">
                <a:solidFill>
                  <a:schemeClr val="tx1"/>
                </a:solidFill>
                <a:latin typeface="メイリオ" panose="020B0604030504040204" pitchFamily="50" charset="-128"/>
                <a:ea typeface="メイリオ" panose="020B0604030504040204" pitchFamily="50" charset="-128"/>
              </a:rPr>
              <a:t>①身体</a:t>
            </a:r>
            <a:r>
              <a:rPr lang="ja-JP" altLang="en-US" sz="1300" dirty="0">
                <a:solidFill>
                  <a:schemeClr val="tx1"/>
                </a:solidFill>
                <a:latin typeface="メイリオ" panose="020B0604030504040204" pitchFamily="50" charset="-128"/>
                <a:ea typeface="メイリオ" panose="020B0604030504040204" pitchFamily="50" charset="-128"/>
              </a:rPr>
              <a:t>障害者</a:t>
            </a:r>
            <a:r>
              <a:rPr lang="ja-JP" altLang="en-US" sz="1300" dirty="0" smtClean="0">
                <a:solidFill>
                  <a:schemeClr val="tx1"/>
                </a:solidFill>
                <a:latin typeface="メイリオ" panose="020B0604030504040204" pitchFamily="50" charset="-128"/>
                <a:ea typeface="メイリオ" panose="020B0604030504040204" pitchFamily="50" charset="-128"/>
              </a:rPr>
              <a:t>手帳</a:t>
            </a:r>
            <a:endParaRPr lang="en-US" altLang="ja-JP" sz="1300" dirty="0">
              <a:solidFill>
                <a:schemeClr val="tx1"/>
              </a:solidFill>
              <a:latin typeface="メイリオ" panose="020B0604030504040204" pitchFamily="50" charset="-128"/>
              <a:ea typeface="メイリオ" panose="020B0604030504040204" pitchFamily="50" charset="-128"/>
            </a:endParaRPr>
          </a:p>
          <a:p>
            <a:pPr marL="444500" indent="-179388"/>
            <a:r>
              <a:rPr lang="ja-JP" altLang="en-US" sz="1300" dirty="0" smtClean="0">
                <a:solidFill>
                  <a:schemeClr val="tx1"/>
                </a:solidFill>
                <a:latin typeface="メイリオ" panose="020B0604030504040204" pitchFamily="50" charset="-128"/>
                <a:ea typeface="メイリオ" panose="020B0604030504040204" pitchFamily="50" charset="-128"/>
              </a:rPr>
              <a:t>　</a:t>
            </a:r>
            <a:r>
              <a:rPr lang="ja-JP" altLang="en-US" sz="1300" dirty="0">
                <a:solidFill>
                  <a:schemeClr val="tx1"/>
                </a:solidFill>
                <a:latin typeface="メイリオ" panose="020B0604030504040204" pitchFamily="50" charset="-128"/>
                <a:ea typeface="メイリオ" panose="020B0604030504040204" pitchFamily="50" charset="-128"/>
              </a:rPr>
              <a:t>　②身体障害者</a:t>
            </a:r>
            <a:r>
              <a:rPr lang="ja-JP" altLang="en-US" sz="1300" dirty="0" smtClean="0">
                <a:solidFill>
                  <a:schemeClr val="tx1"/>
                </a:solidFill>
                <a:latin typeface="メイリオ" panose="020B0604030504040204" pitchFamily="50" charset="-128"/>
                <a:ea typeface="メイリオ" panose="020B0604030504040204" pitchFamily="50" charset="-128"/>
              </a:rPr>
              <a:t>福祉法第</a:t>
            </a:r>
            <a:r>
              <a:rPr lang="en-US" altLang="ja-JP" sz="1300" dirty="0" smtClean="0">
                <a:solidFill>
                  <a:schemeClr val="tx1"/>
                </a:solidFill>
                <a:latin typeface="メイリオ" panose="020B0604030504040204" pitchFamily="50" charset="-128"/>
                <a:ea typeface="メイリオ" panose="020B0604030504040204" pitchFamily="50" charset="-128"/>
              </a:rPr>
              <a:t>15</a:t>
            </a:r>
            <a:r>
              <a:rPr lang="ja-JP" altLang="en-US" sz="1300" dirty="0">
                <a:solidFill>
                  <a:schemeClr val="tx1"/>
                </a:solidFill>
                <a:latin typeface="メイリオ" panose="020B0604030504040204" pitchFamily="50" charset="-128"/>
                <a:ea typeface="メイリオ" panose="020B0604030504040204" pitchFamily="50" charset="-128"/>
              </a:rPr>
              <a:t>条の規定に</a:t>
            </a:r>
            <a:r>
              <a:rPr lang="ja-JP" altLang="en-US" sz="1300" dirty="0" smtClean="0">
                <a:solidFill>
                  <a:schemeClr val="tx1"/>
                </a:solidFill>
                <a:latin typeface="メイリオ" panose="020B0604030504040204" pitchFamily="50" charset="-128"/>
                <a:ea typeface="メイリオ" panose="020B0604030504040204" pitchFamily="50" charset="-128"/>
              </a:rPr>
              <a:t>より都道府県</a:t>
            </a:r>
            <a:r>
              <a:rPr lang="ja-JP" altLang="en-US" sz="1300" dirty="0">
                <a:solidFill>
                  <a:schemeClr val="tx1"/>
                </a:solidFill>
                <a:latin typeface="メイリオ" panose="020B0604030504040204" pitchFamily="50" charset="-128"/>
                <a:ea typeface="メイリオ" panose="020B0604030504040204" pitchFamily="50" charset="-128"/>
              </a:rPr>
              <a:t>知事の定める医師が、当該都</a:t>
            </a:r>
            <a:r>
              <a:rPr lang="ja-JP" altLang="en-US" sz="1300" dirty="0" smtClean="0">
                <a:solidFill>
                  <a:schemeClr val="tx1"/>
                </a:solidFill>
                <a:latin typeface="メイリオ" panose="020B0604030504040204" pitchFamily="50" charset="-128"/>
                <a:ea typeface="メイリオ" panose="020B0604030504040204" pitchFamily="50" charset="-128"/>
              </a:rPr>
              <a:t>道　</a:t>
            </a:r>
            <a:endParaRPr lang="en-US" altLang="ja-JP" sz="1300" dirty="0" smtClean="0">
              <a:solidFill>
                <a:schemeClr val="tx1"/>
              </a:solidFill>
              <a:latin typeface="メイリオ" panose="020B0604030504040204" pitchFamily="50" charset="-128"/>
              <a:ea typeface="メイリオ" panose="020B0604030504040204" pitchFamily="50" charset="-128"/>
            </a:endParaRPr>
          </a:p>
          <a:p>
            <a:pPr marL="444500" indent="-179388"/>
            <a:r>
              <a:rPr lang="ja-JP" altLang="en-US" sz="1300" dirty="0" smtClean="0">
                <a:solidFill>
                  <a:schemeClr val="tx1"/>
                </a:solidFill>
                <a:latin typeface="メイリオ" panose="020B0604030504040204" pitchFamily="50" charset="-128"/>
                <a:ea typeface="メイリオ" panose="020B0604030504040204" pitchFamily="50" charset="-128"/>
              </a:rPr>
              <a:t>　　　府県</a:t>
            </a:r>
            <a:r>
              <a:rPr lang="ja-JP" altLang="en-US" sz="1300" dirty="0">
                <a:solidFill>
                  <a:schemeClr val="tx1"/>
                </a:solidFill>
                <a:latin typeface="メイリオ" panose="020B0604030504040204" pitchFamily="50" charset="-128"/>
                <a:ea typeface="メイリオ" panose="020B0604030504040204" pitchFamily="50" charset="-128"/>
              </a:rPr>
              <a:t>において同条の申請に用いられる様式により作成した、障害の種類及び</a:t>
            </a:r>
            <a:r>
              <a:rPr lang="ja-JP" altLang="en-US" sz="1300" dirty="0" smtClean="0">
                <a:solidFill>
                  <a:schemeClr val="tx1"/>
                </a:solidFill>
                <a:latin typeface="メイリオ" panose="020B0604030504040204" pitchFamily="50" charset="-128"/>
                <a:ea typeface="メイリオ" panose="020B0604030504040204" pitchFamily="50" charset="-128"/>
              </a:rPr>
              <a:t>程</a:t>
            </a:r>
            <a:endParaRPr lang="en-US" altLang="ja-JP" sz="1300" dirty="0" smtClean="0">
              <a:solidFill>
                <a:schemeClr val="tx1"/>
              </a:solidFill>
              <a:latin typeface="メイリオ" panose="020B0604030504040204" pitchFamily="50" charset="-128"/>
              <a:ea typeface="メイリオ" panose="020B0604030504040204" pitchFamily="50" charset="-128"/>
            </a:endParaRPr>
          </a:p>
          <a:p>
            <a:pPr marL="444500" indent="-179388"/>
            <a:r>
              <a:rPr lang="ja-JP" altLang="en-US" sz="1300" dirty="0" smtClean="0">
                <a:solidFill>
                  <a:schemeClr val="tx1"/>
                </a:solidFill>
                <a:latin typeface="メイリオ" panose="020B0604030504040204" pitchFamily="50" charset="-128"/>
                <a:ea typeface="メイリオ" panose="020B0604030504040204" pitchFamily="50" charset="-128"/>
              </a:rPr>
              <a:t>　　　度</a:t>
            </a:r>
            <a:r>
              <a:rPr lang="ja-JP" altLang="en-US" sz="1300" dirty="0">
                <a:solidFill>
                  <a:schemeClr val="tx1"/>
                </a:solidFill>
                <a:latin typeface="メイリオ" panose="020B0604030504040204" pitchFamily="50" charset="-128"/>
                <a:ea typeface="メイリオ" panose="020B0604030504040204" pitchFamily="50" charset="-128"/>
              </a:rPr>
              <a:t>並びに障害者の雇用の促進等に関する法律別表に掲げる障害に該当する旨</a:t>
            </a:r>
            <a:r>
              <a:rPr lang="ja-JP" altLang="en-US" sz="1300" dirty="0" smtClean="0">
                <a:solidFill>
                  <a:schemeClr val="tx1"/>
                </a:solidFill>
                <a:latin typeface="メイリオ" panose="020B0604030504040204" pitchFamily="50" charset="-128"/>
                <a:ea typeface="メイリオ" panose="020B0604030504040204" pitchFamily="50" charset="-128"/>
              </a:rPr>
              <a:t>が</a:t>
            </a:r>
            <a:endParaRPr lang="en-US" altLang="ja-JP" sz="1300" dirty="0" smtClean="0">
              <a:solidFill>
                <a:schemeClr val="tx1"/>
              </a:solidFill>
              <a:latin typeface="メイリオ" panose="020B0604030504040204" pitchFamily="50" charset="-128"/>
              <a:ea typeface="メイリオ" panose="020B0604030504040204" pitchFamily="50" charset="-128"/>
            </a:endParaRPr>
          </a:p>
          <a:p>
            <a:pPr marL="444500" indent="-179388"/>
            <a:r>
              <a:rPr lang="ja-JP" altLang="en-US" sz="1300" dirty="0" smtClean="0">
                <a:solidFill>
                  <a:schemeClr val="tx1"/>
                </a:solidFill>
                <a:latin typeface="メイリオ" panose="020B0604030504040204" pitchFamily="50" charset="-128"/>
                <a:ea typeface="メイリオ" panose="020B0604030504040204" pitchFamily="50" charset="-128"/>
              </a:rPr>
              <a:t>　　　記載</a:t>
            </a:r>
            <a:r>
              <a:rPr lang="ja-JP" altLang="en-US" sz="1300" dirty="0">
                <a:solidFill>
                  <a:schemeClr val="tx1"/>
                </a:solidFill>
                <a:latin typeface="メイリオ" panose="020B0604030504040204" pitchFamily="50" charset="-128"/>
                <a:ea typeface="メイリオ" panose="020B0604030504040204" pitchFamily="50" charset="-128"/>
              </a:rPr>
              <a:t>された診断書・意見書</a:t>
            </a:r>
          </a:p>
          <a:p>
            <a:pPr marL="444500" indent="-179388"/>
            <a:r>
              <a:rPr lang="ja-JP" altLang="en-US" sz="1300" dirty="0" smtClean="0">
                <a:solidFill>
                  <a:schemeClr val="tx1"/>
                </a:solidFill>
                <a:latin typeface="メイリオ" panose="020B0604030504040204" pitchFamily="50" charset="-128"/>
                <a:ea typeface="メイリオ" panose="020B0604030504040204" pitchFamily="50" charset="-128"/>
              </a:rPr>
              <a:t>　　③産業医</a:t>
            </a:r>
            <a:r>
              <a:rPr lang="ja-JP" altLang="en-US" sz="1300" dirty="0">
                <a:solidFill>
                  <a:schemeClr val="tx1"/>
                </a:solidFill>
                <a:latin typeface="メイリオ" panose="020B0604030504040204" pitchFamily="50" charset="-128"/>
                <a:ea typeface="メイリオ" panose="020B0604030504040204" pitchFamily="50" charset="-128"/>
              </a:rPr>
              <a:t>又は人事院規則</a:t>
            </a:r>
            <a:r>
              <a:rPr lang="en-US" altLang="ja-JP" sz="1300" dirty="0" smtClean="0">
                <a:solidFill>
                  <a:schemeClr val="tx1"/>
                </a:solidFill>
                <a:latin typeface="メイリオ" panose="020B0604030504040204" pitchFamily="50" charset="-128"/>
                <a:ea typeface="メイリオ" panose="020B0604030504040204" pitchFamily="50" charset="-128"/>
              </a:rPr>
              <a:t>10</a:t>
            </a:r>
            <a:r>
              <a:rPr lang="ja-JP" altLang="en-US" sz="1300" dirty="0" err="1" smtClean="0">
                <a:solidFill>
                  <a:schemeClr val="tx1"/>
                </a:solidFill>
                <a:latin typeface="メイリオ" panose="020B0604030504040204" pitchFamily="50" charset="-128"/>
                <a:ea typeface="メイリオ" panose="020B0604030504040204" pitchFamily="50" charset="-128"/>
              </a:rPr>
              <a:t>ー</a:t>
            </a:r>
            <a:r>
              <a:rPr lang="ja-JP" altLang="en-US" sz="1300" dirty="0" smtClean="0">
                <a:solidFill>
                  <a:schemeClr val="tx1"/>
                </a:solidFill>
                <a:latin typeface="メイリオ" panose="020B0604030504040204" pitchFamily="50" charset="-128"/>
                <a:ea typeface="メイリオ" panose="020B0604030504040204" pitchFamily="50" charset="-128"/>
              </a:rPr>
              <a:t>４</a:t>
            </a:r>
            <a:r>
              <a:rPr lang="ja-JP" altLang="en-US" sz="1300" dirty="0">
                <a:solidFill>
                  <a:schemeClr val="tx1"/>
                </a:solidFill>
                <a:latin typeface="メイリオ" panose="020B0604030504040204" pitchFamily="50" charset="-128"/>
                <a:ea typeface="メイリオ" panose="020B0604030504040204" pitchFamily="50" charset="-128"/>
              </a:rPr>
              <a:t>第９条等に規定する健康管理医による②に</a:t>
            </a:r>
            <a:r>
              <a:rPr lang="ja-JP" altLang="en-US" sz="1300" dirty="0" smtClean="0">
                <a:solidFill>
                  <a:schemeClr val="tx1"/>
                </a:solidFill>
                <a:latin typeface="メイリオ" panose="020B0604030504040204" pitchFamily="50" charset="-128"/>
                <a:ea typeface="メイリオ" panose="020B0604030504040204" pitchFamily="50" charset="-128"/>
              </a:rPr>
              <a:t>準じる</a:t>
            </a:r>
            <a:endParaRPr lang="en-US" altLang="ja-JP" sz="1300" dirty="0" smtClean="0">
              <a:solidFill>
                <a:schemeClr val="tx1"/>
              </a:solidFill>
              <a:latin typeface="メイリオ" panose="020B0604030504040204" pitchFamily="50" charset="-128"/>
              <a:ea typeface="メイリオ" panose="020B0604030504040204" pitchFamily="50" charset="-128"/>
            </a:endParaRPr>
          </a:p>
          <a:p>
            <a:pPr marL="444500" indent="-179388"/>
            <a:r>
              <a:rPr lang="ja-JP" altLang="en-US" sz="1300" dirty="0" smtClean="0">
                <a:solidFill>
                  <a:schemeClr val="tx1"/>
                </a:solidFill>
                <a:latin typeface="メイリオ" panose="020B0604030504040204" pitchFamily="50" charset="-128"/>
                <a:ea typeface="メイリオ" panose="020B0604030504040204" pitchFamily="50" charset="-128"/>
              </a:rPr>
              <a:t>　　　診断書</a:t>
            </a:r>
            <a:r>
              <a:rPr lang="ja-JP" altLang="en-US" sz="1300" dirty="0">
                <a:solidFill>
                  <a:schemeClr val="tx1"/>
                </a:solidFill>
                <a:latin typeface="メイリオ" panose="020B0604030504040204" pitchFamily="50" charset="-128"/>
                <a:ea typeface="メイリオ" panose="020B0604030504040204" pitchFamily="50" charset="-128"/>
              </a:rPr>
              <a:t>・意見書（心臓、じん臓、呼吸器、ぼうこう若しくは直腸、小腸、</a:t>
            </a:r>
            <a:r>
              <a:rPr lang="ja-JP" altLang="en-US" sz="1300" dirty="0" smtClean="0">
                <a:solidFill>
                  <a:schemeClr val="tx1"/>
                </a:solidFill>
                <a:latin typeface="メイリオ" panose="020B0604030504040204" pitchFamily="50" charset="-128"/>
                <a:ea typeface="メイリオ" panose="020B0604030504040204" pitchFamily="50" charset="-128"/>
              </a:rPr>
              <a:t>ヒト</a:t>
            </a:r>
            <a:endParaRPr lang="en-US" altLang="ja-JP" sz="1300" dirty="0" smtClean="0">
              <a:solidFill>
                <a:schemeClr val="tx1"/>
              </a:solidFill>
              <a:latin typeface="メイリオ" panose="020B0604030504040204" pitchFamily="50" charset="-128"/>
              <a:ea typeface="メイリオ" panose="020B0604030504040204" pitchFamily="50" charset="-128"/>
            </a:endParaRPr>
          </a:p>
          <a:p>
            <a:pPr marL="444500" indent="-179388"/>
            <a:r>
              <a:rPr lang="ja-JP" altLang="en-US" sz="1300" dirty="0" smtClean="0">
                <a:solidFill>
                  <a:schemeClr val="tx1"/>
                </a:solidFill>
                <a:latin typeface="メイリオ" panose="020B0604030504040204" pitchFamily="50" charset="-128"/>
                <a:ea typeface="メイリオ" panose="020B0604030504040204" pitchFamily="50" charset="-128"/>
              </a:rPr>
              <a:t>　　　免疫</a:t>
            </a:r>
            <a:r>
              <a:rPr lang="ja-JP" altLang="en-US" sz="1300" dirty="0">
                <a:solidFill>
                  <a:schemeClr val="tx1"/>
                </a:solidFill>
                <a:latin typeface="メイリオ" panose="020B0604030504040204" pitchFamily="50" charset="-128"/>
                <a:ea typeface="メイリオ" panose="020B0604030504040204" pitchFamily="50" charset="-128"/>
              </a:rPr>
              <a:t>不全ウイルスによる免疫又は肝臓の機能の障害に係るものを除く</a:t>
            </a:r>
            <a:r>
              <a:rPr lang="ja-JP" altLang="en-US" sz="1300" dirty="0" smtClean="0">
                <a:solidFill>
                  <a:schemeClr val="tx1"/>
                </a:solidFill>
                <a:latin typeface="メイリオ" panose="020B0604030504040204" pitchFamily="50" charset="-128"/>
                <a:ea typeface="メイリオ" panose="020B0604030504040204" pitchFamily="50" charset="-128"/>
              </a:rPr>
              <a:t>。）</a:t>
            </a:r>
            <a:endParaRPr lang="en-US" altLang="ja-JP" sz="1300" dirty="0">
              <a:solidFill>
                <a:schemeClr val="tx1"/>
              </a:solidFill>
              <a:latin typeface="メイリオ" panose="020B0604030504040204" pitchFamily="50" charset="-128"/>
              <a:ea typeface="メイリオ" panose="020B0604030504040204" pitchFamily="50" charset="-128"/>
            </a:endParaRPr>
          </a:p>
          <a:p>
            <a:pPr marL="444500" indent="-179388"/>
            <a:r>
              <a:rPr lang="ja-JP" altLang="en-US" sz="1300" dirty="0">
                <a:solidFill>
                  <a:schemeClr val="tx1"/>
                </a:solidFill>
                <a:latin typeface="メイリオ" panose="020B0604030504040204" pitchFamily="50" charset="-128"/>
                <a:ea typeface="メイリオ" panose="020B0604030504040204" pitchFamily="50" charset="-128"/>
              </a:rPr>
              <a:t>イ　都道府県</a:t>
            </a:r>
            <a:r>
              <a:rPr lang="ja-JP" altLang="en-US" sz="1300" dirty="0" smtClean="0">
                <a:solidFill>
                  <a:schemeClr val="tx1"/>
                </a:solidFill>
                <a:latin typeface="メイリオ" panose="020B0604030504040204" pitchFamily="50" charset="-128"/>
                <a:ea typeface="メイリオ" panose="020B0604030504040204" pitchFamily="50" charset="-128"/>
              </a:rPr>
              <a:t>知事若しくは政令</a:t>
            </a:r>
            <a:r>
              <a:rPr lang="ja-JP" altLang="en-US" sz="1300" dirty="0">
                <a:solidFill>
                  <a:schemeClr val="tx1"/>
                </a:solidFill>
                <a:latin typeface="メイリオ" panose="020B0604030504040204" pitchFamily="50" charset="-128"/>
                <a:ea typeface="メイリオ" panose="020B0604030504040204" pitchFamily="50" charset="-128"/>
              </a:rPr>
              <a:t>指定都市市長が交付する療育</a:t>
            </a:r>
            <a:r>
              <a:rPr lang="ja-JP" altLang="en-US" sz="1300" dirty="0" smtClean="0">
                <a:solidFill>
                  <a:schemeClr val="tx1"/>
                </a:solidFill>
                <a:latin typeface="メイリオ" panose="020B0604030504040204" pitchFamily="50" charset="-128"/>
                <a:ea typeface="メイリオ" panose="020B0604030504040204" pitchFamily="50" charset="-128"/>
              </a:rPr>
              <a:t>手帳等又は</a:t>
            </a:r>
            <a:r>
              <a:rPr lang="ja-JP" altLang="en-US" sz="1300" dirty="0">
                <a:solidFill>
                  <a:schemeClr val="tx1"/>
                </a:solidFill>
                <a:latin typeface="メイリオ" panose="020B0604030504040204" pitchFamily="50" charset="-128"/>
                <a:ea typeface="メイリオ" panose="020B0604030504040204" pitchFamily="50" charset="-128"/>
              </a:rPr>
              <a:t>児童</a:t>
            </a:r>
            <a:r>
              <a:rPr lang="ja-JP" altLang="en-US" sz="1300" dirty="0" smtClean="0">
                <a:solidFill>
                  <a:schemeClr val="tx1"/>
                </a:solidFill>
                <a:latin typeface="メイリオ" panose="020B0604030504040204" pitchFamily="50" charset="-128"/>
                <a:ea typeface="メイリオ" panose="020B0604030504040204" pitchFamily="50" charset="-128"/>
              </a:rPr>
              <a:t>相談所、知的</a:t>
            </a:r>
            <a:r>
              <a:rPr lang="ja-JP" altLang="en-US" sz="1300" dirty="0">
                <a:solidFill>
                  <a:schemeClr val="tx1"/>
                </a:solidFill>
                <a:latin typeface="メイリオ" panose="020B0604030504040204" pitchFamily="50" charset="-128"/>
                <a:ea typeface="メイリオ" panose="020B0604030504040204" pitchFamily="50" charset="-128"/>
              </a:rPr>
              <a:t>障害者更生相談所、精神保健福祉センター、精神保健</a:t>
            </a:r>
            <a:r>
              <a:rPr lang="ja-JP" altLang="en-US" sz="1300" dirty="0" smtClean="0">
                <a:solidFill>
                  <a:schemeClr val="tx1"/>
                </a:solidFill>
                <a:latin typeface="メイリオ" panose="020B0604030504040204" pitchFamily="50" charset="-128"/>
                <a:ea typeface="メイリオ" panose="020B0604030504040204" pitchFamily="50" charset="-128"/>
              </a:rPr>
              <a:t>指定医若しくは地域障害者</a:t>
            </a:r>
            <a:r>
              <a:rPr lang="ja-JP" altLang="en-US" sz="1300" dirty="0">
                <a:solidFill>
                  <a:schemeClr val="tx1"/>
                </a:solidFill>
                <a:latin typeface="メイリオ" panose="020B0604030504040204" pitchFamily="50" charset="-128"/>
                <a:ea typeface="メイリオ" panose="020B0604030504040204" pitchFamily="50" charset="-128"/>
              </a:rPr>
              <a:t>職業センターによる知的障害者であることの</a:t>
            </a:r>
            <a:r>
              <a:rPr lang="ja-JP" altLang="en-US" sz="1300" dirty="0" smtClean="0">
                <a:solidFill>
                  <a:schemeClr val="tx1"/>
                </a:solidFill>
                <a:latin typeface="メイリオ" panose="020B0604030504040204" pitchFamily="50" charset="-128"/>
                <a:ea typeface="メイリオ" panose="020B0604030504040204" pitchFamily="50" charset="-128"/>
              </a:rPr>
              <a:t>判定書</a:t>
            </a:r>
            <a:endParaRPr lang="en-US" altLang="ja-JP" sz="1300" dirty="0">
              <a:solidFill>
                <a:schemeClr val="tx1"/>
              </a:solidFill>
              <a:latin typeface="メイリオ" panose="020B0604030504040204" pitchFamily="50" charset="-128"/>
              <a:ea typeface="メイリオ" panose="020B0604030504040204" pitchFamily="50" charset="-128"/>
            </a:endParaRPr>
          </a:p>
          <a:p>
            <a:pPr marL="444500" indent="-179388"/>
            <a:r>
              <a:rPr lang="ja-JP" altLang="en-US" sz="1300" dirty="0">
                <a:solidFill>
                  <a:schemeClr val="tx1"/>
                </a:solidFill>
                <a:latin typeface="メイリオ" panose="020B0604030504040204" pitchFamily="50" charset="-128"/>
                <a:ea typeface="メイリオ" panose="020B0604030504040204" pitchFamily="50" charset="-128"/>
              </a:rPr>
              <a:t>ウ　精神障害者保健福祉</a:t>
            </a:r>
            <a:r>
              <a:rPr lang="ja-JP" altLang="en-US" sz="1300" dirty="0" smtClean="0">
                <a:solidFill>
                  <a:schemeClr val="tx1"/>
                </a:solidFill>
                <a:latin typeface="メイリオ" panose="020B0604030504040204" pitchFamily="50" charset="-128"/>
                <a:ea typeface="メイリオ" panose="020B0604030504040204" pitchFamily="50" charset="-128"/>
              </a:rPr>
              <a:t>手帳</a:t>
            </a:r>
            <a:endParaRPr lang="en-US" altLang="ja-JP" sz="1300" dirty="0" smtClean="0">
              <a:solidFill>
                <a:schemeClr val="tx1"/>
              </a:solidFill>
              <a:latin typeface="メイリオ" panose="020B0604030504040204" pitchFamily="50" charset="-128"/>
              <a:ea typeface="メイリオ" panose="020B0604030504040204" pitchFamily="50" charset="-128"/>
            </a:endParaRPr>
          </a:p>
          <a:p>
            <a:pPr marL="444500" indent="-179388"/>
            <a:r>
              <a:rPr lang="ja-JP" altLang="en-US" sz="1300" dirty="0" smtClean="0">
                <a:solidFill>
                  <a:schemeClr val="tx1"/>
                </a:solidFill>
                <a:latin typeface="メイリオ" panose="020B0604030504040204" pitchFamily="50" charset="-128"/>
                <a:ea typeface="メイリオ" panose="020B0604030504040204" pitchFamily="50" charset="-128"/>
              </a:rPr>
              <a:t>　（注）精神障害者保健福祉手帳には有効期限があります。有効期限の更新手続には時間を要しますので、ご注意ください。</a:t>
            </a:r>
            <a:endParaRPr lang="ja-JP" altLang="en-US"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r>
              <a:rPr lang="ja-JP" altLang="en-US" sz="1300" dirty="0">
                <a:solidFill>
                  <a:schemeClr val="tx1"/>
                </a:solidFill>
                <a:latin typeface="メイリオ" panose="020B0604030504040204" pitchFamily="50" charset="-128"/>
                <a:ea typeface="メイリオ" panose="020B0604030504040204" pitchFamily="50" charset="-128"/>
              </a:rPr>
              <a:t>（２）</a:t>
            </a:r>
            <a:r>
              <a:rPr lang="en-US" altLang="ja-JP" sz="1300" dirty="0" smtClean="0">
                <a:solidFill>
                  <a:schemeClr val="tx1"/>
                </a:solidFill>
                <a:latin typeface="メイリオ" panose="020B0604030504040204" pitchFamily="50" charset="-128"/>
                <a:ea typeface="メイリオ" panose="020B0604030504040204" pitchFamily="50" charset="-128"/>
              </a:rPr>
              <a:t>1963</a:t>
            </a:r>
            <a:r>
              <a:rPr lang="ja-JP" altLang="en-US" sz="1300" dirty="0" smtClean="0">
                <a:solidFill>
                  <a:schemeClr val="tx1"/>
                </a:solidFill>
                <a:latin typeface="メイリオ" panose="020B0604030504040204" pitchFamily="50" charset="-128"/>
                <a:ea typeface="メイリオ" panose="020B0604030504040204" pitchFamily="50" charset="-128"/>
              </a:rPr>
              <a:t>（昭和</a:t>
            </a:r>
            <a:r>
              <a:rPr lang="en-US" altLang="ja-JP" sz="1300" dirty="0" smtClean="0">
                <a:solidFill>
                  <a:schemeClr val="tx1"/>
                </a:solidFill>
                <a:latin typeface="メイリオ" panose="020B0604030504040204" pitchFamily="50" charset="-128"/>
                <a:ea typeface="メイリオ" panose="020B0604030504040204" pitchFamily="50" charset="-128"/>
              </a:rPr>
              <a:t>38</a:t>
            </a:r>
            <a:r>
              <a:rPr lang="ja-JP" altLang="en-US" sz="1300" dirty="0" smtClean="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年</a:t>
            </a:r>
            <a:r>
              <a:rPr lang="en-US" altLang="ja-JP" sz="1300" dirty="0">
                <a:solidFill>
                  <a:schemeClr val="tx1"/>
                </a:solidFill>
                <a:latin typeface="メイリオ" panose="020B0604030504040204" pitchFamily="50" charset="-128"/>
                <a:ea typeface="メイリオ" panose="020B0604030504040204" pitchFamily="50" charset="-128"/>
              </a:rPr>
              <a:t>4</a:t>
            </a:r>
            <a:r>
              <a:rPr lang="ja-JP" altLang="en-US" sz="1300" dirty="0">
                <a:solidFill>
                  <a:schemeClr val="tx1"/>
                </a:solidFill>
                <a:latin typeface="メイリオ" panose="020B0604030504040204" pitchFamily="50" charset="-128"/>
                <a:ea typeface="メイリオ" panose="020B0604030504040204" pitchFamily="50" charset="-128"/>
              </a:rPr>
              <a:t>月</a:t>
            </a:r>
            <a:r>
              <a:rPr lang="en-US" altLang="ja-JP" sz="1300" dirty="0">
                <a:solidFill>
                  <a:schemeClr val="tx1"/>
                </a:solidFill>
                <a:latin typeface="メイリオ" panose="020B0604030504040204" pitchFamily="50" charset="-128"/>
                <a:ea typeface="メイリオ" panose="020B0604030504040204" pitchFamily="50" charset="-128"/>
              </a:rPr>
              <a:t>2</a:t>
            </a:r>
            <a:r>
              <a:rPr lang="ja-JP" altLang="en-US" sz="1300" dirty="0" smtClean="0">
                <a:solidFill>
                  <a:schemeClr val="tx1"/>
                </a:solidFill>
                <a:latin typeface="メイリオ" panose="020B0604030504040204" pitchFamily="50" charset="-128"/>
                <a:ea typeface="メイリオ" panose="020B0604030504040204" pitchFamily="50" charset="-128"/>
              </a:rPr>
              <a:t>日から</a:t>
            </a:r>
            <a:r>
              <a:rPr lang="en-US" altLang="ja-JP" sz="1300" dirty="0" smtClean="0">
                <a:solidFill>
                  <a:schemeClr val="tx1"/>
                </a:solidFill>
                <a:latin typeface="メイリオ" panose="020B0604030504040204" pitchFamily="50" charset="-128"/>
                <a:ea typeface="メイリオ" panose="020B0604030504040204" pitchFamily="50" charset="-128"/>
              </a:rPr>
              <a:t>2005</a:t>
            </a:r>
            <a:r>
              <a:rPr lang="ja-JP" altLang="en-US" sz="1300" dirty="0" smtClean="0">
                <a:solidFill>
                  <a:schemeClr val="tx1"/>
                </a:solidFill>
                <a:latin typeface="メイリオ" panose="020B0604030504040204" pitchFamily="50" charset="-128"/>
                <a:ea typeface="メイリオ" panose="020B0604030504040204" pitchFamily="50" charset="-128"/>
              </a:rPr>
              <a:t>（平成</a:t>
            </a:r>
            <a:r>
              <a:rPr lang="en-US" altLang="ja-JP" sz="1300" dirty="0" smtClean="0">
                <a:solidFill>
                  <a:schemeClr val="tx1"/>
                </a:solidFill>
                <a:latin typeface="メイリオ" panose="020B0604030504040204" pitchFamily="50" charset="-128"/>
                <a:ea typeface="メイリオ" panose="020B0604030504040204" pitchFamily="50" charset="-128"/>
              </a:rPr>
              <a:t>17</a:t>
            </a:r>
            <a:r>
              <a:rPr lang="ja-JP" altLang="en-US" sz="1300" dirty="0" smtClean="0">
                <a:solidFill>
                  <a:schemeClr val="tx1"/>
                </a:solidFill>
                <a:latin typeface="メイリオ" panose="020B0604030504040204" pitchFamily="50" charset="-128"/>
                <a:ea typeface="メイリオ" panose="020B0604030504040204" pitchFamily="50" charset="-128"/>
              </a:rPr>
              <a:t>）年４月１日までに生まれた者</a:t>
            </a:r>
            <a:endParaRPr lang="en-US" altLang="ja-JP" sz="1300" dirty="0" smtClean="0">
              <a:solidFill>
                <a:schemeClr val="tx1"/>
              </a:solidFill>
              <a:latin typeface="メイリオ" panose="020B0604030504040204" pitchFamily="50" charset="-128"/>
              <a:ea typeface="メイリオ" panose="020B0604030504040204" pitchFamily="50" charset="-128"/>
            </a:endParaRPr>
          </a:p>
          <a:p>
            <a:pPr marL="263525" indent="6350">
              <a:spcBef>
                <a:spcPts val="600"/>
              </a:spcBef>
            </a:pPr>
            <a:endParaRPr lang="ja-JP" altLang="en-US"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r>
              <a:rPr lang="ja-JP" altLang="en-US" sz="1300" dirty="0">
                <a:solidFill>
                  <a:schemeClr val="tx1"/>
                </a:solidFill>
                <a:latin typeface="メイリオ" panose="020B0604030504040204" pitchFamily="50" charset="-128"/>
                <a:ea typeface="メイリオ" panose="020B0604030504040204" pitchFamily="50" charset="-128"/>
              </a:rPr>
              <a:t>ただし、次のいずれかに該当する者は受験できません。</a:t>
            </a:r>
          </a:p>
          <a:p>
            <a:pPr marL="444500" indent="-352425">
              <a:spcBef>
                <a:spcPts val="600"/>
              </a:spcBef>
            </a:pPr>
            <a:r>
              <a:rPr lang="ja-JP" altLang="en-US" sz="1300" dirty="0">
                <a:solidFill>
                  <a:schemeClr val="tx1"/>
                </a:solidFill>
                <a:latin typeface="メイリオ" panose="020B0604030504040204" pitchFamily="50" charset="-128"/>
                <a:ea typeface="メイリオ" panose="020B0604030504040204" pitchFamily="50" charset="-128"/>
              </a:rPr>
              <a:t>（１）日本の国籍を有しない者</a:t>
            </a:r>
            <a:endParaRPr lang="en-US" altLang="ja-JP" sz="1300" dirty="0">
              <a:solidFill>
                <a:schemeClr val="tx1"/>
              </a:solidFill>
              <a:latin typeface="メイリオ" panose="020B0604030504040204" pitchFamily="50" charset="-128"/>
              <a:ea typeface="メイリオ" panose="020B0604030504040204" pitchFamily="50" charset="-128"/>
            </a:endParaRPr>
          </a:p>
          <a:p>
            <a:pPr marL="444500" indent="-352425">
              <a:spcBef>
                <a:spcPts val="600"/>
              </a:spcBef>
            </a:pPr>
            <a:r>
              <a:rPr lang="ja-JP" altLang="en-US" sz="1300" dirty="0">
                <a:solidFill>
                  <a:schemeClr val="tx1"/>
                </a:solidFill>
                <a:latin typeface="メイリオ" panose="020B0604030504040204" pitchFamily="50" charset="-128"/>
                <a:ea typeface="メイリオ" panose="020B0604030504040204" pitchFamily="50" charset="-128"/>
              </a:rPr>
              <a:t>（２）国家公務員法第</a:t>
            </a:r>
            <a:r>
              <a:rPr lang="en-US" altLang="ja-JP" sz="1300" dirty="0">
                <a:solidFill>
                  <a:schemeClr val="tx1"/>
                </a:solidFill>
                <a:latin typeface="メイリオ" panose="020B0604030504040204" pitchFamily="50" charset="-128"/>
                <a:ea typeface="メイリオ" panose="020B0604030504040204" pitchFamily="50" charset="-128"/>
              </a:rPr>
              <a:t>38</a:t>
            </a:r>
            <a:r>
              <a:rPr lang="ja-JP" altLang="en-US" sz="1300" dirty="0">
                <a:solidFill>
                  <a:schemeClr val="tx1"/>
                </a:solidFill>
                <a:latin typeface="メイリオ" panose="020B0604030504040204" pitchFamily="50" charset="-128"/>
                <a:ea typeface="メイリオ" panose="020B0604030504040204" pitchFamily="50" charset="-128"/>
              </a:rPr>
              <a:t>条の規定により国家公務員となることができない者</a:t>
            </a:r>
          </a:p>
          <a:p>
            <a:pPr marL="541338" indent="-180975"/>
            <a:r>
              <a:rPr lang="ja-JP" altLang="en-US" sz="1300" dirty="0" smtClean="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禁錮以上の刑に処せられ、その執行を終わるまでの</a:t>
            </a:r>
            <a:r>
              <a:rPr lang="ja-JP" altLang="en-US" sz="1300" dirty="0" smtClean="0">
                <a:solidFill>
                  <a:schemeClr val="tx1"/>
                </a:solidFill>
                <a:latin typeface="メイリオ" panose="020B0604030504040204" pitchFamily="50" charset="-128"/>
                <a:ea typeface="メイリオ" panose="020B0604030504040204" pitchFamily="50" charset="-128"/>
              </a:rPr>
              <a:t>者又はその</a:t>
            </a:r>
            <a:r>
              <a:rPr lang="ja-JP" altLang="en-US" sz="1300" dirty="0">
                <a:solidFill>
                  <a:schemeClr val="tx1"/>
                </a:solidFill>
                <a:latin typeface="メイリオ" panose="020B0604030504040204" pitchFamily="50" charset="-128"/>
                <a:ea typeface="メイリオ" panose="020B0604030504040204" pitchFamily="50" charset="-128"/>
              </a:rPr>
              <a:t>刑の執行猶予の期間中の者その他その執行を受けることがなくなるまでの者</a:t>
            </a:r>
            <a:endParaRPr lang="en-US" altLang="ja-JP" sz="1300" dirty="0">
              <a:solidFill>
                <a:schemeClr val="tx1"/>
              </a:solidFill>
              <a:latin typeface="メイリオ" panose="020B0604030504040204" pitchFamily="50" charset="-128"/>
              <a:ea typeface="メイリオ" panose="020B0604030504040204" pitchFamily="50" charset="-128"/>
            </a:endParaRPr>
          </a:p>
          <a:p>
            <a:pPr marL="541338" indent="-180975"/>
            <a:r>
              <a:rPr lang="ja-JP" altLang="en-US" sz="1300" dirty="0">
                <a:solidFill>
                  <a:schemeClr val="tx1"/>
                </a:solidFill>
                <a:latin typeface="メイリオ" panose="020B0604030504040204" pitchFamily="50" charset="-128"/>
                <a:ea typeface="メイリオ" panose="020B0604030504040204" pitchFamily="50" charset="-128"/>
              </a:rPr>
              <a:t>・　一般職の国家公務員として懲戒免職の処分を受け、その処分の日から２年を経過しない者</a:t>
            </a:r>
            <a:endParaRPr lang="en-US" altLang="ja-JP" sz="1300" dirty="0">
              <a:solidFill>
                <a:schemeClr val="tx1"/>
              </a:solidFill>
              <a:latin typeface="メイリオ" panose="020B0604030504040204" pitchFamily="50" charset="-128"/>
              <a:ea typeface="メイリオ" panose="020B0604030504040204" pitchFamily="50" charset="-128"/>
            </a:endParaRPr>
          </a:p>
          <a:p>
            <a:pPr marL="541338" indent="-180975"/>
            <a:r>
              <a:rPr lang="ja-JP" altLang="en-US" sz="1300" dirty="0">
                <a:solidFill>
                  <a:schemeClr val="tx1"/>
                </a:solidFill>
                <a:latin typeface="メイリオ" panose="020B0604030504040204" pitchFamily="50" charset="-128"/>
                <a:ea typeface="メイリオ" panose="020B0604030504040204" pitchFamily="50" charset="-128"/>
              </a:rPr>
              <a:t>・　日本国</a:t>
            </a:r>
            <a:r>
              <a:rPr lang="ja-JP" altLang="en-US" sz="1300" dirty="0" smtClean="0">
                <a:solidFill>
                  <a:schemeClr val="tx1"/>
                </a:solidFill>
                <a:latin typeface="メイリオ" panose="020B0604030504040204" pitchFamily="50" charset="-128"/>
                <a:ea typeface="メイリオ" panose="020B0604030504040204" pitchFamily="50" charset="-128"/>
              </a:rPr>
              <a:t>憲法又は</a:t>
            </a:r>
            <a:r>
              <a:rPr lang="ja-JP" altLang="en-US" sz="1300" dirty="0">
                <a:solidFill>
                  <a:schemeClr val="tx1"/>
                </a:solidFill>
                <a:latin typeface="メイリオ" panose="020B0604030504040204" pitchFamily="50" charset="-128"/>
                <a:ea typeface="メイリオ" panose="020B0604030504040204" pitchFamily="50" charset="-128"/>
              </a:rPr>
              <a:t>その下に成立した政府を暴力で破壊することを主張する政党その他の団体を結成し</a:t>
            </a:r>
            <a:r>
              <a:rPr lang="ja-JP" altLang="en-US" sz="1300" dirty="0" smtClean="0">
                <a:solidFill>
                  <a:schemeClr val="tx1"/>
                </a:solidFill>
                <a:latin typeface="メイリオ" panose="020B0604030504040204" pitchFamily="50" charset="-128"/>
                <a:ea typeface="メイリオ" panose="020B0604030504040204" pitchFamily="50" charset="-128"/>
              </a:rPr>
              <a:t>、又は</a:t>
            </a:r>
            <a:r>
              <a:rPr lang="ja-JP" altLang="en-US" sz="1300" dirty="0">
                <a:solidFill>
                  <a:schemeClr val="tx1"/>
                </a:solidFill>
                <a:latin typeface="メイリオ" panose="020B0604030504040204" pitchFamily="50" charset="-128"/>
                <a:ea typeface="メイリオ" panose="020B0604030504040204" pitchFamily="50" charset="-128"/>
              </a:rPr>
              <a:t>これに加入した</a:t>
            </a:r>
            <a:r>
              <a:rPr lang="ja-JP" altLang="en-US" sz="1300" dirty="0" smtClean="0">
                <a:solidFill>
                  <a:schemeClr val="tx1"/>
                </a:solidFill>
                <a:latin typeface="メイリオ" panose="020B0604030504040204" pitchFamily="50" charset="-128"/>
                <a:ea typeface="メイリオ" panose="020B0604030504040204" pitchFamily="50" charset="-128"/>
              </a:rPr>
              <a:t>者</a:t>
            </a:r>
            <a:endParaRPr lang="en-US" altLang="ja-JP" sz="1300" dirty="0" smtClean="0">
              <a:solidFill>
                <a:schemeClr val="tx1"/>
              </a:solidFill>
              <a:latin typeface="メイリオ" panose="020B0604030504040204" pitchFamily="50" charset="-128"/>
              <a:ea typeface="メイリオ" panose="020B0604030504040204" pitchFamily="50" charset="-128"/>
            </a:endParaRPr>
          </a:p>
          <a:p>
            <a:pPr marL="541338" indent="-180975"/>
            <a:r>
              <a:rPr lang="ja-JP" altLang="en-US" sz="1300" dirty="0" smtClean="0">
                <a:solidFill>
                  <a:schemeClr val="tx1"/>
                </a:solidFill>
                <a:latin typeface="メイリオ" panose="020B0604030504040204" pitchFamily="50" charset="-128"/>
                <a:ea typeface="メイリオ" panose="020B0604030504040204" pitchFamily="50" charset="-128"/>
              </a:rPr>
              <a:t>・　平成</a:t>
            </a:r>
            <a:r>
              <a:rPr lang="en-US" altLang="ja-JP" sz="1300" dirty="0" smtClean="0">
                <a:solidFill>
                  <a:schemeClr val="tx1"/>
                </a:solidFill>
                <a:latin typeface="メイリオ" panose="020B0604030504040204" pitchFamily="50" charset="-128"/>
                <a:ea typeface="メイリオ" panose="020B0604030504040204" pitchFamily="50" charset="-128"/>
              </a:rPr>
              <a:t>11</a:t>
            </a:r>
            <a:r>
              <a:rPr lang="ja-JP" altLang="en-US" sz="1300" dirty="0" smtClean="0">
                <a:solidFill>
                  <a:schemeClr val="tx1"/>
                </a:solidFill>
                <a:latin typeface="メイリオ" panose="020B0604030504040204" pitchFamily="50" charset="-128"/>
                <a:ea typeface="メイリオ" panose="020B0604030504040204" pitchFamily="50" charset="-128"/>
              </a:rPr>
              <a:t>年改正前の民法の規定による準禁治産の宣告を受けている者（心身耗弱を原因とする者以外）</a:t>
            </a: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171450">
              <a:spcBef>
                <a:spcPts val="600"/>
              </a:spcBef>
            </a:pPr>
            <a:endParaRPr lang="en-US" altLang="ja-JP" sz="1300"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E2131931-4438-4DEB-B3CE-38DFA5307B5C}"/>
              </a:ext>
            </a:extLst>
          </p:cNvPr>
          <p:cNvSpPr/>
          <p:nvPr/>
        </p:nvSpPr>
        <p:spPr>
          <a:xfrm>
            <a:off x="601256" y="137311"/>
            <a:ext cx="3763848" cy="2322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zh-TW" altLang="en-US" sz="1750" b="1" dirty="0">
                <a:solidFill>
                  <a:schemeClr val="accent2"/>
                </a:solidFill>
                <a:latin typeface="メイリオ" panose="020B0604030504040204" pitchFamily="50" charset="-128"/>
                <a:ea typeface="メイリオ" panose="020B0604030504040204" pitchFamily="50" charset="-128"/>
              </a:rPr>
              <a:t>障害者採用選考試験</a:t>
            </a:r>
            <a:r>
              <a:rPr lang="ja-JP" altLang="en-US" sz="1750" b="1" dirty="0">
                <a:solidFill>
                  <a:schemeClr val="accent2"/>
                </a:solidFill>
                <a:latin typeface="メイリオ" panose="020B0604030504040204" pitchFamily="50" charset="-128"/>
                <a:ea typeface="メイリオ" panose="020B0604030504040204" pitchFamily="50" charset="-128"/>
              </a:rPr>
              <a:t>の受験資格</a:t>
            </a:r>
          </a:p>
        </p:txBody>
      </p:sp>
      <p:sp>
        <p:nvSpPr>
          <p:cNvPr id="7" name="正方形/長方形 6">
            <a:extLst>
              <a:ext uri="{FF2B5EF4-FFF2-40B4-BE49-F238E27FC236}">
                <a16:creationId xmlns:a16="http://schemas.microsoft.com/office/drawing/2014/main" id="{8B726C34-D09B-43A4-B775-E5EB3745ACC2}"/>
              </a:ext>
            </a:extLst>
          </p:cNvPr>
          <p:cNvSpPr/>
          <p:nvPr/>
        </p:nvSpPr>
        <p:spPr>
          <a:xfrm>
            <a:off x="61601" y="61111"/>
            <a:ext cx="397982" cy="3410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3200" rIns="0" bIns="0" rtlCol="0" anchor="t"/>
          <a:lstStyle/>
          <a:p>
            <a:pPr algn="ctr"/>
            <a:r>
              <a:rPr lang="en-US" altLang="ja-JP" sz="2000" b="1" dirty="0">
                <a:solidFill>
                  <a:schemeClr val="bg1"/>
                </a:solidFill>
                <a:latin typeface="メイリオ" panose="020B0604030504040204" pitchFamily="50" charset="-128"/>
                <a:ea typeface="メイリオ" panose="020B0604030504040204" pitchFamily="50" charset="-128"/>
              </a:rPr>
              <a:t>Ⅲ</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C44D8070-4DD6-4406-8D09-ED750493DCEA}"/>
              </a:ext>
            </a:extLst>
          </p:cNvPr>
          <p:cNvSpPr/>
          <p:nvPr/>
        </p:nvSpPr>
        <p:spPr>
          <a:xfrm>
            <a:off x="260648" y="7214203"/>
            <a:ext cx="6480720" cy="2005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63525" indent="-263525"/>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その他の試験内容などの詳細は、当局ホームページなどに掲載している「障害者</a:t>
            </a:r>
            <a:r>
              <a:rPr lang="ja-JP" altLang="en-US" sz="1300" dirty="0" smtClean="0">
                <a:solidFill>
                  <a:schemeClr val="tx1"/>
                </a:solidFill>
                <a:latin typeface="メイリオ" panose="020B0604030504040204" pitchFamily="50" charset="-128"/>
                <a:ea typeface="メイリオ" panose="020B0604030504040204" pitchFamily="50" charset="-128"/>
              </a:rPr>
              <a:t>採用選考試験</a:t>
            </a:r>
            <a:r>
              <a:rPr lang="ja-JP" altLang="en-US" sz="1300" dirty="0">
                <a:solidFill>
                  <a:schemeClr val="tx1"/>
                </a:solidFill>
                <a:latin typeface="メイリオ" panose="020B0604030504040204" pitchFamily="50" charset="-128"/>
                <a:ea typeface="メイリオ" panose="020B0604030504040204" pitchFamily="50" charset="-128"/>
              </a:rPr>
              <a:t>受験案内」をご覧ください。</a:t>
            </a:r>
            <a:endParaRPr lang="en-US" altLang="ja-JP" sz="1300" dirty="0">
              <a:solidFill>
                <a:schemeClr val="tx1"/>
              </a:solidFill>
              <a:latin typeface="メイリオ" panose="020B0604030504040204" pitchFamily="50" charset="-128"/>
              <a:ea typeface="メイリオ" panose="020B0604030504040204" pitchFamily="50" charset="-128"/>
            </a:endParaRPr>
          </a:p>
          <a:p>
            <a:pPr marL="263525" indent="-263525">
              <a:spcBef>
                <a:spcPts val="1200"/>
              </a:spcBef>
            </a:pPr>
            <a:r>
              <a:rPr lang="ja-JP" altLang="en-US" sz="1300" dirty="0">
                <a:solidFill>
                  <a:schemeClr val="tx1"/>
                </a:solidFill>
                <a:latin typeface="メイリオ" panose="020B0604030504040204" pitchFamily="50" charset="-128"/>
                <a:ea typeface="メイリオ" panose="020B0604030504040204" pitchFamily="50" charset="-128"/>
              </a:rPr>
              <a:t>（問い合わせ先）</a:t>
            </a:r>
            <a:endParaRPr lang="en-US" altLang="ja-JP" sz="1300" dirty="0">
              <a:solidFill>
                <a:schemeClr val="tx1"/>
              </a:solidFill>
              <a:latin typeface="メイリオ" panose="020B0604030504040204" pitchFamily="50" charset="-128"/>
              <a:ea typeface="メイリオ" panose="020B0604030504040204" pitchFamily="50" charset="-128"/>
            </a:endParaRPr>
          </a:p>
          <a:p>
            <a:pPr marL="180975">
              <a:spcBef>
                <a:spcPts val="600"/>
              </a:spcBef>
              <a:tabLst>
                <a:tab pos="1349375" algn="l"/>
              </a:tabLst>
            </a:pPr>
            <a:r>
              <a:rPr lang="ja-JP" altLang="en-US" sz="1300" dirty="0" smtClean="0">
                <a:solidFill>
                  <a:schemeClr val="tx1"/>
                </a:solidFill>
                <a:latin typeface="メイリオ" panose="020B0604030504040204" pitchFamily="50" charset="-128"/>
                <a:ea typeface="メイリオ" panose="020B0604030504040204" pitchFamily="50" charset="-128"/>
              </a:rPr>
              <a:t>石川労働局総務部総務課人事係</a:t>
            </a:r>
            <a:endParaRPr lang="en-US" altLang="ja-JP" sz="1300" dirty="0">
              <a:solidFill>
                <a:schemeClr val="tx1"/>
              </a:solidFill>
              <a:latin typeface="メイリオ" panose="020B0604030504040204" pitchFamily="50" charset="-128"/>
              <a:ea typeface="メイリオ" panose="020B0604030504040204" pitchFamily="50" charset="-128"/>
            </a:endParaRPr>
          </a:p>
          <a:p>
            <a:pPr marL="892175">
              <a:spcBef>
                <a:spcPts val="600"/>
              </a:spcBef>
              <a:tabLst>
                <a:tab pos="1349375" algn="l"/>
              </a:tabLst>
            </a:pPr>
            <a:r>
              <a:rPr lang="ja-JP" altLang="en-US" sz="1300" dirty="0" smtClean="0">
                <a:solidFill>
                  <a:schemeClr val="tx1"/>
                </a:solidFill>
                <a:latin typeface="メイリオ" panose="020B0604030504040204" pitchFamily="50" charset="-128"/>
                <a:ea typeface="メイリオ" panose="020B0604030504040204" pitchFamily="50" charset="-128"/>
              </a:rPr>
              <a:t>電話</a:t>
            </a:r>
            <a:r>
              <a:rPr lang="ja-JP" altLang="en-US" sz="1300" dirty="0">
                <a:solidFill>
                  <a:schemeClr val="tx1"/>
                </a:solidFill>
                <a:latin typeface="メイリオ" panose="020B0604030504040204" pitchFamily="50" charset="-128"/>
                <a:ea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rPr>
              <a:t>０７６－２６５－４４２０</a:t>
            </a:r>
            <a:endParaRPr lang="en-US" altLang="ja-JP" sz="1300" dirty="0">
              <a:solidFill>
                <a:schemeClr val="tx1"/>
              </a:solidFill>
              <a:latin typeface="メイリオ" panose="020B0604030504040204" pitchFamily="50" charset="-128"/>
              <a:ea typeface="メイリオ" panose="020B0604030504040204" pitchFamily="50" charset="-128"/>
            </a:endParaRPr>
          </a:p>
          <a:p>
            <a:pPr marL="892175">
              <a:spcBef>
                <a:spcPts val="600"/>
              </a:spcBef>
              <a:tabLst>
                <a:tab pos="1349375" algn="l"/>
              </a:tabLst>
            </a:pPr>
            <a:r>
              <a:rPr lang="en-US" altLang="ja-JP" sz="1300" dirty="0" smtClean="0">
                <a:solidFill>
                  <a:schemeClr val="tx1"/>
                </a:solidFill>
                <a:latin typeface="メイリオ" panose="020B0604030504040204" pitchFamily="50" charset="-128"/>
                <a:ea typeface="メイリオ" panose="020B0604030504040204" pitchFamily="50" charset="-128"/>
              </a:rPr>
              <a:t>FAX</a:t>
            </a:r>
            <a:r>
              <a:rPr lang="ja-JP" altLang="en-US" sz="1300" dirty="0">
                <a:solidFill>
                  <a:schemeClr val="tx1"/>
                </a:solidFill>
                <a:latin typeface="メイリオ" panose="020B0604030504040204" pitchFamily="50" charset="-128"/>
                <a:ea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rPr>
              <a:t>０７６－２２１－６０２０</a:t>
            </a:r>
            <a:endParaRPr lang="en-US" altLang="ja-JP" sz="13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358046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4868</TotalTime>
  <Words>1812</Words>
  <Application>Microsoft Office PowerPoint</Application>
  <PresentationFormat>画面に合わせる (4:3)</PresentationFormat>
  <Paragraphs>116</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HGP創英角ｺﾞｼｯｸUB</vt:lpstr>
      <vt:lpstr>HG丸ｺﾞｼｯｸM-PRO</vt: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新元 真之(shimmoto-masayuki.or3)</cp:lastModifiedBy>
  <cp:revision>1</cp:revision>
  <cp:lastPrinted>2022-10-17T02:17:48Z</cp:lastPrinted>
  <dcterms:created xsi:type="dcterms:W3CDTF">2018-01-11T09:52:30Z</dcterms:created>
  <dcterms:modified xsi:type="dcterms:W3CDTF">2022-12-02T06:00:22Z</dcterms:modified>
</cp:coreProperties>
</file>