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"/>
  </p:notesMasterIdLst>
  <p:sldIdLst>
    <p:sldId id="257" r:id="rId2"/>
  </p:sldIdLst>
  <p:sldSz cx="7200900" cy="10333038"/>
  <p:notesSz cx="6807200" cy="9939338"/>
  <p:defaultTextStyle>
    <a:defPPr>
      <a:defRPr lang="ja-JP"/>
    </a:defPPr>
    <a:lvl1pPr marL="0" algn="l" defTabSz="956371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78185" algn="l" defTabSz="956371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56371" algn="l" defTabSz="956371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34556" algn="l" defTabSz="956371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912742" algn="l" defTabSz="956371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390927" algn="l" defTabSz="956371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869113" algn="l" defTabSz="956371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347298" algn="l" defTabSz="956371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825484" algn="l" defTabSz="956371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255">
          <p15:clr>
            <a:srgbClr val="A4A3A4"/>
          </p15:clr>
        </p15:guide>
        <p15:guide id="4" pos="22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CCFFCC"/>
    <a:srgbClr val="008080"/>
    <a:srgbClr val="FF6600"/>
    <a:srgbClr val="99CCFF"/>
    <a:srgbClr val="FFE285"/>
    <a:srgbClr val="CCFFFF"/>
    <a:srgbClr val="339966"/>
    <a:srgbClr val="DEFFBD"/>
    <a:srgbClr val="DBF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60" autoAdjust="0"/>
    <p:restoredTop sz="99020" autoAdjust="0"/>
  </p:normalViewPr>
  <p:slideViewPr>
    <p:cSldViewPr>
      <p:cViewPr varScale="1">
        <p:scale>
          <a:sx n="71" d="100"/>
          <a:sy n="71" d="100"/>
        </p:scale>
        <p:origin x="2670" y="84"/>
      </p:cViewPr>
      <p:guideLst>
        <p:guide orient="horz" pos="3120"/>
        <p:guide pos="2160"/>
        <p:guide orient="horz" pos="3255"/>
        <p:guide pos="22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notesMasters/notesMaster1.xml" Type="http://schemas.openxmlformats.org/officeDocument/2006/relationships/notesMaster"/><Relationship Id="rId4" Target="presProps.xml" Type="http://schemas.openxmlformats.org/officeDocument/2006/relationships/presProps"/><Relationship Id="rId5" Target="viewProps.xml" Type="http://schemas.openxmlformats.org/officeDocument/2006/relationships/viewProps"/><Relationship Id="rId6" Target="theme/theme1.xml" Type="http://schemas.openxmlformats.org/officeDocument/2006/relationships/theme"/><Relationship Id="rId7" Target="tableStyles.xml" Type="http://schemas.openxmlformats.org/officeDocument/2006/relationships/tableStyles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575" cy="49847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40" y="0"/>
            <a:ext cx="2949575" cy="49847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17A8C940-7161-4562-BE02-3EF51BBDC5D1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5200" y="1243013"/>
            <a:ext cx="23368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40"/>
            <a:ext cx="5445125" cy="3913187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865"/>
            <a:ext cx="2949575" cy="498475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40" y="9440865"/>
            <a:ext cx="2949575" cy="498475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89099641-EFBB-493A-9A32-551404477D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4959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6371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8185" algn="l" defTabSz="956371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6371" algn="l" defTabSz="956371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4556" algn="l" defTabSz="956371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2742" algn="l" defTabSz="956371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0927" algn="l" defTabSz="956371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69113" algn="l" defTabSz="956371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47298" algn="l" defTabSz="956371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25484" algn="l" defTabSz="956371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40068" y="3209940"/>
            <a:ext cx="6120765" cy="221490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80135" y="5855388"/>
            <a:ext cx="5040630" cy="26406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724D-2B77-4D5A-976E-2A4235A8E65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09C1-F64E-402D-88C0-031BB10E25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487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724D-2B77-4D5A-976E-2A4235A8E65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09C1-F64E-402D-88C0-031BB10E25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1651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220652" y="413801"/>
            <a:ext cx="1620203" cy="8816569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60045" y="413801"/>
            <a:ext cx="4740593" cy="8816569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724D-2B77-4D5A-976E-2A4235A8E65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09C1-F64E-402D-88C0-031BB10E25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681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724D-2B77-4D5A-976E-2A4235A8E65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09C1-F64E-402D-88C0-031BB10E25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642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8821" y="6639935"/>
            <a:ext cx="6120765" cy="20522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68821" y="4379583"/>
            <a:ext cx="6120765" cy="2260351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724D-2B77-4D5A-976E-2A4235A8E65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09C1-F64E-402D-88C0-031BB10E25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7490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60045" y="2411043"/>
            <a:ext cx="3180398" cy="681932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60457" y="2411043"/>
            <a:ext cx="3180398" cy="681932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724D-2B77-4D5A-976E-2A4235A8E65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09C1-F64E-402D-88C0-031BB10E25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5862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0045" y="2312975"/>
            <a:ext cx="3181648" cy="9639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0045" y="3276913"/>
            <a:ext cx="3181648" cy="59534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657957" y="2312975"/>
            <a:ext cx="3182898" cy="9639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657957" y="3276913"/>
            <a:ext cx="3182898" cy="595345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724D-2B77-4D5A-976E-2A4235A8E65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09C1-F64E-402D-88C0-031BB10E25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9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724D-2B77-4D5A-976E-2A4235A8E65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09C1-F64E-402D-88C0-031BB10E25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848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724D-2B77-4D5A-976E-2A4235A8E65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09C1-F64E-402D-88C0-031BB10E25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13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046" y="411408"/>
            <a:ext cx="2369046" cy="17508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15352" y="411409"/>
            <a:ext cx="4025503" cy="88189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60046" y="2162285"/>
            <a:ext cx="2369046" cy="706808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724D-2B77-4D5A-976E-2A4235A8E65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09C1-F64E-402D-88C0-031BB10E25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3348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11427" y="7233126"/>
            <a:ext cx="4320540" cy="8539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11427" y="923276"/>
            <a:ext cx="4320540" cy="61998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11427" y="8087038"/>
            <a:ext cx="4320540" cy="121269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0724D-2B77-4D5A-976E-2A4235A8E65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09C1-F64E-402D-88C0-031BB10E25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0811341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60045" y="413801"/>
            <a:ext cx="6480810" cy="1722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0045" y="2411043"/>
            <a:ext cx="6480810" cy="6819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60045" y="9577196"/>
            <a:ext cx="1680210" cy="550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0724D-2B77-4D5A-976E-2A4235A8E65F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460308" y="9577196"/>
            <a:ext cx="2280285" cy="550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160645" y="9577196"/>
            <a:ext cx="1680210" cy="550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909C1-F64E-402D-88C0-031BB10E25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11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media/image1.emf" Type="http://schemas.openxmlformats.org/officeDocument/2006/relationships/image"/><Relationship Id="rId3" Target="../media/image2.emf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360045" y="377987"/>
            <a:ext cx="6480810" cy="1065023"/>
          </a:xfrm>
          <a:prstGeom prst="wedgeRoundRectCallout">
            <a:avLst>
              <a:gd name="adj1" fmla="val -20470"/>
              <a:gd name="adj2" fmla="val 53645"/>
              <a:gd name="adj3" fmla="val 16667"/>
            </a:avLst>
          </a:prstGeom>
          <a:solidFill>
            <a:srgbClr val="FFE285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normAutofit fontScale="90000"/>
          </a:bodyPr>
          <a:lstStyle/>
          <a:p>
            <a:pPr lvl="0" algn="ctr"/>
            <a:endParaRPr lang="en-US" altLang="ja-JP" sz="2000" b="1" kern="0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lvl="0">
              <a:lnSpc>
                <a:spcPct val="90000"/>
              </a:lnSpc>
              <a:spcBef>
                <a:spcPts val="600"/>
              </a:spcBef>
            </a:pPr>
            <a:r>
              <a:rPr lang="ja-JP" altLang="en-US" sz="22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　</a:t>
            </a:r>
            <a:endParaRPr lang="en-US" altLang="ja-JP" sz="2200" b="1" kern="0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ja-JP" altLang="en-US" sz="18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災害発生状況から見た</a:t>
            </a:r>
            <a:endParaRPr lang="en-US" altLang="ja-JP" sz="1800" b="1" kern="0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  <a:p>
            <a:pPr lvl="0">
              <a:lnSpc>
                <a:spcPct val="80000"/>
              </a:lnSpc>
              <a:spcBef>
                <a:spcPts val="600"/>
              </a:spcBef>
            </a:pPr>
            <a:r>
              <a:rPr lang="ja-JP" altLang="en-US" sz="22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　新聞販売業における労働災害の現状 </a:t>
            </a:r>
            <a:endParaRPr lang="en-US" altLang="ja-JP" sz="2200" b="1" kern="0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  <a:p>
            <a:pPr lvl="0">
              <a:lnSpc>
                <a:spcPct val="80000"/>
              </a:lnSpc>
            </a:pPr>
            <a:r>
              <a:rPr lang="ja-JP" altLang="en-US" sz="2200" b="1" kern="0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　</a:t>
            </a:r>
            <a:endParaRPr lang="ja-JP" altLang="en-US" sz="1600" b="1" kern="0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  <a:p>
            <a:pPr lvl="0" algn="ctr"/>
            <a:endParaRPr lang="en-US" altLang="ja-JP" sz="2000" b="1" kern="0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kumimoji="1" lang="ja-JP" altLang="en-US" dirty="0"/>
          </a:p>
        </p:txBody>
      </p:sp>
      <p:sp>
        <p:nvSpPr>
          <p:cNvPr id="5" name="テキスト ボックス 39"/>
          <p:cNvSpPr txBox="1"/>
          <p:nvPr/>
        </p:nvSpPr>
        <p:spPr>
          <a:xfrm>
            <a:off x="2808362" y="1158713"/>
            <a:ext cx="4684328" cy="272935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defRPr/>
            </a:pPr>
            <a:r>
              <a:rPr kumimoji="1" lang="ja-JP" alt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  <a:cs typeface="+mn-cs"/>
              </a:rPr>
              <a:t>　</a:t>
            </a:r>
            <a:r>
              <a:rPr kumimoji="1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Ｒ</a:t>
            </a:r>
            <a:r>
              <a:rPr kumimoji="1" lang="en-US" altLang="ja-JP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メイリオ" pitchFamily="50" charset="-128"/>
                <a:ea typeface="メイリオ" pitchFamily="50" charset="-128"/>
              </a:rPr>
              <a:t>8.6</a:t>
            </a:r>
            <a:r>
              <a:rPr lang="ja-JP" altLang="en-US" sz="1400" kern="0" noProof="0" dirty="0">
                <a:solidFill>
                  <a:sysClr val="windowText" lastClr="000000"/>
                </a:solidFill>
                <a:latin typeface="メイリオ" pitchFamily="50" charset="-128"/>
                <a:ea typeface="メイリオ" pitchFamily="50" charset="-128"/>
              </a:rPr>
              <a:t> </a:t>
            </a:r>
            <a:r>
              <a:rPr lang="ja-JP" altLang="en-US" sz="1400" b="1" kern="0" dirty="0">
                <a:solidFill>
                  <a:sysClr val="windowText" lastClr="000000"/>
                </a:solidFill>
                <a:latin typeface="メイリオ" pitchFamily="50" charset="-128"/>
                <a:ea typeface="メイリオ" pitchFamily="50" charset="-128"/>
              </a:rPr>
              <a:t>茨城労働局 労働基準部 健康安全課</a:t>
            </a:r>
            <a:endParaRPr kumimoji="1" lang="ja-JP" altLang="en-US" sz="1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ＤＦ特太ゴシック体" pitchFamily="1" charset="-128"/>
              <a:cs typeface="+mn-cs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610DD81-B710-DD1D-4E3A-D860CCD36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32" y="5408506"/>
            <a:ext cx="6783393" cy="4726565"/>
          </a:xfrm>
          <a:prstGeom prst="rect">
            <a:avLst/>
          </a:prstGeom>
          <a:ln>
            <a:solidFill>
              <a:srgbClr val="92D050"/>
            </a:solidFill>
          </a:ln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92343012-D226-274A-CFA5-86E93E2BE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32" y="1603417"/>
            <a:ext cx="6783393" cy="3671113"/>
          </a:xfrm>
          <a:prstGeom prst="rect">
            <a:avLst/>
          </a:prstGeom>
          <a:ln cmpd="dbl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3966064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Words>25</Words>
  <PresentationFormat>ユーザー設定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メイリオ</vt:lpstr>
      <vt:lpstr>Arial</vt:lpstr>
      <vt:lpstr>Calibri</vt:lpstr>
      <vt:lpstr>Office ​​テーマ</vt:lpstr>
      <vt:lpstr> 　 災害発生状況から見た 　新聞販売業における労働災害の現状  　  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