
<file path=[Content_Types].xml><?xml version="1.0" encoding="utf-8"?>
<Types xmlns="http://schemas.openxmlformats.org/package/2006/content-types"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application/vnd.openxmlformats-officedocument.spreadsheetml.sheet" Extension="xlsx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drawingml.chart+xml" PartName="/ppt/charts/chart1.xml"/>
  <Override ContentType="application/vnd.ms-office.chartcolorstyle+xml" PartName="/ppt/charts/colors1.xml"/>
  <Override ContentType="application/vnd.ms-office.chartstyle+xml" PartName="/ppt/charts/styl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60" userDrawn="1">
          <p15:clr>
            <a:srgbClr val="A4A3A4"/>
          </p15:clr>
        </p15:guide>
        <p15:guide id="2" pos="119" userDrawn="1">
          <p15:clr>
            <a:srgbClr val="A4A3A4"/>
          </p15:clr>
        </p15:guide>
        <p15:guide id="3" orient="horz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FE1"/>
    <a:srgbClr val="DB4D6D"/>
    <a:srgbClr val="103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0" autoAdjust="0"/>
    <p:restoredTop sz="94660"/>
  </p:normalViewPr>
  <p:slideViewPr>
    <p:cSldViewPr snapToGrid="0">
      <p:cViewPr>
        <p:scale>
          <a:sx n="98" d="100"/>
          <a:sy n="98" d="100"/>
        </p:scale>
        <p:origin x="1890" y="-570"/>
      </p:cViewPr>
      <p:guideLst>
        <p:guide pos="2160"/>
        <p:guide pos="119"/>
        <p:guide orient="horz"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charts/_rels/chart1.xml.rels><?xml version="1.0" encoding="UTF-8" standalone="yes"?><Relationships xmlns="http://schemas.openxmlformats.org/package/2006/relationships"><Relationship Id="rId1" Target="style1.xml" Type="http://schemas.microsoft.com/office/2011/relationships/chartStyle"/><Relationship Id="rId2" Target="colors1.xml" Type="http://schemas.microsoft.com/office/2011/relationships/chartColorStyle"/><Relationship Id="rId3" Target="../embeddings/Microsoft_Excel_Worksheet.xlsx" Type="http://schemas.openxmlformats.org/officeDocument/2006/relationships/package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2E-4180-9A85-5B107BD709D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2E-4180-9A85-5B107BD709D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A2E-4180-9A85-5B107BD709D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A2E-4180-9A85-5B107BD709D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A2E-4180-9A85-5B107BD709D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A2E-4180-9A85-5B107BD709DA}"/>
              </c:ext>
            </c:extLst>
          </c:dPt>
          <c:dLbls>
            <c:dLbl>
              <c:idx val="0"/>
              <c:layout>
                <c:manualLayout>
                  <c:x val="-0.20196078431372549"/>
                  <c:y val="-0.1592807735768218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0" i="0" u="none" strike="noStrike" kern="1200" cap="none" spc="0" baseline="0">
                        <a:ln w="0"/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+mn-cs"/>
                      </a:defRPr>
                    </a:pPr>
                    <a:fld id="{1F536F89-FC29-4866-9D70-EA70E34D57B2}" type="CATEGORYNAME">
                      <a:rPr lang="zh-TW" altLang="en-US" sz="1000" b="0" cap="none" spc="0">
                        <a:ln w="0"/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rPr>
                      <a:pPr>
                        <a:defRPr sz="1000" cap="none" spc="0">
                          <a:ln w="0"/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defRPr>
                      </a:pPr>
                      <a:t>[分類名]</a:t>
                    </a:fld>
                    <a:r>
                      <a:rPr lang="zh-TW" altLang="en-US" sz="1000" b="0" cap="none" spc="0" baseline="0">
                        <a:ln w="0"/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rPr>
                      <a:t>
</a:t>
                    </a:r>
                    <a:fld id="{57789AF2-EE6A-4204-A8EB-1D5A8E494354}" type="PERCENTAGE">
                      <a:rPr lang="en-US" altLang="zh-TW" sz="1000" b="0" cap="none" spc="0" baseline="0">
                        <a:ln w="0"/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rPr>
                      <a:pPr>
                        <a:defRPr sz="1000" cap="none" spc="0">
                          <a:ln w="0"/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defRPr>
                      </a:pPr>
                      <a:t>[パーセンテージ]</a:t>
                    </a:fld>
                    <a:endParaRPr lang="zh-TW" altLang="en-US" sz="1000" b="0" cap="none" spc="0" baseline="0">
                      <a:ln w="0"/>
                      <a:solidFill>
                        <a:schemeClr val="tx1"/>
                      </a:solidFill>
                      <a:effectLst/>
                      <a:latin typeface="ＭＳ Ｐゴシック" panose="020B0600070205080204" pitchFamily="50" charset="-128"/>
                      <a:ea typeface="ＭＳ Ｐゴシック" panose="020B0600070205080204" pitchFamily="50" charset="-128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cap="none" spc="0" baseline="0">
                      <a:ln w="0"/>
                      <a:solidFill>
                        <a:schemeClr val="tx1"/>
                      </a:solidFill>
                      <a:effectLst/>
                      <a:latin typeface="ＭＳ Ｐゴシック" panose="020B0600070205080204" pitchFamily="50" charset="-128"/>
                      <a:ea typeface="ＭＳ Ｐゴシック" panose="020B0600070205080204" pitchFamily="50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539231125521073"/>
                      <c:h val="0.354964662531116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A2E-4180-9A85-5B107BD709DA}"/>
                </c:ext>
              </c:extLst>
            </c:dLbl>
            <c:dLbl>
              <c:idx val="1"/>
              <c:layout>
                <c:manualLayout>
                  <c:x val="2.3529411764705882E-2"/>
                  <c:y val="6.6795078282941692E-2"/>
                </c:manualLayout>
              </c:layout>
              <c:tx>
                <c:rich>
                  <a:bodyPr/>
                  <a:lstStyle/>
                  <a:p>
                    <a:fld id="{C07DEADF-4DF0-439E-8C0F-37BA8B79D73A}" type="CATEGORYNAME">
                      <a:rPr lang="ja-JP" altLang="en-US"/>
                      <a:pPr/>
                      <a:t>[分類名]</a:t>
                    </a:fld>
                    <a:r>
                      <a:rPr lang="en-US" altLang="ja-JP" baseline="0" dirty="0"/>
                      <a:t>,</a:t>
                    </a:r>
                  </a:p>
                  <a:p>
                    <a:r>
                      <a:rPr lang="en-US" altLang="ja-JP" baseline="0" dirty="0"/>
                      <a:t> </a:t>
                    </a:r>
                    <a:fld id="{A19AC770-D34B-4550-B197-77166266B80E}" type="PERCENTAGE">
                      <a:rPr lang="en-US" altLang="ja-JP" baseline="0"/>
                      <a:pPr/>
                      <a:t>[パーセンテージ]</a:t>
                    </a:fld>
                    <a:endParaRPr lang="en-US" altLang="ja-JP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021553188204415"/>
                      <c:h val="0.282594561966291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A2E-4180-9A85-5B107BD709DA}"/>
                </c:ext>
              </c:extLst>
            </c:dLbl>
            <c:dLbl>
              <c:idx val="2"/>
              <c:layout>
                <c:manualLayout>
                  <c:x val="2.7450980392156845E-2"/>
                  <c:y val="-6.165699533810001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A2E-4180-9A85-5B107BD709DA}"/>
                </c:ext>
              </c:extLst>
            </c:dLbl>
            <c:dLbl>
              <c:idx val="4"/>
              <c:layout>
                <c:manualLayout>
                  <c:x val="0.13725490196078433"/>
                  <c:y val="-0.143866322455566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A2E-4180-9A85-5B107BD709DA}"/>
                </c:ext>
              </c:extLst>
            </c:dLbl>
            <c:dLbl>
              <c:idx val="5"/>
              <c:layout>
                <c:manualLayout>
                  <c:x val="0.10980392156862745"/>
                  <c:y val="0.18497098601430007"/>
                </c:manualLayout>
              </c:layout>
              <c:tx>
                <c:rich>
                  <a:bodyPr/>
                  <a:lstStyle/>
                  <a:p>
                    <a:fld id="{EEE70B5D-B9CB-4A8B-84EC-81863BF59B0D}" type="CATEGORYNAME">
                      <a:rPr lang="ja-JP" altLang="en-US" b="0" cap="none" spc="0">
                        <a:ln w="0"/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rPr>
                      <a:pPr/>
                      <a:t>[分類名]</a:t>
                    </a:fld>
                    <a:r>
                      <a:rPr lang="ja-JP" altLang="en-US" b="0" cap="none" spc="0" baseline="0">
                        <a:ln w="0"/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rPr>
                      <a:t>
</a:t>
                    </a:r>
                    <a:fld id="{F4933599-84BA-47E2-B209-A7397D2C8CB7}" type="PERCENTAGE">
                      <a:rPr lang="en-US" altLang="ja-JP" b="0" cap="none" spc="0" baseline="0">
                        <a:ln w="0"/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rPr>
                      <a:pPr/>
                      <a:t>[パーセンテージ]</a:t>
                    </a:fld>
                    <a:endParaRPr lang="ja-JP" altLang="en-US" b="0" cap="none" spc="0" baseline="0">
                      <a:ln w="0"/>
                      <a:solidFill>
                        <a:schemeClr val="tx1"/>
                      </a:solidFill>
                      <a:effectLst/>
                      <a:latin typeface="ＭＳ Ｐゴシック" panose="020B0600070205080204" pitchFamily="50" charset="-128"/>
                      <a:ea typeface="ＭＳ Ｐゴシック" panose="020B0600070205080204" pitchFamily="50" charset="-128"/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A2E-4180-9A85-5B107BD709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cap="none" spc="0" baseline="0">
                    <a:ln w="0"/>
                    <a:solidFill>
                      <a:schemeClr val="tx1"/>
                    </a:solidFill>
                    <a:effectLst/>
                    <a:latin typeface="ＭＳ Ｐゴシック" panose="020B0600070205080204" pitchFamily="50" charset="-128"/>
                    <a:ea typeface="ＭＳ Ｐゴシック" panose="020B0600070205080204" pitchFamily="50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Sheet2!$J$4:$J$9</c:f>
              <c:strCache>
                <c:ptCount val="6"/>
                <c:pt idx="0">
                  <c:v>仮設物、建築物、構築物等</c:v>
                </c:pt>
                <c:pt idx="1">
                  <c:v>物上げ装置、運搬機械</c:v>
                </c:pt>
                <c:pt idx="2">
                  <c:v>環境等</c:v>
                </c:pt>
                <c:pt idx="5">
                  <c:v>その他</c:v>
                </c:pt>
              </c:strCache>
            </c:strRef>
          </c:cat>
          <c:val>
            <c:numRef>
              <c:f>Sheet2!$K$4:$K$9</c:f>
              <c:numCache>
                <c:formatCode>General</c:formatCode>
                <c:ptCount val="6"/>
                <c:pt idx="0">
                  <c:v>629</c:v>
                </c:pt>
                <c:pt idx="1">
                  <c:v>37</c:v>
                </c:pt>
                <c:pt idx="2">
                  <c:v>16</c:v>
                </c:pt>
                <c:pt idx="5">
                  <c:v>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A2E-4180-9A85-5B107BD709DA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005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97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966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9036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6181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3894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643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586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536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24002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92BF9-767C-4433-9952-F465A1C40631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B869B-6D35-4FB1-BB30-15AA5BA141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777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media/image9.jpeg" Type="http://schemas.openxmlformats.org/officeDocument/2006/relationships/image"/><Relationship Id="rId11" Target="../media/image10.jpeg" Type="http://schemas.openxmlformats.org/officeDocument/2006/relationships/image"/><Relationship Id="rId12" Target="../media/image11.jpeg" Type="http://schemas.openxmlformats.org/officeDocument/2006/relationships/image"/><Relationship Id="rId13" Target="../media/image12.jpeg" Type="http://schemas.openxmlformats.org/officeDocument/2006/relationships/image"/><Relationship Id="rId14" Target="../charts/chart1.xml" Type="http://schemas.openxmlformats.org/officeDocument/2006/relationships/chart"/><Relationship Id="rId15" Target="../media/image13.png" Type="http://schemas.openxmlformats.org/officeDocument/2006/relationships/image"/><Relationship Id="rId16" Target="../media/image14.png" Type="http://schemas.openxmlformats.org/officeDocument/2006/relationships/image"/><Relationship Id="rId17" Target="../media/image15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gif" Type="http://schemas.openxmlformats.org/officeDocument/2006/relationships/image"/><Relationship Id="rId6" Target="../media/image5.jpeg" Type="http://schemas.openxmlformats.org/officeDocument/2006/relationships/image"/><Relationship Id="rId7" Target="../media/image6.jpeg" Type="http://schemas.openxmlformats.org/officeDocument/2006/relationships/image"/><Relationship Id="rId8" Target="../media/image7.jpeg" Type="http://schemas.openxmlformats.org/officeDocument/2006/relationships/image"/><Relationship Id="rId9" Target="../media/image8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に白い文字がある&#10;&#10;低い精度で自動的に生成された説明">
            <a:extLst>
              <a:ext uri="{FF2B5EF4-FFF2-40B4-BE49-F238E27FC236}">
                <a16:creationId xmlns:a16="http://schemas.microsoft.com/office/drawing/2014/main" id="{AED29DCF-E28A-4A18-20A0-E946D01668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5" t="35392" r="33611" b="36945"/>
          <a:stretch/>
        </p:blipFill>
        <p:spPr>
          <a:xfrm>
            <a:off x="157164" y="6541423"/>
            <a:ext cx="510538" cy="48277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700A38-9ADA-408C-8001-3A4EF5B33B0E}"/>
              </a:ext>
            </a:extLst>
          </p:cNvPr>
          <p:cNvSpPr txBox="1"/>
          <p:nvPr/>
        </p:nvSpPr>
        <p:spPr>
          <a:xfrm>
            <a:off x="189000" y="1498019"/>
            <a:ext cx="6480000" cy="366630"/>
          </a:xfrm>
          <a:prstGeom prst="rect">
            <a:avLst/>
          </a:prstGeom>
          <a:solidFill>
            <a:srgbClr val="DB4D6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72000" rIns="108000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転倒災害（業務中の転倒による重傷、休業４日以上）の発生状況（令和</a:t>
            </a:r>
            <a:r>
              <a:rPr kumimoji="1"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年）</a:t>
            </a:r>
            <a:endParaRPr kumimoji="1"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33F3A4D-840C-49B8-9252-D793D707CBEF}"/>
              </a:ext>
            </a:extLst>
          </p:cNvPr>
          <p:cNvSpPr txBox="1"/>
          <p:nvPr/>
        </p:nvSpPr>
        <p:spPr>
          <a:xfrm>
            <a:off x="2785938" y="4985505"/>
            <a:ext cx="1090143" cy="330278"/>
          </a:xfrm>
          <a:prstGeom prst="rect">
            <a:avLst/>
          </a:prstGeom>
          <a:solidFill>
            <a:srgbClr val="DB4D6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36000" rIns="108000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400" b="1" spc="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主な要因</a:t>
            </a:r>
            <a:endParaRPr kumimoji="1" lang="en-US" altLang="ja-JP" sz="1400" b="1" spc="3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BA3CFD48-6231-4C13-A95E-FB262B5F9F0A}"/>
              </a:ext>
            </a:extLst>
          </p:cNvPr>
          <p:cNvSpPr/>
          <p:nvPr/>
        </p:nvSpPr>
        <p:spPr>
          <a:xfrm>
            <a:off x="3479298" y="1976522"/>
            <a:ext cx="1756992" cy="1308426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72000" rIns="108000" rtlCol="0" anchor="t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</a:pPr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転倒による怪我の態様</a:t>
            </a:r>
            <a:endParaRPr kumimoji="1"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77800" indent="-88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骨折（約</a:t>
            </a:r>
            <a:r>
              <a:rPr kumimoji="1" lang="en-US" altLang="ja-JP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64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％）</a:t>
            </a:r>
            <a:endParaRPr kumimoji="1" lang="en-US" altLang="ja-JP" sz="1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71450" lvl="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kumimoji="1" lang="ja-JP" altLang="en-US" sz="11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打撲</a:t>
            </a:r>
            <a:endParaRPr kumimoji="1" lang="en-US" altLang="ja-JP" sz="11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71450" lvl="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kumimoji="1" lang="ja-JP" altLang="en-US" sz="11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関節の障害（捻挫、亜脱臼など）</a:t>
            </a:r>
            <a:endParaRPr kumimoji="1" lang="en-US" altLang="ja-JP" sz="11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>
              <a:lnSpc>
                <a:spcPct val="110000"/>
              </a:lnSpc>
            </a:pPr>
            <a:r>
              <a:rPr kumimoji="1" lang="ja-JP" altLang="en-US" sz="11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など</a:t>
            </a:r>
            <a:endParaRPr kumimoji="1" lang="en-US" altLang="ja-JP" sz="11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E9B7D4BD-5690-4570-899E-1BDE34877CB3}"/>
              </a:ext>
            </a:extLst>
          </p:cNvPr>
          <p:cNvSpPr/>
          <p:nvPr/>
        </p:nvSpPr>
        <p:spPr>
          <a:xfrm>
            <a:off x="5302822" y="1969436"/>
            <a:ext cx="1366178" cy="800595"/>
          </a:xfrm>
          <a:prstGeom prst="rect">
            <a:avLst/>
          </a:prstGeom>
          <a:solidFill>
            <a:srgbClr val="FE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72000" rIns="10800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転倒災害による</a:t>
            </a:r>
            <a:endParaRPr kumimoji="1"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平均休業日数</a:t>
            </a:r>
            <a:endParaRPr kumimoji="1"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10000"/>
              </a:lnSpc>
            </a:pPr>
            <a:r>
              <a:rPr kumimoji="1" lang="en-US" altLang="ja-JP" sz="1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46</a:t>
            </a:r>
            <a:r>
              <a:rPr kumimoji="1" lang="ja-JP" altLang="en-US" sz="1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endParaRPr kumimoji="1" lang="en-US" altLang="ja-JP" sz="1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A373F311-F2C7-4911-9F01-F0465491FBAB}"/>
              </a:ext>
            </a:extLst>
          </p:cNvPr>
          <p:cNvSpPr/>
          <p:nvPr/>
        </p:nvSpPr>
        <p:spPr>
          <a:xfrm>
            <a:off x="3635739" y="2277917"/>
            <a:ext cx="1239829" cy="19918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B6EBE2E9-4753-49C0-B6EB-B2B4E65EBCC1}"/>
              </a:ext>
            </a:extLst>
          </p:cNvPr>
          <p:cNvSpPr/>
          <p:nvPr/>
        </p:nvSpPr>
        <p:spPr>
          <a:xfrm>
            <a:off x="5357711" y="2465360"/>
            <a:ext cx="540000" cy="252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92F3CB4-808D-49E7-BF49-B6106E1B7120}"/>
              </a:ext>
            </a:extLst>
          </p:cNvPr>
          <p:cNvSpPr txBox="1"/>
          <p:nvPr/>
        </p:nvSpPr>
        <p:spPr>
          <a:xfrm>
            <a:off x="189000" y="8587172"/>
            <a:ext cx="5220000" cy="965255"/>
          </a:xfrm>
          <a:prstGeom prst="rect">
            <a:avLst/>
          </a:prstGeom>
          <a:noFill/>
        </p:spPr>
        <p:txBody>
          <a:bodyPr wrap="square" lIns="108000" tIns="72000" rIns="108000">
            <a:spAutoFit/>
          </a:bodyPr>
          <a:lstStyle/>
          <a:p>
            <a:pPr marL="171450" indent="-171450">
              <a:lnSpc>
                <a:spcPct val="110000"/>
              </a:lnSpc>
              <a:buFont typeface="Wingdings" panose="05000000000000000000" pitchFamily="2" charset="2"/>
              <a:buChar char="l"/>
            </a:pP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一般に加齢とともに身体機能が低下し、転倒しやすくなります　→</a:t>
            </a:r>
            <a:r>
              <a: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「ロコチェック」</a:t>
            </a:r>
            <a:endParaRPr kumimoji="1" lang="en-US" altLang="ja-JP" sz="1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71450" indent="-171450">
              <a:lnSpc>
                <a:spcPct val="110000"/>
              </a:lnSpc>
              <a:buFont typeface="Wingdings" panose="05000000000000000000" pitchFamily="2" charset="2"/>
              <a:buChar char="l"/>
            </a:pP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現役の方でも、たった一度の転倒で寝たきりになることも→「たった一度の転倒で寝たきりになることも。転倒事故の起こりやすい箇所は？」</a:t>
            </a:r>
            <a:r>
              <a: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（内閣府ウェブサイト）</a:t>
            </a:r>
            <a:endParaRPr kumimoji="1" lang="en-US" altLang="ja-JP" sz="1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71450" indent="-171450">
              <a:lnSpc>
                <a:spcPct val="110000"/>
              </a:lnSpc>
              <a:buFont typeface="Wingdings" panose="05000000000000000000" pitchFamily="2" charset="2"/>
              <a:buChar char="l"/>
            </a:pP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特に女性は加齢とともに骨折のリスクも著しく増大します</a:t>
            </a:r>
            <a:endParaRPr kumimoji="1" lang="en-US" altLang="ja-JP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10000"/>
              </a:lnSpc>
            </a:pP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→</a:t>
            </a:r>
            <a:r>
              <a: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対象者は市町村が実施している「骨粗鬆症健診」を受診しましょう</a:t>
            </a:r>
            <a:endParaRPr kumimoji="1" lang="en-US" altLang="ja-JP" sz="1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D4AC2618-810C-4C8A-A7D0-141282594008}"/>
              </a:ext>
            </a:extLst>
          </p:cNvPr>
          <p:cNvSpPr txBox="1"/>
          <p:nvPr/>
        </p:nvSpPr>
        <p:spPr>
          <a:xfrm>
            <a:off x="189000" y="8224379"/>
            <a:ext cx="3924252" cy="366630"/>
          </a:xfrm>
          <a:prstGeom prst="rect">
            <a:avLst/>
          </a:prstGeom>
          <a:solidFill>
            <a:srgbClr val="DB4D6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72000" rIns="108000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400" b="1" spc="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加齢等による転倒リスク・骨折リスク</a:t>
            </a:r>
            <a:endParaRPr kumimoji="1" lang="en-US" altLang="ja-JP" sz="1400" b="1" spc="3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9" name="図 68">
            <a:extLst>
              <a:ext uri="{FF2B5EF4-FFF2-40B4-BE49-F238E27FC236}">
                <a16:creationId xmlns:a16="http://schemas.microsoft.com/office/drawing/2014/main" id="{A39C1AFB-B1F0-4EEF-8338-C733962C9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744" y="8739671"/>
            <a:ext cx="590896" cy="576000"/>
          </a:xfrm>
          <a:prstGeom prst="rect">
            <a:avLst/>
          </a:prstGeom>
        </p:spPr>
      </p:pic>
      <p:pic>
        <p:nvPicPr>
          <p:cNvPr id="70" name="図 69">
            <a:extLst>
              <a:ext uri="{FF2B5EF4-FFF2-40B4-BE49-F238E27FC236}">
                <a16:creationId xmlns:a16="http://schemas.microsoft.com/office/drawing/2014/main" id="{3B415284-5E8C-4CCC-9BE0-9E0CAFB3A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987" y="8739671"/>
            <a:ext cx="580397" cy="576000"/>
          </a:xfrm>
          <a:prstGeom prst="rect">
            <a:avLst/>
          </a:prstGeom>
        </p:spPr>
      </p:pic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388C0EAE-367C-4306-B48A-D1FC73875B82}"/>
              </a:ext>
            </a:extLst>
          </p:cNvPr>
          <p:cNvSpPr txBox="1"/>
          <p:nvPr/>
        </p:nvSpPr>
        <p:spPr>
          <a:xfrm>
            <a:off x="1434814" y="9545094"/>
            <a:ext cx="3988372" cy="340469"/>
          </a:xfrm>
          <a:prstGeom prst="rect">
            <a:avLst/>
          </a:prstGeom>
          <a:noFill/>
        </p:spPr>
        <p:txBody>
          <a:bodyPr wrap="square" lIns="108000" tIns="72000" rIns="108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1200" b="1" spc="1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茨城労働局・労働基準監督署</a:t>
            </a:r>
          </a:p>
        </p:txBody>
      </p:sp>
      <p:pic>
        <p:nvPicPr>
          <p:cNvPr id="73" name="図 72">
            <a:extLst>
              <a:ext uri="{FF2B5EF4-FFF2-40B4-BE49-F238E27FC236}">
                <a16:creationId xmlns:a16="http://schemas.microsoft.com/office/drawing/2014/main" id="{9376A34A-4A0C-4BE7-9916-A4D2B4F1F53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016" y="9578964"/>
            <a:ext cx="288000" cy="294151"/>
          </a:xfrm>
          <a:prstGeom prst="rect">
            <a:avLst/>
          </a:prstGeom>
        </p:spPr>
      </p:pic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C8A488F0-41DA-4C72-8FC3-78B69714CE3A}"/>
              </a:ext>
            </a:extLst>
          </p:cNvPr>
          <p:cNvSpPr txBox="1"/>
          <p:nvPr/>
        </p:nvSpPr>
        <p:spPr>
          <a:xfrm>
            <a:off x="6070354" y="9660492"/>
            <a:ext cx="7629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R8</a:t>
            </a:r>
            <a:r>
              <a:rPr kumimoji="1" lang="ja-JP" altLang="en-US" sz="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</a:p>
        </p:txBody>
      </p:sp>
      <p:pic>
        <p:nvPicPr>
          <p:cNvPr id="64" name="図 63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C42B991D-9CBE-43A8-903E-B71F8BFB2A9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94" t="37630" r="36325" b="37661"/>
          <a:stretch/>
        </p:blipFill>
        <p:spPr>
          <a:xfrm>
            <a:off x="181946" y="7147662"/>
            <a:ext cx="432000" cy="432000"/>
          </a:xfrm>
          <a:prstGeom prst="rect">
            <a:avLst/>
          </a:prstGeom>
        </p:spPr>
      </p:pic>
      <p:pic>
        <p:nvPicPr>
          <p:cNvPr id="83" name="図 82">
            <a:extLst>
              <a:ext uri="{FF2B5EF4-FFF2-40B4-BE49-F238E27FC236}">
                <a16:creationId xmlns:a16="http://schemas.microsoft.com/office/drawing/2014/main" id="{79748533-49A8-431C-B564-3D3F2DE2C1B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94" t="37630" r="36429" b="37661"/>
          <a:stretch/>
        </p:blipFill>
        <p:spPr>
          <a:xfrm>
            <a:off x="179162" y="7693139"/>
            <a:ext cx="432000" cy="432000"/>
          </a:xfrm>
          <a:prstGeom prst="rect">
            <a:avLst/>
          </a:prstGeom>
        </p:spPr>
      </p:pic>
      <p:pic>
        <p:nvPicPr>
          <p:cNvPr id="84" name="図 83" descr="白い背景に黒い文字&#10;&#10;中程度の精度で自動的に生成された説明">
            <a:extLst>
              <a:ext uri="{FF2B5EF4-FFF2-40B4-BE49-F238E27FC236}">
                <a16:creationId xmlns:a16="http://schemas.microsoft.com/office/drawing/2014/main" id="{69BED478-F94A-4DCD-855C-AD20ACFECC5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94" t="37834" r="36325" b="37661"/>
          <a:stretch/>
        </p:blipFill>
        <p:spPr>
          <a:xfrm>
            <a:off x="177199" y="6039567"/>
            <a:ext cx="432000" cy="432000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4FA591FC-9171-43CA-B8A1-64A29CDFFBA9}"/>
              </a:ext>
            </a:extLst>
          </p:cNvPr>
          <p:cNvGrpSpPr/>
          <p:nvPr/>
        </p:nvGrpSpPr>
        <p:grpSpPr>
          <a:xfrm>
            <a:off x="85896" y="5426688"/>
            <a:ext cx="612000" cy="432000"/>
            <a:chOff x="136000" y="5226272"/>
            <a:chExt cx="612000" cy="432000"/>
          </a:xfrm>
        </p:grpSpPr>
        <p:sp>
          <p:nvSpPr>
            <p:cNvPr id="62" name="角丸四角形 29">
              <a:extLst>
                <a:ext uri="{FF2B5EF4-FFF2-40B4-BE49-F238E27FC236}">
                  <a16:creationId xmlns:a16="http://schemas.microsoft.com/office/drawing/2014/main" id="{61F816B6-380C-4997-B3B7-25971A5CACD3}"/>
                </a:ext>
              </a:extLst>
            </p:cNvPr>
            <p:cNvSpPr/>
            <p:nvPr/>
          </p:nvSpPr>
          <p:spPr>
            <a:xfrm>
              <a:off x="226000" y="5226272"/>
              <a:ext cx="432000" cy="432000"/>
            </a:xfrm>
            <a:prstGeom prst="round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18169" tIns="59084" rIns="118169" bIns="5908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B1BE5C85-6E4D-4F63-9E30-DE4F3F816E20}"/>
                </a:ext>
              </a:extLst>
            </p:cNvPr>
            <p:cNvSpPr txBox="1"/>
            <p:nvPr/>
          </p:nvSpPr>
          <p:spPr>
            <a:xfrm>
              <a:off x="136000" y="5350365"/>
              <a:ext cx="612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（なし）</a:t>
              </a:r>
            </a:p>
          </p:txBody>
        </p:sp>
      </p:grpSp>
      <p:pic>
        <p:nvPicPr>
          <p:cNvPr id="102" name="図 101" descr="QR コード&#10;&#10;中程度の精度で自動的に生成された説明">
            <a:extLst>
              <a:ext uri="{FF2B5EF4-FFF2-40B4-BE49-F238E27FC236}">
                <a16:creationId xmlns:a16="http://schemas.microsoft.com/office/drawing/2014/main" id="{F8A1FA4E-9F8C-419C-A69A-7DD61D0465D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0" t="37513" r="35416" b="37059"/>
          <a:stretch/>
        </p:blipFill>
        <p:spPr>
          <a:xfrm>
            <a:off x="3635739" y="6039567"/>
            <a:ext cx="432000" cy="432000"/>
          </a:xfrm>
          <a:prstGeom prst="rect">
            <a:avLst/>
          </a:prstGeom>
        </p:spPr>
      </p:pic>
      <p:pic>
        <p:nvPicPr>
          <p:cNvPr id="103" name="図 102" descr="スポーツゲーム が含まれている画像&#10;&#10;自動的に生成された説明">
            <a:extLst>
              <a:ext uri="{FF2B5EF4-FFF2-40B4-BE49-F238E27FC236}">
                <a16:creationId xmlns:a16="http://schemas.microsoft.com/office/drawing/2014/main" id="{EF7003E5-BDE1-4EE6-8B61-448D4C49166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03" t="37229" r="35852" b="37714"/>
          <a:stretch/>
        </p:blipFill>
        <p:spPr>
          <a:xfrm>
            <a:off x="3635739" y="6581089"/>
            <a:ext cx="432000" cy="432000"/>
          </a:xfrm>
          <a:prstGeom prst="rect">
            <a:avLst/>
          </a:prstGeom>
        </p:spPr>
      </p:pic>
      <p:pic>
        <p:nvPicPr>
          <p:cNvPr id="104" name="図 103" descr="スポーツゲーム が含まれている画像&#10;&#10;自動的に生成された説明">
            <a:extLst>
              <a:ext uri="{FF2B5EF4-FFF2-40B4-BE49-F238E27FC236}">
                <a16:creationId xmlns:a16="http://schemas.microsoft.com/office/drawing/2014/main" id="{976FEC03-5B24-4DC5-98F6-87B13C34E48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6" t="37845" r="35928" b="37658"/>
          <a:stretch/>
        </p:blipFill>
        <p:spPr>
          <a:xfrm>
            <a:off x="3635739" y="7693139"/>
            <a:ext cx="432000" cy="432000"/>
          </a:xfrm>
          <a:prstGeom prst="rect">
            <a:avLst/>
          </a:prstGeom>
        </p:spPr>
      </p:pic>
      <p:pic>
        <p:nvPicPr>
          <p:cNvPr id="105" name="図 104" descr="ダイアグラム&#10;&#10;自動的に生成された説明">
            <a:extLst>
              <a:ext uri="{FF2B5EF4-FFF2-40B4-BE49-F238E27FC236}">
                <a16:creationId xmlns:a16="http://schemas.microsoft.com/office/drawing/2014/main" id="{24372361-31E5-4006-8D89-DD9F90DCF48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94" t="37833" r="36325" b="37297"/>
          <a:stretch/>
        </p:blipFill>
        <p:spPr>
          <a:xfrm>
            <a:off x="3635739" y="7147662"/>
            <a:ext cx="432000" cy="432000"/>
          </a:xfrm>
          <a:prstGeom prst="rect">
            <a:avLst/>
          </a:prstGeom>
        </p:spPr>
      </p:pic>
      <p:pic>
        <p:nvPicPr>
          <p:cNvPr id="120" name="図 119" descr="白い背景に黒い文字&#10;&#10;中程度の精度で自動的に生成された説明">
            <a:extLst>
              <a:ext uri="{FF2B5EF4-FFF2-40B4-BE49-F238E27FC236}">
                <a16:creationId xmlns:a16="http://schemas.microsoft.com/office/drawing/2014/main" id="{2FD012BD-71BF-4D36-9B8F-63091C71B6E6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7" t="37185" r="36537" b="36960"/>
          <a:stretch/>
        </p:blipFill>
        <p:spPr>
          <a:xfrm>
            <a:off x="3635739" y="5460441"/>
            <a:ext cx="432000" cy="432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1B1328-3385-427F-8DFF-DB2B7EB4B18C}"/>
              </a:ext>
            </a:extLst>
          </p:cNvPr>
          <p:cNvSpPr/>
          <p:nvPr/>
        </p:nvSpPr>
        <p:spPr>
          <a:xfrm>
            <a:off x="0" y="0"/>
            <a:ext cx="6858000" cy="900000"/>
          </a:xfrm>
          <a:prstGeom prst="rect">
            <a:avLst/>
          </a:prstGeom>
          <a:solidFill>
            <a:srgbClr val="DB4D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108000" rtlCol="0" anchor="b"/>
          <a:lstStyle/>
          <a:p>
            <a:pPr algn="ctr">
              <a:lnSpc>
                <a:spcPct val="130000"/>
              </a:lnSpc>
            </a:pPr>
            <a:r>
              <a:rPr kumimoji="1" lang="ja-JP" altLang="en-US" b="1" spc="200" dirty="0"/>
              <a:t>転倒災害（業務中の転倒による重傷）に注意しましょう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7478871-D3B2-4B3E-B2DF-623C157CA445}"/>
              </a:ext>
            </a:extLst>
          </p:cNvPr>
          <p:cNvSpPr/>
          <p:nvPr/>
        </p:nvSpPr>
        <p:spPr>
          <a:xfrm>
            <a:off x="190800" y="72000"/>
            <a:ext cx="2034880" cy="3343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rtlCol="0" anchor="ctr">
            <a:spAutoFit/>
          </a:bodyPr>
          <a:lstStyle/>
          <a:p>
            <a:r>
              <a:rPr kumimoji="1" lang="ja-JP" altLang="en-US" sz="1400" b="1" spc="300" dirty="0">
                <a:solidFill>
                  <a:srgbClr val="DB4D6D"/>
                </a:solidFill>
              </a:rPr>
              <a:t>職場の皆さまへ</a:t>
            </a:r>
            <a:endParaRPr kumimoji="1" lang="en-US" altLang="ja-JP" sz="1400" b="1" spc="300" dirty="0">
              <a:solidFill>
                <a:srgbClr val="DB4D6D"/>
              </a:solidFill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318E3F47-EDA8-46F5-8B8F-D2B97B396A2D}"/>
              </a:ext>
            </a:extLst>
          </p:cNvPr>
          <p:cNvSpPr txBox="1"/>
          <p:nvPr/>
        </p:nvSpPr>
        <p:spPr>
          <a:xfrm>
            <a:off x="265950" y="908109"/>
            <a:ext cx="6326100" cy="562068"/>
          </a:xfrm>
          <a:prstGeom prst="rect">
            <a:avLst/>
          </a:prstGeom>
          <a:noFill/>
        </p:spPr>
        <p:txBody>
          <a:bodyPr wrap="square" lIns="108000" tIns="72000" rIns="108000">
            <a:spAutoFit/>
          </a:bodyPr>
          <a:lstStyle/>
          <a:p>
            <a:pPr lvl="0">
              <a:lnSpc>
                <a:spcPct val="120000"/>
              </a:lnSpc>
            </a:pPr>
            <a:r>
              <a:rPr kumimoji="1" lang="ja-JP" altLang="en-US" sz="1200" b="1" spc="50" dirty="0">
                <a:solidFill>
                  <a:srgbClr val="FF0000"/>
                </a:solidFill>
              </a:rPr>
              <a:t>　　　</a:t>
            </a:r>
            <a:r>
              <a:rPr kumimoji="1" lang="en-US" altLang="ja-JP" sz="1200" b="1" spc="50" dirty="0">
                <a:solidFill>
                  <a:srgbClr val="FF0000"/>
                </a:solidFill>
              </a:rPr>
              <a:t>50</a:t>
            </a:r>
            <a:r>
              <a:rPr kumimoji="1" lang="ja-JP" altLang="en-US" sz="1200" b="1" spc="50" dirty="0">
                <a:solidFill>
                  <a:srgbClr val="FF0000"/>
                </a:solidFill>
              </a:rPr>
              <a:t>歳以上を中心に、転倒による骨折等</a:t>
            </a:r>
            <a:r>
              <a:rPr kumimoji="1" lang="ja-JP" altLang="en-US" sz="1200" b="1" spc="50" dirty="0">
                <a:solidFill>
                  <a:prstClr val="black"/>
                </a:solidFill>
              </a:rPr>
              <a:t>の労働災害が高止まりしています</a:t>
            </a:r>
            <a:endParaRPr kumimoji="1" lang="en-US" altLang="ja-JP" sz="1200" b="1" spc="50" dirty="0">
              <a:solidFill>
                <a:prstClr val="black"/>
              </a:solidFill>
            </a:endParaRPr>
          </a:p>
          <a:p>
            <a:pPr>
              <a:lnSpc>
                <a:spcPct val="120000"/>
              </a:lnSpc>
            </a:pP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　転倒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災害は、被災しないよう労働者自身が注意することも必要です。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4191967D-6590-4F81-B22A-B966827EA8A5}"/>
              </a:ext>
            </a:extLst>
          </p:cNvPr>
          <p:cNvSpPr txBox="1"/>
          <p:nvPr/>
        </p:nvSpPr>
        <p:spPr>
          <a:xfrm>
            <a:off x="5314243" y="2794136"/>
            <a:ext cx="13547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メイリオ" panose="020B0604030504040204" pitchFamily="50" charset="-128"/>
              <a:buChar char="※"/>
            </a:pPr>
            <a:r>
              <a:rPr kumimoji="1"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労働者死傷病報告による休業見込日数</a:t>
            </a:r>
            <a:endParaRPr kumimoji="1" lang="en-US" altLang="ja-JP" sz="105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11" name="表 12">
            <a:extLst>
              <a:ext uri="{FF2B5EF4-FFF2-40B4-BE49-F238E27FC236}">
                <a16:creationId xmlns:a16="http://schemas.microsoft.com/office/drawing/2014/main" id="{E654A94C-E8EF-467D-B19C-7795702458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917140"/>
              </p:ext>
            </p:extLst>
          </p:nvPr>
        </p:nvGraphicFramePr>
        <p:xfrm>
          <a:off x="4150254" y="5460441"/>
          <a:ext cx="2592000" cy="4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000">
                  <a:extLst>
                    <a:ext uri="{9D8B030D-6E8A-4147-A177-3AD203B41FA5}">
                      <a16:colId xmlns:a16="http://schemas.microsoft.com/office/drawing/2014/main" val="281176909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</a:rPr>
                        <a:t>コード等につまずいて転倒</a:t>
                      </a:r>
                    </a:p>
                  </a:txBody>
                  <a:tcPr marL="72000" marR="72000" marT="360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8224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8830"/>
                  </a:ext>
                </a:extLst>
              </a:tr>
            </a:tbl>
          </a:graphicData>
        </a:graphic>
      </p:graphicFrame>
      <p:graphicFrame>
        <p:nvGraphicFramePr>
          <p:cNvPr id="96" name="表 12">
            <a:extLst>
              <a:ext uri="{FF2B5EF4-FFF2-40B4-BE49-F238E27FC236}">
                <a16:creationId xmlns:a16="http://schemas.microsoft.com/office/drawing/2014/main" id="{54C3535C-007A-46F8-AA57-BFDFA6AF3F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871421"/>
              </p:ext>
            </p:extLst>
          </p:nvPr>
        </p:nvGraphicFramePr>
        <p:xfrm>
          <a:off x="4150254" y="6039567"/>
          <a:ext cx="2592000" cy="4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000">
                  <a:extLst>
                    <a:ext uri="{9D8B030D-6E8A-4147-A177-3AD203B41FA5}">
                      <a16:colId xmlns:a16="http://schemas.microsoft.com/office/drawing/2014/main" val="281176909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r>
                        <a:rPr kumimoji="1" lang="ja-JP" altLang="en-US" sz="900" dirty="0">
                          <a:solidFill>
                            <a:srgbClr val="FF0000"/>
                          </a:solidFill>
                        </a:rPr>
                        <a:t>凍結した通路等で滑って転倒</a:t>
                      </a:r>
                    </a:p>
                  </a:txBody>
                  <a:tcPr marL="72000" marR="72000" marT="360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8224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8830"/>
                  </a:ext>
                </a:extLst>
              </a:tr>
            </a:tbl>
          </a:graphicData>
        </a:graphic>
      </p:graphicFrame>
      <p:graphicFrame>
        <p:nvGraphicFramePr>
          <p:cNvPr id="97" name="表 12">
            <a:extLst>
              <a:ext uri="{FF2B5EF4-FFF2-40B4-BE49-F238E27FC236}">
                <a16:creationId xmlns:a16="http://schemas.microsoft.com/office/drawing/2014/main" id="{8AD5B5CE-D6B6-435A-A91D-9D0590629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222217"/>
              </p:ext>
            </p:extLst>
          </p:nvPr>
        </p:nvGraphicFramePr>
        <p:xfrm>
          <a:off x="4150254" y="6581089"/>
          <a:ext cx="2592000" cy="4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000">
                  <a:extLst>
                    <a:ext uri="{9D8B030D-6E8A-4147-A177-3AD203B41FA5}">
                      <a16:colId xmlns:a16="http://schemas.microsoft.com/office/drawing/2014/main" val="281176909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r>
                        <a:rPr kumimoji="1" lang="ja-JP" altLang="en-US" sz="900" dirty="0">
                          <a:solidFill>
                            <a:srgbClr val="FF0000"/>
                          </a:solidFill>
                        </a:rPr>
                        <a:t>こぼれていた水、洗剤、油等で滑って転倒</a:t>
                      </a:r>
                    </a:p>
                  </a:txBody>
                  <a:tcPr marL="72000" marR="72000" marT="360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8224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8830"/>
                  </a:ext>
                </a:extLst>
              </a:tr>
            </a:tbl>
          </a:graphicData>
        </a:graphic>
      </p:graphicFrame>
      <p:graphicFrame>
        <p:nvGraphicFramePr>
          <p:cNvPr id="98" name="表 12">
            <a:extLst>
              <a:ext uri="{FF2B5EF4-FFF2-40B4-BE49-F238E27FC236}">
                <a16:creationId xmlns:a16="http://schemas.microsoft.com/office/drawing/2014/main" id="{C53DA03A-9E7F-4C48-BC0A-525B49C04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326015"/>
              </p:ext>
            </p:extLst>
          </p:nvPr>
        </p:nvGraphicFramePr>
        <p:xfrm>
          <a:off x="4150254" y="7147662"/>
          <a:ext cx="2592000" cy="4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000">
                  <a:extLst>
                    <a:ext uri="{9D8B030D-6E8A-4147-A177-3AD203B41FA5}">
                      <a16:colId xmlns:a16="http://schemas.microsoft.com/office/drawing/2014/main" val="281176909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r>
                        <a:rPr kumimoji="1" lang="ja-JP" altLang="en-US" sz="900" dirty="0">
                          <a:solidFill>
                            <a:srgbClr val="FF0000"/>
                          </a:solidFill>
                        </a:rPr>
                        <a:t>水場（食品加工場等）で滑って転倒</a:t>
                      </a:r>
                    </a:p>
                  </a:txBody>
                  <a:tcPr marL="72000" marR="72000" marT="360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8224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8830"/>
                  </a:ext>
                </a:extLst>
              </a:tr>
            </a:tbl>
          </a:graphicData>
        </a:graphic>
      </p:graphicFrame>
      <p:graphicFrame>
        <p:nvGraphicFramePr>
          <p:cNvPr id="99" name="表 12">
            <a:extLst>
              <a:ext uri="{FF2B5EF4-FFF2-40B4-BE49-F238E27FC236}">
                <a16:creationId xmlns:a16="http://schemas.microsoft.com/office/drawing/2014/main" id="{0735591E-85BA-4D9B-B6CD-B1ADDC682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5731"/>
              </p:ext>
            </p:extLst>
          </p:nvPr>
        </p:nvGraphicFramePr>
        <p:xfrm>
          <a:off x="4150254" y="7693139"/>
          <a:ext cx="2592000" cy="4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000">
                  <a:extLst>
                    <a:ext uri="{9D8B030D-6E8A-4147-A177-3AD203B41FA5}">
                      <a16:colId xmlns:a16="http://schemas.microsoft.com/office/drawing/2014/main" val="281176909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r>
                        <a:rPr kumimoji="1" lang="ja-JP" altLang="en-US" sz="900" dirty="0">
                          <a:solidFill>
                            <a:srgbClr val="FF0000"/>
                          </a:solidFill>
                        </a:rPr>
                        <a:t>雨で濡れた通路等で滑って転倒</a:t>
                      </a:r>
                    </a:p>
                  </a:txBody>
                  <a:tcPr marL="72000" marR="72000" marT="360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8224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8830"/>
                  </a:ext>
                </a:extLst>
              </a:tr>
            </a:tbl>
          </a:graphicData>
        </a:graphic>
      </p:graphicFrame>
      <p:graphicFrame>
        <p:nvGraphicFramePr>
          <p:cNvPr id="100" name="表 12">
            <a:extLst>
              <a:ext uri="{FF2B5EF4-FFF2-40B4-BE49-F238E27FC236}">
                <a16:creationId xmlns:a16="http://schemas.microsoft.com/office/drawing/2014/main" id="{B2ABA9DA-443D-421C-A9E8-2F170B859C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274541"/>
              </p:ext>
            </p:extLst>
          </p:nvPr>
        </p:nvGraphicFramePr>
        <p:xfrm>
          <a:off x="700214" y="6039567"/>
          <a:ext cx="2736000" cy="4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00">
                  <a:extLst>
                    <a:ext uri="{9D8B030D-6E8A-4147-A177-3AD203B41FA5}">
                      <a16:colId xmlns:a16="http://schemas.microsoft.com/office/drawing/2014/main" val="281176909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r>
                        <a:rPr kumimoji="1" lang="ja-JP" altLang="en-US" sz="900" dirty="0">
                          <a:solidFill>
                            <a:srgbClr val="FF0000"/>
                          </a:solidFill>
                        </a:rPr>
                        <a:t>作業場・通路に放置された物につまずいて転倒</a:t>
                      </a:r>
                    </a:p>
                  </a:txBody>
                  <a:tcPr marL="72000" marR="72000" marT="360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8224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8830"/>
                  </a:ext>
                </a:extLst>
              </a:tr>
            </a:tbl>
          </a:graphicData>
        </a:graphic>
      </p:graphicFrame>
      <p:graphicFrame>
        <p:nvGraphicFramePr>
          <p:cNvPr id="101" name="表 12">
            <a:extLst>
              <a:ext uri="{FF2B5EF4-FFF2-40B4-BE49-F238E27FC236}">
                <a16:creationId xmlns:a16="http://schemas.microsoft.com/office/drawing/2014/main" id="{3EBA7966-CF7E-41C8-A45B-D200EB1EB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024296"/>
              </p:ext>
            </p:extLst>
          </p:nvPr>
        </p:nvGraphicFramePr>
        <p:xfrm>
          <a:off x="700214" y="6581089"/>
          <a:ext cx="2736000" cy="4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00">
                  <a:extLst>
                    <a:ext uri="{9D8B030D-6E8A-4147-A177-3AD203B41FA5}">
                      <a16:colId xmlns:a16="http://schemas.microsoft.com/office/drawing/2014/main" val="281176909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r>
                        <a:rPr kumimoji="1" lang="ja-JP" altLang="en-US" sz="900" dirty="0">
                          <a:solidFill>
                            <a:srgbClr val="FF0000"/>
                          </a:solidFill>
                        </a:rPr>
                        <a:t>通路等の凹凸</a:t>
                      </a:r>
                      <a:r>
                        <a:rPr kumimoji="1" lang="en-US" altLang="ja-JP" sz="900" baseline="30000" dirty="0">
                          <a:solidFill>
                            <a:srgbClr val="FF0000"/>
                          </a:solidFill>
                        </a:rPr>
                        <a:t>※</a:t>
                      </a:r>
                      <a:r>
                        <a:rPr kumimoji="1" lang="ja-JP" altLang="en-US" sz="900" dirty="0">
                          <a:solidFill>
                            <a:srgbClr val="FF0000"/>
                          </a:solidFill>
                        </a:rPr>
                        <a:t>につまずいて転倒  </a:t>
                      </a:r>
                      <a:r>
                        <a:rPr kumimoji="1" lang="en-US" altLang="ja-JP" sz="700" b="0" dirty="0">
                          <a:solidFill>
                            <a:srgbClr val="FF0000"/>
                          </a:solidFill>
                        </a:rPr>
                        <a:t>※</a:t>
                      </a:r>
                      <a:r>
                        <a:rPr kumimoji="1" lang="ja-JP" altLang="en-US" sz="700" b="0" dirty="0">
                          <a:solidFill>
                            <a:srgbClr val="FF0000"/>
                          </a:solidFill>
                        </a:rPr>
                        <a:t>数</a:t>
                      </a:r>
                      <a:r>
                        <a:rPr kumimoji="1" lang="en-US" altLang="ja-JP" sz="700" b="0" dirty="0">
                          <a:solidFill>
                            <a:srgbClr val="FF0000"/>
                          </a:solidFill>
                        </a:rPr>
                        <a:t>mm</a:t>
                      </a:r>
                      <a:r>
                        <a:rPr kumimoji="1" lang="ja-JP" altLang="en-US" sz="700" b="0" dirty="0">
                          <a:solidFill>
                            <a:srgbClr val="FF0000"/>
                          </a:solidFill>
                        </a:rPr>
                        <a:t>程度のもの</a:t>
                      </a:r>
                    </a:p>
                  </a:txBody>
                  <a:tcPr marL="72000" marR="72000" marT="360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8224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8830"/>
                  </a:ext>
                </a:extLst>
              </a:tr>
            </a:tbl>
          </a:graphicData>
        </a:graphic>
      </p:graphicFrame>
      <p:graphicFrame>
        <p:nvGraphicFramePr>
          <p:cNvPr id="106" name="表 12">
            <a:extLst>
              <a:ext uri="{FF2B5EF4-FFF2-40B4-BE49-F238E27FC236}">
                <a16:creationId xmlns:a16="http://schemas.microsoft.com/office/drawing/2014/main" id="{AE53E52A-F705-45C6-9654-F6F94FCC5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150400"/>
              </p:ext>
            </p:extLst>
          </p:nvPr>
        </p:nvGraphicFramePr>
        <p:xfrm>
          <a:off x="700214" y="7147662"/>
          <a:ext cx="2736000" cy="4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00">
                  <a:extLst>
                    <a:ext uri="{9D8B030D-6E8A-4147-A177-3AD203B41FA5}">
                      <a16:colId xmlns:a16="http://schemas.microsoft.com/office/drawing/2014/main" val="281176909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作業場や通路以外の障害物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車止め等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につまずいて転倒</a:t>
                      </a:r>
                    </a:p>
                  </a:txBody>
                  <a:tcPr marL="72000" marR="72000" marT="360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8224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8830"/>
                  </a:ext>
                </a:extLst>
              </a:tr>
            </a:tbl>
          </a:graphicData>
        </a:graphic>
      </p:graphicFrame>
      <p:graphicFrame>
        <p:nvGraphicFramePr>
          <p:cNvPr id="107" name="表 12">
            <a:extLst>
              <a:ext uri="{FF2B5EF4-FFF2-40B4-BE49-F238E27FC236}">
                <a16:creationId xmlns:a16="http://schemas.microsoft.com/office/drawing/2014/main" id="{59084E32-37F3-444B-9D83-DF752BD08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596758"/>
              </p:ext>
            </p:extLst>
          </p:nvPr>
        </p:nvGraphicFramePr>
        <p:xfrm>
          <a:off x="700214" y="7693139"/>
          <a:ext cx="2736000" cy="4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00">
                  <a:extLst>
                    <a:ext uri="{9D8B030D-6E8A-4147-A177-3AD203B41FA5}">
                      <a16:colId xmlns:a16="http://schemas.microsoft.com/office/drawing/2014/main" val="281176909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</a:rPr>
                        <a:t>設備、什器に足を引っかけて転倒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R="72000" marT="360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8224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8830"/>
                  </a:ext>
                </a:extLst>
              </a:tr>
            </a:tbl>
          </a:graphicData>
        </a:graphic>
      </p:graphicFrame>
      <p:graphicFrame>
        <p:nvGraphicFramePr>
          <p:cNvPr id="108" name="表 12">
            <a:extLst>
              <a:ext uri="{FF2B5EF4-FFF2-40B4-BE49-F238E27FC236}">
                <a16:creationId xmlns:a16="http://schemas.microsoft.com/office/drawing/2014/main" id="{E308F397-55FB-437C-B324-CCB5F20D8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195710"/>
              </p:ext>
            </p:extLst>
          </p:nvPr>
        </p:nvGraphicFramePr>
        <p:xfrm>
          <a:off x="700214" y="5355173"/>
          <a:ext cx="2736000" cy="56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00">
                  <a:extLst>
                    <a:ext uri="{9D8B030D-6E8A-4147-A177-3AD203B41FA5}">
                      <a16:colId xmlns:a16="http://schemas.microsoft.com/office/drawing/2014/main" val="281176909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kumimoji="1" lang="ja-JP" altLang="en-US" sz="900" dirty="0">
                          <a:solidFill>
                            <a:srgbClr val="FF0000"/>
                          </a:solidFill>
                        </a:rPr>
                        <a:t>何も無いところでつまずいて転倒、足がもつれて転倒　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※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記入してください</a:t>
                      </a:r>
                    </a:p>
                  </a:txBody>
                  <a:tcPr marL="72000" marR="72000" marT="360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8224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kumimoji="1" lang="ja-JP" altLang="en-US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8830"/>
                  </a:ext>
                </a:extLst>
              </a:tr>
            </a:tbl>
          </a:graphicData>
        </a:graphic>
      </p:graphicFrame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BD690C18-1B1E-48C5-98EF-CFFA458CFF12}"/>
              </a:ext>
            </a:extLst>
          </p:cNvPr>
          <p:cNvSpPr txBox="1"/>
          <p:nvPr/>
        </p:nvSpPr>
        <p:spPr>
          <a:xfrm>
            <a:off x="5292361" y="9350140"/>
            <a:ext cx="833663" cy="241980"/>
          </a:xfrm>
          <a:prstGeom prst="rect">
            <a:avLst/>
          </a:prstGeom>
          <a:noFill/>
        </p:spPr>
        <p:txBody>
          <a:bodyPr wrap="square" lIns="108000" tIns="72000" rIns="108000">
            <a:spAutoFit/>
          </a:bodyPr>
          <a:lstStyle/>
          <a:p>
            <a:pPr algn="ctr"/>
            <a:r>
              <a: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ロコチェック</a:t>
            </a:r>
            <a:endParaRPr kumimoji="1" lang="en-US" altLang="ja-JP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CCFBCF05-26BB-444F-9934-3E615DCDCD3F}"/>
              </a:ext>
            </a:extLst>
          </p:cNvPr>
          <p:cNvSpPr txBox="1"/>
          <p:nvPr/>
        </p:nvSpPr>
        <p:spPr>
          <a:xfrm>
            <a:off x="6252163" y="9350140"/>
            <a:ext cx="679774" cy="303536"/>
          </a:xfrm>
          <a:prstGeom prst="rect">
            <a:avLst/>
          </a:prstGeom>
          <a:noFill/>
        </p:spPr>
        <p:txBody>
          <a:bodyPr wrap="square" lIns="108000" tIns="72000" rIns="108000">
            <a:spAutoFit/>
          </a:bodyPr>
          <a:lstStyle/>
          <a:p>
            <a:pPr algn="ctr"/>
            <a:r>
              <a:rPr kumimoji="1" lang="ja-JP" altLang="en-US" sz="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内閣府</a:t>
            </a:r>
            <a:endParaRPr kumimoji="1" lang="en-US" altLang="ja-JP" sz="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ウェブサイト</a:t>
            </a:r>
            <a:endParaRPr kumimoji="1" lang="en-US" altLang="ja-JP" sz="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463386" y="3586441"/>
            <a:ext cx="14126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50</a:t>
            </a:r>
            <a:r>
              <a:rPr kumimoji="1" lang="ja-JP" altLang="en-US" sz="1100" dirty="0"/>
              <a:t>歳以上が</a:t>
            </a:r>
            <a:r>
              <a:rPr kumimoji="1" lang="en-US" altLang="ja-JP" sz="1100" dirty="0"/>
              <a:t>73</a:t>
            </a:r>
            <a:r>
              <a:rPr kumimoji="1" lang="ja-JP" altLang="en-US" sz="1100" dirty="0"/>
              <a:t>％を占める</a:t>
            </a:r>
            <a:endParaRPr kumimoji="1" lang="en-US" altLang="ja-JP" sz="11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760410" y="4152425"/>
            <a:ext cx="17506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/>
              <a:t>通路等を歩行する時、</a:t>
            </a:r>
            <a:endParaRPr kumimoji="1" lang="en-US" altLang="ja-JP" sz="1100" dirty="0"/>
          </a:p>
          <a:p>
            <a:r>
              <a:rPr kumimoji="1" lang="ja-JP" altLang="en-US" sz="1100" dirty="0"/>
              <a:t>風雨等の滑りやすい</a:t>
            </a:r>
            <a:endParaRPr kumimoji="1" lang="en-US" altLang="ja-JP" sz="1100" dirty="0"/>
          </a:p>
          <a:p>
            <a:r>
              <a:rPr kumimoji="1" lang="ja-JP" altLang="en-US" sz="1100" dirty="0"/>
              <a:t>環境、身近なものに</a:t>
            </a:r>
            <a:endParaRPr kumimoji="1" lang="en-US" altLang="ja-JP" sz="1100" dirty="0"/>
          </a:p>
          <a:p>
            <a:r>
              <a:rPr kumimoji="1" lang="ja-JP" altLang="en-US" sz="1100" dirty="0"/>
              <a:t>つまずくこと等に注意</a:t>
            </a:r>
            <a:endParaRPr kumimoji="1" lang="en-US" altLang="ja-JP" sz="1100" dirty="0"/>
          </a:p>
          <a:p>
            <a:r>
              <a:rPr kumimoji="1" lang="ja-JP" altLang="en-US" sz="1200" dirty="0"/>
              <a:t>　</a:t>
            </a:r>
          </a:p>
        </p:txBody>
      </p:sp>
      <p:graphicFrame>
        <p:nvGraphicFramePr>
          <p:cNvPr id="56" name="グラフ 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1950623"/>
              </p:ext>
            </p:extLst>
          </p:nvPr>
        </p:nvGraphicFramePr>
        <p:xfrm>
          <a:off x="4155545" y="3297151"/>
          <a:ext cx="3238500" cy="2471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2C9F8195-9B44-A029-42AB-1A887777289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3067" y="1995413"/>
            <a:ext cx="3098047" cy="149178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0C2086F-AC6A-683D-E68B-7BF824A9C7D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24525" y="3205219"/>
            <a:ext cx="3224360" cy="221491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3479CD9-54CC-4C8D-C63F-F8A7828127E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736" y="3337861"/>
            <a:ext cx="3572271" cy="243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29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386</Words>
  <PresentationFormat>A4 210 x 297 mm</PresentationFormat>
  <Paragraphs>48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メイリオ</vt:lpstr>
      <vt:lpstr>Arial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