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23609300" cy="333756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996" y="3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原 佳佑(nakahara-keisuke.jd5)" userId="0bafda31-2efb-45a2-a4e4-f3213d47d43d" providerId="ADAL" clId="{B06B79C1-EE2A-4643-B1FE-1DE1B8F910F9}"/>
    <pc:docChg chg="undo custSel modSld">
      <pc:chgData name="中原 佳佑(nakahara-keisuke.jd5)" userId="0bafda31-2efb-45a2-a4e4-f3213d47d43d" providerId="ADAL" clId="{B06B79C1-EE2A-4643-B1FE-1DE1B8F910F9}" dt="2025-08-25T04:01:42.184" v="190" actId="20577"/>
      <pc:docMkLst>
        <pc:docMk/>
      </pc:docMkLst>
      <pc:sldChg chg="modSp mod">
        <pc:chgData name="中原 佳佑(nakahara-keisuke.jd5)" userId="0bafda31-2efb-45a2-a4e4-f3213d47d43d" providerId="ADAL" clId="{B06B79C1-EE2A-4643-B1FE-1DE1B8F910F9}" dt="2025-08-25T04:01:42.184" v="190" actId="20577"/>
        <pc:sldMkLst>
          <pc:docMk/>
          <pc:sldMk cId="0" sldId="256"/>
        </pc:sldMkLst>
        <pc:spChg chg="mod">
          <ac:chgData name="中原 佳佑(nakahara-keisuke.jd5)" userId="0bafda31-2efb-45a2-a4e4-f3213d47d43d" providerId="ADAL" clId="{B06B79C1-EE2A-4643-B1FE-1DE1B8F910F9}" dt="2025-08-25T04:01:35.560" v="188" actId="20577"/>
          <ac:spMkLst>
            <pc:docMk/>
            <pc:sldMk cId="0" sldId="256"/>
            <ac:spMk id="3" creationId="{00000000-0000-0000-0000-000000000000}"/>
          </ac:spMkLst>
        </pc:spChg>
        <pc:spChg chg="mod">
          <ac:chgData name="中原 佳佑(nakahara-keisuke.jd5)" userId="0bafda31-2efb-45a2-a4e4-f3213d47d43d" providerId="ADAL" clId="{B06B79C1-EE2A-4643-B1FE-1DE1B8F910F9}" dt="2025-08-25T02:49:29.494" v="32" actId="27636"/>
          <ac:spMkLst>
            <pc:docMk/>
            <pc:sldMk cId="0" sldId="256"/>
            <ac:spMk id="4" creationId="{00000000-0000-0000-0000-000000000000}"/>
          </ac:spMkLst>
        </pc:spChg>
        <pc:spChg chg="mod">
          <ac:chgData name="中原 佳佑(nakahara-keisuke.jd5)" userId="0bafda31-2efb-45a2-a4e4-f3213d47d43d" providerId="ADAL" clId="{B06B79C1-EE2A-4643-B1FE-1DE1B8F910F9}" dt="2025-08-25T02:56:55.156" v="180" actId="27636"/>
          <ac:spMkLst>
            <pc:docMk/>
            <pc:sldMk cId="0" sldId="256"/>
            <ac:spMk id="5" creationId="{00000000-0000-0000-0000-000000000000}"/>
          </ac:spMkLst>
        </pc:spChg>
        <pc:spChg chg="mod">
          <ac:chgData name="中原 佳佑(nakahara-keisuke.jd5)" userId="0bafda31-2efb-45a2-a4e4-f3213d47d43d" providerId="ADAL" clId="{B06B79C1-EE2A-4643-B1FE-1DE1B8F910F9}" dt="2025-08-25T02:53:46.084" v="85" actId="2711"/>
          <ac:spMkLst>
            <pc:docMk/>
            <pc:sldMk cId="0" sldId="256"/>
            <ac:spMk id="6" creationId="{00000000-0000-0000-0000-000000000000}"/>
          </ac:spMkLst>
        </pc:spChg>
        <pc:spChg chg="mod">
          <ac:chgData name="中原 佳佑(nakahara-keisuke.jd5)" userId="0bafda31-2efb-45a2-a4e4-f3213d47d43d" providerId="ADAL" clId="{B06B79C1-EE2A-4643-B1FE-1DE1B8F910F9}" dt="2025-08-25T02:57:39.847" v="186" actId="27636"/>
          <ac:spMkLst>
            <pc:docMk/>
            <pc:sldMk cId="0" sldId="256"/>
            <ac:spMk id="7" creationId="{00000000-0000-0000-0000-000000000000}"/>
          </ac:spMkLst>
        </pc:spChg>
        <pc:spChg chg="mod">
          <ac:chgData name="中原 佳佑(nakahara-keisuke.jd5)" userId="0bafda31-2efb-45a2-a4e4-f3213d47d43d" providerId="ADAL" clId="{B06B79C1-EE2A-4643-B1FE-1DE1B8F910F9}" dt="2025-08-25T02:55:24.562" v="109" actId="179"/>
          <ac:spMkLst>
            <pc:docMk/>
            <pc:sldMk cId="0" sldId="256"/>
            <ac:spMk id="8" creationId="{00000000-0000-0000-0000-000000000000}"/>
          </ac:spMkLst>
        </pc:spChg>
        <pc:spChg chg="mod">
          <ac:chgData name="中原 佳佑(nakahara-keisuke.jd5)" userId="0bafda31-2efb-45a2-a4e4-f3213d47d43d" providerId="ADAL" clId="{B06B79C1-EE2A-4643-B1FE-1DE1B8F910F9}" dt="2025-08-25T02:56:27.525" v="174" actId="1076"/>
          <ac:spMkLst>
            <pc:docMk/>
            <pc:sldMk cId="0" sldId="256"/>
            <ac:spMk id="9" creationId="{00000000-0000-0000-0000-000000000000}"/>
          </ac:spMkLst>
        </pc:spChg>
        <pc:spChg chg="mod">
          <ac:chgData name="中原 佳佑(nakahara-keisuke.jd5)" userId="0bafda31-2efb-45a2-a4e4-f3213d47d43d" providerId="ADAL" clId="{B06B79C1-EE2A-4643-B1FE-1DE1B8F910F9}" dt="2025-08-25T02:55:59.474" v="116" actId="12"/>
          <ac:spMkLst>
            <pc:docMk/>
            <pc:sldMk cId="0" sldId="256"/>
            <ac:spMk id="10" creationId="{00000000-0000-0000-0000-000000000000}"/>
          </ac:spMkLst>
        </pc:spChg>
        <pc:spChg chg="mod">
          <ac:chgData name="中原 佳佑(nakahara-keisuke.jd5)" userId="0bafda31-2efb-45a2-a4e4-f3213d47d43d" providerId="ADAL" clId="{B06B79C1-EE2A-4643-B1FE-1DE1B8F910F9}" dt="2025-08-25T04:01:42.184" v="190" actId="20577"/>
          <ac:spMkLst>
            <pc:docMk/>
            <pc:sldMk cId="0" sldId="256"/>
            <ac:spMk id="12" creationId="{00000000-0000-0000-0000-000000000000}"/>
          </ac:spMkLst>
        </pc:spChg>
      </pc:sldChg>
    </pc:docChg>
  </pc:docChgLst>
  <pc:docChgLst>
    <pc:chgData name="中原 佳佑(nakahara-keisuke.jd5)" userId="0bafda31-2efb-45a2-a4e4-f3213d47d43d" providerId="ADAL" clId="{F71D114F-C192-44BA-B84D-4B3C7068BD24}"/>
    <pc:docChg chg="undo custSel modSld">
      <pc:chgData name="中原 佳佑(nakahara-keisuke.jd5)" userId="0bafda31-2efb-45a2-a4e4-f3213d47d43d" providerId="ADAL" clId="{F71D114F-C192-44BA-B84D-4B3C7068BD24}" dt="2025-08-26T05:27:57.985" v="43" actId="179"/>
      <pc:docMkLst>
        <pc:docMk/>
      </pc:docMkLst>
      <pc:sldChg chg="modSp mod">
        <pc:chgData name="中原 佳佑(nakahara-keisuke.jd5)" userId="0bafda31-2efb-45a2-a4e4-f3213d47d43d" providerId="ADAL" clId="{F71D114F-C192-44BA-B84D-4B3C7068BD24}" dt="2025-08-26T05:27:57.985" v="43" actId="179"/>
        <pc:sldMkLst>
          <pc:docMk/>
          <pc:sldMk cId="0" sldId="256"/>
        </pc:sldMkLst>
        <pc:spChg chg="mod">
          <ac:chgData name="中原 佳佑(nakahara-keisuke.jd5)" userId="0bafda31-2efb-45a2-a4e4-f3213d47d43d" providerId="ADAL" clId="{F71D114F-C192-44BA-B84D-4B3C7068BD24}" dt="2025-08-26T05:27:29.028" v="36" actId="14100"/>
          <ac:spMkLst>
            <pc:docMk/>
            <pc:sldMk cId="0" sldId="256"/>
            <ac:spMk id="5" creationId="{00000000-0000-0000-0000-000000000000}"/>
          </ac:spMkLst>
        </pc:spChg>
        <pc:spChg chg="mod">
          <ac:chgData name="中原 佳佑(nakahara-keisuke.jd5)" userId="0bafda31-2efb-45a2-a4e4-f3213d47d43d" providerId="ADAL" clId="{F71D114F-C192-44BA-B84D-4B3C7068BD24}" dt="2025-08-26T05:27:57.985" v="43" actId="179"/>
          <ac:spMkLst>
            <pc:docMk/>
            <pc:sldMk cId="0" sldId="256"/>
            <ac:spMk id="6" creationId="{00000000-0000-0000-0000-000000000000}"/>
          </ac:spMkLst>
        </pc:spChg>
        <pc:spChg chg="mod">
          <ac:chgData name="中原 佳佑(nakahara-keisuke.jd5)" userId="0bafda31-2efb-45a2-a4e4-f3213d47d43d" providerId="ADAL" clId="{F71D114F-C192-44BA-B84D-4B3C7068BD24}" dt="2025-08-26T05:27:38.790" v="39" actId="1076"/>
          <ac:spMkLst>
            <pc:docMk/>
            <pc:sldMk cId="0" sldId="256"/>
            <ac:spMk id="7" creationId="{00000000-0000-0000-0000-000000000000}"/>
          </ac:spMkLst>
        </pc:spChg>
        <pc:spChg chg="mod">
          <ac:chgData name="中原 佳佑(nakahara-keisuke.jd5)" userId="0bafda31-2efb-45a2-a4e4-f3213d47d43d" providerId="ADAL" clId="{F71D114F-C192-44BA-B84D-4B3C7068BD24}" dt="2025-08-26T05:27:44.868" v="41" actId="1076"/>
          <ac:spMkLst>
            <pc:docMk/>
            <pc:sldMk cId="0" sldId="256"/>
            <ac:spMk id="8" creationId="{00000000-0000-0000-0000-000000000000}"/>
          </ac:spMkLst>
        </pc:spChg>
        <pc:spChg chg="ord">
          <ac:chgData name="中原 佳佑(nakahara-keisuke.jd5)" userId="0bafda31-2efb-45a2-a4e4-f3213d47d43d" providerId="ADAL" clId="{F71D114F-C192-44BA-B84D-4B3C7068BD24}" dt="2025-08-26T05:24:54.900" v="31" actId="166"/>
          <ac:spMkLst>
            <pc:docMk/>
            <pc:sldMk cId="0" sldId="256"/>
            <ac:spMk id="9" creationId="{00000000-0000-0000-0000-000000000000}"/>
          </ac:spMkLst>
        </pc:spChg>
        <pc:spChg chg="mod">
          <ac:chgData name="中原 佳佑(nakahara-keisuke.jd5)" userId="0bafda31-2efb-45a2-a4e4-f3213d47d43d" providerId="ADAL" clId="{F71D114F-C192-44BA-B84D-4B3C7068BD24}" dt="2025-08-26T05:25:15.958" v="34" actId="14100"/>
          <ac:spMkLst>
            <pc:docMk/>
            <pc:sldMk cId="0" sldId="256"/>
            <ac:spMk id="10" creationId="{00000000-0000-0000-0000-000000000000}"/>
          </ac:spMkLst>
        </pc:spChg>
        <pc:spChg chg="mod ord">
          <ac:chgData name="中原 佳佑(nakahara-keisuke.jd5)" userId="0bafda31-2efb-45a2-a4e4-f3213d47d43d" providerId="ADAL" clId="{F71D114F-C192-44BA-B84D-4B3C7068BD24}" dt="2025-08-26T05:27:48.059" v="42" actId="1076"/>
          <ac:spMkLst>
            <pc:docMk/>
            <pc:sldMk cId="0" sldId="256"/>
            <ac:spMk id="11" creationId="{00000000-0000-0000-0000-000000000000}"/>
          </ac:spMkLst>
        </pc:spChg>
        <pc:picChg chg="ord">
          <ac:chgData name="中原 佳佑(nakahara-keisuke.jd5)" userId="0bafda31-2efb-45a2-a4e4-f3213d47d43d" providerId="ADAL" clId="{F71D114F-C192-44BA-B84D-4B3C7068BD24}" dt="2025-08-26T05:24:54.900" v="31" actId="166"/>
          <ac:picMkLst>
            <pc:docMk/>
            <pc:sldMk cId="0" sldId="256"/>
            <ac:picMk id="2" creationId="{00000000-0000-0000-0000-000000000000}"/>
          </ac:picMkLst>
        </pc:pic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https://part-tanjikan.mhlw.go.jp/" TargetMode="External" Type="http://schemas.openxmlformats.org/officeDocument/2006/relationships/hyperlink"/><Relationship Id="rId3" Target="https://www.mhlw.go.jp/stf/seisakunitsuite/bunya/0000144972.html" TargetMode="External" Type="http://schemas.openxmlformats.org/officeDocument/2006/relationships/hyperlink"/><Relationship Id="rId4" Target="../media/image1.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8458200" y="1112520"/>
            <a:ext cx="13030200" cy="621792"/>
          </a:xfrm>
          <a:prstGeom prst="rect">
            <a:avLst/>
          </a:prstGeom>
          <a:solidFill>
            <a:srgbClr val="FFFFFF"/>
          </a:solidFill>
        </p:spPr>
        <p:txBody>
          <a:bodyPr lIns="0" tIns="0" rIns="0" bIns="0">
            <a:normAutofit fontScale="82500" lnSpcReduction="10000"/>
          </a:bodyPr>
          <a:lstStyle/>
          <a:p>
            <a:pPr indent="0" algn="r"/>
            <a:r>
              <a:rPr lang="en-US" sz="3200" dirty="0">
                <a:latin typeface="Arial"/>
              </a:rPr>
              <a:t>2025</a:t>
            </a:r>
            <a:r>
              <a:rPr lang="en-US" sz="3900" dirty="0">
                <a:latin typeface="MS Mincho"/>
              </a:rPr>
              <a:t>－パ・有法＿茨城労働局 </a:t>
            </a:r>
            <a:r>
              <a:rPr lang="ja" sz="3900" dirty="0">
                <a:latin typeface="MS Mincho"/>
                <a:ea typeface="MS Mincho"/>
              </a:rPr>
              <a:t>雇用環境・均等室 作成 －広報原稿例－</a:t>
            </a:r>
          </a:p>
        </p:txBody>
      </p:sp>
      <p:sp>
        <p:nvSpPr>
          <p:cNvPr id="4" name="正方形/長方形 3"/>
          <p:cNvSpPr/>
          <p:nvPr/>
        </p:nvSpPr>
        <p:spPr>
          <a:xfrm>
            <a:off x="5797296" y="3447288"/>
            <a:ext cx="12015216" cy="883920"/>
          </a:xfrm>
          <a:prstGeom prst="rect">
            <a:avLst/>
          </a:prstGeom>
          <a:solidFill>
            <a:srgbClr val="FFFFFF"/>
          </a:solidFill>
        </p:spPr>
        <p:txBody>
          <a:bodyPr lIns="0" tIns="0" rIns="0" bIns="0">
            <a:normAutofit fontScale="82500" lnSpcReduction="10000"/>
          </a:bodyPr>
          <a:lstStyle/>
          <a:p>
            <a:pPr indent="0" algn="ctr"/>
            <a:r>
              <a:rPr lang="en-US" sz="4700" b="1">
                <a:latin typeface="MS Mincho"/>
              </a:rPr>
              <a:t>◆パート・有期雇用労働法に関する 広報原稿例◆</a:t>
            </a:r>
          </a:p>
        </p:txBody>
      </p:sp>
      <p:sp>
        <p:nvSpPr>
          <p:cNvPr id="5" name="正方形/長方形 4"/>
          <p:cNvSpPr/>
          <p:nvPr/>
        </p:nvSpPr>
        <p:spPr>
          <a:xfrm>
            <a:off x="2124456" y="4901184"/>
            <a:ext cx="8791194" cy="710184"/>
          </a:xfrm>
          <a:prstGeom prst="rect">
            <a:avLst/>
          </a:prstGeom>
          <a:solidFill>
            <a:srgbClr val="FFFFFF"/>
          </a:solidFill>
        </p:spPr>
        <p:txBody>
          <a:bodyPr lIns="0" tIns="0" rIns="0" bIns="0">
            <a:noAutofit/>
          </a:bodyPr>
          <a:lstStyle/>
          <a:p>
            <a:pPr indent="0"/>
            <a:r>
              <a:rPr lang="en-US" sz="3600" dirty="0">
                <a:latin typeface="MS Mincho"/>
              </a:rPr>
              <a:t>１.【広報原稿例：簡易版】文字数：</a:t>
            </a:r>
            <a:r>
              <a:rPr lang="en-US" sz="3600" dirty="0">
                <a:latin typeface="Arial"/>
              </a:rPr>
              <a:t>175</a:t>
            </a:r>
            <a:r>
              <a:rPr lang="en-US" sz="3600" dirty="0">
                <a:latin typeface="MS Mincho"/>
              </a:rPr>
              <a:t>字</a:t>
            </a:r>
          </a:p>
        </p:txBody>
      </p:sp>
      <p:sp>
        <p:nvSpPr>
          <p:cNvPr id="6" name="正方形/長方形 5"/>
          <p:cNvSpPr/>
          <p:nvPr/>
        </p:nvSpPr>
        <p:spPr>
          <a:xfrm>
            <a:off x="2441448" y="5753862"/>
            <a:ext cx="19043904" cy="4703064"/>
          </a:xfrm>
          <a:prstGeom prst="rect">
            <a:avLst/>
          </a:prstGeom>
          <a:solidFill>
            <a:srgbClr val="FFFFFF"/>
          </a:solidFill>
          <a:ln>
            <a:solidFill>
              <a:schemeClr val="tx1"/>
            </a:solidFill>
          </a:ln>
        </p:spPr>
        <p:txBody>
          <a:bodyPr lIns="0" tIns="0" rIns="0" bIns="0">
            <a:normAutofit fontScale="97500"/>
          </a:bodyPr>
          <a:lstStyle/>
          <a:p>
            <a:pPr marR="138752" indent="0" algn="ctr"/>
            <a:r>
              <a:rPr lang="ja" sz="4000" b="1" dirty="0">
                <a:latin typeface="MS Mincho"/>
                <a:ea typeface="MS Mincho"/>
              </a:rPr>
              <a:t>事業主の皆さま、パートタイム・有期雇用労働法の対応は</a:t>
            </a:r>
            <a:r>
              <a:rPr lang="ja-JP" altLang="en-US" sz="4000" b="1" dirty="0">
                <a:latin typeface="MS Mincho"/>
                <a:ea typeface="MS Mincho"/>
              </a:rPr>
              <a:t>十分</a:t>
            </a:r>
            <a:r>
              <a:rPr lang="ja" sz="4000" b="1" dirty="0">
                <a:latin typeface="MS Mincho"/>
                <a:ea typeface="MS Mincho"/>
              </a:rPr>
              <a:t>ですか？</a:t>
            </a:r>
            <a:endParaRPr lang="en-US" altLang="ja" sz="4000" b="1" dirty="0">
              <a:latin typeface="MS Mincho"/>
              <a:ea typeface="MS Mincho"/>
            </a:endParaRPr>
          </a:p>
          <a:p>
            <a:pPr marR="138752" indent="0" algn="ctr"/>
            <a:endParaRPr lang="ja" sz="4000" b="1" dirty="0">
              <a:latin typeface="MS Mincho"/>
              <a:ea typeface="MS Mincho"/>
            </a:endParaRPr>
          </a:p>
          <a:p>
            <a:pPr indent="0">
              <a:spcAft>
                <a:spcPts val="280"/>
              </a:spcAft>
            </a:pPr>
            <a:r>
              <a:rPr lang="ja-JP" altLang="en-US" sz="3600" dirty="0">
                <a:latin typeface="MS Mincho"/>
                <a:ea typeface="MS Mincho"/>
              </a:rPr>
              <a:t>　</a:t>
            </a:r>
            <a:r>
              <a:rPr lang="ja" sz="3600" dirty="0">
                <a:latin typeface="MS Mincho"/>
                <a:ea typeface="MS Mincho"/>
              </a:rPr>
              <a:t>同一企業内における正社員と非正規社員の間の不合理な待遇差が禁止されています。</a:t>
            </a:r>
          </a:p>
          <a:p>
            <a:pPr indent="0">
              <a:spcAft>
                <a:spcPts val="280"/>
              </a:spcAft>
            </a:pPr>
            <a:r>
              <a:rPr lang="ja-JP" altLang="en-US" sz="3600" dirty="0">
                <a:latin typeface="MS Mincho"/>
              </a:rPr>
              <a:t>　</a:t>
            </a:r>
            <a:r>
              <a:rPr lang="en-US" sz="3600" dirty="0">
                <a:latin typeface="MS Mincho"/>
              </a:rPr>
              <a:t>「</a:t>
            </a:r>
            <a:r>
              <a:rPr lang="en-US" sz="3600" dirty="0" err="1">
                <a:latin typeface="ＭＳ 明朝" panose="02020609040205080304" pitchFamily="17" charset="-128"/>
                <a:ea typeface="ＭＳ 明朝" panose="02020609040205080304" pitchFamily="17" charset="-128"/>
              </a:rPr>
              <a:t>多様な働き方の</a:t>
            </a:r>
            <a:r>
              <a:rPr lang="ja-JP" altLang="en-US" sz="3600" dirty="0">
                <a:latin typeface="ＭＳ 明朝" panose="02020609040205080304" pitchFamily="17" charset="-128"/>
                <a:ea typeface="ＭＳ 明朝" panose="02020609040205080304" pitchFamily="17" charset="-128"/>
              </a:rPr>
              <a:t>実現</a:t>
            </a:r>
            <a:r>
              <a:rPr lang="en-US" sz="3600" dirty="0" err="1">
                <a:latin typeface="ＭＳ 明朝" panose="02020609040205080304" pitchFamily="17" charset="-128"/>
                <a:ea typeface="ＭＳ 明朝" panose="02020609040205080304" pitchFamily="17" charset="-128"/>
              </a:rPr>
              <a:t>応援サイト</a:t>
            </a:r>
            <a:r>
              <a:rPr lang="en-US" sz="3600" dirty="0">
                <a:latin typeface="MS Mincho"/>
              </a:rPr>
              <a:t>」(</a:t>
            </a:r>
            <a:r>
              <a:rPr lang="en-US" sz="3400" dirty="0">
                <a:latin typeface="Arial"/>
                <a:hlinkClick r:id="rId2"/>
              </a:rPr>
              <a:t>https://part-tanjikan.mhlw.go.jp/</a:t>
            </a:r>
            <a:r>
              <a:rPr lang="en-US" sz="3400" dirty="0">
                <a:latin typeface="Arial"/>
              </a:rPr>
              <a:t>)</a:t>
            </a:r>
            <a:r>
              <a:rPr lang="en-US" sz="3600" dirty="0" err="1">
                <a:latin typeface="MS Mincho"/>
              </a:rPr>
              <a:t>では</a:t>
            </a:r>
            <a:r>
              <a:rPr lang="en-US" sz="3600" dirty="0" err="1">
                <a:solidFill>
                  <a:srgbClr val="333333"/>
                </a:solidFill>
                <a:latin typeface="MS Mincho"/>
              </a:rPr>
              <a:t>パートタイム・有期雇</a:t>
            </a:r>
            <a:r>
              <a:rPr lang="ja" sz="3600" dirty="0">
                <a:solidFill>
                  <a:srgbClr val="333333"/>
                </a:solidFill>
                <a:latin typeface="MS Mincho"/>
                <a:ea typeface="MS Mincho"/>
              </a:rPr>
              <a:t>用労働者の待遇改善や、正社員の働き方の多様化に役立つ情報を掲載しています</a:t>
            </a:r>
            <a:r>
              <a:rPr lang="ja" sz="3600" dirty="0">
                <a:latin typeface="MS Mincho"/>
                <a:ea typeface="MS Mincho"/>
              </a:rPr>
              <a:t>社内の体制整備にお役立てください。</a:t>
            </a:r>
            <a:endParaRPr lang="en-US" altLang="ja" sz="3600" dirty="0">
              <a:latin typeface="MS Mincho"/>
              <a:ea typeface="MS Mincho"/>
            </a:endParaRPr>
          </a:p>
          <a:p>
            <a:pPr indent="0">
              <a:spcAft>
                <a:spcPts val="280"/>
              </a:spcAft>
            </a:pPr>
            <a:endParaRPr lang="ja" sz="3600" dirty="0">
              <a:latin typeface="MS Mincho"/>
              <a:ea typeface="MS Mincho"/>
            </a:endParaRPr>
          </a:p>
          <a:p>
            <a:pPr algn="r"/>
            <a:r>
              <a:rPr lang="en-US" sz="3600" dirty="0">
                <a:latin typeface="MS Mincho"/>
              </a:rPr>
              <a:t>【</a:t>
            </a:r>
            <a:r>
              <a:rPr lang="en-US" sz="3600" dirty="0" err="1">
                <a:latin typeface="MS Mincho"/>
              </a:rPr>
              <a:t>問い合わせ先】茨城労働局雇用環境・均等室</a:t>
            </a:r>
            <a:r>
              <a:rPr lang="en-US" sz="3600" dirty="0">
                <a:latin typeface="MS Mincho"/>
              </a:rPr>
              <a:t>　TEL </a:t>
            </a:r>
            <a:r>
              <a:rPr lang="en-US" sz="3400" dirty="0">
                <a:latin typeface="Arial"/>
              </a:rPr>
              <a:t>029-277-8295</a:t>
            </a:r>
          </a:p>
        </p:txBody>
      </p:sp>
      <p:sp>
        <p:nvSpPr>
          <p:cNvPr id="7" name="正方形/長方形 6"/>
          <p:cNvSpPr/>
          <p:nvPr/>
        </p:nvSpPr>
        <p:spPr>
          <a:xfrm>
            <a:off x="2124456" y="12095607"/>
            <a:ext cx="8791194" cy="710184"/>
          </a:xfrm>
          <a:prstGeom prst="rect">
            <a:avLst/>
          </a:prstGeom>
          <a:solidFill>
            <a:srgbClr val="FFFFFF"/>
          </a:solidFill>
        </p:spPr>
        <p:txBody>
          <a:bodyPr lIns="0" tIns="0" rIns="0" bIns="0">
            <a:noAutofit/>
          </a:bodyPr>
          <a:lstStyle/>
          <a:p>
            <a:pPr indent="0"/>
            <a:r>
              <a:rPr lang="en-US" sz="3600" dirty="0">
                <a:latin typeface="MS Mincho"/>
              </a:rPr>
              <a:t>２.【広報原稿例：詳細版】文字数：</a:t>
            </a:r>
            <a:r>
              <a:rPr lang="en-US" sz="3600" dirty="0">
                <a:latin typeface="Arial"/>
              </a:rPr>
              <a:t>338</a:t>
            </a:r>
            <a:r>
              <a:rPr lang="en-US" sz="3600" dirty="0">
                <a:latin typeface="MS Mincho"/>
              </a:rPr>
              <a:t>字</a:t>
            </a:r>
          </a:p>
        </p:txBody>
      </p:sp>
      <p:sp>
        <p:nvSpPr>
          <p:cNvPr id="8" name="正方形/長方形 7"/>
          <p:cNvSpPr/>
          <p:nvPr/>
        </p:nvSpPr>
        <p:spPr>
          <a:xfrm>
            <a:off x="2441448" y="12920472"/>
            <a:ext cx="19046952" cy="13959078"/>
          </a:xfrm>
          <a:prstGeom prst="rect">
            <a:avLst/>
          </a:prstGeom>
          <a:solidFill>
            <a:srgbClr val="FFFFFF"/>
          </a:solidFill>
          <a:ln>
            <a:solidFill>
              <a:schemeClr val="tx1"/>
            </a:solidFill>
          </a:ln>
        </p:spPr>
        <p:txBody>
          <a:bodyPr lIns="0" tIns="0" rIns="0" bIns="0">
            <a:normAutofit fontScale="97500"/>
          </a:bodyPr>
          <a:lstStyle/>
          <a:p>
            <a:pPr marR="141800" indent="0" algn="ctr"/>
            <a:r>
              <a:rPr lang="ja" sz="4000" b="1" dirty="0">
                <a:latin typeface="MS Mincho"/>
                <a:ea typeface="MS Mincho"/>
              </a:rPr>
              <a:t>パートタイム・有期雇用労働法が施行されています</a:t>
            </a:r>
          </a:p>
          <a:p>
            <a:pPr indent="0">
              <a:spcAft>
                <a:spcPts val="280"/>
              </a:spcAft>
            </a:pPr>
            <a:r>
              <a:rPr lang="en-US" sz="3600" dirty="0">
                <a:latin typeface="MS Mincho"/>
              </a:rPr>
              <a:t>～</a:t>
            </a:r>
            <a:r>
              <a:rPr lang="en-US" sz="3600" dirty="0" err="1">
                <a:latin typeface="MS Mincho"/>
              </a:rPr>
              <a:t>全ての企業に同一企業内における正社員と非正規社員の間の不合理な待遇差が禁止されています</a:t>
            </a:r>
            <a:r>
              <a:rPr lang="en-US" sz="3600" dirty="0">
                <a:latin typeface="MS Mincho"/>
              </a:rPr>
              <a:t>～</a:t>
            </a:r>
          </a:p>
          <a:p>
            <a:pPr indent="0">
              <a:spcAft>
                <a:spcPts val="280"/>
              </a:spcAft>
            </a:pPr>
            <a:r>
              <a:rPr lang="en-US" sz="3600" dirty="0">
                <a:latin typeface="MS Mincho"/>
              </a:rPr>
              <a:t>１.不合理な待遇差の禁止</a:t>
            </a:r>
          </a:p>
          <a:p>
            <a:pPr indent="533400">
              <a:spcAft>
                <a:spcPts val="280"/>
              </a:spcAft>
            </a:pPr>
            <a:r>
              <a:rPr lang="en-US" sz="3600" dirty="0" err="1">
                <a:latin typeface="MS Mincho"/>
              </a:rPr>
              <a:t>同一企業内において、正社員と非正規社員との間で基本給や賞与などのあらゆる待遇</a:t>
            </a:r>
            <a:r>
              <a:rPr lang="ja" sz="3600" dirty="0">
                <a:latin typeface="MS Mincho"/>
                <a:ea typeface="MS Mincho"/>
              </a:rPr>
              <a:t>について、不合理な待遇差を設けることが禁止されています。</a:t>
            </a:r>
          </a:p>
          <a:p>
            <a:pPr indent="0">
              <a:spcAft>
                <a:spcPts val="280"/>
              </a:spcAft>
            </a:pPr>
            <a:r>
              <a:rPr lang="en-US" sz="3600" dirty="0">
                <a:latin typeface="MS Mincho"/>
              </a:rPr>
              <a:t>２.労働者に対する待遇に関する説明義務の強化</a:t>
            </a:r>
          </a:p>
          <a:p>
            <a:pPr indent="0" algn="r">
              <a:spcAft>
                <a:spcPts val="280"/>
              </a:spcAft>
            </a:pPr>
            <a:r>
              <a:rPr lang="ja" sz="3600" dirty="0">
                <a:latin typeface="MS Mincho"/>
                <a:ea typeface="MS Mincho"/>
              </a:rPr>
              <a:t>事業主は非正規社員から「正社員との待遇差の内容や理由」などについて求めがあった場合</a:t>
            </a:r>
          </a:p>
          <a:p>
            <a:pPr marL="370908" indent="12700"/>
            <a:r>
              <a:rPr lang="ja" sz="3600" dirty="0">
                <a:latin typeface="MS Mincho"/>
                <a:ea typeface="MS Mincho"/>
              </a:rPr>
              <a:t>は説明をしなければなりません。</a:t>
            </a:r>
          </a:p>
        </p:txBody>
      </p:sp>
      <p:sp>
        <p:nvSpPr>
          <p:cNvPr id="10" name="正方形/長方形 9"/>
          <p:cNvSpPr/>
          <p:nvPr/>
        </p:nvSpPr>
        <p:spPr>
          <a:xfrm>
            <a:off x="2628900" y="19290792"/>
            <a:ext cx="18859500" cy="2410968"/>
          </a:xfrm>
          <a:prstGeom prst="rect">
            <a:avLst/>
          </a:prstGeom>
          <a:solidFill>
            <a:srgbClr val="FFFFFF"/>
          </a:solidFill>
        </p:spPr>
        <p:txBody>
          <a:bodyPr lIns="0" tIns="0" rIns="0" bIns="0">
            <a:normAutofit fontScale="97500"/>
          </a:bodyPr>
          <a:lstStyle/>
          <a:p>
            <a:pPr marL="571500" indent="-571500">
              <a:buFont typeface="MS Mincho" panose="02020609040205080304" pitchFamily="17" charset="-128"/>
              <a:buChar char="※"/>
            </a:pPr>
            <a:r>
              <a:rPr lang="ja" sz="3900" dirty="0">
                <a:latin typeface="MS Mincho"/>
                <a:ea typeface="MS Mincho"/>
              </a:rPr>
              <a:t>厚生労働省ホームページ(「同一労働同一賃金特集ページ」)に、対応のための取組手順書や解説動画のほか、無料の相談機関や助成金などの支援策を掲載しています。</a:t>
            </a:r>
          </a:p>
          <a:p>
            <a:pPr indent="0" algn="r"/>
            <a:r>
              <a:rPr lang="en-US" sz="3900" dirty="0" err="1">
                <a:latin typeface="MS Mincho"/>
              </a:rPr>
              <a:t>サイト</a:t>
            </a:r>
            <a:r>
              <a:rPr lang="en-US" sz="3200" dirty="0" err="1">
                <a:latin typeface="Arial"/>
              </a:rPr>
              <a:t>URL</a:t>
            </a:r>
            <a:r>
              <a:rPr lang="en-US" sz="3200" dirty="0">
                <a:latin typeface="Arial"/>
              </a:rPr>
              <a:t>: </a:t>
            </a:r>
            <a:r>
              <a:rPr lang="en-US" sz="3200" dirty="0">
                <a:latin typeface="Arial"/>
                <a:hlinkClick r:id="rId3"/>
              </a:rPr>
              <a:t>https://www.mhlw.go.jp/stf/seisakunitsuite/bunya/0000144972.html</a:t>
            </a:r>
          </a:p>
        </p:txBody>
      </p:sp>
      <p:sp>
        <p:nvSpPr>
          <p:cNvPr id="12" name="正方形/長方形 11"/>
          <p:cNvSpPr/>
          <p:nvPr/>
        </p:nvSpPr>
        <p:spPr>
          <a:xfrm>
            <a:off x="2124456" y="30836616"/>
            <a:ext cx="13030200" cy="624840"/>
          </a:xfrm>
          <a:prstGeom prst="rect">
            <a:avLst/>
          </a:prstGeom>
          <a:solidFill>
            <a:srgbClr val="FFFFFF"/>
          </a:solidFill>
        </p:spPr>
        <p:txBody>
          <a:bodyPr lIns="0" tIns="0" rIns="0" bIns="0">
            <a:normAutofit fontScale="82500" lnSpcReduction="10000"/>
          </a:bodyPr>
          <a:lstStyle/>
          <a:p>
            <a:pPr indent="0"/>
            <a:r>
              <a:rPr lang="en-US" sz="3200">
                <a:latin typeface="Arial"/>
              </a:rPr>
              <a:t>2025</a:t>
            </a:r>
            <a:r>
              <a:rPr lang="en-US" sz="3900">
                <a:latin typeface="MS Mincho"/>
              </a:rPr>
              <a:t>－パ・有法＿茨城労働局 </a:t>
            </a:r>
            <a:r>
              <a:rPr lang="ja" sz="3900" dirty="0">
                <a:latin typeface="MS Mincho"/>
                <a:ea typeface="MS Mincho"/>
              </a:rPr>
              <a:t>雇用環境・均等室 作成 －広報原稿例－</a:t>
            </a:r>
          </a:p>
        </p:txBody>
      </p:sp>
      <p:pic>
        <p:nvPicPr>
          <p:cNvPr id="2" name="図 1"/>
          <p:cNvPicPr>
            <a:picLocks noChangeAspect="1"/>
          </p:cNvPicPr>
          <p:nvPr/>
        </p:nvPicPr>
        <p:blipFill>
          <a:blip r:embed="rId4"/>
          <a:stretch>
            <a:fillRect/>
          </a:stretch>
        </p:blipFill>
        <p:spPr>
          <a:xfrm>
            <a:off x="12920472" y="21494496"/>
            <a:ext cx="3304032" cy="3276600"/>
          </a:xfrm>
          <a:prstGeom prst="rect">
            <a:avLst/>
          </a:prstGeom>
        </p:spPr>
      </p:pic>
      <p:sp>
        <p:nvSpPr>
          <p:cNvPr id="9" name="正方形/長方形 8"/>
          <p:cNvSpPr/>
          <p:nvPr/>
        </p:nvSpPr>
        <p:spPr>
          <a:xfrm>
            <a:off x="16505682" y="24146256"/>
            <a:ext cx="3410712" cy="624840"/>
          </a:xfrm>
          <a:prstGeom prst="rect">
            <a:avLst/>
          </a:prstGeom>
          <a:solidFill>
            <a:srgbClr val="FFFFFF"/>
          </a:solidFill>
        </p:spPr>
        <p:txBody>
          <a:bodyPr lIns="0" tIns="0" rIns="0" bIns="0">
            <a:normAutofit fontScale="75000" lnSpcReduction="20000"/>
          </a:bodyPr>
          <a:lstStyle/>
          <a:p>
            <a:pPr indent="0"/>
            <a:r>
              <a:rPr lang="en-US" sz="3900" dirty="0">
                <a:latin typeface="MS Mincho"/>
              </a:rPr>
              <a:t>◀</a:t>
            </a:r>
            <a:r>
              <a:rPr lang="ja-JP" altLang="en-US" sz="3900" dirty="0">
                <a:latin typeface="MS Mincho"/>
              </a:rPr>
              <a:t>二次元バー</a:t>
            </a:r>
            <a:r>
              <a:rPr lang="en-US" sz="3900" dirty="0" err="1">
                <a:latin typeface="MS Mincho"/>
              </a:rPr>
              <a:t>コード</a:t>
            </a:r>
            <a:endParaRPr lang="en-US" sz="3900" dirty="0">
              <a:latin typeface="MS Mincho"/>
            </a:endParaRPr>
          </a:p>
        </p:txBody>
      </p:sp>
      <p:sp>
        <p:nvSpPr>
          <p:cNvPr id="11" name="正方形/長方形 10"/>
          <p:cNvSpPr/>
          <p:nvPr/>
        </p:nvSpPr>
        <p:spPr>
          <a:xfrm>
            <a:off x="8544306" y="25908000"/>
            <a:ext cx="12707112" cy="652272"/>
          </a:xfrm>
          <a:prstGeom prst="rect">
            <a:avLst/>
          </a:prstGeom>
          <a:solidFill>
            <a:srgbClr val="FFFFFF"/>
          </a:solidFill>
        </p:spPr>
        <p:txBody>
          <a:bodyPr lIns="0" tIns="0" rIns="0" bIns="0">
            <a:normAutofit fontScale="90000"/>
          </a:bodyPr>
          <a:lstStyle/>
          <a:p>
            <a:pPr indent="0" algn="r"/>
            <a:r>
              <a:rPr lang="en-US" sz="3600" dirty="0">
                <a:latin typeface="MS Mincho"/>
              </a:rPr>
              <a:t>【</a:t>
            </a:r>
            <a:r>
              <a:rPr lang="en-US" sz="3600" dirty="0" err="1">
                <a:latin typeface="MS Mincho"/>
              </a:rPr>
              <a:t>問い合わせ先】茨城労働局雇用環境・均等室</a:t>
            </a:r>
            <a:r>
              <a:rPr lang="en-US" sz="3600" dirty="0">
                <a:latin typeface="MS Mincho"/>
              </a:rPr>
              <a:t>　TEL </a:t>
            </a:r>
            <a:r>
              <a:rPr lang="en-US" sz="3400" dirty="0">
                <a:latin typeface="Arial"/>
              </a:rPr>
              <a:t>029-277-8295</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Owner xmlns="cbffb612-0d69-47df-b8fc-2a6652a519ec">
      <UserInfo>
        <DisplayName/>
        <AccountId xsi:nil="true"/>
        <AccountType/>
      </UserInfo>
    </Owner>
    <lcf76f155ced4ddcb4097134ff3c332f xmlns="cbffb612-0d69-47df-b8fc-2a6652a519e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29CEA6BB4FC8A40A944373D23FE2A9F" ma:contentTypeVersion="14" ma:contentTypeDescription="新しいドキュメントを作成します。" ma:contentTypeScope="" ma:versionID="45d5da44c90cc3091b3cfeb9ce1911b0">
  <xsd:schema xmlns:xsd="http://www.w3.org/2001/XMLSchema" xmlns:xs="http://www.w3.org/2001/XMLSchema" xmlns:p="http://schemas.microsoft.com/office/2006/metadata/properties" xmlns:ns2="cbffb612-0d69-47df-b8fc-2a6652a519ec" xmlns:ns3="5d97817f-4418-4126-80a6-5cc4da4a022f" targetNamespace="http://schemas.microsoft.com/office/2006/metadata/properties" ma:root="true" ma:fieldsID="2552df91b7e5815846d31c2373fe87c9" ns2:_="" ns3:_="">
    <xsd:import namespace="cbffb612-0d69-47df-b8fc-2a6652a519ec"/>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ffb612-0d69-47df-b8fc-2a6652a519e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47feb8-1551-49c5-8e2b-79d293e455da}"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EE96A1-9CD1-4F48-AAFA-065B7A1D6F85}">
  <ds:schemaRefs>
    <ds:schemaRef ds:uri="http://schemas.microsoft.com/office/2006/metadata/properties"/>
    <ds:schemaRef ds:uri="http://schemas.microsoft.com/office/infopath/2007/PartnerControls"/>
    <ds:schemaRef ds:uri="8d6a4686-7948-48f0-9391-9999fba76e1f"/>
    <ds:schemaRef ds:uri="5d97817f-4418-4126-80a6-5cc4da4a022f"/>
  </ds:schemaRefs>
</ds:datastoreItem>
</file>

<file path=customXml/itemProps2.xml><?xml version="1.0" encoding="utf-8"?>
<ds:datastoreItem xmlns:ds="http://schemas.openxmlformats.org/officeDocument/2006/customXml" ds:itemID="{88731259-8C1B-474A-AA32-7071AF7E3628}">
  <ds:schemaRefs>
    <ds:schemaRef ds:uri="http://schemas.microsoft.com/sharepoint/v3/contenttype/forms"/>
  </ds:schemaRefs>
</ds:datastoreItem>
</file>

<file path=customXml/itemProps3.xml><?xml version="1.0" encoding="utf-8"?>
<ds:datastoreItem xmlns:ds="http://schemas.openxmlformats.org/officeDocument/2006/customXml" ds:itemID="{20046834-46AF-4C8B-89A8-949CD1178280}"/>
</file>

<file path=docProps/app.xml><?xml version="1.0" encoding="utf-8"?>
<Properties xmlns="http://schemas.openxmlformats.org/officeDocument/2006/extended-properties" xmlns:vt="http://schemas.openxmlformats.org/officeDocument/2006/docPropsVTypes">
  <Words>289</Words>
  <PresentationFormat>ユーザー設定</PresentationFormat>
  <Paragraphs>22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明朝</vt:lpstr>
      <vt:lpstr>ＭＳ 明朝</vt:lpstr>
      <vt:lpstr>Arial</vt:lpstr>
      <vt:lpstr>Office Theme</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0x010100829CEA6BB4FC8A40A944373D23FE2A9F</vt:lpwstr>
  </property>
  <property fmtid="{D5CDD505-2E9C-101B-9397-08002B2CF9AE}" pid="4" name="ComplianceAssetId">
    <vt:lpwstr/>
  </property>
  <property fmtid="{D5CDD505-2E9C-101B-9397-08002B2CF9AE}" pid="5" name="TriggerFlowInfo">
    <vt:lpwstr/>
  </property>
  <property fmtid="{D5CDD505-2E9C-101B-9397-08002B2CF9AE}" pid="6" name="Order">
    <vt:r8>28810700</vt:r8>
  </property>
  <property fmtid="{D5CDD505-2E9C-101B-9397-08002B2CF9AE}" pid="7" name="xd_Signature">
    <vt:bool>false</vt:bool>
  </property>
  <property fmtid="{D5CDD505-2E9C-101B-9397-08002B2CF9AE}" pid="8" name="xd_ProgID">
    <vt:lpwstr/>
  </property>
  <property fmtid="{D5CDD505-2E9C-101B-9397-08002B2CF9AE}" pid="9" name="_SourceUrl">
    <vt:lpwstr/>
  </property>
  <property fmtid="{D5CDD505-2E9C-101B-9397-08002B2CF9AE}" pid="10" name="_SharedFileIndex">
    <vt:lpwstr/>
  </property>
  <property fmtid="{D5CDD505-2E9C-101B-9397-08002B2CF9AE}" pid="11" name="TemplateUrl">
    <vt:lpwstr/>
  </property>
</Properties>
</file>