
<file path=[Content_Types].xml><?xml version="1.0" encoding="utf-8"?>
<Types xmlns="http://schemas.openxmlformats.org/package/2006/content-types"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23631525" cy="3339147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F84A9E-A328-491A-8CE6-93EC0390F884}" v="4" dt="2025-08-26T05:19:12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2" d="100"/>
          <a:sy n="32" d="100"/>
        </p:scale>
        <p:origin x="2388" y="-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hangesInfos/changesInfo1.xml" Type="http://schemas.microsoft.com/office/2016/11/relationships/changesInfo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原 佳佑(nakahara-keisuke.jd5)" userId="0bafda31-2efb-45a2-a4e4-f3213d47d43d" providerId="ADAL" clId="{9BF84A9E-A328-491A-8CE6-93EC0390F884}"/>
    <pc:docChg chg="undo custSel modSld">
      <pc:chgData name="中原 佳佑(nakahara-keisuke.jd5)" userId="0bafda31-2efb-45a2-a4e4-f3213d47d43d" providerId="ADAL" clId="{9BF84A9E-A328-491A-8CE6-93EC0390F884}" dt="2025-08-26T05:22:14.448" v="69" actId="14100"/>
      <pc:docMkLst>
        <pc:docMk/>
      </pc:docMkLst>
      <pc:sldChg chg="addSp modSp mod">
        <pc:chgData name="中原 佳佑(nakahara-keisuke.jd5)" userId="0bafda31-2efb-45a2-a4e4-f3213d47d43d" providerId="ADAL" clId="{9BF84A9E-A328-491A-8CE6-93EC0390F884}" dt="2025-08-26T05:22:14.448" v="69" actId="14100"/>
        <pc:sldMkLst>
          <pc:docMk/>
          <pc:sldMk cId="0" sldId="256"/>
        </pc:sldMkLst>
        <pc:spChg chg="mod">
          <ac:chgData name="中原 佳佑(nakahara-keisuke.jd5)" userId="0bafda31-2efb-45a2-a4e4-f3213d47d43d" providerId="ADAL" clId="{9BF84A9E-A328-491A-8CE6-93EC0390F884}" dt="2025-08-26T05:21:04.088" v="54" actId="948"/>
          <ac:spMkLst>
            <pc:docMk/>
            <pc:sldMk cId="0" sldId="256"/>
            <ac:spMk id="4" creationId="{00000000-0000-0000-0000-000000000000}"/>
          </ac:spMkLst>
        </pc:spChg>
        <pc:spChg chg="mod">
          <ac:chgData name="中原 佳佑(nakahara-keisuke.jd5)" userId="0bafda31-2efb-45a2-a4e4-f3213d47d43d" providerId="ADAL" clId="{9BF84A9E-A328-491A-8CE6-93EC0390F884}" dt="2025-08-26T05:22:14.448" v="69" actId="14100"/>
          <ac:spMkLst>
            <pc:docMk/>
            <pc:sldMk cId="0" sldId="256"/>
            <ac:spMk id="5" creationId="{00000000-0000-0000-0000-000000000000}"/>
          </ac:spMkLst>
        </pc:spChg>
        <pc:spChg chg="add mod">
          <ac:chgData name="中原 佳佑(nakahara-keisuke.jd5)" userId="0bafda31-2efb-45a2-a4e4-f3213d47d43d" providerId="ADAL" clId="{9BF84A9E-A328-491A-8CE6-93EC0390F884}" dt="2025-08-26T05:21:42.425" v="57" actId="20577"/>
          <ac:spMkLst>
            <pc:docMk/>
            <pc:sldMk cId="0" sldId="256"/>
            <ac:spMk id="7" creationId="{AF27657F-4464-6AB7-7A91-2BFF46FCE886}"/>
          </ac:spMkLst>
        </pc:spChg>
        <pc:spChg chg="add mod">
          <ac:chgData name="中原 佳佑(nakahara-keisuke.jd5)" userId="0bafda31-2efb-45a2-a4e4-f3213d47d43d" providerId="ADAL" clId="{9BF84A9E-A328-491A-8CE6-93EC0390F884}" dt="2025-08-26T05:19:29.082" v="44" actId="20577"/>
          <ac:spMkLst>
            <pc:docMk/>
            <pc:sldMk cId="0" sldId="256"/>
            <ac:spMk id="8" creationId="{F4F43D05-2330-4953-DBCE-E3644072D2CD}"/>
          </ac:spMkLst>
        </pc:spChg>
      </pc:sldChg>
    </pc:docChg>
  </pc:docChgLst>
  <pc:docChgLst>
    <pc:chgData name="中原 佳佑(nakahara-keisuke.jd5)" userId="0bafda31-2efb-45a2-a4e4-f3213d47d43d" providerId="ADAL" clId="{4C049891-1FB5-4CF2-9C40-B62A0CE70381}"/>
    <pc:docChg chg="undo custSel modSld">
      <pc:chgData name="中原 佳佑(nakahara-keisuke.jd5)" userId="0bafda31-2efb-45a2-a4e4-f3213d47d43d" providerId="ADAL" clId="{4C049891-1FB5-4CF2-9C40-B62A0CE70381}" dt="2025-08-25T01:36:49.570" v="249" actId="1036"/>
      <pc:docMkLst>
        <pc:docMk/>
      </pc:docMkLst>
      <pc:sldChg chg="modSp mod">
        <pc:chgData name="中原 佳佑(nakahara-keisuke.jd5)" userId="0bafda31-2efb-45a2-a4e4-f3213d47d43d" providerId="ADAL" clId="{4C049891-1FB5-4CF2-9C40-B62A0CE70381}" dt="2025-08-25T01:36:49.570" v="249" actId="1036"/>
        <pc:sldMkLst>
          <pc:docMk/>
          <pc:sldMk cId="0" sldId="256"/>
        </pc:sldMkLst>
        <pc:spChg chg="mod">
          <ac:chgData name="中原 佳佑(nakahara-keisuke.jd5)" userId="0bafda31-2efb-45a2-a4e4-f3213d47d43d" providerId="ADAL" clId="{4C049891-1FB5-4CF2-9C40-B62A0CE70381}" dt="2025-08-25T01:32:31.773" v="21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中原 佳佑(nakahara-keisuke.jd5)" userId="0bafda31-2efb-45a2-a4e4-f3213d47d43d" providerId="ADAL" clId="{4C049891-1FB5-4CF2-9C40-B62A0CE70381}" dt="2025-08-25T01:36:49.570" v="249" actId="1036"/>
          <ac:spMkLst>
            <pc:docMk/>
            <pc:sldMk cId="0" sldId="256"/>
            <ac:spMk id="3" creationId="{00000000-0000-0000-0000-000000000000}"/>
          </ac:spMkLst>
        </pc:spChg>
        <pc:spChg chg="mod">
          <ac:chgData name="中原 佳佑(nakahara-keisuke.jd5)" userId="0bafda31-2efb-45a2-a4e4-f3213d47d43d" providerId="ADAL" clId="{4C049891-1FB5-4CF2-9C40-B62A0CE70381}" dt="2025-08-25T01:36:49.570" v="249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中原 佳佑(nakahara-keisuke.jd5)" userId="0bafda31-2efb-45a2-a4e4-f3213d47d43d" providerId="ADAL" clId="{4C049891-1FB5-4CF2-9C40-B62A0CE70381}" dt="2025-08-25T01:36:49.570" v="249" actId="1036"/>
          <ac:spMkLst>
            <pc:docMk/>
            <pc:sldMk cId="0" sldId="256"/>
            <ac:spMk id="5" creationId="{00000000-0000-0000-0000-000000000000}"/>
          </ac:spMkLst>
        </pc:spChg>
        <pc:spChg chg="mod">
          <ac:chgData name="中原 佳佑(nakahara-keisuke.jd5)" userId="0bafda31-2efb-45a2-a4e4-f3213d47d43d" providerId="ADAL" clId="{4C049891-1FB5-4CF2-9C40-B62A0CE70381}" dt="2025-08-25T01:32:36.654" v="221" actId="20577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https://positive-ryouritsu.mhlw.go.jp/positivedb/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897112" y="1118616"/>
            <a:ext cx="12499848" cy="627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rmAutofit fontScale="90000"/>
          </a:bodyPr>
          <a:lstStyle/>
          <a:p>
            <a:pPr indent="0" algn="r"/>
            <a:r>
              <a:rPr lang="en-US" sz="3200" dirty="0">
                <a:latin typeface="Arial"/>
              </a:rPr>
              <a:t>2025</a:t>
            </a:r>
            <a:r>
              <a:rPr lang="en-US" sz="3500" dirty="0">
                <a:latin typeface="MS Mincho"/>
              </a:rPr>
              <a:t>－女活法＿茨城労働局 </a:t>
            </a:r>
            <a:r>
              <a:rPr lang="ja" sz="3500" dirty="0">
                <a:latin typeface="MS Mincho"/>
                <a:ea typeface="MS Mincho"/>
              </a:rPr>
              <a:t>雇用環境・均等室 作成 －広報原稿例－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7488936" y="2531189"/>
            <a:ext cx="8668512" cy="89001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rmAutofit fontScale="82500" lnSpcReduction="10000"/>
          </a:bodyPr>
          <a:lstStyle/>
          <a:p>
            <a:pPr indent="0" algn="ctr"/>
            <a:r>
              <a:rPr lang="en-US" sz="4700" b="1" dirty="0">
                <a:latin typeface="MS Mincho"/>
              </a:rPr>
              <a:t>◆</a:t>
            </a:r>
            <a:r>
              <a:rPr lang="en-US" sz="4700" b="1" dirty="0" err="1">
                <a:latin typeface="MS Mincho"/>
              </a:rPr>
              <a:t>女性活躍推進法関係</a:t>
            </a:r>
            <a:r>
              <a:rPr lang="en-US" sz="4700" b="1" dirty="0">
                <a:latin typeface="MS Mincho"/>
              </a:rPr>
              <a:t> </a:t>
            </a:r>
            <a:r>
              <a:rPr lang="en-US" sz="4700" b="1" dirty="0" err="1">
                <a:latin typeface="MS Mincho"/>
              </a:rPr>
              <a:t>広報原稿例</a:t>
            </a:r>
            <a:r>
              <a:rPr lang="en-US" sz="4700" b="1" dirty="0">
                <a:latin typeface="MS Mincho"/>
              </a:rPr>
              <a:t>◆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2160326" y="4287689"/>
            <a:ext cx="19504365" cy="938393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lIns="0" tIns="0" rIns="0" bIns="0">
            <a:normAutofit fontScale="82500" lnSpcReduction="10000"/>
          </a:bodyPr>
          <a:lstStyle/>
          <a:p>
            <a:pPr indent="419100">
              <a:lnSpc>
                <a:spcPct val="160000"/>
              </a:lnSpc>
              <a:spcAft>
                <a:spcPts val="350"/>
              </a:spcAft>
            </a:pPr>
            <a:r>
              <a:rPr lang="ja" sz="4300" b="1" dirty="0">
                <a:latin typeface="MS Mincho"/>
                <a:ea typeface="MS Mincho"/>
              </a:rPr>
              <a:t>事業主の皆さま、女性活躍推進法に基づく「女性の活躍に関する情報公表」はお済みですか</a:t>
            </a:r>
            <a:r>
              <a:rPr lang="ja-JP" altLang="en-US" sz="4300" b="1" dirty="0">
                <a:latin typeface="MS Mincho"/>
                <a:ea typeface="MS Mincho"/>
              </a:rPr>
              <a:t>？</a:t>
            </a:r>
            <a:endParaRPr lang="en-US" altLang="ja-JP" sz="4300" b="1" dirty="0">
              <a:latin typeface="MS Mincho"/>
              <a:ea typeface="MS Mincho"/>
            </a:endParaRPr>
          </a:p>
          <a:p>
            <a:pPr indent="419100">
              <a:lnSpc>
                <a:spcPts val="4704"/>
              </a:lnSpc>
              <a:spcAft>
                <a:spcPts val="350"/>
              </a:spcAft>
            </a:pPr>
            <a:endParaRPr lang="ja" sz="4300" b="1" dirty="0">
              <a:latin typeface="MS Mincho"/>
              <a:ea typeface="MS Mincho"/>
            </a:endParaRPr>
          </a:p>
          <a:p>
            <a:pPr indent="419100">
              <a:lnSpc>
                <a:spcPts val="4704"/>
              </a:lnSpc>
            </a:pPr>
            <a:r>
              <a:rPr lang="en-US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常時雇用する労働者数が301人以上の事業主については、</a:t>
            </a:r>
          </a:p>
          <a:p>
            <a:pPr marL="893763" indent="-447675">
              <a:lnSpc>
                <a:spcPts val="4704"/>
              </a:lnSpc>
              <a:buFont typeface="+mj-ea"/>
              <a:buAutoNum type="circleNumDbPlain"/>
            </a:pPr>
            <a:r>
              <a:rPr lang="en-US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「女性労働者に対する職業生活に関する機会の提供」の区分から「男女の賃金の差異」を含めた2項目以上、</a:t>
            </a:r>
          </a:p>
          <a:p>
            <a:pPr marL="893763" indent="-447675">
              <a:lnSpc>
                <a:spcPts val="4704"/>
              </a:lnSpc>
              <a:buFont typeface="+mj-ea"/>
              <a:buAutoNum type="circleNumDbPlain"/>
            </a:pPr>
            <a:r>
              <a:rPr lang="en-US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</a:t>
            </a:r>
            <a:r>
              <a:rPr lang="en-US" sz="43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職業生活と</a:t>
            </a:r>
            <a:r>
              <a:rPr lang="ja-JP" altLang="en-US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家庭</a:t>
            </a:r>
            <a:r>
              <a:rPr lang="ja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生活との両立に資する雇用環境整備」の区分から1項目を選択して3項目以上</a:t>
            </a:r>
            <a:endParaRPr lang="en-US" altLang="ja" sz="43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446088" indent="-26988">
              <a:lnSpc>
                <a:spcPts val="4704"/>
              </a:lnSpc>
            </a:pPr>
            <a:r>
              <a:rPr lang="ja-JP" altLang="en-US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</a:t>
            </a:r>
            <a:r>
              <a:rPr lang="ja" sz="43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公表する必要があります。</a:t>
            </a:r>
          </a:p>
          <a:p>
            <a:pPr indent="419100">
              <a:lnSpc>
                <a:spcPts val="4704"/>
              </a:lnSpc>
            </a:pPr>
            <a:r>
              <a:rPr lang="ja" sz="4300" dirty="0">
                <a:latin typeface="MS Mincho"/>
                <a:ea typeface="MS Mincho"/>
              </a:rPr>
              <a:t>情報公表の内容については、おおむね年</a:t>
            </a:r>
            <a:r>
              <a:rPr lang="ja" sz="4300" dirty="0">
                <a:latin typeface="Times New Roman"/>
                <a:ea typeface="Times New Roman"/>
              </a:rPr>
              <a:t>1</a:t>
            </a:r>
            <a:r>
              <a:rPr lang="ja" sz="4300" dirty="0">
                <a:latin typeface="MS Mincho"/>
                <a:ea typeface="MS Mincho"/>
              </a:rPr>
              <a:t>回以上更新してください。</a:t>
            </a:r>
          </a:p>
          <a:p>
            <a:pPr indent="419100">
              <a:lnSpc>
                <a:spcPts val="4704"/>
              </a:lnSpc>
            </a:pPr>
            <a:r>
              <a:rPr lang="ja" sz="4300" dirty="0">
                <a:latin typeface="MS Mincho"/>
                <a:ea typeface="MS Mincho"/>
              </a:rPr>
              <a:t>情報公表に当たっては厚生労働省が運営する「女性の活躍推進企業データベース」</a:t>
            </a:r>
            <a:endParaRPr lang="en-US" altLang="ja" sz="4300" dirty="0">
              <a:latin typeface="MS Mincho"/>
              <a:ea typeface="MS Mincho"/>
            </a:endParaRPr>
          </a:p>
          <a:p>
            <a:pPr indent="419100">
              <a:lnSpc>
                <a:spcPts val="4704"/>
              </a:lnSpc>
            </a:pPr>
            <a:r>
              <a:rPr lang="ja-JP" altLang="en-US" sz="4300" dirty="0">
                <a:latin typeface="MS Mincho"/>
                <a:ea typeface="MS Mincho"/>
              </a:rPr>
              <a:t>（</a:t>
            </a:r>
            <a:r>
              <a:rPr lang="en-US" altLang="ja" sz="4300" dirty="0">
                <a:latin typeface="Times New Roman"/>
                <a:ea typeface="Times New Roman"/>
                <a:hlinkClick r:id="rId2"/>
              </a:rPr>
              <a:t>https://positive-ryouritsu.mhlw.go.jp/positivedb/</a:t>
            </a:r>
            <a:r>
              <a:rPr lang="ja-JP" altLang="en-US" sz="4300" dirty="0">
                <a:latin typeface="Times New Roman"/>
                <a:ea typeface="Times New Roman"/>
              </a:rPr>
              <a:t>）</a:t>
            </a:r>
            <a:r>
              <a:rPr lang="en-US" sz="4300" dirty="0" err="1">
                <a:latin typeface="MS Mincho"/>
              </a:rPr>
              <a:t>や自社のホームページ等インターネットの利用</a:t>
            </a:r>
            <a:endParaRPr lang="en-US" sz="4300" dirty="0">
              <a:latin typeface="MS Mincho"/>
            </a:endParaRPr>
          </a:p>
          <a:p>
            <a:pPr marL="361950">
              <a:lnSpc>
                <a:spcPts val="4704"/>
              </a:lnSpc>
              <a:spcAft>
                <a:spcPts val="1960"/>
              </a:spcAft>
            </a:pPr>
            <a:r>
              <a:rPr lang="ja" sz="4300" dirty="0">
                <a:latin typeface="MS Mincho"/>
                <a:ea typeface="MS Mincho"/>
              </a:rPr>
              <a:t>などにより公表してください。</a:t>
            </a:r>
            <a:endParaRPr lang="en-US" altLang="ja" sz="4300" dirty="0">
              <a:latin typeface="MS Mincho"/>
              <a:ea typeface="MS Mincho"/>
            </a:endParaRPr>
          </a:p>
          <a:p>
            <a:pPr marL="361950">
              <a:lnSpc>
                <a:spcPts val="4704"/>
              </a:lnSpc>
              <a:spcAft>
                <a:spcPts val="1960"/>
              </a:spcAft>
            </a:pPr>
            <a:endParaRPr lang="ja" sz="4300" dirty="0">
              <a:latin typeface="MS Mincho"/>
              <a:ea typeface="MS Mincho"/>
            </a:endParaRPr>
          </a:p>
          <a:p>
            <a:pPr marR="78300" indent="0" algn="r"/>
            <a:r>
              <a:rPr lang="en-US" sz="4500" dirty="0">
                <a:latin typeface="MS Mincho"/>
              </a:rPr>
              <a:t>【</a:t>
            </a:r>
            <a:r>
              <a:rPr lang="en-US" sz="4500" dirty="0" err="1">
                <a:latin typeface="MS Mincho"/>
              </a:rPr>
              <a:t>問い合わせ先】茨城労働局雇用環境・均等室</a:t>
            </a:r>
            <a:r>
              <a:rPr lang="en-US" sz="4500" dirty="0">
                <a:latin typeface="MS Mincho"/>
              </a:rPr>
              <a:t>　TEL</a:t>
            </a:r>
            <a:r>
              <a:rPr lang="en-US" sz="4500" dirty="0">
                <a:latin typeface="Times New Roman"/>
              </a:rPr>
              <a:t>029-277-8295</a:t>
            </a:r>
          </a:p>
          <a:p>
            <a:pPr marR="78300" indent="0" algn="r"/>
            <a:endParaRPr lang="en-US" sz="4500" dirty="0">
              <a:latin typeface="Times New Roman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89822" y="14910497"/>
            <a:ext cx="19504365" cy="759554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lIns="0" tIns="0" rIns="0" bIns="0">
            <a:normAutofit fontScale="97500"/>
          </a:bodyPr>
          <a:lstStyle/>
          <a:p>
            <a:pPr indent="419100">
              <a:lnSpc>
                <a:spcPct val="150000"/>
              </a:lnSpc>
              <a:spcBef>
                <a:spcPts val="1200"/>
              </a:spcBef>
              <a:spcAft>
                <a:spcPts val="350"/>
              </a:spcAft>
            </a:pPr>
            <a:r>
              <a:rPr lang="ja" sz="3700" b="1" dirty="0">
                <a:latin typeface="MS Mincho"/>
                <a:ea typeface="MS Mincho"/>
              </a:rPr>
              <a:t>事業主のみなさま、「女性活躍推進アドバイザー」があなたの会社を支援します！</a:t>
            </a:r>
            <a:endParaRPr lang="en-US" altLang="ja" sz="3700" b="1" dirty="0">
              <a:latin typeface="MS Mincho"/>
              <a:ea typeface="MS Mincho"/>
            </a:endParaRPr>
          </a:p>
          <a:p>
            <a:pPr indent="419100">
              <a:lnSpc>
                <a:spcPts val="4368"/>
              </a:lnSpc>
              <a:spcAft>
                <a:spcPts val="350"/>
              </a:spcAft>
            </a:pPr>
            <a:endParaRPr lang="ja" sz="3700" b="1" dirty="0">
              <a:latin typeface="MS Mincho"/>
              <a:ea typeface="MS Mincho"/>
            </a:endParaRPr>
          </a:p>
          <a:p>
            <a:pPr indent="419100">
              <a:lnSpc>
                <a:spcPts val="4368"/>
              </a:lnSpc>
            </a:pP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女性活躍推進法では常時雇用する労働者数が</a:t>
            </a:r>
            <a:r>
              <a:rPr lang="ja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101</a:t>
            </a: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人以上の事業主は一般事業主行動計画の策定や</a:t>
            </a:r>
          </a:p>
          <a:p>
            <a:pPr indent="0">
              <a:lnSpc>
                <a:spcPts val="4368"/>
              </a:lnSpc>
            </a:pP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情報公表等が義務となっています。</a:t>
            </a:r>
          </a:p>
          <a:p>
            <a:pPr indent="419100">
              <a:lnSpc>
                <a:spcPts val="4368"/>
              </a:lnSpc>
            </a:pPr>
            <a:r>
              <a:rPr lang="ja-JP" altLang="en-US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「女性活躍推進センター」</a:t>
            </a:r>
            <a:r>
              <a:rPr lang="en-US" altLang="ja-JP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厚生労働省委託事業</a:t>
            </a:r>
            <a:r>
              <a:rPr lang="en-US" altLang="ja-JP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では専任の「女性活躍推進アドバイザー」が女性活躍に関する状況の把握や課題の分析、女性活躍推進法に基づく「一般事業主行動計画」の策定と届出まで、一貫した支援をきめ細やかに行います。</a:t>
            </a:r>
          </a:p>
          <a:p>
            <a:pPr indent="419100">
              <a:lnSpc>
                <a:spcPts val="4368"/>
              </a:lnSpc>
            </a:pP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また、令和</a:t>
            </a:r>
            <a:r>
              <a:rPr lang="ja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年</a:t>
            </a:r>
            <a:r>
              <a:rPr lang="ja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7</a:t>
            </a: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月</a:t>
            </a:r>
            <a:r>
              <a:rPr lang="ja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</a:t>
            </a: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日から改正となった「男女の賃金の差異の開示義務化」(常時雇用する労働</a:t>
            </a:r>
          </a:p>
          <a:p>
            <a:pPr indent="0">
              <a:lnSpc>
                <a:spcPts val="4368"/>
              </a:lnSpc>
            </a:pP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者数が</a:t>
            </a:r>
            <a:r>
              <a:rPr lang="ja" sz="3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301</a:t>
            </a: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人以上の事業主が対象)についての具体的な対応方法等のお悩みにも対応しております。</a:t>
            </a:r>
          </a:p>
          <a:p>
            <a:pPr indent="419100">
              <a:lnSpc>
                <a:spcPts val="4368"/>
              </a:lnSpc>
            </a:pPr>
            <a:r>
              <a:rPr lang="ja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支援にかかる費用は全て無料ですので、社内の体制整備にご活用ください。</a:t>
            </a:r>
            <a:endParaRPr lang="en-US" altLang="ja" sz="35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indent="419100">
              <a:lnSpc>
                <a:spcPts val="4368"/>
              </a:lnSpc>
            </a:pPr>
            <a:endParaRPr lang="en-US" altLang="ja" sz="35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indent="7070725" algn="r">
              <a:lnSpc>
                <a:spcPts val="4368"/>
              </a:lnSpc>
            </a:pPr>
            <a:r>
              <a:rPr lang="en-US" altLang="ja-JP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en-US" altLang="ja-JP" sz="35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問い合わせ先</a:t>
            </a:r>
            <a:r>
              <a:rPr lang="en-US" altLang="ja-JP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lang="ja-JP" altLang="en-US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女性活躍推進事務局</a:t>
            </a:r>
            <a:r>
              <a:rPr lang="en-US" altLang="ja-JP" sz="35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TEL</a:t>
            </a:r>
            <a:r>
              <a:rPr lang="en-US" altLang="ja-JP" sz="38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03-6206-7072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563368" y="30839664"/>
            <a:ext cx="12176760" cy="6309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rmAutofit fontScale="82500" lnSpcReduction="10000"/>
          </a:bodyPr>
          <a:lstStyle/>
          <a:p>
            <a:pPr indent="0"/>
            <a:r>
              <a:rPr lang="en-US" sz="3200" dirty="0">
                <a:latin typeface="Arial"/>
              </a:rPr>
              <a:t>2025</a:t>
            </a:r>
            <a:r>
              <a:rPr lang="en-US" sz="3500" dirty="0">
                <a:latin typeface="MS Mincho"/>
              </a:rPr>
              <a:t>－女活法＿茨城労働局 </a:t>
            </a:r>
            <a:r>
              <a:rPr lang="ja" sz="3500" dirty="0">
                <a:latin typeface="MS Mincho"/>
                <a:ea typeface="MS Mincho"/>
              </a:rPr>
              <a:t>雇用環境・均等室 作成 －広報原稿例－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27657F-4464-6AB7-7A91-2BFF46FCE886}"/>
              </a:ext>
            </a:extLst>
          </p:cNvPr>
          <p:cNvSpPr txBox="1"/>
          <p:nvPr/>
        </p:nvSpPr>
        <p:spPr>
          <a:xfrm>
            <a:off x="2563368" y="3451123"/>
            <a:ext cx="63337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【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１．広報原稿例</a:t>
            </a:r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】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文字数：</a:t>
            </a:r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302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字</a:t>
            </a:r>
            <a:endParaRPr kumimoji="1" lang="ja-JP" altLang="en-US" sz="35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F43D05-2330-4953-DBCE-E3644072D2CD}"/>
              </a:ext>
            </a:extLst>
          </p:cNvPr>
          <p:cNvSpPr txBox="1"/>
          <p:nvPr/>
        </p:nvSpPr>
        <p:spPr>
          <a:xfrm>
            <a:off x="2622362" y="13975591"/>
            <a:ext cx="63337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【</a:t>
            </a:r>
            <a:r>
              <a:rPr lang="ja-JP" altLang="en-US" sz="3500" dirty="0">
                <a:solidFill>
                  <a:srgbClr val="000000"/>
                </a:solidFill>
                <a:latin typeface="Gotham"/>
              </a:rPr>
              <a:t>２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．広報原稿例</a:t>
            </a:r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】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文字数：</a:t>
            </a:r>
            <a:r>
              <a:rPr lang="en-US" altLang="ja-JP" sz="3500" b="0" i="0" dirty="0">
                <a:solidFill>
                  <a:srgbClr val="000000"/>
                </a:solidFill>
                <a:effectLst/>
                <a:latin typeface="Gotham"/>
              </a:rPr>
              <a:t>347</a:t>
            </a:r>
            <a:r>
              <a:rPr lang="ja-JP" altLang="en-US" sz="3500" b="0" i="0" dirty="0">
                <a:solidFill>
                  <a:srgbClr val="000000"/>
                </a:solidFill>
                <a:effectLst/>
                <a:latin typeface="Gotham"/>
              </a:rPr>
              <a:t>字</a:t>
            </a:r>
            <a:endParaRPr kumimoji="1" lang="ja-JP" altLang="en-US" sz="3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7817f-4418-4126-80a6-5cc4da4a022f" xsi:nil="true"/>
    <lcf76f155ced4ddcb4097134ff3c332f xmlns="cbffb612-0d69-47df-b8fc-2a6652a519ec">
      <Terms xmlns="http://schemas.microsoft.com/office/infopath/2007/PartnerControls"/>
    </lcf76f155ced4ddcb4097134ff3c332f>
    <Owner xmlns="cbffb612-0d69-47df-b8fc-2a6652a519ec">
      <UserInfo>
        <DisplayName/>
        <AccountId xsi:nil="true"/>
        <AccountType/>
      </UserInfo>
    </Own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29CEA6BB4FC8A40A944373D23FE2A9F" ma:contentTypeVersion="14" ma:contentTypeDescription="新しいドキュメントを作成します。" ma:contentTypeScope="" ma:versionID="45d5da44c90cc3091b3cfeb9ce1911b0">
  <xsd:schema xmlns:xsd="http://www.w3.org/2001/XMLSchema" xmlns:xs="http://www.w3.org/2001/XMLSchema" xmlns:p="http://schemas.microsoft.com/office/2006/metadata/properties" xmlns:ns2="cbffb612-0d69-47df-b8fc-2a6652a519ec" xmlns:ns3="5d97817f-4418-4126-80a6-5cc4da4a022f" targetNamespace="http://schemas.microsoft.com/office/2006/metadata/properties" ma:root="true" ma:fieldsID="2552df91b7e5815846d31c2373fe87c9" ns2:_="" ns3:_="">
    <xsd:import namespace="cbffb612-0d69-47df-b8fc-2a6652a519ec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ffb612-0d69-47df-b8fc-2a6652a519e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47feb8-1551-49c5-8e2b-79d293e455da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3C4512-083B-4393-A9F6-1E41AFF4F0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5DB1B6-43ED-4EEA-B5CA-6299A8120C51}">
  <ds:schemaRefs>
    <ds:schemaRef ds:uri="http://schemas.microsoft.com/office/2006/metadata/properties"/>
    <ds:schemaRef ds:uri="http://schemas.microsoft.com/office/infopath/2007/PartnerControls"/>
    <ds:schemaRef ds:uri="8d6a4686-7948-48f0-9391-9999fba76e1f"/>
    <ds:schemaRef ds:uri="5d97817f-4418-4126-80a6-5cc4da4a022f"/>
  </ds:schemaRefs>
</ds:datastoreItem>
</file>

<file path=customXml/itemProps3.xml><?xml version="1.0" encoding="utf-8"?>
<ds:datastoreItem xmlns:ds="http://schemas.openxmlformats.org/officeDocument/2006/customXml" ds:itemID="{9C3E0142-99B0-4A3D-B278-C0FDA475B331}"/>
</file>

<file path=docProps/app.xml><?xml version="1.0" encoding="utf-8"?>
<Properties xmlns="http://schemas.openxmlformats.org/officeDocument/2006/extended-properties" xmlns:vt="http://schemas.openxmlformats.org/officeDocument/2006/docPropsVTypes">
  <Words>377</Words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Gotham</vt:lpstr>
      <vt:lpstr>ＭＳ 明朝</vt:lpstr>
      <vt:lpstr>ＭＳ 明朝</vt:lpstr>
      <vt:lpstr>Arial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0x010100829CEA6BB4FC8A40A944373D23FE2A9F</vt:lpwstr>
  </property>
  <property fmtid="{D5CDD505-2E9C-101B-9397-08002B2CF9AE}" pid="3" name="Order">
    <vt:r8>6293800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MediaServiceImageTags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TemplateUrl">
    <vt:lpwstr/>
  </property>
</Properties>
</file>