
<file path=[Content_Types].xml><?xml version="1.0" encoding="utf-8"?>
<Types xmlns="http://schemas.openxmlformats.org/package/2006/content-types">
  <Default ContentType="image/png" Extension="png"/>
  <Default ContentType="application/vnd.openxmlformats-package.relationships+xml" Extension="rels"/>
  <Default ContentType="application/xml" Extension="xml"/>
  <Override ContentType="application/vnd.openxmlformats-officedocument.customXmlProperties+xml" PartName="/customXml/itemProps1.xml"/>
  <Override ContentType="application/vnd.openxmlformats-officedocument.customXmlProperties+xml" PartName="/customXml/itemProps2.xml"/>
  <Override ContentType="application/vnd.openxmlformats-officedocument.customXmlProperties+xml" PartName="/customXml/itemProps3.xml"/>
  <Override ContentType="application/vnd.openxmlformats-officedocument.extended-properties+xml" PartName="/docProps/app.xml"/>
  <Override ContentType="application/vnd.openxmlformats-package.core-properties+xml" PartName="/docProps/core.xml"/>
  <Override ContentType="application/vnd.openxmlformats-officedocument.custom-properties+xml" PartName="/docProps/custom.xml"/>
  <Override ContentType="application/vnd.ms-powerpoint.authors+xml" PartName="/ppt/authors.xml"/>
  <Override ContentType="application/vnd.openxmlformats-officedocument.presentationml.commentAuthors+xml" PartName="/ppt/commentAuthors.xml"/>
  <Override ContentType="application/vnd.openxmlformats-officedocument.presentationml.handoutMaster+xml" PartName="/ppt/handoutMasters/handoutMaster1.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presentation.main+xml" PartName="/ppt/presentation.xml"/>
  <Override ContentType="application/vnd.openxmlformats-officedocument.presentationml.presProps+xml" PartName="/ppt/presProps.xml"/>
  <Override ContentType="application/vnd.ms-powerpoint.revisioninfo+xml" PartName="/ppt/revisionInfo.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core.xml" Type="http://schemas.openxmlformats.org/package/2006/relationships/metadata/core-properties"/><Relationship Id="rId3" Target="docProps/app.xml" Type="http://schemas.openxmlformats.org/officeDocument/2006/relationships/extended-properties"/><Relationship Id="rId4" Target="docProps/custom.xml" Type="http://schemas.openxmlformats.org/officeDocument/2006/relationships/custom-properties"/></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14"/>
  </p:notesMasterIdLst>
  <p:handoutMasterIdLst>
    <p:handoutMasterId r:id="rId15"/>
  </p:handoutMasterIdLst>
  <p:sldIdLst>
    <p:sldId id="375" r:id="rId5"/>
    <p:sldId id="1080" r:id="rId6"/>
    <p:sldId id="1065" r:id="rId7"/>
    <p:sldId id="376" r:id="rId8"/>
    <p:sldId id="377" r:id="rId9"/>
    <p:sldId id="500" r:id="rId10"/>
    <p:sldId id="1066" r:id="rId11"/>
    <p:sldId id="437" r:id="rId12"/>
    <p:sldId id="1079" r:id="rId13"/>
  </p:sldIdLst>
  <p:sldSz cx="7561263" cy="10693400"/>
  <p:notesSz cx="6807200" cy="9939338"/>
  <p:defaultTextStyle>
    <a:defPPr>
      <a:defRPr lang="ja-JP"/>
    </a:defPPr>
    <a:lvl1pPr marL="0" algn="l" defTabSz="1043056" rtl="0" eaLnBrk="1" latinLnBrk="0" hangingPunct="1">
      <a:defRPr kumimoji="1" sz="2100" kern="1200">
        <a:solidFill>
          <a:schemeClr val="tx1"/>
        </a:solidFill>
        <a:latin typeface="+mn-lt"/>
        <a:ea typeface="+mn-ea"/>
        <a:cs typeface="+mn-cs"/>
      </a:defRPr>
    </a:lvl1pPr>
    <a:lvl2pPr marL="521528" algn="l" defTabSz="1043056" rtl="0" eaLnBrk="1" latinLnBrk="0" hangingPunct="1">
      <a:defRPr kumimoji="1" sz="2100" kern="1200">
        <a:solidFill>
          <a:schemeClr val="tx1"/>
        </a:solidFill>
        <a:latin typeface="+mn-lt"/>
        <a:ea typeface="+mn-ea"/>
        <a:cs typeface="+mn-cs"/>
      </a:defRPr>
    </a:lvl2pPr>
    <a:lvl3pPr marL="1043056" algn="l" defTabSz="1043056" rtl="0" eaLnBrk="1" latinLnBrk="0" hangingPunct="1">
      <a:defRPr kumimoji="1" sz="2100" kern="1200">
        <a:solidFill>
          <a:schemeClr val="tx1"/>
        </a:solidFill>
        <a:latin typeface="+mn-lt"/>
        <a:ea typeface="+mn-ea"/>
        <a:cs typeface="+mn-cs"/>
      </a:defRPr>
    </a:lvl3pPr>
    <a:lvl4pPr marL="1564584" algn="l" defTabSz="1043056" rtl="0" eaLnBrk="1" latinLnBrk="0" hangingPunct="1">
      <a:defRPr kumimoji="1" sz="2100" kern="1200">
        <a:solidFill>
          <a:schemeClr val="tx1"/>
        </a:solidFill>
        <a:latin typeface="+mn-lt"/>
        <a:ea typeface="+mn-ea"/>
        <a:cs typeface="+mn-cs"/>
      </a:defRPr>
    </a:lvl4pPr>
    <a:lvl5pPr marL="2086112" algn="l" defTabSz="1043056" rtl="0" eaLnBrk="1" latinLnBrk="0" hangingPunct="1">
      <a:defRPr kumimoji="1" sz="2100" kern="1200">
        <a:solidFill>
          <a:schemeClr val="tx1"/>
        </a:solidFill>
        <a:latin typeface="+mn-lt"/>
        <a:ea typeface="+mn-ea"/>
        <a:cs typeface="+mn-cs"/>
      </a:defRPr>
    </a:lvl5pPr>
    <a:lvl6pPr marL="2607640" algn="l" defTabSz="1043056" rtl="0" eaLnBrk="1" latinLnBrk="0" hangingPunct="1">
      <a:defRPr kumimoji="1" sz="2100" kern="1200">
        <a:solidFill>
          <a:schemeClr val="tx1"/>
        </a:solidFill>
        <a:latin typeface="+mn-lt"/>
        <a:ea typeface="+mn-ea"/>
        <a:cs typeface="+mn-cs"/>
      </a:defRPr>
    </a:lvl6pPr>
    <a:lvl7pPr marL="3129168" algn="l" defTabSz="1043056" rtl="0" eaLnBrk="1" latinLnBrk="0" hangingPunct="1">
      <a:defRPr kumimoji="1" sz="2100" kern="1200">
        <a:solidFill>
          <a:schemeClr val="tx1"/>
        </a:solidFill>
        <a:latin typeface="+mn-lt"/>
        <a:ea typeface="+mn-ea"/>
        <a:cs typeface="+mn-cs"/>
      </a:defRPr>
    </a:lvl7pPr>
    <a:lvl8pPr marL="3650696" algn="l" defTabSz="1043056" rtl="0" eaLnBrk="1" latinLnBrk="0" hangingPunct="1">
      <a:defRPr kumimoji="1" sz="2100" kern="1200">
        <a:solidFill>
          <a:schemeClr val="tx1"/>
        </a:solidFill>
        <a:latin typeface="+mn-lt"/>
        <a:ea typeface="+mn-ea"/>
        <a:cs typeface="+mn-cs"/>
      </a:defRPr>
    </a:lvl8pPr>
    <a:lvl9pPr marL="4172224" algn="l" defTabSz="1043056" rtl="0" eaLnBrk="1" latinLnBrk="0" hangingPunct="1">
      <a:defRPr kumimoji="1" sz="21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636" userDrawn="1">
          <p15:clr>
            <a:srgbClr val="A4A3A4"/>
          </p15:clr>
        </p15:guide>
        <p15:guide id="2" pos="499"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作成者"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CE6"/>
    <a:srgbClr val="D5DDF0"/>
    <a:srgbClr val="F9E88E"/>
    <a:srgbClr val="F8E26E"/>
    <a:srgbClr val="FFFFFF"/>
    <a:srgbClr val="000000"/>
    <a:srgbClr val="006600"/>
    <a:srgbClr val="005E6C"/>
    <a:srgbClr val="DAA8A7"/>
    <a:srgbClr val="F2DC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18E983C-C5E5-1B61-18B7-8F8181688B65}" v="1" dt="2026-09-29T05:43:05.712"/>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FECB4D8-DB02-4DC6-A0A2-4F2EBAE1DC90}" styleName="中間スタイル 1 - アクセント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5" d="100"/>
          <a:sy n="65" d="100"/>
        </p:scale>
        <p:origin x="2364" y="90"/>
      </p:cViewPr>
      <p:guideLst>
        <p:guide orient="horz" pos="5636"/>
        <p:guide pos="499"/>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Relationships xmlns="http://schemas.openxmlformats.org/package/2006/relationships"><Relationship Id="rId1" Target="../customXml/item1.xml" Type="http://schemas.openxmlformats.org/officeDocument/2006/relationships/customXml"/><Relationship Id="rId10" Target="slides/slide6.xml" Type="http://schemas.openxmlformats.org/officeDocument/2006/relationships/slide"/><Relationship Id="rId11" Target="slides/slide7.xml" Type="http://schemas.openxmlformats.org/officeDocument/2006/relationships/slide"/><Relationship Id="rId12" Target="slides/slide8.xml" Type="http://schemas.openxmlformats.org/officeDocument/2006/relationships/slide"/><Relationship Id="rId13" Target="slides/slide9.xml" Type="http://schemas.openxmlformats.org/officeDocument/2006/relationships/slide"/><Relationship Id="rId14" Target="notesMasters/notesMaster1.xml" Type="http://schemas.openxmlformats.org/officeDocument/2006/relationships/notesMaster"/><Relationship Id="rId15" Target="handoutMasters/handoutMaster1.xml" Type="http://schemas.openxmlformats.org/officeDocument/2006/relationships/handoutMaster"/><Relationship Id="rId16" Target="commentAuthors.xml" Type="http://schemas.openxmlformats.org/officeDocument/2006/relationships/commentAuthors"/><Relationship Id="rId17" Target="presProps.xml" Type="http://schemas.openxmlformats.org/officeDocument/2006/relationships/presProps"/><Relationship Id="rId18" Target="viewProps.xml" Type="http://schemas.openxmlformats.org/officeDocument/2006/relationships/viewProps"/><Relationship Id="rId19" Target="theme/theme1.xml" Type="http://schemas.openxmlformats.org/officeDocument/2006/relationships/theme"/><Relationship Id="rId2" Target="../customXml/item2.xml" Type="http://schemas.openxmlformats.org/officeDocument/2006/relationships/customXml"/><Relationship Id="rId20" Target="tableStyles.xml" Type="http://schemas.openxmlformats.org/officeDocument/2006/relationships/tableStyles"/><Relationship Id="rId21" Target="revisionInfo.xml" Type="http://schemas.microsoft.com/office/2015/10/relationships/revisionInfo"/><Relationship Id="rId22" Target="authors.xml" Type="http://schemas.microsoft.com/office/2018/10/relationships/authors"/><Relationship Id="rId3" Target="../customXml/item3.xml" Type="http://schemas.openxmlformats.org/officeDocument/2006/relationships/customXml"/><Relationship Id="rId4" Target="slideMasters/slideMaster1.xml" Type="http://schemas.openxmlformats.org/officeDocument/2006/relationships/slideMaster"/><Relationship Id="rId5" Target="slides/slide1.xml" Type="http://schemas.openxmlformats.org/officeDocument/2006/relationships/slide"/><Relationship Id="rId6" Target="slides/slide2.xml" Type="http://schemas.openxmlformats.org/officeDocument/2006/relationships/slide"/><Relationship Id="rId7" Target="slides/slide3.xml" Type="http://schemas.openxmlformats.org/officeDocument/2006/relationships/slide"/><Relationship Id="rId8" Target="slides/slide4.xml" Type="http://schemas.openxmlformats.org/officeDocument/2006/relationships/slide"/><Relationship Id="rId9" Target="slides/slide5.xml" Type="http://schemas.openxmlformats.org/officeDocument/2006/relationships/slide"/></Relationships>
</file>

<file path=ppt/handoutMasters/_rels/handoutMaster1.xml.rels><?xml version="1.0" encoding="UTF-8" standalone="yes"?><Relationships xmlns="http://schemas.openxmlformats.org/package/2006/relationships"><Relationship Id="rId1" Target="../theme/theme3.xml" Type="http://schemas.openxmlformats.org/officeDocument/2006/relationships/theme"/></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1"/>
            <a:ext cx="2949574" cy="496888"/>
          </a:xfrm>
          <a:prstGeom prst="rect">
            <a:avLst/>
          </a:prstGeom>
        </p:spPr>
        <p:txBody>
          <a:bodyPr vert="horz" lIns="91459" tIns="45729" rIns="91459" bIns="45729"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6039" y="1"/>
            <a:ext cx="2949574" cy="496888"/>
          </a:xfrm>
          <a:prstGeom prst="rect">
            <a:avLst/>
          </a:prstGeom>
        </p:spPr>
        <p:txBody>
          <a:bodyPr vert="horz" lIns="91459" tIns="45729" rIns="91459" bIns="45729" rtlCol="0"/>
          <a:lstStyle>
            <a:lvl1pPr algn="r">
              <a:defRPr sz="1200"/>
            </a:lvl1pPr>
          </a:lstStyle>
          <a:p>
            <a:fld id="{C60B3934-BE08-4681-96C3-22F0EBCAB180}" type="datetimeFigureOut">
              <a:rPr kumimoji="1" lang="ja-JP" altLang="en-US" smtClean="0"/>
              <a:t>2026/9/28</a:t>
            </a:fld>
            <a:endParaRPr kumimoji="1" lang="ja-JP" altLang="en-US"/>
          </a:p>
        </p:txBody>
      </p:sp>
      <p:sp>
        <p:nvSpPr>
          <p:cNvPr id="4" name="フッター プレースホルダー 3"/>
          <p:cNvSpPr>
            <a:spLocks noGrp="1"/>
          </p:cNvSpPr>
          <p:nvPr>
            <p:ph type="ftr" sz="quarter" idx="2"/>
          </p:nvPr>
        </p:nvSpPr>
        <p:spPr>
          <a:xfrm>
            <a:off x="1" y="9440863"/>
            <a:ext cx="2949574" cy="496887"/>
          </a:xfrm>
          <a:prstGeom prst="rect">
            <a:avLst/>
          </a:prstGeom>
        </p:spPr>
        <p:txBody>
          <a:bodyPr vert="horz" lIns="91459" tIns="45729" rIns="91459" bIns="45729"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6039" y="9440863"/>
            <a:ext cx="2949574" cy="496887"/>
          </a:xfrm>
          <a:prstGeom prst="rect">
            <a:avLst/>
          </a:prstGeom>
        </p:spPr>
        <p:txBody>
          <a:bodyPr vert="horz" lIns="91459" tIns="45729" rIns="91459" bIns="45729" rtlCol="0" anchor="b"/>
          <a:lstStyle>
            <a:lvl1pPr algn="r">
              <a:defRPr sz="1200"/>
            </a:lvl1pPr>
          </a:lstStyle>
          <a:p>
            <a:fld id="{66CABACA-A22B-4759-9B86-BCC16C3615E0}" type="slidenum">
              <a:rPr kumimoji="1" lang="ja-JP" altLang="en-US" smtClean="0"/>
              <a:t>‹#›</a:t>
            </a:fld>
            <a:endParaRPr kumimoji="1" lang="ja-JP" altLang="en-US"/>
          </a:p>
        </p:txBody>
      </p:sp>
    </p:spTree>
    <p:extLst>
      <p:ext uri="{BB962C8B-B14F-4D97-AF65-F5344CB8AC3E}">
        <p14:creationId xmlns:p14="http://schemas.microsoft.com/office/powerpoint/2010/main" val="1742267486"/>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2"/>
            <a:ext cx="2949787" cy="496967"/>
          </a:xfrm>
          <a:prstGeom prst="rect">
            <a:avLst/>
          </a:prstGeom>
        </p:spPr>
        <p:txBody>
          <a:bodyPr vert="horz" lIns="91459" tIns="45729" rIns="91459" bIns="45729"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8" y="2"/>
            <a:ext cx="2949787" cy="496967"/>
          </a:xfrm>
          <a:prstGeom prst="rect">
            <a:avLst/>
          </a:prstGeom>
        </p:spPr>
        <p:txBody>
          <a:bodyPr vert="horz" lIns="91459" tIns="45729" rIns="91459" bIns="45729" rtlCol="0"/>
          <a:lstStyle>
            <a:lvl1pPr algn="r">
              <a:defRPr sz="1200"/>
            </a:lvl1pPr>
          </a:lstStyle>
          <a:p>
            <a:fld id="{9D47C9E5-73DF-450B-A057-1671C113F7EE}" type="datetimeFigureOut">
              <a:rPr kumimoji="1" lang="ja-JP" altLang="en-US" smtClean="0"/>
              <a:t>2026/9/28</a:t>
            </a:fld>
            <a:endParaRPr kumimoji="1" lang="ja-JP" altLang="en-US"/>
          </a:p>
        </p:txBody>
      </p:sp>
      <p:sp>
        <p:nvSpPr>
          <p:cNvPr id="4" name="スライド イメージ プレースホルダー 3"/>
          <p:cNvSpPr>
            <a:spLocks noGrp="1" noRot="1" noChangeAspect="1"/>
          </p:cNvSpPr>
          <p:nvPr>
            <p:ph type="sldImg" idx="2"/>
          </p:nvPr>
        </p:nvSpPr>
        <p:spPr>
          <a:xfrm>
            <a:off x="2087563" y="746125"/>
            <a:ext cx="2632075" cy="3725863"/>
          </a:xfrm>
          <a:prstGeom prst="rect">
            <a:avLst/>
          </a:prstGeom>
          <a:noFill/>
          <a:ln w="12700">
            <a:solidFill>
              <a:prstClr val="black"/>
            </a:solidFill>
          </a:ln>
        </p:spPr>
        <p:txBody>
          <a:bodyPr vert="horz" lIns="91459" tIns="45729" rIns="91459" bIns="45729" rtlCol="0" anchor="ctr"/>
          <a:lstStyle/>
          <a:p>
            <a:endParaRPr lang="ja-JP" altLang="en-US"/>
          </a:p>
        </p:txBody>
      </p:sp>
      <p:sp>
        <p:nvSpPr>
          <p:cNvPr id="5" name="ノート プレースホルダー 4"/>
          <p:cNvSpPr>
            <a:spLocks noGrp="1"/>
          </p:cNvSpPr>
          <p:nvPr>
            <p:ph type="body" sz="quarter" idx="3"/>
          </p:nvPr>
        </p:nvSpPr>
        <p:spPr>
          <a:xfrm>
            <a:off x="680720" y="4721186"/>
            <a:ext cx="5445760" cy="4472702"/>
          </a:xfrm>
          <a:prstGeom prst="rect">
            <a:avLst/>
          </a:prstGeom>
        </p:spPr>
        <p:txBody>
          <a:bodyPr vert="horz" lIns="91459" tIns="45729" rIns="91459" bIns="45729"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648"/>
            <a:ext cx="2949787" cy="496967"/>
          </a:xfrm>
          <a:prstGeom prst="rect">
            <a:avLst/>
          </a:prstGeom>
        </p:spPr>
        <p:txBody>
          <a:bodyPr vert="horz" lIns="91459" tIns="45729" rIns="91459" bIns="45729"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8" y="9440648"/>
            <a:ext cx="2949787" cy="496967"/>
          </a:xfrm>
          <a:prstGeom prst="rect">
            <a:avLst/>
          </a:prstGeom>
        </p:spPr>
        <p:txBody>
          <a:bodyPr vert="horz" lIns="91459" tIns="45729" rIns="91459" bIns="45729" rtlCol="0" anchor="b"/>
          <a:lstStyle>
            <a:lvl1pPr algn="r">
              <a:defRPr sz="1200"/>
            </a:lvl1pPr>
          </a:lstStyle>
          <a:p>
            <a:fld id="{F1435500-8BF9-410E-AE6B-BC3478965C01}" type="slidenum">
              <a:rPr kumimoji="1" lang="ja-JP" altLang="en-US" smtClean="0"/>
              <a:t>‹#›</a:t>
            </a:fld>
            <a:endParaRPr kumimoji="1" lang="ja-JP" altLang="en-US"/>
          </a:p>
        </p:txBody>
      </p:sp>
    </p:spTree>
    <p:extLst>
      <p:ext uri="{BB962C8B-B14F-4D97-AF65-F5344CB8AC3E}">
        <p14:creationId xmlns:p14="http://schemas.microsoft.com/office/powerpoint/2010/main" val="207149466"/>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10226592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20999407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36581279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30489019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3616154241"/>
      </p:ext>
    </p:extLst>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67095" y="3321887"/>
            <a:ext cx="6427074" cy="2292150"/>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134190" y="6059593"/>
            <a:ext cx="5292884" cy="2732758"/>
          </a:xfrm>
        </p:spPr>
        <p:txBody>
          <a:bodyPr/>
          <a:lstStyle>
            <a:lvl1pPr marL="0" indent="0" algn="ctr">
              <a:buNone/>
              <a:defRPr>
                <a:solidFill>
                  <a:schemeClr val="tx1">
                    <a:tint val="75000"/>
                  </a:schemeClr>
                </a:solidFill>
              </a:defRPr>
            </a:lvl1pPr>
            <a:lvl2pPr marL="521528" indent="0" algn="ctr">
              <a:buNone/>
              <a:defRPr>
                <a:solidFill>
                  <a:schemeClr val="tx1">
                    <a:tint val="75000"/>
                  </a:schemeClr>
                </a:solidFill>
              </a:defRPr>
            </a:lvl2pPr>
            <a:lvl3pPr marL="1043056" indent="0" algn="ctr">
              <a:buNone/>
              <a:defRPr>
                <a:solidFill>
                  <a:schemeClr val="tx1">
                    <a:tint val="75000"/>
                  </a:schemeClr>
                </a:solidFill>
              </a:defRPr>
            </a:lvl3pPr>
            <a:lvl4pPr marL="1564584" indent="0" algn="ctr">
              <a:buNone/>
              <a:defRPr>
                <a:solidFill>
                  <a:schemeClr val="tx1">
                    <a:tint val="75000"/>
                  </a:schemeClr>
                </a:solidFill>
              </a:defRPr>
            </a:lvl4pPr>
            <a:lvl5pPr marL="2086112" indent="0" algn="ctr">
              <a:buNone/>
              <a:defRPr>
                <a:solidFill>
                  <a:schemeClr val="tx1">
                    <a:tint val="75000"/>
                  </a:schemeClr>
                </a:solidFill>
              </a:defRPr>
            </a:lvl5pPr>
            <a:lvl6pPr marL="2607640" indent="0" algn="ctr">
              <a:buNone/>
              <a:defRPr>
                <a:solidFill>
                  <a:schemeClr val="tx1">
                    <a:tint val="75000"/>
                  </a:schemeClr>
                </a:solidFill>
              </a:defRPr>
            </a:lvl6pPr>
            <a:lvl7pPr marL="3129168" indent="0" algn="ctr">
              <a:buNone/>
              <a:defRPr>
                <a:solidFill>
                  <a:schemeClr val="tx1">
                    <a:tint val="75000"/>
                  </a:schemeClr>
                </a:solidFill>
              </a:defRPr>
            </a:lvl7pPr>
            <a:lvl8pPr marL="3650696" indent="0" algn="ctr">
              <a:buNone/>
              <a:defRPr>
                <a:solidFill>
                  <a:schemeClr val="tx1">
                    <a:tint val="75000"/>
                  </a:schemeClr>
                </a:solidFill>
              </a:defRPr>
            </a:lvl8pPr>
            <a:lvl9pPr marL="4172224"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a:xfrm>
            <a:off x="5652839" y="90116"/>
            <a:ext cx="1764295" cy="569324"/>
          </a:xfrm>
          <a:prstGeom prst="rect">
            <a:avLst/>
          </a:prstGeom>
        </p:spPr>
        <p:txBody>
          <a:bodyPr/>
          <a:lstStyle>
            <a:lvl1pPr algn="r">
              <a:defRPr/>
            </a:lvl1pPr>
          </a:lstStyle>
          <a:p>
            <a:endParaRPr lang="ja-JP" altLang="en-US"/>
          </a:p>
        </p:txBody>
      </p:sp>
      <p:sp>
        <p:nvSpPr>
          <p:cNvPr id="6" name="スライド番号プレースホルダー 5"/>
          <p:cNvSpPr>
            <a:spLocks noGrp="1"/>
          </p:cNvSpPr>
          <p:nvPr>
            <p:ph type="sldNum" sz="quarter" idx="12"/>
          </p:nvPr>
        </p:nvSpPr>
        <p:spPr/>
        <p:txBody>
          <a:bodyPr/>
          <a:lstStyle/>
          <a:p>
            <a:fld id="{86604DDF-363C-4BAD-8C08-5C2361466C97}" type="slidenum">
              <a:rPr kumimoji="1" lang="ja-JP" altLang="en-US" smtClean="0"/>
              <a:t>‹#›</a:t>
            </a:fld>
            <a:endParaRPr kumimoji="1" lang="ja-JP" altLang="en-US"/>
          </a:p>
        </p:txBody>
      </p:sp>
    </p:spTree>
    <p:extLst>
      <p:ext uri="{BB962C8B-B14F-4D97-AF65-F5344CB8AC3E}">
        <p14:creationId xmlns:p14="http://schemas.microsoft.com/office/powerpoint/2010/main" val="1665315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スライド番号プレースホルダー 5"/>
          <p:cNvSpPr>
            <a:spLocks noGrp="1"/>
          </p:cNvSpPr>
          <p:nvPr>
            <p:ph type="sldNum" sz="quarter" idx="12"/>
          </p:nvPr>
        </p:nvSpPr>
        <p:spPr/>
        <p:txBody>
          <a:bodyPr/>
          <a:lstStyle/>
          <a:p>
            <a:fld id="{86604DDF-363C-4BAD-8C08-5C2361466C97}" type="slidenum">
              <a:rPr kumimoji="1" lang="ja-JP" altLang="en-US" smtClean="0"/>
              <a:t>‹#›</a:t>
            </a:fld>
            <a:endParaRPr kumimoji="1" lang="ja-JP" altLang="en-US"/>
          </a:p>
        </p:txBody>
      </p:sp>
    </p:spTree>
    <p:extLst>
      <p:ext uri="{BB962C8B-B14F-4D97-AF65-F5344CB8AC3E}">
        <p14:creationId xmlns:p14="http://schemas.microsoft.com/office/powerpoint/2010/main" val="7547465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97288" y="6871500"/>
            <a:ext cx="6427074" cy="2123828"/>
          </a:xfrm>
        </p:spPr>
        <p:txBody>
          <a:bodyPr anchor="t"/>
          <a:lstStyle>
            <a:lvl1pPr algn="l">
              <a:defRPr sz="46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597288" y="4532321"/>
            <a:ext cx="6427074" cy="2339180"/>
          </a:xfrm>
        </p:spPr>
        <p:txBody>
          <a:bodyPr anchor="b"/>
          <a:lstStyle>
            <a:lvl1pPr marL="0" indent="0">
              <a:buNone/>
              <a:defRPr sz="2300">
                <a:solidFill>
                  <a:schemeClr val="tx1">
                    <a:tint val="75000"/>
                  </a:schemeClr>
                </a:solidFill>
              </a:defRPr>
            </a:lvl1pPr>
            <a:lvl2pPr marL="521528" indent="0">
              <a:buNone/>
              <a:defRPr sz="2100">
                <a:solidFill>
                  <a:schemeClr val="tx1">
                    <a:tint val="75000"/>
                  </a:schemeClr>
                </a:solidFill>
              </a:defRPr>
            </a:lvl2pPr>
            <a:lvl3pPr marL="1043056" indent="0">
              <a:buNone/>
              <a:defRPr sz="1800">
                <a:solidFill>
                  <a:schemeClr val="tx1">
                    <a:tint val="75000"/>
                  </a:schemeClr>
                </a:solidFill>
              </a:defRPr>
            </a:lvl3pPr>
            <a:lvl4pPr marL="1564584" indent="0">
              <a:buNone/>
              <a:defRPr sz="1600">
                <a:solidFill>
                  <a:schemeClr val="tx1">
                    <a:tint val="75000"/>
                  </a:schemeClr>
                </a:solidFill>
              </a:defRPr>
            </a:lvl4pPr>
            <a:lvl5pPr marL="2086112" indent="0">
              <a:buNone/>
              <a:defRPr sz="1600">
                <a:solidFill>
                  <a:schemeClr val="tx1">
                    <a:tint val="75000"/>
                  </a:schemeClr>
                </a:solidFill>
              </a:defRPr>
            </a:lvl5pPr>
            <a:lvl6pPr marL="2607640" indent="0">
              <a:buNone/>
              <a:defRPr sz="1600">
                <a:solidFill>
                  <a:schemeClr val="tx1">
                    <a:tint val="75000"/>
                  </a:schemeClr>
                </a:solidFill>
              </a:defRPr>
            </a:lvl6pPr>
            <a:lvl7pPr marL="3129168" indent="0">
              <a:buNone/>
              <a:defRPr sz="1600">
                <a:solidFill>
                  <a:schemeClr val="tx1">
                    <a:tint val="75000"/>
                  </a:schemeClr>
                </a:solidFill>
              </a:defRPr>
            </a:lvl7pPr>
            <a:lvl8pPr marL="3650696" indent="0">
              <a:buNone/>
              <a:defRPr sz="1600">
                <a:solidFill>
                  <a:schemeClr val="tx1">
                    <a:tint val="75000"/>
                  </a:schemeClr>
                </a:solidFill>
              </a:defRPr>
            </a:lvl8pPr>
            <a:lvl9pPr marL="4172224" indent="0">
              <a:buNone/>
              <a:defRPr sz="1600">
                <a:solidFill>
                  <a:schemeClr val="tx1">
                    <a:tint val="75000"/>
                  </a:schemeClr>
                </a:solidFill>
              </a:defRPr>
            </a:lvl9pPr>
          </a:lstStyle>
          <a:p>
            <a:pPr lvl="0"/>
            <a:r>
              <a:rPr kumimoji="1" lang="ja-JP" altLang="en-US"/>
              <a:t>マスター テキストの書式設定</a:t>
            </a:r>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6604DDF-363C-4BAD-8C08-5C2361466C97}" type="slidenum">
              <a:rPr kumimoji="1" lang="ja-JP" altLang="en-US" smtClean="0"/>
              <a:t>‹#›</a:t>
            </a:fld>
            <a:endParaRPr kumimoji="1" lang="ja-JP" altLang="en-US"/>
          </a:p>
        </p:txBody>
      </p:sp>
    </p:spTree>
    <p:extLst>
      <p:ext uri="{BB962C8B-B14F-4D97-AF65-F5344CB8AC3E}">
        <p14:creationId xmlns:p14="http://schemas.microsoft.com/office/powerpoint/2010/main" val="14256115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378063" y="2495129"/>
            <a:ext cx="3339558" cy="7057149"/>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3843642" y="2495129"/>
            <a:ext cx="3339558" cy="7057149"/>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86604DDF-363C-4BAD-8C08-5C2361466C97}" type="slidenum">
              <a:rPr kumimoji="1" lang="ja-JP" altLang="en-US" smtClean="0"/>
              <a:t>‹#›</a:t>
            </a:fld>
            <a:endParaRPr kumimoji="1" lang="ja-JP" altLang="en-US"/>
          </a:p>
        </p:txBody>
      </p:sp>
    </p:spTree>
    <p:extLst>
      <p:ext uri="{BB962C8B-B14F-4D97-AF65-F5344CB8AC3E}">
        <p14:creationId xmlns:p14="http://schemas.microsoft.com/office/powerpoint/2010/main" val="3596283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378064" y="2393639"/>
            <a:ext cx="3340871" cy="997555"/>
          </a:xfrm>
        </p:spPr>
        <p:txBody>
          <a:bodyPr anchor="b"/>
          <a:lstStyle>
            <a:lvl1pPr marL="0" indent="0">
              <a:buNone/>
              <a:defRPr sz="2700" b="1"/>
            </a:lvl1pPr>
            <a:lvl2pPr marL="521528" indent="0">
              <a:buNone/>
              <a:defRPr sz="2300" b="1"/>
            </a:lvl2pPr>
            <a:lvl3pPr marL="1043056" indent="0">
              <a:buNone/>
              <a:defRPr sz="2100" b="1"/>
            </a:lvl3pPr>
            <a:lvl4pPr marL="1564584" indent="0">
              <a:buNone/>
              <a:defRPr sz="1800" b="1"/>
            </a:lvl4pPr>
            <a:lvl5pPr marL="2086112" indent="0">
              <a:buNone/>
              <a:defRPr sz="1800" b="1"/>
            </a:lvl5pPr>
            <a:lvl6pPr marL="2607640" indent="0">
              <a:buNone/>
              <a:defRPr sz="1800" b="1"/>
            </a:lvl6pPr>
            <a:lvl7pPr marL="3129168" indent="0">
              <a:buNone/>
              <a:defRPr sz="1800" b="1"/>
            </a:lvl7pPr>
            <a:lvl8pPr marL="3650696" indent="0">
              <a:buNone/>
              <a:defRPr sz="1800" b="1"/>
            </a:lvl8pPr>
            <a:lvl9pPr marL="4172224" indent="0">
              <a:buNone/>
              <a:defRPr sz="18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378064" y="3391194"/>
            <a:ext cx="3340871" cy="6161082"/>
          </a:xfrm>
        </p:spPr>
        <p:txBody>
          <a:bodyPr/>
          <a:lstStyle>
            <a:lvl1pPr>
              <a:defRPr sz="2700"/>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3841017" y="2393639"/>
            <a:ext cx="3342183" cy="997555"/>
          </a:xfrm>
        </p:spPr>
        <p:txBody>
          <a:bodyPr anchor="b"/>
          <a:lstStyle>
            <a:lvl1pPr marL="0" indent="0">
              <a:buNone/>
              <a:defRPr sz="2700" b="1"/>
            </a:lvl1pPr>
            <a:lvl2pPr marL="521528" indent="0">
              <a:buNone/>
              <a:defRPr sz="2300" b="1"/>
            </a:lvl2pPr>
            <a:lvl3pPr marL="1043056" indent="0">
              <a:buNone/>
              <a:defRPr sz="2100" b="1"/>
            </a:lvl3pPr>
            <a:lvl4pPr marL="1564584" indent="0">
              <a:buNone/>
              <a:defRPr sz="1800" b="1"/>
            </a:lvl4pPr>
            <a:lvl5pPr marL="2086112" indent="0">
              <a:buNone/>
              <a:defRPr sz="1800" b="1"/>
            </a:lvl5pPr>
            <a:lvl6pPr marL="2607640" indent="0">
              <a:buNone/>
              <a:defRPr sz="1800" b="1"/>
            </a:lvl6pPr>
            <a:lvl7pPr marL="3129168" indent="0">
              <a:buNone/>
              <a:defRPr sz="1800" b="1"/>
            </a:lvl7pPr>
            <a:lvl8pPr marL="3650696" indent="0">
              <a:buNone/>
              <a:defRPr sz="1800" b="1"/>
            </a:lvl8pPr>
            <a:lvl9pPr marL="4172224" indent="0">
              <a:buNone/>
              <a:defRPr sz="18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3841017" y="3391194"/>
            <a:ext cx="3342183" cy="6161082"/>
          </a:xfrm>
        </p:spPr>
        <p:txBody>
          <a:bodyPr/>
          <a:lstStyle>
            <a:lvl1pPr>
              <a:defRPr sz="2700"/>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86604DDF-363C-4BAD-8C08-5C2361466C97}" type="slidenum">
              <a:rPr kumimoji="1" lang="ja-JP" altLang="en-US" smtClean="0"/>
              <a:t>‹#›</a:t>
            </a:fld>
            <a:endParaRPr kumimoji="1" lang="ja-JP" altLang="en-US"/>
          </a:p>
        </p:txBody>
      </p:sp>
    </p:spTree>
    <p:extLst>
      <p:ext uri="{BB962C8B-B14F-4D97-AF65-F5344CB8AC3E}">
        <p14:creationId xmlns:p14="http://schemas.microsoft.com/office/powerpoint/2010/main" val="11777961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86604DDF-363C-4BAD-8C08-5C2361466C97}" type="slidenum">
              <a:rPr kumimoji="1" lang="ja-JP" altLang="en-US" smtClean="0"/>
              <a:t>‹#›</a:t>
            </a:fld>
            <a:endParaRPr kumimoji="1" lang="ja-JP" altLang="en-US"/>
          </a:p>
        </p:txBody>
      </p:sp>
    </p:spTree>
    <p:extLst>
      <p:ext uri="{BB962C8B-B14F-4D97-AF65-F5344CB8AC3E}">
        <p14:creationId xmlns:p14="http://schemas.microsoft.com/office/powerpoint/2010/main" val="10741806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1"/>
          </p:nvPr>
        </p:nvSpPr>
        <p:spPr>
          <a:xfrm>
            <a:off x="5135736" y="9883204"/>
            <a:ext cx="2394400" cy="569324"/>
          </a:xfrm>
        </p:spPr>
        <p:txBody>
          <a:bodyPr/>
          <a:lstStyle/>
          <a:p>
            <a:endParaRPr kumimoji="1" lang="ja-JP" altLang="en-US"/>
          </a:p>
        </p:txBody>
      </p:sp>
      <p:sp>
        <p:nvSpPr>
          <p:cNvPr id="4" name="スライド番号プレースホルダー 3"/>
          <p:cNvSpPr>
            <a:spLocks noGrp="1"/>
          </p:cNvSpPr>
          <p:nvPr>
            <p:ph type="sldNum" sz="quarter" idx="12"/>
          </p:nvPr>
        </p:nvSpPr>
        <p:spPr>
          <a:xfrm>
            <a:off x="2988543" y="10156520"/>
            <a:ext cx="1764295" cy="569324"/>
          </a:xfrm>
        </p:spPr>
        <p:txBody>
          <a:bodyPr/>
          <a:lstStyle>
            <a:lvl1pPr algn="ctr">
              <a:defRPr>
                <a:solidFill>
                  <a:schemeClr val="tx1"/>
                </a:solidFill>
              </a:defRPr>
            </a:lvl1pPr>
          </a:lstStyle>
          <a:p>
            <a:fld id="{86604DDF-363C-4BAD-8C08-5C2361466C97}" type="slidenum">
              <a:rPr lang="ja-JP" altLang="en-US" smtClean="0"/>
              <a:pPr/>
              <a:t>‹#›</a:t>
            </a:fld>
            <a:endParaRPr lang="ja-JP" altLang="en-US"/>
          </a:p>
        </p:txBody>
      </p:sp>
    </p:spTree>
    <p:extLst>
      <p:ext uri="{BB962C8B-B14F-4D97-AF65-F5344CB8AC3E}">
        <p14:creationId xmlns:p14="http://schemas.microsoft.com/office/powerpoint/2010/main" val="224977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78064" y="425756"/>
            <a:ext cx="2487604" cy="1811937"/>
          </a:xfrm>
        </p:spPr>
        <p:txBody>
          <a:bodyPr anchor="b"/>
          <a:lstStyle>
            <a:lvl1pPr algn="l">
              <a:defRPr sz="23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2956244" y="425757"/>
            <a:ext cx="4226957" cy="9126521"/>
          </a:xfrm>
        </p:spPr>
        <p:txBody>
          <a:bodyPr/>
          <a:lstStyle>
            <a:lvl1pPr>
              <a:defRPr sz="3700"/>
            </a:lvl1pPr>
            <a:lvl2pPr>
              <a:defRPr sz="3200"/>
            </a:lvl2pPr>
            <a:lvl3pPr>
              <a:defRPr sz="2700"/>
            </a:lvl3pPr>
            <a:lvl4pPr>
              <a:defRPr sz="2300"/>
            </a:lvl4pPr>
            <a:lvl5pPr>
              <a:defRPr sz="2300"/>
            </a:lvl5pPr>
            <a:lvl6pPr>
              <a:defRPr sz="2300"/>
            </a:lvl6pPr>
            <a:lvl7pPr>
              <a:defRPr sz="2300"/>
            </a:lvl7pPr>
            <a:lvl8pPr>
              <a:defRPr sz="2300"/>
            </a:lvl8pPr>
            <a:lvl9pPr>
              <a:defRPr sz="23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378064" y="2237694"/>
            <a:ext cx="2487604" cy="7314584"/>
          </a:xfrm>
        </p:spPr>
        <p:txBody>
          <a:bodyPr/>
          <a:lstStyle>
            <a:lvl1pPr marL="0" indent="0">
              <a:buNone/>
              <a:defRPr sz="1600"/>
            </a:lvl1pPr>
            <a:lvl2pPr marL="521528" indent="0">
              <a:buNone/>
              <a:defRPr sz="1400"/>
            </a:lvl2pPr>
            <a:lvl3pPr marL="1043056" indent="0">
              <a:buNone/>
              <a:defRPr sz="1100"/>
            </a:lvl3pPr>
            <a:lvl4pPr marL="1564584" indent="0">
              <a:buNone/>
              <a:defRPr sz="1000"/>
            </a:lvl4pPr>
            <a:lvl5pPr marL="2086112" indent="0">
              <a:buNone/>
              <a:defRPr sz="1000"/>
            </a:lvl5pPr>
            <a:lvl6pPr marL="2607640" indent="0">
              <a:buNone/>
              <a:defRPr sz="1000"/>
            </a:lvl6pPr>
            <a:lvl7pPr marL="3129168" indent="0">
              <a:buNone/>
              <a:defRPr sz="1000"/>
            </a:lvl7pPr>
            <a:lvl8pPr marL="3650696" indent="0">
              <a:buNone/>
              <a:defRPr sz="1000"/>
            </a:lvl8pPr>
            <a:lvl9pPr marL="4172224" indent="0">
              <a:buNone/>
              <a:defRPr sz="1000"/>
            </a:lvl9pPr>
          </a:lstStyle>
          <a:p>
            <a:pPr lvl="0"/>
            <a:r>
              <a:rPr kumimoji="1" lang="ja-JP" altLang="en-US"/>
              <a:t>マスター テキストの書式設定</a:t>
            </a:r>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86604DDF-363C-4BAD-8C08-5C2361466C97}" type="slidenum">
              <a:rPr kumimoji="1" lang="ja-JP" altLang="en-US" smtClean="0"/>
              <a:t>‹#›</a:t>
            </a:fld>
            <a:endParaRPr kumimoji="1" lang="ja-JP" altLang="en-US"/>
          </a:p>
        </p:txBody>
      </p:sp>
    </p:spTree>
    <p:extLst>
      <p:ext uri="{BB962C8B-B14F-4D97-AF65-F5344CB8AC3E}">
        <p14:creationId xmlns:p14="http://schemas.microsoft.com/office/powerpoint/2010/main" val="20166012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482060" y="7485381"/>
            <a:ext cx="4536758" cy="883692"/>
          </a:xfrm>
        </p:spPr>
        <p:txBody>
          <a:bodyPr anchor="b"/>
          <a:lstStyle>
            <a:lvl1pPr algn="l">
              <a:defRPr sz="2300" b="1"/>
            </a:lvl1pPr>
          </a:lstStyle>
          <a:p>
            <a:r>
              <a:rPr kumimoji="1" lang="ja-JP" altLang="en-US"/>
              <a:t>マスター タイトルの書式設定</a:t>
            </a:r>
          </a:p>
        </p:txBody>
      </p:sp>
      <p:sp>
        <p:nvSpPr>
          <p:cNvPr id="3" name="図プレースホルダー 2"/>
          <p:cNvSpPr>
            <a:spLocks noGrp="1"/>
          </p:cNvSpPr>
          <p:nvPr>
            <p:ph type="pic" idx="1"/>
          </p:nvPr>
        </p:nvSpPr>
        <p:spPr>
          <a:xfrm>
            <a:off x="1482060" y="955475"/>
            <a:ext cx="4536758" cy="6416040"/>
          </a:xfrm>
        </p:spPr>
        <p:txBody>
          <a:bodyPr/>
          <a:lstStyle>
            <a:lvl1pPr marL="0" indent="0">
              <a:buNone/>
              <a:defRPr sz="3700"/>
            </a:lvl1pPr>
            <a:lvl2pPr marL="521528" indent="0">
              <a:buNone/>
              <a:defRPr sz="3200"/>
            </a:lvl2pPr>
            <a:lvl3pPr marL="1043056" indent="0">
              <a:buNone/>
              <a:defRPr sz="2700"/>
            </a:lvl3pPr>
            <a:lvl4pPr marL="1564584" indent="0">
              <a:buNone/>
              <a:defRPr sz="2300"/>
            </a:lvl4pPr>
            <a:lvl5pPr marL="2086112" indent="0">
              <a:buNone/>
              <a:defRPr sz="2300"/>
            </a:lvl5pPr>
            <a:lvl6pPr marL="2607640" indent="0">
              <a:buNone/>
              <a:defRPr sz="2300"/>
            </a:lvl6pPr>
            <a:lvl7pPr marL="3129168" indent="0">
              <a:buNone/>
              <a:defRPr sz="2300"/>
            </a:lvl7pPr>
            <a:lvl8pPr marL="3650696" indent="0">
              <a:buNone/>
              <a:defRPr sz="2300"/>
            </a:lvl8pPr>
            <a:lvl9pPr marL="4172224" indent="0">
              <a:buNone/>
              <a:defRPr sz="2300"/>
            </a:lvl9pPr>
          </a:lstStyle>
          <a:p>
            <a:endParaRPr kumimoji="1" lang="ja-JP" altLang="en-US"/>
          </a:p>
        </p:txBody>
      </p:sp>
      <p:sp>
        <p:nvSpPr>
          <p:cNvPr id="4" name="テキスト プレースホルダー 3"/>
          <p:cNvSpPr>
            <a:spLocks noGrp="1"/>
          </p:cNvSpPr>
          <p:nvPr>
            <p:ph type="body" sz="half" idx="2"/>
          </p:nvPr>
        </p:nvSpPr>
        <p:spPr>
          <a:xfrm>
            <a:off x="1482060" y="8369073"/>
            <a:ext cx="4536758" cy="1254988"/>
          </a:xfrm>
        </p:spPr>
        <p:txBody>
          <a:bodyPr/>
          <a:lstStyle>
            <a:lvl1pPr marL="0" indent="0">
              <a:buNone/>
              <a:defRPr sz="1600"/>
            </a:lvl1pPr>
            <a:lvl2pPr marL="521528" indent="0">
              <a:buNone/>
              <a:defRPr sz="1400"/>
            </a:lvl2pPr>
            <a:lvl3pPr marL="1043056" indent="0">
              <a:buNone/>
              <a:defRPr sz="1100"/>
            </a:lvl3pPr>
            <a:lvl4pPr marL="1564584" indent="0">
              <a:buNone/>
              <a:defRPr sz="1000"/>
            </a:lvl4pPr>
            <a:lvl5pPr marL="2086112" indent="0">
              <a:buNone/>
              <a:defRPr sz="1000"/>
            </a:lvl5pPr>
            <a:lvl6pPr marL="2607640" indent="0">
              <a:buNone/>
              <a:defRPr sz="1000"/>
            </a:lvl6pPr>
            <a:lvl7pPr marL="3129168" indent="0">
              <a:buNone/>
              <a:defRPr sz="1000"/>
            </a:lvl7pPr>
            <a:lvl8pPr marL="3650696" indent="0">
              <a:buNone/>
              <a:defRPr sz="1000"/>
            </a:lvl8pPr>
            <a:lvl9pPr marL="4172224" indent="0">
              <a:buNone/>
              <a:defRPr sz="1000"/>
            </a:lvl9pPr>
          </a:lstStyle>
          <a:p>
            <a:pPr lvl="0"/>
            <a:r>
              <a:rPr kumimoji="1" lang="ja-JP" altLang="en-US"/>
              <a:t>マスター テキストの書式設定</a:t>
            </a:r>
          </a:p>
        </p:txBody>
      </p:sp>
      <p:sp>
        <p:nvSpPr>
          <p:cNvPr id="6" name="フッター プレースホルダー 5"/>
          <p:cNvSpPr>
            <a:spLocks noGrp="1"/>
          </p:cNvSpPr>
          <p:nvPr>
            <p:ph type="ftr" sz="quarter" idx="11"/>
          </p:nvPr>
        </p:nvSpPr>
        <p:spPr>
          <a:xfrm>
            <a:off x="5004767" y="9883204"/>
            <a:ext cx="2394400" cy="569324"/>
          </a:xfrm>
        </p:spPr>
        <p:txBody>
          <a:bodyPr/>
          <a:lstStyle/>
          <a:p>
            <a:endParaRPr kumimoji="1" lang="ja-JP" altLang="en-US"/>
          </a:p>
        </p:txBody>
      </p:sp>
      <p:sp>
        <p:nvSpPr>
          <p:cNvPr id="7" name="スライド番号プレースホルダー 6"/>
          <p:cNvSpPr>
            <a:spLocks noGrp="1"/>
          </p:cNvSpPr>
          <p:nvPr>
            <p:ph type="sldNum" sz="quarter" idx="12"/>
          </p:nvPr>
        </p:nvSpPr>
        <p:spPr>
          <a:xfrm>
            <a:off x="2772519" y="9883204"/>
            <a:ext cx="1764295" cy="569324"/>
          </a:xfrm>
        </p:spPr>
        <p:txBody>
          <a:bodyPr/>
          <a:lstStyle>
            <a:lvl1pPr algn="ctr">
              <a:defRPr/>
            </a:lvl1pPr>
          </a:lstStyle>
          <a:p>
            <a:fld id="{86604DDF-363C-4BAD-8C08-5C2361466C97}" type="slidenum">
              <a:rPr lang="ja-JP" altLang="en-US" smtClean="0"/>
              <a:pPr/>
              <a:t>‹#›</a:t>
            </a:fld>
            <a:endParaRPr lang="ja-JP" altLang="en-US"/>
          </a:p>
        </p:txBody>
      </p:sp>
    </p:spTree>
    <p:extLst>
      <p:ext uri="{BB962C8B-B14F-4D97-AF65-F5344CB8AC3E}">
        <p14:creationId xmlns:p14="http://schemas.microsoft.com/office/powerpoint/2010/main" val="38695340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6604DDF-363C-4BAD-8C08-5C2361466C97}" type="slidenum">
              <a:rPr kumimoji="1" lang="ja-JP" altLang="en-US" smtClean="0"/>
              <a:t>‹#›</a:t>
            </a:fld>
            <a:endParaRPr kumimoji="1" lang="ja-JP" altLang="en-US"/>
          </a:p>
        </p:txBody>
      </p:sp>
    </p:spTree>
    <p:extLst>
      <p:ext uri="{BB962C8B-B14F-4D97-AF65-F5344CB8AC3E}">
        <p14:creationId xmlns:p14="http://schemas.microsoft.com/office/powerpoint/2010/main" val="30784455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5481916" y="428234"/>
            <a:ext cx="1701284" cy="9124044"/>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378063" y="428234"/>
            <a:ext cx="4977831" cy="9124044"/>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6604DDF-363C-4BAD-8C08-5C2361466C97}" type="slidenum">
              <a:rPr kumimoji="1" lang="ja-JP" altLang="en-US" smtClean="0"/>
              <a:t>‹#›</a:t>
            </a:fld>
            <a:endParaRPr kumimoji="1" lang="ja-JP" altLang="en-US"/>
          </a:p>
        </p:txBody>
      </p:sp>
    </p:spTree>
    <p:extLst>
      <p:ext uri="{BB962C8B-B14F-4D97-AF65-F5344CB8AC3E}">
        <p14:creationId xmlns:p14="http://schemas.microsoft.com/office/powerpoint/2010/main" val="123984405"/>
      </p:ext>
    </p:extLst>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378063" y="428232"/>
            <a:ext cx="6805137" cy="1782233"/>
          </a:xfrm>
          <a:prstGeom prst="rect">
            <a:avLst/>
          </a:prstGeom>
        </p:spPr>
        <p:txBody>
          <a:bodyPr vert="horz" lIns="104306" tIns="52153" rIns="104306" bIns="52153"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378063" y="2495129"/>
            <a:ext cx="6805137" cy="7057149"/>
          </a:xfrm>
          <a:prstGeom prst="rect">
            <a:avLst/>
          </a:prstGeom>
        </p:spPr>
        <p:txBody>
          <a:bodyPr vert="horz" lIns="104306" tIns="52153" rIns="104306" bIns="52153"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フッター プレースホルダー 4"/>
          <p:cNvSpPr>
            <a:spLocks noGrp="1"/>
          </p:cNvSpPr>
          <p:nvPr>
            <p:ph type="ftr" sz="quarter" idx="3"/>
          </p:nvPr>
        </p:nvSpPr>
        <p:spPr>
          <a:xfrm>
            <a:off x="2583432" y="9911199"/>
            <a:ext cx="2394400" cy="569324"/>
          </a:xfrm>
          <a:prstGeom prst="rect">
            <a:avLst/>
          </a:prstGeom>
        </p:spPr>
        <p:txBody>
          <a:bodyPr vert="horz" lIns="104306" tIns="52153" rIns="104306" bIns="52153" rtlCol="0" anchor="ctr"/>
          <a:lstStyle>
            <a:lvl1pPr algn="ctr">
              <a:defRPr sz="14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5418905" y="9911199"/>
            <a:ext cx="1764295" cy="569324"/>
          </a:xfrm>
          <a:prstGeom prst="rect">
            <a:avLst/>
          </a:prstGeom>
        </p:spPr>
        <p:txBody>
          <a:bodyPr vert="horz" lIns="104306" tIns="52153" rIns="104306" bIns="52153" rtlCol="0" anchor="ctr"/>
          <a:lstStyle>
            <a:lvl1pPr algn="r">
              <a:defRPr sz="1400">
                <a:solidFill>
                  <a:schemeClr val="tx1">
                    <a:tint val="75000"/>
                  </a:schemeClr>
                </a:solidFill>
              </a:defRPr>
            </a:lvl1pPr>
          </a:lstStyle>
          <a:p>
            <a:fld id="{86604DDF-363C-4BAD-8C08-5C2361466C97}" type="slidenum">
              <a:rPr kumimoji="1" lang="ja-JP" altLang="en-US" smtClean="0"/>
              <a:t>‹#›</a:t>
            </a:fld>
            <a:endParaRPr kumimoji="1" lang="ja-JP" altLang="en-US"/>
          </a:p>
        </p:txBody>
      </p:sp>
    </p:spTree>
    <p:extLst>
      <p:ext uri="{BB962C8B-B14F-4D97-AF65-F5344CB8AC3E}">
        <p14:creationId xmlns:p14="http://schemas.microsoft.com/office/powerpoint/2010/main" val="6545355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1043056" rtl="0" eaLnBrk="1" latinLnBrk="0" hangingPunct="1">
        <a:spcBef>
          <a:spcPct val="0"/>
        </a:spcBef>
        <a:buNone/>
        <a:defRPr kumimoji="1" sz="5000" kern="1200">
          <a:solidFill>
            <a:schemeClr val="tx1"/>
          </a:solidFill>
          <a:latin typeface="+mj-lt"/>
          <a:ea typeface="+mj-ea"/>
          <a:cs typeface="+mj-cs"/>
        </a:defRPr>
      </a:lvl1pPr>
    </p:titleStyle>
    <p:bodyStyle>
      <a:lvl1pPr marL="391146" indent="-391146" algn="l" defTabSz="1043056" rtl="0" eaLnBrk="1" latinLnBrk="0" hangingPunct="1">
        <a:spcBef>
          <a:spcPct val="20000"/>
        </a:spcBef>
        <a:buFont typeface="Arial" panose="020B0604020202020204" pitchFamily="34" charset="0"/>
        <a:buChar char="•"/>
        <a:defRPr kumimoji="1" sz="3700" kern="1200">
          <a:solidFill>
            <a:schemeClr val="tx1"/>
          </a:solidFill>
          <a:latin typeface="+mn-lt"/>
          <a:ea typeface="+mn-ea"/>
          <a:cs typeface="+mn-cs"/>
        </a:defRPr>
      </a:lvl1pPr>
      <a:lvl2pPr marL="847483" indent="-325955" algn="l" defTabSz="1043056"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2pPr>
      <a:lvl3pPr marL="1303820" indent="-260764" algn="l" defTabSz="1043056" rtl="0" eaLnBrk="1" latinLnBrk="0" hangingPunct="1">
        <a:spcBef>
          <a:spcPct val="20000"/>
        </a:spcBef>
        <a:buFont typeface="Arial" panose="020B0604020202020204" pitchFamily="34" charset="0"/>
        <a:buChar char="•"/>
        <a:defRPr kumimoji="1" sz="2700" kern="1200">
          <a:solidFill>
            <a:schemeClr val="tx1"/>
          </a:solidFill>
          <a:latin typeface="+mn-lt"/>
          <a:ea typeface="+mn-ea"/>
          <a:cs typeface="+mn-cs"/>
        </a:defRPr>
      </a:lvl3pPr>
      <a:lvl4pPr marL="1825348" indent="-260764" algn="l" defTabSz="1043056" rtl="0" eaLnBrk="1" latinLnBrk="0" hangingPunct="1">
        <a:spcBef>
          <a:spcPct val="20000"/>
        </a:spcBef>
        <a:buFont typeface="Arial" panose="020B0604020202020204" pitchFamily="34" charset="0"/>
        <a:buChar char="–"/>
        <a:defRPr kumimoji="1" sz="2300" kern="1200">
          <a:solidFill>
            <a:schemeClr val="tx1"/>
          </a:solidFill>
          <a:latin typeface="+mn-lt"/>
          <a:ea typeface="+mn-ea"/>
          <a:cs typeface="+mn-cs"/>
        </a:defRPr>
      </a:lvl4pPr>
      <a:lvl5pPr marL="2346876" indent="-260764" algn="l" defTabSz="1043056" rtl="0" eaLnBrk="1" latinLnBrk="0" hangingPunct="1">
        <a:spcBef>
          <a:spcPct val="20000"/>
        </a:spcBef>
        <a:buFont typeface="Arial" panose="020B0604020202020204" pitchFamily="34" charset="0"/>
        <a:buChar char="»"/>
        <a:defRPr kumimoji="1" sz="2300" kern="1200">
          <a:solidFill>
            <a:schemeClr val="tx1"/>
          </a:solidFill>
          <a:latin typeface="+mn-lt"/>
          <a:ea typeface="+mn-ea"/>
          <a:cs typeface="+mn-cs"/>
        </a:defRPr>
      </a:lvl5pPr>
      <a:lvl6pPr marL="2868404" indent="-260764" algn="l" defTabSz="1043056" rtl="0" eaLnBrk="1" latinLnBrk="0" hangingPunct="1">
        <a:spcBef>
          <a:spcPct val="20000"/>
        </a:spcBef>
        <a:buFont typeface="Arial" panose="020B0604020202020204" pitchFamily="34" charset="0"/>
        <a:buChar char="•"/>
        <a:defRPr kumimoji="1" sz="2300" kern="1200">
          <a:solidFill>
            <a:schemeClr val="tx1"/>
          </a:solidFill>
          <a:latin typeface="+mn-lt"/>
          <a:ea typeface="+mn-ea"/>
          <a:cs typeface="+mn-cs"/>
        </a:defRPr>
      </a:lvl6pPr>
      <a:lvl7pPr marL="3389932" indent="-260764" algn="l" defTabSz="1043056" rtl="0" eaLnBrk="1" latinLnBrk="0" hangingPunct="1">
        <a:spcBef>
          <a:spcPct val="20000"/>
        </a:spcBef>
        <a:buFont typeface="Arial" panose="020B0604020202020204" pitchFamily="34" charset="0"/>
        <a:buChar char="•"/>
        <a:defRPr kumimoji="1" sz="2300" kern="1200">
          <a:solidFill>
            <a:schemeClr val="tx1"/>
          </a:solidFill>
          <a:latin typeface="+mn-lt"/>
          <a:ea typeface="+mn-ea"/>
          <a:cs typeface="+mn-cs"/>
        </a:defRPr>
      </a:lvl7pPr>
      <a:lvl8pPr marL="3911460" indent="-260764" algn="l" defTabSz="1043056" rtl="0" eaLnBrk="1" latinLnBrk="0" hangingPunct="1">
        <a:spcBef>
          <a:spcPct val="20000"/>
        </a:spcBef>
        <a:buFont typeface="Arial" panose="020B0604020202020204" pitchFamily="34" charset="0"/>
        <a:buChar char="•"/>
        <a:defRPr kumimoji="1" sz="2300" kern="1200">
          <a:solidFill>
            <a:schemeClr val="tx1"/>
          </a:solidFill>
          <a:latin typeface="+mn-lt"/>
          <a:ea typeface="+mn-ea"/>
          <a:cs typeface="+mn-cs"/>
        </a:defRPr>
      </a:lvl8pPr>
      <a:lvl9pPr marL="4432988" indent="-260764" algn="l" defTabSz="1043056" rtl="0" eaLnBrk="1" latinLnBrk="0" hangingPunct="1">
        <a:spcBef>
          <a:spcPct val="20000"/>
        </a:spcBef>
        <a:buFont typeface="Arial" panose="020B0604020202020204" pitchFamily="34" charset="0"/>
        <a:buChar char="•"/>
        <a:defRPr kumimoji="1" sz="2300" kern="1200">
          <a:solidFill>
            <a:schemeClr val="tx1"/>
          </a:solidFill>
          <a:latin typeface="+mn-lt"/>
          <a:ea typeface="+mn-ea"/>
          <a:cs typeface="+mn-cs"/>
        </a:defRPr>
      </a:lvl9pPr>
    </p:bodyStyle>
    <p:otherStyle>
      <a:defPPr>
        <a:defRPr lang="ja-JP"/>
      </a:defPPr>
      <a:lvl1pPr marL="0" algn="l" defTabSz="1043056" rtl="0" eaLnBrk="1" latinLnBrk="0" hangingPunct="1">
        <a:defRPr kumimoji="1" sz="2100" kern="1200">
          <a:solidFill>
            <a:schemeClr val="tx1"/>
          </a:solidFill>
          <a:latin typeface="+mn-lt"/>
          <a:ea typeface="+mn-ea"/>
          <a:cs typeface="+mn-cs"/>
        </a:defRPr>
      </a:lvl1pPr>
      <a:lvl2pPr marL="521528" algn="l" defTabSz="1043056" rtl="0" eaLnBrk="1" latinLnBrk="0" hangingPunct="1">
        <a:defRPr kumimoji="1" sz="2100" kern="1200">
          <a:solidFill>
            <a:schemeClr val="tx1"/>
          </a:solidFill>
          <a:latin typeface="+mn-lt"/>
          <a:ea typeface="+mn-ea"/>
          <a:cs typeface="+mn-cs"/>
        </a:defRPr>
      </a:lvl2pPr>
      <a:lvl3pPr marL="1043056" algn="l" defTabSz="1043056" rtl="0" eaLnBrk="1" latinLnBrk="0" hangingPunct="1">
        <a:defRPr kumimoji="1" sz="2100" kern="1200">
          <a:solidFill>
            <a:schemeClr val="tx1"/>
          </a:solidFill>
          <a:latin typeface="+mn-lt"/>
          <a:ea typeface="+mn-ea"/>
          <a:cs typeface="+mn-cs"/>
        </a:defRPr>
      </a:lvl3pPr>
      <a:lvl4pPr marL="1564584" algn="l" defTabSz="1043056" rtl="0" eaLnBrk="1" latinLnBrk="0" hangingPunct="1">
        <a:defRPr kumimoji="1" sz="2100" kern="1200">
          <a:solidFill>
            <a:schemeClr val="tx1"/>
          </a:solidFill>
          <a:latin typeface="+mn-lt"/>
          <a:ea typeface="+mn-ea"/>
          <a:cs typeface="+mn-cs"/>
        </a:defRPr>
      </a:lvl4pPr>
      <a:lvl5pPr marL="2086112" algn="l" defTabSz="1043056" rtl="0" eaLnBrk="1" latinLnBrk="0" hangingPunct="1">
        <a:defRPr kumimoji="1" sz="2100" kern="1200">
          <a:solidFill>
            <a:schemeClr val="tx1"/>
          </a:solidFill>
          <a:latin typeface="+mn-lt"/>
          <a:ea typeface="+mn-ea"/>
          <a:cs typeface="+mn-cs"/>
        </a:defRPr>
      </a:lvl5pPr>
      <a:lvl6pPr marL="2607640" algn="l" defTabSz="1043056" rtl="0" eaLnBrk="1" latinLnBrk="0" hangingPunct="1">
        <a:defRPr kumimoji="1" sz="2100" kern="1200">
          <a:solidFill>
            <a:schemeClr val="tx1"/>
          </a:solidFill>
          <a:latin typeface="+mn-lt"/>
          <a:ea typeface="+mn-ea"/>
          <a:cs typeface="+mn-cs"/>
        </a:defRPr>
      </a:lvl6pPr>
      <a:lvl7pPr marL="3129168" algn="l" defTabSz="1043056" rtl="0" eaLnBrk="1" latinLnBrk="0" hangingPunct="1">
        <a:defRPr kumimoji="1" sz="2100" kern="1200">
          <a:solidFill>
            <a:schemeClr val="tx1"/>
          </a:solidFill>
          <a:latin typeface="+mn-lt"/>
          <a:ea typeface="+mn-ea"/>
          <a:cs typeface="+mn-cs"/>
        </a:defRPr>
      </a:lvl7pPr>
      <a:lvl8pPr marL="3650696" algn="l" defTabSz="1043056" rtl="0" eaLnBrk="1" latinLnBrk="0" hangingPunct="1">
        <a:defRPr kumimoji="1" sz="2100" kern="1200">
          <a:solidFill>
            <a:schemeClr val="tx1"/>
          </a:solidFill>
          <a:latin typeface="+mn-lt"/>
          <a:ea typeface="+mn-ea"/>
          <a:cs typeface="+mn-cs"/>
        </a:defRPr>
      </a:lvl8pPr>
      <a:lvl9pPr marL="4172224" algn="l" defTabSz="1043056" rtl="0" eaLnBrk="1" latinLnBrk="0" hangingPunct="1">
        <a:defRPr kumimoji="1" sz="21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https://www.no-harassment.mhlw.go.jp/countermeasure/customer_hara_industry/" TargetMode="External" Type="http://schemas.openxmlformats.org/officeDocument/2006/relationships/hyperlink"/></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xml" Type="http://schemas.openxmlformats.org/officeDocument/2006/relationships/notesSlid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9.xml.rels><?xml version="1.0" encoding="UTF-8" standalone="yes"?><Relationships xmlns="http://schemas.openxmlformats.org/package/2006/relationships"><Relationship Id="rId1" Target="../slideLayouts/slideLayout2.xml" Type="http://schemas.openxmlformats.org/officeDocument/2006/relationships/slideLayout"/><Relationship Id="rId2" Target="../notesSlides/notesSlide5.xml" Type="http://schemas.openxmlformats.org/officeDocument/2006/relationships/notesSlide"/></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グループ化 19">
            <a:extLst>
              <a:ext uri="{FF2B5EF4-FFF2-40B4-BE49-F238E27FC236}">
                <a16:creationId xmlns:a16="http://schemas.microsoft.com/office/drawing/2014/main" id="{69C90D10-E3BD-C586-3696-5458E4902202}"/>
              </a:ext>
            </a:extLst>
          </p:cNvPr>
          <p:cNvGrpSpPr/>
          <p:nvPr/>
        </p:nvGrpSpPr>
        <p:grpSpPr>
          <a:xfrm>
            <a:off x="450631" y="352591"/>
            <a:ext cx="6805531" cy="3158878"/>
            <a:chOff x="597527" y="503768"/>
            <a:chExt cx="6805531" cy="3158878"/>
          </a:xfrm>
        </p:grpSpPr>
        <p:grpSp>
          <p:nvGrpSpPr>
            <p:cNvPr id="29" name="グループ化 28">
              <a:extLst>
                <a:ext uri="{FF2B5EF4-FFF2-40B4-BE49-F238E27FC236}">
                  <a16:creationId xmlns:a16="http://schemas.microsoft.com/office/drawing/2014/main" id="{D09D6157-2B9C-FCAF-DA49-2DEF9ED62C6C}"/>
                </a:ext>
              </a:extLst>
            </p:cNvPr>
            <p:cNvGrpSpPr/>
            <p:nvPr/>
          </p:nvGrpSpPr>
          <p:grpSpPr>
            <a:xfrm>
              <a:off x="642987" y="503768"/>
              <a:ext cx="6760071" cy="382833"/>
              <a:chOff x="498971" y="503768"/>
              <a:chExt cx="6760071" cy="382833"/>
            </a:xfrm>
          </p:grpSpPr>
          <p:cxnSp>
            <p:nvCxnSpPr>
              <p:cNvPr id="31" name="直線コネクタ 30">
                <a:extLst>
                  <a:ext uri="{FF2B5EF4-FFF2-40B4-BE49-F238E27FC236}">
                    <a16:creationId xmlns:a16="http://schemas.microsoft.com/office/drawing/2014/main" id="{193F4106-A36F-1C87-7933-1DA9864F63DB}"/>
                  </a:ext>
                </a:extLst>
              </p:cNvPr>
              <p:cNvCxnSpPr/>
              <p:nvPr/>
            </p:nvCxnSpPr>
            <p:spPr>
              <a:xfrm>
                <a:off x="498971" y="886601"/>
                <a:ext cx="6480000"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32" name="テキスト ボックス 31">
                <a:extLst>
                  <a:ext uri="{FF2B5EF4-FFF2-40B4-BE49-F238E27FC236}">
                    <a16:creationId xmlns:a16="http://schemas.microsoft.com/office/drawing/2014/main" id="{0238624D-1C3C-985B-E22F-E91A27FCDEE2}"/>
                  </a:ext>
                </a:extLst>
              </p:cNvPr>
              <p:cNvSpPr txBox="1"/>
              <p:nvPr/>
            </p:nvSpPr>
            <p:spPr>
              <a:xfrm>
                <a:off x="1067074" y="503768"/>
                <a:ext cx="6191968" cy="369332"/>
              </a:xfrm>
              <a:prstGeom prst="rect">
                <a:avLst/>
              </a:prstGeom>
              <a:noFill/>
            </p:spPr>
            <p:txBody>
              <a:bodyPr wrap="square" rtlCol="0">
                <a:spAutoFit/>
              </a:bodyPr>
              <a:lstStyle/>
              <a:p>
                <a:r>
                  <a:rPr lang="ja-JP" altLang="en-US" sz="1800" b="1">
                    <a:solidFill>
                      <a:schemeClr val="tx2"/>
                    </a:solidFill>
                    <a:latin typeface="メイリオ" panose="020B0604030504040204" pitchFamily="50" charset="-128"/>
                    <a:ea typeface="メイリオ" panose="020B0604030504040204" pitchFamily="50" charset="-128"/>
                  </a:rPr>
                  <a:t>対応例</a:t>
                </a:r>
              </a:p>
            </p:txBody>
          </p:sp>
        </p:grpSp>
        <p:sp>
          <p:nvSpPr>
            <p:cNvPr id="30" name="テキスト ボックス 29">
              <a:extLst>
                <a:ext uri="{FF2B5EF4-FFF2-40B4-BE49-F238E27FC236}">
                  <a16:creationId xmlns:a16="http://schemas.microsoft.com/office/drawing/2014/main" id="{717B4537-0A2A-BBF4-AA33-7B3762126648}"/>
                </a:ext>
              </a:extLst>
            </p:cNvPr>
            <p:cNvSpPr txBox="1"/>
            <p:nvPr/>
          </p:nvSpPr>
          <p:spPr>
            <a:xfrm>
              <a:off x="597527" y="954212"/>
              <a:ext cx="6660000" cy="2708434"/>
            </a:xfrm>
            <a:prstGeom prst="rect">
              <a:avLst/>
            </a:prstGeom>
            <a:noFill/>
          </p:spPr>
          <p:txBody>
            <a:bodyPr wrap="square" rtlCol="0">
              <a:spAutoFit/>
            </a:bodyPr>
            <a:lstStyle/>
            <a:p>
              <a:pPr marL="180975" indent="-180975"/>
              <a:r>
                <a:rPr kumimoji="1" lang="ja-JP" altLang="en-US" sz="1000">
                  <a:latin typeface="メイリオ" panose="020B0604030504040204" pitchFamily="50" charset="-128"/>
                  <a:ea typeface="メイリオ" panose="020B0604030504040204" pitchFamily="50" charset="-128"/>
                  <a:cs typeface="メイリオ" panose="020B0604030504040204" pitchFamily="50" charset="-128"/>
                </a:rPr>
                <a:t>●　ハラスメント対策は、制度をつくっただけで完成するものではありません。また、有効な対策は会社ごとに異なるものであり、法律の内容に沿って、会社の実情を踏まえて対策を充実させる努力を続けましょう。</a:t>
              </a:r>
              <a:endParaRPr kumimoji="1" lang="en-US" altLang="ja-JP" sz="1000">
                <a:latin typeface="メイリオ" panose="020B0604030504040204" pitchFamily="50" charset="-128"/>
                <a:ea typeface="メイリオ" panose="020B0604030504040204" pitchFamily="50" charset="-128"/>
                <a:cs typeface="メイリオ" panose="020B0604030504040204" pitchFamily="50" charset="-128"/>
              </a:endParaRPr>
            </a:p>
            <a:p>
              <a:pPr marL="180975" indent="-180975">
                <a:spcBef>
                  <a:spcPts val="600"/>
                </a:spcBef>
              </a:pPr>
              <a:r>
                <a:rPr lang="ja-JP" altLang="en-US" sz="1000">
                  <a:latin typeface="メイリオ" panose="020B0604030504040204" pitchFamily="50" charset="-128"/>
                  <a:ea typeface="メイリオ" panose="020B0604030504040204" pitchFamily="50" charset="-128"/>
                  <a:cs typeface="メイリオ" panose="020B0604030504040204" pitchFamily="50" charset="-128"/>
                </a:rPr>
                <a:t>●　周知・啓発は、一度行えば良いというものではありません。</a:t>
              </a:r>
              <a:endParaRPr lang="en-US" altLang="ja-JP" sz="1000">
                <a:latin typeface="メイリオ" panose="020B0604030504040204" pitchFamily="50" charset="-128"/>
                <a:ea typeface="メイリオ" panose="020B0604030504040204" pitchFamily="50" charset="-128"/>
                <a:cs typeface="メイリオ" panose="020B0604030504040204" pitchFamily="50" charset="-128"/>
              </a:endParaRPr>
            </a:p>
            <a:p>
              <a:pPr marL="180975" indent="-180975">
                <a:spcBef>
                  <a:spcPts val="600"/>
                </a:spcBef>
              </a:pPr>
              <a:r>
                <a:rPr lang="ja-JP" altLang="en-US" sz="1000">
                  <a:latin typeface="メイリオ" panose="020B0604030504040204" pitchFamily="50" charset="-128"/>
                  <a:ea typeface="メイリオ" panose="020B0604030504040204" pitchFamily="50" charset="-128"/>
                  <a:cs typeface="メイリオ" panose="020B0604030504040204" pitchFamily="50" charset="-128"/>
                </a:rPr>
                <a:t>　・  定期的に研修を実施する</a:t>
              </a:r>
              <a:endParaRPr lang="en-US" altLang="ja-JP" sz="1000">
                <a:latin typeface="メイリオ" panose="020B0604030504040204" pitchFamily="50" charset="-128"/>
                <a:ea typeface="メイリオ" panose="020B0604030504040204" pitchFamily="50" charset="-128"/>
                <a:cs typeface="メイリオ" panose="020B0604030504040204" pitchFamily="50" charset="-128"/>
              </a:endParaRPr>
            </a:p>
            <a:p>
              <a:pPr marL="180975" indent="-180975"/>
              <a:r>
                <a:rPr lang="ja-JP" altLang="en-US" sz="1000">
                  <a:latin typeface="メイリオ" panose="020B0604030504040204" pitchFamily="50" charset="-128"/>
                  <a:ea typeface="メイリオ" panose="020B0604030504040204" pitchFamily="50" charset="-128"/>
                  <a:cs typeface="メイリオ" panose="020B0604030504040204" pitchFamily="50" charset="-128"/>
                </a:rPr>
                <a:t>　・  管理職層を中心に階層別に分けて研修を実施する</a:t>
              </a:r>
              <a:endParaRPr lang="en-US" altLang="ja-JP" sz="1000">
                <a:latin typeface="メイリオ" panose="020B0604030504040204" pitchFamily="50" charset="-128"/>
                <a:ea typeface="メイリオ" panose="020B0604030504040204" pitchFamily="50" charset="-128"/>
                <a:cs typeface="メイリオ" panose="020B0604030504040204" pitchFamily="50" charset="-128"/>
              </a:endParaRPr>
            </a:p>
            <a:p>
              <a:pPr marL="266700" indent="-266700"/>
              <a:r>
                <a:rPr lang="ja-JP" altLang="en-US" sz="1000">
                  <a:latin typeface="メイリオ" panose="020B0604030504040204" pitchFamily="50" charset="-128"/>
                  <a:ea typeface="メイリオ" panose="020B0604030504040204" pitchFamily="50" charset="-128"/>
                  <a:cs typeface="メイリオ" panose="020B0604030504040204" pitchFamily="50" charset="-128"/>
                </a:rPr>
                <a:t>　・  正規雇用労働者だけでなく、パート、アルバイト、派遣労働者等の非正規雇用労働者も対象に含めて研修を実施する</a:t>
              </a:r>
              <a:endParaRPr lang="en-US" altLang="ja-JP" sz="1000">
                <a:latin typeface="メイリオ" panose="020B0604030504040204" pitchFamily="50" charset="-128"/>
                <a:ea typeface="メイリオ" panose="020B0604030504040204" pitchFamily="50" charset="-128"/>
                <a:cs typeface="メイリオ" panose="020B0604030504040204" pitchFamily="50" charset="-128"/>
              </a:endParaRPr>
            </a:p>
            <a:p>
              <a:pPr marL="252000" indent="-252000"/>
              <a:r>
                <a:rPr lang="ja-JP" altLang="en-US" sz="1000">
                  <a:latin typeface="メイリオ" panose="020B0604030504040204" pitchFamily="50" charset="-128"/>
                  <a:ea typeface="メイリオ" panose="020B0604030504040204" pitchFamily="50" charset="-128"/>
                  <a:cs typeface="メイリオ" panose="020B0604030504040204" pitchFamily="50" charset="-128"/>
                </a:rPr>
                <a:t>　・   新入社員の入社時期、異動の多い時期に合わせて研修を実施する等により、全ての労働者に対して周知を図る工夫をしましょう！</a:t>
              </a:r>
              <a:endParaRPr lang="en-US" altLang="ja-JP" sz="1000">
                <a:latin typeface="メイリオ" panose="020B0604030504040204" pitchFamily="50" charset="-128"/>
                <a:ea typeface="メイリオ" panose="020B0604030504040204" pitchFamily="50" charset="-128"/>
                <a:cs typeface="メイリオ" panose="020B0604030504040204" pitchFamily="50" charset="-128"/>
              </a:endParaRPr>
            </a:p>
            <a:p>
              <a:pPr marL="180975" indent="-180975">
                <a:spcBef>
                  <a:spcPts val="600"/>
                </a:spcBef>
              </a:pPr>
              <a:r>
                <a:rPr lang="ja-JP" altLang="en-US" sz="1000">
                  <a:latin typeface="メイリオ" panose="020B0604030504040204" pitchFamily="50" charset="-128"/>
                  <a:ea typeface="メイリオ" panose="020B0604030504040204" pitchFamily="50" charset="-128"/>
                  <a:cs typeface="メイリオ" panose="020B0604030504040204" pitchFamily="50" charset="-128"/>
                </a:rPr>
                <a:t>●　社内ネットワーク上に周知文書を掲載する例も見られますが、掲載されていることを労働者が知らないということであれば周知しているとは言えません。掲載や更新の都度、その旨をメール等で全労働者に周知することが必要です。</a:t>
              </a:r>
              <a:endParaRPr lang="en-US" altLang="ja-JP" sz="1000">
                <a:latin typeface="メイリオ" panose="020B0604030504040204" pitchFamily="50" charset="-128"/>
                <a:ea typeface="メイリオ" panose="020B0604030504040204" pitchFamily="50" charset="-128"/>
                <a:cs typeface="メイリオ" panose="020B0604030504040204" pitchFamily="50" charset="-128"/>
              </a:endParaRPr>
            </a:p>
            <a:p>
              <a:pPr marL="180975" indent="-180975">
                <a:spcBef>
                  <a:spcPts val="600"/>
                </a:spcBef>
              </a:pPr>
              <a:r>
                <a:rPr lang="ja-JP" altLang="en-US" sz="1000">
                  <a:latin typeface="メイリオ" panose="020B0604030504040204" pitchFamily="50" charset="-128"/>
                  <a:ea typeface="メイリオ" panose="020B0604030504040204" pitchFamily="50" charset="-128"/>
                  <a:cs typeface="メイリオ" panose="020B0604030504040204" pitchFamily="50" charset="-128"/>
                </a:rPr>
                <a:t>●　 また、社内アンケート等で労働者の意識やハラスメントの実態を把握したり、社内の対策について意見を聞くことは、ハラスメントの未然防止や働きやすい職場環境の整備に役立ちます。</a:t>
              </a:r>
              <a:endParaRPr lang="en-US" altLang="ja-JP" sz="1000">
                <a:latin typeface="メイリオ" panose="020B0604030504040204" pitchFamily="50" charset="-128"/>
                <a:ea typeface="メイリオ" panose="020B0604030504040204" pitchFamily="50" charset="-128"/>
                <a:cs typeface="メイリオ" panose="020B0604030504040204" pitchFamily="50" charset="-128"/>
              </a:endParaRPr>
            </a:p>
          </p:txBody>
        </p:sp>
      </p:grpSp>
      <p:sp>
        <p:nvSpPr>
          <p:cNvPr id="33" name="テキスト ボックス 32">
            <a:extLst>
              <a:ext uri="{FF2B5EF4-FFF2-40B4-BE49-F238E27FC236}">
                <a16:creationId xmlns:a16="http://schemas.microsoft.com/office/drawing/2014/main" id="{4F5C4FD0-A517-79F3-96D4-5B52C30A4374}"/>
              </a:ext>
            </a:extLst>
          </p:cNvPr>
          <p:cNvSpPr txBox="1"/>
          <p:nvPr/>
        </p:nvSpPr>
        <p:spPr>
          <a:xfrm>
            <a:off x="496091" y="273759"/>
            <a:ext cx="504056" cy="461665"/>
          </a:xfrm>
          <a:prstGeom prst="rect">
            <a:avLst/>
          </a:prstGeom>
          <a:solidFill>
            <a:schemeClr val="tx2"/>
          </a:solidFill>
        </p:spPr>
        <p:txBody>
          <a:bodyPr wrap="square" rtlCol="0">
            <a:spAutoFit/>
          </a:bodyPr>
          <a:lstStyle/>
          <a:p>
            <a:r>
              <a:rPr lang="en-US" altLang="ja-JP" sz="2400" b="1">
                <a:solidFill>
                  <a:schemeClr val="bg1"/>
                </a:solidFill>
                <a:latin typeface="ＤＦ特太ゴシック体" panose="020B0509000000000000" pitchFamily="49" charset="-128"/>
                <a:ea typeface="ＤＦ特太ゴシック体" panose="020B0509000000000000" pitchFamily="49" charset="-128"/>
              </a:rPr>
              <a:t>Ⅸ</a:t>
            </a:r>
            <a:endParaRPr kumimoji="1" lang="ja-JP" altLang="en-US" sz="2400" b="1">
              <a:solidFill>
                <a:schemeClr val="bg1"/>
              </a:solidFill>
              <a:latin typeface="ＤＦ特太ゴシック体" panose="020B0509000000000000" pitchFamily="49" charset="-128"/>
              <a:ea typeface="ＤＦ特太ゴシック体" panose="020B0509000000000000" pitchFamily="49" charset="-128"/>
            </a:endParaRPr>
          </a:p>
        </p:txBody>
      </p:sp>
      <p:sp>
        <p:nvSpPr>
          <p:cNvPr id="2" name="スライド番号プレースホルダー 1">
            <a:extLst>
              <a:ext uri="{FF2B5EF4-FFF2-40B4-BE49-F238E27FC236}">
                <a16:creationId xmlns:a16="http://schemas.microsoft.com/office/drawing/2014/main" id="{EE9C8A86-BF26-3A77-49E9-18661AA24B0F}"/>
              </a:ext>
            </a:extLst>
          </p:cNvPr>
          <p:cNvSpPr>
            <a:spLocks noGrp="1"/>
          </p:cNvSpPr>
          <p:nvPr>
            <p:ph type="sldNum" sz="quarter" idx="12"/>
          </p:nvPr>
        </p:nvSpPr>
        <p:spPr/>
        <p:txBody>
          <a:bodyPr/>
          <a:lstStyle/>
          <a:p>
            <a:fld id="{86604DDF-363C-4BAD-8C08-5C2361466C97}" type="slidenum">
              <a:rPr lang="ja-JP" altLang="en-US" smtClean="0"/>
              <a:pPr/>
              <a:t>1</a:t>
            </a:fld>
            <a:endParaRPr lang="ja-JP" altLang="en-US"/>
          </a:p>
        </p:txBody>
      </p:sp>
      <p:grpSp>
        <p:nvGrpSpPr>
          <p:cNvPr id="4" name="グループ化 3">
            <a:extLst>
              <a:ext uri="{FF2B5EF4-FFF2-40B4-BE49-F238E27FC236}">
                <a16:creationId xmlns:a16="http://schemas.microsoft.com/office/drawing/2014/main" id="{985A4C3B-D08E-41AA-9A70-A40EF86160E4}"/>
              </a:ext>
            </a:extLst>
          </p:cNvPr>
          <p:cNvGrpSpPr/>
          <p:nvPr/>
        </p:nvGrpSpPr>
        <p:grpSpPr>
          <a:xfrm>
            <a:off x="147485" y="4170485"/>
            <a:ext cx="7413778" cy="288000"/>
            <a:chOff x="647023" y="3038943"/>
            <a:chExt cx="6420559" cy="288000"/>
          </a:xfrm>
        </p:grpSpPr>
        <p:sp>
          <p:nvSpPr>
            <p:cNvPr id="5" name="正方形/長方形 4">
              <a:extLst>
                <a:ext uri="{FF2B5EF4-FFF2-40B4-BE49-F238E27FC236}">
                  <a16:creationId xmlns:a16="http://schemas.microsoft.com/office/drawing/2014/main" id="{2374B836-A3E7-20A5-95B9-7E8B8BA4B9C8}"/>
                </a:ext>
              </a:extLst>
            </p:cNvPr>
            <p:cNvSpPr/>
            <p:nvPr/>
          </p:nvSpPr>
          <p:spPr>
            <a:xfrm>
              <a:off x="647023" y="3038943"/>
              <a:ext cx="108000" cy="28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B41500CA-B4B5-C6FD-BBD2-7D65F141ECA3}"/>
                </a:ext>
              </a:extLst>
            </p:cNvPr>
            <p:cNvSpPr/>
            <p:nvPr/>
          </p:nvSpPr>
          <p:spPr>
            <a:xfrm>
              <a:off x="731582" y="3038943"/>
              <a:ext cx="6336000" cy="282501"/>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647AAD5D-9FD6-5912-7E0D-59B5941D2FDB}"/>
                </a:ext>
              </a:extLst>
            </p:cNvPr>
            <p:cNvSpPr txBox="1"/>
            <p:nvPr/>
          </p:nvSpPr>
          <p:spPr>
            <a:xfrm>
              <a:off x="756651" y="3044445"/>
              <a:ext cx="5904656" cy="276999"/>
            </a:xfrm>
            <a:prstGeom prst="rect">
              <a:avLst/>
            </a:prstGeom>
            <a:noFill/>
          </p:spPr>
          <p:txBody>
            <a:bodyPr wrap="square" rtlCol="0">
              <a:spAutoFit/>
            </a:bodyPr>
            <a:lstStyle/>
            <a:p>
              <a:pPr marL="449263" indent="-449263"/>
              <a:r>
                <a:rPr lang="ja-JP" altLang="en-US" sz="1200" b="1">
                  <a:latin typeface="メイリオ" panose="020B0604030504040204" pitchFamily="50" charset="-128"/>
                  <a:ea typeface="メイリオ" panose="020B0604030504040204" pitchFamily="50" charset="-128"/>
                  <a:cs typeface="メイリオ" panose="020B0604030504040204" pitchFamily="50" charset="-128"/>
                </a:rPr>
                <a:t>例１　</a:t>
              </a:r>
              <a:r>
                <a:rPr lang="ja-JP" altLang="en-US" sz="1200">
                  <a:latin typeface="メイリオ" panose="020B0604030504040204" pitchFamily="50" charset="-128"/>
                  <a:ea typeface="メイリオ" panose="020B0604030504040204" pitchFamily="50" charset="-128"/>
                  <a:cs typeface="メイリオ" panose="020B0604030504040204" pitchFamily="50" charset="-128"/>
                </a:rPr>
                <a:t>就業規則に委任規定を設けた上で、詳細を別規定に定めている例</a:t>
              </a:r>
              <a:endParaRPr kumimoji="1" lang="ja-JP" altLang="en-US" sz="1200">
                <a:latin typeface="メイリオ" panose="020B0604030504040204" pitchFamily="50" charset="-128"/>
                <a:ea typeface="メイリオ" panose="020B0604030504040204" pitchFamily="50" charset="-128"/>
                <a:cs typeface="メイリオ" panose="020B0604030504040204" pitchFamily="50" charset="-128"/>
              </a:endParaRPr>
            </a:p>
          </p:txBody>
        </p:sp>
      </p:grpSp>
      <p:sp>
        <p:nvSpPr>
          <p:cNvPr id="8" name="テキスト ボックス 7">
            <a:extLst>
              <a:ext uri="{FF2B5EF4-FFF2-40B4-BE49-F238E27FC236}">
                <a16:creationId xmlns:a16="http://schemas.microsoft.com/office/drawing/2014/main" id="{F9A4B884-1BE9-F150-1E95-A2DE20831A28}"/>
              </a:ext>
            </a:extLst>
          </p:cNvPr>
          <p:cNvSpPr txBox="1"/>
          <p:nvPr/>
        </p:nvSpPr>
        <p:spPr>
          <a:xfrm>
            <a:off x="360631" y="4812078"/>
            <a:ext cx="6840000" cy="707886"/>
          </a:xfrm>
          <a:prstGeom prst="rect">
            <a:avLst/>
          </a:prstGeom>
          <a:noFill/>
          <a:ln>
            <a:solidFill>
              <a:schemeClr val="tx1"/>
            </a:solidFill>
          </a:ln>
        </p:spPr>
        <p:txBody>
          <a:bodyPr wrap="square" rtlCol="0">
            <a:spAutoFit/>
          </a:bodyPr>
          <a:lstStyle/>
          <a:p>
            <a:pPr algn="just"/>
            <a:r>
              <a:rPr lang="ja-JP" altLang="ja-JP" sz="1000">
                <a:latin typeface="+mn-ea"/>
                <a:cs typeface="メイリオ" panose="020B0604030504040204" pitchFamily="50" charset="-128"/>
              </a:rPr>
              <a:t>第□条　</a:t>
            </a:r>
            <a:r>
              <a:rPr lang="ja-JP" altLang="en-US" sz="1000">
                <a:latin typeface="+mn-ea"/>
                <a:cs typeface="メイリオ" panose="020B0604030504040204" pitchFamily="50" charset="-128"/>
              </a:rPr>
              <a:t>ハラスメント</a:t>
            </a:r>
            <a:r>
              <a:rPr lang="ja-JP" altLang="ja-JP" sz="1000">
                <a:latin typeface="+mn-ea"/>
                <a:cs typeface="メイリオ" panose="020B0604030504040204" pitchFamily="50" charset="-128"/>
              </a:rPr>
              <a:t>の禁止</a:t>
            </a:r>
          </a:p>
          <a:p>
            <a:r>
              <a:rPr lang="ja-JP" altLang="ja-JP" sz="1000">
                <a:latin typeface="+mn-ea"/>
                <a:cs typeface="メイリオ" panose="020B0604030504040204" pitchFamily="50" charset="-128"/>
              </a:rPr>
              <a:t>　</a:t>
            </a:r>
            <a:r>
              <a:rPr lang="ja-JP" altLang="en-US" sz="1000">
                <a:latin typeface="+mn-ea"/>
                <a:cs typeface="メイリオ" panose="020B0604030504040204" pitchFamily="50" charset="-128"/>
              </a:rPr>
              <a:t>パワーハラスメント、カスタマーハラスメント、</a:t>
            </a:r>
            <a:r>
              <a:rPr lang="ja-JP" altLang="ja-JP" sz="1000">
                <a:latin typeface="+mn-ea"/>
                <a:cs typeface="メイリオ" panose="020B0604030504040204" pitchFamily="50" charset="-128"/>
              </a:rPr>
              <a:t>セクシュアルハラスメント</a:t>
            </a:r>
            <a:r>
              <a:rPr lang="ja-JP" altLang="en-US" sz="1000">
                <a:latin typeface="+mn-ea"/>
                <a:cs typeface="メイリオ" panose="020B0604030504040204" pitchFamily="50" charset="-128"/>
              </a:rPr>
              <a:t>、求職者等に対するセクシュアルハラスメント、妊娠・出産等に関するハラスメント及び育児・介護休業等に関するハラスメント</a:t>
            </a:r>
            <a:r>
              <a:rPr lang="ja-JP" altLang="ja-JP" sz="1000">
                <a:latin typeface="+mn-ea"/>
                <a:cs typeface="メイリオ" panose="020B0604030504040204" pitchFamily="50" charset="-128"/>
              </a:rPr>
              <a:t>については、第○条（服務規律）及び第△条（懲戒）のほか、詳細は「</a:t>
            </a:r>
            <a:r>
              <a:rPr lang="ja-JP" altLang="en-US" sz="1000">
                <a:latin typeface="+mn-ea"/>
                <a:cs typeface="メイリオ" panose="020B0604030504040204" pitchFamily="50" charset="-128"/>
              </a:rPr>
              <a:t>ハラスメントの防止</a:t>
            </a:r>
            <a:r>
              <a:rPr lang="ja-JP" altLang="ja-JP" sz="1000">
                <a:latin typeface="+mn-ea"/>
                <a:cs typeface="メイリオ" panose="020B0604030504040204" pitchFamily="50" charset="-128"/>
              </a:rPr>
              <a:t>に関する規定」により別に定める。</a:t>
            </a:r>
            <a:endParaRPr kumimoji="1" lang="ja-JP" altLang="en-US" sz="1000">
              <a:latin typeface="+mn-ea"/>
              <a:cs typeface="メイリオ" panose="020B0604030504040204" pitchFamily="50" charset="-128"/>
            </a:endParaRPr>
          </a:p>
        </p:txBody>
      </p:sp>
      <p:sp>
        <p:nvSpPr>
          <p:cNvPr id="9" name="テキスト ボックス 8">
            <a:extLst>
              <a:ext uri="{FF2B5EF4-FFF2-40B4-BE49-F238E27FC236}">
                <a16:creationId xmlns:a16="http://schemas.microsoft.com/office/drawing/2014/main" id="{468519C3-4327-1DBC-7CEF-0C08C0C5E7C0}"/>
              </a:ext>
            </a:extLst>
          </p:cNvPr>
          <p:cNvSpPr txBox="1"/>
          <p:nvPr/>
        </p:nvSpPr>
        <p:spPr>
          <a:xfrm>
            <a:off x="196333" y="4582224"/>
            <a:ext cx="2078679" cy="261610"/>
          </a:xfrm>
          <a:prstGeom prst="rect">
            <a:avLst/>
          </a:prstGeom>
          <a:noFill/>
        </p:spPr>
        <p:txBody>
          <a:bodyPr wrap="square" rtlCol="0">
            <a:spAutoFit/>
          </a:bodyPr>
          <a:lstStyle/>
          <a:p>
            <a:r>
              <a:rPr kumimoji="1" lang="en-US" altLang="ja-JP" sz="1100" b="1">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100" b="1">
                <a:latin typeface="メイリオ" panose="020B0604030504040204" pitchFamily="50" charset="-128"/>
                <a:ea typeface="メイリオ" panose="020B0604030504040204" pitchFamily="50" charset="-128"/>
                <a:cs typeface="メイリオ" panose="020B0604030504040204" pitchFamily="50" charset="-128"/>
              </a:rPr>
              <a:t>就業規則の規定</a:t>
            </a:r>
            <a:r>
              <a:rPr kumimoji="1" lang="en-US" altLang="ja-JP" sz="1100" b="1">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1100" b="1">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 name="テキスト ボックス 9">
            <a:extLst>
              <a:ext uri="{FF2B5EF4-FFF2-40B4-BE49-F238E27FC236}">
                <a16:creationId xmlns:a16="http://schemas.microsoft.com/office/drawing/2014/main" id="{C2ADD324-B3C5-A62B-3851-601FC1D7F902}"/>
              </a:ext>
            </a:extLst>
          </p:cNvPr>
          <p:cNvSpPr txBox="1"/>
          <p:nvPr/>
        </p:nvSpPr>
        <p:spPr>
          <a:xfrm>
            <a:off x="360631" y="5830011"/>
            <a:ext cx="6840000" cy="4093428"/>
          </a:xfrm>
          <a:prstGeom prst="rect">
            <a:avLst/>
          </a:prstGeom>
          <a:noFill/>
          <a:ln>
            <a:solidFill>
              <a:schemeClr val="tx1"/>
            </a:solidFill>
          </a:ln>
        </p:spPr>
        <p:txBody>
          <a:bodyPr wrap="square" rtlCol="0">
            <a:spAutoFit/>
          </a:bodyPr>
          <a:lstStyle/>
          <a:p>
            <a:pPr algn="ctr">
              <a:spcBef>
                <a:spcPts val="600"/>
              </a:spcBef>
            </a:pPr>
            <a:r>
              <a:rPr lang="ja-JP" altLang="ja-JP" sz="1000">
                <a:latin typeface="+mn-ea"/>
              </a:rPr>
              <a:t>－　ハラスメントの防止に関する規定　－</a:t>
            </a:r>
            <a:r>
              <a:rPr lang="en-US" altLang="ja-JP" sz="1000">
                <a:latin typeface="+mn-ea"/>
              </a:rPr>
              <a:t> </a:t>
            </a:r>
            <a:endParaRPr lang="ja-JP" altLang="ja-JP" sz="1000">
              <a:latin typeface="+mn-ea"/>
            </a:endParaRPr>
          </a:p>
          <a:p>
            <a:r>
              <a:rPr lang="ja-JP" altLang="ja-JP" sz="1000">
                <a:latin typeface="+mn-ea"/>
              </a:rPr>
              <a:t>（目的）</a:t>
            </a:r>
          </a:p>
          <a:p>
            <a:pPr marL="92075" indent="-92075"/>
            <a:r>
              <a:rPr lang="ja-JP" altLang="ja-JP" sz="1000">
                <a:latin typeface="+mn-ea"/>
              </a:rPr>
              <a:t>第</a:t>
            </a:r>
            <a:r>
              <a:rPr lang="ja-JP" altLang="en-US" sz="1000">
                <a:latin typeface="+mn-ea"/>
              </a:rPr>
              <a:t>１</a:t>
            </a:r>
            <a:r>
              <a:rPr lang="ja-JP" altLang="ja-JP" sz="1000">
                <a:latin typeface="+mn-ea"/>
              </a:rPr>
              <a:t>条　本規定は、就業規則第□条に基づき、パワーハラスメント</a:t>
            </a:r>
            <a:r>
              <a:rPr lang="ja-JP" altLang="en-US" sz="1000">
                <a:latin typeface="+mn-ea"/>
              </a:rPr>
              <a:t>、</a:t>
            </a:r>
            <a:r>
              <a:rPr lang="ja-JP" altLang="en-US" sz="1000">
                <a:latin typeface="+mn-ea"/>
                <a:cs typeface="メイリオ" panose="020B0604030504040204" pitchFamily="50" charset="-128"/>
              </a:rPr>
              <a:t>カスタマーハラスメント、</a:t>
            </a:r>
            <a:r>
              <a:rPr lang="ja-JP" altLang="ja-JP" sz="1000">
                <a:latin typeface="+mn-ea"/>
                <a:cs typeface="メイリオ" panose="020B0604030504040204" pitchFamily="50" charset="-128"/>
              </a:rPr>
              <a:t>セクシュアルハラスメント</a:t>
            </a:r>
            <a:r>
              <a:rPr lang="ja-JP" altLang="en-US" sz="1000">
                <a:latin typeface="+mn-ea"/>
                <a:cs typeface="メイリオ" panose="020B0604030504040204" pitchFamily="50" charset="-128"/>
              </a:rPr>
              <a:t>、求職者等に対するセクシュアルハラスメント、妊娠・出産等に関するハラスメント及び育児・介護休業等に関するハラスメント</a:t>
            </a:r>
            <a:r>
              <a:rPr lang="ja-JP" altLang="ja-JP" sz="1000">
                <a:latin typeface="+mn-ea"/>
              </a:rPr>
              <a:t>（以下｢ハラスメント｣という</a:t>
            </a:r>
            <a:r>
              <a:rPr lang="ja-JP" altLang="en-US" sz="1000">
                <a:latin typeface="+mn-ea"/>
              </a:rPr>
              <a:t>。</a:t>
            </a:r>
            <a:r>
              <a:rPr lang="ja-JP" altLang="ja-JP" sz="1000">
                <a:latin typeface="+mn-ea"/>
              </a:rPr>
              <a:t>）を防止するために従業員が遵守するべき事項を定める。</a:t>
            </a:r>
          </a:p>
          <a:p>
            <a:r>
              <a:rPr lang="ja-JP" altLang="ja-JP" sz="1000">
                <a:latin typeface="+mn-ea"/>
              </a:rPr>
              <a:t>　</a:t>
            </a:r>
            <a:r>
              <a:rPr lang="en-US" altLang="ja-JP" sz="1000">
                <a:latin typeface="+mn-ea"/>
              </a:rPr>
              <a:t> </a:t>
            </a:r>
            <a:r>
              <a:rPr lang="ja-JP" altLang="ja-JP" sz="1000">
                <a:latin typeface="+mn-ea"/>
              </a:rPr>
              <a:t>なお、この規定にいう従業員とは、正社員だけではなく、契約社員及び派遣労働者も含まれるものとする。</a:t>
            </a:r>
          </a:p>
          <a:p>
            <a:endParaRPr lang="en-US" altLang="ja-JP" sz="1000">
              <a:latin typeface="+mn-ea"/>
            </a:endParaRPr>
          </a:p>
          <a:p>
            <a:r>
              <a:rPr lang="ja-JP" altLang="ja-JP" sz="1000">
                <a:latin typeface="+mn-ea"/>
              </a:rPr>
              <a:t>（パワーハラスメント、</a:t>
            </a:r>
            <a:r>
              <a:rPr lang="ja-JP" altLang="en-US" sz="1000">
                <a:latin typeface="+mn-ea"/>
                <a:cs typeface="メイリオ" panose="020B0604030504040204" pitchFamily="50" charset="-128"/>
              </a:rPr>
              <a:t>カスタマーハラスメント、</a:t>
            </a:r>
            <a:r>
              <a:rPr lang="ja-JP" altLang="ja-JP" sz="1000">
                <a:latin typeface="+mn-ea"/>
                <a:cs typeface="メイリオ" panose="020B0604030504040204" pitchFamily="50" charset="-128"/>
              </a:rPr>
              <a:t>セクシュアルハラスメント</a:t>
            </a:r>
            <a:r>
              <a:rPr lang="ja-JP" altLang="en-US" sz="1000">
                <a:latin typeface="+mn-ea"/>
                <a:cs typeface="メイリオ" panose="020B0604030504040204" pitchFamily="50" charset="-128"/>
              </a:rPr>
              <a:t>、求職者等に対するセクシュアルハラスメント、</a:t>
            </a:r>
            <a:endParaRPr lang="en-US" altLang="ja-JP" sz="1000">
              <a:latin typeface="+mn-ea"/>
              <a:cs typeface="メイリオ" panose="020B0604030504040204" pitchFamily="50" charset="-128"/>
            </a:endParaRPr>
          </a:p>
          <a:p>
            <a:r>
              <a:rPr lang="ja-JP" altLang="en-US" sz="1000">
                <a:latin typeface="+mn-ea"/>
                <a:cs typeface="メイリオ" panose="020B0604030504040204" pitchFamily="50" charset="-128"/>
              </a:rPr>
              <a:t>　妊娠・出産等に関するハラスメント及び育児・介護休業等に関するハラスメント</a:t>
            </a:r>
            <a:r>
              <a:rPr lang="ja-JP" altLang="ja-JP" sz="1000">
                <a:latin typeface="+mn-ea"/>
              </a:rPr>
              <a:t>の定義）</a:t>
            </a:r>
          </a:p>
          <a:p>
            <a:pPr marL="92075" indent="-92075">
              <a:spcAft>
                <a:spcPts val="600"/>
              </a:spcAft>
            </a:pPr>
            <a:r>
              <a:rPr lang="ja-JP" altLang="ja-JP" sz="1000">
                <a:latin typeface="+mn-ea"/>
              </a:rPr>
              <a:t>第２条　パワーハラスメントとは、</a:t>
            </a:r>
            <a:r>
              <a:rPr lang="ja-JP" altLang="en-US" sz="1000">
                <a:latin typeface="+mn-ea"/>
              </a:rPr>
              <a:t>職場において行われる</a:t>
            </a:r>
            <a:r>
              <a:rPr lang="ja-JP" altLang="ja-JP" sz="1000">
                <a:latin typeface="+mn-ea"/>
              </a:rPr>
              <a:t>優越的な関係</a:t>
            </a:r>
            <a:r>
              <a:rPr lang="ja-JP" altLang="en-US" sz="1000">
                <a:latin typeface="+mn-ea"/>
              </a:rPr>
              <a:t>を背景とした言動であって</a:t>
            </a:r>
            <a:r>
              <a:rPr lang="ja-JP" altLang="ja-JP" sz="1000">
                <a:latin typeface="+mn-ea"/>
              </a:rPr>
              <a:t>、業務</a:t>
            </a:r>
            <a:r>
              <a:rPr lang="ja-JP" altLang="en-US" sz="1000">
                <a:latin typeface="+mn-ea"/>
              </a:rPr>
              <a:t>上</a:t>
            </a:r>
            <a:r>
              <a:rPr lang="ja-JP" altLang="ja-JP" sz="1000">
                <a:latin typeface="+mn-ea"/>
              </a:rPr>
              <a:t>の</a:t>
            </a:r>
            <a:r>
              <a:rPr lang="ja-JP" altLang="en-US" sz="1000">
                <a:latin typeface="+mn-ea"/>
              </a:rPr>
              <a:t>必要かつ相当な範囲を</a:t>
            </a:r>
            <a:r>
              <a:rPr lang="ja-JP" altLang="ja-JP" sz="1000">
                <a:latin typeface="+mn-ea"/>
              </a:rPr>
              <a:t>超え</a:t>
            </a:r>
            <a:r>
              <a:rPr lang="ja-JP" altLang="en-US" sz="1000">
                <a:latin typeface="+mn-ea"/>
              </a:rPr>
              <a:t>たものにより</a:t>
            </a:r>
            <a:r>
              <a:rPr lang="ja-JP" altLang="ja-JP" sz="1000">
                <a:latin typeface="+mn-ea"/>
              </a:rPr>
              <a:t>、就業環境を害することをいう。</a:t>
            </a:r>
            <a:r>
              <a:rPr lang="ja-JP" altLang="en-US" sz="1000">
                <a:latin typeface="+mn-ea"/>
                <a:cs typeface="メイリオ" panose="020B0604030504040204" pitchFamily="50" charset="-128"/>
              </a:rPr>
              <a:t>なお、客観的にみて、業務上必要かつ相当な範囲で行われる適正な業務指示や指導については、パワーハラスメントには該当しない。</a:t>
            </a:r>
            <a:endParaRPr lang="en-US" altLang="ja-JP" sz="1000">
              <a:latin typeface="+mn-ea"/>
              <a:cs typeface="メイリオ" panose="020B0604030504040204" pitchFamily="50" charset="-128"/>
            </a:endParaRPr>
          </a:p>
          <a:p>
            <a:pPr marL="92075" indent="-92075">
              <a:spcAft>
                <a:spcPts val="600"/>
              </a:spcAft>
            </a:pPr>
            <a:r>
              <a:rPr lang="ja-JP" altLang="en-US" sz="1000">
                <a:latin typeface="+mn-ea"/>
              </a:rPr>
              <a:t>２　カスタマーハラスメントとは、職場において行われる顧客等（取引先の従業員等を含む。）の言動であって、従業員が従事する業務の性質その他の事情に照らして社会通念上許容される範囲を超えたものにより、従業員の就業環境が害されるものをいう。なお、顧客等からの苦情の全てがカスタマーハラスメントに該当するわけではなく、また、障害者から不当な差別的取扱いをしないよう求めることや、社会的障壁の除去を必要としている旨の意思を表明すること自体は、カスタマーハラスメントには当たらない。</a:t>
            </a:r>
          </a:p>
          <a:p>
            <a:pPr marL="92075" indent="-92075">
              <a:spcAft>
                <a:spcPts val="600"/>
              </a:spcAft>
            </a:pPr>
            <a:r>
              <a:rPr lang="ja-JP" altLang="en-US" sz="1000">
                <a:latin typeface="+mn-ea"/>
              </a:rPr>
              <a:t>３</a:t>
            </a:r>
            <a:r>
              <a:rPr lang="ja-JP" altLang="ja-JP" sz="1000">
                <a:latin typeface="+mn-ea"/>
              </a:rPr>
              <a:t>　</a:t>
            </a:r>
            <a:r>
              <a:rPr lang="en-US" altLang="ja-JP" sz="1000">
                <a:latin typeface="+mn-ea"/>
              </a:rPr>
              <a:t> </a:t>
            </a:r>
            <a:r>
              <a:rPr lang="ja-JP" altLang="ja-JP" sz="1000">
                <a:latin typeface="+mn-ea"/>
              </a:rPr>
              <a:t>セクシュアルハラスメントとは、職場における性的な言動に対する他の従業員の対応等により当該従業員の労働条件に関して不利益を与えること又は性的な言動により他の従業員の就業環境を害することをいう。また、相手の性的指向又は</a:t>
            </a:r>
            <a:r>
              <a:rPr lang="ja-JP" altLang="en-US" sz="1000">
                <a:latin typeface="+mn-ea"/>
                <a:cs typeface="メイリオ" panose="020B0604030504040204" pitchFamily="50" charset="-128"/>
              </a:rPr>
              <a:t>ジェンダーアイデンティティ</a:t>
            </a:r>
            <a:r>
              <a:rPr lang="ja-JP" altLang="ja-JP" sz="1000">
                <a:latin typeface="+mn-ea"/>
              </a:rPr>
              <a:t>の状況に</a:t>
            </a:r>
            <a:r>
              <a:rPr lang="ja-JP" altLang="en-US" sz="1000">
                <a:latin typeface="+mn-ea"/>
              </a:rPr>
              <a:t>かか</a:t>
            </a:r>
            <a:r>
              <a:rPr lang="ja-JP" altLang="ja-JP" sz="1000">
                <a:latin typeface="+mn-ea"/>
              </a:rPr>
              <a:t>わらないほか、異性に対する言動だけでなく、同性に対する言動も該当する。</a:t>
            </a:r>
            <a:endParaRPr lang="en-US" altLang="ja-JP" sz="1000">
              <a:latin typeface="+mn-ea"/>
            </a:endParaRPr>
          </a:p>
          <a:p>
            <a:pPr marL="92075" indent="-92075">
              <a:spcAft>
                <a:spcPts val="600"/>
              </a:spcAft>
            </a:pPr>
            <a:r>
              <a:rPr lang="ja-JP" altLang="en-US" sz="1000">
                <a:latin typeface="+mn-ea"/>
              </a:rPr>
              <a:t>４</a:t>
            </a:r>
            <a:r>
              <a:rPr lang="ja-JP" altLang="ja-JP" sz="1000">
                <a:latin typeface="+mn-ea"/>
              </a:rPr>
              <a:t>　</a:t>
            </a:r>
            <a:r>
              <a:rPr lang="en-US" altLang="ja-JP" sz="1000">
                <a:latin typeface="+mn-ea"/>
              </a:rPr>
              <a:t> </a:t>
            </a:r>
            <a:r>
              <a:rPr lang="ja-JP" altLang="ja-JP" sz="1000">
                <a:latin typeface="+mn-ea"/>
              </a:rPr>
              <a:t>前項の他の従業員とは直接的に性的な言動の相手方となった被害者に限らず、性的な言動により就業環境を害されたすべての従業員を含むものとする。</a:t>
            </a:r>
            <a:endParaRPr lang="en-US" altLang="ja-JP" sz="1000">
              <a:latin typeface="+mn-ea"/>
            </a:endParaRPr>
          </a:p>
          <a:p>
            <a:pPr marL="92075" indent="-92075"/>
            <a:r>
              <a:rPr lang="ja-JP" altLang="en-US" sz="1000">
                <a:latin typeface="+mn-ea"/>
              </a:rPr>
              <a:t>５</a:t>
            </a:r>
            <a:r>
              <a:rPr lang="ja-JP" altLang="ja-JP" sz="1000">
                <a:latin typeface="+mn-ea"/>
              </a:rPr>
              <a:t> 　</a:t>
            </a:r>
            <a:r>
              <a:rPr lang="ja-JP" altLang="en-US" sz="1000">
                <a:latin typeface="+mn-ea"/>
              </a:rPr>
              <a:t>求職者等に対するセクシュアルハラスメントとは、従業員による「性的な言動」により求職者等による求職活動等が阻害されるものをいう。</a:t>
            </a:r>
            <a:endParaRPr lang="en-US" altLang="ja-JP" sz="1000">
              <a:latin typeface="+mn-ea"/>
            </a:endParaRPr>
          </a:p>
        </p:txBody>
      </p:sp>
      <p:sp>
        <p:nvSpPr>
          <p:cNvPr id="11" name="テキスト ボックス 10">
            <a:extLst>
              <a:ext uri="{FF2B5EF4-FFF2-40B4-BE49-F238E27FC236}">
                <a16:creationId xmlns:a16="http://schemas.microsoft.com/office/drawing/2014/main" id="{2B23785F-641C-9735-CF48-A0CAE72159D4}"/>
              </a:ext>
            </a:extLst>
          </p:cNvPr>
          <p:cNvSpPr txBox="1"/>
          <p:nvPr/>
        </p:nvSpPr>
        <p:spPr>
          <a:xfrm>
            <a:off x="196333" y="5626055"/>
            <a:ext cx="2733446" cy="261610"/>
          </a:xfrm>
          <a:prstGeom prst="rect">
            <a:avLst/>
          </a:prstGeom>
          <a:noFill/>
        </p:spPr>
        <p:txBody>
          <a:bodyPr wrap="square" rtlCol="0">
            <a:spAutoFit/>
          </a:bodyPr>
          <a:lstStyle/>
          <a:p>
            <a:r>
              <a:rPr kumimoji="1" lang="en-US" altLang="ja-JP" sz="1100" b="1">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100" b="1">
                <a:latin typeface="メイリオ" panose="020B0604030504040204" pitchFamily="50" charset="-128"/>
                <a:ea typeface="メイリオ" panose="020B0604030504040204" pitchFamily="50" charset="-128"/>
                <a:cs typeface="メイリオ" panose="020B0604030504040204" pitchFamily="50" charset="-128"/>
              </a:rPr>
              <a:t>詳細について定めた別規定</a:t>
            </a:r>
            <a:r>
              <a:rPr kumimoji="1" lang="en-US" altLang="ja-JP" sz="1100" b="1">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1100" b="1">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24101699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0F31EB-645D-D80A-4714-4DC2C3093B32}"/>
            </a:ext>
          </a:extLst>
        </p:cNvPr>
        <p:cNvGrpSpPr/>
        <p:nvPr/>
      </p:nvGrpSpPr>
      <p:grpSpPr>
        <a:xfrm>
          <a:off x="0" y="0"/>
          <a:ext cx="0" cy="0"/>
          <a:chOff x="0" y="0"/>
          <a:chExt cx="0" cy="0"/>
        </a:xfrm>
      </p:grpSpPr>
      <p:sp>
        <p:nvSpPr>
          <p:cNvPr id="24" name="テキスト ボックス 23">
            <a:extLst>
              <a:ext uri="{FF2B5EF4-FFF2-40B4-BE49-F238E27FC236}">
                <a16:creationId xmlns:a16="http://schemas.microsoft.com/office/drawing/2014/main" id="{4129DD42-E160-A15A-7731-4D6CF8BC6AE9}"/>
              </a:ext>
            </a:extLst>
          </p:cNvPr>
          <p:cNvSpPr txBox="1"/>
          <p:nvPr/>
        </p:nvSpPr>
        <p:spPr>
          <a:xfrm>
            <a:off x="360631" y="154926"/>
            <a:ext cx="6840000" cy="9710351"/>
          </a:xfrm>
          <a:prstGeom prst="rect">
            <a:avLst/>
          </a:prstGeom>
          <a:noFill/>
          <a:ln>
            <a:solidFill>
              <a:schemeClr val="tx1"/>
            </a:solidFill>
          </a:ln>
        </p:spPr>
        <p:txBody>
          <a:bodyPr wrap="square" rtlCol="0">
            <a:spAutoFit/>
          </a:bodyPr>
          <a:lstStyle/>
          <a:p>
            <a:pPr marL="92075" indent="-92075">
              <a:spcAft>
                <a:spcPts val="600"/>
              </a:spcAft>
            </a:pPr>
            <a:r>
              <a:rPr lang="ja-JP" altLang="en-US" sz="1000">
                <a:latin typeface="+mn-ea"/>
              </a:rPr>
              <a:t>６　 </a:t>
            </a:r>
            <a:r>
              <a:rPr lang="ja-JP" altLang="ja-JP" sz="1000">
                <a:latin typeface="+mn-ea"/>
              </a:rPr>
              <a:t>妊娠・出産等に関するハラスメント</a:t>
            </a:r>
            <a:r>
              <a:rPr lang="ja-JP" altLang="en-US" sz="1000">
                <a:latin typeface="+mn-ea"/>
              </a:rPr>
              <a:t>、</a:t>
            </a:r>
            <a:r>
              <a:rPr lang="ja-JP" altLang="ja-JP" sz="1000">
                <a:latin typeface="+mn-ea"/>
              </a:rPr>
              <a:t>育児</a:t>
            </a:r>
            <a:r>
              <a:rPr lang="ja-JP" altLang="en-US" sz="1000">
                <a:latin typeface="+mn-ea"/>
              </a:rPr>
              <a:t>・介護</a:t>
            </a:r>
            <a:r>
              <a:rPr lang="ja-JP" altLang="ja-JP" sz="1000">
                <a:latin typeface="+mn-ea"/>
              </a:rPr>
              <a:t>休業等に関するハラスメントとは、職場において、上司や同僚が、従業員の妊娠・出産及び育児</a:t>
            </a:r>
            <a:r>
              <a:rPr lang="ja-JP" altLang="en-US" sz="1000">
                <a:latin typeface="+mn-ea"/>
              </a:rPr>
              <a:t>・介護</a:t>
            </a:r>
            <a:r>
              <a:rPr lang="ja-JP" altLang="ja-JP" sz="1000">
                <a:latin typeface="+mn-ea"/>
              </a:rPr>
              <a:t>等に関する制度又は措置の利用に関する言動により従業員の就業環境を害すること並びに妊娠・出産等に関する言動により女性従業員の就業環境を害することをいう。なお、業務分担や安全配慮等の観点から、客観的にみて、業務上の必要性に基づく言動によるものについては、妊娠・出産等に関するハラスメント</a:t>
            </a:r>
            <a:r>
              <a:rPr lang="ja-JP" altLang="en-US" sz="1000">
                <a:latin typeface="+mn-ea"/>
              </a:rPr>
              <a:t>、</a:t>
            </a:r>
            <a:r>
              <a:rPr lang="ja-JP" altLang="ja-JP" sz="1000">
                <a:latin typeface="+mn-ea"/>
              </a:rPr>
              <a:t>育児</a:t>
            </a:r>
            <a:r>
              <a:rPr lang="ja-JP" altLang="en-US" sz="1000">
                <a:latin typeface="+mn-ea"/>
              </a:rPr>
              <a:t>・介護</a:t>
            </a:r>
            <a:r>
              <a:rPr lang="ja-JP" altLang="ja-JP" sz="1000">
                <a:latin typeface="+mn-ea"/>
              </a:rPr>
              <a:t>休業等に関するハラスメントには該当しない。</a:t>
            </a:r>
            <a:endParaRPr lang="en-US" altLang="ja-JP" sz="1000">
              <a:latin typeface="+mn-ea"/>
            </a:endParaRPr>
          </a:p>
          <a:p>
            <a:pPr marL="92075" indent="-92075"/>
            <a:r>
              <a:rPr lang="ja-JP" altLang="en-US" sz="1000">
                <a:latin typeface="+mn-ea"/>
              </a:rPr>
              <a:t>７</a:t>
            </a:r>
            <a:r>
              <a:rPr lang="ja-JP" altLang="ja-JP" sz="1000">
                <a:latin typeface="+mn-ea"/>
              </a:rPr>
              <a:t>　</a:t>
            </a:r>
            <a:r>
              <a:rPr lang="en-US" altLang="ja-JP" sz="1000">
                <a:latin typeface="+mn-ea"/>
              </a:rPr>
              <a:t> </a:t>
            </a:r>
            <a:r>
              <a:rPr lang="ja-JP" altLang="ja-JP" sz="1000">
                <a:latin typeface="+mn-ea"/>
              </a:rPr>
              <a:t>第１項</a:t>
            </a:r>
            <a:r>
              <a:rPr lang="ja-JP" altLang="en-US" sz="1000">
                <a:latin typeface="+mn-ea"/>
              </a:rPr>
              <a:t>、第２項、</a:t>
            </a:r>
            <a:r>
              <a:rPr lang="ja-JP" altLang="ja-JP" sz="1000">
                <a:latin typeface="+mn-ea"/>
              </a:rPr>
              <a:t>第</a:t>
            </a:r>
            <a:r>
              <a:rPr lang="ja-JP" altLang="en-US" sz="1000">
                <a:latin typeface="+mn-ea"/>
              </a:rPr>
              <a:t>３</a:t>
            </a:r>
            <a:r>
              <a:rPr lang="ja-JP" altLang="ja-JP" sz="1000">
                <a:latin typeface="+mn-ea"/>
              </a:rPr>
              <a:t>項</a:t>
            </a:r>
            <a:r>
              <a:rPr lang="ja-JP" altLang="en-US" sz="1000">
                <a:latin typeface="+mn-ea"/>
              </a:rPr>
              <a:t>及び第６項</a:t>
            </a:r>
            <a:r>
              <a:rPr lang="ja-JP" altLang="ja-JP" sz="1000">
                <a:latin typeface="+mn-ea"/>
              </a:rPr>
              <a:t>の職場とは、勤務部店のみならず、従業員が業務を遂行するすべての場所をいい、また、就業時間内に限らず、実質的に職場の延長とみなされる就業時間外の時間を含むものとする。</a:t>
            </a:r>
            <a:endParaRPr lang="en-US" altLang="ja-JP" sz="1000">
              <a:latin typeface="+mn-ea"/>
            </a:endParaRPr>
          </a:p>
          <a:p>
            <a:pPr marL="92075" indent="-92075"/>
            <a:endParaRPr lang="en-US" altLang="ja-JP" sz="1000">
              <a:latin typeface="+mn-ea"/>
            </a:endParaRPr>
          </a:p>
          <a:p>
            <a:r>
              <a:rPr lang="ja-JP" altLang="ja-JP" sz="1000">
                <a:latin typeface="+mn-ea"/>
              </a:rPr>
              <a:t>（禁止行為）</a:t>
            </a:r>
          </a:p>
          <a:p>
            <a:pPr marL="108000" indent="-432000"/>
            <a:r>
              <a:rPr lang="ja-JP" altLang="ja-JP" sz="1000">
                <a:latin typeface="+mn-ea"/>
              </a:rPr>
              <a:t>第３条　すべての従業員は、他の従業員</a:t>
            </a:r>
            <a:r>
              <a:rPr lang="ja-JP" altLang="en-US" sz="1000">
                <a:latin typeface="+mn-ea"/>
              </a:rPr>
              <a:t>や求職者等</a:t>
            </a:r>
            <a:r>
              <a:rPr lang="ja-JP" altLang="ja-JP" sz="1000">
                <a:latin typeface="+mn-ea"/>
              </a:rPr>
              <a:t>を業務遂行上の対等なパートナー</a:t>
            </a:r>
            <a:r>
              <a:rPr lang="ja-JP" altLang="en-US" sz="1000">
                <a:latin typeface="+mn-ea"/>
              </a:rPr>
              <a:t>又は将来の従業員・同僚になりえる者</a:t>
            </a:r>
            <a:r>
              <a:rPr lang="ja-JP" altLang="ja-JP" sz="1000">
                <a:latin typeface="+mn-ea"/>
              </a:rPr>
              <a:t>として認め、職場における健全な秩序</a:t>
            </a:r>
            <a:r>
              <a:rPr lang="ja-JP" altLang="en-US" sz="1000">
                <a:latin typeface="+mn-ea"/>
              </a:rPr>
              <a:t>並びに</a:t>
            </a:r>
            <a:r>
              <a:rPr lang="ja-JP" altLang="ja-JP" sz="1000">
                <a:latin typeface="+mn-ea"/>
              </a:rPr>
              <a:t>協力関係を保持する義務を負うとともに、</a:t>
            </a:r>
            <a:r>
              <a:rPr lang="ja-JP" altLang="en-US" sz="1000">
                <a:latin typeface="+mn-ea"/>
              </a:rPr>
              <a:t>その言動に注意を払い、</a:t>
            </a:r>
            <a:r>
              <a:rPr lang="ja-JP" altLang="ja-JP" sz="1000">
                <a:latin typeface="+mn-ea"/>
              </a:rPr>
              <a:t>職場内において次の第２項</a:t>
            </a:r>
            <a:r>
              <a:rPr lang="ja-JP" altLang="en-US" sz="1000">
                <a:latin typeface="+mn-ea"/>
              </a:rPr>
              <a:t>・第４項から</a:t>
            </a:r>
            <a:r>
              <a:rPr lang="ja-JP" altLang="ja-JP" sz="1000">
                <a:latin typeface="+mn-ea"/>
              </a:rPr>
              <a:t>第</a:t>
            </a:r>
            <a:r>
              <a:rPr lang="ja-JP" altLang="en-US" sz="1000">
                <a:latin typeface="+mn-ea"/>
              </a:rPr>
              <a:t>７</a:t>
            </a:r>
            <a:r>
              <a:rPr lang="ja-JP" altLang="ja-JP" sz="1000">
                <a:latin typeface="+mn-ea"/>
              </a:rPr>
              <a:t>項</a:t>
            </a:r>
            <a:r>
              <a:rPr lang="ja-JP" altLang="en-US" sz="1000">
                <a:latin typeface="+mn-ea"/>
              </a:rPr>
              <a:t>まで</a:t>
            </a:r>
            <a:r>
              <a:rPr lang="ja-JP" altLang="ja-JP" sz="1000">
                <a:latin typeface="+mn-ea"/>
              </a:rPr>
              <a:t>に掲げる行為をしてはなら</a:t>
            </a:r>
            <a:r>
              <a:rPr lang="ja-JP" altLang="en-US" sz="1000">
                <a:latin typeface="+mn-ea"/>
              </a:rPr>
              <a:t>ず、また、自社の従業員以外の者に対しても、これに類する行為を行ってはならない。さらに、第３項に掲げる行為を他社の従業員に対して行ってはならない。</a:t>
            </a:r>
            <a:endParaRPr lang="en-US" altLang="ja-JP" sz="1000">
              <a:latin typeface="+mn-ea"/>
            </a:endParaRPr>
          </a:p>
          <a:p>
            <a:pPr>
              <a:lnSpc>
                <a:spcPct val="150000"/>
              </a:lnSpc>
            </a:pPr>
            <a:r>
              <a:rPr lang="en-US" altLang="ja-JP" sz="1000">
                <a:latin typeface="+mn-ea"/>
              </a:rPr>
              <a:t> </a:t>
            </a:r>
            <a:r>
              <a:rPr lang="ja-JP" altLang="en-US" sz="1000">
                <a:latin typeface="+mn-ea"/>
              </a:rPr>
              <a:t>２</a:t>
            </a:r>
            <a:r>
              <a:rPr lang="ja-JP" altLang="ja-JP" sz="1000">
                <a:latin typeface="+mn-ea"/>
              </a:rPr>
              <a:t>　パワーハラスメント</a:t>
            </a:r>
            <a:r>
              <a:rPr lang="en-US" altLang="ja-JP" sz="1000">
                <a:latin typeface="+mn-ea"/>
              </a:rPr>
              <a:t>(</a:t>
            </a:r>
            <a:r>
              <a:rPr lang="ja-JP" altLang="ja-JP" sz="1000">
                <a:latin typeface="+mn-ea"/>
              </a:rPr>
              <a:t>第２条第</a:t>
            </a:r>
            <a:r>
              <a:rPr lang="ja-JP" altLang="en-US" sz="1000">
                <a:latin typeface="+mn-ea"/>
              </a:rPr>
              <a:t>１</a:t>
            </a:r>
            <a:r>
              <a:rPr lang="ja-JP" altLang="ja-JP" sz="1000">
                <a:latin typeface="+mn-ea"/>
              </a:rPr>
              <a:t>項の要件を満たした以下のような行為</a:t>
            </a:r>
            <a:r>
              <a:rPr lang="en-US" altLang="ja-JP" sz="1000">
                <a:latin typeface="+mn-ea"/>
              </a:rPr>
              <a:t>)</a:t>
            </a:r>
            <a:endParaRPr lang="ja-JP" altLang="ja-JP" sz="1000">
              <a:latin typeface="+mn-ea"/>
            </a:endParaRPr>
          </a:p>
          <a:p>
            <a:pPr lvl="0"/>
            <a:r>
              <a:rPr lang="ja-JP" altLang="en-US" sz="1000">
                <a:latin typeface="+mn-ea"/>
              </a:rPr>
              <a:t>　　①</a:t>
            </a:r>
            <a:r>
              <a:rPr lang="ja-JP" altLang="ja-JP" sz="1000">
                <a:latin typeface="+mn-ea"/>
              </a:rPr>
              <a:t>殴打、足蹴りする</a:t>
            </a:r>
            <a:r>
              <a:rPr lang="ja-JP" altLang="en-US" sz="1000">
                <a:latin typeface="+mn-ea"/>
              </a:rPr>
              <a:t>等</a:t>
            </a:r>
            <a:r>
              <a:rPr lang="ja-JP" altLang="ja-JP" sz="1000">
                <a:latin typeface="+mn-ea"/>
              </a:rPr>
              <a:t>の身体的攻撃</a:t>
            </a:r>
          </a:p>
          <a:p>
            <a:pPr lvl="0"/>
            <a:r>
              <a:rPr lang="ja-JP" altLang="en-US" sz="1000">
                <a:latin typeface="+mn-ea"/>
              </a:rPr>
              <a:t>　　②</a:t>
            </a:r>
            <a:r>
              <a:rPr lang="ja-JP" altLang="ja-JP" sz="1000">
                <a:latin typeface="+mn-ea"/>
              </a:rPr>
              <a:t>人格を否定するような</a:t>
            </a:r>
            <a:r>
              <a:rPr lang="ja-JP" altLang="en-US" sz="1000">
                <a:latin typeface="+mn-ea"/>
              </a:rPr>
              <a:t>言動</a:t>
            </a:r>
            <a:r>
              <a:rPr lang="ja-JP" altLang="ja-JP" sz="1000">
                <a:latin typeface="+mn-ea"/>
              </a:rPr>
              <a:t>をする</a:t>
            </a:r>
            <a:r>
              <a:rPr lang="ja-JP" altLang="en-US" sz="1000">
                <a:latin typeface="+mn-ea"/>
              </a:rPr>
              <a:t>等の</a:t>
            </a:r>
            <a:r>
              <a:rPr lang="ja-JP" altLang="ja-JP" sz="1000">
                <a:latin typeface="+mn-ea"/>
              </a:rPr>
              <a:t>精神的な攻撃</a:t>
            </a:r>
          </a:p>
          <a:p>
            <a:pPr lvl="0"/>
            <a:r>
              <a:rPr lang="ja-JP" altLang="en-US" sz="1000">
                <a:latin typeface="+mn-ea"/>
              </a:rPr>
              <a:t>　　③自身</a:t>
            </a:r>
            <a:r>
              <a:rPr lang="ja-JP" altLang="ja-JP" sz="1000">
                <a:latin typeface="+mn-ea"/>
              </a:rPr>
              <a:t>の意に沿わない</a:t>
            </a:r>
            <a:r>
              <a:rPr lang="ja-JP" altLang="en-US" sz="1000">
                <a:latin typeface="+mn-ea"/>
              </a:rPr>
              <a:t>従業員</a:t>
            </a:r>
            <a:r>
              <a:rPr lang="ja-JP" altLang="ja-JP" sz="1000">
                <a:latin typeface="+mn-ea"/>
              </a:rPr>
              <a:t>に対して、仕事を外し、長期間にわたり、別室に隔離する</a:t>
            </a:r>
            <a:r>
              <a:rPr lang="ja-JP" altLang="en-US" sz="1000">
                <a:latin typeface="+mn-ea"/>
              </a:rPr>
              <a:t>等</a:t>
            </a:r>
            <a:r>
              <a:rPr lang="ja-JP" altLang="ja-JP" sz="1000">
                <a:latin typeface="+mn-ea"/>
              </a:rPr>
              <a:t>の人間関係からの切り離し</a:t>
            </a:r>
          </a:p>
          <a:p>
            <a:pPr lvl="0"/>
            <a:r>
              <a:rPr lang="ja-JP" altLang="en-US" sz="1000">
                <a:latin typeface="+mn-ea"/>
              </a:rPr>
              <a:t>　　④</a:t>
            </a:r>
            <a:r>
              <a:rPr lang="ja-JP" altLang="ja-JP" sz="1000">
                <a:latin typeface="+mn-ea"/>
              </a:rPr>
              <a:t>長期間にわたり、肉体的苦痛を伴う</a:t>
            </a:r>
            <a:r>
              <a:rPr lang="ja-JP" altLang="en-US" sz="1000">
                <a:latin typeface="+mn-ea"/>
              </a:rPr>
              <a:t>過酷な</a:t>
            </a:r>
            <a:r>
              <a:rPr lang="ja-JP" altLang="ja-JP" sz="1000">
                <a:latin typeface="+mn-ea"/>
              </a:rPr>
              <a:t>環境</a:t>
            </a:r>
            <a:r>
              <a:rPr lang="ja-JP" altLang="en-US" sz="1000">
                <a:latin typeface="+mn-ea"/>
              </a:rPr>
              <a:t>下</a:t>
            </a:r>
            <a:r>
              <a:rPr lang="ja-JP" altLang="ja-JP" sz="1000">
                <a:latin typeface="+mn-ea"/>
              </a:rPr>
              <a:t>で、</a:t>
            </a:r>
            <a:r>
              <a:rPr lang="ja-JP" altLang="en-US" sz="1000">
                <a:latin typeface="+mn-ea"/>
              </a:rPr>
              <a:t>勤務</a:t>
            </a:r>
            <a:r>
              <a:rPr lang="ja-JP" altLang="ja-JP" sz="1000">
                <a:latin typeface="+mn-ea"/>
              </a:rPr>
              <a:t>に直接関係ない作業を命じる</a:t>
            </a:r>
            <a:r>
              <a:rPr lang="ja-JP" altLang="en-US" sz="1000">
                <a:latin typeface="+mn-ea"/>
              </a:rPr>
              <a:t>等</a:t>
            </a:r>
            <a:r>
              <a:rPr lang="ja-JP" altLang="ja-JP" sz="1000">
                <a:latin typeface="+mn-ea"/>
              </a:rPr>
              <a:t>の過大な要求</a:t>
            </a:r>
            <a:endParaRPr lang="en-US" altLang="ja-JP" sz="1000">
              <a:latin typeface="+mn-ea"/>
            </a:endParaRPr>
          </a:p>
          <a:p>
            <a:pPr marL="174625" lvl="0"/>
            <a:r>
              <a:rPr lang="ja-JP" altLang="en-US" sz="1000">
                <a:latin typeface="+mn-ea"/>
              </a:rPr>
              <a:t>⑤</a:t>
            </a:r>
            <a:r>
              <a:rPr lang="ja-JP" altLang="ja-JP" sz="1000">
                <a:latin typeface="+mn-ea"/>
              </a:rPr>
              <a:t>管理職である部下を退職させるため誰でも遂行可能な業務を行わせる</a:t>
            </a:r>
            <a:r>
              <a:rPr lang="ja-JP" altLang="en-US" sz="1000">
                <a:latin typeface="+mn-ea"/>
              </a:rPr>
              <a:t>等</a:t>
            </a:r>
            <a:r>
              <a:rPr lang="ja-JP" altLang="ja-JP" sz="1000">
                <a:latin typeface="+mn-ea"/>
              </a:rPr>
              <a:t>の過小な要求</a:t>
            </a:r>
          </a:p>
          <a:p>
            <a:pPr marL="261938" lvl="0" indent="-261938">
              <a:spcAft>
                <a:spcPts val="600"/>
              </a:spcAft>
            </a:pPr>
            <a:r>
              <a:rPr lang="ja-JP" altLang="en-US" sz="1000">
                <a:latin typeface="+mn-ea"/>
              </a:rPr>
              <a:t>　　⑥</a:t>
            </a:r>
            <a:r>
              <a:rPr lang="ja-JP" altLang="ja-JP" sz="1000">
                <a:latin typeface="+mn-ea"/>
              </a:rPr>
              <a:t>他の従業員</a:t>
            </a:r>
            <a:r>
              <a:rPr lang="ja-JP" altLang="en-US" sz="1000">
                <a:latin typeface="+mn-ea"/>
              </a:rPr>
              <a:t>の性的指向・</a:t>
            </a:r>
            <a:r>
              <a:rPr lang="ja-JP" altLang="en-US" sz="1000">
                <a:latin typeface="+mn-ea"/>
                <a:cs typeface="メイリオ" panose="020B0604030504040204" pitchFamily="50" charset="-128"/>
              </a:rPr>
              <a:t>ジェンダーアイデンティティ</a:t>
            </a:r>
            <a:r>
              <a:rPr lang="ja-JP" altLang="en-US" sz="1000">
                <a:latin typeface="+mn-ea"/>
              </a:rPr>
              <a:t>や病歴等の機微な個人情報について本人の了解を得ずに他の従業員に暴露する等の個の侵害</a:t>
            </a:r>
            <a:endParaRPr lang="en-US" altLang="ja-JP" sz="1000">
              <a:latin typeface="+mn-ea"/>
            </a:endParaRPr>
          </a:p>
          <a:p>
            <a:pPr lvl="0"/>
            <a:r>
              <a:rPr lang="ja-JP" altLang="en-US" sz="1000">
                <a:latin typeface="+mn-ea"/>
              </a:rPr>
              <a:t>３　カスタマーハラスメント</a:t>
            </a:r>
            <a:r>
              <a:rPr lang="en-US" altLang="ja-JP" sz="1000">
                <a:latin typeface="+mn-ea"/>
              </a:rPr>
              <a:t>(</a:t>
            </a:r>
            <a:r>
              <a:rPr lang="ja-JP" altLang="en-US" sz="1000">
                <a:latin typeface="+mn-ea"/>
              </a:rPr>
              <a:t>第２条第２項の要件を満たした以下のような行為</a:t>
            </a:r>
            <a:r>
              <a:rPr lang="en-US" altLang="ja-JP" sz="1000">
                <a:latin typeface="+mn-ea"/>
              </a:rPr>
              <a:t>)</a:t>
            </a:r>
          </a:p>
          <a:p>
            <a:pPr marL="174625" lvl="0"/>
            <a:r>
              <a:rPr lang="ja-JP" altLang="en-US" sz="1000">
                <a:latin typeface="+mn-ea"/>
              </a:rPr>
              <a:t>①そもそも要求に理由がない又は商品・サービス等と全く関係のない要求</a:t>
            </a:r>
          </a:p>
          <a:p>
            <a:pPr marL="174625" lvl="0"/>
            <a:r>
              <a:rPr lang="ja-JP" altLang="en-US" sz="1000">
                <a:latin typeface="+mn-ea"/>
              </a:rPr>
              <a:t>②契約等により想定しているサービスを著しく超える要求</a:t>
            </a:r>
          </a:p>
          <a:p>
            <a:pPr marL="174625" lvl="0"/>
            <a:r>
              <a:rPr lang="ja-JP" altLang="en-US" sz="1000">
                <a:latin typeface="+mn-ea"/>
              </a:rPr>
              <a:t>③対応が著しく困難な又は対応が不可能な要求</a:t>
            </a:r>
          </a:p>
          <a:p>
            <a:pPr marL="174625" lvl="0"/>
            <a:r>
              <a:rPr lang="ja-JP" altLang="en-US" sz="1000">
                <a:latin typeface="+mn-ea"/>
              </a:rPr>
              <a:t>④不当な損害賠償要求</a:t>
            </a:r>
          </a:p>
          <a:p>
            <a:pPr marL="174625" lvl="0"/>
            <a:r>
              <a:rPr lang="ja-JP" altLang="en-US" sz="1000">
                <a:latin typeface="+mn-ea"/>
              </a:rPr>
              <a:t>⑤身体的な攻撃（暴行、傷害等）</a:t>
            </a:r>
          </a:p>
          <a:p>
            <a:pPr marL="174625" lvl="0"/>
            <a:r>
              <a:rPr lang="ja-JP" altLang="en-US" sz="1000">
                <a:latin typeface="+mn-ea"/>
              </a:rPr>
              <a:t>⑥精神的な攻撃（脅迫、中傷、名誉毀損、侮辱、暴言、土下座の強要等）</a:t>
            </a:r>
          </a:p>
          <a:p>
            <a:pPr marL="174625" lvl="0"/>
            <a:r>
              <a:rPr lang="ja-JP" altLang="en-US" sz="1000">
                <a:latin typeface="+mn-ea"/>
              </a:rPr>
              <a:t>⑦威圧的な言動</a:t>
            </a:r>
          </a:p>
          <a:p>
            <a:pPr marL="174625" lvl="0"/>
            <a:r>
              <a:rPr lang="ja-JP" altLang="en-US" sz="1000">
                <a:latin typeface="+mn-ea"/>
              </a:rPr>
              <a:t>⑧継続的、執拗な言動</a:t>
            </a:r>
          </a:p>
          <a:p>
            <a:pPr marL="174625" lvl="0"/>
            <a:r>
              <a:rPr lang="ja-JP" altLang="en-US" sz="1000">
                <a:latin typeface="+mn-ea"/>
              </a:rPr>
              <a:t>⑨拘束的な言動（不退去、居座り、監禁）</a:t>
            </a:r>
            <a:endParaRPr lang="en-US" altLang="ja-JP" sz="1000">
              <a:latin typeface="+mn-ea"/>
            </a:endParaRPr>
          </a:p>
          <a:p>
            <a:pPr marL="174625" lvl="0"/>
            <a:endParaRPr lang="en-US" altLang="ja-JP" sz="1000">
              <a:latin typeface="+mn-ea"/>
            </a:endParaRPr>
          </a:p>
          <a:p>
            <a:r>
              <a:rPr lang="ja-JP" altLang="en-US" sz="1000">
                <a:latin typeface="+mn-ea"/>
              </a:rPr>
              <a:t>４</a:t>
            </a:r>
            <a:r>
              <a:rPr lang="ja-JP" altLang="ja-JP" sz="1000">
                <a:latin typeface="+mn-ea"/>
              </a:rPr>
              <a:t>　セクシュアルハラスメント</a:t>
            </a:r>
            <a:r>
              <a:rPr lang="en-US" altLang="ja-JP" sz="1000">
                <a:latin typeface="+mn-ea"/>
              </a:rPr>
              <a:t>(</a:t>
            </a:r>
            <a:r>
              <a:rPr lang="ja-JP" altLang="ja-JP" sz="1000">
                <a:latin typeface="+mn-ea"/>
              </a:rPr>
              <a:t>第２条第</a:t>
            </a:r>
            <a:r>
              <a:rPr lang="ja-JP" altLang="en-US" sz="1000">
                <a:latin typeface="+mn-ea"/>
              </a:rPr>
              <a:t>３</a:t>
            </a:r>
            <a:r>
              <a:rPr lang="ja-JP" altLang="ja-JP" sz="1000">
                <a:latin typeface="+mn-ea"/>
              </a:rPr>
              <a:t>項の要件を満たした以下のような行為</a:t>
            </a:r>
            <a:r>
              <a:rPr lang="en-US" altLang="ja-JP" sz="1000">
                <a:latin typeface="+mn-ea"/>
              </a:rPr>
              <a:t>)</a:t>
            </a:r>
            <a:endParaRPr lang="ja-JP" altLang="ja-JP" sz="1000">
              <a:latin typeface="+mn-ea"/>
            </a:endParaRPr>
          </a:p>
          <a:p>
            <a:r>
              <a:rPr lang="ja-JP" altLang="en-US" sz="1000">
                <a:latin typeface="+mn-ea"/>
              </a:rPr>
              <a:t>　　</a:t>
            </a:r>
            <a:r>
              <a:rPr lang="ja-JP" altLang="ja-JP" sz="1000">
                <a:latin typeface="+mn-ea"/>
              </a:rPr>
              <a:t>①性的及び身体上の事柄に関する不必要な質問・発言</a:t>
            </a:r>
          </a:p>
          <a:p>
            <a:r>
              <a:rPr lang="ja-JP" altLang="en-US" sz="1000">
                <a:latin typeface="+mn-ea"/>
              </a:rPr>
              <a:t>　　</a:t>
            </a:r>
            <a:r>
              <a:rPr lang="ja-JP" altLang="ja-JP" sz="1000">
                <a:latin typeface="+mn-ea"/>
              </a:rPr>
              <a:t>②わいせつ図画の閲覧、配付、掲示</a:t>
            </a:r>
          </a:p>
          <a:p>
            <a:r>
              <a:rPr lang="ja-JP" altLang="en-US" sz="1000">
                <a:latin typeface="+mn-ea"/>
              </a:rPr>
              <a:t>　　</a:t>
            </a:r>
            <a:r>
              <a:rPr lang="ja-JP" altLang="ja-JP" sz="1000">
                <a:latin typeface="+mn-ea"/>
              </a:rPr>
              <a:t>③うわさの流布</a:t>
            </a:r>
            <a:endParaRPr lang="en-US" altLang="ja-JP" sz="1000">
              <a:latin typeface="+mn-ea"/>
            </a:endParaRPr>
          </a:p>
          <a:p>
            <a:r>
              <a:rPr lang="ja-JP" altLang="en-US" sz="1000">
                <a:latin typeface="+mn-ea"/>
              </a:rPr>
              <a:t>　　</a:t>
            </a:r>
            <a:r>
              <a:rPr lang="ja-JP" altLang="ja-JP" sz="1000">
                <a:latin typeface="+mn-ea"/>
              </a:rPr>
              <a:t>④不必要な身体への接触</a:t>
            </a:r>
          </a:p>
          <a:p>
            <a:r>
              <a:rPr lang="ja-JP" altLang="en-US" sz="1000">
                <a:latin typeface="+mn-ea"/>
              </a:rPr>
              <a:t>　　</a:t>
            </a:r>
            <a:r>
              <a:rPr lang="ja-JP" altLang="ja-JP" sz="1000">
                <a:latin typeface="+mn-ea"/>
              </a:rPr>
              <a:t>⑤性的な言動により、他の従業員の就業意欲を低下せしめ、能力の発揮を阻害する行為</a:t>
            </a:r>
            <a:r>
              <a:rPr lang="ja-JP" altLang="en-US" sz="1000">
                <a:latin typeface="+mn-ea"/>
              </a:rPr>
              <a:t>　</a:t>
            </a:r>
            <a:endParaRPr lang="en-US" altLang="ja-JP" sz="1000">
              <a:latin typeface="+mn-ea"/>
            </a:endParaRPr>
          </a:p>
          <a:p>
            <a:r>
              <a:rPr lang="ja-JP" altLang="en-US" sz="1000">
                <a:latin typeface="+mn-ea"/>
              </a:rPr>
              <a:t>　　</a:t>
            </a:r>
            <a:r>
              <a:rPr lang="ja-JP" altLang="ja-JP" sz="1000">
                <a:latin typeface="+mn-ea"/>
              </a:rPr>
              <a:t>⑥交際・性的関係の強要</a:t>
            </a:r>
          </a:p>
          <a:p>
            <a:r>
              <a:rPr lang="ja-JP" altLang="en-US" sz="1000">
                <a:latin typeface="+mn-ea"/>
              </a:rPr>
              <a:t>　　</a:t>
            </a:r>
            <a:r>
              <a:rPr lang="ja-JP" altLang="ja-JP" sz="1000">
                <a:latin typeface="+mn-ea"/>
              </a:rPr>
              <a:t>⑦性的な言動への抗議又は拒否等を行った従業員に対して、解雇、不当な人事考課、配置転換等の不利益を与える行為</a:t>
            </a:r>
          </a:p>
          <a:p>
            <a:pPr>
              <a:spcAft>
                <a:spcPts val="600"/>
              </a:spcAft>
            </a:pPr>
            <a:r>
              <a:rPr lang="ja-JP" altLang="en-US" sz="1000">
                <a:latin typeface="+mn-ea"/>
              </a:rPr>
              <a:t>　　</a:t>
            </a:r>
            <a:r>
              <a:rPr lang="ja-JP" altLang="ja-JP" sz="1000">
                <a:latin typeface="+mn-ea"/>
              </a:rPr>
              <a:t>⑧その他、相手方及び他の従業員に不快感を与える性的な言動</a:t>
            </a:r>
            <a:endParaRPr lang="en-US" altLang="ja-JP" sz="1000">
              <a:latin typeface="+mn-ea"/>
            </a:endParaRPr>
          </a:p>
          <a:p>
            <a:pPr lvl="0"/>
            <a:r>
              <a:rPr lang="ja-JP" altLang="en-US" sz="1000">
                <a:latin typeface="+mn-ea"/>
              </a:rPr>
              <a:t>５　求職者等に対するセクシュアルハラスメント</a:t>
            </a:r>
            <a:r>
              <a:rPr lang="en-US" altLang="ja-JP" sz="1000">
                <a:latin typeface="+mn-ea"/>
              </a:rPr>
              <a:t>(</a:t>
            </a:r>
            <a:r>
              <a:rPr lang="ja-JP" altLang="en-US" sz="1000">
                <a:latin typeface="+mn-ea"/>
              </a:rPr>
              <a:t>第２条第５項の要件を満たした以下のような行為</a:t>
            </a:r>
            <a:r>
              <a:rPr lang="en-US" altLang="ja-JP" sz="1000">
                <a:latin typeface="+mn-ea"/>
              </a:rPr>
              <a:t>)</a:t>
            </a:r>
          </a:p>
          <a:p>
            <a:pPr lvl="0"/>
            <a:r>
              <a:rPr lang="ja-JP" altLang="en-US" sz="1000">
                <a:latin typeface="+mn-ea"/>
              </a:rPr>
              <a:t>　　①性的及び身体上の事柄に関する不必要な質問・発言</a:t>
            </a:r>
          </a:p>
          <a:p>
            <a:pPr lvl="0"/>
            <a:r>
              <a:rPr lang="ja-JP" altLang="en-US" sz="1000">
                <a:latin typeface="+mn-ea"/>
              </a:rPr>
              <a:t>　　②わいせつ図画や画面の閲覧、配付、掲示</a:t>
            </a:r>
          </a:p>
          <a:p>
            <a:pPr lvl="0"/>
            <a:r>
              <a:rPr lang="ja-JP" altLang="en-US" sz="1000">
                <a:latin typeface="+mn-ea"/>
              </a:rPr>
              <a:t>　　③うわさの流布</a:t>
            </a:r>
          </a:p>
          <a:p>
            <a:pPr lvl="0"/>
            <a:r>
              <a:rPr lang="ja-JP" altLang="en-US" sz="1000">
                <a:latin typeface="+mn-ea"/>
              </a:rPr>
              <a:t>　　④不必要な身体への接触</a:t>
            </a:r>
          </a:p>
          <a:p>
            <a:pPr lvl="0"/>
            <a:r>
              <a:rPr lang="ja-JP" altLang="en-US" sz="1000">
                <a:latin typeface="+mn-ea"/>
              </a:rPr>
              <a:t>　　⑤食事・交際を執拗に求めること</a:t>
            </a:r>
            <a:endParaRPr lang="en-US" altLang="ja-JP" sz="1000">
              <a:latin typeface="+mn-ea"/>
            </a:endParaRPr>
          </a:p>
          <a:p>
            <a:pPr lvl="0"/>
            <a:r>
              <a:rPr lang="ja-JP" altLang="en-US" sz="1000">
                <a:latin typeface="+mn-ea"/>
              </a:rPr>
              <a:t>　　⑥性的な関係を求めること</a:t>
            </a:r>
            <a:endParaRPr lang="en-US" altLang="ja-JP" sz="1000">
              <a:latin typeface="+mn-ea"/>
            </a:endParaRPr>
          </a:p>
          <a:p>
            <a:pPr marL="174625">
              <a:spcAft>
                <a:spcPts val="600"/>
              </a:spcAft>
            </a:pPr>
            <a:r>
              <a:rPr lang="ja-JP" altLang="ja-JP" sz="1000">
                <a:latin typeface="+mn-ea"/>
              </a:rPr>
              <a:t>⑦その他、相手方に不快感を与える性的な言動</a:t>
            </a:r>
            <a:endParaRPr lang="ja-JP" altLang="en-US" sz="1000">
              <a:latin typeface="+mn-ea"/>
            </a:endParaRPr>
          </a:p>
          <a:p>
            <a:r>
              <a:rPr lang="ja-JP" altLang="en-US" sz="1000">
                <a:latin typeface="+mn-ea"/>
              </a:rPr>
              <a:t>６</a:t>
            </a:r>
            <a:r>
              <a:rPr lang="ja-JP" altLang="ja-JP" sz="1000">
                <a:latin typeface="+mn-ea"/>
              </a:rPr>
              <a:t>　妊娠・出産等に関するハラスメント</a:t>
            </a:r>
            <a:r>
              <a:rPr lang="ja-JP" altLang="en-US" sz="1000">
                <a:latin typeface="+mn-ea"/>
              </a:rPr>
              <a:t>、</a:t>
            </a:r>
            <a:r>
              <a:rPr lang="ja-JP" altLang="ja-JP" sz="1000">
                <a:latin typeface="+mn-ea"/>
              </a:rPr>
              <a:t>育児</a:t>
            </a:r>
            <a:r>
              <a:rPr lang="ja-JP" altLang="en-US" sz="1000">
                <a:latin typeface="+mn-ea"/>
              </a:rPr>
              <a:t>・介護</a:t>
            </a:r>
            <a:r>
              <a:rPr lang="ja-JP" altLang="ja-JP" sz="1000">
                <a:latin typeface="+mn-ea"/>
              </a:rPr>
              <a:t>休業等に関するハラスメント</a:t>
            </a:r>
            <a:r>
              <a:rPr lang="en-US" altLang="ja-JP" sz="1000">
                <a:latin typeface="+mn-ea"/>
              </a:rPr>
              <a:t>(</a:t>
            </a:r>
            <a:r>
              <a:rPr lang="ja-JP" altLang="ja-JP" sz="1000">
                <a:latin typeface="+mn-ea"/>
              </a:rPr>
              <a:t>第２条第</a:t>
            </a:r>
            <a:r>
              <a:rPr lang="ja-JP" altLang="en-US" sz="1000">
                <a:latin typeface="+mn-ea"/>
              </a:rPr>
              <a:t>６</a:t>
            </a:r>
            <a:r>
              <a:rPr lang="ja-JP" altLang="ja-JP" sz="1000">
                <a:latin typeface="+mn-ea"/>
              </a:rPr>
              <a:t>項の要件を満たした以下のような行為</a:t>
            </a:r>
            <a:r>
              <a:rPr lang="en-US" altLang="ja-JP" sz="1000">
                <a:latin typeface="+mn-ea"/>
              </a:rPr>
              <a:t>)</a:t>
            </a:r>
            <a:endParaRPr lang="ja-JP" altLang="ja-JP" sz="1000">
              <a:latin typeface="+mn-ea"/>
            </a:endParaRPr>
          </a:p>
          <a:p>
            <a:r>
              <a:rPr lang="ja-JP" altLang="en-US" sz="1000">
                <a:latin typeface="+mn-ea"/>
              </a:rPr>
              <a:t>　</a:t>
            </a:r>
            <a:r>
              <a:rPr lang="ja-JP" altLang="ja-JP" sz="1000">
                <a:latin typeface="+mn-ea"/>
              </a:rPr>
              <a:t>　①部下の妊娠・出産、育児･介護に関する制度や措置の利用等に関し、解雇その他不利益な取扱いを示唆する</a:t>
            </a:r>
            <a:endParaRPr lang="en-US" altLang="ja-JP" sz="1000">
              <a:latin typeface="+mn-ea"/>
            </a:endParaRPr>
          </a:p>
          <a:p>
            <a:r>
              <a:rPr lang="en-US" altLang="ja-JP" sz="1000">
                <a:latin typeface="+mn-ea"/>
              </a:rPr>
              <a:t>       </a:t>
            </a:r>
            <a:r>
              <a:rPr lang="ja-JP" altLang="ja-JP" sz="1000">
                <a:latin typeface="+mn-ea"/>
              </a:rPr>
              <a:t>言動</a:t>
            </a:r>
          </a:p>
          <a:p>
            <a:r>
              <a:rPr lang="ja-JP" altLang="en-US" sz="1000">
                <a:latin typeface="+mn-ea"/>
              </a:rPr>
              <a:t>　</a:t>
            </a:r>
            <a:r>
              <a:rPr lang="ja-JP" altLang="ja-JP" sz="1000">
                <a:latin typeface="+mn-ea"/>
              </a:rPr>
              <a:t>　②部下又は同僚の妊娠・出産、育児･介護に関する制度や措置の利用を阻害する言動</a:t>
            </a:r>
            <a:endParaRPr lang="en-US" altLang="ja-JP" sz="1000">
              <a:latin typeface="+mn-ea"/>
            </a:endParaRPr>
          </a:p>
          <a:p>
            <a:r>
              <a:rPr lang="ja-JP" altLang="en-US" sz="1000">
                <a:latin typeface="+mn-ea"/>
              </a:rPr>
              <a:t>　　</a:t>
            </a:r>
            <a:r>
              <a:rPr lang="ja-JP" altLang="ja-JP" sz="1000">
                <a:latin typeface="+mn-ea"/>
              </a:rPr>
              <a:t>③部下又は同僚が妊娠・出産、育児･介護に関する制度や措置を利用したことによる嫌がらせ等</a:t>
            </a:r>
          </a:p>
          <a:p>
            <a:r>
              <a:rPr lang="ja-JP" altLang="en-US" sz="1000">
                <a:latin typeface="+mn-ea"/>
              </a:rPr>
              <a:t>　</a:t>
            </a:r>
            <a:r>
              <a:rPr lang="ja-JP" altLang="ja-JP" sz="1000">
                <a:latin typeface="+mn-ea"/>
              </a:rPr>
              <a:t>　④部下が妊娠・出産等したことにより、解雇その他の不利益な取扱いを示唆する言動</a:t>
            </a:r>
          </a:p>
          <a:p>
            <a:pPr>
              <a:spcAft>
                <a:spcPts val="600"/>
              </a:spcAft>
            </a:pPr>
            <a:r>
              <a:rPr lang="ja-JP" altLang="ja-JP" sz="1000">
                <a:latin typeface="+mn-ea"/>
              </a:rPr>
              <a:t>　</a:t>
            </a:r>
            <a:r>
              <a:rPr lang="ja-JP" altLang="en-US" sz="1000">
                <a:latin typeface="+mn-ea"/>
              </a:rPr>
              <a:t>　</a:t>
            </a:r>
            <a:r>
              <a:rPr lang="ja-JP" altLang="ja-JP" sz="1000">
                <a:latin typeface="+mn-ea"/>
              </a:rPr>
              <a:t>⑤部下又は同僚が妊娠・出産等したことに対する嫌がらせ等</a:t>
            </a:r>
            <a:endParaRPr lang="en-US" altLang="ja-JP" sz="1000">
              <a:latin typeface="+mn-ea"/>
            </a:endParaRPr>
          </a:p>
          <a:p>
            <a:pPr>
              <a:spcAft>
                <a:spcPts val="600"/>
              </a:spcAft>
            </a:pPr>
            <a:r>
              <a:rPr lang="ja-JP" altLang="en-US" sz="1000">
                <a:latin typeface="+mn-ea"/>
              </a:rPr>
              <a:t>７</a:t>
            </a:r>
            <a:r>
              <a:rPr lang="ja-JP" altLang="ja-JP" sz="1000">
                <a:latin typeface="+mn-ea"/>
              </a:rPr>
              <a:t>　部下である従業員がハラスメントを受けている事実を認めながら、これを黙認する上司の行為</a:t>
            </a:r>
            <a:endParaRPr lang="en-US" altLang="ja-JP" sz="1000">
              <a:latin typeface="+mn-ea"/>
            </a:endParaRPr>
          </a:p>
        </p:txBody>
      </p:sp>
      <p:sp>
        <p:nvSpPr>
          <p:cNvPr id="2" name="スライド番号プレースホルダー 1">
            <a:extLst>
              <a:ext uri="{FF2B5EF4-FFF2-40B4-BE49-F238E27FC236}">
                <a16:creationId xmlns:a16="http://schemas.microsoft.com/office/drawing/2014/main" id="{7CA4FEB8-85FD-9DDC-3A62-05CBF355A2B7}"/>
              </a:ext>
            </a:extLst>
          </p:cNvPr>
          <p:cNvSpPr>
            <a:spLocks noGrp="1"/>
          </p:cNvSpPr>
          <p:nvPr>
            <p:ph type="sldNum" sz="quarter" idx="12"/>
          </p:nvPr>
        </p:nvSpPr>
        <p:spPr/>
        <p:txBody>
          <a:bodyPr/>
          <a:lstStyle/>
          <a:p>
            <a:fld id="{86604DDF-363C-4BAD-8C08-5C2361466C97}" type="slidenum">
              <a:rPr lang="ja-JP" altLang="en-US" smtClean="0"/>
              <a:pPr/>
              <a:t>2</a:t>
            </a:fld>
            <a:endParaRPr lang="ja-JP" altLang="en-US"/>
          </a:p>
        </p:txBody>
      </p:sp>
    </p:spTree>
    <p:extLst>
      <p:ext uri="{BB962C8B-B14F-4D97-AF65-F5344CB8AC3E}">
        <p14:creationId xmlns:p14="http://schemas.microsoft.com/office/powerpoint/2010/main" val="25308615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0554A3-84E7-CD0A-F194-04F1FF8597A0}"/>
            </a:ext>
          </a:extLst>
        </p:cNvPr>
        <p:cNvGrpSpPr/>
        <p:nvPr/>
      </p:nvGrpSpPr>
      <p:grpSpPr>
        <a:xfrm>
          <a:off x="0" y="0"/>
          <a:ext cx="0" cy="0"/>
          <a:chOff x="0" y="0"/>
          <a:chExt cx="0" cy="0"/>
        </a:xfrm>
      </p:grpSpPr>
      <p:sp>
        <p:nvSpPr>
          <p:cNvPr id="24" name="テキスト ボックス 23">
            <a:extLst>
              <a:ext uri="{FF2B5EF4-FFF2-40B4-BE49-F238E27FC236}">
                <a16:creationId xmlns:a16="http://schemas.microsoft.com/office/drawing/2014/main" id="{2214357F-E1DD-3120-48C2-B51F2B6EB98C}"/>
              </a:ext>
            </a:extLst>
          </p:cNvPr>
          <p:cNvSpPr txBox="1"/>
          <p:nvPr/>
        </p:nvSpPr>
        <p:spPr>
          <a:xfrm>
            <a:off x="360631" y="109506"/>
            <a:ext cx="6840000" cy="7248138"/>
          </a:xfrm>
          <a:prstGeom prst="rect">
            <a:avLst/>
          </a:prstGeom>
          <a:noFill/>
          <a:ln>
            <a:solidFill>
              <a:schemeClr val="tx1"/>
            </a:solidFill>
          </a:ln>
        </p:spPr>
        <p:txBody>
          <a:bodyPr wrap="square" rtlCol="0">
            <a:spAutoFit/>
          </a:bodyPr>
          <a:lstStyle/>
          <a:p>
            <a:r>
              <a:rPr lang="ja-JP" altLang="ja-JP" sz="1000">
                <a:latin typeface="+mn-ea"/>
              </a:rPr>
              <a:t>（懲戒）</a:t>
            </a:r>
          </a:p>
          <a:p>
            <a:r>
              <a:rPr lang="ja-JP" altLang="ja-JP" sz="1000">
                <a:latin typeface="+mn-ea"/>
              </a:rPr>
              <a:t>第４条　次の各号に掲げる場合に応じ、当該各号に定める懲戒処分を行う。</a:t>
            </a:r>
          </a:p>
          <a:p>
            <a:pPr marL="261938" indent="-261938"/>
            <a:r>
              <a:rPr lang="ja-JP" altLang="en-US" sz="1000">
                <a:latin typeface="+mn-ea"/>
              </a:rPr>
              <a:t>　</a:t>
            </a:r>
            <a:r>
              <a:rPr lang="ja-JP" altLang="ja-JP" sz="1000">
                <a:latin typeface="+mn-ea"/>
              </a:rPr>
              <a:t>　①第３条第２項</a:t>
            </a:r>
            <a:r>
              <a:rPr lang="ja-JP" altLang="en-US" sz="1000">
                <a:latin typeface="+mn-ea"/>
              </a:rPr>
              <a:t>（①を除く。） </a:t>
            </a:r>
            <a:r>
              <a:rPr lang="ja-JP" altLang="ja-JP" sz="1000">
                <a:latin typeface="+mn-ea"/>
              </a:rPr>
              <a:t>、第</a:t>
            </a:r>
            <a:r>
              <a:rPr lang="ja-JP" altLang="en-US" sz="1000">
                <a:latin typeface="+mn-ea"/>
              </a:rPr>
              <a:t>３項（⑤を除く。）、</a:t>
            </a:r>
            <a:r>
              <a:rPr lang="ja-JP" altLang="ja-JP" sz="1000">
                <a:latin typeface="+mn-ea"/>
              </a:rPr>
              <a:t>第</a:t>
            </a:r>
            <a:r>
              <a:rPr lang="ja-JP" altLang="en-US" sz="1000">
                <a:latin typeface="+mn-ea"/>
              </a:rPr>
              <a:t>４</a:t>
            </a:r>
            <a:r>
              <a:rPr lang="ja-JP" altLang="ja-JP" sz="1000">
                <a:latin typeface="+mn-ea"/>
              </a:rPr>
              <a:t>項</a:t>
            </a:r>
            <a:r>
              <a:rPr lang="ja-JP" altLang="en-US" sz="1000">
                <a:latin typeface="+mn-ea"/>
              </a:rPr>
              <a:t>①から⑤まで及び⑧、第５項（⑥を除く。）</a:t>
            </a:r>
            <a:r>
              <a:rPr lang="ja-JP" altLang="ja-JP" sz="1000">
                <a:latin typeface="+mn-ea"/>
              </a:rPr>
              <a:t> 、第</a:t>
            </a:r>
            <a:r>
              <a:rPr lang="ja-JP" altLang="en-US" sz="1000">
                <a:latin typeface="+mn-ea"/>
              </a:rPr>
              <a:t>６項又は</a:t>
            </a:r>
            <a:r>
              <a:rPr lang="ja-JP" altLang="ja-JP" sz="1000">
                <a:latin typeface="+mn-ea"/>
              </a:rPr>
              <a:t>第</a:t>
            </a:r>
            <a:r>
              <a:rPr lang="ja-JP" altLang="en-US" sz="1000">
                <a:latin typeface="+mn-ea"/>
              </a:rPr>
              <a:t>７項の</a:t>
            </a:r>
            <a:r>
              <a:rPr lang="ja-JP" altLang="ja-JP" sz="1000">
                <a:latin typeface="+mn-ea"/>
              </a:rPr>
              <a:t>行為を行った場合</a:t>
            </a:r>
            <a:endParaRPr lang="en-US" altLang="ja-JP" sz="1000">
              <a:latin typeface="+mn-ea"/>
            </a:endParaRPr>
          </a:p>
          <a:p>
            <a:pPr marL="623888"/>
            <a:r>
              <a:rPr lang="ja-JP" altLang="ja-JP" sz="1000">
                <a:latin typeface="+mn-ea"/>
              </a:rPr>
              <a:t>就業規則第▽条第１項①から④までに定めるけん責、減給、出勤停止又は降格</a:t>
            </a:r>
          </a:p>
          <a:p>
            <a:pPr marL="261938" indent="-261938"/>
            <a:r>
              <a:rPr lang="ja-JP" altLang="en-US" sz="1000">
                <a:latin typeface="+mn-ea"/>
              </a:rPr>
              <a:t>　</a:t>
            </a:r>
            <a:r>
              <a:rPr lang="ja-JP" altLang="ja-JP" sz="1000">
                <a:latin typeface="+mn-ea"/>
              </a:rPr>
              <a:t>　②前号の行為が再度に及んだ場合、その情状が悪質と認められる場合</a:t>
            </a:r>
            <a:r>
              <a:rPr lang="ja-JP" altLang="en-US" sz="1000">
                <a:latin typeface="+mn-ea"/>
              </a:rPr>
              <a:t>、第３条第２項①、</a:t>
            </a:r>
            <a:r>
              <a:rPr lang="ja-JP" altLang="ja-JP" sz="1000">
                <a:latin typeface="+mn-ea"/>
              </a:rPr>
              <a:t>第３項</a:t>
            </a:r>
            <a:r>
              <a:rPr lang="ja-JP" altLang="en-US" sz="1000">
                <a:latin typeface="+mn-ea"/>
              </a:rPr>
              <a:t>⑤、第４項</a:t>
            </a:r>
            <a:r>
              <a:rPr lang="ja-JP" altLang="ja-JP" sz="1000">
                <a:latin typeface="+mn-ea"/>
              </a:rPr>
              <a:t>⑥</a:t>
            </a:r>
            <a:r>
              <a:rPr lang="ja-JP" altLang="en-US" sz="1000">
                <a:latin typeface="+mn-ea"/>
              </a:rPr>
              <a:t>及び</a:t>
            </a:r>
            <a:r>
              <a:rPr lang="ja-JP" altLang="ja-JP" sz="1000">
                <a:latin typeface="+mn-ea"/>
              </a:rPr>
              <a:t>⑦</a:t>
            </a:r>
            <a:r>
              <a:rPr lang="ja-JP" altLang="en-US" sz="1000">
                <a:latin typeface="+mn-ea"/>
              </a:rPr>
              <a:t>、又は第５項</a:t>
            </a:r>
            <a:r>
              <a:rPr lang="ja-JP" altLang="ja-JP" sz="1000">
                <a:latin typeface="+mn-ea"/>
              </a:rPr>
              <a:t>⑥の行為を行った場合</a:t>
            </a:r>
            <a:endParaRPr lang="en-US" altLang="ja-JP" sz="1000">
              <a:latin typeface="+mn-ea"/>
            </a:endParaRPr>
          </a:p>
          <a:p>
            <a:pPr marL="536575"/>
            <a:r>
              <a:rPr lang="ja-JP" altLang="ja-JP" sz="1000">
                <a:latin typeface="+mn-ea"/>
              </a:rPr>
              <a:t>就業規則第▽条第１項⑤に定める懲戒解雇</a:t>
            </a:r>
            <a:endParaRPr lang="en-US" altLang="ja-JP" sz="1000">
              <a:latin typeface="+mn-ea"/>
            </a:endParaRPr>
          </a:p>
          <a:p>
            <a:pPr marL="536575"/>
            <a:endParaRPr lang="en-US" altLang="ja-JP" sz="1000">
              <a:latin typeface="+mn-ea"/>
            </a:endParaRPr>
          </a:p>
          <a:p>
            <a:r>
              <a:rPr lang="en-US" altLang="ja-JP" sz="1000">
                <a:latin typeface="+mn-ea"/>
              </a:rPr>
              <a:t> </a:t>
            </a:r>
            <a:r>
              <a:rPr lang="ja-JP" altLang="ja-JP" sz="1000">
                <a:latin typeface="+mn-ea"/>
              </a:rPr>
              <a:t>（相談及び苦情への対応）</a:t>
            </a:r>
          </a:p>
          <a:p>
            <a:r>
              <a:rPr lang="ja-JP" altLang="ja-JP" sz="1000">
                <a:latin typeface="+mn-ea"/>
              </a:rPr>
              <a:t>第５条　ハラスメントに関する相談窓口は本社及び各事業場で設けることとし、その責任者は人事部長</a:t>
            </a:r>
            <a:endParaRPr lang="en-US" altLang="ja-JP" sz="1000">
              <a:latin typeface="+mn-ea"/>
            </a:endParaRPr>
          </a:p>
          <a:p>
            <a:r>
              <a:rPr lang="en-US" altLang="ja-JP" sz="1000">
                <a:latin typeface="+mn-ea"/>
              </a:rPr>
              <a:t>   </a:t>
            </a:r>
            <a:r>
              <a:rPr lang="ja-JP" altLang="ja-JP" sz="1000">
                <a:latin typeface="+mn-ea"/>
              </a:rPr>
              <a:t>とする。人事部長は、窓口担当者の名前を人事異動等の変更の都度、周知するとともに、担当者に対する対応マ</a:t>
            </a:r>
            <a:endParaRPr lang="en-US" altLang="ja-JP" sz="1000">
              <a:latin typeface="+mn-ea"/>
            </a:endParaRPr>
          </a:p>
          <a:p>
            <a:pPr>
              <a:spcAft>
                <a:spcPts val="600"/>
              </a:spcAft>
            </a:pPr>
            <a:r>
              <a:rPr lang="en-US" altLang="ja-JP" sz="1000">
                <a:latin typeface="+mn-ea"/>
              </a:rPr>
              <a:t>   </a:t>
            </a:r>
            <a:r>
              <a:rPr lang="ja-JP" altLang="ja-JP" sz="1000">
                <a:latin typeface="+mn-ea"/>
              </a:rPr>
              <a:t>ニュアルの作成及び対応に必要な研修を行うものとする。</a:t>
            </a:r>
          </a:p>
          <a:p>
            <a:pPr marL="182563" indent="-182563">
              <a:spcAft>
                <a:spcPts val="600"/>
              </a:spcAft>
            </a:pPr>
            <a:r>
              <a:rPr lang="en-US" altLang="ja-JP" sz="1000">
                <a:latin typeface="+mn-ea"/>
              </a:rPr>
              <a:t>  </a:t>
            </a:r>
            <a:r>
              <a:rPr lang="ja-JP" altLang="ja-JP" sz="1000">
                <a:latin typeface="+mn-ea"/>
              </a:rPr>
              <a:t>２</a:t>
            </a:r>
            <a:r>
              <a:rPr lang="en-US" altLang="ja-JP" sz="1000">
                <a:latin typeface="+mn-ea"/>
              </a:rPr>
              <a:t>   </a:t>
            </a:r>
            <a:r>
              <a:rPr lang="ja-JP" altLang="ja-JP" sz="1000">
                <a:latin typeface="+mn-ea"/>
              </a:rPr>
              <a:t>ハラスメントの被害者に限らず、すべての従業員は</a:t>
            </a:r>
            <a:r>
              <a:rPr lang="ja-JP" altLang="en-US" sz="1000">
                <a:latin typeface="+mn-ea"/>
              </a:rPr>
              <a:t>、</a:t>
            </a:r>
            <a:r>
              <a:rPr lang="ja-JP" altLang="ja-JP" sz="1000">
                <a:latin typeface="+mn-ea"/>
              </a:rPr>
              <a:t>パワーハラスメント</a:t>
            </a:r>
            <a:r>
              <a:rPr lang="ja-JP" altLang="en-US" sz="1000">
                <a:latin typeface="+mn-ea"/>
              </a:rPr>
              <a:t>や</a:t>
            </a:r>
            <a:r>
              <a:rPr lang="ja-JP" altLang="en-US" sz="1000">
                <a:latin typeface="+mn-ea"/>
                <a:cs typeface="メイリオ" panose="020B0604030504040204" pitchFamily="50" charset="-128"/>
              </a:rPr>
              <a:t>カスタマーハラスメント、</a:t>
            </a:r>
            <a:r>
              <a:rPr lang="ja-JP" altLang="ja-JP" sz="1000">
                <a:latin typeface="+mn-ea"/>
                <a:cs typeface="メイリオ" panose="020B0604030504040204" pitchFamily="50" charset="-128"/>
              </a:rPr>
              <a:t>セクシュアルハラスメント</a:t>
            </a:r>
            <a:r>
              <a:rPr lang="ja-JP" altLang="en-US" sz="1000">
                <a:latin typeface="+mn-ea"/>
                <a:cs typeface="メイリオ" panose="020B0604030504040204" pitchFamily="50" charset="-128"/>
              </a:rPr>
              <a:t>、</a:t>
            </a:r>
            <a:r>
              <a:rPr lang="ja-JP" altLang="ja-JP" sz="1000">
                <a:latin typeface="+mn-ea"/>
              </a:rPr>
              <a:t>妊娠・出産</a:t>
            </a:r>
            <a:r>
              <a:rPr lang="ja-JP" altLang="en-US" sz="1000">
                <a:latin typeface="+mn-ea"/>
              </a:rPr>
              <a:t>等、</a:t>
            </a:r>
            <a:r>
              <a:rPr lang="ja-JP" altLang="ja-JP" sz="1000">
                <a:latin typeface="+mn-ea"/>
              </a:rPr>
              <a:t>育児</a:t>
            </a:r>
            <a:r>
              <a:rPr lang="ja-JP" altLang="en-US" sz="1000">
                <a:latin typeface="+mn-ea"/>
              </a:rPr>
              <a:t>・介護</a:t>
            </a:r>
            <a:r>
              <a:rPr lang="ja-JP" altLang="ja-JP" sz="1000">
                <a:latin typeface="+mn-ea"/>
              </a:rPr>
              <a:t>休業等に関する就業環境を害する言動に関する</a:t>
            </a:r>
            <a:r>
              <a:rPr lang="ja-JP" altLang="en-US" sz="1000">
                <a:latin typeface="+mn-ea"/>
              </a:rPr>
              <a:t>相談を</a:t>
            </a:r>
            <a:r>
              <a:rPr lang="ja-JP" altLang="ja-JP" sz="1000">
                <a:latin typeface="+mn-ea"/>
              </a:rPr>
              <a:t>相談窓口の担当者に申し出ることができる。</a:t>
            </a:r>
          </a:p>
          <a:p>
            <a:pPr marL="180000" indent="-180000">
              <a:spcAft>
                <a:spcPts val="600"/>
              </a:spcAft>
            </a:pPr>
            <a:r>
              <a:rPr lang="en-US" altLang="ja-JP" sz="1000">
                <a:latin typeface="+mn-ea"/>
              </a:rPr>
              <a:t>  </a:t>
            </a:r>
            <a:r>
              <a:rPr lang="ja-JP" altLang="ja-JP" sz="1000">
                <a:latin typeface="+mn-ea"/>
              </a:rPr>
              <a:t>３</a:t>
            </a:r>
            <a:r>
              <a:rPr lang="en-US" altLang="ja-JP" sz="1000">
                <a:latin typeface="+mn-ea"/>
              </a:rPr>
              <a:t>    </a:t>
            </a:r>
            <a:r>
              <a:rPr lang="ja-JP" altLang="ja-JP" sz="1000">
                <a:latin typeface="+mn-ea"/>
              </a:rPr>
              <a:t>対応マニュアルに沿い、相談窓口担当者は相談者からの事実確認の後、本社においては人事部長へ、各事業場においては所属長へ報告する。報告に基づき、人事部長又は所属長は相談者の</a:t>
            </a:r>
            <a:r>
              <a:rPr lang="ja-JP" altLang="en-US" sz="1000">
                <a:latin typeface="+mn-ea"/>
              </a:rPr>
              <a:t>プライバシー</a:t>
            </a:r>
            <a:r>
              <a:rPr lang="ja-JP" altLang="ja-JP" sz="1000">
                <a:latin typeface="+mn-ea"/>
              </a:rPr>
              <a:t>に配慮した上で、必要に応じて行為者、被害者、上司その他の従業員等に事実関係を聴取する。</a:t>
            </a:r>
            <a:endParaRPr lang="en-US" altLang="ja-JP" sz="1000">
              <a:latin typeface="+mn-ea"/>
            </a:endParaRPr>
          </a:p>
          <a:p>
            <a:pPr marL="179388" indent="-90488">
              <a:spcAft>
                <a:spcPts val="600"/>
              </a:spcAft>
            </a:pPr>
            <a:r>
              <a:rPr lang="ja-JP" altLang="en-US" sz="1000">
                <a:latin typeface="+mn-ea"/>
              </a:rPr>
              <a:t>４　 前項の聴取を求められた従業員は、正当な理由なくこれを拒むことはできない。</a:t>
            </a:r>
            <a:endParaRPr lang="en-US" altLang="ja-JP" sz="1000">
              <a:latin typeface="+mn-ea"/>
            </a:endParaRPr>
          </a:p>
          <a:p>
            <a:pPr marL="88900" lvl="0"/>
            <a:r>
              <a:rPr lang="ja-JP" altLang="ja-JP" sz="1000">
                <a:latin typeface="+mn-ea"/>
              </a:rPr>
              <a:t>５　</a:t>
            </a:r>
            <a:r>
              <a:rPr lang="en-US" altLang="ja-JP" sz="1000">
                <a:latin typeface="+mn-ea"/>
              </a:rPr>
              <a:t> </a:t>
            </a:r>
            <a:r>
              <a:rPr lang="ja-JP" altLang="ja-JP" sz="1000">
                <a:latin typeface="+mn-ea"/>
              </a:rPr>
              <a:t>対応マニュアルに沿い、所属長は人事部長に事実関係を報告し、人事部長は、問題解決のための措置として、</a:t>
            </a:r>
            <a:endParaRPr lang="en-US" altLang="ja-JP" sz="1000">
              <a:latin typeface="+mn-ea"/>
            </a:endParaRPr>
          </a:p>
          <a:p>
            <a:pPr>
              <a:spcAft>
                <a:spcPts val="600"/>
              </a:spcAft>
            </a:pPr>
            <a:r>
              <a:rPr lang="en-US" altLang="ja-JP" sz="1000">
                <a:latin typeface="+mn-ea"/>
              </a:rPr>
              <a:t>     </a:t>
            </a:r>
            <a:r>
              <a:rPr lang="ja-JP" altLang="ja-JP" sz="1000">
                <a:latin typeface="+mn-ea"/>
              </a:rPr>
              <a:t>第４条による懲戒の他、行為者の異動等被害者の労働条件及び就業環境を改善するために必要な措置を講じる。</a:t>
            </a:r>
            <a:endParaRPr lang="en-US" altLang="ja-JP" sz="1000">
              <a:latin typeface="+mn-ea"/>
            </a:endParaRPr>
          </a:p>
          <a:p>
            <a:r>
              <a:rPr lang="en-US" altLang="ja-JP" sz="1000">
                <a:latin typeface="+mn-ea"/>
              </a:rPr>
              <a:t>  </a:t>
            </a:r>
            <a:r>
              <a:rPr lang="ja-JP" altLang="ja-JP" sz="1000">
                <a:latin typeface="+mn-ea"/>
              </a:rPr>
              <a:t>６　</a:t>
            </a:r>
            <a:r>
              <a:rPr lang="en-US" altLang="ja-JP" sz="1000">
                <a:latin typeface="+mn-ea"/>
              </a:rPr>
              <a:t> </a:t>
            </a:r>
            <a:r>
              <a:rPr lang="ja-JP" altLang="ja-JP" sz="1000">
                <a:latin typeface="+mn-ea"/>
              </a:rPr>
              <a:t>相談及び苦情への対応に当たっては、関係者のプライバシーは保護されるとともに、相談をしたこと又は事実関</a:t>
            </a:r>
            <a:endParaRPr lang="en-US" altLang="ja-JP" sz="1000">
              <a:latin typeface="+mn-ea"/>
            </a:endParaRPr>
          </a:p>
          <a:p>
            <a:r>
              <a:rPr lang="en-US" altLang="ja-JP" sz="1000">
                <a:latin typeface="+mn-ea"/>
              </a:rPr>
              <a:t>    </a:t>
            </a:r>
            <a:r>
              <a:rPr lang="ja-JP" altLang="ja-JP" sz="1000">
                <a:latin typeface="+mn-ea"/>
              </a:rPr>
              <a:t>係の確認に協力したこと</a:t>
            </a:r>
            <a:r>
              <a:rPr lang="ja-JP" altLang="en-US" sz="1000">
                <a:latin typeface="+mn-ea"/>
              </a:rPr>
              <a:t>（他社からの協力依頼によるものも含む。）</a:t>
            </a:r>
            <a:r>
              <a:rPr lang="ja-JP" altLang="ja-JP" sz="1000">
                <a:latin typeface="+mn-ea"/>
              </a:rPr>
              <a:t>等を理由として不利益な取扱いは行わない。</a:t>
            </a:r>
            <a:endParaRPr lang="en-US" altLang="ja-JP" sz="1000">
              <a:latin typeface="+mn-ea"/>
            </a:endParaRPr>
          </a:p>
          <a:p>
            <a:endParaRPr lang="en-US" altLang="ja-JP" sz="1000">
              <a:latin typeface="+mn-ea"/>
            </a:endParaRPr>
          </a:p>
          <a:p>
            <a:r>
              <a:rPr lang="en-US" altLang="ja-JP" sz="1000">
                <a:latin typeface="+mn-ea"/>
              </a:rPr>
              <a:t> </a:t>
            </a:r>
            <a:r>
              <a:rPr lang="ja-JP" altLang="ja-JP" sz="1000">
                <a:latin typeface="+mn-ea"/>
              </a:rPr>
              <a:t>（再発防止の義務）</a:t>
            </a:r>
          </a:p>
          <a:p>
            <a:r>
              <a:rPr lang="ja-JP" altLang="ja-JP" sz="1000">
                <a:latin typeface="+mn-ea"/>
              </a:rPr>
              <a:t>第６条　人事部長は、ハラスメント事案が生じた時は、周知の再徹底及び研修の実施、事案発生の原</a:t>
            </a:r>
            <a:endParaRPr lang="en-US" altLang="ja-JP" sz="1000">
              <a:latin typeface="+mn-ea"/>
            </a:endParaRPr>
          </a:p>
          <a:p>
            <a:pPr>
              <a:spcAft>
                <a:spcPts val="600"/>
              </a:spcAft>
            </a:pPr>
            <a:r>
              <a:rPr lang="en-US" altLang="ja-JP" sz="1000">
                <a:latin typeface="+mn-ea"/>
              </a:rPr>
              <a:t>   </a:t>
            </a:r>
            <a:r>
              <a:rPr lang="ja-JP" altLang="ja-JP" sz="1000">
                <a:latin typeface="+mn-ea"/>
              </a:rPr>
              <a:t>因の分析等、適切な再発防止策を講じなければならない。</a:t>
            </a:r>
            <a:endParaRPr lang="en-US" altLang="ja-JP" sz="1000">
              <a:latin typeface="+mn-ea"/>
            </a:endParaRPr>
          </a:p>
          <a:p>
            <a:r>
              <a:rPr lang="ja-JP" altLang="en-US" sz="1000">
                <a:latin typeface="+mn-ea"/>
              </a:rPr>
              <a:t>（カスタマーハラスメントへの基本姿勢）</a:t>
            </a:r>
            <a:endParaRPr lang="en-US" altLang="ja-JP" sz="1000">
              <a:latin typeface="+mn-ea"/>
            </a:endParaRPr>
          </a:p>
          <a:p>
            <a:pPr marL="85725" indent="-85725">
              <a:spcAft>
                <a:spcPts val="600"/>
              </a:spcAft>
            </a:pPr>
            <a:r>
              <a:rPr lang="ja-JP" altLang="ja-JP" sz="1000">
                <a:latin typeface="+mn-ea"/>
              </a:rPr>
              <a:t>第７条</a:t>
            </a:r>
            <a:r>
              <a:rPr lang="ja-JP" altLang="en-US" sz="1000">
                <a:latin typeface="+mn-ea"/>
              </a:rPr>
              <a:t>　第２条第２項に掲げるカスタマーハラスメントに当たる行為に対しては、従業員の人格および就業環境を守る観点から、会社として毅然とした対応を行う。従業員が安心して業務に従事できる環境を維持することは、結果として顧客に対する安定的かつ質の高いサービス提供につながるものであり、会社はこの考え方に基づき、適切な対応方針および支援体制を整備する。なお、具体的な対処内容については、「○○株式会社カスタマーハラスメント対応マニュアル」に定めることとする。</a:t>
            </a:r>
            <a:endParaRPr lang="en-US" altLang="ja-JP" sz="1000">
              <a:latin typeface="+mn-ea"/>
            </a:endParaRPr>
          </a:p>
          <a:p>
            <a:pPr marL="85725" indent="-85725"/>
            <a:r>
              <a:rPr lang="ja-JP" altLang="en-US" sz="1000">
                <a:latin typeface="+mn-ea"/>
              </a:rPr>
              <a:t>２　従業員は、顧客等に対し誠実かつ丁寧な対応を心がけ、常にサービスの向上に努めるとともに、カスタマーハラスメントに当たる行為に対しては、前項のマニュアルに従い対応すること。</a:t>
            </a:r>
            <a:endParaRPr lang="en-US" altLang="ja-JP" sz="1000">
              <a:latin typeface="+mn-ea"/>
            </a:endParaRPr>
          </a:p>
          <a:p>
            <a:pPr marL="85725" indent="-85725"/>
            <a:endParaRPr lang="en-US" altLang="ja-JP" sz="1000">
              <a:latin typeface="+mn-ea"/>
            </a:endParaRPr>
          </a:p>
          <a:p>
            <a:r>
              <a:rPr lang="en-US" altLang="ja-JP" sz="1000">
                <a:latin typeface="+mn-ea"/>
              </a:rPr>
              <a:t> </a:t>
            </a:r>
            <a:r>
              <a:rPr lang="ja-JP" altLang="ja-JP" sz="1000">
                <a:latin typeface="+mn-ea"/>
              </a:rPr>
              <a:t>（その他）</a:t>
            </a:r>
          </a:p>
          <a:p>
            <a:pPr marL="92075" indent="-92075"/>
            <a:r>
              <a:rPr lang="ja-JP" altLang="ja-JP" sz="1000">
                <a:latin typeface="+mn-ea"/>
              </a:rPr>
              <a:t>第</a:t>
            </a:r>
            <a:r>
              <a:rPr lang="ja-JP" altLang="en-US" sz="1000">
                <a:latin typeface="+mn-ea"/>
              </a:rPr>
              <a:t>８</a:t>
            </a:r>
            <a:r>
              <a:rPr lang="ja-JP" altLang="ja-JP" sz="1000">
                <a:latin typeface="+mn-ea"/>
              </a:rPr>
              <a:t>条　性別役割分担意識に基づく言動は、セクシュアルハラスメントの発生の原因や要因になり得る</a:t>
            </a:r>
            <a:r>
              <a:rPr lang="ja-JP" altLang="en-US" sz="1000">
                <a:latin typeface="+mn-ea"/>
              </a:rPr>
              <a:t>こと、また、</a:t>
            </a:r>
            <a:r>
              <a:rPr lang="ja-JP" altLang="ja-JP" sz="1000">
                <a:latin typeface="+mn-ea"/>
              </a:rPr>
              <a:t>妊娠・出産</a:t>
            </a:r>
            <a:r>
              <a:rPr lang="ja-JP" altLang="en-US" sz="1000">
                <a:latin typeface="+mn-ea"/>
              </a:rPr>
              <a:t>等、</a:t>
            </a:r>
            <a:r>
              <a:rPr lang="ja-JP" altLang="ja-JP" sz="1000">
                <a:latin typeface="+mn-ea"/>
              </a:rPr>
              <a:t>育児</a:t>
            </a:r>
            <a:r>
              <a:rPr lang="ja-JP" altLang="en-US" sz="1000">
                <a:latin typeface="+mn-ea"/>
              </a:rPr>
              <a:t>・介護</a:t>
            </a:r>
            <a:r>
              <a:rPr lang="ja-JP" altLang="ja-JP" sz="1000">
                <a:latin typeface="+mn-ea"/>
              </a:rPr>
              <a:t>休業等に関する否定的な言動は、妊娠・出産等に関するハラスメント</a:t>
            </a:r>
            <a:r>
              <a:rPr lang="ja-JP" altLang="en-US" sz="1000">
                <a:latin typeface="+mn-ea"/>
              </a:rPr>
              <a:t>、</a:t>
            </a:r>
            <a:r>
              <a:rPr lang="ja-JP" altLang="ja-JP" sz="1000">
                <a:latin typeface="+mn-ea"/>
              </a:rPr>
              <a:t>育児</a:t>
            </a:r>
            <a:r>
              <a:rPr lang="ja-JP" altLang="en-US" sz="1000">
                <a:latin typeface="+mn-ea"/>
              </a:rPr>
              <a:t>・介護</a:t>
            </a:r>
            <a:r>
              <a:rPr lang="ja-JP" altLang="ja-JP" sz="1000">
                <a:latin typeface="+mn-ea"/>
              </a:rPr>
              <a:t>休業等に関するハラスメントの発生の原因や背景となり得ること</a:t>
            </a:r>
            <a:r>
              <a:rPr lang="ja-JP" altLang="en-US" sz="1000">
                <a:latin typeface="+mn-ea"/>
              </a:rPr>
              <a:t>から</a:t>
            </a:r>
            <a:r>
              <a:rPr lang="ja-JP" altLang="ja-JP" sz="1000">
                <a:latin typeface="+mn-ea"/>
              </a:rPr>
              <a:t>、このような言動を行わないよう注意すること。</a:t>
            </a:r>
            <a:endParaRPr lang="en-US" altLang="ja-JP" sz="1000">
              <a:latin typeface="+mn-ea"/>
            </a:endParaRPr>
          </a:p>
          <a:p>
            <a:endParaRPr lang="ja-JP" altLang="ja-JP" sz="1000">
              <a:latin typeface="+mn-ea"/>
            </a:endParaRPr>
          </a:p>
          <a:p>
            <a:r>
              <a:rPr lang="ja-JP" altLang="ja-JP" sz="1000">
                <a:latin typeface="+mn-ea"/>
              </a:rPr>
              <a:t>附則　</a:t>
            </a:r>
            <a:r>
              <a:rPr lang="ja-JP" altLang="en-US" sz="1000">
                <a:latin typeface="+mn-ea"/>
              </a:rPr>
              <a:t>本規定は令和</a:t>
            </a:r>
            <a:r>
              <a:rPr lang="ja-JP" altLang="ja-JP" sz="1000">
                <a:latin typeface="+mn-ea"/>
              </a:rPr>
              <a:t>○年○月○日より実施</a:t>
            </a:r>
            <a:r>
              <a:rPr lang="ja-JP" altLang="en-US" sz="1000">
                <a:latin typeface="+mn-ea"/>
              </a:rPr>
              <a:t>する。</a:t>
            </a:r>
            <a:endParaRPr lang="ja-JP" altLang="ja-JP" sz="1000">
              <a:latin typeface="+mn-ea"/>
            </a:endParaRPr>
          </a:p>
        </p:txBody>
      </p:sp>
      <p:sp>
        <p:nvSpPr>
          <p:cNvPr id="4" name="スライド番号プレースホルダー 3">
            <a:extLst>
              <a:ext uri="{FF2B5EF4-FFF2-40B4-BE49-F238E27FC236}">
                <a16:creationId xmlns:a16="http://schemas.microsoft.com/office/drawing/2014/main" id="{5D7269A8-693E-00CB-6668-1CF372B2C43C}"/>
              </a:ext>
            </a:extLst>
          </p:cNvPr>
          <p:cNvSpPr>
            <a:spLocks noGrp="1"/>
          </p:cNvSpPr>
          <p:nvPr>
            <p:ph type="sldNum" sz="quarter" idx="12"/>
          </p:nvPr>
        </p:nvSpPr>
        <p:spPr/>
        <p:txBody>
          <a:bodyPr/>
          <a:lstStyle/>
          <a:p>
            <a:fld id="{86604DDF-363C-4BAD-8C08-5C2361466C97}" type="slidenum">
              <a:rPr lang="ja-JP" altLang="en-US" smtClean="0"/>
              <a:pPr/>
              <a:t>3</a:t>
            </a:fld>
            <a:endParaRPr lang="ja-JP" altLang="en-US"/>
          </a:p>
        </p:txBody>
      </p:sp>
      <p:sp>
        <p:nvSpPr>
          <p:cNvPr id="16" name="テキスト ボックス 15"/>
          <p:cNvSpPr txBox="1"/>
          <p:nvPr/>
        </p:nvSpPr>
        <p:spPr>
          <a:xfrm>
            <a:off x="360631" y="7470826"/>
            <a:ext cx="6840000" cy="954107"/>
          </a:xfrm>
          <a:prstGeom prst="rect">
            <a:avLst/>
          </a:prstGeom>
          <a:noFill/>
        </p:spPr>
        <p:txBody>
          <a:bodyPr wrap="square" rtlCol="0">
            <a:spAutoFit/>
          </a:bodyPr>
          <a:lstStyle/>
          <a:p>
            <a:pPr marL="180975" indent="-180975"/>
            <a:r>
              <a:rPr kumimoji="1" lang="ja-JP" altLang="en-US" sz="800">
                <a:latin typeface="メイリオ" panose="020B0604030504040204" pitchFamily="50" charset="-128"/>
                <a:ea typeface="メイリオ" panose="020B0604030504040204" pitchFamily="50" charset="-128"/>
                <a:cs typeface="メイリオ" panose="020B0604030504040204" pitchFamily="50" charset="-128"/>
              </a:rPr>
              <a:t>注１</a:t>
            </a:r>
            <a:r>
              <a:rPr kumimoji="1" lang="en-US" altLang="ja-JP" sz="800">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800">
                <a:latin typeface="メイリオ" panose="020B0604030504040204" pitchFamily="50" charset="-128"/>
                <a:ea typeface="メイリオ" panose="020B0604030504040204" pitchFamily="50" charset="-128"/>
                <a:cs typeface="メイリオ" panose="020B0604030504040204" pitchFamily="50" charset="-128"/>
              </a:rPr>
              <a:t>　就業規則等に定めた事項以外にも、相談窓口を設置し、相談窓口担当者について周知するとともに、妊娠・出産等、育児・介護休業等に関する制度が利用できることについて、別途定めたうえで周知する必要があります。なお、</a:t>
            </a:r>
            <a:r>
              <a:rPr lang="ja-JP" altLang="en-US" sz="800">
                <a:latin typeface="メイリオ" panose="020B0604030504040204" pitchFamily="50" charset="-128"/>
                <a:ea typeface="メイリオ" panose="020B0604030504040204" pitchFamily="50" charset="-128"/>
                <a:cs typeface="メイリオ" panose="020B0604030504040204" pitchFamily="50" charset="-128"/>
              </a:rPr>
              <a:t>求職者等に対するセクシュアルハラスメントの相談に対応する相談窓口については求職者等に周知する必要があります。また、求職者等に対するセクシュアルハラスメントについては人事担当者への相談をためらうことも想定されることから、相談窓口の担当者として人事担当者以外の者を指定することも考えられます。</a:t>
            </a:r>
            <a:endParaRPr lang="en-US" altLang="ja-JP" sz="800">
              <a:latin typeface="メイリオ" panose="020B0604030504040204" pitchFamily="50" charset="-128"/>
              <a:ea typeface="メイリオ" panose="020B0604030504040204" pitchFamily="50" charset="-128"/>
              <a:cs typeface="メイリオ" panose="020B0604030504040204" pitchFamily="50" charset="-128"/>
            </a:endParaRPr>
          </a:p>
          <a:p>
            <a:pPr marL="180975" indent="-180975"/>
            <a:endParaRPr kumimoji="1" lang="en-US" altLang="ja-JP" sz="800">
              <a:latin typeface="メイリオ" panose="020B0604030504040204" pitchFamily="50" charset="-128"/>
              <a:ea typeface="メイリオ" panose="020B0604030504040204" pitchFamily="50" charset="-128"/>
              <a:cs typeface="メイリオ" panose="020B0604030504040204" pitchFamily="50" charset="-128"/>
            </a:endParaRPr>
          </a:p>
          <a:p>
            <a:pPr marL="177800" indent="-177800"/>
            <a:r>
              <a:rPr lang="ja-JP" altLang="en-US" sz="800">
                <a:latin typeface="メイリオ" panose="020B0604030504040204" pitchFamily="50" charset="-128"/>
                <a:ea typeface="メイリオ" panose="020B0604030504040204" pitchFamily="50" charset="-128"/>
                <a:cs typeface="メイリオ" panose="020B0604030504040204" pitchFamily="50" charset="-128"/>
              </a:rPr>
              <a:t>注２</a:t>
            </a:r>
            <a:r>
              <a:rPr lang="en-US" altLang="ja-JP" sz="80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800">
                <a:latin typeface="メイリオ" panose="020B0604030504040204" pitchFamily="50" charset="-128"/>
                <a:ea typeface="メイリオ" panose="020B0604030504040204" pitchFamily="50" charset="-128"/>
                <a:cs typeface="メイリオ" panose="020B0604030504040204" pitchFamily="50" charset="-128"/>
              </a:rPr>
              <a:t>　</a:t>
            </a:r>
            <a:r>
              <a:rPr kumimoji="1" lang="ja-JP" altLang="en-US" sz="800">
                <a:latin typeface="メイリオ" panose="020B0604030504040204" pitchFamily="50" charset="-128"/>
                <a:ea typeface="メイリオ" panose="020B0604030504040204" pitchFamily="50" charset="-128"/>
                <a:cs typeface="メイリオ" panose="020B0604030504040204" pitchFamily="50" charset="-128"/>
              </a:rPr>
              <a:t>妊娠・出産等に関する否定的な言動や性別役割分担意識に基づく言動はハラスメントの発生の原因や背景となり得ることがあることから、このような言動を行わないようにすることについても、周知する必要があります。</a:t>
            </a:r>
            <a:endParaRPr kumimoji="1" lang="en-US" altLang="ja-JP" sz="80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17" name="図 16">
            <a:extLst>
              <a:ext uri="{FF2B5EF4-FFF2-40B4-BE49-F238E27FC236}">
                <a16:creationId xmlns:a16="http://schemas.microsoft.com/office/drawing/2014/main" id="{C5051E0D-4D13-FDDC-C6D9-5ECECE96B7F5}"/>
              </a:ext>
            </a:extLst>
          </p:cNvPr>
          <p:cNvPicPr>
            <a:picLocks noChangeAspect="1"/>
          </p:cNvPicPr>
          <p:nvPr/>
        </p:nvPicPr>
        <p:blipFill>
          <a:blip r:embed="rId2"/>
          <a:stretch>
            <a:fillRect/>
          </a:stretch>
        </p:blipFill>
        <p:spPr>
          <a:xfrm>
            <a:off x="6509952" y="8538115"/>
            <a:ext cx="540000" cy="540000"/>
          </a:xfrm>
          <a:prstGeom prst="rect">
            <a:avLst/>
          </a:prstGeom>
        </p:spPr>
      </p:pic>
      <p:sp>
        <p:nvSpPr>
          <p:cNvPr id="19" name="テキスト ボックス 18">
            <a:extLst>
              <a:ext uri="{FF2B5EF4-FFF2-40B4-BE49-F238E27FC236}">
                <a16:creationId xmlns:a16="http://schemas.microsoft.com/office/drawing/2014/main" id="{1D5C8C98-606F-CF5F-E3A2-E259209B992B}"/>
              </a:ext>
            </a:extLst>
          </p:cNvPr>
          <p:cNvSpPr txBox="1"/>
          <p:nvPr/>
        </p:nvSpPr>
        <p:spPr>
          <a:xfrm>
            <a:off x="360631" y="8461482"/>
            <a:ext cx="5948756" cy="830997"/>
          </a:xfrm>
          <a:prstGeom prst="rect">
            <a:avLst/>
          </a:prstGeom>
          <a:noFill/>
        </p:spPr>
        <p:txBody>
          <a:bodyPr wrap="square" rtlCol="0">
            <a:spAutoFit/>
          </a:bodyPr>
          <a:lstStyle/>
          <a:p>
            <a:pPr marL="177800" indent="-177800"/>
            <a:r>
              <a:rPr kumimoji="1" lang="ja-JP" altLang="en-US" sz="800">
                <a:latin typeface="メイリオ" panose="020B0604030504040204" pitchFamily="50" charset="-128"/>
                <a:ea typeface="メイリオ" panose="020B0604030504040204" pitchFamily="50" charset="-128"/>
                <a:cs typeface="メイリオ" panose="020B0604030504040204" pitchFamily="50" charset="-128"/>
              </a:rPr>
              <a:t>注３）カスタマーハラスメントは、業種・業態等によりその被害の実態や必要な対応も異なると考えられることから、業種・業態等における被害の実態や業務の特性等を踏まえて、それぞれの状況に応じた必要な取組を進める必要がありますので、対処の内容については、自社にあったマニュアル等の整備をする必要があります。また、対応の実効性を確保するために必要なカスタマーハラスメントの抑止のための措置も講じる必要があります。</a:t>
            </a:r>
            <a:endParaRPr kumimoji="1" lang="en-US" altLang="ja-JP" sz="800">
              <a:latin typeface="メイリオ" panose="020B0604030504040204" pitchFamily="50" charset="-128"/>
              <a:ea typeface="メイリオ" panose="020B0604030504040204" pitchFamily="50" charset="-128"/>
              <a:cs typeface="メイリオ" panose="020B0604030504040204" pitchFamily="50" charset="-128"/>
            </a:endParaRPr>
          </a:p>
          <a:p>
            <a:pPr marL="177800"/>
            <a:r>
              <a:rPr lang="ja-JP" altLang="en-US" sz="800">
                <a:latin typeface="メイリオ" panose="020B0604030504040204" pitchFamily="50" charset="-128"/>
                <a:ea typeface="メイリオ" panose="020B0604030504040204" pitchFamily="50" charset="-128"/>
                <a:cs typeface="メイリオ" panose="020B0604030504040204" pitchFamily="50" charset="-128"/>
              </a:rPr>
              <a:t>あかるい職場応援団では、業種別カスタマーハラスメント対策企業マニュアルを掲載しております。</a:t>
            </a:r>
            <a:endParaRPr lang="en-US" altLang="ja-JP" sz="800">
              <a:latin typeface="メイリオ" panose="020B0604030504040204" pitchFamily="50" charset="-128"/>
              <a:ea typeface="メイリオ" panose="020B0604030504040204" pitchFamily="50" charset="-128"/>
              <a:cs typeface="メイリオ" panose="020B0604030504040204" pitchFamily="50" charset="-128"/>
            </a:endParaRPr>
          </a:p>
          <a:p>
            <a:pPr marL="177800" indent="-1588"/>
            <a:r>
              <a:rPr kumimoji="1" lang="en-US" altLang="ja-JP" sz="800">
                <a:latin typeface="メイリオ" panose="020B0604030504040204" pitchFamily="50" charset="-128"/>
                <a:ea typeface="メイリオ" panose="020B0604030504040204" pitchFamily="50" charset="-128"/>
                <a:cs typeface="メイリオ" panose="020B0604030504040204" pitchFamily="50" charset="-128"/>
                <a:hlinkClick r:id="rId3">
                  <a:extLst>
                    <a:ext uri="{A12FA001-AC4F-418D-AE19-62706E023703}">
                      <ahyp:hlinkClr xmlns:ahyp="http://schemas.microsoft.com/office/drawing/2018/hyperlinkcolor" val="tx"/>
                    </a:ext>
                  </a:extLst>
                </a:hlinkClick>
              </a:rPr>
              <a:t>https://www.no-harassment.mhlw.go.jp/countermeasure/customer_hara_industry/</a:t>
            </a:r>
            <a:endParaRPr kumimoji="1" lang="en-US" altLang="ja-JP" sz="80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24559381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グループ化 6">
            <a:extLst>
              <a:ext uri="{FF2B5EF4-FFF2-40B4-BE49-F238E27FC236}">
                <a16:creationId xmlns:a16="http://schemas.microsoft.com/office/drawing/2014/main" id="{0BAB26BB-9C98-18DD-6223-5FF1FB9CE1A0}"/>
              </a:ext>
            </a:extLst>
          </p:cNvPr>
          <p:cNvGrpSpPr/>
          <p:nvPr/>
        </p:nvGrpSpPr>
        <p:grpSpPr>
          <a:xfrm>
            <a:off x="360631" y="282657"/>
            <a:ext cx="6840000" cy="4515833"/>
            <a:chOff x="132731" y="4250681"/>
            <a:chExt cx="7285703" cy="4162094"/>
          </a:xfrm>
        </p:grpSpPr>
        <p:sp>
          <p:nvSpPr>
            <p:cNvPr id="3" name="テキスト ボックス 2">
              <a:extLst>
                <a:ext uri="{FF2B5EF4-FFF2-40B4-BE49-F238E27FC236}">
                  <a16:creationId xmlns:a16="http://schemas.microsoft.com/office/drawing/2014/main" id="{699CBDE8-701D-09F1-C450-7519B67CA91F}"/>
                </a:ext>
              </a:extLst>
            </p:cNvPr>
            <p:cNvSpPr txBox="1"/>
            <p:nvPr/>
          </p:nvSpPr>
          <p:spPr>
            <a:xfrm>
              <a:off x="132731" y="4250681"/>
              <a:ext cx="7285703" cy="4162094"/>
            </a:xfrm>
            <a:prstGeom prst="rect">
              <a:avLst/>
            </a:prstGeom>
            <a:noFill/>
            <a:ln>
              <a:solidFill>
                <a:schemeClr val="tx1"/>
              </a:solidFill>
            </a:ln>
          </p:spPr>
          <p:txBody>
            <a:bodyPr wrap="square" lIns="360000" tIns="72000" rIns="360000" bIns="72000" rtlCol="0">
              <a:spAutoFit/>
            </a:bodyPr>
            <a:lstStyle/>
            <a:p>
              <a:pPr algn="r">
                <a:tabLst>
                  <a:tab pos="6637338" algn="l"/>
                </a:tabLst>
              </a:pPr>
              <a:r>
                <a:rPr lang="ja-JP" altLang="en-US" sz="1100">
                  <a:latin typeface="+mn-ea"/>
                </a:rPr>
                <a:t>○年○月○日</a:t>
              </a:r>
              <a:endParaRPr lang="en-US" altLang="ja-JP" sz="1100">
                <a:latin typeface="+mn-ea"/>
              </a:endParaRPr>
            </a:p>
            <a:p>
              <a:pPr lvl="0"/>
              <a:endParaRPr lang="en-US" altLang="ja-JP" sz="1100">
                <a:latin typeface="+mn-ea"/>
              </a:endParaRPr>
            </a:p>
            <a:p>
              <a:pPr marL="265113" lvl="0"/>
              <a:r>
                <a:rPr lang="ja-JP" altLang="en-US" sz="1100">
                  <a:latin typeface="+mn-ea"/>
                </a:rPr>
                <a:t>従業員各位</a:t>
              </a:r>
              <a:endParaRPr lang="en-US" altLang="ja-JP" sz="1100">
                <a:latin typeface="+mn-ea"/>
              </a:endParaRPr>
            </a:p>
            <a:p>
              <a:pPr lvl="0" algn="ctr"/>
              <a:r>
                <a:rPr lang="ja-JP" altLang="en-US" sz="1100">
                  <a:latin typeface="+mn-ea"/>
                </a:rPr>
                <a:t>ハラスメント相談窓口のご案内</a:t>
              </a:r>
              <a:endParaRPr lang="en-US" altLang="ja-JP" sz="1000">
                <a:latin typeface="+mn-ea"/>
              </a:endParaRPr>
            </a:p>
            <a:p>
              <a:pPr lvl="0"/>
              <a:endParaRPr lang="en-US" altLang="ja-JP" sz="1000">
                <a:latin typeface="+mn-ea"/>
              </a:endParaRPr>
            </a:p>
            <a:p>
              <a:pPr algn="r"/>
              <a:r>
                <a:rPr lang="ja-JP" altLang="ja-JP" sz="1000">
                  <a:latin typeface="+mn-ea"/>
                </a:rPr>
                <a:t>株式会社○○○　代表取締役社長○○○</a:t>
              </a:r>
              <a:endParaRPr lang="ja-JP" altLang="en-US" sz="1000"/>
            </a:p>
            <a:p>
              <a:pPr lvl="0" algn="r"/>
              <a:r>
                <a:rPr lang="ja-JP" altLang="en-US" sz="1000">
                  <a:latin typeface="+mn-ea"/>
                </a:rPr>
                <a:t>　</a:t>
              </a:r>
              <a:endParaRPr lang="en-US" altLang="ja-JP" sz="1000">
                <a:latin typeface="+mn-ea"/>
              </a:endParaRPr>
            </a:p>
            <a:p>
              <a:pPr lvl="0"/>
              <a:endParaRPr lang="en-US" altLang="ja-JP" sz="1000">
                <a:latin typeface="+mn-ea"/>
              </a:endParaRPr>
            </a:p>
            <a:p>
              <a:pPr lvl="0" indent="88900"/>
              <a:r>
                <a:rPr lang="ja-JP" altLang="en-US" sz="1000">
                  <a:latin typeface="+mn-ea"/>
                </a:rPr>
                <a:t>我が社のハラスメント防止に関する規定○条に定める相談窓口（苦情を含む）担当者は以下の者です。電話、メールでの相談も受け付けますので、 一人で悩まずにご相談ください。</a:t>
              </a:r>
            </a:p>
            <a:p>
              <a:pPr lvl="0" indent="88900"/>
              <a:r>
                <a:rPr lang="ja-JP" altLang="en-US" sz="1000">
                  <a:latin typeface="+mn-ea"/>
                </a:rPr>
                <a:t>また、実際にハラスメントが起こっている場合だけでなく、その可能性がある場合や放置すれば就業環境が悪化するおそれがある場合、ハラスメントに当たるかどうか微妙な場合も含め、広く相談に対応し、事案に対処します。</a:t>
              </a:r>
              <a:endParaRPr lang="en-US" altLang="ja-JP" sz="1000">
                <a:latin typeface="+mn-ea"/>
              </a:endParaRPr>
            </a:p>
            <a:p>
              <a:pPr lvl="0" indent="88900"/>
              <a:endParaRPr lang="ja-JP" altLang="en-US" sz="1000">
                <a:latin typeface="+mn-ea"/>
              </a:endParaRPr>
            </a:p>
            <a:p>
              <a:pPr lvl="0"/>
              <a:endParaRPr lang="en-US" altLang="ja-JP" sz="1000">
                <a:latin typeface="+mn-ea"/>
              </a:endParaRPr>
            </a:p>
            <a:p>
              <a:pPr marL="176213" lvl="0"/>
              <a:r>
                <a:rPr lang="en-US" altLang="ja-JP" sz="1000">
                  <a:latin typeface="+mn-ea"/>
                </a:rPr>
                <a:t>【</a:t>
              </a:r>
              <a:r>
                <a:rPr lang="ja-JP" altLang="en-US" sz="1000">
                  <a:latin typeface="+mn-ea"/>
                </a:rPr>
                <a:t>ハラスメント相談窓口</a:t>
              </a:r>
              <a:r>
                <a:rPr lang="en-US" altLang="ja-JP" sz="1000">
                  <a:latin typeface="+mn-ea"/>
                </a:rPr>
                <a:t>】</a:t>
              </a:r>
              <a:r>
                <a:rPr lang="ja-JP" altLang="en-US" sz="1000">
                  <a:latin typeface="+mn-ea"/>
                </a:rPr>
                <a:t>（注１）</a:t>
              </a:r>
              <a:endParaRPr lang="en-US" altLang="ja-JP" sz="1000">
                <a:latin typeface="+mn-ea"/>
              </a:endParaRPr>
            </a:p>
            <a:p>
              <a:pPr marL="176213" lvl="0"/>
              <a:r>
                <a:rPr lang="ja-JP" altLang="en-US" sz="1000">
                  <a:latin typeface="+mn-ea"/>
                </a:rPr>
                <a:t>本　　　社　○○課　○○○（内線○○、メールアドレス○○○）（女性）    </a:t>
              </a:r>
              <a:endParaRPr lang="en-US" altLang="ja-JP" sz="1000">
                <a:latin typeface="+mn-ea"/>
              </a:endParaRPr>
            </a:p>
            <a:p>
              <a:pPr marL="766763" lvl="0"/>
              <a:r>
                <a:rPr lang="ja-JP" altLang="en-US" sz="1000">
                  <a:latin typeface="+mn-ea"/>
                </a:rPr>
                <a:t>△△課　△△△（内線△△、メールアドレス△△△）（男性）</a:t>
              </a:r>
              <a:endParaRPr lang="en-US" altLang="ja-JP" sz="1000">
                <a:latin typeface="+mn-ea"/>
              </a:endParaRPr>
            </a:p>
            <a:p>
              <a:pPr marL="766763" lvl="0"/>
              <a:r>
                <a:rPr lang="en-US" altLang="ja-JP" sz="1000">
                  <a:latin typeface="+mn-ea"/>
                </a:rPr>
                <a:t>××</a:t>
              </a:r>
              <a:r>
                <a:rPr lang="ja-JP" altLang="en-US" sz="1000">
                  <a:latin typeface="+mn-ea"/>
                </a:rPr>
                <a:t>外部相談窓口　（電話</a:t>
              </a:r>
              <a:r>
                <a:rPr lang="en-US" altLang="ja-JP" sz="1000">
                  <a:latin typeface="+mn-ea"/>
                </a:rPr>
                <a:t>××</a:t>
              </a:r>
              <a:r>
                <a:rPr lang="ja-JP" altLang="en-US" sz="1000">
                  <a:latin typeface="+mn-ea"/>
                </a:rPr>
                <a:t>、メールアドレス</a:t>
              </a:r>
              <a:r>
                <a:rPr lang="en-US" altLang="ja-JP" sz="1000">
                  <a:latin typeface="+mn-ea"/>
                </a:rPr>
                <a:t>×××</a:t>
              </a:r>
              <a:r>
                <a:rPr lang="ja-JP" altLang="en-US" sz="1000">
                  <a:latin typeface="+mn-ea"/>
                </a:rPr>
                <a:t>）</a:t>
              </a:r>
              <a:endParaRPr lang="en-US" altLang="ja-JP" sz="1000">
                <a:latin typeface="+mn-ea"/>
              </a:endParaRPr>
            </a:p>
            <a:p>
              <a:pPr marL="176213" lvl="0"/>
              <a:r>
                <a:rPr lang="ja-JP" altLang="en-US" sz="1000">
                  <a:latin typeface="+mn-ea"/>
                </a:rPr>
                <a:t>□□営業所　□□□（内線□□、メールアドレス□□□）</a:t>
              </a:r>
              <a:endParaRPr lang="en-US" altLang="ja-JP" sz="1000">
                <a:latin typeface="+mn-ea"/>
              </a:endParaRPr>
            </a:p>
            <a:p>
              <a:pPr marL="900113" lvl="0"/>
              <a:r>
                <a:rPr lang="en-US" altLang="ja-JP" sz="1000">
                  <a:latin typeface="+mn-ea"/>
                </a:rPr>
                <a:t>××</a:t>
              </a:r>
              <a:r>
                <a:rPr lang="ja-JP" altLang="en-US" sz="1000">
                  <a:latin typeface="+mn-ea"/>
                </a:rPr>
                <a:t>外部相談窓口　（電話</a:t>
              </a:r>
              <a:r>
                <a:rPr lang="en-US" altLang="ja-JP" sz="1000">
                  <a:latin typeface="+mn-ea"/>
                </a:rPr>
                <a:t>××</a:t>
              </a:r>
              <a:r>
                <a:rPr lang="ja-JP" altLang="en-US" sz="1000">
                  <a:latin typeface="+mn-ea"/>
                </a:rPr>
                <a:t>、メールアドレス</a:t>
              </a:r>
              <a:r>
                <a:rPr lang="en-US" altLang="ja-JP" sz="1000">
                  <a:latin typeface="+mn-ea"/>
                </a:rPr>
                <a:t>×××</a:t>
              </a:r>
            </a:p>
            <a:p>
              <a:pPr marL="176213" lvl="0">
                <a:tabLst>
                  <a:tab pos="265113" algn="l"/>
                </a:tabLst>
              </a:pPr>
              <a:r>
                <a:rPr lang="en-US" altLang="ja-JP" sz="1000">
                  <a:latin typeface="+mn-ea"/>
                </a:rPr>
                <a:t>【</a:t>
              </a:r>
              <a:r>
                <a:rPr lang="ja-JP" altLang="en-US" sz="1000">
                  <a:latin typeface="+mn-ea"/>
                </a:rPr>
                <a:t>カスタマーハラスメント相談窓口</a:t>
              </a:r>
              <a:r>
                <a:rPr lang="en-US" altLang="ja-JP" sz="1000">
                  <a:latin typeface="+mn-ea"/>
                </a:rPr>
                <a:t>】</a:t>
              </a:r>
              <a:r>
                <a:rPr lang="ja-JP" altLang="en-US" sz="1000">
                  <a:latin typeface="+mn-ea"/>
                </a:rPr>
                <a:t>（注１）</a:t>
              </a:r>
              <a:endParaRPr lang="en-US" altLang="ja-JP" sz="1000">
                <a:latin typeface="+mn-ea"/>
              </a:endParaRPr>
            </a:p>
            <a:p>
              <a:pPr marL="176213">
                <a:tabLst>
                  <a:tab pos="265113" algn="l"/>
                </a:tabLst>
              </a:pPr>
              <a:r>
                <a:rPr lang="ja-JP" altLang="en-US" sz="1000">
                  <a:latin typeface="+mn-ea"/>
                </a:rPr>
                <a:t>本　　　社　　　■■課　 ■■■ （内線■■ 、メールアドレス■■■ ）</a:t>
              </a:r>
              <a:endParaRPr lang="en-US" altLang="ja-JP" sz="1000">
                <a:latin typeface="+mn-ea"/>
              </a:endParaRPr>
            </a:p>
            <a:p>
              <a:pPr marL="176213" lvl="0"/>
              <a:r>
                <a:rPr lang="ja-JP" altLang="en-US" sz="1000">
                  <a:latin typeface="+mn-ea"/>
                </a:rPr>
                <a:t>□□営業所　□□□（内線□□、メールアドレス□□□）</a:t>
              </a:r>
              <a:endParaRPr lang="en-US" altLang="ja-JP" sz="1000">
                <a:latin typeface="+mn-ea"/>
              </a:endParaRPr>
            </a:p>
            <a:p>
              <a:pPr marL="900113" lvl="0"/>
              <a:r>
                <a:rPr lang="en-US" altLang="ja-JP" sz="1000">
                  <a:latin typeface="+mn-ea"/>
                </a:rPr>
                <a:t>××</a:t>
              </a:r>
              <a:r>
                <a:rPr lang="ja-JP" altLang="en-US" sz="1000">
                  <a:latin typeface="+mn-ea"/>
                </a:rPr>
                <a:t>外部相談窓口　（電話</a:t>
              </a:r>
              <a:r>
                <a:rPr lang="en-US" altLang="ja-JP" sz="1000">
                  <a:latin typeface="+mn-ea"/>
                </a:rPr>
                <a:t>××</a:t>
              </a:r>
              <a:r>
                <a:rPr lang="ja-JP" altLang="en-US" sz="1000">
                  <a:latin typeface="+mn-ea"/>
                </a:rPr>
                <a:t>、メールアドレス</a:t>
              </a:r>
              <a:r>
                <a:rPr lang="en-US" altLang="ja-JP" sz="1000">
                  <a:latin typeface="+mn-ea"/>
                </a:rPr>
                <a:t>×××</a:t>
              </a:r>
              <a:r>
                <a:rPr lang="ja-JP" altLang="en-US" sz="1000">
                  <a:latin typeface="+mn-ea"/>
                </a:rPr>
                <a:t>）</a:t>
              </a:r>
              <a:endParaRPr lang="en-US" altLang="ja-JP" sz="1000">
                <a:latin typeface="+mn-ea"/>
              </a:endParaRPr>
            </a:p>
            <a:p>
              <a:pPr indent="88900"/>
              <a:endParaRPr lang="en-US" altLang="ja-JP" sz="1000">
                <a:latin typeface="+mn-ea"/>
              </a:endParaRPr>
            </a:p>
            <a:p>
              <a:pPr indent="88900"/>
              <a:r>
                <a:rPr lang="ja-JP" altLang="en-US" sz="1000">
                  <a:latin typeface="+mn-ea"/>
                </a:rPr>
                <a:t>相談には公平に、相談者だけでなく行為者等についても、プライバシーを守って対応しますので、安心してご相談ください。</a:t>
              </a:r>
              <a:endParaRPr lang="en-US" altLang="ja-JP" sz="1000">
                <a:latin typeface="+mn-ea"/>
              </a:endParaRPr>
            </a:p>
            <a:p>
              <a:pPr indent="88900"/>
              <a:r>
                <a:rPr lang="ja-JP" altLang="ja-JP" sz="1000">
                  <a:latin typeface="+mn-ea"/>
                </a:rPr>
                <a:t>相談者はもちろん、事実関係の確認</a:t>
              </a:r>
              <a:r>
                <a:rPr lang="ja-JP" altLang="en-US" sz="1000">
                  <a:latin typeface="+mn-ea"/>
                </a:rPr>
                <a:t>等</a:t>
              </a:r>
              <a:r>
                <a:rPr lang="ja-JP" altLang="ja-JP" sz="1000">
                  <a:latin typeface="+mn-ea"/>
                </a:rPr>
                <a:t>に協力した方に不利益な取扱いは行いません。</a:t>
              </a:r>
              <a:endParaRPr lang="ja-JP" altLang="en-US" sz="1000">
                <a:latin typeface="+mn-ea"/>
              </a:endParaRPr>
            </a:p>
          </p:txBody>
        </p:sp>
        <p:sp>
          <p:nvSpPr>
            <p:cNvPr id="6" name="正方形/長方形 5">
              <a:extLst>
                <a:ext uri="{FF2B5EF4-FFF2-40B4-BE49-F238E27FC236}">
                  <a16:creationId xmlns:a16="http://schemas.microsoft.com/office/drawing/2014/main" id="{A09E0FCF-20AD-A8A2-F0E7-93FEFC1C19CB}"/>
                </a:ext>
              </a:extLst>
            </p:cNvPr>
            <p:cNvSpPr/>
            <p:nvPr/>
          </p:nvSpPr>
          <p:spPr>
            <a:xfrm>
              <a:off x="504028" y="6292373"/>
              <a:ext cx="5056114" cy="1559954"/>
            </a:xfrm>
            <a:prstGeom prst="rect">
              <a:avLst/>
            </a:prstGeom>
            <a:noFill/>
            <a:ln>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sp>
        <p:nvSpPr>
          <p:cNvPr id="4" name="テキスト ボックス 3">
            <a:extLst>
              <a:ext uri="{FF2B5EF4-FFF2-40B4-BE49-F238E27FC236}">
                <a16:creationId xmlns:a16="http://schemas.microsoft.com/office/drawing/2014/main" id="{220B62F0-CC00-E83F-AB5A-B969FF921783}"/>
              </a:ext>
            </a:extLst>
          </p:cNvPr>
          <p:cNvSpPr txBox="1"/>
          <p:nvPr/>
        </p:nvSpPr>
        <p:spPr>
          <a:xfrm>
            <a:off x="360631" y="5041037"/>
            <a:ext cx="6840000" cy="338554"/>
          </a:xfrm>
          <a:prstGeom prst="rect">
            <a:avLst/>
          </a:prstGeom>
          <a:noFill/>
        </p:spPr>
        <p:txBody>
          <a:bodyPr wrap="square" rtlCol="0">
            <a:spAutoFit/>
          </a:bodyPr>
          <a:lstStyle/>
          <a:p>
            <a:pPr marL="180975" indent="-180975"/>
            <a:r>
              <a:rPr kumimoji="1" lang="ja-JP" altLang="en-US" sz="800">
                <a:latin typeface="メイリオ" panose="020B0604030504040204" pitchFamily="50" charset="-128"/>
                <a:ea typeface="メイリオ" panose="020B0604030504040204" pitchFamily="50" charset="-128"/>
                <a:cs typeface="メイリオ" panose="020B0604030504040204" pitchFamily="50" charset="-128"/>
              </a:rPr>
              <a:t>注１</a:t>
            </a:r>
            <a:r>
              <a:rPr kumimoji="1" lang="en-US" altLang="ja-JP" sz="800">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800">
                <a:latin typeface="メイリオ" panose="020B0604030504040204" pitchFamily="50" charset="-128"/>
                <a:ea typeface="メイリオ" panose="020B0604030504040204" pitchFamily="50" charset="-128"/>
                <a:cs typeface="メイリオ" panose="020B0604030504040204" pitchFamily="50" charset="-128"/>
              </a:rPr>
              <a:t>ハラスメント相談窓口は、自社の従業員が行為者となるため、人事部門を窓口とすることが想定されます。一方で、カスタマーハラスメントの場合は、本社のカスタマーサービス部門や、各営業所の管理監督者・店舗の店長などを窓口とすることが想定されます。</a:t>
            </a:r>
            <a:endParaRPr kumimoji="1" lang="en-US" altLang="ja-JP" sz="8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 name="スライド番号プレースホルダー 7">
            <a:extLst>
              <a:ext uri="{FF2B5EF4-FFF2-40B4-BE49-F238E27FC236}">
                <a16:creationId xmlns:a16="http://schemas.microsoft.com/office/drawing/2014/main" id="{FFD2F7D7-6BF4-B250-5F6D-93A3EB85F475}"/>
              </a:ext>
            </a:extLst>
          </p:cNvPr>
          <p:cNvSpPr>
            <a:spLocks noGrp="1"/>
          </p:cNvSpPr>
          <p:nvPr>
            <p:ph type="sldNum" sz="quarter" idx="12"/>
          </p:nvPr>
        </p:nvSpPr>
        <p:spPr/>
        <p:txBody>
          <a:bodyPr/>
          <a:lstStyle/>
          <a:p>
            <a:fld id="{86604DDF-363C-4BAD-8C08-5C2361466C97}" type="slidenum">
              <a:rPr lang="ja-JP" altLang="en-US" smtClean="0"/>
              <a:pPr/>
              <a:t>4</a:t>
            </a:fld>
            <a:endParaRPr lang="ja-JP" altLang="en-US"/>
          </a:p>
        </p:txBody>
      </p:sp>
      <p:grpSp>
        <p:nvGrpSpPr>
          <p:cNvPr id="9" name="グループ化 8"/>
          <p:cNvGrpSpPr/>
          <p:nvPr/>
        </p:nvGrpSpPr>
        <p:grpSpPr>
          <a:xfrm>
            <a:off x="241300" y="5733921"/>
            <a:ext cx="7175499" cy="3855392"/>
            <a:chOff x="792311" y="527648"/>
            <a:chExt cx="6435322" cy="3855392"/>
          </a:xfrm>
        </p:grpSpPr>
        <p:grpSp>
          <p:nvGrpSpPr>
            <p:cNvPr id="10" name="グループ化 9"/>
            <p:cNvGrpSpPr/>
            <p:nvPr/>
          </p:nvGrpSpPr>
          <p:grpSpPr>
            <a:xfrm>
              <a:off x="792311" y="527648"/>
              <a:ext cx="6435322" cy="302953"/>
              <a:chOff x="647947" y="3281082"/>
              <a:chExt cx="6435322" cy="302953"/>
            </a:xfrm>
          </p:grpSpPr>
          <p:sp>
            <p:nvSpPr>
              <p:cNvPr id="14" name="正方形/長方形 13"/>
              <p:cNvSpPr/>
              <p:nvPr/>
            </p:nvSpPr>
            <p:spPr>
              <a:xfrm>
                <a:off x="647947" y="3296035"/>
                <a:ext cx="108000" cy="28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正方形/長方形 17"/>
              <p:cNvSpPr/>
              <p:nvPr/>
            </p:nvSpPr>
            <p:spPr>
              <a:xfrm>
                <a:off x="747269" y="3290812"/>
                <a:ext cx="6336000" cy="288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p:cNvSpPr txBox="1"/>
              <p:nvPr/>
            </p:nvSpPr>
            <p:spPr>
              <a:xfrm>
                <a:off x="755947" y="3281082"/>
                <a:ext cx="5904656" cy="276999"/>
              </a:xfrm>
              <a:prstGeom prst="rect">
                <a:avLst/>
              </a:prstGeom>
              <a:noFill/>
            </p:spPr>
            <p:txBody>
              <a:bodyPr wrap="square" rtlCol="0">
                <a:spAutoFit/>
              </a:bodyPr>
              <a:lstStyle/>
              <a:p>
                <a:r>
                  <a:rPr lang="ja-JP" altLang="en-US" sz="1200" b="1">
                    <a:latin typeface="メイリオ" panose="020B0604030504040204" pitchFamily="50" charset="-128"/>
                    <a:ea typeface="メイリオ" panose="020B0604030504040204" pitchFamily="50" charset="-128"/>
                    <a:cs typeface="メイリオ" panose="020B0604030504040204" pitchFamily="50" charset="-128"/>
                  </a:rPr>
                  <a:t>例２　</a:t>
                </a:r>
                <a:r>
                  <a:rPr lang="ja-JP" altLang="en-US" sz="1200">
                    <a:latin typeface="メイリオ" panose="020B0604030504040204" pitchFamily="50" charset="-128"/>
                    <a:ea typeface="メイリオ" panose="020B0604030504040204" pitchFamily="50" charset="-128"/>
                    <a:cs typeface="メイリオ" panose="020B0604030504040204" pitchFamily="50" charset="-128"/>
                  </a:rPr>
                  <a:t>就業規則に明記されていない事項をリーフレット等で周知する例</a:t>
                </a:r>
                <a:endParaRPr kumimoji="1" lang="ja-JP" altLang="en-US" sz="1200">
                  <a:latin typeface="メイリオ" panose="020B0604030504040204" pitchFamily="50" charset="-128"/>
                  <a:ea typeface="メイリオ" panose="020B0604030504040204" pitchFamily="50" charset="-128"/>
                  <a:cs typeface="メイリオ" panose="020B0604030504040204" pitchFamily="50" charset="-128"/>
                </a:endParaRPr>
              </a:p>
            </p:txBody>
          </p:sp>
        </p:grpSp>
        <p:sp>
          <p:nvSpPr>
            <p:cNvPr id="11" name="テキスト ボックス 10"/>
            <p:cNvSpPr txBox="1"/>
            <p:nvPr/>
          </p:nvSpPr>
          <p:spPr>
            <a:xfrm>
              <a:off x="899334" y="1676006"/>
              <a:ext cx="6134430" cy="1015663"/>
            </a:xfrm>
            <a:prstGeom prst="rect">
              <a:avLst/>
            </a:prstGeom>
            <a:noFill/>
            <a:ln>
              <a:solidFill>
                <a:schemeClr val="tx1"/>
              </a:solidFill>
            </a:ln>
          </p:spPr>
          <p:txBody>
            <a:bodyPr wrap="square" rtlCol="0">
              <a:spAutoFit/>
            </a:bodyPr>
            <a:lstStyle/>
            <a:p>
              <a:r>
                <a:rPr lang="ja-JP" altLang="ja-JP" sz="1000"/>
                <a:t>第○章　服務規律</a:t>
              </a:r>
            </a:p>
            <a:p>
              <a:r>
                <a:rPr lang="ja-JP" altLang="ja-JP" sz="1000"/>
                <a:t>　第○条　従業員は、次のような行為を行ってはならない。</a:t>
              </a:r>
            </a:p>
            <a:p>
              <a:r>
                <a:rPr lang="ja-JP" altLang="ja-JP" sz="1000"/>
                <a:t>　　①　他人に不快な思いをさせ、会社の秩序、風紀を乱す行為</a:t>
              </a:r>
            </a:p>
            <a:p>
              <a:r>
                <a:rPr lang="ja-JP" altLang="ja-JP" sz="1000"/>
                <a:t>　　②　他人の人権を侵害したり、業務を妨害したり、退職を強要する行為</a:t>
              </a:r>
            </a:p>
            <a:p>
              <a:r>
                <a:rPr lang="ja-JP" altLang="ja-JP" sz="1000"/>
                <a:t>　　③　暴行、脅迫、傷害、賭博又はこれに類する行為及び恥辱等の行為</a:t>
              </a:r>
            </a:p>
            <a:p>
              <a:r>
                <a:rPr lang="ja-JP" altLang="ja-JP" sz="1000"/>
                <a:t>　　④～⑥　略</a:t>
              </a:r>
            </a:p>
          </p:txBody>
        </p:sp>
        <p:sp>
          <p:nvSpPr>
            <p:cNvPr id="12" name="テキスト ボックス 11"/>
            <p:cNvSpPr txBox="1"/>
            <p:nvPr/>
          </p:nvSpPr>
          <p:spPr>
            <a:xfrm>
              <a:off x="899334" y="851090"/>
              <a:ext cx="6134430" cy="577081"/>
            </a:xfrm>
            <a:prstGeom prst="rect">
              <a:avLst/>
            </a:prstGeom>
            <a:noFill/>
          </p:spPr>
          <p:txBody>
            <a:bodyPr wrap="square" rtlCol="0">
              <a:spAutoFit/>
            </a:bodyPr>
            <a:lstStyle/>
            <a:p>
              <a:pPr algn="just"/>
              <a:r>
                <a:rPr lang="ja-JP" altLang="en-US" sz="1050">
                  <a:latin typeface="メイリオ" panose="020B0604030504040204" pitchFamily="50" charset="-128"/>
                  <a:ea typeface="メイリオ" panose="020B0604030504040204" pitchFamily="50" charset="-128"/>
                  <a:cs typeface="メイリオ" panose="020B0604030504040204" pitchFamily="50" charset="-128"/>
                </a:rPr>
                <a:t>　</a:t>
              </a:r>
              <a:r>
                <a:rPr lang="ja-JP" altLang="ja-JP" sz="1050">
                  <a:latin typeface="メイリオ" panose="020B0604030504040204" pitchFamily="50" charset="-128"/>
                  <a:ea typeface="メイリオ" panose="020B0604030504040204" pitchFamily="50" charset="-128"/>
                  <a:cs typeface="メイリオ" panose="020B0604030504040204" pitchFamily="50" charset="-128"/>
                </a:rPr>
                <a:t>就業規則の懲戒規定が定められており、その中で</a:t>
              </a:r>
              <a:r>
                <a:rPr lang="ja-JP" altLang="en-US" sz="1050">
                  <a:latin typeface="メイリオ" panose="020B0604030504040204" pitchFamily="50" charset="-128"/>
                  <a:ea typeface="メイリオ" panose="020B0604030504040204" pitchFamily="50" charset="-128"/>
                  <a:cs typeface="メイリオ" panose="020B0604030504040204" pitchFamily="50" charset="-128"/>
                </a:rPr>
                <a:t>ハラスメント</a:t>
              </a:r>
              <a:r>
                <a:rPr lang="ja-JP" altLang="ja-JP" sz="1050">
                  <a:latin typeface="メイリオ" panose="020B0604030504040204" pitchFamily="50" charset="-128"/>
                  <a:ea typeface="メイリオ" panose="020B0604030504040204" pitchFamily="50" charset="-128"/>
                  <a:cs typeface="メイリオ" panose="020B0604030504040204" pitchFamily="50" charset="-128"/>
                </a:rPr>
                <a:t>に該当するような行為が行われた場合の対処方針・内容</a:t>
              </a:r>
              <a:r>
                <a:rPr lang="ja-JP" altLang="en-US" sz="1050">
                  <a:latin typeface="メイリオ" panose="020B0604030504040204" pitchFamily="50" charset="-128"/>
                  <a:ea typeface="メイリオ" panose="020B0604030504040204" pitchFamily="50" charset="-128"/>
                  <a:cs typeface="メイリオ" panose="020B0604030504040204" pitchFamily="50" charset="-128"/>
                </a:rPr>
                <a:t>等</a:t>
              </a:r>
              <a:r>
                <a:rPr lang="ja-JP" altLang="ja-JP" sz="1050">
                  <a:latin typeface="メイリオ" panose="020B0604030504040204" pitchFamily="50" charset="-128"/>
                  <a:ea typeface="メイリオ" panose="020B0604030504040204" pitchFamily="50" charset="-128"/>
                  <a:cs typeface="メイリオ" panose="020B0604030504040204" pitchFamily="50" charset="-128"/>
                </a:rPr>
                <a:t>がすでに読み込めるものとなっている場合には、</a:t>
              </a:r>
              <a:r>
                <a:rPr lang="ja-JP" altLang="en-US" sz="1050">
                  <a:latin typeface="メイリオ" panose="020B0604030504040204" pitchFamily="50" charset="-128"/>
                  <a:ea typeface="メイリオ" panose="020B0604030504040204" pitchFamily="50" charset="-128"/>
                  <a:cs typeface="メイリオ" panose="020B0604030504040204" pitchFamily="50" charset="-128"/>
                </a:rPr>
                <a:t>ハラスメント</a:t>
              </a:r>
              <a:r>
                <a:rPr lang="ja-JP" altLang="ja-JP" sz="1050">
                  <a:latin typeface="メイリオ" panose="020B0604030504040204" pitchFamily="50" charset="-128"/>
                  <a:ea typeface="メイリオ" panose="020B0604030504040204" pitchFamily="50" charset="-128"/>
                  <a:cs typeface="メイリオ" panose="020B0604030504040204" pitchFamily="50" charset="-128"/>
                </a:rPr>
                <a:t>が適用の対象となることをパンフレット、</a:t>
              </a:r>
              <a:r>
                <a:rPr lang="ja-JP" altLang="en-US" sz="1050">
                  <a:latin typeface="メイリオ" panose="020B0604030504040204" pitchFamily="50" charset="-128"/>
                  <a:ea typeface="メイリオ" panose="020B0604030504040204" pitchFamily="50" charset="-128"/>
                  <a:cs typeface="メイリオ" panose="020B0604030504040204" pitchFamily="50" charset="-128"/>
                </a:rPr>
                <a:t>リーフレット</a:t>
              </a:r>
              <a:r>
                <a:rPr lang="ja-JP" altLang="ja-JP" sz="1050">
                  <a:latin typeface="メイリオ" panose="020B0604030504040204" pitchFamily="50" charset="-128"/>
                  <a:ea typeface="メイリオ" panose="020B0604030504040204" pitchFamily="50" charset="-128"/>
                  <a:cs typeface="メイリオ" panose="020B0604030504040204" pitchFamily="50" charset="-128"/>
                </a:rPr>
                <a:t>、社内報、社内ホームページ</a:t>
              </a:r>
              <a:r>
                <a:rPr lang="ja-JP" altLang="en-US" sz="1050">
                  <a:latin typeface="メイリオ" panose="020B0604030504040204" pitchFamily="50" charset="-128"/>
                  <a:ea typeface="メイリオ" panose="020B0604030504040204" pitchFamily="50" charset="-128"/>
                  <a:cs typeface="メイリオ" panose="020B0604030504040204" pitchFamily="50" charset="-128"/>
                </a:rPr>
                <a:t>、トップメッセージ等</a:t>
              </a:r>
              <a:r>
                <a:rPr lang="ja-JP" altLang="ja-JP" sz="1050">
                  <a:latin typeface="メイリオ" panose="020B0604030504040204" pitchFamily="50" charset="-128"/>
                  <a:ea typeface="メイリオ" panose="020B0604030504040204" pitchFamily="50" charset="-128"/>
                  <a:cs typeface="メイリオ" panose="020B0604030504040204" pitchFamily="50" charset="-128"/>
                </a:rPr>
                <a:t>で周知することで措置を講じたことになります。</a:t>
              </a:r>
              <a:endParaRPr kumimoji="1" lang="ja-JP" altLang="en-US" sz="105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3" name="テキスト ボックス 12"/>
            <p:cNvSpPr txBox="1"/>
            <p:nvPr/>
          </p:nvSpPr>
          <p:spPr>
            <a:xfrm>
              <a:off x="899334" y="2905712"/>
              <a:ext cx="6134430" cy="1477328"/>
            </a:xfrm>
            <a:prstGeom prst="rect">
              <a:avLst/>
            </a:prstGeom>
            <a:noFill/>
            <a:ln>
              <a:solidFill>
                <a:schemeClr val="tx1"/>
              </a:solidFill>
            </a:ln>
          </p:spPr>
          <p:txBody>
            <a:bodyPr wrap="square" rtlCol="0">
              <a:spAutoFit/>
            </a:bodyPr>
            <a:lstStyle/>
            <a:p>
              <a:r>
                <a:rPr lang="ja-JP" altLang="ja-JP" sz="1000">
                  <a:latin typeface="+mn-ea"/>
                  <a:cs typeface="メイリオ" panose="020B0604030504040204" pitchFamily="50" charset="-128"/>
                </a:rPr>
                <a:t>第△章　懲戒</a:t>
              </a:r>
            </a:p>
            <a:p>
              <a:r>
                <a:rPr lang="ja-JP" altLang="ja-JP" sz="1000">
                  <a:latin typeface="+mn-ea"/>
                  <a:cs typeface="メイリオ" panose="020B0604030504040204" pitchFamily="50" charset="-128"/>
                </a:rPr>
                <a:t>（懲戒の事由）</a:t>
              </a:r>
            </a:p>
            <a:p>
              <a:r>
                <a:rPr lang="ja-JP" altLang="ja-JP" sz="1000">
                  <a:latin typeface="+mn-ea"/>
                  <a:cs typeface="メイリオ" panose="020B0604030504040204" pitchFamily="50" charset="-128"/>
                </a:rPr>
                <a:t>　第△条　従業員が次のいずれかに該当するときは、</a:t>
              </a:r>
              <a:r>
                <a:rPr lang="ja-JP" altLang="en-US" sz="1000">
                  <a:latin typeface="+mn-ea"/>
                  <a:cs typeface="メイリオ" panose="020B0604030504040204" pitchFamily="50" charset="-128"/>
                </a:rPr>
                <a:t>その</a:t>
              </a:r>
              <a:r>
                <a:rPr lang="ja-JP" altLang="ja-JP" sz="1000">
                  <a:latin typeface="+mn-ea"/>
                  <a:cs typeface="メイリオ" panose="020B0604030504040204" pitchFamily="50" charset="-128"/>
                </a:rPr>
                <a:t>情状に</a:t>
              </a:r>
              <a:r>
                <a:rPr lang="ja-JP" altLang="en-US" sz="1000">
                  <a:latin typeface="+mn-ea"/>
                  <a:cs typeface="メイリオ" panose="020B0604030504040204" pitchFamily="50" charset="-128"/>
                </a:rPr>
                <a:t>より、</a:t>
              </a:r>
              <a:r>
                <a:rPr lang="ja-JP" altLang="ja-JP" sz="1000">
                  <a:latin typeface="+mn-ea"/>
                  <a:cs typeface="メイリオ" panose="020B0604030504040204" pitchFamily="50" charset="-128"/>
                </a:rPr>
                <a:t>けん責、減給</a:t>
              </a:r>
              <a:r>
                <a:rPr lang="ja-JP" altLang="en-US" sz="1000">
                  <a:latin typeface="+mn-ea"/>
                  <a:cs typeface="メイリオ" panose="020B0604030504040204" pitchFamily="50" charset="-128"/>
                </a:rPr>
                <a:t>、</a:t>
              </a:r>
              <a:r>
                <a:rPr lang="ja-JP" altLang="ja-JP" sz="1000">
                  <a:latin typeface="+mn-ea"/>
                  <a:cs typeface="メイリオ" panose="020B0604030504040204" pitchFamily="50" charset="-128"/>
                </a:rPr>
                <a:t>出勤停止</a:t>
              </a:r>
              <a:r>
                <a:rPr lang="ja-JP" altLang="en-US" sz="1000">
                  <a:latin typeface="+mn-ea"/>
                  <a:cs typeface="メイリオ" panose="020B0604030504040204" pitchFamily="50" charset="-128"/>
                </a:rPr>
                <a:t>又は降格とする</a:t>
              </a:r>
              <a:r>
                <a:rPr lang="ja-JP" altLang="ja-JP" sz="1000">
                  <a:latin typeface="+mn-ea"/>
                  <a:cs typeface="メイリオ" panose="020B0604030504040204" pitchFamily="50" charset="-128"/>
                </a:rPr>
                <a:t>。</a:t>
              </a:r>
            </a:p>
            <a:p>
              <a:r>
                <a:rPr lang="ja-JP" altLang="ja-JP" sz="1000">
                  <a:latin typeface="+mn-ea"/>
                  <a:cs typeface="メイリオ" panose="020B0604030504040204" pitchFamily="50" charset="-128"/>
                </a:rPr>
                <a:t>　</a:t>
              </a:r>
              <a:r>
                <a:rPr lang="ja-JP" altLang="en-US" sz="1000">
                  <a:latin typeface="+mn-ea"/>
                  <a:cs typeface="メイリオ" panose="020B0604030504040204" pitchFamily="50" charset="-128"/>
                </a:rPr>
                <a:t>　</a:t>
              </a:r>
              <a:r>
                <a:rPr lang="ja-JP" altLang="ja-JP" sz="1000">
                  <a:latin typeface="+mn-ea"/>
                  <a:cs typeface="メイリオ" panose="020B0604030504040204" pitchFamily="50" charset="-128"/>
                </a:rPr>
                <a:t>①～⑤　略</a:t>
              </a:r>
            </a:p>
            <a:p>
              <a:pPr lvl="0"/>
              <a:r>
                <a:rPr lang="ja-JP" altLang="en-US" sz="1000">
                  <a:latin typeface="+mn-ea"/>
                  <a:cs typeface="メイリオ" panose="020B0604030504040204" pitchFamily="50" charset="-128"/>
                </a:rPr>
                <a:t>　　⑥</a:t>
              </a:r>
              <a:r>
                <a:rPr lang="ja-JP" altLang="ja-JP" sz="1000">
                  <a:latin typeface="+mn-ea"/>
                  <a:cs typeface="メイリオ" panose="020B0604030504040204" pitchFamily="50" charset="-128"/>
                </a:rPr>
                <a:t>　第○条（服務規律）①又は②により風紀を乱したとき</a:t>
              </a:r>
            </a:p>
            <a:p>
              <a:r>
                <a:rPr lang="ja-JP" altLang="en-US" sz="1000">
                  <a:latin typeface="+mn-ea"/>
                  <a:cs typeface="メイリオ" panose="020B0604030504040204" pitchFamily="50" charset="-128"/>
                </a:rPr>
                <a:t>　</a:t>
              </a:r>
              <a:r>
                <a:rPr lang="ja-JP" altLang="ja-JP" sz="1000">
                  <a:latin typeface="+mn-ea"/>
                  <a:cs typeface="メイリオ" panose="020B0604030504040204" pitchFamily="50" charset="-128"/>
                </a:rPr>
                <a:t>２　従業員が次のいずれかに該当するときは、</a:t>
              </a:r>
              <a:r>
                <a:rPr lang="ja-JP" altLang="en-US" sz="1000">
                  <a:latin typeface="+mn-ea"/>
                  <a:cs typeface="メイリオ" panose="020B0604030504040204" pitchFamily="50" charset="-128"/>
                </a:rPr>
                <a:t>その情状により、諭旨解雇又は</a:t>
              </a:r>
              <a:r>
                <a:rPr lang="ja-JP" altLang="ja-JP" sz="1000">
                  <a:latin typeface="+mn-ea"/>
                  <a:cs typeface="メイリオ" panose="020B0604030504040204" pitchFamily="50" charset="-128"/>
                </a:rPr>
                <a:t>懲戒解雇とする。</a:t>
              </a:r>
            </a:p>
            <a:p>
              <a:r>
                <a:rPr lang="ja-JP" altLang="ja-JP" sz="1000">
                  <a:latin typeface="+mn-ea"/>
                  <a:cs typeface="メイリオ" panose="020B0604030504040204" pitchFamily="50" charset="-128"/>
                </a:rPr>
                <a:t>　</a:t>
              </a:r>
              <a:r>
                <a:rPr lang="ja-JP" altLang="en-US" sz="1000">
                  <a:latin typeface="+mn-ea"/>
                  <a:cs typeface="メイリオ" panose="020B0604030504040204" pitchFamily="50" charset="-128"/>
                </a:rPr>
                <a:t>　</a:t>
              </a:r>
              <a:r>
                <a:rPr lang="ja-JP" altLang="ja-JP" sz="1000">
                  <a:latin typeface="+mn-ea"/>
                  <a:cs typeface="メイリオ" panose="020B0604030504040204" pitchFamily="50" charset="-128"/>
                </a:rPr>
                <a:t>①～⑩　略</a:t>
              </a:r>
            </a:p>
            <a:p>
              <a:pPr marL="180975" indent="-180975"/>
              <a:r>
                <a:rPr lang="ja-JP" altLang="ja-JP" sz="1000">
                  <a:latin typeface="+mn-ea"/>
                  <a:cs typeface="メイリオ" panose="020B0604030504040204" pitchFamily="50" charset="-128"/>
                </a:rPr>
                <a:t>　</a:t>
              </a:r>
              <a:r>
                <a:rPr lang="ja-JP" altLang="en-US" sz="1000">
                  <a:latin typeface="+mn-ea"/>
                  <a:cs typeface="メイリオ" panose="020B0604030504040204" pitchFamily="50" charset="-128"/>
                </a:rPr>
                <a:t>　</a:t>
              </a:r>
              <a:r>
                <a:rPr lang="ja-JP" altLang="ja-JP" sz="1000">
                  <a:latin typeface="+mn-ea"/>
                  <a:cs typeface="メイリオ" panose="020B0604030504040204" pitchFamily="50" charset="-128"/>
                </a:rPr>
                <a:t>⑪　前項⑥により数回にわたり懲戒を受けたにもかかわらず改善の見込みがない場合、又は第○条（服務規律）</a:t>
              </a:r>
              <a:endParaRPr lang="en-US" altLang="ja-JP" sz="1000">
                <a:latin typeface="+mn-ea"/>
                <a:cs typeface="メイリオ" panose="020B0604030504040204" pitchFamily="50" charset="-128"/>
              </a:endParaRPr>
            </a:p>
            <a:p>
              <a:pPr marL="180975" indent="-180975"/>
              <a:r>
                <a:rPr lang="ja-JP" altLang="en-US" sz="1000">
                  <a:latin typeface="+mn-ea"/>
                  <a:cs typeface="メイリオ" panose="020B0604030504040204" pitchFamily="50" charset="-128"/>
                </a:rPr>
                <a:t>　　　</a:t>
              </a:r>
              <a:r>
                <a:rPr lang="ja-JP" altLang="ja-JP" sz="1000">
                  <a:latin typeface="+mn-ea"/>
                  <a:cs typeface="メイリオ" panose="020B0604030504040204" pitchFamily="50" charset="-128"/>
                </a:rPr>
                <a:t>③により風紀を乱したとき。</a:t>
              </a:r>
              <a:endParaRPr kumimoji="1" lang="ja-JP" altLang="en-US" sz="1000">
                <a:latin typeface="+mn-ea"/>
                <a:cs typeface="メイリオ" panose="020B0604030504040204" pitchFamily="50" charset="-128"/>
              </a:endParaRPr>
            </a:p>
          </p:txBody>
        </p:sp>
      </p:grpSp>
    </p:spTree>
    <p:extLst>
      <p:ext uri="{BB962C8B-B14F-4D97-AF65-F5344CB8AC3E}">
        <p14:creationId xmlns:p14="http://schemas.microsoft.com/office/powerpoint/2010/main" val="158901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360631" y="151351"/>
            <a:ext cx="6840000" cy="9239392"/>
          </a:xfrm>
          <a:custGeom>
            <a:avLst/>
            <a:gdLst>
              <a:gd name="connsiteX0" fmla="*/ 0 w 6336704"/>
              <a:gd name="connsiteY0" fmla="*/ 0 h 6447919"/>
              <a:gd name="connsiteX1" fmla="*/ 6336704 w 6336704"/>
              <a:gd name="connsiteY1" fmla="*/ 0 h 6447919"/>
              <a:gd name="connsiteX2" fmla="*/ 6336704 w 6336704"/>
              <a:gd name="connsiteY2" fmla="*/ 6447919 h 6447919"/>
              <a:gd name="connsiteX3" fmla="*/ 0 w 6336704"/>
              <a:gd name="connsiteY3" fmla="*/ 6447919 h 6447919"/>
              <a:gd name="connsiteX4" fmla="*/ 0 w 6336704"/>
              <a:gd name="connsiteY4" fmla="*/ 0 h 6447919"/>
              <a:gd name="connsiteX0" fmla="*/ 0 w 6336704"/>
              <a:gd name="connsiteY0" fmla="*/ 0 h 6447919"/>
              <a:gd name="connsiteX1" fmla="*/ 6336704 w 6336704"/>
              <a:gd name="connsiteY1" fmla="*/ 0 h 6447919"/>
              <a:gd name="connsiteX2" fmla="*/ 6336704 w 6336704"/>
              <a:gd name="connsiteY2" fmla="*/ 6447919 h 6447919"/>
              <a:gd name="connsiteX3" fmla="*/ 10633 w 6336704"/>
              <a:gd name="connsiteY3" fmla="*/ 6267166 h 6447919"/>
              <a:gd name="connsiteX4" fmla="*/ 0 w 6336704"/>
              <a:gd name="connsiteY4" fmla="*/ 0 h 6447919"/>
              <a:gd name="connsiteX0" fmla="*/ 0 w 6336704"/>
              <a:gd name="connsiteY0" fmla="*/ 0 h 6299063"/>
              <a:gd name="connsiteX1" fmla="*/ 6336704 w 6336704"/>
              <a:gd name="connsiteY1" fmla="*/ 0 h 6299063"/>
              <a:gd name="connsiteX2" fmla="*/ 6336704 w 6336704"/>
              <a:gd name="connsiteY2" fmla="*/ 6299063 h 6299063"/>
              <a:gd name="connsiteX3" fmla="*/ 10633 w 6336704"/>
              <a:gd name="connsiteY3" fmla="*/ 6267166 h 6299063"/>
              <a:gd name="connsiteX4" fmla="*/ 0 w 6336704"/>
              <a:gd name="connsiteY4" fmla="*/ 0 h 6299063"/>
              <a:gd name="connsiteX0" fmla="*/ 0 w 6347337"/>
              <a:gd name="connsiteY0" fmla="*/ 0 h 6267166"/>
              <a:gd name="connsiteX1" fmla="*/ 6336704 w 6347337"/>
              <a:gd name="connsiteY1" fmla="*/ 0 h 6267166"/>
              <a:gd name="connsiteX2" fmla="*/ 6347337 w 6347337"/>
              <a:gd name="connsiteY2" fmla="*/ 6267165 h 6267166"/>
              <a:gd name="connsiteX3" fmla="*/ 10633 w 6347337"/>
              <a:gd name="connsiteY3" fmla="*/ 6267166 h 6267166"/>
              <a:gd name="connsiteX4" fmla="*/ 0 w 6347337"/>
              <a:gd name="connsiteY4" fmla="*/ 0 h 62671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47337" h="6267166">
                <a:moveTo>
                  <a:pt x="0" y="0"/>
                </a:moveTo>
                <a:lnTo>
                  <a:pt x="6336704" y="0"/>
                </a:lnTo>
                <a:cubicBezTo>
                  <a:pt x="6340248" y="2089055"/>
                  <a:pt x="6343793" y="4178110"/>
                  <a:pt x="6347337" y="6267165"/>
                </a:cubicBezTo>
                <a:lnTo>
                  <a:pt x="10633" y="6267166"/>
                </a:lnTo>
                <a:cubicBezTo>
                  <a:pt x="7089" y="4178111"/>
                  <a:pt x="3544" y="2089055"/>
                  <a:pt x="0" y="0"/>
                </a:cubicBezTo>
                <a:close/>
              </a:path>
            </a:pathLst>
          </a:custGeom>
          <a:noFill/>
          <a:ln>
            <a:solidFill>
              <a:srgbClr val="000000"/>
            </a:solidFill>
          </a:ln>
        </p:spPr>
        <p:txBody>
          <a:bodyPr wrap="square" rtlCol="0">
            <a:noAutofit/>
          </a:bodyPr>
          <a:lstStyle/>
          <a:p>
            <a:pPr algn="r"/>
            <a:r>
              <a:rPr lang="ja-JP" altLang="ja-JP" sz="1000">
                <a:latin typeface="+mn-ea"/>
              </a:rPr>
              <a:t>○年○月○日</a:t>
            </a:r>
          </a:p>
          <a:p>
            <a:pPr algn="ctr"/>
            <a:r>
              <a:rPr lang="ja-JP" altLang="ja-JP" sz="1200">
                <a:latin typeface="+mn-ea"/>
              </a:rPr>
              <a:t>ハラスメントは許しません！！</a:t>
            </a:r>
          </a:p>
          <a:p>
            <a:pPr algn="r"/>
            <a:r>
              <a:rPr lang="ja-JP" altLang="ja-JP" sz="1000">
                <a:latin typeface="+mn-ea"/>
              </a:rPr>
              <a:t>株式会社○○○　代表取締役社長○○○</a:t>
            </a:r>
          </a:p>
          <a:p>
            <a:r>
              <a:rPr lang="en-US" altLang="ja-JP" sz="1000">
                <a:latin typeface="+mn-ea"/>
              </a:rPr>
              <a:t> </a:t>
            </a:r>
            <a:endParaRPr lang="ja-JP" altLang="ja-JP" sz="1000">
              <a:latin typeface="+mn-ea"/>
            </a:endParaRPr>
          </a:p>
          <a:p>
            <a:pPr marL="88900" indent="-88900"/>
            <a:r>
              <a:rPr lang="ja-JP" altLang="ja-JP" sz="1000">
                <a:latin typeface="+mn-ea"/>
              </a:rPr>
              <a:t>１</a:t>
            </a:r>
            <a:r>
              <a:rPr lang="en-US" altLang="ja-JP" sz="1000">
                <a:latin typeface="+mn-ea"/>
              </a:rPr>
              <a:t>   </a:t>
            </a:r>
            <a:r>
              <a:rPr lang="ja-JP" altLang="ja-JP" sz="1000">
                <a:latin typeface="+mn-ea"/>
              </a:rPr>
              <a:t>ハラスメントは、</a:t>
            </a:r>
            <a:r>
              <a:rPr lang="ja-JP" altLang="en-US" sz="1000">
                <a:latin typeface="+mn-ea"/>
              </a:rPr>
              <a:t>従業員や求職者等</a:t>
            </a:r>
            <a:r>
              <a:rPr lang="ja-JP" altLang="ja-JP" sz="1000">
                <a:latin typeface="+mn-ea"/>
              </a:rPr>
              <a:t>の個人としての尊厳を不当に傷つける社会的に許されない行為であるとともに、</a:t>
            </a:r>
            <a:r>
              <a:rPr lang="ja-JP" altLang="en-US" sz="1000">
                <a:latin typeface="+mn-ea"/>
              </a:rPr>
              <a:t>従業員</a:t>
            </a:r>
            <a:r>
              <a:rPr lang="ja-JP" altLang="ja-JP" sz="1000">
                <a:latin typeface="+mn-ea"/>
              </a:rPr>
              <a:t>の能力の有効な発揮を妨げ、</a:t>
            </a:r>
            <a:r>
              <a:rPr lang="ja-JP" altLang="en-US" sz="1000">
                <a:latin typeface="+mn-ea"/>
              </a:rPr>
              <a:t>求職者等の求職活動等を阻害し、</a:t>
            </a:r>
            <a:r>
              <a:rPr lang="ja-JP" altLang="ja-JP" sz="1000">
                <a:latin typeface="+mn-ea"/>
              </a:rPr>
              <a:t>また、会社にとっても職場秩序や業務の遂行を阻害し、社会的評価に影響を与える問題です。</a:t>
            </a:r>
          </a:p>
          <a:p>
            <a:pPr marL="92075" indent="-92075"/>
            <a:r>
              <a:rPr lang="ja-JP" altLang="en-US" sz="1000">
                <a:latin typeface="+mn-ea"/>
              </a:rPr>
              <a:t>　　 </a:t>
            </a:r>
            <a:r>
              <a:rPr lang="ja-JP" altLang="ja-JP" sz="1000">
                <a:latin typeface="+mn-ea"/>
              </a:rPr>
              <a:t>性別役割分担意識に基づく言動は、セクシュアルハラスメントの発生の原因や背景となることがあり</a:t>
            </a:r>
            <a:r>
              <a:rPr lang="ja-JP" altLang="en-US" sz="1000">
                <a:latin typeface="+mn-ea"/>
              </a:rPr>
              <a:t>、また、</a:t>
            </a:r>
            <a:r>
              <a:rPr lang="ja-JP" altLang="ja-JP" sz="1000">
                <a:latin typeface="+mn-ea"/>
              </a:rPr>
              <a:t>妊娠・出産</a:t>
            </a:r>
            <a:r>
              <a:rPr lang="ja-JP" altLang="en-US" sz="1000">
                <a:latin typeface="+mn-ea"/>
              </a:rPr>
              <a:t>等、</a:t>
            </a:r>
            <a:r>
              <a:rPr lang="ja-JP" altLang="ja-JP" sz="1000">
                <a:latin typeface="+mn-ea"/>
              </a:rPr>
              <a:t>育児</a:t>
            </a:r>
            <a:r>
              <a:rPr lang="ja-JP" altLang="en-US" sz="1000">
                <a:latin typeface="+mn-ea"/>
              </a:rPr>
              <a:t>・介護</a:t>
            </a:r>
            <a:r>
              <a:rPr lang="ja-JP" altLang="ja-JP" sz="1000">
                <a:latin typeface="+mn-ea"/>
              </a:rPr>
              <a:t>休業等に関する否定的な言動は、妊娠・出産等に関するハラスメント</a:t>
            </a:r>
            <a:r>
              <a:rPr lang="ja-JP" altLang="en-US" sz="1000">
                <a:latin typeface="+mn-ea"/>
              </a:rPr>
              <a:t>、</a:t>
            </a:r>
            <a:r>
              <a:rPr lang="ja-JP" altLang="ja-JP" sz="1000">
                <a:latin typeface="+mn-ea"/>
              </a:rPr>
              <a:t>育児</a:t>
            </a:r>
            <a:r>
              <a:rPr lang="ja-JP" altLang="en-US" sz="1000">
                <a:latin typeface="+mn-ea"/>
              </a:rPr>
              <a:t>・介護</a:t>
            </a:r>
            <a:r>
              <a:rPr lang="ja-JP" altLang="ja-JP" sz="1000">
                <a:latin typeface="+mn-ea"/>
              </a:rPr>
              <a:t>休業等に関するハラスメントの発生の原因や背景になることがあります。このような言動を行わないよう注意しましょう。</a:t>
            </a:r>
            <a:r>
              <a:rPr lang="ja-JP" altLang="en-US" sz="1000">
                <a:latin typeface="ＭＳ ゴシック" panose="020B0609070205080204" pitchFamily="49" charset="-128"/>
                <a:ea typeface="ＭＳ ゴシック" panose="020B0609070205080204" pitchFamily="49" charset="-128"/>
              </a:rPr>
              <a:t>また、</a:t>
            </a:r>
            <a:r>
              <a:rPr lang="ja-JP" altLang="en-US" sz="1000">
                <a:latin typeface="ＭＳ ゴシック" panose="020B0609070205080204" pitchFamily="49" charset="-128"/>
                <a:ea typeface="ＭＳ ゴシック" panose="020B0609070205080204" pitchFamily="49" charset="-128"/>
                <a:cs typeface="メイリオ" panose="020B0604030504040204" pitchFamily="50" charset="-128"/>
              </a:rPr>
              <a:t>パワーハラスメントの発生の原因や背景には、</a:t>
            </a:r>
            <a:r>
              <a:rPr lang="ja-JP" altLang="en-US" sz="1000">
                <a:latin typeface="+mn-ea"/>
              </a:rPr>
              <a:t>従業員</a:t>
            </a:r>
            <a:r>
              <a:rPr lang="ja-JP" altLang="en-US" sz="1000">
                <a:latin typeface="ＭＳ ゴシック" panose="020B0609070205080204" pitchFamily="49" charset="-128"/>
                <a:ea typeface="ＭＳ ゴシック" panose="020B0609070205080204" pitchFamily="49" charset="-128"/>
                <a:cs typeface="メイリオ" panose="020B0604030504040204" pitchFamily="50" charset="-128"/>
              </a:rPr>
              <a:t>同士のコミュニケーションの希薄化等の職場環境の問題があると考えられますので、職場環境の改善に努めましょう。</a:t>
            </a:r>
            <a:endParaRPr lang="en-US" altLang="ja-JP" sz="1000">
              <a:latin typeface="ＭＳ ゴシック" panose="020B0609070205080204" pitchFamily="49" charset="-128"/>
              <a:ea typeface="ＭＳ ゴシック" panose="020B0609070205080204" pitchFamily="49" charset="-128"/>
            </a:endParaRPr>
          </a:p>
          <a:p>
            <a:r>
              <a:rPr lang="en-US" altLang="ja-JP" sz="1000">
                <a:latin typeface="+mn-ea"/>
              </a:rPr>
              <a:t> </a:t>
            </a:r>
            <a:endParaRPr lang="ja-JP" altLang="ja-JP" sz="1000">
              <a:latin typeface="+mn-ea"/>
            </a:endParaRPr>
          </a:p>
          <a:p>
            <a:pPr marL="92075" indent="-92075">
              <a:spcAft>
                <a:spcPts val="600"/>
              </a:spcAft>
            </a:pPr>
            <a:r>
              <a:rPr lang="ja-JP" altLang="ja-JP" sz="1000">
                <a:latin typeface="+mn-ea"/>
              </a:rPr>
              <a:t>２</a:t>
            </a:r>
            <a:r>
              <a:rPr lang="en-US" altLang="ja-JP" sz="1000">
                <a:latin typeface="+mn-ea"/>
              </a:rPr>
              <a:t>   </a:t>
            </a:r>
            <a:r>
              <a:rPr lang="ja-JP" altLang="ja-JP" sz="1000">
                <a:latin typeface="+mn-ea"/>
              </a:rPr>
              <a:t>我が社は下記のハラスメント行為を許しません。</a:t>
            </a:r>
            <a:r>
              <a:rPr lang="ja-JP" altLang="en-US" sz="1000">
                <a:latin typeface="+mn-ea"/>
              </a:rPr>
              <a:t>また、我が社の従業員以外の者に対しても、これに類する行為を行ってはなりません。　（なお、以下のパワーハラスメントについては、優越的な関係を背景として行われたものであることが前提です。）</a:t>
            </a:r>
            <a:endParaRPr lang="ja-JP" altLang="ja-JP" sz="1000">
              <a:latin typeface="+mn-ea"/>
            </a:endParaRPr>
          </a:p>
          <a:p>
            <a:r>
              <a:rPr lang="ja-JP" altLang="ja-JP" sz="1000">
                <a:latin typeface="+mn-ea"/>
              </a:rPr>
              <a:t>　 「就業規則第○条①他人に不快な思いをさせ、会社の秩序、風紀を乱す行為」とは、次のとおりです。</a:t>
            </a:r>
            <a:endParaRPr lang="en-US" altLang="ja-JP" sz="1000">
              <a:latin typeface="+mn-ea"/>
            </a:endParaRPr>
          </a:p>
          <a:p>
            <a:pPr marL="88900"/>
            <a:r>
              <a:rPr lang="en-US" altLang="ja-JP" sz="1000">
                <a:latin typeface="+mn-ea"/>
              </a:rPr>
              <a:t>【</a:t>
            </a:r>
            <a:r>
              <a:rPr lang="ja-JP" altLang="ja-JP" sz="1000">
                <a:latin typeface="+mn-ea"/>
              </a:rPr>
              <a:t>パワーハラスメント</a:t>
            </a:r>
            <a:r>
              <a:rPr lang="en-US" altLang="ja-JP" sz="1000">
                <a:latin typeface="+mn-ea"/>
              </a:rPr>
              <a:t>】</a:t>
            </a:r>
          </a:p>
          <a:p>
            <a:pPr marL="88900"/>
            <a:r>
              <a:rPr lang="ja-JP" altLang="en-US" sz="1000">
                <a:latin typeface="+mn-ea"/>
              </a:rPr>
              <a:t>①</a:t>
            </a:r>
            <a:r>
              <a:rPr lang="ja-JP" altLang="ja-JP" sz="1000">
                <a:latin typeface="+mn-ea"/>
              </a:rPr>
              <a:t>隔離・仲間外し・無視等人間関係からの切り離しを行うこと</a:t>
            </a:r>
            <a:endParaRPr lang="en-US" altLang="ja-JP" sz="1000">
              <a:latin typeface="+mn-ea"/>
            </a:endParaRPr>
          </a:p>
          <a:p>
            <a:pPr marL="88900"/>
            <a:r>
              <a:rPr lang="ja-JP" altLang="en-US" sz="1000">
                <a:latin typeface="+mn-ea"/>
              </a:rPr>
              <a:t>②</a:t>
            </a:r>
            <a:r>
              <a:rPr lang="ja-JP" altLang="ja-JP" sz="1000">
                <a:latin typeface="+mn-ea"/>
              </a:rPr>
              <a:t>私的なことに過度に立ち入ること</a:t>
            </a:r>
          </a:p>
          <a:p>
            <a:pPr marL="88900"/>
            <a:r>
              <a:rPr lang="en-US" altLang="ja-JP" sz="1000">
                <a:latin typeface="+mn-ea"/>
              </a:rPr>
              <a:t>【</a:t>
            </a:r>
            <a:r>
              <a:rPr lang="ja-JP" altLang="ja-JP" sz="1000">
                <a:latin typeface="+mn-ea"/>
              </a:rPr>
              <a:t>セクシュアルハラスメント</a:t>
            </a:r>
            <a:r>
              <a:rPr lang="ja-JP" altLang="en-US" sz="1000">
                <a:latin typeface="+mn-ea"/>
              </a:rPr>
              <a:t>及び求職者等に対するセクシュアルハラスメント</a:t>
            </a:r>
            <a:r>
              <a:rPr lang="en-US" altLang="ja-JP" sz="1000">
                <a:latin typeface="+mn-ea"/>
              </a:rPr>
              <a:t>】</a:t>
            </a:r>
          </a:p>
          <a:p>
            <a:pPr marL="88900"/>
            <a:r>
              <a:rPr lang="ja-JP" altLang="en-US" sz="1000">
                <a:latin typeface="+mn-ea"/>
              </a:rPr>
              <a:t>③</a:t>
            </a:r>
            <a:r>
              <a:rPr lang="ja-JP" altLang="ja-JP" sz="1000">
                <a:latin typeface="+mn-ea"/>
              </a:rPr>
              <a:t>性的な冗談、からかい、質問</a:t>
            </a:r>
            <a:endParaRPr lang="en-US" altLang="ja-JP" sz="1000">
              <a:latin typeface="+mn-ea"/>
            </a:endParaRPr>
          </a:p>
          <a:p>
            <a:pPr marL="88900"/>
            <a:r>
              <a:rPr lang="ja-JP" altLang="en-US" sz="1000">
                <a:latin typeface="+mn-ea"/>
              </a:rPr>
              <a:t>④</a:t>
            </a:r>
            <a:r>
              <a:rPr lang="ja-JP" altLang="ja-JP" sz="1000">
                <a:latin typeface="+mn-ea"/>
              </a:rPr>
              <a:t>わいせつ図画の閲覧、配付、掲示</a:t>
            </a:r>
            <a:endParaRPr lang="en-US" altLang="ja-JP" sz="1000">
              <a:latin typeface="+mn-ea"/>
            </a:endParaRPr>
          </a:p>
          <a:p>
            <a:pPr marL="88900"/>
            <a:r>
              <a:rPr lang="ja-JP" altLang="en-US" sz="1000">
                <a:latin typeface="+mn-ea"/>
              </a:rPr>
              <a:t>⑤</a:t>
            </a:r>
            <a:r>
              <a:rPr lang="ja-JP" altLang="ja-JP" sz="1000">
                <a:latin typeface="+mn-ea"/>
              </a:rPr>
              <a:t>その他、他人に不快感を与える性的な言動</a:t>
            </a:r>
            <a:endParaRPr lang="en-US" altLang="ja-JP" sz="1000">
              <a:latin typeface="+mn-ea"/>
            </a:endParaRPr>
          </a:p>
          <a:p>
            <a:pPr marL="88900"/>
            <a:r>
              <a:rPr lang="en-US" altLang="ja-JP" sz="1000">
                <a:latin typeface="+mn-ea"/>
              </a:rPr>
              <a:t>【</a:t>
            </a:r>
            <a:r>
              <a:rPr lang="ja-JP" altLang="ja-JP" sz="1000">
                <a:latin typeface="+mn-ea"/>
              </a:rPr>
              <a:t>妊娠・出産等に関するハラスメント</a:t>
            </a:r>
            <a:r>
              <a:rPr lang="ja-JP" altLang="en-US" sz="1000">
                <a:latin typeface="+mn-ea"/>
              </a:rPr>
              <a:t>、</a:t>
            </a:r>
            <a:r>
              <a:rPr lang="ja-JP" altLang="ja-JP" sz="1000">
                <a:latin typeface="+mn-ea"/>
              </a:rPr>
              <a:t>育児・介護休業等に関するハラスメント</a:t>
            </a:r>
            <a:r>
              <a:rPr lang="en-US" altLang="ja-JP" sz="1000">
                <a:latin typeface="+mn-ea"/>
              </a:rPr>
              <a:t>】</a:t>
            </a:r>
          </a:p>
          <a:p>
            <a:pPr marL="88900"/>
            <a:r>
              <a:rPr lang="ja-JP" altLang="en-US" sz="1000">
                <a:latin typeface="+mn-ea"/>
              </a:rPr>
              <a:t>⑥</a:t>
            </a:r>
            <a:r>
              <a:rPr lang="ja-JP" altLang="ja-JP" sz="1000">
                <a:latin typeface="+mn-ea"/>
              </a:rPr>
              <a:t>部下又</a:t>
            </a:r>
            <a:r>
              <a:rPr lang="ja-JP" altLang="en-US" sz="1000">
                <a:latin typeface="+mn-ea"/>
              </a:rPr>
              <a:t>は</a:t>
            </a:r>
            <a:r>
              <a:rPr lang="ja-JP" altLang="ja-JP" sz="1000">
                <a:latin typeface="+mn-ea"/>
              </a:rPr>
              <a:t>同僚</a:t>
            </a:r>
            <a:r>
              <a:rPr lang="ja-JP" altLang="en-US" sz="1000">
                <a:latin typeface="+mn-ea"/>
              </a:rPr>
              <a:t>が</a:t>
            </a:r>
            <a:r>
              <a:rPr lang="ja-JP" altLang="ja-JP" sz="1000">
                <a:latin typeface="+mn-ea"/>
              </a:rPr>
              <a:t>妊娠・出産、育児･介護に関する制度や措置</a:t>
            </a:r>
            <a:r>
              <a:rPr lang="ja-JP" altLang="en-US" sz="1000">
                <a:latin typeface="+mn-ea"/>
              </a:rPr>
              <a:t>を</a:t>
            </a:r>
            <a:r>
              <a:rPr lang="ja-JP" altLang="ja-JP" sz="1000">
                <a:latin typeface="+mn-ea"/>
              </a:rPr>
              <a:t>利用</a:t>
            </a:r>
            <a:r>
              <a:rPr lang="ja-JP" altLang="en-US" sz="1000">
                <a:latin typeface="+mn-ea"/>
              </a:rPr>
              <a:t>すること</a:t>
            </a:r>
            <a:r>
              <a:rPr lang="ja-JP" altLang="ja-JP" sz="1000">
                <a:latin typeface="+mn-ea"/>
              </a:rPr>
              <a:t>を阻害する言動</a:t>
            </a:r>
            <a:endParaRPr lang="en-US" altLang="ja-JP" sz="1000">
              <a:latin typeface="+mn-ea"/>
            </a:endParaRPr>
          </a:p>
          <a:p>
            <a:pPr marL="88900"/>
            <a:r>
              <a:rPr lang="ja-JP" altLang="en-US" sz="1000">
                <a:latin typeface="+mn-ea"/>
              </a:rPr>
              <a:t>⑦</a:t>
            </a:r>
            <a:r>
              <a:rPr lang="ja-JP" altLang="ja-JP" sz="1000">
                <a:latin typeface="+mn-ea"/>
              </a:rPr>
              <a:t>部下又は同僚が妊娠・出産、育児･介護に関する制度や措置を利用したことによる嫌がらせ等</a:t>
            </a:r>
            <a:endParaRPr lang="en-US" altLang="ja-JP" sz="1000">
              <a:latin typeface="+mn-ea"/>
            </a:endParaRPr>
          </a:p>
          <a:p>
            <a:pPr marL="88900"/>
            <a:r>
              <a:rPr lang="ja-JP" altLang="en-US" sz="1000">
                <a:latin typeface="+mn-ea"/>
              </a:rPr>
              <a:t>⑧</a:t>
            </a:r>
            <a:r>
              <a:rPr lang="ja-JP" altLang="ja-JP" sz="1000">
                <a:latin typeface="+mn-ea"/>
              </a:rPr>
              <a:t>部下又は同僚が妊娠・出産等したことによる嫌がらせ等</a:t>
            </a:r>
            <a:endParaRPr lang="en-US" altLang="ja-JP" sz="1000">
              <a:latin typeface="+mn-ea"/>
            </a:endParaRPr>
          </a:p>
          <a:p>
            <a:pPr marL="88900"/>
            <a:endParaRPr lang="ja-JP" altLang="ja-JP" sz="1000">
              <a:latin typeface="+mn-ea"/>
            </a:endParaRPr>
          </a:p>
          <a:p>
            <a:pPr marL="88900"/>
            <a:r>
              <a:rPr lang="ja-JP" altLang="ja-JP" sz="1000">
                <a:latin typeface="+mn-ea"/>
              </a:rPr>
              <a:t>「就業規則第○条②他人の人権を侵害したり、業務を妨害したり、退職を強要する行為」とは</a:t>
            </a:r>
            <a:r>
              <a:rPr lang="ja-JP" altLang="en-US" sz="1000">
                <a:latin typeface="+mn-ea"/>
              </a:rPr>
              <a:t>、</a:t>
            </a:r>
            <a:r>
              <a:rPr lang="ja-JP" altLang="ja-JP" sz="1000">
                <a:latin typeface="+mn-ea"/>
              </a:rPr>
              <a:t>次のとおりです。</a:t>
            </a:r>
            <a:endParaRPr lang="en-US" altLang="ja-JP" sz="1000">
              <a:latin typeface="+mn-ea"/>
            </a:endParaRPr>
          </a:p>
          <a:p>
            <a:pPr marL="88900"/>
            <a:r>
              <a:rPr lang="en-US" altLang="ja-JP" sz="1000">
                <a:latin typeface="+mn-ea"/>
              </a:rPr>
              <a:t>【</a:t>
            </a:r>
            <a:r>
              <a:rPr lang="ja-JP" altLang="ja-JP" sz="1000">
                <a:latin typeface="+mn-ea"/>
              </a:rPr>
              <a:t>パワーハラスメント</a:t>
            </a:r>
            <a:r>
              <a:rPr lang="en-US" altLang="ja-JP" sz="1000">
                <a:latin typeface="+mn-ea"/>
              </a:rPr>
              <a:t>】</a:t>
            </a:r>
            <a:endParaRPr lang="en-US" altLang="ja-JP" sz="1000">
              <a:latin typeface="+mj-ea"/>
            </a:endParaRPr>
          </a:p>
          <a:p>
            <a:pPr marL="88900"/>
            <a:r>
              <a:rPr lang="ja-JP" altLang="en-US" sz="1050">
                <a:latin typeface="+mj-ea"/>
              </a:rPr>
              <a:t>⑨</a:t>
            </a:r>
            <a:r>
              <a:rPr lang="ja-JP" altLang="ja-JP" sz="1000">
                <a:latin typeface="+mj-ea"/>
              </a:rPr>
              <a:t>業務上明らかに不要なことや遂行不可能なことの強制、仕事の妨害を行うこと</a:t>
            </a:r>
            <a:endParaRPr lang="en-US" altLang="ja-JP" sz="1000">
              <a:latin typeface="+mj-ea"/>
            </a:endParaRPr>
          </a:p>
          <a:p>
            <a:pPr marL="88900"/>
            <a:r>
              <a:rPr lang="ja-JP" altLang="en-US" sz="1050">
                <a:latin typeface="+mj-ea"/>
              </a:rPr>
              <a:t>⑩</a:t>
            </a:r>
            <a:r>
              <a:rPr lang="ja-JP" altLang="ja-JP" sz="1000">
                <a:latin typeface="+mj-ea"/>
              </a:rPr>
              <a:t>業務上の合理性なく</a:t>
            </a:r>
            <a:r>
              <a:rPr lang="ja-JP" altLang="en-US" sz="1000">
                <a:latin typeface="+mj-ea"/>
              </a:rPr>
              <a:t>、</a:t>
            </a:r>
            <a:r>
              <a:rPr lang="ja-JP" altLang="ja-JP" sz="1000">
                <a:latin typeface="+mj-ea"/>
              </a:rPr>
              <a:t>能力や経験とかけ離れた程度の低い仕事を命じることや仕事を与えないこと</a:t>
            </a:r>
            <a:endParaRPr lang="en-US" altLang="ja-JP" sz="1000">
              <a:latin typeface="+mj-ea"/>
            </a:endParaRPr>
          </a:p>
          <a:p>
            <a:pPr marL="88900"/>
            <a:r>
              <a:rPr lang="en-US" altLang="ja-JP" sz="1000">
                <a:latin typeface="+mn-ea"/>
              </a:rPr>
              <a:t>【</a:t>
            </a:r>
            <a:r>
              <a:rPr lang="ja-JP" altLang="en-US" sz="1000">
                <a:latin typeface="+mn-ea"/>
              </a:rPr>
              <a:t>カスタマーハラスメント</a:t>
            </a:r>
            <a:r>
              <a:rPr lang="ja-JP" altLang="en-US" sz="1000">
                <a:latin typeface="ＭＳ Ｐゴシック"/>
                <a:ea typeface="ＭＳ Ｐゴシック"/>
              </a:rPr>
              <a:t>（取引先等に対するもの） </a:t>
            </a:r>
            <a:r>
              <a:rPr lang="en-US" altLang="ja-JP" sz="1000">
                <a:latin typeface="+mn-ea"/>
              </a:rPr>
              <a:t>】</a:t>
            </a:r>
          </a:p>
          <a:p>
            <a:pPr marL="88900"/>
            <a:r>
              <a:rPr lang="ja-JP" altLang="en-US" sz="1000">
                <a:latin typeface="+mn-ea"/>
              </a:rPr>
              <a:t>⑪取引先等に対する、契約内容からして相当性を欠く要求</a:t>
            </a:r>
          </a:p>
          <a:p>
            <a:pPr marL="88900"/>
            <a:r>
              <a:rPr lang="ja-JP" altLang="en-US" sz="1000">
                <a:latin typeface="+mn-ea"/>
              </a:rPr>
              <a:t>⑫取引先等に対する、精神的な攻撃（㉔に当たるものを除く）、威圧的な言動、継続的、執拗な言動、拘束的な言動</a:t>
            </a:r>
          </a:p>
          <a:p>
            <a:pPr marL="88900"/>
            <a:r>
              <a:rPr lang="en-US" altLang="ja-JP" sz="1000">
                <a:latin typeface="+mn-ea"/>
              </a:rPr>
              <a:t>【</a:t>
            </a:r>
            <a:r>
              <a:rPr lang="ja-JP" altLang="ja-JP" sz="1000">
                <a:latin typeface="+mn-ea"/>
              </a:rPr>
              <a:t>セクシュアルハラスメント</a:t>
            </a:r>
            <a:r>
              <a:rPr lang="ja-JP" altLang="en-US" sz="1000">
                <a:latin typeface="+mn-ea"/>
              </a:rPr>
              <a:t>及び求職者等に対するセクシュアルハラスメント</a:t>
            </a:r>
            <a:r>
              <a:rPr lang="en-US" altLang="ja-JP" sz="1000">
                <a:latin typeface="+mn-ea"/>
              </a:rPr>
              <a:t>】</a:t>
            </a:r>
          </a:p>
          <a:p>
            <a:pPr marL="88900"/>
            <a:r>
              <a:rPr lang="ja-JP" altLang="en-US" sz="1000">
                <a:latin typeface="+mn-ea"/>
              </a:rPr>
              <a:t>⑬</a:t>
            </a:r>
            <a:r>
              <a:rPr lang="ja-JP" altLang="ja-JP" sz="1000">
                <a:latin typeface="+mn-ea"/>
              </a:rPr>
              <a:t>性的な噂の流布</a:t>
            </a:r>
            <a:endParaRPr lang="en-US" altLang="ja-JP" sz="1000">
              <a:latin typeface="+mn-ea"/>
            </a:endParaRPr>
          </a:p>
          <a:p>
            <a:pPr marL="88900"/>
            <a:r>
              <a:rPr lang="ja-JP" altLang="en-US" sz="1000">
                <a:latin typeface="+mn-ea"/>
              </a:rPr>
              <a:t>⑭</a:t>
            </a:r>
            <a:r>
              <a:rPr lang="ja-JP" altLang="ja-JP" sz="1000">
                <a:latin typeface="+mn-ea"/>
              </a:rPr>
              <a:t>身体への不必要な接触</a:t>
            </a:r>
            <a:endParaRPr lang="en-US" altLang="ja-JP" sz="1000">
              <a:latin typeface="+mn-ea"/>
            </a:endParaRPr>
          </a:p>
          <a:p>
            <a:pPr marL="88900"/>
            <a:r>
              <a:rPr lang="ja-JP" altLang="en-US" sz="1000">
                <a:latin typeface="+mn-ea"/>
              </a:rPr>
              <a:t>⑮性的な事実関係を尋ねること</a:t>
            </a:r>
            <a:endParaRPr lang="en-US" altLang="ja-JP" sz="1000">
              <a:latin typeface="+mn-ea"/>
            </a:endParaRPr>
          </a:p>
          <a:p>
            <a:pPr marL="88900"/>
            <a:r>
              <a:rPr lang="ja-JP" altLang="en-US" sz="1000">
                <a:latin typeface="+mn-ea"/>
              </a:rPr>
              <a:t>⑯性的な関係を求めること</a:t>
            </a:r>
            <a:endParaRPr lang="en-US" altLang="ja-JP" sz="1000">
              <a:latin typeface="+mn-ea"/>
            </a:endParaRPr>
          </a:p>
          <a:p>
            <a:pPr marL="88900"/>
            <a:r>
              <a:rPr lang="ja-JP" altLang="en-US" sz="1000">
                <a:latin typeface="+mn-ea"/>
              </a:rPr>
              <a:t>⑰執拗に私的な食事やデートに誘うこと</a:t>
            </a:r>
            <a:endParaRPr lang="en-US" altLang="ja-JP" sz="1000">
              <a:latin typeface="+mn-ea"/>
            </a:endParaRPr>
          </a:p>
          <a:p>
            <a:pPr marL="203200" indent="-114300">
              <a:tabLst>
                <a:tab pos="174625" algn="l"/>
              </a:tabLst>
            </a:pPr>
            <a:r>
              <a:rPr lang="ja-JP" altLang="en-US" sz="1000">
                <a:latin typeface="+mn-ea"/>
              </a:rPr>
              <a:t>⑱</a:t>
            </a:r>
            <a:r>
              <a:rPr lang="ja-JP" altLang="ja-JP" sz="1000">
                <a:latin typeface="+mn-ea"/>
              </a:rPr>
              <a:t>性的な言動により社員等の就業意欲を低下させ、能力発揮を阻害する行為</a:t>
            </a:r>
            <a:r>
              <a:rPr lang="ja-JP" altLang="en-US" sz="1000">
                <a:latin typeface="+mn-ea"/>
              </a:rPr>
              <a:t>、もしくは、求職者等の求職活動等を阻害する行為</a:t>
            </a:r>
            <a:endParaRPr lang="en-US" altLang="ja-JP" sz="1000">
              <a:latin typeface="+mn-ea"/>
            </a:endParaRPr>
          </a:p>
          <a:p>
            <a:pPr marL="88900"/>
            <a:r>
              <a:rPr lang="en-US" altLang="ja-JP" sz="1000">
                <a:latin typeface="ＭＳ Ｐゴシック"/>
                <a:ea typeface="ＭＳ Ｐゴシック"/>
              </a:rPr>
              <a:t> </a:t>
            </a:r>
            <a:r>
              <a:rPr lang="en-US" altLang="ja-JP" sz="1000">
                <a:latin typeface="+mn-ea"/>
              </a:rPr>
              <a:t>【</a:t>
            </a:r>
            <a:r>
              <a:rPr lang="ja-JP" altLang="ja-JP" sz="1000">
                <a:latin typeface="+mn-ea"/>
              </a:rPr>
              <a:t>妊娠・出産等に関するハラスメント</a:t>
            </a:r>
            <a:r>
              <a:rPr lang="ja-JP" altLang="en-US" sz="1000">
                <a:latin typeface="+mn-ea"/>
              </a:rPr>
              <a:t>、</a:t>
            </a:r>
            <a:r>
              <a:rPr lang="ja-JP" altLang="ja-JP" sz="1000">
                <a:latin typeface="+mn-ea"/>
              </a:rPr>
              <a:t>育児・介護休業等に関するハラスメント</a:t>
            </a:r>
            <a:r>
              <a:rPr lang="en-US" altLang="ja-JP" sz="1000">
                <a:latin typeface="+mn-ea"/>
              </a:rPr>
              <a:t>】</a:t>
            </a:r>
          </a:p>
          <a:p>
            <a:pPr marL="88900"/>
            <a:r>
              <a:rPr lang="ja-JP" altLang="en-US" sz="1000">
                <a:latin typeface="+mn-ea"/>
              </a:rPr>
              <a:t>⑲</a:t>
            </a:r>
            <a:r>
              <a:rPr lang="ja-JP" altLang="ja-JP" sz="1000">
                <a:latin typeface="+mn-ea"/>
              </a:rPr>
              <a:t>部下</a:t>
            </a:r>
            <a:r>
              <a:rPr lang="ja-JP" altLang="en-US" sz="1000">
                <a:latin typeface="+mn-ea"/>
              </a:rPr>
              <a:t>の</a:t>
            </a:r>
            <a:r>
              <a:rPr lang="ja-JP" altLang="ja-JP" sz="1000">
                <a:latin typeface="+mn-ea"/>
              </a:rPr>
              <a:t>妊娠・出産、育児･介護に関する制度や措置の利用等に関し、解雇その他不利益な取扱いを示唆する行為</a:t>
            </a:r>
            <a:endParaRPr lang="en-US" altLang="ja-JP" sz="1000">
              <a:latin typeface="+mn-ea"/>
            </a:endParaRPr>
          </a:p>
          <a:p>
            <a:pPr marL="88900"/>
            <a:r>
              <a:rPr lang="ja-JP" altLang="en-US" sz="1000">
                <a:latin typeface="+mn-ea"/>
              </a:rPr>
              <a:t>⑳</a:t>
            </a:r>
            <a:r>
              <a:rPr lang="ja-JP" altLang="ja-JP" sz="1000">
                <a:latin typeface="+mn-ea"/>
              </a:rPr>
              <a:t>部下が妊娠・出産等したことにより、解雇その他不利益な取扱いを示唆する行為</a:t>
            </a:r>
          </a:p>
          <a:p>
            <a:pPr algn="just"/>
            <a:endParaRPr lang="en-US" altLang="ja-JP" sz="1000">
              <a:latin typeface="ＭＳ Ｐゴシック"/>
              <a:ea typeface="ＭＳ Ｐゴシック"/>
            </a:endParaRPr>
          </a:p>
          <a:p>
            <a:pPr algn="just"/>
            <a:r>
              <a:rPr lang="en-US" altLang="ja-JP" sz="1000">
                <a:latin typeface="ＭＳ Ｐゴシック"/>
                <a:ea typeface="ＭＳ Ｐゴシック"/>
              </a:rPr>
              <a:t>  </a:t>
            </a:r>
            <a:r>
              <a:rPr lang="ja-JP" altLang="ja-JP" sz="1000">
                <a:latin typeface="ＭＳ Ｐゴシック"/>
                <a:ea typeface="ＭＳ Ｐゴシック"/>
              </a:rPr>
              <a:t>「就業規則第○条③暴行、脅迫、傷害、賭博又はこれに類する行為及び恥辱等の行為」とは次のとおりです。</a:t>
            </a:r>
            <a:endParaRPr lang="en-US" altLang="ja-JP" sz="1000">
              <a:latin typeface="ＭＳ Ｐゴシック"/>
              <a:ea typeface="ＭＳ Ｐゴシック"/>
            </a:endParaRPr>
          </a:p>
          <a:p>
            <a:pPr marL="88900" indent="-53975" algn="just"/>
            <a:r>
              <a:rPr lang="en-US" altLang="ja-JP" sz="1000">
                <a:latin typeface="ＭＳ Ｐゴシック"/>
                <a:ea typeface="ＭＳ Ｐゴシック"/>
              </a:rPr>
              <a:t>【</a:t>
            </a:r>
            <a:r>
              <a:rPr lang="ja-JP" altLang="ja-JP" sz="1000">
                <a:latin typeface="ＭＳ Ｐゴシック"/>
                <a:ea typeface="ＭＳ Ｐゴシック"/>
              </a:rPr>
              <a:t>パワーハラスメント</a:t>
            </a:r>
            <a:r>
              <a:rPr lang="en-US" altLang="ja-JP" sz="1000">
                <a:latin typeface="ＭＳ Ｐゴシック"/>
                <a:ea typeface="ＭＳ Ｐゴシック"/>
              </a:rPr>
              <a:t>】</a:t>
            </a:r>
            <a:endParaRPr lang="ja-JP" altLang="ja-JP" sz="1000">
              <a:latin typeface="ＭＳ Ｐゴシック"/>
              <a:ea typeface="ＭＳ Ｐゴシック"/>
            </a:endParaRPr>
          </a:p>
          <a:p>
            <a:pPr marL="88900" indent="-53975" algn="just"/>
            <a:r>
              <a:rPr lang="ja-JP" altLang="en-US" sz="1000">
                <a:latin typeface="ＭＳ Ｐゴシック"/>
                <a:ea typeface="ＭＳ Ｐゴシック"/>
              </a:rPr>
              <a:t>㉑</a:t>
            </a:r>
            <a:r>
              <a:rPr lang="ja-JP" altLang="ja-JP" sz="1000">
                <a:latin typeface="ＭＳ Ｐゴシック"/>
                <a:ea typeface="ＭＳ Ｐゴシック"/>
              </a:rPr>
              <a:t>暴行・</a:t>
            </a:r>
            <a:r>
              <a:rPr lang="ja-JP" altLang="en-US" sz="1000">
                <a:latin typeface="ＭＳ Ｐゴシック"/>
                <a:ea typeface="ＭＳ Ｐゴシック"/>
              </a:rPr>
              <a:t>傷害</a:t>
            </a:r>
            <a:r>
              <a:rPr lang="ja-JP" altLang="ja-JP" sz="1000">
                <a:latin typeface="ＭＳ Ｐゴシック"/>
                <a:ea typeface="ＭＳ Ｐゴシック"/>
              </a:rPr>
              <a:t>等身体的な攻撃</a:t>
            </a:r>
          </a:p>
          <a:p>
            <a:pPr marL="88900" indent="-53975" algn="just"/>
            <a:r>
              <a:rPr lang="ja-JP" altLang="en-US" sz="1000">
                <a:latin typeface="+mn-ea"/>
              </a:rPr>
              <a:t>㉒</a:t>
            </a:r>
            <a:r>
              <a:rPr lang="ja-JP" altLang="ja-JP" sz="1000">
                <a:latin typeface="ＭＳ Ｐゴシック"/>
                <a:ea typeface="ＭＳ Ｐゴシック"/>
              </a:rPr>
              <a:t>脅迫・名誉毀損・侮辱・ひどい暴言等精神的な攻撃を行うこと</a:t>
            </a:r>
            <a:endParaRPr lang="en-US" altLang="ja-JP" sz="1000">
              <a:latin typeface="ＭＳ Ｐゴシック"/>
              <a:ea typeface="ＭＳ Ｐゴシック"/>
            </a:endParaRPr>
          </a:p>
          <a:p>
            <a:pPr marL="88900" indent="-53975" algn="just"/>
            <a:r>
              <a:rPr lang="en-US" altLang="ja-JP" sz="1000">
                <a:latin typeface="ＭＳ Ｐゴシック"/>
                <a:ea typeface="ＭＳ Ｐゴシック"/>
              </a:rPr>
              <a:t>【</a:t>
            </a:r>
            <a:r>
              <a:rPr lang="ja-JP" altLang="en-US" sz="1000">
                <a:latin typeface="ＭＳ Ｐゴシック"/>
                <a:ea typeface="ＭＳ Ｐゴシック"/>
              </a:rPr>
              <a:t>カスタマーハラスメント（取引先等に対するもの） </a:t>
            </a:r>
            <a:r>
              <a:rPr lang="en-US" altLang="ja-JP" sz="1000">
                <a:latin typeface="ＭＳ Ｐゴシック"/>
                <a:ea typeface="ＭＳ Ｐゴシック"/>
              </a:rPr>
              <a:t>】</a:t>
            </a:r>
          </a:p>
          <a:p>
            <a:pPr marL="88900" indent="-53975" algn="just"/>
            <a:r>
              <a:rPr lang="ja-JP" altLang="en-US" sz="1000">
                <a:latin typeface="+mn-ea"/>
              </a:rPr>
              <a:t>㉓取引先等に対する、身体的な攻撃（暴行、傷害等）</a:t>
            </a:r>
          </a:p>
          <a:p>
            <a:pPr marL="88900" indent="-53975" algn="just"/>
            <a:r>
              <a:rPr lang="ja-JP" altLang="en-US" sz="1000">
                <a:latin typeface="+mn-ea"/>
              </a:rPr>
              <a:t>㉔取引先等に対する、</a:t>
            </a:r>
            <a:r>
              <a:rPr lang="ja-JP" altLang="ja-JP" sz="1000">
                <a:latin typeface="ＭＳ Ｐゴシック"/>
                <a:ea typeface="ＭＳ Ｐゴシック"/>
              </a:rPr>
              <a:t>脅迫・名誉毀損・侮辱・ひどい暴言等精神的な攻撃を行うこと</a:t>
            </a:r>
            <a:endParaRPr lang="en-US" altLang="ja-JP" sz="1000">
              <a:latin typeface="ＭＳ Ｐゴシック"/>
              <a:ea typeface="ＭＳ Ｐゴシック"/>
            </a:endParaRPr>
          </a:p>
          <a:p>
            <a:pPr marL="88900" indent="-53975" algn="just"/>
            <a:r>
              <a:rPr lang="en-US" altLang="ja-JP" sz="1000">
                <a:latin typeface="ＭＳ Ｐゴシック"/>
                <a:ea typeface="ＭＳ Ｐゴシック"/>
              </a:rPr>
              <a:t>【</a:t>
            </a:r>
            <a:r>
              <a:rPr lang="ja-JP" altLang="ja-JP" sz="1000">
                <a:latin typeface="ＭＳ Ｐゴシック"/>
                <a:ea typeface="ＭＳ Ｐゴシック"/>
              </a:rPr>
              <a:t>セクシュアルハラスメント</a:t>
            </a:r>
            <a:r>
              <a:rPr lang="ja-JP" altLang="en-US" sz="1000">
                <a:latin typeface="ＭＳ Ｐゴシック"/>
                <a:ea typeface="ＭＳ Ｐゴシック"/>
              </a:rPr>
              <a:t>及び求職者等に対するセクシュアルハラスメント</a:t>
            </a:r>
            <a:r>
              <a:rPr lang="en-US" altLang="ja-JP" sz="1000">
                <a:latin typeface="ＭＳ Ｐゴシック"/>
                <a:ea typeface="ＭＳ Ｐゴシック"/>
              </a:rPr>
              <a:t>】</a:t>
            </a:r>
            <a:endParaRPr lang="ja-JP" altLang="ja-JP" sz="1000">
              <a:latin typeface="ＭＳ Ｐゴシック"/>
              <a:ea typeface="ＭＳ Ｐゴシック"/>
            </a:endParaRPr>
          </a:p>
          <a:p>
            <a:pPr marL="88900" indent="-53975" algn="just"/>
            <a:r>
              <a:rPr lang="ja-JP" altLang="en-US" sz="1000">
                <a:latin typeface="+mn-ea"/>
              </a:rPr>
              <a:t>㉕</a:t>
            </a:r>
            <a:r>
              <a:rPr lang="ja-JP" altLang="ja-JP" sz="1000">
                <a:latin typeface="ＭＳ Ｐゴシック"/>
                <a:ea typeface="ＭＳ Ｐゴシック"/>
              </a:rPr>
              <a:t>交際、性的な関係の強要</a:t>
            </a:r>
            <a:endParaRPr lang="en-US" altLang="ja-JP" sz="1000">
              <a:latin typeface="ＭＳ Ｐゴシック"/>
              <a:ea typeface="ＭＳ Ｐゴシック"/>
            </a:endParaRPr>
          </a:p>
          <a:p>
            <a:pPr marL="88900" indent="-53975" algn="just"/>
            <a:r>
              <a:rPr lang="ja-JP" altLang="en-US" sz="1000">
                <a:latin typeface="+mn-ea"/>
              </a:rPr>
              <a:t>㉖</a:t>
            </a:r>
            <a:r>
              <a:rPr lang="ja-JP" altLang="ja-JP" sz="1000">
                <a:latin typeface="+mn-ea"/>
              </a:rPr>
              <a:t>性的な言動に対して拒否等を行った部下等従業員に対する不利益取扱い</a:t>
            </a:r>
            <a:r>
              <a:rPr lang="ja-JP" altLang="en-US" sz="1000">
                <a:latin typeface="ＭＳ Ｐゴシック"/>
                <a:ea typeface="ＭＳ Ｐゴシック"/>
              </a:rPr>
              <a:t>　等</a:t>
            </a:r>
            <a:endParaRPr lang="ja-JP" altLang="ja-JP" sz="1000">
              <a:latin typeface="ＭＳ Ｐゴシック"/>
              <a:ea typeface="ＭＳ Ｐゴシック"/>
            </a:endParaRPr>
          </a:p>
          <a:p>
            <a:pPr algn="just"/>
            <a:r>
              <a:rPr lang="ja-JP" altLang="en-US" sz="1000">
                <a:latin typeface="ＭＳ Ｐゴシック"/>
                <a:ea typeface="ＭＳ Ｐゴシック"/>
              </a:rPr>
              <a:t>　　</a:t>
            </a:r>
            <a:endParaRPr lang="en-US" altLang="ja-JP" sz="1000">
              <a:latin typeface="ＭＳ Ｐゴシック"/>
              <a:ea typeface="ＭＳ Ｐゴシック"/>
            </a:endParaRPr>
          </a:p>
          <a:p>
            <a:pPr marL="88900"/>
            <a:endParaRPr lang="ja-JP" altLang="ja-JP" sz="1000">
              <a:latin typeface="+mn-ea"/>
            </a:endParaRPr>
          </a:p>
        </p:txBody>
      </p:sp>
      <p:sp>
        <p:nvSpPr>
          <p:cNvPr id="5" name="スライド番号プレースホルダー 4">
            <a:extLst>
              <a:ext uri="{FF2B5EF4-FFF2-40B4-BE49-F238E27FC236}">
                <a16:creationId xmlns:a16="http://schemas.microsoft.com/office/drawing/2014/main" id="{1D6E7FCF-6A3C-E54F-1F49-3A8D5AA8A5EB}"/>
              </a:ext>
            </a:extLst>
          </p:cNvPr>
          <p:cNvSpPr>
            <a:spLocks noGrp="1"/>
          </p:cNvSpPr>
          <p:nvPr>
            <p:ph type="sldNum" sz="quarter" idx="12"/>
          </p:nvPr>
        </p:nvSpPr>
        <p:spPr/>
        <p:txBody>
          <a:bodyPr/>
          <a:lstStyle/>
          <a:p>
            <a:fld id="{86604DDF-363C-4BAD-8C08-5C2361466C97}" type="slidenum">
              <a:rPr lang="ja-JP" altLang="en-US" smtClean="0"/>
              <a:pPr/>
              <a:t>5</a:t>
            </a:fld>
            <a:endParaRPr lang="ja-JP" altLang="en-US" dirty="0"/>
          </a:p>
        </p:txBody>
      </p:sp>
    </p:spTree>
    <p:extLst>
      <p:ext uri="{BB962C8B-B14F-4D97-AF65-F5344CB8AC3E}">
        <p14:creationId xmlns:p14="http://schemas.microsoft.com/office/powerpoint/2010/main" val="26015174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テキスト ボックス 18"/>
          <p:cNvSpPr txBox="1"/>
          <p:nvPr/>
        </p:nvSpPr>
        <p:spPr>
          <a:xfrm>
            <a:off x="360631" y="158890"/>
            <a:ext cx="6840000" cy="8651282"/>
          </a:xfrm>
          <a:prstGeom prst="rect">
            <a:avLst/>
          </a:prstGeom>
          <a:noFill/>
          <a:ln>
            <a:solidFill>
              <a:schemeClr val="tx1"/>
            </a:solidFill>
          </a:ln>
        </p:spPr>
        <p:txBody>
          <a:bodyPr wrap="square" lIns="91440" tIns="45720" rIns="91440" bIns="0" rtlCol="0" anchor="t">
            <a:normAutofit/>
          </a:bodyPr>
          <a:lstStyle/>
          <a:p>
            <a:pPr algn="just"/>
            <a:r>
              <a:rPr lang="ja-JP" altLang="ja-JP" sz="1000">
                <a:latin typeface="+mn-ea"/>
              </a:rPr>
              <a:t>３　この方針の対象は、正社員、派遣社員、パート・アルバイト等当社において働いている</a:t>
            </a:r>
            <a:r>
              <a:rPr lang="ja-JP" altLang="en-US" sz="1000">
                <a:latin typeface="+mn-ea"/>
              </a:rPr>
              <a:t>全て</a:t>
            </a:r>
            <a:r>
              <a:rPr lang="ja-JP" altLang="ja-JP" sz="1000">
                <a:latin typeface="+mn-ea"/>
              </a:rPr>
              <a:t>の</a:t>
            </a:r>
            <a:r>
              <a:rPr lang="ja-JP" altLang="en-US" sz="1000">
                <a:latin typeface="+mn-ea"/>
              </a:rPr>
              <a:t>従業員</a:t>
            </a:r>
            <a:r>
              <a:rPr lang="ja-JP" altLang="ja-JP" sz="1000">
                <a:latin typeface="+mn-ea"/>
              </a:rPr>
              <a:t>です。</a:t>
            </a:r>
            <a:endParaRPr lang="en-US" altLang="ja-JP" sz="1000">
              <a:latin typeface="+mn-ea"/>
            </a:endParaRPr>
          </a:p>
          <a:p>
            <a:pPr marL="92075" indent="-92075" algn="just"/>
            <a:r>
              <a:rPr lang="ja-JP" altLang="en-US" sz="1000">
                <a:latin typeface="ＭＳ Ｐゴシック"/>
                <a:ea typeface="ＭＳ Ｐゴシック"/>
              </a:rPr>
              <a:t>　　</a:t>
            </a:r>
            <a:r>
              <a:rPr lang="ja-JP" altLang="ja-JP" sz="1000">
                <a:latin typeface="ＭＳ Ｐゴシック"/>
                <a:ea typeface="ＭＳ Ｐゴシック"/>
              </a:rPr>
              <a:t>セクシュアルハラスメントについては、上司、同僚、顧客、取引先の社員の方等が行為者になり得るものであり、異性に対する行為だけでなく、同性に対する行為も対象となります。また、被害者の性的指向又は</a:t>
            </a:r>
            <a:r>
              <a:rPr lang="ja-JP" altLang="en-US" sz="1000">
                <a:latin typeface="ＭＳ Ｐゴシック"/>
                <a:ea typeface="ＭＳ Ｐゴシック"/>
              </a:rPr>
              <a:t>ジェンダーアイデンティティ</a:t>
            </a:r>
            <a:r>
              <a:rPr lang="ja-JP" altLang="ja-JP" sz="1000">
                <a:latin typeface="ＭＳ Ｐゴシック"/>
                <a:ea typeface="ＭＳ Ｐゴシック"/>
              </a:rPr>
              <a:t>にかかわらず、性的な言動であればセクシュアルハラスメントに該当します</a:t>
            </a:r>
            <a:r>
              <a:rPr lang="ja-JP" altLang="en-US" sz="1000">
                <a:latin typeface="ＭＳ Ｐゴシック"/>
                <a:ea typeface="ＭＳ Ｐゴシック"/>
              </a:rPr>
              <a:t>。</a:t>
            </a:r>
            <a:endParaRPr lang="ja-JP" altLang="ja-JP" sz="1000">
              <a:latin typeface="ＭＳ Ｐゴシック"/>
              <a:ea typeface="ＭＳ Ｐゴシック"/>
            </a:endParaRPr>
          </a:p>
          <a:p>
            <a:pPr marL="85725" indent="-85725" algn="just"/>
            <a:r>
              <a:rPr lang="ja-JP" altLang="ja-JP" sz="1000">
                <a:latin typeface="+mn-ea"/>
              </a:rPr>
              <a:t>　　妊娠・出産等に関するハラスメント</a:t>
            </a:r>
            <a:r>
              <a:rPr lang="ja-JP" altLang="en-US" sz="1000">
                <a:latin typeface="+mn-ea"/>
              </a:rPr>
              <a:t>、</a:t>
            </a:r>
            <a:r>
              <a:rPr lang="ja-JP" altLang="ja-JP" sz="1000">
                <a:latin typeface="+mn-ea"/>
              </a:rPr>
              <a:t>育児・介護休業等に関するハラスメントについては、妊娠・出産等をした女性</a:t>
            </a:r>
            <a:r>
              <a:rPr lang="ja-JP" altLang="en-US" sz="1000">
                <a:latin typeface="+mn-ea"/>
              </a:rPr>
              <a:t>従業員</a:t>
            </a:r>
            <a:r>
              <a:rPr lang="ja-JP" altLang="ja-JP" sz="1000">
                <a:latin typeface="+mn-ea"/>
              </a:rPr>
              <a:t>及び育児</a:t>
            </a:r>
            <a:r>
              <a:rPr lang="ja-JP" altLang="en-US" sz="1000">
                <a:latin typeface="+mn-ea"/>
              </a:rPr>
              <a:t>・介護</a:t>
            </a:r>
            <a:r>
              <a:rPr lang="ja-JP" altLang="ja-JP" sz="1000">
                <a:latin typeface="+mn-ea"/>
              </a:rPr>
              <a:t>休業等の制度を利用する男女</a:t>
            </a:r>
            <a:r>
              <a:rPr lang="ja-JP" altLang="en-US" sz="1000">
                <a:latin typeface="+mn-ea"/>
              </a:rPr>
              <a:t>従業員</a:t>
            </a:r>
            <a:r>
              <a:rPr lang="ja-JP" altLang="ja-JP" sz="1000">
                <a:latin typeface="+mn-ea"/>
              </a:rPr>
              <a:t>の上司及び同僚が行為者となり得ます。</a:t>
            </a:r>
          </a:p>
          <a:p>
            <a:pPr algn="just"/>
            <a:r>
              <a:rPr lang="ja-JP" altLang="ja-JP" sz="1000">
                <a:latin typeface="ＭＳ Ｐゴシック"/>
                <a:ea typeface="ＭＳ Ｐゴシック"/>
              </a:rPr>
              <a:t>　</a:t>
            </a:r>
            <a:r>
              <a:rPr lang="en-US" altLang="ja-JP" sz="1000">
                <a:latin typeface="ＭＳ Ｐゴシック"/>
                <a:ea typeface="ＭＳ Ｐゴシック"/>
              </a:rPr>
              <a:t> </a:t>
            </a:r>
            <a:r>
              <a:rPr lang="ja-JP" altLang="ja-JP" sz="1000">
                <a:latin typeface="ＭＳ Ｐゴシック"/>
                <a:ea typeface="ＭＳ Ｐゴシック"/>
              </a:rPr>
              <a:t>　相手の立場に立って、普段の言動を振り返り、ハラスメントのない、快適な職場を作っていきましょう。</a:t>
            </a:r>
          </a:p>
          <a:p>
            <a:pPr algn="just"/>
            <a:endParaRPr lang="ja-JP" altLang="ja-JP" sz="1000">
              <a:latin typeface="+mn-ea"/>
            </a:endParaRPr>
          </a:p>
          <a:p>
            <a:pPr algn="just"/>
            <a:r>
              <a:rPr lang="ja-JP" altLang="ja-JP" sz="1000">
                <a:latin typeface="+mn-ea"/>
              </a:rPr>
              <a:t>４　</a:t>
            </a:r>
            <a:r>
              <a:rPr lang="ja-JP" altLang="en-US" sz="1000">
                <a:latin typeface="+mn-ea"/>
              </a:rPr>
              <a:t>従業員</a:t>
            </a:r>
            <a:r>
              <a:rPr lang="ja-JP" altLang="ja-JP" sz="1000">
                <a:latin typeface="+mn-ea"/>
              </a:rPr>
              <a:t>がハラスメントを行った場合、就業規則第△条「懲戒の事由」第１項、第２項に当たることとなり、処分される</a:t>
            </a:r>
            <a:r>
              <a:rPr lang="ja-JP" altLang="ja-JP" sz="1000">
                <a:latin typeface="ＭＳ Ｐゴシック"/>
                <a:ea typeface="ＭＳ Ｐゴシック"/>
              </a:rPr>
              <a:t>ことがあります。</a:t>
            </a:r>
          </a:p>
          <a:p>
            <a:pPr algn="just"/>
            <a:r>
              <a:rPr lang="ja-JP" altLang="ja-JP" sz="1000">
                <a:latin typeface="+mn-ea"/>
              </a:rPr>
              <a:t>　　その場合、次の要素を総合的に判断し、処分を決定します。</a:t>
            </a:r>
          </a:p>
          <a:p>
            <a:pPr algn="just"/>
            <a:r>
              <a:rPr lang="ja-JP" altLang="ja-JP" sz="1000">
                <a:latin typeface="ＭＳ Ｐゴシック"/>
                <a:ea typeface="ＭＳ Ｐゴシック"/>
              </a:rPr>
              <a:t>　</a:t>
            </a:r>
            <a:r>
              <a:rPr lang="en-US" altLang="ja-JP" sz="1000">
                <a:latin typeface="ＭＳ Ｐゴシック"/>
                <a:ea typeface="ＭＳ Ｐゴシック"/>
              </a:rPr>
              <a:t>  </a:t>
            </a:r>
            <a:r>
              <a:rPr lang="ja-JP" altLang="ja-JP" sz="1000">
                <a:latin typeface="ＭＳ Ｐゴシック"/>
                <a:ea typeface="ＭＳ Ｐゴシック"/>
              </a:rPr>
              <a:t>　</a:t>
            </a:r>
            <a:r>
              <a:rPr lang="en-US" altLang="ja-JP" sz="1000">
                <a:latin typeface="ＭＳ Ｐゴシック"/>
                <a:ea typeface="ＭＳ Ｐゴシック"/>
              </a:rPr>
              <a:t> </a:t>
            </a:r>
            <a:r>
              <a:rPr lang="ja-JP" altLang="ja-JP" sz="1000">
                <a:latin typeface="ＭＳ Ｐゴシック"/>
                <a:ea typeface="ＭＳ Ｐゴシック"/>
              </a:rPr>
              <a:t>①　行為の具体的態様（時間・場所（職場か否か）・内容・程度）</a:t>
            </a:r>
          </a:p>
          <a:p>
            <a:pPr algn="just"/>
            <a:r>
              <a:rPr lang="ja-JP" altLang="ja-JP" sz="1000">
                <a:latin typeface="ＭＳ Ｐゴシック"/>
                <a:ea typeface="ＭＳ Ｐゴシック"/>
              </a:rPr>
              <a:t>　</a:t>
            </a:r>
            <a:r>
              <a:rPr lang="en-US" altLang="ja-JP" sz="1000">
                <a:latin typeface="ＭＳ Ｐゴシック"/>
                <a:ea typeface="ＭＳ Ｐゴシック"/>
              </a:rPr>
              <a:t>   </a:t>
            </a:r>
            <a:r>
              <a:rPr lang="ja-JP" altLang="ja-JP" sz="1000">
                <a:latin typeface="ＭＳ Ｐゴシック"/>
                <a:ea typeface="ＭＳ Ｐゴシック"/>
              </a:rPr>
              <a:t>　②　当事者同士の関係（職位等）</a:t>
            </a:r>
          </a:p>
          <a:p>
            <a:pPr algn="just"/>
            <a:r>
              <a:rPr lang="ja-JP" altLang="ja-JP" sz="1000">
                <a:latin typeface="ＭＳ Ｐゴシック"/>
                <a:ea typeface="ＭＳ Ｐゴシック"/>
              </a:rPr>
              <a:t>　</a:t>
            </a:r>
            <a:r>
              <a:rPr lang="en-US" altLang="ja-JP" sz="1000">
                <a:latin typeface="ＭＳ Ｐゴシック"/>
                <a:ea typeface="ＭＳ Ｐゴシック"/>
              </a:rPr>
              <a:t>   </a:t>
            </a:r>
            <a:r>
              <a:rPr lang="ja-JP" altLang="ja-JP" sz="1000">
                <a:latin typeface="ＭＳ Ｐゴシック"/>
                <a:ea typeface="ＭＳ Ｐゴシック"/>
              </a:rPr>
              <a:t>　③　被害者の対応（告訴等）・心情等</a:t>
            </a:r>
          </a:p>
          <a:p>
            <a:pPr algn="just"/>
            <a:endParaRPr lang="en-US" altLang="ja-JP" sz="1000">
              <a:latin typeface="+mn-ea"/>
            </a:endParaRPr>
          </a:p>
          <a:p>
            <a:pPr marL="85725" indent="-85725" algn="just"/>
            <a:r>
              <a:rPr lang="ja-JP" altLang="en-US" sz="1000">
                <a:latin typeface="+mn-ea"/>
              </a:rPr>
              <a:t>５　従業員は、顧客等に対し誠実かつ丁寧な対応を心がけ、商品やサービスをよく理解し、常に顧客等への対応力の向上に努める必要があります。一方で、顧客等の言動の内容が契約内容からして相当性を欠くもの、又は手段や態様が相当でなく、カスタマーハラスメントに当たる行為に対しては、従業員の人格および就業環境を守る観点から、会社として毅然とした対応を行います。従業員が安心して業務に従事できる環境を維持することは、結果として顧客に対する安定的かつ質の高いサービス提供につながるものであり、会社はこの考え方に基づき、適切な対応方針および支援体制を整備します。なお、具体的な対処内容については、「カスタマーハラスメント対応マニュアル」に定めます。</a:t>
            </a:r>
            <a:endParaRPr lang="en-US" altLang="ja-JP" sz="1000">
              <a:latin typeface="+mn-ea"/>
            </a:endParaRPr>
          </a:p>
          <a:p>
            <a:pPr algn="just"/>
            <a:endParaRPr lang="ja-JP" altLang="ja-JP" sz="1000">
              <a:latin typeface="+mn-ea"/>
            </a:endParaRPr>
          </a:p>
          <a:p>
            <a:pPr algn="just"/>
            <a:r>
              <a:rPr lang="ja-JP" altLang="en-US" sz="1000">
                <a:latin typeface="+mn-ea"/>
              </a:rPr>
              <a:t>６</a:t>
            </a:r>
            <a:r>
              <a:rPr lang="ja-JP" altLang="ja-JP" sz="1000">
                <a:latin typeface="+mn-ea"/>
              </a:rPr>
              <a:t>　相談窓口</a:t>
            </a:r>
          </a:p>
          <a:p>
            <a:pPr algn="just"/>
            <a:r>
              <a:rPr lang="en-US" altLang="ja-JP" sz="1000">
                <a:latin typeface="ＭＳ Ｐゴシック"/>
                <a:ea typeface="ＭＳ Ｐゴシック"/>
              </a:rPr>
              <a:t>     </a:t>
            </a:r>
            <a:r>
              <a:rPr lang="ja-JP" altLang="ja-JP" sz="1000">
                <a:latin typeface="ＭＳ Ｐゴシック"/>
                <a:ea typeface="ＭＳ Ｐゴシック"/>
              </a:rPr>
              <a:t>ハラスメントに関する相談（苦情を含む）窓口担当者は次の者です。電話、メールでの相談も受け付けますので、</a:t>
            </a:r>
            <a:r>
              <a:rPr lang="en-US" altLang="ja-JP" sz="1000">
                <a:latin typeface="ＭＳ Ｐゴシック"/>
                <a:ea typeface="ＭＳ Ｐゴシック"/>
              </a:rPr>
              <a:t> </a:t>
            </a:r>
            <a:r>
              <a:rPr lang="ja-JP" altLang="ja-JP" sz="1000">
                <a:latin typeface="ＭＳ Ｐゴシック"/>
                <a:ea typeface="ＭＳ Ｐゴシック"/>
              </a:rPr>
              <a:t>一人で悩まずにご相談ください。</a:t>
            </a:r>
          </a:p>
          <a:p>
            <a:pPr algn="just"/>
            <a:r>
              <a:rPr lang="en-US" altLang="ja-JP" sz="1000">
                <a:latin typeface="ＭＳ Ｐゴシック"/>
                <a:ea typeface="ＭＳ Ｐゴシック"/>
              </a:rPr>
              <a:t>     </a:t>
            </a:r>
            <a:r>
              <a:rPr lang="ja-JP" altLang="ja-JP" sz="1000">
                <a:latin typeface="ＭＳ Ｐゴシック"/>
                <a:ea typeface="ＭＳ Ｐゴシック"/>
              </a:rPr>
              <a:t>また、実際に</a:t>
            </a:r>
            <a:r>
              <a:rPr lang="ja-JP" altLang="en-US" sz="1000">
                <a:latin typeface="ＭＳ Ｐゴシック"/>
                <a:ea typeface="ＭＳ Ｐゴシック"/>
              </a:rPr>
              <a:t>ハラスメントが起こっている</a:t>
            </a:r>
            <a:r>
              <a:rPr lang="ja-JP" altLang="ja-JP" sz="1000">
                <a:latin typeface="ＭＳ Ｐゴシック"/>
                <a:ea typeface="ＭＳ Ｐゴシック"/>
              </a:rPr>
              <a:t>場合だけでなく、</a:t>
            </a:r>
            <a:r>
              <a:rPr lang="ja-JP" altLang="en-US" sz="1000">
                <a:latin typeface="ＭＳ Ｐゴシック"/>
                <a:ea typeface="ＭＳ Ｐゴシック"/>
              </a:rPr>
              <a:t>その</a:t>
            </a:r>
            <a:r>
              <a:rPr lang="ja-JP" altLang="ja-JP" sz="1000">
                <a:latin typeface="ＭＳ Ｐゴシック"/>
                <a:ea typeface="ＭＳ Ｐゴシック"/>
              </a:rPr>
              <a:t>可能性がある場合や放置すれば就業環境が悪化するおそれがある場合</a:t>
            </a:r>
            <a:r>
              <a:rPr lang="ja-JP" altLang="en-US" sz="1000">
                <a:latin typeface="ＭＳ Ｐゴシック"/>
                <a:ea typeface="ＭＳ Ｐゴシック"/>
              </a:rPr>
              <a:t>、ハラスメント</a:t>
            </a:r>
            <a:r>
              <a:rPr lang="ja-JP" altLang="ja-JP" sz="1000">
                <a:latin typeface="ＭＳ Ｐゴシック"/>
                <a:ea typeface="ＭＳ Ｐゴシック"/>
              </a:rPr>
              <a:t>に当たるかどうか微妙な場合も含め、広く相談に対応し、事案に対処します。</a:t>
            </a:r>
            <a:endParaRPr lang="en-US" altLang="ja-JP" sz="1000">
              <a:latin typeface="ＭＳ Ｐゴシック"/>
              <a:ea typeface="ＭＳ Ｐゴシック"/>
            </a:endParaRPr>
          </a:p>
          <a:p>
            <a:pPr marL="177800" algn="just"/>
            <a:r>
              <a:rPr lang="en-US" altLang="ja-JP" sz="1000">
                <a:latin typeface="+mn-ea"/>
              </a:rPr>
              <a:t>【</a:t>
            </a:r>
            <a:r>
              <a:rPr lang="ja-JP" altLang="en-US" sz="1000">
                <a:latin typeface="+mn-ea"/>
              </a:rPr>
              <a:t>ハラスメント相談窓口</a:t>
            </a:r>
            <a:r>
              <a:rPr lang="en-US" altLang="ja-JP" sz="1000">
                <a:latin typeface="+mn-ea"/>
              </a:rPr>
              <a:t>】</a:t>
            </a:r>
            <a:r>
              <a:rPr lang="ja-JP" altLang="en-US" sz="1000">
                <a:latin typeface="+mn-ea"/>
              </a:rPr>
              <a:t> （注１）</a:t>
            </a:r>
            <a:endParaRPr lang="en-US" altLang="ja-JP" sz="1000">
              <a:latin typeface="+mn-ea"/>
            </a:endParaRPr>
          </a:p>
          <a:p>
            <a:pPr marL="177800" algn="just"/>
            <a:r>
              <a:rPr lang="ja-JP" altLang="en-US" sz="1000">
                <a:latin typeface="ＭＳ Ｐゴシック"/>
                <a:ea typeface="ＭＳ Ｐゴシック"/>
              </a:rPr>
              <a:t>本社</a:t>
            </a:r>
            <a:r>
              <a:rPr lang="en-US" altLang="ja-JP" sz="1000">
                <a:latin typeface="ＭＳ Ｐゴシック"/>
                <a:ea typeface="ＭＳ Ｐゴシック"/>
              </a:rPr>
              <a:t>   </a:t>
            </a:r>
            <a:r>
              <a:rPr lang="ja-JP" altLang="ja-JP" sz="1000">
                <a:latin typeface="ＭＳ Ｐゴシック"/>
                <a:ea typeface="ＭＳ Ｐゴシック"/>
              </a:rPr>
              <a:t>○○課　○○○（内線○○、メールアドレス○○○）（女性）</a:t>
            </a:r>
            <a:r>
              <a:rPr lang="en-US" altLang="ja-JP" sz="1000">
                <a:latin typeface="ＭＳ Ｐゴシック"/>
                <a:ea typeface="ＭＳ Ｐゴシック"/>
              </a:rPr>
              <a:t>    </a:t>
            </a:r>
          </a:p>
          <a:p>
            <a:pPr marL="177800" algn="just"/>
            <a:r>
              <a:rPr lang="en-US" altLang="ja-JP" sz="1000">
                <a:latin typeface="ＭＳ Ｐゴシック"/>
                <a:ea typeface="ＭＳ Ｐゴシック"/>
              </a:rPr>
              <a:t>          </a:t>
            </a:r>
            <a:r>
              <a:rPr lang="ja-JP" altLang="ja-JP" sz="1000">
                <a:latin typeface="ＭＳ Ｐゴシック"/>
                <a:ea typeface="ＭＳ Ｐゴシック"/>
              </a:rPr>
              <a:t>△△課　△△△（内線△△、メールアドレス△△△）（男性）</a:t>
            </a:r>
          </a:p>
          <a:p>
            <a:pPr marL="177800" algn="just"/>
            <a:r>
              <a:rPr lang="en-US" altLang="ja-JP" sz="1000">
                <a:latin typeface="ＭＳ Ｐゴシック"/>
                <a:ea typeface="ＭＳ Ｐゴシック"/>
              </a:rPr>
              <a:t>          </a:t>
            </a:r>
            <a:r>
              <a:rPr lang="ja-JP" altLang="ja-JP" sz="1000">
                <a:latin typeface="ＭＳ Ｐゴシック"/>
                <a:ea typeface="ＭＳ Ｐゴシック"/>
              </a:rPr>
              <a:t>××外部相談窓口　（電話××、メールアドレス×××）</a:t>
            </a:r>
            <a:endParaRPr lang="en-US" altLang="ja-JP" sz="1000">
              <a:latin typeface="ＭＳ Ｐゴシック"/>
              <a:ea typeface="ＭＳ Ｐゴシック"/>
            </a:endParaRPr>
          </a:p>
          <a:p>
            <a:pPr marL="176213" lvl="0">
              <a:tabLst>
                <a:tab pos="265113" algn="l"/>
              </a:tabLst>
            </a:pPr>
            <a:r>
              <a:rPr lang="en-US" altLang="ja-JP" sz="1000">
                <a:latin typeface="+mn-ea"/>
              </a:rPr>
              <a:t>【</a:t>
            </a:r>
            <a:r>
              <a:rPr lang="ja-JP" altLang="en-US" sz="1000">
                <a:latin typeface="+mn-ea"/>
              </a:rPr>
              <a:t>カスタマーハラスメント相談窓口</a:t>
            </a:r>
            <a:r>
              <a:rPr lang="en-US" altLang="ja-JP" sz="1000">
                <a:latin typeface="+mn-ea"/>
              </a:rPr>
              <a:t>】</a:t>
            </a:r>
            <a:r>
              <a:rPr lang="ja-JP" altLang="en-US" sz="1000">
                <a:latin typeface="+mn-ea"/>
              </a:rPr>
              <a:t> （注１）</a:t>
            </a:r>
            <a:endParaRPr lang="en-US" altLang="ja-JP" sz="1000">
              <a:latin typeface="+mn-ea"/>
            </a:endParaRPr>
          </a:p>
          <a:p>
            <a:pPr marL="176213">
              <a:tabLst>
                <a:tab pos="265113" algn="l"/>
              </a:tabLst>
            </a:pPr>
            <a:r>
              <a:rPr lang="ja-JP" altLang="en-US" sz="1000">
                <a:latin typeface="+mn-ea"/>
              </a:rPr>
              <a:t>本　　　社　　　■■課　 ■■■ （内線■■ 、メールアドレス■■■ ）</a:t>
            </a:r>
            <a:endParaRPr lang="en-US" altLang="ja-JP" sz="1000">
              <a:latin typeface="+mn-ea"/>
            </a:endParaRPr>
          </a:p>
          <a:p>
            <a:pPr marL="176213" lvl="0"/>
            <a:r>
              <a:rPr lang="ja-JP" altLang="en-US" sz="1000">
                <a:latin typeface="+mn-ea"/>
              </a:rPr>
              <a:t>□□営業所　□□□（内線□□、メールアドレス□□□）</a:t>
            </a:r>
            <a:endParaRPr lang="en-US" altLang="ja-JP" sz="1000">
              <a:latin typeface="+mn-ea"/>
            </a:endParaRPr>
          </a:p>
          <a:p>
            <a:pPr marL="900113" lvl="0"/>
            <a:r>
              <a:rPr lang="en-US" altLang="ja-JP" sz="1000">
                <a:latin typeface="+mn-ea"/>
              </a:rPr>
              <a:t>××</a:t>
            </a:r>
            <a:r>
              <a:rPr lang="ja-JP" altLang="en-US" sz="1000">
                <a:latin typeface="+mn-ea"/>
              </a:rPr>
              <a:t>外部相談窓口　（電話</a:t>
            </a:r>
            <a:r>
              <a:rPr lang="en-US" altLang="ja-JP" sz="1000">
                <a:latin typeface="+mn-ea"/>
              </a:rPr>
              <a:t>××</a:t>
            </a:r>
            <a:r>
              <a:rPr lang="ja-JP" altLang="en-US" sz="1000">
                <a:latin typeface="+mn-ea"/>
              </a:rPr>
              <a:t>、メールアドレス</a:t>
            </a:r>
            <a:r>
              <a:rPr lang="en-US" altLang="ja-JP" sz="1000">
                <a:latin typeface="+mn-ea"/>
              </a:rPr>
              <a:t>×××</a:t>
            </a:r>
            <a:r>
              <a:rPr lang="ja-JP" altLang="en-US" sz="1000">
                <a:latin typeface="+mn-ea"/>
              </a:rPr>
              <a:t>）</a:t>
            </a:r>
            <a:endParaRPr lang="en-US" altLang="ja-JP" sz="1000">
              <a:latin typeface="+mn-ea"/>
            </a:endParaRPr>
          </a:p>
          <a:p>
            <a:pPr marL="107950" indent="-611505" algn="just"/>
            <a:r>
              <a:rPr lang="en-US" altLang="ja-JP" sz="1000">
                <a:latin typeface="ＭＳ Ｐゴシック"/>
                <a:ea typeface="ＭＳ Ｐゴシック"/>
              </a:rPr>
              <a:t>     </a:t>
            </a:r>
            <a:r>
              <a:rPr lang="ja-JP" altLang="ja-JP" sz="1000">
                <a:latin typeface="ＭＳ Ｐゴシック"/>
                <a:ea typeface="ＭＳ Ｐゴシック"/>
              </a:rPr>
              <a:t>相談には公平に、相談者だけでなく行為者</a:t>
            </a:r>
            <a:r>
              <a:rPr lang="ja-JP" altLang="en-US" sz="1000">
                <a:latin typeface="ＭＳ Ｐゴシック"/>
                <a:ea typeface="ＭＳ Ｐゴシック"/>
              </a:rPr>
              <a:t>等</a:t>
            </a:r>
            <a:r>
              <a:rPr lang="ja-JP" altLang="ja-JP" sz="1000">
                <a:latin typeface="ＭＳ Ｐゴシック"/>
                <a:ea typeface="ＭＳ Ｐゴシック"/>
              </a:rPr>
              <a:t>についても、プライバシーを守って対応しますので</a:t>
            </a:r>
            <a:r>
              <a:rPr lang="ja-JP" altLang="en-US" sz="1000">
                <a:latin typeface="ＭＳ Ｐゴシック"/>
                <a:ea typeface="ＭＳ Ｐゴシック"/>
              </a:rPr>
              <a:t>、</a:t>
            </a:r>
            <a:r>
              <a:rPr lang="ja-JP" altLang="ja-JP" sz="1000">
                <a:latin typeface="ＭＳ Ｐゴシック"/>
                <a:ea typeface="ＭＳ Ｐゴシック"/>
              </a:rPr>
              <a:t>安心してご相談ください。</a:t>
            </a:r>
          </a:p>
          <a:p>
            <a:pPr algn="just"/>
            <a:endParaRPr lang="ja-JP" altLang="ja-JP" sz="1000">
              <a:latin typeface="+mn-ea"/>
            </a:endParaRPr>
          </a:p>
          <a:p>
            <a:pPr algn="just"/>
            <a:r>
              <a:rPr lang="ja-JP" altLang="en-US" sz="1000">
                <a:latin typeface="+mn-ea"/>
              </a:rPr>
              <a:t>７</a:t>
            </a:r>
            <a:r>
              <a:rPr lang="ja-JP" altLang="ja-JP" sz="1000">
                <a:latin typeface="+mn-ea"/>
              </a:rPr>
              <a:t>　相談者はもちろん、事実関係の確認</a:t>
            </a:r>
            <a:r>
              <a:rPr lang="ja-JP" altLang="en-US" sz="1000">
                <a:latin typeface="+mn-ea"/>
              </a:rPr>
              <a:t>等</a:t>
            </a:r>
            <a:r>
              <a:rPr lang="ja-JP" altLang="ja-JP" sz="1000">
                <a:latin typeface="+mn-ea"/>
              </a:rPr>
              <a:t>に協力</a:t>
            </a:r>
            <a:r>
              <a:rPr lang="ja-JP" altLang="en-US" sz="1000">
                <a:latin typeface="+mn-ea"/>
              </a:rPr>
              <a:t>（他社からの協力依頼によるものも含む。）</a:t>
            </a:r>
            <a:r>
              <a:rPr lang="ja-JP" altLang="ja-JP" sz="1000">
                <a:latin typeface="+mn-ea"/>
              </a:rPr>
              <a:t>した方に不利益な取扱いは行いません。</a:t>
            </a:r>
          </a:p>
          <a:p>
            <a:pPr algn="just"/>
            <a:endParaRPr lang="ja-JP" altLang="ja-JP" sz="1000">
              <a:latin typeface="+mn-ea"/>
            </a:endParaRPr>
          </a:p>
          <a:p>
            <a:pPr algn="just"/>
            <a:r>
              <a:rPr lang="ja-JP" altLang="en-US" sz="1000">
                <a:latin typeface="+mn-ea"/>
              </a:rPr>
              <a:t>８ 　相談</a:t>
            </a:r>
            <a:r>
              <a:rPr lang="ja-JP" altLang="ja-JP" sz="1000">
                <a:latin typeface="+mn-ea"/>
              </a:rPr>
              <a:t>を受けた場合には、事実関係を迅速かつ正確に確認し、事実が確認できた場合には、被害者に対する配慮</a:t>
            </a:r>
            <a:endParaRPr lang="en-US" altLang="ja-JP" sz="1000">
              <a:latin typeface="+mn-ea"/>
            </a:endParaRPr>
          </a:p>
          <a:p>
            <a:pPr algn="just"/>
            <a:r>
              <a:rPr lang="ja-JP" altLang="en-US" sz="1000">
                <a:latin typeface="ＭＳ Ｐゴシック"/>
                <a:ea typeface="ＭＳ Ｐゴシック"/>
              </a:rPr>
              <a:t>　</a:t>
            </a:r>
            <a:r>
              <a:rPr lang="ja-JP" altLang="ja-JP" sz="1000">
                <a:latin typeface="ＭＳ Ｐゴシック"/>
                <a:ea typeface="ＭＳ Ｐゴシック"/>
              </a:rPr>
              <a:t>のための措置及び行為者に対する措置を講じます。また、再発防止策を講じる等適切に対処します。</a:t>
            </a:r>
            <a:endParaRPr lang="en-US" altLang="ja-JP" sz="1000">
              <a:latin typeface="ＭＳ Ｐゴシック"/>
              <a:ea typeface="ＭＳ Ｐゴシック"/>
            </a:endParaRPr>
          </a:p>
          <a:p>
            <a:pPr algn="just"/>
            <a:endParaRPr lang="en-US" altLang="ja-JP" sz="1000">
              <a:latin typeface="+mn-ea"/>
            </a:endParaRPr>
          </a:p>
          <a:p>
            <a:pPr algn="just"/>
            <a:r>
              <a:rPr lang="ja-JP" altLang="en-US" sz="1000">
                <a:latin typeface="ＭＳ Ｐゴシック"/>
                <a:ea typeface="ＭＳ Ｐゴシック"/>
              </a:rPr>
              <a:t>９</a:t>
            </a:r>
            <a:r>
              <a:rPr lang="en-US" altLang="ja-JP" sz="1000">
                <a:latin typeface="ＭＳ Ｐゴシック"/>
                <a:ea typeface="ＭＳ Ｐゴシック"/>
              </a:rPr>
              <a:t>  </a:t>
            </a:r>
            <a:r>
              <a:rPr lang="ja-JP" altLang="ja-JP" sz="1000">
                <a:latin typeface="ＭＳ Ｐゴシック"/>
                <a:ea typeface="ＭＳ Ｐゴシック"/>
              </a:rPr>
              <a:t>当社には、妊娠・出産、育児や介護を行う</a:t>
            </a:r>
            <a:r>
              <a:rPr lang="ja-JP" altLang="en-US" sz="1000">
                <a:latin typeface="+mn-ea"/>
              </a:rPr>
              <a:t>従業員</a:t>
            </a:r>
            <a:r>
              <a:rPr lang="ja-JP" altLang="ja-JP" sz="1000">
                <a:latin typeface="ＭＳ Ｐゴシック"/>
                <a:ea typeface="ＭＳ Ｐゴシック"/>
              </a:rPr>
              <a:t>が利用できる様々な制度があります。派遣社員の方については、</a:t>
            </a:r>
            <a:endParaRPr lang="en-US" altLang="ja-JP" sz="1000">
              <a:latin typeface="ＭＳ Ｐゴシック"/>
              <a:ea typeface="ＭＳ Ｐゴシック"/>
            </a:endParaRPr>
          </a:p>
          <a:p>
            <a:pPr algn="just"/>
            <a:r>
              <a:rPr lang="ja-JP" altLang="en-US" sz="1000">
                <a:latin typeface="ＭＳ Ｐゴシック"/>
                <a:ea typeface="ＭＳ Ｐゴシック"/>
              </a:rPr>
              <a:t>　</a:t>
            </a:r>
            <a:r>
              <a:rPr lang="ja-JP" altLang="ja-JP" sz="1000">
                <a:latin typeface="ＭＳ Ｐゴシック"/>
                <a:ea typeface="ＭＳ Ｐゴシック"/>
              </a:rPr>
              <a:t>派遣元企業においても利用できる制度が整備されています。どのような制度や措置が利用できるのかを就業規則</a:t>
            </a:r>
            <a:endParaRPr lang="en-US" altLang="ja-JP" sz="1000">
              <a:latin typeface="ＭＳ Ｐゴシック"/>
              <a:ea typeface="ＭＳ Ｐゴシック"/>
            </a:endParaRPr>
          </a:p>
          <a:p>
            <a:pPr algn="just"/>
            <a:r>
              <a:rPr lang="ja-JP" altLang="en-US" sz="1000">
                <a:latin typeface="ＭＳ Ｐゴシック"/>
                <a:ea typeface="ＭＳ Ｐゴシック"/>
              </a:rPr>
              <a:t>　</a:t>
            </a:r>
            <a:r>
              <a:rPr lang="ja-JP" altLang="ja-JP" sz="1000">
                <a:latin typeface="ＭＳ Ｐゴシック"/>
                <a:ea typeface="ＭＳ Ｐゴシック"/>
              </a:rPr>
              <a:t>等により確認しましょう。</a:t>
            </a:r>
            <a:endParaRPr lang="en-US" altLang="ja-JP" sz="1000">
              <a:latin typeface="ＭＳ Ｐゴシック"/>
              <a:ea typeface="ＭＳ Ｐゴシック"/>
            </a:endParaRPr>
          </a:p>
          <a:p>
            <a:pPr algn="just"/>
            <a:r>
              <a:rPr lang="en-US" altLang="ja-JP" sz="1000">
                <a:latin typeface="ＭＳ Ｐゴシック"/>
                <a:ea typeface="ＭＳ Ｐゴシック"/>
              </a:rPr>
              <a:t>     </a:t>
            </a:r>
            <a:r>
              <a:rPr lang="ja-JP" altLang="ja-JP" sz="1000">
                <a:latin typeface="ＭＳ Ｐゴシック"/>
                <a:ea typeface="ＭＳ Ｐゴシック"/>
              </a:rPr>
              <a:t>制度や措置の利用をためらう必要はありませんが、</a:t>
            </a:r>
            <a:r>
              <a:rPr lang="ja-JP" altLang="en-US" sz="1000">
                <a:latin typeface="ＭＳ Ｐゴシック"/>
                <a:ea typeface="ＭＳ Ｐゴシック"/>
              </a:rPr>
              <a:t>制度や措置を利用する場合には、必要に応じて業務配分の  </a:t>
            </a:r>
            <a:endParaRPr lang="en-US" altLang="ja-JP" sz="1000">
              <a:latin typeface="ＭＳ Ｐゴシック"/>
              <a:ea typeface="ＭＳ Ｐゴシック"/>
            </a:endParaRPr>
          </a:p>
          <a:p>
            <a:pPr algn="just"/>
            <a:r>
              <a:rPr lang="en-US" altLang="ja-JP" sz="1000">
                <a:latin typeface="ＭＳ Ｐゴシック"/>
                <a:ea typeface="ＭＳ Ｐゴシック"/>
              </a:rPr>
              <a:t>  </a:t>
            </a:r>
            <a:r>
              <a:rPr lang="ja-JP" altLang="en-US" sz="1000">
                <a:latin typeface="ＭＳ Ｐゴシック"/>
                <a:ea typeface="ＭＳ Ｐゴシック"/>
              </a:rPr>
              <a:t>見直し等を行うことにより、職場に何からの影響を与えることもありますので、</a:t>
            </a:r>
            <a:r>
              <a:rPr lang="ja-JP" altLang="ja-JP" sz="1000">
                <a:latin typeface="ＭＳ Ｐゴシック"/>
                <a:ea typeface="ＭＳ Ｐゴシック"/>
              </a:rPr>
              <a:t>円滑な制度の利用のためにも、早</a:t>
            </a:r>
            <a:endParaRPr lang="en-US" altLang="ja-JP" sz="1000">
              <a:latin typeface="ＭＳ Ｐゴシック"/>
              <a:ea typeface="ＭＳ Ｐゴシック"/>
            </a:endParaRPr>
          </a:p>
          <a:p>
            <a:pPr algn="just"/>
            <a:r>
              <a:rPr lang="en-US" altLang="ja-JP" sz="1000">
                <a:latin typeface="ＭＳ Ｐゴシック"/>
                <a:ea typeface="ＭＳ Ｐゴシック"/>
              </a:rPr>
              <a:t>  </a:t>
            </a:r>
            <a:r>
              <a:rPr lang="ja-JP" altLang="ja-JP" sz="1000">
                <a:latin typeface="ＭＳ Ｐゴシック"/>
                <a:ea typeface="ＭＳ Ｐゴシック"/>
              </a:rPr>
              <a:t>めに上司や人事部に相談してください。また気持ちよく制度を利用するためにも、利用者は日頃から業務に関わ</a:t>
            </a:r>
            <a:r>
              <a:rPr lang="ja-JP" altLang="en-US" sz="1000">
                <a:latin typeface="ＭＳ Ｐゴシック"/>
                <a:ea typeface="ＭＳ Ｐゴシック"/>
              </a:rPr>
              <a:t>る</a:t>
            </a:r>
            <a:endParaRPr lang="en-US" altLang="ja-JP" sz="1000">
              <a:latin typeface="ＭＳ Ｐゴシック"/>
              <a:ea typeface="ＭＳ Ｐゴシック"/>
            </a:endParaRPr>
          </a:p>
          <a:p>
            <a:pPr algn="just"/>
            <a:r>
              <a:rPr lang="en-US" altLang="ja-JP" sz="1000">
                <a:latin typeface="ＭＳ Ｐゴシック"/>
                <a:ea typeface="ＭＳ Ｐゴシック"/>
              </a:rPr>
              <a:t>  </a:t>
            </a:r>
            <a:r>
              <a:rPr lang="ja-JP" altLang="ja-JP" sz="1000">
                <a:latin typeface="ＭＳ Ｐゴシック"/>
                <a:ea typeface="ＭＳ Ｐゴシック"/>
              </a:rPr>
              <a:t>方々とのコミュニケーションを図ることを大切にしましょう。</a:t>
            </a:r>
          </a:p>
          <a:p>
            <a:pPr algn="just"/>
            <a:r>
              <a:rPr lang="ja-JP" altLang="ja-JP" sz="1000">
                <a:latin typeface="ＭＳ Ｐゴシック"/>
                <a:ea typeface="ＭＳ Ｐゴシック"/>
              </a:rPr>
              <a:t>　</a:t>
            </a:r>
            <a:r>
              <a:rPr lang="en-US" altLang="ja-JP" sz="1000">
                <a:latin typeface="ＭＳ Ｐゴシック"/>
                <a:ea typeface="ＭＳ Ｐゴシック"/>
              </a:rPr>
              <a:t> </a:t>
            </a:r>
            <a:r>
              <a:rPr lang="ja-JP" altLang="ja-JP" sz="1000">
                <a:latin typeface="ＭＳ Ｐゴシック"/>
                <a:ea typeface="ＭＳ Ｐゴシック"/>
              </a:rPr>
              <a:t>　所属長は妊娠・出産、育児や介護を行う</a:t>
            </a:r>
            <a:r>
              <a:rPr lang="ja-JP" altLang="en-US" sz="1000">
                <a:latin typeface="+mn-ea"/>
              </a:rPr>
              <a:t>従業員</a:t>
            </a:r>
            <a:r>
              <a:rPr lang="ja-JP" altLang="ja-JP" sz="1000">
                <a:latin typeface="ＭＳ Ｐゴシック"/>
                <a:ea typeface="ＭＳ Ｐゴシック"/>
              </a:rPr>
              <a:t>が安心して制度を利用し、仕事との両立ができるようにするため</a:t>
            </a:r>
            <a:endParaRPr lang="en-US" altLang="ja-JP" sz="1000">
              <a:latin typeface="ＭＳ Ｐゴシック"/>
              <a:ea typeface="ＭＳ Ｐゴシック"/>
            </a:endParaRPr>
          </a:p>
          <a:p>
            <a:pPr algn="just"/>
            <a:r>
              <a:rPr lang="en-US" altLang="ja-JP" sz="1000">
                <a:latin typeface="ＭＳ Ｐゴシック"/>
                <a:ea typeface="ＭＳ Ｐゴシック"/>
              </a:rPr>
              <a:t>  </a:t>
            </a:r>
            <a:r>
              <a:rPr lang="ja-JP" altLang="ja-JP" sz="1000">
                <a:latin typeface="ＭＳ Ｐゴシック"/>
                <a:ea typeface="ＭＳ Ｐゴシック"/>
              </a:rPr>
              <a:t>所属における業務配分の見直し等を行ってください。対応に困ることがあれば、本社人事部○○課、△△に相談し</a:t>
            </a:r>
            <a:endParaRPr lang="en-US" altLang="ja-JP" sz="1000">
              <a:latin typeface="ＭＳ Ｐゴシック"/>
              <a:ea typeface="ＭＳ Ｐゴシック"/>
            </a:endParaRPr>
          </a:p>
          <a:p>
            <a:pPr algn="just"/>
            <a:r>
              <a:rPr lang="en-US" altLang="ja-JP" sz="1000">
                <a:latin typeface="ＭＳ Ｐゴシック"/>
                <a:ea typeface="ＭＳ Ｐゴシック"/>
              </a:rPr>
              <a:t>  </a:t>
            </a:r>
            <a:r>
              <a:rPr lang="ja-JP" altLang="ja-JP" sz="1000">
                <a:latin typeface="ＭＳ Ｐゴシック"/>
                <a:ea typeface="ＭＳ Ｐゴシック"/>
              </a:rPr>
              <a:t>てください。</a:t>
            </a:r>
            <a:endParaRPr lang="en-US" altLang="ja-JP" sz="1000">
              <a:latin typeface="ＭＳ Ｐゴシック"/>
              <a:ea typeface="ＭＳ Ｐゴシック"/>
            </a:endParaRPr>
          </a:p>
          <a:p>
            <a:pPr algn="just"/>
            <a:endParaRPr lang="ja-JP" altLang="ja-JP" sz="1000">
              <a:latin typeface="+mn-ea"/>
            </a:endParaRPr>
          </a:p>
          <a:p>
            <a:pPr algn="just"/>
            <a:r>
              <a:rPr lang="en-US" altLang="ja-JP" sz="1000">
                <a:latin typeface="ＭＳ Ｐゴシック"/>
                <a:ea typeface="ＭＳ Ｐゴシック"/>
              </a:rPr>
              <a:t>10   </a:t>
            </a:r>
            <a:r>
              <a:rPr lang="ja-JP" altLang="ja-JP" sz="1000">
                <a:latin typeface="ＭＳ Ｐゴシック"/>
                <a:ea typeface="ＭＳ Ｐゴシック"/>
              </a:rPr>
              <a:t>ハラスメント防止研修・講習</a:t>
            </a:r>
            <a:r>
              <a:rPr lang="ja-JP" altLang="en-US" sz="1000">
                <a:latin typeface="ＭＳ Ｐゴシック"/>
                <a:ea typeface="ＭＳ Ｐゴシック"/>
              </a:rPr>
              <a:t>を実施する際は、積極的に参加してください</a:t>
            </a:r>
            <a:r>
              <a:rPr lang="ja-JP" altLang="ja-JP" sz="1000">
                <a:latin typeface="ＭＳ Ｐゴシック"/>
                <a:ea typeface="ＭＳ Ｐゴシック"/>
              </a:rPr>
              <a:t>。</a:t>
            </a:r>
          </a:p>
        </p:txBody>
      </p:sp>
      <p:sp>
        <p:nvSpPr>
          <p:cNvPr id="5" name="テキスト ボックス 4">
            <a:extLst>
              <a:ext uri="{FF2B5EF4-FFF2-40B4-BE49-F238E27FC236}">
                <a16:creationId xmlns:a16="http://schemas.microsoft.com/office/drawing/2014/main" id="{10A69D68-2BB7-53DE-11A7-1AB3D838D017}"/>
              </a:ext>
            </a:extLst>
          </p:cNvPr>
          <p:cNvSpPr txBox="1"/>
          <p:nvPr/>
        </p:nvSpPr>
        <p:spPr>
          <a:xfrm>
            <a:off x="360631" y="8975515"/>
            <a:ext cx="6840000" cy="338554"/>
          </a:xfrm>
          <a:prstGeom prst="rect">
            <a:avLst/>
          </a:prstGeom>
          <a:noFill/>
        </p:spPr>
        <p:txBody>
          <a:bodyPr wrap="square" rtlCol="0">
            <a:spAutoFit/>
          </a:bodyPr>
          <a:lstStyle/>
          <a:p>
            <a:pPr marL="180975" indent="-180975"/>
            <a:r>
              <a:rPr kumimoji="1" lang="ja-JP" altLang="en-US" sz="800">
                <a:latin typeface="メイリオ" panose="020B0604030504040204" pitchFamily="50" charset="-128"/>
                <a:ea typeface="メイリオ" panose="020B0604030504040204" pitchFamily="50" charset="-128"/>
                <a:cs typeface="メイリオ" panose="020B0604030504040204" pitchFamily="50" charset="-128"/>
              </a:rPr>
              <a:t>注１</a:t>
            </a:r>
            <a:r>
              <a:rPr kumimoji="1" lang="en-US" altLang="ja-JP" sz="800">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800">
                <a:latin typeface="メイリオ" panose="020B0604030504040204" pitchFamily="50" charset="-128"/>
                <a:ea typeface="メイリオ" panose="020B0604030504040204" pitchFamily="50" charset="-128"/>
                <a:cs typeface="メイリオ" panose="020B0604030504040204" pitchFamily="50" charset="-128"/>
              </a:rPr>
              <a:t>ハラスメント相談窓口は、自社の従業員が行為者となるため、人事部門を窓口とすることが想定されます。一方で、カスタマーハラスメントの場合は、本社のカスタマーサービス部門や、各営業所の管理監督者・店舗の店長などを窓口とすることが想定されます。</a:t>
            </a:r>
            <a:endParaRPr kumimoji="1" lang="en-US" altLang="ja-JP" sz="8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スライド番号プレースホルダー 2">
            <a:extLst>
              <a:ext uri="{FF2B5EF4-FFF2-40B4-BE49-F238E27FC236}">
                <a16:creationId xmlns:a16="http://schemas.microsoft.com/office/drawing/2014/main" id="{0F4141E7-9A73-6EF5-CF6B-E6A54812FDDD}"/>
              </a:ext>
            </a:extLst>
          </p:cNvPr>
          <p:cNvSpPr>
            <a:spLocks noGrp="1"/>
          </p:cNvSpPr>
          <p:nvPr>
            <p:ph type="sldNum" sz="quarter" idx="12"/>
          </p:nvPr>
        </p:nvSpPr>
        <p:spPr/>
        <p:txBody>
          <a:bodyPr/>
          <a:lstStyle/>
          <a:p>
            <a:fld id="{86604DDF-363C-4BAD-8C08-5C2361466C97}" type="slidenum">
              <a:rPr lang="ja-JP" altLang="en-US" smtClean="0"/>
              <a:pPr/>
              <a:t>6</a:t>
            </a:fld>
            <a:endParaRPr lang="ja-JP" altLang="en-US"/>
          </a:p>
        </p:txBody>
      </p:sp>
    </p:spTree>
    <p:extLst>
      <p:ext uri="{BB962C8B-B14F-4D97-AF65-F5344CB8AC3E}">
        <p14:creationId xmlns:p14="http://schemas.microsoft.com/office/powerpoint/2010/main" val="22307089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グループ化 18">
            <a:extLst>
              <a:ext uri="{FF2B5EF4-FFF2-40B4-BE49-F238E27FC236}">
                <a16:creationId xmlns:a16="http://schemas.microsoft.com/office/drawing/2014/main" id="{17DA921D-247C-5D11-8C0C-6210876CD6A0}"/>
              </a:ext>
            </a:extLst>
          </p:cNvPr>
          <p:cNvGrpSpPr/>
          <p:nvPr/>
        </p:nvGrpSpPr>
        <p:grpSpPr>
          <a:xfrm>
            <a:off x="558279" y="305291"/>
            <a:ext cx="6444007" cy="379058"/>
            <a:chOff x="647947" y="3131582"/>
            <a:chExt cx="6444704" cy="379058"/>
          </a:xfrm>
        </p:grpSpPr>
        <p:sp>
          <p:nvSpPr>
            <p:cNvPr id="20" name="正方形/長方形 19">
              <a:extLst>
                <a:ext uri="{FF2B5EF4-FFF2-40B4-BE49-F238E27FC236}">
                  <a16:creationId xmlns:a16="http://schemas.microsoft.com/office/drawing/2014/main" id="{84C743F5-82F9-FF53-5B82-8033A1AEADF5}"/>
                </a:ext>
              </a:extLst>
            </p:cNvPr>
            <p:cNvSpPr/>
            <p:nvPr/>
          </p:nvSpPr>
          <p:spPr>
            <a:xfrm>
              <a:off x="647947" y="3131582"/>
              <a:ext cx="108000" cy="37905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43056" rtl="0" eaLnBrk="1" fontAlgn="auto" latinLnBrk="0" hangingPunct="1">
                <a:lnSpc>
                  <a:spcPct val="100000"/>
                </a:lnSpc>
                <a:spcBef>
                  <a:spcPts val="0"/>
                </a:spcBef>
                <a:spcAft>
                  <a:spcPts val="0"/>
                </a:spcAft>
                <a:buClrTx/>
                <a:buSzTx/>
                <a:buFontTx/>
                <a:buNone/>
                <a:tabLst/>
                <a:defRPr/>
              </a:pPr>
              <a:endParaRPr kumimoji="1" lang="ja-JP" altLang="en-US" sz="2100" b="0" i="0" u="none" strike="noStrike" kern="1200" cap="none" spc="0" normalizeH="0" baseline="0" noProof="0">
                <a:ln>
                  <a:noFill/>
                </a:ln>
                <a:solidFill>
                  <a:schemeClr val="tx1"/>
                </a:solidFill>
                <a:effectLst/>
                <a:uLnTx/>
                <a:uFillTx/>
                <a:latin typeface="Calibri"/>
                <a:ea typeface="ＭＳ Ｐゴシック" panose="020B0600070205080204" pitchFamily="50" charset="-128"/>
                <a:cs typeface="+mn-cs"/>
              </a:endParaRPr>
            </a:p>
          </p:txBody>
        </p:sp>
        <p:sp>
          <p:nvSpPr>
            <p:cNvPr id="21" name="正方形/長方形 20">
              <a:extLst>
                <a:ext uri="{FF2B5EF4-FFF2-40B4-BE49-F238E27FC236}">
                  <a16:creationId xmlns:a16="http://schemas.microsoft.com/office/drawing/2014/main" id="{1190B467-55A7-C422-AAE9-DF6B005A81F7}"/>
                </a:ext>
              </a:extLst>
            </p:cNvPr>
            <p:cNvSpPr/>
            <p:nvPr/>
          </p:nvSpPr>
          <p:spPr>
            <a:xfrm>
              <a:off x="756651" y="3131582"/>
              <a:ext cx="6336000" cy="379058"/>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43056" rtl="0" eaLnBrk="1" fontAlgn="auto" latinLnBrk="0" hangingPunct="1">
                <a:lnSpc>
                  <a:spcPct val="100000"/>
                </a:lnSpc>
                <a:spcBef>
                  <a:spcPts val="0"/>
                </a:spcBef>
                <a:spcAft>
                  <a:spcPts val="0"/>
                </a:spcAft>
                <a:buClrTx/>
                <a:buSzTx/>
                <a:buFontTx/>
                <a:buNone/>
                <a:tabLst/>
                <a:defRPr/>
              </a:pPr>
              <a:endParaRPr kumimoji="1" lang="ja-JP" altLang="en-US" sz="2100" b="0" i="0" u="none" strike="noStrike" kern="1200" cap="none" spc="0" normalizeH="0" baseline="0" noProof="0">
                <a:ln>
                  <a:noFill/>
                </a:ln>
                <a:solidFill>
                  <a:schemeClr val="tx1"/>
                </a:solidFill>
                <a:effectLst/>
                <a:uLnTx/>
                <a:uFillTx/>
                <a:latin typeface="Calibri"/>
                <a:ea typeface="ＭＳ Ｐゴシック" panose="020B0600070205080204" pitchFamily="50" charset="-128"/>
                <a:cs typeface="+mn-cs"/>
              </a:endParaRPr>
            </a:p>
          </p:txBody>
        </p:sp>
        <p:sp>
          <p:nvSpPr>
            <p:cNvPr id="22" name="テキスト ボックス 21">
              <a:extLst>
                <a:ext uri="{FF2B5EF4-FFF2-40B4-BE49-F238E27FC236}">
                  <a16:creationId xmlns:a16="http://schemas.microsoft.com/office/drawing/2014/main" id="{C9B7251C-CFB7-2D9D-60B5-52318E0F4DEB}"/>
                </a:ext>
              </a:extLst>
            </p:cNvPr>
            <p:cNvSpPr txBox="1"/>
            <p:nvPr/>
          </p:nvSpPr>
          <p:spPr>
            <a:xfrm>
              <a:off x="756294" y="3131582"/>
              <a:ext cx="6212285" cy="276999"/>
            </a:xfrm>
            <a:prstGeom prst="rect">
              <a:avLst/>
            </a:prstGeom>
            <a:noFill/>
          </p:spPr>
          <p:txBody>
            <a:bodyPr wrap="square" rtlCol="0">
              <a:spAutoFit/>
            </a:bodyPr>
            <a:lstStyle/>
            <a:p>
              <a:pPr marL="0" marR="0" lvl="0" indent="0" algn="l" defTabSz="1043056"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例３　</a:t>
              </a:r>
              <a:r>
                <a:rPr kumimoji="1" lang="ja-JP" altLang="en-US" sz="1200" b="0" i="0" u="none" strike="noStrike" kern="1200" cap="none" spc="0" normalizeH="0" baseline="0" noProof="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求職者等への周知を会社ホームページやリーフレット等で行う例</a:t>
              </a:r>
            </a:p>
          </p:txBody>
        </p:sp>
      </p:grpSp>
      <p:sp>
        <p:nvSpPr>
          <p:cNvPr id="2" name="テキスト ボックス 1">
            <a:extLst>
              <a:ext uri="{FF2B5EF4-FFF2-40B4-BE49-F238E27FC236}">
                <a16:creationId xmlns:a16="http://schemas.microsoft.com/office/drawing/2014/main" id="{7107E762-4E7E-A57D-77B6-70771B164C8F}"/>
              </a:ext>
            </a:extLst>
          </p:cNvPr>
          <p:cNvSpPr txBox="1"/>
          <p:nvPr/>
        </p:nvSpPr>
        <p:spPr>
          <a:xfrm>
            <a:off x="640245" y="8393321"/>
            <a:ext cx="6362738" cy="461665"/>
          </a:xfrm>
          <a:prstGeom prst="rect">
            <a:avLst/>
          </a:prstGeom>
          <a:noFill/>
        </p:spPr>
        <p:txBody>
          <a:bodyPr wrap="square" rtlCol="0">
            <a:spAutoFit/>
          </a:bodyPr>
          <a:lstStyle/>
          <a:p>
            <a:pPr marL="180975" indent="-180975"/>
            <a:r>
              <a:rPr kumimoji="1" lang="ja-JP" altLang="en-US" sz="800">
                <a:latin typeface="メイリオ" panose="020B0604030504040204" pitchFamily="50" charset="-128"/>
                <a:ea typeface="メイリオ" panose="020B0604030504040204" pitchFamily="50" charset="-128"/>
                <a:cs typeface="メイリオ" panose="020B0604030504040204" pitchFamily="50" charset="-128"/>
              </a:rPr>
              <a:t>注１</a:t>
            </a:r>
            <a:r>
              <a:rPr kumimoji="1" lang="en-US" altLang="ja-JP" sz="800">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800">
                <a:latin typeface="メイリオ" panose="020B0604030504040204" pitchFamily="50" charset="-128"/>
                <a:ea typeface="メイリオ" panose="020B0604030504040204" pitchFamily="50" charset="-128"/>
                <a:cs typeface="メイリオ" panose="020B0604030504040204" pitchFamily="50" charset="-128"/>
              </a:rPr>
              <a:t>　オンラインやカフェ等のオープンスペースでの開催も考えられます。</a:t>
            </a:r>
          </a:p>
          <a:p>
            <a:pPr marL="180975" indent="-180975"/>
            <a:r>
              <a:rPr lang="ja-JP" altLang="en-US" sz="800">
                <a:latin typeface="メイリオ" panose="020B0604030504040204" pitchFamily="50" charset="-128"/>
                <a:ea typeface="メイリオ" panose="020B0604030504040204" pitchFamily="50" charset="-128"/>
                <a:cs typeface="メイリオ" panose="020B0604030504040204" pitchFamily="50" charset="-128"/>
              </a:rPr>
              <a:t>注２</a:t>
            </a:r>
            <a:r>
              <a:rPr lang="en-US" altLang="ja-JP" sz="80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800">
                <a:latin typeface="メイリオ" panose="020B0604030504040204" pitchFamily="50" charset="-128"/>
                <a:ea typeface="メイリオ" panose="020B0604030504040204" pitchFamily="50" charset="-128"/>
                <a:cs typeface="メイリオ" panose="020B0604030504040204" pitchFamily="50" charset="-128"/>
              </a:rPr>
              <a:t>　求職者等は人事担当者への相談をためらうことも想定されることから、相談窓口の担当者として人事担当者以外の者を指定することも考えられます。</a:t>
            </a:r>
            <a:endParaRPr kumimoji="1" lang="en-US" altLang="ja-JP" sz="800">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3" name="グループ化 2">
            <a:extLst>
              <a:ext uri="{FF2B5EF4-FFF2-40B4-BE49-F238E27FC236}">
                <a16:creationId xmlns:a16="http://schemas.microsoft.com/office/drawing/2014/main" id="{C4B0FE03-CE89-D061-DB96-23D67D1158A8}"/>
              </a:ext>
            </a:extLst>
          </p:cNvPr>
          <p:cNvGrpSpPr/>
          <p:nvPr/>
        </p:nvGrpSpPr>
        <p:grpSpPr>
          <a:xfrm>
            <a:off x="648162" y="1079500"/>
            <a:ext cx="6913101" cy="7289800"/>
            <a:chOff x="648162" y="1079500"/>
            <a:chExt cx="6913849" cy="7289800"/>
          </a:xfrm>
        </p:grpSpPr>
        <p:sp>
          <p:nvSpPr>
            <p:cNvPr id="4" name="角丸四角形 6">
              <a:extLst>
                <a:ext uri="{FF2B5EF4-FFF2-40B4-BE49-F238E27FC236}">
                  <a16:creationId xmlns:a16="http://schemas.microsoft.com/office/drawing/2014/main" id="{376BA2AD-4A1D-76CB-775A-B88952610D5A}"/>
                </a:ext>
              </a:extLst>
            </p:cNvPr>
            <p:cNvSpPr/>
            <p:nvPr/>
          </p:nvSpPr>
          <p:spPr>
            <a:xfrm>
              <a:off x="648162" y="1079500"/>
              <a:ext cx="6300000" cy="7289800"/>
            </a:xfrm>
            <a:prstGeom prst="roundRect">
              <a:avLst>
                <a:gd name="adj" fmla="val 361"/>
              </a:avLst>
            </a:prstGeom>
            <a:noFill/>
          </p:spPr>
          <p:style>
            <a:lnRef idx="2">
              <a:schemeClr val="accent1">
                <a:shade val="50000"/>
              </a:schemeClr>
            </a:lnRef>
            <a:fillRef idx="1">
              <a:schemeClr val="accent1"/>
            </a:fillRef>
            <a:effectRef idx="0">
              <a:schemeClr val="accent1"/>
            </a:effectRef>
            <a:fontRef idx="minor">
              <a:schemeClr val="lt1"/>
            </a:fontRef>
          </p:style>
          <p:txBody>
            <a:bodyPr lIns="104306" tIns="52153" rIns="104306" bIns="52153" anchor="ctr"/>
            <a:lstStyle/>
            <a:p>
              <a:pPr marL="0" marR="0" lvl="0" indent="0" algn="ctr" defTabSz="1043056" rtl="0" eaLnBrk="1" fontAlgn="auto" latinLnBrk="0" hangingPunct="1">
                <a:lnSpc>
                  <a:spcPct val="100000"/>
                </a:lnSpc>
                <a:spcBef>
                  <a:spcPts val="0"/>
                </a:spcBef>
                <a:spcAft>
                  <a:spcPts val="0"/>
                </a:spcAft>
                <a:buClrTx/>
                <a:buSzTx/>
                <a:buFontTx/>
                <a:buNone/>
                <a:tabLst/>
                <a:defRPr/>
              </a:pPr>
              <a:endParaRPr kumimoji="1" lang="ja-JP" altLang="en-US" sz="2100" b="0" i="0" u="none" strike="noStrike" kern="1200" cap="none" spc="0" normalizeH="0" baseline="0" noProof="0">
                <a:ln>
                  <a:noFill/>
                </a:ln>
                <a:solidFill>
                  <a:schemeClr val="tx1"/>
                </a:solidFill>
                <a:effectLst/>
                <a:uLnTx/>
                <a:uFillTx/>
                <a:latin typeface="Calibri"/>
                <a:ea typeface="ＭＳ Ｐゴシック" panose="020B0600070205080204" pitchFamily="50" charset="-128"/>
                <a:cs typeface="+mn-cs"/>
              </a:endParaRPr>
            </a:p>
          </p:txBody>
        </p:sp>
        <p:sp>
          <p:nvSpPr>
            <p:cNvPr id="5" name="テキスト ボックス 9">
              <a:extLst>
                <a:ext uri="{FF2B5EF4-FFF2-40B4-BE49-F238E27FC236}">
                  <a16:creationId xmlns:a16="http://schemas.microsoft.com/office/drawing/2014/main" id="{228AF390-5437-E20B-FE99-654AA006366A}"/>
                </a:ext>
              </a:extLst>
            </p:cNvPr>
            <p:cNvSpPr txBox="1">
              <a:spLocks noChangeArrowheads="1"/>
            </p:cNvSpPr>
            <p:nvPr/>
          </p:nvSpPr>
          <p:spPr bwMode="auto">
            <a:xfrm>
              <a:off x="2748290" y="1511971"/>
              <a:ext cx="1797622" cy="274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4306" tIns="52153" rIns="104306" bIns="52153">
              <a:spAutoFit/>
            </a:bodyPr>
            <a:lstStyle>
              <a:lvl1pPr eaLnBrk="0" hangingPunct="0">
                <a:spcBef>
                  <a:spcPct val="20000"/>
                </a:spcBef>
                <a:buFont typeface="Arial" charset="0"/>
                <a:buChar char="•"/>
                <a:defRPr kumimoji="1">
                  <a:solidFill>
                    <a:schemeClr val="tx1"/>
                  </a:solidFill>
                  <a:latin typeface="Arial" charset="0"/>
                  <a:ea typeface="メイリオ" pitchFamily="50" charset="-128"/>
                  <a:cs typeface="メイリオ" pitchFamily="50" charset="-128"/>
                </a:defRPr>
              </a:lvl1pPr>
              <a:lvl2pPr marL="742950" indent="-285750" eaLnBrk="0" hangingPunct="0">
                <a:spcBef>
                  <a:spcPct val="20000"/>
                </a:spcBef>
                <a:buFont typeface="Arial" charset="0"/>
                <a:buChar char="–"/>
                <a:defRPr kumimoji="1" sz="1600">
                  <a:solidFill>
                    <a:schemeClr val="tx1"/>
                  </a:solidFill>
                  <a:latin typeface="Arial" charset="0"/>
                  <a:ea typeface="メイリオ" pitchFamily="50" charset="-128"/>
                  <a:cs typeface="メイリオ" pitchFamily="50" charset="-128"/>
                </a:defRPr>
              </a:lvl2pPr>
              <a:lvl3pPr marL="1143000" indent="-228600" eaLnBrk="0" hangingPunct="0">
                <a:spcBef>
                  <a:spcPct val="20000"/>
                </a:spcBef>
                <a:buFont typeface="Arial" charset="0"/>
                <a:buChar char="•"/>
                <a:defRPr kumimoji="1" sz="1400">
                  <a:solidFill>
                    <a:schemeClr val="tx1"/>
                  </a:solidFill>
                  <a:latin typeface="Arial" charset="0"/>
                  <a:ea typeface="メイリオ" pitchFamily="50" charset="-128"/>
                  <a:cs typeface="メイリオ" pitchFamily="50" charset="-128"/>
                </a:defRPr>
              </a:lvl3pPr>
              <a:lvl4pPr marL="1600200" indent="-228600" eaLnBrk="0" hangingPunct="0">
                <a:spcBef>
                  <a:spcPct val="20000"/>
                </a:spcBef>
                <a:buFont typeface="Arial" charset="0"/>
                <a:buChar char="–"/>
                <a:defRPr kumimoji="1" sz="1200">
                  <a:solidFill>
                    <a:schemeClr val="tx1"/>
                  </a:solidFill>
                  <a:latin typeface="Arial" charset="0"/>
                  <a:ea typeface="メイリオ" pitchFamily="50" charset="-128"/>
                  <a:cs typeface="メイリオ" pitchFamily="50" charset="-128"/>
                </a:defRPr>
              </a:lvl4pPr>
              <a:lvl5pPr marL="2057400" indent="-228600" eaLnBrk="0" hangingPunct="0">
                <a:spcBef>
                  <a:spcPct val="20000"/>
                </a:spcBef>
                <a:buFont typeface="Arial" charset="0"/>
                <a:buChar char="»"/>
                <a:defRPr kumimoji="1" sz="1000">
                  <a:solidFill>
                    <a:schemeClr val="tx1"/>
                  </a:solidFill>
                  <a:latin typeface="Arial" charset="0"/>
                  <a:ea typeface="メイリオ" pitchFamily="50" charset="-128"/>
                  <a:cs typeface="メイリオ" pitchFamily="50" charset="-128"/>
                </a:defRPr>
              </a:lvl5pPr>
              <a:lvl6pPr marL="2514600" indent="-228600" eaLnBrk="0" fontAlgn="base" hangingPunct="0">
                <a:spcBef>
                  <a:spcPct val="20000"/>
                </a:spcBef>
                <a:spcAft>
                  <a:spcPct val="0"/>
                </a:spcAft>
                <a:buFont typeface="Arial" charset="0"/>
                <a:buChar char="»"/>
                <a:defRPr kumimoji="1" sz="1000">
                  <a:solidFill>
                    <a:schemeClr val="tx1"/>
                  </a:solidFill>
                  <a:latin typeface="Arial" charset="0"/>
                  <a:ea typeface="メイリオ" pitchFamily="50" charset="-128"/>
                  <a:cs typeface="メイリオ" pitchFamily="50" charset="-128"/>
                </a:defRPr>
              </a:lvl6pPr>
              <a:lvl7pPr marL="2971800" indent="-228600" eaLnBrk="0" fontAlgn="base" hangingPunct="0">
                <a:spcBef>
                  <a:spcPct val="20000"/>
                </a:spcBef>
                <a:spcAft>
                  <a:spcPct val="0"/>
                </a:spcAft>
                <a:buFont typeface="Arial" charset="0"/>
                <a:buChar char="»"/>
                <a:defRPr kumimoji="1" sz="1000">
                  <a:solidFill>
                    <a:schemeClr val="tx1"/>
                  </a:solidFill>
                  <a:latin typeface="Arial" charset="0"/>
                  <a:ea typeface="メイリオ" pitchFamily="50" charset="-128"/>
                  <a:cs typeface="メイリオ" pitchFamily="50" charset="-128"/>
                </a:defRPr>
              </a:lvl7pPr>
              <a:lvl8pPr marL="3429000" indent="-228600" eaLnBrk="0" fontAlgn="base" hangingPunct="0">
                <a:spcBef>
                  <a:spcPct val="20000"/>
                </a:spcBef>
                <a:spcAft>
                  <a:spcPct val="0"/>
                </a:spcAft>
                <a:buFont typeface="Arial" charset="0"/>
                <a:buChar char="»"/>
                <a:defRPr kumimoji="1" sz="1000">
                  <a:solidFill>
                    <a:schemeClr val="tx1"/>
                  </a:solidFill>
                  <a:latin typeface="Arial" charset="0"/>
                  <a:ea typeface="メイリオ" pitchFamily="50" charset="-128"/>
                  <a:cs typeface="メイリオ" pitchFamily="50" charset="-128"/>
                </a:defRPr>
              </a:lvl8pPr>
              <a:lvl9pPr marL="3886200" indent="-228600" eaLnBrk="0" fontAlgn="base" hangingPunct="0">
                <a:spcBef>
                  <a:spcPct val="20000"/>
                </a:spcBef>
                <a:spcAft>
                  <a:spcPct val="0"/>
                </a:spcAft>
                <a:buFont typeface="Arial" charset="0"/>
                <a:buChar char="»"/>
                <a:defRPr kumimoji="1" sz="1000">
                  <a:solidFill>
                    <a:schemeClr val="tx1"/>
                  </a:solidFill>
                  <a:latin typeface="Arial" charset="0"/>
                  <a:ea typeface="メイリオ" pitchFamily="50" charset="-128"/>
                  <a:cs typeface="メイリオ" pitchFamily="50" charset="-128"/>
                </a:defRPr>
              </a:lvl9pPr>
            </a:lstStyle>
            <a:p>
              <a:pPr marL="0" marR="0" lvl="0" indent="0" algn="l" defTabSz="1043056" rtl="0" eaLnBrk="1" fontAlgn="auto" latinLnBrk="0" hangingPunct="1">
                <a:lnSpc>
                  <a:spcPct val="100000"/>
                </a:lnSpc>
                <a:spcBef>
                  <a:spcPct val="0"/>
                </a:spcBef>
                <a:spcAft>
                  <a:spcPts val="0"/>
                </a:spcAft>
                <a:buClrTx/>
                <a:buSzTx/>
                <a:buFontTx/>
                <a:buNone/>
                <a:tabLst/>
                <a:defRPr/>
              </a:pPr>
              <a:r>
                <a:rPr kumimoji="1" lang="ja-JP" altLang="en-US" sz="1100" b="1" i="0" u="none" strike="noStrike" kern="1200" cap="none" spc="0" normalizeH="0" baseline="0" noProof="0">
                  <a:ln>
                    <a:noFill/>
                  </a:ln>
                  <a:effectLst/>
                  <a:uLnTx/>
                  <a:uFillTx/>
                  <a:latin typeface="+mn-ea"/>
                  <a:ea typeface="+mn-ea"/>
                </a:rPr>
                <a:t>求職活動等を行う皆さまへ</a:t>
              </a:r>
            </a:p>
          </p:txBody>
        </p:sp>
        <p:sp>
          <p:nvSpPr>
            <p:cNvPr id="6" name="テキスト ボックス 5">
              <a:extLst>
                <a:ext uri="{FF2B5EF4-FFF2-40B4-BE49-F238E27FC236}">
                  <a16:creationId xmlns:a16="http://schemas.microsoft.com/office/drawing/2014/main" id="{F4D5189F-DD0D-E3BB-E3A8-69FF3132483D}"/>
                </a:ext>
              </a:extLst>
            </p:cNvPr>
            <p:cNvSpPr txBox="1"/>
            <p:nvPr/>
          </p:nvSpPr>
          <p:spPr>
            <a:xfrm>
              <a:off x="738599" y="2409681"/>
              <a:ext cx="6192032" cy="5959619"/>
            </a:xfrm>
            <a:prstGeom prst="rect">
              <a:avLst/>
            </a:prstGeom>
            <a:noFill/>
          </p:spPr>
          <p:txBody>
            <a:bodyPr wrap="square" lIns="72000" tIns="52153" rIns="72000" bIns="52153">
              <a:noAutofit/>
            </a:bodyPr>
            <a:lstStyle/>
            <a:p>
              <a:pPr marL="0" marR="0" lvl="0" indent="0" algn="l" defTabSz="1043056" rtl="0" eaLnBrk="1" fontAlgn="auto" latinLnBrk="0" hangingPunct="1">
                <a:lnSpc>
                  <a:spcPts val="1440"/>
                </a:lnSpc>
                <a:spcBef>
                  <a:spcPts val="0"/>
                </a:spcBef>
                <a:spcAft>
                  <a:spcPts val="0"/>
                </a:spcAft>
                <a:buClrTx/>
                <a:buSzTx/>
                <a:buFontTx/>
                <a:buNone/>
                <a:tabLst/>
                <a:defRPr/>
              </a:pPr>
              <a:r>
                <a:rPr kumimoji="1" lang="ja-JP" altLang="en-US" sz="950" b="0" i="0" u="none" strike="noStrike" kern="1200" cap="none" spc="0" normalizeH="0" baseline="0" noProof="0">
                  <a:ln>
                    <a:noFill/>
                  </a:ln>
                  <a:effectLst/>
                  <a:uLnTx/>
                  <a:uFillTx/>
                  <a:latin typeface="+mn-ea"/>
                  <a:cs typeface="メイリオ" panose="020B0604030504040204" pitchFamily="50" charset="-128"/>
                </a:rPr>
                <a:t>　当社では、採用活動の過程において生じ得る、求職者等に対するセクシュアルハラスメント</a:t>
              </a:r>
              <a:r>
                <a:rPr lang="ja-JP" altLang="en-US" sz="950">
                  <a:latin typeface="+mn-ea"/>
                  <a:cs typeface="メイリオ" panose="020B0604030504040204" pitchFamily="50" charset="-128"/>
                </a:rPr>
                <a:t>等（</a:t>
              </a:r>
              <a:r>
                <a:rPr lang="en-US" altLang="ja-JP" sz="950">
                  <a:latin typeface="+mn-ea"/>
                  <a:cs typeface="メイリオ" panose="020B0604030504040204" pitchFamily="50" charset="-128"/>
                </a:rPr>
                <a:t>※</a:t>
              </a:r>
              <a:r>
                <a:rPr lang="ja-JP" altLang="en-US" sz="950">
                  <a:latin typeface="+mn-ea"/>
                  <a:cs typeface="メイリオ" panose="020B0604030504040204" pitchFamily="50" charset="-128"/>
                </a:rPr>
                <a:t>）</a:t>
              </a:r>
              <a:r>
                <a:rPr kumimoji="1" lang="ja-JP" altLang="en-US" sz="950" b="0" i="0" u="none" strike="noStrike" kern="1200" cap="none" spc="0" normalizeH="0" baseline="0" noProof="0">
                  <a:ln>
                    <a:noFill/>
                  </a:ln>
                  <a:effectLst/>
                  <a:uLnTx/>
                  <a:uFillTx/>
                  <a:latin typeface="+mn-ea"/>
                  <a:cs typeface="メイリオ" panose="020B0604030504040204" pitchFamily="50" charset="-128"/>
                </a:rPr>
                <a:t>の防止に取り組んでいます。</a:t>
              </a:r>
              <a:endParaRPr kumimoji="1" lang="en-US" altLang="ja-JP" sz="950" b="0" i="0" u="none" strike="noStrike" kern="1200" cap="none" spc="0" normalizeH="0" baseline="0" noProof="0">
                <a:ln>
                  <a:noFill/>
                </a:ln>
                <a:effectLst/>
                <a:uLnTx/>
                <a:uFillTx/>
                <a:latin typeface="+mn-ea"/>
                <a:cs typeface="メイリオ" panose="020B0604030504040204" pitchFamily="50" charset="-128"/>
              </a:endParaRPr>
            </a:p>
            <a:p>
              <a:pPr marL="0" marR="0" lvl="0" indent="0" algn="l" defTabSz="1043056" rtl="0" eaLnBrk="1" fontAlgn="auto" latinLnBrk="0" hangingPunct="1">
                <a:lnSpc>
                  <a:spcPts val="1440"/>
                </a:lnSpc>
                <a:spcBef>
                  <a:spcPts val="0"/>
                </a:spcBef>
                <a:spcAft>
                  <a:spcPts val="0"/>
                </a:spcAft>
                <a:buClrTx/>
                <a:buSzTx/>
                <a:buFontTx/>
                <a:buNone/>
                <a:tabLst/>
                <a:defRPr/>
              </a:pPr>
              <a:r>
                <a:rPr kumimoji="1" lang="ja-JP" altLang="en-US" sz="950" b="0" i="0" u="none" strike="noStrike" kern="1200" cap="none" spc="0" normalizeH="0" baseline="0" noProof="0">
                  <a:ln>
                    <a:noFill/>
                  </a:ln>
                  <a:effectLst/>
                  <a:uLnTx/>
                  <a:uFillTx/>
                  <a:latin typeface="+mn-ea"/>
                  <a:cs typeface="メイリオ" panose="020B0604030504040204" pitchFamily="50" charset="-128"/>
                </a:rPr>
                <a:t>　求職者等の皆さまが安心して面談・選考に臨むことができるよう、以下のとおりルールを定めています。</a:t>
              </a:r>
              <a:endParaRPr kumimoji="1" lang="en-US" altLang="ja-JP" sz="950" b="0" i="0" u="none" strike="noStrike" kern="1200" cap="none" spc="0" normalizeH="0" baseline="0" noProof="0">
                <a:ln>
                  <a:noFill/>
                </a:ln>
                <a:effectLst/>
                <a:uLnTx/>
                <a:uFillTx/>
                <a:latin typeface="+mn-ea"/>
                <a:cs typeface="メイリオ" panose="020B0604030504040204" pitchFamily="50" charset="-128"/>
              </a:endParaRPr>
            </a:p>
            <a:p>
              <a:pPr marL="0" marR="0" lvl="0" indent="0" algn="l" defTabSz="1043056" rtl="0" eaLnBrk="1" fontAlgn="auto" latinLnBrk="0" hangingPunct="1">
                <a:lnSpc>
                  <a:spcPts val="1440"/>
                </a:lnSpc>
                <a:spcBef>
                  <a:spcPts val="0"/>
                </a:spcBef>
                <a:spcAft>
                  <a:spcPts val="0"/>
                </a:spcAft>
                <a:buClrTx/>
                <a:buSzTx/>
                <a:buFontTx/>
                <a:buNone/>
                <a:tabLst/>
                <a:defRPr/>
              </a:pPr>
              <a:r>
                <a:rPr kumimoji="1" lang="ja-JP" altLang="en-US" sz="950" b="0" i="0" u="none" strike="noStrike" kern="1200" cap="none" spc="0" normalizeH="0" baseline="0" noProof="0">
                  <a:ln>
                    <a:noFill/>
                  </a:ln>
                  <a:effectLst/>
                  <a:uLnTx/>
                  <a:uFillTx/>
                  <a:latin typeface="+mn-ea"/>
                  <a:cs typeface="メイリオ" panose="020B0604030504040204" pitchFamily="50" charset="-128"/>
                </a:rPr>
                <a:t>（</a:t>
              </a:r>
              <a:r>
                <a:rPr kumimoji="1" lang="en-US" altLang="ja-JP" sz="950" b="0" i="0" u="none" strike="noStrike" kern="1200" cap="none" spc="0" normalizeH="0" baseline="0" noProof="0">
                  <a:ln>
                    <a:noFill/>
                  </a:ln>
                  <a:effectLst/>
                  <a:uLnTx/>
                  <a:uFillTx/>
                  <a:latin typeface="+mn-ea"/>
                  <a:cs typeface="メイリオ" panose="020B0604030504040204" pitchFamily="50" charset="-128"/>
                </a:rPr>
                <a:t>※</a:t>
              </a:r>
              <a:r>
                <a:rPr kumimoji="1" lang="ja-JP" altLang="en-US" sz="950" b="0" i="0" u="none" strike="noStrike" kern="1200" cap="none" spc="0" normalizeH="0" baseline="0" noProof="0">
                  <a:ln>
                    <a:noFill/>
                  </a:ln>
                  <a:effectLst/>
                  <a:uLnTx/>
                  <a:uFillTx/>
                  <a:latin typeface="+mn-ea"/>
                  <a:cs typeface="メイリオ" panose="020B0604030504040204" pitchFamily="50" charset="-128"/>
                </a:rPr>
                <a:t>）パワーハラスメントに類する行為、カスタマーハラスメントに類する行為、妊娠、出産等に関するハラスメントに類する行為及び育児休業等に関するハラスメントに類する行為 　を含む</a:t>
              </a:r>
              <a:endParaRPr kumimoji="1" lang="en-US" altLang="ja-JP" sz="950" b="0" i="0" u="none" strike="noStrike" kern="1200" cap="none" spc="0" normalizeH="0" baseline="0" noProof="0">
                <a:ln>
                  <a:noFill/>
                </a:ln>
                <a:effectLst/>
                <a:uLnTx/>
                <a:uFillTx/>
                <a:latin typeface="+mn-ea"/>
                <a:cs typeface="メイリオ" panose="020B0604030504040204" pitchFamily="50" charset="-128"/>
              </a:endParaRPr>
            </a:p>
            <a:p>
              <a:pPr marL="0" marR="0" lvl="0" indent="0" algn="l" defTabSz="1043056" rtl="0" eaLnBrk="1" fontAlgn="auto" latinLnBrk="0" hangingPunct="1">
                <a:lnSpc>
                  <a:spcPts val="1440"/>
                </a:lnSpc>
                <a:spcBef>
                  <a:spcPts val="0"/>
                </a:spcBef>
                <a:spcAft>
                  <a:spcPts val="0"/>
                </a:spcAft>
                <a:buClrTx/>
                <a:buSzTx/>
                <a:buFontTx/>
                <a:buNone/>
                <a:tabLst/>
                <a:defRPr/>
              </a:pPr>
              <a:endParaRPr kumimoji="1" lang="en-US" altLang="ja-JP" sz="950" b="0" i="0" u="none" strike="noStrike" kern="1200" cap="none" spc="0" normalizeH="0" baseline="0" noProof="0">
                <a:ln>
                  <a:noFill/>
                </a:ln>
                <a:effectLst/>
                <a:uLnTx/>
                <a:uFillTx/>
                <a:latin typeface="+mn-ea"/>
                <a:cs typeface="メイリオ" panose="020B0604030504040204" pitchFamily="50" charset="-128"/>
              </a:endParaRPr>
            </a:p>
            <a:p>
              <a:pPr marL="0" marR="0" lvl="0" indent="0" algn="l" defTabSz="1043056" rtl="0" eaLnBrk="1" fontAlgn="auto" latinLnBrk="0" hangingPunct="1">
                <a:lnSpc>
                  <a:spcPts val="1440"/>
                </a:lnSpc>
                <a:spcBef>
                  <a:spcPts val="0"/>
                </a:spcBef>
                <a:spcAft>
                  <a:spcPts val="0"/>
                </a:spcAft>
                <a:buClrTx/>
                <a:buSzTx/>
                <a:buFontTx/>
                <a:buNone/>
                <a:tabLst/>
                <a:defRPr/>
              </a:pPr>
              <a:r>
                <a:rPr kumimoji="1" lang="en-US" altLang="ja-JP" sz="950" b="0" i="0" u="none" strike="noStrike" kern="1200" cap="none" spc="0" normalizeH="0" baseline="0" noProof="0">
                  <a:ln>
                    <a:noFill/>
                  </a:ln>
                  <a:effectLst/>
                  <a:uLnTx/>
                  <a:uFillTx/>
                  <a:latin typeface="+mn-ea"/>
                  <a:cs typeface="メイリオ" panose="020B0604030504040204" pitchFamily="50" charset="-128"/>
                </a:rPr>
                <a:t>【</a:t>
              </a:r>
              <a:r>
                <a:rPr kumimoji="1" lang="ja-JP" altLang="en-US" sz="950" b="0" i="0" u="none" strike="noStrike" kern="1200" cap="none" spc="0" normalizeH="0" baseline="0" noProof="0">
                  <a:ln>
                    <a:noFill/>
                  </a:ln>
                  <a:effectLst/>
                  <a:uLnTx/>
                  <a:uFillTx/>
                  <a:latin typeface="+mn-ea"/>
                  <a:cs typeface="メイリオ" panose="020B0604030504040204" pitchFamily="50" charset="-128"/>
                </a:rPr>
                <a:t>求職活動等における当社のルール</a:t>
              </a:r>
              <a:r>
                <a:rPr kumimoji="1" lang="en-US" altLang="ja-JP" sz="950" b="0" i="0" u="none" strike="noStrike" kern="1200" cap="none" spc="0" normalizeH="0" baseline="0" noProof="0">
                  <a:ln>
                    <a:noFill/>
                  </a:ln>
                  <a:effectLst/>
                  <a:uLnTx/>
                  <a:uFillTx/>
                  <a:latin typeface="+mn-ea"/>
                  <a:cs typeface="メイリオ" panose="020B0604030504040204" pitchFamily="50" charset="-128"/>
                </a:rPr>
                <a:t>】</a:t>
              </a:r>
            </a:p>
            <a:p>
              <a:pPr marL="363538" lvl="0" indent="-276225">
                <a:lnSpc>
                  <a:spcPts val="1440"/>
                </a:lnSpc>
                <a:defRPr/>
              </a:pPr>
              <a:r>
                <a:rPr lang="ja-JP" altLang="en-US" sz="950">
                  <a:latin typeface="+mn-ea"/>
                  <a:cs typeface="メイリオ" panose="020B0604030504040204" pitchFamily="50" charset="-128"/>
                </a:rPr>
                <a:t>１．当社では、ハラスメント行為の防止について、従業員に対する周知・啓発を継続的に行っています。</a:t>
              </a:r>
              <a:endParaRPr lang="en-US" altLang="ja-JP" sz="950">
                <a:latin typeface="+mn-ea"/>
                <a:cs typeface="メイリオ" panose="020B0604030504040204" pitchFamily="50" charset="-128"/>
              </a:endParaRPr>
            </a:p>
            <a:p>
              <a:pPr marL="363538" lvl="0" indent="-276225">
                <a:lnSpc>
                  <a:spcPts val="1440"/>
                </a:lnSpc>
                <a:defRPr/>
              </a:pPr>
              <a:endParaRPr lang="en-US" altLang="ja-JP" sz="950">
                <a:latin typeface="+mn-ea"/>
                <a:cs typeface="メイリオ" panose="020B0604030504040204" pitchFamily="50" charset="-128"/>
              </a:endParaRPr>
            </a:p>
            <a:p>
              <a:pPr marL="363538" lvl="0" indent="-276225">
                <a:lnSpc>
                  <a:spcPts val="1440"/>
                </a:lnSpc>
                <a:defRPr/>
              </a:pPr>
              <a:r>
                <a:rPr lang="ja-JP" altLang="en-US" sz="950">
                  <a:latin typeface="+mn-ea"/>
                  <a:cs typeface="メイリオ" panose="020B0604030504040204" pitchFamily="50" charset="-128"/>
                </a:rPr>
                <a:t>２．面談・面接、</a:t>
              </a:r>
              <a:r>
                <a:rPr lang="en-US" altLang="ja-JP" sz="950">
                  <a:latin typeface="+mn-ea"/>
                  <a:cs typeface="メイリオ" panose="020B0604030504040204" pitchFamily="50" charset="-128"/>
                </a:rPr>
                <a:t> OB</a:t>
              </a:r>
              <a:r>
                <a:rPr lang="ja-JP" altLang="en-US" sz="950">
                  <a:latin typeface="+mn-ea"/>
                  <a:cs typeface="メイリオ" panose="020B0604030504040204" pitchFamily="50" charset="-128"/>
                </a:rPr>
                <a:t>・</a:t>
              </a:r>
              <a:r>
                <a:rPr lang="en-US" altLang="ja-JP" sz="950">
                  <a:latin typeface="+mn-ea"/>
                  <a:cs typeface="メイリオ" panose="020B0604030504040204" pitchFamily="50" charset="-128"/>
                </a:rPr>
                <a:t>OG</a:t>
              </a:r>
              <a:r>
                <a:rPr lang="ja-JP" altLang="en-US" sz="950">
                  <a:latin typeface="+mn-ea"/>
                  <a:cs typeface="メイリオ" panose="020B0604030504040204" pitchFamily="50" charset="-128"/>
                </a:rPr>
                <a:t>訪問に関するルール</a:t>
              </a:r>
              <a:endParaRPr lang="en-US" altLang="ja-JP" sz="950">
                <a:latin typeface="+mn-ea"/>
                <a:cs typeface="メイリオ" panose="020B0604030504040204" pitchFamily="50" charset="-128"/>
              </a:endParaRPr>
            </a:p>
            <a:p>
              <a:pPr marL="363538" lvl="0">
                <a:lnSpc>
                  <a:spcPts val="1440"/>
                </a:lnSpc>
                <a:defRPr/>
              </a:pPr>
              <a:r>
                <a:rPr lang="ja-JP" altLang="en-US" sz="950">
                  <a:latin typeface="+mn-ea"/>
                  <a:cs typeface="メイリオ" panose="020B0604030504040204" pitchFamily="50" charset="-128"/>
                </a:rPr>
                <a:t>面談・面接の時間：○○：○○～ ○○：○○</a:t>
              </a:r>
              <a:endParaRPr lang="en-US" altLang="ja-JP" sz="950">
                <a:latin typeface="+mn-ea"/>
                <a:cs typeface="メイリオ" panose="020B0604030504040204" pitchFamily="50" charset="-128"/>
              </a:endParaRPr>
            </a:p>
            <a:p>
              <a:pPr marL="363538" lvl="0">
                <a:lnSpc>
                  <a:spcPts val="1440"/>
                </a:lnSpc>
                <a:defRPr/>
              </a:pPr>
              <a:r>
                <a:rPr lang="ja-JP" altLang="en-US" sz="950">
                  <a:latin typeface="+mn-ea"/>
                  <a:cs typeface="メイリオ" panose="020B0604030504040204" pitchFamily="50" charset="-128"/>
                </a:rPr>
                <a:t>場所：本社会議室、社内打ち合わせスペース、執務スペース等、会社が指定した場所（注１）</a:t>
              </a:r>
              <a:endParaRPr lang="en-US" altLang="ja-JP" sz="950">
                <a:latin typeface="+mn-ea"/>
                <a:cs typeface="メイリオ" panose="020B0604030504040204" pitchFamily="50" charset="-128"/>
              </a:endParaRPr>
            </a:p>
            <a:p>
              <a:pPr marL="989013" lvl="0" indent="-625475">
                <a:lnSpc>
                  <a:spcPts val="1440"/>
                </a:lnSpc>
                <a:defRPr/>
              </a:pPr>
              <a:r>
                <a:rPr lang="ja-JP" altLang="en-US" sz="950">
                  <a:latin typeface="+mn-ea"/>
                  <a:cs typeface="メイリオ" panose="020B0604030504040204" pitchFamily="50" charset="-128"/>
                </a:rPr>
                <a:t>実施体制：複数人で実施する、第三者の目が届く環境（オープンスペース等）で実施するなど、会社が認めた体制で行います。なお、会議室など閉じられた空間で行う際は必ず複数人で実施します。</a:t>
              </a:r>
              <a:endParaRPr lang="en-US" altLang="ja-JP" sz="950">
                <a:latin typeface="+mn-ea"/>
                <a:cs typeface="メイリオ" panose="020B0604030504040204" pitchFamily="50" charset="-128"/>
              </a:endParaRPr>
            </a:p>
            <a:p>
              <a:pPr marL="363538" lvl="0">
                <a:lnSpc>
                  <a:spcPts val="1440"/>
                </a:lnSpc>
                <a:defRPr/>
              </a:pPr>
              <a:r>
                <a:rPr lang="ja-JP" altLang="en-US" sz="950">
                  <a:latin typeface="+mn-ea"/>
                  <a:cs typeface="メイリオ" panose="020B0604030504040204" pitchFamily="50" charset="-128"/>
                </a:rPr>
                <a:t>連絡手段：やり取りには</a:t>
              </a:r>
              <a:r>
                <a:rPr lang="en-US" altLang="ja-JP" sz="950">
                  <a:latin typeface="+mn-ea"/>
                  <a:cs typeface="メイリオ" panose="020B0604030504040204" pitchFamily="50" charset="-128"/>
                </a:rPr>
                <a:t>Email</a:t>
              </a:r>
              <a:r>
                <a:rPr lang="ja-JP" altLang="en-US" sz="950">
                  <a:latin typeface="+mn-ea"/>
                  <a:cs typeface="メイリオ" panose="020B0604030504040204" pitchFamily="50" charset="-128"/>
                </a:rPr>
                <a:t>のみを使用します</a:t>
              </a:r>
              <a:endParaRPr lang="en-US" altLang="ja-JP" sz="950">
                <a:latin typeface="+mn-ea"/>
                <a:cs typeface="メイリオ" panose="020B0604030504040204" pitchFamily="50" charset="-128"/>
              </a:endParaRPr>
            </a:p>
            <a:p>
              <a:pPr marL="893763" lvl="0">
                <a:lnSpc>
                  <a:spcPts val="1440"/>
                </a:lnSpc>
                <a:defRPr/>
              </a:pPr>
              <a:r>
                <a:rPr lang="ja-JP" altLang="en-US" sz="950">
                  <a:latin typeface="+mn-ea"/>
                  <a:cs typeface="メイリオ" panose="020B0604030504040204" pitchFamily="50" charset="-128"/>
                </a:rPr>
                <a:t>（従業員は会社のメールアドレスを使用します）</a:t>
              </a:r>
              <a:endParaRPr lang="en-US" altLang="ja-JP" sz="950">
                <a:latin typeface="+mn-ea"/>
                <a:cs typeface="メイリオ" panose="020B0604030504040204" pitchFamily="50" charset="-128"/>
              </a:endParaRPr>
            </a:p>
            <a:p>
              <a:pPr marL="363538" lvl="0">
                <a:lnSpc>
                  <a:spcPts val="1440"/>
                </a:lnSpc>
                <a:defRPr/>
              </a:pPr>
              <a:endParaRPr lang="en-US" altLang="ja-JP" sz="950">
                <a:latin typeface="+mn-ea"/>
                <a:cs typeface="メイリオ" panose="020B0604030504040204" pitchFamily="50" charset="-128"/>
              </a:endParaRPr>
            </a:p>
            <a:p>
              <a:pPr>
                <a:lnSpc>
                  <a:spcPts val="1440"/>
                </a:lnSpc>
                <a:defRPr/>
              </a:pPr>
              <a:r>
                <a:rPr lang="en-US" altLang="ja-JP" sz="950">
                  <a:latin typeface="+mn-ea"/>
                  <a:cs typeface="メイリオ" panose="020B0604030504040204" pitchFamily="50" charset="-128"/>
                </a:rPr>
                <a:t>【</a:t>
              </a:r>
              <a:r>
                <a:rPr lang="ja-JP" altLang="en-US" sz="950">
                  <a:latin typeface="+mn-ea"/>
                  <a:cs typeface="メイリオ" panose="020B0604030504040204" pitchFamily="50" charset="-128"/>
                </a:rPr>
                <a:t>相談窓口について</a:t>
              </a:r>
              <a:r>
                <a:rPr lang="en-US" altLang="ja-JP" sz="950">
                  <a:latin typeface="+mn-ea"/>
                  <a:cs typeface="メイリオ" panose="020B0604030504040204" pitchFamily="50" charset="-128"/>
                </a:rPr>
                <a:t>】</a:t>
              </a:r>
            </a:p>
            <a:p>
              <a:pPr marL="0" marR="0" lvl="0" indent="0" algn="l" defTabSz="1043056" rtl="0" eaLnBrk="1" fontAlgn="auto" latinLnBrk="0" hangingPunct="1">
                <a:lnSpc>
                  <a:spcPts val="1440"/>
                </a:lnSpc>
                <a:spcBef>
                  <a:spcPts val="0"/>
                </a:spcBef>
                <a:spcAft>
                  <a:spcPts val="0"/>
                </a:spcAft>
                <a:buClrTx/>
                <a:buSzTx/>
                <a:buFontTx/>
                <a:buNone/>
                <a:tabLst/>
                <a:defRPr/>
              </a:pPr>
              <a:r>
                <a:rPr kumimoji="1" lang="ja-JP" altLang="en-US" sz="950" b="0" i="0" u="none" strike="noStrike" kern="1200" cap="none" spc="0" normalizeH="0" baseline="0" noProof="0">
                  <a:ln>
                    <a:noFill/>
                  </a:ln>
                  <a:effectLst/>
                  <a:uLnTx/>
                  <a:uFillTx/>
                  <a:latin typeface="+mn-ea"/>
                  <a:cs typeface="メイリオ" panose="020B0604030504040204" pitchFamily="50" charset="-128"/>
                </a:rPr>
                <a:t>　当社の採用活動において、万が一、従業員から性的な言動等を受けた場合には、以下の相談窓口までご連絡ください。ハラスメントに該当するか判断が難しい場合も含め、幅広くご相談を受け付け、適切に対応します。ご相談にあたっては、相談者のみならず、関係者のプライバシーにも十分配慮し、公平に対応します。</a:t>
              </a:r>
              <a:endParaRPr kumimoji="1" lang="en-US" altLang="ja-JP" sz="950" b="0" i="0" u="none" strike="noStrike" kern="1200" cap="none" spc="0" normalizeH="0" baseline="0" noProof="0">
                <a:ln>
                  <a:noFill/>
                </a:ln>
                <a:effectLst/>
                <a:uLnTx/>
                <a:uFillTx/>
                <a:latin typeface="+mn-ea"/>
                <a:cs typeface="メイリオ" panose="020B0604030504040204" pitchFamily="50" charset="-128"/>
              </a:endParaRPr>
            </a:p>
            <a:p>
              <a:pPr marL="0" marR="0" lvl="0" indent="0" algn="l" defTabSz="1043056" rtl="0" eaLnBrk="1" fontAlgn="auto" latinLnBrk="0" hangingPunct="1">
                <a:lnSpc>
                  <a:spcPts val="1440"/>
                </a:lnSpc>
                <a:spcBef>
                  <a:spcPts val="0"/>
                </a:spcBef>
                <a:spcAft>
                  <a:spcPts val="0"/>
                </a:spcAft>
                <a:buClrTx/>
                <a:buSzTx/>
                <a:buFontTx/>
                <a:buNone/>
                <a:tabLst/>
                <a:defRPr/>
              </a:pPr>
              <a:r>
                <a:rPr kumimoji="1" lang="ja-JP" altLang="en-US" sz="950" b="0" i="0" u="none" strike="noStrike" kern="1200" cap="none" spc="0" normalizeH="0" baseline="0" noProof="0">
                  <a:ln>
                    <a:noFill/>
                  </a:ln>
                  <a:effectLst/>
                  <a:uLnTx/>
                  <a:uFillTx/>
                  <a:latin typeface="+mn-ea"/>
                  <a:cs typeface="メイリオ" panose="020B0604030504040204" pitchFamily="50" charset="-128"/>
                </a:rPr>
                <a:t>　また、相談を行ったことや、事実確認に協力したことなどが、採用選考の判断に影響を与えることはありませんので、安心してご相談ください。</a:t>
              </a:r>
              <a:endParaRPr kumimoji="1" lang="en-US" altLang="ja-JP" sz="950" b="0" i="0" u="none" strike="noStrike" kern="1200" cap="none" spc="0" normalizeH="0" baseline="0" noProof="0">
                <a:ln>
                  <a:noFill/>
                </a:ln>
                <a:effectLst/>
                <a:uLnTx/>
                <a:uFillTx/>
                <a:latin typeface="+mn-ea"/>
                <a:cs typeface="メイリオ" panose="020B0604030504040204" pitchFamily="50" charset="-128"/>
              </a:endParaRPr>
            </a:p>
            <a:p>
              <a:pPr marL="0" marR="0" lvl="0" indent="0" algn="l" defTabSz="1043056" rtl="0" eaLnBrk="1" fontAlgn="auto" latinLnBrk="0" hangingPunct="1">
                <a:lnSpc>
                  <a:spcPts val="1440"/>
                </a:lnSpc>
                <a:spcBef>
                  <a:spcPts val="0"/>
                </a:spcBef>
                <a:spcAft>
                  <a:spcPts val="0"/>
                </a:spcAft>
                <a:buClrTx/>
                <a:buSzTx/>
                <a:buFontTx/>
                <a:buNone/>
                <a:tabLst/>
                <a:defRPr/>
              </a:pPr>
              <a:r>
                <a:rPr lang="ja-JP" altLang="en-US" sz="950">
                  <a:latin typeface="+mn-ea"/>
                  <a:cs typeface="メイリオ" panose="020B0604030504040204" pitchFamily="50" charset="-128"/>
                </a:rPr>
                <a:t>　</a:t>
              </a:r>
              <a:r>
                <a:rPr lang="ja-JP" altLang="en-US" sz="950" b="1" u="sng">
                  <a:latin typeface="+mn-ea"/>
                  <a:cs typeface="メイリオ" panose="020B0604030504040204" pitchFamily="50" charset="-128"/>
                </a:rPr>
                <a:t>相談窓口（注２）</a:t>
              </a:r>
              <a:endParaRPr lang="en-US" altLang="ja-JP" sz="950" b="1" u="sng">
                <a:latin typeface="+mn-ea"/>
                <a:cs typeface="メイリオ" panose="020B0604030504040204" pitchFamily="50" charset="-128"/>
              </a:endParaRPr>
            </a:p>
            <a:p>
              <a:pPr marL="180975" lvl="0">
                <a:lnSpc>
                  <a:spcPts val="1440"/>
                </a:lnSpc>
                <a:defRPr/>
              </a:pPr>
              <a:r>
                <a:rPr lang="ja-JP" altLang="en-US" sz="950">
                  <a:latin typeface="+mn-ea"/>
                  <a:cs typeface="メイリオ" panose="020B0604030504040204" pitchFamily="50" charset="-128"/>
                </a:rPr>
                <a:t>・人事部　○○○</a:t>
              </a:r>
              <a:endParaRPr lang="en-US" altLang="ja-JP" sz="950">
                <a:latin typeface="+mn-ea"/>
                <a:cs typeface="メイリオ" panose="020B0604030504040204" pitchFamily="50" charset="-128"/>
              </a:endParaRPr>
            </a:p>
            <a:p>
              <a:pPr marL="180975" lvl="0">
                <a:lnSpc>
                  <a:spcPts val="1440"/>
                </a:lnSpc>
                <a:defRPr/>
              </a:pPr>
              <a:r>
                <a:rPr lang="ja-JP" altLang="en-US" sz="950">
                  <a:latin typeface="+mn-ea"/>
                  <a:cs typeface="メイリオ" panose="020B0604030504040204" pitchFamily="50" charset="-128"/>
                </a:rPr>
                <a:t>　（電話番号○○○ー○○○ー○○○○ 、メールアドレス○○○）</a:t>
              </a:r>
              <a:r>
                <a:rPr lang="en-US" altLang="ja-JP" sz="950">
                  <a:latin typeface="+mn-ea"/>
                  <a:cs typeface="メイリオ" panose="020B0604030504040204" pitchFamily="50" charset="-128"/>
                </a:rPr>
                <a:t>【</a:t>
              </a:r>
              <a:r>
                <a:rPr lang="ja-JP" altLang="en-US" sz="950">
                  <a:latin typeface="+mn-ea"/>
                  <a:cs typeface="メイリオ" panose="020B0604030504040204" pitchFamily="50" charset="-128"/>
                </a:rPr>
                <a:t>女性</a:t>
              </a:r>
              <a:r>
                <a:rPr lang="en-US" altLang="ja-JP" sz="950">
                  <a:latin typeface="+mn-ea"/>
                  <a:cs typeface="メイリオ" panose="020B0604030504040204" pitchFamily="50" charset="-128"/>
                </a:rPr>
                <a:t>】</a:t>
              </a:r>
            </a:p>
            <a:p>
              <a:pPr marL="180975">
                <a:lnSpc>
                  <a:spcPts val="1440"/>
                </a:lnSpc>
                <a:defRPr/>
              </a:pPr>
              <a:r>
                <a:rPr lang="ja-JP" altLang="en-US" sz="950">
                  <a:latin typeface="+mn-ea"/>
                  <a:cs typeface="メイリオ" panose="020B0604030504040204" pitchFamily="50" charset="-128"/>
                </a:rPr>
                <a:t>・人事部　○○○</a:t>
              </a:r>
              <a:endParaRPr lang="en-US" altLang="ja-JP" sz="950">
                <a:latin typeface="+mn-ea"/>
                <a:cs typeface="メイリオ" panose="020B0604030504040204" pitchFamily="50" charset="-128"/>
              </a:endParaRPr>
            </a:p>
            <a:p>
              <a:pPr marL="180975">
                <a:lnSpc>
                  <a:spcPts val="1440"/>
                </a:lnSpc>
                <a:defRPr/>
              </a:pPr>
              <a:r>
                <a:rPr lang="ja-JP" altLang="en-US" sz="950">
                  <a:latin typeface="+mn-ea"/>
                  <a:cs typeface="メイリオ" panose="020B0604030504040204" pitchFamily="50" charset="-128"/>
                </a:rPr>
                <a:t>　（電話番号○○○ー○○○ー○○○○ 、メールアドレス○○○）</a:t>
              </a:r>
              <a:r>
                <a:rPr lang="en-US" altLang="ja-JP" sz="950">
                  <a:latin typeface="+mn-ea"/>
                  <a:cs typeface="メイリオ" panose="020B0604030504040204" pitchFamily="50" charset="-128"/>
                </a:rPr>
                <a:t>【</a:t>
              </a:r>
              <a:r>
                <a:rPr lang="ja-JP" altLang="en-US" sz="950">
                  <a:latin typeface="+mn-ea"/>
                  <a:cs typeface="メイリオ" panose="020B0604030504040204" pitchFamily="50" charset="-128"/>
                </a:rPr>
                <a:t>男性</a:t>
              </a:r>
              <a:r>
                <a:rPr lang="en-US" altLang="ja-JP" sz="950">
                  <a:latin typeface="+mn-ea"/>
                  <a:cs typeface="メイリオ" panose="020B0604030504040204" pitchFamily="50" charset="-128"/>
                </a:rPr>
                <a:t>】</a:t>
              </a:r>
              <a:r>
                <a:rPr lang="ja-JP" altLang="en-US" sz="950">
                  <a:latin typeface="+mn-ea"/>
                  <a:cs typeface="メイリオ" panose="020B0604030504040204" pitchFamily="50" charset="-128"/>
                </a:rPr>
                <a:t> </a:t>
              </a:r>
              <a:endParaRPr lang="en-US" altLang="ja-JP" sz="950">
                <a:latin typeface="+mn-ea"/>
                <a:cs typeface="メイリオ" panose="020B0604030504040204" pitchFamily="50" charset="-128"/>
              </a:endParaRPr>
            </a:p>
            <a:p>
              <a:pPr marL="180975">
                <a:lnSpc>
                  <a:spcPts val="1440"/>
                </a:lnSpc>
                <a:defRPr/>
              </a:pPr>
              <a:r>
                <a:rPr lang="ja-JP" altLang="en-US" sz="950">
                  <a:latin typeface="+mn-ea"/>
                  <a:cs typeface="メイリオ" panose="020B0604030504040204" pitchFamily="50" charset="-128"/>
                </a:rPr>
                <a:t>・コンプライアンス室　○○○</a:t>
              </a:r>
              <a:endParaRPr lang="en-US" altLang="ja-JP" sz="950">
                <a:latin typeface="+mn-ea"/>
                <a:cs typeface="メイリオ" panose="020B0604030504040204" pitchFamily="50" charset="-128"/>
              </a:endParaRPr>
            </a:p>
            <a:p>
              <a:pPr marL="180975">
                <a:lnSpc>
                  <a:spcPts val="1440"/>
                </a:lnSpc>
                <a:defRPr/>
              </a:pPr>
              <a:r>
                <a:rPr lang="ja-JP" altLang="en-US" sz="950">
                  <a:latin typeface="+mn-ea"/>
                  <a:cs typeface="メイリオ" panose="020B0604030504040204" pitchFamily="50" charset="-128"/>
                </a:rPr>
                <a:t>　（電話番号○○○ー○○○ー○○○○ 、メールアドレス○○○）</a:t>
              </a:r>
              <a:r>
                <a:rPr lang="en-US" altLang="ja-JP" sz="950">
                  <a:latin typeface="+mn-ea"/>
                  <a:cs typeface="メイリオ" panose="020B0604030504040204" pitchFamily="50" charset="-128"/>
                </a:rPr>
                <a:t>【</a:t>
              </a:r>
              <a:r>
                <a:rPr lang="ja-JP" altLang="en-US" sz="950">
                  <a:latin typeface="+mn-ea"/>
                  <a:cs typeface="メイリオ" panose="020B0604030504040204" pitchFamily="50" charset="-128"/>
                </a:rPr>
                <a:t>女性</a:t>
              </a:r>
              <a:r>
                <a:rPr lang="en-US" altLang="ja-JP" sz="950">
                  <a:latin typeface="+mn-ea"/>
                  <a:cs typeface="メイリオ" panose="020B0604030504040204" pitchFamily="50" charset="-128"/>
                </a:rPr>
                <a:t>】</a:t>
              </a:r>
            </a:p>
            <a:p>
              <a:pPr marL="180975">
                <a:lnSpc>
                  <a:spcPts val="1440"/>
                </a:lnSpc>
                <a:defRPr/>
              </a:pPr>
              <a:r>
                <a:rPr lang="ja-JP" altLang="en-US" sz="950">
                  <a:latin typeface="+mn-ea"/>
                  <a:cs typeface="メイリオ" panose="020B0604030504040204" pitchFamily="50" charset="-128"/>
                </a:rPr>
                <a:t>・コンプライアンス室　○○○</a:t>
              </a:r>
              <a:endParaRPr lang="en-US" altLang="ja-JP" sz="950">
                <a:latin typeface="+mn-ea"/>
                <a:cs typeface="メイリオ" panose="020B0604030504040204" pitchFamily="50" charset="-128"/>
              </a:endParaRPr>
            </a:p>
            <a:p>
              <a:pPr marL="180975">
                <a:lnSpc>
                  <a:spcPts val="1440"/>
                </a:lnSpc>
                <a:defRPr/>
              </a:pPr>
              <a:r>
                <a:rPr lang="ja-JP" altLang="en-US" sz="950">
                  <a:latin typeface="+mn-ea"/>
                  <a:cs typeface="メイリオ" panose="020B0604030504040204" pitchFamily="50" charset="-128"/>
                </a:rPr>
                <a:t>　（電話番号○○○ー○○○ー○○○○ 、メールアドレス○○○）</a:t>
              </a:r>
              <a:r>
                <a:rPr lang="en-US" altLang="ja-JP" sz="950">
                  <a:latin typeface="+mn-ea"/>
                  <a:cs typeface="メイリオ" panose="020B0604030504040204" pitchFamily="50" charset="-128"/>
                </a:rPr>
                <a:t>【</a:t>
              </a:r>
              <a:r>
                <a:rPr lang="ja-JP" altLang="en-US" sz="950">
                  <a:latin typeface="+mn-ea"/>
                  <a:cs typeface="メイリオ" panose="020B0604030504040204" pitchFamily="50" charset="-128"/>
                </a:rPr>
                <a:t>男性</a:t>
              </a:r>
              <a:r>
                <a:rPr lang="en-US" altLang="ja-JP" sz="950">
                  <a:latin typeface="+mn-ea"/>
                  <a:cs typeface="メイリオ" panose="020B0604030504040204" pitchFamily="50" charset="-128"/>
                </a:rPr>
                <a:t>】</a:t>
              </a:r>
            </a:p>
          </p:txBody>
        </p:sp>
        <p:sp>
          <p:nvSpPr>
            <p:cNvPr id="7" name="テキスト ボックス 6">
              <a:extLst>
                <a:ext uri="{FF2B5EF4-FFF2-40B4-BE49-F238E27FC236}">
                  <a16:creationId xmlns:a16="http://schemas.microsoft.com/office/drawing/2014/main" id="{9FABA41E-D8BC-3E96-CA87-5B54988CDA9F}"/>
                </a:ext>
              </a:extLst>
            </p:cNvPr>
            <p:cNvSpPr txBox="1"/>
            <p:nvPr/>
          </p:nvSpPr>
          <p:spPr>
            <a:xfrm>
              <a:off x="4417060" y="1926805"/>
              <a:ext cx="3144951" cy="261610"/>
            </a:xfrm>
            <a:prstGeom prst="rect">
              <a:avLst/>
            </a:prstGeom>
            <a:noFill/>
          </p:spPr>
          <p:txBody>
            <a:bodyPr wrap="square" rtlCol="0">
              <a:spAutoFit/>
            </a:bodyPr>
            <a:lstStyle/>
            <a:p>
              <a:r>
                <a:rPr lang="ja-JP" altLang="ja-JP" sz="1050">
                  <a:latin typeface="+mn-ea"/>
                </a:rPr>
                <a:t>株式会社○○○　代表取締役社長○○○</a:t>
              </a:r>
              <a:endParaRPr kumimoji="1" lang="ja-JP" altLang="en-US" sz="1050"/>
            </a:p>
          </p:txBody>
        </p:sp>
        <p:sp>
          <p:nvSpPr>
            <p:cNvPr id="8" name="テキスト ボックス 7">
              <a:extLst>
                <a:ext uri="{FF2B5EF4-FFF2-40B4-BE49-F238E27FC236}">
                  <a16:creationId xmlns:a16="http://schemas.microsoft.com/office/drawing/2014/main" id="{1E001E2B-6FB4-F85F-EBE6-E2B1EB6E71F3}"/>
                </a:ext>
              </a:extLst>
            </p:cNvPr>
            <p:cNvSpPr txBox="1"/>
            <p:nvPr/>
          </p:nvSpPr>
          <p:spPr>
            <a:xfrm>
              <a:off x="5838065" y="1187203"/>
              <a:ext cx="1164918" cy="253916"/>
            </a:xfrm>
            <a:prstGeom prst="rect">
              <a:avLst/>
            </a:prstGeom>
            <a:noFill/>
          </p:spPr>
          <p:txBody>
            <a:bodyPr wrap="square" rtlCol="0">
              <a:spAutoFit/>
            </a:bodyPr>
            <a:lstStyle/>
            <a:p>
              <a:r>
                <a:rPr lang="ja-JP" altLang="ja-JP" sz="1050">
                  <a:latin typeface="+mn-ea"/>
                </a:rPr>
                <a:t>○</a:t>
              </a:r>
              <a:r>
                <a:rPr lang="ja-JP" altLang="en-US" sz="1050">
                  <a:latin typeface="+mn-ea"/>
                </a:rPr>
                <a:t>年</a:t>
              </a:r>
              <a:r>
                <a:rPr lang="ja-JP" altLang="ja-JP" sz="1050">
                  <a:latin typeface="+mn-ea"/>
                </a:rPr>
                <a:t>○</a:t>
              </a:r>
              <a:r>
                <a:rPr lang="ja-JP" altLang="en-US" sz="1050">
                  <a:latin typeface="+mn-ea"/>
                </a:rPr>
                <a:t>月</a:t>
              </a:r>
              <a:r>
                <a:rPr lang="ja-JP" altLang="ja-JP" sz="1050">
                  <a:latin typeface="+mn-ea"/>
                </a:rPr>
                <a:t>○</a:t>
              </a:r>
              <a:r>
                <a:rPr lang="ja-JP" altLang="en-US" sz="1050">
                  <a:latin typeface="+mn-ea"/>
                </a:rPr>
                <a:t>日</a:t>
              </a:r>
              <a:endParaRPr kumimoji="1" lang="ja-JP" altLang="en-US" sz="1050"/>
            </a:p>
          </p:txBody>
        </p:sp>
      </p:grpSp>
      <p:sp>
        <p:nvSpPr>
          <p:cNvPr id="9" name="スライド番号プレースホルダー 8">
            <a:extLst>
              <a:ext uri="{FF2B5EF4-FFF2-40B4-BE49-F238E27FC236}">
                <a16:creationId xmlns:a16="http://schemas.microsoft.com/office/drawing/2014/main" id="{B5131C0C-3D64-D13C-6AF3-523D3E015BC5}"/>
              </a:ext>
            </a:extLst>
          </p:cNvPr>
          <p:cNvSpPr>
            <a:spLocks noGrp="1"/>
          </p:cNvSpPr>
          <p:nvPr>
            <p:ph type="sldNum" sz="quarter" idx="12"/>
          </p:nvPr>
        </p:nvSpPr>
        <p:spPr/>
        <p:txBody>
          <a:bodyPr/>
          <a:lstStyle/>
          <a:p>
            <a:fld id="{86604DDF-363C-4BAD-8C08-5C2361466C97}" type="slidenum">
              <a:rPr lang="ja-JP" altLang="en-US" smtClean="0"/>
              <a:pPr/>
              <a:t>7</a:t>
            </a:fld>
            <a:endParaRPr lang="ja-JP" altLang="en-US"/>
          </a:p>
        </p:txBody>
      </p:sp>
    </p:spTree>
    <p:extLst>
      <p:ext uri="{BB962C8B-B14F-4D97-AF65-F5344CB8AC3E}">
        <p14:creationId xmlns:p14="http://schemas.microsoft.com/office/powerpoint/2010/main" val="19708035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825094" y="7482885"/>
            <a:ext cx="6427295" cy="2708434"/>
          </a:xfrm>
          <a:prstGeom prst="rect">
            <a:avLst/>
          </a:prstGeom>
          <a:noFill/>
          <a:ln>
            <a:solidFill>
              <a:schemeClr val="tx1"/>
            </a:solidFill>
          </a:ln>
        </p:spPr>
        <p:txBody>
          <a:bodyPr wrap="square" rtlCol="0">
            <a:spAutoFit/>
          </a:bodyPr>
          <a:lstStyle/>
          <a:p>
            <a:r>
              <a:rPr lang="ja-JP" altLang="ja-JP" sz="1000">
                <a:latin typeface="+mn-ea"/>
              </a:rPr>
              <a:t>第○条　懲戒事由</a:t>
            </a:r>
          </a:p>
          <a:p>
            <a:r>
              <a:rPr lang="ja-JP" altLang="ja-JP" sz="1000">
                <a:latin typeface="+mn-ea"/>
              </a:rPr>
              <a:t>　社員が次の各号のいずれかに該当する場合には、その情状により、けん責、減給、出勤停止又は懲戒解雇に処する。</a:t>
            </a:r>
          </a:p>
          <a:p>
            <a:r>
              <a:rPr lang="ja-JP" altLang="en-US" sz="1000">
                <a:latin typeface="+mn-ea"/>
              </a:rPr>
              <a:t>　</a:t>
            </a:r>
            <a:r>
              <a:rPr lang="ja-JP" altLang="ja-JP" sz="1000">
                <a:latin typeface="+mn-ea"/>
              </a:rPr>
              <a:t>①</a:t>
            </a:r>
            <a:r>
              <a:rPr lang="ja-JP" altLang="en-US" sz="1000">
                <a:latin typeface="+mn-ea"/>
              </a:rPr>
              <a:t>　</a:t>
            </a:r>
            <a:r>
              <a:rPr lang="ja-JP" altLang="ja-JP" sz="1000">
                <a:latin typeface="+mn-ea"/>
              </a:rPr>
              <a:t>不正不義の行為をなし、従業員としての体面を汚したとき</a:t>
            </a:r>
          </a:p>
          <a:p>
            <a:r>
              <a:rPr lang="ja-JP" altLang="en-US" sz="1000">
                <a:latin typeface="+mn-ea"/>
              </a:rPr>
              <a:t>　</a:t>
            </a:r>
            <a:r>
              <a:rPr lang="ja-JP" altLang="ja-JP" sz="1000">
                <a:latin typeface="+mn-ea"/>
              </a:rPr>
              <a:t>②　法令、就業規則、服務規定その他会社の諸規定に違反するとき</a:t>
            </a:r>
          </a:p>
          <a:p>
            <a:r>
              <a:rPr lang="ja-JP" altLang="en-US" sz="1000">
                <a:latin typeface="+mn-ea"/>
              </a:rPr>
              <a:t>　</a:t>
            </a:r>
            <a:r>
              <a:rPr lang="ja-JP" altLang="ja-JP" sz="1000">
                <a:latin typeface="+mn-ea"/>
              </a:rPr>
              <a:t>③　他人に対して明らかに達成が</a:t>
            </a:r>
            <a:r>
              <a:rPr lang="ja-JP" altLang="en-US" sz="1000">
                <a:latin typeface="+mn-ea"/>
              </a:rPr>
              <a:t>不可能</a:t>
            </a:r>
            <a:r>
              <a:rPr lang="ja-JP" altLang="ja-JP" sz="1000">
                <a:latin typeface="+mn-ea"/>
              </a:rPr>
              <a:t>な職務を一方的に与える、業務に必要のないことを強制的に行わせる行</a:t>
            </a:r>
            <a:endParaRPr lang="en-US" altLang="ja-JP" sz="1000">
              <a:latin typeface="+mn-ea"/>
            </a:endParaRPr>
          </a:p>
          <a:p>
            <a:r>
              <a:rPr lang="ja-JP" altLang="en-US" sz="1000">
                <a:latin typeface="+mn-ea"/>
              </a:rPr>
              <a:t>　　 </a:t>
            </a:r>
            <a:r>
              <a:rPr lang="ja-JP" altLang="ja-JP" sz="1000">
                <a:latin typeface="+mn-ea"/>
              </a:rPr>
              <a:t>為を行ったとき</a:t>
            </a:r>
          </a:p>
          <a:p>
            <a:pPr lvl="0"/>
            <a:r>
              <a:rPr lang="ja-JP" altLang="en-US" sz="1000">
                <a:latin typeface="+mn-ea"/>
              </a:rPr>
              <a:t>　④　</a:t>
            </a:r>
            <a:r>
              <a:rPr lang="ja-JP" altLang="ja-JP" sz="1000">
                <a:latin typeface="+mn-ea"/>
              </a:rPr>
              <a:t>他人に対して不法に辞職を強要しあるいはこれを教唆、扇動又は暴行脅迫を加え、若しくはその業務を妨害し</a:t>
            </a:r>
            <a:endParaRPr lang="en-US" altLang="ja-JP" sz="1000">
              <a:latin typeface="+mn-ea"/>
            </a:endParaRPr>
          </a:p>
          <a:p>
            <a:pPr lvl="0"/>
            <a:r>
              <a:rPr lang="en-US" altLang="ja-JP" sz="1000">
                <a:latin typeface="+mn-ea"/>
              </a:rPr>
              <a:t>      </a:t>
            </a:r>
            <a:r>
              <a:rPr lang="ja-JP" altLang="ja-JP" sz="1000">
                <a:latin typeface="+mn-ea"/>
              </a:rPr>
              <a:t>たとき</a:t>
            </a:r>
          </a:p>
          <a:p>
            <a:pPr lvl="0"/>
            <a:r>
              <a:rPr lang="ja-JP" altLang="en-US" sz="1000">
                <a:latin typeface="+mn-ea"/>
              </a:rPr>
              <a:t>　⑤　</a:t>
            </a:r>
            <a:r>
              <a:rPr lang="ja-JP" altLang="ja-JP" sz="1000">
                <a:latin typeface="+mn-ea"/>
              </a:rPr>
              <a:t>著しく風紀秩序を乱し、又は乱すおそれのあるとき</a:t>
            </a:r>
          </a:p>
          <a:p>
            <a:pPr lvl="0"/>
            <a:r>
              <a:rPr lang="ja-JP" altLang="ja-JP" sz="1000">
                <a:latin typeface="+mn-ea"/>
              </a:rPr>
              <a:t>　</a:t>
            </a:r>
            <a:r>
              <a:rPr lang="ja-JP" altLang="en-US" sz="1000">
                <a:latin typeface="+mn-ea"/>
              </a:rPr>
              <a:t>⑥　</a:t>
            </a:r>
            <a:r>
              <a:rPr lang="ja-JP" altLang="ja-JP" sz="1000">
                <a:latin typeface="+mn-ea"/>
              </a:rPr>
              <a:t>その他前各号に準ずる不適切な行為を行ったとき</a:t>
            </a:r>
          </a:p>
          <a:p>
            <a:r>
              <a:rPr lang="en-US" altLang="ja-JP" sz="1000">
                <a:latin typeface="+mn-ea"/>
              </a:rPr>
              <a:t> </a:t>
            </a:r>
            <a:endParaRPr lang="ja-JP" altLang="ja-JP" sz="1000">
              <a:latin typeface="+mn-ea"/>
            </a:endParaRPr>
          </a:p>
          <a:p>
            <a:r>
              <a:rPr lang="ja-JP" altLang="ja-JP" sz="1000">
                <a:latin typeface="+mn-ea"/>
              </a:rPr>
              <a:t>２　社員がパワーハラスメント</a:t>
            </a:r>
            <a:r>
              <a:rPr lang="ja-JP" altLang="en-US" sz="1000">
                <a:latin typeface="+mn-ea"/>
              </a:rPr>
              <a:t>、取引相手等に対するカスタマーハラスメント、</a:t>
            </a:r>
            <a:r>
              <a:rPr lang="ja-JP" altLang="ja-JP" sz="1000">
                <a:latin typeface="+mn-ea"/>
              </a:rPr>
              <a:t>セクシュアルハラスメント</a:t>
            </a:r>
            <a:r>
              <a:rPr lang="ja-JP" altLang="en-US" sz="1000">
                <a:latin typeface="+mn-ea"/>
              </a:rPr>
              <a:t>、求職者等に対するセクシュアルハラスメント、</a:t>
            </a:r>
            <a:r>
              <a:rPr lang="ja-JP" altLang="ja-JP" sz="1000">
                <a:latin typeface="+mn-ea"/>
              </a:rPr>
              <a:t>妊娠・出産等に関するハラスメント</a:t>
            </a:r>
            <a:r>
              <a:rPr lang="ja-JP" altLang="en-US" sz="1000">
                <a:latin typeface="+mn-ea"/>
              </a:rPr>
              <a:t>及び</a:t>
            </a:r>
            <a:r>
              <a:rPr lang="ja-JP" altLang="ja-JP" sz="1000">
                <a:latin typeface="+mn-ea"/>
              </a:rPr>
              <a:t>育児</a:t>
            </a:r>
            <a:r>
              <a:rPr lang="ja-JP" altLang="en-US" sz="1000">
                <a:latin typeface="+mn-ea"/>
              </a:rPr>
              <a:t>・介護</a:t>
            </a:r>
            <a:r>
              <a:rPr lang="ja-JP" altLang="ja-JP" sz="1000">
                <a:latin typeface="+mn-ea"/>
              </a:rPr>
              <a:t>休業等に関するハラスメントを行った場合、前項①～</a:t>
            </a:r>
            <a:r>
              <a:rPr lang="ja-JP" altLang="en-US" sz="1000">
                <a:latin typeface="+mn-ea"/>
              </a:rPr>
              <a:t>⑥</a:t>
            </a:r>
            <a:r>
              <a:rPr lang="ja-JP" altLang="ja-JP" sz="1000">
                <a:latin typeface="+mn-ea"/>
              </a:rPr>
              <a:t>の各号に照らし、次の要素を総合的に判断した上で、処分を決定する。</a:t>
            </a:r>
          </a:p>
          <a:p>
            <a:r>
              <a:rPr lang="ja-JP" altLang="en-US" sz="1000">
                <a:latin typeface="+mn-ea"/>
              </a:rPr>
              <a:t>　</a:t>
            </a:r>
            <a:r>
              <a:rPr lang="ja-JP" altLang="ja-JP" sz="1000">
                <a:latin typeface="+mn-ea"/>
              </a:rPr>
              <a:t>①　行為の具体的態様（時間・場所</a:t>
            </a:r>
            <a:r>
              <a:rPr lang="en-US" altLang="ja-JP" sz="1000">
                <a:latin typeface="+mn-ea"/>
              </a:rPr>
              <a:t>(</a:t>
            </a:r>
            <a:r>
              <a:rPr lang="ja-JP" altLang="ja-JP" sz="1000">
                <a:latin typeface="+mn-ea"/>
              </a:rPr>
              <a:t>職場か否か</a:t>
            </a:r>
            <a:r>
              <a:rPr lang="en-US" altLang="ja-JP" sz="1000">
                <a:latin typeface="+mn-ea"/>
              </a:rPr>
              <a:t>)</a:t>
            </a:r>
            <a:r>
              <a:rPr lang="ja-JP" altLang="ja-JP" sz="1000">
                <a:latin typeface="+mn-ea"/>
              </a:rPr>
              <a:t>・内容・程度）</a:t>
            </a:r>
          </a:p>
          <a:p>
            <a:r>
              <a:rPr lang="ja-JP" altLang="en-US" sz="1000">
                <a:latin typeface="+mn-ea"/>
              </a:rPr>
              <a:t>　</a:t>
            </a:r>
            <a:r>
              <a:rPr lang="ja-JP" altLang="ja-JP" sz="1000">
                <a:latin typeface="+mn-ea"/>
              </a:rPr>
              <a:t>②　当事者同士の関係（職位等）</a:t>
            </a:r>
          </a:p>
          <a:p>
            <a:r>
              <a:rPr lang="ja-JP" altLang="en-US" sz="1000">
                <a:latin typeface="+mn-ea"/>
              </a:rPr>
              <a:t>　</a:t>
            </a:r>
            <a:r>
              <a:rPr lang="ja-JP" altLang="ja-JP" sz="1000">
                <a:latin typeface="+mn-ea"/>
              </a:rPr>
              <a:t>③　被害者の対応（告訴等）・心情等</a:t>
            </a:r>
          </a:p>
        </p:txBody>
      </p:sp>
      <p:grpSp>
        <p:nvGrpSpPr>
          <p:cNvPr id="4" name="グループ化 3"/>
          <p:cNvGrpSpPr/>
          <p:nvPr/>
        </p:nvGrpSpPr>
        <p:grpSpPr>
          <a:xfrm>
            <a:off x="744694" y="6327475"/>
            <a:ext cx="6444704" cy="288000"/>
            <a:chOff x="647947" y="3131582"/>
            <a:chExt cx="6444704" cy="288000"/>
          </a:xfrm>
        </p:grpSpPr>
        <p:sp>
          <p:nvSpPr>
            <p:cNvPr id="5" name="正方形/長方形 4"/>
            <p:cNvSpPr/>
            <p:nvPr/>
          </p:nvSpPr>
          <p:spPr>
            <a:xfrm>
              <a:off x="647947" y="3131582"/>
              <a:ext cx="108000" cy="28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 name="正方形/長方形 5"/>
            <p:cNvSpPr/>
            <p:nvPr/>
          </p:nvSpPr>
          <p:spPr>
            <a:xfrm>
              <a:off x="756651" y="3131582"/>
              <a:ext cx="6336000" cy="288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 name="テキスト ボックス 6"/>
            <p:cNvSpPr txBox="1"/>
            <p:nvPr/>
          </p:nvSpPr>
          <p:spPr>
            <a:xfrm>
              <a:off x="756295" y="3131582"/>
              <a:ext cx="5904656" cy="276999"/>
            </a:xfrm>
            <a:prstGeom prst="rect">
              <a:avLst/>
            </a:prstGeom>
            <a:noFill/>
          </p:spPr>
          <p:txBody>
            <a:bodyPr wrap="square" rtlCol="0">
              <a:spAutoFit/>
            </a:bodyPr>
            <a:lstStyle/>
            <a:p>
              <a:r>
                <a:rPr lang="ja-JP" altLang="en-US" sz="1200" b="1">
                  <a:latin typeface="メイリオ" panose="020B0604030504040204" pitchFamily="50" charset="-128"/>
                  <a:ea typeface="メイリオ" panose="020B0604030504040204" pitchFamily="50" charset="-128"/>
                  <a:cs typeface="メイリオ" panose="020B0604030504040204" pitchFamily="50" charset="-128"/>
                </a:rPr>
                <a:t>例５　</a:t>
              </a:r>
              <a:r>
                <a:rPr lang="ja-JP" altLang="en-US" sz="1200">
                  <a:latin typeface="メイリオ" panose="020B0604030504040204" pitchFamily="50" charset="-128"/>
                  <a:ea typeface="メイリオ" panose="020B0604030504040204" pitchFamily="50" charset="-128"/>
                  <a:cs typeface="メイリオ" panose="020B0604030504040204" pitchFamily="50" charset="-128"/>
                </a:rPr>
                <a:t>処分にあたっての判断要素を記載した懲戒規定の例</a:t>
              </a:r>
              <a:endParaRPr kumimoji="1" lang="ja-JP" altLang="en-US" sz="1200">
                <a:latin typeface="メイリオ" panose="020B0604030504040204" pitchFamily="50" charset="-128"/>
                <a:ea typeface="メイリオ" panose="020B0604030504040204" pitchFamily="50" charset="-128"/>
                <a:cs typeface="メイリオ" panose="020B0604030504040204" pitchFamily="50" charset="-128"/>
              </a:endParaRPr>
            </a:p>
          </p:txBody>
        </p:sp>
      </p:grpSp>
      <p:sp>
        <p:nvSpPr>
          <p:cNvPr id="8" name="テキスト ボックス 7"/>
          <p:cNvSpPr txBox="1"/>
          <p:nvPr/>
        </p:nvSpPr>
        <p:spPr>
          <a:xfrm>
            <a:off x="825095" y="6685348"/>
            <a:ext cx="6399696" cy="738664"/>
          </a:xfrm>
          <a:prstGeom prst="rect">
            <a:avLst/>
          </a:prstGeom>
          <a:noFill/>
        </p:spPr>
        <p:txBody>
          <a:bodyPr wrap="square" rtlCol="0">
            <a:spAutoFit/>
          </a:bodyPr>
          <a:lstStyle/>
          <a:p>
            <a:r>
              <a:rPr lang="ja-JP" altLang="en-US" sz="1050">
                <a:latin typeface="メイリオ" panose="020B0604030504040204" pitchFamily="50" charset="-128"/>
                <a:ea typeface="メイリオ" panose="020B0604030504040204" pitchFamily="50" charset="-128"/>
                <a:cs typeface="メイリオ" panose="020B0604030504040204" pitchFamily="50" charset="-128"/>
              </a:rPr>
              <a:t>　</a:t>
            </a:r>
            <a:r>
              <a:rPr lang="ja-JP" altLang="ja-JP" sz="1050">
                <a:latin typeface="メイリオ" panose="020B0604030504040204" pitchFamily="50" charset="-128"/>
                <a:ea typeface="メイリオ" panose="020B0604030504040204" pitchFamily="50" charset="-128"/>
                <a:cs typeface="メイリオ" panose="020B0604030504040204" pitchFamily="50" charset="-128"/>
              </a:rPr>
              <a:t>就業規則</a:t>
            </a:r>
            <a:r>
              <a:rPr lang="ja-JP" altLang="en-US" sz="1050">
                <a:latin typeface="メイリオ" panose="020B0604030504040204" pitchFamily="50" charset="-128"/>
                <a:ea typeface="メイリオ" panose="020B0604030504040204" pitchFamily="50" charset="-128"/>
                <a:cs typeface="メイリオ" panose="020B0604030504040204" pitchFamily="50" charset="-128"/>
              </a:rPr>
              <a:t>の</a:t>
            </a:r>
            <a:r>
              <a:rPr lang="ja-JP" altLang="ja-JP" sz="1050">
                <a:latin typeface="メイリオ" panose="020B0604030504040204" pitchFamily="50" charset="-128"/>
                <a:ea typeface="メイリオ" panose="020B0604030504040204" pitchFamily="50" charset="-128"/>
                <a:cs typeface="メイリオ" panose="020B0604030504040204" pitchFamily="50" charset="-128"/>
              </a:rPr>
              <a:t>懲戒</a:t>
            </a:r>
            <a:r>
              <a:rPr lang="ja-JP" altLang="en-US" sz="1050">
                <a:latin typeface="メイリオ" panose="020B0604030504040204" pitchFamily="50" charset="-128"/>
                <a:ea typeface="メイリオ" panose="020B0604030504040204" pitchFamily="50" charset="-128"/>
                <a:cs typeface="メイリオ" panose="020B0604030504040204" pitchFamily="50" charset="-128"/>
              </a:rPr>
              <a:t>の</a:t>
            </a:r>
            <a:r>
              <a:rPr lang="ja-JP" altLang="ja-JP" sz="1050">
                <a:latin typeface="メイリオ" panose="020B0604030504040204" pitchFamily="50" charset="-128"/>
                <a:ea typeface="メイリオ" panose="020B0604030504040204" pitchFamily="50" charset="-128"/>
                <a:cs typeface="メイリオ" panose="020B0604030504040204" pitchFamily="50" charset="-128"/>
              </a:rPr>
              <a:t>事由に</a:t>
            </a:r>
            <a:r>
              <a:rPr lang="ja-JP" altLang="en-US" sz="1050">
                <a:latin typeface="メイリオ" panose="020B0604030504040204" pitchFamily="50" charset="-128"/>
                <a:ea typeface="メイリオ" panose="020B0604030504040204" pitchFamily="50" charset="-128"/>
                <a:cs typeface="メイリオ" panose="020B0604030504040204" pitchFamily="50" charset="-128"/>
              </a:rPr>
              <a:t>、ハラスメント</a:t>
            </a:r>
            <a:r>
              <a:rPr lang="ja-JP" altLang="ja-JP" sz="1050">
                <a:latin typeface="メイリオ" panose="020B0604030504040204" pitchFamily="50" charset="-128"/>
                <a:ea typeface="メイリオ" panose="020B0604030504040204" pitchFamily="50" charset="-128"/>
                <a:cs typeface="メイリオ" panose="020B0604030504040204" pitchFamily="50" charset="-128"/>
              </a:rPr>
              <a:t>も含まれること</a:t>
            </a:r>
            <a:r>
              <a:rPr lang="ja-JP" altLang="en-US" sz="1050">
                <a:latin typeface="メイリオ" panose="020B0604030504040204" pitchFamily="50" charset="-128"/>
                <a:ea typeface="メイリオ" panose="020B0604030504040204" pitchFamily="50" charset="-128"/>
                <a:cs typeface="メイリオ" panose="020B0604030504040204" pitchFamily="50" charset="-128"/>
              </a:rPr>
              <a:t>並びに</a:t>
            </a:r>
            <a:r>
              <a:rPr lang="ja-JP" altLang="ja-JP" sz="1050">
                <a:latin typeface="メイリオ" panose="020B0604030504040204" pitchFamily="50" charset="-128"/>
                <a:ea typeface="メイリオ" panose="020B0604030504040204" pitchFamily="50" charset="-128"/>
                <a:cs typeface="メイリオ" panose="020B0604030504040204" pitchFamily="50" charset="-128"/>
              </a:rPr>
              <a:t>懲戒処分にあたっての判断要素を明らかにし、これをパンフレット</a:t>
            </a:r>
            <a:r>
              <a:rPr lang="ja-JP" altLang="en-US" sz="1050">
                <a:latin typeface="メイリオ" panose="020B0604030504040204" pitchFamily="50" charset="-128"/>
                <a:ea typeface="メイリオ" panose="020B0604030504040204" pitchFamily="50" charset="-128"/>
                <a:cs typeface="メイリオ" panose="020B0604030504040204" pitchFamily="50" charset="-128"/>
              </a:rPr>
              <a:t>等</a:t>
            </a:r>
            <a:r>
              <a:rPr lang="ja-JP" altLang="ja-JP" sz="1050">
                <a:latin typeface="メイリオ" panose="020B0604030504040204" pitchFamily="50" charset="-128"/>
                <a:ea typeface="メイリオ" panose="020B0604030504040204" pitchFamily="50" charset="-128"/>
                <a:cs typeface="メイリオ" panose="020B0604030504040204" pitchFamily="50" charset="-128"/>
              </a:rPr>
              <a:t>で周知することで措置を講じたことになります。</a:t>
            </a:r>
          </a:p>
          <a:p>
            <a:r>
              <a:rPr lang="ja-JP" altLang="en-US" sz="1050">
                <a:latin typeface="メイリオ" panose="020B0604030504040204" pitchFamily="50" charset="-128"/>
                <a:ea typeface="メイリオ" panose="020B0604030504040204" pitchFamily="50" charset="-128"/>
                <a:cs typeface="メイリオ" panose="020B0604030504040204" pitchFamily="50" charset="-128"/>
              </a:rPr>
              <a:t>　</a:t>
            </a:r>
            <a:r>
              <a:rPr lang="ja-JP" altLang="ja-JP" sz="1050">
                <a:latin typeface="メイリオ" panose="020B0604030504040204" pitchFamily="50" charset="-128"/>
                <a:ea typeface="メイリオ" panose="020B0604030504040204" pitchFamily="50" charset="-128"/>
                <a:cs typeface="メイリオ" panose="020B0604030504040204" pitchFamily="50" charset="-128"/>
              </a:rPr>
              <a:t>なお、判断要素については、下記の例の他、犯罪性の有無、反復・継続性、</a:t>
            </a:r>
            <a:r>
              <a:rPr lang="ja-JP" altLang="en-US" sz="1050">
                <a:latin typeface="メイリオ" panose="020B0604030504040204" pitchFamily="50" charset="-128"/>
                <a:ea typeface="メイリオ" panose="020B0604030504040204" pitchFamily="50" charset="-128"/>
                <a:cs typeface="メイリオ" panose="020B0604030504040204" pitchFamily="50" charset="-128"/>
              </a:rPr>
              <a:t>行為</a:t>
            </a:r>
            <a:r>
              <a:rPr lang="ja-JP" altLang="ja-JP" sz="1050">
                <a:latin typeface="メイリオ" panose="020B0604030504040204" pitchFamily="50" charset="-128"/>
                <a:ea typeface="メイリオ" panose="020B0604030504040204" pitchFamily="50" charset="-128"/>
                <a:cs typeface="メイリオ" panose="020B0604030504040204" pitchFamily="50" charset="-128"/>
              </a:rPr>
              <a:t>者の改悛の程度</a:t>
            </a:r>
            <a:r>
              <a:rPr lang="ja-JP" altLang="en-US" sz="1050">
                <a:latin typeface="メイリオ" panose="020B0604030504040204" pitchFamily="50" charset="-128"/>
                <a:ea typeface="メイリオ" panose="020B0604030504040204" pitchFamily="50" charset="-128"/>
                <a:cs typeface="メイリオ" panose="020B0604030504040204" pitchFamily="50" charset="-128"/>
              </a:rPr>
              <a:t>等</a:t>
            </a:r>
            <a:r>
              <a:rPr lang="ja-JP" altLang="ja-JP" sz="1050">
                <a:latin typeface="メイリオ" panose="020B0604030504040204" pitchFamily="50" charset="-128"/>
                <a:ea typeface="メイリオ" panose="020B0604030504040204" pitchFamily="50" charset="-128"/>
                <a:cs typeface="メイリオ" panose="020B0604030504040204" pitchFamily="50" charset="-128"/>
              </a:rPr>
              <a:t>が考えられます。</a:t>
            </a:r>
            <a:endParaRPr kumimoji="1" lang="ja-JP" altLang="en-US" sz="1050">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9" name="グループ化 8"/>
          <p:cNvGrpSpPr/>
          <p:nvPr/>
        </p:nvGrpSpPr>
        <p:grpSpPr>
          <a:xfrm>
            <a:off x="709931" y="643751"/>
            <a:ext cx="6444704" cy="288000"/>
            <a:chOff x="647947" y="3131582"/>
            <a:chExt cx="6444704" cy="288000"/>
          </a:xfrm>
        </p:grpSpPr>
        <p:sp>
          <p:nvSpPr>
            <p:cNvPr id="10" name="正方形/長方形 9"/>
            <p:cNvSpPr/>
            <p:nvPr/>
          </p:nvSpPr>
          <p:spPr>
            <a:xfrm>
              <a:off x="647947" y="3131582"/>
              <a:ext cx="108000" cy="28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p:cNvSpPr/>
            <p:nvPr/>
          </p:nvSpPr>
          <p:spPr>
            <a:xfrm>
              <a:off x="756651" y="3131582"/>
              <a:ext cx="6336000" cy="288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p:cNvSpPr txBox="1"/>
            <p:nvPr/>
          </p:nvSpPr>
          <p:spPr>
            <a:xfrm>
              <a:off x="756295" y="3131582"/>
              <a:ext cx="5904656" cy="276999"/>
            </a:xfrm>
            <a:prstGeom prst="rect">
              <a:avLst/>
            </a:prstGeom>
            <a:noFill/>
          </p:spPr>
          <p:txBody>
            <a:bodyPr wrap="square" rtlCol="0">
              <a:spAutoFit/>
            </a:bodyPr>
            <a:lstStyle/>
            <a:p>
              <a:r>
                <a:rPr lang="ja-JP" altLang="en-US" sz="1200" b="1">
                  <a:latin typeface="メイリオ" panose="020B0604030504040204" pitchFamily="50" charset="-128"/>
                  <a:ea typeface="メイリオ" panose="020B0604030504040204" pitchFamily="50" charset="-128"/>
                  <a:cs typeface="メイリオ" panose="020B0604030504040204" pitchFamily="50" charset="-128"/>
                </a:rPr>
                <a:t>例４　</a:t>
              </a:r>
              <a:r>
                <a:rPr lang="ja-JP" altLang="en-US" sz="1200">
                  <a:latin typeface="メイリオ" panose="020B0604030504040204" pitchFamily="50" charset="-128"/>
                  <a:ea typeface="メイリオ" panose="020B0604030504040204" pitchFamily="50" charset="-128"/>
                  <a:cs typeface="メイリオ" panose="020B0604030504040204" pitchFamily="50" charset="-128"/>
                </a:rPr>
                <a:t>どのような言動がどのような処分に相当するかを記載した懲戒規定の例</a:t>
              </a:r>
              <a:endParaRPr kumimoji="1" lang="ja-JP" altLang="en-US" sz="1200">
                <a:latin typeface="メイリオ" panose="020B0604030504040204" pitchFamily="50" charset="-128"/>
                <a:ea typeface="メイリオ" panose="020B0604030504040204" pitchFamily="50" charset="-128"/>
                <a:cs typeface="メイリオ" panose="020B0604030504040204" pitchFamily="50" charset="-128"/>
              </a:endParaRPr>
            </a:p>
          </p:txBody>
        </p:sp>
      </p:grpSp>
      <p:sp>
        <p:nvSpPr>
          <p:cNvPr id="13" name="テキスト ボックス 12"/>
          <p:cNvSpPr txBox="1"/>
          <p:nvPr/>
        </p:nvSpPr>
        <p:spPr>
          <a:xfrm>
            <a:off x="744694" y="989163"/>
            <a:ext cx="6399696" cy="430887"/>
          </a:xfrm>
          <a:prstGeom prst="rect">
            <a:avLst/>
          </a:prstGeom>
          <a:noFill/>
        </p:spPr>
        <p:txBody>
          <a:bodyPr wrap="square" rtlCol="0">
            <a:spAutoFit/>
          </a:bodyPr>
          <a:lstStyle/>
          <a:p>
            <a:r>
              <a:rPr lang="ja-JP" altLang="en-US" sz="900">
                <a:latin typeface="メイリオ" panose="020B0604030504040204" pitchFamily="50" charset="-128"/>
                <a:ea typeface="メイリオ" panose="020B0604030504040204" pitchFamily="50" charset="-128"/>
                <a:cs typeface="メイリオ" panose="020B0604030504040204" pitchFamily="50" charset="-128"/>
              </a:rPr>
              <a:t>　</a:t>
            </a:r>
            <a:r>
              <a:rPr lang="ja-JP" altLang="ja-JP" sz="1050">
                <a:latin typeface="メイリオ" panose="020B0604030504040204" pitchFamily="50" charset="-128"/>
                <a:ea typeface="メイリオ" panose="020B0604030504040204" pitchFamily="50" charset="-128"/>
                <a:cs typeface="メイリオ" panose="020B0604030504040204" pitchFamily="50" charset="-128"/>
              </a:rPr>
              <a:t>就業規則の懲戒の事由に、具体的な</a:t>
            </a:r>
            <a:r>
              <a:rPr lang="ja-JP" altLang="en-US" sz="1050">
                <a:latin typeface="メイリオ" panose="020B0604030504040204" pitchFamily="50" charset="-128"/>
                <a:ea typeface="メイリオ" panose="020B0604030504040204" pitchFamily="50" charset="-128"/>
                <a:cs typeface="メイリオ" panose="020B0604030504040204" pitchFamily="50" charset="-128"/>
              </a:rPr>
              <a:t>ハラスメントの</a:t>
            </a:r>
            <a:r>
              <a:rPr lang="ja-JP" altLang="ja-JP" sz="1050">
                <a:latin typeface="メイリオ" panose="020B0604030504040204" pitchFamily="50" charset="-128"/>
                <a:ea typeface="メイリオ" panose="020B0604030504040204" pitchFamily="50" charset="-128"/>
                <a:cs typeface="メイリオ" panose="020B0604030504040204" pitchFamily="50" charset="-128"/>
              </a:rPr>
              <a:t>言動を列挙した上で、それらを懲戒の種類と対応させる形で定めています。</a:t>
            </a:r>
            <a:endParaRPr kumimoji="1" lang="ja-JP" altLang="en-US" sz="105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4" name="テキスト ボックス 13"/>
          <p:cNvSpPr txBox="1"/>
          <p:nvPr/>
        </p:nvSpPr>
        <p:spPr>
          <a:xfrm>
            <a:off x="852693" y="1477462"/>
            <a:ext cx="6399696" cy="4708981"/>
          </a:xfrm>
          <a:prstGeom prst="rect">
            <a:avLst/>
          </a:prstGeom>
          <a:noFill/>
          <a:ln>
            <a:solidFill>
              <a:schemeClr val="tx1"/>
            </a:solidFill>
          </a:ln>
        </p:spPr>
        <p:txBody>
          <a:bodyPr wrap="square" rtlCol="0">
            <a:spAutoFit/>
          </a:bodyPr>
          <a:lstStyle/>
          <a:p>
            <a:r>
              <a:rPr lang="ja-JP" altLang="en-US" sz="1000">
                <a:latin typeface="+mn-ea"/>
              </a:rPr>
              <a:t>（</a:t>
            </a:r>
            <a:r>
              <a:rPr lang="ja-JP" altLang="ja-JP" sz="1000">
                <a:latin typeface="+mn-ea"/>
              </a:rPr>
              <a:t>懲戒の種類）</a:t>
            </a:r>
          </a:p>
          <a:p>
            <a:r>
              <a:rPr lang="ja-JP" altLang="ja-JP" sz="1000">
                <a:latin typeface="+mn-ea"/>
              </a:rPr>
              <a:t>第▽条　懲戒は次の区分により行う。</a:t>
            </a:r>
          </a:p>
          <a:p>
            <a:r>
              <a:rPr lang="ja-JP" altLang="ja-JP" sz="1000">
                <a:latin typeface="+mn-ea"/>
              </a:rPr>
              <a:t>　①　けん責　始末書をとり将来を戒める。</a:t>
            </a:r>
          </a:p>
          <a:p>
            <a:r>
              <a:rPr lang="ja-JP" altLang="ja-JP" sz="1000">
                <a:latin typeface="+mn-ea"/>
              </a:rPr>
              <a:t>　②　減給　将来を戒め、賃金を減額する。ただし、１回の額が平均賃金の１日分の半額とし、総額が</a:t>
            </a:r>
            <a:r>
              <a:rPr lang="en-US" altLang="ja-JP" sz="1000">
                <a:latin typeface="+mn-ea"/>
              </a:rPr>
              <a:t>1</a:t>
            </a:r>
            <a:r>
              <a:rPr lang="ja-JP" altLang="ja-JP" sz="1000">
                <a:latin typeface="+mn-ea"/>
              </a:rPr>
              <a:t>箇月の給与総</a:t>
            </a:r>
            <a:endParaRPr lang="en-US" altLang="ja-JP" sz="1000">
              <a:latin typeface="+mn-ea"/>
            </a:endParaRPr>
          </a:p>
          <a:p>
            <a:r>
              <a:rPr lang="ja-JP" altLang="en-US" sz="1000">
                <a:latin typeface="+mn-ea"/>
              </a:rPr>
              <a:t>　　</a:t>
            </a:r>
            <a:r>
              <a:rPr lang="ja-JP" altLang="ja-JP" sz="1000">
                <a:latin typeface="+mn-ea"/>
              </a:rPr>
              <a:t>額の</a:t>
            </a:r>
            <a:r>
              <a:rPr lang="en-US" altLang="ja-JP" sz="1000">
                <a:latin typeface="+mn-ea"/>
              </a:rPr>
              <a:t>10</a:t>
            </a:r>
            <a:r>
              <a:rPr lang="ja-JP" altLang="ja-JP" sz="1000">
                <a:latin typeface="+mn-ea"/>
              </a:rPr>
              <a:t>分の１を限度とする。 　　　　　</a:t>
            </a:r>
          </a:p>
          <a:p>
            <a:r>
              <a:rPr lang="ja-JP" altLang="ja-JP" sz="1000">
                <a:latin typeface="+mn-ea"/>
              </a:rPr>
              <a:t>　③　出勤停止　７日を限度として、出勤を停止し、その間の賃金は支給しない。</a:t>
            </a:r>
          </a:p>
          <a:p>
            <a:r>
              <a:rPr lang="ja-JP" altLang="ja-JP" sz="1000">
                <a:latin typeface="+mn-ea"/>
              </a:rPr>
              <a:t>　④　降格　職位を解任若しくは下位等級へ降格する。</a:t>
            </a:r>
          </a:p>
          <a:p>
            <a:r>
              <a:rPr lang="ja-JP" altLang="ja-JP" sz="1000">
                <a:latin typeface="+mn-ea"/>
              </a:rPr>
              <a:t>　⑤　懲戒解雇　即時に解雇する。ただし、所轄労働基準監督署長の認定を受けたときは、第○条に定める解雇予</a:t>
            </a:r>
            <a:endParaRPr lang="en-US" altLang="ja-JP" sz="1000">
              <a:latin typeface="+mn-ea"/>
            </a:endParaRPr>
          </a:p>
          <a:p>
            <a:r>
              <a:rPr lang="ja-JP" altLang="en-US" sz="1000">
                <a:latin typeface="+mn-ea"/>
              </a:rPr>
              <a:t>　　</a:t>
            </a:r>
            <a:r>
              <a:rPr lang="ja-JP" altLang="ja-JP" sz="1000">
                <a:latin typeface="+mn-ea"/>
              </a:rPr>
              <a:t>告手当を支給しない。</a:t>
            </a:r>
          </a:p>
          <a:p>
            <a:r>
              <a:rPr lang="en-US" altLang="ja-JP" sz="1000">
                <a:latin typeface="+mn-ea"/>
              </a:rPr>
              <a:t> </a:t>
            </a:r>
            <a:endParaRPr lang="ja-JP" altLang="ja-JP" sz="1000">
              <a:latin typeface="+mn-ea"/>
            </a:endParaRPr>
          </a:p>
          <a:p>
            <a:r>
              <a:rPr lang="ja-JP" altLang="ja-JP" sz="1000">
                <a:latin typeface="+mn-ea"/>
              </a:rPr>
              <a:t>（懲戒の事由）</a:t>
            </a:r>
          </a:p>
          <a:p>
            <a:r>
              <a:rPr lang="ja-JP" altLang="ja-JP" sz="1000">
                <a:latin typeface="+mn-ea"/>
              </a:rPr>
              <a:t>第△条　次のいずれかに該当するときは、その情状により、けん責又は減給に処する。</a:t>
            </a:r>
          </a:p>
          <a:p>
            <a:r>
              <a:rPr lang="ja-JP" altLang="ja-JP" sz="1000">
                <a:latin typeface="+mn-ea"/>
              </a:rPr>
              <a:t>　①～</a:t>
            </a:r>
            <a:r>
              <a:rPr lang="ja-JP" altLang="en-US" sz="1000">
                <a:latin typeface="+mn-ea"/>
              </a:rPr>
              <a:t>③</a:t>
            </a:r>
            <a:r>
              <a:rPr lang="ja-JP" altLang="ja-JP" sz="1000">
                <a:latin typeface="+mn-ea"/>
              </a:rPr>
              <a:t>　略</a:t>
            </a:r>
            <a:endParaRPr lang="en-US" altLang="ja-JP" sz="1000">
              <a:latin typeface="+mn-ea"/>
            </a:endParaRPr>
          </a:p>
          <a:p>
            <a:r>
              <a:rPr lang="ja-JP" altLang="ja-JP" sz="1000">
                <a:latin typeface="+mn-ea"/>
              </a:rPr>
              <a:t>　</a:t>
            </a:r>
            <a:r>
              <a:rPr lang="ja-JP" altLang="en-US" sz="1000">
                <a:latin typeface="+mn-ea"/>
              </a:rPr>
              <a:t>④</a:t>
            </a:r>
            <a:r>
              <a:rPr lang="ja-JP" altLang="ja-JP" sz="1000">
                <a:latin typeface="+mn-ea"/>
              </a:rPr>
              <a:t>　職場内において、優越的な関係</a:t>
            </a:r>
            <a:r>
              <a:rPr lang="ja-JP" altLang="en-US" sz="1000">
                <a:latin typeface="+mn-ea"/>
              </a:rPr>
              <a:t>を背景とした言動であって</a:t>
            </a:r>
            <a:r>
              <a:rPr lang="ja-JP" altLang="ja-JP" sz="1000">
                <a:latin typeface="+mn-ea"/>
              </a:rPr>
              <a:t>、業務</a:t>
            </a:r>
            <a:r>
              <a:rPr lang="ja-JP" altLang="en-US" sz="1000">
                <a:latin typeface="+mn-ea"/>
              </a:rPr>
              <a:t>上</a:t>
            </a:r>
            <a:r>
              <a:rPr lang="ja-JP" altLang="ja-JP" sz="1000">
                <a:latin typeface="+mn-ea"/>
              </a:rPr>
              <a:t>の</a:t>
            </a:r>
            <a:r>
              <a:rPr lang="ja-JP" altLang="en-US" sz="1000">
                <a:latin typeface="+mn-ea"/>
              </a:rPr>
              <a:t>必要かつ相当な範囲を</a:t>
            </a:r>
            <a:r>
              <a:rPr lang="ja-JP" altLang="ja-JP" sz="1000">
                <a:latin typeface="+mn-ea"/>
              </a:rPr>
              <a:t>超え</a:t>
            </a:r>
            <a:r>
              <a:rPr lang="ja-JP" altLang="en-US" sz="1000">
                <a:latin typeface="+mn-ea"/>
              </a:rPr>
              <a:t>たものに</a:t>
            </a:r>
          </a:p>
          <a:p>
            <a:r>
              <a:rPr lang="ja-JP" altLang="en-US" sz="1000">
                <a:latin typeface="+mn-ea"/>
              </a:rPr>
              <a:t>　　 より</a:t>
            </a:r>
            <a:r>
              <a:rPr lang="ja-JP" altLang="ja-JP" sz="1000">
                <a:latin typeface="+mn-ea"/>
              </a:rPr>
              <a:t>、就業環境を害する行為を行ったとき。</a:t>
            </a:r>
            <a:endParaRPr lang="en-US" altLang="ja-JP" sz="1000">
              <a:latin typeface="+mn-ea"/>
            </a:endParaRPr>
          </a:p>
          <a:p>
            <a:r>
              <a:rPr lang="ja-JP" altLang="en-US" sz="1000">
                <a:latin typeface="+mn-ea"/>
              </a:rPr>
              <a:t>　⑤　取引先等に対して、契約内容からして相当性を欠く要求又は手段や態様が相当でない言動を行ったとき。</a:t>
            </a:r>
            <a:endParaRPr lang="ja-JP" altLang="ja-JP" sz="1000">
              <a:latin typeface="+mn-ea"/>
            </a:endParaRPr>
          </a:p>
          <a:p>
            <a:r>
              <a:rPr lang="ja-JP" altLang="ja-JP" sz="1000">
                <a:latin typeface="+mn-ea"/>
              </a:rPr>
              <a:t>　</a:t>
            </a:r>
            <a:r>
              <a:rPr lang="ja-JP" altLang="en-US" sz="1000">
                <a:latin typeface="+mn-ea"/>
              </a:rPr>
              <a:t>⑥</a:t>
            </a:r>
            <a:r>
              <a:rPr lang="ja-JP" altLang="ja-JP" sz="1000">
                <a:latin typeface="+mn-ea"/>
              </a:rPr>
              <a:t>　職場内において、性的な言動によって他人</a:t>
            </a:r>
            <a:r>
              <a:rPr lang="ja-JP" altLang="en-US" sz="1000">
                <a:latin typeface="+mn-ea"/>
              </a:rPr>
              <a:t>（求職者、取引相手等を含む）</a:t>
            </a:r>
            <a:r>
              <a:rPr lang="ja-JP" altLang="ja-JP" sz="1000">
                <a:latin typeface="+mn-ea"/>
              </a:rPr>
              <a:t>に不快な思いをさせたり、職場の環境を悪くしたとき。</a:t>
            </a:r>
          </a:p>
          <a:p>
            <a:r>
              <a:rPr lang="ja-JP" altLang="ja-JP" sz="1000">
                <a:latin typeface="+mn-ea"/>
              </a:rPr>
              <a:t>　</a:t>
            </a:r>
            <a:r>
              <a:rPr lang="ja-JP" altLang="en-US" sz="1000">
                <a:latin typeface="+mn-ea"/>
              </a:rPr>
              <a:t>⑦</a:t>
            </a:r>
            <a:r>
              <a:rPr lang="ja-JP" altLang="ja-JP" sz="1000">
                <a:latin typeface="+mn-ea"/>
              </a:rPr>
              <a:t>　職場内において、妊娠、出産</a:t>
            </a:r>
            <a:r>
              <a:rPr lang="ja-JP" altLang="en-US" sz="1000">
                <a:latin typeface="+mn-ea"/>
              </a:rPr>
              <a:t>等</a:t>
            </a:r>
            <a:r>
              <a:rPr lang="ja-JP" altLang="ja-JP" sz="1000">
                <a:latin typeface="+mn-ea"/>
              </a:rPr>
              <a:t>、育児</a:t>
            </a:r>
            <a:r>
              <a:rPr lang="ja-JP" altLang="en-US" sz="1000">
                <a:latin typeface="+mn-ea"/>
              </a:rPr>
              <a:t>・介護</a:t>
            </a:r>
            <a:r>
              <a:rPr lang="ja-JP" altLang="ja-JP" sz="1000">
                <a:latin typeface="+mn-ea"/>
              </a:rPr>
              <a:t>休業等に関する言動により、部下や同僚の就業環境を害したとき。</a:t>
            </a:r>
          </a:p>
          <a:p>
            <a:r>
              <a:rPr lang="ja-JP" altLang="ja-JP" sz="1000">
                <a:latin typeface="+mn-ea"/>
              </a:rPr>
              <a:t>２　次のいずれかに該当するときは、その情状により、減給又は出勤停止に処する。</a:t>
            </a:r>
          </a:p>
          <a:p>
            <a:r>
              <a:rPr lang="ja-JP" altLang="ja-JP" sz="1000">
                <a:latin typeface="+mn-ea"/>
              </a:rPr>
              <a:t>　①　前項の行為が再度に及んだ者又はその情状が悪質と認められたとき。</a:t>
            </a:r>
          </a:p>
          <a:p>
            <a:r>
              <a:rPr lang="ja-JP" altLang="ja-JP" sz="1000">
                <a:latin typeface="+mn-ea"/>
              </a:rPr>
              <a:t>　②～⑥　略</a:t>
            </a:r>
          </a:p>
          <a:p>
            <a:r>
              <a:rPr lang="ja-JP" altLang="ja-JP" sz="1000">
                <a:latin typeface="+mn-ea"/>
              </a:rPr>
              <a:t>　⑦　職場内において、性的な言動において、他人</a:t>
            </a:r>
            <a:r>
              <a:rPr lang="ja-JP" altLang="en-US" sz="1000">
                <a:latin typeface="+mn-ea"/>
              </a:rPr>
              <a:t>（求職者、取引相手等を含む）</a:t>
            </a:r>
            <a:r>
              <a:rPr lang="ja-JP" altLang="ja-JP" sz="1000">
                <a:latin typeface="+mn-ea"/>
              </a:rPr>
              <a:t>の業務に支障を与えたとき。</a:t>
            </a:r>
          </a:p>
          <a:p>
            <a:pPr marL="180975" indent="-180975"/>
            <a:r>
              <a:rPr lang="ja-JP" altLang="ja-JP" sz="1000">
                <a:latin typeface="+mn-ea"/>
              </a:rPr>
              <a:t>　⑧　職場内において、部下の妊娠、出産</a:t>
            </a:r>
            <a:r>
              <a:rPr lang="ja-JP" altLang="en-US" sz="1000">
                <a:latin typeface="+mn-ea"/>
              </a:rPr>
              <a:t>等</a:t>
            </a:r>
            <a:r>
              <a:rPr lang="ja-JP" altLang="ja-JP" sz="1000">
                <a:latin typeface="+mn-ea"/>
              </a:rPr>
              <a:t>、育児</a:t>
            </a:r>
            <a:r>
              <a:rPr lang="ja-JP" altLang="en-US" sz="1000">
                <a:latin typeface="+mn-ea"/>
              </a:rPr>
              <a:t>・介護</a:t>
            </a:r>
            <a:r>
              <a:rPr lang="ja-JP" altLang="ja-JP" sz="1000">
                <a:latin typeface="+mn-ea"/>
              </a:rPr>
              <a:t>休業等に関して、解雇その他不利益な取扱いを示唆したとき。</a:t>
            </a:r>
          </a:p>
          <a:p>
            <a:r>
              <a:rPr lang="ja-JP" altLang="ja-JP" sz="1000">
                <a:latin typeface="+mn-ea"/>
              </a:rPr>
              <a:t>３　次のいずれかに該当するときは、その情状により、諭旨解雇又は懲戒解雇とする。</a:t>
            </a:r>
          </a:p>
          <a:p>
            <a:r>
              <a:rPr lang="ja-JP" altLang="ja-JP" sz="1000">
                <a:latin typeface="+mn-ea"/>
              </a:rPr>
              <a:t>　①　前項の行為が再度に及んだ者又はその情状が悪質と認められたとき。</a:t>
            </a:r>
          </a:p>
          <a:p>
            <a:r>
              <a:rPr lang="ja-JP" altLang="ja-JP" sz="1000">
                <a:latin typeface="+mn-ea"/>
              </a:rPr>
              <a:t>　②～⑥　略</a:t>
            </a:r>
            <a:endParaRPr lang="en-US" altLang="ja-JP" sz="1000">
              <a:latin typeface="+mn-ea"/>
            </a:endParaRPr>
          </a:p>
          <a:p>
            <a:r>
              <a:rPr lang="ja-JP" altLang="ja-JP" sz="1000">
                <a:latin typeface="+mn-ea"/>
              </a:rPr>
              <a:t>　</a:t>
            </a:r>
            <a:r>
              <a:rPr lang="ja-JP" altLang="en-US" sz="1000">
                <a:latin typeface="+mn-ea"/>
              </a:rPr>
              <a:t>⑦</a:t>
            </a:r>
            <a:r>
              <a:rPr lang="ja-JP" altLang="ja-JP" sz="1000">
                <a:latin typeface="+mn-ea"/>
              </a:rPr>
              <a:t>　他人</a:t>
            </a:r>
            <a:r>
              <a:rPr lang="ja-JP" altLang="en-US" sz="1000">
                <a:latin typeface="+mn-ea"/>
              </a:rPr>
              <a:t>（求職者、取引相手等を含む）に対し、</a:t>
            </a:r>
            <a:r>
              <a:rPr lang="ja-JP" altLang="ja-JP" sz="1000">
                <a:latin typeface="+mn-ea"/>
              </a:rPr>
              <a:t>暴行・</a:t>
            </a:r>
            <a:r>
              <a:rPr lang="ja-JP" altLang="en-US" sz="1000">
                <a:latin typeface="+mn-ea"/>
              </a:rPr>
              <a:t>傷害</a:t>
            </a:r>
            <a:r>
              <a:rPr lang="ja-JP" altLang="ja-JP" sz="1000">
                <a:latin typeface="+mn-ea"/>
              </a:rPr>
              <a:t>等身体的な攻撃を行ったとき。</a:t>
            </a:r>
          </a:p>
          <a:p>
            <a:r>
              <a:rPr lang="ja-JP" altLang="ja-JP" sz="1000">
                <a:latin typeface="+mn-ea"/>
              </a:rPr>
              <a:t>　</a:t>
            </a:r>
            <a:r>
              <a:rPr lang="ja-JP" altLang="en-US" sz="1000">
                <a:latin typeface="+mn-ea"/>
              </a:rPr>
              <a:t>⑧</a:t>
            </a:r>
            <a:r>
              <a:rPr lang="ja-JP" altLang="ja-JP" sz="1000">
                <a:latin typeface="+mn-ea"/>
              </a:rPr>
              <a:t>　他人</a:t>
            </a:r>
            <a:r>
              <a:rPr lang="ja-JP" altLang="en-US" sz="1000">
                <a:latin typeface="+mn-ea"/>
              </a:rPr>
              <a:t>（求職者、取引相手等を含む）に対し、</a:t>
            </a:r>
            <a:r>
              <a:rPr lang="ja-JP" altLang="ja-JP" sz="1000">
                <a:latin typeface="+mn-ea"/>
              </a:rPr>
              <a:t>職責を利用して交際を強要したり、性的な関係を強要したとき。</a:t>
            </a:r>
            <a:endParaRPr lang="en-US" altLang="ja-JP" sz="1000">
              <a:latin typeface="+mn-ea"/>
            </a:endParaRPr>
          </a:p>
        </p:txBody>
      </p:sp>
      <p:sp>
        <p:nvSpPr>
          <p:cNvPr id="16" name="スライド番号プレースホルダー 15">
            <a:extLst>
              <a:ext uri="{FF2B5EF4-FFF2-40B4-BE49-F238E27FC236}">
                <a16:creationId xmlns:a16="http://schemas.microsoft.com/office/drawing/2014/main" id="{A8254516-3251-5466-1DBF-242A6CA0C900}"/>
              </a:ext>
            </a:extLst>
          </p:cNvPr>
          <p:cNvSpPr>
            <a:spLocks noGrp="1"/>
          </p:cNvSpPr>
          <p:nvPr>
            <p:ph type="sldNum" sz="quarter" idx="12"/>
          </p:nvPr>
        </p:nvSpPr>
        <p:spPr/>
        <p:txBody>
          <a:bodyPr/>
          <a:lstStyle/>
          <a:p>
            <a:fld id="{86604DDF-363C-4BAD-8C08-5C2361466C97}" type="slidenum">
              <a:rPr lang="ja-JP" altLang="en-US" smtClean="0"/>
              <a:pPr/>
              <a:t>8</a:t>
            </a:fld>
            <a:endParaRPr lang="ja-JP" altLang="en-US"/>
          </a:p>
        </p:txBody>
      </p:sp>
    </p:spTree>
    <p:extLst>
      <p:ext uri="{BB962C8B-B14F-4D97-AF65-F5344CB8AC3E}">
        <p14:creationId xmlns:p14="http://schemas.microsoft.com/office/powerpoint/2010/main" val="12851335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角丸四角形 6">
            <a:extLst>
              <a:ext uri="{FF2B5EF4-FFF2-40B4-BE49-F238E27FC236}">
                <a16:creationId xmlns:a16="http://schemas.microsoft.com/office/drawing/2014/main" id="{FCC2EAB7-817F-1834-D949-940F68898FB8}"/>
              </a:ext>
            </a:extLst>
          </p:cNvPr>
          <p:cNvSpPr/>
          <p:nvPr/>
        </p:nvSpPr>
        <p:spPr>
          <a:xfrm>
            <a:off x="846327" y="1211785"/>
            <a:ext cx="6300000" cy="3323688"/>
          </a:xfrm>
          <a:prstGeom prst="roundRect">
            <a:avLst>
              <a:gd name="adj" fmla="val 361"/>
            </a:avLst>
          </a:prstGeom>
          <a:noFill/>
        </p:spPr>
        <p:style>
          <a:lnRef idx="2">
            <a:schemeClr val="accent1">
              <a:shade val="50000"/>
            </a:schemeClr>
          </a:lnRef>
          <a:fillRef idx="1">
            <a:schemeClr val="accent1"/>
          </a:fillRef>
          <a:effectRef idx="0">
            <a:schemeClr val="accent1"/>
          </a:effectRef>
          <a:fontRef idx="minor">
            <a:schemeClr val="lt1"/>
          </a:fontRef>
        </p:style>
        <p:txBody>
          <a:bodyPr lIns="104306" tIns="52153" rIns="104306" bIns="52153" anchor="ctr"/>
          <a:lstStyle/>
          <a:p>
            <a:pPr marL="0" marR="0" lvl="0" indent="0" algn="ctr" defTabSz="1043056" rtl="0" eaLnBrk="1" fontAlgn="auto" latinLnBrk="0" hangingPunct="1">
              <a:lnSpc>
                <a:spcPct val="100000"/>
              </a:lnSpc>
              <a:spcBef>
                <a:spcPts val="0"/>
              </a:spcBef>
              <a:spcAft>
                <a:spcPts val="0"/>
              </a:spcAft>
              <a:buClrTx/>
              <a:buSzTx/>
              <a:buFontTx/>
              <a:buNone/>
              <a:tabLst/>
              <a:defRPr/>
            </a:pPr>
            <a:endParaRPr kumimoji="1" lang="ja-JP" altLang="en-US" sz="21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8" name="テキスト ボックス 9">
            <a:extLst>
              <a:ext uri="{FF2B5EF4-FFF2-40B4-BE49-F238E27FC236}">
                <a16:creationId xmlns:a16="http://schemas.microsoft.com/office/drawing/2014/main" id="{1C997EC7-9E61-01D3-ED99-BB1F7BE10175}"/>
              </a:ext>
            </a:extLst>
          </p:cNvPr>
          <p:cNvSpPr txBox="1">
            <a:spLocks noChangeArrowheads="1"/>
          </p:cNvSpPr>
          <p:nvPr/>
        </p:nvSpPr>
        <p:spPr bwMode="auto">
          <a:xfrm>
            <a:off x="954295" y="1253789"/>
            <a:ext cx="1480228" cy="274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4306" tIns="52153" rIns="104306" bIns="52153">
            <a:spAutoFit/>
          </a:bodyPr>
          <a:lstStyle>
            <a:lvl1pPr eaLnBrk="0" hangingPunct="0">
              <a:spcBef>
                <a:spcPct val="20000"/>
              </a:spcBef>
              <a:buFont typeface="Arial" charset="0"/>
              <a:buChar char="•"/>
              <a:defRPr kumimoji="1">
                <a:solidFill>
                  <a:schemeClr val="tx1"/>
                </a:solidFill>
                <a:latin typeface="Arial" charset="0"/>
                <a:ea typeface="メイリオ" pitchFamily="50" charset="-128"/>
                <a:cs typeface="メイリオ" pitchFamily="50" charset="-128"/>
              </a:defRPr>
            </a:lvl1pPr>
            <a:lvl2pPr marL="742950" indent="-285750" eaLnBrk="0" hangingPunct="0">
              <a:spcBef>
                <a:spcPct val="20000"/>
              </a:spcBef>
              <a:buFont typeface="Arial" charset="0"/>
              <a:buChar char="–"/>
              <a:defRPr kumimoji="1" sz="1600">
                <a:solidFill>
                  <a:schemeClr val="tx1"/>
                </a:solidFill>
                <a:latin typeface="Arial" charset="0"/>
                <a:ea typeface="メイリオ" pitchFamily="50" charset="-128"/>
                <a:cs typeface="メイリオ" pitchFamily="50" charset="-128"/>
              </a:defRPr>
            </a:lvl2pPr>
            <a:lvl3pPr marL="1143000" indent="-228600" eaLnBrk="0" hangingPunct="0">
              <a:spcBef>
                <a:spcPct val="20000"/>
              </a:spcBef>
              <a:buFont typeface="Arial" charset="0"/>
              <a:buChar char="•"/>
              <a:defRPr kumimoji="1" sz="1400">
                <a:solidFill>
                  <a:schemeClr val="tx1"/>
                </a:solidFill>
                <a:latin typeface="Arial" charset="0"/>
                <a:ea typeface="メイリオ" pitchFamily="50" charset="-128"/>
                <a:cs typeface="メイリオ" pitchFamily="50" charset="-128"/>
              </a:defRPr>
            </a:lvl3pPr>
            <a:lvl4pPr marL="1600200" indent="-228600" eaLnBrk="0" hangingPunct="0">
              <a:spcBef>
                <a:spcPct val="20000"/>
              </a:spcBef>
              <a:buFont typeface="Arial" charset="0"/>
              <a:buChar char="–"/>
              <a:defRPr kumimoji="1" sz="1200">
                <a:solidFill>
                  <a:schemeClr val="tx1"/>
                </a:solidFill>
                <a:latin typeface="Arial" charset="0"/>
                <a:ea typeface="メイリオ" pitchFamily="50" charset="-128"/>
                <a:cs typeface="メイリオ" pitchFamily="50" charset="-128"/>
              </a:defRPr>
            </a:lvl4pPr>
            <a:lvl5pPr marL="2057400" indent="-228600" eaLnBrk="0" hangingPunct="0">
              <a:spcBef>
                <a:spcPct val="20000"/>
              </a:spcBef>
              <a:buFont typeface="Arial" charset="0"/>
              <a:buChar char="»"/>
              <a:defRPr kumimoji="1" sz="1000">
                <a:solidFill>
                  <a:schemeClr val="tx1"/>
                </a:solidFill>
                <a:latin typeface="Arial" charset="0"/>
                <a:ea typeface="メイリオ" pitchFamily="50" charset="-128"/>
                <a:cs typeface="メイリオ" pitchFamily="50" charset="-128"/>
              </a:defRPr>
            </a:lvl5pPr>
            <a:lvl6pPr marL="2514600" indent="-228600" eaLnBrk="0" fontAlgn="base" hangingPunct="0">
              <a:spcBef>
                <a:spcPct val="20000"/>
              </a:spcBef>
              <a:spcAft>
                <a:spcPct val="0"/>
              </a:spcAft>
              <a:buFont typeface="Arial" charset="0"/>
              <a:buChar char="»"/>
              <a:defRPr kumimoji="1" sz="1000">
                <a:solidFill>
                  <a:schemeClr val="tx1"/>
                </a:solidFill>
                <a:latin typeface="Arial" charset="0"/>
                <a:ea typeface="メイリオ" pitchFamily="50" charset="-128"/>
                <a:cs typeface="メイリオ" pitchFamily="50" charset="-128"/>
              </a:defRPr>
            </a:lvl6pPr>
            <a:lvl7pPr marL="2971800" indent="-228600" eaLnBrk="0" fontAlgn="base" hangingPunct="0">
              <a:spcBef>
                <a:spcPct val="20000"/>
              </a:spcBef>
              <a:spcAft>
                <a:spcPct val="0"/>
              </a:spcAft>
              <a:buFont typeface="Arial" charset="0"/>
              <a:buChar char="»"/>
              <a:defRPr kumimoji="1" sz="1000">
                <a:solidFill>
                  <a:schemeClr val="tx1"/>
                </a:solidFill>
                <a:latin typeface="Arial" charset="0"/>
                <a:ea typeface="メイリオ" pitchFamily="50" charset="-128"/>
                <a:cs typeface="メイリオ" pitchFamily="50" charset="-128"/>
              </a:defRPr>
            </a:lvl7pPr>
            <a:lvl8pPr marL="3429000" indent="-228600" eaLnBrk="0" fontAlgn="base" hangingPunct="0">
              <a:spcBef>
                <a:spcPct val="20000"/>
              </a:spcBef>
              <a:spcAft>
                <a:spcPct val="0"/>
              </a:spcAft>
              <a:buFont typeface="Arial" charset="0"/>
              <a:buChar char="»"/>
              <a:defRPr kumimoji="1" sz="1000">
                <a:solidFill>
                  <a:schemeClr val="tx1"/>
                </a:solidFill>
                <a:latin typeface="Arial" charset="0"/>
                <a:ea typeface="メイリオ" pitchFamily="50" charset="-128"/>
                <a:cs typeface="メイリオ" pitchFamily="50" charset="-128"/>
              </a:defRPr>
            </a:lvl8pPr>
            <a:lvl9pPr marL="3886200" indent="-228600" eaLnBrk="0" fontAlgn="base" hangingPunct="0">
              <a:spcBef>
                <a:spcPct val="20000"/>
              </a:spcBef>
              <a:spcAft>
                <a:spcPct val="0"/>
              </a:spcAft>
              <a:buFont typeface="Arial" charset="0"/>
              <a:buChar char="»"/>
              <a:defRPr kumimoji="1" sz="1000">
                <a:solidFill>
                  <a:schemeClr val="tx1"/>
                </a:solidFill>
                <a:latin typeface="Arial" charset="0"/>
                <a:ea typeface="メイリオ" pitchFamily="50" charset="-128"/>
                <a:cs typeface="メイリオ" pitchFamily="50" charset="-128"/>
              </a:defRPr>
            </a:lvl9pPr>
          </a:lstStyle>
          <a:p>
            <a:pPr marL="0" marR="0" lvl="0" indent="0" algn="l" defTabSz="1043056" rtl="0" eaLnBrk="1" fontAlgn="auto" latinLnBrk="0" hangingPunct="1">
              <a:lnSpc>
                <a:spcPct val="100000"/>
              </a:lnSpc>
              <a:spcBef>
                <a:spcPct val="0"/>
              </a:spcBef>
              <a:spcAft>
                <a:spcPts val="0"/>
              </a:spcAft>
              <a:buClrTx/>
              <a:buSzTx/>
              <a:buFontTx/>
              <a:buNone/>
              <a:tabLst/>
              <a:defRPr/>
            </a:pPr>
            <a:r>
              <a:rPr kumimoji="1" lang="ja-JP" altLang="en-US" sz="1100" b="1" i="0" u="none" strike="noStrike" kern="1200" cap="none" spc="0" normalizeH="0" baseline="0" noProof="0">
                <a:ln>
                  <a:noFill/>
                </a:ln>
                <a:solidFill>
                  <a:srgbClr val="002060"/>
                </a:solidFill>
                <a:effectLst/>
                <a:uLnTx/>
                <a:uFillTx/>
                <a:latin typeface="Arial" charset="0"/>
                <a:ea typeface="メイリオ" pitchFamily="50" charset="-128"/>
              </a:rPr>
              <a:t>管理職の</a:t>
            </a:r>
            <a:r>
              <a:rPr lang="ja-JP" altLang="en-US" sz="1100" b="1">
                <a:solidFill>
                  <a:srgbClr val="002060"/>
                </a:solidFill>
              </a:rPr>
              <a:t>みなさん</a:t>
            </a:r>
            <a:r>
              <a:rPr kumimoji="1" lang="ja-JP" altLang="en-US" sz="1100" b="1" i="0" u="none" strike="noStrike" kern="1200" cap="none" spc="0" normalizeH="0" baseline="0" noProof="0">
                <a:ln>
                  <a:noFill/>
                </a:ln>
                <a:solidFill>
                  <a:srgbClr val="002060"/>
                </a:solidFill>
                <a:effectLst/>
                <a:uLnTx/>
                <a:uFillTx/>
                <a:latin typeface="Arial" charset="0"/>
                <a:ea typeface="メイリオ" pitchFamily="50" charset="-128"/>
              </a:rPr>
              <a:t>へ</a:t>
            </a:r>
          </a:p>
        </p:txBody>
      </p:sp>
      <p:sp>
        <p:nvSpPr>
          <p:cNvPr id="9" name="テキスト ボックス 8">
            <a:extLst>
              <a:ext uri="{FF2B5EF4-FFF2-40B4-BE49-F238E27FC236}">
                <a16:creationId xmlns:a16="http://schemas.microsoft.com/office/drawing/2014/main" id="{CD8CDF06-B05D-71CA-3AFF-249C5BA2FF33}"/>
              </a:ext>
            </a:extLst>
          </p:cNvPr>
          <p:cNvSpPr txBox="1"/>
          <p:nvPr/>
        </p:nvSpPr>
        <p:spPr>
          <a:xfrm>
            <a:off x="954295" y="1520044"/>
            <a:ext cx="6192032" cy="2610498"/>
          </a:xfrm>
          <a:prstGeom prst="rect">
            <a:avLst/>
          </a:prstGeom>
          <a:noFill/>
        </p:spPr>
        <p:txBody>
          <a:bodyPr wrap="square" lIns="72000" tIns="52153" rIns="72000" bIns="52153">
            <a:spAutoFit/>
          </a:bodyPr>
          <a:lstStyle/>
          <a:p>
            <a:pPr marL="0" marR="0" lvl="0" indent="0" algn="l" defTabSz="1043056" rtl="0" eaLnBrk="1" fontAlgn="auto" latinLnBrk="0" hangingPunct="1">
              <a:lnSpc>
                <a:spcPts val="1440"/>
              </a:lnSpc>
              <a:spcBef>
                <a:spcPts val="0"/>
              </a:spcBef>
              <a:spcAft>
                <a:spcPts val="0"/>
              </a:spcAft>
              <a:buClrTx/>
              <a:buSzTx/>
              <a:buFontTx/>
              <a:buNone/>
              <a:tabLst/>
              <a:defRPr/>
            </a:pPr>
            <a:r>
              <a:rPr kumimoji="1" lang="ja-JP" altLang="en-US" sz="1200" b="0" i="0" u="none" strike="noStrike" kern="1200" cap="none" spc="0" normalizeH="0" baseline="0" noProof="0">
                <a:ln>
                  <a:noFill/>
                </a:ln>
                <a:effectLst/>
                <a:uLnTx/>
                <a:uFillTx/>
                <a:latin typeface="ＭＳ Ｐゴシック" panose="020B0600070205080204" pitchFamily="50" charset="-128"/>
                <a:ea typeface="ＭＳ Ｐゴシック" panose="020B0600070205080204" pitchFamily="50" charset="-128"/>
                <a:cs typeface="+mn-cs"/>
              </a:rPr>
              <a:t>　</a:t>
            </a:r>
            <a:r>
              <a:rPr kumimoji="1" lang="ja-JP" altLang="en-US" sz="950" b="0" i="0" u="none" strike="noStrike" kern="1200" cap="none" spc="0" normalizeH="0" baseline="0" noProof="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私たちの職場で働く社員は、性別に関わらず、また正社員以外の方々も含めて</a:t>
            </a:r>
            <a:r>
              <a:rPr kumimoji="1" lang="ja-JP" altLang="en-US" sz="950" b="0" i="0" u="none" kern="1200" cap="none" spc="0" normalizeH="0" baseline="0" noProof="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大切な人財です。パートや契約社員の方々も妊娠・出産や育児、介護を理由に退職することなく、仕事を続けていくことが期待されています。</a:t>
            </a:r>
            <a:endParaRPr kumimoji="1" lang="en-US" altLang="ja-JP" sz="950" b="0" i="0" u="none" kern="1200" cap="none" spc="0" normalizeH="0" baseline="0" noProof="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1043056" rtl="0" eaLnBrk="1" fontAlgn="auto" latinLnBrk="0" hangingPunct="1">
              <a:lnSpc>
                <a:spcPts val="1440"/>
              </a:lnSpc>
              <a:spcBef>
                <a:spcPts val="0"/>
              </a:spcBef>
              <a:spcAft>
                <a:spcPts val="0"/>
              </a:spcAft>
              <a:buClrTx/>
              <a:buSzTx/>
              <a:buFontTx/>
              <a:buNone/>
              <a:tabLst/>
              <a:defRPr/>
            </a:pPr>
            <a:r>
              <a:rPr kumimoji="1" lang="ja-JP" altLang="en-US" sz="950" b="0" i="0" u="none" kern="1200" cap="none" spc="0" normalizeH="0" baseline="0" noProof="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　しかし、「妊娠したら辞めなければならないのではないか」「自分は正社員ではないので、産休はとれないのではないか」「男性だから育児休業は認められないだろう」と思い込んでいる社員がいるかもしれません。</a:t>
            </a:r>
            <a:endParaRPr kumimoji="1" lang="en-US" altLang="ja-JP" sz="950" b="0" i="0" u="none" kern="1200" cap="none" spc="0" normalizeH="0" baseline="0" noProof="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lvl="0">
              <a:lnSpc>
                <a:spcPts val="1440"/>
              </a:lnSpc>
              <a:defRPr/>
            </a:pPr>
            <a:r>
              <a:rPr kumimoji="1" lang="ja-JP" altLang="en-US" sz="950" b="0" i="0" u="none" kern="1200" cap="none" spc="0" normalizeH="0" baseline="0" noProof="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　部下のこのような不安を解消し、安心して出産し、育児や介護と仕事を両立させながら大切な</a:t>
            </a:r>
            <a:r>
              <a:rPr lang="ja-JP" altLang="en-US" sz="950">
                <a:latin typeface="メイリオ" panose="020B0604030504040204" pitchFamily="50" charset="-128"/>
                <a:ea typeface="メイリオ" panose="020B0604030504040204" pitchFamily="50" charset="-128"/>
                <a:cs typeface="メイリオ" panose="020B0604030504040204" pitchFamily="50" charset="-128"/>
              </a:rPr>
              <a:t>戦力</a:t>
            </a:r>
            <a:r>
              <a:rPr kumimoji="1" lang="ja-JP" altLang="en-US" sz="950" b="0" i="0" u="none" kern="1200" cap="none" spc="0" normalizeH="0" baseline="0" noProof="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として</a:t>
            </a:r>
            <a:r>
              <a:rPr kumimoji="1" lang="ja-JP" altLang="en-US" sz="950" b="0" i="0" u="none" strike="noStrike" kern="1200" cap="none" spc="0" normalizeH="0" baseline="0" noProof="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引き続き活躍していただくためには、管理職の</a:t>
            </a:r>
            <a:r>
              <a:rPr kumimoji="1" lang="ja-JP" altLang="en-US" sz="950" b="0" i="0" u="none" kern="1200" cap="none" spc="0" normalizeH="0" baseline="0" noProof="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みなさん</a:t>
            </a:r>
            <a:r>
              <a:rPr kumimoji="1" lang="ja-JP" altLang="en-US" sz="950" b="0" i="0" u="none" strike="noStrike" kern="1200" cap="none" spc="0" normalizeH="0" baseline="0" noProof="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の役割が重要です。</a:t>
            </a:r>
          </a:p>
          <a:p>
            <a:pPr marL="0" marR="0" lvl="0" indent="0" algn="l" defTabSz="1043056" rtl="0" eaLnBrk="1" fontAlgn="auto" latinLnBrk="0" hangingPunct="1">
              <a:lnSpc>
                <a:spcPts val="1440"/>
              </a:lnSpc>
              <a:spcBef>
                <a:spcPts val="0"/>
              </a:spcBef>
              <a:spcAft>
                <a:spcPts val="0"/>
              </a:spcAft>
              <a:buClrTx/>
              <a:buSzTx/>
              <a:buFontTx/>
              <a:buNone/>
              <a:tabLst/>
              <a:defRPr/>
            </a:pPr>
            <a:r>
              <a:rPr kumimoji="1" lang="ja-JP" altLang="en-US" sz="950" b="0" i="0" u="none" strike="noStrike" kern="1200" cap="none" spc="0" normalizeH="0" baseline="0" noProof="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　また、もしも社員の方が、残念ながら退職を選ばれた場合であっても、当社に良くない印象をもって辞められては今後大きな問題となります。「この会社に勤めて良かった」と思っていただけるよう、管理職の皆さ</a:t>
            </a:r>
            <a:r>
              <a:rPr kumimoji="1" lang="ja-JP" altLang="en-US" sz="950" b="0" i="0" u="none" kern="1200" cap="none" spc="0" normalizeH="0" noProof="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ん</a:t>
            </a:r>
            <a:r>
              <a:rPr kumimoji="1" lang="ja-JP" altLang="en-US" sz="950" b="0" i="0" u="none" strike="noStrike" kern="1200" cap="none" spc="0" normalizeH="0" baseline="0" noProof="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のきめ細かい対応をよろしくお願いします。</a:t>
            </a:r>
          </a:p>
          <a:p>
            <a:pPr marL="0" marR="0" lvl="0" indent="0" algn="l" defTabSz="1043056" rtl="0" eaLnBrk="1" fontAlgn="auto" latinLnBrk="0" hangingPunct="1">
              <a:lnSpc>
                <a:spcPts val="1440"/>
              </a:lnSpc>
              <a:spcBef>
                <a:spcPts val="0"/>
              </a:spcBef>
              <a:spcAft>
                <a:spcPts val="0"/>
              </a:spcAft>
              <a:buClrTx/>
              <a:buSzTx/>
              <a:buFontTx/>
              <a:buNone/>
              <a:tabLst/>
              <a:defRPr/>
            </a:pPr>
            <a:r>
              <a:rPr kumimoji="1" lang="ja-JP" altLang="en-US" sz="950" b="0" i="0" u="none" strike="noStrike" kern="1200" cap="none" spc="0" normalizeH="0" baseline="0" noProof="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　皆さ</a:t>
            </a:r>
            <a:r>
              <a:rPr kumimoji="1" lang="ja-JP" altLang="en-US" sz="950" b="0" i="0" u="none" kern="1200" cap="none" spc="0" normalizeH="0" baseline="0" noProof="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ん</a:t>
            </a:r>
            <a:r>
              <a:rPr kumimoji="1" lang="ja-JP" altLang="en-US" sz="950" b="0" i="0" u="none" strike="noStrike" kern="1200" cap="none" spc="0" normalizeH="0" baseline="0" noProof="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が社員の方から「妊娠した」「子どもが生まれた」「家族が介護が必要な状態になった」と聞いた時は、このパンフレットを参考にして、制度の説明や取得の意向を確認してください。また、ご本人の意向を速やかに確認し、</a:t>
            </a:r>
            <a:r>
              <a:rPr kumimoji="1" lang="ja-JP" altLang="en-US" sz="950" b="0" i="0" u="none" kern="1200" cap="none" spc="0" normalizeH="0" baseline="0" noProof="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人事総務担当部署に報告、相談してください。</a:t>
            </a:r>
          </a:p>
          <a:p>
            <a:pPr marL="0" marR="0" lvl="0" indent="0" algn="l" defTabSz="1043056" rtl="0" eaLnBrk="1" fontAlgn="auto" latinLnBrk="0" hangingPunct="1">
              <a:lnSpc>
                <a:spcPts val="1440"/>
              </a:lnSpc>
              <a:spcBef>
                <a:spcPts val="0"/>
              </a:spcBef>
              <a:spcAft>
                <a:spcPts val="0"/>
              </a:spcAft>
              <a:buClrTx/>
              <a:buSzTx/>
              <a:buFontTx/>
              <a:buNone/>
              <a:tabLst/>
              <a:defRPr/>
            </a:pPr>
            <a:r>
              <a:rPr kumimoji="1" lang="ja-JP" altLang="en-US" sz="950" b="0" i="0" u="none" kern="1200" cap="none" spc="0" normalizeH="0" baseline="0" noProof="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　派遣社員の方々についても、ほとんどの制度が対象となりますが、事情により異なる場合もありますので、その都度人事総務担当部署に相談して</a:t>
            </a:r>
            <a:r>
              <a:rPr kumimoji="1" lang="ja-JP" altLang="en-US" sz="950" b="0" i="0" u="none" strike="noStrike" kern="1200" cap="none" spc="0" normalizeH="0" baseline="0" noProof="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ください。</a:t>
            </a:r>
          </a:p>
        </p:txBody>
      </p:sp>
      <p:grpSp>
        <p:nvGrpSpPr>
          <p:cNvPr id="10" name="グループ化 9">
            <a:extLst>
              <a:ext uri="{FF2B5EF4-FFF2-40B4-BE49-F238E27FC236}">
                <a16:creationId xmlns:a16="http://schemas.microsoft.com/office/drawing/2014/main" id="{02E8259B-5196-0796-E8AC-F484C41DE72F}"/>
              </a:ext>
            </a:extLst>
          </p:cNvPr>
          <p:cNvGrpSpPr/>
          <p:nvPr/>
        </p:nvGrpSpPr>
        <p:grpSpPr>
          <a:xfrm>
            <a:off x="1997652" y="4186542"/>
            <a:ext cx="5185097" cy="274602"/>
            <a:chOff x="1799758" y="3720275"/>
            <a:chExt cx="5185097" cy="274602"/>
          </a:xfrm>
        </p:grpSpPr>
        <p:sp>
          <p:nvSpPr>
            <p:cNvPr id="18" name="テキスト ボックス 11">
              <a:extLst>
                <a:ext uri="{FF2B5EF4-FFF2-40B4-BE49-F238E27FC236}">
                  <a16:creationId xmlns:a16="http://schemas.microsoft.com/office/drawing/2014/main" id="{43F312C5-3BEB-1120-6FD1-85F8681BABA5}"/>
                </a:ext>
              </a:extLst>
            </p:cNvPr>
            <p:cNvSpPr txBox="1">
              <a:spLocks noChangeArrowheads="1"/>
            </p:cNvSpPr>
            <p:nvPr/>
          </p:nvSpPr>
          <p:spPr bwMode="auto">
            <a:xfrm>
              <a:off x="2141795" y="3720275"/>
              <a:ext cx="4843060" cy="274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306" tIns="52153" rIns="104306" bIns="52153">
              <a:spAutoFit/>
            </a:bodyPr>
            <a:lstStyle>
              <a:lvl1pPr eaLnBrk="0" hangingPunct="0">
                <a:spcBef>
                  <a:spcPct val="20000"/>
                </a:spcBef>
                <a:buFont typeface="Arial" charset="0"/>
                <a:buChar char="•"/>
                <a:defRPr kumimoji="1">
                  <a:solidFill>
                    <a:schemeClr val="tx1"/>
                  </a:solidFill>
                  <a:latin typeface="Arial" charset="0"/>
                  <a:ea typeface="メイリオ" pitchFamily="50" charset="-128"/>
                  <a:cs typeface="メイリオ" pitchFamily="50" charset="-128"/>
                </a:defRPr>
              </a:lvl1pPr>
              <a:lvl2pPr marL="742950" indent="-285750" eaLnBrk="0" hangingPunct="0">
                <a:spcBef>
                  <a:spcPct val="20000"/>
                </a:spcBef>
                <a:buFont typeface="Arial" charset="0"/>
                <a:buChar char="–"/>
                <a:defRPr kumimoji="1" sz="1600">
                  <a:solidFill>
                    <a:schemeClr val="tx1"/>
                  </a:solidFill>
                  <a:latin typeface="Arial" charset="0"/>
                  <a:ea typeface="メイリオ" pitchFamily="50" charset="-128"/>
                  <a:cs typeface="メイリオ" pitchFamily="50" charset="-128"/>
                </a:defRPr>
              </a:lvl2pPr>
              <a:lvl3pPr marL="1143000" indent="-228600" eaLnBrk="0" hangingPunct="0">
                <a:spcBef>
                  <a:spcPct val="20000"/>
                </a:spcBef>
                <a:buFont typeface="Arial" charset="0"/>
                <a:buChar char="•"/>
                <a:defRPr kumimoji="1" sz="1400">
                  <a:solidFill>
                    <a:schemeClr val="tx1"/>
                  </a:solidFill>
                  <a:latin typeface="Arial" charset="0"/>
                  <a:ea typeface="メイリオ" pitchFamily="50" charset="-128"/>
                  <a:cs typeface="メイリオ" pitchFamily="50" charset="-128"/>
                </a:defRPr>
              </a:lvl3pPr>
              <a:lvl4pPr marL="1600200" indent="-228600" eaLnBrk="0" hangingPunct="0">
                <a:spcBef>
                  <a:spcPct val="20000"/>
                </a:spcBef>
                <a:buFont typeface="Arial" charset="0"/>
                <a:buChar char="–"/>
                <a:defRPr kumimoji="1" sz="1200">
                  <a:solidFill>
                    <a:schemeClr val="tx1"/>
                  </a:solidFill>
                  <a:latin typeface="Arial" charset="0"/>
                  <a:ea typeface="メイリオ" pitchFamily="50" charset="-128"/>
                  <a:cs typeface="メイリオ" pitchFamily="50" charset="-128"/>
                </a:defRPr>
              </a:lvl4pPr>
              <a:lvl5pPr marL="2057400" indent="-228600" eaLnBrk="0" hangingPunct="0">
                <a:spcBef>
                  <a:spcPct val="20000"/>
                </a:spcBef>
                <a:buFont typeface="Arial" charset="0"/>
                <a:buChar char="»"/>
                <a:defRPr kumimoji="1" sz="1000">
                  <a:solidFill>
                    <a:schemeClr val="tx1"/>
                  </a:solidFill>
                  <a:latin typeface="Arial" charset="0"/>
                  <a:ea typeface="メイリオ" pitchFamily="50" charset="-128"/>
                  <a:cs typeface="メイリオ" pitchFamily="50" charset="-128"/>
                </a:defRPr>
              </a:lvl5pPr>
              <a:lvl6pPr marL="2514600" indent="-228600" eaLnBrk="0" fontAlgn="base" hangingPunct="0">
                <a:spcBef>
                  <a:spcPct val="20000"/>
                </a:spcBef>
                <a:spcAft>
                  <a:spcPct val="0"/>
                </a:spcAft>
                <a:buFont typeface="Arial" charset="0"/>
                <a:buChar char="»"/>
                <a:defRPr kumimoji="1" sz="1000">
                  <a:solidFill>
                    <a:schemeClr val="tx1"/>
                  </a:solidFill>
                  <a:latin typeface="Arial" charset="0"/>
                  <a:ea typeface="メイリオ" pitchFamily="50" charset="-128"/>
                  <a:cs typeface="メイリオ" pitchFamily="50" charset="-128"/>
                </a:defRPr>
              </a:lvl6pPr>
              <a:lvl7pPr marL="2971800" indent="-228600" eaLnBrk="0" fontAlgn="base" hangingPunct="0">
                <a:spcBef>
                  <a:spcPct val="20000"/>
                </a:spcBef>
                <a:spcAft>
                  <a:spcPct val="0"/>
                </a:spcAft>
                <a:buFont typeface="Arial" charset="0"/>
                <a:buChar char="»"/>
                <a:defRPr kumimoji="1" sz="1000">
                  <a:solidFill>
                    <a:schemeClr val="tx1"/>
                  </a:solidFill>
                  <a:latin typeface="Arial" charset="0"/>
                  <a:ea typeface="メイリオ" pitchFamily="50" charset="-128"/>
                  <a:cs typeface="メイリオ" pitchFamily="50" charset="-128"/>
                </a:defRPr>
              </a:lvl7pPr>
              <a:lvl8pPr marL="3429000" indent="-228600" eaLnBrk="0" fontAlgn="base" hangingPunct="0">
                <a:spcBef>
                  <a:spcPct val="20000"/>
                </a:spcBef>
                <a:spcAft>
                  <a:spcPct val="0"/>
                </a:spcAft>
                <a:buFont typeface="Arial" charset="0"/>
                <a:buChar char="»"/>
                <a:defRPr kumimoji="1" sz="1000">
                  <a:solidFill>
                    <a:schemeClr val="tx1"/>
                  </a:solidFill>
                  <a:latin typeface="Arial" charset="0"/>
                  <a:ea typeface="メイリオ" pitchFamily="50" charset="-128"/>
                  <a:cs typeface="メイリオ" pitchFamily="50" charset="-128"/>
                </a:defRPr>
              </a:lvl8pPr>
              <a:lvl9pPr marL="3886200" indent="-228600" eaLnBrk="0" fontAlgn="base" hangingPunct="0">
                <a:spcBef>
                  <a:spcPct val="20000"/>
                </a:spcBef>
                <a:spcAft>
                  <a:spcPct val="0"/>
                </a:spcAft>
                <a:buFont typeface="Arial" charset="0"/>
                <a:buChar char="»"/>
                <a:defRPr kumimoji="1" sz="1000">
                  <a:solidFill>
                    <a:schemeClr val="tx1"/>
                  </a:solidFill>
                  <a:latin typeface="Arial" charset="0"/>
                  <a:ea typeface="メイリオ" pitchFamily="50" charset="-128"/>
                  <a:cs typeface="メイリオ" pitchFamily="50" charset="-128"/>
                </a:defRPr>
              </a:lvl9pPr>
            </a:lstStyle>
            <a:p>
              <a:pPr marL="0" marR="0" lvl="0" indent="0" algn="l" defTabSz="1043056" rtl="0" eaLnBrk="1" fontAlgn="auto" latinLnBrk="0" hangingPunct="1">
                <a:lnSpc>
                  <a:spcPct val="100000"/>
                </a:lnSpc>
                <a:spcBef>
                  <a:spcPct val="0"/>
                </a:spcBef>
                <a:spcAft>
                  <a:spcPts val="0"/>
                </a:spcAft>
                <a:buClrTx/>
                <a:buSzTx/>
                <a:buFontTx/>
                <a:buNone/>
                <a:tabLst/>
                <a:defRPr/>
              </a:pPr>
              <a:r>
                <a:rPr kumimoji="1" lang="zh-CN" altLang="en-US" sz="1100" b="1" i="0" u="none" strike="noStrike" kern="1200" cap="none" spc="0" normalizeH="0" baseline="0" noProof="0">
                  <a:ln>
                    <a:noFill/>
                  </a:ln>
                  <a:solidFill>
                    <a:srgbClr val="002060"/>
                  </a:solidFill>
                  <a:effectLst/>
                  <a:uLnTx/>
                  <a:uFillTx/>
                  <a:latin typeface="Arial" charset="0"/>
                  <a:ea typeface="メイリオ" pitchFamily="50" charset="-128"/>
                </a:rPr>
                <a:t>担当部署</a:t>
              </a:r>
              <a:r>
                <a:rPr kumimoji="1" lang="zh-CN" altLang="en-US" sz="1100" b="0" i="0" u="none" strike="noStrike" kern="1200" cap="none" spc="0" normalizeH="0" baseline="0" noProof="0">
                  <a:ln>
                    <a:noFill/>
                  </a:ln>
                  <a:solidFill>
                    <a:srgbClr val="002060"/>
                  </a:solidFill>
                  <a:effectLst/>
                  <a:uLnTx/>
                  <a:uFillTx/>
                  <a:latin typeface="Arial" charset="0"/>
                  <a:ea typeface="メイリオ" pitchFamily="50" charset="-128"/>
                </a:rPr>
                <a:t>（</a:t>
              </a:r>
              <a:r>
                <a:rPr kumimoji="1" lang="ja-JP" altLang="en-US" sz="1100" b="0" i="0" u="none" strike="noStrike" kern="1200" cap="none" spc="0" normalizeH="0" baseline="0" noProof="0">
                  <a:ln>
                    <a:noFill/>
                  </a:ln>
                  <a:solidFill>
                    <a:srgbClr val="002060"/>
                  </a:solidFill>
                  <a:effectLst/>
                  <a:uLnTx/>
                  <a:uFillTx/>
                  <a:latin typeface="Arial" charset="0"/>
                  <a:ea typeface="メイリオ" pitchFamily="50" charset="-128"/>
                </a:rPr>
                <a:t>　　　</a:t>
              </a:r>
              <a:r>
                <a:rPr kumimoji="1" lang="zh-CN" altLang="en-US" sz="1100" b="0" i="0" u="none" strike="noStrike" kern="1200" cap="none" spc="0" normalizeH="0" baseline="0" noProof="0">
                  <a:ln>
                    <a:noFill/>
                  </a:ln>
                  <a:solidFill>
                    <a:srgbClr val="002060"/>
                  </a:solidFill>
                  <a:effectLst/>
                  <a:uLnTx/>
                  <a:uFillTx/>
                  <a:latin typeface="Arial" charset="0"/>
                  <a:ea typeface="メイリオ" pitchFamily="50" charset="-128"/>
                </a:rPr>
                <a:t>　　　　　</a:t>
              </a:r>
              <a:r>
                <a:rPr kumimoji="1" lang="ja-JP" altLang="en-US" sz="1100" b="0" i="0" u="none" strike="noStrike" kern="1200" cap="none" spc="0" normalizeH="0" baseline="0" noProof="0">
                  <a:ln>
                    <a:noFill/>
                  </a:ln>
                  <a:solidFill>
                    <a:srgbClr val="002060"/>
                  </a:solidFill>
                  <a:effectLst/>
                  <a:uLnTx/>
                  <a:uFillTx/>
                  <a:latin typeface="Arial" charset="0"/>
                  <a:ea typeface="メイリオ" pitchFamily="50" charset="-128"/>
                </a:rPr>
                <a:t>　　</a:t>
              </a:r>
              <a:r>
                <a:rPr kumimoji="1" lang="zh-CN" altLang="en-US" sz="1100" b="0" i="0" u="none" strike="noStrike" kern="1200" cap="none" spc="0" normalizeH="0" baseline="0" noProof="0">
                  <a:ln>
                    <a:noFill/>
                  </a:ln>
                  <a:solidFill>
                    <a:srgbClr val="002060"/>
                  </a:solidFill>
                  <a:effectLst/>
                  <a:uLnTx/>
                  <a:uFillTx/>
                  <a:latin typeface="Arial" charset="0"/>
                  <a:ea typeface="メイリオ" pitchFamily="50" charset="-128"/>
                </a:rPr>
                <a:t>　　　</a:t>
              </a:r>
              <a:r>
                <a:rPr kumimoji="1" lang="ja-JP" altLang="en-US" sz="1100" b="0" i="0" u="none" strike="noStrike" kern="1200" cap="none" spc="0" normalizeH="0" baseline="0" noProof="0">
                  <a:ln>
                    <a:noFill/>
                  </a:ln>
                  <a:solidFill>
                    <a:srgbClr val="002060"/>
                  </a:solidFill>
                  <a:effectLst/>
                  <a:uLnTx/>
                  <a:uFillTx/>
                  <a:latin typeface="Arial" charset="0"/>
                  <a:ea typeface="メイリオ" pitchFamily="50" charset="-128"/>
                </a:rPr>
                <a:t>　　</a:t>
              </a:r>
              <a:r>
                <a:rPr kumimoji="1" lang="zh-CN" altLang="en-US" sz="1100" b="0" i="0" u="none" strike="noStrike" kern="1200" cap="none" spc="0" normalizeH="0" baseline="0" noProof="0">
                  <a:ln>
                    <a:noFill/>
                  </a:ln>
                  <a:solidFill>
                    <a:srgbClr val="002060"/>
                  </a:solidFill>
                  <a:effectLst/>
                  <a:uLnTx/>
                  <a:uFillTx/>
                  <a:latin typeface="Arial" charset="0"/>
                  <a:ea typeface="メイリオ" pitchFamily="50" charset="-128"/>
                </a:rPr>
                <a:t>　　　）</a:t>
              </a:r>
              <a:endParaRPr kumimoji="1" lang="ja-JP" altLang="en-US" sz="1100" b="0" i="0" u="none" strike="noStrike" kern="1200" cap="none" spc="0" normalizeH="0" baseline="0" noProof="0">
                <a:ln>
                  <a:noFill/>
                </a:ln>
                <a:solidFill>
                  <a:srgbClr val="002060"/>
                </a:solidFill>
                <a:effectLst/>
                <a:uLnTx/>
                <a:uFillTx/>
                <a:latin typeface="Arial" charset="0"/>
                <a:ea typeface="メイリオ" pitchFamily="50" charset="-128"/>
              </a:endParaRPr>
            </a:p>
          </p:txBody>
        </p:sp>
        <p:sp>
          <p:nvSpPr>
            <p:cNvPr id="19" name="右矢印 12">
              <a:extLst>
                <a:ext uri="{FF2B5EF4-FFF2-40B4-BE49-F238E27FC236}">
                  <a16:creationId xmlns:a16="http://schemas.microsoft.com/office/drawing/2014/main" id="{56EA1814-DC7C-7DE2-FD14-4664FFB0D2B2}"/>
                </a:ext>
              </a:extLst>
            </p:cNvPr>
            <p:cNvSpPr/>
            <p:nvPr/>
          </p:nvSpPr>
          <p:spPr>
            <a:xfrm>
              <a:off x="1799758" y="3762540"/>
              <a:ext cx="252681" cy="144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lIns="104306" tIns="52153" rIns="104306" bIns="52153" anchor="ctr"/>
            <a:lstStyle/>
            <a:p>
              <a:pPr marL="0" marR="0" lvl="0" indent="0" algn="ctr" defTabSz="1043056" rtl="0" eaLnBrk="1" fontAlgn="auto" latinLnBrk="0" hangingPunct="1">
                <a:lnSpc>
                  <a:spcPct val="100000"/>
                </a:lnSpc>
                <a:spcBef>
                  <a:spcPts val="0"/>
                </a:spcBef>
                <a:spcAft>
                  <a:spcPts val="0"/>
                </a:spcAft>
                <a:buClrTx/>
                <a:buSzTx/>
                <a:buFontTx/>
                <a:buNone/>
                <a:tabLst/>
                <a:defRPr/>
              </a:pPr>
              <a:endParaRPr kumimoji="1" lang="ja-JP" altLang="en-US" sz="21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grpSp>
        <p:nvGrpSpPr>
          <p:cNvPr id="20" name="グループ化 19">
            <a:extLst>
              <a:ext uri="{FF2B5EF4-FFF2-40B4-BE49-F238E27FC236}">
                <a16:creationId xmlns:a16="http://schemas.microsoft.com/office/drawing/2014/main" id="{9ECA6F6B-8D4A-0239-BB10-720B4C40FE5C}"/>
              </a:ext>
            </a:extLst>
          </p:cNvPr>
          <p:cNvGrpSpPr/>
          <p:nvPr/>
        </p:nvGrpSpPr>
        <p:grpSpPr>
          <a:xfrm>
            <a:off x="841646" y="4793776"/>
            <a:ext cx="6323361" cy="1733520"/>
            <a:chOff x="487481" y="7898746"/>
            <a:chExt cx="6323361" cy="1379772"/>
          </a:xfrm>
        </p:grpSpPr>
        <p:sp>
          <p:nvSpPr>
            <p:cNvPr id="25" name="角丸四角形 13">
              <a:extLst>
                <a:ext uri="{FF2B5EF4-FFF2-40B4-BE49-F238E27FC236}">
                  <a16:creationId xmlns:a16="http://schemas.microsoft.com/office/drawing/2014/main" id="{61E361AF-AF04-F1B7-CB37-128A6C650909}"/>
                </a:ext>
              </a:extLst>
            </p:cNvPr>
            <p:cNvSpPr/>
            <p:nvPr/>
          </p:nvSpPr>
          <p:spPr>
            <a:xfrm>
              <a:off x="510842" y="7910518"/>
              <a:ext cx="6300000" cy="1368000"/>
            </a:xfrm>
            <a:prstGeom prst="roundRect">
              <a:avLst>
                <a:gd name="adj" fmla="val 952"/>
              </a:avLst>
            </a:prstGeom>
            <a:noFill/>
          </p:spPr>
          <p:style>
            <a:lnRef idx="2">
              <a:schemeClr val="accent1">
                <a:shade val="50000"/>
              </a:schemeClr>
            </a:lnRef>
            <a:fillRef idx="1">
              <a:schemeClr val="accent1"/>
            </a:fillRef>
            <a:effectRef idx="0">
              <a:schemeClr val="accent1"/>
            </a:effectRef>
            <a:fontRef idx="minor">
              <a:schemeClr val="lt1"/>
            </a:fontRef>
          </p:style>
          <p:txBody>
            <a:bodyPr lIns="104306" tIns="52153" rIns="104306" bIns="52153" anchor="ctr"/>
            <a:lstStyle/>
            <a:p>
              <a:pPr marL="0" marR="0" lvl="0" indent="0" algn="ctr" defTabSz="1043056" rtl="0" eaLnBrk="1" fontAlgn="auto" latinLnBrk="0" hangingPunct="1">
                <a:lnSpc>
                  <a:spcPct val="100000"/>
                </a:lnSpc>
                <a:spcBef>
                  <a:spcPts val="0"/>
                </a:spcBef>
                <a:spcAft>
                  <a:spcPts val="0"/>
                </a:spcAft>
                <a:buClrTx/>
                <a:buSzTx/>
                <a:buFontTx/>
                <a:buNone/>
                <a:tabLst/>
                <a:defRPr/>
              </a:pPr>
              <a:endParaRPr kumimoji="1" lang="ja-JP" altLang="en-US" sz="21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6" name="テキスト ボックス 25">
              <a:extLst>
                <a:ext uri="{FF2B5EF4-FFF2-40B4-BE49-F238E27FC236}">
                  <a16:creationId xmlns:a16="http://schemas.microsoft.com/office/drawing/2014/main" id="{14E51774-6E2B-F353-5061-B950E272A722}"/>
                </a:ext>
              </a:extLst>
            </p:cNvPr>
            <p:cNvSpPr txBox="1"/>
            <p:nvPr/>
          </p:nvSpPr>
          <p:spPr>
            <a:xfrm>
              <a:off x="487481" y="8304130"/>
              <a:ext cx="6271298" cy="812620"/>
            </a:xfrm>
            <a:prstGeom prst="rect">
              <a:avLst/>
            </a:prstGeom>
            <a:noFill/>
          </p:spPr>
          <p:txBody>
            <a:bodyPr lIns="72000" tIns="52153" rIns="72000" bIns="52153">
              <a:spAutoFit/>
            </a:bodyPr>
            <a:lstStyle/>
            <a:p>
              <a:pPr marL="202816" marR="0" lvl="0" indent="-202816" algn="l" defTabSz="1043056" rtl="0" eaLnBrk="1" fontAlgn="auto" latinLnBrk="0" hangingPunct="1">
                <a:lnSpc>
                  <a:spcPct val="100000"/>
                </a:lnSpc>
                <a:spcBef>
                  <a:spcPts val="0"/>
                </a:spcBef>
                <a:spcAft>
                  <a:spcPts val="0"/>
                </a:spcAft>
                <a:buClrTx/>
                <a:buSzTx/>
                <a:buFont typeface="Wingdings" pitchFamily="2" charset="2"/>
                <a:buChar char="l"/>
                <a:tabLst/>
                <a:defRPr/>
              </a:pPr>
              <a:r>
                <a:rPr kumimoji="1" lang="ja-JP" altLang="en-US" sz="950" b="0" i="0" u="none" strike="noStrike" kern="1200" cap="none" spc="0" normalizeH="0" baseline="0" noProof="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まずは、妊娠・出産、育児・介護期間中に利用できる社内制度の説明</a:t>
              </a:r>
              <a:br>
                <a:rPr kumimoji="1" lang="en-US" altLang="ja-JP" sz="950" b="0" i="0" u="none" strike="noStrike" kern="1200" cap="none" spc="0" normalizeH="0" baseline="0" noProof="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br>
              <a:r>
                <a:rPr kumimoji="1" lang="ja-JP" altLang="en-US" sz="950" b="0" i="0" u="none" strike="noStrike" kern="1200" cap="none" spc="0" normalizeH="0" baseline="0" noProof="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妊娠した労働者、配偶者が妊娠・出産した労働者には、「おめでとうございます。」「体調はどうですか？」の言葉も忘れずに。</a:t>
              </a:r>
              <a:endParaRPr kumimoji="1" lang="ja-JP" altLang="en-US" sz="950" b="0" i="0" u="none" kern="1200" cap="none" spc="0" normalizeH="0" baseline="0" noProof="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202816" marR="0" lvl="0" indent="-202816" algn="l" defTabSz="1043056" rtl="0" eaLnBrk="1" fontAlgn="auto" latinLnBrk="0" hangingPunct="1">
                <a:lnSpc>
                  <a:spcPct val="100000"/>
                </a:lnSpc>
                <a:spcBef>
                  <a:spcPts val="300"/>
                </a:spcBef>
                <a:spcAft>
                  <a:spcPts val="0"/>
                </a:spcAft>
                <a:buClrTx/>
                <a:buSzTx/>
                <a:buFont typeface="Wingdings" pitchFamily="2" charset="2"/>
                <a:buChar char="l"/>
                <a:tabLst/>
                <a:defRPr/>
              </a:pPr>
              <a:r>
                <a:rPr kumimoji="1" lang="ja-JP" altLang="en-US" sz="950" b="0" i="0" u="none" kern="1200" cap="none" spc="0" normalizeH="0" baseline="0" noProof="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労働者の意向を確認し、</a:t>
              </a:r>
              <a:r>
                <a:rPr kumimoji="1" lang="ja-JP" altLang="en-US" sz="950" b="0" i="0" u="none" strike="noStrike" kern="1200" cap="none" spc="0" normalizeH="0" baseline="0" noProof="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今後の働き方についての考えを聞く</a:t>
              </a:r>
              <a:br>
                <a:rPr kumimoji="1" lang="en-US" altLang="ja-JP" sz="950" b="0" i="0" u="none" strike="noStrike" kern="1200" cap="none" spc="0" normalizeH="0" baseline="0" noProof="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br>
              <a:r>
                <a:rPr kumimoji="1" lang="ja-JP" altLang="en-US" sz="950" b="0" i="0" u="none" strike="noStrike" kern="1200" cap="none" spc="0" normalizeH="0" baseline="0" noProof="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管理職から</a:t>
              </a:r>
              <a:r>
                <a:rPr kumimoji="1" lang="ja-JP" altLang="en-US" sz="950" b="0" i="0" u="none" kern="1200" cap="none" spc="0" normalizeH="0" baseline="0" noProof="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「育</a:t>
              </a:r>
              <a:r>
                <a:rPr lang="ja-JP" altLang="en-US" sz="950">
                  <a:latin typeface="メイリオ" panose="020B0604030504040204" pitchFamily="50" charset="-128"/>
                  <a:ea typeface="メイリオ" panose="020B0604030504040204" pitchFamily="50" charset="-128"/>
                  <a:cs typeface="メイリオ" panose="020B0604030504040204" pitchFamily="50" charset="-128"/>
                </a:rPr>
                <a:t>児</a:t>
              </a:r>
              <a:r>
                <a:rPr kumimoji="1" lang="ja-JP" altLang="en-US" sz="950" b="0" i="0" u="none" kern="1200" cap="none" spc="0" normalizeH="0" baseline="0" noProof="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休業や介護休業を取得すべき」</a:t>
              </a:r>
              <a:r>
                <a:rPr kumimoji="1" lang="ja-JP" altLang="en-US" sz="950" b="0" i="0" u="none" strike="noStrike" kern="1200" cap="none" spc="0" normalizeH="0" baseline="0" noProof="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「退職して育児や介護に専念すべき」といった、自分の考えを押しつけるような言い方をしてはいけません。</a:t>
              </a:r>
            </a:p>
          </p:txBody>
        </p:sp>
        <p:sp>
          <p:nvSpPr>
            <p:cNvPr id="27" name="角丸四角形 15">
              <a:extLst>
                <a:ext uri="{FF2B5EF4-FFF2-40B4-BE49-F238E27FC236}">
                  <a16:creationId xmlns:a16="http://schemas.microsoft.com/office/drawing/2014/main" id="{9A9A6496-3A46-9057-EA1F-3DF4B4D1A98E}"/>
                </a:ext>
              </a:extLst>
            </p:cNvPr>
            <p:cNvSpPr/>
            <p:nvPr/>
          </p:nvSpPr>
          <p:spPr>
            <a:xfrm>
              <a:off x="492162" y="7898746"/>
              <a:ext cx="6300000" cy="216000"/>
            </a:xfrm>
            <a:prstGeom prst="roundRect">
              <a:avLst>
                <a:gd name="adj" fmla="val 1548"/>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lIns="104306" tIns="52153" rIns="104306" bIns="52153" anchor="ctr"/>
            <a:lstStyle/>
            <a:p>
              <a:pPr marL="0" marR="0" lvl="0" indent="0" algn="ctr" defTabSz="1043056"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rPr>
                <a:t>〈</a:t>
              </a:r>
              <a:r>
                <a:rPr kumimoji="1" lang="ja-JP" altLang="en-US" sz="1100" b="1"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rPr>
                <a:t>管理職として行っていただきたいこと</a:t>
              </a:r>
              <a:r>
                <a:rPr kumimoji="1" lang="en-US" altLang="ja-JP" sz="1100" b="1"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rPr>
                <a:t>〉</a:t>
              </a:r>
              <a:endParaRPr kumimoji="1" lang="ja-JP" altLang="en-US" sz="1100" b="1"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grpSp>
        <p:nvGrpSpPr>
          <p:cNvPr id="28" name="グループ化 27">
            <a:extLst>
              <a:ext uri="{FF2B5EF4-FFF2-40B4-BE49-F238E27FC236}">
                <a16:creationId xmlns:a16="http://schemas.microsoft.com/office/drawing/2014/main" id="{7B064174-BFF4-E8EB-8822-2725F5BEEA06}"/>
              </a:ext>
            </a:extLst>
          </p:cNvPr>
          <p:cNvGrpSpPr/>
          <p:nvPr/>
        </p:nvGrpSpPr>
        <p:grpSpPr>
          <a:xfrm>
            <a:off x="792311" y="378148"/>
            <a:ext cx="6444704" cy="461665"/>
            <a:chOff x="647947" y="3131582"/>
            <a:chExt cx="6444704" cy="461665"/>
          </a:xfrm>
        </p:grpSpPr>
        <p:sp>
          <p:nvSpPr>
            <p:cNvPr id="29" name="正方形/長方形 28">
              <a:extLst>
                <a:ext uri="{FF2B5EF4-FFF2-40B4-BE49-F238E27FC236}">
                  <a16:creationId xmlns:a16="http://schemas.microsoft.com/office/drawing/2014/main" id="{807430F9-5DCE-F000-606A-B2448A98BB0C}"/>
                </a:ext>
              </a:extLst>
            </p:cNvPr>
            <p:cNvSpPr/>
            <p:nvPr/>
          </p:nvSpPr>
          <p:spPr>
            <a:xfrm>
              <a:off x="647947" y="3131582"/>
              <a:ext cx="108000" cy="37905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43056" rtl="0" eaLnBrk="1" fontAlgn="auto" latinLnBrk="0" hangingPunct="1">
                <a:lnSpc>
                  <a:spcPct val="100000"/>
                </a:lnSpc>
                <a:spcBef>
                  <a:spcPts val="0"/>
                </a:spcBef>
                <a:spcAft>
                  <a:spcPts val="0"/>
                </a:spcAft>
                <a:buClrTx/>
                <a:buSzTx/>
                <a:buFontTx/>
                <a:buNone/>
                <a:tabLst/>
                <a:defRPr/>
              </a:pPr>
              <a:endParaRPr kumimoji="1" lang="ja-JP" altLang="en-US" sz="21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30" name="正方形/長方形 29">
              <a:extLst>
                <a:ext uri="{FF2B5EF4-FFF2-40B4-BE49-F238E27FC236}">
                  <a16:creationId xmlns:a16="http://schemas.microsoft.com/office/drawing/2014/main" id="{3F3C1518-E7D2-915E-13B9-633F27E46630}"/>
                </a:ext>
              </a:extLst>
            </p:cNvPr>
            <p:cNvSpPr/>
            <p:nvPr/>
          </p:nvSpPr>
          <p:spPr>
            <a:xfrm>
              <a:off x="756651" y="3131582"/>
              <a:ext cx="6336000" cy="379058"/>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43056" rtl="0" eaLnBrk="1" fontAlgn="auto" latinLnBrk="0" hangingPunct="1">
                <a:lnSpc>
                  <a:spcPct val="100000"/>
                </a:lnSpc>
                <a:spcBef>
                  <a:spcPts val="0"/>
                </a:spcBef>
                <a:spcAft>
                  <a:spcPts val="0"/>
                </a:spcAft>
                <a:buClrTx/>
                <a:buSzTx/>
                <a:buFontTx/>
                <a:buNone/>
                <a:tabLst/>
                <a:defRPr/>
              </a:pPr>
              <a:endParaRPr kumimoji="1" lang="ja-JP" altLang="en-US" sz="21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31" name="テキスト ボックス 30">
              <a:extLst>
                <a:ext uri="{FF2B5EF4-FFF2-40B4-BE49-F238E27FC236}">
                  <a16:creationId xmlns:a16="http://schemas.microsoft.com/office/drawing/2014/main" id="{2D135F57-18DC-E677-F612-002436F24563}"/>
                </a:ext>
              </a:extLst>
            </p:cNvPr>
            <p:cNvSpPr txBox="1"/>
            <p:nvPr/>
          </p:nvSpPr>
          <p:spPr>
            <a:xfrm>
              <a:off x="756294" y="3131582"/>
              <a:ext cx="6212285" cy="461665"/>
            </a:xfrm>
            <a:prstGeom prst="rect">
              <a:avLst/>
            </a:prstGeom>
            <a:noFill/>
          </p:spPr>
          <p:txBody>
            <a:bodyPr wrap="square" rtlCol="0">
              <a:spAutoFit/>
            </a:bodyPr>
            <a:lstStyle/>
            <a:p>
              <a:pPr marL="0" marR="0" lvl="0" indent="0" algn="l" defTabSz="1043056"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例６　</a:t>
              </a:r>
              <a:r>
                <a:rPr kumimoji="1" lang="ja-JP" altLang="en-US" sz="12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管理職の理解を深めるため妊娠・出産等、育児・介護休業等で利用できる制度を</a:t>
              </a:r>
              <a:endParaRPr kumimoji="1" lang="en-US" altLang="ja-JP" sz="12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1043056"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パンフレットで周知した例</a:t>
              </a:r>
            </a:p>
          </p:txBody>
        </p:sp>
      </p:grpSp>
      <p:sp>
        <p:nvSpPr>
          <p:cNvPr id="32" name="テキスト ボックス 31">
            <a:extLst>
              <a:ext uri="{FF2B5EF4-FFF2-40B4-BE49-F238E27FC236}">
                <a16:creationId xmlns:a16="http://schemas.microsoft.com/office/drawing/2014/main" id="{2CCD06D7-C1E4-B5A9-A1DF-50CD8D3798A1}"/>
              </a:ext>
            </a:extLst>
          </p:cNvPr>
          <p:cNvSpPr txBox="1"/>
          <p:nvPr/>
        </p:nvSpPr>
        <p:spPr>
          <a:xfrm>
            <a:off x="808108" y="786508"/>
            <a:ext cx="6621392" cy="230832"/>
          </a:xfrm>
          <a:prstGeom prst="rect">
            <a:avLst/>
          </a:prstGeom>
          <a:noFill/>
        </p:spPr>
        <p:txBody>
          <a:bodyPr wrap="square" rtlCol="0">
            <a:spAutoFit/>
          </a:bodyPr>
          <a:lstStyle/>
          <a:p>
            <a:pPr marL="0" marR="0" lvl="0" indent="0" algn="l" defTabSz="1043056"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ja-JP" sz="9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部署名を記入し</a:t>
            </a:r>
            <a:r>
              <a:rPr kumimoji="1" lang="ja-JP" altLang="en-US" sz="9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900" b="0" i="0" u="none" strike="noStrike" kern="1200" cap="none" spc="0" normalizeH="0" baseline="0" noProof="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次ページの育児・介護休業制度等を自社の制度に合わせて修正のうえ、</a:t>
            </a:r>
            <a:r>
              <a:rPr kumimoji="1" lang="ja-JP" altLang="ja-JP" sz="9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配付してください。</a:t>
            </a:r>
          </a:p>
        </p:txBody>
      </p:sp>
      <p:sp>
        <p:nvSpPr>
          <p:cNvPr id="2" name="スライド番号プレースホルダー 1">
            <a:extLst>
              <a:ext uri="{FF2B5EF4-FFF2-40B4-BE49-F238E27FC236}">
                <a16:creationId xmlns:a16="http://schemas.microsoft.com/office/drawing/2014/main" id="{711727AB-17B7-3ADF-2715-1B3D71755A60}"/>
              </a:ext>
            </a:extLst>
          </p:cNvPr>
          <p:cNvSpPr>
            <a:spLocks noGrp="1"/>
          </p:cNvSpPr>
          <p:nvPr>
            <p:ph type="sldNum" sz="quarter" idx="12"/>
          </p:nvPr>
        </p:nvSpPr>
        <p:spPr>
          <a:xfrm>
            <a:off x="2434523" y="10030590"/>
            <a:ext cx="1764295" cy="569324"/>
          </a:xfrm>
        </p:spPr>
        <p:txBody>
          <a:bodyPr/>
          <a:lstStyle/>
          <a:p>
            <a:fld id="{86604DDF-363C-4BAD-8C08-5C2361466C97}" type="slidenum">
              <a:rPr kumimoji="1" lang="ja-JP" altLang="en-US" smtClean="0"/>
              <a:t>9</a:t>
            </a:fld>
            <a:endParaRPr kumimoji="1" lang="ja-JP" altLang="en-US"/>
          </a:p>
        </p:txBody>
      </p:sp>
    </p:spTree>
    <p:extLst>
      <p:ext uri="{BB962C8B-B14F-4D97-AF65-F5344CB8AC3E}">
        <p14:creationId xmlns:p14="http://schemas.microsoft.com/office/powerpoint/2010/main" val="3191804136"/>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Relationships xmlns="http://schemas.openxmlformats.org/package/2006/relationships"><Relationship Id="rId1" Target="itemProps1.xml" Type="http://schemas.openxmlformats.org/officeDocument/2006/relationships/customXmlProps"/></Relationships>
</file>

<file path=customXml/_rels/item2.xml.rels><?xml version="1.0" encoding="UTF-8" standalone="yes"?><Relationships xmlns="http://schemas.openxmlformats.org/package/2006/relationships"><Relationship Id="rId1" Target="itemProps2.xml" Type="http://schemas.openxmlformats.org/officeDocument/2006/relationships/customXmlProps"/></Relationships>
</file>

<file path=customXml/_rels/item3.xml.rels><?xml version="1.0" encoding="UTF-8" standalone="yes"?><Relationships xmlns="http://schemas.openxmlformats.org/package/2006/relationships"><Relationship Id="rId1" Target="itemProps3.xml" Type="http://schemas.openxmlformats.org/officeDocument/2006/relationships/customXmlProps"/></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925BC71E58EDF142A42026A9EEC89BCC" ma:contentTypeVersion="15" ma:contentTypeDescription="新しいドキュメントを作成します。" ma:contentTypeScope="" ma:versionID="b77288bf4a330aa657d6a982dacfe4d7">
  <xsd:schema xmlns:xsd="http://www.w3.org/2001/XMLSchema" xmlns:xs="http://www.w3.org/2001/XMLSchema" xmlns:p="http://schemas.microsoft.com/office/2006/metadata/properties" xmlns:ns2="123ef8f2-8883-4f2f-9056-8b1d1e1b28bb" xmlns:ns3="5d97817f-4418-4126-80a6-5cc4da4a022f" targetNamespace="http://schemas.microsoft.com/office/2006/metadata/properties" ma:root="true" ma:fieldsID="a314d9146a7a927069cab3c3a293a16d" ns2:_="" ns3:_="">
    <xsd:import namespace="123ef8f2-8883-4f2f-9056-8b1d1e1b28bb"/>
    <xsd:import namespace="5d97817f-4418-4126-80a6-5cc4da4a022f"/>
    <xsd:element name="properties">
      <xsd:complexType>
        <xsd:sequence>
          <xsd:element name="documentManagement">
            <xsd:complexType>
              <xsd:all>
                <xsd:element ref="ns2:Owner" minOccurs="0"/>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23ef8f2-8883-4f2f-9056-8b1d1e1b28bb" elementFormDefault="qualified">
    <xsd:import namespace="http://schemas.microsoft.com/office/2006/documentManagement/types"/>
    <xsd:import namespace="http://schemas.microsoft.com/office/infopath/2007/PartnerControls"/>
    <xsd:element name="Owner" ma:index="8" nillable="true" ma:displayName="所有者"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画像タグ" ma:readOnly="false" ma:fieldId="{5cf76f15-5ced-4ddc-b409-7134ff3c332f}" ma:taxonomyMulti="true" ma:sspId="0347f584-7be2-4218-8e94-402d99aedf0b"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description="" ma:indexed="true" ma:internalName="MediaServiceLocation" ma:readOnly="true">
      <xsd:simpleType>
        <xsd:restriction base="dms:Text"/>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d97817f-4418-4126-80a6-5cc4da4a022f"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115828e3-be62-461d-983a-13e849f16343}" ma:internalName="TaxCatchAll" ma:showField="CatchAllData" ma:web="5d97817f-4418-4126-80a6-5cc4da4a022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Owner xmlns="123ef8f2-8883-4f2f-9056-8b1d1e1b28bb">
      <UserInfo>
        <DisplayName/>
        <AccountId xsi:nil="true"/>
        <AccountType/>
      </UserInfo>
    </Owner>
    <lcf76f155ced4ddcb4097134ff3c332f xmlns="123ef8f2-8883-4f2f-9056-8b1d1e1b28bb">
      <Terms xmlns="http://schemas.microsoft.com/office/infopath/2007/PartnerControls"/>
    </lcf76f155ced4ddcb4097134ff3c332f>
    <TaxCatchAll xmlns="5d97817f-4418-4126-80a6-5cc4da4a022f" xsi:nil="true"/>
  </documentManagement>
</p:properties>
</file>

<file path=customXml/itemProps1.xml><?xml version="1.0" encoding="utf-8"?>
<ds:datastoreItem xmlns:ds="http://schemas.openxmlformats.org/officeDocument/2006/customXml" ds:itemID="{0E1682B0-D881-4ABE-9B84-E4B2811E8F0C}">
  <ds:schemaRefs>
    <ds:schemaRef ds:uri="http://schemas.microsoft.com/sharepoint/v3/contenttype/forms"/>
  </ds:schemaRefs>
</ds:datastoreItem>
</file>

<file path=customXml/itemProps2.xml><?xml version="1.0" encoding="utf-8"?>
<ds:datastoreItem xmlns:ds="http://schemas.openxmlformats.org/officeDocument/2006/customXml" ds:itemID="{AA3D60EE-EB81-44EB-8853-779007314B7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23ef8f2-8883-4f2f-9056-8b1d1e1b28bb"/>
    <ds:schemaRef ds:uri="5d97817f-4418-4126-80a6-5cc4da4a022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D2C834E-FB5B-46DC-8E13-88AC9F0F6057}">
  <ds:schemaRefs>
    <ds:schemaRef ds:uri="http://schemas.microsoft.com/office/2006/metadata/properties"/>
    <ds:schemaRef ds:uri="http://schemas.microsoft.com/office/infopath/2007/PartnerControls"/>
    <ds:schemaRef ds:uri="123ef8f2-8883-4f2f-9056-8b1d1e1b28bb"/>
    <ds:schemaRef ds:uri="5d97817f-4418-4126-80a6-5cc4da4a022f"/>
  </ds:schemaRefs>
</ds:datastoreItem>
</file>

<file path=docProps/app.xml><?xml version="1.0" encoding="utf-8"?>
<Properties xmlns="http://schemas.openxmlformats.org/officeDocument/2006/extended-properties" xmlns:vt="http://schemas.openxmlformats.org/officeDocument/2006/docPropsVTypes">
  <Words>7599</Words>
  <PresentationFormat>Custom</PresentationFormat>
  <Paragraphs>351</Paragraphs>
  <Slides>9</Slides>
  <Notes>5</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​​テーマ</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Properties>
</file>

<file path=docProps/core.xml><?xml version="1.0" encoding="utf-8"?>
<cp:coreProperties xmlns:cp="http://schemas.openxmlformats.org/package/2006/metadata/core-properties" xmlns:dc="http://purl.org/dc/elements/1.1/" xmlns:dcterms="http://purl.org/dc/terms/" xmlns:xsi="http://www.w3.org/2001/XMLSchema-instance"/>
</file>

<file path=docProps/custom.xml><?xml version="1.0" encoding="utf-8"?>
<Properties xmlns="http://schemas.openxmlformats.org/officeDocument/2006/custom-properties" xmlns:vt="http://schemas.openxmlformats.org/officeDocument/2006/docPropsVTypes">
  <property fmtid="{D5CDD505-2E9C-101B-9397-08002B2CF9AE}" pid="2" name="Order">
    <vt:r8>240382500</vt:r8>
  </property>
  <property fmtid="{D5CDD505-2E9C-101B-9397-08002B2CF9AE}" pid="3" name="MediaServiceImageTags">
    <vt:lpwstr/>
  </property>
  <property fmtid="{D5CDD505-2E9C-101B-9397-08002B2CF9AE}" pid="4" name="xd_ProgID">
    <vt:lpwstr/>
  </property>
  <property fmtid="{D5CDD505-2E9C-101B-9397-08002B2CF9AE}" pid="5" name="ContentTypeId">
    <vt:lpwstr>0x010100925BC71E58EDF142A42026A9EEC89BCC</vt:lpwstr>
  </property>
  <property fmtid="{D5CDD505-2E9C-101B-9397-08002B2CF9AE}" pid="6" name="ComplianceAssetId">
    <vt:lpwstr/>
  </property>
  <property fmtid="{D5CDD505-2E9C-101B-9397-08002B2CF9AE}" pid="7" name="TemplateUrl">
    <vt:lpwstr/>
  </property>
  <property fmtid="{D5CDD505-2E9C-101B-9397-08002B2CF9AE}" pid="8" name="xd_Signature">
    <vt:bool>false</vt:bool>
  </property>
  <property fmtid="{D5CDD505-2E9C-101B-9397-08002B2CF9AE}" pid="9" name="TriggerFlowInfo">
    <vt:lpwstr/>
  </property>
</Properties>
</file>