
<file path=[Content_Types].xml><?xml version="1.0" encoding="utf-8"?>
<Types xmlns="http://schemas.openxmlformats.org/package/2006/content-types">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
  </p:notesMasterIdLst>
  <p:handoutMasterIdLst>
    <p:handoutMasterId r:id="rId8"/>
  </p:handoutMasterIdLst>
  <p:sldIdLst>
    <p:sldId id="377" r:id="rId5"/>
    <p:sldId id="500" r:id="rId6"/>
  </p:sldIdLst>
  <p:sldSz cx="7561263" cy="10693400"/>
  <p:notesSz cx="6807200" cy="9939338"/>
  <p:defaultTex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36" userDrawn="1">
          <p15:clr>
            <a:srgbClr val="A4A3A4"/>
          </p15:clr>
        </p15:guide>
        <p15:guide id="2" pos="49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E6"/>
    <a:srgbClr val="D5DDF0"/>
    <a:srgbClr val="F9E88E"/>
    <a:srgbClr val="F8E26E"/>
    <a:srgbClr val="FFFFFF"/>
    <a:srgbClr val="000000"/>
    <a:srgbClr val="006600"/>
    <a:srgbClr val="005E6C"/>
    <a:srgbClr val="DAA8A7"/>
    <a:srgbClr val="F2D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9C46A-4C2B-FE1E-4AEF-A25699CB6388}" v="1" dt="2026-09-29T05:42:02.50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3174" y="90"/>
      </p:cViewPr>
      <p:guideLst>
        <p:guide orient="horz" pos="5636"/>
        <p:guide pos="499"/>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presProps.xml" Type="http://schemas.openxmlformats.org/officeDocument/2006/relationships/presProps"/><Relationship Id="rId11" Target="viewProps.xml" Type="http://schemas.openxmlformats.org/officeDocument/2006/relationships/viewProps"/><Relationship Id="rId12" Target="theme/theme1.xml" Type="http://schemas.openxmlformats.org/officeDocument/2006/relationships/theme"/><Relationship Id="rId13" Target="tableStyles.xml" Type="http://schemas.openxmlformats.org/officeDocument/2006/relationships/tableStyles"/><Relationship Id="rId14" Target="revisionInfo.xml" Type="http://schemas.microsoft.com/office/2015/10/relationships/revisionInfo"/><Relationship Id="rId15" Target="authors.xml" Type="http://schemas.microsoft.com/office/2018/10/relationships/author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handoutMasters/handoutMaster1.xml" Type="http://schemas.openxmlformats.org/officeDocument/2006/relationships/handoutMaster"/><Relationship Id="rId9" Target="commentAuthors.xml" Type="http://schemas.openxmlformats.org/officeDocument/2006/relationships/commentAuthors"/></Relationships>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4" cy="496888"/>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1"/>
            <a:ext cx="2949574" cy="496888"/>
          </a:xfrm>
          <a:prstGeom prst="rect">
            <a:avLst/>
          </a:prstGeom>
        </p:spPr>
        <p:txBody>
          <a:bodyPr vert="horz" lIns="91459" tIns="45729" rIns="91459" bIns="45729" rtlCol="0"/>
          <a:lstStyle>
            <a:lvl1pPr algn="r">
              <a:defRPr sz="1200"/>
            </a:lvl1pPr>
          </a:lstStyle>
          <a:p>
            <a:fld id="{C60B3934-BE08-4681-96C3-22F0EBCAB180}" type="datetimeFigureOut">
              <a:rPr kumimoji="1" lang="ja-JP" altLang="en-US" smtClean="0"/>
              <a:t>2026/9/28</a:t>
            </a:fld>
            <a:endParaRPr kumimoji="1" lang="ja-JP" altLang="en-US"/>
          </a:p>
        </p:txBody>
      </p:sp>
      <p:sp>
        <p:nvSpPr>
          <p:cNvPr id="4" name="フッター プレースホルダー 3"/>
          <p:cNvSpPr>
            <a:spLocks noGrp="1"/>
          </p:cNvSpPr>
          <p:nvPr>
            <p:ph type="ftr" sz="quarter" idx="2"/>
          </p:nvPr>
        </p:nvSpPr>
        <p:spPr>
          <a:xfrm>
            <a:off x="1" y="9440863"/>
            <a:ext cx="2949574" cy="496887"/>
          </a:xfrm>
          <a:prstGeom prst="rect">
            <a:avLst/>
          </a:prstGeom>
        </p:spPr>
        <p:txBody>
          <a:bodyPr vert="horz" lIns="91459" tIns="45729" rIns="91459" bIns="4572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4" cy="496887"/>
          </a:xfrm>
          <a:prstGeom prst="rect">
            <a:avLst/>
          </a:prstGeom>
        </p:spPr>
        <p:txBody>
          <a:bodyPr vert="horz" lIns="91459" tIns="45729" rIns="91459" bIns="45729" rtlCol="0" anchor="b"/>
          <a:lstStyle>
            <a:lvl1pPr algn="r">
              <a:defRPr sz="1200"/>
            </a:lvl1pPr>
          </a:lstStyle>
          <a:p>
            <a:fld id="{66CABACA-A22B-4759-9B86-BCC16C3615E0}" type="slidenum">
              <a:rPr kumimoji="1" lang="ja-JP" altLang="en-US" smtClean="0"/>
              <a:t>‹#›</a:t>
            </a:fld>
            <a:endParaRPr kumimoji="1" lang="ja-JP" altLang="en-US"/>
          </a:p>
        </p:txBody>
      </p:sp>
    </p:spTree>
    <p:extLst>
      <p:ext uri="{BB962C8B-B14F-4D97-AF65-F5344CB8AC3E}">
        <p14:creationId xmlns:p14="http://schemas.microsoft.com/office/powerpoint/2010/main" val="17422674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2949787" cy="496967"/>
          </a:xfrm>
          <a:prstGeom prst="rect">
            <a:avLst/>
          </a:prstGeom>
        </p:spPr>
        <p:txBody>
          <a:bodyPr vert="horz" lIns="91459" tIns="45729" rIns="91459" bIns="4572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2"/>
            <a:ext cx="2949787" cy="496967"/>
          </a:xfrm>
          <a:prstGeom prst="rect">
            <a:avLst/>
          </a:prstGeom>
        </p:spPr>
        <p:txBody>
          <a:bodyPr vert="horz" lIns="91459" tIns="45729" rIns="91459" bIns="45729" rtlCol="0"/>
          <a:lstStyle>
            <a:lvl1pPr algn="r">
              <a:defRPr sz="1200"/>
            </a:lvl1pPr>
          </a:lstStyle>
          <a:p>
            <a:fld id="{9D47C9E5-73DF-450B-A057-1671C113F7EE}"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2087563" y="746125"/>
            <a:ext cx="2632075" cy="3725863"/>
          </a:xfrm>
          <a:prstGeom prst="rect">
            <a:avLst/>
          </a:prstGeom>
          <a:noFill/>
          <a:ln w="12700">
            <a:solidFill>
              <a:prstClr val="black"/>
            </a:solidFill>
          </a:ln>
        </p:spPr>
        <p:txBody>
          <a:bodyPr vert="horz" lIns="91459" tIns="45729" rIns="91459" bIns="45729"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59" tIns="45729" rIns="91459" bIns="4572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8"/>
            <a:ext cx="2949787" cy="496967"/>
          </a:xfrm>
          <a:prstGeom prst="rect">
            <a:avLst/>
          </a:prstGeom>
        </p:spPr>
        <p:txBody>
          <a:bodyPr vert="horz" lIns="91459" tIns="45729" rIns="91459" bIns="4572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8"/>
            <a:ext cx="2949787" cy="496967"/>
          </a:xfrm>
          <a:prstGeom prst="rect">
            <a:avLst/>
          </a:prstGeom>
        </p:spPr>
        <p:txBody>
          <a:bodyPr vert="horz" lIns="91459" tIns="45729" rIns="91459" bIns="45729" rtlCol="0" anchor="b"/>
          <a:lstStyle>
            <a:lvl1pPr algn="r">
              <a:defRPr sz="1200"/>
            </a:lvl1pPr>
          </a:lstStyle>
          <a:p>
            <a:fld id="{F1435500-8BF9-410E-AE6B-BC3478965C01}" type="slidenum">
              <a:rPr kumimoji="1" lang="ja-JP" altLang="en-US" smtClean="0"/>
              <a:t>‹#›</a:t>
            </a:fld>
            <a:endParaRPr kumimoji="1" lang="ja-JP" altLang="en-US"/>
          </a:p>
        </p:txBody>
      </p:sp>
    </p:spTree>
    <p:extLst>
      <p:ext uri="{BB962C8B-B14F-4D97-AF65-F5344CB8AC3E}">
        <p14:creationId xmlns:p14="http://schemas.microsoft.com/office/powerpoint/2010/main" val="2071494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5812790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095" y="3321887"/>
            <a:ext cx="6427074"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5652839" y="90116"/>
            <a:ext cx="1764295" cy="569324"/>
          </a:xfrm>
          <a:prstGeom prst="rect">
            <a:avLst/>
          </a:prstGeom>
        </p:spPr>
        <p:txBody>
          <a:bodyPr/>
          <a:lstStyle>
            <a:lvl1pPr algn="r">
              <a:defRPr/>
            </a:lvl1pPr>
          </a:lstStyle>
          <a:p>
            <a:endParaRPr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6653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754746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288" y="6871500"/>
            <a:ext cx="6427074" cy="2123828"/>
          </a:xfrm>
        </p:spPr>
        <p:txBody>
          <a:bodyPr anchor="t"/>
          <a:lstStyle>
            <a:lvl1pPr algn="l">
              <a:defRPr sz="4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97288" y="4532321"/>
            <a:ext cx="6427074" cy="2339180"/>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kumimoji="1" lang="ja-JP" altLang="en-US"/>
              <a:t>マスター テキストの書式設定</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42561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8063"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843642"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596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4" y="2393639"/>
            <a:ext cx="3340871"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78064" y="3391194"/>
            <a:ext cx="3340871"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41017" y="2393639"/>
            <a:ext cx="3342183"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41017" y="3391194"/>
            <a:ext cx="3342183"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177796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07418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1"/>
          </p:nvPr>
        </p:nvSpPr>
        <p:spPr>
          <a:xfrm>
            <a:off x="5135736" y="9883204"/>
            <a:ext cx="2394400" cy="569324"/>
          </a:xfrm>
        </p:spPr>
        <p:txBody>
          <a:bodyPr/>
          <a:lstStyle/>
          <a:p>
            <a:endParaRPr kumimoji="1" lang="ja-JP" altLang="en-US"/>
          </a:p>
        </p:txBody>
      </p:sp>
      <p:sp>
        <p:nvSpPr>
          <p:cNvPr id="4" name="スライド番号プレースホルダー 3"/>
          <p:cNvSpPr>
            <a:spLocks noGrp="1"/>
          </p:cNvSpPr>
          <p:nvPr>
            <p:ph type="sldNum" sz="quarter" idx="12"/>
          </p:nvPr>
        </p:nvSpPr>
        <p:spPr>
          <a:xfrm>
            <a:off x="2988543" y="10156520"/>
            <a:ext cx="1764295" cy="569324"/>
          </a:xfrm>
        </p:spPr>
        <p:txBody>
          <a:bodyPr/>
          <a:lstStyle>
            <a:lvl1pPr algn="ctr">
              <a:defRPr>
                <a:solidFill>
                  <a:schemeClr val="tx1"/>
                </a:solidFill>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22497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4" y="425756"/>
            <a:ext cx="2487604" cy="1811937"/>
          </a:xfrm>
        </p:spPr>
        <p:txBody>
          <a:bodyPr anchor="b"/>
          <a:lstStyle>
            <a:lvl1pPr algn="l">
              <a:defRPr sz="23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956244" y="425757"/>
            <a:ext cx="4226957" cy="9126521"/>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78064" y="2237694"/>
            <a:ext cx="2487604" cy="731458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201660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060" y="7485381"/>
            <a:ext cx="4536758" cy="883692"/>
          </a:xfrm>
        </p:spPr>
        <p:txBody>
          <a:bodyPr anchor="b"/>
          <a:lstStyle>
            <a:lvl1pPr algn="l">
              <a:defRPr sz="2300" b="1"/>
            </a:lvl1pPr>
          </a:lstStyle>
          <a:p>
            <a:r>
              <a:rPr kumimoji="1" lang="ja-JP" altLang="en-US"/>
              <a:t>マスター タイトルの書式設定</a:t>
            </a:r>
          </a:p>
        </p:txBody>
      </p:sp>
      <p:sp>
        <p:nvSpPr>
          <p:cNvPr id="3" name="図プレースホルダー 2"/>
          <p:cNvSpPr>
            <a:spLocks noGrp="1"/>
          </p:cNvSpPr>
          <p:nvPr>
            <p:ph type="pic" idx="1"/>
          </p:nvPr>
        </p:nvSpPr>
        <p:spPr>
          <a:xfrm>
            <a:off x="1482060" y="955475"/>
            <a:ext cx="4536758" cy="6416040"/>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kumimoji="1" lang="ja-JP" altLang="en-US"/>
          </a:p>
        </p:txBody>
      </p:sp>
      <p:sp>
        <p:nvSpPr>
          <p:cNvPr id="4" name="テキスト プレースホルダー 3"/>
          <p:cNvSpPr>
            <a:spLocks noGrp="1"/>
          </p:cNvSpPr>
          <p:nvPr>
            <p:ph type="body" sz="half" idx="2"/>
          </p:nvPr>
        </p:nvSpPr>
        <p:spPr>
          <a:xfrm>
            <a:off x="1482060" y="8369073"/>
            <a:ext cx="4536758" cy="125498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6" name="フッター プレースホルダー 5"/>
          <p:cNvSpPr>
            <a:spLocks noGrp="1"/>
          </p:cNvSpPr>
          <p:nvPr>
            <p:ph type="ftr" sz="quarter" idx="11"/>
          </p:nvPr>
        </p:nvSpPr>
        <p:spPr>
          <a:xfrm>
            <a:off x="5004767" y="9883204"/>
            <a:ext cx="2394400" cy="569324"/>
          </a:xfrm>
        </p:spPr>
        <p:txBody>
          <a:bodyPr/>
          <a:lstStyle/>
          <a:p>
            <a:endParaRPr kumimoji="1" lang="ja-JP" altLang="en-US"/>
          </a:p>
        </p:txBody>
      </p:sp>
      <p:sp>
        <p:nvSpPr>
          <p:cNvPr id="7" name="スライド番号プレースホルダー 6"/>
          <p:cNvSpPr>
            <a:spLocks noGrp="1"/>
          </p:cNvSpPr>
          <p:nvPr>
            <p:ph type="sldNum" sz="quarter" idx="12"/>
          </p:nvPr>
        </p:nvSpPr>
        <p:spPr>
          <a:xfrm>
            <a:off x="2772519" y="9883204"/>
            <a:ext cx="1764295" cy="569324"/>
          </a:xfrm>
        </p:spPr>
        <p:txBody>
          <a:bodyPr/>
          <a:lstStyle>
            <a:lvl1pPr algn="ctr">
              <a:defRPr/>
            </a:lvl1pPr>
          </a:lstStyle>
          <a:p>
            <a:fld id="{86604DDF-363C-4BAD-8C08-5C2361466C97}" type="slidenum">
              <a:rPr lang="ja-JP" altLang="en-US" smtClean="0"/>
              <a:pPr/>
              <a:t>‹#›</a:t>
            </a:fld>
            <a:endParaRPr lang="ja-JP" altLang="en-US"/>
          </a:p>
        </p:txBody>
      </p:sp>
    </p:spTree>
    <p:extLst>
      <p:ext uri="{BB962C8B-B14F-4D97-AF65-F5344CB8AC3E}">
        <p14:creationId xmlns:p14="http://schemas.microsoft.com/office/powerpoint/2010/main" val="3869534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307844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481916" y="428234"/>
            <a:ext cx="1701284" cy="9124044"/>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8063" y="428234"/>
            <a:ext cx="4977831" cy="9124044"/>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123984405"/>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3"/>
          </a:xfrm>
          <a:prstGeom prst="rect">
            <a:avLst/>
          </a:prstGeom>
        </p:spPr>
        <p:txBody>
          <a:bodyPr vert="horz" lIns="104306" tIns="52153" rIns="104306" bIns="5215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9"/>
            <a:ext cx="6805137" cy="7057149"/>
          </a:xfrm>
          <a:prstGeom prst="rect">
            <a:avLst/>
          </a:prstGeom>
        </p:spPr>
        <p:txBody>
          <a:bodyPr vert="horz" lIns="104306" tIns="52153" rIns="104306" bIns="5215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86604DDF-363C-4BAD-8C08-5C2361466C97}" type="slidenum">
              <a:rPr kumimoji="1" lang="ja-JP" altLang="en-US" smtClean="0"/>
              <a:t>‹#›</a:t>
            </a:fld>
            <a:endParaRPr kumimoji="1" lang="ja-JP" altLang="en-US"/>
          </a:p>
        </p:txBody>
      </p:sp>
    </p:spTree>
    <p:extLst>
      <p:ext uri="{BB962C8B-B14F-4D97-AF65-F5344CB8AC3E}">
        <p14:creationId xmlns:p14="http://schemas.microsoft.com/office/powerpoint/2010/main" val="654535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1043056" rtl="0" eaLnBrk="1" latinLnBrk="0" hangingPunct="1">
        <a:spcBef>
          <a:spcPct val="0"/>
        </a:spcBef>
        <a:buNone/>
        <a:defRPr kumimoji="1"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anose="020B0604020202020204" pitchFamily="34" charset="0"/>
        <a:buChar char="•"/>
        <a:defRPr kumimoji="1" sz="3700" kern="1200">
          <a:solidFill>
            <a:schemeClr val="tx1"/>
          </a:solidFill>
          <a:latin typeface="+mn-lt"/>
          <a:ea typeface="+mn-ea"/>
          <a:cs typeface="+mn-cs"/>
        </a:defRPr>
      </a:lvl1pPr>
      <a:lvl2pPr marL="847483" indent="-325955" algn="l" defTabSz="104305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anose="020B0604020202020204" pitchFamily="34" charset="0"/>
        <a:buChar char="•"/>
        <a:defRPr kumimoji="1"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anose="020B0604020202020204" pitchFamily="34" charset="0"/>
        <a:buChar char="•"/>
        <a:defRPr kumimoji="1" sz="2300" kern="1200">
          <a:solidFill>
            <a:schemeClr val="tx1"/>
          </a:solidFill>
          <a:latin typeface="+mn-lt"/>
          <a:ea typeface="+mn-ea"/>
          <a:cs typeface="+mn-cs"/>
        </a:defRPr>
      </a:lvl9pPr>
    </p:bodyStyle>
    <p:other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60631" y="151351"/>
            <a:ext cx="6840000" cy="9239392"/>
          </a:xfrm>
          <a:custGeom>
            <a:avLst/>
            <a:gdLst>
              <a:gd name="connsiteX0" fmla="*/ 0 w 6336704"/>
              <a:gd name="connsiteY0" fmla="*/ 0 h 6447919"/>
              <a:gd name="connsiteX1" fmla="*/ 6336704 w 6336704"/>
              <a:gd name="connsiteY1" fmla="*/ 0 h 6447919"/>
              <a:gd name="connsiteX2" fmla="*/ 6336704 w 6336704"/>
              <a:gd name="connsiteY2" fmla="*/ 6447919 h 6447919"/>
              <a:gd name="connsiteX3" fmla="*/ 0 w 6336704"/>
              <a:gd name="connsiteY3" fmla="*/ 6447919 h 6447919"/>
              <a:gd name="connsiteX4" fmla="*/ 0 w 6336704"/>
              <a:gd name="connsiteY4" fmla="*/ 0 h 6447919"/>
              <a:gd name="connsiteX0" fmla="*/ 0 w 6336704"/>
              <a:gd name="connsiteY0" fmla="*/ 0 h 6447919"/>
              <a:gd name="connsiteX1" fmla="*/ 6336704 w 6336704"/>
              <a:gd name="connsiteY1" fmla="*/ 0 h 6447919"/>
              <a:gd name="connsiteX2" fmla="*/ 6336704 w 6336704"/>
              <a:gd name="connsiteY2" fmla="*/ 6447919 h 6447919"/>
              <a:gd name="connsiteX3" fmla="*/ 10633 w 6336704"/>
              <a:gd name="connsiteY3" fmla="*/ 6267166 h 6447919"/>
              <a:gd name="connsiteX4" fmla="*/ 0 w 6336704"/>
              <a:gd name="connsiteY4" fmla="*/ 0 h 6447919"/>
              <a:gd name="connsiteX0" fmla="*/ 0 w 6336704"/>
              <a:gd name="connsiteY0" fmla="*/ 0 h 6299063"/>
              <a:gd name="connsiteX1" fmla="*/ 6336704 w 6336704"/>
              <a:gd name="connsiteY1" fmla="*/ 0 h 6299063"/>
              <a:gd name="connsiteX2" fmla="*/ 6336704 w 6336704"/>
              <a:gd name="connsiteY2" fmla="*/ 6299063 h 6299063"/>
              <a:gd name="connsiteX3" fmla="*/ 10633 w 6336704"/>
              <a:gd name="connsiteY3" fmla="*/ 6267166 h 6299063"/>
              <a:gd name="connsiteX4" fmla="*/ 0 w 6336704"/>
              <a:gd name="connsiteY4" fmla="*/ 0 h 6299063"/>
              <a:gd name="connsiteX0" fmla="*/ 0 w 6347337"/>
              <a:gd name="connsiteY0" fmla="*/ 0 h 6267166"/>
              <a:gd name="connsiteX1" fmla="*/ 6336704 w 6347337"/>
              <a:gd name="connsiteY1" fmla="*/ 0 h 6267166"/>
              <a:gd name="connsiteX2" fmla="*/ 6347337 w 6347337"/>
              <a:gd name="connsiteY2" fmla="*/ 6267165 h 6267166"/>
              <a:gd name="connsiteX3" fmla="*/ 10633 w 6347337"/>
              <a:gd name="connsiteY3" fmla="*/ 6267166 h 6267166"/>
              <a:gd name="connsiteX4" fmla="*/ 0 w 6347337"/>
              <a:gd name="connsiteY4" fmla="*/ 0 h 6267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7337" h="6267166">
                <a:moveTo>
                  <a:pt x="0" y="0"/>
                </a:moveTo>
                <a:lnTo>
                  <a:pt x="6336704" y="0"/>
                </a:lnTo>
                <a:cubicBezTo>
                  <a:pt x="6340248" y="2089055"/>
                  <a:pt x="6343793" y="4178110"/>
                  <a:pt x="6347337" y="6267165"/>
                </a:cubicBezTo>
                <a:lnTo>
                  <a:pt x="10633" y="6267166"/>
                </a:lnTo>
                <a:cubicBezTo>
                  <a:pt x="7089" y="4178111"/>
                  <a:pt x="3544" y="2089055"/>
                  <a:pt x="0" y="0"/>
                </a:cubicBezTo>
                <a:close/>
              </a:path>
            </a:pathLst>
          </a:custGeom>
          <a:noFill/>
          <a:ln>
            <a:solidFill>
              <a:srgbClr val="000000"/>
            </a:solidFill>
          </a:ln>
        </p:spPr>
        <p:txBody>
          <a:bodyPr wrap="square" rtlCol="0">
            <a:noAutofit/>
          </a:bodyPr>
          <a:lstStyle/>
          <a:p>
            <a:pPr algn="r"/>
            <a:r>
              <a:rPr lang="ja-JP" altLang="ja-JP" sz="1000">
                <a:latin typeface="+mn-ea"/>
              </a:rPr>
              <a:t>○年○月○日</a:t>
            </a:r>
          </a:p>
          <a:p>
            <a:pPr algn="ctr"/>
            <a:r>
              <a:rPr lang="ja-JP" altLang="ja-JP" sz="1200">
                <a:latin typeface="+mn-ea"/>
              </a:rPr>
              <a:t>ハラスメントは許しません！！</a:t>
            </a:r>
          </a:p>
          <a:p>
            <a:pPr algn="r"/>
            <a:r>
              <a:rPr lang="ja-JP" altLang="ja-JP" sz="1000">
                <a:latin typeface="+mn-ea"/>
              </a:rPr>
              <a:t>株式会社○○○　代表取締役社長○○○</a:t>
            </a:r>
          </a:p>
          <a:p>
            <a:r>
              <a:rPr lang="en-US" altLang="ja-JP" sz="1000">
                <a:latin typeface="+mn-ea"/>
              </a:rPr>
              <a:t> </a:t>
            </a:r>
            <a:endParaRPr lang="ja-JP" altLang="ja-JP" sz="1000">
              <a:latin typeface="+mn-ea"/>
            </a:endParaRPr>
          </a:p>
          <a:p>
            <a:pPr marL="88900" indent="-88900"/>
            <a:r>
              <a:rPr lang="ja-JP" altLang="ja-JP" sz="1000">
                <a:latin typeface="+mn-ea"/>
              </a:rPr>
              <a:t>１</a:t>
            </a:r>
            <a:r>
              <a:rPr lang="en-US" altLang="ja-JP" sz="1000">
                <a:latin typeface="+mn-ea"/>
              </a:rPr>
              <a:t>   </a:t>
            </a:r>
            <a:r>
              <a:rPr lang="ja-JP" altLang="ja-JP" sz="1000">
                <a:latin typeface="+mn-ea"/>
              </a:rPr>
              <a:t>ハラスメントは、</a:t>
            </a:r>
            <a:r>
              <a:rPr lang="ja-JP" altLang="en-US" sz="1000">
                <a:latin typeface="+mn-ea"/>
              </a:rPr>
              <a:t>従業員や求職者等</a:t>
            </a:r>
            <a:r>
              <a:rPr lang="ja-JP" altLang="ja-JP" sz="1000">
                <a:latin typeface="+mn-ea"/>
              </a:rPr>
              <a:t>の個人としての尊厳を不当に傷つける社会的に許されない行為であるとともに、</a:t>
            </a:r>
            <a:r>
              <a:rPr lang="ja-JP" altLang="en-US" sz="1000">
                <a:latin typeface="+mn-ea"/>
              </a:rPr>
              <a:t>従業員</a:t>
            </a:r>
            <a:r>
              <a:rPr lang="ja-JP" altLang="ja-JP" sz="1000">
                <a:latin typeface="+mn-ea"/>
              </a:rPr>
              <a:t>の能力の有効な発揮を妨げ、</a:t>
            </a:r>
            <a:r>
              <a:rPr lang="ja-JP" altLang="en-US" sz="1000">
                <a:latin typeface="+mn-ea"/>
              </a:rPr>
              <a:t>求職者等の求職活動等を阻害し、</a:t>
            </a:r>
            <a:r>
              <a:rPr lang="ja-JP" altLang="ja-JP" sz="1000">
                <a:latin typeface="+mn-ea"/>
              </a:rPr>
              <a:t>また、会社にとっても職場秩序や業務の遂行を阻害し、社会的評価に影響を与える問題です。</a:t>
            </a:r>
          </a:p>
          <a:p>
            <a:pPr marL="92075" indent="-92075"/>
            <a:r>
              <a:rPr lang="ja-JP" altLang="en-US" sz="1000">
                <a:latin typeface="+mn-ea"/>
              </a:rPr>
              <a:t>　　 </a:t>
            </a:r>
            <a:r>
              <a:rPr lang="ja-JP" altLang="ja-JP" sz="1000">
                <a:latin typeface="+mn-ea"/>
              </a:rPr>
              <a:t>性別役割分担意識に基づく言動は、セクシュアルハラスメントの発生の原因や背景となることがあり</a:t>
            </a:r>
            <a:r>
              <a:rPr lang="ja-JP" altLang="en-US" sz="1000">
                <a:latin typeface="+mn-ea"/>
              </a:rPr>
              <a:t>、また、</a:t>
            </a:r>
            <a:r>
              <a:rPr lang="ja-JP" altLang="ja-JP" sz="1000">
                <a:latin typeface="+mn-ea"/>
              </a:rPr>
              <a:t>妊娠・出産</a:t>
            </a:r>
            <a:r>
              <a:rPr lang="ja-JP" altLang="en-US" sz="1000">
                <a:latin typeface="+mn-ea"/>
              </a:rPr>
              <a:t>等、</a:t>
            </a:r>
            <a:r>
              <a:rPr lang="ja-JP" altLang="ja-JP" sz="1000">
                <a:latin typeface="+mn-ea"/>
              </a:rPr>
              <a:t>育児</a:t>
            </a:r>
            <a:r>
              <a:rPr lang="ja-JP" altLang="en-US" sz="1000">
                <a:latin typeface="+mn-ea"/>
              </a:rPr>
              <a:t>・介護</a:t>
            </a:r>
            <a:r>
              <a:rPr lang="ja-JP" altLang="ja-JP" sz="1000">
                <a:latin typeface="+mn-ea"/>
              </a:rPr>
              <a:t>休業等に関する否定的な言動は、妊娠・出産等に関するハラスメント</a:t>
            </a:r>
            <a:r>
              <a:rPr lang="ja-JP" altLang="en-US" sz="1000">
                <a:latin typeface="+mn-ea"/>
              </a:rPr>
              <a:t>、</a:t>
            </a:r>
            <a:r>
              <a:rPr lang="ja-JP" altLang="ja-JP" sz="1000">
                <a:latin typeface="+mn-ea"/>
              </a:rPr>
              <a:t>育児</a:t>
            </a:r>
            <a:r>
              <a:rPr lang="ja-JP" altLang="en-US" sz="1000">
                <a:latin typeface="+mn-ea"/>
              </a:rPr>
              <a:t>・介護</a:t>
            </a:r>
            <a:r>
              <a:rPr lang="ja-JP" altLang="ja-JP" sz="1000">
                <a:latin typeface="+mn-ea"/>
              </a:rPr>
              <a:t>休業等に関するハラスメントの発生の原因や背景になることがあります。このような言動を行わないよう注意しましょう。</a:t>
            </a:r>
            <a:r>
              <a:rPr lang="ja-JP" altLang="en-US" sz="1000">
                <a:latin typeface="ＭＳ ゴシック" panose="020B0609070205080204" pitchFamily="49" charset="-128"/>
                <a:ea typeface="ＭＳ ゴシック" panose="020B0609070205080204" pitchFamily="49" charset="-128"/>
              </a:rPr>
              <a:t>また、</a:t>
            </a:r>
            <a:r>
              <a:rPr lang="ja-JP" altLang="en-US" sz="1000">
                <a:latin typeface="ＭＳ ゴシック" panose="020B0609070205080204" pitchFamily="49" charset="-128"/>
                <a:ea typeface="ＭＳ ゴシック" panose="020B0609070205080204" pitchFamily="49" charset="-128"/>
                <a:cs typeface="メイリオ" panose="020B0604030504040204" pitchFamily="50" charset="-128"/>
              </a:rPr>
              <a:t>パワーハラスメントの発生の原因や背景には、</a:t>
            </a:r>
            <a:r>
              <a:rPr lang="ja-JP" altLang="en-US" sz="1000">
                <a:latin typeface="+mn-ea"/>
              </a:rPr>
              <a:t>従業員</a:t>
            </a:r>
            <a:r>
              <a:rPr lang="ja-JP" altLang="en-US" sz="1000">
                <a:latin typeface="ＭＳ ゴシック" panose="020B0609070205080204" pitchFamily="49" charset="-128"/>
                <a:ea typeface="ＭＳ ゴシック" panose="020B0609070205080204" pitchFamily="49" charset="-128"/>
                <a:cs typeface="メイリオ" panose="020B0604030504040204" pitchFamily="50" charset="-128"/>
              </a:rPr>
              <a:t>同士のコミュニケーションの希薄化等の職場環境の問題があると考えられますので、職場環境の改善に努めましょう。</a:t>
            </a:r>
            <a:endParaRPr lang="en-US" altLang="ja-JP" sz="1000">
              <a:latin typeface="ＭＳ ゴシック" panose="020B0609070205080204" pitchFamily="49" charset="-128"/>
              <a:ea typeface="ＭＳ ゴシック" panose="020B0609070205080204" pitchFamily="49" charset="-128"/>
            </a:endParaRPr>
          </a:p>
          <a:p>
            <a:r>
              <a:rPr lang="en-US" altLang="ja-JP" sz="1000">
                <a:latin typeface="+mn-ea"/>
              </a:rPr>
              <a:t> </a:t>
            </a:r>
            <a:endParaRPr lang="ja-JP" altLang="ja-JP" sz="1000">
              <a:latin typeface="+mn-ea"/>
            </a:endParaRPr>
          </a:p>
          <a:p>
            <a:pPr marL="92075" indent="-92075">
              <a:spcAft>
                <a:spcPts val="600"/>
              </a:spcAft>
            </a:pPr>
            <a:r>
              <a:rPr lang="ja-JP" altLang="ja-JP" sz="1000">
                <a:latin typeface="+mn-ea"/>
              </a:rPr>
              <a:t>２</a:t>
            </a:r>
            <a:r>
              <a:rPr lang="en-US" altLang="ja-JP" sz="1000">
                <a:latin typeface="+mn-ea"/>
              </a:rPr>
              <a:t>   </a:t>
            </a:r>
            <a:r>
              <a:rPr lang="ja-JP" altLang="ja-JP" sz="1000">
                <a:latin typeface="+mn-ea"/>
              </a:rPr>
              <a:t>我が社は下記のハラスメント行為を許しません。</a:t>
            </a:r>
            <a:r>
              <a:rPr lang="ja-JP" altLang="en-US" sz="1000">
                <a:latin typeface="+mn-ea"/>
              </a:rPr>
              <a:t>また、我が社の従業員以外の者に対しても、これに類する行為を行ってはなりません。　（なお、以下のパワーハラスメントについては、優越的な関係を背景として行われたものであることが前提です。）</a:t>
            </a:r>
            <a:endParaRPr lang="ja-JP" altLang="ja-JP" sz="1000">
              <a:latin typeface="+mn-ea"/>
            </a:endParaRPr>
          </a:p>
          <a:p>
            <a:r>
              <a:rPr lang="ja-JP" altLang="ja-JP" sz="1000">
                <a:latin typeface="+mn-ea"/>
              </a:rPr>
              <a:t>　 「就業規則第○条①他人に不快な思いをさせ、会社の秩序、風紀を乱す行為」とは、次のとおりです。</a:t>
            </a:r>
            <a:endParaRPr lang="en-US" altLang="ja-JP" sz="1000">
              <a:latin typeface="+mn-ea"/>
            </a:endParaRPr>
          </a:p>
          <a:p>
            <a:pPr marL="88900"/>
            <a:r>
              <a:rPr lang="en-US" altLang="ja-JP" sz="1000">
                <a:latin typeface="+mn-ea"/>
              </a:rPr>
              <a:t>【</a:t>
            </a:r>
            <a:r>
              <a:rPr lang="ja-JP" altLang="ja-JP" sz="1000">
                <a:latin typeface="+mn-ea"/>
              </a:rPr>
              <a:t>パワーハラスメント</a:t>
            </a:r>
            <a:r>
              <a:rPr lang="en-US" altLang="ja-JP" sz="1000">
                <a:latin typeface="+mn-ea"/>
              </a:rPr>
              <a:t>】</a:t>
            </a:r>
          </a:p>
          <a:p>
            <a:pPr marL="88900"/>
            <a:r>
              <a:rPr lang="ja-JP" altLang="en-US" sz="1000">
                <a:latin typeface="+mn-ea"/>
              </a:rPr>
              <a:t>①</a:t>
            </a:r>
            <a:r>
              <a:rPr lang="ja-JP" altLang="ja-JP" sz="1000">
                <a:latin typeface="+mn-ea"/>
              </a:rPr>
              <a:t>隔離・仲間外し・無視等人間関係からの切り離しを行うこと</a:t>
            </a:r>
            <a:endParaRPr lang="en-US" altLang="ja-JP" sz="1000">
              <a:latin typeface="+mn-ea"/>
            </a:endParaRPr>
          </a:p>
          <a:p>
            <a:pPr marL="88900"/>
            <a:r>
              <a:rPr lang="ja-JP" altLang="en-US" sz="1000">
                <a:latin typeface="+mn-ea"/>
              </a:rPr>
              <a:t>②</a:t>
            </a:r>
            <a:r>
              <a:rPr lang="ja-JP" altLang="ja-JP" sz="1000">
                <a:latin typeface="+mn-ea"/>
              </a:rPr>
              <a:t>私的なことに過度に立ち入ること</a:t>
            </a:r>
          </a:p>
          <a:p>
            <a:pPr marL="88900"/>
            <a:r>
              <a:rPr lang="en-US" altLang="ja-JP" sz="1000">
                <a:latin typeface="+mn-ea"/>
              </a:rPr>
              <a:t>【</a:t>
            </a:r>
            <a:r>
              <a:rPr lang="ja-JP" altLang="ja-JP" sz="1000">
                <a:latin typeface="+mn-ea"/>
              </a:rPr>
              <a:t>セクシュアルハラスメント</a:t>
            </a:r>
            <a:r>
              <a:rPr lang="ja-JP" altLang="en-US" sz="1000">
                <a:latin typeface="+mn-ea"/>
              </a:rPr>
              <a:t>及び求職者等に対するセクシュアルハラスメント</a:t>
            </a:r>
            <a:r>
              <a:rPr lang="en-US" altLang="ja-JP" sz="1000">
                <a:latin typeface="+mn-ea"/>
              </a:rPr>
              <a:t>】</a:t>
            </a:r>
          </a:p>
          <a:p>
            <a:pPr marL="88900"/>
            <a:r>
              <a:rPr lang="ja-JP" altLang="en-US" sz="1000">
                <a:latin typeface="+mn-ea"/>
              </a:rPr>
              <a:t>③</a:t>
            </a:r>
            <a:r>
              <a:rPr lang="ja-JP" altLang="ja-JP" sz="1000">
                <a:latin typeface="+mn-ea"/>
              </a:rPr>
              <a:t>性的な冗談、からかい、質問</a:t>
            </a:r>
            <a:endParaRPr lang="en-US" altLang="ja-JP" sz="1000">
              <a:latin typeface="+mn-ea"/>
            </a:endParaRPr>
          </a:p>
          <a:p>
            <a:pPr marL="88900"/>
            <a:r>
              <a:rPr lang="ja-JP" altLang="en-US" sz="1000">
                <a:latin typeface="+mn-ea"/>
              </a:rPr>
              <a:t>④</a:t>
            </a:r>
            <a:r>
              <a:rPr lang="ja-JP" altLang="ja-JP" sz="1000">
                <a:latin typeface="+mn-ea"/>
              </a:rPr>
              <a:t>わいせつ図画の閲覧、配付、掲示</a:t>
            </a:r>
            <a:endParaRPr lang="en-US" altLang="ja-JP" sz="1000">
              <a:latin typeface="+mn-ea"/>
            </a:endParaRPr>
          </a:p>
          <a:p>
            <a:pPr marL="88900"/>
            <a:r>
              <a:rPr lang="ja-JP" altLang="en-US" sz="1000">
                <a:latin typeface="+mn-ea"/>
              </a:rPr>
              <a:t>⑤</a:t>
            </a:r>
            <a:r>
              <a:rPr lang="ja-JP" altLang="ja-JP" sz="1000">
                <a:latin typeface="+mn-ea"/>
              </a:rPr>
              <a:t>その他、他人に不快感を与える性的な言動</a:t>
            </a:r>
            <a:endParaRPr lang="en-US" altLang="ja-JP" sz="1000">
              <a:latin typeface="+mn-ea"/>
            </a:endParaRPr>
          </a:p>
          <a:p>
            <a:pPr marL="88900"/>
            <a:r>
              <a:rPr lang="en-US" altLang="ja-JP" sz="1000">
                <a:latin typeface="+mn-ea"/>
              </a:rPr>
              <a:t>【</a:t>
            </a:r>
            <a:r>
              <a:rPr lang="ja-JP" altLang="ja-JP" sz="1000">
                <a:latin typeface="+mn-ea"/>
              </a:rPr>
              <a:t>妊娠・出産等に関するハラスメント</a:t>
            </a:r>
            <a:r>
              <a:rPr lang="ja-JP" altLang="en-US" sz="1000">
                <a:latin typeface="+mn-ea"/>
              </a:rPr>
              <a:t>、</a:t>
            </a:r>
            <a:r>
              <a:rPr lang="ja-JP" altLang="ja-JP" sz="1000">
                <a:latin typeface="+mn-ea"/>
              </a:rPr>
              <a:t>育児・介護休業等に関するハラスメント</a:t>
            </a:r>
            <a:r>
              <a:rPr lang="en-US" altLang="ja-JP" sz="1000">
                <a:latin typeface="+mn-ea"/>
              </a:rPr>
              <a:t>】</a:t>
            </a:r>
          </a:p>
          <a:p>
            <a:pPr marL="88900"/>
            <a:r>
              <a:rPr lang="ja-JP" altLang="en-US" sz="1000">
                <a:latin typeface="+mn-ea"/>
              </a:rPr>
              <a:t>⑥</a:t>
            </a:r>
            <a:r>
              <a:rPr lang="ja-JP" altLang="ja-JP" sz="1000">
                <a:latin typeface="+mn-ea"/>
              </a:rPr>
              <a:t>部下又</a:t>
            </a:r>
            <a:r>
              <a:rPr lang="ja-JP" altLang="en-US" sz="1000">
                <a:latin typeface="+mn-ea"/>
              </a:rPr>
              <a:t>は</a:t>
            </a:r>
            <a:r>
              <a:rPr lang="ja-JP" altLang="ja-JP" sz="1000">
                <a:latin typeface="+mn-ea"/>
              </a:rPr>
              <a:t>同僚</a:t>
            </a:r>
            <a:r>
              <a:rPr lang="ja-JP" altLang="en-US" sz="1000">
                <a:latin typeface="+mn-ea"/>
              </a:rPr>
              <a:t>が</a:t>
            </a:r>
            <a:r>
              <a:rPr lang="ja-JP" altLang="ja-JP" sz="1000">
                <a:latin typeface="+mn-ea"/>
              </a:rPr>
              <a:t>妊娠・出産、育児･介護に関する制度や措置</a:t>
            </a:r>
            <a:r>
              <a:rPr lang="ja-JP" altLang="en-US" sz="1000">
                <a:latin typeface="+mn-ea"/>
              </a:rPr>
              <a:t>を</a:t>
            </a:r>
            <a:r>
              <a:rPr lang="ja-JP" altLang="ja-JP" sz="1000">
                <a:latin typeface="+mn-ea"/>
              </a:rPr>
              <a:t>利用</a:t>
            </a:r>
            <a:r>
              <a:rPr lang="ja-JP" altLang="en-US" sz="1000">
                <a:latin typeface="+mn-ea"/>
              </a:rPr>
              <a:t>すること</a:t>
            </a:r>
            <a:r>
              <a:rPr lang="ja-JP" altLang="ja-JP" sz="1000">
                <a:latin typeface="+mn-ea"/>
              </a:rPr>
              <a:t>を阻害する言動</a:t>
            </a:r>
            <a:endParaRPr lang="en-US" altLang="ja-JP" sz="1000">
              <a:latin typeface="+mn-ea"/>
            </a:endParaRPr>
          </a:p>
          <a:p>
            <a:pPr marL="88900"/>
            <a:r>
              <a:rPr lang="ja-JP" altLang="en-US" sz="1000">
                <a:latin typeface="+mn-ea"/>
              </a:rPr>
              <a:t>⑦</a:t>
            </a:r>
            <a:r>
              <a:rPr lang="ja-JP" altLang="ja-JP" sz="1000">
                <a:latin typeface="+mn-ea"/>
              </a:rPr>
              <a:t>部下又は同僚が妊娠・出産、育児･介護に関する制度や措置を利用したことによる嫌がらせ等</a:t>
            </a:r>
            <a:endParaRPr lang="en-US" altLang="ja-JP" sz="1000">
              <a:latin typeface="+mn-ea"/>
            </a:endParaRPr>
          </a:p>
          <a:p>
            <a:pPr marL="88900"/>
            <a:r>
              <a:rPr lang="ja-JP" altLang="en-US" sz="1000">
                <a:latin typeface="+mn-ea"/>
              </a:rPr>
              <a:t>⑧</a:t>
            </a:r>
            <a:r>
              <a:rPr lang="ja-JP" altLang="ja-JP" sz="1000">
                <a:latin typeface="+mn-ea"/>
              </a:rPr>
              <a:t>部下又は同僚が妊娠・出産等したことによる嫌がらせ等</a:t>
            </a:r>
            <a:endParaRPr lang="en-US" altLang="ja-JP" sz="1000">
              <a:latin typeface="+mn-ea"/>
            </a:endParaRPr>
          </a:p>
          <a:p>
            <a:pPr marL="88900"/>
            <a:endParaRPr lang="ja-JP" altLang="ja-JP" sz="1000">
              <a:latin typeface="+mn-ea"/>
            </a:endParaRPr>
          </a:p>
          <a:p>
            <a:pPr marL="88900"/>
            <a:r>
              <a:rPr lang="ja-JP" altLang="ja-JP" sz="1000">
                <a:latin typeface="+mn-ea"/>
              </a:rPr>
              <a:t>「就業規則第○条②他人の人権を侵害したり、業務を妨害したり、退職を強要する行為」とは</a:t>
            </a:r>
            <a:r>
              <a:rPr lang="ja-JP" altLang="en-US" sz="1000">
                <a:latin typeface="+mn-ea"/>
              </a:rPr>
              <a:t>、</a:t>
            </a:r>
            <a:r>
              <a:rPr lang="ja-JP" altLang="ja-JP" sz="1000">
                <a:latin typeface="+mn-ea"/>
              </a:rPr>
              <a:t>次のとおりです。</a:t>
            </a:r>
            <a:endParaRPr lang="en-US" altLang="ja-JP" sz="1000">
              <a:latin typeface="+mn-ea"/>
            </a:endParaRPr>
          </a:p>
          <a:p>
            <a:pPr marL="88900"/>
            <a:r>
              <a:rPr lang="en-US" altLang="ja-JP" sz="1000">
                <a:latin typeface="+mn-ea"/>
              </a:rPr>
              <a:t>【</a:t>
            </a:r>
            <a:r>
              <a:rPr lang="ja-JP" altLang="ja-JP" sz="1000">
                <a:latin typeface="+mn-ea"/>
              </a:rPr>
              <a:t>パワーハラスメント</a:t>
            </a:r>
            <a:r>
              <a:rPr lang="en-US" altLang="ja-JP" sz="1000">
                <a:latin typeface="+mn-ea"/>
              </a:rPr>
              <a:t>】</a:t>
            </a:r>
            <a:endParaRPr lang="en-US" altLang="ja-JP" sz="1000">
              <a:latin typeface="+mj-ea"/>
            </a:endParaRPr>
          </a:p>
          <a:p>
            <a:pPr marL="88900"/>
            <a:r>
              <a:rPr lang="ja-JP" altLang="en-US" sz="1050">
                <a:latin typeface="+mj-ea"/>
              </a:rPr>
              <a:t>⑨</a:t>
            </a:r>
            <a:r>
              <a:rPr lang="ja-JP" altLang="ja-JP" sz="1000">
                <a:latin typeface="+mj-ea"/>
              </a:rPr>
              <a:t>業務上明らかに不要なことや遂行不可能なことの強制、仕事の妨害を行うこと</a:t>
            </a:r>
            <a:endParaRPr lang="en-US" altLang="ja-JP" sz="1000">
              <a:latin typeface="+mj-ea"/>
            </a:endParaRPr>
          </a:p>
          <a:p>
            <a:pPr marL="88900"/>
            <a:r>
              <a:rPr lang="ja-JP" altLang="en-US" sz="1050">
                <a:latin typeface="+mj-ea"/>
              </a:rPr>
              <a:t>⑩</a:t>
            </a:r>
            <a:r>
              <a:rPr lang="ja-JP" altLang="ja-JP" sz="1000">
                <a:latin typeface="+mj-ea"/>
              </a:rPr>
              <a:t>業務上の合理性なく</a:t>
            </a:r>
            <a:r>
              <a:rPr lang="ja-JP" altLang="en-US" sz="1000">
                <a:latin typeface="+mj-ea"/>
              </a:rPr>
              <a:t>、</a:t>
            </a:r>
            <a:r>
              <a:rPr lang="ja-JP" altLang="ja-JP" sz="1000">
                <a:latin typeface="+mj-ea"/>
              </a:rPr>
              <a:t>能力や経験とかけ離れた程度の低い仕事を命じることや仕事を与えないこと</a:t>
            </a:r>
            <a:endParaRPr lang="en-US" altLang="ja-JP" sz="1000">
              <a:latin typeface="+mj-ea"/>
            </a:endParaRPr>
          </a:p>
          <a:p>
            <a:pPr marL="88900"/>
            <a:r>
              <a:rPr lang="en-US" altLang="ja-JP" sz="1000">
                <a:latin typeface="+mn-ea"/>
              </a:rPr>
              <a:t>【</a:t>
            </a:r>
            <a:r>
              <a:rPr lang="ja-JP" altLang="en-US" sz="1000">
                <a:latin typeface="+mn-ea"/>
              </a:rPr>
              <a:t>カスタマーハラスメント</a:t>
            </a:r>
            <a:r>
              <a:rPr lang="ja-JP" altLang="en-US" sz="1000">
                <a:latin typeface="ＭＳ Ｐゴシック"/>
                <a:ea typeface="ＭＳ Ｐゴシック"/>
              </a:rPr>
              <a:t>（取引先等に対するもの） </a:t>
            </a:r>
            <a:r>
              <a:rPr lang="en-US" altLang="ja-JP" sz="1000">
                <a:latin typeface="+mn-ea"/>
              </a:rPr>
              <a:t>】</a:t>
            </a:r>
          </a:p>
          <a:p>
            <a:pPr marL="88900"/>
            <a:r>
              <a:rPr lang="ja-JP" altLang="en-US" sz="1000">
                <a:latin typeface="+mn-ea"/>
              </a:rPr>
              <a:t>⑪取引先等に対する、契約内容からして相当性を欠く要求</a:t>
            </a:r>
          </a:p>
          <a:p>
            <a:pPr marL="88900"/>
            <a:r>
              <a:rPr lang="ja-JP" altLang="en-US" sz="1000">
                <a:latin typeface="+mn-ea"/>
              </a:rPr>
              <a:t>⑫取引先等に対する、精神的な攻撃（㉔に当たるものを除く）、威圧的な言動、継続的、執拗な言動、拘束的な言動</a:t>
            </a:r>
          </a:p>
          <a:p>
            <a:pPr marL="88900"/>
            <a:r>
              <a:rPr lang="en-US" altLang="ja-JP" sz="1000">
                <a:latin typeface="+mn-ea"/>
              </a:rPr>
              <a:t>【</a:t>
            </a:r>
            <a:r>
              <a:rPr lang="ja-JP" altLang="ja-JP" sz="1000">
                <a:latin typeface="+mn-ea"/>
              </a:rPr>
              <a:t>セクシュアルハラスメント</a:t>
            </a:r>
            <a:r>
              <a:rPr lang="ja-JP" altLang="en-US" sz="1000">
                <a:latin typeface="+mn-ea"/>
              </a:rPr>
              <a:t>及び求職者等に対するセクシュアルハラスメント</a:t>
            </a:r>
            <a:r>
              <a:rPr lang="en-US" altLang="ja-JP" sz="1000">
                <a:latin typeface="+mn-ea"/>
              </a:rPr>
              <a:t>】</a:t>
            </a:r>
          </a:p>
          <a:p>
            <a:pPr marL="88900"/>
            <a:r>
              <a:rPr lang="ja-JP" altLang="en-US" sz="1000">
                <a:latin typeface="+mn-ea"/>
              </a:rPr>
              <a:t>⑬</a:t>
            </a:r>
            <a:r>
              <a:rPr lang="ja-JP" altLang="ja-JP" sz="1000">
                <a:latin typeface="+mn-ea"/>
              </a:rPr>
              <a:t>性的な噂の流布</a:t>
            </a:r>
            <a:endParaRPr lang="en-US" altLang="ja-JP" sz="1000">
              <a:latin typeface="+mn-ea"/>
            </a:endParaRPr>
          </a:p>
          <a:p>
            <a:pPr marL="88900"/>
            <a:r>
              <a:rPr lang="ja-JP" altLang="en-US" sz="1000">
                <a:latin typeface="+mn-ea"/>
              </a:rPr>
              <a:t>⑭</a:t>
            </a:r>
            <a:r>
              <a:rPr lang="ja-JP" altLang="ja-JP" sz="1000">
                <a:latin typeface="+mn-ea"/>
              </a:rPr>
              <a:t>身体への不必要な接触</a:t>
            </a:r>
            <a:endParaRPr lang="en-US" altLang="ja-JP" sz="1000">
              <a:latin typeface="+mn-ea"/>
            </a:endParaRPr>
          </a:p>
          <a:p>
            <a:pPr marL="88900"/>
            <a:r>
              <a:rPr lang="ja-JP" altLang="en-US" sz="1000">
                <a:latin typeface="+mn-ea"/>
              </a:rPr>
              <a:t>⑮性的な事実関係を尋ねること</a:t>
            </a:r>
            <a:endParaRPr lang="en-US" altLang="ja-JP" sz="1000">
              <a:latin typeface="+mn-ea"/>
            </a:endParaRPr>
          </a:p>
          <a:p>
            <a:pPr marL="88900"/>
            <a:r>
              <a:rPr lang="ja-JP" altLang="en-US" sz="1000">
                <a:latin typeface="+mn-ea"/>
              </a:rPr>
              <a:t>⑯性的な関係を求めること</a:t>
            </a:r>
            <a:endParaRPr lang="en-US" altLang="ja-JP" sz="1000">
              <a:latin typeface="+mn-ea"/>
            </a:endParaRPr>
          </a:p>
          <a:p>
            <a:pPr marL="88900"/>
            <a:r>
              <a:rPr lang="ja-JP" altLang="en-US" sz="1000">
                <a:latin typeface="+mn-ea"/>
              </a:rPr>
              <a:t>⑰執拗に私的な食事やデートに誘うこと</a:t>
            </a:r>
            <a:endParaRPr lang="en-US" altLang="ja-JP" sz="1000">
              <a:latin typeface="+mn-ea"/>
            </a:endParaRPr>
          </a:p>
          <a:p>
            <a:pPr marL="203200" indent="-114300">
              <a:tabLst>
                <a:tab pos="174625" algn="l"/>
              </a:tabLst>
            </a:pPr>
            <a:r>
              <a:rPr lang="ja-JP" altLang="en-US" sz="1000">
                <a:latin typeface="+mn-ea"/>
              </a:rPr>
              <a:t>⑱</a:t>
            </a:r>
            <a:r>
              <a:rPr lang="ja-JP" altLang="ja-JP" sz="1000">
                <a:latin typeface="+mn-ea"/>
              </a:rPr>
              <a:t>性的な言動により社員等の就業意欲を低下させ、能力発揮を阻害する行為</a:t>
            </a:r>
            <a:r>
              <a:rPr lang="ja-JP" altLang="en-US" sz="1000">
                <a:latin typeface="+mn-ea"/>
              </a:rPr>
              <a:t>、もしくは、求職者等の求職活動等を阻害する行為</a:t>
            </a:r>
            <a:endParaRPr lang="en-US" altLang="ja-JP" sz="1000">
              <a:latin typeface="+mn-ea"/>
            </a:endParaRPr>
          </a:p>
          <a:p>
            <a:pPr marL="88900"/>
            <a:r>
              <a:rPr lang="en-US" altLang="ja-JP" sz="1000">
                <a:latin typeface="ＭＳ Ｐゴシック"/>
                <a:ea typeface="ＭＳ Ｐゴシック"/>
              </a:rPr>
              <a:t> </a:t>
            </a:r>
            <a:r>
              <a:rPr lang="en-US" altLang="ja-JP" sz="1000">
                <a:latin typeface="+mn-ea"/>
              </a:rPr>
              <a:t>【</a:t>
            </a:r>
            <a:r>
              <a:rPr lang="ja-JP" altLang="ja-JP" sz="1000">
                <a:latin typeface="+mn-ea"/>
              </a:rPr>
              <a:t>妊娠・出産等に関するハラスメント</a:t>
            </a:r>
            <a:r>
              <a:rPr lang="ja-JP" altLang="en-US" sz="1000">
                <a:latin typeface="+mn-ea"/>
              </a:rPr>
              <a:t>、</a:t>
            </a:r>
            <a:r>
              <a:rPr lang="ja-JP" altLang="ja-JP" sz="1000">
                <a:latin typeface="+mn-ea"/>
              </a:rPr>
              <a:t>育児・介護休業等に関するハラスメント</a:t>
            </a:r>
            <a:r>
              <a:rPr lang="en-US" altLang="ja-JP" sz="1000">
                <a:latin typeface="+mn-ea"/>
              </a:rPr>
              <a:t>】</a:t>
            </a:r>
          </a:p>
          <a:p>
            <a:pPr marL="88900"/>
            <a:r>
              <a:rPr lang="ja-JP" altLang="en-US" sz="1000">
                <a:latin typeface="+mn-ea"/>
              </a:rPr>
              <a:t>⑲</a:t>
            </a:r>
            <a:r>
              <a:rPr lang="ja-JP" altLang="ja-JP" sz="1000">
                <a:latin typeface="+mn-ea"/>
              </a:rPr>
              <a:t>部下</a:t>
            </a:r>
            <a:r>
              <a:rPr lang="ja-JP" altLang="en-US" sz="1000">
                <a:latin typeface="+mn-ea"/>
              </a:rPr>
              <a:t>の</a:t>
            </a:r>
            <a:r>
              <a:rPr lang="ja-JP" altLang="ja-JP" sz="1000">
                <a:latin typeface="+mn-ea"/>
              </a:rPr>
              <a:t>妊娠・出産、育児･介護に関する制度や措置の利用等に関し、解雇その他不利益な取扱いを示唆する行為</a:t>
            </a:r>
            <a:endParaRPr lang="en-US" altLang="ja-JP" sz="1000">
              <a:latin typeface="+mn-ea"/>
            </a:endParaRPr>
          </a:p>
          <a:p>
            <a:pPr marL="88900"/>
            <a:r>
              <a:rPr lang="ja-JP" altLang="en-US" sz="1000">
                <a:latin typeface="+mn-ea"/>
              </a:rPr>
              <a:t>⑳</a:t>
            </a:r>
            <a:r>
              <a:rPr lang="ja-JP" altLang="ja-JP" sz="1000">
                <a:latin typeface="+mn-ea"/>
              </a:rPr>
              <a:t>部下が妊娠・出産等したことにより、解雇その他不利益な取扱いを示唆する行為</a:t>
            </a:r>
          </a:p>
          <a:p>
            <a:pPr algn="just"/>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「就業規則第○条③暴行、脅迫、傷害、賭博又はこれに類する行為及び恥辱等の行為」とは次のとおりです。</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ja-JP" sz="1000">
                <a:latin typeface="ＭＳ Ｐゴシック"/>
                <a:ea typeface="ＭＳ Ｐゴシック"/>
              </a:rPr>
              <a:t>パワーハラスメント</a:t>
            </a:r>
            <a:r>
              <a:rPr lang="en-US" altLang="ja-JP" sz="1000">
                <a:latin typeface="ＭＳ Ｐゴシック"/>
                <a:ea typeface="ＭＳ Ｐゴシック"/>
              </a:rPr>
              <a:t>】</a:t>
            </a:r>
            <a:endParaRPr lang="ja-JP" altLang="ja-JP" sz="1000">
              <a:latin typeface="ＭＳ Ｐゴシック"/>
              <a:ea typeface="ＭＳ Ｐゴシック"/>
            </a:endParaRPr>
          </a:p>
          <a:p>
            <a:pPr marL="88900" indent="-53975" algn="just"/>
            <a:r>
              <a:rPr lang="ja-JP" altLang="en-US" sz="1000">
                <a:latin typeface="ＭＳ Ｐゴシック"/>
                <a:ea typeface="ＭＳ Ｐゴシック"/>
              </a:rPr>
              <a:t>㉑</a:t>
            </a:r>
            <a:r>
              <a:rPr lang="ja-JP" altLang="ja-JP" sz="1000">
                <a:latin typeface="ＭＳ Ｐゴシック"/>
                <a:ea typeface="ＭＳ Ｐゴシック"/>
              </a:rPr>
              <a:t>暴行・</a:t>
            </a:r>
            <a:r>
              <a:rPr lang="ja-JP" altLang="en-US" sz="1000">
                <a:latin typeface="ＭＳ Ｐゴシック"/>
                <a:ea typeface="ＭＳ Ｐゴシック"/>
              </a:rPr>
              <a:t>傷害</a:t>
            </a:r>
            <a:r>
              <a:rPr lang="ja-JP" altLang="ja-JP" sz="1000">
                <a:latin typeface="ＭＳ Ｐゴシック"/>
                <a:ea typeface="ＭＳ Ｐゴシック"/>
              </a:rPr>
              <a:t>等身体的な攻撃</a:t>
            </a:r>
          </a:p>
          <a:p>
            <a:pPr marL="88900" indent="-53975" algn="just"/>
            <a:r>
              <a:rPr lang="ja-JP" altLang="en-US" sz="1000">
                <a:latin typeface="+mn-ea"/>
              </a:rPr>
              <a:t>㉒</a:t>
            </a:r>
            <a:r>
              <a:rPr lang="ja-JP" altLang="ja-JP" sz="1000">
                <a:latin typeface="ＭＳ Ｐゴシック"/>
                <a:ea typeface="ＭＳ Ｐゴシック"/>
              </a:rPr>
              <a:t>脅迫・名誉毀損・侮辱・ひどい暴言等精神的な攻撃を行うこと</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en-US" sz="1000">
                <a:latin typeface="ＭＳ Ｐゴシック"/>
                <a:ea typeface="ＭＳ Ｐゴシック"/>
              </a:rPr>
              <a:t>カスタマーハラスメント（取引先等に対するもの） </a:t>
            </a:r>
            <a:r>
              <a:rPr lang="en-US" altLang="ja-JP" sz="1000">
                <a:latin typeface="ＭＳ Ｐゴシック"/>
                <a:ea typeface="ＭＳ Ｐゴシック"/>
              </a:rPr>
              <a:t>】</a:t>
            </a:r>
          </a:p>
          <a:p>
            <a:pPr marL="88900" indent="-53975" algn="just"/>
            <a:r>
              <a:rPr lang="ja-JP" altLang="en-US" sz="1000">
                <a:latin typeface="+mn-ea"/>
              </a:rPr>
              <a:t>㉓取引先等に対する、身体的な攻撃（暴行、傷害等）</a:t>
            </a:r>
          </a:p>
          <a:p>
            <a:pPr marL="88900" indent="-53975" algn="just"/>
            <a:r>
              <a:rPr lang="ja-JP" altLang="en-US" sz="1000">
                <a:latin typeface="+mn-ea"/>
              </a:rPr>
              <a:t>㉔取引先等に対する、</a:t>
            </a:r>
            <a:r>
              <a:rPr lang="ja-JP" altLang="ja-JP" sz="1000">
                <a:latin typeface="ＭＳ Ｐゴシック"/>
                <a:ea typeface="ＭＳ Ｐゴシック"/>
              </a:rPr>
              <a:t>脅迫・名誉毀損・侮辱・ひどい暴言等精神的な攻撃を行うこと</a:t>
            </a:r>
            <a:endParaRPr lang="en-US" altLang="ja-JP" sz="1000">
              <a:latin typeface="ＭＳ Ｐゴシック"/>
              <a:ea typeface="ＭＳ Ｐゴシック"/>
            </a:endParaRPr>
          </a:p>
          <a:p>
            <a:pPr marL="88900" indent="-53975" algn="just"/>
            <a:r>
              <a:rPr lang="en-US" altLang="ja-JP" sz="1000">
                <a:latin typeface="ＭＳ Ｐゴシック"/>
                <a:ea typeface="ＭＳ Ｐゴシック"/>
              </a:rPr>
              <a:t>【</a:t>
            </a:r>
            <a:r>
              <a:rPr lang="ja-JP" altLang="ja-JP" sz="1000">
                <a:latin typeface="ＭＳ Ｐゴシック"/>
                <a:ea typeface="ＭＳ Ｐゴシック"/>
              </a:rPr>
              <a:t>セクシュアルハラスメント</a:t>
            </a:r>
            <a:r>
              <a:rPr lang="ja-JP" altLang="en-US" sz="1000">
                <a:latin typeface="ＭＳ Ｐゴシック"/>
                <a:ea typeface="ＭＳ Ｐゴシック"/>
              </a:rPr>
              <a:t>及び求職者等に対するセクシュアルハラスメント</a:t>
            </a:r>
            <a:r>
              <a:rPr lang="en-US" altLang="ja-JP" sz="1000">
                <a:latin typeface="ＭＳ Ｐゴシック"/>
                <a:ea typeface="ＭＳ Ｐゴシック"/>
              </a:rPr>
              <a:t>】</a:t>
            </a:r>
            <a:endParaRPr lang="ja-JP" altLang="ja-JP" sz="1000">
              <a:latin typeface="ＭＳ Ｐゴシック"/>
              <a:ea typeface="ＭＳ Ｐゴシック"/>
            </a:endParaRPr>
          </a:p>
          <a:p>
            <a:pPr marL="88900" indent="-53975" algn="just"/>
            <a:r>
              <a:rPr lang="ja-JP" altLang="en-US" sz="1000">
                <a:latin typeface="+mn-ea"/>
              </a:rPr>
              <a:t>㉕</a:t>
            </a:r>
            <a:r>
              <a:rPr lang="ja-JP" altLang="ja-JP" sz="1000">
                <a:latin typeface="ＭＳ Ｐゴシック"/>
                <a:ea typeface="ＭＳ Ｐゴシック"/>
              </a:rPr>
              <a:t>交際、性的な関係の強要</a:t>
            </a:r>
            <a:endParaRPr lang="en-US" altLang="ja-JP" sz="1000">
              <a:latin typeface="ＭＳ Ｐゴシック"/>
              <a:ea typeface="ＭＳ Ｐゴシック"/>
            </a:endParaRPr>
          </a:p>
          <a:p>
            <a:pPr marL="88900" indent="-53975" algn="just"/>
            <a:r>
              <a:rPr lang="ja-JP" altLang="en-US" sz="1000">
                <a:latin typeface="+mn-ea"/>
              </a:rPr>
              <a:t>㉖</a:t>
            </a:r>
            <a:r>
              <a:rPr lang="ja-JP" altLang="ja-JP" sz="1000">
                <a:latin typeface="+mn-ea"/>
              </a:rPr>
              <a:t>性的な言動に対して拒否等を行った部下等従業員に対する不利益取扱い</a:t>
            </a:r>
            <a:r>
              <a:rPr lang="ja-JP" altLang="en-US" sz="1000">
                <a:latin typeface="ＭＳ Ｐゴシック"/>
                <a:ea typeface="ＭＳ Ｐゴシック"/>
              </a:rPr>
              <a:t>　等</a:t>
            </a:r>
            <a:endParaRPr lang="ja-JP" altLang="ja-JP" sz="1000">
              <a:latin typeface="ＭＳ Ｐゴシック"/>
              <a:ea typeface="ＭＳ Ｐゴシック"/>
            </a:endParaRPr>
          </a:p>
          <a:p>
            <a:pPr algn="just"/>
            <a:r>
              <a:rPr lang="ja-JP" altLang="en-US" sz="1000">
                <a:latin typeface="ＭＳ Ｐゴシック"/>
                <a:ea typeface="ＭＳ Ｐゴシック"/>
              </a:rPr>
              <a:t>　　</a:t>
            </a:r>
            <a:endParaRPr lang="en-US" altLang="ja-JP" sz="1000">
              <a:latin typeface="ＭＳ Ｐゴシック"/>
              <a:ea typeface="ＭＳ Ｐゴシック"/>
            </a:endParaRPr>
          </a:p>
          <a:p>
            <a:pPr marL="88900"/>
            <a:endParaRPr lang="ja-JP" altLang="ja-JP" sz="1000">
              <a:latin typeface="+mn-ea"/>
            </a:endParaRPr>
          </a:p>
        </p:txBody>
      </p:sp>
      <p:sp>
        <p:nvSpPr>
          <p:cNvPr id="5" name="スライド番号プレースホルダー 4">
            <a:extLst>
              <a:ext uri="{FF2B5EF4-FFF2-40B4-BE49-F238E27FC236}">
                <a16:creationId xmlns:a16="http://schemas.microsoft.com/office/drawing/2014/main" id="{1D6E7FCF-6A3C-E54F-1F49-3A8D5AA8A5EB}"/>
              </a:ext>
            </a:extLst>
          </p:cNvPr>
          <p:cNvSpPr>
            <a:spLocks noGrp="1"/>
          </p:cNvSpPr>
          <p:nvPr>
            <p:ph type="sldNum" sz="quarter" idx="12"/>
          </p:nvPr>
        </p:nvSpPr>
        <p:spPr/>
        <p:txBody>
          <a:bodyPr/>
          <a:lstStyle/>
          <a:p>
            <a:fld id="{86604DDF-363C-4BAD-8C08-5C2361466C97}" type="slidenum">
              <a:rPr lang="ja-JP" altLang="en-US" smtClean="0"/>
              <a:pPr/>
              <a:t>1</a:t>
            </a:fld>
            <a:endParaRPr lang="ja-JP" altLang="en-US" dirty="0"/>
          </a:p>
        </p:txBody>
      </p:sp>
    </p:spTree>
    <p:extLst>
      <p:ext uri="{BB962C8B-B14F-4D97-AF65-F5344CB8AC3E}">
        <p14:creationId xmlns:p14="http://schemas.microsoft.com/office/powerpoint/2010/main" val="260151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p:cNvSpPr txBox="1"/>
          <p:nvPr/>
        </p:nvSpPr>
        <p:spPr>
          <a:xfrm>
            <a:off x="360631" y="158890"/>
            <a:ext cx="6840000" cy="8651282"/>
          </a:xfrm>
          <a:prstGeom prst="rect">
            <a:avLst/>
          </a:prstGeom>
          <a:noFill/>
          <a:ln>
            <a:solidFill>
              <a:schemeClr val="tx1"/>
            </a:solidFill>
          </a:ln>
        </p:spPr>
        <p:txBody>
          <a:bodyPr wrap="square" lIns="91440" tIns="45720" rIns="91440" bIns="0" rtlCol="0" anchor="t">
            <a:normAutofit/>
          </a:bodyPr>
          <a:lstStyle/>
          <a:p>
            <a:pPr algn="just"/>
            <a:r>
              <a:rPr lang="ja-JP" altLang="ja-JP" sz="1000">
                <a:latin typeface="+mn-ea"/>
              </a:rPr>
              <a:t>３　この方針の対象は、正社員、派遣社員、パート・アルバイト等当社において働いている</a:t>
            </a:r>
            <a:r>
              <a:rPr lang="ja-JP" altLang="en-US" sz="1000">
                <a:latin typeface="+mn-ea"/>
              </a:rPr>
              <a:t>全て</a:t>
            </a:r>
            <a:r>
              <a:rPr lang="ja-JP" altLang="ja-JP" sz="1000">
                <a:latin typeface="+mn-ea"/>
              </a:rPr>
              <a:t>の</a:t>
            </a:r>
            <a:r>
              <a:rPr lang="ja-JP" altLang="en-US" sz="1000">
                <a:latin typeface="+mn-ea"/>
              </a:rPr>
              <a:t>従業員</a:t>
            </a:r>
            <a:r>
              <a:rPr lang="ja-JP" altLang="ja-JP" sz="1000">
                <a:latin typeface="+mn-ea"/>
              </a:rPr>
              <a:t>です。</a:t>
            </a:r>
            <a:endParaRPr lang="en-US" altLang="ja-JP" sz="1000">
              <a:latin typeface="+mn-ea"/>
            </a:endParaRPr>
          </a:p>
          <a:p>
            <a:pPr marL="92075" indent="-92075" algn="just"/>
            <a:r>
              <a:rPr lang="ja-JP" altLang="en-US" sz="1000">
                <a:latin typeface="ＭＳ Ｐゴシック"/>
                <a:ea typeface="ＭＳ Ｐゴシック"/>
              </a:rPr>
              <a:t>　　</a:t>
            </a:r>
            <a:r>
              <a:rPr lang="ja-JP" altLang="ja-JP" sz="1000">
                <a:latin typeface="ＭＳ Ｐゴシック"/>
                <a:ea typeface="ＭＳ Ｐゴシック"/>
              </a:rPr>
              <a:t>セクシュアルハラスメントについては、上司、同僚、顧客、取引先の社員の方等が行為者になり得るものであり、異性に対する行為だけでなく、同性に対する行為も対象となります。また、被害者の性的指向又は</a:t>
            </a:r>
            <a:r>
              <a:rPr lang="ja-JP" altLang="en-US" sz="1000">
                <a:latin typeface="ＭＳ Ｐゴシック"/>
                <a:ea typeface="ＭＳ Ｐゴシック"/>
              </a:rPr>
              <a:t>ジェンダーアイデンティティ</a:t>
            </a:r>
            <a:r>
              <a:rPr lang="ja-JP" altLang="ja-JP" sz="1000">
                <a:latin typeface="ＭＳ Ｐゴシック"/>
                <a:ea typeface="ＭＳ Ｐゴシック"/>
              </a:rPr>
              <a:t>にかかわらず、性的な言動であればセクシュアルハラスメントに該当します</a:t>
            </a:r>
            <a:r>
              <a:rPr lang="ja-JP" altLang="en-US" sz="1000">
                <a:latin typeface="ＭＳ Ｐゴシック"/>
                <a:ea typeface="ＭＳ Ｐゴシック"/>
              </a:rPr>
              <a:t>。</a:t>
            </a:r>
            <a:endParaRPr lang="ja-JP" altLang="ja-JP" sz="1000">
              <a:latin typeface="ＭＳ Ｐゴシック"/>
              <a:ea typeface="ＭＳ Ｐゴシック"/>
            </a:endParaRPr>
          </a:p>
          <a:p>
            <a:pPr marL="85725" indent="-85725" algn="just"/>
            <a:r>
              <a:rPr lang="ja-JP" altLang="ja-JP" sz="1000">
                <a:latin typeface="+mn-ea"/>
              </a:rPr>
              <a:t>　　妊娠・出産等に関するハラスメント</a:t>
            </a:r>
            <a:r>
              <a:rPr lang="ja-JP" altLang="en-US" sz="1000">
                <a:latin typeface="+mn-ea"/>
              </a:rPr>
              <a:t>、</a:t>
            </a:r>
            <a:r>
              <a:rPr lang="ja-JP" altLang="ja-JP" sz="1000">
                <a:latin typeface="+mn-ea"/>
              </a:rPr>
              <a:t>育児・介護休業等に関するハラスメントについては、妊娠・出産等をした女性</a:t>
            </a:r>
            <a:r>
              <a:rPr lang="ja-JP" altLang="en-US" sz="1000">
                <a:latin typeface="+mn-ea"/>
              </a:rPr>
              <a:t>従業員</a:t>
            </a:r>
            <a:r>
              <a:rPr lang="ja-JP" altLang="ja-JP" sz="1000">
                <a:latin typeface="+mn-ea"/>
              </a:rPr>
              <a:t>及び育児</a:t>
            </a:r>
            <a:r>
              <a:rPr lang="ja-JP" altLang="en-US" sz="1000">
                <a:latin typeface="+mn-ea"/>
              </a:rPr>
              <a:t>・介護</a:t>
            </a:r>
            <a:r>
              <a:rPr lang="ja-JP" altLang="ja-JP" sz="1000">
                <a:latin typeface="+mn-ea"/>
              </a:rPr>
              <a:t>休業等の制度を利用する男女</a:t>
            </a:r>
            <a:r>
              <a:rPr lang="ja-JP" altLang="en-US" sz="1000">
                <a:latin typeface="+mn-ea"/>
              </a:rPr>
              <a:t>従業員</a:t>
            </a:r>
            <a:r>
              <a:rPr lang="ja-JP" altLang="ja-JP" sz="1000">
                <a:latin typeface="+mn-ea"/>
              </a:rPr>
              <a:t>の上司及び同僚が行為者となり得ます。</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相手の立場に立って、普段の言動を振り返り、ハラスメントのない、快適な職場を作っていきましょう。</a:t>
            </a:r>
          </a:p>
          <a:p>
            <a:pPr algn="just"/>
            <a:endParaRPr lang="ja-JP" altLang="ja-JP" sz="1000">
              <a:latin typeface="+mn-ea"/>
            </a:endParaRPr>
          </a:p>
          <a:p>
            <a:pPr algn="just"/>
            <a:r>
              <a:rPr lang="ja-JP" altLang="ja-JP" sz="1000">
                <a:latin typeface="+mn-ea"/>
              </a:rPr>
              <a:t>４　</a:t>
            </a:r>
            <a:r>
              <a:rPr lang="ja-JP" altLang="en-US" sz="1000">
                <a:latin typeface="+mn-ea"/>
              </a:rPr>
              <a:t>従業員</a:t>
            </a:r>
            <a:r>
              <a:rPr lang="ja-JP" altLang="ja-JP" sz="1000">
                <a:latin typeface="+mn-ea"/>
              </a:rPr>
              <a:t>がハラスメントを行った場合、就業規則第△条「懲戒の事由」第１項、第２項に当たることとなり、処分される</a:t>
            </a:r>
            <a:r>
              <a:rPr lang="ja-JP" altLang="ja-JP" sz="1000">
                <a:latin typeface="ＭＳ Ｐゴシック"/>
                <a:ea typeface="ＭＳ Ｐゴシック"/>
              </a:rPr>
              <a:t>ことがあります。</a:t>
            </a:r>
          </a:p>
          <a:p>
            <a:pPr algn="just"/>
            <a:r>
              <a:rPr lang="ja-JP" altLang="ja-JP" sz="1000">
                <a:latin typeface="+mn-ea"/>
              </a:rPr>
              <a:t>　　その場合、次の要素を総合的に判断し、処分を決定します。</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①　行為の具体的態様（時間・場所（職場か否か）・内容・程度）</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②　当事者同士の関係（職位等）</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③　被害者の対応（告訴等）・心情等</a:t>
            </a:r>
          </a:p>
          <a:p>
            <a:pPr algn="just"/>
            <a:endParaRPr lang="en-US" altLang="ja-JP" sz="1000">
              <a:latin typeface="+mn-ea"/>
            </a:endParaRPr>
          </a:p>
          <a:p>
            <a:pPr marL="85725" indent="-85725" algn="just"/>
            <a:r>
              <a:rPr lang="ja-JP" altLang="en-US" sz="1000">
                <a:latin typeface="+mn-ea"/>
              </a:rPr>
              <a:t>５　従業員は、顧客等に対し誠実かつ丁寧な対応を心がけ、商品やサービスをよく理解し、常に顧客等への対応力の向上に努める必要があります。一方で、顧客等の言動の内容が契約内容からして相当性を欠くもの、又は手段や態様が相当でなく、カスタマーハラスメントに当たる行為に対しては、従業員の人格および就業環境を守る観点から、会社として毅然とした対応を行います。従業員が安心して業務に従事できる環境を維持することは、結果として顧客に対する安定的かつ質の高いサービス提供につながるものであり、会社はこの考え方に基づき、適切な対応方針および支援体制を整備します。なお、具体的な対処内容については、「カスタマーハラスメント対応マニュアル」に定めます。</a:t>
            </a:r>
            <a:endParaRPr lang="en-US" altLang="ja-JP" sz="1000">
              <a:latin typeface="+mn-ea"/>
            </a:endParaRPr>
          </a:p>
          <a:p>
            <a:pPr algn="just"/>
            <a:endParaRPr lang="ja-JP" altLang="ja-JP" sz="1000">
              <a:latin typeface="+mn-ea"/>
            </a:endParaRPr>
          </a:p>
          <a:p>
            <a:pPr algn="just"/>
            <a:r>
              <a:rPr lang="ja-JP" altLang="en-US" sz="1000">
                <a:latin typeface="+mn-ea"/>
              </a:rPr>
              <a:t>６</a:t>
            </a:r>
            <a:r>
              <a:rPr lang="ja-JP" altLang="ja-JP" sz="1000">
                <a:latin typeface="+mn-ea"/>
              </a:rPr>
              <a:t>　相談窓口</a:t>
            </a:r>
          </a:p>
          <a:p>
            <a:pPr algn="just"/>
            <a:r>
              <a:rPr lang="en-US" altLang="ja-JP" sz="1000">
                <a:latin typeface="ＭＳ Ｐゴシック"/>
                <a:ea typeface="ＭＳ Ｐゴシック"/>
              </a:rPr>
              <a:t>     </a:t>
            </a:r>
            <a:r>
              <a:rPr lang="ja-JP" altLang="ja-JP" sz="1000">
                <a:latin typeface="ＭＳ Ｐゴシック"/>
                <a:ea typeface="ＭＳ Ｐゴシック"/>
              </a:rPr>
              <a:t>ハラスメントに関する相談（苦情を含む）窓口担当者は次の者です。電話、メールでの相談も受け付けますので、</a:t>
            </a:r>
            <a:r>
              <a:rPr lang="en-US" altLang="ja-JP" sz="1000">
                <a:latin typeface="ＭＳ Ｐゴシック"/>
                <a:ea typeface="ＭＳ Ｐゴシック"/>
              </a:rPr>
              <a:t> </a:t>
            </a:r>
            <a:r>
              <a:rPr lang="ja-JP" altLang="ja-JP" sz="1000">
                <a:latin typeface="ＭＳ Ｐゴシック"/>
                <a:ea typeface="ＭＳ Ｐゴシック"/>
              </a:rPr>
              <a:t>一人で悩まずにご相談ください。</a:t>
            </a:r>
          </a:p>
          <a:p>
            <a:pPr algn="just"/>
            <a:r>
              <a:rPr lang="en-US" altLang="ja-JP" sz="1000">
                <a:latin typeface="ＭＳ Ｐゴシック"/>
                <a:ea typeface="ＭＳ Ｐゴシック"/>
              </a:rPr>
              <a:t>     </a:t>
            </a:r>
            <a:r>
              <a:rPr lang="ja-JP" altLang="ja-JP" sz="1000">
                <a:latin typeface="ＭＳ Ｐゴシック"/>
                <a:ea typeface="ＭＳ Ｐゴシック"/>
              </a:rPr>
              <a:t>また、実際に</a:t>
            </a:r>
            <a:r>
              <a:rPr lang="ja-JP" altLang="en-US" sz="1000">
                <a:latin typeface="ＭＳ Ｐゴシック"/>
                <a:ea typeface="ＭＳ Ｐゴシック"/>
              </a:rPr>
              <a:t>ハラスメントが起こっている</a:t>
            </a:r>
            <a:r>
              <a:rPr lang="ja-JP" altLang="ja-JP" sz="1000">
                <a:latin typeface="ＭＳ Ｐゴシック"/>
                <a:ea typeface="ＭＳ Ｐゴシック"/>
              </a:rPr>
              <a:t>場合だけでなく、</a:t>
            </a:r>
            <a:r>
              <a:rPr lang="ja-JP" altLang="en-US" sz="1000">
                <a:latin typeface="ＭＳ Ｐゴシック"/>
                <a:ea typeface="ＭＳ Ｐゴシック"/>
              </a:rPr>
              <a:t>その</a:t>
            </a:r>
            <a:r>
              <a:rPr lang="ja-JP" altLang="ja-JP" sz="1000">
                <a:latin typeface="ＭＳ Ｐゴシック"/>
                <a:ea typeface="ＭＳ Ｐゴシック"/>
              </a:rPr>
              <a:t>可能性がある場合や放置すれば就業環境が悪化するおそれがある場合</a:t>
            </a:r>
            <a:r>
              <a:rPr lang="ja-JP" altLang="en-US" sz="1000">
                <a:latin typeface="ＭＳ Ｐゴシック"/>
                <a:ea typeface="ＭＳ Ｐゴシック"/>
              </a:rPr>
              <a:t>、ハラスメント</a:t>
            </a:r>
            <a:r>
              <a:rPr lang="ja-JP" altLang="ja-JP" sz="1000">
                <a:latin typeface="ＭＳ Ｐゴシック"/>
                <a:ea typeface="ＭＳ Ｐゴシック"/>
              </a:rPr>
              <a:t>に当たるかどうか微妙な場合も含め、広く相談に対応し、事案に対処します。</a:t>
            </a:r>
            <a:endParaRPr lang="en-US" altLang="ja-JP" sz="1000">
              <a:latin typeface="ＭＳ Ｐゴシック"/>
              <a:ea typeface="ＭＳ Ｐゴシック"/>
            </a:endParaRPr>
          </a:p>
          <a:p>
            <a:pPr marL="177800" algn="just"/>
            <a:r>
              <a:rPr lang="en-US" altLang="ja-JP" sz="1000">
                <a:latin typeface="+mn-ea"/>
              </a:rPr>
              <a:t>【</a:t>
            </a:r>
            <a:r>
              <a:rPr lang="ja-JP" altLang="en-US" sz="1000">
                <a:latin typeface="+mn-ea"/>
              </a:rPr>
              <a:t>ハラスメント相談窓口</a:t>
            </a:r>
            <a:r>
              <a:rPr lang="en-US" altLang="ja-JP" sz="1000">
                <a:latin typeface="+mn-ea"/>
              </a:rPr>
              <a:t>】</a:t>
            </a:r>
            <a:r>
              <a:rPr lang="ja-JP" altLang="en-US" sz="1000">
                <a:latin typeface="+mn-ea"/>
              </a:rPr>
              <a:t> （注１）</a:t>
            </a:r>
            <a:endParaRPr lang="en-US" altLang="ja-JP" sz="1000">
              <a:latin typeface="+mn-ea"/>
            </a:endParaRPr>
          </a:p>
          <a:p>
            <a:pPr marL="177800" algn="just"/>
            <a:r>
              <a:rPr lang="ja-JP" altLang="en-US" sz="1000">
                <a:latin typeface="ＭＳ Ｐゴシック"/>
                <a:ea typeface="ＭＳ Ｐゴシック"/>
              </a:rPr>
              <a:t>本社</a:t>
            </a:r>
            <a:r>
              <a:rPr lang="en-US" altLang="ja-JP" sz="1000">
                <a:latin typeface="ＭＳ Ｐゴシック"/>
                <a:ea typeface="ＭＳ Ｐゴシック"/>
              </a:rPr>
              <a:t>   </a:t>
            </a:r>
            <a:r>
              <a:rPr lang="ja-JP" altLang="ja-JP" sz="1000">
                <a:latin typeface="ＭＳ Ｐゴシック"/>
                <a:ea typeface="ＭＳ Ｐゴシック"/>
              </a:rPr>
              <a:t>○○課　○○○（内線○○、メールアドレス○○○）（女性）</a:t>
            </a:r>
            <a:r>
              <a:rPr lang="en-US" altLang="ja-JP" sz="1000">
                <a:latin typeface="ＭＳ Ｐゴシック"/>
                <a:ea typeface="ＭＳ Ｐゴシック"/>
              </a:rPr>
              <a:t>    </a:t>
            </a:r>
          </a:p>
          <a:p>
            <a:pPr marL="177800" algn="just"/>
            <a:r>
              <a:rPr lang="en-US" altLang="ja-JP" sz="1000">
                <a:latin typeface="ＭＳ Ｐゴシック"/>
                <a:ea typeface="ＭＳ Ｐゴシック"/>
              </a:rPr>
              <a:t>          </a:t>
            </a:r>
            <a:r>
              <a:rPr lang="ja-JP" altLang="ja-JP" sz="1000">
                <a:latin typeface="ＭＳ Ｐゴシック"/>
                <a:ea typeface="ＭＳ Ｐゴシック"/>
              </a:rPr>
              <a:t>△△課　△△△（内線△△、メールアドレス△△△）（男性）</a:t>
            </a:r>
          </a:p>
          <a:p>
            <a:pPr marL="177800" algn="just"/>
            <a:r>
              <a:rPr lang="en-US" altLang="ja-JP" sz="1000">
                <a:latin typeface="ＭＳ Ｐゴシック"/>
                <a:ea typeface="ＭＳ Ｐゴシック"/>
              </a:rPr>
              <a:t>          </a:t>
            </a:r>
            <a:r>
              <a:rPr lang="ja-JP" altLang="ja-JP" sz="1000">
                <a:latin typeface="ＭＳ Ｐゴシック"/>
                <a:ea typeface="ＭＳ Ｐゴシック"/>
              </a:rPr>
              <a:t>××外部相談窓口　（電話××、メールアドレス×××）</a:t>
            </a:r>
            <a:endParaRPr lang="en-US" altLang="ja-JP" sz="1000">
              <a:latin typeface="ＭＳ Ｐゴシック"/>
              <a:ea typeface="ＭＳ Ｐゴシック"/>
            </a:endParaRPr>
          </a:p>
          <a:p>
            <a:pPr marL="176213" lvl="0">
              <a:tabLst>
                <a:tab pos="265113" algn="l"/>
              </a:tabLst>
            </a:pPr>
            <a:r>
              <a:rPr lang="en-US" altLang="ja-JP" sz="1000">
                <a:latin typeface="+mn-ea"/>
              </a:rPr>
              <a:t>【</a:t>
            </a:r>
            <a:r>
              <a:rPr lang="ja-JP" altLang="en-US" sz="1000">
                <a:latin typeface="+mn-ea"/>
              </a:rPr>
              <a:t>カスタマーハラスメント相談窓口</a:t>
            </a:r>
            <a:r>
              <a:rPr lang="en-US" altLang="ja-JP" sz="1000">
                <a:latin typeface="+mn-ea"/>
              </a:rPr>
              <a:t>】</a:t>
            </a:r>
            <a:r>
              <a:rPr lang="ja-JP" altLang="en-US" sz="1000">
                <a:latin typeface="+mn-ea"/>
              </a:rPr>
              <a:t> （注１）</a:t>
            </a:r>
            <a:endParaRPr lang="en-US" altLang="ja-JP" sz="1000">
              <a:latin typeface="+mn-ea"/>
            </a:endParaRPr>
          </a:p>
          <a:p>
            <a:pPr marL="176213">
              <a:tabLst>
                <a:tab pos="265113" algn="l"/>
              </a:tabLst>
            </a:pPr>
            <a:r>
              <a:rPr lang="ja-JP" altLang="en-US" sz="1000">
                <a:latin typeface="+mn-ea"/>
              </a:rPr>
              <a:t>本　　　社　　　■■課　 ■■■ （内線■■ 、メールアドレス■■■ ）</a:t>
            </a:r>
            <a:endParaRPr lang="en-US" altLang="ja-JP" sz="1000">
              <a:latin typeface="+mn-ea"/>
            </a:endParaRPr>
          </a:p>
          <a:p>
            <a:pPr marL="176213" lvl="0"/>
            <a:r>
              <a:rPr lang="ja-JP" altLang="en-US" sz="1000">
                <a:latin typeface="+mn-ea"/>
              </a:rPr>
              <a:t>□□営業所　□□□（内線□□、メールアドレス□□□）</a:t>
            </a:r>
            <a:endParaRPr lang="en-US" altLang="ja-JP" sz="1000">
              <a:latin typeface="+mn-ea"/>
            </a:endParaRPr>
          </a:p>
          <a:p>
            <a:pPr marL="900113" lvl="0"/>
            <a:r>
              <a:rPr lang="en-US" altLang="ja-JP" sz="1000">
                <a:latin typeface="+mn-ea"/>
              </a:rPr>
              <a:t>××</a:t>
            </a:r>
            <a:r>
              <a:rPr lang="ja-JP" altLang="en-US" sz="1000">
                <a:latin typeface="+mn-ea"/>
              </a:rPr>
              <a:t>外部相談窓口　（電話</a:t>
            </a:r>
            <a:r>
              <a:rPr lang="en-US" altLang="ja-JP" sz="1000">
                <a:latin typeface="+mn-ea"/>
              </a:rPr>
              <a:t>××</a:t>
            </a:r>
            <a:r>
              <a:rPr lang="ja-JP" altLang="en-US" sz="1000">
                <a:latin typeface="+mn-ea"/>
              </a:rPr>
              <a:t>、メールアドレス</a:t>
            </a:r>
            <a:r>
              <a:rPr lang="en-US" altLang="ja-JP" sz="1000">
                <a:latin typeface="+mn-ea"/>
              </a:rPr>
              <a:t>×××</a:t>
            </a:r>
            <a:r>
              <a:rPr lang="ja-JP" altLang="en-US" sz="1000">
                <a:latin typeface="+mn-ea"/>
              </a:rPr>
              <a:t>）</a:t>
            </a:r>
            <a:endParaRPr lang="en-US" altLang="ja-JP" sz="1000">
              <a:latin typeface="+mn-ea"/>
            </a:endParaRPr>
          </a:p>
          <a:p>
            <a:pPr marL="107950" indent="-611505" algn="just"/>
            <a:r>
              <a:rPr lang="en-US" altLang="ja-JP" sz="1000">
                <a:latin typeface="ＭＳ Ｐゴシック"/>
                <a:ea typeface="ＭＳ Ｐゴシック"/>
              </a:rPr>
              <a:t>     </a:t>
            </a:r>
            <a:r>
              <a:rPr lang="ja-JP" altLang="ja-JP" sz="1000">
                <a:latin typeface="ＭＳ Ｐゴシック"/>
                <a:ea typeface="ＭＳ Ｐゴシック"/>
              </a:rPr>
              <a:t>相談には公平に、相談者だけでなく行為者</a:t>
            </a:r>
            <a:r>
              <a:rPr lang="ja-JP" altLang="en-US" sz="1000">
                <a:latin typeface="ＭＳ Ｐゴシック"/>
                <a:ea typeface="ＭＳ Ｐゴシック"/>
              </a:rPr>
              <a:t>等</a:t>
            </a:r>
            <a:r>
              <a:rPr lang="ja-JP" altLang="ja-JP" sz="1000">
                <a:latin typeface="ＭＳ Ｐゴシック"/>
                <a:ea typeface="ＭＳ Ｐゴシック"/>
              </a:rPr>
              <a:t>についても、プライバシーを守って対応しますので</a:t>
            </a:r>
            <a:r>
              <a:rPr lang="ja-JP" altLang="en-US" sz="1000">
                <a:latin typeface="ＭＳ Ｐゴシック"/>
                <a:ea typeface="ＭＳ Ｐゴシック"/>
              </a:rPr>
              <a:t>、</a:t>
            </a:r>
            <a:r>
              <a:rPr lang="ja-JP" altLang="ja-JP" sz="1000">
                <a:latin typeface="ＭＳ Ｐゴシック"/>
                <a:ea typeface="ＭＳ Ｐゴシック"/>
              </a:rPr>
              <a:t>安心してご相談ください。</a:t>
            </a:r>
          </a:p>
          <a:p>
            <a:pPr algn="just"/>
            <a:endParaRPr lang="ja-JP" altLang="ja-JP" sz="1000">
              <a:latin typeface="+mn-ea"/>
            </a:endParaRPr>
          </a:p>
          <a:p>
            <a:pPr algn="just"/>
            <a:r>
              <a:rPr lang="ja-JP" altLang="en-US" sz="1000">
                <a:latin typeface="+mn-ea"/>
              </a:rPr>
              <a:t>７</a:t>
            </a:r>
            <a:r>
              <a:rPr lang="ja-JP" altLang="ja-JP" sz="1000">
                <a:latin typeface="+mn-ea"/>
              </a:rPr>
              <a:t>　相談者はもちろん、事実関係の確認</a:t>
            </a:r>
            <a:r>
              <a:rPr lang="ja-JP" altLang="en-US" sz="1000">
                <a:latin typeface="+mn-ea"/>
              </a:rPr>
              <a:t>等</a:t>
            </a:r>
            <a:r>
              <a:rPr lang="ja-JP" altLang="ja-JP" sz="1000">
                <a:latin typeface="+mn-ea"/>
              </a:rPr>
              <a:t>に協力</a:t>
            </a:r>
            <a:r>
              <a:rPr lang="ja-JP" altLang="en-US" sz="1000">
                <a:latin typeface="+mn-ea"/>
              </a:rPr>
              <a:t>（他社からの協力依頼によるものも含む。）</a:t>
            </a:r>
            <a:r>
              <a:rPr lang="ja-JP" altLang="ja-JP" sz="1000">
                <a:latin typeface="+mn-ea"/>
              </a:rPr>
              <a:t>した方に不利益な取扱いは行いません。</a:t>
            </a:r>
          </a:p>
          <a:p>
            <a:pPr algn="just"/>
            <a:endParaRPr lang="ja-JP" altLang="ja-JP" sz="1000">
              <a:latin typeface="+mn-ea"/>
            </a:endParaRPr>
          </a:p>
          <a:p>
            <a:pPr algn="just"/>
            <a:r>
              <a:rPr lang="ja-JP" altLang="en-US" sz="1000">
                <a:latin typeface="+mn-ea"/>
              </a:rPr>
              <a:t>８ 　相談</a:t>
            </a:r>
            <a:r>
              <a:rPr lang="ja-JP" altLang="ja-JP" sz="1000">
                <a:latin typeface="+mn-ea"/>
              </a:rPr>
              <a:t>を受けた場合には、事実関係を迅速かつ正確に確認し、事実が確認できた場合には、被害者に対する配慮</a:t>
            </a:r>
            <a:endParaRPr lang="en-US" altLang="ja-JP" sz="1000">
              <a:latin typeface="+mn-ea"/>
            </a:endParaRPr>
          </a:p>
          <a:p>
            <a:pPr algn="just"/>
            <a:r>
              <a:rPr lang="ja-JP" altLang="en-US" sz="1000">
                <a:latin typeface="ＭＳ Ｐゴシック"/>
                <a:ea typeface="ＭＳ Ｐゴシック"/>
              </a:rPr>
              <a:t>　</a:t>
            </a:r>
            <a:r>
              <a:rPr lang="ja-JP" altLang="ja-JP" sz="1000">
                <a:latin typeface="ＭＳ Ｐゴシック"/>
                <a:ea typeface="ＭＳ Ｐゴシック"/>
              </a:rPr>
              <a:t>のための措置及び行為者に対する措置を講じます。また、再発防止策を講じる等適切に対処します。</a:t>
            </a:r>
            <a:endParaRPr lang="en-US" altLang="ja-JP" sz="1000">
              <a:latin typeface="ＭＳ Ｐゴシック"/>
              <a:ea typeface="ＭＳ Ｐゴシック"/>
            </a:endParaRPr>
          </a:p>
          <a:p>
            <a:pPr algn="just"/>
            <a:endParaRPr lang="en-US" altLang="ja-JP" sz="1000">
              <a:latin typeface="+mn-ea"/>
            </a:endParaRPr>
          </a:p>
          <a:p>
            <a:pPr algn="just"/>
            <a:r>
              <a:rPr lang="ja-JP" altLang="en-US" sz="1000">
                <a:latin typeface="ＭＳ Ｐゴシック"/>
                <a:ea typeface="ＭＳ Ｐゴシック"/>
              </a:rPr>
              <a:t>９</a:t>
            </a:r>
            <a:r>
              <a:rPr lang="en-US" altLang="ja-JP" sz="1000">
                <a:latin typeface="ＭＳ Ｐゴシック"/>
                <a:ea typeface="ＭＳ Ｐゴシック"/>
              </a:rPr>
              <a:t>  </a:t>
            </a:r>
            <a:r>
              <a:rPr lang="ja-JP" altLang="ja-JP" sz="1000">
                <a:latin typeface="ＭＳ Ｐゴシック"/>
                <a:ea typeface="ＭＳ Ｐゴシック"/>
              </a:rPr>
              <a:t>当社には、妊娠・出産、育児や介護を行う</a:t>
            </a:r>
            <a:r>
              <a:rPr lang="ja-JP" altLang="en-US" sz="1000">
                <a:latin typeface="+mn-ea"/>
              </a:rPr>
              <a:t>従業員</a:t>
            </a:r>
            <a:r>
              <a:rPr lang="ja-JP" altLang="ja-JP" sz="1000">
                <a:latin typeface="ＭＳ Ｐゴシック"/>
                <a:ea typeface="ＭＳ Ｐゴシック"/>
              </a:rPr>
              <a:t>が利用できる様々な制度があります。派遣社員の方については、</a:t>
            </a:r>
            <a:endParaRPr lang="en-US" altLang="ja-JP" sz="1000">
              <a:latin typeface="ＭＳ Ｐゴシック"/>
              <a:ea typeface="ＭＳ Ｐゴシック"/>
            </a:endParaRPr>
          </a:p>
          <a:p>
            <a:pPr algn="just"/>
            <a:r>
              <a:rPr lang="ja-JP" altLang="en-US" sz="1000">
                <a:latin typeface="ＭＳ Ｐゴシック"/>
                <a:ea typeface="ＭＳ Ｐゴシック"/>
              </a:rPr>
              <a:t>　</a:t>
            </a:r>
            <a:r>
              <a:rPr lang="ja-JP" altLang="ja-JP" sz="1000">
                <a:latin typeface="ＭＳ Ｐゴシック"/>
                <a:ea typeface="ＭＳ Ｐゴシック"/>
              </a:rPr>
              <a:t>派遣元企業においても利用できる制度が整備されています。どのような制度や措置が利用できるのかを就業規則</a:t>
            </a:r>
            <a:endParaRPr lang="en-US" altLang="ja-JP" sz="1000">
              <a:latin typeface="ＭＳ Ｐゴシック"/>
              <a:ea typeface="ＭＳ Ｐゴシック"/>
            </a:endParaRPr>
          </a:p>
          <a:p>
            <a:pPr algn="just"/>
            <a:r>
              <a:rPr lang="ja-JP" altLang="en-US" sz="1000">
                <a:latin typeface="ＭＳ Ｐゴシック"/>
                <a:ea typeface="ＭＳ Ｐゴシック"/>
              </a:rPr>
              <a:t>　</a:t>
            </a:r>
            <a:r>
              <a:rPr lang="ja-JP" altLang="ja-JP" sz="1000">
                <a:latin typeface="ＭＳ Ｐゴシック"/>
                <a:ea typeface="ＭＳ Ｐゴシック"/>
              </a:rPr>
              <a:t>等により確認しましょう。</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制度や措置の利用をためらう必要はありませんが、</a:t>
            </a:r>
            <a:r>
              <a:rPr lang="ja-JP" altLang="en-US" sz="1000">
                <a:latin typeface="ＭＳ Ｐゴシック"/>
                <a:ea typeface="ＭＳ Ｐゴシック"/>
              </a:rPr>
              <a:t>制度や措置を利用する場合には、必要に応じて業務配分の  </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en-US" sz="1000">
                <a:latin typeface="ＭＳ Ｐゴシック"/>
                <a:ea typeface="ＭＳ Ｐゴシック"/>
              </a:rPr>
              <a:t>見直し等を行うことにより、職場に何からの影響を与えることもありますので、</a:t>
            </a:r>
            <a:r>
              <a:rPr lang="ja-JP" altLang="ja-JP" sz="1000">
                <a:latin typeface="ＭＳ Ｐゴシック"/>
                <a:ea typeface="ＭＳ Ｐゴシック"/>
              </a:rPr>
              <a:t>円滑な制度の利用のためにも、早</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めに上司や人事部に相談してください。また気持ちよく制度を利用するためにも、利用者は日頃から業務に関わ</a:t>
            </a:r>
            <a:r>
              <a:rPr lang="ja-JP" altLang="en-US" sz="1000">
                <a:latin typeface="ＭＳ Ｐゴシック"/>
                <a:ea typeface="ＭＳ Ｐゴシック"/>
              </a:rPr>
              <a:t>る</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方々とのコミュニケーションを図ることを大切にしましょう。</a:t>
            </a:r>
          </a:p>
          <a:p>
            <a:pPr algn="just"/>
            <a:r>
              <a:rPr lang="ja-JP" altLang="ja-JP" sz="1000">
                <a:latin typeface="ＭＳ Ｐゴシック"/>
                <a:ea typeface="ＭＳ Ｐゴシック"/>
              </a:rPr>
              <a:t>　</a:t>
            </a:r>
            <a:r>
              <a:rPr lang="en-US" altLang="ja-JP" sz="1000">
                <a:latin typeface="ＭＳ Ｐゴシック"/>
                <a:ea typeface="ＭＳ Ｐゴシック"/>
              </a:rPr>
              <a:t> </a:t>
            </a:r>
            <a:r>
              <a:rPr lang="ja-JP" altLang="ja-JP" sz="1000">
                <a:latin typeface="ＭＳ Ｐゴシック"/>
                <a:ea typeface="ＭＳ Ｐゴシック"/>
              </a:rPr>
              <a:t>　所属長は妊娠・出産、育児や介護を行う</a:t>
            </a:r>
            <a:r>
              <a:rPr lang="ja-JP" altLang="en-US" sz="1000">
                <a:latin typeface="+mn-ea"/>
              </a:rPr>
              <a:t>従業員</a:t>
            </a:r>
            <a:r>
              <a:rPr lang="ja-JP" altLang="ja-JP" sz="1000">
                <a:latin typeface="ＭＳ Ｐゴシック"/>
                <a:ea typeface="ＭＳ Ｐゴシック"/>
              </a:rPr>
              <a:t>が安心して制度を利用し、仕事との両立ができるようにするため</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所属における業務配分の見直し等を行ってください。対応に困ることがあれば、本社人事部○○課、△△に相談し</a:t>
            </a:r>
            <a:endParaRPr lang="en-US" altLang="ja-JP" sz="1000">
              <a:latin typeface="ＭＳ Ｐゴシック"/>
              <a:ea typeface="ＭＳ Ｐゴシック"/>
            </a:endParaRPr>
          </a:p>
          <a:p>
            <a:pPr algn="just"/>
            <a:r>
              <a:rPr lang="en-US" altLang="ja-JP" sz="1000">
                <a:latin typeface="ＭＳ Ｐゴシック"/>
                <a:ea typeface="ＭＳ Ｐゴシック"/>
              </a:rPr>
              <a:t>  </a:t>
            </a:r>
            <a:r>
              <a:rPr lang="ja-JP" altLang="ja-JP" sz="1000">
                <a:latin typeface="ＭＳ Ｐゴシック"/>
                <a:ea typeface="ＭＳ Ｐゴシック"/>
              </a:rPr>
              <a:t>てください。</a:t>
            </a:r>
            <a:endParaRPr lang="en-US" altLang="ja-JP" sz="1000">
              <a:latin typeface="ＭＳ Ｐゴシック"/>
              <a:ea typeface="ＭＳ Ｐゴシック"/>
            </a:endParaRPr>
          </a:p>
          <a:p>
            <a:pPr algn="just"/>
            <a:endParaRPr lang="ja-JP" altLang="ja-JP" sz="1000">
              <a:latin typeface="+mn-ea"/>
            </a:endParaRPr>
          </a:p>
          <a:p>
            <a:pPr algn="just"/>
            <a:r>
              <a:rPr lang="en-US" altLang="ja-JP" sz="1000">
                <a:latin typeface="ＭＳ Ｐゴシック"/>
                <a:ea typeface="ＭＳ Ｐゴシック"/>
              </a:rPr>
              <a:t>10   </a:t>
            </a:r>
            <a:r>
              <a:rPr lang="ja-JP" altLang="ja-JP" sz="1000">
                <a:latin typeface="ＭＳ Ｐゴシック"/>
                <a:ea typeface="ＭＳ Ｐゴシック"/>
              </a:rPr>
              <a:t>ハラスメント防止研修・講習</a:t>
            </a:r>
            <a:r>
              <a:rPr lang="ja-JP" altLang="en-US" sz="1000">
                <a:latin typeface="ＭＳ Ｐゴシック"/>
                <a:ea typeface="ＭＳ Ｐゴシック"/>
              </a:rPr>
              <a:t>を実施する際は、積極的に参加してください</a:t>
            </a:r>
            <a:r>
              <a:rPr lang="ja-JP" altLang="ja-JP" sz="1000">
                <a:latin typeface="ＭＳ Ｐゴシック"/>
                <a:ea typeface="ＭＳ Ｐゴシック"/>
              </a:rPr>
              <a:t>。</a:t>
            </a:r>
          </a:p>
        </p:txBody>
      </p:sp>
      <p:sp>
        <p:nvSpPr>
          <p:cNvPr id="3" name="スライド番号プレースホルダー 2">
            <a:extLst>
              <a:ext uri="{FF2B5EF4-FFF2-40B4-BE49-F238E27FC236}">
                <a16:creationId xmlns:a16="http://schemas.microsoft.com/office/drawing/2014/main" id="{0F4141E7-9A73-6EF5-CF6B-E6A54812FDDD}"/>
              </a:ext>
            </a:extLst>
          </p:cNvPr>
          <p:cNvSpPr>
            <a:spLocks noGrp="1"/>
          </p:cNvSpPr>
          <p:nvPr>
            <p:ph type="sldNum" sz="quarter" idx="12"/>
          </p:nvPr>
        </p:nvSpPr>
        <p:spPr/>
        <p:txBody>
          <a:bodyPr/>
          <a:lstStyle/>
          <a:p>
            <a:fld id="{86604DDF-363C-4BAD-8C08-5C2361466C97}" type="slidenum">
              <a:rPr lang="ja-JP" altLang="en-US" smtClean="0"/>
              <a:pPr/>
              <a:t>2</a:t>
            </a:fld>
            <a:endParaRPr lang="ja-JP" altLang="en-US"/>
          </a:p>
        </p:txBody>
      </p:sp>
    </p:spTree>
    <p:extLst>
      <p:ext uri="{BB962C8B-B14F-4D97-AF65-F5344CB8AC3E}">
        <p14:creationId xmlns:p14="http://schemas.microsoft.com/office/powerpoint/2010/main" val="223070898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Owner xmlns="123ef8f2-8883-4f2f-9056-8b1d1e1b28bb">
      <UserInfo>
        <DisplayName/>
        <AccountId xsi:nil="true"/>
        <AccountType/>
      </UserInfo>
    </Owner>
    <lcf76f155ced4ddcb4097134ff3c332f xmlns="123ef8f2-8883-4f2f-9056-8b1d1e1b28bb">
      <Terms xmlns="http://schemas.microsoft.com/office/infopath/2007/PartnerControls"/>
    </lcf76f155ced4ddcb4097134ff3c332f>
    <TaxCatchAll xmlns="5d97817f-4418-4126-80a6-5cc4da4a022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925BC71E58EDF142A42026A9EEC89BCC" ma:contentTypeVersion="15" ma:contentTypeDescription="新しいドキュメントを作成します。" ma:contentTypeScope="" ma:versionID="b77288bf4a330aa657d6a982dacfe4d7">
  <xsd:schema xmlns:xsd="http://www.w3.org/2001/XMLSchema" xmlns:xs="http://www.w3.org/2001/XMLSchema" xmlns:p="http://schemas.microsoft.com/office/2006/metadata/properties" xmlns:ns2="123ef8f2-8883-4f2f-9056-8b1d1e1b28bb" xmlns:ns3="5d97817f-4418-4126-80a6-5cc4da4a022f" targetNamespace="http://schemas.microsoft.com/office/2006/metadata/properties" ma:root="true" ma:fieldsID="a314d9146a7a927069cab3c3a293a16d" ns2:_="" ns3:_="">
    <xsd:import namespace="123ef8f2-8883-4f2f-9056-8b1d1e1b28bb"/>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3ef8f2-8883-4f2f-9056-8b1d1e1b28bb"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15828e3-be62-461d-983a-13e849f16343}"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CE2142-0ED6-4834-B540-D3145ECB958A}">
  <ds:schemaRefs>
    <ds:schemaRef ds:uri="http://schemas.microsoft.com/office/2006/metadata/properties"/>
    <ds:schemaRef ds:uri="http://schemas.microsoft.com/office/infopath/2007/PartnerControls"/>
    <ds:schemaRef ds:uri="123ef8f2-8883-4f2f-9056-8b1d1e1b28bb"/>
    <ds:schemaRef ds:uri="5d97817f-4418-4126-80a6-5cc4da4a022f"/>
  </ds:schemaRefs>
</ds:datastoreItem>
</file>

<file path=customXml/itemProps2.xml><?xml version="1.0" encoding="utf-8"?>
<ds:datastoreItem xmlns:ds="http://schemas.openxmlformats.org/officeDocument/2006/customXml" ds:itemID="{02AD5322-64CE-4DFF-8222-ED98DB1B6ECD}">
  <ds:schemaRefs>
    <ds:schemaRef ds:uri="http://schemas.microsoft.com/sharepoint/v3/contenttype/forms"/>
  </ds:schemaRefs>
</ds:datastoreItem>
</file>

<file path=customXml/itemProps3.xml><?xml version="1.0" encoding="utf-8"?>
<ds:datastoreItem xmlns:ds="http://schemas.openxmlformats.org/officeDocument/2006/customXml" ds:itemID="{150F62DA-B883-45BE-BB30-5DA5464701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3ef8f2-8883-4f2f-9056-8b1d1e1b28bb"/>
    <ds:schemaRef ds:uri="5d97817f-4418-4126-80a6-5cc4da4a0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Words>1887</Words>
  <PresentationFormat>Custom</PresentationFormat>
  <Paragraphs>95</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​​テーマ</vt:lpstr>
      <vt:lpstr>PowerPoint Presentation</vt:lpstr>
      <vt:lpstr>PowerPoint Presentation</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Order">
    <vt:r8>240382500</vt:r8>
  </property>
  <property fmtid="{D5CDD505-2E9C-101B-9397-08002B2CF9AE}" pid="3" name="MediaServiceImageTags">
    <vt:lpwstr/>
  </property>
  <property fmtid="{D5CDD505-2E9C-101B-9397-08002B2CF9AE}" pid="4" name="xd_ProgID">
    <vt:lpwstr/>
  </property>
  <property fmtid="{D5CDD505-2E9C-101B-9397-08002B2CF9AE}" pid="5" name="ContentTypeId">
    <vt:lpwstr>0x010100925BC71E58EDF142A42026A9EEC89BCC</vt:lpwstr>
  </property>
  <property fmtid="{D5CDD505-2E9C-101B-9397-08002B2CF9AE}" pid="6" name="ComplianceAssetId">
    <vt:lpwstr/>
  </property>
  <property fmtid="{D5CDD505-2E9C-101B-9397-08002B2CF9AE}" pid="7" name="TemplateUrl">
    <vt:lpwstr/>
  </property>
  <property fmtid="{D5CDD505-2E9C-101B-9397-08002B2CF9AE}" pid="8" name="xd_Signature">
    <vt:bool>false</vt:bool>
  </property>
  <property fmtid="{D5CDD505-2E9C-101B-9397-08002B2CF9AE}" pid="9" name="TriggerFlowInfo">
    <vt:lpwstr/>
  </property>
</Properties>
</file>