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7"/>
  </p:notesMasterIdLst>
  <p:handoutMasterIdLst>
    <p:handoutMasterId r:id="rId8"/>
  </p:handoutMasterIdLst>
  <p:sldIdLst>
    <p:sldId id="1007" r:id="rId2"/>
    <p:sldId id="1008" r:id="rId3"/>
    <p:sldId id="1009" r:id="rId4"/>
    <p:sldId id="1010" r:id="rId5"/>
    <p:sldId id="1011" r:id="rId6"/>
  </p:sldIdLst>
  <p:sldSz cx="7561263" cy="10693400"/>
  <p:notesSz cx="6807200" cy="9939338"/>
  <p:defaultTextStyle>
    <a:defPPr>
      <a:defRPr lang="ja-JP"/>
    </a:defPPr>
    <a:lvl1pPr marL="0" algn="l" defTabSz="1042990" rtl="0" eaLnBrk="1" latinLnBrk="0" hangingPunct="1">
      <a:defRPr kumimoji="1" sz="2099" kern="1200">
        <a:solidFill>
          <a:schemeClr val="tx1"/>
        </a:solidFill>
        <a:latin typeface="+mn-lt"/>
        <a:ea typeface="+mn-ea"/>
        <a:cs typeface="+mn-cs"/>
      </a:defRPr>
    </a:lvl1pPr>
    <a:lvl2pPr marL="521495" algn="l" defTabSz="1042990" rtl="0" eaLnBrk="1" latinLnBrk="0" hangingPunct="1">
      <a:defRPr kumimoji="1" sz="2099" kern="1200">
        <a:solidFill>
          <a:schemeClr val="tx1"/>
        </a:solidFill>
        <a:latin typeface="+mn-lt"/>
        <a:ea typeface="+mn-ea"/>
        <a:cs typeface="+mn-cs"/>
      </a:defRPr>
    </a:lvl2pPr>
    <a:lvl3pPr marL="1042990" algn="l" defTabSz="1042990" rtl="0" eaLnBrk="1" latinLnBrk="0" hangingPunct="1">
      <a:defRPr kumimoji="1" sz="2099" kern="1200">
        <a:solidFill>
          <a:schemeClr val="tx1"/>
        </a:solidFill>
        <a:latin typeface="+mn-lt"/>
        <a:ea typeface="+mn-ea"/>
        <a:cs typeface="+mn-cs"/>
      </a:defRPr>
    </a:lvl3pPr>
    <a:lvl4pPr marL="1564485" algn="l" defTabSz="1042990" rtl="0" eaLnBrk="1" latinLnBrk="0" hangingPunct="1">
      <a:defRPr kumimoji="1" sz="2099" kern="1200">
        <a:solidFill>
          <a:schemeClr val="tx1"/>
        </a:solidFill>
        <a:latin typeface="+mn-lt"/>
        <a:ea typeface="+mn-ea"/>
        <a:cs typeface="+mn-cs"/>
      </a:defRPr>
    </a:lvl4pPr>
    <a:lvl5pPr marL="2085981" algn="l" defTabSz="1042990" rtl="0" eaLnBrk="1" latinLnBrk="0" hangingPunct="1">
      <a:defRPr kumimoji="1" sz="2099" kern="1200">
        <a:solidFill>
          <a:schemeClr val="tx1"/>
        </a:solidFill>
        <a:latin typeface="+mn-lt"/>
        <a:ea typeface="+mn-ea"/>
        <a:cs typeface="+mn-cs"/>
      </a:defRPr>
    </a:lvl5pPr>
    <a:lvl6pPr marL="2607476" algn="l" defTabSz="1042990" rtl="0" eaLnBrk="1" latinLnBrk="0" hangingPunct="1">
      <a:defRPr kumimoji="1" sz="2099" kern="1200">
        <a:solidFill>
          <a:schemeClr val="tx1"/>
        </a:solidFill>
        <a:latin typeface="+mn-lt"/>
        <a:ea typeface="+mn-ea"/>
        <a:cs typeface="+mn-cs"/>
      </a:defRPr>
    </a:lvl6pPr>
    <a:lvl7pPr marL="3128970" algn="l" defTabSz="1042990" rtl="0" eaLnBrk="1" latinLnBrk="0" hangingPunct="1">
      <a:defRPr kumimoji="1" sz="2099" kern="1200">
        <a:solidFill>
          <a:schemeClr val="tx1"/>
        </a:solidFill>
        <a:latin typeface="+mn-lt"/>
        <a:ea typeface="+mn-ea"/>
        <a:cs typeface="+mn-cs"/>
      </a:defRPr>
    </a:lvl7pPr>
    <a:lvl8pPr marL="3650465" algn="l" defTabSz="1042990" rtl="0" eaLnBrk="1" latinLnBrk="0" hangingPunct="1">
      <a:defRPr kumimoji="1" sz="2099" kern="1200">
        <a:solidFill>
          <a:schemeClr val="tx1"/>
        </a:solidFill>
        <a:latin typeface="+mn-lt"/>
        <a:ea typeface="+mn-ea"/>
        <a:cs typeface="+mn-cs"/>
      </a:defRPr>
    </a:lvl8pPr>
    <a:lvl9pPr marL="4171960" algn="l" defTabSz="104299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 userDrawn="1">
          <p15:clr>
            <a:srgbClr val="A4A3A4"/>
          </p15:clr>
        </p15:guide>
        <p15:guide id="2" pos="44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EEF4"/>
    <a:srgbClr val="B0FAC7"/>
    <a:srgbClr val="F0B4C8"/>
    <a:srgbClr val="F07896"/>
    <a:srgbClr val="F0C8C8"/>
    <a:srgbClr val="FFC8C8"/>
    <a:srgbClr val="F08282"/>
    <a:srgbClr val="F0B8E0"/>
    <a:srgbClr val="F0A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82CB24-4A01-46A8-9579-4BAE09E7E4A4}" v="25" dt="2025-08-27T00:31:39.689"/>
    <p1510:client id="{F7D125E2-7FBA-4424-BE77-39CE0575BC6C}" v="3" dt="2025-08-26T08:27:26.8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2" y="-216"/>
      </p:cViewPr>
      <p:guideLst>
        <p:guide orient="horz" pos="374"/>
        <p:guide pos="4468"/>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revisionInfo.xml" Type="http://schemas.microsoft.com/office/2015/10/relationships/revisionInfo"/><Relationship Id="rId15"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60B3934-BE08-4681-96C3-22F0EBCAB180}" type="datetimeFigureOut">
              <a:rPr kumimoji="1" lang="ja-JP" altLang="en-US" smtClean="0"/>
              <a:t>2025/8/27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6CABACA-A22B-4759-9B86-BCC16C3615E0}" type="slidenum">
              <a:rPr kumimoji="1" lang="ja-JP" altLang="en-US" smtClean="0"/>
              <a:t>‹#›</a:t>
            </a:fld>
            <a:endParaRPr kumimoji="1" lang="ja-JP" altLang="en-US"/>
          </a:p>
        </p:txBody>
      </p:sp>
    </p:spTree>
    <p:extLst>
      <p:ext uri="{BB962C8B-B14F-4D97-AF65-F5344CB8AC3E}">
        <p14:creationId xmlns:p14="http://schemas.microsoft.com/office/powerpoint/2010/main" val="1742267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D47C9E5-73DF-450B-A057-1671C113F7EE}" type="datetimeFigureOut">
              <a:rPr kumimoji="1" lang="ja-JP" altLang="en-US" smtClean="0"/>
              <a:t>2025/8/27</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435500-8BF9-410E-AE6B-BC3478965C01}" type="slidenum">
              <a:rPr kumimoji="1" lang="ja-JP" altLang="en-US" smtClean="0"/>
              <a:t>‹#›</a:t>
            </a:fld>
            <a:endParaRPr kumimoji="1" lang="ja-JP" altLang="en-US"/>
          </a:p>
        </p:txBody>
      </p:sp>
    </p:spTree>
    <p:extLst>
      <p:ext uri="{BB962C8B-B14F-4D97-AF65-F5344CB8AC3E}">
        <p14:creationId xmlns:p14="http://schemas.microsoft.com/office/powerpoint/2010/main" val="207149466"/>
      </p:ext>
    </p:extLst>
  </p:cSld>
  <p:clrMap bg1="lt1" tx1="dk1" bg2="lt2" tx2="dk2" accent1="accent1" accent2="accent2" accent3="accent3" accent4="accent4" accent5="accent5" accent6="accent6" hlink="hlink" folHlink="folHlink"/>
  <p:hf hdr="0" ftr="0" dt="0"/>
  <p:notesStyle>
    <a:lvl1pPr marL="0" algn="l" defTabSz="914343" rtl="0" eaLnBrk="1" latinLnBrk="0" hangingPunct="1">
      <a:defRPr kumimoji="1" sz="1200" kern="1200">
        <a:solidFill>
          <a:schemeClr val="tx1"/>
        </a:solidFill>
        <a:latin typeface="+mn-lt"/>
        <a:ea typeface="+mn-ea"/>
        <a:cs typeface="+mn-cs"/>
      </a:defRPr>
    </a:lvl1pPr>
    <a:lvl2pPr marL="457171" algn="l" defTabSz="914343" rtl="0" eaLnBrk="1" latinLnBrk="0" hangingPunct="1">
      <a:defRPr kumimoji="1" sz="1200" kern="1200">
        <a:solidFill>
          <a:schemeClr val="tx1"/>
        </a:solidFill>
        <a:latin typeface="+mn-lt"/>
        <a:ea typeface="+mn-ea"/>
        <a:cs typeface="+mn-cs"/>
      </a:defRPr>
    </a:lvl2pPr>
    <a:lvl3pPr marL="914343" algn="l" defTabSz="914343" rtl="0" eaLnBrk="1" latinLnBrk="0" hangingPunct="1">
      <a:defRPr kumimoji="1" sz="1200" kern="1200">
        <a:solidFill>
          <a:schemeClr val="tx1"/>
        </a:solidFill>
        <a:latin typeface="+mn-lt"/>
        <a:ea typeface="+mn-ea"/>
        <a:cs typeface="+mn-cs"/>
      </a:defRPr>
    </a:lvl3pPr>
    <a:lvl4pPr marL="1371513" algn="l" defTabSz="914343" rtl="0" eaLnBrk="1" latinLnBrk="0" hangingPunct="1">
      <a:defRPr kumimoji="1" sz="1200" kern="1200">
        <a:solidFill>
          <a:schemeClr val="tx1"/>
        </a:solidFill>
        <a:latin typeface="+mn-lt"/>
        <a:ea typeface="+mn-ea"/>
        <a:cs typeface="+mn-cs"/>
      </a:defRPr>
    </a:lvl4pPr>
    <a:lvl5pPr marL="1828685" algn="l" defTabSz="914343" rtl="0" eaLnBrk="1" latinLnBrk="0" hangingPunct="1">
      <a:defRPr kumimoji="1" sz="1200" kern="1200">
        <a:solidFill>
          <a:schemeClr val="tx1"/>
        </a:solidFill>
        <a:latin typeface="+mn-lt"/>
        <a:ea typeface="+mn-ea"/>
        <a:cs typeface="+mn-cs"/>
      </a:defRPr>
    </a:lvl5pPr>
    <a:lvl6pPr marL="2285856" algn="l" defTabSz="914343" rtl="0" eaLnBrk="1" latinLnBrk="0" hangingPunct="1">
      <a:defRPr kumimoji="1" sz="1200" kern="1200">
        <a:solidFill>
          <a:schemeClr val="tx1"/>
        </a:solidFill>
        <a:latin typeface="+mn-lt"/>
        <a:ea typeface="+mn-ea"/>
        <a:cs typeface="+mn-cs"/>
      </a:defRPr>
    </a:lvl6pPr>
    <a:lvl7pPr marL="2743027" algn="l" defTabSz="914343" rtl="0" eaLnBrk="1" latinLnBrk="0" hangingPunct="1">
      <a:defRPr kumimoji="1" sz="1200" kern="1200">
        <a:solidFill>
          <a:schemeClr val="tx1"/>
        </a:solidFill>
        <a:latin typeface="+mn-lt"/>
        <a:ea typeface="+mn-ea"/>
        <a:cs typeface="+mn-cs"/>
      </a:defRPr>
    </a:lvl7pPr>
    <a:lvl8pPr marL="3200198" algn="l" defTabSz="914343" rtl="0" eaLnBrk="1" latinLnBrk="0" hangingPunct="1">
      <a:defRPr kumimoji="1" sz="1200" kern="1200">
        <a:solidFill>
          <a:schemeClr val="tx1"/>
        </a:solidFill>
        <a:latin typeface="+mn-lt"/>
        <a:ea typeface="+mn-ea"/>
        <a:cs typeface="+mn-cs"/>
      </a:defRPr>
    </a:lvl8pPr>
    <a:lvl9pPr marL="3657369" algn="l" defTabSz="9143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5652840" y="90117"/>
            <a:ext cx="1764295" cy="569324"/>
          </a:xfrm>
          <a:prstGeom prst="rect">
            <a:avLst/>
          </a:prstGeom>
        </p:spPr>
        <p:txBody>
          <a:bodyPr/>
          <a:lstStyle>
            <a:lvl1pPr algn="r">
              <a:defRPr/>
            </a:lvl1pPr>
          </a:lstStyle>
          <a:p>
            <a:r>
              <a:rPr lang="en-US" altLang="ja-JP"/>
              <a:t>2016/7/19</a:t>
            </a:r>
            <a:endParaRPr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6653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a:xfrm>
            <a:off x="5004767" y="9883204"/>
            <a:ext cx="2394400" cy="569324"/>
          </a:xfrm>
        </p:spPr>
        <p:txBody>
          <a:bodyPr/>
          <a:lstStyle/>
          <a:p>
            <a:endParaRPr kumimoji="1" lang="ja-JP" altLang="en-US"/>
          </a:p>
        </p:txBody>
      </p:sp>
      <p:sp>
        <p:nvSpPr>
          <p:cNvPr id="7" name="スライド番号プレースホルダー 6"/>
          <p:cNvSpPr>
            <a:spLocks noGrp="1"/>
          </p:cNvSpPr>
          <p:nvPr>
            <p:ph type="sldNum" sz="quarter" idx="12"/>
          </p:nvPr>
        </p:nvSpPr>
        <p:spPr>
          <a:xfrm>
            <a:off x="2772519" y="9883204"/>
            <a:ext cx="1764295" cy="569324"/>
          </a:xfrm>
        </p:spPr>
        <p:txBody>
          <a:bodyPr/>
          <a:lstStyle>
            <a:lvl1pPr algn="ctr">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386953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07844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2398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3EE97-B6E3-7DD1-F19A-A701B628A8B3}"/>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525C9BFF-7E08-86D3-E7EF-E9E7CAE0CD80}"/>
              </a:ext>
            </a:extLst>
          </p:cNvPr>
          <p:cNvSpPr>
            <a:spLocks noGrp="1"/>
          </p:cNvSpPr>
          <p:nvPr>
            <p:ph type="ftr" sz="quarter" idx="10"/>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E7201A-FF1C-6753-CDE4-983F53221819}"/>
              </a:ext>
            </a:extLst>
          </p:cNvPr>
          <p:cNvSpPr>
            <a:spLocks noGrp="1"/>
          </p:cNvSpPr>
          <p:nvPr>
            <p:ph type="sldNum" sz="quarter" idx="11"/>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24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75474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4256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5962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779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0741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35736" y="9883204"/>
            <a:ext cx="2394400" cy="569324"/>
          </a:xfrm>
        </p:spPr>
        <p:txBody>
          <a:bodyPr/>
          <a:lstStyle/>
          <a:p>
            <a:endParaRPr kumimoji="1" lang="ja-JP" altLang="en-US"/>
          </a:p>
        </p:txBody>
      </p:sp>
      <p:sp>
        <p:nvSpPr>
          <p:cNvPr id="4" name="スライド番号プレースホルダー 3"/>
          <p:cNvSpPr>
            <a:spLocks noGrp="1"/>
          </p:cNvSpPr>
          <p:nvPr>
            <p:ph type="sldNum" sz="quarter" idx="12"/>
          </p:nvPr>
        </p:nvSpPr>
        <p:spPr>
          <a:xfrm>
            <a:off x="2988543" y="10156520"/>
            <a:ext cx="1764295" cy="569324"/>
          </a:xfrm>
        </p:spPr>
        <p:txBody>
          <a:bodyPr/>
          <a:lstStyle>
            <a:lvl1pPr algn="ctr">
              <a:defRPr>
                <a:solidFill>
                  <a:schemeClr val="tx1"/>
                </a:solidFill>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22497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20166012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6545355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2631" y="594378"/>
            <a:ext cx="6336000" cy="8444847"/>
          </a:xfrm>
          <a:custGeom>
            <a:avLst/>
            <a:gdLst>
              <a:gd name="connsiteX0" fmla="*/ 0 w 6336704"/>
              <a:gd name="connsiteY0" fmla="*/ 0 h 6447919"/>
              <a:gd name="connsiteX1" fmla="*/ 6336704 w 6336704"/>
              <a:gd name="connsiteY1" fmla="*/ 0 h 6447919"/>
              <a:gd name="connsiteX2" fmla="*/ 6336704 w 6336704"/>
              <a:gd name="connsiteY2" fmla="*/ 6447919 h 6447919"/>
              <a:gd name="connsiteX3" fmla="*/ 0 w 6336704"/>
              <a:gd name="connsiteY3" fmla="*/ 6447919 h 6447919"/>
              <a:gd name="connsiteX4" fmla="*/ 0 w 6336704"/>
              <a:gd name="connsiteY4" fmla="*/ 0 h 6447919"/>
              <a:gd name="connsiteX0" fmla="*/ 0 w 6336704"/>
              <a:gd name="connsiteY0" fmla="*/ 0 h 6447919"/>
              <a:gd name="connsiteX1" fmla="*/ 6336704 w 6336704"/>
              <a:gd name="connsiteY1" fmla="*/ 0 h 6447919"/>
              <a:gd name="connsiteX2" fmla="*/ 6336704 w 6336704"/>
              <a:gd name="connsiteY2" fmla="*/ 6447919 h 6447919"/>
              <a:gd name="connsiteX3" fmla="*/ 10633 w 6336704"/>
              <a:gd name="connsiteY3" fmla="*/ 6267166 h 6447919"/>
              <a:gd name="connsiteX4" fmla="*/ 0 w 6336704"/>
              <a:gd name="connsiteY4" fmla="*/ 0 h 6447919"/>
              <a:gd name="connsiteX0" fmla="*/ 0 w 6336704"/>
              <a:gd name="connsiteY0" fmla="*/ 0 h 6299063"/>
              <a:gd name="connsiteX1" fmla="*/ 6336704 w 6336704"/>
              <a:gd name="connsiteY1" fmla="*/ 0 h 6299063"/>
              <a:gd name="connsiteX2" fmla="*/ 6336704 w 6336704"/>
              <a:gd name="connsiteY2" fmla="*/ 6299063 h 6299063"/>
              <a:gd name="connsiteX3" fmla="*/ 10633 w 6336704"/>
              <a:gd name="connsiteY3" fmla="*/ 6267166 h 6299063"/>
              <a:gd name="connsiteX4" fmla="*/ 0 w 6336704"/>
              <a:gd name="connsiteY4" fmla="*/ 0 h 6299063"/>
              <a:gd name="connsiteX0" fmla="*/ 0 w 6347337"/>
              <a:gd name="connsiteY0" fmla="*/ 0 h 6267166"/>
              <a:gd name="connsiteX1" fmla="*/ 6336704 w 6347337"/>
              <a:gd name="connsiteY1" fmla="*/ 0 h 6267166"/>
              <a:gd name="connsiteX2" fmla="*/ 6347337 w 6347337"/>
              <a:gd name="connsiteY2" fmla="*/ 6267165 h 6267166"/>
              <a:gd name="connsiteX3" fmla="*/ 10633 w 6347337"/>
              <a:gd name="connsiteY3" fmla="*/ 6267166 h 6267166"/>
              <a:gd name="connsiteX4" fmla="*/ 0 w 6347337"/>
              <a:gd name="connsiteY4" fmla="*/ 0 h 6267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7337" h="6267166">
                <a:moveTo>
                  <a:pt x="0" y="0"/>
                </a:moveTo>
                <a:lnTo>
                  <a:pt x="6336704" y="0"/>
                </a:lnTo>
                <a:cubicBezTo>
                  <a:pt x="6340248" y="2089055"/>
                  <a:pt x="6343793" y="4178110"/>
                  <a:pt x="6347337" y="6267165"/>
                </a:cubicBezTo>
                <a:lnTo>
                  <a:pt x="10633" y="6267166"/>
                </a:lnTo>
                <a:cubicBezTo>
                  <a:pt x="7089" y="4178111"/>
                  <a:pt x="3544" y="2089055"/>
                  <a:pt x="0" y="0"/>
                </a:cubicBezTo>
                <a:close/>
              </a:path>
            </a:pathLst>
          </a:custGeom>
          <a:noFill/>
          <a:ln>
            <a:solidFill>
              <a:srgbClr val="000000"/>
            </a:solidFill>
          </a:ln>
        </p:spPr>
        <p:txBody>
          <a:bodyPr wrap="square" rtlCol="0">
            <a:noAutofit/>
          </a:bodyPr>
          <a:lstStyle/>
          <a:p>
            <a:pPr marL="0" marR="0" lvl="0" indent="0" algn="r" defTabSz="104299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ＭＳ Ｐゴシック" panose="020B0600070205080204" pitchFamily="50" charset="-128"/>
                <a:ea typeface="ＭＳ Ｐゴシック" panose="020B0600070205080204" pitchFamily="50" charset="-128"/>
              </a:rPr>
              <a:t>令和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solidFill>
                  <a:prstClr val="black"/>
                </a:solidFill>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a:t>
            </a:r>
          </a:p>
          <a:p>
            <a:pPr marL="0" marR="0" lvl="0" indent="0" algn="ctr" defTabSz="104299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フリーランスに対する</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ハラスメントは許しません！！</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人としての尊厳を不当に傷つける社会的に許されない行為</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職場におけるハラスメントと同様に、取引の相手方であるフリーランスに対するハラスメントについても、そのフ リー</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の能力の有効な発揮を妨げ、また、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にとっても職場秩序や業務の遂行を阻害し、社会的評価に影響を</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与える問題です。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取引の相手方であるフリーランスに対する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下記のハラスメント行為を許しません。</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また、業務委託を発注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するために契約交渉中であるフリーランスに対しても、これに類する行為を行ってはなりません。中でも、フリーラン</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スとの契約を担当する者やフリーランスと連携して業務を行う者は特に注意しましょう。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なお、以下のパワーハラスメントについては、行為者とフリーランスとの関係性を個別に記載していませんが、優</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越的な関係を背景として行われたものであることが前提となるものです。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他人に不快な思いをさせ、会社の秩序、風紀を乱す行為</a:t>
            </a: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①～⑧をしてはならない</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性的な冗談、からかい、質問</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わいせつ図画の閲覧、配付、掲示</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③</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その他、他人に不快感を与える性的な言動</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④妊娠したこと、出産したこと、妊娠又は出産に起因する症状により業務委託に係る業務を行えないこと若しく</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は行えなかったこと又は当該業務の能率が低下したこと（以下「妊娠したこと等」という。）を理由として嫌がら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せ等をするもの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⑤妊娠又は出産に関し特定受託事業者に係る取引の適正化等に関する法律（以下「法」という。）第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条第１</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項又は第２項の規定による配慮の申出（以下「配慮の申出」という。）を阻害するもの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⑥配慮の申出をしたこと又は法第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条第１項若しくは第２項の規定による配慮を受けたこと（以下「配慮を受け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たこと」という。）により嫌がらせ等をするもの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隔離・仲間外し・無視等人間関係からの切り離しを行うこと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私的なことに過度に立ち入ること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他人の人権を侵害したり、業務を妨害したり、退職を強要する行為</a:t>
            </a: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⑨～⑮をしてはならない</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⑨</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性的な噂の流布</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⑩</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身体への不必要な接触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⑪性的な言動により、他者の就業意欲を低下せしめ、能力の発揮を阻害する行為</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⑫妊娠したこと等を理由として契約の解除その他の不利益な取扱いを示唆するもの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⑬配慮の申出をしたこと及び配慮を受けたことを理由として契約の解除その他の不利益な取扱いを示唆する</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⑭業務委託契約</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上明らかに不要なことや遂行不可能なことの強制、仕事の妨害を行うこと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合理</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的な理由なく契約内容と</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かけ離れた程度の低い仕事を命じることや仕事を与えないこと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暴行、脅迫、傷害、賭博又はこれに類する行為及び恥辱等の行為</a:t>
            </a: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⑯～⑲をしてはならない</a:t>
            </a:r>
            <a:r>
              <a:rPr kumimoji="1" lang="ja-JP"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⑯</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交際、性的な関係の強要</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⑰</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性的な言動に対して拒否等を行った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に対する不利益取扱い</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⑱</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等身体的な攻撃を行うこと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⑲</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脅迫・名誉毀損・侮辱・ひどい暴言</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・執拗な嫌がらせ</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等精神的な攻撃を行うこと</a:t>
            </a: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53838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612631" y="620069"/>
            <a:ext cx="6336000" cy="8094524"/>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この方針</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におけるハラスメントの行為者となりうるの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は、正社員、派遣社員、パート・アルバイト等当社において働</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いている</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全て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セクシュアルハラスメントについては、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当社の従業員のみならず、</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顧客、取引先の社員の方等が行為者になり得</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るものであり、異性に対する行為だけでなく、同性に対する行為も対象となります。また、被害者の性的指向又は性</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自認にかかわらず、性的な言動であればセクシュアルハラスメントに該当します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なお、</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妊娠・出産等に関するハラスメントについては、妊娠・出産等をした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配慮の申出をするフ</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リーランスに対する言動が該当し得ます。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性別役割分担意識に基づく言動は、セクシュアルハラスメントの発生の原因や背景となることがあり</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、また、</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娠</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出産</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に関する否定的な言動は、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の発生の原因や背景にな</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ることがあります。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このような言動を行わないよう注意しましょう。</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パワーハラスメントの発生の原因や背景には、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ンス</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が取引の構造上弱い立場にあること等を背景として、通常の取引行為から逸脱した言動が行われやす</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 い状況もあると考えられますので、そうした状況を解消していくことが重要です。</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相手の立場に立って、普段の言動を振り返り、ハラスメントのない、快適な職場を作っていきましょう。</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４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がハラスメントを行った場合、処分されることがあります。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その場合、次の要素を総合的に判断し、処分を決定します。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①　行為の具体的態様（時間・場所・内容・程度）</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②　当事者同士の関係（</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フリーランスに委託する業務上の立場</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③　被害者の対応（告訴等）・心情等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５</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相談窓口</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業務委託におけるハラスメント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に関する相談（苦情を含む）窓口担当者は次の者です。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業務委託にあたっては、こ</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の窓口をフリーランスに対して周知してください。また、フリーランスに対するハラスメントを把握した場合は、窓口担</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当者に情報提供するようお願いします。</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ＭＳ Ｐゴシック" panose="020B0600070205080204" pitchFamily="50" charset="-128"/>
                <a:ea typeface="ＭＳ Ｐゴシック" panose="020B0600070205080204" pitchFamily="50" charset="-128"/>
              </a:rPr>
              <a:t>　　　担当者：</a:t>
            </a:r>
            <a:endParaRPr lang="en-US" altLang="ja-JP" sz="1000">
              <a:solidFill>
                <a:prstClr val="black"/>
              </a:solidFill>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電話番号：</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当社は、対応にあたっては、</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実際に</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ハラスメントが起こっている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場合だけでなく、</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可能性がある場合や放置す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れば就業環境が悪化するおそれがある場合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に当たるかどうか微妙な場合も含め、広く相談に対応し、</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事案に対処します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相談には公平に、プライバシーを守って対応しますので</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安心して</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情報提供して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ください。</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６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情報提供者</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はもちろん、事実関係の確認</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に協力した方に不利益な取扱いは行いません。</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7"/>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当社としては、相談</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を受けた場合には、事実関係を迅速かつ正確に確認し、事実が確認できた場合には、被害</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者に対する配慮のための措置及び行為者に対する措置を講じます。また、再発防止策を講じる等適切に対処しま</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8"/>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法第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条では、フリーランスが妊娠、出産若しくは育児又は介護と両立しつつ業務に従事することができるよう、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その者の状況に応じた必要な配慮をしなければならないとされており、当社は、フリーランスからの配慮の申出につ</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いて、配慮を申し出る際の窓口担当者を決めることとします。フリーランスに業務委託を行う部署においては、申出</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窓口担当者を定めてフリーランスに伝達する等、手続を整備するとともに、妊娠、出産若しくは育児又は介護に否</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定的な言動が頻繁に行われるといった配慮の申出を行いにくい状況がある場合にはそれを解消するための取組を</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行うこと等のこうした事情への理解促進に努めましょう。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９</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防止研修・講習</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を実施する際は、積極的に参加してください</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管理者におかれては、</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フリーランスとの契約を担当する者や委託業務に携わる者は特に、この研修を積極的に受講するよう、促すようお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願いします。</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82055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63205C62-AAE8-3F44-AD39-4EE2D2583CB8}"/>
              </a:ext>
            </a:extLst>
          </p:cNvPr>
          <p:cNvSpPr txBox="1"/>
          <p:nvPr/>
        </p:nvSpPr>
        <p:spPr>
          <a:xfrm>
            <a:off x="469302" y="460388"/>
            <a:ext cx="6127439" cy="1384995"/>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相談窓口担当者：</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電話番号：</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22684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テキスト ボックス 84">
            <a:extLst>
              <a:ext uri="{FF2B5EF4-FFF2-40B4-BE49-F238E27FC236}">
                <a16:creationId xmlns:a16="http://schemas.microsoft.com/office/drawing/2014/main" id="{44B2F94B-F4E4-1D55-1270-3AFBD0EFFE06}"/>
              </a:ext>
            </a:extLst>
          </p:cNvPr>
          <p:cNvSpPr txBox="1"/>
          <p:nvPr/>
        </p:nvSpPr>
        <p:spPr>
          <a:xfrm>
            <a:off x="469300" y="462471"/>
            <a:ext cx="6127439" cy="2354491"/>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＜フリーランス専用相談窓口＞</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フリーランスの方が業務上のトラブルを御相談していただける窓口になります。業務委託におけるハラスメントに関する相談も受け付けています。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以下の相談フォームより必要事項を記入いただくようお願いします。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ＵＲＬ：</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フォームは</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時間受け付けており、相談フォームが正常に送信された場合、自動応答メールが届きますのでご確認ください。記入いただいた内容を担当者が確認し、ご連絡差し上げます。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46948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テキスト ボックス 94">
            <a:extLst>
              <a:ext uri="{FF2B5EF4-FFF2-40B4-BE49-F238E27FC236}">
                <a16:creationId xmlns:a16="http://schemas.microsoft.com/office/drawing/2014/main" id="{A7EE8BD5-85D9-81E8-E3E9-8853BEF11215}"/>
              </a:ext>
            </a:extLst>
          </p:cNvPr>
          <p:cNvSpPr txBox="1"/>
          <p:nvPr/>
        </p:nvSpPr>
        <p:spPr>
          <a:xfrm>
            <a:off x="524719" y="496613"/>
            <a:ext cx="6127439" cy="2839239"/>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業務委託におけるハラスメントの相談は、以下の窓口にご連絡ください。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なお、当社においては、業務委託におけるハラスメントに関する</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○サポート相談窓口（運営事業者：</a:t>
            </a:r>
            <a:r>
              <a:rPr lang="ja-JP" altLang="en-US" sz="1050" dirty="0">
                <a:solidFill>
                  <a:prstClr val="black"/>
                </a:solidFill>
                <a:latin typeface="メイリオ"/>
                <a:ea typeface="メイリオ"/>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（当社委託））</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＜対応時間＞</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電話：月～金　午前９時～午後７時、土日祝日　午前９時～午後３時</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ＷＥＢ：</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時間</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＜受付方法＞</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電話番号：</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a:ea typeface="メイリオ"/>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ＷＥＢ：</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匿名での相談も可能です。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お電話かＷＥＢでご相談いただき、必要に応じて対面での面談を設定します。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714827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2007</Words>
  <PresentationFormat>ユーザー設定</PresentationFormat>
  <Paragraphs>131</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