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8"/>
  </p:notesMasterIdLst>
  <p:handoutMasterIdLst>
    <p:handoutMasterId r:id="rId9"/>
  </p:handoutMasterIdLst>
  <p:sldIdLst>
    <p:sldId id="1000" r:id="rId2"/>
    <p:sldId id="1001" r:id="rId3"/>
    <p:sldId id="1002" r:id="rId4"/>
    <p:sldId id="1003" r:id="rId5"/>
    <p:sldId id="1004" r:id="rId6"/>
    <p:sldId id="1005" r:id="rId7"/>
  </p:sldIdLst>
  <p:sldSz cx="7561263" cy="10693400"/>
  <p:notesSz cx="6807200" cy="9939338"/>
  <p:defaultTextStyle>
    <a:defPPr>
      <a:defRPr lang="ja-JP"/>
    </a:defPPr>
    <a:lvl1pPr marL="0" algn="l" defTabSz="1042990" rtl="0" eaLnBrk="1" latinLnBrk="0" hangingPunct="1">
      <a:defRPr kumimoji="1" sz="2099" kern="1200">
        <a:solidFill>
          <a:schemeClr val="tx1"/>
        </a:solidFill>
        <a:latin typeface="+mn-lt"/>
        <a:ea typeface="+mn-ea"/>
        <a:cs typeface="+mn-cs"/>
      </a:defRPr>
    </a:lvl1pPr>
    <a:lvl2pPr marL="521495" algn="l" defTabSz="1042990" rtl="0" eaLnBrk="1" latinLnBrk="0" hangingPunct="1">
      <a:defRPr kumimoji="1" sz="2099" kern="1200">
        <a:solidFill>
          <a:schemeClr val="tx1"/>
        </a:solidFill>
        <a:latin typeface="+mn-lt"/>
        <a:ea typeface="+mn-ea"/>
        <a:cs typeface="+mn-cs"/>
      </a:defRPr>
    </a:lvl2pPr>
    <a:lvl3pPr marL="1042990" algn="l" defTabSz="1042990" rtl="0" eaLnBrk="1" latinLnBrk="0" hangingPunct="1">
      <a:defRPr kumimoji="1" sz="2099" kern="1200">
        <a:solidFill>
          <a:schemeClr val="tx1"/>
        </a:solidFill>
        <a:latin typeface="+mn-lt"/>
        <a:ea typeface="+mn-ea"/>
        <a:cs typeface="+mn-cs"/>
      </a:defRPr>
    </a:lvl3pPr>
    <a:lvl4pPr marL="1564485" algn="l" defTabSz="1042990" rtl="0" eaLnBrk="1" latinLnBrk="0" hangingPunct="1">
      <a:defRPr kumimoji="1" sz="2099" kern="1200">
        <a:solidFill>
          <a:schemeClr val="tx1"/>
        </a:solidFill>
        <a:latin typeface="+mn-lt"/>
        <a:ea typeface="+mn-ea"/>
        <a:cs typeface="+mn-cs"/>
      </a:defRPr>
    </a:lvl4pPr>
    <a:lvl5pPr marL="2085981" algn="l" defTabSz="1042990" rtl="0" eaLnBrk="1" latinLnBrk="0" hangingPunct="1">
      <a:defRPr kumimoji="1" sz="2099" kern="1200">
        <a:solidFill>
          <a:schemeClr val="tx1"/>
        </a:solidFill>
        <a:latin typeface="+mn-lt"/>
        <a:ea typeface="+mn-ea"/>
        <a:cs typeface="+mn-cs"/>
      </a:defRPr>
    </a:lvl5pPr>
    <a:lvl6pPr marL="2607476" algn="l" defTabSz="1042990" rtl="0" eaLnBrk="1" latinLnBrk="0" hangingPunct="1">
      <a:defRPr kumimoji="1" sz="2099" kern="1200">
        <a:solidFill>
          <a:schemeClr val="tx1"/>
        </a:solidFill>
        <a:latin typeface="+mn-lt"/>
        <a:ea typeface="+mn-ea"/>
        <a:cs typeface="+mn-cs"/>
      </a:defRPr>
    </a:lvl6pPr>
    <a:lvl7pPr marL="3128970" algn="l" defTabSz="1042990" rtl="0" eaLnBrk="1" latinLnBrk="0" hangingPunct="1">
      <a:defRPr kumimoji="1" sz="2099" kern="1200">
        <a:solidFill>
          <a:schemeClr val="tx1"/>
        </a:solidFill>
        <a:latin typeface="+mn-lt"/>
        <a:ea typeface="+mn-ea"/>
        <a:cs typeface="+mn-cs"/>
      </a:defRPr>
    </a:lvl7pPr>
    <a:lvl8pPr marL="3650465" algn="l" defTabSz="1042990" rtl="0" eaLnBrk="1" latinLnBrk="0" hangingPunct="1">
      <a:defRPr kumimoji="1" sz="2099" kern="1200">
        <a:solidFill>
          <a:schemeClr val="tx1"/>
        </a:solidFill>
        <a:latin typeface="+mn-lt"/>
        <a:ea typeface="+mn-ea"/>
        <a:cs typeface="+mn-cs"/>
      </a:defRPr>
    </a:lvl8pPr>
    <a:lvl9pPr marL="4171960" algn="l" defTabSz="1042990" rtl="0" eaLnBrk="1" latinLnBrk="0" hangingPunct="1">
      <a:defRPr kumimoji="1" sz="20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 userDrawn="1">
          <p15:clr>
            <a:srgbClr val="A4A3A4"/>
          </p15:clr>
        </p15:guide>
        <p15:guide id="2" pos="44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BEEF4"/>
    <a:srgbClr val="B0FAC7"/>
    <a:srgbClr val="F0B4C8"/>
    <a:srgbClr val="F07896"/>
    <a:srgbClr val="F0C8C8"/>
    <a:srgbClr val="FFC8C8"/>
    <a:srgbClr val="F08282"/>
    <a:srgbClr val="F0B8E0"/>
    <a:srgbClr val="F0A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8C576A-9DE5-445F-AF66-B1C91E1D15D4}" v="7" dt="2025-07-09T06:46:00.10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3126" y="66"/>
      </p:cViewPr>
      <p:guideLst>
        <p:guide orient="horz" pos="374"/>
        <p:guide pos="4468"/>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ommentAuthors.xml" Type="http://schemas.openxmlformats.org/officeDocument/2006/relationships/commentAuthors"/><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15" Target="revisionInfo.xml" Type="http://schemas.microsoft.com/office/2015/10/relationships/revisionInfo"/><Relationship Id="rId16"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notesMasters/notesMaster1.xml" Type="http://schemas.openxmlformats.org/officeDocument/2006/relationships/notesMaster"/><Relationship Id="rId9" Target="handoutMasters/handoutMaster1.xml" Type="http://schemas.openxmlformats.org/officeDocument/2006/relationships/handoutMaster"/></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60B3934-BE08-4681-96C3-22F0EBCAB180}" type="datetimeFigureOut">
              <a:rPr kumimoji="1" lang="ja-JP" altLang="en-US" smtClean="0"/>
              <a:t>2025/7/9</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6CABACA-A22B-4759-9B86-BCC16C3615E0}" type="slidenum">
              <a:rPr kumimoji="1" lang="ja-JP" altLang="en-US" smtClean="0"/>
              <a:t>‹#›</a:t>
            </a:fld>
            <a:endParaRPr kumimoji="1" lang="ja-JP" altLang="en-US"/>
          </a:p>
        </p:txBody>
      </p:sp>
    </p:spTree>
    <p:extLst>
      <p:ext uri="{BB962C8B-B14F-4D97-AF65-F5344CB8AC3E}">
        <p14:creationId xmlns:p14="http://schemas.microsoft.com/office/powerpoint/2010/main" val="1742267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D47C9E5-73DF-450B-A057-1671C113F7EE}" type="datetimeFigureOut">
              <a:rPr kumimoji="1" lang="ja-JP" altLang="en-US" smtClean="0"/>
              <a:t>2025/7/9</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435500-8BF9-410E-AE6B-BC3478965C01}" type="slidenum">
              <a:rPr kumimoji="1" lang="ja-JP" altLang="en-US" smtClean="0"/>
              <a:t>‹#›</a:t>
            </a:fld>
            <a:endParaRPr kumimoji="1" lang="ja-JP" altLang="en-US"/>
          </a:p>
        </p:txBody>
      </p:sp>
    </p:spTree>
    <p:extLst>
      <p:ext uri="{BB962C8B-B14F-4D97-AF65-F5344CB8AC3E}">
        <p14:creationId xmlns:p14="http://schemas.microsoft.com/office/powerpoint/2010/main" val="207149466"/>
      </p:ext>
    </p:extLst>
  </p:cSld>
  <p:clrMap bg1="lt1" tx1="dk1" bg2="lt2" tx2="dk2" accent1="accent1" accent2="accent2" accent3="accent3" accent4="accent4" accent5="accent5" accent6="accent6" hlink="hlink" folHlink="folHlink"/>
  <p:hf hdr="0" ftr="0" dt="0"/>
  <p:notesStyle>
    <a:lvl1pPr marL="0" algn="l" defTabSz="914343" rtl="0" eaLnBrk="1" latinLnBrk="0" hangingPunct="1">
      <a:defRPr kumimoji="1" sz="1200" kern="1200">
        <a:solidFill>
          <a:schemeClr val="tx1"/>
        </a:solidFill>
        <a:latin typeface="+mn-lt"/>
        <a:ea typeface="+mn-ea"/>
        <a:cs typeface="+mn-cs"/>
      </a:defRPr>
    </a:lvl1pPr>
    <a:lvl2pPr marL="457171" algn="l" defTabSz="914343" rtl="0" eaLnBrk="1" latinLnBrk="0" hangingPunct="1">
      <a:defRPr kumimoji="1" sz="1200" kern="1200">
        <a:solidFill>
          <a:schemeClr val="tx1"/>
        </a:solidFill>
        <a:latin typeface="+mn-lt"/>
        <a:ea typeface="+mn-ea"/>
        <a:cs typeface="+mn-cs"/>
      </a:defRPr>
    </a:lvl2pPr>
    <a:lvl3pPr marL="914343" algn="l" defTabSz="914343" rtl="0" eaLnBrk="1" latinLnBrk="0" hangingPunct="1">
      <a:defRPr kumimoji="1" sz="1200" kern="1200">
        <a:solidFill>
          <a:schemeClr val="tx1"/>
        </a:solidFill>
        <a:latin typeface="+mn-lt"/>
        <a:ea typeface="+mn-ea"/>
        <a:cs typeface="+mn-cs"/>
      </a:defRPr>
    </a:lvl3pPr>
    <a:lvl4pPr marL="1371513" algn="l" defTabSz="914343" rtl="0" eaLnBrk="1" latinLnBrk="0" hangingPunct="1">
      <a:defRPr kumimoji="1" sz="1200" kern="1200">
        <a:solidFill>
          <a:schemeClr val="tx1"/>
        </a:solidFill>
        <a:latin typeface="+mn-lt"/>
        <a:ea typeface="+mn-ea"/>
        <a:cs typeface="+mn-cs"/>
      </a:defRPr>
    </a:lvl4pPr>
    <a:lvl5pPr marL="1828685" algn="l" defTabSz="914343" rtl="0" eaLnBrk="1" latinLnBrk="0" hangingPunct="1">
      <a:defRPr kumimoji="1" sz="1200" kern="1200">
        <a:solidFill>
          <a:schemeClr val="tx1"/>
        </a:solidFill>
        <a:latin typeface="+mn-lt"/>
        <a:ea typeface="+mn-ea"/>
        <a:cs typeface="+mn-cs"/>
      </a:defRPr>
    </a:lvl5pPr>
    <a:lvl6pPr marL="2285856" algn="l" defTabSz="914343" rtl="0" eaLnBrk="1" latinLnBrk="0" hangingPunct="1">
      <a:defRPr kumimoji="1" sz="1200" kern="1200">
        <a:solidFill>
          <a:schemeClr val="tx1"/>
        </a:solidFill>
        <a:latin typeface="+mn-lt"/>
        <a:ea typeface="+mn-ea"/>
        <a:cs typeface="+mn-cs"/>
      </a:defRPr>
    </a:lvl6pPr>
    <a:lvl7pPr marL="2743027" algn="l" defTabSz="914343" rtl="0" eaLnBrk="1" latinLnBrk="0" hangingPunct="1">
      <a:defRPr kumimoji="1" sz="1200" kern="1200">
        <a:solidFill>
          <a:schemeClr val="tx1"/>
        </a:solidFill>
        <a:latin typeface="+mn-lt"/>
        <a:ea typeface="+mn-ea"/>
        <a:cs typeface="+mn-cs"/>
      </a:defRPr>
    </a:lvl7pPr>
    <a:lvl8pPr marL="3200198" algn="l" defTabSz="914343" rtl="0" eaLnBrk="1" latinLnBrk="0" hangingPunct="1">
      <a:defRPr kumimoji="1" sz="1200" kern="1200">
        <a:solidFill>
          <a:schemeClr val="tx1"/>
        </a:solidFill>
        <a:latin typeface="+mn-lt"/>
        <a:ea typeface="+mn-ea"/>
        <a:cs typeface="+mn-cs"/>
      </a:defRPr>
    </a:lvl8pPr>
    <a:lvl9pPr marL="3657369" algn="l" defTabSz="9143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5652840" y="90117"/>
            <a:ext cx="1764295" cy="569324"/>
          </a:xfrm>
          <a:prstGeom prst="rect">
            <a:avLst/>
          </a:prstGeom>
        </p:spPr>
        <p:txBody>
          <a:bodyPr/>
          <a:lstStyle>
            <a:lvl1pPr algn="r">
              <a:defRPr/>
            </a:lvl1pPr>
          </a:lstStyle>
          <a:p>
            <a:r>
              <a:rPr lang="en-US" altLang="ja-JP"/>
              <a:t>2016/7/19</a:t>
            </a:r>
            <a:endParaRPr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6653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a:xfrm>
            <a:off x="5004767" y="9883204"/>
            <a:ext cx="2394400" cy="569324"/>
          </a:xfrm>
        </p:spPr>
        <p:txBody>
          <a:bodyPr/>
          <a:lstStyle/>
          <a:p>
            <a:endParaRPr kumimoji="1" lang="ja-JP" altLang="en-US"/>
          </a:p>
        </p:txBody>
      </p:sp>
      <p:sp>
        <p:nvSpPr>
          <p:cNvPr id="7" name="スライド番号プレースホルダー 6"/>
          <p:cNvSpPr>
            <a:spLocks noGrp="1"/>
          </p:cNvSpPr>
          <p:nvPr>
            <p:ph type="sldNum" sz="quarter" idx="12"/>
          </p:nvPr>
        </p:nvSpPr>
        <p:spPr>
          <a:xfrm>
            <a:off x="2772519" y="9883204"/>
            <a:ext cx="1764295" cy="569324"/>
          </a:xfrm>
        </p:spPr>
        <p:txBody>
          <a:bodyPr/>
          <a:lstStyle>
            <a:lvl1pPr algn="ctr">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386953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07844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2398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3EE97-B6E3-7DD1-F19A-A701B628A8B3}"/>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525C9BFF-7E08-86D3-E7EF-E9E7CAE0CD80}"/>
              </a:ext>
            </a:extLst>
          </p:cNvPr>
          <p:cNvSpPr>
            <a:spLocks noGrp="1"/>
          </p:cNvSpPr>
          <p:nvPr>
            <p:ph type="ftr" sz="quarter" idx="10"/>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E7201A-FF1C-6753-CDE4-983F53221819}"/>
              </a:ext>
            </a:extLst>
          </p:cNvPr>
          <p:cNvSpPr>
            <a:spLocks noGrp="1"/>
          </p:cNvSpPr>
          <p:nvPr>
            <p:ph type="sldNum" sz="quarter" idx="11"/>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241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75474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4256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5962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0"/>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0"/>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779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07418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135736" y="9883204"/>
            <a:ext cx="2394400" cy="569324"/>
          </a:xfrm>
        </p:spPr>
        <p:txBody>
          <a:bodyPr/>
          <a:lstStyle/>
          <a:p>
            <a:endParaRPr kumimoji="1" lang="ja-JP" altLang="en-US"/>
          </a:p>
        </p:txBody>
      </p:sp>
      <p:sp>
        <p:nvSpPr>
          <p:cNvPr id="4" name="スライド番号プレースホルダー 3"/>
          <p:cNvSpPr>
            <a:spLocks noGrp="1"/>
          </p:cNvSpPr>
          <p:nvPr>
            <p:ph type="sldNum" sz="quarter" idx="12"/>
          </p:nvPr>
        </p:nvSpPr>
        <p:spPr>
          <a:xfrm>
            <a:off x="2988543" y="10156520"/>
            <a:ext cx="1764295" cy="569324"/>
          </a:xfrm>
        </p:spPr>
        <p:txBody>
          <a:bodyPr/>
          <a:lstStyle>
            <a:lvl1pPr algn="ctr">
              <a:defRPr>
                <a:solidFill>
                  <a:schemeClr val="tx1"/>
                </a:solidFill>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22497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201660120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3"/>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30"/>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65453556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936315" y="490846"/>
            <a:ext cx="6624948" cy="356452"/>
            <a:chOff x="498971" y="177699"/>
            <a:chExt cx="6624948" cy="708902"/>
          </a:xfrm>
        </p:grpSpPr>
        <p:cxnSp>
          <p:nvCxnSpPr>
            <p:cNvPr id="4" name="直線コネクタ 3"/>
            <p:cNvCxnSpPr/>
            <p:nvPr/>
          </p:nvCxnSpPr>
          <p:spPr>
            <a:xfrm>
              <a:off x="498971" y="886601"/>
              <a:ext cx="64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931951" y="177699"/>
              <a:ext cx="6191968" cy="369331"/>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a:ln>
                    <a:noFill/>
                  </a:ln>
                  <a:solidFill>
                    <a:srgbClr val="1F497D"/>
                  </a:solidFill>
                  <a:effectLst/>
                  <a:uLnTx/>
                  <a:uFillTx/>
                  <a:latin typeface="メイリオ" panose="020B0604030504040204" pitchFamily="50" charset="-128"/>
                  <a:ea typeface="メイリオ" panose="020B0604030504040204" pitchFamily="50" charset="-128"/>
                  <a:cs typeface="+mn-cs"/>
                </a:rPr>
                <a:t>対応例</a:t>
              </a:r>
            </a:p>
          </p:txBody>
        </p:sp>
      </p:grpSp>
      <p:grpSp>
        <p:nvGrpSpPr>
          <p:cNvPr id="8" name="グループ化 7"/>
          <p:cNvGrpSpPr/>
          <p:nvPr/>
        </p:nvGrpSpPr>
        <p:grpSpPr>
          <a:xfrm>
            <a:off x="684287" y="965639"/>
            <a:ext cx="6487963" cy="461666"/>
            <a:chOff x="604688" y="3131581"/>
            <a:chExt cx="6487963" cy="461666"/>
          </a:xfrm>
        </p:grpSpPr>
        <p:sp>
          <p:nvSpPr>
            <p:cNvPr id="9" name="正方形/長方形 8"/>
            <p:cNvSpPr/>
            <p:nvPr/>
          </p:nvSpPr>
          <p:spPr>
            <a:xfrm>
              <a:off x="604688" y="3131582"/>
              <a:ext cx="151259" cy="4063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756651" y="3131581"/>
              <a:ext cx="6336000" cy="40634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756294" y="3131582"/>
              <a:ext cx="6335999" cy="461665"/>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例１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就業規則に業務委託におけるハラスメントを禁止する旨の規定を設け、委任規定を設けた上で、詳細を別規定に定める例</a:t>
              </a:r>
            </a:p>
          </p:txBody>
        </p:sp>
      </p:grpSp>
      <p:sp>
        <p:nvSpPr>
          <p:cNvPr id="12" name="テキスト ボックス 11"/>
          <p:cNvSpPr txBox="1"/>
          <p:nvPr/>
        </p:nvSpPr>
        <p:spPr>
          <a:xfrm>
            <a:off x="808093" y="1671967"/>
            <a:ext cx="6336704" cy="707886"/>
          </a:xfrm>
          <a:prstGeom prst="rect">
            <a:avLst/>
          </a:prstGeom>
          <a:noFill/>
          <a:ln>
            <a:solidFill>
              <a:schemeClr val="tx1"/>
            </a:solidFill>
          </a:ln>
        </p:spPr>
        <p:txBody>
          <a:bodyPr wrap="square" lIns="91440" tIns="45720" rIns="91440" bIns="45720" rtlCol="0" anchor="t">
            <a:spAutoFit/>
          </a:bodyPr>
          <a:lstStyle/>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の禁止</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　</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フリーランスに対して行われる、業務委託における</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セクシュアルハラスメント</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、妊娠・出産等に関するハラスメント</a:t>
            </a:r>
            <a:r>
              <a:rPr lang="ja-JP" altLang="en-US" sz="1000" dirty="0">
                <a:latin typeface="ＭＳ Ｐゴシック"/>
                <a:ea typeface="ＭＳ Ｐゴシック"/>
                <a:cs typeface="メイリオ" panose="020B0604030504040204" pitchFamily="50" charset="-128"/>
              </a:rPr>
              <a:t>及び</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パワーハラスメント</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については、第○条（服務規律）及び第△条（懲戒）のほか、詳細は「</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業務委託におけるハラスメントの防止</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に関する規定」により別に定める。</a:t>
            </a:r>
            <a:endPar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endParaRPr>
          </a:p>
        </p:txBody>
      </p:sp>
      <p:sp>
        <p:nvSpPr>
          <p:cNvPr id="13" name="テキスト ボックス 12"/>
          <p:cNvSpPr txBox="1"/>
          <p:nvPr/>
        </p:nvSpPr>
        <p:spPr>
          <a:xfrm>
            <a:off x="808093" y="1427305"/>
            <a:ext cx="1800200" cy="2616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＜就業規則の規定＞</a:t>
            </a:r>
          </a:p>
        </p:txBody>
      </p:sp>
      <p:sp>
        <p:nvSpPr>
          <p:cNvPr id="14" name="テキスト ボックス 13"/>
          <p:cNvSpPr txBox="1"/>
          <p:nvPr/>
        </p:nvSpPr>
        <p:spPr>
          <a:xfrm>
            <a:off x="835546" y="2601568"/>
            <a:ext cx="6336704" cy="7478970"/>
          </a:xfrm>
          <a:prstGeom prst="rect">
            <a:avLst/>
          </a:prstGeom>
          <a:noFill/>
          <a:ln>
            <a:solidFill>
              <a:schemeClr val="tx1"/>
            </a:solidFill>
          </a:ln>
        </p:spPr>
        <p:txBody>
          <a:bodyPr wrap="square" rtlCol="0">
            <a:spAutoFit/>
          </a:bodyPr>
          <a:lstStyle/>
          <a:p>
            <a:pPr marL="0" marR="0" lvl="0" indent="0" algn="ctr" defTabSz="1042990" rtl="0" eaLnBrk="1" fontAlgn="auto" latinLnBrk="0" hangingPunct="1">
              <a:lnSpc>
                <a:spcPct val="100000"/>
              </a:lnSpc>
              <a:spcBef>
                <a:spcPts val="60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の防止に関する規定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（目的）</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　本規定は、就業規則第□条に基づき、</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フリーランスに対して行われる、業務委託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における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、妊娠・出産等に関するハラスメント及びパワーハラスメント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｣という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）を防止するために従業員が遵守するべき事項を定める。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なお、この規定にいう従業員とは、正社員だけではなく、契約社員及び派遣労働者も含まれるものとする。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パワーハラスメントの定義）</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　セクシュアルハラスメントとは、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業務委託に関して行われる性的な言動に対するフリーランスの対応によりその者に係る業務委託の条件について不利益を与え、又は性的な言動によりフリーランスの就業環境を害すること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をいう。また、相手の性的指向又は性自認の状況に</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わら</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ず</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、異性に対する言動だけでなく、同性に対する言動も該当する。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①フリーランスが妊娠したこと、出産したこと、妊娠又は出産に起因する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症状により業務委託に係る業務を行えないこと若しくは行えなかったこと又は当該業務の能率が低下したこと（以下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「妊娠したこと等」という。）に関する言動により就業環境を害すること、②フリーランスが妊娠又は出産に関して特定</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受託事業者に係る取引の適正化等に関する法律第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条第１項若しくは第２項の規定による配慮の申出（以下「配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慮の申出」という。）をしたこと又はこれらの規定による配慮を受けたこと（以下「配慮を受けたこと」という。）に関す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る言動により就業環境を害すること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なお、業務分担や安全配慮等の観点から、客観的にみて、業務上の必</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要性に基づく言動によるものについては、業務委託における妊娠、出産等に関するハラスメントには該当しない。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3"/>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業務委託に関して行われる取引上の優越的な関係を背景とした言動であって、業務委</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託に係る業務を遂行する上で必要かつ相当な範囲を超えたものにより、フリーランスの就業環境を害すること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なお、客観的にみて、業務委託に係る業務を遂行する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上で必要かつ相当な範囲で行われる適正な指示及び通</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常の取引行為としての交渉の範囲内の話合いについては、業務委託におけるパワーハラスメントには該当しない。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228600" algn="l" defTabSz="1042990" rtl="0" eaLnBrk="1" fontAlgn="auto" latinLnBrk="0" hangingPunct="1">
              <a:lnSpc>
                <a:spcPct val="100000"/>
              </a:lnSpc>
              <a:spcBef>
                <a:spcPts val="0"/>
              </a:spcBef>
              <a:spcAft>
                <a:spcPts val="0"/>
              </a:spcAft>
              <a:buClrTx/>
              <a:buSzTx/>
              <a:buFontTx/>
              <a:buAutoNum type="arabicDbPlain" startAt="4"/>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「業務委託に関して行われる」とは、フリーランスが当該業務委託に係る業務を遂行する場所又は場面で行われ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るものをいい、当該フリーランスが通常業務を遂行している場所以外の場所であっても、当該フリーランスが業務を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遂行している場所については、含まれる。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（禁止行為）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第３条　すべての従業員は、</a:t>
            </a:r>
            <a:r>
              <a:rPr kumimoji="1" lang="ja-JP" altLang="en-US" sz="1000" b="0" i="0" u="non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当社との間で業務委託に係る契約を締結した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次の第２項から第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項に掲げる行為をしてはならない。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また、業務委託に係る契約交渉中の者に対しても、これに類する行為を行って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はならない。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セクシュアルハラスメント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①性的及び身体上の事柄に関する不必要な質問・発言</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性的な内容の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うわさの流布</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③食事・デート等への執拗な誘い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④不必要な身体への接触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わいせつ図画の閲覧、配付、掲示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⑥性的な言動により、他者の就業意欲を低下せしめ、能力の発揮を阻害する行為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交際・性的関係の強要</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性的な言動への抗議又は拒否等を行った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契約の解除その他の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不利益を与える行為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に不快感を与える性的な言動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妊娠したこと等を理由として嫌がらせ等をするもの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②妊娠したこと等を理由として契約の解除その他の不利益な取扱いを示唆するもの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③配慮の申出を阻害するもの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④配慮の申出をしたこと及び配慮を受けたことにより嫌がらせ等をするもの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⑤配慮の申出をしたこと及び配慮を受けたことを理由として契約の解除その他の不利益な取扱いを示唆するもの</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17" name="テキスト ボックス 16"/>
          <p:cNvSpPr txBox="1"/>
          <p:nvPr/>
        </p:nvSpPr>
        <p:spPr>
          <a:xfrm>
            <a:off x="684286" y="2379853"/>
            <a:ext cx="3506713" cy="2616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＜内規等により詳細について定めた別規定＞</a:t>
            </a:r>
          </a:p>
        </p:txBody>
      </p:sp>
      <p:sp>
        <p:nvSpPr>
          <p:cNvPr id="19" name="テキスト ボックス 18"/>
          <p:cNvSpPr txBox="1"/>
          <p:nvPr/>
        </p:nvSpPr>
        <p:spPr>
          <a:xfrm>
            <a:off x="684287" y="399637"/>
            <a:ext cx="504056" cy="461665"/>
          </a:xfrm>
          <a:prstGeom prst="rect">
            <a:avLst/>
          </a:prstGeom>
          <a:solidFill>
            <a:schemeClr val="tx2"/>
          </a:solid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ＤＦ特太ゴシック体" panose="020B0509000000000000" pitchFamily="49" charset="-128"/>
              <a:ea typeface="ＤＦ特太ゴシック体" panose="020B0509000000000000" pitchFamily="49" charset="-128"/>
              <a:cs typeface="+mn-cs"/>
            </a:endParaRPr>
          </a:p>
        </p:txBody>
      </p:sp>
    </p:spTree>
    <p:extLst>
      <p:ext uri="{BB962C8B-B14F-4D97-AF65-F5344CB8AC3E}">
        <p14:creationId xmlns:p14="http://schemas.microsoft.com/office/powerpoint/2010/main" val="2452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776406" y="87085"/>
            <a:ext cx="6362738" cy="8028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パワーハラスメント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殴打、足蹴りする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の身体的攻撃</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人格を否定するような</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言動</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精神的な攻撃</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集団で無視をし、就業場所で孤立させる等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の人間関係からの切り離し</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④明確な検収基準を示さずに嫌がらせのためにフリーランスの給付の受領を何度も拒み、やり直しを強要する等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の過大な要求</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⑤フリーランスに対して嫌がらせのために業務委託に係る契約上予定されていた業務や役割を与えない等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の過小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な要求</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⑥フリーランスの性的指向・性自認や病歴、不妊治療等の機微な個人情報について本人の了解を得ずに他の労</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働者に暴露する等の個の侵害</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第４条　次の各号に掲げる場合に応じ、当該各号に定める懲戒処分を行う。</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①第３条第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（⑦、⑧を除く。）、同条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、同条第４項（①を除く。） 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行為を行った場合</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から</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までに定めるけん責、減給、出勤停止又は降格</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②前号の行為が再度に及んだ場合、その情状が悪質と認められる場合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若しくは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第３条第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⑦、⑧又は第３条第</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４項①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の行為を行った場合</a:t>
            </a:r>
          </a:p>
          <a:p>
            <a:pPr marL="0" marR="0" lvl="0" indent="0" algn="l" defTabSz="1042990" rtl="0" eaLnBrk="1" fontAlgn="auto" latinLnBrk="0" hangingPunct="1">
              <a:lnSpc>
                <a:spcPct val="100000"/>
              </a:lnSpc>
              <a:spcBef>
                <a:spcPts val="0"/>
              </a:spcBef>
              <a:spcAft>
                <a:spcPts val="60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に定める懲戒解雇</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第５条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に関する相談窓口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について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本社</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及びフリーランスが就業する各事業場で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設けることとし、本社においては人事課長、各事業場においては庶務課長を相談窓口担当者とし、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その責任者は人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事部長とする。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人事部長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業務委託にあたっては、相談窓口担当者の名前と連絡先をフリーランスに対して周知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するように指示する（相談窓口担当者の人事異動等の都度、周知するよう指示することを含む。）とともに、相談窓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担当者に対する対応マニュアルの作成及び対応に必要な研修を行うものとする。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182563" marR="0" lvl="0" indent="-182563"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の被害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に限らず、</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当社と契約する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すべての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フリーランス及び従業員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ハラスメント及びパワーハラスメント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相談窓口の担当者に申し出ることができる。</a:t>
            </a:r>
          </a:p>
          <a:p>
            <a:pPr marL="180000" marR="0" lvl="0" indent="-18000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相談があった場合には、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対応マニュアルに沿い、相談窓口担当者は相談者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、行為者、必要に応じてその他の従業員等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からの事実確認の後、本社においては人事部長へ、各事業</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においては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当該事業場の長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へ報告する。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180000" marR="0" lvl="0" indent="-18000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前項の聴取を求められた従業員は、正当な理由なくこれを拒むことはできない。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対応マニュアルに沿い、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事業場の長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は人事部長に事実関係を報告し、人事部長は、問題解決のための措置とし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て、第４条による懲戒の他、行為者の異動等</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被害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の就業環境を改善するために必要な措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置を講じる。</a:t>
            </a:r>
            <a:endParaRPr kumimoji="1" lang="en-US" altLang="ja-JP" sz="3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b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b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６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相談及び苦情への対応に当たっては、関係者のプライバシーは保護されるとともに、相談をしたこと又は事実関</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係の確認に協力したこと等を理由として不利益な取扱いは行わない。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（再発防止の義務）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第６条　人事部長は、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事案が生じた時は、周知の再徹底及び研修の実施、事案発生の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原因の分析等、適切な再発防止策を講じなければならない。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第７条　性別役割分担意識に基づく言動は、セクシュアルハラスメントの発生の原因や要因になり得る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と、妊娠、出産及び配慮の申出に関する否定的な言動は、妊娠・出産等に関するハラスメントの発生の原因や背景となり得ることから、このような言動を行わないよう注意すること。また、業務委託におけるパワーハラスメントの発生の原因や背景には、フリーランスが取引の構造上弱い立場にあること等を背景として、通常の取引行為から逸脱した言動が行われやすい状況もあると考えられ、そうした状況を解消していくことが重要である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104299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附則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本規定は令和</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○年○月○日より実施</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する。</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9474E6B0-89E8-97B6-D78A-06893775C47E}"/>
              </a:ext>
            </a:extLst>
          </p:cNvPr>
          <p:cNvSpPr txBox="1"/>
          <p:nvPr/>
        </p:nvSpPr>
        <p:spPr>
          <a:xfrm>
            <a:off x="776406" y="8648880"/>
            <a:ext cx="6362738" cy="861774"/>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第５条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に関する相談窓口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について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、フリーランス専用の相談窓口（ＷＥＢフォーム</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により相談受付）を設け、相談対応は人事部門が対応することとし、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その責任者は人事部長とする。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人事部長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業務委託にあたっては、相談窓口をフリーランスに対して周知するように指示するとともに、窓口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担当者に対する対</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応マニュアルの作成及び対応に必要な研修を行うものとする。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F46E1D91-6FC0-6A5A-D599-FE977F17EC41}"/>
              </a:ext>
            </a:extLst>
          </p:cNvPr>
          <p:cNvSpPr/>
          <p:nvPr/>
        </p:nvSpPr>
        <p:spPr>
          <a:xfrm>
            <a:off x="776406" y="8358505"/>
            <a:ext cx="6362737" cy="257753"/>
          </a:xfrm>
          <a:prstGeom prst="rect">
            <a:avLst/>
          </a:prstGeom>
          <a:solidFill>
            <a:schemeClr val="tx2">
              <a:lumMod val="60000"/>
              <a:lumOff val="40000"/>
            </a:schemeClr>
          </a:solid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参考</a:t>
            </a:r>
            <a:r>
              <a:rPr kumimoji="1" lang="en-US" altLang="ja-JP"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本社においてフリーランス専用相談窓口を設ける場合の第５条第１項の規定例</a:t>
            </a:r>
          </a:p>
        </p:txBody>
      </p:sp>
    </p:spTree>
    <p:extLst>
      <p:ext uri="{BB962C8B-B14F-4D97-AF65-F5344CB8AC3E}">
        <p14:creationId xmlns:p14="http://schemas.microsoft.com/office/powerpoint/2010/main" val="1974524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74995" y="3830357"/>
            <a:ext cx="6336000" cy="6814446"/>
          </a:xfrm>
          <a:custGeom>
            <a:avLst/>
            <a:gdLst>
              <a:gd name="connsiteX0" fmla="*/ 0 w 6336704"/>
              <a:gd name="connsiteY0" fmla="*/ 0 h 6447919"/>
              <a:gd name="connsiteX1" fmla="*/ 6336704 w 6336704"/>
              <a:gd name="connsiteY1" fmla="*/ 0 h 6447919"/>
              <a:gd name="connsiteX2" fmla="*/ 6336704 w 6336704"/>
              <a:gd name="connsiteY2" fmla="*/ 6447919 h 6447919"/>
              <a:gd name="connsiteX3" fmla="*/ 0 w 6336704"/>
              <a:gd name="connsiteY3" fmla="*/ 6447919 h 6447919"/>
              <a:gd name="connsiteX4" fmla="*/ 0 w 6336704"/>
              <a:gd name="connsiteY4" fmla="*/ 0 h 6447919"/>
              <a:gd name="connsiteX0" fmla="*/ 0 w 6336704"/>
              <a:gd name="connsiteY0" fmla="*/ 0 h 6447919"/>
              <a:gd name="connsiteX1" fmla="*/ 6336704 w 6336704"/>
              <a:gd name="connsiteY1" fmla="*/ 0 h 6447919"/>
              <a:gd name="connsiteX2" fmla="*/ 6336704 w 6336704"/>
              <a:gd name="connsiteY2" fmla="*/ 6447919 h 6447919"/>
              <a:gd name="connsiteX3" fmla="*/ 10633 w 6336704"/>
              <a:gd name="connsiteY3" fmla="*/ 6267166 h 6447919"/>
              <a:gd name="connsiteX4" fmla="*/ 0 w 6336704"/>
              <a:gd name="connsiteY4" fmla="*/ 0 h 6447919"/>
              <a:gd name="connsiteX0" fmla="*/ 0 w 6336704"/>
              <a:gd name="connsiteY0" fmla="*/ 0 h 6299063"/>
              <a:gd name="connsiteX1" fmla="*/ 6336704 w 6336704"/>
              <a:gd name="connsiteY1" fmla="*/ 0 h 6299063"/>
              <a:gd name="connsiteX2" fmla="*/ 6336704 w 6336704"/>
              <a:gd name="connsiteY2" fmla="*/ 6299063 h 6299063"/>
              <a:gd name="connsiteX3" fmla="*/ 10633 w 6336704"/>
              <a:gd name="connsiteY3" fmla="*/ 6267166 h 6299063"/>
              <a:gd name="connsiteX4" fmla="*/ 0 w 6336704"/>
              <a:gd name="connsiteY4" fmla="*/ 0 h 6299063"/>
              <a:gd name="connsiteX0" fmla="*/ 0 w 6347337"/>
              <a:gd name="connsiteY0" fmla="*/ 0 h 6267166"/>
              <a:gd name="connsiteX1" fmla="*/ 6336704 w 6347337"/>
              <a:gd name="connsiteY1" fmla="*/ 0 h 6267166"/>
              <a:gd name="connsiteX2" fmla="*/ 6347337 w 6347337"/>
              <a:gd name="connsiteY2" fmla="*/ 6267165 h 6267166"/>
              <a:gd name="connsiteX3" fmla="*/ 10633 w 6347337"/>
              <a:gd name="connsiteY3" fmla="*/ 6267166 h 6267166"/>
              <a:gd name="connsiteX4" fmla="*/ 0 w 6347337"/>
              <a:gd name="connsiteY4" fmla="*/ 0 h 6267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7337" h="6267166">
                <a:moveTo>
                  <a:pt x="0" y="0"/>
                </a:moveTo>
                <a:lnTo>
                  <a:pt x="6336704" y="0"/>
                </a:lnTo>
                <a:cubicBezTo>
                  <a:pt x="6340248" y="2089055"/>
                  <a:pt x="6343793" y="4178110"/>
                  <a:pt x="6347337" y="6267165"/>
                </a:cubicBezTo>
                <a:lnTo>
                  <a:pt x="10633" y="6267166"/>
                </a:lnTo>
                <a:cubicBezTo>
                  <a:pt x="7089" y="4178111"/>
                  <a:pt x="3544" y="2089055"/>
                  <a:pt x="0" y="0"/>
                </a:cubicBezTo>
                <a:close/>
              </a:path>
            </a:pathLst>
          </a:custGeom>
          <a:noFill/>
          <a:ln>
            <a:solidFill>
              <a:srgbClr val="000000"/>
            </a:solidFill>
          </a:ln>
        </p:spPr>
        <p:txBody>
          <a:bodyPr wrap="square" rtlCol="0">
            <a:noAutofit/>
          </a:bodyPr>
          <a:lstStyle/>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○年○月○日</a:t>
            </a:r>
          </a:p>
          <a:p>
            <a:pPr marL="0" marR="0" lvl="0" indent="0" algn="ctr" defTabSz="104299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フリーランスに対する</a:t>
            </a:r>
            <a:r>
              <a:rPr kumimoji="1" lang="ja-JP"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ハラスメントは許しません！！</a:t>
            </a:r>
            <a:endParaRPr kumimoji="1" lang="en-US"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株式会社○○○　代表取締役社長○○○</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人としての尊厳を不当に傷つける社会的に許されない行為</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職場におけるハラスメントと同様に、取引の相手方であるフリーランスに対するハラスメントについても、そのフ リー</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の能力の有効な発揮を妨げ、また、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にとっても職場秩序や業務の遂行を阻害し、社会的評価に影響を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与える問題です。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取引の相手方であるフリーランスに対する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下記のハラスメント行為を許しません。</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また、業務委託を発注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するために契約交渉中であるフリーランスに対しても、これに類する行為を行ってはなりません。中でも、フリーラン</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スとの契約を担当する者やフリーランスと連携して業務を行う者は特に注意しましょう。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なお、以下のパワーハラスメントについては、行為者とフリーランスとの関係性を個別に記載していませんが、優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越的な関係を背景として行われたものであることが前提となるものです。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「就業規則第○条①他人に不快な思いをさせ、会社の秩序、風紀を乱す行為」とは、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性的な冗談、からかい、質問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わいせつ図画の閲覧、配付、掲示</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その他、他人に不快感を与える性的な言動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④妊娠したこと、出産したこと、妊娠又は出産に起因する症状により業務委託に係る業務を行えないこと若しく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は行えなかったこと又は当該業務の能率が低下したこと（以下「妊娠したこと等」という。）を理由として嫌がら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⑤妊娠又は出産に関し特定受託事業者に係る取引の適正化等に関する法律（以下「法」という。）第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項又は第２項の規定による配慮の申出（以下「配慮の申出」という。）を阻害するもの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⑥配慮の申出をしたこと又は法第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条第１項若しくは第２項の規定による配慮を受けたこと（以下「配慮を受け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たこと」という。）により嫌がらせ等をするもの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隔離・仲間外し・無視等人間関係からの切り離しを行うこと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私的なことに過度に立ち入ること</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「就業規則第○条②他人の人権を侵害したり、業務を妨害したり、退職を強要する行為」とは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性的な噂の流布</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⑩</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身体への不必要な接触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⑪性的な言動により、他者の就業意欲を低下せしめ、能力の発揮を阻害する行為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⑫妊娠したこと等を理由として契約の解除その他の不利益な取扱いを示唆するもの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⑬配慮の申出をしたこと及び配慮を受けたことを理由として契約の解除その他の不利益な取扱いを示唆する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⑭業務委託契約</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上明らかに不要なことや遂行不可能なことの強制、仕事の妨害を行うこと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合理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的な理由なく契約内容と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かけ離れた程度の低い仕事を命じることや仕事を与えないこと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grpSp>
        <p:nvGrpSpPr>
          <p:cNvPr id="6" name="グループ化 5"/>
          <p:cNvGrpSpPr/>
          <p:nvPr/>
        </p:nvGrpSpPr>
        <p:grpSpPr>
          <a:xfrm>
            <a:off x="711299" y="48597"/>
            <a:ext cx="6408374" cy="3731649"/>
            <a:chOff x="810307" y="198097"/>
            <a:chExt cx="6408374" cy="3731649"/>
          </a:xfrm>
        </p:grpSpPr>
        <p:grpSp>
          <p:nvGrpSpPr>
            <p:cNvPr id="7" name="グループ化 6"/>
            <p:cNvGrpSpPr/>
            <p:nvPr/>
          </p:nvGrpSpPr>
          <p:grpSpPr>
            <a:xfrm>
              <a:off x="810307" y="198097"/>
              <a:ext cx="6408374" cy="646331"/>
              <a:chOff x="665943" y="2951531"/>
              <a:chExt cx="6408374" cy="646331"/>
            </a:xfrm>
          </p:grpSpPr>
          <p:sp>
            <p:nvSpPr>
              <p:cNvPr id="11" name="正方形/長方形 10"/>
              <p:cNvSpPr/>
              <p:nvPr/>
            </p:nvSpPr>
            <p:spPr>
              <a:xfrm>
                <a:off x="665943" y="2951531"/>
                <a:ext cx="72374" cy="5541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正方形/長方形 11"/>
              <p:cNvSpPr/>
              <p:nvPr/>
            </p:nvSpPr>
            <p:spPr>
              <a:xfrm>
                <a:off x="738317" y="2966460"/>
                <a:ext cx="6336000" cy="54887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800996" y="2951531"/>
                <a:ext cx="6230660" cy="646331"/>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例２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就業規則において業務委託におけるハラスメント行為が行われた場合の対処方針・内容等が読み込めるものとなっており、就業規則で明記されていない事項を新たにリーフレット等で周知する例</a:t>
                </a:r>
              </a:p>
            </p:txBody>
          </p:sp>
        </p:grpSp>
        <p:sp>
          <p:nvSpPr>
            <p:cNvPr id="8" name="テキスト ボックス 7"/>
            <p:cNvSpPr txBox="1"/>
            <p:nvPr/>
          </p:nvSpPr>
          <p:spPr>
            <a:xfrm>
              <a:off x="846311" y="1473322"/>
              <a:ext cx="6336000" cy="972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第○章　服務規律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第○条　従業員は、次のような行為を行ってはならない。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①　他人に不快な思いをさせ、会社の秩序、風紀を乱す行為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②　他人の人権を侵害したり、業務を妨害したり、退職を強要する行為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③　暴行、脅迫、傷害、賭博又はこれに類する行為及び恥辱等の行為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④～⑥　略</a:t>
              </a:r>
            </a:p>
          </p:txBody>
        </p:sp>
        <p:sp>
          <p:nvSpPr>
            <p:cNvPr id="9" name="テキスト ボックス 8"/>
            <p:cNvSpPr txBox="1"/>
            <p:nvPr/>
          </p:nvSpPr>
          <p:spPr>
            <a:xfrm>
              <a:off x="810307" y="776833"/>
              <a:ext cx="6399696" cy="738664"/>
            </a:xfrm>
            <a:prstGeom prst="rect">
              <a:avLst/>
            </a:prstGeom>
            <a:noFill/>
          </p:spPr>
          <p:txBody>
            <a:bodyPr wrap="square" rtlCol="0">
              <a:spAutoFit/>
            </a:bodyPr>
            <a:lstStyle/>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就業規則の懲戒規定が定められており、その中で</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に該当するような行為が行われた場合の対処方針・内容</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がすでに読み込めるものとなっている場合には、</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が適用の対象となることをパンフレット、</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リーフレット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、社内報、社内ホームページ</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で周知することで措置を講じたことになります。</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856135" y="2489746"/>
              <a:ext cx="6336000" cy="1440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第△章　懲戒</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（懲戒の事由）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第△条　従業員が次のいずれかに該当するときは、</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情状に</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より、</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けん責、減給</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出勤停止</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又は降格とする</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①～⑤　略</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⑥</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第○条（服務規律）①又は②により風紀を乱したとき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　従業員が次のいずれかに該当するときは、</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その情状により、諭旨解雇又は</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懲戒解雇とする。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①～⑩　略</a:t>
              </a:r>
            </a:p>
            <a:p>
              <a:pPr marL="180975" marR="0" lvl="0" indent="-1809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⑪　前項⑥により数回にわたり懲戒を受けたにもかかわらず改善の見込みがない場合、又は第○条（服務規律）</a:t>
              </a:r>
              <a:endParaRPr kumimoji="1" lang="en-US"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975" marR="0" lvl="0" indent="-180975"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③により風紀を乱したとき。</a:t>
              </a:r>
              <a:endPar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pSp>
    </p:spTree>
    <p:extLst>
      <p:ext uri="{BB962C8B-B14F-4D97-AF65-F5344CB8AC3E}">
        <p14:creationId xmlns:p14="http://schemas.microsoft.com/office/powerpoint/2010/main" val="21627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706846" y="93596"/>
            <a:ext cx="6336000" cy="9180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「就業規則第○条③暴行、脅迫、傷害、賭博又はこれに類する行為及び恥辱等の行為」とは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交際、性的な関係の強要</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性的な言動に対して拒否等を行った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に対する不利益取扱い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⑱</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等身体的な攻撃を行うこと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⑲</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脅迫・名誉毀損・侮辱・ひどい暴言</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・執拗な嫌がらせ</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等精神的な攻撃を行うこと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この方針</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におけるハラスメントの行為者となりうるの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は、正社員、派遣社員、パート・アルバイト等当社において働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いている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全て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lang="en-US" altLang="ja-JP" sz="1000" dirty="0">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セクシュアルハラスメントについては、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当社の従業員のみならず、</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顧客、取引先の社員の方等が行為者になり得</a:t>
            </a:r>
            <a:r>
              <a:rPr lang="ja-JP" altLang="en-US" sz="1000" dirty="0">
                <a:latin typeface="ＭＳ Ｐゴシック" panose="020B0600070205080204" pitchFamily="50" charset="-128"/>
                <a:ea typeface="ＭＳ Ｐゴシック" panose="020B0600070205080204" pitchFamily="50" charset="-128"/>
              </a:rPr>
              <a:t>　</a:t>
            </a:r>
            <a:r>
              <a:rPr lang="en-US" altLang="ja-JP" sz="1000" dirty="0">
                <a:latin typeface="ＭＳ Ｐゴシック" panose="020B0600070205080204" pitchFamily="50" charset="-128"/>
                <a:ea typeface="ＭＳ Ｐゴシック" panose="020B0600070205080204" pitchFamily="50" charset="-128"/>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るものであり、異性に対する行為だけでなく、同性に対する行為も対象となります。また、被害者の性的指向又は性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自認にかかわらず、性的な言動であればセクシュアルハラスメントに該当します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なお、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妊娠・出産等に関するハラスメントについては、妊娠・出産等をした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配慮の申出をするフ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リーランスに対する言動が該当し得ます。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性別役割分担意識に基づく言動は、セクシュアルハラスメントの発生の原因や背景となることがあり</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a:t>
            </a:r>
            <a:endParaRPr lang="en-US" altLang="ja-JP" sz="1000" dirty="0">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に関する否定的な言動は、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の発生の原因や背景にな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ることがあります。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このような言動を行わないよう注意しましょう。</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また、</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パワーハラスメントの発生の原因や背景には、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ンス</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が取引の構造上弱い立場にあること等を背景として、通常の取引行為から逸脱した言動が行われやす</a:t>
            </a:r>
            <a:endParaRPr kumimoji="1"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 い状況もあると考えられますので、そうした状況を解消していくことが重要です。</a:t>
            </a:r>
            <a:endParaRPr kumimoji="1"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相手の立場に立って、普段の言動を振り返り、ハラスメントのない、快適な職場を作っていきましょう。</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がハラスメントを行った場合、就業規則第△条「懲戒の事由」第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項に当たることとなり、処分され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ることがあります。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その場合、次の要素を総合的に判断し、処分を決定します。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行為の具体的態様（時間・場所・内容・程度）</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　当事者同士の関係（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フリーランスに委託する業務上の立場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　被害者の対応（告訴等）・心情等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相談窓口</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に関する相談（苦情を含む）窓口担当者は次の者です。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業務委託にあたっては、こ</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の窓口をフリーランスに対して周知してください。また、フリーランスに対するハラスメントを把握した場合は、窓口担</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当者に情報提供するようお願いします。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○○課　○○○（メールアドレス○○○）（女性）</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△△課　△△△（メールアドレス△△△）（男性）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電話番号：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当社は、対応にあたっては、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実際に</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ハラスメントが起こっている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場合だけでなく、</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可能性がある場合や放置す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れば就業環境が悪化するおそれがある場合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に当たるかどうか微妙な場合も含め、広く相談に対応し、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事案に対処します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相談には公平に、プライバシーを守って対応しますので</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安心して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情報提供して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ください。</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６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情報提供者</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はもちろん、事実関係の確認</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に協力した方に不利益な取扱いは行いません。</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7"/>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当社としては、相談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を受けた場合には、事実関係を迅速かつ正確に確認し、事実が確認できた場合には、被害</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者に対する配慮のための措置及び行為者に対する措置を講じます。また、再発防止策を講じる等適切に対処しま</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8"/>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法第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条では、フリーランスが妊娠、出産若しくは育児又は介護と両立しつつ業務に従事することができるよう、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その者の状況に応じた必要な配慮をしなければならないとされており、当社は、フリーランスからの配慮の申出につ</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いて、配慮を申し出る際の窓口担当者を決めることとします。フリーランスに業務委託を行う部署においては、申出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窓口担当者を定めてフリーランスに伝達する等、手続を整備するとともに、妊娠、出産若しくは育児又は介護に否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定的な言動が頻繁に行われるといった配慮の申出を行いにくい状況がある場合にはそれを解消するための取組を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行うこと等のこうした事情への理解促進に努めましょう。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９</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防止研修・講習</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を実施する際は、積極的に参加してください</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管理者におかれては、</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フリーランスとの契約を担当する者や委託業務に携わる者は特に、この研修を積極的に受講するよう、促すようお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願いします。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77252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42986" y="6858225"/>
            <a:ext cx="6336000" cy="3785652"/>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懲戒事由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社員が次の各号のいずれかに該当する場合には、その情状により、けん責、減給、出勤停止又は懲戒解雇に処す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不正不義の行為をなし、従業員としての体面を汚したとき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法令、就業規則、服務規定その他会社の諸規定に違反するとき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他人に対して明らかに達成が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不可能</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な職務を一方的に与える、業務に必要のないことを強制的に行わせる行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為を行ったとき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他人に対して不法に辞職を強要しあるいはこれを教唆、扇動又は暴行脅迫を加え、若しくはその業務を妨害し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著しく風紀秩序を乱し、又は乱すおそれのあるとき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その他前各号に準ずる不適切な行為を行ったとき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　社員がセクシュアルハラスメント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、妊娠・出産・育児休業等に関するハラスメント及び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パワーハラスメントを行った場合、前項①～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の各号に照らし、次の要素を総合的に判断した上で、処分を決定する。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職場か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否か</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・内容・程度）</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当事者同士の関係（職位等）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被害者の対応（告訴等）・心情等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社員が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フリーランスに対し、業務委託における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、妊娠・出産・配慮の申出等に関するハラ</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パワーハラスメントを行った場合、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の各号に照らし、次の要素を総合的に判断した上で、処分を決定する。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業務を遂行する場所や場面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か否か</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・内容・程度）</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当事者同士の関係（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契約担当や検査担当などフリーランスに委託する業務上の立場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被害者の対応（告訴等）・心情等</a:t>
            </a:r>
          </a:p>
        </p:txBody>
      </p:sp>
      <p:grpSp>
        <p:nvGrpSpPr>
          <p:cNvPr id="4" name="グループ化 3"/>
          <p:cNvGrpSpPr/>
          <p:nvPr/>
        </p:nvGrpSpPr>
        <p:grpSpPr>
          <a:xfrm>
            <a:off x="641207" y="5794516"/>
            <a:ext cx="6438022" cy="478406"/>
            <a:chOff x="653925" y="3114841"/>
            <a:chExt cx="6438022" cy="478406"/>
          </a:xfrm>
        </p:grpSpPr>
        <p:sp>
          <p:nvSpPr>
            <p:cNvPr id="5" name="正方形/長方形 4"/>
            <p:cNvSpPr/>
            <p:nvPr/>
          </p:nvSpPr>
          <p:spPr>
            <a:xfrm>
              <a:off x="653925" y="3131582"/>
              <a:ext cx="102021" cy="4449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755947" y="3114841"/>
              <a:ext cx="6336000" cy="46166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756295" y="3131582"/>
              <a:ext cx="5904656" cy="461665"/>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例４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就業規則に定められている懲戒について、業務委託におけるハラスメントをした場合の</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処分にあたっての判断要素を記載した懲戒規定の例</a:t>
              </a:r>
            </a:p>
          </p:txBody>
        </p:sp>
      </p:grpSp>
      <p:sp>
        <p:nvSpPr>
          <p:cNvPr id="8" name="テキスト ボックス 7"/>
          <p:cNvSpPr txBox="1"/>
          <p:nvPr/>
        </p:nvSpPr>
        <p:spPr>
          <a:xfrm>
            <a:off x="679533" y="6233550"/>
            <a:ext cx="6399696" cy="707886"/>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懲戒</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事由に</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も含まれること</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及び</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懲戒処分にあたっての判断要素を明らかにし、これをパンフレット</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で周知することで措置を講じたことになります。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なお、判断要素については、下記の例の他、犯罪性の有無、反復・継続性、</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行為</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者の改悛の程度</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が考えられます。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8"/>
          <p:cNvGrpSpPr/>
          <p:nvPr/>
        </p:nvGrpSpPr>
        <p:grpSpPr>
          <a:xfrm>
            <a:off x="558903" y="0"/>
            <a:ext cx="6438281" cy="500972"/>
            <a:chOff x="705838" y="3111539"/>
            <a:chExt cx="6438281" cy="255449"/>
          </a:xfrm>
        </p:grpSpPr>
        <p:sp>
          <p:nvSpPr>
            <p:cNvPr id="10" name="正方形/長方形 9"/>
            <p:cNvSpPr/>
            <p:nvPr/>
          </p:nvSpPr>
          <p:spPr>
            <a:xfrm>
              <a:off x="705838" y="3111539"/>
              <a:ext cx="102281" cy="2397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10"/>
            <p:cNvSpPr/>
            <p:nvPr/>
          </p:nvSpPr>
          <p:spPr>
            <a:xfrm>
              <a:off x="808119" y="3131583"/>
              <a:ext cx="6336000" cy="21971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テキスト ボックス 11"/>
            <p:cNvSpPr txBox="1"/>
            <p:nvPr/>
          </p:nvSpPr>
          <p:spPr>
            <a:xfrm>
              <a:off x="756294" y="3131582"/>
              <a:ext cx="6335999" cy="235406"/>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例３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就業規則に定められている懲戒について、業務委託におけるハラスメントがどのような処分に相当するかを記載した規定の例</a:t>
              </a:r>
            </a:p>
          </p:txBody>
        </p:sp>
      </p:grpSp>
      <p:sp>
        <p:nvSpPr>
          <p:cNvPr id="13" name="テキスト ボックス 12"/>
          <p:cNvSpPr txBox="1"/>
          <p:nvPr/>
        </p:nvSpPr>
        <p:spPr>
          <a:xfrm>
            <a:off x="592790" y="471019"/>
            <a:ext cx="6399696" cy="4001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就業規則の懲戒の事由に、</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具体的な</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ハラスメントの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言動を列挙した上で、それらを懲戒の種類と対応させる形で定めています。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656486" y="808239"/>
            <a:ext cx="6336000" cy="4932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懲戒の種類）</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懲戒は次の区分により行う。</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けん責　始末書をとり将来を戒める。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　減給　将来を戒め、賃金を減額する。ただし、１回の額が平均賃金の１日分の半額とし、総額が</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箇月の給与総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額の</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10</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分の１を限度とする。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　出勤停止　７日を限度として、出勤を停止し、その間の賃金は支給しない。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　降格　職位を解任若しくは下位等級へ降格する。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　懲戒解雇　即時に解雇する。ただし、所轄労働基準監督署長の認定を受けたときは、第○条に定める解雇予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告手当を支給しない。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（懲戒の事由）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次のいずれかに該当するときは、その情状により、けん責又は減給に処する。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性的な言動によ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りフリーランスの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就業環境を害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した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等に関する言動により</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境を害したとき。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優越的な関係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を背景とした言動であって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必要かつ相当な範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囲を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超え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たものにより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就業環境を害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した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とき。</a:t>
            </a: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　次のいずれかに該当するときは、その情状により、減給又は出勤停止に処する。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前項の行為が再度に及んだ者又はその情状が悪質と認められたとき。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②～⑥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　フリーランスに委託する業務に関し、性的な言動に対するフリーランスの対応により業務委託の条件について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不利益を与えたとき。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⑧　フリーランスに委託する業務に関し、フリーランスの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契約の解除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不利益な取扱いを示唆したとき。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　次のいずれかに該当するときは、その情状により、諭旨解雇又は懲戒解雇とする。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前項の行為が再度に及んだ者又はその情状が悪質と認められたとき。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②～⑥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フリーランスに委託する業務に関し、自らの立場を利用して交際を強要したり、性的な関係を強要したとき。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等身体的な攻撃を行ったとき。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51912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558279" y="81835"/>
            <a:ext cx="6444704" cy="288000"/>
            <a:chOff x="647947" y="3131582"/>
            <a:chExt cx="6444704" cy="288000"/>
          </a:xfrm>
        </p:grpSpPr>
        <p:sp>
          <p:nvSpPr>
            <p:cNvPr id="8" name="正方形/長方形 7"/>
            <p:cNvSpPr/>
            <p:nvPr/>
          </p:nvSpPr>
          <p:spPr>
            <a:xfrm>
              <a:off x="647947" y="3131582"/>
              <a:ext cx="108000"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正方形/長方形 8"/>
            <p:cNvSpPr/>
            <p:nvPr/>
          </p:nvSpPr>
          <p:spPr>
            <a:xfrm>
              <a:off x="756651" y="3131582"/>
              <a:ext cx="6336000" cy="28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a:xfrm>
              <a:off x="756295" y="3131582"/>
              <a:ext cx="5904656" cy="276999"/>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例５　フリーランスに対して相談窓口を周知する際の内容例</a:t>
              </a:r>
              <a:endParaRPr kumimoji="1" lang="ja-JP" altLang="en-US" sz="1200" b="0" i="0" u="none" strike="noStrike" kern="1200" cap="none" spc="0" normalizeH="0" baseline="0" noProof="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 name="テキスト ボックス 13">
            <a:extLst>
              <a:ext uri="{FF2B5EF4-FFF2-40B4-BE49-F238E27FC236}">
                <a16:creationId xmlns:a16="http://schemas.microsoft.com/office/drawing/2014/main" id="{63205C62-AAE8-3F44-AD39-4EE2D2583CB8}"/>
              </a:ext>
            </a:extLst>
          </p:cNvPr>
          <p:cNvSpPr txBox="1"/>
          <p:nvPr/>
        </p:nvSpPr>
        <p:spPr>
          <a:xfrm>
            <a:off x="664238" y="2698763"/>
            <a:ext cx="6127439" cy="1384995"/>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相談窓口担当者：○○課　▽▽▽▽</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（メールアドレス○○○）（女性）</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メールアドレス○○○）（</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男性</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電話番号：</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xxx-</a:t>
            </a:r>
            <a:r>
              <a:rPr kumimoji="1" lang="en-US" altLang="ja-JP" sz="1050" b="0" i="0" u="none" strike="noStrike" kern="1200" cap="none" spc="0" normalizeH="0" baseline="0" noProof="0" dirty="0" err="1">
                <a:ln>
                  <a:noFill/>
                </a:ln>
                <a:solidFill>
                  <a:prstClr val="black"/>
                </a:solidFill>
                <a:effectLst/>
                <a:uLnTx/>
                <a:uFillTx/>
                <a:latin typeface="メイリオ"/>
                <a:ea typeface="メイリオ"/>
                <a:cs typeface="+mn-cs"/>
              </a:rPr>
              <a:t>xxxx</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en-US" altLang="ja-JP" sz="1050" b="0" i="0" u="none" strike="noStrike" kern="1200" cap="none" spc="0" normalizeH="0" baseline="0" noProof="0" dirty="0" err="1">
                <a:ln>
                  <a:noFill/>
                </a:ln>
                <a:solidFill>
                  <a:prstClr val="black"/>
                </a:solidFill>
                <a:effectLst/>
                <a:uLnTx/>
                <a:uFillTx/>
                <a:latin typeface="メイリオ"/>
                <a:ea typeface="メイリオ"/>
                <a:cs typeface="+mn-cs"/>
              </a:rPr>
              <a:t>xxxx</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3" name="テキスト ボックス 22">
            <a:extLst>
              <a:ext uri="{FF2B5EF4-FFF2-40B4-BE49-F238E27FC236}">
                <a16:creationId xmlns:a16="http://schemas.microsoft.com/office/drawing/2014/main" id="{21C3935B-BF97-87EB-9938-EF0205C8371C}"/>
              </a:ext>
            </a:extLst>
          </p:cNvPr>
          <p:cNvSpPr txBox="1"/>
          <p:nvPr/>
        </p:nvSpPr>
        <p:spPr>
          <a:xfrm>
            <a:off x="635135" y="539373"/>
            <a:ext cx="6399696" cy="170816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特定業務委託事業者は、業務委託におけるハラスメント防止のための措置を講ずるにあたって、自社の労働者に対する周知・啓発だけではなく、</a:t>
            </a:r>
            <a:r>
              <a:rPr kumimoji="1" lang="ja-JP" altLang="en-US" sz="105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特定受託業務従事者に対して、相談窓口を確実に周知することが必要</a:t>
            </a: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その際、「相談者・行為者等のプライバシーを保護するために必要な措置を講じ、労働者及び特定受託業務従事者に周知すること」及び「相談したこと、事実関係の確認に協力したこと、都道府県労働局に申出をしたことを理由として、契約の解除その他の不利益な取扱いをされない旨を定め、特定受託業務従事者に周知・啓発すること」についても、あわせて対応してください。</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相談窓口の周知の内容は以下のような例が考えられ、伝達する方法としては、</a:t>
            </a:r>
            <a:r>
              <a:rPr kumimoji="1" lang="ja-JP" altLang="en-US" sz="1050" b="0" i="0" u="none" strike="noStrike" kern="1200" cap="none" spc="0" normalizeH="0" baseline="0" noProof="0" dirty="0">
                <a:ln>
                  <a:noFill/>
                </a:ln>
                <a:effectLst/>
                <a:uLnTx/>
                <a:uFillTx/>
                <a:latin typeface="メイリオ"/>
                <a:ea typeface="メイリオ"/>
                <a:cs typeface="メイリオ" panose="020B0604030504040204" pitchFamily="50" charset="-128"/>
              </a:rPr>
              <a:t>業務委託契約に係る書面やメール、</a:t>
            </a: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特定受託業務従事者が定期的に閲覧するイントラネット等において記載・掲載する方法が考えられます。</a:t>
            </a:r>
          </a:p>
        </p:txBody>
      </p:sp>
      <p:sp>
        <p:nvSpPr>
          <p:cNvPr id="57" name="テキスト ボックス 56">
            <a:extLst>
              <a:ext uri="{FF2B5EF4-FFF2-40B4-BE49-F238E27FC236}">
                <a16:creationId xmlns:a16="http://schemas.microsoft.com/office/drawing/2014/main" id="{3DD9D575-62CF-EFDA-19AF-AB432196E480}"/>
              </a:ext>
            </a:extLst>
          </p:cNvPr>
          <p:cNvSpPr txBox="1"/>
          <p:nvPr/>
        </p:nvSpPr>
        <p:spPr>
          <a:xfrm>
            <a:off x="469302" y="2476529"/>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相談窓口担当者を周知する例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
        <p:nvSpPr>
          <p:cNvPr id="85" name="テキスト ボックス 84">
            <a:extLst>
              <a:ext uri="{FF2B5EF4-FFF2-40B4-BE49-F238E27FC236}">
                <a16:creationId xmlns:a16="http://schemas.microsoft.com/office/drawing/2014/main" id="{44B2F94B-F4E4-1D55-1270-3AFBD0EFFE06}"/>
              </a:ext>
            </a:extLst>
          </p:cNvPr>
          <p:cNvSpPr txBox="1"/>
          <p:nvPr/>
        </p:nvSpPr>
        <p:spPr>
          <a:xfrm>
            <a:off x="664238" y="4595210"/>
            <a:ext cx="6127439" cy="2192908"/>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＜フリーランス専用相談窓口＞</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フリーランスの方が業務上のトラブルを御相談していただける窓口になります。業務委託におけるハラスメントに関する相談も受け付けています。</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以下の相談フォームより必要事項を記入いただくようお願いします。</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ＵＲＬ：●●●●●●●●●●●●</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フォームは</a:t>
            </a:r>
            <a:r>
              <a:rPr kumimoji="1" lang="en-US" altLang="ja-JP" sz="1050" b="0" i="0" u="none" strike="noStrike" kern="1200" cap="none" spc="0" normalizeH="0" baseline="0" noProof="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時間受け付けており、相談フォームが正常に送信された場合、自動応答メールが届きますのでご確認ください。記入いただいた内容を担当者が確認し、ご連絡差し上げます。</a:t>
            </a:r>
            <a:endParaRPr kumimoji="1" lang="en-US" altLang="ja-JP" sz="1050" b="0" i="0" u="none" strike="noStrike" kern="1200" cap="none" spc="0" normalizeH="0" baseline="0" noProof="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なお、当社においては、業務委託におけるハラスメントに関して</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86" name="テキスト ボックス 85">
            <a:extLst>
              <a:ext uri="{FF2B5EF4-FFF2-40B4-BE49-F238E27FC236}">
                <a16:creationId xmlns:a16="http://schemas.microsoft.com/office/drawing/2014/main" id="{8FBCEF66-294E-E142-E62C-71621074F8C0}"/>
              </a:ext>
            </a:extLst>
          </p:cNvPr>
          <p:cNvSpPr txBox="1"/>
          <p:nvPr/>
        </p:nvSpPr>
        <p:spPr>
          <a:xfrm>
            <a:off x="469302" y="4372976"/>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相談窓口（制度）を周知する例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
        <p:nvSpPr>
          <p:cNvPr id="95" name="テキスト ボックス 94">
            <a:extLst>
              <a:ext uri="{FF2B5EF4-FFF2-40B4-BE49-F238E27FC236}">
                <a16:creationId xmlns:a16="http://schemas.microsoft.com/office/drawing/2014/main" id="{A7EE8BD5-85D9-81E8-E3E9-8853BEF11215}"/>
              </a:ext>
            </a:extLst>
          </p:cNvPr>
          <p:cNvSpPr txBox="1"/>
          <p:nvPr/>
        </p:nvSpPr>
        <p:spPr>
          <a:xfrm>
            <a:off x="664238" y="7151255"/>
            <a:ext cx="6127439" cy="2677656"/>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業務委託におけるハラスメントの相談は、以下の窓口にご連絡ください。</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なお、当社においては、業務委託におけるハラスメントに関する</a:t>
            </a:r>
            <a:r>
              <a:rPr kumimoji="1" lang="ja-JP" altLang="en-US" sz="1050" b="0" i="0" u="none" strike="noStrike" kern="1200" cap="none" spc="0" normalizeH="0" baseline="0" noProof="0" dirty="0">
                <a:ln>
                  <a:noFill/>
                </a:ln>
                <a:effectLst/>
                <a:uLnTx/>
                <a:uFillTx/>
                <a:latin typeface="メイリオ"/>
                <a:ea typeface="メイリオ"/>
                <a:cs typeface="メイリオ" panose="020B0604030504040204" pitchFamily="50" charset="-128"/>
              </a:rPr>
              <a:t>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○サポート相談窓口（運営事業者：○○○○ （当社委託））</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＜対応時間＞</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電話：月～金　午前９時～午後７時、土日祝日　午前９時～午後３時</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ＷＥＢ：</a:t>
            </a:r>
            <a:r>
              <a:rPr kumimoji="1" lang="en-US" altLang="ja-JP" sz="1050" b="0" i="0" u="none" strike="noStrike" kern="1200" cap="none" spc="0" normalizeH="0" baseline="0" noProof="0" dirty="0">
                <a:ln>
                  <a:noFill/>
                </a:ln>
                <a:effectLst/>
                <a:uLnTx/>
                <a:uFillTx/>
                <a:latin typeface="メイリオ"/>
                <a:ea typeface="メイリオ"/>
                <a:cs typeface="+mn-cs"/>
              </a:rPr>
              <a:t>24</a:t>
            </a:r>
            <a:r>
              <a:rPr kumimoji="1" lang="ja-JP" altLang="en-US" sz="1050" b="0" i="0" u="none" strike="noStrike" kern="1200" cap="none" spc="0" normalizeH="0" baseline="0" noProof="0" dirty="0">
                <a:ln>
                  <a:noFill/>
                </a:ln>
                <a:effectLst/>
                <a:uLnTx/>
                <a:uFillTx/>
                <a:latin typeface="メイリオ"/>
                <a:ea typeface="メイリオ"/>
                <a:cs typeface="+mn-cs"/>
              </a:rPr>
              <a:t>時間</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＜受付方法＞</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電話番号：</a:t>
            </a:r>
            <a:r>
              <a:rPr kumimoji="1" lang="en-US" altLang="ja-JP" sz="1050" b="0" i="0" u="none" strike="noStrike" kern="1200" cap="none" spc="0" normalizeH="0" baseline="0" noProof="0" dirty="0">
                <a:ln>
                  <a:noFill/>
                </a:ln>
                <a:effectLst/>
                <a:uLnTx/>
                <a:uFillTx/>
                <a:latin typeface="メイリオ"/>
                <a:ea typeface="メイリオ"/>
                <a:cs typeface="+mn-cs"/>
              </a:rPr>
              <a:t>xxx-</a:t>
            </a:r>
            <a:r>
              <a:rPr kumimoji="1" lang="en-US" altLang="ja-JP" sz="1050" b="0" i="0" u="none" strike="noStrike" kern="1200" cap="none" spc="0" normalizeH="0" baseline="0" noProof="0" dirty="0" err="1">
                <a:ln>
                  <a:noFill/>
                </a:ln>
                <a:effectLst/>
                <a:uLnTx/>
                <a:uFillTx/>
                <a:latin typeface="メイリオ"/>
                <a:ea typeface="メイリオ"/>
                <a:cs typeface="+mn-cs"/>
              </a:rPr>
              <a:t>xxxx</a:t>
            </a: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en-US" altLang="ja-JP" sz="1050" b="0" i="0" u="none" strike="noStrike" kern="1200" cap="none" spc="0" normalizeH="0" baseline="0" noProof="0" dirty="0" err="1">
                <a:ln>
                  <a:noFill/>
                </a:ln>
                <a:effectLst/>
                <a:uLnTx/>
                <a:uFillTx/>
                <a:latin typeface="メイリオ"/>
                <a:ea typeface="メイリオ"/>
                <a:cs typeface="+mn-cs"/>
              </a:rPr>
              <a:t>xxxx</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ＷＥＢ：●●●●●●●●●●●●</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匿名での相談も可能です。</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お電話かＷＥＢでご相談いただき、必要に応じて対面での面談を設定します。</a:t>
            </a:r>
            <a:endParaRPr kumimoji="1" lang="en-US" altLang="ja-JP" sz="1050" b="0" i="0" u="none" strike="noStrike" kern="1200" cap="none" spc="0" normalizeH="0" baseline="0" noProof="0" dirty="0">
              <a:ln>
                <a:noFill/>
              </a:ln>
              <a:effectLst/>
              <a:uLnTx/>
              <a:uFillTx/>
              <a:latin typeface="メイリオ"/>
              <a:ea typeface="メイリオ"/>
              <a:cs typeface="+mn-cs"/>
            </a:endParaRPr>
          </a:p>
        </p:txBody>
      </p:sp>
      <p:sp>
        <p:nvSpPr>
          <p:cNvPr id="96" name="テキスト ボックス 95">
            <a:extLst>
              <a:ext uri="{FF2B5EF4-FFF2-40B4-BE49-F238E27FC236}">
                <a16:creationId xmlns:a16="http://schemas.microsoft.com/office/drawing/2014/main" id="{BD463C1C-9C21-FFDF-4413-41F99B1BC9EC}"/>
              </a:ext>
            </a:extLst>
          </p:cNvPr>
          <p:cNvSpPr txBox="1"/>
          <p:nvPr/>
        </p:nvSpPr>
        <p:spPr>
          <a:xfrm>
            <a:off x="558279" y="6945457"/>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相談対応を委託した外部機関を周知する例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Tree>
    <p:extLst>
      <p:ext uri="{BB962C8B-B14F-4D97-AF65-F5344CB8AC3E}">
        <p14:creationId xmlns:p14="http://schemas.microsoft.com/office/powerpoint/2010/main" val="12300157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5829</Words>
  <PresentationFormat>ユーザー設定</PresentationFormat>
  <Paragraphs>307</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ＤＦ特太ゴシック体</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