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009900"/>
    <a:srgbClr val="669900"/>
    <a:srgbClr val="006600"/>
    <a:srgbClr val="FFFFCC"/>
    <a:srgbClr val="FF832F"/>
    <a:srgbClr val="FF781D"/>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10" autoAdjust="0"/>
    <p:restoredTop sz="94957" autoAdjust="0"/>
  </p:normalViewPr>
  <p:slideViewPr>
    <p:cSldViewPr>
      <p:cViewPr varScale="1">
        <p:scale>
          <a:sx n="76" d="100"/>
          <a:sy n="76" d="100"/>
        </p:scale>
        <p:origin x="1974" y="102"/>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E2D92C1-F6CF-4E3B-8953-8653F1C859B6}" type="datetimeFigureOut">
              <a:rPr kumimoji="1" lang="ja-JP" altLang="en-US" smtClean="0"/>
              <a:t>2024/10/25</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AADF368-1F60-4667-B3CB-298ACCD88544}" type="slidenum">
              <a:rPr kumimoji="1" lang="ja-JP" altLang="en-US" smtClean="0"/>
              <a:t>‹#›</a:t>
            </a:fld>
            <a:endParaRPr kumimoji="1" lang="ja-JP" altLang="en-US"/>
          </a:p>
        </p:txBody>
      </p:sp>
    </p:spTree>
    <p:extLst>
      <p:ext uri="{BB962C8B-B14F-4D97-AF65-F5344CB8AC3E}">
        <p14:creationId xmlns:p14="http://schemas.microsoft.com/office/powerpoint/2010/main" val="33704428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ADF368-1F60-4667-B3CB-298ACCD8854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49087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AC43DF-7862-42AB-BED0-3AF4D6225FA2}"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280575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6B8C1A-3446-4082-B78C-B29E469567F6}"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222622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002C25E-D1A9-4BAC-91C3-069F1CAE7ECC}"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105067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8FBC23-ABD1-4E33-91B6-F6FFD3FC868B}"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136991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6D0B297-9A96-48C2-BFE4-3AE91F464C2D}"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3202566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4E67FC-0BDD-45DA-8C75-86D22D14F9D6}" type="datetime1">
              <a:rPr kumimoji="1" lang="ja-JP" altLang="en-US" smtClean="0"/>
              <a:t>2024/10/25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345801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9F741AF-957B-4A03-B890-154136976A49}" type="datetime1">
              <a:rPr kumimoji="1" lang="ja-JP" altLang="en-US" smtClean="0"/>
              <a:t>2024/10/25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308401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6D21230-B4AF-41D1-B54C-526CE0F5C248}" type="datetime1">
              <a:rPr kumimoji="1" lang="ja-JP" altLang="en-US" smtClean="0"/>
              <a:t>2024/10/25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8794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D28462-33D9-4135-A723-C56E2BA28182}" type="datetime1">
              <a:rPr kumimoji="1" lang="ja-JP" altLang="en-US" smtClean="0"/>
              <a:t>2024/10/25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3691566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4973CD-0817-4CED-BB4D-95616857ADD3}" type="datetime1">
              <a:rPr kumimoji="1" lang="ja-JP" altLang="en-US" smtClean="0"/>
              <a:t>2024/10/25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68537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321DB6A-0069-44F1-AD3C-08771EE6C5A9}" type="datetime1">
              <a:rPr kumimoji="1" lang="ja-JP" altLang="en-US" smtClean="0"/>
              <a:t>2024/10/25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328248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EDD8D00-69A6-4F77-80EF-29B9EF8E11CE}" type="datetime1">
              <a:rPr kumimoji="1" lang="ja-JP" altLang="en-US" smtClean="0"/>
              <a:t>2024/10/25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0F315AE9-4CA2-4591-B747-D59A1C97755F}" type="slidenum">
              <a:rPr kumimoji="1" lang="ja-JP" altLang="en-US" smtClean="0"/>
              <a:t>‹#›</a:t>
            </a:fld>
            <a:endParaRPr kumimoji="1" lang="ja-JP" altLang="en-US"/>
          </a:p>
        </p:txBody>
      </p:sp>
    </p:spTree>
    <p:extLst>
      <p:ext uri="{BB962C8B-B14F-4D97-AF65-F5344CB8AC3E}">
        <p14:creationId xmlns:p14="http://schemas.microsoft.com/office/powerpoint/2010/main" val="3528075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45234" y="4946921"/>
            <a:ext cx="6314888" cy="2958407"/>
          </a:xfrm>
          <a:prstGeom prst="rect">
            <a:avLst/>
          </a:prstGeom>
          <a:solidFill>
            <a:schemeClr val="accent5">
              <a:lumMod val="20000"/>
              <a:lumOff val="80000"/>
            </a:schemeClr>
          </a:solidFill>
          <a:ln w="158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Line 50"/>
          <p:cNvSpPr>
            <a:spLocks noChangeShapeType="1"/>
          </p:cNvSpPr>
          <p:nvPr/>
        </p:nvSpPr>
        <p:spPr bwMode="auto">
          <a:xfrm>
            <a:off x="39137" y="704528"/>
            <a:ext cx="6800836" cy="0"/>
          </a:xfrm>
          <a:prstGeom prst="line">
            <a:avLst/>
          </a:prstGeom>
          <a:noFill/>
          <a:ln w="88900" cmpd="thinThick">
            <a:solidFill>
              <a:srgbClr val="008000"/>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4509120" y="264846"/>
            <a:ext cx="2190853" cy="400110"/>
          </a:xfrm>
          <a:prstGeom prst="rect">
            <a:avLst/>
          </a:prstGeom>
          <a:noFill/>
          <a:effectLst/>
        </p:spPr>
        <p:txBody>
          <a:bodyPr wrap="square" rtlCol="0" anchor="ct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Arial Black" panose="020B0A04020102020204" pitchFamily="34" charset="0"/>
                <a:ea typeface="HGS創英角ｺﾞｼｯｸUB" panose="020B0900000000000000" pitchFamily="50" charset="-128"/>
                <a:cs typeface="+mn-cs"/>
              </a:rPr>
              <a:t>Press Release</a:t>
            </a:r>
            <a:endParaRPr kumimoji="1" lang="ja-JP" altLang="en-US" sz="2000" b="0" i="0" u="none" strike="noStrike" kern="1200" cap="none" spc="0" normalizeH="0" baseline="0" noProof="0" dirty="0">
              <a:ln>
                <a:noFill/>
              </a:ln>
              <a:solidFill>
                <a:prstClr val="black"/>
              </a:solidFill>
              <a:effectLst/>
              <a:uLnTx/>
              <a:uFillTx/>
              <a:latin typeface="Arial Black" panose="020B0A04020102020204" pitchFamily="34" charset="0"/>
              <a:ea typeface="HGS創英角ｺﾞｼｯｸUB" panose="020B0900000000000000" pitchFamily="50" charset="-128"/>
              <a:cs typeface="+mn-cs"/>
            </a:endParaRPr>
          </a:p>
        </p:txBody>
      </p:sp>
      <p:sp>
        <p:nvSpPr>
          <p:cNvPr id="26" name="正方形/長方形 25"/>
          <p:cNvSpPr/>
          <p:nvPr/>
        </p:nvSpPr>
        <p:spPr>
          <a:xfrm>
            <a:off x="469090" y="1160047"/>
            <a:ext cx="1540971" cy="624601"/>
          </a:xfrm>
          <a:prstGeom prst="rect">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兵庫</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労働局</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発表</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６</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endPar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3763150" y="852007"/>
            <a:ext cx="2936823" cy="1266260"/>
          </a:xfrm>
          <a:prstGeom prst="rect">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照会先</a:t>
            </a:r>
            <a:r>
              <a:rPr kumimoji="1" lang="en-US" altLang="zh-TW"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労働基準部</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監督課</a:t>
            </a:r>
          </a:p>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課</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長　</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鈴木　信幸</a:t>
            </a:r>
            <a:endPar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主任監察監督官　　洲﨑　正博</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監察監督官　　　　山本　竜次</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電</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話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078</a:t>
            </a:r>
            <a:r>
              <a:rPr kumimoji="1" lang="en-US" altLang="zh-TW"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367</a:t>
            </a:r>
            <a:r>
              <a:rPr kumimoji="1" lang="en-US" altLang="zh-TW"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9151</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hyogo-bestpra@mhlw.go.jp</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692696" y="1856656"/>
            <a:ext cx="1303727" cy="261610"/>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報道関係者　各位</a:t>
            </a:r>
          </a:p>
        </p:txBody>
      </p:sp>
      <p:sp>
        <p:nvSpPr>
          <p:cNvPr id="27" name="サブタイトル 2"/>
          <p:cNvSpPr txBox="1">
            <a:spLocks/>
          </p:cNvSpPr>
          <p:nvPr/>
        </p:nvSpPr>
        <p:spPr>
          <a:xfrm>
            <a:off x="188640" y="2378328"/>
            <a:ext cx="6468017" cy="9677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ts val="2500"/>
              </a:lnSpc>
              <a:spcBef>
                <a:spcPct val="20000"/>
              </a:spcBef>
              <a:spcAft>
                <a:spcPts val="0"/>
              </a:spcAft>
              <a:buClrTx/>
              <a:buSzTx/>
              <a:buFont typeface="Arial" panose="020B0604020202020204" pitchFamily="34" charset="0"/>
              <a:buNone/>
              <a:tabLst/>
              <a:defRPr/>
            </a:pPr>
            <a:r>
              <a:rPr kumimoji="1" lang="ja-JP" altLang="en-US" sz="1800" b="1" i="0" u="none" strike="noStrike" kern="1200" cap="none" spc="0" normalizeH="0" baseline="0" noProof="0" dirty="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「働き方改革」を進める企業</a:t>
            </a:r>
            <a:r>
              <a:rPr kumimoji="1" lang="ja-JP" altLang="en-US" sz="1800" b="1"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を兵庫労働局長が</a:t>
            </a:r>
            <a:r>
              <a:rPr kumimoji="1" lang="ja-JP" altLang="en-US" sz="1800" b="1" i="0" u="none" strike="noStrike" kern="1200" cap="none" spc="0" normalizeH="0" baseline="0" noProof="0" dirty="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訪問</a:t>
            </a:r>
          </a:p>
          <a:p>
            <a:pPr marL="0" marR="0" lvl="0" indent="0" algn="ctr" defTabSz="914400" rtl="0" eaLnBrk="1" fontAlgn="auto" latinLnBrk="0" hangingPunct="1">
              <a:lnSpc>
                <a:spcPts val="2500"/>
              </a:lnSpc>
              <a:spcBef>
                <a:spcPct val="20000"/>
              </a:spcBef>
              <a:spcAft>
                <a:spcPts val="0"/>
              </a:spcAft>
              <a:buClrTx/>
              <a:buSzTx/>
              <a:buFont typeface="Arial" panose="020B0604020202020204" pitchFamily="34" charset="0"/>
              <a:buNone/>
              <a:tabLst/>
              <a:defRPr/>
            </a:pPr>
            <a:r>
              <a:rPr kumimoji="1" lang="ja-JP" altLang="en-US" sz="1800" b="1" i="0" u="none" strike="noStrike" kern="1200" cap="none" spc="0" normalizeH="0" baseline="0" noProof="0" dirty="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en-US" altLang="ja-JP" sz="1800" b="1" i="0" u="none" strike="noStrike" kern="1200" cap="none" spc="0" normalizeH="0" baseline="0" noProof="0" dirty="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800" b="1"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月</a:t>
            </a:r>
            <a:r>
              <a:rPr kumimoji="1" lang="en-US" altLang="ja-JP" sz="1800" b="1"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13</a:t>
            </a:r>
            <a:r>
              <a:rPr kumimoji="1" lang="ja-JP" altLang="en-US" sz="1800" b="1"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日（水）株式会社竹中工務店</a:t>
            </a:r>
            <a:r>
              <a:rPr kumimoji="1" lang="ja-JP" altLang="en-US" sz="1800" b="1" i="0" u="none" strike="noStrike" kern="1200" cap="none" spc="0" normalizeH="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 神戸支店</a:t>
            </a:r>
            <a:r>
              <a:rPr kumimoji="1" lang="ja-JP" altLang="en-US" sz="1800" b="1" i="0" u="none" strike="noStrike" kern="1200" cap="none" spc="0" normalizeH="0" baseline="0" noProof="0" dirty="0" smtClean="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endParaRPr kumimoji="1" lang="en-US" altLang="ja-JP" sz="1800" b="1" i="0" u="none" strike="noStrike" kern="1200" cap="none" spc="0" normalizeH="0" baseline="0" noProof="0" dirty="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3" name="サブタイトル 2"/>
          <p:cNvSpPr txBox="1">
            <a:spLocks/>
          </p:cNvSpPr>
          <p:nvPr/>
        </p:nvSpPr>
        <p:spPr>
          <a:xfrm>
            <a:off x="535521" y="3170575"/>
            <a:ext cx="5890605" cy="12824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兵庫</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局長</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（赤松</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俊彦）</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月の「過重労働解消キャンペーン」月間の取組として、働き方</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改革</a:t>
            </a:r>
            <a:r>
              <a:rPr kumimoji="1" lang="ja-JP" altLang="en-US" sz="11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の推進</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向けて積極的な取組を行っている「</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ベストプラクティス企業</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して　</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株式会社竹中工務店神戸支店を訪問</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し、取組内容やその効果を伺い、意見交換を行います。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兵庫</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労働局</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では、働き方改革に向けた積極的な取組事例を収集し、他の企業に対し広く紹介することで、過重労働解消に向けた気運の醸成を図ることとしています。</a:t>
            </a: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サブタイトル 2"/>
          <p:cNvSpPr txBox="1">
            <a:spLocks/>
          </p:cNvSpPr>
          <p:nvPr/>
        </p:nvSpPr>
        <p:spPr>
          <a:xfrm>
            <a:off x="452982" y="4801650"/>
            <a:ext cx="5973145" cy="1164682"/>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　時：</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a:t>
            </a:r>
            <a:r>
              <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)13:00</a:t>
            </a:r>
            <a:r>
              <a:rPr kumimoji="1" lang="ja-JP" altLang="en-US"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14:30</a:t>
            </a:r>
            <a:endPar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gn="l"/>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　</a:t>
            </a:r>
            <a:r>
              <a:rPr lang="ja-JP" altLang="en-US" sz="18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所</a:t>
            </a:r>
            <a:r>
              <a:rPr lang="ja-JP" altLang="en-US" sz="18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：神戸市中央区磯上通７</a:t>
            </a:r>
            <a:r>
              <a:rPr lang="en-US" altLang="ja-JP" sz="18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8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８</a:t>
            </a:r>
            <a:endPar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61751" y="5720419"/>
            <a:ext cx="1148609" cy="245913"/>
          </a:xfrm>
          <a:prstGeom prst="rect">
            <a:avLst/>
          </a:prstGeom>
          <a:solidFill>
            <a:srgbClr val="0070C0"/>
          </a:solidFill>
          <a:ln w="158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着　眼　点</a:t>
            </a:r>
          </a:p>
        </p:txBody>
      </p:sp>
      <p:sp>
        <p:nvSpPr>
          <p:cNvPr id="38" name="サブタイトル 2"/>
          <p:cNvSpPr txBox="1">
            <a:spLocks/>
          </p:cNvSpPr>
          <p:nvPr/>
        </p:nvSpPr>
        <p:spPr>
          <a:xfrm>
            <a:off x="291791" y="5966332"/>
            <a:ext cx="6364866" cy="20110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30000"/>
              </a:lnSpc>
              <a:spcBef>
                <a:spcPts val="0"/>
              </a:spcBef>
              <a:buClrTx/>
              <a:buSzTx/>
              <a:buFont typeface="Arial" panose="020B0604020202020204" pitchFamily="34" charset="0"/>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人々</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の健やかで働きがいのある環境の実現</a:t>
            </a:r>
            <a:r>
              <a:rPr kumimoji="1" lang="ja-JP" altLang="en-US" sz="11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」を目指して</a:t>
            </a:r>
            <a:endParaRPr kumimoji="1" lang="en-US" altLang="ja-JP" sz="11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gn="l">
              <a:lnSpc>
                <a:spcPct val="130000"/>
              </a:lnSpc>
              <a:spcBef>
                <a:spcPts val="0"/>
              </a:spcBef>
            </a:pP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月から建設業にも時間外労働の上限規制が適用されることを受け、訪問企業では、持続可能で生産性の高い建設プロセスの追求や、多様性の促進により働きがいのある環境の実現等に取り組んでおります。</a:t>
            </a:r>
          </a:p>
          <a:p>
            <a:pPr lvl="0" algn="l">
              <a:lnSpc>
                <a:spcPct val="130000"/>
              </a:lnSpc>
              <a:spcBef>
                <a:spcPts val="0"/>
              </a:spcBef>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具体的</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には</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、建設</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現場の週休</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２日の</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実現に向けて、</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年から「竹中新生産システム」として、計画段階から施工に至る建設プロセス全体にわたる業務の効率化、柔軟な働き方の実現に向けた</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WLB</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向上活動や作業所での女性活躍環境づくりの実施、キャリア開発プログラムの導入による人材育成等に取り組んでおります</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l">
              <a:lnSpc>
                <a:spcPct val="130000"/>
              </a:lnSpc>
              <a:spcBef>
                <a:spcPts val="0"/>
              </a:spcBef>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これら</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の取組により、経済産業省から「健康経営優良法人</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」の選定や、ひょうご仕事と生活センターから「ひょうご仕事と生活の調和推進企業認定」を受けるなど、働き方の推進に向けた整備が進められております。</a:t>
            </a:r>
          </a:p>
          <a:p>
            <a:pPr lvl="0" algn="l">
              <a:lnSpc>
                <a:spcPct val="130000"/>
              </a:lnSpc>
              <a:spcBef>
                <a:spcPts val="0"/>
              </a:spcBef>
            </a:pPr>
            <a:endPar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サブタイトル 2"/>
          <p:cNvSpPr txBox="1">
            <a:spLocks/>
          </p:cNvSpPr>
          <p:nvPr/>
        </p:nvSpPr>
        <p:spPr>
          <a:xfrm>
            <a:off x="193601" y="7977336"/>
            <a:ext cx="6468017" cy="17658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取材</a:t>
            </a:r>
            <a:r>
              <a:rPr lang="ja-JP" altLang="en-US" sz="14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にあたっての留意事項</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取材を希望される報道関係者は、別紙「取材申込書」で</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月</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日（火）</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17</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00</a:t>
            </a:r>
          </a:p>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までに監督課あて電子メールでお申込みをお願いします。期日までにお申込みをいただい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ていない場合は、入場をお断りする場合があります。</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お申込みいただいた報道関係者は、当日の</a:t>
            </a:r>
            <a:r>
              <a:rPr kumimoji="1" lang="en-US" altLang="ja-JP"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11</a:t>
            </a:r>
            <a:r>
              <a:rPr kumimoji="1"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月</a:t>
            </a:r>
            <a:r>
              <a:rPr kumimoji="1" lang="en-US" altLang="ja-JP"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13</a:t>
            </a:r>
            <a:r>
              <a:rPr kumimoji="1"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日（水）</a:t>
            </a:r>
            <a:r>
              <a:rPr kumimoji="1" lang="en-US" altLang="ja-JP"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45</a:t>
            </a:r>
            <a:r>
              <a:rPr kumimoji="1"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まで</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に、上記</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lang="ja-JP" altLang="en-US" sz="14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の株式会社竹中工務店 神戸</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支店</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10</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階受付</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に</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お越し下さい</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35" name="サブタイトル 2"/>
          <p:cNvSpPr txBox="1">
            <a:spLocks/>
          </p:cNvSpPr>
          <p:nvPr/>
        </p:nvSpPr>
        <p:spPr>
          <a:xfrm>
            <a:off x="245235" y="4330493"/>
            <a:ext cx="6314888" cy="542851"/>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株式会社竹中工務店 神戸支店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2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図 18" descr="C:\Users\TYKTJ\Desktop\102.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6071" y="90707"/>
            <a:ext cx="430530" cy="319405"/>
          </a:xfrm>
          <a:prstGeom prst="rect">
            <a:avLst/>
          </a:prstGeom>
          <a:noFill/>
          <a:ln>
            <a:noFill/>
          </a:ln>
        </p:spPr>
      </p:pic>
      <p:pic>
        <p:nvPicPr>
          <p:cNvPr id="20" name="図 19" descr="C:\Users\MSBMP\AppData\Local\Microsoft\Windows\INetCache\Content.Word\兵庫労働局T③.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604" y="75171"/>
            <a:ext cx="1706880" cy="587375"/>
          </a:xfrm>
          <a:prstGeom prst="rect">
            <a:avLst/>
          </a:prstGeom>
          <a:noFill/>
          <a:ln>
            <a:noFill/>
          </a:ln>
        </p:spPr>
      </p:pic>
      <p:sp>
        <p:nvSpPr>
          <p:cNvPr id="21" name="テキスト ボックス 32"/>
          <p:cNvSpPr txBox="1"/>
          <p:nvPr/>
        </p:nvSpPr>
        <p:spPr>
          <a:xfrm>
            <a:off x="1809871" y="397123"/>
            <a:ext cx="676275" cy="247650"/>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hangingPunct="0">
              <a:spcAft>
                <a:spcPts val="0"/>
              </a:spcAft>
            </a:pPr>
            <a:r>
              <a:rPr lang="en-US" sz="900" dirty="0">
                <a:solidFill>
                  <a:srgbClr val="000000"/>
                </a:solidFill>
                <a:effectLst/>
                <a:latin typeface="ＭＳ ゴシック" panose="020B0609070205080204" pitchFamily="49" charset="-128"/>
                <a:ea typeface="ＭＳ 明朝" panose="02020609040205080304" pitchFamily="17" charset="-128"/>
                <a:cs typeface="ＭＳ 明朝" panose="02020609040205080304" pitchFamily="17" charset="-128"/>
              </a:rPr>
              <a:t>©</a:t>
            </a:r>
            <a:r>
              <a:rPr lang="ja-JP" sz="600" dirty="0">
                <a:solidFill>
                  <a:srgbClr val="000000"/>
                </a:solidFill>
                <a:effectLst/>
                <a:latin typeface="ＭＳ 明朝" panose="02020609040205080304" pitchFamily="17" charset="-128"/>
                <a:ea typeface="ＭＳ ゴシック" panose="020B0609070205080204" pitchFamily="49" charset="-128"/>
                <a:cs typeface="ＭＳ 明朝" panose="02020609040205080304" pitchFamily="17" charset="-128"/>
              </a:rPr>
              <a:t>兵庫県</a:t>
            </a:r>
            <a:r>
              <a:rPr lang="en-US" sz="600" dirty="0">
                <a:solidFill>
                  <a:srgbClr val="000000"/>
                </a:solidFill>
                <a:effectLst/>
                <a:latin typeface="ＭＳ 明朝" panose="02020609040205080304" pitchFamily="17" charset="-128"/>
                <a:ea typeface="ＭＳ ゴシック" panose="020B0609070205080204" pitchFamily="49" charset="-128"/>
                <a:cs typeface="ＭＳ 明朝" panose="02020609040205080304" pitchFamily="17" charset="-128"/>
              </a:rPr>
              <a:t>2007</a:t>
            </a:r>
            <a:endParaRPr lang="ja-JP" sz="1050" dirty="0">
              <a:solidFill>
                <a:srgbClr val="000000"/>
              </a:solidFill>
              <a:effectLst/>
              <a:latin typeface="ＭＳ 明朝" panose="02020609040205080304" pitchFamily="17" charset="-128"/>
              <a:ea typeface="ＭＳ 明朝" panose="02020609040205080304" pitchFamily="17" charset="-128"/>
              <a:cs typeface="ＭＳ 明朝" panose="02020609040205080304" pitchFamily="17" charset="-128"/>
            </a:endParaRPr>
          </a:p>
        </p:txBody>
      </p:sp>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751" y="4415490"/>
            <a:ext cx="1969891" cy="295994"/>
          </a:xfrm>
          <a:prstGeom prst="rect">
            <a:avLst/>
          </a:prstGeom>
        </p:spPr>
      </p:pic>
    </p:spTree>
    <p:extLst>
      <p:ext uri="{BB962C8B-B14F-4D97-AF65-F5344CB8AC3E}">
        <p14:creationId xmlns:p14="http://schemas.microsoft.com/office/powerpoint/2010/main" val="125573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661248" y="416496"/>
            <a:ext cx="716561" cy="245913"/>
          </a:xfrm>
          <a:prstGeom prst="rect">
            <a:avLst/>
          </a:prstGeom>
          <a:noFill/>
          <a:ln w="63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別紙</a:t>
            </a:r>
            <a:endParaRPr kumimoji="1" lang="ja-JP" altLang="en-US" sz="120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サブタイトル 2"/>
          <p:cNvSpPr txBox="1">
            <a:spLocks/>
          </p:cNvSpPr>
          <p:nvPr/>
        </p:nvSpPr>
        <p:spPr>
          <a:xfrm>
            <a:off x="535521" y="848544"/>
            <a:ext cx="5842287" cy="748883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令和６年　　月　　日</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ベストプラクティス企業訪問　取材申込書</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日　　時　　令和６年</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日（水）</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（予定）</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　　所　　株式会社竹中工務店 神戸支店</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神戸市中央区磯上通７</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８</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・上記１～５の項目をもれなくご記入ください。</a:t>
            </a:r>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・お申し込みは、</a:t>
            </a:r>
            <a:r>
              <a:rPr kumimoji="1" lang="ja-JP" altLang="en-US"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必ず</a:t>
            </a:r>
            <a:r>
              <a:rPr kumimoji="1" lang="en-US" altLang="ja-JP"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月１</a:t>
            </a:r>
            <a:r>
              <a:rPr kumimoji="1" lang="en-US" altLang="ja-JP"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日（火）</a:t>
            </a:r>
            <a:r>
              <a:rPr kumimoji="1" lang="en-US" altLang="ja-JP"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sz="1200" b="1" i="0" u="sng" strike="noStrike" kern="12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までに</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お願いいたします。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送信先</a:t>
            </a:r>
            <a:r>
              <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auto" latinLnBrk="0" hangingPunct="1">
              <a:lnSpc>
                <a:spcPts val="1500"/>
              </a:lnSpc>
              <a:spcBef>
                <a:spcPct val="200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兵庫労働局労働基準部監督課</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algn="l">
              <a:lnSpc>
                <a:spcPts val="1500"/>
              </a:lnSpc>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hyogo-bestpra@mhlw.go.jp</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66474648"/>
              </p:ext>
            </p:extLst>
          </p:nvPr>
        </p:nvGraphicFramePr>
        <p:xfrm>
          <a:off x="620688" y="2696863"/>
          <a:ext cx="5544616" cy="3624289"/>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1182515583"/>
                    </a:ext>
                  </a:extLst>
                </a:gridCol>
                <a:gridCol w="3960440">
                  <a:extLst>
                    <a:ext uri="{9D8B030D-6E8A-4147-A177-3AD203B41FA5}">
                      <a16:colId xmlns:a16="http://schemas.microsoft.com/office/drawing/2014/main" val="331113145"/>
                    </a:ext>
                  </a:extLst>
                </a:gridCol>
              </a:tblGrid>
              <a:tr h="523235">
                <a:tc>
                  <a:txBody>
                    <a:bodyPr/>
                    <a:lstStyle/>
                    <a:p>
                      <a:r>
                        <a:rPr kumimoji="1" lang="ja-JP" altLang="en-US" sz="1200" b="0" dirty="0" smtClean="0">
                          <a:solidFill>
                            <a:schemeClr val="tx1"/>
                          </a:solidFill>
                          <a:latin typeface="ＭＳ 明朝" panose="02020609040205080304" pitchFamily="17" charset="-128"/>
                          <a:ea typeface="ＭＳ 明朝" panose="02020609040205080304" pitchFamily="17" charset="-128"/>
                        </a:rPr>
                        <a:t>１　報道機関名</a:t>
                      </a:r>
                      <a:endParaRPr kumimoji="1" lang="ja-JP" altLang="en-US" sz="1200" b="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600" b="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9446653"/>
                  </a:ext>
                </a:extLst>
              </a:tr>
              <a:tr h="523235">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２　取材担当者名</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6029739"/>
                  </a:ext>
                </a:extLst>
              </a:tr>
              <a:tr h="523235">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３　入場希望人数</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600" dirty="0" smtClean="0">
                          <a:solidFill>
                            <a:schemeClr val="tx1"/>
                          </a:solidFill>
                          <a:latin typeface="ＭＳ 明朝" panose="02020609040205080304" pitchFamily="17" charset="-128"/>
                          <a:ea typeface="ＭＳ 明朝" panose="02020609040205080304" pitchFamily="17" charset="-128"/>
                        </a:rPr>
                        <a:t>　　　　　　　　　　　　　　　　人</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4835031"/>
                  </a:ext>
                </a:extLst>
              </a:tr>
              <a:tr h="523235">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４　電話番号</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ja-JP" altLang="en-US" sz="1600" dirty="0" smtClean="0">
                          <a:solidFill>
                            <a:schemeClr val="tx1"/>
                          </a:solidFill>
                          <a:latin typeface="ＭＳ 明朝" panose="02020609040205080304" pitchFamily="17" charset="-128"/>
                          <a:ea typeface="ＭＳ 明朝" panose="02020609040205080304" pitchFamily="17" charset="-128"/>
                        </a:rPr>
                        <a:t>（　　　　）　　　　－</a:t>
                      </a:r>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9018032"/>
                  </a:ext>
                </a:extLst>
              </a:tr>
              <a:tr h="523235">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５　Ｅ</a:t>
                      </a:r>
                      <a:r>
                        <a:rPr kumimoji="1" lang="en-US" altLang="ja-JP" sz="1200" dirty="0" smtClean="0">
                          <a:solidFill>
                            <a:schemeClr val="tx1"/>
                          </a:solidFill>
                          <a:latin typeface="ＭＳ 明朝" panose="02020609040205080304" pitchFamily="17" charset="-128"/>
                          <a:ea typeface="ＭＳ 明朝" panose="02020609040205080304" pitchFamily="17" charset="-128"/>
                        </a:rPr>
                        <a:t>-mail</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7302068"/>
                  </a:ext>
                </a:extLst>
              </a:tr>
              <a:tr h="1008114">
                <a:tc>
                  <a:txBody>
                    <a:bodyPr/>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備考</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600" dirty="0">
                        <a:solidFill>
                          <a:schemeClr val="tx1"/>
                        </a:solidFill>
                        <a:latin typeface="ＭＳ 明朝" panose="02020609040205080304" pitchFamily="17" charset="-128"/>
                        <a:ea typeface="ＭＳ 明朝" panose="02020609040205080304" pitchFamily="17"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4666976"/>
                  </a:ext>
                </a:extLst>
              </a:tr>
            </a:tbl>
          </a:graphicData>
        </a:graphic>
      </p:graphicFrame>
    </p:spTree>
    <p:extLst>
      <p:ext uri="{BB962C8B-B14F-4D97-AF65-F5344CB8AC3E}">
        <p14:creationId xmlns:p14="http://schemas.microsoft.com/office/powerpoint/2010/main" val="20470651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3025</TotalTime>
  <Words>784</Words>
  <PresentationFormat>A4 210 x 297 mm</PresentationFormat>
  <Paragraphs>71</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Meiryo UI</vt:lpstr>
      <vt:lpstr>ＭＳ Ｐゴシック</vt:lpstr>
      <vt:lpstr>ＭＳ ゴシック</vt:lpstr>
      <vt:lpstr>ＭＳ 明朝</vt:lpstr>
      <vt:lpstr>メイリオ</vt:lpstr>
      <vt:lpstr>Arial</vt:lpstr>
      <vt:lpstr>Arial Black</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2024-10-25T06:53:52Z</cp:lastPrinted>
  <dcterms:created xsi:type="dcterms:W3CDTF">2014-10-07T08:12:24Z</dcterms:created>
  <dcterms:modified xsi:type="dcterms:W3CDTF">2024-10-25T06:55:10Z</dcterms:modified>
</cp:coreProperties>
</file>