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8" r:id="rId4"/>
  </p:sldMasterIdLst>
  <p:notesMasterIdLst>
    <p:notesMasterId r:id="rId16"/>
  </p:notesMasterIdLst>
  <p:handoutMasterIdLst>
    <p:handoutMasterId r:id="rId17"/>
  </p:handoutMasterIdLst>
  <p:sldIdLst>
    <p:sldId id="274" r:id="rId5"/>
    <p:sldId id="256" r:id="rId6"/>
    <p:sldId id="257" r:id="rId7"/>
    <p:sldId id="259" r:id="rId8"/>
    <p:sldId id="268" r:id="rId9"/>
    <p:sldId id="261" r:id="rId10"/>
    <p:sldId id="272" r:id="rId11"/>
    <p:sldId id="271" r:id="rId12"/>
    <p:sldId id="273" r:id="rId13"/>
    <p:sldId id="262" r:id="rId14"/>
    <p:sldId id="270" r:id="rId15"/>
  </p:sldIdLst>
  <p:sldSz cx="9144000" cy="6858000" type="screen4x3"/>
  <p:notesSz cx="6807200" cy="99393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FFFCC"/>
    <a:srgbClr val="00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D083AE6-46FA-4A59-8FB0-9F97EB10719F}" styleName="淡色スタイル 3 - アクセント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p:cViewPr varScale="1">
        <p:scale>
          <a:sx n="110" d="100"/>
          <a:sy n="110" d="100"/>
        </p:scale>
        <p:origin x="1626" y="11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8/10/relationships/authors" Target="authors.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面髙 五三六(omodaka-isamu)" userId="c7cfa1ed-ac39-4315-aafc-ffc0f3b0a4ec" providerId="ADAL" clId="{D79025F3-ED63-40B0-8822-FEFF5DFAB6CA}"/>
    <pc:docChg chg="mod modSld">
      <pc:chgData name="面髙 五三六(omodaka-isamu)" userId="c7cfa1ed-ac39-4315-aafc-ffc0f3b0a4ec" providerId="ADAL" clId="{D79025F3-ED63-40B0-8822-FEFF5DFAB6CA}" dt="2026-07-09T06:50:45.108" v="53" actId="13926"/>
      <pc:docMkLst>
        <pc:docMk/>
      </pc:docMkLst>
      <pc:sldChg chg="modSp mod">
        <pc:chgData name="面髙 五三六(omodaka-isamu)" userId="c7cfa1ed-ac39-4315-aafc-ffc0f3b0a4ec" providerId="ADAL" clId="{D79025F3-ED63-40B0-8822-FEFF5DFAB6CA}" dt="2026-07-09T06:50:45.108" v="53" actId="13926"/>
        <pc:sldMkLst>
          <pc:docMk/>
          <pc:sldMk cId="2036252575" sldId="274"/>
        </pc:sldMkLst>
        <pc:spChg chg="mod">
          <ac:chgData name="面髙 五三六(omodaka-isamu)" userId="c7cfa1ed-ac39-4315-aafc-ffc0f3b0a4ec" providerId="ADAL" clId="{D79025F3-ED63-40B0-8822-FEFF5DFAB6CA}" dt="2026-07-09T06:50:45.108" v="53" actId="13926"/>
          <ac:spMkLst>
            <pc:docMk/>
            <pc:sldMk cId="2036252575" sldId="274"/>
            <ac:spMk id="5"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575" cy="498475"/>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56038" y="0"/>
            <a:ext cx="2949575" cy="498475"/>
          </a:xfrm>
          <a:prstGeom prst="rect">
            <a:avLst/>
          </a:prstGeom>
        </p:spPr>
        <p:txBody>
          <a:bodyPr vert="horz" lIns="91440" tIns="45720" rIns="91440" bIns="45720" rtlCol="0"/>
          <a:lstStyle>
            <a:lvl1pPr algn="r">
              <a:defRPr sz="1200"/>
            </a:lvl1pPr>
          </a:lstStyle>
          <a:p>
            <a:fld id="{E18BCFC7-570B-406B-B388-2508EFDC8E50}" type="datetimeFigureOut">
              <a:rPr kumimoji="1" lang="ja-JP" altLang="en-US" smtClean="0"/>
              <a:t>2026/7/9</a:t>
            </a:fld>
            <a:endParaRPr kumimoji="1" lang="ja-JP" altLang="en-US"/>
          </a:p>
        </p:txBody>
      </p:sp>
      <p:sp>
        <p:nvSpPr>
          <p:cNvPr id="4" name="フッター プレースホルダー 3"/>
          <p:cNvSpPr>
            <a:spLocks noGrp="1"/>
          </p:cNvSpPr>
          <p:nvPr>
            <p:ph type="ftr" sz="quarter" idx="2"/>
          </p:nvPr>
        </p:nvSpPr>
        <p:spPr>
          <a:xfrm>
            <a:off x="0" y="9440863"/>
            <a:ext cx="2949575" cy="498475"/>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56038" y="9440863"/>
            <a:ext cx="2949575" cy="498475"/>
          </a:xfrm>
          <a:prstGeom prst="rect">
            <a:avLst/>
          </a:prstGeom>
        </p:spPr>
        <p:txBody>
          <a:bodyPr vert="horz" lIns="91440" tIns="45720" rIns="91440" bIns="45720" rtlCol="0" anchor="b"/>
          <a:lstStyle>
            <a:lvl1pPr algn="r">
              <a:defRPr sz="1200"/>
            </a:lvl1pPr>
          </a:lstStyle>
          <a:p>
            <a:fld id="{6567787B-4036-42E2-90D9-F94033B57A82}" type="slidenum">
              <a:rPr kumimoji="1" lang="ja-JP" altLang="en-US" smtClean="0"/>
              <a:t>‹#›</a:t>
            </a:fld>
            <a:endParaRPr kumimoji="1" lang="ja-JP" altLang="en-US"/>
          </a:p>
        </p:txBody>
      </p:sp>
    </p:spTree>
    <p:extLst>
      <p:ext uri="{BB962C8B-B14F-4D97-AF65-F5344CB8AC3E}">
        <p14:creationId xmlns:p14="http://schemas.microsoft.com/office/powerpoint/2010/main" val="410712364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575" cy="498475"/>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56038" y="0"/>
            <a:ext cx="2949575" cy="498475"/>
          </a:xfrm>
          <a:prstGeom prst="rect">
            <a:avLst/>
          </a:prstGeom>
        </p:spPr>
        <p:txBody>
          <a:bodyPr vert="horz" lIns="91440" tIns="45720" rIns="91440" bIns="45720" rtlCol="0"/>
          <a:lstStyle>
            <a:lvl1pPr algn="r">
              <a:defRPr sz="1200"/>
            </a:lvl1pPr>
          </a:lstStyle>
          <a:p>
            <a:fld id="{91628D2C-8179-43DD-9B07-7037ABC1FD32}" type="datetimeFigureOut">
              <a:rPr kumimoji="1" lang="ja-JP" altLang="en-US" smtClean="0"/>
              <a:t>2026/7/9</a:t>
            </a:fld>
            <a:endParaRPr kumimoji="1" lang="ja-JP" altLang="en-US"/>
          </a:p>
        </p:txBody>
      </p:sp>
      <p:sp>
        <p:nvSpPr>
          <p:cNvPr id="4" name="スライド イメージ プレースホルダー 3"/>
          <p:cNvSpPr>
            <a:spLocks noGrp="1" noRot="1" noChangeAspect="1"/>
          </p:cNvSpPr>
          <p:nvPr>
            <p:ph type="sldImg" idx="2"/>
          </p:nvPr>
        </p:nvSpPr>
        <p:spPr>
          <a:xfrm>
            <a:off x="1166813" y="1243013"/>
            <a:ext cx="4473575" cy="33543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1038" y="4783138"/>
            <a:ext cx="5445125" cy="3913187"/>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440863"/>
            <a:ext cx="2949575" cy="498475"/>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56038" y="9440863"/>
            <a:ext cx="2949575" cy="498475"/>
          </a:xfrm>
          <a:prstGeom prst="rect">
            <a:avLst/>
          </a:prstGeom>
        </p:spPr>
        <p:txBody>
          <a:bodyPr vert="horz" lIns="91440" tIns="45720" rIns="91440" bIns="45720" rtlCol="0" anchor="b"/>
          <a:lstStyle>
            <a:lvl1pPr algn="r">
              <a:defRPr sz="1200"/>
            </a:lvl1pPr>
          </a:lstStyle>
          <a:p>
            <a:fld id="{D101D676-88C9-4649-82D2-734390DA19C4}" type="slidenum">
              <a:rPr kumimoji="1" lang="ja-JP" altLang="en-US" smtClean="0"/>
              <a:t>‹#›</a:t>
            </a:fld>
            <a:endParaRPr kumimoji="1" lang="ja-JP" altLang="en-US"/>
          </a:p>
        </p:txBody>
      </p:sp>
    </p:spTree>
    <p:extLst>
      <p:ext uri="{BB962C8B-B14F-4D97-AF65-F5344CB8AC3E}">
        <p14:creationId xmlns:p14="http://schemas.microsoft.com/office/powerpoint/2010/main" val="2743058529"/>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grpSp>
        <p:nvGrpSpPr>
          <p:cNvPr id="7" name="Group 6"/>
          <p:cNvGrpSpPr/>
          <p:nvPr/>
        </p:nvGrpSpPr>
        <p:grpSpPr>
          <a:xfrm>
            <a:off x="-8466" y="-8468"/>
            <a:ext cx="9171316" cy="6874935"/>
            <a:chOff x="-8466" y="-8468"/>
            <a:chExt cx="9171316" cy="6874935"/>
          </a:xfrm>
        </p:grpSpPr>
        <p:cxnSp>
          <p:nvCxnSpPr>
            <p:cNvPr id="28" name="Straight Connector 27"/>
            <p:cNvCxnSpPr/>
            <p:nvPr/>
          </p:nvCxnSpPr>
          <p:spPr>
            <a:xfrm flipV="1">
              <a:off x="5130830" y="4175605"/>
              <a:ext cx="4022475" cy="2682396"/>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a:off x="7042707"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30" name="Freeform 2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Freeform 3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2" name="Freeform 3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33" name="Freeform 3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4" name="Freeform 3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5" name="Freeform 34"/>
            <p:cNvSpPr/>
            <p:nvPr/>
          </p:nvSpPr>
          <p:spPr>
            <a:xfrm>
              <a:off x="8094165"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2">
                <a:lumMod val="75000"/>
                <a:alpha val="82000"/>
              </a:schemeClr>
            </a:solidFill>
            <a:ln>
              <a:noFill/>
            </a:ln>
            <a:effectLst/>
          </p:spPr>
          <p:style>
            <a:lnRef idx="1">
              <a:schemeClr val="accent1"/>
            </a:lnRef>
            <a:fillRef idx="3">
              <a:schemeClr val="accent1"/>
            </a:fillRef>
            <a:effectRef idx="2">
              <a:schemeClr val="accent1"/>
            </a:effectRef>
            <a:fontRef idx="minor">
              <a:schemeClr val="lt1"/>
            </a:fontRef>
          </p:style>
        </p:sp>
        <p:sp>
          <p:nvSpPr>
            <p:cNvPr id="36" name="Freeform 35"/>
            <p:cNvSpPr/>
            <p:nvPr/>
          </p:nvSpPr>
          <p:spPr>
            <a:xfrm>
              <a:off x="8068764"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8" name="Freeform 17"/>
            <p:cNvSpPr/>
            <p:nvPr/>
          </p:nvSpPr>
          <p:spPr>
            <a:xfrm>
              <a:off x="-8466" y="-8468"/>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595" y="2404534"/>
            <a:ext cx="5826719" cy="1646302"/>
          </a:xfrm>
        </p:spPr>
        <p:txBody>
          <a:bodyPr anchor="b">
            <a:noAutofit/>
          </a:bodyPr>
          <a:lstStyle>
            <a:lvl1pPr algn="r">
              <a:defRPr sz="5400">
                <a:solidFill>
                  <a:schemeClr val="accent1"/>
                </a:solidFill>
              </a:defRPr>
            </a:lvl1pPr>
          </a:lstStyle>
          <a:p>
            <a:r>
              <a:rPr lang="ja-JP" altLang="en-US"/>
              <a:t>マスター タイトルの書式設定</a:t>
            </a:r>
            <a:endParaRPr lang="en-US" dirty="0"/>
          </a:p>
        </p:txBody>
      </p:sp>
      <p:sp>
        <p:nvSpPr>
          <p:cNvPr id="3" name="Subtitle 2"/>
          <p:cNvSpPr>
            <a:spLocks noGrp="1"/>
          </p:cNvSpPr>
          <p:nvPr>
            <p:ph type="subTitle" idx="1"/>
          </p:nvPr>
        </p:nvSpPr>
        <p:spPr>
          <a:xfrm>
            <a:off x="1130595" y="4050834"/>
            <a:ext cx="5826719"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E5A94C86-C0D2-4734-A32D-BDD8B86D3633}" type="datetime1">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20926875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タイトルとキャプション">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3403600"/>
          </a:xfrm>
        </p:spPr>
        <p:txBody>
          <a:bodyPr anchor="ctr">
            <a:normAutofit/>
          </a:bodyPr>
          <a:lstStyle>
            <a:lvl1pPr algn="l">
              <a:defRPr sz="4400" b="0" cap="none"/>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09600" y="4470400"/>
            <a:ext cx="6347714"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0A94F1F6-B516-459E-A87B-FFD448CE2276}" type="datetime1">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11113255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引用 (キャプション付き)">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ja-JP" altLang="en-US"/>
              <a:t>マスター タイトルの書式設定</a:t>
            </a:r>
            <a:endParaRPr lang="en-US" dirty="0"/>
          </a:p>
        </p:txBody>
      </p:sp>
      <p:sp>
        <p:nvSpPr>
          <p:cNvPr id="23" name="Text Placeholder 9"/>
          <p:cNvSpPr>
            <a:spLocks noGrp="1"/>
          </p:cNvSpPr>
          <p:nvPr>
            <p:ph type="body" sz="quarter" idx="13"/>
          </p:nvPr>
        </p:nvSpPr>
        <p:spPr>
          <a:xfrm>
            <a:off x="1101074" y="3632200"/>
            <a:ext cx="541980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ja-JP" altLang="en-US"/>
              <a:t>マスター テキストの書式設定</a:t>
            </a:r>
          </a:p>
        </p:txBody>
      </p:sp>
      <p:sp>
        <p:nvSpPr>
          <p:cNvPr id="3" name="Text Placeholder 2"/>
          <p:cNvSpPr>
            <a:spLocks noGrp="1"/>
          </p:cNvSpPr>
          <p:nvPr>
            <p:ph type="body" idx="1"/>
          </p:nvPr>
        </p:nvSpPr>
        <p:spPr>
          <a:xfrm>
            <a:off x="609598" y="4470400"/>
            <a:ext cx="6347715"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56F6620D-5A5B-488E-935C-C1AD5CBDC32C}" type="datetime1">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0963136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名札">
    <p:spTree>
      <p:nvGrpSpPr>
        <p:cNvPr id="1" name=""/>
        <p:cNvGrpSpPr/>
        <p:nvPr/>
      </p:nvGrpSpPr>
      <p:grpSpPr>
        <a:xfrm>
          <a:off x="0" y="0"/>
          <a:ext cx="0" cy="0"/>
          <a:chOff x="0" y="0"/>
          <a:chExt cx="0" cy="0"/>
        </a:xfrm>
      </p:grpSpPr>
      <p:sp>
        <p:nvSpPr>
          <p:cNvPr id="2" name="Title 1"/>
          <p:cNvSpPr>
            <a:spLocks noGrp="1"/>
          </p:cNvSpPr>
          <p:nvPr>
            <p:ph type="title"/>
          </p:nvPr>
        </p:nvSpPr>
        <p:spPr>
          <a:xfrm>
            <a:off x="609598" y="1931988"/>
            <a:ext cx="6347715" cy="2595460"/>
          </a:xfrm>
        </p:spPr>
        <p:txBody>
          <a:bodyPr anchor="b">
            <a:normAutofit/>
          </a:bodyPr>
          <a:lstStyle>
            <a:lvl1pPr algn="l">
              <a:defRPr sz="4400" b="0" cap="none"/>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EE21B767-3389-4303-8F12-57ED3B03E6CD}" type="datetime1">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17176880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引用付きの名札">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ja-JP" altLang="en-US"/>
              <a:t>マスター タイトルの書式設定</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ja-JP" altLang="en-US"/>
              <a:t>マスター テキストの書式設定</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779FD0F2-03CF-48A5-B191-256183EDC9B3}" type="datetime1">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1667664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真または偽">
    <p:spTree>
      <p:nvGrpSpPr>
        <p:cNvPr id="1" name=""/>
        <p:cNvGrpSpPr/>
        <p:nvPr/>
      </p:nvGrpSpPr>
      <p:grpSpPr>
        <a:xfrm>
          <a:off x="0" y="0"/>
          <a:ext cx="0" cy="0"/>
          <a:chOff x="0" y="0"/>
          <a:chExt cx="0" cy="0"/>
        </a:xfrm>
      </p:grpSpPr>
      <p:sp>
        <p:nvSpPr>
          <p:cNvPr id="2" name="Title 1"/>
          <p:cNvSpPr>
            <a:spLocks noGrp="1"/>
          </p:cNvSpPr>
          <p:nvPr>
            <p:ph type="title"/>
          </p:nvPr>
        </p:nvSpPr>
        <p:spPr>
          <a:xfrm>
            <a:off x="615848" y="609600"/>
            <a:ext cx="6341465" cy="3022600"/>
          </a:xfrm>
        </p:spPr>
        <p:txBody>
          <a:bodyPr anchor="ctr">
            <a:normAutofit/>
          </a:bodyPr>
          <a:lstStyle>
            <a:lvl1pPr algn="l">
              <a:defRPr sz="4400" b="0" cap="none"/>
            </a:lvl1pPr>
          </a:lstStyle>
          <a:p>
            <a:r>
              <a:rPr lang="ja-JP" altLang="en-US"/>
              <a:t>マスター タイトルの書式設定</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ja-JP" altLang="en-US"/>
              <a:t>マスター テキストの書式設定</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ED388218-6C86-49F2-A3ED-2360A18C6B20}" type="datetime1">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351431138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3C8F78B9-A651-4851-84A2-F12EC37E637A}" type="datetime1">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422915128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7312" y="609600"/>
            <a:ext cx="978812" cy="5251451"/>
          </a:xfrm>
        </p:spPr>
        <p:txBody>
          <a:bodyPr vert="eaVert" anchor="ctr"/>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09599" y="609600"/>
            <a:ext cx="5195026" cy="5251451"/>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C53637BE-993A-4B72-AB95-B5975AECEB04}" type="datetime1">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23608247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794DF004-1FC3-4D15-8866-16C4F155CE6F}" type="datetime1">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19132400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09598" y="2700868"/>
            <a:ext cx="6347715" cy="1826581"/>
          </a:xfrm>
        </p:spPr>
        <p:txBody>
          <a:bodyPr anchor="b"/>
          <a:lstStyle>
            <a:lvl1pPr algn="l">
              <a:defRPr sz="4000" b="0" cap="none"/>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09598" y="4527448"/>
            <a:ext cx="6347715"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506ECFC1-BCCD-4FF0-AC73-8A0039F39ED2}" type="datetime1">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1931329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1320800"/>
          </a:xfrm>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09600" y="2160589"/>
            <a:ext cx="3088109" cy="3880772"/>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3869204" y="2160590"/>
            <a:ext cx="3088110" cy="388077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3DA7A222-6A33-4D39-A3C6-F2E81432AF35}" type="datetime1">
              <a:rPr kumimoji="1" lang="ja-JP" altLang="en-US" smtClean="0"/>
              <a:t>2026/7/9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11292451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3" cy="1320800"/>
          </a:xfrm>
        </p:spPr>
        <p:txBody>
          <a:bodyPr/>
          <a:lstStyle>
            <a:lvl1pPr>
              <a:defRPr/>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09599"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09599" y="2737246"/>
            <a:ext cx="3090672" cy="3304117"/>
          </a:xfrm>
        </p:spPr>
        <p:txBody>
          <a:bodyP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3866640"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3866640" y="2737246"/>
            <a:ext cx="3090672" cy="3304117"/>
          </a:xfrm>
        </p:spPr>
        <p:txBody>
          <a:bodyP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6A67A616-19F6-4B82-B2D0-42A6EE3E93AE}" type="datetime1">
              <a:rPr kumimoji="1" lang="ja-JP" altLang="en-US" smtClean="0"/>
              <a:t>2026/7/9</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16905385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4" cy="1320800"/>
          </a:xfrm>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7AF07D36-5D5B-454E-9E8A-378BFC407EE2}" type="datetime1">
              <a:rPr kumimoji="1" lang="ja-JP" altLang="en-US" smtClean="0"/>
              <a:t>2026/7/9</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15980242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05CFB80-C108-477B-AE0C-795799AA179E}" type="datetime1">
              <a:rPr kumimoji="1" lang="ja-JP" altLang="en-US" smtClean="0"/>
              <a:t>2026/7/9</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26192174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09599" y="1498604"/>
            <a:ext cx="2790182" cy="1278466"/>
          </a:xfrm>
        </p:spPr>
        <p:txBody>
          <a:bodyPr anchor="b">
            <a:normAutofit/>
          </a:bodyPr>
          <a:lstStyle>
            <a:lvl1pPr>
              <a:defRPr sz="2000"/>
            </a:lvl1pPr>
          </a:lstStyle>
          <a:p>
            <a:r>
              <a:rPr lang="ja-JP" altLang="en-US"/>
              <a:t>マスター タイトルの書式設定</a:t>
            </a:r>
            <a:endParaRPr lang="en-US" dirty="0"/>
          </a:p>
        </p:txBody>
      </p:sp>
      <p:sp>
        <p:nvSpPr>
          <p:cNvPr id="3" name="Content Placeholder 2"/>
          <p:cNvSpPr>
            <a:spLocks noGrp="1"/>
          </p:cNvSpPr>
          <p:nvPr>
            <p:ph idx="1"/>
          </p:nvPr>
        </p:nvSpPr>
        <p:spPr>
          <a:xfrm>
            <a:off x="3571275" y="514925"/>
            <a:ext cx="3386037" cy="5526437"/>
          </a:xfrm>
        </p:spPr>
        <p:txBody>
          <a:bodyP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09599" y="2777069"/>
            <a:ext cx="2790182" cy="2584449"/>
          </a:xfrm>
        </p:spPr>
        <p:txBody>
          <a:bodyPr>
            <a:normAutofit/>
          </a:bodyPr>
          <a:lstStyle>
            <a:lvl1pPr marL="0" indent="0">
              <a:buNone/>
              <a:defRPr sz="14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818091AF-038F-473A-99C3-8B98188CC036}" type="datetime1">
              <a:rPr kumimoji="1" lang="ja-JP" altLang="en-US" smtClean="0"/>
              <a:t>2026/7/9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30006533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09599" y="4800600"/>
            <a:ext cx="6347714" cy="566738"/>
          </a:xfrm>
        </p:spPr>
        <p:txBody>
          <a:bodyPr anchor="b">
            <a:normAutofit/>
          </a:bodyPr>
          <a:lstStyle>
            <a:lvl1pPr algn="l">
              <a:defRPr sz="2400" b="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609599" y="609600"/>
            <a:ext cx="6347714"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ja-JP" altLang="en-US"/>
              <a:t>図を追加</a:t>
            </a:r>
            <a:endParaRPr lang="en-US" dirty="0"/>
          </a:p>
        </p:txBody>
      </p:sp>
      <p:sp>
        <p:nvSpPr>
          <p:cNvPr id="4" name="Text Placeholder 3"/>
          <p:cNvSpPr>
            <a:spLocks noGrp="1"/>
          </p:cNvSpPr>
          <p:nvPr>
            <p:ph type="body" sz="half" idx="2"/>
          </p:nvPr>
        </p:nvSpPr>
        <p:spPr>
          <a:xfrm>
            <a:off x="609599" y="5367338"/>
            <a:ext cx="6347714"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4A04FF9E-8878-47C1-AA4B-E9370EC6C067}" type="datetime1">
              <a:rPr kumimoji="1" lang="ja-JP" altLang="en-US" smtClean="0"/>
              <a:t>2026/7/9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11198376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7" name="Group 16"/>
          <p:cNvGrpSpPr/>
          <p:nvPr/>
        </p:nvGrpSpPr>
        <p:grpSpPr>
          <a:xfrm>
            <a:off x="-8467" y="-8468"/>
            <a:ext cx="9171317" cy="6874935"/>
            <a:chOff x="-8467" y="-8468"/>
            <a:chExt cx="9171317" cy="6874935"/>
          </a:xfrm>
        </p:grpSpPr>
        <p:sp>
          <p:nvSpPr>
            <p:cNvPr id="7" name="Freeform 6"/>
            <p:cNvSpPr/>
            <p:nvPr/>
          </p:nvSpPr>
          <p:spPr>
            <a:xfrm>
              <a:off x="-8467" y="4013200"/>
              <a:ext cx="457200" cy="2853267"/>
            </a:xfrm>
            <a:custGeom>
              <a:avLst/>
              <a:gdLst/>
              <a:ahLst/>
              <a:cxnLst/>
              <a:rect l="l" t="t" r="r" b="b"/>
              <a:pathLst>
                <a:path w="457200" h="2853267">
                  <a:moveTo>
                    <a:pt x="0" y="0"/>
                  </a:moveTo>
                  <a:lnTo>
                    <a:pt x="457200" y="2853267"/>
                  </a:lnTo>
                  <a:lnTo>
                    <a:pt x="0" y="2844800"/>
                  </a:lnTo>
                  <a:cubicBezTo>
                    <a:pt x="2822" y="1905000"/>
                    <a:pt x="5645" y="965200"/>
                    <a:pt x="0" y="0"/>
                  </a:cubicBez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8" name="Straight Connector 7"/>
            <p:cNvCxnSpPr/>
            <p:nvPr/>
          </p:nvCxnSpPr>
          <p:spPr>
            <a:xfrm flipV="1">
              <a:off x="5130830" y="4175605"/>
              <a:ext cx="4022475" cy="2682396"/>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7042707"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10" name="Freeform 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1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a:off x="8094165"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2">
                <a:lumMod val="75000"/>
                <a:alpha val="8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Freeform 15"/>
            <p:cNvSpPr/>
            <p:nvPr/>
          </p:nvSpPr>
          <p:spPr>
            <a:xfrm>
              <a:off x="8068764"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09599" y="609600"/>
            <a:ext cx="6347713" cy="1320800"/>
          </a:xfrm>
          <a:prstGeom prst="rect">
            <a:avLst/>
          </a:prstGeom>
        </p:spPr>
        <p:txBody>
          <a:bodyPr vert="horz" lIns="91440" tIns="45720" rIns="91440" bIns="45720" rtlCol="0" anchor="t">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09599" y="2160590"/>
            <a:ext cx="6347714" cy="3880773"/>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5405258" y="6041363"/>
            <a:ext cx="684132"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86ADA421-503D-4ABD-ACB4-7742AB4FEAA6}" type="datetime1">
              <a:rPr kumimoji="1" lang="ja-JP" altLang="en-US" smtClean="0"/>
              <a:t>2026/7/9</a:t>
            </a:fld>
            <a:endParaRPr kumimoji="1" lang="ja-JP" altLang="en-US"/>
          </a:p>
        </p:txBody>
      </p:sp>
      <p:sp>
        <p:nvSpPr>
          <p:cNvPr id="5" name="Footer Placeholder 4"/>
          <p:cNvSpPr>
            <a:spLocks noGrp="1"/>
          </p:cNvSpPr>
          <p:nvPr>
            <p:ph type="ftr" sz="quarter" idx="3"/>
          </p:nvPr>
        </p:nvSpPr>
        <p:spPr>
          <a:xfrm>
            <a:off x="609599" y="6041363"/>
            <a:ext cx="4622973"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444676" y="6041363"/>
            <a:ext cx="512638" cy="365125"/>
          </a:xfrm>
          <a:prstGeom prst="rect">
            <a:avLst/>
          </a:prstGeom>
        </p:spPr>
        <p:txBody>
          <a:bodyPr vert="horz" lIns="91440" tIns="45720" rIns="91440" bIns="45720" rtlCol="0" anchor="ctr"/>
          <a:lstStyle>
            <a:lvl1pPr algn="r">
              <a:defRPr sz="900">
                <a:solidFill>
                  <a:schemeClr val="accent1"/>
                </a:solidFill>
              </a:defRPr>
            </a:lvl1p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3696034618"/>
      </p:ext>
    </p:extLst>
  </p:cSld>
  <p:clrMap bg1="lt1" tx1="dk1" bg2="lt2" tx2="dk2" accent1="accent1" accent2="accent2" accent3="accent3" accent4="accent4" accent5="accent5" accent6="accent6" hlink="hlink" folHlink="folHlink"/>
  <p:sldLayoutIdLst>
    <p:sldLayoutId id="2147483849" r:id="rId1"/>
    <p:sldLayoutId id="2147483850" r:id="rId2"/>
    <p:sldLayoutId id="2147483851" r:id="rId3"/>
    <p:sldLayoutId id="2147483852" r:id="rId4"/>
    <p:sldLayoutId id="2147483853" r:id="rId5"/>
    <p:sldLayoutId id="2147483854" r:id="rId6"/>
    <p:sldLayoutId id="2147483855" r:id="rId7"/>
    <p:sldLayoutId id="2147483856" r:id="rId8"/>
    <p:sldLayoutId id="2147483857" r:id="rId9"/>
    <p:sldLayoutId id="2147483858" r:id="rId10"/>
    <p:sldLayoutId id="2147483859" r:id="rId11"/>
    <p:sldLayoutId id="2147483860" r:id="rId12"/>
    <p:sldLayoutId id="2147483861" r:id="rId13"/>
    <p:sldLayoutId id="2147483862" r:id="rId14"/>
    <p:sldLayoutId id="2147483863" r:id="rId15"/>
    <p:sldLayoutId id="2147483864" r:id="rId16"/>
  </p:sldLayoutIdLst>
  <p:hf hdr="0" ftr="0" dt="0"/>
  <p:txStyles>
    <p:titleStyle>
      <a:lvl1pPr algn="l" defTabSz="457200" rtl="0" eaLnBrk="1" latinLnBrk="0" hangingPunct="1">
        <a:spcBef>
          <a:spcPct val="0"/>
        </a:spcBef>
        <a:buNone/>
        <a:defRPr kumimoji="1" sz="3600" kern="1200">
          <a:solidFill>
            <a:schemeClr val="accent1"/>
          </a:solidFill>
          <a:latin typeface="+mj-lt"/>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kumimoji="1"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kumimoji="1"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kumimoji="1"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ボックス 4"/>
          <p:cNvSpPr txBox="1"/>
          <p:nvPr/>
        </p:nvSpPr>
        <p:spPr>
          <a:xfrm>
            <a:off x="755576" y="620688"/>
            <a:ext cx="7128792" cy="5570756"/>
          </a:xfrm>
          <a:prstGeom prst="rect">
            <a:avLst/>
          </a:prstGeom>
          <a:noFill/>
        </p:spPr>
        <p:txBody>
          <a:bodyPr wrap="square" rtlCol="0">
            <a:spAutoFit/>
          </a:bodyPr>
          <a:lstStyle/>
          <a:p>
            <a:pPr algn="just"/>
            <a:r>
              <a:rPr kumimoji="1" lang="ja-JP" altLang="en-US" sz="2800" b="1" dirty="0"/>
              <a:t>募集要項－別紙４（事業構想概要）</a:t>
            </a:r>
            <a:endParaRPr kumimoji="1" lang="en-US" altLang="ja-JP" sz="2800" b="1" dirty="0"/>
          </a:p>
          <a:p>
            <a:pPr algn="just"/>
            <a:endParaRPr kumimoji="1" lang="ja-JP" altLang="en-US" sz="2800" b="1" dirty="0"/>
          </a:p>
          <a:p>
            <a:pPr algn="just">
              <a:buClr>
                <a:srgbClr val="FF0000"/>
              </a:buClr>
            </a:pPr>
            <a:endParaRPr kumimoji="1" lang="en-US" altLang="ja-JP" sz="2000" b="1" dirty="0">
              <a:solidFill>
                <a:srgbClr val="FF0000"/>
              </a:solidFill>
            </a:endParaRPr>
          </a:p>
          <a:p>
            <a:pPr algn="just">
              <a:buClr>
                <a:srgbClr val="FF0000"/>
              </a:buClr>
            </a:pPr>
            <a:r>
              <a:rPr kumimoji="1" lang="ja-JP" altLang="en-US" sz="2000" b="1" dirty="0"/>
              <a:t>①</a:t>
            </a:r>
            <a:r>
              <a:rPr kumimoji="1" lang="ja-JP" altLang="en-US" sz="2000" b="1" dirty="0">
                <a:solidFill>
                  <a:srgbClr val="FF0000"/>
                </a:solidFill>
              </a:rPr>
              <a:t>　本資料を使用して、</a:t>
            </a:r>
            <a:r>
              <a:rPr kumimoji="1" lang="ja-JP" altLang="en-US" sz="2000" b="1" dirty="0"/>
              <a:t>生涯現役地域づくり環境整備事　</a:t>
            </a:r>
            <a:endParaRPr kumimoji="1" lang="en-US" altLang="ja-JP" sz="2000" b="1" dirty="0"/>
          </a:p>
          <a:p>
            <a:pPr algn="just">
              <a:buClr>
                <a:srgbClr val="FF0000"/>
              </a:buClr>
            </a:pPr>
            <a:r>
              <a:rPr kumimoji="1" lang="ja-JP" altLang="en-US" sz="2000" b="1" dirty="0"/>
              <a:t>　業企画書等評価委員会において</a:t>
            </a:r>
            <a:r>
              <a:rPr kumimoji="1" lang="ja-JP" altLang="en-US" sz="2000" b="1" dirty="0">
                <a:solidFill>
                  <a:srgbClr val="FF0000"/>
                </a:solidFill>
              </a:rPr>
              <a:t>概ね</a:t>
            </a:r>
            <a:r>
              <a:rPr kumimoji="1" lang="en-US" altLang="ja-JP" sz="2000" b="1" dirty="0">
                <a:solidFill>
                  <a:srgbClr val="FF0000"/>
                </a:solidFill>
              </a:rPr>
              <a:t>10</a:t>
            </a:r>
            <a:r>
              <a:rPr kumimoji="1" lang="ja-JP" altLang="en-US" sz="2000" b="1" dirty="0">
                <a:solidFill>
                  <a:srgbClr val="FF0000"/>
                </a:solidFill>
              </a:rPr>
              <a:t>分～</a:t>
            </a:r>
            <a:r>
              <a:rPr kumimoji="1" lang="en-US" altLang="ja-JP" sz="2000" b="1" dirty="0">
                <a:solidFill>
                  <a:srgbClr val="FF0000"/>
                </a:solidFill>
              </a:rPr>
              <a:t>15</a:t>
            </a:r>
            <a:r>
              <a:rPr kumimoji="1" lang="ja-JP" altLang="en-US" sz="2000" b="1" dirty="0">
                <a:solidFill>
                  <a:srgbClr val="FF0000"/>
                </a:solidFill>
              </a:rPr>
              <a:t>分間の</a:t>
            </a:r>
            <a:endParaRPr kumimoji="1" lang="en-US" altLang="ja-JP" sz="2000" b="1" dirty="0">
              <a:solidFill>
                <a:srgbClr val="FF0000"/>
              </a:solidFill>
            </a:endParaRPr>
          </a:p>
          <a:p>
            <a:pPr algn="just">
              <a:buClr>
                <a:srgbClr val="FF0000"/>
              </a:buClr>
            </a:pPr>
            <a:r>
              <a:rPr kumimoji="1" lang="ja-JP" altLang="en-US" sz="2000" b="1" dirty="0">
                <a:solidFill>
                  <a:srgbClr val="FF0000"/>
                </a:solidFill>
              </a:rPr>
              <a:t>　プレゼンテーションを実施</a:t>
            </a:r>
            <a:r>
              <a:rPr kumimoji="1" lang="ja-JP" altLang="en-US" sz="2000" b="1" dirty="0"/>
              <a:t>いただきます。</a:t>
            </a:r>
            <a:endParaRPr kumimoji="1" lang="en-US" altLang="ja-JP" sz="2000" b="1" dirty="0"/>
          </a:p>
          <a:p>
            <a:pPr algn="just">
              <a:buClr>
                <a:srgbClr val="FF0000"/>
              </a:buClr>
            </a:pPr>
            <a:endParaRPr kumimoji="1" lang="en-US" altLang="ja-JP" sz="2000" b="1" dirty="0">
              <a:solidFill>
                <a:srgbClr val="FF0000"/>
              </a:solidFill>
            </a:endParaRPr>
          </a:p>
          <a:p>
            <a:pPr algn="just">
              <a:buClr>
                <a:srgbClr val="FF0000"/>
              </a:buClr>
            </a:pPr>
            <a:r>
              <a:rPr kumimoji="1" lang="ja-JP" altLang="en-US" sz="2000" b="1" dirty="0"/>
              <a:t>②　次頁以降、様式の例示をお示ししていますが、</a:t>
            </a:r>
            <a:r>
              <a:rPr kumimoji="1" lang="ja-JP" altLang="en-US" sz="2000" b="1" u="sng" dirty="0">
                <a:solidFill>
                  <a:srgbClr val="FF0000"/>
                </a:solidFill>
              </a:rPr>
              <a:t>様式</a:t>
            </a:r>
            <a:endParaRPr kumimoji="1" lang="en-US" altLang="ja-JP" sz="2000" b="1" u="sng" dirty="0">
              <a:solidFill>
                <a:srgbClr val="FF0000"/>
              </a:solidFill>
            </a:endParaRPr>
          </a:p>
          <a:p>
            <a:pPr algn="just">
              <a:buClr>
                <a:srgbClr val="FF0000"/>
              </a:buClr>
            </a:pPr>
            <a:r>
              <a:rPr kumimoji="1" lang="ja-JP" altLang="en-US" sz="2000" b="1" dirty="0">
                <a:solidFill>
                  <a:srgbClr val="FF0000"/>
                </a:solidFill>
              </a:rPr>
              <a:t>　</a:t>
            </a:r>
            <a:r>
              <a:rPr kumimoji="1" lang="ja-JP" altLang="en-US" sz="2000" b="1" u="sng" dirty="0">
                <a:solidFill>
                  <a:srgbClr val="FF0000"/>
                </a:solidFill>
              </a:rPr>
              <a:t>は自由</a:t>
            </a:r>
            <a:r>
              <a:rPr kumimoji="1" lang="ja-JP" altLang="en-US" sz="2000" b="1" dirty="0"/>
              <a:t>であり、記載する内容、項目等も決まりはござ</a:t>
            </a:r>
            <a:endParaRPr kumimoji="1" lang="en-US" altLang="ja-JP" sz="2000" b="1" dirty="0"/>
          </a:p>
          <a:p>
            <a:pPr algn="just">
              <a:buClr>
                <a:srgbClr val="FF0000"/>
              </a:buClr>
            </a:pPr>
            <a:r>
              <a:rPr kumimoji="1" lang="ja-JP" altLang="en-US" sz="2000" b="1" dirty="0"/>
              <a:t>　いません。</a:t>
            </a:r>
            <a:endParaRPr kumimoji="1" lang="en-US" altLang="ja-JP" sz="2000" b="1" dirty="0"/>
          </a:p>
          <a:p>
            <a:pPr algn="just">
              <a:buClr>
                <a:srgbClr val="FF0000"/>
              </a:buClr>
            </a:pPr>
            <a:endParaRPr kumimoji="1" lang="en-US" altLang="ja-JP" sz="2000" b="1" dirty="0"/>
          </a:p>
          <a:p>
            <a:pPr algn="just">
              <a:buClr>
                <a:srgbClr val="FF0000"/>
              </a:buClr>
            </a:pPr>
            <a:r>
              <a:rPr kumimoji="1" lang="ja-JP" altLang="en-US" sz="2000" b="1" dirty="0"/>
              <a:t>③　事業構想提案書を元に本資料を作成いただくとこ</a:t>
            </a:r>
            <a:endParaRPr kumimoji="1" lang="en-US" altLang="ja-JP" sz="2000" b="1" dirty="0"/>
          </a:p>
          <a:p>
            <a:pPr algn="just">
              <a:buClr>
                <a:srgbClr val="FF0000"/>
              </a:buClr>
            </a:pPr>
            <a:r>
              <a:rPr kumimoji="1" lang="ja-JP" altLang="en-US" sz="2000" b="1" dirty="0"/>
              <a:t>　ろ、実際のプレゼンを想定し、特にアピールしたい点</a:t>
            </a:r>
            <a:endParaRPr kumimoji="1" lang="en-US" altLang="ja-JP" sz="2000" b="1" dirty="0"/>
          </a:p>
          <a:p>
            <a:pPr algn="just">
              <a:buClr>
                <a:srgbClr val="FF0000"/>
              </a:buClr>
            </a:pPr>
            <a:r>
              <a:rPr kumimoji="1" lang="ja-JP" altLang="en-US" sz="2000" b="1" dirty="0"/>
              <a:t>　を中心として、各協議会において創意工夫した内容を</a:t>
            </a:r>
            <a:endParaRPr kumimoji="1" lang="en-US" altLang="ja-JP" sz="2000" b="1" dirty="0"/>
          </a:p>
          <a:p>
            <a:pPr algn="just">
              <a:buClr>
                <a:srgbClr val="FF0000"/>
              </a:buClr>
            </a:pPr>
            <a:r>
              <a:rPr kumimoji="1" lang="ja-JP" altLang="en-US" sz="2000" b="1" dirty="0"/>
              <a:t>　検討いただき、独自性ある資料を活用したプレゼンの</a:t>
            </a:r>
            <a:endParaRPr kumimoji="1" lang="en-US" altLang="ja-JP" sz="2000" b="1" dirty="0"/>
          </a:p>
          <a:p>
            <a:pPr algn="just">
              <a:buClr>
                <a:srgbClr val="FF0000"/>
              </a:buClr>
            </a:pPr>
            <a:r>
              <a:rPr kumimoji="1" lang="ja-JP" altLang="en-US" sz="2000" b="1" dirty="0"/>
              <a:t>　実施を期待します。</a:t>
            </a:r>
            <a:endParaRPr kumimoji="1" lang="en-US" altLang="ja-JP" sz="2000" b="1" dirty="0"/>
          </a:p>
          <a:p>
            <a:pPr algn="just">
              <a:buClr>
                <a:srgbClr val="FF0000"/>
              </a:buClr>
            </a:pPr>
            <a:endParaRPr kumimoji="1" lang="ja-JP" altLang="en-US" sz="2000" b="1" dirty="0"/>
          </a:p>
        </p:txBody>
      </p:sp>
    </p:spTree>
    <p:extLst>
      <p:ext uri="{BB962C8B-B14F-4D97-AF65-F5344CB8AC3E}">
        <p14:creationId xmlns:p14="http://schemas.microsoft.com/office/powerpoint/2010/main" val="20362525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09598" y="332656"/>
            <a:ext cx="6347713" cy="731168"/>
          </a:xfrm>
        </p:spPr>
        <p:txBody>
          <a:bodyPr>
            <a:normAutofit fontScale="90000"/>
          </a:bodyPr>
          <a:lstStyle/>
          <a:p>
            <a:r>
              <a:rPr lang="ja-JP" altLang="en-US" dirty="0">
                <a:solidFill>
                  <a:srgbClr val="003399"/>
                </a:solidFill>
              </a:rPr>
              <a:t>８　計画終了後の協議会の在り方</a:t>
            </a:r>
            <a:endParaRPr kumimoji="1" lang="ja-JP" altLang="en-US" dirty="0">
              <a:solidFill>
                <a:srgbClr val="003399"/>
              </a:solidFill>
            </a:endParaRPr>
          </a:p>
        </p:txBody>
      </p:sp>
      <p:sp>
        <p:nvSpPr>
          <p:cNvPr id="4" name="コンテンツ プレースホルダー 3"/>
          <p:cNvSpPr>
            <a:spLocks noGrp="1"/>
          </p:cNvSpPr>
          <p:nvPr>
            <p:ph idx="1"/>
          </p:nvPr>
        </p:nvSpPr>
        <p:spPr>
          <a:xfrm>
            <a:off x="609598" y="1340768"/>
            <a:ext cx="8066857" cy="5040560"/>
          </a:xfrm>
          <a:solidFill>
            <a:srgbClr val="FFFFCC"/>
          </a:solidFill>
        </p:spPr>
        <p:txBody>
          <a:bodyPr/>
          <a:lstStyle/>
          <a:p>
            <a:r>
              <a:rPr lang="ja-JP" altLang="en-US" dirty="0"/>
              <a:t>現時点で想定する、事業実施後の協議会の在り方（自走に向けた取組スケジュール及び協議会体制・役割分担等）について記載してください。</a:t>
            </a:r>
            <a:endParaRPr lang="en-US" altLang="ja-JP" dirty="0"/>
          </a:p>
        </p:txBody>
      </p:sp>
      <p:sp>
        <p:nvSpPr>
          <p:cNvPr id="5" name="スライド番号プレースホルダー 4"/>
          <p:cNvSpPr>
            <a:spLocks noGrp="1"/>
          </p:cNvSpPr>
          <p:nvPr>
            <p:ph type="sldNum" sz="quarter" idx="12"/>
          </p:nvPr>
        </p:nvSpPr>
        <p:spPr>
          <a:xfrm>
            <a:off x="8631362" y="6492875"/>
            <a:ext cx="512638" cy="365125"/>
          </a:xfrm>
        </p:spPr>
        <p:txBody>
          <a:bodyPr/>
          <a:lstStyle/>
          <a:p>
            <a:fld id="{9E2A29CB-BA86-48A6-80E1-CB8750A963B5}" type="slidenum">
              <a:rPr kumimoji="1" lang="ja-JP" altLang="en-US" sz="2000" smtClean="0">
                <a:solidFill>
                  <a:srgbClr val="003399"/>
                </a:solidFill>
              </a:rPr>
              <a:t>9</a:t>
            </a:fld>
            <a:endParaRPr kumimoji="1" lang="ja-JP" altLang="en-US" sz="2000" dirty="0">
              <a:solidFill>
                <a:srgbClr val="003399"/>
              </a:solidFill>
            </a:endParaRPr>
          </a:p>
        </p:txBody>
      </p:sp>
    </p:spTree>
    <p:extLst>
      <p:ext uri="{BB962C8B-B14F-4D97-AF65-F5344CB8AC3E}">
        <p14:creationId xmlns:p14="http://schemas.microsoft.com/office/powerpoint/2010/main" val="41198377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09598" y="332656"/>
            <a:ext cx="7645085" cy="648072"/>
          </a:xfrm>
        </p:spPr>
        <p:txBody>
          <a:bodyPr>
            <a:normAutofit/>
          </a:bodyPr>
          <a:lstStyle/>
          <a:p>
            <a:r>
              <a:rPr lang="ja-JP" altLang="en-US" sz="3200" dirty="0">
                <a:solidFill>
                  <a:srgbClr val="003399"/>
                </a:solidFill>
              </a:rPr>
              <a:t>９　事業構想（案）作成者等の声</a:t>
            </a:r>
            <a:endParaRPr kumimoji="1" lang="ja-JP" altLang="en-US" sz="3200" dirty="0">
              <a:solidFill>
                <a:srgbClr val="003399"/>
              </a:solidFill>
            </a:endParaRPr>
          </a:p>
        </p:txBody>
      </p:sp>
      <p:sp>
        <p:nvSpPr>
          <p:cNvPr id="12" name="コンテンツ プレースホルダー 3"/>
          <p:cNvSpPr>
            <a:spLocks noGrp="1"/>
          </p:cNvSpPr>
          <p:nvPr>
            <p:ph idx="1"/>
          </p:nvPr>
        </p:nvSpPr>
        <p:spPr>
          <a:xfrm>
            <a:off x="609598" y="1412776"/>
            <a:ext cx="8066857" cy="4968552"/>
          </a:xfrm>
          <a:solidFill>
            <a:srgbClr val="FFFFCC"/>
          </a:solidFill>
        </p:spPr>
        <p:txBody>
          <a:bodyPr/>
          <a:lstStyle/>
          <a:p>
            <a:r>
              <a:rPr lang="ja-JP" altLang="en-US" dirty="0"/>
              <a:t>事業構想の企画立案や事業を実践していく上で、活動の中心となるキーパーソンや組織から、本事業に対する意気込み等を記載してください。</a:t>
            </a:r>
            <a:endParaRPr kumimoji="1" lang="ja-JP" altLang="en-US" dirty="0"/>
          </a:p>
        </p:txBody>
      </p:sp>
      <p:sp>
        <p:nvSpPr>
          <p:cNvPr id="3" name="スライド番号プレースホルダー 2"/>
          <p:cNvSpPr>
            <a:spLocks noGrp="1"/>
          </p:cNvSpPr>
          <p:nvPr>
            <p:ph type="sldNum" sz="quarter" idx="12"/>
          </p:nvPr>
        </p:nvSpPr>
        <p:spPr>
          <a:xfrm>
            <a:off x="8631362" y="6492875"/>
            <a:ext cx="512638" cy="365125"/>
          </a:xfrm>
        </p:spPr>
        <p:txBody>
          <a:bodyPr/>
          <a:lstStyle/>
          <a:p>
            <a:fld id="{9E2A29CB-BA86-48A6-80E1-CB8750A963B5}" type="slidenum">
              <a:rPr kumimoji="1" lang="ja-JP" altLang="en-US" sz="2000" smtClean="0">
                <a:solidFill>
                  <a:srgbClr val="003399"/>
                </a:solidFill>
              </a:rPr>
              <a:t>10</a:t>
            </a:fld>
            <a:endParaRPr kumimoji="1" lang="ja-JP" altLang="en-US" sz="2000" dirty="0">
              <a:solidFill>
                <a:srgbClr val="003399"/>
              </a:solidFill>
            </a:endParaRPr>
          </a:p>
        </p:txBody>
      </p:sp>
    </p:spTree>
    <p:extLst>
      <p:ext uri="{BB962C8B-B14F-4D97-AF65-F5344CB8AC3E}">
        <p14:creationId xmlns:p14="http://schemas.microsoft.com/office/powerpoint/2010/main" val="34379632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447383" y="1184326"/>
            <a:ext cx="8064896" cy="1098703"/>
          </a:xfrm>
          <a:solidFill>
            <a:srgbClr val="FFFFCC"/>
          </a:solidFill>
          <a:ln>
            <a:noFill/>
          </a:ln>
        </p:spPr>
        <p:txBody>
          <a:bodyPr anchor="ctr" anchorCtr="0">
            <a:normAutofit/>
          </a:bodyPr>
          <a:lstStyle/>
          <a:p>
            <a:pPr algn="ctr"/>
            <a:r>
              <a:rPr kumimoji="1" lang="ja-JP" altLang="en-US" sz="2400" dirty="0">
                <a:solidFill>
                  <a:schemeClr val="tx1"/>
                </a:solidFill>
                <a:latin typeface="+mj-ea"/>
              </a:rPr>
              <a:t>タイトル</a:t>
            </a:r>
          </a:p>
        </p:txBody>
      </p:sp>
      <p:sp>
        <p:nvSpPr>
          <p:cNvPr id="3" name="サブタイトル 2"/>
          <p:cNvSpPr>
            <a:spLocks noGrp="1"/>
          </p:cNvSpPr>
          <p:nvPr>
            <p:ph type="subTitle" idx="1"/>
          </p:nvPr>
        </p:nvSpPr>
        <p:spPr>
          <a:xfrm>
            <a:off x="715254" y="2492896"/>
            <a:ext cx="7529153" cy="1655762"/>
          </a:xfrm>
          <a:solidFill>
            <a:srgbClr val="FFFFCC"/>
          </a:solidFill>
          <a:ln>
            <a:noFill/>
          </a:ln>
        </p:spPr>
        <p:txBody>
          <a:bodyPr/>
          <a:lstStyle/>
          <a:p>
            <a:pPr algn="ctr"/>
            <a:endParaRPr kumimoji="1" lang="en-US" altLang="ja-JP" dirty="0"/>
          </a:p>
          <a:p>
            <a:pPr algn="ctr"/>
            <a:endParaRPr lang="en-US" altLang="ja-JP" sz="1000" dirty="0"/>
          </a:p>
          <a:p>
            <a:pPr algn="ctr"/>
            <a:r>
              <a:rPr kumimoji="1" lang="ja-JP" altLang="en-US" dirty="0"/>
              <a:t>地域を象徴する写真</a:t>
            </a:r>
          </a:p>
        </p:txBody>
      </p:sp>
      <p:sp>
        <p:nvSpPr>
          <p:cNvPr id="5" name="サブタイトル 2"/>
          <p:cNvSpPr txBox="1">
            <a:spLocks/>
          </p:cNvSpPr>
          <p:nvPr/>
        </p:nvSpPr>
        <p:spPr>
          <a:xfrm>
            <a:off x="1050830" y="4358525"/>
            <a:ext cx="6858000" cy="2304256"/>
          </a:xfrm>
          <a:prstGeom prst="rect">
            <a:avLst/>
          </a:prstGeom>
        </p:spPr>
        <p:txBody>
          <a:bodyPr vert="horz" lIns="91440" tIns="45720" rIns="91440" bIns="45720" rtlCol="0">
            <a:noAutofit/>
          </a:bodyPr>
          <a:lstStyle>
            <a:lvl1pPr marL="0" indent="0" algn="ctr" defTabSz="685800" rtl="0" eaLnBrk="1" latinLnBrk="0" hangingPunct="1">
              <a:lnSpc>
                <a:spcPct val="90000"/>
              </a:lnSpc>
              <a:spcBef>
                <a:spcPts val="750"/>
              </a:spcBef>
              <a:buFont typeface="Arial" panose="020B0604020202020204" pitchFamily="34" charset="0"/>
              <a:buNone/>
              <a:defRPr kumimoji="1" sz="1800" kern="1200">
                <a:solidFill>
                  <a:schemeClr val="tx1"/>
                </a:solidFill>
                <a:latin typeface="+mn-lt"/>
                <a:ea typeface="+mn-ea"/>
                <a:cs typeface="+mn-cs"/>
              </a:defRPr>
            </a:lvl1pPr>
            <a:lvl2pPr marL="342900" indent="0" algn="ctr" defTabSz="685800" rtl="0" eaLnBrk="1" latinLnBrk="0" hangingPunct="1">
              <a:lnSpc>
                <a:spcPct val="90000"/>
              </a:lnSpc>
              <a:spcBef>
                <a:spcPts val="375"/>
              </a:spcBef>
              <a:buFont typeface="Arial" panose="020B0604020202020204" pitchFamily="34" charset="0"/>
              <a:buNone/>
              <a:defRPr kumimoji="1" sz="1500" kern="1200">
                <a:solidFill>
                  <a:schemeClr val="tx1"/>
                </a:solidFill>
                <a:latin typeface="+mn-lt"/>
                <a:ea typeface="+mn-ea"/>
                <a:cs typeface="+mn-cs"/>
              </a:defRPr>
            </a:lvl2pPr>
            <a:lvl3pPr marL="685800" indent="0" algn="ctr" defTabSz="685800" rtl="0" eaLnBrk="1" latinLnBrk="0" hangingPunct="1">
              <a:lnSpc>
                <a:spcPct val="90000"/>
              </a:lnSpc>
              <a:spcBef>
                <a:spcPts val="375"/>
              </a:spcBef>
              <a:buFont typeface="Arial" panose="020B0604020202020204" pitchFamily="34" charset="0"/>
              <a:buNone/>
              <a:defRPr kumimoji="1" sz="1350" kern="1200">
                <a:solidFill>
                  <a:schemeClr val="tx1"/>
                </a:solidFill>
                <a:latin typeface="+mn-lt"/>
                <a:ea typeface="+mn-ea"/>
                <a:cs typeface="+mn-cs"/>
              </a:defRPr>
            </a:lvl3pPr>
            <a:lvl4pPr marL="10287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4pPr>
            <a:lvl5pPr marL="13716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5pPr>
            <a:lvl6pPr marL="17145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6pPr>
            <a:lvl7pPr marL="20574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7pPr>
            <a:lvl8pPr marL="24003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8pPr>
            <a:lvl9pPr marL="27432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9pPr>
          </a:lstStyle>
          <a:p>
            <a:pPr algn="l">
              <a:lnSpc>
                <a:spcPct val="120000"/>
              </a:lnSpc>
            </a:pPr>
            <a:r>
              <a:rPr lang="ja-JP" altLang="en-US" sz="1400" dirty="0">
                <a:latin typeface="+mn-ea"/>
              </a:rPr>
              <a:t>実施地域：○○県○○市</a:t>
            </a:r>
            <a:endParaRPr lang="en-US" altLang="ja-JP" sz="1400" dirty="0">
              <a:latin typeface="+mn-ea"/>
            </a:endParaRPr>
          </a:p>
          <a:p>
            <a:pPr algn="l">
              <a:lnSpc>
                <a:spcPct val="120000"/>
              </a:lnSpc>
            </a:pPr>
            <a:r>
              <a:rPr lang="ja-JP" altLang="en-US" sz="1400" dirty="0">
                <a:latin typeface="+mn-ea"/>
              </a:rPr>
              <a:t>実施主体：○○協議会　</a:t>
            </a:r>
            <a:endParaRPr lang="en-US" altLang="ja-JP" sz="1400" dirty="0">
              <a:latin typeface="+mn-ea"/>
            </a:endParaRPr>
          </a:p>
          <a:p>
            <a:pPr algn="l">
              <a:lnSpc>
                <a:spcPct val="120000"/>
              </a:lnSpc>
            </a:pPr>
            <a:r>
              <a:rPr lang="ja-JP" altLang="en-US" sz="1400" dirty="0">
                <a:latin typeface="+mn-ea"/>
              </a:rPr>
              <a:t>構成員一覧</a:t>
            </a:r>
            <a:endParaRPr lang="en-US" altLang="ja-JP" sz="1400" dirty="0">
              <a:latin typeface="+mn-ea"/>
            </a:endParaRPr>
          </a:p>
          <a:p>
            <a:pPr marL="358775" indent="-358775" algn="l"/>
            <a:r>
              <a:rPr lang="ja-JP" altLang="en-US" sz="1400" dirty="0">
                <a:latin typeface="+mn-ea"/>
              </a:rPr>
              <a:t>　：○○</a:t>
            </a:r>
            <a:r>
              <a:rPr lang="ja-JP" altLang="ja-JP" sz="1400" dirty="0">
                <a:latin typeface="+mn-ea"/>
              </a:rPr>
              <a:t>市、</a:t>
            </a:r>
            <a:r>
              <a:rPr lang="ja-JP" altLang="en-US" sz="1400" dirty="0">
                <a:latin typeface="+mn-ea"/>
              </a:rPr>
              <a:t>○○商工会議所</a:t>
            </a:r>
            <a:r>
              <a:rPr lang="ja-JP" altLang="ja-JP" sz="1400" dirty="0">
                <a:latin typeface="+mn-ea"/>
              </a:rPr>
              <a:t>、</a:t>
            </a:r>
            <a:r>
              <a:rPr lang="ja-JP" altLang="en-US" sz="1400" dirty="0">
                <a:latin typeface="+mn-ea"/>
              </a:rPr>
              <a:t>○○商工会、○○</a:t>
            </a:r>
            <a:r>
              <a:rPr lang="ja-JP" altLang="ja-JP" sz="1400" dirty="0">
                <a:latin typeface="+mn-ea"/>
              </a:rPr>
              <a:t>市シルバー人材センター、</a:t>
            </a:r>
            <a:endParaRPr lang="en-US" altLang="ja-JP" sz="1400" dirty="0">
              <a:latin typeface="+mn-ea"/>
            </a:endParaRPr>
          </a:p>
          <a:p>
            <a:pPr marL="358775" indent="-358775" algn="l"/>
            <a:r>
              <a:rPr lang="ja-JP" altLang="en-US" sz="1400" dirty="0">
                <a:latin typeface="+mn-ea"/>
              </a:rPr>
              <a:t>　　○○社会福祉協議会、○○地域包括支援センター、教育機関、金融機関</a:t>
            </a:r>
            <a:endParaRPr lang="en-US" altLang="ja-JP" sz="1400" dirty="0">
              <a:latin typeface="+mn-ea"/>
            </a:endParaRPr>
          </a:p>
          <a:p>
            <a:pPr marL="358775" indent="-358775" algn="l"/>
            <a:r>
              <a:rPr lang="ja-JP" altLang="en-US" sz="1400" dirty="0">
                <a:latin typeface="+mn-ea"/>
              </a:rPr>
              <a:t>　　○○</a:t>
            </a:r>
            <a:endParaRPr lang="en-US" altLang="ja-JP" sz="1400" dirty="0">
              <a:latin typeface="+mn-ea"/>
            </a:endParaRPr>
          </a:p>
          <a:p>
            <a:pPr marL="358775" indent="-358775" algn="l"/>
            <a:r>
              <a:rPr lang="ja-JP" altLang="en-US" sz="1400" dirty="0">
                <a:latin typeface="+mn-ea"/>
              </a:rPr>
              <a:t>重点業種：○○業</a:t>
            </a:r>
            <a:r>
              <a:rPr lang="ja-JP" altLang="en-US" sz="1400" dirty="0"/>
              <a:t>、○○業、○○業</a:t>
            </a:r>
            <a:endParaRPr lang="ja-JP" altLang="ja-JP" sz="1400" dirty="0">
              <a:latin typeface="+mn-ea"/>
            </a:endParaRPr>
          </a:p>
        </p:txBody>
      </p:sp>
      <p:sp>
        <p:nvSpPr>
          <p:cNvPr id="4" name="スライド番号プレースホルダー 3"/>
          <p:cNvSpPr>
            <a:spLocks noGrp="1"/>
          </p:cNvSpPr>
          <p:nvPr>
            <p:ph type="sldNum" sz="quarter" idx="12"/>
          </p:nvPr>
        </p:nvSpPr>
        <p:spPr>
          <a:xfrm>
            <a:off x="8512279" y="6328605"/>
            <a:ext cx="512638" cy="365125"/>
          </a:xfrm>
        </p:spPr>
        <p:txBody>
          <a:bodyPr/>
          <a:lstStyle/>
          <a:p>
            <a:fld id="{9E2A29CB-BA86-48A6-80E1-CB8750A963B5}" type="slidenum">
              <a:rPr kumimoji="1" lang="ja-JP" altLang="en-US" sz="2000" smtClean="0">
                <a:solidFill>
                  <a:srgbClr val="003399"/>
                </a:solidFill>
              </a:rPr>
              <a:t>1</a:t>
            </a:fld>
            <a:endParaRPr kumimoji="1" lang="ja-JP" altLang="en-US" sz="2000" dirty="0">
              <a:solidFill>
                <a:srgbClr val="003399"/>
              </a:solidFill>
            </a:endParaRPr>
          </a:p>
        </p:txBody>
      </p:sp>
    </p:spTree>
    <p:extLst>
      <p:ext uri="{BB962C8B-B14F-4D97-AF65-F5344CB8AC3E}">
        <p14:creationId xmlns:p14="http://schemas.microsoft.com/office/powerpoint/2010/main" val="23914332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09599" y="332656"/>
            <a:ext cx="6347713" cy="587151"/>
          </a:xfrm>
          <a:noFill/>
        </p:spPr>
        <p:txBody>
          <a:bodyPr>
            <a:normAutofit fontScale="90000"/>
          </a:bodyPr>
          <a:lstStyle/>
          <a:p>
            <a:r>
              <a:rPr lang="ja-JP" altLang="en-US" dirty="0">
                <a:solidFill>
                  <a:srgbClr val="003399"/>
                </a:solidFill>
              </a:rPr>
              <a:t>１</a:t>
            </a:r>
            <a:r>
              <a:rPr kumimoji="1" lang="ja-JP" altLang="en-US" dirty="0">
                <a:solidFill>
                  <a:srgbClr val="003399"/>
                </a:solidFill>
              </a:rPr>
              <a:t>　事業の趣旨・目的</a:t>
            </a:r>
          </a:p>
        </p:txBody>
      </p:sp>
      <p:sp>
        <p:nvSpPr>
          <p:cNvPr id="3" name="コンテンツ プレースホルダー 2"/>
          <p:cNvSpPr>
            <a:spLocks noGrp="1"/>
          </p:cNvSpPr>
          <p:nvPr>
            <p:ph idx="1"/>
          </p:nvPr>
        </p:nvSpPr>
        <p:spPr>
          <a:xfrm>
            <a:off x="609599" y="1397105"/>
            <a:ext cx="8210873" cy="5128239"/>
          </a:xfrm>
          <a:solidFill>
            <a:srgbClr val="FFFFCC"/>
          </a:solidFill>
        </p:spPr>
        <p:txBody>
          <a:bodyPr/>
          <a:lstStyle/>
          <a:p>
            <a:r>
              <a:rPr lang="ja-JP" altLang="en-US" dirty="0"/>
              <a:t>仕様書に詳述した環境整備事業の趣旨や成果目標などに鑑み、また、計画区域における経済・社会情勢や高年齢者の雇用情勢等を踏まえ、環境整備事業で実施しようとする事業の趣旨・目的を簡潔に記載するととともに、３年度間に亘る実施スケジュールを示して下さい。</a:t>
            </a:r>
            <a:endParaRPr kumimoji="1" lang="ja-JP" altLang="en-US" dirty="0"/>
          </a:p>
        </p:txBody>
      </p:sp>
      <p:sp>
        <p:nvSpPr>
          <p:cNvPr id="4" name="スライド番号プレースホルダー 3"/>
          <p:cNvSpPr>
            <a:spLocks noGrp="1"/>
          </p:cNvSpPr>
          <p:nvPr>
            <p:ph type="sldNum" sz="quarter" idx="12"/>
          </p:nvPr>
        </p:nvSpPr>
        <p:spPr>
          <a:xfrm>
            <a:off x="8564153" y="6409496"/>
            <a:ext cx="512638" cy="365125"/>
          </a:xfrm>
        </p:spPr>
        <p:txBody>
          <a:bodyPr/>
          <a:lstStyle/>
          <a:p>
            <a:fld id="{9E2A29CB-BA86-48A6-80E1-CB8750A963B5}" type="slidenum">
              <a:rPr kumimoji="1" lang="ja-JP" altLang="en-US" sz="2000" smtClean="0">
                <a:solidFill>
                  <a:srgbClr val="003399"/>
                </a:solidFill>
              </a:rPr>
              <a:t>2</a:t>
            </a:fld>
            <a:endParaRPr kumimoji="1" lang="ja-JP" altLang="en-US" sz="2000" dirty="0">
              <a:solidFill>
                <a:srgbClr val="003399"/>
              </a:solidFill>
            </a:endParaRPr>
          </a:p>
        </p:txBody>
      </p:sp>
    </p:spTree>
    <p:extLst>
      <p:ext uri="{BB962C8B-B14F-4D97-AF65-F5344CB8AC3E}">
        <p14:creationId xmlns:p14="http://schemas.microsoft.com/office/powerpoint/2010/main" val="25414772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09599" y="332656"/>
            <a:ext cx="6347713" cy="1152128"/>
          </a:xfrm>
        </p:spPr>
        <p:txBody>
          <a:bodyPr>
            <a:normAutofit fontScale="90000"/>
          </a:bodyPr>
          <a:lstStyle/>
          <a:p>
            <a:r>
              <a:rPr lang="ja-JP" altLang="en-US" dirty="0">
                <a:solidFill>
                  <a:srgbClr val="003399"/>
                </a:solidFill>
                <a:latin typeface="+mj-ea"/>
              </a:rPr>
              <a:t>２　重点業種における高年齢者の</a:t>
            </a:r>
            <a:br>
              <a:rPr lang="en-US" altLang="ja-JP" dirty="0">
                <a:solidFill>
                  <a:srgbClr val="003399"/>
                </a:solidFill>
                <a:latin typeface="+mj-ea"/>
              </a:rPr>
            </a:br>
            <a:r>
              <a:rPr lang="ja-JP" altLang="en-US" dirty="0">
                <a:solidFill>
                  <a:srgbClr val="003399"/>
                </a:solidFill>
                <a:latin typeface="+mj-ea"/>
              </a:rPr>
              <a:t>　雇用機会の確保における課題</a:t>
            </a:r>
            <a:endParaRPr kumimoji="1" lang="ja-JP" altLang="en-US" dirty="0">
              <a:solidFill>
                <a:srgbClr val="003399"/>
              </a:solidFill>
              <a:latin typeface="+mj-ea"/>
            </a:endParaRPr>
          </a:p>
        </p:txBody>
      </p:sp>
      <p:sp>
        <p:nvSpPr>
          <p:cNvPr id="7" name="コンテンツ プレースホルダー 2"/>
          <p:cNvSpPr>
            <a:spLocks noGrp="1"/>
          </p:cNvSpPr>
          <p:nvPr>
            <p:ph idx="1"/>
          </p:nvPr>
        </p:nvSpPr>
        <p:spPr>
          <a:xfrm>
            <a:off x="609599" y="1556792"/>
            <a:ext cx="8210873" cy="4968552"/>
          </a:xfrm>
          <a:solidFill>
            <a:srgbClr val="FFFFCC"/>
          </a:solidFill>
        </p:spPr>
        <p:txBody>
          <a:bodyPr/>
          <a:lstStyle/>
          <a:p>
            <a:r>
              <a:rPr lang="ja-JP" altLang="en-US" dirty="0"/>
              <a:t>地域計画に盛り込む予定の計画区域における重点業種とその設定理由を記載して下さい。</a:t>
            </a:r>
            <a:endParaRPr lang="en-US" altLang="ja-JP" dirty="0"/>
          </a:p>
          <a:p>
            <a:endParaRPr lang="en-US" altLang="ja-JP" dirty="0"/>
          </a:p>
          <a:p>
            <a:endParaRPr lang="en-US" altLang="ja-JP" dirty="0"/>
          </a:p>
          <a:p>
            <a:r>
              <a:rPr lang="ja-JP" altLang="en-US" dirty="0"/>
              <a:t>重点業種における高年齢者等の雇用動向と今後の見通しについて、具体的なデータを用いて記載して下さい。</a:t>
            </a:r>
            <a:endParaRPr lang="en-US" altLang="ja-JP" dirty="0"/>
          </a:p>
          <a:p>
            <a:endParaRPr lang="en-US" altLang="ja-JP" dirty="0"/>
          </a:p>
          <a:p>
            <a:endParaRPr lang="en-US" altLang="ja-JP" dirty="0"/>
          </a:p>
          <a:p>
            <a:r>
              <a:rPr lang="ja-JP" altLang="en-US" dirty="0"/>
              <a:t>重点業種における高年齢者等の雇用・就業機会の確保を図る上での課題（人材確保・人材育成等）と対策方針について記載して下さい。</a:t>
            </a:r>
            <a:endParaRPr lang="en-US" altLang="ja-JP" dirty="0"/>
          </a:p>
          <a:p>
            <a:pPr marL="0" indent="0">
              <a:buNone/>
            </a:pPr>
            <a:endParaRPr kumimoji="1" lang="en-US" altLang="ja-JP" dirty="0"/>
          </a:p>
          <a:p>
            <a:pPr marL="0" indent="0">
              <a:buNone/>
            </a:pPr>
            <a:endParaRPr lang="en-US" altLang="ja-JP" dirty="0"/>
          </a:p>
          <a:p>
            <a:pPr marL="0" indent="0">
              <a:buNone/>
            </a:pPr>
            <a:endParaRPr kumimoji="1" lang="en-US" altLang="ja-JP" dirty="0"/>
          </a:p>
          <a:p>
            <a:pPr marL="0" indent="0">
              <a:buNone/>
            </a:pPr>
            <a:endParaRPr kumimoji="1" lang="en-US" altLang="ja-JP" dirty="0"/>
          </a:p>
        </p:txBody>
      </p:sp>
      <p:sp>
        <p:nvSpPr>
          <p:cNvPr id="5" name="コンテンツ プレースホルダー 3"/>
          <p:cNvSpPr txBox="1">
            <a:spLocks/>
          </p:cNvSpPr>
          <p:nvPr/>
        </p:nvSpPr>
        <p:spPr>
          <a:xfrm>
            <a:off x="609599" y="1368502"/>
            <a:ext cx="6347714" cy="476322"/>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kumimoji="1"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kumimoji="1"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kumimoji="1"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9pPr>
          </a:lstStyle>
          <a:p>
            <a:pPr marL="0" indent="0">
              <a:buFont typeface="Wingdings 3" charset="2"/>
              <a:buNone/>
            </a:pPr>
            <a:endParaRPr lang="ja-JP" altLang="en-US" sz="1400" dirty="0"/>
          </a:p>
        </p:txBody>
      </p:sp>
      <p:sp>
        <p:nvSpPr>
          <p:cNvPr id="3" name="スライド番号プレースホルダー 2"/>
          <p:cNvSpPr>
            <a:spLocks noGrp="1"/>
          </p:cNvSpPr>
          <p:nvPr>
            <p:ph type="sldNum" sz="quarter" idx="12"/>
          </p:nvPr>
        </p:nvSpPr>
        <p:spPr>
          <a:xfrm>
            <a:off x="8631362" y="6492875"/>
            <a:ext cx="512638" cy="365125"/>
          </a:xfrm>
        </p:spPr>
        <p:txBody>
          <a:bodyPr/>
          <a:lstStyle/>
          <a:p>
            <a:fld id="{9E2A29CB-BA86-48A6-80E1-CB8750A963B5}" type="slidenum">
              <a:rPr kumimoji="1" lang="ja-JP" altLang="en-US" sz="2000" smtClean="0">
                <a:solidFill>
                  <a:srgbClr val="003399"/>
                </a:solidFill>
              </a:rPr>
              <a:t>3</a:t>
            </a:fld>
            <a:endParaRPr kumimoji="1" lang="ja-JP" altLang="en-US" sz="2000" dirty="0">
              <a:solidFill>
                <a:srgbClr val="003399"/>
              </a:solidFill>
            </a:endParaRPr>
          </a:p>
        </p:txBody>
      </p:sp>
    </p:spTree>
    <p:extLst>
      <p:ext uri="{BB962C8B-B14F-4D97-AF65-F5344CB8AC3E}">
        <p14:creationId xmlns:p14="http://schemas.microsoft.com/office/powerpoint/2010/main" val="42747483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09599" y="330408"/>
            <a:ext cx="6347713" cy="515144"/>
          </a:xfrm>
        </p:spPr>
        <p:txBody>
          <a:bodyPr>
            <a:normAutofit fontScale="90000"/>
          </a:bodyPr>
          <a:lstStyle/>
          <a:p>
            <a:r>
              <a:rPr lang="ja-JP" altLang="en-US" dirty="0">
                <a:solidFill>
                  <a:srgbClr val="003399"/>
                </a:solidFill>
              </a:rPr>
              <a:t>３　支援メニューの内容</a:t>
            </a:r>
            <a:endParaRPr kumimoji="1" lang="ja-JP" altLang="en-US" dirty="0">
              <a:solidFill>
                <a:srgbClr val="003399"/>
              </a:solidFill>
            </a:endParaRPr>
          </a:p>
        </p:txBody>
      </p:sp>
      <p:sp>
        <p:nvSpPr>
          <p:cNvPr id="10" name="コンテンツ プレースホルダー 2"/>
          <p:cNvSpPr txBox="1">
            <a:spLocks/>
          </p:cNvSpPr>
          <p:nvPr/>
        </p:nvSpPr>
        <p:spPr>
          <a:xfrm>
            <a:off x="609599" y="1196752"/>
            <a:ext cx="8138865" cy="5310048"/>
          </a:xfrm>
          <a:prstGeom prst="rect">
            <a:avLst/>
          </a:prstGeom>
          <a:solidFill>
            <a:srgbClr val="FFFFCC"/>
          </a:solidFill>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kumimoji="1"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kumimoji="1"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kumimoji="1"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9pPr>
          </a:lstStyle>
          <a:p>
            <a:r>
              <a:rPr lang="ja-JP" altLang="en-US" dirty="0"/>
              <a:t>環境整備事業にて実施しようとする事業の内容を記載して下さい。</a:t>
            </a:r>
          </a:p>
        </p:txBody>
      </p:sp>
      <p:sp>
        <p:nvSpPr>
          <p:cNvPr id="6" name="スライド番号プレースホルダー 5"/>
          <p:cNvSpPr>
            <a:spLocks noGrp="1"/>
          </p:cNvSpPr>
          <p:nvPr>
            <p:ph type="sldNum" sz="quarter" idx="12"/>
          </p:nvPr>
        </p:nvSpPr>
        <p:spPr>
          <a:xfrm>
            <a:off x="8631362" y="6492875"/>
            <a:ext cx="512638" cy="365125"/>
          </a:xfrm>
        </p:spPr>
        <p:txBody>
          <a:bodyPr/>
          <a:lstStyle/>
          <a:p>
            <a:fld id="{9E2A29CB-BA86-48A6-80E1-CB8750A963B5}" type="slidenum">
              <a:rPr kumimoji="1" lang="ja-JP" altLang="en-US" sz="2000" smtClean="0">
                <a:solidFill>
                  <a:srgbClr val="003399"/>
                </a:solidFill>
              </a:rPr>
              <a:t>4</a:t>
            </a:fld>
            <a:endParaRPr kumimoji="1" lang="ja-JP" altLang="en-US" sz="2000" dirty="0">
              <a:solidFill>
                <a:srgbClr val="003399"/>
              </a:solidFill>
            </a:endParaRPr>
          </a:p>
        </p:txBody>
      </p:sp>
    </p:spTree>
    <p:extLst>
      <p:ext uri="{BB962C8B-B14F-4D97-AF65-F5344CB8AC3E}">
        <p14:creationId xmlns:p14="http://schemas.microsoft.com/office/powerpoint/2010/main" val="18173282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539552" y="332656"/>
            <a:ext cx="6347713" cy="576064"/>
          </a:xfrm>
        </p:spPr>
        <p:txBody>
          <a:bodyPr>
            <a:normAutofit fontScale="90000"/>
          </a:bodyPr>
          <a:lstStyle/>
          <a:p>
            <a:r>
              <a:rPr lang="ja-JP" altLang="en-US" dirty="0">
                <a:solidFill>
                  <a:srgbClr val="003399"/>
                </a:solidFill>
              </a:rPr>
              <a:t>４　事業実施による効果</a:t>
            </a:r>
            <a:endParaRPr kumimoji="1" lang="ja-JP" altLang="en-US" dirty="0">
              <a:solidFill>
                <a:srgbClr val="003399"/>
              </a:solidFill>
            </a:endParaRPr>
          </a:p>
        </p:txBody>
      </p:sp>
      <p:sp>
        <p:nvSpPr>
          <p:cNvPr id="4" name="スライド番号プレースホルダー 3"/>
          <p:cNvSpPr>
            <a:spLocks noGrp="1"/>
          </p:cNvSpPr>
          <p:nvPr>
            <p:ph type="sldNum" sz="quarter" idx="12"/>
          </p:nvPr>
        </p:nvSpPr>
        <p:spPr>
          <a:xfrm>
            <a:off x="8635906" y="6492875"/>
            <a:ext cx="512638" cy="365125"/>
          </a:xfrm>
        </p:spPr>
        <p:txBody>
          <a:bodyPr/>
          <a:lstStyle/>
          <a:p>
            <a:fld id="{9E2A29CB-BA86-48A6-80E1-CB8750A963B5}" type="slidenum">
              <a:rPr kumimoji="1" lang="ja-JP" altLang="en-US" sz="2000" smtClean="0">
                <a:solidFill>
                  <a:srgbClr val="003399"/>
                </a:solidFill>
              </a:rPr>
              <a:t>5</a:t>
            </a:fld>
            <a:endParaRPr kumimoji="1" lang="ja-JP" altLang="en-US" sz="2000" dirty="0">
              <a:solidFill>
                <a:srgbClr val="003399"/>
              </a:solidFill>
            </a:endParaRPr>
          </a:p>
        </p:txBody>
      </p:sp>
      <p:graphicFrame>
        <p:nvGraphicFramePr>
          <p:cNvPr id="5" name="表 4"/>
          <p:cNvGraphicFramePr>
            <a:graphicFrameLocks noGrp="1"/>
          </p:cNvGraphicFramePr>
          <p:nvPr>
            <p:extLst>
              <p:ext uri="{D42A27DB-BD31-4B8C-83A1-F6EECF244321}">
                <p14:modId xmlns:p14="http://schemas.microsoft.com/office/powerpoint/2010/main" val="1596825007"/>
              </p:ext>
            </p:extLst>
          </p:nvPr>
        </p:nvGraphicFramePr>
        <p:xfrm>
          <a:off x="645424" y="1268760"/>
          <a:ext cx="7990482" cy="4536504"/>
        </p:xfrm>
        <a:graphic>
          <a:graphicData uri="http://schemas.openxmlformats.org/drawingml/2006/table">
            <a:tbl>
              <a:tblPr/>
              <a:tblGrid>
                <a:gridCol w="548966">
                  <a:extLst>
                    <a:ext uri="{9D8B030D-6E8A-4147-A177-3AD203B41FA5}">
                      <a16:colId xmlns:a16="http://schemas.microsoft.com/office/drawing/2014/main" val="3169974389"/>
                    </a:ext>
                  </a:extLst>
                </a:gridCol>
                <a:gridCol w="548966">
                  <a:extLst>
                    <a:ext uri="{9D8B030D-6E8A-4147-A177-3AD203B41FA5}">
                      <a16:colId xmlns:a16="http://schemas.microsoft.com/office/drawing/2014/main" val="3362110777"/>
                    </a:ext>
                  </a:extLst>
                </a:gridCol>
                <a:gridCol w="264316">
                  <a:extLst>
                    <a:ext uri="{9D8B030D-6E8A-4147-A177-3AD203B41FA5}">
                      <a16:colId xmlns:a16="http://schemas.microsoft.com/office/drawing/2014/main" val="2672641278"/>
                    </a:ext>
                  </a:extLst>
                </a:gridCol>
                <a:gridCol w="264316">
                  <a:extLst>
                    <a:ext uri="{9D8B030D-6E8A-4147-A177-3AD203B41FA5}">
                      <a16:colId xmlns:a16="http://schemas.microsoft.com/office/drawing/2014/main" val="3831537874"/>
                    </a:ext>
                  </a:extLst>
                </a:gridCol>
                <a:gridCol w="264316">
                  <a:extLst>
                    <a:ext uri="{9D8B030D-6E8A-4147-A177-3AD203B41FA5}">
                      <a16:colId xmlns:a16="http://schemas.microsoft.com/office/drawing/2014/main" val="3449290826"/>
                    </a:ext>
                  </a:extLst>
                </a:gridCol>
                <a:gridCol w="264316">
                  <a:extLst>
                    <a:ext uri="{9D8B030D-6E8A-4147-A177-3AD203B41FA5}">
                      <a16:colId xmlns:a16="http://schemas.microsoft.com/office/drawing/2014/main" val="1028642621"/>
                    </a:ext>
                  </a:extLst>
                </a:gridCol>
                <a:gridCol w="264316">
                  <a:extLst>
                    <a:ext uri="{9D8B030D-6E8A-4147-A177-3AD203B41FA5}">
                      <a16:colId xmlns:a16="http://schemas.microsoft.com/office/drawing/2014/main" val="640048374"/>
                    </a:ext>
                  </a:extLst>
                </a:gridCol>
                <a:gridCol w="264316">
                  <a:extLst>
                    <a:ext uri="{9D8B030D-6E8A-4147-A177-3AD203B41FA5}">
                      <a16:colId xmlns:a16="http://schemas.microsoft.com/office/drawing/2014/main" val="242776918"/>
                    </a:ext>
                  </a:extLst>
                </a:gridCol>
                <a:gridCol w="264316">
                  <a:extLst>
                    <a:ext uri="{9D8B030D-6E8A-4147-A177-3AD203B41FA5}">
                      <a16:colId xmlns:a16="http://schemas.microsoft.com/office/drawing/2014/main" val="414301985"/>
                    </a:ext>
                  </a:extLst>
                </a:gridCol>
                <a:gridCol w="264316">
                  <a:extLst>
                    <a:ext uri="{9D8B030D-6E8A-4147-A177-3AD203B41FA5}">
                      <a16:colId xmlns:a16="http://schemas.microsoft.com/office/drawing/2014/main" val="4039787161"/>
                    </a:ext>
                  </a:extLst>
                </a:gridCol>
                <a:gridCol w="264316">
                  <a:extLst>
                    <a:ext uri="{9D8B030D-6E8A-4147-A177-3AD203B41FA5}">
                      <a16:colId xmlns:a16="http://schemas.microsoft.com/office/drawing/2014/main" val="1119563103"/>
                    </a:ext>
                  </a:extLst>
                </a:gridCol>
                <a:gridCol w="264316">
                  <a:extLst>
                    <a:ext uri="{9D8B030D-6E8A-4147-A177-3AD203B41FA5}">
                      <a16:colId xmlns:a16="http://schemas.microsoft.com/office/drawing/2014/main" val="3136800171"/>
                    </a:ext>
                  </a:extLst>
                </a:gridCol>
                <a:gridCol w="264316">
                  <a:extLst>
                    <a:ext uri="{9D8B030D-6E8A-4147-A177-3AD203B41FA5}">
                      <a16:colId xmlns:a16="http://schemas.microsoft.com/office/drawing/2014/main" val="3836236604"/>
                    </a:ext>
                  </a:extLst>
                </a:gridCol>
                <a:gridCol w="264316">
                  <a:extLst>
                    <a:ext uri="{9D8B030D-6E8A-4147-A177-3AD203B41FA5}">
                      <a16:colId xmlns:a16="http://schemas.microsoft.com/office/drawing/2014/main" val="543734879"/>
                    </a:ext>
                  </a:extLst>
                </a:gridCol>
                <a:gridCol w="548966">
                  <a:extLst>
                    <a:ext uri="{9D8B030D-6E8A-4147-A177-3AD203B41FA5}">
                      <a16:colId xmlns:a16="http://schemas.microsoft.com/office/drawing/2014/main" val="2051662871"/>
                    </a:ext>
                  </a:extLst>
                </a:gridCol>
                <a:gridCol w="264316">
                  <a:extLst>
                    <a:ext uri="{9D8B030D-6E8A-4147-A177-3AD203B41FA5}">
                      <a16:colId xmlns:a16="http://schemas.microsoft.com/office/drawing/2014/main" val="2389894909"/>
                    </a:ext>
                  </a:extLst>
                </a:gridCol>
                <a:gridCol w="264316">
                  <a:extLst>
                    <a:ext uri="{9D8B030D-6E8A-4147-A177-3AD203B41FA5}">
                      <a16:colId xmlns:a16="http://schemas.microsoft.com/office/drawing/2014/main" val="1914362237"/>
                    </a:ext>
                  </a:extLst>
                </a:gridCol>
                <a:gridCol w="264316">
                  <a:extLst>
                    <a:ext uri="{9D8B030D-6E8A-4147-A177-3AD203B41FA5}">
                      <a16:colId xmlns:a16="http://schemas.microsoft.com/office/drawing/2014/main" val="2862579332"/>
                    </a:ext>
                  </a:extLst>
                </a:gridCol>
                <a:gridCol w="264316">
                  <a:extLst>
                    <a:ext uri="{9D8B030D-6E8A-4147-A177-3AD203B41FA5}">
                      <a16:colId xmlns:a16="http://schemas.microsoft.com/office/drawing/2014/main" val="2761024349"/>
                    </a:ext>
                  </a:extLst>
                </a:gridCol>
                <a:gridCol w="264316">
                  <a:extLst>
                    <a:ext uri="{9D8B030D-6E8A-4147-A177-3AD203B41FA5}">
                      <a16:colId xmlns:a16="http://schemas.microsoft.com/office/drawing/2014/main" val="1177504987"/>
                    </a:ext>
                  </a:extLst>
                </a:gridCol>
                <a:gridCol w="264316">
                  <a:extLst>
                    <a:ext uri="{9D8B030D-6E8A-4147-A177-3AD203B41FA5}">
                      <a16:colId xmlns:a16="http://schemas.microsoft.com/office/drawing/2014/main" val="1117673184"/>
                    </a:ext>
                  </a:extLst>
                </a:gridCol>
                <a:gridCol w="264316">
                  <a:extLst>
                    <a:ext uri="{9D8B030D-6E8A-4147-A177-3AD203B41FA5}">
                      <a16:colId xmlns:a16="http://schemas.microsoft.com/office/drawing/2014/main" val="2691594550"/>
                    </a:ext>
                  </a:extLst>
                </a:gridCol>
                <a:gridCol w="264316">
                  <a:extLst>
                    <a:ext uri="{9D8B030D-6E8A-4147-A177-3AD203B41FA5}">
                      <a16:colId xmlns:a16="http://schemas.microsoft.com/office/drawing/2014/main" val="2745100844"/>
                    </a:ext>
                  </a:extLst>
                </a:gridCol>
                <a:gridCol w="264316">
                  <a:extLst>
                    <a:ext uri="{9D8B030D-6E8A-4147-A177-3AD203B41FA5}">
                      <a16:colId xmlns:a16="http://schemas.microsoft.com/office/drawing/2014/main" val="2457624626"/>
                    </a:ext>
                  </a:extLst>
                </a:gridCol>
                <a:gridCol w="264316">
                  <a:extLst>
                    <a:ext uri="{9D8B030D-6E8A-4147-A177-3AD203B41FA5}">
                      <a16:colId xmlns:a16="http://schemas.microsoft.com/office/drawing/2014/main" val="1878081639"/>
                    </a:ext>
                  </a:extLst>
                </a:gridCol>
                <a:gridCol w="264316">
                  <a:extLst>
                    <a:ext uri="{9D8B030D-6E8A-4147-A177-3AD203B41FA5}">
                      <a16:colId xmlns:a16="http://schemas.microsoft.com/office/drawing/2014/main" val="3667529603"/>
                    </a:ext>
                  </a:extLst>
                </a:gridCol>
                <a:gridCol w="264316">
                  <a:extLst>
                    <a:ext uri="{9D8B030D-6E8A-4147-A177-3AD203B41FA5}">
                      <a16:colId xmlns:a16="http://schemas.microsoft.com/office/drawing/2014/main" val="3923215469"/>
                    </a:ext>
                  </a:extLst>
                </a:gridCol>
              </a:tblGrid>
              <a:tr h="212505">
                <a:tc rowSpan="3">
                  <a:txBody>
                    <a:bodyPr/>
                    <a:lstStyle/>
                    <a:p>
                      <a:pPr algn="ctr" rtl="0" fontAlgn="ctr"/>
                      <a:endParaRPr lang="ja-JP" altLang="en-US" sz="800" b="1" i="0" u="none" strike="noStrike" dirty="0">
                        <a:solidFill>
                          <a:srgbClr val="FFFFFF"/>
                        </a:solidFill>
                        <a:effectLst/>
                        <a:latin typeface="メイリオ" panose="020B0604030504040204" pitchFamily="50" charset="-128"/>
                        <a:ea typeface="メイリオ" panose="020B0604030504040204" pitchFamily="50" charset="-128"/>
                      </a:endParaRP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4E67C8"/>
                    </a:solidFill>
                  </a:tcPr>
                </a:tc>
                <a:tc rowSpan="3">
                  <a:txBody>
                    <a:bodyPr/>
                    <a:lstStyle/>
                    <a:p>
                      <a:pPr algn="ctr"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accent1">
                        <a:lumMod val="40000"/>
                        <a:lumOff val="60000"/>
                      </a:schemeClr>
                    </a:solidFill>
                  </a:tcPr>
                </a:tc>
                <a:tc gridSpan="12">
                  <a:txBody>
                    <a:bodyPr/>
                    <a:lstStyle/>
                    <a:p>
                      <a:pPr algn="ctr" rtl="0" fontAlgn="ctr"/>
                      <a:r>
                        <a:rPr lang="ja-JP" altLang="en-US" sz="800" b="1" i="0" u="none" strike="noStrike" dirty="0">
                          <a:solidFill>
                            <a:schemeClr val="tx1"/>
                          </a:solidFill>
                          <a:effectLst/>
                          <a:latin typeface="メイリオ" panose="020B0604030504040204" pitchFamily="50" charset="-128"/>
                          <a:ea typeface="メイリオ" panose="020B0604030504040204" pitchFamily="50" charset="-128"/>
                        </a:rPr>
                        <a:t>アウトプット</a:t>
                      </a:r>
                    </a:p>
                  </a:txBody>
                  <a:tcPr marL="7625" marR="7625" marT="7625" marB="0" anchor="ctr">
                    <a:lnL w="1270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accent1">
                        <a:lumMod val="40000"/>
                        <a:lumOff val="60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rowSpan="3">
                  <a:txBody>
                    <a:bodyPr/>
                    <a:lstStyle/>
                    <a:p>
                      <a:pPr algn="ctr" fontAlgn="ctr"/>
                      <a:r>
                        <a:rPr lang="ja-JP" altLang="en-US" sz="800" b="0" i="0" u="none" strike="noStrike" dirty="0">
                          <a:solidFill>
                            <a:schemeClr val="tx1"/>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accent1">
                        <a:lumMod val="40000"/>
                        <a:lumOff val="60000"/>
                      </a:schemeClr>
                    </a:solidFill>
                  </a:tcPr>
                </a:tc>
                <a:tc gridSpan="12">
                  <a:txBody>
                    <a:bodyPr/>
                    <a:lstStyle/>
                    <a:p>
                      <a:pPr algn="ctr" rtl="0" fontAlgn="ctr"/>
                      <a:r>
                        <a:rPr lang="ja-JP" altLang="en-US" sz="800" b="1" i="0" u="none" strike="noStrike" dirty="0">
                          <a:solidFill>
                            <a:schemeClr val="tx1"/>
                          </a:solidFill>
                          <a:effectLst/>
                          <a:latin typeface="メイリオ" panose="020B0604030504040204" pitchFamily="50" charset="-128"/>
                          <a:ea typeface="メイリオ" panose="020B0604030504040204" pitchFamily="50" charset="-128"/>
                        </a:rPr>
                        <a:t>アウトカム</a:t>
                      </a:r>
                    </a:p>
                  </a:txBody>
                  <a:tcPr marL="7625" marR="7625" marT="7625" marB="0" anchor="ctr">
                    <a:lnL w="1270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accent1">
                        <a:lumMod val="40000"/>
                        <a:lumOff val="60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574692554"/>
                  </a:ext>
                </a:extLst>
              </a:tr>
              <a:tr h="175546">
                <a:tc vMerge="1">
                  <a:txBody>
                    <a:bodyPr/>
                    <a:lstStyle/>
                    <a:p>
                      <a:endParaRPr kumimoji="1" lang="ja-JP" altLang="en-US"/>
                    </a:p>
                  </a:txBody>
                  <a:tcPr/>
                </a:tc>
                <a:tc vMerge="1">
                  <a:txBody>
                    <a:bodyPr/>
                    <a:lstStyle/>
                    <a:p>
                      <a:endParaRPr kumimoji="1" lang="ja-JP" altLang="en-US"/>
                    </a:p>
                  </a:txBody>
                  <a:tcPr/>
                </a:tc>
                <a:tc gridSpan="4">
                  <a:txBody>
                    <a:bodyPr/>
                    <a:lstStyle/>
                    <a:p>
                      <a:pPr algn="ctr" fontAlgn="ctr"/>
                      <a:r>
                        <a:rPr lang="en-US" sz="800" b="0" i="0" u="none" strike="noStrike" dirty="0">
                          <a:solidFill>
                            <a:schemeClr val="tx1"/>
                          </a:solidFill>
                          <a:effectLst/>
                          <a:latin typeface="Arial" panose="020B0604020202020204" pitchFamily="34" charset="0"/>
                          <a:ea typeface="游ゴシック" panose="020B0400000000000000" pitchFamily="50" charset="-128"/>
                        </a:rPr>
                        <a:t>R</a:t>
                      </a:r>
                      <a:r>
                        <a:rPr lang="en-US" altLang="ja-JP" sz="800" b="0" i="0" u="none" strike="noStrike" dirty="0">
                          <a:solidFill>
                            <a:schemeClr val="tx1"/>
                          </a:solidFill>
                          <a:effectLst/>
                          <a:latin typeface="Arial" panose="020B0604020202020204" pitchFamily="34" charset="0"/>
                          <a:ea typeface="游ゴシック" panose="020B0400000000000000" pitchFamily="50" charset="-128"/>
                        </a:rPr>
                        <a:t>8</a:t>
                      </a:r>
                      <a:endParaRPr lang="en-US" sz="800" b="0" i="0" u="none" strike="noStrike" dirty="0">
                        <a:solidFill>
                          <a:schemeClr val="tx1"/>
                        </a:solidFill>
                        <a:effectLst/>
                        <a:latin typeface="Arial" panose="020B0604020202020204" pitchFamily="34" charset="0"/>
                        <a:ea typeface="游ゴシック" panose="020B0400000000000000" pitchFamily="50" charset="-128"/>
                      </a:endParaRPr>
                    </a:p>
                  </a:txBody>
                  <a:tcPr marL="7625" marR="7625" marT="7625" marB="0" anchor="ctr">
                    <a:lnL w="1270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4">
                  <a:txBody>
                    <a:bodyPr/>
                    <a:lstStyle/>
                    <a:p>
                      <a:pPr algn="ctr" fontAlgn="ctr"/>
                      <a:r>
                        <a:rPr lang="en-US" sz="800" b="0" i="0" u="none" strike="noStrike" dirty="0">
                          <a:solidFill>
                            <a:schemeClr val="tx1"/>
                          </a:solidFill>
                          <a:effectLst/>
                          <a:latin typeface="Arial" panose="020B0604020202020204" pitchFamily="34" charset="0"/>
                          <a:ea typeface="游ゴシック" panose="020B0400000000000000" pitchFamily="50" charset="-128"/>
                        </a:rPr>
                        <a:t>R</a:t>
                      </a:r>
                      <a:r>
                        <a:rPr lang="en-US" altLang="ja-JP" sz="800" b="0" i="0" u="none" strike="noStrike" dirty="0">
                          <a:solidFill>
                            <a:schemeClr val="tx1"/>
                          </a:solidFill>
                          <a:effectLst/>
                          <a:latin typeface="Arial" panose="020B0604020202020204" pitchFamily="34" charset="0"/>
                          <a:ea typeface="游ゴシック" panose="020B0400000000000000" pitchFamily="50" charset="-128"/>
                        </a:rPr>
                        <a:t>9</a:t>
                      </a:r>
                      <a:endParaRPr lang="en-US" sz="800" b="0" i="0" u="none" strike="noStrike" dirty="0">
                        <a:solidFill>
                          <a:schemeClr val="tx1"/>
                        </a:solidFill>
                        <a:effectLst/>
                        <a:latin typeface="Arial" panose="020B0604020202020204" pitchFamily="34" charset="0"/>
                        <a:ea typeface="游ゴシック" panose="020B0400000000000000" pitchFamily="50" charset="-128"/>
                      </a:endParaRPr>
                    </a:p>
                  </a:txBody>
                  <a:tcPr marL="7625" marR="7625" marT="76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4">
                  <a:txBody>
                    <a:bodyPr/>
                    <a:lstStyle/>
                    <a:p>
                      <a:pPr algn="ctr" fontAlgn="ctr"/>
                      <a:r>
                        <a:rPr lang="en-US" sz="800" b="0" i="0" u="none" strike="noStrike" dirty="0">
                          <a:solidFill>
                            <a:schemeClr val="tx1"/>
                          </a:solidFill>
                          <a:effectLst/>
                          <a:latin typeface="Arial" panose="020B0604020202020204" pitchFamily="34" charset="0"/>
                          <a:ea typeface="游ゴシック" panose="020B0400000000000000" pitchFamily="50" charset="-128"/>
                        </a:rPr>
                        <a:t>R</a:t>
                      </a:r>
                      <a:r>
                        <a:rPr lang="en-US" altLang="ja-JP" sz="800" b="0" i="0" u="none" strike="noStrike" dirty="0">
                          <a:solidFill>
                            <a:schemeClr val="tx1"/>
                          </a:solidFill>
                          <a:effectLst/>
                          <a:latin typeface="Arial" panose="020B0604020202020204" pitchFamily="34" charset="0"/>
                          <a:ea typeface="游ゴシック" panose="020B0400000000000000" pitchFamily="50" charset="-128"/>
                        </a:rPr>
                        <a:t>10</a:t>
                      </a:r>
                      <a:endParaRPr lang="en-US" sz="800" b="0" i="0" u="none" strike="noStrike" dirty="0">
                        <a:solidFill>
                          <a:schemeClr val="tx1"/>
                        </a:solidFill>
                        <a:effectLst/>
                        <a:latin typeface="Arial" panose="020B0604020202020204" pitchFamily="34" charset="0"/>
                        <a:ea typeface="游ゴシック" panose="020B0400000000000000" pitchFamily="50" charset="-128"/>
                      </a:endParaRPr>
                    </a:p>
                  </a:txBody>
                  <a:tcPr marL="7625" marR="7625" marT="76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vMerge="1">
                  <a:txBody>
                    <a:bodyPr/>
                    <a:lstStyle/>
                    <a:p>
                      <a:endParaRPr kumimoji="1" lang="ja-JP" altLang="en-US"/>
                    </a:p>
                  </a:txBody>
                  <a:tcPr/>
                </a:tc>
                <a:tc gridSpan="4">
                  <a:txBody>
                    <a:bodyPr/>
                    <a:lstStyle/>
                    <a:p>
                      <a:pPr algn="ctr" fontAlgn="ctr"/>
                      <a:r>
                        <a:rPr lang="en-US" sz="800" b="0" i="0" u="none" strike="noStrike" dirty="0">
                          <a:solidFill>
                            <a:schemeClr val="tx1"/>
                          </a:solidFill>
                          <a:effectLst/>
                          <a:latin typeface="Arial" panose="020B0604020202020204" pitchFamily="34" charset="0"/>
                          <a:ea typeface="游ゴシック" panose="020B0400000000000000" pitchFamily="50" charset="-128"/>
                        </a:rPr>
                        <a:t>R</a:t>
                      </a:r>
                      <a:r>
                        <a:rPr lang="en-US" altLang="ja-JP" sz="800" b="0" i="0" u="none" strike="noStrike" dirty="0">
                          <a:solidFill>
                            <a:schemeClr val="tx1"/>
                          </a:solidFill>
                          <a:effectLst/>
                          <a:latin typeface="Arial" panose="020B0604020202020204" pitchFamily="34" charset="0"/>
                          <a:ea typeface="游ゴシック" panose="020B0400000000000000" pitchFamily="50" charset="-128"/>
                        </a:rPr>
                        <a:t>8</a:t>
                      </a:r>
                      <a:endParaRPr lang="en-US" sz="800" b="0" i="0" u="none" strike="noStrike" dirty="0">
                        <a:solidFill>
                          <a:schemeClr val="tx1"/>
                        </a:solidFill>
                        <a:effectLst/>
                        <a:latin typeface="Arial" panose="020B0604020202020204" pitchFamily="34" charset="0"/>
                        <a:ea typeface="游ゴシック" panose="020B0400000000000000" pitchFamily="50" charset="-128"/>
                      </a:endParaRPr>
                    </a:p>
                  </a:txBody>
                  <a:tcPr marL="7625" marR="7625" marT="7625" marB="0" anchor="ctr">
                    <a:lnL w="1270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4">
                  <a:txBody>
                    <a:bodyPr/>
                    <a:lstStyle/>
                    <a:p>
                      <a:pPr algn="ctr" fontAlgn="ctr"/>
                      <a:r>
                        <a:rPr lang="en-US" sz="800" b="0" i="0" u="none" strike="noStrike" dirty="0">
                          <a:solidFill>
                            <a:schemeClr val="tx1"/>
                          </a:solidFill>
                          <a:effectLst/>
                          <a:latin typeface="Arial" panose="020B0604020202020204" pitchFamily="34" charset="0"/>
                          <a:ea typeface="游ゴシック" panose="020B0400000000000000" pitchFamily="50" charset="-128"/>
                        </a:rPr>
                        <a:t>R</a:t>
                      </a:r>
                      <a:r>
                        <a:rPr lang="en-US" altLang="ja-JP" sz="800" b="0" i="0" u="none" strike="noStrike" dirty="0">
                          <a:solidFill>
                            <a:schemeClr val="tx1"/>
                          </a:solidFill>
                          <a:effectLst/>
                          <a:latin typeface="Arial" panose="020B0604020202020204" pitchFamily="34" charset="0"/>
                          <a:ea typeface="游ゴシック" panose="020B0400000000000000" pitchFamily="50" charset="-128"/>
                        </a:rPr>
                        <a:t>9</a:t>
                      </a:r>
                      <a:endParaRPr lang="en-US" sz="800" b="0" i="0" u="none" strike="noStrike" dirty="0">
                        <a:solidFill>
                          <a:schemeClr val="tx1"/>
                        </a:solidFill>
                        <a:effectLst/>
                        <a:latin typeface="Arial" panose="020B0604020202020204" pitchFamily="34" charset="0"/>
                        <a:ea typeface="游ゴシック" panose="020B0400000000000000" pitchFamily="50" charset="-128"/>
                      </a:endParaRPr>
                    </a:p>
                  </a:txBody>
                  <a:tcPr marL="7625" marR="7625" marT="76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4">
                  <a:txBody>
                    <a:bodyPr/>
                    <a:lstStyle/>
                    <a:p>
                      <a:pPr algn="ctr" fontAlgn="ctr"/>
                      <a:r>
                        <a:rPr lang="en-US" sz="800" b="0" i="0" u="none" strike="noStrike" dirty="0">
                          <a:solidFill>
                            <a:schemeClr val="tx1"/>
                          </a:solidFill>
                          <a:effectLst/>
                          <a:latin typeface="Arial" panose="020B0604020202020204" pitchFamily="34" charset="0"/>
                          <a:ea typeface="游ゴシック" panose="020B0400000000000000" pitchFamily="50" charset="-128"/>
                        </a:rPr>
                        <a:t>R</a:t>
                      </a:r>
                      <a:r>
                        <a:rPr lang="en-US" altLang="ja-JP" sz="800" b="0" i="0" u="none" strike="noStrike" dirty="0">
                          <a:solidFill>
                            <a:schemeClr val="tx1"/>
                          </a:solidFill>
                          <a:effectLst/>
                          <a:latin typeface="Arial" panose="020B0604020202020204" pitchFamily="34" charset="0"/>
                          <a:ea typeface="游ゴシック" panose="020B0400000000000000" pitchFamily="50" charset="-128"/>
                        </a:rPr>
                        <a:t>10</a:t>
                      </a:r>
                      <a:endParaRPr lang="en-US" sz="800" b="0" i="0" u="none" strike="noStrike" dirty="0">
                        <a:solidFill>
                          <a:schemeClr val="tx1"/>
                        </a:solidFill>
                        <a:effectLst/>
                        <a:latin typeface="Arial" panose="020B0604020202020204" pitchFamily="34" charset="0"/>
                        <a:ea typeface="游ゴシック" panose="020B0400000000000000" pitchFamily="50" charset="-128"/>
                      </a:endParaRPr>
                    </a:p>
                  </a:txBody>
                  <a:tcPr marL="7625" marR="7625" marT="76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988662348"/>
                  </a:ext>
                </a:extLst>
              </a:tr>
              <a:tr h="212505">
                <a:tc vMerge="1">
                  <a:txBody>
                    <a:bodyPr/>
                    <a:lstStyle/>
                    <a:p>
                      <a:endParaRPr kumimoji="1" lang="ja-JP" altLang="en-US"/>
                    </a:p>
                  </a:txBody>
                  <a:tcPr>
                    <a:lnT w="19050" cap="flat" cmpd="sng" algn="ctr">
                      <a:solidFill>
                        <a:srgbClr val="FFFFFF"/>
                      </a:solidFill>
                      <a:prstDash val="solid"/>
                      <a:round/>
                      <a:headEnd type="none" w="med" len="med"/>
                      <a:tailEnd type="none" w="med" len="med"/>
                    </a:lnT>
                  </a:tcPr>
                </a:tc>
                <a:tc vMerge="1">
                  <a:txBody>
                    <a:bodyPr/>
                    <a:lstStyle/>
                    <a:p>
                      <a:endParaRPr kumimoji="1" lang="ja-JP" altLang="en-US"/>
                    </a:p>
                  </a:txBody>
                  <a:tcPr>
                    <a:lnT w="19050" cap="flat" cmpd="sng" algn="ctr">
                      <a:solidFill>
                        <a:srgbClr val="FFFFFF"/>
                      </a:solidFill>
                      <a:prstDash val="solid"/>
                      <a:round/>
                      <a:headEnd type="none" w="med" len="med"/>
                      <a:tailEnd type="none" w="med" len="med"/>
                    </a:lnT>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1Q</a:t>
                      </a:r>
                    </a:p>
                  </a:txBody>
                  <a:tcPr marL="7625" marR="7625" marT="7625" marB="0" anchor="ctr">
                    <a:lnL w="1270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2Q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3Q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4Q</a:t>
                      </a:r>
                    </a:p>
                  </a:txBody>
                  <a:tcPr marL="7625" marR="7625" marT="7625" marB="0" anchor="ctr">
                    <a:lnL w="1270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1Q</a:t>
                      </a:r>
                    </a:p>
                  </a:txBody>
                  <a:tcPr marL="7625" marR="7625" marT="7625" marB="0" anchor="ctr">
                    <a:lnL w="190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2Q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3Q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a:solidFill>
                            <a:srgbClr val="000000"/>
                          </a:solidFill>
                          <a:effectLst/>
                          <a:latin typeface="メイリオ" panose="020B0604030504040204" pitchFamily="50" charset="-128"/>
                          <a:ea typeface="メイリオ" panose="020B0604030504040204" pitchFamily="50" charset="-128"/>
                        </a:rPr>
                        <a:t>4Q</a:t>
                      </a:r>
                    </a:p>
                  </a:txBody>
                  <a:tcPr marL="7625" marR="7625" marT="7625" marB="0" anchor="ctr">
                    <a:lnL w="1270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1Q</a:t>
                      </a:r>
                    </a:p>
                  </a:txBody>
                  <a:tcPr marL="7625" marR="7625" marT="7625" marB="0" anchor="ctr">
                    <a:lnL w="190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2Q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a:solidFill>
                            <a:srgbClr val="000000"/>
                          </a:solidFill>
                          <a:effectLst/>
                          <a:latin typeface="メイリオ" panose="020B0604030504040204" pitchFamily="50" charset="-128"/>
                          <a:ea typeface="メイリオ" panose="020B0604030504040204" pitchFamily="50" charset="-128"/>
                        </a:rPr>
                        <a:t>3Q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4Q</a:t>
                      </a:r>
                    </a:p>
                  </a:txBody>
                  <a:tcPr marL="7625" marR="7625" marT="7625" marB="0" anchor="ctr">
                    <a:lnL w="1270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vMerge="1">
                  <a:txBody>
                    <a:bodyPr/>
                    <a:lstStyle/>
                    <a:p>
                      <a:endParaRPr kumimoji="1" lang="ja-JP" altLang="en-US"/>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1Q</a:t>
                      </a:r>
                    </a:p>
                  </a:txBody>
                  <a:tcPr marL="7625" marR="7625" marT="7625" marB="0" anchor="ctr">
                    <a:lnL w="1270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2Q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3Q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4Q</a:t>
                      </a:r>
                    </a:p>
                  </a:txBody>
                  <a:tcPr marL="7625" marR="7625" marT="7625" marB="0" anchor="ctr">
                    <a:lnL w="1270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1Q</a:t>
                      </a:r>
                    </a:p>
                  </a:txBody>
                  <a:tcPr marL="7625" marR="7625" marT="7625" marB="0" anchor="ctr">
                    <a:lnL w="190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2Q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3Q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a:solidFill>
                            <a:srgbClr val="000000"/>
                          </a:solidFill>
                          <a:effectLst/>
                          <a:latin typeface="メイリオ" panose="020B0604030504040204" pitchFamily="50" charset="-128"/>
                          <a:ea typeface="メイリオ" panose="020B0604030504040204" pitchFamily="50" charset="-128"/>
                        </a:rPr>
                        <a:t>4Q</a:t>
                      </a:r>
                    </a:p>
                  </a:txBody>
                  <a:tcPr marL="7625" marR="7625" marT="7625" marB="0" anchor="ctr">
                    <a:lnL w="1270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a:solidFill>
                            <a:srgbClr val="000000"/>
                          </a:solidFill>
                          <a:effectLst/>
                          <a:latin typeface="メイリオ" panose="020B0604030504040204" pitchFamily="50" charset="-128"/>
                          <a:ea typeface="メイリオ" panose="020B0604030504040204" pitchFamily="50" charset="-128"/>
                        </a:rPr>
                        <a:t>1Q</a:t>
                      </a:r>
                    </a:p>
                  </a:txBody>
                  <a:tcPr marL="7625" marR="7625" marT="7625" marB="0" anchor="ctr">
                    <a:lnL w="190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a:solidFill>
                            <a:srgbClr val="000000"/>
                          </a:solidFill>
                          <a:effectLst/>
                          <a:latin typeface="メイリオ" panose="020B0604030504040204" pitchFamily="50" charset="-128"/>
                          <a:ea typeface="メイリオ" panose="020B0604030504040204" pitchFamily="50" charset="-128"/>
                        </a:rPr>
                        <a:t>2Q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a:solidFill>
                            <a:srgbClr val="000000"/>
                          </a:solidFill>
                          <a:effectLst/>
                          <a:latin typeface="メイリオ" panose="020B0604030504040204" pitchFamily="50" charset="-128"/>
                          <a:ea typeface="メイリオ" panose="020B0604030504040204" pitchFamily="50" charset="-128"/>
                        </a:rPr>
                        <a:t>3Q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a:solidFill>
                            <a:srgbClr val="000000"/>
                          </a:solidFill>
                          <a:effectLst/>
                          <a:latin typeface="メイリオ" panose="020B0604030504040204" pitchFamily="50" charset="-128"/>
                          <a:ea typeface="メイリオ" panose="020B0604030504040204" pitchFamily="50" charset="-128"/>
                        </a:rPr>
                        <a:t>4Q</a:t>
                      </a:r>
                    </a:p>
                  </a:txBody>
                  <a:tcPr marL="7625" marR="7625" marT="7625" marB="0" anchor="ctr">
                    <a:lnL w="1270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extLst>
                  <a:ext uri="{0D108BD9-81ED-4DB2-BD59-A6C34878D82A}">
                    <a16:rowId xmlns:a16="http://schemas.microsoft.com/office/drawing/2014/main" val="2039971757"/>
                  </a:ext>
                </a:extLst>
              </a:tr>
              <a:tr h="831539">
                <a:tc>
                  <a:txBody>
                    <a:bodyPr/>
                    <a:lstStyle/>
                    <a:p>
                      <a:pPr algn="l" rtl="0" fontAlgn="ctr"/>
                      <a:r>
                        <a:rPr lang="ja-JP" altLang="en-US" sz="800" b="1" i="0" u="none" strike="noStrike" dirty="0">
                          <a:solidFill>
                            <a:srgbClr val="FFFFFF"/>
                          </a:solidFill>
                          <a:effectLst/>
                          <a:latin typeface="メイリオ" panose="020B0604030504040204" pitchFamily="50" charset="-128"/>
                          <a:ea typeface="メイリオ" panose="020B0604030504040204" pitchFamily="50" charset="-128"/>
                        </a:rPr>
                        <a:t>高年齢者就業ニーズ調査</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E67C8"/>
                    </a:solidFill>
                  </a:tcPr>
                </a:tc>
                <a:tc>
                  <a:txBody>
                    <a:bodyPr/>
                    <a:lstStyle/>
                    <a:p>
                      <a:pPr algn="l" rtl="0" fontAlgn="ct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アンケート回収数</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rtl="0" fontAlgn="ct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アンケートから就業相談会への参加者数</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extLst>
                  <a:ext uri="{0D108BD9-81ED-4DB2-BD59-A6C34878D82A}">
                    <a16:rowId xmlns:a16="http://schemas.microsoft.com/office/drawing/2014/main" val="2527498598"/>
                  </a:ext>
                </a:extLst>
              </a:tr>
              <a:tr h="619034">
                <a:tc>
                  <a:txBody>
                    <a:bodyPr/>
                    <a:lstStyle/>
                    <a:p>
                      <a:pPr algn="l" rtl="0" fontAlgn="ctr"/>
                      <a:r>
                        <a:rPr lang="ja-JP" altLang="en-US" sz="800" b="1" i="0" u="none" strike="noStrike">
                          <a:solidFill>
                            <a:srgbClr val="FFFFFF"/>
                          </a:solidFill>
                          <a:effectLst/>
                          <a:latin typeface="メイリオ" panose="020B0604030504040204" pitchFamily="50" charset="-128"/>
                          <a:ea typeface="メイリオ" panose="020B0604030504040204" pitchFamily="50" charset="-128"/>
                        </a:rPr>
                        <a:t>企業ヒアリング</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E67C8"/>
                    </a:solidFill>
                  </a:tcPr>
                </a:tc>
                <a:tc>
                  <a:txBody>
                    <a:bodyPr/>
                    <a:lstStyle/>
                    <a:p>
                      <a:pPr algn="l" rtl="0" fontAlgn="ct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企業数</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rtl="0" fontAlgn="ct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高年齢者雇用関心企業数</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extLst>
                  <a:ext uri="{0D108BD9-81ED-4DB2-BD59-A6C34878D82A}">
                    <a16:rowId xmlns:a16="http://schemas.microsoft.com/office/drawing/2014/main" val="3186583166"/>
                  </a:ext>
                </a:extLst>
              </a:tr>
              <a:tr h="415769">
                <a:tc>
                  <a:txBody>
                    <a:bodyPr/>
                    <a:lstStyle/>
                    <a:p>
                      <a:pPr algn="l" rtl="0" fontAlgn="ctr"/>
                      <a:r>
                        <a:rPr lang="ja-JP" altLang="en-US" sz="800" b="1" i="0" u="none" strike="noStrike">
                          <a:solidFill>
                            <a:srgbClr val="FFFFFF"/>
                          </a:solidFill>
                          <a:effectLst/>
                          <a:latin typeface="メイリオ" panose="020B0604030504040204" pitchFamily="50" charset="-128"/>
                          <a:ea typeface="メイリオ" panose="020B0604030504040204" pitchFamily="50" charset="-128"/>
                        </a:rPr>
                        <a:t>就業相談会</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E67C8"/>
                    </a:solidFill>
                  </a:tcPr>
                </a:tc>
                <a:tc>
                  <a:txBody>
                    <a:bodyPr/>
                    <a:lstStyle/>
                    <a:p>
                      <a:pPr algn="l" rtl="0" fontAlgn="ct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参加者</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rtl="0" fontAlgn="ct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雇用・就業者数</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extLst>
                  <a:ext uri="{0D108BD9-81ED-4DB2-BD59-A6C34878D82A}">
                    <a16:rowId xmlns:a16="http://schemas.microsoft.com/office/drawing/2014/main" val="629826680"/>
                  </a:ext>
                </a:extLst>
              </a:tr>
              <a:tr h="415769">
                <a:tc>
                  <a:txBody>
                    <a:bodyPr/>
                    <a:lstStyle/>
                    <a:p>
                      <a:pPr algn="l" rtl="0" fontAlgn="ctr"/>
                      <a:r>
                        <a:rPr lang="ja-JP" altLang="en-US" sz="800" b="1" i="0" u="none" strike="noStrike">
                          <a:solidFill>
                            <a:srgbClr val="FFFFFF"/>
                          </a:solidFill>
                          <a:effectLst/>
                          <a:latin typeface="メイリオ" panose="020B0604030504040204" pitchFamily="50" charset="-128"/>
                          <a:ea typeface="メイリオ" panose="020B0604030504040204" pitchFamily="50" charset="-128"/>
                        </a:rPr>
                        <a:t>事業主向け説明会</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E67C8"/>
                    </a:solidFill>
                  </a:tcPr>
                </a:tc>
                <a:tc>
                  <a:txBody>
                    <a:bodyPr/>
                    <a:lstStyle/>
                    <a:p>
                      <a:pPr algn="l" rtl="0" fontAlgn="ct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参加企業</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rtl="0" fontAlgn="ctr"/>
                      <a:r>
                        <a:rPr lang="zh-CN" altLang="en-US" sz="800" b="0" i="0" u="none" strike="noStrike" dirty="0">
                          <a:solidFill>
                            <a:schemeClr val="tx1"/>
                          </a:solidFill>
                          <a:effectLst/>
                          <a:latin typeface="メイリオ" panose="020B0604030504040204" pitchFamily="50" charset="-128"/>
                          <a:ea typeface="メイリオ" panose="020B0604030504040204" pitchFamily="50" charset="-128"/>
                        </a:rPr>
                        <a:t>求人増加件数</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extLst>
                  <a:ext uri="{0D108BD9-81ED-4DB2-BD59-A6C34878D82A}">
                    <a16:rowId xmlns:a16="http://schemas.microsoft.com/office/drawing/2014/main" val="2426232721"/>
                  </a:ext>
                </a:extLst>
              </a:tr>
              <a:tr h="415769">
                <a:tc>
                  <a:txBody>
                    <a:bodyPr/>
                    <a:lstStyle/>
                    <a:p>
                      <a:pPr algn="l" rtl="0" fontAlgn="ctr"/>
                      <a:r>
                        <a:rPr lang="ja-JP" altLang="en-US" sz="800" b="1" i="0" u="none" strike="noStrike">
                          <a:solidFill>
                            <a:srgbClr val="FFFFFF"/>
                          </a:solidFill>
                          <a:effectLst/>
                          <a:latin typeface="メイリオ" panose="020B0604030504040204" pitchFamily="50" charset="-128"/>
                          <a:ea typeface="メイリオ" panose="020B0604030504040204" pitchFamily="50" charset="-128"/>
                        </a:rPr>
                        <a:t>スキルアップセミナー</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E67C8"/>
                    </a:solidFill>
                  </a:tcPr>
                </a:tc>
                <a:tc>
                  <a:txBody>
                    <a:bodyPr/>
                    <a:lstStyle/>
                    <a:p>
                      <a:pPr algn="l" rtl="0" fontAlgn="ct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参加者</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rtl="0" fontAlgn="ct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関連業種の関心数</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extLst>
                  <a:ext uri="{0D108BD9-81ED-4DB2-BD59-A6C34878D82A}">
                    <a16:rowId xmlns:a16="http://schemas.microsoft.com/office/drawing/2014/main" val="2144636313"/>
                  </a:ext>
                </a:extLst>
              </a:tr>
              <a:tr h="415769">
                <a:tc>
                  <a:txBody>
                    <a:bodyPr/>
                    <a:lstStyle/>
                    <a:p>
                      <a:pPr algn="l" rtl="0" fontAlgn="ctr"/>
                      <a:r>
                        <a:rPr lang="ja-JP" altLang="en-US" sz="800" b="1" i="0" u="none" strike="noStrike">
                          <a:solidFill>
                            <a:srgbClr val="FFFFFF"/>
                          </a:solidFill>
                          <a:effectLst/>
                          <a:latin typeface="メイリオ" panose="020B0604030504040204" pitchFamily="50" charset="-128"/>
                          <a:ea typeface="メイリオ" panose="020B0604030504040204" pitchFamily="50" charset="-128"/>
                        </a:rPr>
                        <a:t>ワンストップ窓口</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E67C8"/>
                    </a:solidFill>
                  </a:tcPr>
                </a:tc>
                <a:tc>
                  <a:txBody>
                    <a:bodyPr/>
                    <a:lstStyle/>
                    <a:p>
                      <a:pPr algn="l" rtl="0" fontAlgn="ct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利用者</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rtl="0" fontAlgn="ct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雇用・就業者数</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extLst>
                  <a:ext uri="{0D108BD9-81ED-4DB2-BD59-A6C34878D82A}">
                    <a16:rowId xmlns:a16="http://schemas.microsoft.com/office/drawing/2014/main" val="769674793"/>
                  </a:ext>
                </a:extLst>
              </a:tr>
              <a:tr h="822299">
                <a:tc>
                  <a:txBody>
                    <a:bodyPr/>
                    <a:lstStyle/>
                    <a:p>
                      <a:pPr algn="l" rtl="0" fontAlgn="ctr"/>
                      <a:r>
                        <a:rPr lang="ja-JP" altLang="en-US" sz="800" b="1" i="0" u="none" strike="noStrike" dirty="0">
                          <a:solidFill>
                            <a:srgbClr val="FFFFFF"/>
                          </a:solidFill>
                          <a:effectLst/>
                          <a:latin typeface="メイリオ" panose="020B0604030504040204" pitchFamily="50" charset="-128"/>
                          <a:ea typeface="メイリオ" panose="020B0604030504040204" pitchFamily="50" charset="-128"/>
                        </a:rPr>
                        <a:t>高年齢者活用講演会（シンポジウム</a:t>
                      </a:r>
                      <a:r>
                        <a:rPr lang="en-US" altLang="ja-JP" sz="800" b="1" i="0" u="none" strike="noStrike" dirty="0">
                          <a:solidFill>
                            <a:srgbClr val="FFFFFF"/>
                          </a:solidFill>
                          <a:effectLst/>
                          <a:latin typeface="メイリオ" panose="020B0604030504040204" pitchFamily="50" charset="-128"/>
                          <a:ea typeface="メイリオ" panose="020B0604030504040204" pitchFamily="50" charset="-128"/>
                        </a:rPr>
                        <a:t>)</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E67C8"/>
                    </a:solidFill>
                  </a:tcPr>
                </a:tc>
                <a:tc>
                  <a:txBody>
                    <a:bodyPr/>
                    <a:lstStyle/>
                    <a:p>
                      <a:pPr algn="l" rtl="0" fontAlgn="ct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参加者</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rtl="0" fontAlgn="ct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満足度</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extLst>
                  <a:ext uri="{0D108BD9-81ED-4DB2-BD59-A6C34878D82A}">
                    <a16:rowId xmlns:a16="http://schemas.microsoft.com/office/drawing/2014/main" val="2164487828"/>
                  </a:ext>
                </a:extLst>
              </a:tr>
            </a:tbl>
          </a:graphicData>
        </a:graphic>
      </p:graphicFrame>
      <p:sp>
        <p:nvSpPr>
          <p:cNvPr id="6" name="タイトル 1"/>
          <p:cNvSpPr txBox="1">
            <a:spLocks/>
          </p:cNvSpPr>
          <p:nvPr/>
        </p:nvSpPr>
        <p:spPr>
          <a:xfrm>
            <a:off x="645424" y="5916811"/>
            <a:ext cx="7990482" cy="576064"/>
          </a:xfrm>
          <a:prstGeom prst="rect">
            <a:avLst/>
          </a:prstGeom>
        </p:spPr>
        <p:txBody>
          <a:bodyPr vert="horz" lIns="91440" tIns="45720" rIns="91440" bIns="45720" rtlCol="0" anchor="t">
            <a:normAutofit fontScale="97500"/>
          </a:bodyPr>
          <a:lstStyle>
            <a:lvl1pPr algn="l" defTabSz="457200" rtl="0" eaLnBrk="1" latinLnBrk="0" hangingPunct="1">
              <a:spcBef>
                <a:spcPct val="0"/>
              </a:spcBef>
              <a:buNone/>
              <a:defRPr kumimoji="1" sz="3600" kern="1200">
                <a:solidFill>
                  <a:schemeClr val="accent1"/>
                </a:solidFill>
                <a:latin typeface="+mj-lt"/>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a:lstStyle>
          <a:p>
            <a:pPr marL="171450" indent="-171450">
              <a:buFont typeface="游ゴシック" panose="020B0400000000000000" pitchFamily="50" charset="-128"/>
              <a:buChar char="※"/>
            </a:pPr>
            <a:r>
              <a:rPr lang="ja-JP" altLang="en-US" sz="1100" dirty="0">
                <a:solidFill>
                  <a:srgbClr val="FF0000"/>
                </a:solidFill>
                <a:latin typeface="+mj-ea"/>
              </a:rPr>
              <a:t>　特に、アウトカムのうち、高年齢者の雇用・就業者数の目標値については、応募時点で公表されている最新の国勢調査における対象地域の高齢者人口（</a:t>
            </a:r>
            <a:r>
              <a:rPr lang="en-US" altLang="ja-JP" sz="1100" dirty="0">
                <a:solidFill>
                  <a:srgbClr val="FF0000"/>
                </a:solidFill>
                <a:latin typeface="+mj-ea"/>
              </a:rPr>
              <a:t>60</a:t>
            </a:r>
            <a:r>
              <a:rPr lang="ja-JP" altLang="en-US" sz="1100" dirty="0">
                <a:solidFill>
                  <a:srgbClr val="FF0000"/>
                </a:solidFill>
                <a:latin typeface="+mj-ea"/>
              </a:rPr>
              <a:t>歳以上）の</a:t>
            </a:r>
            <a:r>
              <a:rPr lang="en-US" altLang="ja-JP" sz="1100" dirty="0">
                <a:solidFill>
                  <a:srgbClr val="FF0000"/>
                </a:solidFill>
                <a:latin typeface="+mj-ea"/>
              </a:rPr>
              <a:t>1.1/1,000</a:t>
            </a:r>
            <a:r>
              <a:rPr lang="ja-JP" altLang="en-US" sz="1100" dirty="0">
                <a:solidFill>
                  <a:srgbClr val="FF0000"/>
                </a:solidFill>
                <a:latin typeface="+mj-ea"/>
              </a:rPr>
              <a:t>以上となるよう設定してください。</a:t>
            </a:r>
          </a:p>
        </p:txBody>
      </p:sp>
    </p:spTree>
    <p:extLst>
      <p:ext uri="{BB962C8B-B14F-4D97-AF65-F5344CB8AC3E}">
        <p14:creationId xmlns:p14="http://schemas.microsoft.com/office/powerpoint/2010/main" val="19279664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09598" y="332656"/>
            <a:ext cx="7645085" cy="587152"/>
          </a:xfrm>
        </p:spPr>
        <p:txBody>
          <a:bodyPr>
            <a:normAutofit fontScale="90000"/>
          </a:bodyPr>
          <a:lstStyle/>
          <a:p>
            <a:r>
              <a:rPr lang="ja-JP" altLang="en-US" dirty="0">
                <a:solidFill>
                  <a:srgbClr val="003399"/>
                </a:solidFill>
              </a:rPr>
              <a:t>５　民間資金等の調達</a:t>
            </a:r>
            <a:endParaRPr kumimoji="1" lang="ja-JP" altLang="en-US" dirty="0">
              <a:solidFill>
                <a:srgbClr val="003399"/>
              </a:solidFill>
            </a:endParaRPr>
          </a:p>
        </p:txBody>
      </p:sp>
      <p:sp>
        <p:nvSpPr>
          <p:cNvPr id="12" name="コンテンツ プレースホルダー 3"/>
          <p:cNvSpPr>
            <a:spLocks noGrp="1"/>
          </p:cNvSpPr>
          <p:nvPr>
            <p:ph idx="1"/>
          </p:nvPr>
        </p:nvSpPr>
        <p:spPr>
          <a:xfrm>
            <a:off x="609598" y="1340768"/>
            <a:ext cx="8066857" cy="5040560"/>
          </a:xfrm>
          <a:solidFill>
            <a:srgbClr val="FFFFCC"/>
          </a:solidFill>
        </p:spPr>
        <p:txBody>
          <a:bodyPr/>
          <a:lstStyle/>
          <a:p>
            <a:r>
              <a:rPr lang="ja-JP" altLang="en-US" dirty="0"/>
              <a:t>第二</a:t>
            </a:r>
            <a:r>
              <a:rPr lang="ja-JP" altLang="en-US" dirty="0">
                <a:solidFill>
                  <a:schemeClr val="tx1"/>
                </a:solidFill>
              </a:rPr>
              <a:t>期</a:t>
            </a:r>
            <a:r>
              <a:rPr lang="ja-JP" altLang="en-US" dirty="0"/>
              <a:t>評価基準期間以降における、協議会の民間資金等の調達方法を記載して下さい。</a:t>
            </a:r>
            <a:endParaRPr kumimoji="1" lang="ja-JP" altLang="en-US" dirty="0"/>
          </a:p>
        </p:txBody>
      </p:sp>
      <p:sp>
        <p:nvSpPr>
          <p:cNvPr id="3" name="スライド番号プレースホルダー 2"/>
          <p:cNvSpPr>
            <a:spLocks noGrp="1"/>
          </p:cNvSpPr>
          <p:nvPr>
            <p:ph type="sldNum" sz="quarter" idx="12"/>
          </p:nvPr>
        </p:nvSpPr>
        <p:spPr>
          <a:xfrm>
            <a:off x="8650555" y="6465090"/>
            <a:ext cx="512638" cy="365125"/>
          </a:xfrm>
        </p:spPr>
        <p:txBody>
          <a:bodyPr/>
          <a:lstStyle/>
          <a:p>
            <a:fld id="{9E2A29CB-BA86-48A6-80E1-CB8750A963B5}" type="slidenum">
              <a:rPr kumimoji="1" lang="ja-JP" altLang="en-US" sz="2000" smtClean="0">
                <a:solidFill>
                  <a:srgbClr val="003399"/>
                </a:solidFill>
              </a:rPr>
              <a:t>6</a:t>
            </a:fld>
            <a:endParaRPr kumimoji="1" lang="ja-JP" altLang="en-US" sz="2000" dirty="0">
              <a:solidFill>
                <a:srgbClr val="003399"/>
              </a:solidFill>
            </a:endParaRPr>
          </a:p>
        </p:txBody>
      </p:sp>
    </p:spTree>
    <p:extLst>
      <p:ext uri="{BB962C8B-B14F-4D97-AF65-F5344CB8AC3E}">
        <p14:creationId xmlns:p14="http://schemas.microsoft.com/office/powerpoint/2010/main" val="32195779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09598" y="404664"/>
            <a:ext cx="7645085" cy="1019200"/>
          </a:xfrm>
        </p:spPr>
        <p:txBody>
          <a:bodyPr>
            <a:noAutofit/>
          </a:bodyPr>
          <a:lstStyle/>
          <a:p>
            <a:r>
              <a:rPr lang="ja-JP" altLang="en-US" sz="3200" dirty="0">
                <a:solidFill>
                  <a:srgbClr val="003399"/>
                </a:solidFill>
              </a:rPr>
              <a:t>６　自治体等が実施する地域福祉・</a:t>
            </a:r>
            <a:br>
              <a:rPr lang="en-US" altLang="ja-JP" sz="3200" dirty="0">
                <a:solidFill>
                  <a:srgbClr val="003399"/>
                </a:solidFill>
              </a:rPr>
            </a:br>
            <a:r>
              <a:rPr lang="ja-JP" altLang="en-US" sz="3200" dirty="0">
                <a:solidFill>
                  <a:srgbClr val="003399"/>
                </a:solidFill>
              </a:rPr>
              <a:t>　地方創生等の地域活性化の取組</a:t>
            </a:r>
            <a:endParaRPr kumimoji="1" lang="ja-JP" altLang="en-US" sz="3200" dirty="0">
              <a:solidFill>
                <a:srgbClr val="003399"/>
              </a:solidFill>
            </a:endParaRPr>
          </a:p>
        </p:txBody>
      </p:sp>
      <p:sp>
        <p:nvSpPr>
          <p:cNvPr id="12" name="コンテンツ プレースホルダー 3"/>
          <p:cNvSpPr>
            <a:spLocks noGrp="1"/>
          </p:cNvSpPr>
          <p:nvPr>
            <p:ph idx="1"/>
          </p:nvPr>
        </p:nvSpPr>
        <p:spPr>
          <a:xfrm>
            <a:off x="609598" y="1628800"/>
            <a:ext cx="8066857" cy="4752528"/>
          </a:xfrm>
          <a:solidFill>
            <a:srgbClr val="FFFFCC"/>
          </a:solidFill>
        </p:spPr>
        <p:txBody>
          <a:bodyPr/>
          <a:lstStyle/>
          <a:p>
            <a:r>
              <a:rPr lang="ja-JP" altLang="en-US" dirty="0"/>
              <a:t>環境整備事業の実施にあたり、自治体事業等との連携の具体的な方法及び期待する効果について、具体的に記載して下さい。</a:t>
            </a:r>
            <a:endParaRPr lang="en-US" altLang="ja-JP" dirty="0"/>
          </a:p>
          <a:p>
            <a:endParaRPr lang="en-US" altLang="ja-JP" dirty="0"/>
          </a:p>
          <a:p>
            <a:endParaRPr lang="en-US" altLang="ja-JP" dirty="0"/>
          </a:p>
          <a:p>
            <a:endParaRPr lang="en-US" altLang="ja-JP" dirty="0"/>
          </a:p>
          <a:p>
            <a:endParaRPr lang="en-US" altLang="ja-JP" dirty="0"/>
          </a:p>
          <a:p>
            <a:r>
              <a:rPr lang="ja-JP" altLang="en-US" dirty="0"/>
              <a:t>環境整備事業の実施後、計画区域における重点業種等での雇用・就業機会の創出効果を記載して下さい。</a:t>
            </a:r>
            <a:endParaRPr kumimoji="1" lang="ja-JP" altLang="en-US" dirty="0"/>
          </a:p>
        </p:txBody>
      </p:sp>
      <p:sp>
        <p:nvSpPr>
          <p:cNvPr id="3" name="スライド番号プレースホルダー 2"/>
          <p:cNvSpPr>
            <a:spLocks noGrp="1"/>
          </p:cNvSpPr>
          <p:nvPr>
            <p:ph type="sldNum" sz="quarter" idx="12"/>
          </p:nvPr>
        </p:nvSpPr>
        <p:spPr>
          <a:xfrm>
            <a:off x="8652531" y="6492875"/>
            <a:ext cx="512638" cy="365125"/>
          </a:xfrm>
        </p:spPr>
        <p:txBody>
          <a:bodyPr/>
          <a:lstStyle/>
          <a:p>
            <a:fld id="{9E2A29CB-BA86-48A6-80E1-CB8750A963B5}" type="slidenum">
              <a:rPr kumimoji="1" lang="ja-JP" altLang="en-US" sz="2000" smtClean="0">
                <a:solidFill>
                  <a:srgbClr val="003399"/>
                </a:solidFill>
              </a:rPr>
              <a:t>7</a:t>
            </a:fld>
            <a:endParaRPr kumimoji="1" lang="ja-JP" altLang="en-US" sz="2000" dirty="0">
              <a:solidFill>
                <a:srgbClr val="003399"/>
              </a:solidFill>
            </a:endParaRPr>
          </a:p>
        </p:txBody>
      </p:sp>
    </p:spTree>
    <p:extLst>
      <p:ext uri="{BB962C8B-B14F-4D97-AF65-F5344CB8AC3E}">
        <p14:creationId xmlns:p14="http://schemas.microsoft.com/office/powerpoint/2010/main" val="31149497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09598" y="404664"/>
            <a:ext cx="7645085" cy="648072"/>
          </a:xfrm>
        </p:spPr>
        <p:txBody>
          <a:bodyPr>
            <a:normAutofit/>
          </a:bodyPr>
          <a:lstStyle/>
          <a:p>
            <a:r>
              <a:rPr lang="ja-JP" altLang="en-US" sz="3200" dirty="0">
                <a:solidFill>
                  <a:srgbClr val="003399"/>
                </a:solidFill>
              </a:rPr>
              <a:t>７　協議会組織等の体制整備</a:t>
            </a:r>
            <a:endParaRPr kumimoji="1" lang="ja-JP" altLang="en-US" sz="3200" dirty="0">
              <a:solidFill>
                <a:srgbClr val="003399"/>
              </a:solidFill>
            </a:endParaRPr>
          </a:p>
        </p:txBody>
      </p:sp>
      <p:sp>
        <p:nvSpPr>
          <p:cNvPr id="12" name="コンテンツ プレースホルダー 3"/>
          <p:cNvSpPr>
            <a:spLocks noGrp="1"/>
          </p:cNvSpPr>
          <p:nvPr>
            <p:ph idx="1"/>
          </p:nvPr>
        </p:nvSpPr>
        <p:spPr>
          <a:xfrm>
            <a:off x="609598" y="1340768"/>
            <a:ext cx="8066857" cy="5040560"/>
          </a:xfrm>
          <a:solidFill>
            <a:srgbClr val="FFFFCC"/>
          </a:solidFill>
        </p:spPr>
        <p:txBody>
          <a:bodyPr/>
          <a:lstStyle/>
          <a:p>
            <a:r>
              <a:rPr lang="ja-JP" altLang="en-US" dirty="0"/>
              <a:t>環境整備事業の実施にあたり各関係機関が参画する趣旨、各関係機関が実施する取組及び果たす役割について、具体的に記載して下さい。</a:t>
            </a:r>
            <a:endParaRPr lang="en-US" altLang="ja-JP" dirty="0"/>
          </a:p>
          <a:p>
            <a:endParaRPr lang="en-US" altLang="ja-JP" dirty="0"/>
          </a:p>
          <a:p>
            <a:endParaRPr lang="en-US" altLang="ja-JP" dirty="0"/>
          </a:p>
          <a:p>
            <a:endParaRPr lang="en-US" altLang="ja-JP" dirty="0"/>
          </a:p>
          <a:p>
            <a:endParaRPr lang="en-US" altLang="ja-JP" dirty="0"/>
          </a:p>
          <a:p>
            <a:r>
              <a:rPr lang="ja-JP" altLang="en-US" dirty="0"/>
              <a:t>自治体内の関係部局の協力・連絡体制及び各部局が果たす主な役割等について具体的に記載して下さい。</a:t>
            </a:r>
          </a:p>
          <a:p>
            <a:endParaRPr lang="en-US" altLang="ja-JP" dirty="0"/>
          </a:p>
          <a:p>
            <a:pPr marL="0" indent="0">
              <a:buNone/>
            </a:pPr>
            <a:endParaRPr kumimoji="1" lang="ja-JP" altLang="en-US" dirty="0"/>
          </a:p>
        </p:txBody>
      </p:sp>
      <p:sp>
        <p:nvSpPr>
          <p:cNvPr id="3" name="スライド番号プレースホルダー 2"/>
          <p:cNvSpPr>
            <a:spLocks noGrp="1"/>
          </p:cNvSpPr>
          <p:nvPr>
            <p:ph type="sldNum" sz="quarter" idx="12"/>
          </p:nvPr>
        </p:nvSpPr>
        <p:spPr>
          <a:xfrm>
            <a:off x="8631362" y="6470810"/>
            <a:ext cx="512638" cy="365125"/>
          </a:xfrm>
        </p:spPr>
        <p:txBody>
          <a:bodyPr/>
          <a:lstStyle/>
          <a:p>
            <a:fld id="{9E2A29CB-BA86-48A6-80E1-CB8750A963B5}" type="slidenum">
              <a:rPr kumimoji="1" lang="ja-JP" altLang="en-US" sz="2000" smtClean="0">
                <a:solidFill>
                  <a:srgbClr val="003399"/>
                </a:solidFill>
              </a:rPr>
              <a:t>8</a:t>
            </a:fld>
            <a:endParaRPr kumimoji="1" lang="ja-JP" altLang="en-US" sz="2000" dirty="0">
              <a:solidFill>
                <a:srgbClr val="003399"/>
              </a:solidFill>
            </a:endParaRPr>
          </a:p>
        </p:txBody>
      </p:sp>
    </p:spTree>
    <p:extLst>
      <p:ext uri="{BB962C8B-B14F-4D97-AF65-F5344CB8AC3E}">
        <p14:creationId xmlns:p14="http://schemas.microsoft.com/office/powerpoint/2010/main" val="2831868364"/>
      </p:ext>
    </p:extLst>
  </p:cSld>
  <p:clrMapOvr>
    <a:masterClrMapping/>
  </p:clrMapOvr>
</p:sld>
</file>

<file path=ppt/theme/theme1.xml><?xml version="1.0" encoding="utf-8"?>
<a:theme xmlns:a="http://schemas.openxmlformats.org/drawingml/2006/main" name="ファセット">
  <a:themeElements>
    <a:clrScheme name="スリップストリーム">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ファセット">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ファセット">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e0e86db0-997c-4cb6-bb34-f88ecb8e7e9c" xsi:nil="true"/>
    <lcf76f155ced4ddcb4097134ff3c332f xmlns="db658f94-4821-4f1d-84d9-a6fdbda61af7">
      <Terms xmlns="http://schemas.microsoft.com/office/infopath/2007/PartnerControls"/>
    </lcf76f155ced4ddcb4097134ff3c332f>
    <_Flow_SignoffStatus xmlns="db658f94-4821-4f1d-84d9-a6fdbda61af7" xsi:nil="true"/>
  </documentManagement>
</p:properties>
</file>

<file path=customXml/item2.xml><?xml version="1.0" encoding="utf-8"?>
<ct:contentTypeSchema xmlns:ct="http://schemas.microsoft.com/office/2006/metadata/contentType" xmlns:ma="http://schemas.microsoft.com/office/2006/metadata/properties/metaAttributes" ct:_="" ma:_="" ma:contentTypeName="ドキュメント" ma:contentTypeID="0x0101006024CE727724F24E82983C4EBA1D224A" ma:contentTypeVersion="15" ma:contentTypeDescription="新しいドキュメントを作成します。" ma:contentTypeScope="" ma:versionID="fef8b2f770488050fc39352833edd017">
  <xsd:schema xmlns:xsd="http://www.w3.org/2001/XMLSchema" xmlns:xs="http://www.w3.org/2001/XMLSchema" xmlns:p="http://schemas.microsoft.com/office/2006/metadata/properties" xmlns:ns2="db658f94-4821-4f1d-84d9-a6fdbda61af7" xmlns:ns3="e0e86db0-997c-4cb6-bb34-f88ecb8e7e9c" targetNamespace="http://schemas.microsoft.com/office/2006/metadata/properties" ma:root="true" ma:fieldsID="888fad8c0c6cc12badd93860957654ae" ns2:_="" ns3:_="">
    <xsd:import namespace="db658f94-4821-4f1d-84d9-a6fdbda61af7"/>
    <xsd:import namespace="e0e86db0-997c-4cb6-bb34-f88ecb8e7e9c"/>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LengthInSeconds" minOccurs="0"/>
                <xsd:element ref="ns2:MediaServiceLocation" minOccurs="0"/>
                <xsd:element ref="ns2:_Flow_SignoffStatu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b658f94-4821-4f1d-84d9-a6fdbda61af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画像タグ" ma:readOnly="false" ma:fieldId="{5cf76f15-5ced-4ddc-b409-7134ff3c332f}" ma:taxonomyMulti="true" ma:sspId="0347f584-7be2-4218-8e94-402d99aedf0b"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0" nillable="true" ma:displayName="Location" ma:indexed="true" ma:internalName="MediaServiceLocation" ma:readOnly="true">
      <xsd:simpleType>
        <xsd:restriction base="dms:Text"/>
      </xsd:simpleType>
    </xsd:element>
    <xsd:element name="_Flow_SignoffStatus" ma:index="21" nillable="true" ma:displayName="承認の状態" ma:internalName="_x0024_Resources_x003a_core_x002c_Signoff_Status">
      <xsd:simpleType>
        <xsd:restriction base="dms:Text"/>
      </xsd:simpleType>
    </xsd:element>
    <xsd:element name="MediaServiceBillingMetadata" ma:index="22"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0e86db0-997c-4cb6-bb34-f88ecb8e7e9c"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4d64d79f-490f-4319-9e7e-d23a27898a6f}" ma:internalName="TaxCatchAll" ma:showField="CatchAllData" ma:web="e0e86db0-997c-4cb6-bb34-f88ecb8e7e9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DF40D4B-02FB-494A-9E63-D30CBD234D06}">
  <ds:schemaRefs>
    <ds:schemaRef ds:uri="http://schemas.microsoft.com/office/2006/metadata/properties"/>
    <ds:schemaRef ds:uri="http://schemas.microsoft.com/office/infopath/2007/PartnerControls"/>
    <ds:schemaRef ds:uri="263dbbe5-076b-4606-a03b-9598f5f2f35a"/>
    <ds:schemaRef ds:uri="00727007-9bab-47fe-9024-c8a3f9ca87c1"/>
  </ds:schemaRefs>
</ds:datastoreItem>
</file>

<file path=customXml/itemProps2.xml><?xml version="1.0" encoding="utf-8"?>
<ds:datastoreItem xmlns:ds="http://schemas.openxmlformats.org/officeDocument/2006/customXml" ds:itemID="{A0EE3DBB-6DF5-4211-9899-85B5EB5CBA0C}"/>
</file>

<file path=customXml/itemProps3.xml><?xml version="1.0" encoding="utf-8"?>
<ds:datastoreItem xmlns:ds="http://schemas.openxmlformats.org/officeDocument/2006/customXml" ds:itemID="{2111CC15-484A-456E-B712-5397D044DB3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Facet</Template>
  <TotalTime>1</TotalTime>
  <Words>975</Words>
  <Application>Microsoft Office PowerPoint</Application>
  <PresentationFormat>画面に合わせる (4:3)</PresentationFormat>
  <Paragraphs>296</Paragraphs>
  <Slides>11</Slides>
  <Notes>0</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11</vt:i4>
      </vt:variant>
    </vt:vector>
  </HeadingPairs>
  <TitlesOfParts>
    <vt:vector size="17" baseType="lpstr">
      <vt:lpstr>メイリオ</vt:lpstr>
      <vt:lpstr>游ゴシック</vt:lpstr>
      <vt:lpstr>Arial</vt:lpstr>
      <vt:lpstr>Trebuchet MS</vt:lpstr>
      <vt:lpstr>Wingdings 3</vt:lpstr>
      <vt:lpstr>ファセット</vt:lpstr>
      <vt:lpstr>PowerPoint プレゼンテーション</vt:lpstr>
      <vt:lpstr>タイトル</vt:lpstr>
      <vt:lpstr>１　事業の趣旨・目的</vt:lpstr>
      <vt:lpstr>２　重点業種における高年齢者の 　雇用機会の確保における課題</vt:lpstr>
      <vt:lpstr>３　支援メニューの内容</vt:lpstr>
      <vt:lpstr>４　事業実施による効果</vt:lpstr>
      <vt:lpstr>５　民間資金等の調達</vt:lpstr>
      <vt:lpstr>６　自治体等が実施する地域福祉・ 　地方創生等の地域活性化の取組</vt:lpstr>
      <vt:lpstr>７　協議会組織等の体制整備</vt:lpstr>
      <vt:lpstr>８　計画終了後の協議会の在り方</vt:lpstr>
      <vt:lpstr>９　事業構想（案）作成者等の声</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cp:lastModifiedBy>面髙 五三六(omodaka-isamu)</cp:lastModifiedBy>
  <cp:revision>1</cp:revision>
  <dcterms:created xsi:type="dcterms:W3CDTF">2023-12-27T03:46:33Z</dcterms:created>
  <dcterms:modified xsi:type="dcterms:W3CDTF">2026-07-09T06:50:47Z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0x0101006024CE727724F24E82983C4EBA1D224A</vt:lpwstr>
  </property>
  <property fmtid="{D5CDD505-2E9C-101B-9397-08002B2CF9AE}" pid="3" name="MediaServiceImageTags">
    <vt:lpwstr/>
  </property>
</Properties>
</file>