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F3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5E48E9-7FAF-2BA1-FF32-1EABF20EA20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B2A4F2B-C23D-DF31-AF2F-3DCFC473EA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27FFBDD-75C3-2E4B-8BCD-3F59866031BA}"/>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5" name="フッター プレースホルダー 4">
            <a:extLst>
              <a:ext uri="{FF2B5EF4-FFF2-40B4-BE49-F238E27FC236}">
                <a16:creationId xmlns:a16="http://schemas.microsoft.com/office/drawing/2014/main" id="{90CF282E-86EC-9CE5-0F2F-A151ECA5105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03382C2-5CCA-D47A-3496-0075715FDB22}"/>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3825247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9A741B-8598-7AB2-1A5E-EE9A6982A5B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5C3DEE2-18CC-E178-59E9-782C96D5CF0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76A6881-0DF5-5D09-07E4-3D9E4D9A9B37}"/>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5" name="フッター プレースホルダー 4">
            <a:extLst>
              <a:ext uri="{FF2B5EF4-FFF2-40B4-BE49-F238E27FC236}">
                <a16:creationId xmlns:a16="http://schemas.microsoft.com/office/drawing/2014/main" id="{020EFA5B-5741-E8DF-D92F-47C1A189F1B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4EDDC-8118-B9F7-C2F1-156C39D8F2B5}"/>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250978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AC299B7-4128-2031-8F6C-083B9E652DF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CA0BDD4-D344-DE9F-22C2-2DDBC0899E9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BD4C9A1-FCBD-6E89-1155-DAED52345776}"/>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5" name="フッター プレースホルダー 4">
            <a:extLst>
              <a:ext uri="{FF2B5EF4-FFF2-40B4-BE49-F238E27FC236}">
                <a16:creationId xmlns:a16="http://schemas.microsoft.com/office/drawing/2014/main" id="{63DFE9C6-D55C-087C-0249-41A7FB96011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311208A-5A23-91E8-CC34-B0DC53BD2A26}"/>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4023593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387D9F-E1D9-17EC-8ABD-C992BEEB618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2A09D3F-4527-4631-FAB9-4ED393C3F1F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004BBFC-3216-00B1-007B-8780C127457A}"/>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5" name="フッター プレースホルダー 4">
            <a:extLst>
              <a:ext uri="{FF2B5EF4-FFF2-40B4-BE49-F238E27FC236}">
                <a16:creationId xmlns:a16="http://schemas.microsoft.com/office/drawing/2014/main" id="{0CAC0C18-AA9C-CD54-9D48-03E731951E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22459F3-F23D-3611-4D5B-829412E960A3}"/>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3687188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7327AD-98D5-8C45-78F2-E1A4C24D958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B19415-0D08-FE53-0B31-504F3576BA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CDB7AEA3-0C12-AC1F-715C-140389DA09B4}"/>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5" name="フッター プレースホルダー 4">
            <a:extLst>
              <a:ext uri="{FF2B5EF4-FFF2-40B4-BE49-F238E27FC236}">
                <a16:creationId xmlns:a16="http://schemas.microsoft.com/office/drawing/2014/main" id="{E1EEAD2E-097B-583C-42E3-FF0FFBCCB56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B25EFA4-EA96-D938-666D-3C6437E28018}"/>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3117291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872A95-4DE0-BADC-F0C7-C35DEFCA8F6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93459D-630F-07CA-9A6B-4D9765C44E5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139E64C-5707-B271-B1D7-C0E5B703A41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73AD394-6946-3215-49C2-468039DF0FB9}"/>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6" name="フッター プレースホルダー 5">
            <a:extLst>
              <a:ext uri="{FF2B5EF4-FFF2-40B4-BE49-F238E27FC236}">
                <a16:creationId xmlns:a16="http://schemas.microsoft.com/office/drawing/2014/main" id="{489F3935-C9FC-46D9-7832-18605044216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764B8D7-4B8C-BCF9-30FC-FC4262374DA3}"/>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60883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37A725-9256-67F6-B1B2-717D91D35890}"/>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1E8E47E-8C81-3094-F935-4E9D916899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AB83CC0-B230-820A-0998-2AD8EF85922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2695476-50D2-DF10-211C-7D8E17E3AE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95BEEAE-656A-0098-98F6-3C567A79B58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48FFD57-7FD2-D57B-ECDD-48CF01A753E6}"/>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8" name="フッター プレースホルダー 7">
            <a:extLst>
              <a:ext uri="{FF2B5EF4-FFF2-40B4-BE49-F238E27FC236}">
                <a16:creationId xmlns:a16="http://schemas.microsoft.com/office/drawing/2014/main" id="{BDED4749-3267-77AD-ABA2-53FB292D8E7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99DE472-0EB6-19CE-7F16-E15C8CB4A4F6}"/>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3170955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DDB14D-2A27-E714-8AE7-1359E4CCC5B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DE4D5EE-9FE8-97C1-1D22-2BF73E364C1A}"/>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4" name="フッター プレースホルダー 3">
            <a:extLst>
              <a:ext uri="{FF2B5EF4-FFF2-40B4-BE49-F238E27FC236}">
                <a16:creationId xmlns:a16="http://schemas.microsoft.com/office/drawing/2014/main" id="{E0B4705B-1E3A-300E-4A87-D10F09AE8EB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474D676-5454-00D6-0EF5-5D0F52A0F1E3}"/>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1218215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4B7D27E-4494-3FE9-4481-EE84586EAD21}"/>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3" name="フッター プレースホルダー 2">
            <a:extLst>
              <a:ext uri="{FF2B5EF4-FFF2-40B4-BE49-F238E27FC236}">
                <a16:creationId xmlns:a16="http://schemas.microsoft.com/office/drawing/2014/main" id="{88670709-544C-27F5-CB8A-7F0774859DA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AFFFB5D-284C-7E1E-FFE8-0EE642BE327A}"/>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2901628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C61E76-044A-9FA7-66E4-C2BCF7FED25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70A6737-8B76-8E14-4843-862AA53518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1433589-1B66-ABC4-D89A-65D9888A66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61F2738-9155-8C7C-800D-22B904ADD574}"/>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6" name="フッター プレースホルダー 5">
            <a:extLst>
              <a:ext uri="{FF2B5EF4-FFF2-40B4-BE49-F238E27FC236}">
                <a16:creationId xmlns:a16="http://schemas.microsoft.com/office/drawing/2014/main" id="{9870C259-B7E1-2191-0BBB-CF40E97D39B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23151C7-57C5-BC27-18E1-3D8D9FF6B3E0}"/>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2924004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A8935F-887A-238C-2414-84EA5355A75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C928B5E-DE48-1433-6226-87DB608EA8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1CBDE0D-EB98-141A-218B-C772015313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5ED284A-E668-2ABA-636A-DFAE88CBC06D}"/>
              </a:ext>
            </a:extLst>
          </p:cNvPr>
          <p:cNvSpPr>
            <a:spLocks noGrp="1"/>
          </p:cNvSpPr>
          <p:nvPr>
            <p:ph type="dt" sz="half" idx="10"/>
          </p:nvPr>
        </p:nvSpPr>
        <p:spPr/>
        <p:txBody>
          <a:bodyPr/>
          <a:lstStyle/>
          <a:p>
            <a:fld id="{DBCD7405-CAEA-4161-8E40-47F538855C22}" type="datetimeFigureOut">
              <a:rPr kumimoji="1" lang="ja-JP" altLang="en-US" smtClean="0"/>
              <a:t>2025/9/8</a:t>
            </a:fld>
            <a:endParaRPr kumimoji="1" lang="ja-JP" altLang="en-US"/>
          </a:p>
        </p:txBody>
      </p:sp>
      <p:sp>
        <p:nvSpPr>
          <p:cNvPr id="6" name="フッター プレースホルダー 5">
            <a:extLst>
              <a:ext uri="{FF2B5EF4-FFF2-40B4-BE49-F238E27FC236}">
                <a16:creationId xmlns:a16="http://schemas.microsoft.com/office/drawing/2014/main" id="{0E7475F1-0214-6AA5-8208-09CFF135753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37C9B63-5418-F849-8560-77F92CB37108}"/>
              </a:ext>
            </a:extLst>
          </p:cNvPr>
          <p:cNvSpPr>
            <a:spLocks noGrp="1"/>
          </p:cNvSpPr>
          <p:nvPr>
            <p:ph type="sldNum" sz="quarter" idx="12"/>
          </p:nvPr>
        </p:nvSpPr>
        <p:spPr/>
        <p:txBody>
          <a:body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462531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CD959541-7707-76EF-41BB-D1CB1A14DA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EB038B1-8682-90E8-693D-38316238CA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8E69DA0-4714-C8A1-BA72-2C657D9BDE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CD7405-CAEA-4161-8E40-47F538855C22}" type="datetimeFigureOut">
              <a:rPr kumimoji="1" lang="ja-JP" altLang="en-US" smtClean="0"/>
              <a:t>2025/9/8</a:t>
            </a:fld>
            <a:endParaRPr kumimoji="1" lang="ja-JP" altLang="en-US"/>
          </a:p>
        </p:txBody>
      </p:sp>
      <p:sp>
        <p:nvSpPr>
          <p:cNvPr id="5" name="フッター プレースホルダー 4">
            <a:extLst>
              <a:ext uri="{FF2B5EF4-FFF2-40B4-BE49-F238E27FC236}">
                <a16:creationId xmlns:a16="http://schemas.microsoft.com/office/drawing/2014/main" id="{98AE2AD3-C0B9-49E2-4D03-BD3A3D4BEA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BBCE3F1-4EB2-50CC-0A7F-2C403D33A1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ED1582-B5A2-48DB-B710-51A4C76D169D}" type="slidenum">
              <a:rPr kumimoji="1" lang="ja-JP" altLang="en-US" smtClean="0"/>
              <a:t>‹#›</a:t>
            </a:fld>
            <a:endParaRPr kumimoji="1" lang="ja-JP" altLang="en-US"/>
          </a:p>
        </p:txBody>
      </p:sp>
    </p:spTree>
    <p:extLst>
      <p:ext uri="{BB962C8B-B14F-4D97-AF65-F5344CB8AC3E}">
        <p14:creationId xmlns:p14="http://schemas.microsoft.com/office/powerpoint/2010/main" val="973069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140F90A3-6AB2-7733-988B-471F4D60A653}"/>
              </a:ext>
            </a:extLst>
          </p:cNvPr>
          <p:cNvGrpSpPr>
            <a:grpSpLocks noChangeAspect="1"/>
          </p:cNvGrpSpPr>
          <p:nvPr/>
        </p:nvGrpSpPr>
        <p:grpSpPr>
          <a:xfrm>
            <a:off x="139700" y="644297"/>
            <a:ext cx="5400000" cy="5450142"/>
            <a:chOff x="450850" y="1409700"/>
            <a:chExt cx="4102100" cy="4140200"/>
          </a:xfrm>
        </p:grpSpPr>
        <p:pic>
          <p:nvPicPr>
            <p:cNvPr id="3" name="Picture 3">
              <a:extLst>
                <a:ext uri="{FF2B5EF4-FFF2-40B4-BE49-F238E27FC236}">
                  <a16:creationId xmlns:a16="http://schemas.microsoft.com/office/drawing/2014/main" id="{3C3B4A6E-7798-FCA3-9CCB-7E5EA1B46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1825" y="1409700"/>
              <a:ext cx="2624138" cy="121126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a:extLst>
                <a:ext uri="{FF2B5EF4-FFF2-40B4-BE49-F238E27FC236}">
                  <a16:creationId xmlns:a16="http://schemas.microsoft.com/office/drawing/2014/main" id="{F600CA27-574E-11B2-051E-09B8CE1A09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850" y="2909888"/>
              <a:ext cx="4102100" cy="2640012"/>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四角形: 角を丸くする 5">
            <a:extLst>
              <a:ext uri="{FF2B5EF4-FFF2-40B4-BE49-F238E27FC236}">
                <a16:creationId xmlns:a16="http://schemas.microsoft.com/office/drawing/2014/main" id="{47F64236-1BBB-C472-2F11-3FED41BE6A57}"/>
              </a:ext>
            </a:extLst>
          </p:cNvPr>
          <p:cNvSpPr/>
          <p:nvPr/>
        </p:nvSpPr>
        <p:spPr bwMode="auto">
          <a:xfrm>
            <a:off x="241300" y="47755"/>
            <a:ext cx="7112000" cy="542738"/>
          </a:xfrm>
          <a:prstGeom prst="round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57150" rtl="0" eaLnBrk="1" fontAlgn="base" latinLnBrk="0" hangingPunct="1">
              <a:lnSpc>
                <a:spcPct val="100000"/>
              </a:lnSpc>
              <a:spcBef>
                <a:spcPct val="0"/>
              </a:spcBef>
              <a:spcAft>
                <a:spcPct val="0"/>
              </a:spcAft>
              <a:buClrTx/>
              <a:buSzTx/>
              <a:buFontTx/>
              <a:buNone/>
              <a:tabLst/>
            </a:pPr>
            <a:r>
              <a:rPr kumimoji="1" lang="ja-JP" altLang="en-US" sz="2400" b="1" i="0" u="none" strike="noStrike" cap="none" normalizeH="0" baseline="0" dirty="0">
                <a:ln>
                  <a:noFill/>
                </a:ln>
                <a:solidFill>
                  <a:schemeClr val="bg1"/>
                </a:solidFill>
                <a:effectLst/>
                <a:latin typeface="ＭＳ ゴシック" panose="020B0609070205080204" pitchFamily="49" charset="-128"/>
                <a:ea typeface="ＭＳ ゴシック" panose="020B0609070205080204" pitchFamily="49" charset="-128"/>
              </a:rPr>
              <a:t>熱中症のおそれのある者に対する処置　フロー図</a:t>
            </a:r>
          </a:p>
        </p:txBody>
      </p:sp>
      <p:sp>
        <p:nvSpPr>
          <p:cNvPr id="7" name="四角形: 角を丸くする 6">
            <a:extLst>
              <a:ext uri="{FF2B5EF4-FFF2-40B4-BE49-F238E27FC236}">
                <a16:creationId xmlns:a16="http://schemas.microsoft.com/office/drawing/2014/main" id="{B31DE602-F732-B68B-8536-B55C443CA43E}"/>
              </a:ext>
            </a:extLst>
          </p:cNvPr>
          <p:cNvSpPr/>
          <p:nvPr/>
        </p:nvSpPr>
        <p:spPr bwMode="auto">
          <a:xfrm>
            <a:off x="139700" y="6136064"/>
            <a:ext cx="7318935" cy="674181"/>
          </a:xfrm>
          <a:prstGeom prst="roundRect">
            <a:avLst/>
          </a:prstGeom>
          <a:solidFill>
            <a:srgbClr val="D9F3F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57150" rtl="0" eaLnBrk="1" fontAlgn="base" latinLnBrk="0" hangingPunct="1">
              <a:lnSpc>
                <a:spcPct val="100000"/>
              </a:lnSpc>
              <a:spcBef>
                <a:spcPct val="0"/>
              </a:spcBef>
              <a:spcAft>
                <a:spcPct val="0"/>
              </a:spcAft>
              <a:buClrTx/>
              <a:buSzTx/>
              <a:buFontTx/>
              <a:buNone/>
              <a:tabLst/>
            </a:pPr>
            <a:r>
              <a:rPr kumimoji="1" lang="ja-JP" altLang="en-US" sz="2000" b="1" i="0" u="none" strike="noStrike" cap="none" normalizeH="0" baseline="0" dirty="0">
                <a:ln>
                  <a:noFill/>
                </a:ln>
                <a:effectLst/>
                <a:latin typeface="ＭＳ ゴシック" panose="020B0609070205080204" pitchFamily="49" charset="-128"/>
                <a:ea typeface="ＭＳ ゴシック" panose="020B0609070205080204" pitchFamily="49" charset="-128"/>
              </a:rPr>
              <a:t>回復後の体調急変等により症状が悪化するケースがあるため、</a:t>
            </a:r>
            <a:r>
              <a:rPr kumimoji="1" lang="ja-JP" altLang="en-US" sz="2000" i="0" u="none" strike="noStrike" cap="none" normalizeH="0" baseline="0" dirty="0">
                <a:ln>
                  <a:noFill/>
                </a:ln>
                <a:effectLst/>
                <a:latin typeface="ＭＳ ゴシック" panose="020B0609070205080204" pitchFamily="49" charset="-128"/>
                <a:ea typeface="ＭＳ ゴシック" panose="020B0609070205080204" pitchFamily="49" charset="-128"/>
              </a:rPr>
              <a:t>連絡体制や体調急変時等の対応をあらかじめ定めておく。</a:t>
            </a:r>
          </a:p>
        </p:txBody>
      </p:sp>
      <p:sp>
        <p:nvSpPr>
          <p:cNvPr id="8" name="吹き出し: 角を丸めた四角形 7">
            <a:extLst>
              <a:ext uri="{FF2B5EF4-FFF2-40B4-BE49-F238E27FC236}">
                <a16:creationId xmlns:a16="http://schemas.microsoft.com/office/drawing/2014/main" id="{0AF2572F-E8EB-C342-A82A-022922152EAB}"/>
              </a:ext>
            </a:extLst>
          </p:cNvPr>
          <p:cNvSpPr/>
          <p:nvPr/>
        </p:nvSpPr>
        <p:spPr bwMode="auto">
          <a:xfrm>
            <a:off x="5494931" y="641844"/>
            <a:ext cx="5719916" cy="1863466"/>
          </a:xfrm>
          <a:prstGeom prst="wedgeRoundRectCallout">
            <a:avLst>
              <a:gd name="adj1" fmla="val -15059"/>
              <a:gd name="adj2" fmla="val -18178"/>
              <a:gd name="adj3" fmla="val 16667"/>
            </a:avLst>
          </a:prstGeom>
          <a:solidFill>
            <a:srgbClr val="FEEA4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1" i="0" u="sng" strike="noStrike" cap="none" normalizeH="0" baseline="0" dirty="0">
                <a:ln>
                  <a:noFill/>
                </a:ln>
                <a:solidFill>
                  <a:srgbClr val="FF0000"/>
                </a:solidFill>
                <a:effectLst/>
                <a:latin typeface="ＭＳ ゴシック" panose="020B0609070205080204" pitchFamily="49" charset="-128"/>
                <a:ea typeface="ＭＳ ゴシック" panose="020B0609070205080204" pitchFamily="49" charset="-128"/>
              </a:rPr>
              <a:t>熱中症が疑われる症状例</a:t>
            </a:r>
            <a:endParaRPr kumimoji="1" lang="en-US" altLang="ja-JP" sz="1800" b="1" i="0" u="sng" strike="noStrike" cap="none" normalizeH="0" baseline="0" dirty="0">
              <a:ln>
                <a:noFill/>
              </a:ln>
              <a:solidFill>
                <a:srgbClr val="FF0000"/>
              </a:solidFill>
              <a:effectLst/>
              <a:latin typeface="ＭＳ ゴシック" panose="020B0609070205080204" pitchFamily="49" charset="-128"/>
              <a:ea typeface="ＭＳ ゴシック" panose="020B0609070205080204" pitchFamily="49" charset="-128"/>
            </a:endParaRPr>
          </a:p>
          <a:p>
            <a:pPr marL="0" marR="0" indent="0" algn="l" defTabSz="57150" rtl="0" eaLnBrk="1" fontAlgn="base" latinLnBrk="0" hangingPunct="1">
              <a:lnSpc>
                <a:spcPct val="100000"/>
              </a:lnSpc>
              <a:spcBef>
                <a:spcPct val="0"/>
              </a:spcBef>
              <a:spcAft>
                <a:spcPct val="0"/>
              </a:spcAft>
              <a:buClrTx/>
              <a:buSzTx/>
              <a:buFontTx/>
              <a:buNone/>
              <a:tabLst/>
            </a:pPr>
            <a:r>
              <a:rPr kumimoji="1" lang="en-US" altLang="ja-JP" sz="1800" b="1" i="0" strike="noStrike" cap="none" normalizeH="0" baseline="0" dirty="0">
                <a:ln>
                  <a:noFill/>
                </a:ln>
                <a:effectLst/>
                <a:latin typeface="ＭＳ ゴシック" panose="020B0609070205080204" pitchFamily="49" charset="-128"/>
                <a:ea typeface="ＭＳ ゴシック" panose="020B0609070205080204" pitchFamily="49" charset="-128"/>
              </a:rPr>
              <a:t>【</a:t>
            </a:r>
            <a:r>
              <a:rPr kumimoji="1" lang="ja-JP" altLang="en-US" sz="1800" b="1" i="0" strike="noStrike" cap="none" normalizeH="0" baseline="0" dirty="0">
                <a:ln>
                  <a:noFill/>
                </a:ln>
                <a:effectLst/>
                <a:latin typeface="ＭＳ ゴシック" panose="020B0609070205080204" pitchFamily="49" charset="-128"/>
                <a:ea typeface="ＭＳ ゴシック" panose="020B0609070205080204" pitchFamily="49" charset="-128"/>
              </a:rPr>
              <a:t>他覚症状</a:t>
            </a:r>
            <a:r>
              <a:rPr kumimoji="1" lang="en-US" altLang="ja-JP" sz="1800" b="1" i="0" strike="noStrike" cap="none" normalizeH="0" baseline="0" dirty="0">
                <a:ln>
                  <a:noFill/>
                </a:ln>
                <a:effectLst/>
                <a:latin typeface="ＭＳ ゴシック" panose="020B0609070205080204" pitchFamily="49" charset="-128"/>
                <a:ea typeface="ＭＳ ゴシック" panose="020B0609070205080204" pitchFamily="49" charset="-128"/>
              </a:rPr>
              <a:t>】</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strike="noStrike" cap="none" normalizeH="0" baseline="0" dirty="0">
                <a:ln>
                  <a:noFill/>
                </a:ln>
                <a:effectLst/>
                <a:latin typeface="ＭＳ ゴシック" panose="020B0609070205080204" pitchFamily="49" charset="-128"/>
                <a:ea typeface="ＭＳ ゴシック" panose="020B0609070205080204" pitchFamily="49" charset="-128"/>
              </a:rPr>
              <a:t>ふらつき、生あくび、失神、大量の発汗、痙攣 等</a:t>
            </a:r>
          </a:p>
          <a:p>
            <a:pPr marL="0" marR="0" indent="0" algn="l" defTabSz="57150" rtl="0" eaLnBrk="1" fontAlgn="base" latinLnBrk="0" hangingPunct="1">
              <a:lnSpc>
                <a:spcPct val="100000"/>
              </a:lnSpc>
              <a:spcBef>
                <a:spcPct val="0"/>
              </a:spcBef>
              <a:spcAft>
                <a:spcPct val="0"/>
              </a:spcAft>
              <a:buClrTx/>
              <a:buSzTx/>
              <a:buFontTx/>
              <a:buNone/>
              <a:tabLst/>
            </a:pPr>
            <a:r>
              <a:rPr kumimoji="1" lang="en-US" altLang="ja-JP" sz="1800" b="1" i="0" strike="noStrike" cap="none" normalizeH="0" baseline="0" dirty="0">
                <a:ln>
                  <a:noFill/>
                </a:ln>
                <a:effectLst/>
                <a:latin typeface="ＭＳ ゴシック" panose="020B0609070205080204" pitchFamily="49" charset="-128"/>
                <a:ea typeface="ＭＳ ゴシック" panose="020B0609070205080204" pitchFamily="49" charset="-128"/>
              </a:rPr>
              <a:t>【</a:t>
            </a:r>
            <a:r>
              <a:rPr kumimoji="1" lang="ja-JP" altLang="en-US" sz="1800" b="1" i="0" strike="noStrike" cap="none" normalizeH="0" baseline="0" dirty="0">
                <a:ln>
                  <a:noFill/>
                </a:ln>
                <a:effectLst/>
                <a:latin typeface="ＭＳ ゴシック" panose="020B0609070205080204" pitchFamily="49" charset="-128"/>
                <a:ea typeface="ＭＳ ゴシック" panose="020B0609070205080204" pitchFamily="49" charset="-128"/>
              </a:rPr>
              <a:t>自覚症状</a:t>
            </a:r>
            <a:r>
              <a:rPr kumimoji="1" lang="en-US" altLang="ja-JP" sz="1800" b="1" i="0" strike="noStrike" cap="none" normalizeH="0" baseline="0" dirty="0">
                <a:ln>
                  <a:noFill/>
                </a:ln>
                <a:effectLst/>
                <a:latin typeface="ＭＳ ゴシック" panose="020B0609070205080204" pitchFamily="49" charset="-128"/>
                <a:ea typeface="ＭＳ ゴシック" panose="020B0609070205080204" pitchFamily="49" charset="-128"/>
              </a:rPr>
              <a:t>】</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strike="noStrike" cap="none" normalizeH="0" baseline="0" dirty="0">
                <a:ln>
                  <a:noFill/>
                </a:ln>
                <a:effectLst/>
                <a:latin typeface="ＭＳ ゴシック" panose="020B0609070205080204" pitchFamily="49" charset="-128"/>
                <a:ea typeface="ＭＳ ゴシック" panose="020B0609070205080204" pitchFamily="49" charset="-128"/>
              </a:rPr>
              <a:t>めまい、筋肉痛・筋肉の硬直（こむら返り）、</a:t>
            </a:r>
            <a:endParaRPr kumimoji="1" lang="en-US" altLang="ja-JP" sz="1800" i="0" strike="noStrike" cap="none" normalizeH="0" baseline="0" dirty="0">
              <a:ln>
                <a:noFill/>
              </a:ln>
              <a:effectLst/>
              <a:latin typeface="ＭＳ ゴシック" panose="020B0609070205080204" pitchFamily="49" charset="-128"/>
              <a:ea typeface="ＭＳ ゴシック" panose="020B0609070205080204" pitchFamily="49" charset="-128"/>
            </a:endParaRP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strike="noStrike" cap="none" normalizeH="0" baseline="0" dirty="0">
                <a:ln>
                  <a:noFill/>
                </a:ln>
                <a:effectLst/>
                <a:latin typeface="ＭＳ ゴシック" panose="020B0609070205080204" pitchFamily="49" charset="-128"/>
                <a:ea typeface="ＭＳ ゴシック" panose="020B0609070205080204" pitchFamily="49" charset="-128"/>
              </a:rPr>
              <a:t>頭痛、不快感、吐き気、倦怠感、高体温 等</a:t>
            </a:r>
          </a:p>
        </p:txBody>
      </p:sp>
      <p:sp>
        <p:nvSpPr>
          <p:cNvPr id="9" name="吹き出し: 角を丸めた四角形 8">
            <a:extLst>
              <a:ext uri="{FF2B5EF4-FFF2-40B4-BE49-F238E27FC236}">
                <a16:creationId xmlns:a16="http://schemas.microsoft.com/office/drawing/2014/main" id="{E464469A-540E-2BEE-3CF5-571312EB3F92}"/>
              </a:ext>
            </a:extLst>
          </p:cNvPr>
          <p:cNvSpPr/>
          <p:nvPr/>
        </p:nvSpPr>
        <p:spPr bwMode="auto">
          <a:xfrm>
            <a:off x="5514039" y="2623049"/>
            <a:ext cx="5719915" cy="2549578"/>
          </a:xfrm>
          <a:prstGeom prst="wedgeRoundRectCallout">
            <a:avLst>
              <a:gd name="adj1" fmla="val -26067"/>
              <a:gd name="adj2" fmla="val -10657"/>
              <a:gd name="adj3" fmla="val 16667"/>
            </a:avLst>
          </a:prstGeom>
          <a:solidFill>
            <a:srgbClr val="FEEA4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「意識の有無」だけで判断するのではなく、</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①返事がおかしい</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②ぼ一つとしている</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など、普段と様子がおかしい場合も</a:t>
            </a:r>
            <a:endParaRPr kumimoji="1" lang="en-US" altLang="ja-JP"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endParaRP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異常等ありとして取り扱うことが適当。</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判断に迷う場合は、安易な判断は避け、</a:t>
            </a:r>
            <a:r>
              <a:rPr kumimoji="1" lang="en-US" altLang="ja-JP"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#7119</a:t>
            </a: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等を活用するなど専門機関や医療機関に相談し専門家の指示を仰ぐこと。</a:t>
            </a:r>
          </a:p>
        </p:txBody>
      </p:sp>
      <p:sp>
        <p:nvSpPr>
          <p:cNvPr id="10" name="テキスト ボックス 9">
            <a:extLst>
              <a:ext uri="{FF2B5EF4-FFF2-40B4-BE49-F238E27FC236}">
                <a16:creationId xmlns:a16="http://schemas.microsoft.com/office/drawing/2014/main" id="{893ACA70-6DC0-9235-0EC2-41798905E5AF}"/>
              </a:ext>
            </a:extLst>
          </p:cNvPr>
          <p:cNvSpPr txBox="1"/>
          <p:nvPr/>
        </p:nvSpPr>
        <p:spPr>
          <a:xfrm>
            <a:off x="7620000" y="5307106"/>
            <a:ext cx="4356847" cy="1477328"/>
          </a:xfrm>
          <a:prstGeom prst="rect">
            <a:avLst/>
          </a:prstGeom>
          <a:noFill/>
          <a:ln w="76200">
            <a:solidFill>
              <a:srgbClr val="FF0000"/>
            </a:solidFill>
          </a:ln>
        </p:spPr>
        <p:txBody>
          <a:bodyPr wrap="square" rtlCol="0">
            <a:spAutoFit/>
          </a:bodyPr>
          <a:lstStyle/>
          <a:p>
            <a:r>
              <a:rPr kumimoji="1" lang="ja-JP" altLang="en-US" b="1" dirty="0"/>
              <a:t>緊急連絡先：</a:t>
            </a:r>
            <a:endParaRPr kumimoji="1" lang="en-US" altLang="ja-JP" b="1" dirty="0"/>
          </a:p>
          <a:p>
            <a:r>
              <a:rPr lang="ja-JP" altLang="en-US" b="1" dirty="0"/>
              <a:t>　電話番号：</a:t>
            </a:r>
            <a:endParaRPr lang="en-US" altLang="ja-JP" b="1" dirty="0"/>
          </a:p>
          <a:p>
            <a:r>
              <a:rPr kumimoji="1" lang="ja-JP" altLang="en-US" b="1" dirty="0"/>
              <a:t>緊急搬送先：</a:t>
            </a:r>
            <a:endParaRPr kumimoji="1" lang="en-US" altLang="ja-JP" b="1" dirty="0"/>
          </a:p>
          <a:p>
            <a:r>
              <a:rPr kumimoji="1" lang="ja-JP" altLang="en-US" b="1" dirty="0"/>
              <a:t>　電話番号：</a:t>
            </a:r>
            <a:endParaRPr kumimoji="1" lang="en-US" altLang="ja-JP" b="1" dirty="0"/>
          </a:p>
          <a:p>
            <a:r>
              <a:rPr kumimoji="1" lang="ja-JP" altLang="en-US" b="1" dirty="0"/>
              <a:t>　　所在地：</a:t>
            </a:r>
          </a:p>
        </p:txBody>
      </p:sp>
    </p:spTree>
    <p:extLst>
      <p:ext uri="{BB962C8B-B14F-4D97-AF65-F5344CB8AC3E}">
        <p14:creationId xmlns:p14="http://schemas.microsoft.com/office/powerpoint/2010/main" val="3232269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47F64236-1BBB-C472-2F11-3FED41BE6A57}"/>
              </a:ext>
            </a:extLst>
          </p:cNvPr>
          <p:cNvSpPr/>
          <p:nvPr/>
        </p:nvSpPr>
        <p:spPr bwMode="auto">
          <a:xfrm>
            <a:off x="241300" y="29825"/>
            <a:ext cx="7112000" cy="542738"/>
          </a:xfrm>
          <a:prstGeom prst="round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57150" rtl="0" eaLnBrk="1" fontAlgn="base" latinLnBrk="0" hangingPunct="1">
              <a:lnSpc>
                <a:spcPct val="100000"/>
              </a:lnSpc>
              <a:spcBef>
                <a:spcPct val="0"/>
              </a:spcBef>
              <a:spcAft>
                <a:spcPct val="0"/>
              </a:spcAft>
              <a:buClrTx/>
              <a:buSzTx/>
              <a:buFontTx/>
              <a:buNone/>
              <a:tabLst/>
            </a:pPr>
            <a:r>
              <a:rPr kumimoji="1" lang="ja-JP" altLang="en-US" sz="2400" b="1" i="0" u="none" strike="noStrike" cap="none" normalizeH="0" baseline="0" dirty="0">
                <a:ln>
                  <a:noFill/>
                </a:ln>
                <a:solidFill>
                  <a:schemeClr val="bg1"/>
                </a:solidFill>
                <a:effectLst/>
                <a:latin typeface="ＭＳ ゴシック" panose="020B0609070205080204" pitchFamily="49" charset="-128"/>
                <a:ea typeface="ＭＳ ゴシック" panose="020B0609070205080204" pitchFamily="49" charset="-128"/>
              </a:rPr>
              <a:t>熱中症のおそれのある者に対する処置　フロー図</a:t>
            </a:r>
          </a:p>
        </p:txBody>
      </p:sp>
      <p:sp>
        <p:nvSpPr>
          <p:cNvPr id="7" name="四角形: 角を丸くする 6">
            <a:extLst>
              <a:ext uri="{FF2B5EF4-FFF2-40B4-BE49-F238E27FC236}">
                <a16:creationId xmlns:a16="http://schemas.microsoft.com/office/drawing/2014/main" id="{B31DE602-F732-B68B-8536-B55C443CA43E}"/>
              </a:ext>
            </a:extLst>
          </p:cNvPr>
          <p:cNvSpPr/>
          <p:nvPr/>
        </p:nvSpPr>
        <p:spPr bwMode="auto">
          <a:xfrm>
            <a:off x="139700" y="5594722"/>
            <a:ext cx="7318935" cy="1036224"/>
          </a:xfrm>
          <a:prstGeom prst="roundRect">
            <a:avLst/>
          </a:prstGeom>
          <a:solidFill>
            <a:srgbClr val="D9F3F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57150" rtl="0" eaLnBrk="1" fontAlgn="base" latinLnBrk="0" hangingPunct="1">
              <a:lnSpc>
                <a:spcPct val="100000"/>
              </a:lnSpc>
              <a:spcBef>
                <a:spcPct val="0"/>
              </a:spcBef>
              <a:spcAft>
                <a:spcPct val="0"/>
              </a:spcAft>
              <a:buClrTx/>
              <a:buSzTx/>
              <a:buFontTx/>
              <a:buNone/>
              <a:tabLst/>
            </a:pPr>
            <a:r>
              <a:rPr kumimoji="1" lang="ja-JP" altLang="en-US" sz="2000" b="1" i="0" u="none" strike="noStrike" cap="none" normalizeH="0" baseline="0" dirty="0">
                <a:ln>
                  <a:noFill/>
                </a:ln>
                <a:effectLst/>
                <a:latin typeface="ＭＳ ゴシック" panose="020B0609070205080204" pitchFamily="49" charset="-128"/>
                <a:ea typeface="ＭＳ ゴシック" panose="020B0609070205080204" pitchFamily="49" charset="-128"/>
              </a:rPr>
              <a:t>回復後の体調急変等により症状が悪化するケースがあるため、</a:t>
            </a:r>
            <a:r>
              <a:rPr kumimoji="1" lang="ja-JP" altLang="en-US" sz="2000" i="0" u="none" strike="noStrike" cap="none" normalizeH="0" baseline="0" dirty="0">
                <a:ln>
                  <a:noFill/>
                </a:ln>
                <a:effectLst/>
                <a:latin typeface="ＭＳ ゴシック" panose="020B0609070205080204" pitchFamily="49" charset="-128"/>
                <a:ea typeface="ＭＳ ゴシック" panose="020B0609070205080204" pitchFamily="49" charset="-128"/>
              </a:rPr>
              <a:t>連絡体制や体調急変時等の対応をあらかじめ定めておく。</a:t>
            </a:r>
          </a:p>
        </p:txBody>
      </p:sp>
      <p:sp>
        <p:nvSpPr>
          <p:cNvPr id="8" name="吹き出し: 角を丸めた四角形 7">
            <a:extLst>
              <a:ext uri="{FF2B5EF4-FFF2-40B4-BE49-F238E27FC236}">
                <a16:creationId xmlns:a16="http://schemas.microsoft.com/office/drawing/2014/main" id="{0AF2572F-E8EB-C342-A82A-022922152EAB}"/>
              </a:ext>
            </a:extLst>
          </p:cNvPr>
          <p:cNvSpPr/>
          <p:nvPr/>
        </p:nvSpPr>
        <p:spPr bwMode="auto">
          <a:xfrm>
            <a:off x="6239003" y="590493"/>
            <a:ext cx="5719916" cy="3000197"/>
          </a:xfrm>
          <a:prstGeom prst="wedgeRoundRectCallout">
            <a:avLst>
              <a:gd name="adj1" fmla="val -15059"/>
              <a:gd name="adj2" fmla="val -18178"/>
              <a:gd name="adj3" fmla="val 16667"/>
            </a:avLst>
          </a:prstGeom>
          <a:solidFill>
            <a:srgbClr val="FEEA4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1" i="0" u="sng" strike="noStrike" cap="none" normalizeH="0" baseline="0" dirty="0">
                <a:ln>
                  <a:noFill/>
                </a:ln>
                <a:solidFill>
                  <a:srgbClr val="FF0000"/>
                </a:solidFill>
                <a:effectLst/>
                <a:latin typeface="ＭＳ ゴシック" panose="020B0609070205080204" pitchFamily="49" charset="-128"/>
                <a:ea typeface="ＭＳ ゴシック" panose="020B0609070205080204" pitchFamily="49" charset="-128"/>
              </a:rPr>
              <a:t>熱中症が疑われる症状例</a:t>
            </a:r>
            <a:endParaRPr kumimoji="1" lang="en-US" altLang="ja-JP" sz="1800" b="1" i="0" u="sng" strike="noStrike" cap="none" normalizeH="0" baseline="0" dirty="0">
              <a:ln>
                <a:noFill/>
              </a:ln>
              <a:solidFill>
                <a:srgbClr val="FF0000"/>
              </a:solidFill>
              <a:effectLst/>
              <a:latin typeface="ＭＳ ゴシック" panose="020B0609070205080204" pitchFamily="49" charset="-128"/>
              <a:ea typeface="ＭＳ ゴシック" panose="020B0609070205080204" pitchFamily="49" charset="-128"/>
            </a:endParaRPr>
          </a:p>
          <a:p>
            <a:pPr marL="0" marR="0" indent="0" algn="l" defTabSz="57150" rtl="0" eaLnBrk="1" fontAlgn="base" latinLnBrk="0" hangingPunct="1">
              <a:lnSpc>
                <a:spcPct val="100000"/>
              </a:lnSpc>
              <a:spcBef>
                <a:spcPct val="0"/>
              </a:spcBef>
              <a:spcAft>
                <a:spcPct val="0"/>
              </a:spcAft>
              <a:buClrTx/>
              <a:buSzTx/>
              <a:buFontTx/>
              <a:buNone/>
              <a:tabLst/>
            </a:pPr>
            <a:r>
              <a:rPr kumimoji="1" lang="en-US" altLang="ja-JP" sz="1800" b="1" i="0" strike="noStrike" cap="none" normalizeH="0" baseline="0" dirty="0">
                <a:ln>
                  <a:noFill/>
                </a:ln>
                <a:effectLst/>
                <a:latin typeface="ＭＳ ゴシック" panose="020B0609070205080204" pitchFamily="49" charset="-128"/>
                <a:ea typeface="ＭＳ ゴシック" panose="020B0609070205080204" pitchFamily="49" charset="-128"/>
              </a:rPr>
              <a:t>【</a:t>
            </a:r>
            <a:r>
              <a:rPr kumimoji="1" lang="ja-JP" altLang="en-US" sz="1800" b="1" i="0" strike="noStrike" cap="none" normalizeH="0" baseline="0" dirty="0">
                <a:ln>
                  <a:noFill/>
                </a:ln>
                <a:effectLst/>
                <a:latin typeface="ＭＳ ゴシック" panose="020B0609070205080204" pitchFamily="49" charset="-128"/>
                <a:ea typeface="ＭＳ ゴシック" panose="020B0609070205080204" pitchFamily="49" charset="-128"/>
              </a:rPr>
              <a:t>他覚症状</a:t>
            </a:r>
            <a:r>
              <a:rPr kumimoji="1" lang="en-US" altLang="ja-JP" sz="1800" b="1" i="0" strike="noStrike" cap="none" normalizeH="0" baseline="0" dirty="0">
                <a:ln>
                  <a:noFill/>
                </a:ln>
                <a:effectLst/>
                <a:latin typeface="ＭＳ ゴシック" panose="020B0609070205080204" pitchFamily="49" charset="-128"/>
                <a:ea typeface="ＭＳ ゴシック" panose="020B0609070205080204" pitchFamily="49" charset="-128"/>
              </a:rPr>
              <a:t>】</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strike="noStrike" cap="none" normalizeH="0" baseline="0" dirty="0">
                <a:ln>
                  <a:noFill/>
                </a:ln>
                <a:effectLst/>
                <a:latin typeface="ＭＳ ゴシック" panose="020B0609070205080204" pitchFamily="49" charset="-128"/>
                <a:ea typeface="ＭＳ ゴシック" panose="020B0609070205080204" pitchFamily="49" charset="-128"/>
              </a:rPr>
              <a:t>ふらつき、生あくび、失神、大量の発汗、痙攣 等</a:t>
            </a:r>
          </a:p>
          <a:p>
            <a:pPr marL="0" marR="0" indent="0" algn="l" defTabSz="57150" rtl="0" eaLnBrk="1" fontAlgn="base" latinLnBrk="0" hangingPunct="1">
              <a:lnSpc>
                <a:spcPct val="100000"/>
              </a:lnSpc>
              <a:spcBef>
                <a:spcPct val="0"/>
              </a:spcBef>
              <a:spcAft>
                <a:spcPct val="0"/>
              </a:spcAft>
              <a:buClrTx/>
              <a:buSzTx/>
              <a:buFontTx/>
              <a:buNone/>
              <a:tabLst/>
            </a:pPr>
            <a:r>
              <a:rPr kumimoji="1" lang="en-US" altLang="ja-JP" sz="1800" b="1" i="0" strike="noStrike" cap="none" normalizeH="0" baseline="0" dirty="0">
                <a:ln>
                  <a:noFill/>
                </a:ln>
                <a:effectLst/>
                <a:latin typeface="ＭＳ ゴシック" panose="020B0609070205080204" pitchFamily="49" charset="-128"/>
                <a:ea typeface="ＭＳ ゴシック" panose="020B0609070205080204" pitchFamily="49" charset="-128"/>
              </a:rPr>
              <a:t>【</a:t>
            </a:r>
            <a:r>
              <a:rPr kumimoji="1" lang="ja-JP" altLang="en-US" sz="1800" b="1" i="0" strike="noStrike" cap="none" normalizeH="0" baseline="0" dirty="0">
                <a:ln>
                  <a:noFill/>
                </a:ln>
                <a:effectLst/>
                <a:latin typeface="ＭＳ ゴシック" panose="020B0609070205080204" pitchFamily="49" charset="-128"/>
                <a:ea typeface="ＭＳ ゴシック" panose="020B0609070205080204" pitchFamily="49" charset="-128"/>
              </a:rPr>
              <a:t>自覚症状</a:t>
            </a:r>
            <a:r>
              <a:rPr kumimoji="1" lang="en-US" altLang="ja-JP" sz="1800" b="1" i="0" strike="noStrike" cap="none" normalizeH="0" baseline="0" dirty="0">
                <a:ln>
                  <a:noFill/>
                </a:ln>
                <a:effectLst/>
                <a:latin typeface="ＭＳ ゴシック" panose="020B0609070205080204" pitchFamily="49" charset="-128"/>
                <a:ea typeface="ＭＳ ゴシック" panose="020B0609070205080204" pitchFamily="49" charset="-128"/>
              </a:rPr>
              <a:t>】</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strike="noStrike" cap="none" normalizeH="0" baseline="0" dirty="0">
                <a:ln>
                  <a:noFill/>
                </a:ln>
                <a:effectLst/>
                <a:latin typeface="ＭＳ ゴシック" panose="020B0609070205080204" pitchFamily="49" charset="-128"/>
                <a:ea typeface="ＭＳ ゴシック" panose="020B0609070205080204" pitchFamily="49" charset="-128"/>
              </a:rPr>
              <a:t>めまい、筋肉痛・筋肉の硬直（こむら返り）、</a:t>
            </a:r>
            <a:endParaRPr kumimoji="1" lang="en-US" altLang="ja-JP" sz="1800" i="0" strike="noStrike" cap="none" normalizeH="0" baseline="0" dirty="0">
              <a:ln>
                <a:noFill/>
              </a:ln>
              <a:effectLst/>
              <a:latin typeface="ＭＳ ゴシック" panose="020B0609070205080204" pitchFamily="49" charset="-128"/>
              <a:ea typeface="ＭＳ ゴシック" panose="020B0609070205080204" pitchFamily="49" charset="-128"/>
            </a:endParaRP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strike="noStrike" cap="none" normalizeH="0" baseline="0" dirty="0">
                <a:ln>
                  <a:noFill/>
                </a:ln>
                <a:effectLst/>
                <a:latin typeface="ＭＳ ゴシック" panose="020B0609070205080204" pitchFamily="49" charset="-128"/>
                <a:ea typeface="ＭＳ ゴシック" panose="020B0609070205080204" pitchFamily="49" charset="-128"/>
              </a:rPr>
              <a:t>頭痛、不快感、吐き気、倦怠感、高体温 等</a:t>
            </a:r>
            <a:endParaRPr kumimoji="1" lang="en-US" altLang="ja-JP" sz="1800" i="0" strike="noStrike" cap="none" normalizeH="0" baseline="0" dirty="0">
              <a:ln>
                <a:noFill/>
              </a:ln>
              <a:effectLst/>
              <a:latin typeface="ＭＳ ゴシック" panose="020B0609070205080204" pitchFamily="49" charset="-128"/>
              <a:ea typeface="ＭＳ ゴシック" panose="020B0609070205080204" pitchFamily="49" charset="-128"/>
            </a:endParaRP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①返事がおかしい</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②ぼ一つとしている　など、</a:t>
            </a:r>
            <a:endParaRPr kumimoji="1" lang="en-US" altLang="ja-JP"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endParaRP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普段と様子がおかしい場合も、熱中症のおそれ</a:t>
            </a:r>
            <a:endParaRPr kumimoji="1" lang="en-US" altLang="ja-JP"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endParaRP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ありとして取り扱うことが適当。</a:t>
            </a:r>
          </a:p>
          <a:p>
            <a:pPr marL="0" marR="0" indent="0" algn="l" defTabSz="57150" rtl="0" eaLnBrk="1" fontAlgn="base" latinLnBrk="0" hangingPunct="1">
              <a:lnSpc>
                <a:spcPct val="100000"/>
              </a:lnSpc>
              <a:spcBef>
                <a:spcPct val="0"/>
              </a:spcBef>
              <a:spcAft>
                <a:spcPct val="0"/>
              </a:spcAft>
              <a:buClrTx/>
              <a:buSzTx/>
              <a:buFontTx/>
              <a:buNone/>
              <a:tabLst/>
            </a:pPr>
            <a:endParaRPr kumimoji="1" lang="ja-JP" altLang="en-US" sz="1800" i="0" strike="noStrike" cap="none" normalizeH="0" baseline="0" dirty="0">
              <a:ln>
                <a:noFill/>
              </a:ln>
              <a:effectLst/>
              <a:latin typeface="ＭＳ ゴシック" panose="020B0609070205080204" pitchFamily="49" charset="-128"/>
              <a:ea typeface="ＭＳ ゴシック" panose="020B0609070205080204" pitchFamily="49" charset="-128"/>
            </a:endParaRPr>
          </a:p>
        </p:txBody>
      </p:sp>
      <p:sp>
        <p:nvSpPr>
          <p:cNvPr id="9" name="吹き出し: 角を丸めた四角形 8">
            <a:extLst>
              <a:ext uri="{FF2B5EF4-FFF2-40B4-BE49-F238E27FC236}">
                <a16:creationId xmlns:a16="http://schemas.microsoft.com/office/drawing/2014/main" id="{E464469A-540E-2BEE-3CF5-571312EB3F92}"/>
              </a:ext>
            </a:extLst>
          </p:cNvPr>
          <p:cNvSpPr/>
          <p:nvPr/>
        </p:nvSpPr>
        <p:spPr bwMode="auto">
          <a:xfrm>
            <a:off x="6258111" y="3666579"/>
            <a:ext cx="5719915" cy="1506048"/>
          </a:xfrm>
          <a:prstGeom prst="wedgeRoundRectCallout">
            <a:avLst>
              <a:gd name="adj1" fmla="val -26067"/>
              <a:gd name="adj2" fmla="val -10657"/>
              <a:gd name="adj3" fmla="val 16667"/>
            </a:avLst>
          </a:prstGeom>
          <a:solidFill>
            <a:srgbClr val="FEEA4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医療機関への搬送に際しては、必要に応じて、</a:t>
            </a:r>
            <a:endParaRPr kumimoji="1" lang="en-US" altLang="ja-JP" sz="180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endParaRP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救急隊を要請すること。</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救急隊を要請すべきか判断に迷う場合は、</a:t>
            </a:r>
            <a:r>
              <a:rPr kumimoji="1" lang="en-US" altLang="ja-JP" sz="180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#7119</a:t>
            </a:r>
            <a:r>
              <a:rPr kumimoji="1" lang="ja-JP" altLang="en-US" sz="180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等を活用するなど、専門機関や医療機関に相談し、専門家の指示を仰ぐことも考えられる。</a:t>
            </a:r>
          </a:p>
        </p:txBody>
      </p:sp>
      <p:sp>
        <p:nvSpPr>
          <p:cNvPr id="10" name="テキスト ボックス 9">
            <a:extLst>
              <a:ext uri="{FF2B5EF4-FFF2-40B4-BE49-F238E27FC236}">
                <a16:creationId xmlns:a16="http://schemas.microsoft.com/office/drawing/2014/main" id="{893ACA70-6DC0-9235-0EC2-41798905E5AF}"/>
              </a:ext>
            </a:extLst>
          </p:cNvPr>
          <p:cNvSpPr txBox="1"/>
          <p:nvPr/>
        </p:nvSpPr>
        <p:spPr>
          <a:xfrm>
            <a:off x="7620000" y="5307106"/>
            <a:ext cx="4356847" cy="1477328"/>
          </a:xfrm>
          <a:prstGeom prst="rect">
            <a:avLst/>
          </a:prstGeom>
          <a:noFill/>
          <a:ln w="76200">
            <a:solidFill>
              <a:srgbClr val="FF0000"/>
            </a:solidFill>
          </a:ln>
        </p:spPr>
        <p:txBody>
          <a:bodyPr wrap="square" rtlCol="0">
            <a:spAutoFit/>
          </a:bodyPr>
          <a:lstStyle/>
          <a:p>
            <a:r>
              <a:rPr kumimoji="1" lang="ja-JP" altLang="en-US" b="1" dirty="0"/>
              <a:t>緊急連絡先：</a:t>
            </a:r>
            <a:endParaRPr kumimoji="1" lang="en-US" altLang="ja-JP" b="1" dirty="0"/>
          </a:p>
          <a:p>
            <a:r>
              <a:rPr lang="ja-JP" altLang="en-US" b="1" dirty="0"/>
              <a:t>　電話番号：</a:t>
            </a:r>
            <a:endParaRPr lang="en-US" altLang="ja-JP" b="1" dirty="0"/>
          </a:p>
          <a:p>
            <a:r>
              <a:rPr kumimoji="1" lang="ja-JP" altLang="en-US" b="1" dirty="0"/>
              <a:t>緊急搬送先：</a:t>
            </a:r>
            <a:endParaRPr kumimoji="1" lang="en-US" altLang="ja-JP" b="1" dirty="0"/>
          </a:p>
          <a:p>
            <a:r>
              <a:rPr kumimoji="1" lang="ja-JP" altLang="en-US" b="1" dirty="0"/>
              <a:t>　電話番号：</a:t>
            </a:r>
            <a:endParaRPr kumimoji="1" lang="en-US" altLang="ja-JP" b="1" dirty="0"/>
          </a:p>
          <a:p>
            <a:r>
              <a:rPr kumimoji="1" lang="ja-JP" altLang="en-US" b="1" dirty="0"/>
              <a:t>　　所在地：</a:t>
            </a:r>
          </a:p>
        </p:txBody>
      </p:sp>
      <p:grpSp>
        <p:nvGrpSpPr>
          <p:cNvPr id="11" name="グループ化 10">
            <a:extLst>
              <a:ext uri="{FF2B5EF4-FFF2-40B4-BE49-F238E27FC236}">
                <a16:creationId xmlns:a16="http://schemas.microsoft.com/office/drawing/2014/main" id="{7EA0FB2B-B31C-61D1-24C5-7D30FC3FA891}"/>
              </a:ext>
            </a:extLst>
          </p:cNvPr>
          <p:cNvGrpSpPr>
            <a:grpSpLocks noChangeAspect="1"/>
          </p:cNvGrpSpPr>
          <p:nvPr/>
        </p:nvGrpSpPr>
        <p:grpSpPr>
          <a:xfrm>
            <a:off x="2063193" y="668739"/>
            <a:ext cx="4194546" cy="4428000"/>
            <a:chOff x="1901825" y="6854825"/>
            <a:chExt cx="2624138" cy="2770188"/>
          </a:xfrm>
        </p:grpSpPr>
        <p:pic>
          <p:nvPicPr>
            <p:cNvPr id="12" name="Picture 5">
              <a:extLst>
                <a:ext uri="{FF2B5EF4-FFF2-40B4-BE49-F238E27FC236}">
                  <a16:creationId xmlns:a16="http://schemas.microsoft.com/office/drawing/2014/main" id="{B18AB78C-0907-5A33-0DEA-9142AD2E0D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1825" y="6854825"/>
              <a:ext cx="2624138" cy="46196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a:extLst>
                <a:ext uri="{FF2B5EF4-FFF2-40B4-BE49-F238E27FC236}">
                  <a16:creationId xmlns:a16="http://schemas.microsoft.com/office/drawing/2014/main" id="{D5257535-4592-E6D6-3F5D-4C91ACA3A1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1825" y="7696200"/>
              <a:ext cx="2624138" cy="45878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7">
              <a:extLst>
                <a:ext uri="{FF2B5EF4-FFF2-40B4-BE49-F238E27FC236}">
                  <a16:creationId xmlns:a16="http://schemas.microsoft.com/office/drawing/2014/main" id="{D2B0B688-B1A7-BCB8-ADE7-B3B1332669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1825" y="8531225"/>
              <a:ext cx="2624138" cy="1093788"/>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吹き出し: 角を丸めた四角形 15">
            <a:extLst>
              <a:ext uri="{FF2B5EF4-FFF2-40B4-BE49-F238E27FC236}">
                <a16:creationId xmlns:a16="http://schemas.microsoft.com/office/drawing/2014/main" id="{AF9F663B-D6ED-DEF3-B518-121D46562D00}"/>
              </a:ext>
            </a:extLst>
          </p:cNvPr>
          <p:cNvSpPr/>
          <p:nvPr/>
        </p:nvSpPr>
        <p:spPr bwMode="auto">
          <a:xfrm>
            <a:off x="157630" y="2263020"/>
            <a:ext cx="1916769" cy="2549578"/>
          </a:xfrm>
          <a:prstGeom prst="wedgeRoundRectCallout">
            <a:avLst>
              <a:gd name="adj1" fmla="val -26067"/>
              <a:gd name="adj2" fmla="val -10657"/>
              <a:gd name="adj3" fmla="val 16667"/>
            </a:avLst>
          </a:prstGeom>
          <a:solidFill>
            <a:srgbClr val="FEEA4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医療機関までの搬送の間や</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経過観察中は、一人にしない。</a:t>
            </a:r>
          </a:p>
          <a:p>
            <a:pPr marL="0" marR="0" indent="0" algn="l" defTabSz="57150" rtl="0" eaLnBrk="1" fontAlgn="base" latinLnBrk="0" hangingPunct="1">
              <a:lnSpc>
                <a:spcPct val="100000"/>
              </a:lnSpc>
              <a:spcBef>
                <a:spcPct val="0"/>
              </a:spcBef>
              <a:spcAft>
                <a:spcPct val="0"/>
              </a:spcAft>
              <a:buClrTx/>
              <a:buSzTx/>
              <a:buFontTx/>
              <a:buNone/>
              <a:tabLst/>
            </a:pPr>
            <a:r>
              <a:rPr kumimoji="1" lang="ja-JP" altLang="en-US" sz="180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rPr>
              <a:t>（単独作業の場合は常に連絡できる状態を維持する）</a:t>
            </a:r>
          </a:p>
          <a:p>
            <a:pPr marL="0" marR="0" indent="0" algn="l" defTabSz="5715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ＭＳ ゴシック" panose="020B0609070205080204" pitchFamily="49" charset="-128"/>
              <a:ea typeface="ＭＳ ゴシック" panose="020B0609070205080204" pitchFamily="49" charset="-128"/>
            </a:endParaRPr>
          </a:p>
        </p:txBody>
      </p:sp>
      <p:sp>
        <p:nvSpPr>
          <p:cNvPr id="17" name="テキスト ボックス 16">
            <a:extLst>
              <a:ext uri="{FF2B5EF4-FFF2-40B4-BE49-F238E27FC236}">
                <a16:creationId xmlns:a16="http://schemas.microsoft.com/office/drawing/2014/main" id="{F11CAB99-60C5-295B-4C59-FD417DD5D352}"/>
              </a:ext>
            </a:extLst>
          </p:cNvPr>
          <p:cNvSpPr txBox="1"/>
          <p:nvPr/>
        </p:nvSpPr>
        <p:spPr>
          <a:xfrm>
            <a:off x="3424518" y="5081350"/>
            <a:ext cx="1362635" cy="400110"/>
          </a:xfrm>
          <a:prstGeom prst="rect">
            <a:avLst/>
          </a:prstGeom>
          <a:noFill/>
        </p:spPr>
        <p:txBody>
          <a:bodyPr wrap="square" rtlCol="0" anchor="ctr">
            <a:spAutoFit/>
          </a:bodyPr>
          <a:lstStyle/>
          <a:p>
            <a:pPr algn="ctr"/>
            <a:r>
              <a:rPr kumimoji="1" lang="ja-JP" altLang="en-US" sz="2000" b="1" dirty="0">
                <a:latin typeface="ＭＳ ゴシック" panose="020B0609070205080204" pitchFamily="49" charset="-128"/>
                <a:ea typeface="ＭＳ ゴシック" panose="020B0609070205080204" pitchFamily="49" charset="-128"/>
              </a:rPr>
              <a:t>回復</a:t>
            </a:r>
          </a:p>
        </p:txBody>
      </p:sp>
    </p:spTree>
    <p:extLst>
      <p:ext uri="{BB962C8B-B14F-4D97-AF65-F5344CB8AC3E}">
        <p14:creationId xmlns:p14="http://schemas.microsoft.com/office/powerpoint/2010/main" val="303564385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402</Words>
  <Application>Microsoft Office PowerPoint</Application>
  <PresentationFormat>ワイド画面</PresentationFormat>
  <Paragraphs>43</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ゴシック</vt:lpstr>
      <vt:lpstr>游ゴシック</vt:lpstr>
      <vt:lpstr>游ゴシック Light</vt:lpstr>
      <vt:lpstr>Arial</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2025-09-08T12:58:33Z</dcterms:created>
  <dcterms:modified xsi:type="dcterms:W3CDTF">2025-09-08T12:59:37Z</dcterms:modified>
</cp:coreProperties>
</file>