
<file path=[Content_Types].xml><?xml version="1.0" encoding="utf-8"?>
<Types xmlns="http://schemas.openxmlformats.org/package/2006/content-types">
  <Default ContentType="image/jpeg" Extension="jpeg"/>
  <Default ContentType="image/jp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77" r:id="rId5"/>
    <p:sldId id="3233" r:id="rId6"/>
    <p:sldId id="3239" r:id="rId7"/>
    <p:sldId id="3241"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澤田 京樹(sawata-atsuki)" initials="澤田" lastIdx="1" clrIdx="0">
    <p:extLst>
      <p:ext uri="{19B8F6BF-5375-455C-9EA6-DF929625EA0E}">
        <p15:presenceInfo xmlns:p15="http://schemas.microsoft.com/office/powerpoint/2012/main" userId="S-1-5-21-4175116151-3849908774-3845857867-384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3B3"/>
    <a:srgbClr val="E51D37"/>
    <a:srgbClr val="1B562A"/>
    <a:srgbClr val="8EBAE2"/>
    <a:srgbClr val="FFE99D"/>
    <a:srgbClr val="EC7C7C"/>
    <a:srgbClr val="1F1513"/>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2DEBE-A766-4F5D-BA25-9F3C2AC4D92A}" v="124" dt="2024-08-15T05:57:52.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9" autoAdjust="0"/>
    <p:restoredTop sz="94660"/>
  </p:normalViewPr>
  <p:slideViewPr>
    <p:cSldViewPr snapToGrid="0" showGuides="1">
      <p:cViewPr varScale="1">
        <p:scale>
          <a:sx n="109" d="100"/>
          <a:sy n="109" d="100"/>
        </p:scale>
        <p:origin x="92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commentAuthors.xml" Type="http://schemas.openxmlformats.org/officeDocument/2006/relationships/commentAuthors"/><Relationship Id="rId11" Target="presProps.xml" Type="http://schemas.openxmlformats.org/officeDocument/2006/relationships/presProps"/><Relationship Id="rId12" Target="viewProps.xml" Type="http://schemas.openxmlformats.org/officeDocument/2006/relationships/viewProps"/><Relationship Id="rId13" Target="theme/theme1.xml" Type="http://schemas.openxmlformats.org/officeDocument/2006/relationships/theme"/><Relationship Id="rId14" Target="tableStyles.xml" Type="http://schemas.openxmlformats.org/officeDocument/2006/relationships/tableStyles"/><Relationship Id="rId15"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notesMasters/notesMaster1.xml" Type="http://schemas.openxmlformats.org/officeDocument/2006/relationships/notesMaster"/></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960C8-9EA1-47FB-BDF6-E9E70F818100}" type="doc">
      <dgm:prSet loTypeId="urn:microsoft.com/office/officeart/2005/8/layout/chevron1" loCatId="process" qsTypeId="urn:microsoft.com/office/officeart/2005/8/quickstyle/simple1" qsCatId="simple" csTypeId="urn:microsoft.com/office/officeart/2005/8/colors/accent1_2" csCatId="accent1" phldr="1"/>
      <dgm:spPr/>
    </dgm:pt>
    <dgm:pt modelId="{914D0C91-00C2-461C-BB6C-F73C31440C04}">
      <dgm:prSet phldrT="[テキスト]"/>
      <dgm:spPr/>
      <dgm:t>
        <a:bodyPr/>
        <a:lstStyle/>
        <a:p>
          <a:r>
            <a:rPr kumimoji="1" lang="ja-JP" altLang="en-US" dirty="0">
              <a:latin typeface="Meiryo UI" panose="020B0604030504040204" pitchFamily="50" charset="-128"/>
              <a:ea typeface="Meiryo UI" panose="020B0604030504040204" pitchFamily="50" charset="-128"/>
            </a:rPr>
            <a:t>体力測定会実施</a:t>
          </a:r>
        </a:p>
      </dgm:t>
    </dgm:pt>
    <dgm:pt modelId="{AFC5A8BD-67FD-46F7-A268-C02460EA6AAF}" type="parTrans" cxnId="{B8D1A495-E263-4AA1-8C1F-1DC519CB5AB5}">
      <dgm:prSet/>
      <dgm:spPr/>
      <dgm:t>
        <a:bodyPr/>
        <a:lstStyle/>
        <a:p>
          <a:endParaRPr kumimoji="1" lang="ja-JP" altLang="en-US">
            <a:latin typeface="Meiryo UI" panose="020B0604030504040204" pitchFamily="50" charset="-128"/>
            <a:ea typeface="Meiryo UI" panose="020B0604030504040204" pitchFamily="50" charset="-128"/>
          </a:endParaRPr>
        </a:p>
      </dgm:t>
    </dgm:pt>
    <dgm:pt modelId="{40D19142-0C6E-4E6B-AA27-782A2D9EC413}" type="sibTrans" cxnId="{B8D1A495-E263-4AA1-8C1F-1DC519CB5AB5}">
      <dgm:prSet/>
      <dgm:spPr/>
      <dgm:t>
        <a:bodyPr/>
        <a:lstStyle/>
        <a:p>
          <a:endParaRPr kumimoji="1" lang="ja-JP" altLang="en-US">
            <a:latin typeface="Meiryo UI" panose="020B0604030504040204" pitchFamily="50" charset="-128"/>
            <a:ea typeface="Meiryo UI" panose="020B0604030504040204" pitchFamily="50" charset="-128"/>
          </a:endParaRPr>
        </a:p>
      </dgm:t>
    </dgm:pt>
    <dgm:pt modelId="{CF602D82-A0E0-42B4-AC2C-462267C174C8}">
      <dgm:prSet phldrT="[テキスト]"/>
      <dgm:spPr/>
      <dgm:t>
        <a:bodyPr/>
        <a:lstStyle/>
        <a:p>
          <a:r>
            <a:rPr kumimoji="1" lang="ja-JP" altLang="en-US" dirty="0">
              <a:latin typeface="Meiryo UI" panose="020B0604030504040204" pitchFamily="50" charset="-128"/>
              <a:ea typeface="Meiryo UI" panose="020B0604030504040204" pitchFamily="50" charset="-128"/>
            </a:rPr>
            <a:t>測定結果から体操を立案</a:t>
          </a:r>
        </a:p>
      </dgm:t>
    </dgm:pt>
    <dgm:pt modelId="{C6F72E9E-0CE5-49D7-A1E2-B4F9221C3BD8}" type="parTrans" cxnId="{766AE602-BAF5-4C7B-8CB2-F66DDEFA7AE3}">
      <dgm:prSet/>
      <dgm:spPr/>
      <dgm:t>
        <a:bodyPr/>
        <a:lstStyle/>
        <a:p>
          <a:endParaRPr kumimoji="1" lang="ja-JP" altLang="en-US">
            <a:latin typeface="Meiryo UI" panose="020B0604030504040204" pitchFamily="50" charset="-128"/>
            <a:ea typeface="Meiryo UI" panose="020B0604030504040204" pitchFamily="50" charset="-128"/>
          </a:endParaRPr>
        </a:p>
      </dgm:t>
    </dgm:pt>
    <dgm:pt modelId="{1EC9352C-E99C-403B-B631-0630B032AACB}" type="sibTrans" cxnId="{766AE602-BAF5-4C7B-8CB2-F66DDEFA7AE3}">
      <dgm:prSet/>
      <dgm:spPr/>
      <dgm:t>
        <a:bodyPr/>
        <a:lstStyle/>
        <a:p>
          <a:endParaRPr kumimoji="1" lang="ja-JP" altLang="en-US">
            <a:latin typeface="Meiryo UI" panose="020B0604030504040204" pitchFamily="50" charset="-128"/>
            <a:ea typeface="Meiryo UI" panose="020B0604030504040204" pitchFamily="50" charset="-128"/>
          </a:endParaRPr>
        </a:p>
      </dgm:t>
    </dgm:pt>
    <dgm:pt modelId="{7B31E441-CBBC-405B-B716-D1631390E9C9}">
      <dgm:prSet phldrT="[テキスト]"/>
      <dgm:spPr/>
      <dgm:t>
        <a:bodyPr/>
        <a:lstStyle/>
        <a:p>
          <a:r>
            <a:rPr kumimoji="1" lang="ja-JP" altLang="en-US" dirty="0">
              <a:latin typeface="Meiryo UI" panose="020B0604030504040204" pitchFamily="50" charset="-128"/>
              <a:ea typeface="Meiryo UI" panose="020B0604030504040204" pitchFamily="50" charset="-128"/>
            </a:rPr>
            <a:t>体操の導入・効果検証</a:t>
          </a:r>
        </a:p>
      </dgm:t>
    </dgm:pt>
    <dgm:pt modelId="{CBC1E81A-3897-49F5-B361-D67AE5CF9FAF}" type="parTrans" cxnId="{7DDDC25E-F378-42F0-AFDF-2C880BD8BC27}">
      <dgm:prSet/>
      <dgm:spPr/>
      <dgm:t>
        <a:bodyPr/>
        <a:lstStyle/>
        <a:p>
          <a:endParaRPr kumimoji="1" lang="ja-JP" altLang="en-US">
            <a:latin typeface="Meiryo UI" panose="020B0604030504040204" pitchFamily="50" charset="-128"/>
            <a:ea typeface="Meiryo UI" panose="020B0604030504040204" pitchFamily="50" charset="-128"/>
          </a:endParaRPr>
        </a:p>
      </dgm:t>
    </dgm:pt>
    <dgm:pt modelId="{311A8719-5BC8-4E87-9C81-34CD182D3396}" type="sibTrans" cxnId="{7DDDC25E-F378-42F0-AFDF-2C880BD8BC27}">
      <dgm:prSet/>
      <dgm:spPr/>
      <dgm:t>
        <a:bodyPr/>
        <a:lstStyle/>
        <a:p>
          <a:endParaRPr kumimoji="1" lang="ja-JP" altLang="en-US">
            <a:latin typeface="Meiryo UI" panose="020B0604030504040204" pitchFamily="50" charset="-128"/>
            <a:ea typeface="Meiryo UI" panose="020B0604030504040204" pitchFamily="50" charset="-128"/>
          </a:endParaRPr>
        </a:p>
      </dgm:t>
    </dgm:pt>
    <dgm:pt modelId="{AAFE1B99-73AE-455E-8CF9-580488158008}">
      <dgm:prSet phldrT="[テキスト]"/>
      <dgm:spPr/>
      <dgm:t>
        <a:bodyPr/>
        <a:lstStyle/>
        <a:p>
          <a:r>
            <a:rPr kumimoji="1" lang="ja-JP" altLang="en-US" dirty="0">
              <a:latin typeface="Meiryo UI" panose="020B0604030504040204" pitchFamily="50" charset="-128"/>
              <a:ea typeface="Meiryo UI" panose="020B0604030504040204" pitchFamily="50" charset="-128"/>
            </a:rPr>
            <a:t>測定結果からテーマ別セミナー・個別相談会実施</a:t>
          </a:r>
        </a:p>
      </dgm:t>
    </dgm:pt>
    <dgm:pt modelId="{866D8356-A6F2-4562-BFDF-9BD9011964D0}" type="parTrans" cxnId="{4DA930D8-B521-4910-B68B-4D9F05662D17}">
      <dgm:prSet/>
      <dgm:spPr/>
      <dgm:t>
        <a:bodyPr/>
        <a:lstStyle/>
        <a:p>
          <a:endParaRPr kumimoji="1" lang="ja-JP" altLang="en-US">
            <a:latin typeface="Meiryo UI" panose="020B0604030504040204" pitchFamily="50" charset="-128"/>
            <a:ea typeface="Meiryo UI" panose="020B0604030504040204" pitchFamily="50" charset="-128"/>
          </a:endParaRPr>
        </a:p>
      </dgm:t>
    </dgm:pt>
    <dgm:pt modelId="{C4BF2BBC-BEDB-4578-91DF-CB56D75F7F30}" type="sibTrans" cxnId="{4DA930D8-B521-4910-B68B-4D9F05662D17}">
      <dgm:prSet/>
      <dgm:spPr/>
      <dgm:t>
        <a:bodyPr/>
        <a:lstStyle/>
        <a:p>
          <a:endParaRPr kumimoji="1" lang="ja-JP" altLang="en-US">
            <a:latin typeface="Meiryo UI" panose="020B0604030504040204" pitchFamily="50" charset="-128"/>
            <a:ea typeface="Meiryo UI" panose="020B0604030504040204" pitchFamily="50" charset="-128"/>
          </a:endParaRPr>
        </a:p>
      </dgm:t>
    </dgm:pt>
    <dgm:pt modelId="{8DC2742B-CC7E-4307-AFB1-8EC0D196A24D}" type="pres">
      <dgm:prSet presAssocID="{723960C8-9EA1-47FB-BDF6-E9E70F818100}" presName="Name0" presStyleCnt="0">
        <dgm:presLayoutVars>
          <dgm:dir/>
          <dgm:animLvl val="lvl"/>
          <dgm:resizeHandles val="exact"/>
        </dgm:presLayoutVars>
      </dgm:prSet>
      <dgm:spPr/>
    </dgm:pt>
    <dgm:pt modelId="{D61E57F1-B3DD-44B5-B2E9-DF8E183F2C08}" type="pres">
      <dgm:prSet presAssocID="{914D0C91-00C2-461C-BB6C-F73C31440C04}" presName="parTxOnly" presStyleLbl="node1" presStyleIdx="0" presStyleCnt="4">
        <dgm:presLayoutVars>
          <dgm:chMax val="0"/>
          <dgm:chPref val="0"/>
          <dgm:bulletEnabled val="1"/>
        </dgm:presLayoutVars>
      </dgm:prSet>
      <dgm:spPr/>
    </dgm:pt>
    <dgm:pt modelId="{918DAC1D-74DE-4301-B60C-4FE914F512B1}" type="pres">
      <dgm:prSet presAssocID="{40D19142-0C6E-4E6B-AA27-782A2D9EC413}" presName="parTxOnlySpace" presStyleCnt="0"/>
      <dgm:spPr/>
    </dgm:pt>
    <dgm:pt modelId="{44A5739B-9103-4BFA-9264-D4824059EA75}" type="pres">
      <dgm:prSet presAssocID="{AAFE1B99-73AE-455E-8CF9-580488158008}" presName="parTxOnly" presStyleLbl="node1" presStyleIdx="1" presStyleCnt="4">
        <dgm:presLayoutVars>
          <dgm:chMax val="0"/>
          <dgm:chPref val="0"/>
          <dgm:bulletEnabled val="1"/>
        </dgm:presLayoutVars>
      </dgm:prSet>
      <dgm:spPr/>
    </dgm:pt>
    <dgm:pt modelId="{E44F67E7-E3C1-4F25-85E0-30F29944E601}" type="pres">
      <dgm:prSet presAssocID="{C4BF2BBC-BEDB-4578-91DF-CB56D75F7F30}" presName="parTxOnlySpace" presStyleCnt="0"/>
      <dgm:spPr/>
    </dgm:pt>
    <dgm:pt modelId="{20229164-0C41-4D40-8178-4F7F610E05B1}" type="pres">
      <dgm:prSet presAssocID="{CF602D82-A0E0-42B4-AC2C-462267C174C8}" presName="parTxOnly" presStyleLbl="node1" presStyleIdx="2" presStyleCnt="4">
        <dgm:presLayoutVars>
          <dgm:chMax val="0"/>
          <dgm:chPref val="0"/>
          <dgm:bulletEnabled val="1"/>
        </dgm:presLayoutVars>
      </dgm:prSet>
      <dgm:spPr/>
    </dgm:pt>
    <dgm:pt modelId="{B17AEA4C-A855-460B-89DA-D7B64590695F}" type="pres">
      <dgm:prSet presAssocID="{1EC9352C-E99C-403B-B631-0630B032AACB}" presName="parTxOnlySpace" presStyleCnt="0"/>
      <dgm:spPr/>
    </dgm:pt>
    <dgm:pt modelId="{A43B0C41-FF2A-48F7-836A-86F1C9599BAE}" type="pres">
      <dgm:prSet presAssocID="{7B31E441-CBBC-405B-B716-D1631390E9C9}" presName="parTxOnly" presStyleLbl="node1" presStyleIdx="3" presStyleCnt="4">
        <dgm:presLayoutVars>
          <dgm:chMax val="0"/>
          <dgm:chPref val="0"/>
          <dgm:bulletEnabled val="1"/>
        </dgm:presLayoutVars>
      </dgm:prSet>
      <dgm:spPr/>
    </dgm:pt>
  </dgm:ptLst>
  <dgm:cxnLst>
    <dgm:cxn modelId="{766AE602-BAF5-4C7B-8CB2-F66DDEFA7AE3}" srcId="{723960C8-9EA1-47FB-BDF6-E9E70F818100}" destId="{CF602D82-A0E0-42B4-AC2C-462267C174C8}" srcOrd="2" destOrd="0" parTransId="{C6F72E9E-0CE5-49D7-A1E2-B4F9221C3BD8}" sibTransId="{1EC9352C-E99C-403B-B631-0630B032AACB}"/>
    <dgm:cxn modelId="{EEE15F12-19A6-4600-89E9-5286B761F26A}" type="presOf" srcId="{914D0C91-00C2-461C-BB6C-F73C31440C04}" destId="{D61E57F1-B3DD-44B5-B2E9-DF8E183F2C08}" srcOrd="0" destOrd="0" presId="urn:microsoft.com/office/officeart/2005/8/layout/chevron1"/>
    <dgm:cxn modelId="{4E60BD36-54A3-452E-A345-4395B9DE29EF}" type="presOf" srcId="{AAFE1B99-73AE-455E-8CF9-580488158008}" destId="{44A5739B-9103-4BFA-9264-D4824059EA75}" srcOrd="0" destOrd="0" presId="urn:microsoft.com/office/officeart/2005/8/layout/chevron1"/>
    <dgm:cxn modelId="{66380E40-24C6-48FE-A53D-C6796D2711CC}" type="presOf" srcId="{723960C8-9EA1-47FB-BDF6-E9E70F818100}" destId="{8DC2742B-CC7E-4307-AFB1-8EC0D196A24D}" srcOrd="0" destOrd="0" presId="urn:microsoft.com/office/officeart/2005/8/layout/chevron1"/>
    <dgm:cxn modelId="{7DDDC25E-F378-42F0-AFDF-2C880BD8BC27}" srcId="{723960C8-9EA1-47FB-BDF6-E9E70F818100}" destId="{7B31E441-CBBC-405B-B716-D1631390E9C9}" srcOrd="3" destOrd="0" parTransId="{CBC1E81A-3897-49F5-B361-D67AE5CF9FAF}" sibTransId="{311A8719-5BC8-4E87-9C81-34CD182D3396}"/>
    <dgm:cxn modelId="{5D01BD41-D658-482E-9E58-72F33D630A74}" type="presOf" srcId="{7B31E441-CBBC-405B-B716-D1631390E9C9}" destId="{A43B0C41-FF2A-48F7-836A-86F1C9599BAE}" srcOrd="0" destOrd="0" presId="urn:microsoft.com/office/officeart/2005/8/layout/chevron1"/>
    <dgm:cxn modelId="{B8D1A495-E263-4AA1-8C1F-1DC519CB5AB5}" srcId="{723960C8-9EA1-47FB-BDF6-E9E70F818100}" destId="{914D0C91-00C2-461C-BB6C-F73C31440C04}" srcOrd="0" destOrd="0" parTransId="{AFC5A8BD-67FD-46F7-A268-C02460EA6AAF}" sibTransId="{40D19142-0C6E-4E6B-AA27-782A2D9EC413}"/>
    <dgm:cxn modelId="{4DA930D8-B521-4910-B68B-4D9F05662D17}" srcId="{723960C8-9EA1-47FB-BDF6-E9E70F818100}" destId="{AAFE1B99-73AE-455E-8CF9-580488158008}" srcOrd="1" destOrd="0" parTransId="{866D8356-A6F2-4562-BFDF-9BD9011964D0}" sibTransId="{C4BF2BBC-BEDB-4578-91DF-CB56D75F7F30}"/>
    <dgm:cxn modelId="{37601DEB-2D14-4829-BE76-7A98ECB6E89F}" type="presOf" srcId="{CF602D82-A0E0-42B4-AC2C-462267C174C8}" destId="{20229164-0C41-4D40-8178-4F7F610E05B1}" srcOrd="0" destOrd="0" presId="urn:microsoft.com/office/officeart/2005/8/layout/chevron1"/>
    <dgm:cxn modelId="{5FFC7766-F176-475E-8232-B08C9E97AC2C}" type="presParOf" srcId="{8DC2742B-CC7E-4307-AFB1-8EC0D196A24D}" destId="{D61E57F1-B3DD-44B5-B2E9-DF8E183F2C08}" srcOrd="0" destOrd="0" presId="urn:microsoft.com/office/officeart/2005/8/layout/chevron1"/>
    <dgm:cxn modelId="{97DB5193-60AD-499B-B89E-8398E7BCB93B}" type="presParOf" srcId="{8DC2742B-CC7E-4307-AFB1-8EC0D196A24D}" destId="{918DAC1D-74DE-4301-B60C-4FE914F512B1}" srcOrd="1" destOrd="0" presId="urn:microsoft.com/office/officeart/2005/8/layout/chevron1"/>
    <dgm:cxn modelId="{5C482415-0928-444F-852A-BB81953310DA}" type="presParOf" srcId="{8DC2742B-CC7E-4307-AFB1-8EC0D196A24D}" destId="{44A5739B-9103-4BFA-9264-D4824059EA75}" srcOrd="2" destOrd="0" presId="urn:microsoft.com/office/officeart/2005/8/layout/chevron1"/>
    <dgm:cxn modelId="{98680AC4-CE2A-4A0C-BC4D-50C6E44630EA}" type="presParOf" srcId="{8DC2742B-CC7E-4307-AFB1-8EC0D196A24D}" destId="{E44F67E7-E3C1-4F25-85E0-30F29944E601}" srcOrd="3" destOrd="0" presId="urn:microsoft.com/office/officeart/2005/8/layout/chevron1"/>
    <dgm:cxn modelId="{643C66F2-2C28-4A6D-9E7C-54F7A1F4FD2D}" type="presParOf" srcId="{8DC2742B-CC7E-4307-AFB1-8EC0D196A24D}" destId="{20229164-0C41-4D40-8178-4F7F610E05B1}" srcOrd="4" destOrd="0" presId="urn:microsoft.com/office/officeart/2005/8/layout/chevron1"/>
    <dgm:cxn modelId="{D47CE599-366A-4720-B399-4BF9994F60AD}" type="presParOf" srcId="{8DC2742B-CC7E-4307-AFB1-8EC0D196A24D}" destId="{B17AEA4C-A855-460B-89DA-D7B64590695F}" srcOrd="5" destOrd="0" presId="urn:microsoft.com/office/officeart/2005/8/layout/chevron1"/>
    <dgm:cxn modelId="{A1ACA61F-3BAF-4AF5-A36D-60DBEF25747E}" type="presParOf" srcId="{8DC2742B-CC7E-4307-AFB1-8EC0D196A24D}" destId="{A43B0C41-FF2A-48F7-836A-86F1C9599BAE}"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E57F1-B3DD-44B5-B2E9-DF8E183F2C08}">
      <dsp:nvSpPr>
        <dsp:cNvPr id="0" name=""/>
        <dsp:cNvSpPr/>
      </dsp:nvSpPr>
      <dsp:spPr>
        <a:xfrm>
          <a:off x="4146"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体力測定会実施</a:t>
          </a:r>
        </a:p>
      </dsp:txBody>
      <dsp:txXfrm>
        <a:off x="252133" y="0"/>
        <a:ext cx="1917970" cy="495973"/>
      </dsp:txXfrm>
    </dsp:sp>
    <dsp:sp modelId="{44A5739B-9103-4BFA-9264-D4824059EA75}">
      <dsp:nvSpPr>
        <dsp:cNvPr id="0" name=""/>
        <dsp:cNvSpPr/>
      </dsp:nvSpPr>
      <dsp:spPr>
        <a:xfrm>
          <a:off x="2176696"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測定結果からテーマ別セミナー・個別相談会実施</a:t>
          </a:r>
        </a:p>
      </dsp:txBody>
      <dsp:txXfrm>
        <a:off x="2424683" y="0"/>
        <a:ext cx="1917970" cy="495973"/>
      </dsp:txXfrm>
    </dsp:sp>
    <dsp:sp modelId="{20229164-0C41-4D40-8178-4F7F610E05B1}">
      <dsp:nvSpPr>
        <dsp:cNvPr id="0" name=""/>
        <dsp:cNvSpPr/>
      </dsp:nvSpPr>
      <dsp:spPr>
        <a:xfrm>
          <a:off x="4349245"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測定結果から体操を立案</a:t>
          </a:r>
        </a:p>
      </dsp:txBody>
      <dsp:txXfrm>
        <a:off x="4597232" y="0"/>
        <a:ext cx="1917970" cy="495973"/>
      </dsp:txXfrm>
    </dsp:sp>
    <dsp:sp modelId="{A43B0C41-FF2A-48F7-836A-86F1C9599BAE}">
      <dsp:nvSpPr>
        <dsp:cNvPr id="0" name=""/>
        <dsp:cNvSpPr/>
      </dsp:nvSpPr>
      <dsp:spPr>
        <a:xfrm>
          <a:off x="6521794"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体操の導入・効果検証</a:t>
          </a:r>
        </a:p>
      </dsp:txBody>
      <dsp:txXfrm>
        <a:off x="6769781" y="0"/>
        <a:ext cx="1917970" cy="4959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4F1DE1B-CCA5-4DAE-8229-8E6E36C03C6E}" type="datetimeFigureOut">
              <a:rPr kumimoji="1" lang="ja-JP" altLang="en-US" smtClean="0"/>
              <a:t>2025/6/20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34CD3EB-A85E-4623-BCF1-73CCFA556E9C}" type="slidenum">
              <a:rPr kumimoji="1" lang="ja-JP" altLang="en-US" smtClean="0"/>
              <a:t>‹#›</a:t>
            </a:fld>
            <a:endParaRPr kumimoji="1" lang="ja-JP" altLang="en-US"/>
          </a:p>
        </p:txBody>
      </p:sp>
    </p:spTree>
    <p:extLst>
      <p:ext uri="{BB962C8B-B14F-4D97-AF65-F5344CB8AC3E}">
        <p14:creationId xmlns:p14="http://schemas.microsoft.com/office/powerpoint/2010/main" val="4144207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8ACFA-684C-07A8-F70C-A8D83E27732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ACA0DF9-D0A1-4364-58A8-2DAD8EAC8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ACC8987-D769-7DD1-2DEF-D15BCDD6D562}"/>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B657B430-AF42-3658-392B-62EEC364B6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871991-CAE5-D0F0-8027-7AD1349D0F59}"/>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32449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CF09E8-EFCF-B428-3F70-41CBEB2154E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DDD227-9355-33EE-8005-796E2AE907C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C730FB-8DF5-7647-3B73-546494E73AE5}"/>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2CFF6A00-C51B-0333-2EEA-8800A90012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FA5B57-181D-957F-851B-29601F124251}"/>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23422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DC55A2-B63C-537E-5548-C748B21615D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628855-1BE9-309F-0BD9-02AEEB8F2D0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B9A26B-D832-2493-4945-3122CF76966C}"/>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74CA555F-B305-11C6-2F16-4EDC0D94D0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F34645-5CF2-79A7-55F4-17D882EB363C}"/>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156324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8BB26C-2FE9-A3F3-16E7-C072507F86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AA8551-9ACC-AFD2-9A39-0443E6F26AE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49B2A3-043A-A711-3118-DC7C624CD141}"/>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98582365-E719-CAB5-E31F-3029371791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1504DD-0D2B-0DC2-68AB-DE1214EE0CCE}"/>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9122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81610-7B2C-1E93-B631-2CE781752E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581368-5AC1-D7C3-274F-2F2B97C8A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C8A037-B20A-4110-A822-191FF29EAB20}"/>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58FD620B-EEA6-BC08-6CD1-9D47A2039E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F1E61A-ECDD-9750-8EAA-15D8D95435FF}"/>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133354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E3EBD-3C09-D4EB-B42D-6082EFB7DD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BC46F7-A85B-E59D-C13A-C136A90F09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2F77A42-C93E-A9FC-BA81-706B217DACA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2AE0E8-A923-2238-862B-209032B9245E}"/>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2444017F-2323-13B7-6034-7C83F15EC4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51F9F5-6D28-3FA0-173E-B856FCF2CDE5}"/>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78002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90302-BB7A-230E-3299-5D9288C94E4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67EAB5-F47B-13D8-6B16-B5312C1CE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2B9764-63FF-2E14-7464-DCB3A7D2D3D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9AC541-4826-026D-D97F-C0C8748EE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5236A8A-0DC9-B1F9-80EB-EA2CC635938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8963808-49D1-43AC-121E-E0A437C2768F}"/>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8" name="フッター プレースホルダー 7">
            <a:extLst>
              <a:ext uri="{FF2B5EF4-FFF2-40B4-BE49-F238E27FC236}">
                <a16:creationId xmlns:a16="http://schemas.microsoft.com/office/drawing/2014/main" id="{610E680C-E53E-DFCB-9881-87235517E4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AC4991-FD95-31F9-8849-1424558A2F95}"/>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282806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D272C-CBEC-7490-18AF-8DA5068AB8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6B07F6-F7A0-CF3D-27F1-D24EBBFE1F66}"/>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4" name="フッター プレースホルダー 3">
            <a:extLst>
              <a:ext uri="{FF2B5EF4-FFF2-40B4-BE49-F238E27FC236}">
                <a16:creationId xmlns:a16="http://schemas.microsoft.com/office/drawing/2014/main" id="{7BAEF6C0-AA89-407A-920F-ACCE78BEE8F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404AA4-2823-A2F1-2AE6-81FC7C04AAE0}"/>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78572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0E22BC3-1F9B-C186-4930-FE61D820DF97}"/>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3" name="フッター プレースホルダー 2">
            <a:extLst>
              <a:ext uri="{FF2B5EF4-FFF2-40B4-BE49-F238E27FC236}">
                <a16:creationId xmlns:a16="http://schemas.microsoft.com/office/drawing/2014/main" id="{F5FCA266-1F26-BC77-928A-C966649B9ED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18DD9C1-8DE5-32E2-E64D-C0CA4C1D8814}"/>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265052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C2B73-1170-A4A9-C993-FB36C8BFA3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352399-D864-5B31-135D-0F17542A1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386AE1-8BFB-8984-DB17-F713181CC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CE033E-281A-27B6-C404-26E0DB06D708}"/>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2F430D90-18F5-8794-4FC7-00602D8DF6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AECE72-4B0C-C2FA-F447-3BBA8BC83C31}"/>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54672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1501C-F8F5-45F2-5B8C-04BAF0BF36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451E14B-155D-0511-272F-C7A894716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23099B0-F421-DDE9-8337-9AAB924DB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50971A-70EE-9B1B-78B7-04C55841A008}"/>
              </a:ext>
            </a:extLst>
          </p:cNvPr>
          <p:cNvSpPr>
            <a:spLocks noGrp="1"/>
          </p:cNvSpPr>
          <p:nvPr>
            <p:ph type="dt" sz="half" idx="10"/>
          </p:nvPr>
        </p:nvSpPr>
        <p:spPr/>
        <p:txBody>
          <a:bodyPr/>
          <a:lstStyle/>
          <a:p>
            <a:fld id="{CA6A970F-6349-433F-B1B4-DCFC23D2A826}" type="datetimeFigureOut">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96E3ABC3-E6C1-C659-3D53-CA96AE0B59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4DD4CE-D513-9FCF-819F-387C4AEC6342}"/>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98262517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403DC6E-A739-2737-6163-BD9AA6F64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DE3071-0E1C-F3AD-ED3A-AAD70F9DD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47BB0A-7486-6990-3B09-033D03E9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970F-6349-433F-B1B4-DCFC23D2A826}"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BCB72E7C-A321-36EA-3750-24AC93A90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95B316D-F91B-2A7B-93EA-EC6CD93C2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193248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jpg" Type="http://schemas.openxmlformats.org/officeDocument/2006/relationships/image"/><Relationship Id="rId11" Target="../media/image10.jpg" Type="http://schemas.openxmlformats.org/officeDocument/2006/relationships/image"/><Relationship Id="rId12" Target="../media/image11.jpg" Type="http://schemas.openxmlformats.org/officeDocument/2006/relationships/image"/><Relationship Id="rId13" Target="../media/image12.jp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2" Target="../media/image1.jp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g" Type="http://schemas.openxmlformats.org/officeDocument/2006/relationships/image"/><Relationship Id="rId6" Target="../media/image5.jpg" Type="http://schemas.openxmlformats.org/officeDocument/2006/relationships/image"/><Relationship Id="rId7" Target="../media/image6.jpg" Type="http://schemas.openxmlformats.org/officeDocument/2006/relationships/image"/><Relationship Id="rId8" Target="../media/image7.jpg" Type="http://schemas.openxmlformats.org/officeDocument/2006/relationships/image"/><Relationship Id="rId9" Target="../media/image8.jp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hdphoto1.wdp" Type="http://schemas.microsoft.com/office/2007/relationships/hdphoto"/><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media/hdphoto2.wdp" Type="http://schemas.microsoft.com/office/2007/relationships/hdphoto"/><Relationship Id="rId11" Target="../media/image25.png" Type="http://schemas.openxmlformats.org/officeDocument/2006/relationships/image"/><Relationship Id="rId12" Target="../media/hdphoto3.wdp" Type="http://schemas.microsoft.com/office/2007/relationships/hdphoto"/><Relationship Id="rId13" Target="../media/image26.jpeg" Type="http://schemas.openxmlformats.org/officeDocument/2006/relationships/image"/><Relationship Id="rId14" Target="../media/image27.jpeg" Type="http://schemas.openxmlformats.org/officeDocument/2006/relationships/image"/><Relationship Id="rId15" Target="../media/image28.png" Type="http://schemas.openxmlformats.org/officeDocument/2006/relationships/image"/><Relationship Id="rId16" Target="../media/image29.png" Type="http://schemas.openxmlformats.org/officeDocument/2006/relationships/image"/><Relationship Id="rId17" Target="../media/image30.jpeg" Type="http://schemas.openxmlformats.org/officeDocument/2006/relationships/image"/><Relationship Id="rId18" Target="../media/image31.jpeg" Type="http://schemas.openxmlformats.org/officeDocument/2006/relationships/image"/><Relationship Id="rId19" Target="../media/image32.png" Type="http://schemas.openxmlformats.org/officeDocument/2006/relationships/image"/><Relationship Id="rId2" Target="../diagrams/data1.xml" Type="http://schemas.openxmlformats.org/officeDocument/2006/relationships/diagramData"/><Relationship Id="rId3" Target="../diagrams/layout1.xml" Type="http://schemas.openxmlformats.org/officeDocument/2006/relationships/diagramLayout"/><Relationship Id="rId4" Target="../diagrams/quickStyle1.xml" Type="http://schemas.openxmlformats.org/officeDocument/2006/relationships/diagramQuickStyle"/><Relationship Id="rId5" Target="../diagrams/colors1.xml" Type="http://schemas.openxmlformats.org/officeDocument/2006/relationships/diagramColors"/><Relationship Id="rId6" Target="../diagrams/drawing1.xml" Type="http://schemas.microsoft.com/office/2007/relationships/diagramDrawing"/><Relationship Id="rId7" Target="../media/image22.png" Type="http://schemas.openxmlformats.org/officeDocument/2006/relationships/image"/><Relationship Id="rId8" Target="../media/image23.jpeg" Type="http://schemas.openxmlformats.org/officeDocument/2006/relationships/image"/><Relationship Id="rId9" Target="../media/image2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118EE7B-4E8F-C8C1-794A-CE5CA08DD03B}"/>
              </a:ext>
            </a:extLst>
          </p:cNvPr>
          <p:cNvSpPr/>
          <p:nvPr/>
        </p:nvSpPr>
        <p:spPr>
          <a:xfrm>
            <a:off x="1930400" y="298027"/>
            <a:ext cx="6519333" cy="1096058"/>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lumMod val="50000"/>
                  </a:schemeClr>
                </a:solidFill>
              </a:rPr>
              <a:t>タイトル</a:t>
            </a:r>
            <a:r>
              <a:rPr kumimoji="1" lang="ja-JP" altLang="en-US" sz="2400" dirty="0">
                <a:solidFill>
                  <a:schemeClr val="bg1">
                    <a:lumMod val="50000"/>
                  </a:schemeClr>
                </a:solidFill>
              </a:rPr>
              <a:t>：応募事例</a:t>
            </a:r>
            <a:r>
              <a:rPr lang="ja-JP" altLang="en-US" sz="2400" dirty="0">
                <a:solidFill>
                  <a:schemeClr val="bg1">
                    <a:lumMod val="50000"/>
                  </a:schemeClr>
                </a:solidFill>
              </a:rPr>
              <a:t>の</a:t>
            </a:r>
            <a:r>
              <a:rPr kumimoji="1" lang="ja-JP" altLang="en-US" sz="2400" dirty="0">
                <a:solidFill>
                  <a:schemeClr val="bg1">
                    <a:lumMod val="50000"/>
                  </a:schemeClr>
                </a:solidFill>
              </a:rPr>
              <a:t>タイトル（</a:t>
            </a:r>
            <a:r>
              <a:rPr lang="en-US" altLang="ja-JP" sz="2400" dirty="0">
                <a:solidFill>
                  <a:schemeClr val="bg1">
                    <a:lumMod val="50000"/>
                  </a:schemeClr>
                </a:solidFill>
              </a:rPr>
              <a:t>40</a:t>
            </a:r>
            <a:r>
              <a:rPr lang="ja-JP" altLang="en-US" sz="2400" dirty="0">
                <a:solidFill>
                  <a:schemeClr val="bg1">
                    <a:lumMod val="50000"/>
                  </a:schemeClr>
                </a:solidFill>
              </a:rPr>
              <a:t>字程度）をご記載ください</a:t>
            </a:r>
            <a:endParaRPr lang="en-US" altLang="ja-JP" sz="2400" dirty="0">
              <a:solidFill>
                <a:schemeClr val="bg1">
                  <a:lumMod val="50000"/>
                </a:schemeClr>
              </a:solidFill>
            </a:endParaRPr>
          </a:p>
          <a:p>
            <a:r>
              <a:rPr kumimoji="1" lang="ja-JP" altLang="en-US" sz="2400" dirty="0">
                <a:solidFill>
                  <a:schemeClr val="bg1">
                    <a:lumMod val="50000"/>
                  </a:schemeClr>
                </a:solidFill>
              </a:rPr>
              <a:t>（例）〇〇監修、オリジナル腰痛予防体操</a:t>
            </a:r>
            <a:endParaRPr kumimoji="1" lang="ja-JP" altLang="en-US" sz="2400" strike="sngStrike" dirty="0">
              <a:solidFill>
                <a:srgbClr val="00B0F0"/>
              </a:solidFill>
            </a:endParaRPr>
          </a:p>
        </p:txBody>
      </p:sp>
      <p:sp>
        <p:nvSpPr>
          <p:cNvPr id="6" name="正方形/長方形 5">
            <a:extLst>
              <a:ext uri="{FF2B5EF4-FFF2-40B4-BE49-F238E27FC236}">
                <a16:creationId xmlns:a16="http://schemas.microsoft.com/office/drawing/2014/main" id="{09828238-C931-8226-0132-23877D1E652C}"/>
              </a:ext>
            </a:extLst>
          </p:cNvPr>
          <p:cNvSpPr/>
          <p:nvPr/>
        </p:nvSpPr>
        <p:spPr>
          <a:xfrm>
            <a:off x="340468" y="1504834"/>
            <a:ext cx="11511064" cy="5117179"/>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bg1">
                    <a:lumMod val="50000"/>
                  </a:schemeClr>
                </a:solidFill>
              </a:rPr>
              <a:t>＜応募事例資料作成要件＞</a:t>
            </a:r>
            <a:endParaRPr kumimoji="1" lang="en-US" altLang="ja-JP" sz="1600" dirty="0">
              <a:solidFill>
                <a:schemeClr val="bg1">
                  <a:lumMod val="50000"/>
                </a:schemeClr>
              </a:solidFill>
            </a:endParaRPr>
          </a:p>
          <a:p>
            <a:endParaRPr kumimoji="1" lang="en-US" altLang="ja-JP" sz="1600" dirty="0">
              <a:solidFill>
                <a:schemeClr val="bg1">
                  <a:lumMod val="50000"/>
                </a:schemeClr>
              </a:solidFill>
            </a:endParaRPr>
          </a:p>
          <a:p>
            <a:r>
              <a:rPr lang="ja-JP" altLang="en-US" b="1" dirty="0">
                <a:solidFill>
                  <a:schemeClr val="bg1">
                    <a:lumMod val="50000"/>
                  </a:schemeClr>
                </a:solidFill>
              </a:rPr>
              <a:t>１．</a:t>
            </a:r>
            <a:r>
              <a:rPr kumimoji="1" lang="ja-JP" altLang="en-US" b="1" dirty="0">
                <a:solidFill>
                  <a:schemeClr val="bg1">
                    <a:lumMod val="50000"/>
                  </a:schemeClr>
                </a:solidFill>
              </a:rPr>
              <a:t>応募事例の詳細を</a:t>
            </a:r>
            <a:r>
              <a:rPr kumimoji="1" lang="ja-JP" altLang="en-US" b="1" dirty="0">
                <a:solidFill>
                  <a:srgbClr val="FF0000"/>
                </a:solidFill>
              </a:rPr>
              <a:t>文章</a:t>
            </a:r>
            <a:r>
              <a:rPr kumimoji="1" lang="ja-JP" altLang="en-US" b="1" dirty="0">
                <a:solidFill>
                  <a:schemeClr val="bg1">
                    <a:lumMod val="50000"/>
                  </a:schemeClr>
                </a:solidFill>
              </a:rPr>
              <a:t>でご記載ください。</a:t>
            </a:r>
            <a:endParaRPr lang="en-US" altLang="ja-JP" sz="1600" dirty="0">
              <a:solidFill>
                <a:schemeClr val="bg1">
                  <a:lumMod val="50000"/>
                </a:schemeClr>
              </a:solidFill>
            </a:endParaRPr>
          </a:p>
          <a:p>
            <a:endParaRPr lang="en-US" altLang="ja-JP" sz="1600" dirty="0">
              <a:solidFill>
                <a:schemeClr val="bg1">
                  <a:lumMod val="50000"/>
                </a:schemeClr>
              </a:solidFill>
            </a:endParaRPr>
          </a:p>
          <a:p>
            <a:r>
              <a:rPr lang="ja-JP" altLang="en-US" sz="1600" dirty="0">
                <a:solidFill>
                  <a:schemeClr val="bg1">
                    <a:lumMod val="50000"/>
                  </a:schemeClr>
                </a:solidFill>
              </a:rPr>
              <a:t>課題やニーズなど取組に至った背景、取組内容の詳細、アピールしたい点（どのような効果があったか等） 、</a:t>
            </a:r>
            <a:endParaRPr lang="en-US" altLang="ja-JP" sz="1600" dirty="0">
              <a:solidFill>
                <a:schemeClr val="bg1">
                  <a:lumMod val="50000"/>
                </a:schemeClr>
              </a:solidFill>
            </a:endParaRPr>
          </a:p>
          <a:p>
            <a:r>
              <a:rPr lang="ja-JP" altLang="en-US" sz="1600" dirty="0">
                <a:solidFill>
                  <a:schemeClr val="bg1">
                    <a:lumMod val="50000"/>
                  </a:schemeClr>
                </a:solidFill>
              </a:rPr>
              <a:t>今後の目標や展望について、ご記載ください。</a:t>
            </a:r>
            <a:endParaRPr lang="en-US" altLang="ja-JP" sz="1600" dirty="0">
              <a:solidFill>
                <a:schemeClr val="bg1">
                  <a:lumMod val="50000"/>
                </a:schemeClr>
              </a:solidFill>
            </a:endParaRPr>
          </a:p>
          <a:p>
            <a:endParaRPr lang="en-US" altLang="ja-JP" sz="1600" dirty="0">
              <a:solidFill>
                <a:schemeClr val="bg1">
                  <a:lumMod val="50000"/>
                </a:schemeClr>
              </a:solidFill>
            </a:endParaRPr>
          </a:p>
          <a:p>
            <a:r>
              <a:rPr kumimoji="1" lang="ja-JP" altLang="en-US" b="1" dirty="0">
                <a:solidFill>
                  <a:schemeClr val="bg1">
                    <a:lumMod val="50000"/>
                  </a:schemeClr>
                </a:solidFill>
              </a:rPr>
              <a:t>２．応募事例に関する</a:t>
            </a:r>
            <a:r>
              <a:rPr kumimoji="1" lang="ja-JP" altLang="en-US" b="1" dirty="0">
                <a:solidFill>
                  <a:srgbClr val="FF0000"/>
                </a:solidFill>
              </a:rPr>
              <a:t>イラストや写真</a:t>
            </a:r>
            <a:r>
              <a:rPr kumimoji="1" lang="ja-JP" altLang="en-US" b="1" dirty="0">
                <a:solidFill>
                  <a:schemeClr val="bg1">
                    <a:lumMod val="50000"/>
                  </a:schemeClr>
                </a:solidFill>
              </a:rPr>
              <a:t>を掲載ください。</a:t>
            </a:r>
            <a:endParaRPr kumimoji="1" lang="en-US" altLang="ja-JP" b="1" dirty="0">
              <a:solidFill>
                <a:schemeClr val="bg1">
                  <a:lumMod val="50000"/>
                </a:schemeClr>
              </a:solidFill>
            </a:endParaRPr>
          </a:p>
          <a:p>
            <a:endParaRPr lang="en-US" altLang="ja-JP" sz="1600" dirty="0">
              <a:solidFill>
                <a:schemeClr val="bg1">
                  <a:lumMod val="50000"/>
                </a:schemeClr>
              </a:solidFill>
            </a:endParaRPr>
          </a:p>
          <a:p>
            <a:r>
              <a:rPr lang="ja-JP" altLang="en-US" sz="1600" dirty="0">
                <a:solidFill>
                  <a:schemeClr val="bg1">
                    <a:lumMod val="50000"/>
                  </a:schemeClr>
                </a:solidFill>
              </a:rPr>
              <a:t>イラスト・写真を含めファイル全体の容量は５</a:t>
            </a:r>
            <a:r>
              <a:rPr lang="en-US" altLang="ja-JP" sz="1600" dirty="0">
                <a:solidFill>
                  <a:schemeClr val="bg1">
                    <a:lumMod val="50000"/>
                  </a:schemeClr>
                </a:solidFill>
              </a:rPr>
              <a:t>MB</a:t>
            </a:r>
            <a:r>
              <a:rPr lang="ja-JP" altLang="en-US" sz="1600" dirty="0">
                <a:solidFill>
                  <a:schemeClr val="bg1">
                    <a:lumMod val="50000"/>
                  </a:schemeClr>
                </a:solidFill>
              </a:rPr>
              <a:t>以内となるようご調整ください。</a:t>
            </a:r>
            <a:endParaRPr lang="en-US" altLang="ja-JP" sz="1600" dirty="0">
              <a:solidFill>
                <a:schemeClr val="bg1">
                  <a:lumMod val="50000"/>
                </a:schemeClr>
              </a:solidFill>
            </a:endParaRPr>
          </a:p>
          <a:p>
            <a:endParaRPr kumimoji="1" lang="en-US" altLang="ja-JP" sz="1600" dirty="0">
              <a:solidFill>
                <a:schemeClr val="bg1">
                  <a:lumMod val="50000"/>
                </a:schemeClr>
              </a:solidFill>
            </a:endParaRPr>
          </a:p>
          <a:p>
            <a:endParaRPr lang="en-US" altLang="ja-JP" sz="1600" dirty="0">
              <a:solidFill>
                <a:schemeClr val="bg1">
                  <a:lumMod val="50000"/>
                </a:schemeClr>
              </a:solidFill>
            </a:endParaRPr>
          </a:p>
          <a:p>
            <a:r>
              <a:rPr lang="ja-JP" altLang="en-US" sz="1600" dirty="0">
                <a:solidFill>
                  <a:schemeClr val="bg1">
                    <a:lumMod val="50000"/>
                  </a:schemeClr>
                </a:solidFill>
              </a:rPr>
              <a:t>◎文字数やイラスト・写真の枚数については、１ページに収まる分量であれば制限はありません。</a:t>
            </a:r>
            <a:endParaRPr lang="en-US" altLang="ja-JP" sz="1600" dirty="0">
              <a:solidFill>
                <a:schemeClr val="bg1">
                  <a:lumMod val="50000"/>
                </a:schemeClr>
              </a:solidFill>
            </a:endParaRPr>
          </a:p>
          <a:p>
            <a:r>
              <a:rPr lang="ja-JP" altLang="en-US" sz="1600" dirty="0">
                <a:solidFill>
                  <a:schemeClr val="bg1">
                    <a:lumMod val="50000"/>
                  </a:schemeClr>
                </a:solidFill>
              </a:rPr>
              <a:t>◎１応募事例に対し、１ページ作成をお願いいたします。</a:t>
            </a:r>
            <a:endParaRPr lang="en-US" altLang="ja-JP" sz="1600" dirty="0">
              <a:solidFill>
                <a:schemeClr val="bg1">
                  <a:lumMod val="50000"/>
                </a:schemeClr>
              </a:solidFill>
            </a:endParaRPr>
          </a:p>
          <a:p>
            <a:r>
              <a:rPr lang="ja-JP" altLang="en-US" sz="1600" dirty="0">
                <a:solidFill>
                  <a:schemeClr val="bg1">
                    <a:lumMod val="50000"/>
                  </a:schemeClr>
                </a:solidFill>
              </a:rPr>
              <a:t>◎文章とイラスト、写真の配置について指定はありません。ご自由にレイアウトいただいて差し支えありません。</a:t>
            </a:r>
            <a:endParaRPr lang="en-US" altLang="ja-JP" sz="1600" dirty="0">
              <a:solidFill>
                <a:schemeClr val="bg1">
                  <a:lumMod val="50000"/>
                </a:schemeClr>
              </a:solidFill>
            </a:endParaRPr>
          </a:p>
          <a:p>
            <a:endParaRPr lang="en-US" altLang="ja-JP" sz="1600" dirty="0">
              <a:solidFill>
                <a:schemeClr val="bg1">
                  <a:lumMod val="50000"/>
                </a:schemeClr>
              </a:solidFill>
            </a:endParaRPr>
          </a:p>
          <a:p>
            <a:endParaRPr lang="en-US" altLang="ja-JP" sz="1600" dirty="0">
              <a:solidFill>
                <a:schemeClr val="bg1">
                  <a:lumMod val="50000"/>
                </a:schemeClr>
              </a:solidFill>
            </a:endParaRPr>
          </a:p>
          <a:p>
            <a:r>
              <a:rPr kumimoji="1" lang="ja-JP" altLang="en-US" sz="1600" dirty="0">
                <a:solidFill>
                  <a:srgbClr val="FF0000"/>
                </a:solidFill>
              </a:rPr>
              <a:t>注）アワードにご応募いただいた事例は、後日事例集として編さんし、公表させていただきます（編さんするに当たり、</a:t>
            </a:r>
            <a:endParaRPr kumimoji="1" lang="en-US" altLang="ja-JP" sz="1600" dirty="0">
              <a:solidFill>
                <a:srgbClr val="FF0000"/>
              </a:solidFill>
            </a:endParaRPr>
          </a:p>
          <a:p>
            <a:r>
              <a:rPr kumimoji="1" lang="ja-JP" altLang="en-US" sz="1600" dirty="0">
                <a:solidFill>
                  <a:srgbClr val="FF0000"/>
                </a:solidFill>
              </a:rPr>
              <a:t>事務局で体裁等を整えさせていただく場合がございます　</a:t>
            </a:r>
            <a:r>
              <a:rPr kumimoji="1" lang="en-US" altLang="ja-JP" sz="1600" dirty="0">
                <a:solidFill>
                  <a:srgbClr val="FF0000"/>
                </a:solidFill>
              </a:rPr>
              <a:t>※</a:t>
            </a:r>
            <a:r>
              <a:rPr kumimoji="1" lang="ja-JP" altLang="en-US" sz="1600" dirty="0">
                <a:solidFill>
                  <a:srgbClr val="FF0000"/>
                </a:solidFill>
              </a:rPr>
              <a:t>内容は変更しません。）</a:t>
            </a:r>
          </a:p>
          <a:p>
            <a:endParaRPr lang="en-US" altLang="ja-JP" sz="1600" dirty="0">
              <a:solidFill>
                <a:schemeClr val="bg1">
                  <a:lumMod val="50000"/>
                </a:schemeClr>
              </a:solidFill>
            </a:endParaRPr>
          </a:p>
          <a:p>
            <a:endParaRPr kumimoji="1" lang="en-US" altLang="ja-JP" sz="1600" dirty="0">
              <a:solidFill>
                <a:schemeClr val="bg1">
                  <a:lumMod val="50000"/>
                </a:schemeClr>
              </a:solidFill>
            </a:endParaRPr>
          </a:p>
          <a:p>
            <a:endParaRPr lang="en-US" altLang="ja-JP" sz="1600" dirty="0">
              <a:solidFill>
                <a:schemeClr val="bg1">
                  <a:lumMod val="50000"/>
                </a:schemeClr>
              </a:solidFill>
            </a:endParaRPr>
          </a:p>
        </p:txBody>
      </p:sp>
      <p:sp>
        <p:nvSpPr>
          <p:cNvPr id="8" name="四角形: 角を丸くする 7">
            <a:extLst>
              <a:ext uri="{FF2B5EF4-FFF2-40B4-BE49-F238E27FC236}">
                <a16:creationId xmlns:a16="http://schemas.microsoft.com/office/drawing/2014/main" id="{36E6F965-C1C5-EA45-54DF-AE40B6011E0F}"/>
              </a:ext>
            </a:extLst>
          </p:cNvPr>
          <p:cNvSpPr/>
          <p:nvPr/>
        </p:nvSpPr>
        <p:spPr>
          <a:xfrm>
            <a:off x="278139" y="298027"/>
            <a:ext cx="1499861" cy="10374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lumMod val="10000"/>
                  </a:schemeClr>
                </a:solidFill>
              </a:rPr>
              <a:t>事業者ロゴ</a:t>
            </a:r>
            <a:endParaRPr kumimoji="1" lang="en-US" altLang="ja-JP" sz="1400" dirty="0">
              <a:solidFill>
                <a:schemeClr val="bg2">
                  <a:lumMod val="10000"/>
                </a:schemeClr>
              </a:solidFill>
            </a:endParaRPr>
          </a:p>
        </p:txBody>
      </p:sp>
      <p:sp>
        <p:nvSpPr>
          <p:cNvPr id="2" name="四角形: 角を丸くする 1">
            <a:extLst>
              <a:ext uri="{FF2B5EF4-FFF2-40B4-BE49-F238E27FC236}">
                <a16:creationId xmlns:a16="http://schemas.microsoft.com/office/drawing/2014/main" id="{8D73700B-4922-0032-BF97-A710C66BE16A}"/>
              </a:ext>
            </a:extLst>
          </p:cNvPr>
          <p:cNvSpPr/>
          <p:nvPr/>
        </p:nvSpPr>
        <p:spPr>
          <a:xfrm>
            <a:off x="8602133" y="239443"/>
            <a:ext cx="3249399" cy="109605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2">
                    <a:lumMod val="10000"/>
                  </a:schemeClr>
                </a:solidFill>
                <a:latin typeface="+mn-ea"/>
              </a:rPr>
              <a:t>事業者名：</a:t>
            </a:r>
            <a:endParaRPr kumimoji="1" lang="en-US" altLang="ja-JP" sz="1400" dirty="0">
              <a:solidFill>
                <a:schemeClr val="bg2">
                  <a:lumMod val="10000"/>
                </a:schemeClr>
              </a:solidFill>
              <a:latin typeface="+mn-ea"/>
            </a:endParaRPr>
          </a:p>
          <a:p>
            <a:r>
              <a:rPr lang="ja-JP" altLang="en-US" sz="1400" dirty="0">
                <a:solidFill>
                  <a:schemeClr val="bg2">
                    <a:lumMod val="10000"/>
                  </a:schemeClr>
                </a:solidFill>
                <a:latin typeface="+mn-ea"/>
                <a:cs typeface="Poppins"/>
              </a:rPr>
              <a:t>業界・業種：</a:t>
            </a:r>
            <a:endParaRPr lang="en-US" altLang="ja-JP" sz="1400" dirty="0">
              <a:solidFill>
                <a:schemeClr val="bg2">
                  <a:lumMod val="10000"/>
                </a:schemeClr>
              </a:solidFill>
              <a:latin typeface="+mn-ea"/>
              <a:cs typeface="Poppins"/>
            </a:endParaRPr>
          </a:p>
          <a:p>
            <a:r>
              <a:rPr lang="ja-JP" altLang="en-US" sz="1400" dirty="0">
                <a:solidFill>
                  <a:schemeClr val="bg2">
                    <a:lumMod val="10000"/>
                  </a:schemeClr>
                </a:solidFill>
                <a:latin typeface="+mn-ea"/>
                <a:cs typeface="Poppins"/>
              </a:rPr>
              <a:t>従業員規模：</a:t>
            </a:r>
            <a:endParaRPr lang="en-US" altLang="ja-JP" sz="1400" dirty="0">
              <a:solidFill>
                <a:schemeClr val="bg2">
                  <a:lumMod val="10000"/>
                </a:schemeClr>
              </a:solidFill>
              <a:latin typeface="+mn-ea"/>
              <a:cs typeface="Poppins"/>
            </a:endParaRPr>
          </a:p>
          <a:p>
            <a:r>
              <a:rPr lang="ja-JP" altLang="en-US" sz="1400" dirty="0">
                <a:solidFill>
                  <a:schemeClr val="bg2">
                    <a:lumMod val="10000"/>
                  </a:schemeClr>
                </a:solidFill>
                <a:latin typeface="+mn-ea"/>
                <a:cs typeface="Poppins"/>
              </a:rPr>
              <a:t>地域：</a:t>
            </a:r>
            <a:endParaRPr kumimoji="1" lang="ja-JP" altLang="en-US" sz="1400" dirty="0">
              <a:solidFill>
                <a:schemeClr val="bg2">
                  <a:lumMod val="10000"/>
                </a:schemeClr>
              </a:solidFill>
              <a:latin typeface="+mn-ea"/>
            </a:endParaRPr>
          </a:p>
        </p:txBody>
      </p:sp>
      <p:sp>
        <p:nvSpPr>
          <p:cNvPr id="3" name="テキスト ボックス 2">
            <a:extLst>
              <a:ext uri="{FF2B5EF4-FFF2-40B4-BE49-F238E27FC236}">
                <a16:creationId xmlns:a16="http://schemas.microsoft.com/office/drawing/2014/main" id="{8793A4E6-A020-BA62-0953-39E6C83FE7F3}"/>
              </a:ext>
            </a:extLst>
          </p:cNvPr>
          <p:cNvSpPr txBox="1"/>
          <p:nvPr/>
        </p:nvSpPr>
        <p:spPr>
          <a:xfrm>
            <a:off x="11250939" y="70111"/>
            <a:ext cx="941061" cy="369332"/>
          </a:xfrm>
          <a:prstGeom prst="rect">
            <a:avLst/>
          </a:prstGeom>
          <a:noFill/>
        </p:spPr>
        <p:txBody>
          <a:bodyPr wrap="square" rtlCol="0">
            <a:spAutoFit/>
          </a:bodyPr>
          <a:lstStyle/>
          <a:p>
            <a:r>
              <a:rPr kumimoji="1" lang="ja-JP" altLang="en-US" dirty="0"/>
              <a:t>資料８</a:t>
            </a:r>
          </a:p>
        </p:txBody>
      </p:sp>
    </p:spTree>
    <p:extLst>
      <p:ext uri="{BB962C8B-B14F-4D97-AF65-F5344CB8AC3E}">
        <p14:creationId xmlns:p14="http://schemas.microsoft.com/office/powerpoint/2010/main" val="153045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B949F4D-4A0D-B9B2-BE33-AE0BF9C46D20}"/>
              </a:ext>
            </a:extLst>
          </p:cNvPr>
          <p:cNvSpPr/>
          <p:nvPr/>
        </p:nvSpPr>
        <p:spPr>
          <a:xfrm>
            <a:off x="-1" y="-1625"/>
            <a:ext cx="5334001" cy="4101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0000"/>
                </a:solidFill>
              </a:rPr>
              <a:t>【</a:t>
            </a:r>
            <a:r>
              <a:rPr lang="ja-JP" altLang="en-US" sz="1600" b="1" dirty="0">
                <a:solidFill>
                  <a:srgbClr val="FF0000"/>
                </a:solidFill>
              </a:rPr>
              <a:t>資料作成例：安全な職場づくり部門</a:t>
            </a:r>
            <a:r>
              <a:rPr lang="en-US" altLang="ja-JP" sz="1600" b="1" dirty="0">
                <a:solidFill>
                  <a:srgbClr val="FF0000"/>
                </a:solidFill>
              </a:rPr>
              <a:t>】</a:t>
            </a:r>
            <a:endParaRPr kumimoji="1" lang="ja-JP" altLang="en-US" sz="1600" b="1" dirty="0">
              <a:solidFill>
                <a:srgbClr val="FF0000"/>
              </a:solidFill>
            </a:endParaRPr>
          </a:p>
        </p:txBody>
      </p:sp>
      <p:sp>
        <p:nvSpPr>
          <p:cNvPr id="9" name="正方形/長方形 8">
            <a:extLst>
              <a:ext uri="{FF2B5EF4-FFF2-40B4-BE49-F238E27FC236}">
                <a16:creationId xmlns:a16="http://schemas.microsoft.com/office/drawing/2014/main" id="{341AA0E4-A414-B32F-BACB-9704B938D034}"/>
              </a:ext>
            </a:extLst>
          </p:cNvPr>
          <p:cNvSpPr/>
          <p:nvPr/>
        </p:nvSpPr>
        <p:spPr>
          <a:xfrm>
            <a:off x="340468" y="7399467"/>
            <a:ext cx="4993531" cy="987672"/>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8"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3" name="object 2">
            <a:extLst>
              <a:ext uri="{FF2B5EF4-FFF2-40B4-BE49-F238E27FC236}">
                <a16:creationId xmlns:a16="http://schemas.microsoft.com/office/drawing/2014/main" id="{37985FA3-580C-FDB2-74AA-CB88E3CFC6E1}"/>
              </a:ext>
            </a:extLst>
          </p:cNvPr>
          <p:cNvSpPr txBox="1"/>
          <p:nvPr/>
        </p:nvSpPr>
        <p:spPr>
          <a:xfrm>
            <a:off x="235458" y="1451242"/>
            <a:ext cx="11701526" cy="520014"/>
          </a:xfrm>
          <a:prstGeom prst="rect">
            <a:avLst/>
          </a:prstGeom>
          <a:ln w="28575">
            <a:solidFill>
              <a:srgbClr val="D9D9D9"/>
            </a:solidFill>
          </a:ln>
        </p:spPr>
        <p:txBody>
          <a:bodyPr vert="horz" wrap="square" lIns="0" tIns="27305" rIns="0" bIns="0" rtlCol="0">
            <a:spAutoFit/>
          </a:bodyPr>
          <a:lstStyle/>
          <a:p>
            <a:pPr marL="89535" marR="160655">
              <a:lnSpc>
                <a:spcPct val="100000"/>
              </a:lnSpc>
              <a:spcBef>
                <a:spcPts val="215"/>
              </a:spcBef>
            </a:pPr>
            <a:r>
              <a:rPr sz="1600" spc="-30" dirty="0">
                <a:latin typeface="游ゴシック"/>
                <a:cs typeface="游ゴシック"/>
              </a:rPr>
              <a:t>当法人では、増加する外国人介護職員への安全衛生対策に力を入れている。外国人が働く全ての施設において、言語や文化の多様性を踏まえ、「見える化」を実現し、「ゼロ災」に取り組んでいる。</a:t>
            </a:r>
            <a:endParaRPr sz="1600" dirty="0">
              <a:latin typeface="游ゴシック"/>
              <a:cs typeface="游ゴシック"/>
            </a:endParaRPr>
          </a:p>
        </p:txBody>
      </p:sp>
      <p:grpSp>
        <p:nvGrpSpPr>
          <p:cNvPr id="14" name="object 3">
            <a:extLst>
              <a:ext uri="{FF2B5EF4-FFF2-40B4-BE49-F238E27FC236}">
                <a16:creationId xmlns:a16="http://schemas.microsoft.com/office/drawing/2014/main" id="{DC9A6784-6AC3-C276-3491-214848D7C943}"/>
              </a:ext>
            </a:extLst>
          </p:cNvPr>
          <p:cNvGrpSpPr/>
          <p:nvPr/>
        </p:nvGrpSpPr>
        <p:grpSpPr>
          <a:xfrm>
            <a:off x="242506" y="2561844"/>
            <a:ext cx="11540490" cy="2947670"/>
            <a:chOff x="242506" y="2561844"/>
            <a:chExt cx="11540490" cy="2947670"/>
          </a:xfrm>
        </p:grpSpPr>
        <p:pic>
          <p:nvPicPr>
            <p:cNvPr id="15" name="object 4">
              <a:extLst>
                <a:ext uri="{FF2B5EF4-FFF2-40B4-BE49-F238E27FC236}">
                  <a16:creationId xmlns:a16="http://schemas.microsoft.com/office/drawing/2014/main" id="{0F52F428-2A9C-946C-BDF4-AE99B1E5DF18}"/>
                </a:ext>
              </a:extLst>
            </p:cNvPr>
            <p:cNvPicPr/>
            <p:nvPr/>
          </p:nvPicPr>
          <p:blipFill>
            <a:blip r:embed="rId2" cstate="print"/>
            <a:stretch>
              <a:fillRect/>
            </a:stretch>
          </p:blipFill>
          <p:spPr>
            <a:xfrm>
              <a:off x="467868" y="3605783"/>
              <a:ext cx="2542032" cy="1519427"/>
            </a:xfrm>
            <a:prstGeom prst="rect">
              <a:avLst/>
            </a:prstGeom>
          </p:spPr>
        </p:pic>
        <p:sp>
          <p:nvSpPr>
            <p:cNvPr id="16" name="object 5">
              <a:extLst>
                <a:ext uri="{FF2B5EF4-FFF2-40B4-BE49-F238E27FC236}">
                  <a16:creationId xmlns:a16="http://schemas.microsoft.com/office/drawing/2014/main" id="{F0F28516-D8EC-FBA3-7668-A38EA632818A}"/>
                </a:ext>
              </a:extLst>
            </p:cNvPr>
            <p:cNvSpPr/>
            <p:nvPr/>
          </p:nvSpPr>
          <p:spPr>
            <a:xfrm>
              <a:off x="463105" y="3600958"/>
              <a:ext cx="2552065" cy="1529080"/>
            </a:xfrm>
            <a:custGeom>
              <a:avLst/>
              <a:gdLst/>
              <a:ahLst/>
              <a:cxnLst/>
              <a:rect l="l" t="t" r="r" b="b"/>
              <a:pathLst>
                <a:path w="2552065" h="1529079">
                  <a:moveTo>
                    <a:pt x="0" y="1528952"/>
                  </a:moveTo>
                  <a:lnTo>
                    <a:pt x="2551557" y="1528952"/>
                  </a:lnTo>
                  <a:lnTo>
                    <a:pt x="2551557" y="0"/>
                  </a:lnTo>
                  <a:lnTo>
                    <a:pt x="0" y="0"/>
                  </a:lnTo>
                  <a:lnTo>
                    <a:pt x="0" y="1528952"/>
                  </a:lnTo>
                  <a:close/>
                </a:path>
              </a:pathLst>
            </a:custGeom>
            <a:ln w="9525">
              <a:solidFill>
                <a:srgbClr val="8FAADC"/>
              </a:solidFill>
            </a:ln>
          </p:spPr>
          <p:txBody>
            <a:bodyPr wrap="square" lIns="0" tIns="0" rIns="0" bIns="0" rtlCol="0"/>
            <a:lstStyle/>
            <a:p>
              <a:endParaRPr/>
            </a:p>
          </p:txBody>
        </p:sp>
        <p:pic>
          <p:nvPicPr>
            <p:cNvPr id="17" name="object 6">
              <a:extLst>
                <a:ext uri="{FF2B5EF4-FFF2-40B4-BE49-F238E27FC236}">
                  <a16:creationId xmlns:a16="http://schemas.microsoft.com/office/drawing/2014/main" id="{26FFA00F-0583-0207-D656-AFF7CD624B5A}"/>
                </a:ext>
              </a:extLst>
            </p:cNvPr>
            <p:cNvPicPr/>
            <p:nvPr/>
          </p:nvPicPr>
          <p:blipFill>
            <a:blip r:embed="rId3" cstate="print"/>
            <a:stretch>
              <a:fillRect/>
            </a:stretch>
          </p:blipFill>
          <p:spPr>
            <a:xfrm>
              <a:off x="10949939" y="4152900"/>
              <a:ext cx="832886" cy="925841"/>
            </a:xfrm>
            <a:prstGeom prst="rect">
              <a:avLst/>
            </a:prstGeom>
          </p:spPr>
        </p:pic>
        <p:pic>
          <p:nvPicPr>
            <p:cNvPr id="18" name="object 7">
              <a:extLst>
                <a:ext uri="{FF2B5EF4-FFF2-40B4-BE49-F238E27FC236}">
                  <a16:creationId xmlns:a16="http://schemas.microsoft.com/office/drawing/2014/main" id="{A7D583D9-640E-0C77-1DA9-8C47FD3549BB}"/>
                </a:ext>
              </a:extLst>
            </p:cNvPr>
            <p:cNvPicPr/>
            <p:nvPr/>
          </p:nvPicPr>
          <p:blipFill>
            <a:blip r:embed="rId4" cstate="print"/>
            <a:stretch>
              <a:fillRect/>
            </a:stretch>
          </p:blipFill>
          <p:spPr>
            <a:xfrm>
              <a:off x="9611867" y="4181855"/>
              <a:ext cx="640868" cy="930413"/>
            </a:xfrm>
            <a:prstGeom prst="rect">
              <a:avLst/>
            </a:prstGeom>
          </p:spPr>
        </p:pic>
        <p:pic>
          <p:nvPicPr>
            <p:cNvPr id="19" name="object 8">
              <a:extLst>
                <a:ext uri="{FF2B5EF4-FFF2-40B4-BE49-F238E27FC236}">
                  <a16:creationId xmlns:a16="http://schemas.microsoft.com/office/drawing/2014/main" id="{3A2D4E54-EACA-A816-B1D3-B7955D15D086}"/>
                </a:ext>
              </a:extLst>
            </p:cNvPr>
            <p:cNvPicPr/>
            <p:nvPr/>
          </p:nvPicPr>
          <p:blipFill>
            <a:blip r:embed="rId5" cstate="print"/>
            <a:stretch>
              <a:fillRect/>
            </a:stretch>
          </p:blipFill>
          <p:spPr>
            <a:xfrm>
              <a:off x="2787395" y="4351020"/>
              <a:ext cx="748283" cy="999744"/>
            </a:xfrm>
            <a:prstGeom prst="rect">
              <a:avLst/>
            </a:prstGeom>
          </p:spPr>
        </p:pic>
        <p:sp>
          <p:nvSpPr>
            <p:cNvPr id="20" name="object 9">
              <a:extLst>
                <a:ext uri="{FF2B5EF4-FFF2-40B4-BE49-F238E27FC236}">
                  <a16:creationId xmlns:a16="http://schemas.microsoft.com/office/drawing/2014/main" id="{91777C10-F01A-C0A7-BE96-7352699C3FE0}"/>
                </a:ext>
              </a:extLst>
            </p:cNvPr>
            <p:cNvSpPr/>
            <p:nvPr/>
          </p:nvSpPr>
          <p:spPr>
            <a:xfrm>
              <a:off x="2782570" y="4346194"/>
              <a:ext cx="758190" cy="1009650"/>
            </a:xfrm>
            <a:custGeom>
              <a:avLst/>
              <a:gdLst/>
              <a:ahLst/>
              <a:cxnLst/>
              <a:rect l="l" t="t" r="r" b="b"/>
              <a:pathLst>
                <a:path w="758189" h="1009650">
                  <a:moveTo>
                    <a:pt x="0" y="1009268"/>
                  </a:moveTo>
                  <a:lnTo>
                    <a:pt x="757808" y="1009268"/>
                  </a:lnTo>
                  <a:lnTo>
                    <a:pt x="757808" y="0"/>
                  </a:lnTo>
                  <a:lnTo>
                    <a:pt x="0" y="0"/>
                  </a:lnTo>
                  <a:lnTo>
                    <a:pt x="0" y="1009268"/>
                  </a:lnTo>
                  <a:close/>
                </a:path>
              </a:pathLst>
            </a:custGeom>
            <a:ln w="9525">
              <a:solidFill>
                <a:srgbClr val="8FAADC"/>
              </a:solidFill>
            </a:ln>
          </p:spPr>
          <p:txBody>
            <a:bodyPr wrap="square" lIns="0" tIns="0" rIns="0" bIns="0" rtlCol="0"/>
            <a:lstStyle/>
            <a:p>
              <a:endParaRPr/>
            </a:p>
          </p:txBody>
        </p:sp>
        <p:pic>
          <p:nvPicPr>
            <p:cNvPr id="21" name="object 10">
              <a:extLst>
                <a:ext uri="{FF2B5EF4-FFF2-40B4-BE49-F238E27FC236}">
                  <a16:creationId xmlns:a16="http://schemas.microsoft.com/office/drawing/2014/main" id="{F00976A4-D447-E58C-A9CC-46795AB028A1}"/>
                </a:ext>
              </a:extLst>
            </p:cNvPr>
            <p:cNvPicPr/>
            <p:nvPr/>
          </p:nvPicPr>
          <p:blipFill>
            <a:blip r:embed="rId6" cstate="print"/>
            <a:stretch>
              <a:fillRect/>
            </a:stretch>
          </p:blipFill>
          <p:spPr>
            <a:xfrm>
              <a:off x="2787395" y="3186684"/>
              <a:ext cx="775716" cy="1097280"/>
            </a:xfrm>
            <a:prstGeom prst="rect">
              <a:avLst/>
            </a:prstGeom>
          </p:spPr>
        </p:pic>
        <p:sp>
          <p:nvSpPr>
            <p:cNvPr id="23" name="object 11">
              <a:extLst>
                <a:ext uri="{FF2B5EF4-FFF2-40B4-BE49-F238E27FC236}">
                  <a16:creationId xmlns:a16="http://schemas.microsoft.com/office/drawing/2014/main" id="{25DF6CB9-3A58-2236-ED39-EF04F4484610}"/>
                </a:ext>
              </a:extLst>
            </p:cNvPr>
            <p:cNvSpPr/>
            <p:nvPr/>
          </p:nvSpPr>
          <p:spPr>
            <a:xfrm>
              <a:off x="2782570" y="3181858"/>
              <a:ext cx="785495" cy="1106805"/>
            </a:xfrm>
            <a:custGeom>
              <a:avLst/>
              <a:gdLst/>
              <a:ahLst/>
              <a:cxnLst/>
              <a:rect l="l" t="t" r="r" b="b"/>
              <a:pathLst>
                <a:path w="785495" h="1106804">
                  <a:moveTo>
                    <a:pt x="0" y="1106805"/>
                  </a:moveTo>
                  <a:lnTo>
                    <a:pt x="785241" y="1106805"/>
                  </a:lnTo>
                  <a:lnTo>
                    <a:pt x="785241" y="0"/>
                  </a:lnTo>
                  <a:lnTo>
                    <a:pt x="0" y="0"/>
                  </a:lnTo>
                  <a:lnTo>
                    <a:pt x="0" y="1106805"/>
                  </a:lnTo>
                  <a:close/>
                </a:path>
              </a:pathLst>
            </a:custGeom>
            <a:ln w="9525">
              <a:solidFill>
                <a:srgbClr val="8FAADC"/>
              </a:solidFill>
            </a:ln>
          </p:spPr>
          <p:txBody>
            <a:bodyPr wrap="square" lIns="0" tIns="0" rIns="0" bIns="0" rtlCol="0"/>
            <a:lstStyle/>
            <a:p>
              <a:endParaRPr/>
            </a:p>
          </p:txBody>
        </p:sp>
        <p:pic>
          <p:nvPicPr>
            <p:cNvPr id="24" name="object 12">
              <a:extLst>
                <a:ext uri="{FF2B5EF4-FFF2-40B4-BE49-F238E27FC236}">
                  <a16:creationId xmlns:a16="http://schemas.microsoft.com/office/drawing/2014/main" id="{8D29BE01-9963-2B34-4B6E-2CC4EBEF2D4E}"/>
                </a:ext>
              </a:extLst>
            </p:cNvPr>
            <p:cNvPicPr/>
            <p:nvPr/>
          </p:nvPicPr>
          <p:blipFill>
            <a:blip r:embed="rId7" cstate="print"/>
            <a:stretch>
              <a:fillRect/>
            </a:stretch>
          </p:blipFill>
          <p:spPr>
            <a:xfrm>
              <a:off x="5013959" y="4427220"/>
              <a:ext cx="844296" cy="973836"/>
            </a:xfrm>
            <a:prstGeom prst="rect">
              <a:avLst/>
            </a:prstGeom>
          </p:spPr>
        </p:pic>
        <p:sp>
          <p:nvSpPr>
            <p:cNvPr id="25" name="object 13">
              <a:extLst>
                <a:ext uri="{FF2B5EF4-FFF2-40B4-BE49-F238E27FC236}">
                  <a16:creationId xmlns:a16="http://schemas.microsoft.com/office/drawing/2014/main" id="{A5E5A36E-D696-A7D7-DBB6-C8FB7619A108}"/>
                </a:ext>
              </a:extLst>
            </p:cNvPr>
            <p:cNvSpPr/>
            <p:nvPr/>
          </p:nvSpPr>
          <p:spPr>
            <a:xfrm>
              <a:off x="5009134" y="4422394"/>
              <a:ext cx="854075" cy="983615"/>
            </a:xfrm>
            <a:custGeom>
              <a:avLst/>
              <a:gdLst/>
              <a:ahLst/>
              <a:cxnLst/>
              <a:rect l="l" t="t" r="r" b="b"/>
              <a:pathLst>
                <a:path w="854075" h="983614">
                  <a:moveTo>
                    <a:pt x="0" y="983360"/>
                  </a:moveTo>
                  <a:lnTo>
                    <a:pt x="853821" y="983360"/>
                  </a:lnTo>
                  <a:lnTo>
                    <a:pt x="853821" y="0"/>
                  </a:lnTo>
                  <a:lnTo>
                    <a:pt x="0" y="0"/>
                  </a:lnTo>
                  <a:lnTo>
                    <a:pt x="0" y="983360"/>
                  </a:lnTo>
                  <a:close/>
                </a:path>
              </a:pathLst>
            </a:custGeom>
            <a:ln w="9525">
              <a:solidFill>
                <a:srgbClr val="8FAADC"/>
              </a:solidFill>
            </a:ln>
          </p:spPr>
          <p:txBody>
            <a:bodyPr wrap="square" lIns="0" tIns="0" rIns="0" bIns="0" rtlCol="0"/>
            <a:lstStyle/>
            <a:p>
              <a:endParaRPr/>
            </a:p>
          </p:txBody>
        </p:sp>
        <p:pic>
          <p:nvPicPr>
            <p:cNvPr id="30" name="object 14">
              <a:extLst>
                <a:ext uri="{FF2B5EF4-FFF2-40B4-BE49-F238E27FC236}">
                  <a16:creationId xmlns:a16="http://schemas.microsoft.com/office/drawing/2014/main" id="{72713AC0-FD2C-3523-19C7-045C56CEED4D}"/>
                </a:ext>
              </a:extLst>
            </p:cNvPr>
            <p:cNvPicPr/>
            <p:nvPr/>
          </p:nvPicPr>
          <p:blipFill>
            <a:blip r:embed="rId8" cstate="print"/>
            <a:stretch>
              <a:fillRect/>
            </a:stretch>
          </p:blipFill>
          <p:spPr>
            <a:xfrm>
              <a:off x="5971032" y="3384804"/>
              <a:ext cx="822960" cy="984504"/>
            </a:xfrm>
            <a:prstGeom prst="rect">
              <a:avLst/>
            </a:prstGeom>
          </p:spPr>
        </p:pic>
        <p:sp>
          <p:nvSpPr>
            <p:cNvPr id="31" name="object 15">
              <a:extLst>
                <a:ext uri="{FF2B5EF4-FFF2-40B4-BE49-F238E27FC236}">
                  <a16:creationId xmlns:a16="http://schemas.microsoft.com/office/drawing/2014/main" id="{53D803F3-2524-1CCD-E8B0-D96F15BC77AC}"/>
                </a:ext>
              </a:extLst>
            </p:cNvPr>
            <p:cNvSpPr/>
            <p:nvPr/>
          </p:nvSpPr>
          <p:spPr>
            <a:xfrm>
              <a:off x="5966205" y="3379977"/>
              <a:ext cx="832485" cy="994410"/>
            </a:xfrm>
            <a:custGeom>
              <a:avLst/>
              <a:gdLst/>
              <a:ahLst/>
              <a:cxnLst/>
              <a:rect l="l" t="t" r="r" b="b"/>
              <a:pathLst>
                <a:path w="832484" h="994410">
                  <a:moveTo>
                    <a:pt x="0" y="994029"/>
                  </a:moveTo>
                  <a:lnTo>
                    <a:pt x="832484" y="994029"/>
                  </a:lnTo>
                  <a:lnTo>
                    <a:pt x="832484" y="0"/>
                  </a:lnTo>
                  <a:lnTo>
                    <a:pt x="0" y="0"/>
                  </a:lnTo>
                  <a:lnTo>
                    <a:pt x="0" y="994029"/>
                  </a:lnTo>
                  <a:close/>
                </a:path>
              </a:pathLst>
            </a:custGeom>
            <a:ln w="9525">
              <a:solidFill>
                <a:srgbClr val="8FAADC"/>
              </a:solidFill>
            </a:ln>
          </p:spPr>
          <p:txBody>
            <a:bodyPr wrap="square" lIns="0" tIns="0" rIns="0" bIns="0" rtlCol="0"/>
            <a:lstStyle/>
            <a:p>
              <a:endParaRPr/>
            </a:p>
          </p:txBody>
        </p:sp>
        <p:pic>
          <p:nvPicPr>
            <p:cNvPr id="32" name="object 16">
              <a:extLst>
                <a:ext uri="{FF2B5EF4-FFF2-40B4-BE49-F238E27FC236}">
                  <a16:creationId xmlns:a16="http://schemas.microsoft.com/office/drawing/2014/main" id="{66A23FF7-C915-A41C-0EFA-B25C53982E63}"/>
                </a:ext>
              </a:extLst>
            </p:cNvPr>
            <p:cNvPicPr/>
            <p:nvPr/>
          </p:nvPicPr>
          <p:blipFill>
            <a:blip r:embed="rId9" cstate="print"/>
            <a:stretch>
              <a:fillRect/>
            </a:stretch>
          </p:blipFill>
          <p:spPr>
            <a:xfrm>
              <a:off x="5038343" y="3380232"/>
              <a:ext cx="810065" cy="995171"/>
            </a:xfrm>
            <a:prstGeom prst="rect">
              <a:avLst/>
            </a:prstGeom>
          </p:spPr>
        </p:pic>
        <p:sp>
          <p:nvSpPr>
            <p:cNvPr id="34" name="object 17">
              <a:extLst>
                <a:ext uri="{FF2B5EF4-FFF2-40B4-BE49-F238E27FC236}">
                  <a16:creationId xmlns:a16="http://schemas.microsoft.com/office/drawing/2014/main" id="{E4D399AF-9458-5FE4-BF05-8307D801693E}"/>
                </a:ext>
              </a:extLst>
            </p:cNvPr>
            <p:cNvSpPr/>
            <p:nvPr/>
          </p:nvSpPr>
          <p:spPr>
            <a:xfrm>
              <a:off x="5033517" y="3375405"/>
              <a:ext cx="823594" cy="1005205"/>
            </a:xfrm>
            <a:custGeom>
              <a:avLst/>
              <a:gdLst/>
              <a:ahLst/>
              <a:cxnLst/>
              <a:rect l="l" t="t" r="r" b="b"/>
              <a:pathLst>
                <a:path w="823595" h="1005204">
                  <a:moveTo>
                    <a:pt x="0" y="1004697"/>
                  </a:moveTo>
                  <a:lnTo>
                    <a:pt x="823340" y="1004697"/>
                  </a:lnTo>
                  <a:lnTo>
                    <a:pt x="823340" y="0"/>
                  </a:lnTo>
                  <a:lnTo>
                    <a:pt x="0" y="0"/>
                  </a:lnTo>
                  <a:lnTo>
                    <a:pt x="0" y="1004697"/>
                  </a:lnTo>
                  <a:close/>
                </a:path>
              </a:pathLst>
            </a:custGeom>
            <a:ln w="9525">
              <a:solidFill>
                <a:srgbClr val="8FAADC"/>
              </a:solidFill>
            </a:ln>
          </p:spPr>
          <p:txBody>
            <a:bodyPr wrap="square" lIns="0" tIns="0" rIns="0" bIns="0" rtlCol="0"/>
            <a:lstStyle/>
            <a:p>
              <a:endParaRPr/>
            </a:p>
          </p:txBody>
        </p:sp>
        <p:pic>
          <p:nvPicPr>
            <p:cNvPr id="35" name="object 18">
              <a:extLst>
                <a:ext uri="{FF2B5EF4-FFF2-40B4-BE49-F238E27FC236}">
                  <a16:creationId xmlns:a16="http://schemas.microsoft.com/office/drawing/2014/main" id="{6123C5D1-CAEB-23FE-F9D2-554917BC3302}"/>
                </a:ext>
              </a:extLst>
            </p:cNvPr>
            <p:cNvPicPr/>
            <p:nvPr/>
          </p:nvPicPr>
          <p:blipFill>
            <a:blip r:embed="rId10" cstate="print"/>
            <a:stretch>
              <a:fillRect/>
            </a:stretch>
          </p:blipFill>
          <p:spPr>
            <a:xfrm>
              <a:off x="4003547" y="4411979"/>
              <a:ext cx="836676" cy="972312"/>
            </a:xfrm>
            <a:prstGeom prst="rect">
              <a:avLst/>
            </a:prstGeom>
          </p:spPr>
        </p:pic>
        <p:sp>
          <p:nvSpPr>
            <p:cNvPr id="36" name="object 19">
              <a:extLst>
                <a:ext uri="{FF2B5EF4-FFF2-40B4-BE49-F238E27FC236}">
                  <a16:creationId xmlns:a16="http://schemas.microsoft.com/office/drawing/2014/main" id="{C0F743B9-F0E8-40F3-CAF0-DB7AEBD8AD11}"/>
                </a:ext>
              </a:extLst>
            </p:cNvPr>
            <p:cNvSpPr/>
            <p:nvPr/>
          </p:nvSpPr>
          <p:spPr>
            <a:xfrm>
              <a:off x="3998722" y="4407154"/>
              <a:ext cx="846455" cy="982344"/>
            </a:xfrm>
            <a:custGeom>
              <a:avLst/>
              <a:gdLst/>
              <a:ahLst/>
              <a:cxnLst/>
              <a:rect l="l" t="t" r="r" b="b"/>
              <a:pathLst>
                <a:path w="846454" h="982345">
                  <a:moveTo>
                    <a:pt x="0" y="981837"/>
                  </a:moveTo>
                  <a:lnTo>
                    <a:pt x="846201" y="981837"/>
                  </a:lnTo>
                  <a:lnTo>
                    <a:pt x="846201" y="0"/>
                  </a:lnTo>
                  <a:lnTo>
                    <a:pt x="0" y="0"/>
                  </a:lnTo>
                  <a:lnTo>
                    <a:pt x="0" y="981837"/>
                  </a:lnTo>
                  <a:close/>
                </a:path>
              </a:pathLst>
            </a:custGeom>
            <a:ln w="9525">
              <a:solidFill>
                <a:srgbClr val="8FAADC"/>
              </a:solidFill>
            </a:ln>
          </p:spPr>
          <p:txBody>
            <a:bodyPr wrap="square" lIns="0" tIns="0" rIns="0" bIns="0" rtlCol="0"/>
            <a:lstStyle/>
            <a:p>
              <a:endParaRPr/>
            </a:p>
          </p:txBody>
        </p:sp>
        <p:pic>
          <p:nvPicPr>
            <p:cNvPr id="37" name="object 20">
              <a:extLst>
                <a:ext uri="{FF2B5EF4-FFF2-40B4-BE49-F238E27FC236}">
                  <a16:creationId xmlns:a16="http://schemas.microsoft.com/office/drawing/2014/main" id="{A54E23C8-4AFC-6646-BD56-1D9FA2876504}"/>
                </a:ext>
              </a:extLst>
            </p:cNvPr>
            <p:cNvPicPr/>
            <p:nvPr/>
          </p:nvPicPr>
          <p:blipFill>
            <a:blip r:embed="rId11" cstate="print"/>
            <a:stretch>
              <a:fillRect/>
            </a:stretch>
          </p:blipFill>
          <p:spPr>
            <a:xfrm>
              <a:off x="5996940" y="4425695"/>
              <a:ext cx="813830" cy="966215"/>
            </a:xfrm>
            <a:prstGeom prst="rect">
              <a:avLst/>
            </a:prstGeom>
          </p:spPr>
        </p:pic>
        <p:sp>
          <p:nvSpPr>
            <p:cNvPr id="38" name="object 21">
              <a:extLst>
                <a:ext uri="{FF2B5EF4-FFF2-40B4-BE49-F238E27FC236}">
                  <a16:creationId xmlns:a16="http://schemas.microsoft.com/office/drawing/2014/main" id="{FB8813CC-E765-547F-7912-373059637AD4}"/>
                </a:ext>
              </a:extLst>
            </p:cNvPr>
            <p:cNvSpPr/>
            <p:nvPr/>
          </p:nvSpPr>
          <p:spPr>
            <a:xfrm>
              <a:off x="5992114" y="4420870"/>
              <a:ext cx="831215" cy="975994"/>
            </a:xfrm>
            <a:custGeom>
              <a:avLst/>
              <a:gdLst/>
              <a:ahLst/>
              <a:cxnLst/>
              <a:rect l="l" t="t" r="r" b="b"/>
              <a:pathLst>
                <a:path w="831215" h="975995">
                  <a:moveTo>
                    <a:pt x="0" y="975740"/>
                  </a:moveTo>
                  <a:lnTo>
                    <a:pt x="830961" y="975740"/>
                  </a:lnTo>
                  <a:lnTo>
                    <a:pt x="830961" y="0"/>
                  </a:lnTo>
                  <a:lnTo>
                    <a:pt x="0" y="0"/>
                  </a:lnTo>
                  <a:lnTo>
                    <a:pt x="0" y="975740"/>
                  </a:lnTo>
                  <a:close/>
                </a:path>
              </a:pathLst>
            </a:custGeom>
            <a:ln w="9525">
              <a:solidFill>
                <a:srgbClr val="8FAADC"/>
              </a:solidFill>
            </a:ln>
          </p:spPr>
          <p:txBody>
            <a:bodyPr wrap="square" lIns="0" tIns="0" rIns="0" bIns="0" rtlCol="0"/>
            <a:lstStyle/>
            <a:p>
              <a:endParaRPr/>
            </a:p>
          </p:txBody>
        </p:sp>
        <p:sp>
          <p:nvSpPr>
            <p:cNvPr id="39" name="object 22">
              <a:extLst>
                <a:ext uri="{FF2B5EF4-FFF2-40B4-BE49-F238E27FC236}">
                  <a16:creationId xmlns:a16="http://schemas.microsoft.com/office/drawing/2014/main" id="{99F8AAA1-3540-8631-F7C6-77ECC8258882}"/>
                </a:ext>
              </a:extLst>
            </p:cNvPr>
            <p:cNvSpPr/>
            <p:nvPr/>
          </p:nvSpPr>
          <p:spPr>
            <a:xfrm>
              <a:off x="10176128" y="4198492"/>
              <a:ext cx="273050" cy="404495"/>
            </a:xfrm>
            <a:custGeom>
              <a:avLst/>
              <a:gdLst/>
              <a:ahLst/>
              <a:cxnLst/>
              <a:rect l="l" t="t" r="r" b="b"/>
              <a:pathLst>
                <a:path w="273050" h="404495">
                  <a:moveTo>
                    <a:pt x="151511" y="0"/>
                  </a:moveTo>
                  <a:lnTo>
                    <a:pt x="0" y="403986"/>
                  </a:lnTo>
                  <a:lnTo>
                    <a:pt x="272923" y="69722"/>
                  </a:lnTo>
                  <a:lnTo>
                    <a:pt x="151511" y="0"/>
                  </a:lnTo>
                  <a:close/>
                </a:path>
              </a:pathLst>
            </a:custGeom>
            <a:solidFill>
              <a:srgbClr val="00AF50"/>
            </a:solidFill>
          </p:spPr>
          <p:txBody>
            <a:bodyPr wrap="square" lIns="0" tIns="0" rIns="0" bIns="0" rtlCol="0"/>
            <a:lstStyle/>
            <a:p>
              <a:endParaRPr/>
            </a:p>
          </p:txBody>
        </p:sp>
        <p:pic>
          <p:nvPicPr>
            <p:cNvPr id="40" name="object 23">
              <a:extLst>
                <a:ext uri="{FF2B5EF4-FFF2-40B4-BE49-F238E27FC236}">
                  <a16:creationId xmlns:a16="http://schemas.microsoft.com/office/drawing/2014/main" id="{62BC8FF6-FA05-FF47-43F3-4B2B9DD514F4}"/>
                </a:ext>
              </a:extLst>
            </p:cNvPr>
            <p:cNvPicPr/>
            <p:nvPr/>
          </p:nvPicPr>
          <p:blipFill>
            <a:blip r:embed="rId12" cstate="print"/>
            <a:stretch>
              <a:fillRect/>
            </a:stretch>
          </p:blipFill>
          <p:spPr>
            <a:xfrm>
              <a:off x="4040088" y="3406734"/>
              <a:ext cx="759306" cy="958001"/>
            </a:xfrm>
            <a:prstGeom prst="rect">
              <a:avLst/>
            </a:prstGeom>
          </p:spPr>
        </p:pic>
        <p:sp>
          <p:nvSpPr>
            <p:cNvPr id="41" name="object 24">
              <a:extLst>
                <a:ext uri="{FF2B5EF4-FFF2-40B4-BE49-F238E27FC236}">
                  <a16:creationId xmlns:a16="http://schemas.microsoft.com/office/drawing/2014/main" id="{44AEB5F1-5411-D302-A1B9-49C2020CD807}"/>
                </a:ext>
              </a:extLst>
            </p:cNvPr>
            <p:cNvSpPr/>
            <p:nvPr/>
          </p:nvSpPr>
          <p:spPr>
            <a:xfrm>
              <a:off x="4017009" y="3398266"/>
              <a:ext cx="794385" cy="971550"/>
            </a:xfrm>
            <a:custGeom>
              <a:avLst/>
              <a:gdLst/>
              <a:ahLst/>
              <a:cxnLst/>
              <a:rect l="l" t="t" r="r" b="b"/>
              <a:pathLst>
                <a:path w="794385" h="971550">
                  <a:moveTo>
                    <a:pt x="0" y="971168"/>
                  </a:moveTo>
                  <a:lnTo>
                    <a:pt x="794385" y="971168"/>
                  </a:lnTo>
                  <a:lnTo>
                    <a:pt x="794385" y="0"/>
                  </a:lnTo>
                  <a:lnTo>
                    <a:pt x="0" y="0"/>
                  </a:lnTo>
                  <a:lnTo>
                    <a:pt x="0" y="971168"/>
                  </a:lnTo>
                  <a:close/>
                </a:path>
              </a:pathLst>
            </a:custGeom>
            <a:ln w="9524">
              <a:solidFill>
                <a:srgbClr val="8FAADC"/>
              </a:solidFill>
            </a:ln>
          </p:spPr>
          <p:txBody>
            <a:bodyPr wrap="square" lIns="0" tIns="0" rIns="0" bIns="0" rtlCol="0"/>
            <a:lstStyle/>
            <a:p>
              <a:endParaRPr/>
            </a:p>
          </p:txBody>
        </p:sp>
        <p:sp>
          <p:nvSpPr>
            <p:cNvPr id="42" name="object 25">
              <a:extLst>
                <a:ext uri="{FF2B5EF4-FFF2-40B4-BE49-F238E27FC236}">
                  <a16:creationId xmlns:a16="http://schemas.microsoft.com/office/drawing/2014/main" id="{BF9723E1-EB4D-E78B-0D16-818C28E59E7C}"/>
                </a:ext>
              </a:extLst>
            </p:cNvPr>
            <p:cNvSpPr/>
            <p:nvPr/>
          </p:nvSpPr>
          <p:spPr>
            <a:xfrm>
              <a:off x="10760328" y="4236720"/>
              <a:ext cx="302895" cy="407670"/>
            </a:xfrm>
            <a:custGeom>
              <a:avLst/>
              <a:gdLst/>
              <a:ahLst/>
              <a:cxnLst/>
              <a:rect l="l" t="t" r="r" b="b"/>
              <a:pathLst>
                <a:path w="302895" h="407670">
                  <a:moveTo>
                    <a:pt x="99822" y="0"/>
                  </a:moveTo>
                  <a:lnTo>
                    <a:pt x="0" y="67563"/>
                  </a:lnTo>
                  <a:lnTo>
                    <a:pt x="302387" y="407161"/>
                  </a:lnTo>
                  <a:lnTo>
                    <a:pt x="99822" y="0"/>
                  </a:lnTo>
                  <a:close/>
                </a:path>
              </a:pathLst>
            </a:custGeom>
            <a:solidFill>
              <a:srgbClr val="00AF50"/>
            </a:solidFill>
          </p:spPr>
          <p:txBody>
            <a:bodyPr wrap="square" lIns="0" tIns="0" rIns="0" bIns="0" rtlCol="0"/>
            <a:lstStyle/>
            <a:p>
              <a:endParaRPr/>
            </a:p>
          </p:txBody>
        </p:sp>
        <p:sp>
          <p:nvSpPr>
            <p:cNvPr id="43" name="object 26">
              <a:extLst>
                <a:ext uri="{FF2B5EF4-FFF2-40B4-BE49-F238E27FC236}">
                  <a16:creationId xmlns:a16="http://schemas.microsoft.com/office/drawing/2014/main" id="{9710B1D0-6EA9-68AB-D0B1-C9E2ECD1F385}"/>
                </a:ext>
              </a:extLst>
            </p:cNvPr>
            <p:cNvSpPr/>
            <p:nvPr/>
          </p:nvSpPr>
          <p:spPr>
            <a:xfrm>
              <a:off x="9889998" y="3425190"/>
              <a:ext cx="1407160" cy="871855"/>
            </a:xfrm>
            <a:custGeom>
              <a:avLst/>
              <a:gdLst/>
              <a:ahLst/>
              <a:cxnLst/>
              <a:rect l="l" t="t" r="r" b="b"/>
              <a:pathLst>
                <a:path w="1407159" h="871854">
                  <a:moveTo>
                    <a:pt x="1261363" y="0"/>
                  </a:moveTo>
                  <a:lnTo>
                    <a:pt x="145287" y="0"/>
                  </a:lnTo>
                  <a:lnTo>
                    <a:pt x="99356" y="7404"/>
                  </a:lnTo>
                  <a:lnTo>
                    <a:pt x="59472" y="28025"/>
                  </a:lnTo>
                  <a:lnTo>
                    <a:pt x="28025" y="59472"/>
                  </a:lnTo>
                  <a:lnTo>
                    <a:pt x="7404" y="99356"/>
                  </a:lnTo>
                  <a:lnTo>
                    <a:pt x="0" y="145287"/>
                  </a:lnTo>
                  <a:lnTo>
                    <a:pt x="0" y="726440"/>
                  </a:lnTo>
                  <a:lnTo>
                    <a:pt x="7404" y="772371"/>
                  </a:lnTo>
                  <a:lnTo>
                    <a:pt x="28025" y="812255"/>
                  </a:lnTo>
                  <a:lnTo>
                    <a:pt x="59472" y="843702"/>
                  </a:lnTo>
                  <a:lnTo>
                    <a:pt x="99356" y="864323"/>
                  </a:lnTo>
                  <a:lnTo>
                    <a:pt x="145287" y="871728"/>
                  </a:lnTo>
                  <a:lnTo>
                    <a:pt x="1261363" y="871728"/>
                  </a:lnTo>
                  <a:lnTo>
                    <a:pt x="1307295" y="864323"/>
                  </a:lnTo>
                  <a:lnTo>
                    <a:pt x="1347179" y="843702"/>
                  </a:lnTo>
                  <a:lnTo>
                    <a:pt x="1378626" y="812255"/>
                  </a:lnTo>
                  <a:lnTo>
                    <a:pt x="1399247" y="772371"/>
                  </a:lnTo>
                  <a:lnTo>
                    <a:pt x="1406652" y="726440"/>
                  </a:lnTo>
                  <a:lnTo>
                    <a:pt x="1406652" y="145287"/>
                  </a:lnTo>
                  <a:lnTo>
                    <a:pt x="1399247" y="99356"/>
                  </a:lnTo>
                  <a:lnTo>
                    <a:pt x="1378626" y="59472"/>
                  </a:lnTo>
                  <a:lnTo>
                    <a:pt x="1347179" y="28025"/>
                  </a:lnTo>
                  <a:lnTo>
                    <a:pt x="1307295" y="7404"/>
                  </a:lnTo>
                  <a:lnTo>
                    <a:pt x="1261363" y="0"/>
                  </a:lnTo>
                  <a:close/>
                </a:path>
              </a:pathLst>
            </a:custGeom>
            <a:solidFill>
              <a:srgbClr val="FFFFFF"/>
            </a:solidFill>
          </p:spPr>
          <p:txBody>
            <a:bodyPr wrap="square" lIns="0" tIns="0" rIns="0" bIns="0" rtlCol="0"/>
            <a:lstStyle/>
            <a:p>
              <a:endParaRPr/>
            </a:p>
          </p:txBody>
        </p:sp>
        <p:sp>
          <p:nvSpPr>
            <p:cNvPr id="44" name="object 27">
              <a:extLst>
                <a:ext uri="{FF2B5EF4-FFF2-40B4-BE49-F238E27FC236}">
                  <a16:creationId xmlns:a16="http://schemas.microsoft.com/office/drawing/2014/main" id="{8F65BCAD-C932-4EC9-4349-F44C9A358312}"/>
                </a:ext>
              </a:extLst>
            </p:cNvPr>
            <p:cNvSpPr/>
            <p:nvPr/>
          </p:nvSpPr>
          <p:spPr>
            <a:xfrm>
              <a:off x="9889998" y="3425190"/>
              <a:ext cx="1407160" cy="871855"/>
            </a:xfrm>
            <a:custGeom>
              <a:avLst/>
              <a:gdLst/>
              <a:ahLst/>
              <a:cxnLst/>
              <a:rect l="l" t="t" r="r" b="b"/>
              <a:pathLst>
                <a:path w="1407159" h="871854">
                  <a:moveTo>
                    <a:pt x="0" y="145287"/>
                  </a:moveTo>
                  <a:lnTo>
                    <a:pt x="7404" y="99356"/>
                  </a:lnTo>
                  <a:lnTo>
                    <a:pt x="28025" y="59472"/>
                  </a:lnTo>
                  <a:lnTo>
                    <a:pt x="59472" y="28025"/>
                  </a:lnTo>
                  <a:lnTo>
                    <a:pt x="99356" y="7404"/>
                  </a:lnTo>
                  <a:lnTo>
                    <a:pt x="145287" y="0"/>
                  </a:lnTo>
                  <a:lnTo>
                    <a:pt x="234442" y="0"/>
                  </a:lnTo>
                  <a:lnTo>
                    <a:pt x="586104" y="0"/>
                  </a:lnTo>
                  <a:lnTo>
                    <a:pt x="1261363" y="0"/>
                  </a:lnTo>
                  <a:lnTo>
                    <a:pt x="1307295" y="7404"/>
                  </a:lnTo>
                  <a:lnTo>
                    <a:pt x="1347179" y="28025"/>
                  </a:lnTo>
                  <a:lnTo>
                    <a:pt x="1378626" y="59472"/>
                  </a:lnTo>
                  <a:lnTo>
                    <a:pt x="1399247" y="99356"/>
                  </a:lnTo>
                  <a:lnTo>
                    <a:pt x="1406652" y="145287"/>
                  </a:lnTo>
                  <a:lnTo>
                    <a:pt x="1406652" y="508508"/>
                  </a:lnTo>
                  <a:lnTo>
                    <a:pt x="1406652" y="726440"/>
                  </a:lnTo>
                  <a:lnTo>
                    <a:pt x="1399247" y="772371"/>
                  </a:lnTo>
                  <a:lnTo>
                    <a:pt x="1378626" y="812255"/>
                  </a:lnTo>
                  <a:lnTo>
                    <a:pt x="1347179" y="843702"/>
                  </a:lnTo>
                  <a:lnTo>
                    <a:pt x="1307295" y="864323"/>
                  </a:lnTo>
                  <a:lnTo>
                    <a:pt x="1261363" y="871728"/>
                  </a:lnTo>
                  <a:lnTo>
                    <a:pt x="586104" y="871728"/>
                  </a:lnTo>
                  <a:lnTo>
                    <a:pt x="234442" y="871728"/>
                  </a:lnTo>
                  <a:lnTo>
                    <a:pt x="145287" y="871728"/>
                  </a:lnTo>
                  <a:lnTo>
                    <a:pt x="99356" y="864323"/>
                  </a:lnTo>
                  <a:lnTo>
                    <a:pt x="59472" y="843702"/>
                  </a:lnTo>
                  <a:lnTo>
                    <a:pt x="28025" y="812255"/>
                  </a:lnTo>
                  <a:lnTo>
                    <a:pt x="7404" y="772371"/>
                  </a:lnTo>
                  <a:lnTo>
                    <a:pt x="0" y="726440"/>
                  </a:lnTo>
                  <a:lnTo>
                    <a:pt x="0" y="558038"/>
                  </a:lnTo>
                  <a:lnTo>
                    <a:pt x="0" y="508508"/>
                  </a:lnTo>
                  <a:lnTo>
                    <a:pt x="0" y="145287"/>
                  </a:lnTo>
                  <a:close/>
                </a:path>
              </a:pathLst>
            </a:custGeom>
            <a:ln w="28574">
              <a:solidFill>
                <a:srgbClr val="00AF50"/>
              </a:solidFill>
            </a:ln>
          </p:spPr>
          <p:txBody>
            <a:bodyPr wrap="square" lIns="0" tIns="0" rIns="0" bIns="0" rtlCol="0"/>
            <a:lstStyle/>
            <a:p>
              <a:endParaRPr/>
            </a:p>
          </p:txBody>
        </p:sp>
        <p:pic>
          <p:nvPicPr>
            <p:cNvPr id="45" name="object 28">
              <a:extLst>
                <a:ext uri="{FF2B5EF4-FFF2-40B4-BE49-F238E27FC236}">
                  <a16:creationId xmlns:a16="http://schemas.microsoft.com/office/drawing/2014/main" id="{7B225255-7BFA-9228-761F-D6FBDE95956E}"/>
                </a:ext>
              </a:extLst>
            </p:cNvPr>
            <p:cNvPicPr/>
            <p:nvPr/>
          </p:nvPicPr>
          <p:blipFill>
            <a:blip r:embed="rId13" cstate="print"/>
            <a:stretch>
              <a:fillRect/>
            </a:stretch>
          </p:blipFill>
          <p:spPr>
            <a:xfrm>
              <a:off x="7559039" y="3585972"/>
              <a:ext cx="2022180" cy="1359306"/>
            </a:xfrm>
            <a:prstGeom prst="rect">
              <a:avLst/>
            </a:prstGeom>
          </p:spPr>
        </p:pic>
        <p:sp>
          <p:nvSpPr>
            <p:cNvPr id="47" name="object 29">
              <a:extLst>
                <a:ext uri="{FF2B5EF4-FFF2-40B4-BE49-F238E27FC236}">
                  <a16:creationId xmlns:a16="http://schemas.microsoft.com/office/drawing/2014/main" id="{9CF11B16-BD36-8C63-7B37-F93787A0C7D8}"/>
                </a:ext>
              </a:extLst>
            </p:cNvPr>
            <p:cNvSpPr/>
            <p:nvPr/>
          </p:nvSpPr>
          <p:spPr>
            <a:xfrm>
              <a:off x="7554213" y="3581146"/>
              <a:ext cx="2064385" cy="1391920"/>
            </a:xfrm>
            <a:custGeom>
              <a:avLst/>
              <a:gdLst/>
              <a:ahLst/>
              <a:cxnLst/>
              <a:rect l="l" t="t" r="r" b="b"/>
              <a:pathLst>
                <a:path w="2064384" h="1391920">
                  <a:moveTo>
                    <a:pt x="0" y="1391792"/>
                  </a:moveTo>
                  <a:lnTo>
                    <a:pt x="2063877" y="1391792"/>
                  </a:lnTo>
                  <a:lnTo>
                    <a:pt x="2063877" y="0"/>
                  </a:lnTo>
                  <a:lnTo>
                    <a:pt x="0" y="0"/>
                  </a:lnTo>
                  <a:lnTo>
                    <a:pt x="0" y="1391792"/>
                  </a:lnTo>
                  <a:close/>
                </a:path>
              </a:pathLst>
            </a:custGeom>
            <a:ln w="9525">
              <a:solidFill>
                <a:srgbClr val="4471C4"/>
              </a:solidFill>
            </a:ln>
          </p:spPr>
          <p:txBody>
            <a:bodyPr wrap="square" lIns="0" tIns="0" rIns="0" bIns="0" rtlCol="0"/>
            <a:lstStyle/>
            <a:p>
              <a:endParaRPr/>
            </a:p>
          </p:txBody>
        </p:sp>
        <p:sp>
          <p:nvSpPr>
            <p:cNvPr id="48" name="object 30">
              <a:extLst>
                <a:ext uri="{FF2B5EF4-FFF2-40B4-BE49-F238E27FC236}">
                  <a16:creationId xmlns:a16="http://schemas.microsoft.com/office/drawing/2014/main" id="{D203E95F-FF9F-F2E1-F33B-92D71F88B803}"/>
                </a:ext>
              </a:extLst>
            </p:cNvPr>
            <p:cNvSpPr/>
            <p:nvPr/>
          </p:nvSpPr>
          <p:spPr>
            <a:xfrm>
              <a:off x="256793" y="2710434"/>
              <a:ext cx="3398520" cy="2784475"/>
            </a:xfrm>
            <a:custGeom>
              <a:avLst/>
              <a:gdLst/>
              <a:ahLst/>
              <a:cxnLst/>
              <a:rect l="l" t="t" r="r" b="b"/>
              <a:pathLst>
                <a:path w="3398520" h="2784475">
                  <a:moveTo>
                    <a:pt x="0" y="265811"/>
                  </a:moveTo>
                  <a:lnTo>
                    <a:pt x="4282" y="218028"/>
                  </a:lnTo>
                  <a:lnTo>
                    <a:pt x="16628" y="173057"/>
                  </a:lnTo>
                  <a:lnTo>
                    <a:pt x="36288" y="131647"/>
                  </a:lnTo>
                  <a:lnTo>
                    <a:pt x="62511" y="94548"/>
                  </a:lnTo>
                  <a:lnTo>
                    <a:pt x="94546" y="62512"/>
                  </a:lnTo>
                  <a:lnTo>
                    <a:pt x="131643" y="36289"/>
                  </a:lnTo>
                  <a:lnTo>
                    <a:pt x="173051" y="16628"/>
                  </a:lnTo>
                  <a:lnTo>
                    <a:pt x="218019" y="4282"/>
                  </a:lnTo>
                  <a:lnTo>
                    <a:pt x="265798" y="0"/>
                  </a:lnTo>
                  <a:lnTo>
                    <a:pt x="3132709" y="0"/>
                  </a:lnTo>
                  <a:lnTo>
                    <a:pt x="3180491" y="4282"/>
                  </a:lnTo>
                  <a:lnTo>
                    <a:pt x="3225462" y="16628"/>
                  </a:lnTo>
                  <a:lnTo>
                    <a:pt x="3266872" y="36289"/>
                  </a:lnTo>
                  <a:lnTo>
                    <a:pt x="3303971" y="62512"/>
                  </a:lnTo>
                  <a:lnTo>
                    <a:pt x="3336007" y="94548"/>
                  </a:lnTo>
                  <a:lnTo>
                    <a:pt x="3362230" y="131647"/>
                  </a:lnTo>
                  <a:lnTo>
                    <a:pt x="3381891" y="173057"/>
                  </a:lnTo>
                  <a:lnTo>
                    <a:pt x="3394237" y="218028"/>
                  </a:lnTo>
                  <a:lnTo>
                    <a:pt x="3398520" y="265811"/>
                  </a:lnTo>
                  <a:lnTo>
                    <a:pt x="3398520" y="2518536"/>
                  </a:lnTo>
                  <a:lnTo>
                    <a:pt x="3394237" y="2566319"/>
                  </a:lnTo>
                  <a:lnTo>
                    <a:pt x="3381891" y="2611290"/>
                  </a:lnTo>
                  <a:lnTo>
                    <a:pt x="3362230" y="2652700"/>
                  </a:lnTo>
                  <a:lnTo>
                    <a:pt x="3336007" y="2689799"/>
                  </a:lnTo>
                  <a:lnTo>
                    <a:pt x="3303971" y="2721835"/>
                  </a:lnTo>
                  <a:lnTo>
                    <a:pt x="3266872" y="2748058"/>
                  </a:lnTo>
                  <a:lnTo>
                    <a:pt x="3225462" y="2767719"/>
                  </a:lnTo>
                  <a:lnTo>
                    <a:pt x="3180491" y="2780065"/>
                  </a:lnTo>
                  <a:lnTo>
                    <a:pt x="3132709" y="2784347"/>
                  </a:lnTo>
                  <a:lnTo>
                    <a:pt x="265798" y="2784347"/>
                  </a:lnTo>
                  <a:lnTo>
                    <a:pt x="218019" y="2780065"/>
                  </a:lnTo>
                  <a:lnTo>
                    <a:pt x="173051" y="2767719"/>
                  </a:lnTo>
                  <a:lnTo>
                    <a:pt x="131643" y="2748058"/>
                  </a:lnTo>
                  <a:lnTo>
                    <a:pt x="94546" y="2721835"/>
                  </a:lnTo>
                  <a:lnTo>
                    <a:pt x="62511" y="2689799"/>
                  </a:lnTo>
                  <a:lnTo>
                    <a:pt x="36288" y="2652700"/>
                  </a:lnTo>
                  <a:lnTo>
                    <a:pt x="16628" y="2611290"/>
                  </a:lnTo>
                  <a:lnTo>
                    <a:pt x="4282" y="2566319"/>
                  </a:lnTo>
                  <a:lnTo>
                    <a:pt x="0" y="2518536"/>
                  </a:lnTo>
                  <a:lnTo>
                    <a:pt x="0" y="265811"/>
                  </a:lnTo>
                  <a:close/>
                </a:path>
              </a:pathLst>
            </a:custGeom>
            <a:ln w="28575">
              <a:solidFill>
                <a:srgbClr val="00AF50"/>
              </a:solidFill>
            </a:ln>
          </p:spPr>
          <p:txBody>
            <a:bodyPr wrap="square" lIns="0" tIns="0" rIns="0" bIns="0" rtlCol="0"/>
            <a:lstStyle/>
            <a:p>
              <a:endParaRPr/>
            </a:p>
          </p:txBody>
        </p:sp>
        <p:sp>
          <p:nvSpPr>
            <p:cNvPr id="49" name="object 31">
              <a:extLst>
                <a:ext uri="{FF2B5EF4-FFF2-40B4-BE49-F238E27FC236}">
                  <a16:creationId xmlns:a16="http://schemas.microsoft.com/office/drawing/2014/main" id="{05CC6B13-261A-0D64-9ECD-BBA189DE4816}"/>
                </a:ext>
              </a:extLst>
            </p:cNvPr>
            <p:cNvSpPr/>
            <p:nvPr/>
          </p:nvSpPr>
          <p:spPr>
            <a:xfrm>
              <a:off x="347471" y="2561844"/>
              <a:ext cx="3098800" cy="338455"/>
            </a:xfrm>
            <a:custGeom>
              <a:avLst/>
              <a:gdLst/>
              <a:ahLst/>
              <a:cxnLst/>
              <a:rect l="l" t="t" r="r" b="b"/>
              <a:pathLst>
                <a:path w="3098800" h="338455">
                  <a:moveTo>
                    <a:pt x="3098291" y="0"/>
                  </a:moveTo>
                  <a:lnTo>
                    <a:pt x="0" y="0"/>
                  </a:lnTo>
                  <a:lnTo>
                    <a:pt x="0" y="338327"/>
                  </a:lnTo>
                  <a:lnTo>
                    <a:pt x="3098291" y="338327"/>
                  </a:lnTo>
                  <a:lnTo>
                    <a:pt x="3098291" y="0"/>
                  </a:lnTo>
                  <a:close/>
                </a:path>
              </a:pathLst>
            </a:custGeom>
            <a:solidFill>
              <a:srgbClr val="FFFFFF"/>
            </a:solidFill>
          </p:spPr>
          <p:txBody>
            <a:bodyPr wrap="square" lIns="0" tIns="0" rIns="0" bIns="0" rtlCol="0"/>
            <a:lstStyle/>
            <a:p>
              <a:endParaRPr/>
            </a:p>
          </p:txBody>
        </p:sp>
      </p:grpSp>
      <p:sp>
        <p:nvSpPr>
          <p:cNvPr id="51" name="object 33">
            <a:extLst>
              <a:ext uri="{FF2B5EF4-FFF2-40B4-BE49-F238E27FC236}">
                <a16:creationId xmlns:a16="http://schemas.microsoft.com/office/drawing/2014/main" id="{A8C3E976-E91F-7870-C0E2-AFCBCCF6912D}"/>
              </a:ext>
            </a:extLst>
          </p:cNvPr>
          <p:cNvSpPr txBox="1"/>
          <p:nvPr/>
        </p:nvSpPr>
        <p:spPr>
          <a:xfrm>
            <a:off x="3380613" y="543560"/>
            <a:ext cx="5052060" cy="695960"/>
          </a:xfrm>
          <a:prstGeom prst="rect">
            <a:avLst/>
          </a:prstGeom>
        </p:spPr>
        <p:txBody>
          <a:bodyPr vert="horz" wrap="square" lIns="0" tIns="12065" rIns="0" bIns="0" rtlCol="0">
            <a:spAutoFit/>
          </a:bodyPr>
          <a:lstStyle/>
          <a:p>
            <a:pPr marL="710565" marR="5080" indent="-698500">
              <a:lnSpc>
                <a:spcPct val="100000"/>
              </a:lnSpc>
              <a:spcBef>
                <a:spcPts val="95"/>
              </a:spcBef>
            </a:pPr>
            <a:r>
              <a:rPr sz="2200" b="1" spc="-35" dirty="0">
                <a:solidFill>
                  <a:srgbClr val="FF0000"/>
                </a:solidFill>
                <a:latin typeface="游ゴシック"/>
                <a:cs typeface="游ゴシック"/>
              </a:rPr>
              <a:t>言語や文化の多様な外国人介護職員への安全衛生対策の「見える化」</a:t>
            </a:r>
            <a:endParaRPr sz="2200" dirty="0">
              <a:latin typeface="游ゴシック"/>
              <a:cs typeface="游ゴシック"/>
            </a:endParaRPr>
          </a:p>
        </p:txBody>
      </p:sp>
      <p:pic>
        <p:nvPicPr>
          <p:cNvPr id="52" name="object 34">
            <a:extLst>
              <a:ext uri="{FF2B5EF4-FFF2-40B4-BE49-F238E27FC236}">
                <a16:creationId xmlns:a16="http://schemas.microsoft.com/office/drawing/2014/main" id="{0EF90635-0657-F66D-DDBE-6A1DDCE118D6}"/>
              </a:ext>
            </a:extLst>
          </p:cNvPr>
          <p:cNvPicPr/>
          <p:nvPr/>
        </p:nvPicPr>
        <p:blipFill>
          <a:blip r:embed="rId14" cstate="print"/>
          <a:stretch>
            <a:fillRect/>
          </a:stretch>
        </p:blipFill>
        <p:spPr>
          <a:xfrm>
            <a:off x="204342" y="509078"/>
            <a:ext cx="2166813" cy="504294"/>
          </a:xfrm>
          <a:prstGeom prst="rect">
            <a:avLst/>
          </a:prstGeom>
        </p:spPr>
      </p:pic>
      <p:sp>
        <p:nvSpPr>
          <p:cNvPr id="53" name="object 35">
            <a:extLst>
              <a:ext uri="{FF2B5EF4-FFF2-40B4-BE49-F238E27FC236}">
                <a16:creationId xmlns:a16="http://schemas.microsoft.com/office/drawing/2014/main" id="{76FAB409-56AC-A090-7008-31FB1B6B3DFA}"/>
              </a:ext>
            </a:extLst>
          </p:cNvPr>
          <p:cNvSpPr txBox="1"/>
          <p:nvPr/>
        </p:nvSpPr>
        <p:spPr>
          <a:xfrm>
            <a:off x="362813" y="2579573"/>
            <a:ext cx="3065780" cy="269240"/>
          </a:xfrm>
          <a:prstGeom prst="rect">
            <a:avLst/>
          </a:prstGeom>
        </p:spPr>
        <p:txBody>
          <a:bodyPr vert="horz" wrap="square" lIns="0" tIns="12065" rIns="0" bIns="0" rtlCol="0">
            <a:spAutoFit/>
          </a:bodyPr>
          <a:lstStyle/>
          <a:p>
            <a:pPr marL="12700">
              <a:lnSpc>
                <a:spcPct val="100000"/>
              </a:lnSpc>
              <a:spcBef>
                <a:spcPts val="95"/>
              </a:spcBef>
            </a:pPr>
            <a:r>
              <a:rPr sz="1600" b="1" spc="-35" dirty="0">
                <a:latin typeface="游ゴシック"/>
                <a:cs typeface="游ゴシック"/>
              </a:rPr>
              <a:t>①安全衛生教育の様子やテキスト</a:t>
            </a:r>
            <a:endParaRPr sz="1600">
              <a:latin typeface="游ゴシック"/>
              <a:cs typeface="游ゴシック"/>
            </a:endParaRPr>
          </a:p>
        </p:txBody>
      </p:sp>
      <p:grpSp>
        <p:nvGrpSpPr>
          <p:cNvPr id="54" name="object 36">
            <a:extLst>
              <a:ext uri="{FF2B5EF4-FFF2-40B4-BE49-F238E27FC236}">
                <a16:creationId xmlns:a16="http://schemas.microsoft.com/office/drawing/2014/main" id="{2BE38484-1040-B46F-67CF-3570A03AA9D7}"/>
              </a:ext>
            </a:extLst>
          </p:cNvPr>
          <p:cNvGrpSpPr/>
          <p:nvPr/>
        </p:nvGrpSpPr>
        <p:grpSpPr>
          <a:xfrm>
            <a:off x="3726370" y="2599944"/>
            <a:ext cx="3623945" cy="2883535"/>
            <a:chOff x="3726370" y="2599944"/>
            <a:chExt cx="3623945" cy="2883535"/>
          </a:xfrm>
        </p:grpSpPr>
        <p:sp>
          <p:nvSpPr>
            <p:cNvPr id="55" name="object 37">
              <a:extLst>
                <a:ext uri="{FF2B5EF4-FFF2-40B4-BE49-F238E27FC236}">
                  <a16:creationId xmlns:a16="http://schemas.microsoft.com/office/drawing/2014/main" id="{D87674B5-39E8-8E0E-5EBD-A34B938B33AF}"/>
                </a:ext>
              </a:extLst>
            </p:cNvPr>
            <p:cNvSpPr/>
            <p:nvPr/>
          </p:nvSpPr>
          <p:spPr>
            <a:xfrm>
              <a:off x="3740658" y="2710434"/>
              <a:ext cx="3595370" cy="2758440"/>
            </a:xfrm>
            <a:custGeom>
              <a:avLst/>
              <a:gdLst/>
              <a:ahLst/>
              <a:cxnLst/>
              <a:rect l="l" t="t" r="r" b="b"/>
              <a:pathLst>
                <a:path w="3595370" h="2758440">
                  <a:moveTo>
                    <a:pt x="0" y="142366"/>
                  </a:moveTo>
                  <a:lnTo>
                    <a:pt x="7259" y="97373"/>
                  </a:lnTo>
                  <a:lnTo>
                    <a:pt x="27472" y="58292"/>
                  </a:lnTo>
                  <a:lnTo>
                    <a:pt x="58292" y="27472"/>
                  </a:lnTo>
                  <a:lnTo>
                    <a:pt x="97373" y="7259"/>
                  </a:lnTo>
                  <a:lnTo>
                    <a:pt x="142366" y="0"/>
                  </a:lnTo>
                  <a:lnTo>
                    <a:pt x="3452748" y="0"/>
                  </a:lnTo>
                  <a:lnTo>
                    <a:pt x="3497742" y="7259"/>
                  </a:lnTo>
                  <a:lnTo>
                    <a:pt x="3536823" y="27472"/>
                  </a:lnTo>
                  <a:lnTo>
                    <a:pt x="3567643" y="58292"/>
                  </a:lnTo>
                  <a:lnTo>
                    <a:pt x="3587856" y="97373"/>
                  </a:lnTo>
                  <a:lnTo>
                    <a:pt x="3595116" y="142366"/>
                  </a:lnTo>
                  <a:lnTo>
                    <a:pt x="3595116" y="2616072"/>
                  </a:lnTo>
                  <a:lnTo>
                    <a:pt x="3587856" y="2661066"/>
                  </a:lnTo>
                  <a:lnTo>
                    <a:pt x="3567643" y="2700147"/>
                  </a:lnTo>
                  <a:lnTo>
                    <a:pt x="3536823" y="2730967"/>
                  </a:lnTo>
                  <a:lnTo>
                    <a:pt x="3497742" y="2751180"/>
                  </a:lnTo>
                  <a:lnTo>
                    <a:pt x="3452748" y="2758440"/>
                  </a:lnTo>
                  <a:lnTo>
                    <a:pt x="142366" y="2758440"/>
                  </a:lnTo>
                  <a:lnTo>
                    <a:pt x="97373" y="2751180"/>
                  </a:lnTo>
                  <a:lnTo>
                    <a:pt x="58292" y="2730967"/>
                  </a:lnTo>
                  <a:lnTo>
                    <a:pt x="27472" y="2700147"/>
                  </a:lnTo>
                  <a:lnTo>
                    <a:pt x="7259" y="2661066"/>
                  </a:lnTo>
                  <a:lnTo>
                    <a:pt x="0" y="2616072"/>
                  </a:lnTo>
                  <a:lnTo>
                    <a:pt x="0" y="142366"/>
                  </a:lnTo>
                  <a:close/>
                </a:path>
              </a:pathLst>
            </a:custGeom>
            <a:ln w="28575">
              <a:solidFill>
                <a:srgbClr val="00AF50"/>
              </a:solidFill>
            </a:ln>
          </p:spPr>
          <p:txBody>
            <a:bodyPr wrap="square" lIns="0" tIns="0" rIns="0" bIns="0" rtlCol="0"/>
            <a:lstStyle/>
            <a:p>
              <a:endParaRPr/>
            </a:p>
          </p:txBody>
        </p:sp>
        <p:sp>
          <p:nvSpPr>
            <p:cNvPr id="56" name="object 38">
              <a:extLst>
                <a:ext uri="{FF2B5EF4-FFF2-40B4-BE49-F238E27FC236}">
                  <a16:creationId xmlns:a16="http://schemas.microsoft.com/office/drawing/2014/main" id="{9C06B399-A006-AD71-A31A-DAE5C311CD2E}"/>
                </a:ext>
              </a:extLst>
            </p:cNvPr>
            <p:cNvSpPr/>
            <p:nvPr/>
          </p:nvSpPr>
          <p:spPr>
            <a:xfrm>
              <a:off x="3799332" y="2599944"/>
              <a:ext cx="3327400" cy="340360"/>
            </a:xfrm>
            <a:custGeom>
              <a:avLst/>
              <a:gdLst/>
              <a:ahLst/>
              <a:cxnLst/>
              <a:rect l="l" t="t" r="r" b="b"/>
              <a:pathLst>
                <a:path w="3327400" h="340360">
                  <a:moveTo>
                    <a:pt x="3326891" y="0"/>
                  </a:moveTo>
                  <a:lnTo>
                    <a:pt x="0" y="0"/>
                  </a:lnTo>
                  <a:lnTo>
                    <a:pt x="0" y="339851"/>
                  </a:lnTo>
                  <a:lnTo>
                    <a:pt x="3326891" y="339851"/>
                  </a:lnTo>
                  <a:lnTo>
                    <a:pt x="3326891" y="0"/>
                  </a:lnTo>
                  <a:close/>
                </a:path>
              </a:pathLst>
            </a:custGeom>
            <a:solidFill>
              <a:srgbClr val="FFFFFF"/>
            </a:solidFill>
          </p:spPr>
          <p:txBody>
            <a:bodyPr wrap="square" lIns="0" tIns="0" rIns="0" bIns="0" rtlCol="0"/>
            <a:lstStyle/>
            <a:p>
              <a:endParaRPr/>
            </a:p>
          </p:txBody>
        </p:sp>
      </p:grpSp>
      <p:sp>
        <p:nvSpPr>
          <p:cNvPr id="57" name="object 39">
            <a:extLst>
              <a:ext uri="{FF2B5EF4-FFF2-40B4-BE49-F238E27FC236}">
                <a16:creationId xmlns:a16="http://schemas.microsoft.com/office/drawing/2014/main" id="{D971B024-6ABB-3FE4-D954-C1FBB22ECC45}"/>
              </a:ext>
            </a:extLst>
          </p:cNvPr>
          <p:cNvSpPr txBox="1"/>
          <p:nvPr/>
        </p:nvSpPr>
        <p:spPr>
          <a:xfrm>
            <a:off x="4031360" y="2618993"/>
            <a:ext cx="286321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游ゴシック"/>
                <a:cs typeface="游ゴシック"/>
              </a:rPr>
              <a:t>②ピクトグラムを用いた張り紙</a:t>
            </a:r>
            <a:endParaRPr sz="1600">
              <a:latin typeface="游ゴシック"/>
              <a:cs typeface="游ゴシック"/>
            </a:endParaRPr>
          </a:p>
        </p:txBody>
      </p:sp>
      <p:grpSp>
        <p:nvGrpSpPr>
          <p:cNvPr id="58" name="object 40">
            <a:extLst>
              <a:ext uri="{FF2B5EF4-FFF2-40B4-BE49-F238E27FC236}">
                <a16:creationId xmlns:a16="http://schemas.microsoft.com/office/drawing/2014/main" id="{644C863C-0068-433F-0CFB-79D79F25877F}"/>
              </a:ext>
            </a:extLst>
          </p:cNvPr>
          <p:cNvGrpSpPr/>
          <p:nvPr/>
        </p:nvGrpSpPr>
        <p:grpSpPr>
          <a:xfrm>
            <a:off x="7426642" y="2613660"/>
            <a:ext cx="4432935" cy="2869565"/>
            <a:chOff x="7426642" y="2613660"/>
            <a:chExt cx="4432935" cy="2869565"/>
          </a:xfrm>
        </p:grpSpPr>
        <p:sp>
          <p:nvSpPr>
            <p:cNvPr id="59" name="object 41">
              <a:extLst>
                <a:ext uri="{FF2B5EF4-FFF2-40B4-BE49-F238E27FC236}">
                  <a16:creationId xmlns:a16="http://schemas.microsoft.com/office/drawing/2014/main" id="{1B2AF58C-92D1-322B-08CD-85F353AFC76A}"/>
                </a:ext>
              </a:extLst>
            </p:cNvPr>
            <p:cNvSpPr/>
            <p:nvPr/>
          </p:nvSpPr>
          <p:spPr>
            <a:xfrm>
              <a:off x="7440930" y="2707386"/>
              <a:ext cx="4404360" cy="2761615"/>
            </a:xfrm>
            <a:custGeom>
              <a:avLst/>
              <a:gdLst/>
              <a:ahLst/>
              <a:cxnLst/>
              <a:rect l="l" t="t" r="r" b="b"/>
              <a:pathLst>
                <a:path w="4404359" h="2761615">
                  <a:moveTo>
                    <a:pt x="0" y="162305"/>
                  </a:moveTo>
                  <a:lnTo>
                    <a:pt x="5796" y="119150"/>
                  </a:lnTo>
                  <a:lnTo>
                    <a:pt x="22154" y="80376"/>
                  </a:lnTo>
                  <a:lnTo>
                    <a:pt x="47529" y="47529"/>
                  </a:lnTo>
                  <a:lnTo>
                    <a:pt x="80376" y="22154"/>
                  </a:lnTo>
                  <a:lnTo>
                    <a:pt x="119150" y="5796"/>
                  </a:lnTo>
                  <a:lnTo>
                    <a:pt x="162305" y="0"/>
                  </a:lnTo>
                  <a:lnTo>
                    <a:pt x="4242054" y="0"/>
                  </a:lnTo>
                  <a:lnTo>
                    <a:pt x="4285209" y="5796"/>
                  </a:lnTo>
                  <a:lnTo>
                    <a:pt x="4323983" y="22154"/>
                  </a:lnTo>
                  <a:lnTo>
                    <a:pt x="4356830" y="47529"/>
                  </a:lnTo>
                  <a:lnTo>
                    <a:pt x="4382205" y="80376"/>
                  </a:lnTo>
                  <a:lnTo>
                    <a:pt x="4398563" y="119150"/>
                  </a:lnTo>
                  <a:lnTo>
                    <a:pt x="4404360" y="162305"/>
                  </a:lnTo>
                  <a:lnTo>
                    <a:pt x="4404360" y="2599182"/>
                  </a:lnTo>
                  <a:lnTo>
                    <a:pt x="4398563" y="2642337"/>
                  </a:lnTo>
                  <a:lnTo>
                    <a:pt x="4382205" y="2681111"/>
                  </a:lnTo>
                  <a:lnTo>
                    <a:pt x="4356830" y="2713958"/>
                  </a:lnTo>
                  <a:lnTo>
                    <a:pt x="4323983" y="2739333"/>
                  </a:lnTo>
                  <a:lnTo>
                    <a:pt x="4285209" y="2755691"/>
                  </a:lnTo>
                  <a:lnTo>
                    <a:pt x="4242054" y="2761488"/>
                  </a:lnTo>
                  <a:lnTo>
                    <a:pt x="162305" y="2761488"/>
                  </a:lnTo>
                  <a:lnTo>
                    <a:pt x="119150" y="2755691"/>
                  </a:lnTo>
                  <a:lnTo>
                    <a:pt x="80376" y="2739333"/>
                  </a:lnTo>
                  <a:lnTo>
                    <a:pt x="47529" y="2713958"/>
                  </a:lnTo>
                  <a:lnTo>
                    <a:pt x="22154" y="2681111"/>
                  </a:lnTo>
                  <a:lnTo>
                    <a:pt x="5796" y="2642337"/>
                  </a:lnTo>
                  <a:lnTo>
                    <a:pt x="0" y="2599182"/>
                  </a:lnTo>
                  <a:lnTo>
                    <a:pt x="0" y="162305"/>
                  </a:lnTo>
                  <a:close/>
                </a:path>
              </a:pathLst>
            </a:custGeom>
            <a:ln w="28575">
              <a:solidFill>
                <a:srgbClr val="00AF50"/>
              </a:solidFill>
            </a:ln>
          </p:spPr>
          <p:txBody>
            <a:bodyPr wrap="square" lIns="0" tIns="0" rIns="0" bIns="0" rtlCol="0"/>
            <a:lstStyle/>
            <a:p>
              <a:endParaRPr/>
            </a:p>
          </p:txBody>
        </p:sp>
        <p:sp>
          <p:nvSpPr>
            <p:cNvPr id="60" name="object 42">
              <a:extLst>
                <a:ext uri="{FF2B5EF4-FFF2-40B4-BE49-F238E27FC236}">
                  <a16:creationId xmlns:a16="http://schemas.microsoft.com/office/drawing/2014/main" id="{9BA2AAA3-4274-900D-FFD6-5F0F53923F2D}"/>
                </a:ext>
              </a:extLst>
            </p:cNvPr>
            <p:cNvSpPr/>
            <p:nvPr/>
          </p:nvSpPr>
          <p:spPr>
            <a:xfrm>
              <a:off x="7661148" y="2613660"/>
              <a:ext cx="3290570" cy="338455"/>
            </a:xfrm>
            <a:custGeom>
              <a:avLst/>
              <a:gdLst/>
              <a:ahLst/>
              <a:cxnLst/>
              <a:rect l="l" t="t" r="r" b="b"/>
              <a:pathLst>
                <a:path w="3290570" h="338455">
                  <a:moveTo>
                    <a:pt x="3290315" y="0"/>
                  </a:moveTo>
                  <a:lnTo>
                    <a:pt x="0" y="0"/>
                  </a:lnTo>
                  <a:lnTo>
                    <a:pt x="0" y="338327"/>
                  </a:lnTo>
                  <a:lnTo>
                    <a:pt x="3290315" y="338327"/>
                  </a:lnTo>
                  <a:lnTo>
                    <a:pt x="3290315" y="0"/>
                  </a:lnTo>
                  <a:close/>
                </a:path>
              </a:pathLst>
            </a:custGeom>
            <a:solidFill>
              <a:srgbClr val="FFFFFF"/>
            </a:solidFill>
          </p:spPr>
          <p:txBody>
            <a:bodyPr wrap="square" lIns="0" tIns="0" rIns="0" bIns="0" rtlCol="0"/>
            <a:lstStyle/>
            <a:p>
              <a:endParaRPr/>
            </a:p>
          </p:txBody>
        </p:sp>
      </p:grpSp>
      <p:sp>
        <p:nvSpPr>
          <p:cNvPr id="61" name="object 43">
            <a:extLst>
              <a:ext uri="{FF2B5EF4-FFF2-40B4-BE49-F238E27FC236}">
                <a16:creationId xmlns:a16="http://schemas.microsoft.com/office/drawing/2014/main" id="{1A2E64E6-FF99-F29F-6280-2E226969823C}"/>
              </a:ext>
            </a:extLst>
          </p:cNvPr>
          <p:cNvSpPr txBox="1"/>
          <p:nvPr/>
        </p:nvSpPr>
        <p:spPr>
          <a:xfrm>
            <a:off x="7977378" y="2632074"/>
            <a:ext cx="2660650"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游ゴシック"/>
                <a:cs typeface="游ゴシック"/>
              </a:rPr>
              <a:t>③意識付け用の貼り紙や名札</a:t>
            </a:r>
            <a:endParaRPr sz="1600" dirty="0">
              <a:latin typeface="游ゴシック"/>
              <a:cs typeface="游ゴシック"/>
            </a:endParaRPr>
          </a:p>
        </p:txBody>
      </p:sp>
      <p:sp>
        <p:nvSpPr>
          <p:cNvPr id="62" name="object 44">
            <a:extLst>
              <a:ext uri="{FF2B5EF4-FFF2-40B4-BE49-F238E27FC236}">
                <a16:creationId xmlns:a16="http://schemas.microsoft.com/office/drawing/2014/main" id="{2AE04678-8F94-9FC3-C652-F8330FDAFE17}"/>
              </a:ext>
            </a:extLst>
          </p:cNvPr>
          <p:cNvSpPr txBox="1"/>
          <p:nvPr/>
        </p:nvSpPr>
        <p:spPr>
          <a:xfrm>
            <a:off x="415239" y="2937510"/>
            <a:ext cx="2696845" cy="239395"/>
          </a:xfrm>
          <a:prstGeom prst="rect">
            <a:avLst/>
          </a:prstGeom>
        </p:spPr>
        <p:txBody>
          <a:bodyPr vert="horz" wrap="square" lIns="0" tIns="13335" rIns="0" bIns="0" rtlCol="0">
            <a:spAutoFit/>
          </a:bodyPr>
          <a:lstStyle/>
          <a:p>
            <a:pPr marL="12700">
              <a:lnSpc>
                <a:spcPct val="100000"/>
              </a:lnSpc>
              <a:spcBef>
                <a:spcPts val="105"/>
              </a:spcBef>
            </a:pPr>
            <a:r>
              <a:rPr sz="1400" spc="-15" dirty="0">
                <a:latin typeface="游ゴシック"/>
                <a:cs typeface="游ゴシック"/>
              </a:rPr>
              <a:t>外国人職員への母国語を使用した</a:t>
            </a:r>
            <a:endParaRPr sz="1400">
              <a:latin typeface="游ゴシック"/>
              <a:cs typeface="游ゴシック"/>
            </a:endParaRPr>
          </a:p>
        </p:txBody>
      </p:sp>
      <p:sp>
        <p:nvSpPr>
          <p:cNvPr id="63" name="object 45">
            <a:extLst>
              <a:ext uri="{FF2B5EF4-FFF2-40B4-BE49-F238E27FC236}">
                <a16:creationId xmlns:a16="http://schemas.microsoft.com/office/drawing/2014/main" id="{8736FD6B-B190-65C3-2714-1B45BEF48F7B}"/>
              </a:ext>
            </a:extLst>
          </p:cNvPr>
          <p:cNvSpPr txBox="1"/>
          <p:nvPr/>
        </p:nvSpPr>
        <p:spPr>
          <a:xfrm>
            <a:off x="948639" y="3150870"/>
            <a:ext cx="163068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游ゴシック"/>
                <a:cs typeface="游ゴシック"/>
              </a:rPr>
              <a:t>安全衛生の意識付け</a:t>
            </a:r>
            <a:endParaRPr sz="1400">
              <a:latin typeface="游ゴシック"/>
              <a:cs typeface="游ゴシック"/>
            </a:endParaRPr>
          </a:p>
        </p:txBody>
      </p:sp>
      <p:sp>
        <p:nvSpPr>
          <p:cNvPr id="64" name="object 46">
            <a:extLst>
              <a:ext uri="{FF2B5EF4-FFF2-40B4-BE49-F238E27FC236}">
                <a16:creationId xmlns:a16="http://schemas.microsoft.com/office/drawing/2014/main" id="{FE5EEAB7-0EB8-B991-B019-E6CD6676B209}"/>
              </a:ext>
            </a:extLst>
          </p:cNvPr>
          <p:cNvSpPr txBox="1"/>
          <p:nvPr/>
        </p:nvSpPr>
        <p:spPr>
          <a:xfrm>
            <a:off x="3880484" y="2916427"/>
            <a:ext cx="3230245" cy="452755"/>
          </a:xfrm>
          <a:prstGeom prst="rect">
            <a:avLst/>
          </a:prstGeom>
        </p:spPr>
        <p:txBody>
          <a:bodyPr vert="horz" wrap="square" lIns="0" tIns="13335" rIns="0" bIns="0" rtlCol="0">
            <a:spAutoFit/>
          </a:bodyPr>
          <a:lstStyle/>
          <a:p>
            <a:pPr algn="ctr">
              <a:lnSpc>
                <a:spcPct val="100000"/>
              </a:lnSpc>
              <a:spcBef>
                <a:spcPts val="105"/>
              </a:spcBef>
            </a:pPr>
            <a:r>
              <a:rPr sz="1400" spc="-20" dirty="0">
                <a:latin typeface="游ゴシック"/>
                <a:cs typeface="游ゴシック"/>
              </a:rPr>
              <a:t>母国語を使用してより理解できるように</a:t>
            </a:r>
            <a:endParaRPr sz="1400">
              <a:latin typeface="游ゴシック"/>
              <a:cs typeface="游ゴシック"/>
            </a:endParaRPr>
          </a:p>
          <a:p>
            <a:pPr marL="635" algn="ctr">
              <a:lnSpc>
                <a:spcPct val="100000"/>
              </a:lnSpc>
            </a:pPr>
            <a:r>
              <a:rPr sz="1400" spc="-10" dirty="0">
                <a:latin typeface="游ゴシック"/>
                <a:cs typeface="游ゴシック"/>
              </a:rPr>
              <a:t>「見える化」をした</a:t>
            </a:r>
            <a:endParaRPr sz="1400">
              <a:latin typeface="游ゴシック"/>
              <a:cs typeface="游ゴシック"/>
            </a:endParaRPr>
          </a:p>
        </p:txBody>
      </p:sp>
      <p:sp>
        <p:nvSpPr>
          <p:cNvPr id="65" name="object 47">
            <a:extLst>
              <a:ext uri="{FF2B5EF4-FFF2-40B4-BE49-F238E27FC236}">
                <a16:creationId xmlns:a16="http://schemas.microsoft.com/office/drawing/2014/main" id="{44DB4829-450B-290F-62C5-453408D01E0C}"/>
              </a:ext>
            </a:extLst>
          </p:cNvPr>
          <p:cNvSpPr txBox="1"/>
          <p:nvPr/>
        </p:nvSpPr>
        <p:spPr>
          <a:xfrm>
            <a:off x="7769732" y="2888995"/>
            <a:ext cx="3587115" cy="453390"/>
          </a:xfrm>
          <a:prstGeom prst="rect">
            <a:avLst/>
          </a:prstGeom>
        </p:spPr>
        <p:txBody>
          <a:bodyPr vert="horz" wrap="square" lIns="0" tIns="13335" rIns="0" bIns="0" rtlCol="0">
            <a:spAutoFit/>
          </a:bodyPr>
          <a:lstStyle/>
          <a:p>
            <a:pPr marL="12700" marR="5080" indent="208279">
              <a:lnSpc>
                <a:spcPct val="100000"/>
              </a:lnSpc>
              <a:spcBef>
                <a:spcPts val="105"/>
              </a:spcBef>
            </a:pPr>
            <a:r>
              <a:rPr sz="1400" dirty="0">
                <a:latin typeface="游ゴシック"/>
                <a:cs typeface="游ゴシック"/>
              </a:rPr>
              <a:t>「</a:t>
            </a:r>
            <a:r>
              <a:rPr sz="1400" spc="-10" dirty="0">
                <a:latin typeface="游ゴシック"/>
                <a:cs typeface="游ゴシック"/>
              </a:rPr>
              <a:t>A</a:t>
            </a:r>
            <a:r>
              <a:rPr sz="1400" spc="-15" dirty="0">
                <a:latin typeface="游ゴシック"/>
                <a:cs typeface="游ゴシック"/>
              </a:rPr>
              <a:t>ない声かけ運動」により職員同士の</a:t>
            </a:r>
            <a:r>
              <a:rPr sz="1400" spc="500" dirty="0">
                <a:latin typeface="游ゴシック"/>
                <a:cs typeface="游ゴシック"/>
              </a:rPr>
              <a:t> </a:t>
            </a:r>
            <a:r>
              <a:rPr sz="1400" spc="-20" dirty="0">
                <a:latin typeface="游ゴシック"/>
                <a:cs typeface="游ゴシック"/>
              </a:rPr>
              <a:t>コミュニケーションの向上につながっている</a:t>
            </a:r>
            <a:endParaRPr sz="1400" dirty="0">
              <a:latin typeface="游ゴシック"/>
              <a:cs typeface="游ゴシック"/>
            </a:endParaRPr>
          </a:p>
        </p:txBody>
      </p:sp>
      <p:sp>
        <p:nvSpPr>
          <p:cNvPr id="66" name="object 48">
            <a:extLst>
              <a:ext uri="{FF2B5EF4-FFF2-40B4-BE49-F238E27FC236}">
                <a16:creationId xmlns:a16="http://schemas.microsoft.com/office/drawing/2014/main" id="{CC4D68E5-7C2F-A4B3-27C7-F5679A0EB8ED}"/>
              </a:ext>
            </a:extLst>
          </p:cNvPr>
          <p:cNvSpPr/>
          <p:nvPr/>
        </p:nvSpPr>
        <p:spPr>
          <a:xfrm>
            <a:off x="9377171" y="208788"/>
            <a:ext cx="2674620" cy="1083945"/>
          </a:xfrm>
          <a:custGeom>
            <a:avLst/>
            <a:gdLst/>
            <a:ahLst/>
            <a:cxnLst/>
            <a:rect l="l" t="t" r="r" b="b"/>
            <a:pathLst>
              <a:path w="2674620" h="1083945">
                <a:moveTo>
                  <a:pt x="2494026" y="0"/>
                </a:moveTo>
                <a:lnTo>
                  <a:pt x="180594" y="0"/>
                </a:lnTo>
                <a:lnTo>
                  <a:pt x="132600" y="6454"/>
                </a:lnTo>
                <a:lnTo>
                  <a:pt x="89464" y="24666"/>
                </a:lnTo>
                <a:lnTo>
                  <a:pt x="52911" y="52911"/>
                </a:lnTo>
                <a:lnTo>
                  <a:pt x="24666" y="89464"/>
                </a:lnTo>
                <a:lnTo>
                  <a:pt x="6454" y="132600"/>
                </a:lnTo>
                <a:lnTo>
                  <a:pt x="0" y="180593"/>
                </a:lnTo>
                <a:lnTo>
                  <a:pt x="0" y="902969"/>
                </a:lnTo>
                <a:lnTo>
                  <a:pt x="6454" y="950963"/>
                </a:lnTo>
                <a:lnTo>
                  <a:pt x="24666" y="994099"/>
                </a:lnTo>
                <a:lnTo>
                  <a:pt x="52911" y="1030652"/>
                </a:lnTo>
                <a:lnTo>
                  <a:pt x="89464" y="1058897"/>
                </a:lnTo>
                <a:lnTo>
                  <a:pt x="132600" y="1077109"/>
                </a:lnTo>
                <a:lnTo>
                  <a:pt x="180594" y="1083563"/>
                </a:lnTo>
                <a:lnTo>
                  <a:pt x="2494026" y="1083563"/>
                </a:lnTo>
                <a:lnTo>
                  <a:pt x="2542019" y="1077109"/>
                </a:lnTo>
                <a:lnTo>
                  <a:pt x="2585155" y="1058897"/>
                </a:lnTo>
                <a:lnTo>
                  <a:pt x="2621708" y="1030652"/>
                </a:lnTo>
                <a:lnTo>
                  <a:pt x="2649953" y="994099"/>
                </a:lnTo>
                <a:lnTo>
                  <a:pt x="2668165" y="950963"/>
                </a:lnTo>
                <a:lnTo>
                  <a:pt x="2674620" y="902969"/>
                </a:lnTo>
                <a:lnTo>
                  <a:pt x="2674620" y="180593"/>
                </a:lnTo>
                <a:lnTo>
                  <a:pt x="2668165" y="132600"/>
                </a:lnTo>
                <a:lnTo>
                  <a:pt x="2649953" y="89464"/>
                </a:lnTo>
                <a:lnTo>
                  <a:pt x="2621708" y="52911"/>
                </a:lnTo>
                <a:lnTo>
                  <a:pt x="2585155" y="24666"/>
                </a:lnTo>
                <a:lnTo>
                  <a:pt x="2542019" y="6454"/>
                </a:lnTo>
                <a:lnTo>
                  <a:pt x="2494026" y="0"/>
                </a:lnTo>
                <a:close/>
              </a:path>
            </a:pathLst>
          </a:custGeom>
          <a:solidFill>
            <a:srgbClr val="D9D9D9"/>
          </a:solidFill>
        </p:spPr>
        <p:txBody>
          <a:bodyPr wrap="square" lIns="0" tIns="0" rIns="0" bIns="0" rtlCol="0"/>
          <a:lstStyle/>
          <a:p>
            <a:endParaRPr/>
          </a:p>
        </p:txBody>
      </p:sp>
      <p:sp>
        <p:nvSpPr>
          <p:cNvPr id="67" name="object 49">
            <a:extLst>
              <a:ext uri="{FF2B5EF4-FFF2-40B4-BE49-F238E27FC236}">
                <a16:creationId xmlns:a16="http://schemas.microsoft.com/office/drawing/2014/main" id="{298D4B84-8D29-8084-1ACF-BF037EF7F9C4}"/>
              </a:ext>
            </a:extLst>
          </p:cNvPr>
          <p:cNvSpPr txBox="1"/>
          <p:nvPr/>
        </p:nvSpPr>
        <p:spPr>
          <a:xfrm>
            <a:off x="9457435" y="320166"/>
            <a:ext cx="2571115" cy="880110"/>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游ゴシック"/>
                <a:cs typeface="游ゴシック"/>
              </a:rPr>
              <a:t>事業所名：社会福祉法人 蓬愛会</a:t>
            </a:r>
            <a:r>
              <a:rPr sz="1400" spc="-5" dirty="0">
                <a:latin typeface="游ゴシック"/>
                <a:cs typeface="游ゴシック"/>
              </a:rPr>
              <a:t>業界・業種：医療・福祉</a:t>
            </a:r>
            <a:endParaRPr sz="1400">
              <a:latin typeface="游ゴシック"/>
              <a:cs typeface="游ゴシック"/>
            </a:endParaRPr>
          </a:p>
          <a:p>
            <a:pPr marL="12700" marR="588645">
              <a:lnSpc>
                <a:spcPct val="100000"/>
              </a:lnSpc>
              <a:spcBef>
                <a:spcPts val="5"/>
              </a:spcBef>
            </a:pPr>
            <a:r>
              <a:rPr sz="1400" spc="-5" dirty="0">
                <a:latin typeface="游ゴシック"/>
                <a:cs typeface="游ゴシック"/>
              </a:rPr>
              <a:t>授業員規模：約４８０名</a:t>
            </a:r>
            <a:r>
              <a:rPr sz="1400" spc="-10" dirty="0">
                <a:latin typeface="游ゴシック"/>
                <a:cs typeface="游ゴシック"/>
              </a:rPr>
              <a:t>地域：関東/栃木県</a:t>
            </a:r>
            <a:endParaRPr sz="1400">
              <a:latin typeface="游ゴシック"/>
              <a:cs typeface="游ゴシック"/>
            </a:endParaRPr>
          </a:p>
        </p:txBody>
      </p:sp>
      <p:sp>
        <p:nvSpPr>
          <p:cNvPr id="68" name="object 50">
            <a:extLst>
              <a:ext uri="{FF2B5EF4-FFF2-40B4-BE49-F238E27FC236}">
                <a16:creationId xmlns:a16="http://schemas.microsoft.com/office/drawing/2014/main" id="{706F4AFA-DA2B-6055-34AD-7F23C77CF9FF}"/>
              </a:ext>
            </a:extLst>
          </p:cNvPr>
          <p:cNvSpPr txBox="1"/>
          <p:nvPr/>
        </p:nvSpPr>
        <p:spPr>
          <a:xfrm>
            <a:off x="234695" y="1094324"/>
            <a:ext cx="2327275" cy="338455"/>
          </a:xfrm>
          <a:prstGeom prst="rect">
            <a:avLst/>
          </a:prstGeom>
          <a:solidFill>
            <a:srgbClr val="BEBEBE"/>
          </a:solidFill>
        </p:spPr>
        <p:txBody>
          <a:bodyPr vert="horz" wrap="square" lIns="0" tIns="30480" rIns="0" bIns="0" rtlCol="0">
            <a:spAutoFit/>
          </a:bodyPr>
          <a:lstStyle/>
          <a:p>
            <a:pPr marL="148590">
              <a:lnSpc>
                <a:spcPct val="100000"/>
              </a:lnSpc>
              <a:spcBef>
                <a:spcPts val="240"/>
              </a:spcBef>
            </a:pPr>
            <a:r>
              <a:rPr sz="1600" b="1" spc="-25" dirty="0">
                <a:solidFill>
                  <a:srgbClr val="FFFFFF"/>
                </a:solidFill>
                <a:latin typeface="游ゴシック"/>
                <a:cs typeface="游ゴシック"/>
              </a:rPr>
              <a:t>背景（課題・ニーズ</a:t>
            </a:r>
            <a:r>
              <a:rPr sz="1600" b="1" spc="-50" dirty="0">
                <a:solidFill>
                  <a:srgbClr val="FFFFFF"/>
                </a:solidFill>
                <a:latin typeface="游ゴシック"/>
                <a:cs typeface="游ゴシック"/>
              </a:rPr>
              <a:t>）</a:t>
            </a:r>
            <a:endParaRPr sz="1600" dirty="0">
              <a:latin typeface="游ゴシック"/>
              <a:cs typeface="游ゴシック"/>
            </a:endParaRPr>
          </a:p>
        </p:txBody>
      </p:sp>
      <p:sp>
        <p:nvSpPr>
          <p:cNvPr id="69" name="object 51">
            <a:extLst>
              <a:ext uri="{FF2B5EF4-FFF2-40B4-BE49-F238E27FC236}">
                <a16:creationId xmlns:a16="http://schemas.microsoft.com/office/drawing/2014/main" id="{642DCF68-A49F-22C0-82B8-4AA2808D9589}"/>
              </a:ext>
            </a:extLst>
          </p:cNvPr>
          <p:cNvSpPr txBox="1"/>
          <p:nvPr/>
        </p:nvSpPr>
        <p:spPr>
          <a:xfrm>
            <a:off x="203454" y="2157095"/>
            <a:ext cx="3118485" cy="338455"/>
          </a:xfrm>
          <a:prstGeom prst="rect">
            <a:avLst/>
          </a:prstGeom>
          <a:solidFill>
            <a:srgbClr val="BEBEBE"/>
          </a:solidFill>
        </p:spPr>
        <p:txBody>
          <a:bodyPr vert="horz" wrap="square" lIns="0" tIns="29845" rIns="0" bIns="0" rtlCol="0">
            <a:spAutoFit/>
          </a:bodyPr>
          <a:lstStyle/>
          <a:p>
            <a:pPr marL="240665">
              <a:lnSpc>
                <a:spcPct val="100000"/>
              </a:lnSpc>
              <a:spcBef>
                <a:spcPts val="235"/>
              </a:spcBef>
            </a:pPr>
            <a:r>
              <a:rPr sz="1600" b="1" spc="-30" dirty="0">
                <a:solidFill>
                  <a:srgbClr val="FFFFFF"/>
                </a:solidFill>
                <a:latin typeface="游ゴシック"/>
                <a:cs typeface="游ゴシック"/>
              </a:rPr>
              <a:t>取り組んだプロジェクト内容</a:t>
            </a:r>
            <a:endParaRPr sz="1600">
              <a:latin typeface="游ゴシック"/>
              <a:cs typeface="游ゴシック"/>
            </a:endParaRPr>
          </a:p>
        </p:txBody>
      </p:sp>
      <p:grpSp>
        <p:nvGrpSpPr>
          <p:cNvPr id="70" name="object 52">
            <a:extLst>
              <a:ext uri="{FF2B5EF4-FFF2-40B4-BE49-F238E27FC236}">
                <a16:creationId xmlns:a16="http://schemas.microsoft.com/office/drawing/2014/main" id="{34C3E9F6-5FD9-84EB-5439-AAE377399420}"/>
              </a:ext>
            </a:extLst>
          </p:cNvPr>
          <p:cNvGrpSpPr/>
          <p:nvPr/>
        </p:nvGrpSpPr>
        <p:grpSpPr>
          <a:xfrm>
            <a:off x="189166" y="2481262"/>
            <a:ext cx="11762105" cy="3145155"/>
            <a:chOff x="189166" y="2481262"/>
            <a:chExt cx="11762105" cy="3145155"/>
          </a:xfrm>
        </p:grpSpPr>
        <p:sp>
          <p:nvSpPr>
            <p:cNvPr id="71" name="object 53">
              <a:extLst>
                <a:ext uri="{FF2B5EF4-FFF2-40B4-BE49-F238E27FC236}">
                  <a16:creationId xmlns:a16="http://schemas.microsoft.com/office/drawing/2014/main" id="{7DB27DC7-1854-0F0C-35DA-DDCF8BF892D5}"/>
                </a:ext>
              </a:extLst>
            </p:cNvPr>
            <p:cNvSpPr/>
            <p:nvPr/>
          </p:nvSpPr>
          <p:spPr>
            <a:xfrm>
              <a:off x="203454" y="2495550"/>
              <a:ext cx="11733530" cy="3116580"/>
            </a:xfrm>
            <a:custGeom>
              <a:avLst/>
              <a:gdLst/>
              <a:ahLst/>
              <a:cxnLst/>
              <a:rect l="l" t="t" r="r" b="b"/>
              <a:pathLst>
                <a:path w="11733530" h="3116579">
                  <a:moveTo>
                    <a:pt x="0" y="3116580"/>
                  </a:moveTo>
                  <a:lnTo>
                    <a:pt x="11733276" y="3116580"/>
                  </a:lnTo>
                  <a:lnTo>
                    <a:pt x="11733276" y="0"/>
                  </a:lnTo>
                  <a:lnTo>
                    <a:pt x="0" y="0"/>
                  </a:lnTo>
                  <a:lnTo>
                    <a:pt x="0" y="3116580"/>
                  </a:lnTo>
                  <a:close/>
                </a:path>
              </a:pathLst>
            </a:custGeom>
            <a:ln w="28574">
              <a:solidFill>
                <a:srgbClr val="D9D9D9"/>
              </a:solidFill>
            </a:ln>
          </p:spPr>
          <p:txBody>
            <a:bodyPr wrap="square" lIns="0" tIns="0" rIns="0" bIns="0" rtlCol="0"/>
            <a:lstStyle/>
            <a:p>
              <a:endParaRPr/>
            </a:p>
          </p:txBody>
        </p:sp>
        <p:pic>
          <p:nvPicPr>
            <p:cNvPr id="72" name="object 54">
              <a:extLst>
                <a:ext uri="{FF2B5EF4-FFF2-40B4-BE49-F238E27FC236}">
                  <a16:creationId xmlns:a16="http://schemas.microsoft.com/office/drawing/2014/main" id="{F648D208-8386-472E-FE3B-3FCFB293CACB}"/>
                </a:ext>
              </a:extLst>
            </p:cNvPr>
            <p:cNvPicPr/>
            <p:nvPr/>
          </p:nvPicPr>
          <p:blipFill>
            <a:blip r:embed="rId15" cstate="print"/>
            <a:stretch>
              <a:fillRect/>
            </a:stretch>
          </p:blipFill>
          <p:spPr>
            <a:xfrm>
              <a:off x="9968484" y="3508247"/>
              <a:ext cx="1249679" cy="708659"/>
            </a:xfrm>
            <a:prstGeom prst="rect">
              <a:avLst/>
            </a:prstGeom>
          </p:spPr>
        </p:pic>
        <p:sp>
          <p:nvSpPr>
            <p:cNvPr id="73" name="object 55">
              <a:extLst>
                <a:ext uri="{FF2B5EF4-FFF2-40B4-BE49-F238E27FC236}">
                  <a16:creationId xmlns:a16="http://schemas.microsoft.com/office/drawing/2014/main" id="{1F7EF654-3D8E-8339-1874-981365E6A2FE}"/>
                </a:ext>
              </a:extLst>
            </p:cNvPr>
            <p:cNvSpPr/>
            <p:nvPr/>
          </p:nvSpPr>
          <p:spPr>
            <a:xfrm>
              <a:off x="10456163" y="4012691"/>
              <a:ext cx="683260" cy="142240"/>
            </a:xfrm>
            <a:custGeom>
              <a:avLst/>
              <a:gdLst/>
              <a:ahLst/>
              <a:cxnLst/>
              <a:rect l="l" t="t" r="r" b="b"/>
              <a:pathLst>
                <a:path w="683259" h="142239">
                  <a:moveTo>
                    <a:pt x="659129" y="0"/>
                  </a:moveTo>
                  <a:lnTo>
                    <a:pt x="23621" y="0"/>
                  </a:lnTo>
                  <a:lnTo>
                    <a:pt x="14412" y="1851"/>
                  </a:lnTo>
                  <a:lnTo>
                    <a:pt x="6905" y="6905"/>
                  </a:lnTo>
                  <a:lnTo>
                    <a:pt x="1851" y="14412"/>
                  </a:lnTo>
                  <a:lnTo>
                    <a:pt x="0" y="23621"/>
                  </a:lnTo>
                  <a:lnTo>
                    <a:pt x="0" y="118109"/>
                  </a:lnTo>
                  <a:lnTo>
                    <a:pt x="1851" y="127319"/>
                  </a:lnTo>
                  <a:lnTo>
                    <a:pt x="6905" y="134826"/>
                  </a:lnTo>
                  <a:lnTo>
                    <a:pt x="14412" y="139880"/>
                  </a:lnTo>
                  <a:lnTo>
                    <a:pt x="23621" y="141731"/>
                  </a:lnTo>
                  <a:lnTo>
                    <a:pt x="659129" y="141731"/>
                  </a:lnTo>
                  <a:lnTo>
                    <a:pt x="668339" y="139880"/>
                  </a:lnTo>
                  <a:lnTo>
                    <a:pt x="675846" y="134826"/>
                  </a:lnTo>
                  <a:lnTo>
                    <a:pt x="680900" y="127319"/>
                  </a:lnTo>
                  <a:lnTo>
                    <a:pt x="682751" y="118109"/>
                  </a:lnTo>
                  <a:lnTo>
                    <a:pt x="682751" y="23621"/>
                  </a:lnTo>
                  <a:lnTo>
                    <a:pt x="680900" y="14412"/>
                  </a:lnTo>
                  <a:lnTo>
                    <a:pt x="675846" y="6905"/>
                  </a:lnTo>
                  <a:lnTo>
                    <a:pt x="668339" y="1851"/>
                  </a:lnTo>
                  <a:lnTo>
                    <a:pt x="659129" y="0"/>
                  </a:lnTo>
                  <a:close/>
                </a:path>
              </a:pathLst>
            </a:custGeom>
            <a:solidFill>
              <a:srgbClr val="FFFFFF"/>
            </a:solidFill>
          </p:spPr>
          <p:txBody>
            <a:bodyPr wrap="square" lIns="0" tIns="0" rIns="0" bIns="0" rtlCol="0"/>
            <a:lstStyle/>
            <a:p>
              <a:endParaRPr/>
            </a:p>
          </p:txBody>
        </p:sp>
      </p:grpSp>
      <p:sp>
        <p:nvSpPr>
          <p:cNvPr id="74" name="object 56">
            <a:extLst>
              <a:ext uri="{FF2B5EF4-FFF2-40B4-BE49-F238E27FC236}">
                <a16:creationId xmlns:a16="http://schemas.microsoft.com/office/drawing/2014/main" id="{9F79C6C8-0F0F-251D-0BCF-5645F6EBDDCC}"/>
              </a:ext>
            </a:extLst>
          </p:cNvPr>
          <p:cNvSpPr txBox="1"/>
          <p:nvPr/>
        </p:nvSpPr>
        <p:spPr>
          <a:xfrm>
            <a:off x="10486390" y="3975557"/>
            <a:ext cx="624840" cy="194310"/>
          </a:xfrm>
          <a:prstGeom prst="rect">
            <a:avLst/>
          </a:prstGeom>
        </p:spPr>
        <p:txBody>
          <a:bodyPr vert="horz" wrap="square" lIns="0" tIns="13335" rIns="0" bIns="0" rtlCol="0">
            <a:spAutoFit/>
          </a:bodyPr>
          <a:lstStyle/>
          <a:p>
            <a:pPr marL="12700">
              <a:lnSpc>
                <a:spcPct val="100000"/>
              </a:lnSpc>
              <a:spcBef>
                <a:spcPts val="105"/>
              </a:spcBef>
            </a:pPr>
            <a:r>
              <a:rPr sz="1100" b="1" dirty="0">
                <a:latin typeface="游ゴシック"/>
                <a:cs typeface="游ゴシック"/>
              </a:rPr>
              <a:t>○○</a:t>
            </a:r>
            <a:r>
              <a:rPr sz="1100" b="1" spc="-25" dirty="0">
                <a:latin typeface="游ゴシック"/>
                <a:cs typeface="游ゴシック"/>
              </a:rPr>
              <a:t> ○○</a:t>
            </a:r>
            <a:endParaRPr sz="1100">
              <a:latin typeface="游ゴシック"/>
              <a:cs typeface="游ゴシック"/>
            </a:endParaRPr>
          </a:p>
        </p:txBody>
      </p:sp>
      <p:sp>
        <p:nvSpPr>
          <p:cNvPr id="75" name="object 57">
            <a:extLst>
              <a:ext uri="{FF2B5EF4-FFF2-40B4-BE49-F238E27FC236}">
                <a16:creationId xmlns:a16="http://schemas.microsoft.com/office/drawing/2014/main" id="{EDBEC872-57C5-2D97-C1E9-29BD50BB9B77}"/>
              </a:ext>
            </a:extLst>
          </p:cNvPr>
          <p:cNvSpPr txBox="1"/>
          <p:nvPr/>
        </p:nvSpPr>
        <p:spPr>
          <a:xfrm>
            <a:off x="256031" y="5693664"/>
            <a:ext cx="2284730" cy="338455"/>
          </a:xfrm>
          <a:prstGeom prst="rect">
            <a:avLst/>
          </a:prstGeom>
          <a:solidFill>
            <a:srgbClr val="BEBEBE"/>
          </a:solidFill>
        </p:spPr>
        <p:txBody>
          <a:bodyPr vert="horz" wrap="square" lIns="0" tIns="30480" rIns="0" bIns="0" rtlCol="0">
            <a:spAutoFit/>
          </a:bodyPr>
          <a:lstStyle/>
          <a:p>
            <a:pPr marL="331470">
              <a:lnSpc>
                <a:spcPct val="100000"/>
              </a:lnSpc>
              <a:spcBef>
                <a:spcPts val="240"/>
              </a:spcBef>
            </a:pPr>
            <a:r>
              <a:rPr sz="1600" b="1" spc="-30" dirty="0">
                <a:solidFill>
                  <a:srgbClr val="FFFFFF"/>
                </a:solidFill>
                <a:latin typeface="游ゴシック"/>
                <a:cs typeface="游ゴシック"/>
              </a:rPr>
              <a:t>やってみての効果</a:t>
            </a:r>
            <a:endParaRPr sz="1600">
              <a:latin typeface="游ゴシック"/>
              <a:cs typeface="游ゴシック"/>
            </a:endParaRPr>
          </a:p>
        </p:txBody>
      </p:sp>
      <p:sp>
        <p:nvSpPr>
          <p:cNvPr id="76" name="object 58">
            <a:extLst>
              <a:ext uri="{FF2B5EF4-FFF2-40B4-BE49-F238E27FC236}">
                <a16:creationId xmlns:a16="http://schemas.microsoft.com/office/drawing/2014/main" id="{D70705DD-3407-9639-0638-C745399D1E5D}"/>
              </a:ext>
            </a:extLst>
          </p:cNvPr>
          <p:cNvSpPr/>
          <p:nvPr/>
        </p:nvSpPr>
        <p:spPr>
          <a:xfrm>
            <a:off x="130302" y="6032753"/>
            <a:ext cx="7307580" cy="737870"/>
          </a:xfrm>
          <a:custGeom>
            <a:avLst/>
            <a:gdLst/>
            <a:ahLst/>
            <a:cxnLst/>
            <a:rect l="l" t="t" r="r" b="b"/>
            <a:pathLst>
              <a:path w="7307580" h="737870">
                <a:moveTo>
                  <a:pt x="0" y="737616"/>
                </a:moveTo>
                <a:lnTo>
                  <a:pt x="7307580" y="737616"/>
                </a:lnTo>
                <a:lnTo>
                  <a:pt x="7307580" y="0"/>
                </a:lnTo>
                <a:lnTo>
                  <a:pt x="0" y="0"/>
                </a:lnTo>
                <a:lnTo>
                  <a:pt x="0" y="737616"/>
                </a:lnTo>
                <a:close/>
              </a:path>
            </a:pathLst>
          </a:custGeom>
          <a:ln w="28575">
            <a:solidFill>
              <a:srgbClr val="D9D9D9"/>
            </a:solidFill>
          </a:ln>
        </p:spPr>
        <p:txBody>
          <a:bodyPr wrap="square" lIns="0" tIns="0" rIns="0" bIns="0" rtlCol="0"/>
          <a:lstStyle/>
          <a:p>
            <a:endParaRPr/>
          </a:p>
        </p:txBody>
      </p:sp>
      <p:sp>
        <p:nvSpPr>
          <p:cNvPr id="77" name="object 59">
            <a:extLst>
              <a:ext uri="{FF2B5EF4-FFF2-40B4-BE49-F238E27FC236}">
                <a16:creationId xmlns:a16="http://schemas.microsoft.com/office/drawing/2014/main" id="{197D22A2-992E-5D42-E4EC-7EBDDA0BCEAC}"/>
              </a:ext>
            </a:extLst>
          </p:cNvPr>
          <p:cNvSpPr txBox="1"/>
          <p:nvPr/>
        </p:nvSpPr>
        <p:spPr>
          <a:xfrm>
            <a:off x="208889" y="6050686"/>
            <a:ext cx="7141845" cy="452755"/>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游ゴシック"/>
                <a:cs typeface="游ゴシック"/>
              </a:rPr>
              <a:t>漫画による基礎研修、自国の言語入りピクトグラムにより興味関心が高まり、「</a:t>
            </a:r>
            <a:r>
              <a:rPr sz="1400" spc="-10" dirty="0">
                <a:latin typeface="游ゴシック"/>
                <a:cs typeface="游ゴシック"/>
              </a:rPr>
              <a:t>A</a:t>
            </a:r>
            <a:r>
              <a:rPr sz="1400" spc="-25" dirty="0">
                <a:latin typeface="游ゴシック"/>
                <a:cs typeface="游ゴシック"/>
              </a:rPr>
              <a:t>ない声</a:t>
            </a:r>
            <a:r>
              <a:rPr sz="1400" spc="-20" dirty="0">
                <a:latin typeface="游ゴシック"/>
                <a:cs typeface="游ゴシック"/>
              </a:rPr>
              <a:t>かけ運動」を職員同士が声をかけあうことで、さらに安全衛生への意識が浸透してきてい</a:t>
            </a:r>
            <a:endParaRPr sz="1400">
              <a:latin typeface="游ゴシック"/>
              <a:cs typeface="游ゴシック"/>
            </a:endParaRPr>
          </a:p>
        </p:txBody>
      </p:sp>
      <p:sp>
        <p:nvSpPr>
          <p:cNvPr id="78" name="object 60">
            <a:extLst>
              <a:ext uri="{FF2B5EF4-FFF2-40B4-BE49-F238E27FC236}">
                <a16:creationId xmlns:a16="http://schemas.microsoft.com/office/drawing/2014/main" id="{111AAEBA-15EA-A04C-F62F-24C3D12473EF}"/>
              </a:ext>
            </a:extLst>
          </p:cNvPr>
          <p:cNvSpPr txBox="1"/>
          <p:nvPr/>
        </p:nvSpPr>
        <p:spPr>
          <a:xfrm>
            <a:off x="208889" y="6477406"/>
            <a:ext cx="7313295"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游ゴシック"/>
                <a:cs typeface="游ゴシック"/>
              </a:rPr>
              <a:t>る。対策を「見える化」することで、現在、外国人介護職員の「ゼロ災」を継続している。</a:t>
            </a:r>
            <a:endParaRPr sz="1400">
              <a:latin typeface="游ゴシック"/>
              <a:cs typeface="游ゴシック"/>
            </a:endParaRPr>
          </a:p>
        </p:txBody>
      </p:sp>
      <p:sp>
        <p:nvSpPr>
          <p:cNvPr id="79" name="object 61">
            <a:extLst>
              <a:ext uri="{FF2B5EF4-FFF2-40B4-BE49-F238E27FC236}">
                <a16:creationId xmlns:a16="http://schemas.microsoft.com/office/drawing/2014/main" id="{F8898929-7F1D-BCE4-FDB7-1127439C0DE9}"/>
              </a:ext>
            </a:extLst>
          </p:cNvPr>
          <p:cNvSpPr txBox="1"/>
          <p:nvPr/>
        </p:nvSpPr>
        <p:spPr>
          <a:xfrm>
            <a:off x="7783068" y="5682996"/>
            <a:ext cx="1859280" cy="338455"/>
          </a:xfrm>
          <a:prstGeom prst="rect">
            <a:avLst/>
          </a:prstGeom>
          <a:solidFill>
            <a:srgbClr val="BEBEBE"/>
          </a:solidFill>
        </p:spPr>
        <p:txBody>
          <a:bodyPr vert="horz" wrap="square" lIns="0" tIns="31115" rIns="0" bIns="0" rtlCol="0">
            <a:spAutoFit/>
          </a:bodyPr>
          <a:lstStyle/>
          <a:p>
            <a:pPr marL="119380">
              <a:lnSpc>
                <a:spcPct val="100000"/>
              </a:lnSpc>
              <a:spcBef>
                <a:spcPts val="245"/>
              </a:spcBef>
            </a:pPr>
            <a:r>
              <a:rPr sz="1600" b="1" spc="-30" dirty="0">
                <a:solidFill>
                  <a:srgbClr val="FFFFFF"/>
                </a:solidFill>
                <a:latin typeface="游ゴシック"/>
                <a:cs typeface="游ゴシック"/>
              </a:rPr>
              <a:t>今後の目標や展望</a:t>
            </a:r>
            <a:endParaRPr sz="1600">
              <a:latin typeface="游ゴシック"/>
              <a:cs typeface="游ゴシック"/>
            </a:endParaRPr>
          </a:p>
        </p:txBody>
      </p:sp>
      <p:sp>
        <p:nvSpPr>
          <p:cNvPr id="80" name="object 62">
            <a:extLst>
              <a:ext uri="{FF2B5EF4-FFF2-40B4-BE49-F238E27FC236}">
                <a16:creationId xmlns:a16="http://schemas.microsoft.com/office/drawing/2014/main" id="{24E44843-FA02-07DF-C581-DC1E4A48EC0A}"/>
              </a:ext>
            </a:extLst>
          </p:cNvPr>
          <p:cNvSpPr txBox="1"/>
          <p:nvPr/>
        </p:nvSpPr>
        <p:spPr>
          <a:xfrm>
            <a:off x="7783830" y="6049517"/>
            <a:ext cx="4095115" cy="739140"/>
          </a:xfrm>
          <a:prstGeom prst="rect">
            <a:avLst/>
          </a:prstGeom>
          <a:ln w="28575">
            <a:solidFill>
              <a:srgbClr val="D9D9D9"/>
            </a:solidFill>
          </a:ln>
        </p:spPr>
        <p:txBody>
          <a:bodyPr vert="horz" wrap="square" lIns="0" tIns="32384" rIns="0" bIns="0" rtlCol="0">
            <a:spAutoFit/>
          </a:bodyPr>
          <a:lstStyle/>
          <a:p>
            <a:pPr marL="90805" marR="82550" algn="just">
              <a:lnSpc>
                <a:spcPct val="100000"/>
              </a:lnSpc>
              <a:spcBef>
                <a:spcPts val="254"/>
              </a:spcBef>
            </a:pPr>
            <a:r>
              <a:rPr sz="1400" spc="-20" dirty="0">
                <a:latin typeface="游ゴシック"/>
                <a:cs typeface="游ゴシック"/>
              </a:rPr>
              <a:t>危機管理に対する意識は文化や慣習の違いによって差異がある為、この基本の取り組みを繰り返し継続することで「ゼロ災」活動を推進していく。</a:t>
            </a:r>
            <a:endParaRPr sz="1400">
              <a:latin typeface="游ゴシック"/>
              <a:cs typeface="游ゴシック"/>
            </a:endParaRPr>
          </a:p>
        </p:txBody>
      </p:sp>
      <p:sp>
        <p:nvSpPr>
          <p:cNvPr id="81" name="object 63">
            <a:extLst>
              <a:ext uri="{FF2B5EF4-FFF2-40B4-BE49-F238E27FC236}">
                <a16:creationId xmlns:a16="http://schemas.microsoft.com/office/drawing/2014/main" id="{C6D1AD6B-64E0-EBA4-50FA-5C6E363B0E0A}"/>
              </a:ext>
            </a:extLst>
          </p:cNvPr>
          <p:cNvSpPr/>
          <p:nvPr/>
        </p:nvSpPr>
        <p:spPr>
          <a:xfrm>
            <a:off x="3503676" y="5693664"/>
            <a:ext cx="4232275" cy="883919"/>
          </a:xfrm>
          <a:custGeom>
            <a:avLst/>
            <a:gdLst/>
            <a:ahLst/>
            <a:cxnLst/>
            <a:rect l="l" t="t" r="r" b="b"/>
            <a:pathLst>
              <a:path w="4232275" h="883920">
                <a:moveTo>
                  <a:pt x="470916" y="0"/>
                </a:moveTo>
                <a:lnTo>
                  <a:pt x="0" y="0"/>
                </a:lnTo>
                <a:lnTo>
                  <a:pt x="235458" y="289560"/>
                </a:lnTo>
                <a:lnTo>
                  <a:pt x="470916" y="0"/>
                </a:lnTo>
                <a:close/>
              </a:path>
              <a:path w="4232275" h="883920">
                <a:moveTo>
                  <a:pt x="4232148" y="692658"/>
                </a:moveTo>
                <a:lnTo>
                  <a:pt x="3980688" y="501396"/>
                </a:lnTo>
                <a:lnTo>
                  <a:pt x="3980688" y="883920"/>
                </a:lnTo>
                <a:lnTo>
                  <a:pt x="4232148" y="692658"/>
                </a:lnTo>
                <a:close/>
              </a:path>
            </a:pathLst>
          </a:custGeom>
          <a:solidFill>
            <a:srgbClr val="BEBEBE"/>
          </a:solidFill>
        </p:spPr>
        <p:txBody>
          <a:bodyPr wrap="square" lIns="0" tIns="0" rIns="0" bIns="0" rtlCol="0"/>
          <a:lstStyle/>
          <a:p>
            <a:endParaRPr/>
          </a:p>
        </p:txBody>
      </p:sp>
      <p:sp>
        <p:nvSpPr>
          <p:cNvPr id="84" name="object 32">
            <a:extLst>
              <a:ext uri="{FF2B5EF4-FFF2-40B4-BE49-F238E27FC236}">
                <a16:creationId xmlns:a16="http://schemas.microsoft.com/office/drawing/2014/main" id="{127E775A-39C7-C627-0F4A-5D3A9F6F1CB7}"/>
              </a:ext>
            </a:extLst>
          </p:cNvPr>
          <p:cNvSpPr txBox="1">
            <a:spLocks noGrp="1"/>
          </p:cNvSpPr>
          <p:nvPr>
            <p:ph type="title"/>
          </p:nvPr>
        </p:nvSpPr>
        <p:spPr>
          <a:xfrm>
            <a:off x="1959484" y="183511"/>
            <a:ext cx="8273033" cy="382156"/>
          </a:xfrm>
          <a:prstGeom prst="rect">
            <a:avLst/>
          </a:prstGeom>
        </p:spPr>
        <p:txBody>
          <a:bodyPr vert="horz" wrap="square" lIns="0" tIns="12700" rIns="0" bIns="0" rtlCol="0">
            <a:spAutoFit/>
          </a:bodyPr>
          <a:lstStyle/>
          <a:p>
            <a:pPr marL="12700" algn="ctr">
              <a:lnSpc>
                <a:spcPct val="100000"/>
              </a:lnSpc>
              <a:spcBef>
                <a:spcPts val="100"/>
              </a:spcBef>
            </a:pPr>
            <a:r>
              <a:rPr sz="2400" b="1" spc="-10" dirty="0">
                <a:latin typeface="+mn-ea"/>
                <a:ea typeface="+mn-ea"/>
              </a:rPr>
              <a:t>安 全 な 介 護 の 職 場 づ く り</a:t>
            </a:r>
          </a:p>
        </p:txBody>
      </p:sp>
    </p:spTree>
    <p:extLst>
      <p:ext uri="{BB962C8B-B14F-4D97-AF65-F5344CB8AC3E}">
        <p14:creationId xmlns:p14="http://schemas.microsoft.com/office/powerpoint/2010/main" val="39833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41AA0E4-A414-B32F-BACB-9704B938D034}"/>
              </a:ext>
            </a:extLst>
          </p:cNvPr>
          <p:cNvSpPr/>
          <p:nvPr/>
        </p:nvSpPr>
        <p:spPr>
          <a:xfrm>
            <a:off x="340468" y="7399467"/>
            <a:ext cx="4993531" cy="987672"/>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8"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 name="正方形/長方形 1">
            <a:extLst>
              <a:ext uri="{FF2B5EF4-FFF2-40B4-BE49-F238E27FC236}">
                <a16:creationId xmlns:a16="http://schemas.microsoft.com/office/drawing/2014/main" id="{13C48A15-5265-F619-123E-D6BA880F1E06}"/>
              </a:ext>
            </a:extLst>
          </p:cNvPr>
          <p:cNvSpPr/>
          <p:nvPr/>
        </p:nvSpPr>
        <p:spPr>
          <a:xfrm>
            <a:off x="340468" y="1891672"/>
            <a:ext cx="11628064" cy="1013277"/>
          </a:xfrm>
          <a:prstGeom prst="rect">
            <a:avLst/>
          </a:prstGeom>
          <a:noFill/>
          <a:ln w="381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200" b="0" i="0" dirty="0">
                <a:solidFill>
                  <a:srgbClr val="242424"/>
                </a:solidFill>
                <a:effectLst/>
                <a:latin typeface="Segoe UI" panose="020B0502040204020203" pitchFamily="34" charset="0"/>
              </a:rPr>
              <a:t>最近の調査で、</a:t>
            </a:r>
            <a:r>
              <a:rPr lang="en-US" altLang="ja-JP" sz="1200" b="0" i="0" dirty="0">
                <a:solidFill>
                  <a:srgbClr val="242424"/>
                </a:solidFill>
                <a:effectLst/>
                <a:latin typeface="Segoe UI" panose="020B0502040204020203" pitchFamily="34" charset="0"/>
              </a:rPr>
              <a:t>60 </a:t>
            </a:r>
            <a:r>
              <a:rPr lang="ja-JP" altLang="en-US" sz="1200" b="0" i="0" dirty="0">
                <a:solidFill>
                  <a:srgbClr val="242424"/>
                </a:solidFill>
                <a:effectLst/>
                <a:latin typeface="Segoe UI" panose="020B0502040204020203" pitchFamily="34" charset="0"/>
              </a:rPr>
              <a:t>歳を過ぎても「働きたい」と考えている人が、全体の</a:t>
            </a:r>
            <a:r>
              <a:rPr lang="en-US" altLang="ja-JP" sz="1200" b="0" i="0" dirty="0">
                <a:solidFill>
                  <a:srgbClr val="242424"/>
                </a:solidFill>
                <a:effectLst/>
                <a:latin typeface="Segoe UI" panose="020B0502040204020203" pitchFamily="34" charset="0"/>
              </a:rPr>
              <a:t>81.8</a:t>
            </a:r>
            <a:r>
              <a:rPr lang="ja-JP" altLang="en-US" sz="1200" b="0" i="0" dirty="0">
                <a:solidFill>
                  <a:srgbClr val="242424"/>
                </a:solidFill>
                <a:effectLst/>
                <a:latin typeface="Segoe UI" panose="020B0502040204020203" pitchFamily="34" charset="0"/>
              </a:rPr>
              <a:t>％を占め、</a:t>
            </a:r>
            <a:r>
              <a:rPr lang="en-US" altLang="ja-JP" sz="1200" b="0" i="0" dirty="0">
                <a:solidFill>
                  <a:srgbClr val="242424"/>
                </a:solidFill>
                <a:effectLst/>
                <a:latin typeface="Segoe UI" panose="020B0502040204020203" pitchFamily="34" charset="0"/>
              </a:rPr>
              <a:t>65</a:t>
            </a:r>
            <a:r>
              <a:rPr lang="ja-JP" altLang="en-US" sz="1200" b="0" i="0" dirty="0">
                <a:solidFill>
                  <a:srgbClr val="242424"/>
                </a:solidFill>
                <a:effectLst/>
                <a:latin typeface="Segoe UI" panose="020B0502040204020203" pitchFamily="34" charset="0"/>
              </a:rPr>
              <a:t>歳を過ぎても「働きたい」と考えている人が </a:t>
            </a:r>
            <a:r>
              <a:rPr lang="en-US" altLang="ja-JP" sz="1200" b="0" i="0" dirty="0">
                <a:solidFill>
                  <a:srgbClr val="242424"/>
                </a:solidFill>
                <a:effectLst/>
                <a:latin typeface="Segoe UI" panose="020B0502040204020203" pitchFamily="34" charset="0"/>
              </a:rPr>
              <a:t>50.4</a:t>
            </a:r>
            <a:r>
              <a:rPr lang="ja-JP" altLang="en-US" sz="1200" b="0" i="0" dirty="0">
                <a:solidFill>
                  <a:srgbClr val="242424"/>
                </a:solidFill>
                <a:effectLst/>
                <a:latin typeface="Segoe UI" panose="020B0502040204020203" pitchFamily="34" charset="0"/>
              </a:rPr>
              <a:t>％を占めています。こんなリアルな数字を目にすることがありました。</a:t>
            </a:r>
          </a:p>
          <a:p>
            <a:pPr algn="l"/>
            <a:r>
              <a:rPr lang="ja-JP" altLang="en-US" sz="1200" b="0" i="0" dirty="0">
                <a:solidFill>
                  <a:srgbClr val="242424"/>
                </a:solidFill>
                <a:effectLst/>
                <a:latin typeface="Segoe UI" panose="020B0502040204020203" pitchFamily="34" charset="0"/>
              </a:rPr>
              <a:t>そんな現状の中、</a:t>
            </a:r>
            <a:r>
              <a:rPr lang="ja-JP" altLang="en-US" sz="1200" b="0" i="0" dirty="0">
                <a:solidFill>
                  <a:srgbClr val="4D5156"/>
                </a:solidFill>
                <a:effectLst/>
                <a:latin typeface="Segoe UI" panose="020B0502040204020203" pitchFamily="34" charset="0"/>
              </a:rPr>
              <a:t>企業が</a:t>
            </a:r>
            <a:r>
              <a:rPr lang="ja-JP" altLang="en-US" sz="1200" b="1" i="1" dirty="0">
                <a:solidFill>
                  <a:srgbClr val="242424"/>
                </a:solidFill>
                <a:effectLst/>
                <a:latin typeface="Segoe UI" panose="020B0502040204020203" pitchFamily="34" charset="0"/>
              </a:rPr>
              <a:t>健康経営</a:t>
            </a:r>
            <a:r>
              <a:rPr lang="ja-JP" altLang="en-US" sz="1200" b="0" i="0" dirty="0">
                <a:solidFill>
                  <a:srgbClr val="4D5156"/>
                </a:solidFill>
                <a:effectLst/>
                <a:latin typeface="Segoe UI" panose="020B0502040204020203" pitchFamily="34" charset="0"/>
              </a:rPr>
              <a:t>に注力し、重要な働き手である</a:t>
            </a:r>
            <a:r>
              <a:rPr lang="ja-JP" altLang="en-US" sz="1200" b="0" i="1" dirty="0">
                <a:solidFill>
                  <a:srgbClr val="5F6368"/>
                </a:solidFill>
                <a:effectLst/>
                <a:latin typeface="Segoe UI" panose="020B0502040204020203" pitchFamily="34" charset="0"/>
              </a:rPr>
              <a:t>シニア</a:t>
            </a:r>
            <a:r>
              <a:rPr lang="ja-JP" altLang="en-US" sz="1200" b="0" i="0" dirty="0">
                <a:solidFill>
                  <a:srgbClr val="4D5156"/>
                </a:solidFill>
                <a:effectLst/>
                <a:latin typeface="Segoe UI" panose="020B0502040204020203" pitchFamily="34" charset="0"/>
              </a:rPr>
              <a:t>層が元気に長く勤め続けられるようになれば、スキルのある従業員の労働人口（</a:t>
            </a:r>
            <a:r>
              <a:rPr lang="ja-JP" altLang="en-US" sz="1200" b="0" i="0" dirty="0">
                <a:solidFill>
                  <a:srgbClr val="242424"/>
                </a:solidFill>
                <a:effectLst/>
                <a:latin typeface="Segoe UI" panose="020B0502040204020203" pitchFamily="34" charset="0"/>
              </a:rPr>
              <a:t>経験に裏付けられた多くの知見と高度な能力・技能を持ちあわせた労働力として欠かせない存在）の</a:t>
            </a:r>
            <a:r>
              <a:rPr lang="ja-JP" altLang="en-US" sz="1200" b="0" i="0" dirty="0">
                <a:solidFill>
                  <a:srgbClr val="4D5156"/>
                </a:solidFill>
                <a:effectLst/>
                <a:latin typeface="Segoe UI" panose="020B0502040204020203" pitchFamily="34" charset="0"/>
              </a:rPr>
              <a:t>減少を抑えることができるのでは</a:t>
            </a:r>
            <a:r>
              <a:rPr lang="en-US" altLang="ja-JP" sz="1200" b="0" i="0" dirty="0">
                <a:solidFill>
                  <a:srgbClr val="4D5156"/>
                </a:solidFill>
                <a:effectLst/>
                <a:latin typeface="Segoe UI" panose="020B0502040204020203" pitchFamily="34" charset="0"/>
              </a:rPr>
              <a:t>…</a:t>
            </a:r>
            <a:endParaRPr lang="ja-JP" altLang="en-US" sz="1200" b="0" i="0" dirty="0">
              <a:solidFill>
                <a:srgbClr val="242424"/>
              </a:solidFill>
              <a:effectLst/>
              <a:latin typeface="Segoe UI" panose="020B0502040204020203" pitchFamily="34" charset="0"/>
            </a:endParaRPr>
          </a:p>
        </p:txBody>
      </p:sp>
      <p:pic>
        <p:nvPicPr>
          <p:cNvPr id="3" name="図 2">
            <a:extLst>
              <a:ext uri="{FF2B5EF4-FFF2-40B4-BE49-F238E27FC236}">
                <a16:creationId xmlns:a16="http://schemas.microsoft.com/office/drawing/2014/main" id="{91032E9E-75D4-3361-308B-DA8DFA68EA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44355" y="2688309"/>
            <a:ext cx="983899" cy="920285"/>
          </a:xfrm>
          <a:prstGeom prst="rect">
            <a:avLst/>
          </a:prstGeom>
        </p:spPr>
      </p:pic>
      <p:pic>
        <p:nvPicPr>
          <p:cNvPr id="4" name="図 3">
            <a:extLst>
              <a:ext uri="{FF2B5EF4-FFF2-40B4-BE49-F238E27FC236}">
                <a16:creationId xmlns:a16="http://schemas.microsoft.com/office/drawing/2014/main" id="{538EDE67-48A3-59BF-073A-25D616D16C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590" y="266746"/>
            <a:ext cx="967642" cy="799492"/>
          </a:xfrm>
          <a:prstGeom prst="rect">
            <a:avLst/>
          </a:prstGeom>
        </p:spPr>
      </p:pic>
      <p:sp>
        <p:nvSpPr>
          <p:cNvPr id="5" name="正方形/長方形 4">
            <a:extLst>
              <a:ext uri="{FF2B5EF4-FFF2-40B4-BE49-F238E27FC236}">
                <a16:creationId xmlns:a16="http://schemas.microsoft.com/office/drawing/2014/main" id="{D9958911-A603-78DE-F3E0-462DD57217F2}"/>
              </a:ext>
            </a:extLst>
          </p:cNvPr>
          <p:cNvSpPr/>
          <p:nvPr/>
        </p:nvSpPr>
        <p:spPr>
          <a:xfrm>
            <a:off x="2317016" y="600638"/>
            <a:ext cx="6887050" cy="70039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1" u="none" strike="noStrike" kern="1200" cap="none" spc="0" normalizeH="0" baseline="0" noProof="0" dirty="0">
              <a:ln>
                <a:noFill/>
              </a:ln>
              <a:solidFill>
                <a:srgbClr val="00B050"/>
              </a:solidFill>
              <a:effectLst/>
              <a:uLnTx/>
              <a:uFillTx/>
              <a:latin typeface="游ゴシック" panose="020F0502020204030204"/>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3EB2AEC6-7EC7-213E-4E5C-97B367CBE514}"/>
              </a:ext>
            </a:extLst>
          </p:cNvPr>
          <p:cNvSpPr/>
          <p:nvPr/>
        </p:nvSpPr>
        <p:spPr>
          <a:xfrm>
            <a:off x="340468" y="1496770"/>
            <a:ext cx="2250332" cy="35096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背景（課題・ニーズ）</a:t>
            </a:r>
          </a:p>
        </p:txBody>
      </p:sp>
      <p:sp>
        <p:nvSpPr>
          <p:cNvPr id="8" name="四角形: 角を丸くする 2">
            <a:extLst>
              <a:ext uri="{FF2B5EF4-FFF2-40B4-BE49-F238E27FC236}">
                <a16:creationId xmlns:a16="http://schemas.microsoft.com/office/drawing/2014/main" id="{66378EC9-28E0-EE77-629E-2B3B7A756DCB}"/>
              </a:ext>
            </a:extLst>
          </p:cNvPr>
          <p:cNvSpPr/>
          <p:nvPr/>
        </p:nvSpPr>
        <p:spPr>
          <a:xfrm>
            <a:off x="353959" y="2934316"/>
            <a:ext cx="3431432" cy="35096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取り組んだプロジェクト内容</a:t>
            </a:r>
          </a:p>
        </p:txBody>
      </p:sp>
      <p:sp>
        <p:nvSpPr>
          <p:cNvPr id="10" name="四角形: 角を丸くする 9">
            <a:extLst>
              <a:ext uri="{FF2B5EF4-FFF2-40B4-BE49-F238E27FC236}">
                <a16:creationId xmlns:a16="http://schemas.microsoft.com/office/drawing/2014/main" id="{E6AE4635-56FF-E3A9-1CE0-2F09582F27D0}"/>
              </a:ext>
            </a:extLst>
          </p:cNvPr>
          <p:cNvSpPr/>
          <p:nvPr/>
        </p:nvSpPr>
        <p:spPr>
          <a:xfrm>
            <a:off x="8632272" y="435780"/>
            <a:ext cx="3336260" cy="118126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n-ea"/>
              </a:rPr>
              <a:t>事業者名：株式会社</a:t>
            </a:r>
            <a:r>
              <a:rPr lang="ja-JP" altLang="en-US" sz="1400" dirty="0">
                <a:solidFill>
                  <a:schemeClr val="tx1"/>
                </a:solidFill>
                <a:latin typeface="+mn-ea"/>
              </a:rPr>
              <a:t>サッポロライオン</a:t>
            </a:r>
            <a:endParaRPr kumimoji="1" lang="en-US" altLang="ja-JP" sz="1400" dirty="0">
              <a:solidFill>
                <a:schemeClr val="tx1"/>
              </a:solidFill>
              <a:latin typeface="+mn-ea"/>
            </a:endParaRPr>
          </a:p>
          <a:p>
            <a:r>
              <a:rPr lang="ja-JP" altLang="en-US" sz="1400" dirty="0">
                <a:solidFill>
                  <a:schemeClr val="tx1"/>
                </a:solidFill>
                <a:latin typeface="+mn-ea"/>
                <a:cs typeface="Poppins"/>
              </a:rPr>
              <a:t>業界・業種：飲食店</a:t>
            </a:r>
            <a:endParaRPr lang="en-US" altLang="ja-JP" sz="1400" dirty="0">
              <a:solidFill>
                <a:schemeClr val="tx1"/>
              </a:solidFill>
              <a:latin typeface="+mn-ea"/>
              <a:cs typeface="Poppins"/>
            </a:endParaRPr>
          </a:p>
          <a:p>
            <a:r>
              <a:rPr lang="ja-JP" altLang="en-US" sz="1400" dirty="0">
                <a:solidFill>
                  <a:schemeClr val="tx1"/>
                </a:solidFill>
                <a:latin typeface="+mn-ea"/>
                <a:cs typeface="Poppins"/>
              </a:rPr>
              <a:t>従業員規模：約</a:t>
            </a:r>
            <a:r>
              <a:rPr lang="en-US" altLang="ja-JP" sz="1400" dirty="0">
                <a:solidFill>
                  <a:schemeClr val="tx1"/>
                </a:solidFill>
                <a:latin typeface="+mn-ea"/>
                <a:cs typeface="Poppins"/>
              </a:rPr>
              <a:t>3000</a:t>
            </a:r>
            <a:r>
              <a:rPr lang="ja-JP" altLang="en-US" sz="1400" dirty="0">
                <a:solidFill>
                  <a:schemeClr val="tx1"/>
                </a:solidFill>
                <a:latin typeface="+mn-ea"/>
                <a:cs typeface="Poppins"/>
              </a:rPr>
              <a:t>人</a:t>
            </a:r>
            <a:endParaRPr lang="en-US" altLang="ja-JP" sz="1400" b="0" i="0" dirty="0">
              <a:solidFill>
                <a:srgbClr val="333333"/>
              </a:solidFill>
              <a:effectLst/>
              <a:latin typeface="+mn-ea"/>
            </a:endParaRPr>
          </a:p>
          <a:p>
            <a:r>
              <a:rPr lang="ja-JP" altLang="en-US" sz="1400" dirty="0">
                <a:solidFill>
                  <a:schemeClr val="tx1"/>
                </a:solidFill>
                <a:latin typeface="+mn-ea"/>
                <a:cs typeface="Poppins"/>
              </a:rPr>
              <a:t>地域：関東</a:t>
            </a:r>
            <a:r>
              <a:rPr lang="en-US" altLang="ja-JP" sz="1400" dirty="0">
                <a:solidFill>
                  <a:schemeClr val="tx1"/>
                </a:solidFill>
                <a:latin typeface="+mn-ea"/>
                <a:cs typeface="Poppins"/>
              </a:rPr>
              <a:t>/</a:t>
            </a:r>
            <a:r>
              <a:rPr lang="ja-JP" altLang="en-US" sz="1400" dirty="0">
                <a:solidFill>
                  <a:schemeClr val="tx1"/>
                </a:solidFill>
                <a:latin typeface="+mn-ea"/>
                <a:cs typeface="Poppins"/>
              </a:rPr>
              <a:t>東京</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C2DF79F8-950F-40F3-CB42-E6E5E0582F90}"/>
              </a:ext>
            </a:extLst>
          </p:cNvPr>
          <p:cNvSpPr/>
          <p:nvPr/>
        </p:nvSpPr>
        <p:spPr>
          <a:xfrm>
            <a:off x="340469" y="3314648"/>
            <a:ext cx="6278445" cy="2378206"/>
          </a:xfrm>
          <a:prstGeom prst="rect">
            <a:avLst/>
          </a:prstGeom>
          <a:noFill/>
          <a:ln w="381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242424"/>
                </a:solidFill>
                <a:effectLst/>
                <a:latin typeface="Segoe UI" panose="020B0502040204020203" pitchFamily="34" charset="0"/>
              </a:rPr>
              <a:t>そこで・・・サッポロライオンでは、</a:t>
            </a:r>
            <a:r>
              <a:rPr lang="en-US" altLang="ja-JP" sz="1200" b="0" i="0" dirty="0">
                <a:solidFill>
                  <a:srgbClr val="242424"/>
                </a:solidFill>
                <a:effectLst/>
                <a:latin typeface="Segoe UI" panose="020B0502040204020203" pitchFamily="34" charset="0"/>
              </a:rPr>
              <a:t>2022</a:t>
            </a:r>
            <a:r>
              <a:rPr lang="ja-JP" altLang="en-US" sz="1200" b="0" i="0" dirty="0">
                <a:solidFill>
                  <a:srgbClr val="242424"/>
                </a:solidFill>
                <a:effectLst/>
                <a:latin typeface="Segoe UI" panose="020B0502040204020203" pitchFamily="34" charset="0"/>
              </a:rPr>
              <a:t>年度より主に</a:t>
            </a:r>
            <a:r>
              <a:rPr lang="en-US" altLang="ja-JP" sz="1200" b="0" i="0" dirty="0">
                <a:solidFill>
                  <a:srgbClr val="242424"/>
                </a:solidFill>
                <a:effectLst/>
                <a:latin typeface="Segoe UI" panose="020B0502040204020203" pitchFamily="34" charset="0"/>
              </a:rPr>
              <a:t>60</a:t>
            </a:r>
            <a:r>
              <a:rPr lang="ja-JP" altLang="en-US" sz="1200" b="0" i="0" dirty="0">
                <a:solidFill>
                  <a:srgbClr val="242424"/>
                </a:solidFill>
                <a:effectLst/>
                <a:latin typeface="Segoe UI" panose="020B0502040204020203" pitchFamily="34" charset="0"/>
              </a:rPr>
              <a:t>歳以上の再雇用者の方を対象に、</a:t>
            </a:r>
            <a:r>
              <a:rPr lang="ja-JP" altLang="en-US" sz="1200" b="1" i="0" dirty="0">
                <a:solidFill>
                  <a:srgbClr val="242424"/>
                </a:solidFill>
                <a:effectLst/>
                <a:latin typeface="Segoe UI" panose="020B0502040204020203" pitchFamily="34" charset="0"/>
              </a:rPr>
              <a:t>「シニアの健康チェック」</a:t>
            </a:r>
            <a:r>
              <a:rPr lang="ja-JP" altLang="en-US" sz="1200" b="0" i="0" dirty="0">
                <a:solidFill>
                  <a:srgbClr val="242424"/>
                </a:solidFill>
                <a:effectLst/>
                <a:latin typeface="Segoe UI" panose="020B0502040204020203" pitchFamily="34" charset="0"/>
              </a:rPr>
              <a:t>の取組みを開始致しました。今年で</a:t>
            </a:r>
            <a:r>
              <a:rPr lang="en-US" altLang="ja-JP" sz="1200" b="0" i="0" dirty="0">
                <a:solidFill>
                  <a:srgbClr val="242424"/>
                </a:solidFill>
                <a:effectLst/>
                <a:latin typeface="Segoe UI" panose="020B0502040204020203" pitchFamily="34" charset="0"/>
              </a:rPr>
              <a:t>2</a:t>
            </a:r>
            <a:r>
              <a:rPr lang="ja-JP" altLang="en-US" sz="1200" b="0" i="0" dirty="0">
                <a:solidFill>
                  <a:srgbClr val="242424"/>
                </a:solidFill>
                <a:effectLst/>
                <a:latin typeface="Segoe UI" panose="020B0502040204020203" pitchFamily="34" charset="0"/>
              </a:rPr>
              <a:t>年目に突入しております。</a:t>
            </a:r>
            <a:br>
              <a:rPr lang="ja-JP" altLang="en-US" sz="1200" dirty="0"/>
            </a:br>
            <a:r>
              <a:rPr lang="ja-JP" altLang="en-US" sz="1200" b="0" i="0" dirty="0">
                <a:solidFill>
                  <a:srgbClr val="242424"/>
                </a:solidFill>
                <a:effectLst/>
                <a:latin typeface="Segoe UI" panose="020B0502040204020203" pitchFamily="34" charset="0"/>
              </a:rPr>
              <a:t>やはり、若い方に比べ筋力や敏捷性などの運動能力や視力・聴力の低下、また高血圧や糖尿病などの病気を持つ割合も高くなっているのは現実です。</a:t>
            </a:r>
            <a:br>
              <a:rPr lang="ja-JP" altLang="en-US" sz="1200" dirty="0"/>
            </a:br>
            <a:r>
              <a:rPr lang="ja-JP" altLang="en-US" sz="1200" b="0" i="0" dirty="0">
                <a:solidFill>
                  <a:srgbClr val="E81123"/>
                </a:solidFill>
                <a:effectLst/>
                <a:latin typeface="Segoe UI" panose="020B0502040204020203" pitchFamily="34" charset="0"/>
              </a:rPr>
              <a:t>産業医の意見を聞きながら、毎年お誕生月に健康相談室にて対面</a:t>
            </a:r>
            <a:r>
              <a:rPr lang="en-US" altLang="ja-JP" sz="1200" b="0" i="0" dirty="0">
                <a:solidFill>
                  <a:srgbClr val="E81123"/>
                </a:solidFill>
                <a:effectLst/>
                <a:latin typeface="Segoe UI" panose="020B0502040204020203" pitchFamily="34" charset="0"/>
              </a:rPr>
              <a:t>or</a:t>
            </a:r>
            <a:r>
              <a:rPr lang="ja-JP" altLang="en-US" sz="1200" b="0" i="0" dirty="0">
                <a:solidFill>
                  <a:srgbClr val="E81123"/>
                </a:solidFill>
                <a:effectLst/>
                <a:latin typeface="Segoe UI" panose="020B0502040204020203" pitchFamily="34" charset="0"/>
              </a:rPr>
              <a:t>リモートにて「シニアの健康チェック」を実施しております</a:t>
            </a:r>
            <a:endParaRPr lang="en-US" altLang="ja-JP" sz="1200" b="0" i="0" dirty="0">
              <a:solidFill>
                <a:srgbClr val="E81123"/>
              </a:solidFill>
              <a:effectLst/>
              <a:latin typeface="Segoe UI" panose="020B0502040204020203" pitchFamily="34" charset="0"/>
            </a:endParaRPr>
          </a:p>
          <a:p>
            <a:pPr algn="l"/>
            <a:r>
              <a:rPr lang="ja-JP" altLang="en-US" sz="1200" b="0" i="0" dirty="0">
                <a:solidFill>
                  <a:srgbClr val="242424"/>
                </a:solidFill>
                <a:effectLst/>
                <a:latin typeface="Segoe UI" panose="020B0502040204020203" pitchFamily="34" charset="0"/>
              </a:rPr>
              <a:t>★</a:t>
            </a:r>
            <a:r>
              <a:rPr lang="ja-JP" altLang="en-US" sz="1200" b="1" i="0" dirty="0">
                <a:solidFill>
                  <a:srgbClr val="242424"/>
                </a:solidFill>
                <a:effectLst/>
                <a:latin typeface="Segoe UI" panose="020B0502040204020203" pitchFamily="34" charset="0"/>
              </a:rPr>
              <a:t>保健師さん健康チェック内容</a:t>
            </a:r>
            <a:endParaRPr lang="ja-JP" altLang="en-US" sz="1200" b="0" i="0" dirty="0">
              <a:solidFill>
                <a:srgbClr val="242424"/>
              </a:solidFill>
              <a:effectLst/>
              <a:latin typeface="Segoe UI" panose="020B0502040204020203" pitchFamily="34" charset="0"/>
            </a:endParaRPr>
          </a:p>
          <a:p>
            <a:pPr algn="l">
              <a:buFont typeface="+mj-lt"/>
              <a:buAutoNum type="arabicPeriod"/>
            </a:pPr>
            <a:r>
              <a:rPr lang="ja-JP" altLang="en-US" sz="1200" b="0" i="0" dirty="0">
                <a:solidFill>
                  <a:srgbClr val="242424"/>
                </a:solidFill>
                <a:effectLst/>
                <a:latin typeface="Segoe UI" panose="020B0502040204020203" pitchFamily="34" charset="0"/>
              </a:rPr>
              <a:t>健康診断結果・病気の治療状況の確認</a:t>
            </a:r>
          </a:p>
          <a:p>
            <a:pPr algn="l">
              <a:buFont typeface="+mj-lt"/>
              <a:buAutoNum type="arabicPeriod"/>
            </a:pPr>
            <a:r>
              <a:rPr lang="ja-JP" altLang="en-US" sz="1200" b="0" i="0" dirty="0">
                <a:solidFill>
                  <a:srgbClr val="242424"/>
                </a:solidFill>
                <a:effectLst/>
                <a:latin typeface="Segoe UI" panose="020B0502040204020203" pitchFamily="34" charset="0"/>
              </a:rPr>
              <a:t>自覚症状や業務上困っている点などのヒアリング</a:t>
            </a:r>
          </a:p>
          <a:p>
            <a:pPr algn="l">
              <a:buFont typeface="+mj-lt"/>
              <a:buAutoNum type="arabicPeriod"/>
            </a:pPr>
            <a:r>
              <a:rPr lang="ja-JP" altLang="en-US" sz="1200" b="0" i="0" dirty="0">
                <a:solidFill>
                  <a:srgbClr val="242424"/>
                </a:solidFill>
                <a:effectLst/>
                <a:latin typeface="Segoe UI" panose="020B0502040204020203" pitchFamily="34" charset="0"/>
              </a:rPr>
              <a:t>開眼片足立ちテスト・</a:t>
            </a:r>
            <a:r>
              <a:rPr lang="en-US" altLang="ja-JP" sz="1200" b="0" i="0" dirty="0">
                <a:solidFill>
                  <a:srgbClr val="242424"/>
                </a:solidFill>
                <a:effectLst/>
                <a:latin typeface="Segoe UI" panose="020B0502040204020203" pitchFamily="34" charset="0"/>
              </a:rPr>
              <a:t>5</a:t>
            </a:r>
            <a:r>
              <a:rPr lang="ja-JP" altLang="en-US" sz="1200" b="0" i="0" dirty="0">
                <a:solidFill>
                  <a:srgbClr val="242424"/>
                </a:solidFill>
                <a:effectLst/>
                <a:latin typeface="Segoe UI" panose="020B0502040204020203" pitchFamily="34" charset="0"/>
              </a:rPr>
              <a:t>回立ち上がりテスト（体力チェック・転倒リスク評価として）</a:t>
            </a:r>
          </a:p>
          <a:p>
            <a:pPr algn="l">
              <a:buFont typeface="+mj-lt"/>
              <a:buAutoNum type="arabicPeriod"/>
            </a:pPr>
            <a:r>
              <a:rPr lang="ja-JP" altLang="en-US" sz="1200" b="0" i="0" dirty="0">
                <a:solidFill>
                  <a:srgbClr val="242424"/>
                </a:solidFill>
                <a:effectLst/>
                <a:latin typeface="Segoe UI" panose="020B0502040204020203" pitchFamily="34" charset="0"/>
              </a:rPr>
              <a:t>現場の聞き取り（他の従業員からみてどうか？！） </a:t>
            </a:r>
            <a:endParaRPr lang="en-US" altLang="ja-JP" sz="1200" dirty="0">
              <a:solidFill>
                <a:srgbClr val="242424"/>
              </a:solidFill>
              <a:latin typeface="Segoe UI" panose="020B0502040204020203" pitchFamily="34" charset="0"/>
            </a:endParaRPr>
          </a:p>
          <a:p>
            <a:pPr algn="l">
              <a:buFont typeface="+mj-lt"/>
              <a:buAutoNum type="arabicPeriod"/>
            </a:pPr>
            <a:r>
              <a:rPr lang="ja-JP" altLang="en-US" sz="1200" b="0" i="0" dirty="0">
                <a:solidFill>
                  <a:srgbClr val="242424"/>
                </a:solidFill>
                <a:effectLst/>
                <a:latin typeface="Segoe UI" panose="020B0502040204020203" pitchFamily="34" charset="0"/>
              </a:rPr>
              <a:t>仕事の合間をみて実施しているので時間は長くても</a:t>
            </a:r>
            <a:r>
              <a:rPr lang="en-US" altLang="ja-JP" sz="1200" b="0" i="0" dirty="0">
                <a:solidFill>
                  <a:srgbClr val="242424"/>
                </a:solidFill>
                <a:effectLst/>
                <a:latin typeface="Segoe UI" panose="020B0502040204020203" pitchFamily="34" charset="0"/>
              </a:rPr>
              <a:t>15</a:t>
            </a:r>
            <a:r>
              <a:rPr lang="ja-JP" altLang="en-US" sz="1200" b="0" i="0" dirty="0">
                <a:solidFill>
                  <a:srgbClr val="242424"/>
                </a:solidFill>
                <a:effectLst/>
                <a:latin typeface="Segoe UI" panose="020B0502040204020203" pitchFamily="34" charset="0"/>
              </a:rPr>
              <a:t>分程度です。</a:t>
            </a:r>
          </a:p>
        </p:txBody>
      </p:sp>
      <p:sp>
        <p:nvSpPr>
          <p:cNvPr id="13" name="テキスト ボックス 12">
            <a:extLst>
              <a:ext uri="{FF2B5EF4-FFF2-40B4-BE49-F238E27FC236}">
                <a16:creationId xmlns:a16="http://schemas.microsoft.com/office/drawing/2014/main" id="{49098025-3603-1276-BA88-4EA496CE477A}"/>
              </a:ext>
            </a:extLst>
          </p:cNvPr>
          <p:cNvSpPr txBox="1"/>
          <p:nvPr/>
        </p:nvSpPr>
        <p:spPr>
          <a:xfrm>
            <a:off x="2590800" y="447840"/>
            <a:ext cx="5957977" cy="1200329"/>
          </a:xfrm>
          <a:prstGeom prst="rect">
            <a:avLst/>
          </a:prstGeom>
          <a:noFill/>
        </p:spPr>
        <p:txBody>
          <a:bodyPr wrap="square">
            <a:spAutoFit/>
          </a:bodyPr>
          <a:lstStyle/>
          <a:p>
            <a:r>
              <a:rPr lang="ja-JP" altLang="en-US" sz="3600" b="1" dirty="0">
                <a:solidFill>
                  <a:srgbClr val="7030A0"/>
                </a:solidFill>
              </a:rPr>
              <a:t>～エイジフレンドリーな</a:t>
            </a:r>
            <a:endParaRPr lang="en-US" altLang="ja-JP" sz="3600" b="1" dirty="0">
              <a:solidFill>
                <a:srgbClr val="7030A0"/>
              </a:solidFill>
            </a:endParaRPr>
          </a:p>
          <a:p>
            <a:r>
              <a:rPr lang="ja-JP" altLang="en-US" sz="3600" b="1" dirty="0">
                <a:solidFill>
                  <a:srgbClr val="7030A0"/>
                </a:solidFill>
              </a:rPr>
              <a:t>　　職場の実現に向けて～</a:t>
            </a:r>
          </a:p>
        </p:txBody>
      </p:sp>
      <p:pic>
        <p:nvPicPr>
          <p:cNvPr id="14" name="図 13">
            <a:extLst>
              <a:ext uri="{FF2B5EF4-FFF2-40B4-BE49-F238E27FC236}">
                <a16:creationId xmlns:a16="http://schemas.microsoft.com/office/drawing/2014/main" id="{5D7CAAA1-3E32-B16F-08F6-31D3EBBE9F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552" y="5674789"/>
            <a:ext cx="5212482" cy="1165146"/>
          </a:xfrm>
          <a:prstGeom prst="rect">
            <a:avLst/>
          </a:prstGeom>
          <a:solidFill>
            <a:schemeClr val="accent2">
              <a:lumMod val="40000"/>
              <a:lumOff val="60000"/>
              <a:alpha val="54000"/>
            </a:schemeClr>
          </a:solidFill>
          <a:ln>
            <a:solidFill>
              <a:schemeClr val="accent1"/>
            </a:solidFill>
          </a:ln>
          <a:effectLst>
            <a:glow>
              <a:schemeClr val="accent1">
                <a:alpha val="41000"/>
              </a:schemeClr>
            </a:glow>
            <a:reflection endPos="0" dist="50800" dir="5400000" sy="-100000" algn="bl" rotWithShape="0"/>
            <a:softEdge rad="127000"/>
          </a:effectLst>
          <a:scene3d>
            <a:camera prst="orthographicFront"/>
            <a:lightRig rig="flat" dir="t"/>
          </a:scene3d>
          <a:sp3d prstMaterial="powder"/>
        </p:spPr>
      </p:pic>
      <p:pic>
        <p:nvPicPr>
          <p:cNvPr id="15" name="図 14">
            <a:extLst>
              <a:ext uri="{FF2B5EF4-FFF2-40B4-BE49-F238E27FC236}">
                <a16:creationId xmlns:a16="http://schemas.microsoft.com/office/drawing/2014/main" id="{36402FBA-4109-1865-A11B-98BA1691734F}"/>
              </a:ext>
            </a:extLst>
          </p:cNvPr>
          <p:cNvPicPr>
            <a:picLocks noChangeAspect="1"/>
          </p:cNvPicPr>
          <p:nvPr/>
        </p:nvPicPr>
        <p:blipFill>
          <a:blip r:embed="rId5" cstate="email">
            <a:alphaModFix/>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tretch>
            <a:fillRect/>
          </a:stretch>
        </p:blipFill>
        <p:spPr>
          <a:xfrm>
            <a:off x="6096000" y="5751011"/>
            <a:ext cx="5739898" cy="1088924"/>
          </a:xfrm>
          <a:prstGeom prst="rect">
            <a:avLst/>
          </a:prstGeom>
          <a:noFill/>
          <a:ln>
            <a:gradFill flip="none" rotWithShape="1">
              <a:gsLst>
                <a:gs pos="0">
                  <a:schemeClr val="accent1">
                    <a:lumMod val="6000"/>
                    <a:lumOff val="94000"/>
                  </a:schemeClr>
                </a:gs>
                <a:gs pos="74000">
                  <a:schemeClr val="accent1">
                    <a:lumMod val="45000"/>
                    <a:lumOff val="55000"/>
                  </a:schemeClr>
                </a:gs>
                <a:gs pos="11000">
                  <a:schemeClr val="accent1">
                    <a:lumMod val="43000"/>
                    <a:lumOff val="57000"/>
                  </a:schemeClr>
                </a:gs>
                <a:gs pos="100000">
                  <a:schemeClr val="accent1">
                    <a:lumMod val="30000"/>
                    <a:lumOff val="70000"/>
                  </a:schemeClr>
                </a:gs>
              </a:gsLst>
              <a:lin ang="13500000" scaled="1"/>
              <a:tileRect/>
            </a:gradFill>
          </a:ln>
          <a:effectLst>
            <a:glow>
              <a:schemeClr val="accent1">
                <a:alpha val="92000"/>
              </a:schemeClr>
            </a:glow>
            <a:softEdge rad="114300"/>
          </a:effectLst>
          <a:scene3d>
            <a:camera prst="orthographicFront"/>
            <a:lightRig rig="threePt" dir="t"/>
          </a:scene3d>
          <a:sp3d prstMaterial="powder">
            <a:bevelT w="44450" h="0"/>
          </a:sp3d>
        </p:spPr>
      </p:pic>
      <p:pic>
        <p:nvPicPr>
          <p:cNvPr id="16" name="図 15">
            <a:extLst>
              <a:ext uri="{FF2B5EF4-FFF2-40B4-BE49-F238E27FC236}">
                <a16:creationId xmlns:a16="http://schemas.microsoft.com/office/drawing/2014/main" id="{ED41F228-A366-0405-DE4C-EAC56A91B3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53" y="1066238"/>
            <a:ext cx="3266675" cy="414985"/>
          </a:xfrm>
          <a:prstGeom prst="rect">
            <a:avLst/>
          </a:prstGeom>
        </p:spPr>
      </p:pic>
      <p:sp>
        <p:nvSpPr>
          <p:cNvPr id="17" name="四角形: 角を丸くする 2">
            <a:extLst>
              <a:ext uri="{FF2B5EF4-FFF2-40B4-BE49-F238E27FC236}">
                <a16:creationId xmlns:a16="http://schemas.microsoft.com/office/drawing/2014/main" id="{E37AD3C6-4EB1-088E-073F-8CEFFF076301}"/>
              </a:ext>
            </a:extLst>
          </p:cNvPr>
          <p:cNvSpPr/>
          <p:nvPr/>
        </p:nvSpPr>
        <p:spPr>
          <a:xfrm>
            <a:off x="6720483" y="2934316"/>
            <a:ext cx="1686128" cy="35096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やってみての効果</a:t>
            </a:r>
          </a:p>
        </p:txBody>
      </p:sp>
      <p:pic>
        <p:nvPicPr>
          <p:cNvPr id="18" name="図 17">
            <a:extLst>
              <a:ext uri="{FF2B5EF4-FFF2-40B4-BE49-F238E27FC236}">
                <a16:creationId xmlns:a16="http://schemas.microsoft.com/office/drawing/2014/main" id="{46DE3074-413F-FD17-F52D-7ABFC9E06CB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38545" y="3170548"/>
            <a:ext cx="3830922" cy="325944"/>
          </a:xfrm>
          <a:prstGeom prst="rect">
            <a:avLst/>
          </a:prstGeom>
          <a:effectLst>
            <a:reflection endPos="0" dist="50800" dir="5400000" sy="-100000" algn="bl" rotWithShape="0"/>
            <a:softEdge rad="63500"/>
          </a:effectLst>
        </p:spPr>
      </p:pic>
      <p:pic>
        <p:nvPicPr>
          <p:cNvPr id="19" name="図 18">
            <a:extLst>
              <a:ext uri="{FF2B5EF4-FFF2-40B4-BE49-F238E27FC236}">
                <a16:creationId xmlns:a16="http://schemas.microsoft.com/office/drawing/2014/main" id="{1FFAB136-B0C9-4954-FF9A-C2C93B4C5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0483" y="3413122"/>
            <a:ext cx="5368606" cy="2279732"/>
          </a:xfrm>
          <a:prstGeom prst="rect">
            <a:avLst/>
          </a:prstGeom>
        </p:spPr>
      </p:pic>
      <p:sp>
        <p:nvSpPr>
          <p:cNvPr id="12" name="正方形/長方形 11">
            <a:extLst>
              <a:ext uri="{FF2B5EF4-FFF2-40B4-BE49-F238E27FC236}">
                <a16:creationId xmlns:a16="http://schemas.microsoft.com/office/drawing/2014/main" id="{4B949F4D-4A0D-B9B2-BE33-AE0BF9C46D20}"/>
              </a:ext>
            </a:extLst>
          </p:cNvPr>
          <p:cNvSpPr/>
          <p:nvPr/>
        </p:nvSpPr>
        <p:spPr>
          <a:xfrm>
            <a:off x="-1" y="-1625"/>
            <a:ext cx="5334001" cy="4101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0000"/>
                </a:solidFill>
              </a:rPr>
              <a:t>【</a:t>
            </a:r>
            <a:r>
              <a:rPr lang="ja-JP" altLang="en-US" sz="1600" b="1" dirty="0">
                <a:solidFill>
                  <a:srgbClr val="FF0000"/>
                </a:solidFill>
              </a:rPr>
              <a:t>資料作成例：エイジフレンドリー部門</a:t>
            </a:r>
            <a:r>
              <a:rPr lang="en-US" altLang="ja-JP" sz="1600" b="1" dirty="0">
                <a:solidFill>
                  <a:srgbClr val="FF0000"/>
                </a:solidFill>
              </a:rPr>
              <a:t>】</a:t>
            </a:r>
            <a:endParaRPr kumimoji="1" lang="ja-JP" altLang="en-US" sz="1600" b="1" dirty="0">
              <a:solidFill>
                <a:srgbClr val="FF0000"/>
              </a:solidFill>
            </a:endParaRPr>
          </a:p>
        </p:txBody>
      </p:sp>
    </p:spTree>
    <p:extLst>
      <p:ext uri="{BB962C8B-B14F-4D97-AF65-F5344CB8AC3E}">
        <p14:creationId xmlns:p14="http://schemas.microsoft.com/office/powerpoint/2010/main" val="3249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53">
            <a:extLst>
              <a:ext uri="{FF2B5EF4-FFF2-40B4-BE49-F238E27FC236}">
                <a16:creationId xmlns:a16="http://schemas.microsoft.com/office/drawing/2014/main" id="{C8CA2622-0450-4149-D8B2-8735D5F2CB22}"/>
              </a:ext>
            </a:extLst>
          </p:cNvPr>
          <p:cNvSpPr/>
          <p:nvPr/>
        </p:nvSpPr>
        <p:spPr>
          <a:xfrm>
            <a:off x="210906" y="1635266"/>
            <a:ext cx="11892337" cy="3933887"/>
          </a:xfrm>
          <a:custGeom>
            <a:avLst/>
            <a:gdLst/>
            <a:ahLst/>
            <a:cxnLst/>
            <a:rect l="l" t="t" r="r" b="b"/>
            <a:pathLst>
              <a:path w="11733530" h="3116579">
                <a:moveTo>
                  <a:pt x="0" y="3116580"/>
                </a:moveTo>
                <a:lnTo>
                  <a:pt x="11733276" y="3116580"/>
                </a:lnTo>
                <a:lnTo>
                  <a:pt x="11733276" y="0"/>
                </a:lnTo>
                <a:lnTo>
                  <a:pt x="0" y="0"/>
                </a:lnTo>
                <a:lnTo>
                  <a:pt x="0" y="3116580"/>
                </a:lnTo>
                <a:close/>
              </a:path>
            </a:pathLst>
          </a:custGeom>
          <a:ln w="28574">
            <a:solidFill>
              <a:srgbClr val="D9D9D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B949F4D-4A0D-B9B2-BE33-AE0BF9C46D20}"/>
              </a:ext>
            </a:extLst>
          </p:cNvPr>
          <p:cNvSpPr/>
          <p:nvPr/>
        </p:nvSpPr>
        <p:spPr>
          <a:xfrm>
            <a:off x="-2" y="9120"/>
            <a:ext cx="5334001" cy="4101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0000"/>
                </a:solidFill>
              </a:rPr>
              <a:t>【</a:t>
            </a:r>
            <a:r>
              <a:rPr lang="ja-JP" altLang="en-US" sz="1600" b="1" dirty="0">
                <a:solidFill>
                  <a:srgbClr val="FF0000"/>
                </a:solidFill>
              </a:rPr>
              <a:t>資料作成例：企業等間連携部門</a:t>
            </a:r>
            <a:r>
              <a:rPr lang="en-US" altLang="ja-JP" sz="1600" b="1" dirty="0">
                <a:solidFill>
                  <a:srgbClr val="FF0000"/>
                </a:solidFill>
              </a:rPr>
              <a:t>】</a:t>
            </a:r>
            <a:endParaRPr kumimoji="1" lang="ja-JP" altLang="en-US" sz="1600" b="1" dirty="0">
              <a:solidFill>
                <a:srgbClr val="FF0000"/>
              </a:solidFill>
            </a:endParaRPr>
          </a:p>
        </p:txBody>
      </p:sp>
      <p:sp>
        <p:nvSpPr>
          <p:cNvPr id="9" name="正方形/長方形 8">
            <a:extLst>
              <a:ext uri="{FF2B5EF4-FFF2-40B4-BE49-F238E27FC236}">
                <a16:creationId xmlns:a16="http://schemas.microsoft.com/office/drawing/2014/main" id="{341AA0E4-A414-B32F-BACB-9704B938D034}"/>
              </a:ext>
            </a:extLst>
          </p:cNvPr>
          <p:cNvSpPr/>
          <p:nvPr/>
        </p:nvSpPr>
        <p:spPr>
          <a:xfrm>
            <a:off x="340468" y="10152298"/>
            <a:ext cx="4993531" cy="987672"/>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8"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 name="正方形/長方形 1">
            <a:extLst>
              <a:ext uri="{FF2B5EF4-FFF2-40B4-BE49-F238E27FC236}">
                <a16:creationId xmlns:a16="http://schemas.microsoft.com/office/drawing/2014/main" id="{8CBED2AA-534B-8134-01E9-9458C4800CC6}"/>
              </a:ext>
            </a:extLst>
          </p:cNvPr>
          <p:cNvSpPr/>
          <p:nvPr/>
        </p:nvSpPr>
        <p:spPr>
          <a:xfrm>
            <a:off x="0" y="525311"/>
            <a:ext cx="12095922" cy="63298"/>
          </a:xfrm>
          <a:prstGeom prst="rect">
            <a:avLst/>
          </a:prstGeom>
          <a:gradFill flip="none" rotWithShape="1">
            <a:gsLst>
              <a:gs pos="0">
                <a:srgbClr val="D83887"/>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
        <p:nvSpPr>
          <p:cNvPr id="3" name="テキスト ボックス 2">
            <a:extLst>
              <a:ext uri="{FF2B5EF4-FFF2-40B4-BE49-F238E27FC236}">
                <a16:creationId xmlns:a16="http://schemas.microsoft.com/office/drawing/2014/main" id="{7A77EC01-8924-3F34-5048-ECA955B4C194}"/>
              </a:ext>
            </a:extLst>
          </p:cNvPr>
          <p:cNvSpPr txBox="1"/>
          <p:nvPr/>
        </p:nvSpPr>
        <p:spPr>
          <a:xfrm>
            <a:off x="7383623" y="4954424"/>
            <a:ext cx="4442763" cy="307777"/>
          </a:xfrm>
          <a:prstGeom prst="rect">
            <a:avLst/>
          </a:prstGeom>
          <a:solidFill>
            <a:schemeClr val="bg1">
              <a:lumMod val="50000"/>
            </a:schemeClr>
          </a:solidFill>
          <a:ln>
            <a:noFill/>
          </a:ln>
        </p:spPr>
        <p:txBody>
          <a:bodyPr wrap="square" rtlCol="0">
            <a:spAutoFit/>
          </a:bodyPr>
          <a:lstStyle/>
          <a:p>
            <a:pPr lvl="0" algn="ctr" fontAlgn="base">
              <a:spcBef>
                <a:spcPct val="20000"/>
              </a:spcBef>
              <a:spcAft>
                <a:spcPct val="0"/>
              </a:spcAft>
              <a:defRPr/>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同じ出勤時間の人たちで一緒に実施</a:t>
            </a:r>
          </a:p>
        </p:txBody>
      </p:sp>
      <p:sp>
        <p:nvSpPr>
          <p:cNvPr id="4" name="テキスト ボックス 3">
            <a:extLst>
              <a:ext uri="{FF2B5EF4-FFF2-40B4-BE49-F238E27FC236}">
                <a16:creationId xmlns:a16="http://schemas.microsoft.com/office/drawing/2014/main" id="{772AE2F1-830D-A5C6-0D3F-60CC92090FC1}"/>
              </a:ext>
            </a:extLst>
          </p:cNvPr>
          <p:cNvSpPr txBox="1"/>
          <p:nvPr/>
        </p:nvSpPr>
        <p:spPr>
          <a:xfrm>
            <a:off x="3318640" y="-471"/>
            <a:ext cx="474219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イオン</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分間体操の実施</a:t>
            </a:r>
          </a:p>
        </p:txBody>
      </p:sp>
      <p:sp>
        <p:nvSpPr>
          <p:cNvPr id="14" name="テキスト ボックス 13">
            <a:extLst>
              <a:ext uri="{FF2B5EF4-FFF2-40B4-BE49-F238E27FC236}">
                <a16:creationId xmlns:a16="http://schemas.microsoft.com/office/drawing/2014/main" id="{3462ADCA-494A-3B13-2F24-4D758F67C21B}"/>
              </a:ext>
            </a:extLst>
          </p:cNvPr>
          <p:cNvSpPr txBox="1"/>
          <p:nvPr/>
        </p:nvSpPr>
        <p:spPr>
          <a:xfrm>
            <a:off x="210906" y="1891021"/>
            <a:ext cx="3061812" cy="276999"/>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休業</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日以上災害</a:t>
            </a:r>
            <a:r>
              <a:rPr kumimoji="1" lang="ja-JP" altLang="en-US" sz="1200" b="1" dirty="0">
                <a:solidFill>
                  <a:prstClr val="black"/>
                </a:solidFill>
                <a:latin typeface="Meiryo UI" panose="020B0604030504040204" pitchFamily="50" charset="-128"/>
                <a:ea typeface="Meiryo UI" panose="020B0604030504040204" pitchFamily="50" charset="-128"/>
              </a:rPr>
              <a:t>事故の型分類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8" name="図表 17">
            <a:extLst>
              <a:ext uri="{FF2B5EF4-FFF2-40B4-BE49-F238E27FC236}">
                <a16:creationId xmlns:a16="http://schemas.microsoft.com/office/drawing/2014/main" id="{F765B102-251F-BABF-BC2A-E60DAB03380B}"/>
              </a:ext>
            </a:extLst>
          </p:cNvPr>
          <p:cNvGraphicFramePr/>
          <p:nvPr>
            <p:extLst>
              <p:ext uri="{D42A27DB-BD31-4B8C-83A1-F6EECF244321}">
                <p14:modId xmlns:p14="http://schemas.microsoft.com/office/powerpoint/2010/main" val="3908207372"/>
              </p:ext>
            </p:extLst>
          </p:nvPr>
        </p:nvGraphicFramePr>
        <p:xfrm>
          <a:off x="2891224" y="2135469"/>
          <a:ext cx="8939885" cy="495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テキスト ボックス 18">
            <a:extLst>
              <a:ext uri="{FF2B5EF4-FFF2-40B4-BE49-F238E27FC236}">
                <a16:creationId xmlns:a16="http://schemas.microsoft.com/office/drawing/2014/main" id="{DFB4C477-8450-C69F-C4BC-28E43F38D8DE}"/>
              </a:ext>
            </a:extLst>
          </p:cNvPr>
          <p:cNvSpPr txBox="1"/>
          <p:nvPr/>
        </p:nvSpPr>
        <p:spPr>
          <a:xfrm>
            <a:off x="2883630" y="1891021"/>
            <a:ext cx="3061812" cy="276999"/>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■改善スケジュール</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図 19" descr="テキスト&#10;&#10;自動的に生成された説明">
            <a:extLst>
              <a:ext uri="{FF2B5EF4-FFF2-40B4-BE49-F238E27FC236}">
                <a16:creationId xmlns:a16="http://schemas.microsoft.com/office/drawing/2014/main" id="{735680D8-1E89-F71E-A04F-FE968217A4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8596" y="2685645"/>
            <a:ext cx="2075765" cy="2605675"/>
          </a:xfrm>
          <a:prstGeom prst="rect">
            <a:avLst/>
          </a:prstGeom>
          <a:ln>
            <a:solidFill>
              <a:schemeClr val="tx1"/>
            </a:solidFill>
          </a:ln>
        </p:spPr>
      </p:pic>
      <p:pic>
        <p:nvPicPr>
          <p:cNvPr id="21" name="図 20">
            <a:extLst>
              <a:ext uri="{FF2B5EF4-FFF2-40B4-BE49-F238E27FC236}">
                <a16:creationId xmlns:a16="http://schemas.microsoft.com/office/drawing/2014/main" id="{563D1E44-A762-F0D1-F0C7-BCB84486A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73408" y="2685645"/>
            <a:ext cx="1994200" cy="2093785"/>
          </a:xfrm>
          <a:prstGeom prst="rect">
            <a:avLst/>
          </a:prstGeom>
          <a:ln>
            <a:solidFill>
              <a:schemeClr val="tx1"/>
            </a:solidFill>
          </a:ln>
        </p:spPr>
      </p:pic>
      <p:grpSp>
        <p:nvGrpSpPr>
          <p:cNvPr id="22" name="グループ化 21">
            <a:extLst>
              <a:ext uri="{FF2B5EF4-FFF2-40B4-BE49-F238E27FC236}">
                <a16:creationId xmlns:a16="http://schemas.microsoft.com/office/drawing/2014/main" id="{29073224-2AD4-4C0E-F724-62661489CB77}"/>
              </a:ext>
            </a:extLst>
          </p:cNvPr>
          <p:cNvGrpSpPr/>
          <p:nvPr/>
        </p:nvGrpSpPr>
        <p:grpSpPr>
          <a:xfrm>
            <a:off x="9367608" y="2571031"/>
            <a:ext cx="2534668" cy="1832221"/>
            <a:chOff x="1567903" y="1715527"/>
            <a:chExt cx="5438334" cy="4124477"/>
          </a:xfrm>
        </p:grpSpPr>
        <p:pic>
          <p:nvPicPr>
            <p:cNvPr id="23" name="図 22" descr="人, 屋内, 立つ, 民衆 が含まれている画像&#10;&#10;自動的に生成された説明">
              <a:extLst>
                <a:ext uri="{FF2B5EF4-FFF2-40B4-BE49-F238E27FC236}">
                  <a16:creationId xmlns:a16="http://schemas.microsoft.com/office/drawing/2014/main" id="{01A6986C-5FA6-3106-53DB-9B9CCB5B330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l="-1249" t="-230"/>
            <a:stretch/>
          </p:blipFill>
          <p:spPr>
            <a:xfrm>
              <a:off x="1567903" y="1715527"/>
              <a:ext cx="3464780" cy="3464780"/>
            </a:xfrm>
            <a:prstGeom prst="ellipse">
              <a:avLst/>
            </a:prstGeom>
            <a:ln>
              <a:solidFill>
                <a:schemeClr val="bg1"/>
              </a:solidFill>
            </a:ln>
          </p:spPr>
        </p:pic>
        <p:pic>
          <p:nvPicPr>
            <p:cNvPr id="24" name="図 23" descr="空港にいる人たち&#10;&#10;中程度の精度で自動的に生成された説明">
              <a:extLst>
                <a:ext uri="{FF2B5EF4-FFF2-40B4-BE49-F238E27FC236}">
                  <a16:creationId xmlns:a16="http://schemas.microsoft.com/office/drawing/2014/main" id="{E626961E-E7BD-86C8-21EF-C84337540EBF}"/>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p:blipFill>
          <p:spPr>
            <a:xfrm>
              <a:off x="3696692" y="2530459"/>
              <a:ext cx="3309545" cy="3309545"/>
            </a:xfrm>
            <a:prstGeom prst="ellipse">
              <a:avLst/>
            </a:prstGeom>
            <a:ln>
              <a:solidFill>
                <a:schemeClr val="bg1"/>
              </a:solidFill>
            </a:ln>
          </p:spPr>
        </p:pic>
      </p:grpSp>
      <p:pic>
        <p:nvPicPr>
          <p:cNvPr id="25" name="図 24" descr="床の上に立っている人々&#10;&#10;中程度の精度で自動的に生成された説明">
            <a:extLst>
              <a:ext uri="{FF2B5EF4-FFF2-40B4-BE49-F238E27FC236}">
                <a16:creationId xmlns:a16="http://schemas.microsoft.com/office/drawing/2014/main" id="{47260FB5-394F-FE49-16BC-02ED2C53A13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30306" y="3555870"/>
            <a:ext cx="1908758" cy="1458636"/>
          </a:xfrm>
          <a:prstGeom prst="rect">
            <a:avLst/>
          </a:prstGeom>
          <a:effectLst>
            <a:softEdge rad="215900"/>
          </a:effectLst>
        </p:spPr>
      </p:pic>
      <p:pic>
        <p:nvPicPr>
          <p:cNvPr id="26" name="図 25">
            <a:extLst>
              <a:ext uri="{FF2B5EF4-FFF2-40B4-BE49-F238E27FC236}">
                <a16:creationId xmlns:a16="http://schemas.microsoft.com/office/drawing/2014/main" id="{9BF3EBEE-12A8-A16D-A4A2-BB49BEC172B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66231" y="4202227"/>
            <a:ext cx="1724363" cy="1059973"/>
          </a:xfrm>
          <a:prstGeom prst="rect">
            <a:avLst/>
          </a:prstGeom>
        </p:spPr>
      </p:pic>
      <p:sp>
        <p:nvSpPr>
          <p:cNvPr id="27" name="正方形/長方形 26">
            <a:extLst>
              <a:ext uri="{FF2B5EF4-FFF2-40B4-BE49-F238E27FC236}">
                <a16:creationId xmlns:a16="http://schemas.microsoft.com/office/drawing/2014/main" id="{60AAF7A8-18C8-BEE5-DE71-5D413E6BC379}"/>
              </a:ext>
            </a:extLst>
          </p:cNvPr>
          <p:cNvSpPr/>
          <p:nvPr/>
        </p:nvSpPr>
        <p:spPr>
          <a:xfrm>
            <a:off x="203454" y="8373185"/>
            <a:ext cx="9002811" cy="17180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E0FC1826-8F63-3E2D-0BA4-28E44CA1A7F6}"/>
              </a:ext>
            </a:extLst>
          </p:cNvPr>
          <p:cNvSpPr txBox="1"/>
          <p:nvPr/>
        </p:nvSpPr>
        <p:spPr>
          <a:xfrm>
            <a:off x="203454" y="8357200"/>
            <a:ext cx="1667217" cy="307777"/>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lang="ja-JP" altLang="en-US" sz="1400" b="1" dirty="0">
                <a:solidFill>
                  <a:prstClr val="black"/>
                </a:solidFill>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検証結果</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886C134E-279F-35AC-2BD2-BF01E6B3EEC9}"/>
              </a:ext>
            </a:extLst>
          </p:cNvPr>
          <p:cNvSpPr txBox="1"/>
          <p:nvPr/>
        </p:nvSpPr>
        <p:spPr>
          <a:xfrm>
            <a:off x="273166" y="5953427"/>
            <a:ext cx="6610234" cy="738664"/>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23</a:t>
            </a:r>
            <a:r>
              <a:rPr lang="ja-JP" altLang="en-US" sz="1400" dirty="0">
                <a:solidFill>
                  <a:prstClr val="black"/>
                </a:solidFill>
                <a:latin typeface="Meiryo UI" panose="020B0604030504040204" pitchFamily="50" charset="-128"/>
                <a:ea typeface="Meiryo UI" panose="020B0604030504040204" pitchFamily="50" charset="-128"/>
              </a:rPr>
              <a:t>年度　転倒災害発生件数</a:t>
            </a:r>
            <a:r>
              <a:rPr lang="en-US" altLang="ja-JP" sz="1400" dirty="0">
                <a:solidFill>
                  <a:prstClr val="black"/>
                </a:solidFill>
                <a:latin typeface="Meiryo UI" panose="020B0604030504040204" pitchFamily="50" charset="-128"/>
                <a:ea typeface="Meiryo UI" panose="020B0604030504040204" pitchFamily="50" charset="-128"/>
              </a:rPr>
              <a:t>292</a:t>
            </a:r>
            <a:r>
              <a:rPr lang="ja-JP" altLang="en-US" sz="1400" dirty="0">
                <a:solidFill>
                  <a:prstClr val="black"/>
                </a:solidFill>
                <a:latin typeface="Meiryo UI" panose="020B0604030504040204" pitchFamily="50" charset="-128"/>
                <a:ea typeface="Meiryo UI" panose="020B0604030504040204" pitchFamily="50" charset="-128"/>
              </a:rPr>
              <a:t>件（同規模昨対</a:t>
            </a:r>
            <a:r>
              <a:rPr lang="en-US" altLang="ja-JP" sz="1400" dirty="0">
                <a:solidFill>
                  <a:prstClr val="black"/>
                </a:solidFill>
                <a:latin typeface="Meiryo UI" panose="020B0604030504040204" pitchFamily="50" charset="-128"/>
                <a:ea typeface="Meiryo UI" panose="020B0604030504040204" pitchFamily="50" charset="-128"/>
              </a:rPr>
              <a:t>84.1</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分間体操</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を実施しなかった者と比べて、実施者では転倒歴の</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ある者が約 </a:t>
            </a:r>
            <a:r>
              <a:rPr lang="en-US" altLang="ja-JP" sz="1400" dirty="0">
                <a:solidFill>
                  <a:prstClr val="black"/>
                </a:solidFill>
                <a:latin typeface="Meiryo UI" panose="020B0604030504040204" pitchFamily="50" charset="-128"/>
                <a:ea typeface="Meiryo UI" panose="020B0604030504040204" pitchFamily="50" charset="-128"/>
              </a:rPr>
              <a:t>12% </a:t>
            </a:r>
            <a:r>
              <a:rPr lang="ja-JP" altLang="en-US" sz="1400" dirty="0">
                <a:solidFill>
                  <a:prstClr val="black"/>
                </a:solidFill>
                <a:latin typeface="Meiryo UI" panose="020B0604030504040204" pitchFamily="50" charset="-128"/>
                <a:ea typeface="Meiryo UI" panose="020B0604030504040204" pitchFamily="50" charset="-128"/>
              </a:rPr>
              <a:t>低下するなど、転倒労災リスクが軽減する可能性が示された</a:t>
            </a:r>
          </a:p>
        </p:txBody>
      </p:sp>
      <p:sp>
        <p:nvSpPr>
          <p:cNvPr id="30" name="波線 29">
            <a:extLst>
              <a:ext uri="{FF2B5EF4-FFF2-40B4-BE49-F238E27FC236}">
                <a16:creationId xmlns:a16="http://schemas.microsoft.com/office/drawing/2014/main" id="{3EC36DF1-D7A8-64E5-D023-C37F60D9B2D4}"/>
              </a:ext>
            </a:extLst>
          </p:cNvPr>
          <p:cNvSpPr/>
          <p:nvPr/>
        </p:nvSpPr>
        <p:spPr>
          <a:xfrm>
            <a:off x="8109478" y="5758620"/>
            <a:ext cx="3020914" cy="365990"/>
          </a:xfrm>
          <a:prstGeom prst="wav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その他にもこんな効果が</a:t>
            </a:r>
            <a:r>
              <a:rPr kumimoji="1" lang="en-US" altLang="ja-JP" sz="1600" b="1" dirty="0">
                <a:solidFill>
                  <a:schemeClr val="tx1"/>
                </a:solidFill>
                <a:latin typeface="Meiryo UI" panose="020B0604030504040204" pitchFamily="50" charset="-128"/>
                <a:ea typeface="Meiryo UI" panose="020B0604030504040204" pitchFamily="50" charset="-128"/>
              </a:rPr>
              <a:t>‼</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3" name="四角形: 角を丸くする 1">
            <a:extLst>
              <a:ext uri="{FF2B5EF4-FFF2-40B4-BE49-F238E27FC236}">
                <a16:creationId xmlns:a16="http://schemas.microsoft.com/office/drawing/2014/main" id="{28048167-A97D-3BCE-CFBD-4EFC39952748}"/>
              </a:ext>
            </a:extLst>
          </p:cNvPr>
          <p:cNvSpPr/>
          <p:nvPr/>
        </p:nvSpPr>
        <p:spPr>
          <a:xfrm>
            <a:off x="8260656" y="57180"/>
            <a:ext cx="1978086" cy="5232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2">
                    <a:lumMod val="10000"/>
                  </a:schemeClr>
                </a:solidFill>
                <a:latin typeface="+mn-ea"/>
              </a:rPr>
              <a:t>事業者名：イオンリテール株式会社</a:t>
            </a:r>
            <a:endParaRPr kumimoji="1" lang="en-US" altLang="ja-JP" sz="800" dirty="0">
              <a:solidFill>
                <a:schemeClr val="bg2">
                  <a:lumMod val="10000"/>
                </a:schemeClr>
              </a:solidFill>
              <a:latin typeface="+mn-ea"/>
            </a:endParaRPr>
          </a:p>
          <a:p>
            <a:r>
              <a:rPr lang="ja-JP" altLang="en-US" sz="800" dirty="0">
                <a:solidFill>
                  <a:schemeClr val="bg2">
                    <a:lumMod val="10000"/>
                  </a:schemeClr>
                </a:solidFill>
                <a:latin typeface="+mn-ea"/>
                <a:cs typeface="Poppins"/>
              </a:rPr>
              <a:t>業界・業種：総合小売業</a:t>
            </a:r>
            <a:endParaRPr lang="en-US" altLang="ja-JP" sz="800" dirty="0">
              <a:solidFill>
                <a:schemeClr val="bg2">
                  <a:lumMod val="10000"/>
                </a:schemeClr>
              </a:solidFill>
              <a:latin typeface="+mn-ea"/>
              <a:cs typeface="Poppins"/>
            </a:endParaRPr>
          </a:p>
          <a:p>
            <a:r>
              <a:rPr lang="ja-JP" altLang="en-US" sz="800" dirty="0">
                <a:solidFill>
                  <a:schemeClr val="bg2">
                    <a:lumMod val="10000"/>
                  </a:schemeClr>
                </a:solidFill>
                <a:latin typeface="+mn-ea"/>
                <a:cs typeface="Poppins"/>
              </a:rPr>
              <a:t>従業員規模：</a:t>
            </a:r>
            <a:r>
              <a:rPr lang="en-US" altLang="ja-JP" sz="800" dirty="0">
                <a:solidFill>
                  <a:schemeClr val="bg2">
                    <a:lumMod val="10000"/>
                  </a:schemeClr>
                </a:solidFill>
                <a:latin typeface="+mn-ea"/>
                <a:cs typeface="Poppins"/>
              </a:rPr>
              <a:t>11</a:t>
            </a:r>
            <a:r>
              <a:rPr lang="ja-JP" altLang="en-US" sz="800" dirty="0">
                <a:solidFill>
                  <a:schemeClr val="bg2">
                    <a:lumMod val="10000"/>
                  </a:schemeClr>
                </a:solidFill>
                <a:latin typeface="+mn-ea"/>
                <a:cs typeface="Poppins"/>
              </a:rPr>
              <a:t>万</a:t>
            </a:r>
            <a:r>
              <a:rPr lang="en-US" altLang="ja-JP" sz="800" dirty="0">
                <a:solidFill>
                  <a:schemeClr val="bg2">
                    <a:lumMod val="10000"/>
                  </a:schemeClr>
                </a:solidFill>
                <a:latin typeface="+mn-ea"/>
                <a:cs typeface="Poppins"/>
              </a:rPr>
              <a:t>8</a:t>
            </a:r>
            <a:r>
              <a:rPr lang="ja-JP" altLang="en-US" sz="800" dirty="0">
                <a:solidFill>
                  <a:schemeClr val="bg2">
                    <a:lumMod val="10000"/>
                  </a:schemeClr>
                </a:solidFill>
                <a:latin typeface="+mn-ea"/>
                <a:cs typeface="Poppins"/>
              </a:rPr>
              <a:t>千人</a:t>
            </a:r>
            <a:endParaRPr lang="en-US" altLang="ja-JP" sz="800" dirty="0">
              <a:solidFill>
                <a:schemeClr val="bg2">
                  <a:lumMod val="10000"/>
                </a:schemeClr>
              </a:solidFill>
              <a:latin typeface="+mn-ea"/>
              <a:cs typeface="Poppins"/>
            </a:endParaRPr>
          </a:p>
          <a:p>
            <a:r>
              <a:rPr lang="ja-JP" altLang="en-US" sz="800" dirty="0">
                <a:solidFill>
                  <a:schemeClr val="bg2">
                    <a:lumMod val="10000"/>
                  </a:schemeClr>
                </a:solidFill>
                <a:latin typeface="+mn-ea"/>
                <a:cs typeface="Poppins"/>
              </a:rPr>
              <a:t>地域：全国</a:t>
            </a:r>
            <a:endParaRPr kumimoji="1" lang="ja-JP" altLang="en-US" sz="800" dirty="0">
              <a:solidFill>
                <a:schemeClr val="bg2">
                  <a:lumMod val="10000"/>
                </a:schemeClr>
              </a:solidFill>
              <a:latin typeface="+mn-ea"/>
            </a:endParaRPr>
          </a:p>
        </p:txBody>
      </p:sp>
      <p:sp>
        <p:nvSpPr>
          <p:cNvPr id="35" name="楕円 34">
            <a:extLst>
              <a:ext uri="{FF2B5EF4-FFF2-40B4-BE49-F238E27FC236}">
                <a16:creationId xmlns:a16="http://schemas.microsoft.com/office/drawing/2014/main" id="{8ED8E17E-3650-6123-367B-B269A503035F}"/>
              </a:ext>
            </a:extLst>
          </p:cNvPr>
          <p:cNvSpPr/>
          <p:nvPr/>
        </p:nvSpPr>
        <p:spPr>
          <a:xfrm>
            <a:off x="8655911" y="3494337"/>
            <a:ext cx="193129" cy="209258"/>
          </a:xfrm>
          <a:prstGeom prst="ellipse">
            <a:avLst/>
          </a:prstGeom>
          <a:solidFill>
            <a:schemeClr val="bg1"/>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DF431876-3282-780A-0C94-25DB66F15C1B}"/>
              </a:ext>
            </a:extLst>
          </p:cNvPr>
          <p:cNvSpPr/>
          <p:nvPr/>
        </p:nvSpPr>
        <p:spPr>
          <a:xfrm>
            <a:off x="7855441" y="3348119"/>
            <a:ext cx="193129" cy="209258"/>
          </a:xfrm>
          <a:prstGeom prst="ellipse">
            <a:avLst/>
          </a:prstGeom>
          <a:solidFill>
            <a:schemeClr val="bg1"/>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F4678FF7-794B-A7B5-28D0-BE700E72C82F}"/>
              </a:ext>
            </a:extLst>
          </p:cNvPr>
          <p:cNvSpPr/>
          <p:nvPr/>
        </p:nvSpPr>
        <p:spPr>
          <a:xfrm>
            <a:off x="10055858" y="2993796"/>
            <a:ext cx="101398" cy="154009"/>
          </a:xfrm>
          <a:prstGeom prst="ellipse">
            <a:avLst/>
          </a:prstGeom>
          <a:solidFill>
            <a:schemeClr val="bg1"/>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BE48D753-298A-4DC8-17C8-97FCEFCBA6C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010790" y="5724776"/>
            <a:ext cx="1350376" cy="1057938"/>
          </a:xfrm>
          <a:prstGeom prst="rect">
            <a:avLst/>
          </a:prstGeom>
        </p:spPr>
      </p:pic>
      <p:pic>
        <p:nvPicPr>
          <p:cNvPr id="39" name="図 38">
            <a:extLst>
              <a:ext uri="{FF2B5EF4-FFF2-40B4-BE49-F238E27FC236}">
                <a16:creationId xmlns:a16="http://schemas.microsoft.com/office/drawing/2014/main" id="{3C0E87B5-021A-5D19-2BC7-668C6762D3A7}"/>
              </a:ext>
            </a:extLst>
          </p:cNvPr>
          <p:cNvPicPr>
            <a:picLocks noChangeAspect="1"/>
          </p:cNvPicPr>
          <p:nvPr/>
        </p:nvPicPr>
        <p:blipFill>
          <a:blip r:embed="rId16"/>
          <a:stretch>
            <a:fillRect/>
          </a:stretch>
        </p:blipFill>
        <p:spPr>
          <a:xfrm>
            <a:off x="10334820" y="9164"/>
            <a:ext cx="1857180" cy="703204"/>
          </a:xfrm>
          <a:prstGeom prst="rect">
            <a:avLst/>
          </a:prstGeom>
        </p:spPr>
      </p:pic>
      <p:sp>
        <p:nvSpPr>
          <p:cNvPr id="40" name="テキスト ボックス 39">
            <a:extLst>
              <a:ext uri="{FF2B5EF4-FFF2-40B4-BE49-F238E27FC236}">
                <a16:creationId xmlns:a16="http://schemas.microsoft.com/office/drawing/2014/main" id="{E00AACE4-AFA9-671F-1AA7-A21BC3B7B7DE}"/>
              </a:ext>
            </a:extLst>
          </p:cNvPr>
          <p:cNvSpPr txBox="1"/>
          <p:nvPr/>
        </p:nvSpPr>
        <p:spPr>
          <a:xfrm>
            <a:off x="5196507" y="4982833"/>
            <a:ext cx="2083412" cy="307778"/>
          </a:xfrm>
          <a:prstGeom prst="rect">
            <a:avLst/>
          </a:prstGeom>
          <a:solidFill>
            <a:schemeClr val="bg1">
              <a:lumMod val="50000"/>
            </a:schemeClr>
          </a:solidFill>
          <a:ln>
            <a:noFill/>
          </a:ln>
        </p:spPr>
        <p:txBody>
          <a:bodyPr wrap="square" rtlCol="0">
            <a:spAutoFit/>
          </a:bodyPr>
          <a:lstStyle/>
          <a:p>
            <a:pPr lvl="0" algn="ctr" fontAlgn="base">
              <a:spcBef>
                <a:spcPct val="20000"/>
              </a:spcBef>
              <a:spcAft>
                <a:spcPct val="0"/>
              </a:spcAft>
              <a:defRPr/>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テーマは転倒・腰痛予防</a:t>
            </a:r>
          </a:p>
        </p:txBody>
      </p:sp>
      <p:grpSp>
        <p:nvGrpSpPr>
          <p:cNvPr id="41" name="グループ化 40">
            <a:extLst>
              <a:ext uri="{FF2B5EF4-FFF2-40B4-BE49-F238E27FC236}">
                <a16:creationId xmlns:a16="http://schemas.microsoft.com/office/drawing/2014/main" id="{34381E0D-937B-62E3-7CFA-97F9AEC6CC2E}"/>
              </a:ext>
            </a:extLst>
          </p:cNvPr>
          <p:cNvGrpSpPr/>
          <p:nvPr/>
        </p:nvGrpSpPr>
        <p:grpSpPr>
          <a:xfrm>
            <a:off x="2798473" y="2660989"/>
            <a:ext cx="2449368" cy="2635915"/>
            <a:chOff x="3068009" y="2336534"/>
            <a:chExt cx="2449368" cy="2635915"/>
          </a:xfrm>
        </p:grpSpPr>
        <p:grpSp>
          <p:nvGrpSpPr>
            <p:cNvPr id="42" name="グループ化 41">
              <a:extLst>
                <a:ext uri="{FF2B5EF4-FFF2-40B4-BE49-F238E27FC236}">
                  <a16:creationId xmlns:a16="http://schemas.microsoft.com/office/drawing/2014/main" id="{824C77E2-D13E-3880-3BA9-13B406540A9E}"/>
                </a:ext>
              </a:extLst>
            </p:cNvPr>
            <p:cNvGrpSpPr/>
            <p:nvPr/>
          </p:nvGrpSpPr>
          <p:grpSpPr>
            <a:xfrm>
              <a:off x="3068009" y="2336534"/>
              <a:ext cx="2449368" cy="2635915"/>
              <a:chOff x="3068009" y="2336534"/>
              <a:chExt cx="2449368" cy="2635915"/>
            </a:xfrm>
          </p:grpSpPr>
          <p:grpSp>
            <p:nvGrpSpPr>
              <p:cNvPr id="44" name="グループ化 43">
                <a:extLst>
                  <a:ext uri="{FF2B5EF4-FFF2-40B4-BE49-F238E27FC236}">
                    <a16:creationId xmlns:a16="http://schemas.microsoft.com/office/drawing/2014/main" id="{A6977790-980D-47C4-9F82-5D20AC4226D0}"/>
                  </a:ext>
                </a:extLst>
              </p:cNvPr>
              <p:cNvGrpSpPr/>
              <p:nvPr/>
            </p:nvGrpSpPr>
            <p:grpSpPr>
              <a:xfrm>
                <a:off x="3068009" y="2336534"/>
                <a:ext cx="2449368" cy="2635915"/>
                <a:chOff x="3068009" y="2336534"/>
                <a:chExt cx="2449368" cy="2635915"/>
              </a:xfrm>
            </p:grpSpPr>
            <p:sp>
              <p:nvSpPr>
                <p:cNvPr id="47" name="正方形/長方形 46">
                  <a:extLst>
                    <a:ext uri="{FF2B5EF4-FFF2-40B4-BE49-F238E27FC236}">
                      <a16:creationId xmlns:a16="http://schemas.microsoft.com/office/drawing/2014/main" id="{8C1D67CE-133C-706B-8936-BA4FA049495E}"/>
                    </a:ext>
                  </a:extLst>
                </p:cNvPr>
                <p:cNvSpPr/>
                <p:nvPr/>
              </p:nvSpPr>
              <p:spPr>
                <a:xfrm>
                  <a:off x="3178179" y="2336534"/>
                  <a:ext cx="2199557" cy="2630331"/>
                </a:xfrm>
                <a:prstGeom prst="rect">
                  <a:avLst/>
                </a:prstGeom>
                <a:solidFill>
                  <a:schemeClr val="l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747" tIns="108373" rIns="216747" bIns="108373" numCol="1" spcCol="0" rtlCol="0" fromWordArt="0" anchor="ctr" anchorCtr="0" forceAA="0" compatLnSpc="1">
                  <a:prstTxWarp prst="textNoShape">
                    <a:avLst/>
                  </a:prstTxWarp>
                  <a:noAutofit/>
                </a:bodyPr>
                <a:lstStyle/>
                <a:p>
                  <a:pPr algn="ctr"/>
                  <a:endParaRPr lang="ja-JP" altLang="en-US" sz="4000"/>
                </a:p>
              </p:txBody>
            </p:sp>
            <p:sp>
              <p:nvSpPr>
                <p:cNvPr id="48" name="テキスト ボックス 47">
                  <a:extLst>
                    <a:ext uri="{FF2B5EF4-FFF2-40B4-BE49-F238E27FC236}">
                      <a16:creationId xmlns:a16="http://schemas.microsoft.com/office/drawing/2014/main" id="{8585EA10-A7C0-C90C-E908-DCBA1CCC449D}"/>
                    </a:ext>
                  </a:extLst>
                </p:cNvPr>
                <p:cNvSpPr txBox="1"/>
                <p:nvPr/>
              </p:nvSpPr>
              <p:spPr>
                <a:xfrm>
                  <a:off x="3268048" y="2417709"/>
                  <a:ext cx="2077174" cy="153888"/>
                </a:xfrm>
                <a:prstGeom prst="rect">
                  <a:avLst/>
                </a:prstGeom>
                <a:solidFill>
                  <a:schemeClr val="lt1"/>
                </a:solidFill>
                <a:ln>
                  <a:noFill/>
                </a:ln>
              </p:spPr>
              <p:txBody>
                <a:bodyPr wrap="square" lIns="0" tIns="0" rIns="0" bIns="0" rtlCol="0">
                  <a:spAutoFit/>
                </a:bodyPr>
                <a:lstStyle/>
                <a:p>
                  <a:r>
                    <a:rPr lang="en-US" altLang="ja-JP" sz="1000" b="1" dirty="0">
                      <a:latin typeface="BIZ UDPゴシック" panose="020B0400000000000000" pitchFamily="50" charset="-128"/>
                      <a:ea typeface="BIZ UDPゴシック" panose="020B0400000000000000" pitchFamily="50" charset="-128"/>
                    </a:rPr>
                    <a:t>40</a:t>
                  </a:r>
                  <a:r>
                    <a:rPr lang="ja-JP" altLang="en-US" sz="1000" b="1" dirty="0">
                      <a:latin typeface="BIZ UDPゴシック" panose="020B0400000000000000" pitchFamily="50" charset="-128"/>
                      <a:ea typeface="BIZ UDPゴシック" panose="020B0400000000000000" pitchFamily="50" charset="-128"/>
                    </a:rPr>
                    <a:t>代以上の従業員の体力測定結果</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3F141792-1063-FAB9-B12F-681111B4C7E9}"/>
                    </a:ext>
                  </a:extLst>
                </p:cNvPr>
                <p:cNvSpPr txBox="1"/>
                <p:nvPr/>
              </p:nvSpPr>
              <p:spPr>
                <a:xfrm>
                  <a:off x="3186251" y="4580117"/>
                  <a:ext cx="2199558" cy="392332"/>
                </a:xfrm>
                <a:prstGeom prst="rect">
                  <a:avLst/>
                </a:prstGeom>
                <a:solidFill>
                  <a:schemeClr val="bg1">
                    <a:lumMod val="50000"/>
                  </a:schemeClr>
                </a:solidFill>
              </p:spPr>
              <p:txBody>
                <a:bodyPr wrap="square" tIns="36000" bIns="36000" rtlCol="0">
                  <a:spAutoFit/>
                </a:bodyPr>
                <a:lstStyle/>
                <a:p>
                  <a:pPr algn="ctr" eaLnBrk="0" hangingPunct="0">
                    <a:defRPr/>
                  </a:pPr>
                  <a:r>
                    <a:rPr lang="en-US" altLang="ja-JP" sz="1000" dirty="0">
                      <a:solidFill>
                        <a:schemeClr val="bg1"/>
                      </a:solidFill>
                      <a:latin typeface="Meiryo UI" panose="020B0604030504040204" pitchFamily="50" charset="-128"/>
                      <a:ea typeface="Meiryo UI" panose="020B0604030504040204" pitchFamily="50" charset="-128"/>
                    </a:rPr>
                    <a:t>40</a:t>
                  </a:r>
                  <a:r>
                    <a:rPr lang="ja-JP" altLang="en-US" sz="1000" dirty="0">
                      <a:solidFill>
                        <a:schemeClr val="bg1"/>
                      </a:solidFill>
                      <a:latin typeface="Meiryo UI" panose="020B0604030504040204" pitchFamily="50" charset="-128"/>
                      <a:ea typeface="Meiryo UI" panose="020B0604030504040204" pitchFamily="50" charset="-128"/>
                    </a:rPr>
                    <a:t>代以上の従業員の</a:t>
                  </a:r>
                  <a:r>
                    <a:rPr lang="ja-JP" altLang="en-US" sz="1000" b="1" u="sng" dirty="0">
                      <a:solidFill>
                        <a:schemeClr val="bg1"/>
                      </a:solidFill>
                      <a:latin typeface="Meiryo UI" panose="020B0604030504040204" pitchFamily="50" charset="-128"/>
                      <a:ea typeface="Meiryo UI" panose="020B0604030504040204" pitchFamily="50" charset="-128"/>
                    </a:rPr>
                    <a:t>約</a:t>
                  </a:r>
                  <a:r>
                    <a:rPr lang="en-US" altLang="ja-JP" sz="1000" b="1" u="sng" dirty="0">
                      <a:solidFill>
                        <a:schemeClr val="bg1"/>
                      </a:solidFill>
                      <a:latin typeface="Meiryo UI" panose="020B0604030504040204" pitchFamily="50" charset="-128"/>
                      <a:ea typeface="Meiryo UI" panose="020B0604030504040204" pitchFamily="50" charset="-128"/>
                    </a:rPr>
                    <a:t>3</a:t>
                  </a:r>
                  <a:r>
                    <a:rPr lang="ja-JP" altLang="en-US" sz="1000" b="1" u="sng" dirty="0">
                      <a:solidFill>
                        <a:schemeClr val="bg1"/>
                      </a:solidFill>
                      <a:latin typeface="Meiryo UI" panose="020B0604030504040204" pitchFamily="50" charset="-128"/>
                      <a:ea typeface="Meiryo UI" panose="020B0604030504040204" pitchFamily="50" charset="-128"/>
                    </a:rPr>
                    <a:t>割に</a:t>
                  </a:r>
                  <a:endParaRPr lang="en-US" altLang="ja-JP" sz="1000" dirty="0">
                    <a:solidFill>
                      <a:schemeClr val="bg1"/>
                    </a:solidFill>
                    <a:latin typeface="Meiryo UI" panose="020B0604030504040204" pitchFamily="50" charset="-128"/>
                    <a:ea typeface="Meiryo UI" panose="020B0604030504040204" pitchFamily="50" charset="-128"/>
                  </a:endParaRPr>
                </a:p>
                <a:p>
                  <a:pPr algn="ctr" eaLnBrk="0" hangingPunct="0">
                    <a:defRPr/>
                  </a:pPr>
                  <a:r>
                    <a:rPr lang="ja-JP" altLang="en-US" sz="1000" dirty="0">
                      <a:solidFill>
                        <a:schemeClr val="bg1"/>
                      </a:solidFill>
                      <a:latin typeface="Meiryo UI" panose="020B0604030504040204" pitchFamily="50" charset="-128"/>
                      <a:ea typeface="Meiryo UI" panose="020B0604030504040204" pitchFamily="50" charset="-128"/>
                    </a:rPr>
                    <a:t>下肢筋力・姿勢保持力低下がみられた</a:t>
                  </a:r>
                </a:p>
              </p:txBody>
            </p:sp>
            <p:sp>
              <p:nvSpPr>
                <p:cNvPr id="50" name="楕円 49">
                  <a:extLst>
                    <a:ext uri="{FF2B5EF4-FFF2-40B4-BE49-F238E27FC236}">
                      <a16:creationId xmlns:a16="http://schemas.microsoft.com/office/drawing/2014/main" id="{1750926D-1DB3-E2D7-94CC-4C9A6CF1ED87}"/>
                    </a:ext>
                  </a:extLst>
                </p:cNvPr>
                <p:cNvSpPr/>
                <p:nvPr/>
              </p:nvSpPr>
              <p:spPr>
                <a:xfrm>
                  <a:off x="3228861" y="2658933"/>
                  <a:ext cx="1247430" cy="121091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51" name="楕円 50">
                  <a:extLst>
                    <a:ext uri="{FF2B5EF4-FFF2-40B4-BE49-F238E27FC236}">
                      <a16:creationId xmlns:a16="http://schemas.microsoft.com/office/drawing/2014/main" id="{D0EEDC40-9A68-97DC-401A-5A450F855B05}"/>
                    </a:ext>
                  </a:extLst>
                </p:cNvPr>
                <p:cNvSpPr/>
                <p:nvPr/>
              </p:nvSpPr>
              <p:spPr>
                <a:xfrm>
                  <a:off x="4099226" y="2663197"/>
                  <a:ext cx="1247430" cy="121091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endParaRPr kumimoji="1" lang="ja-JP" altLang="en-US" sz="500" dirty="0"/>
                </a:p>
              </p:txBody>
            </p:sp>
            <p:sp>
              <p:nvSpPr>
                <p:cNvPr id="52" name="正方形/長方形 51">
                  <a:extLst>
                    <a:ext uri="{FF2B5EF4-FFF2-40B4-BE49-F238E27FC236}">
                      <a16:creationId xmlns:a16="http://schemas.microsoft.com/office/drawing/2014/main" id="{D797D3C6-8274-4E37-457B-9D541B63977C}"/>
                    </a:ext>
                  </a:extLst>
                </p:cNvPr>
                <p:cNvSpPr/>
                <p:nvPr/>
              </p:nvSpPr>
              <p:spPr>
                <a:xfrm>
                  <a:off x="3455677" y="3657529"/>
                  <a:ext cx="638815" cy="294174"/>
                </a:xfrm>
                <a:prstGeom prst="rect">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片脚起立</a:t>
                  </a:r>
                  <a:br>
                    <a:rPr kumimoji="1" lang="en-US" altLang="ja-JP" sz="800" b="1" dirty="0">
                      <a:solidFill>
                        <a:schemeClr val="accent2">
                          <a:lumMod val="75000"/>
                        </a:schemeClr>
                      </a:solidFill>
                      <a:latin typeface="Meiryo UI" panose="020B0604030504040204" pitchFamily="50" charset="-128"/>
                      <a:ea typeface="Meiryo UI" panose="020B0604030504040204" pitchFamily="50" charset="-128"/>
                    </a:rPr>
                  </a:br>
                  <a:r>
                    <a:rPr kumimoji="1" lang="ja-JP" altLang="en-US" sz="600" b="1" dirty="0">
                      <a:solidFill>
                        <a:schemeClr val="accent2">
                          <a:lumMod val="75000"/>
                        </a:schemeClr>
                      </a:solidFill>
                      <a:latin typeface="Meiryo UI" panose="020B0604030504040204" pitchFamily="50" charset="-128"/>
                      <a:ea typeface="Meiryo UI" panose="020B0604030504040204" pitchFamily="50" charset="-128"/>
                    </a:rPr>
                    <a:t>（</a:t>
                  </a:r>
                  <a:r>
                    <a:rPr lang="en-US" altLang="ja-JP" sz="600" b="1" dirty="0">
                      <a:solidFill>
                        <a:schemeClr val="accent2">
                          <a:lumMod val="75000"/>
                        </a:schemeClr>
                      </a:solidFill>
                      <a:latin typeface="Meiryo UI" panose="020B0604030504040204" pitchFamily="50" charset="-128"/>
                      <a:ea typeface="Meiryo UI" panose="020B0604030504040204" pitchFamily="50" charset="-128"/>
                    </a:rPr>
                    <a:t>40cm</a:t>
                  </a:r>
                  <a:r>
                    <a:rPr lang="ja-JP" altLang="en-US" sz="600" b="1" dirty="0">
                      <a:solidFill>
                        <a:schemeClr val="accent2">
                          <a:lumMod val="75000"/>
                        </a:schemeClr>
                      </a:solidFill>
                      <a:latin typeface="Meiryo UI" panose="020B0604030504040204" pitchFamily="50" charset="-128"/>
                      <a:ea typeface="Meiryo UI" panose="020B0604030504040204" pitchFamily="50" charset="-128"/>
                    </a:rPr>
                    <a:t>台から</a:t>
                  </a:r>
                  <a:br>
                    <a:rPr lang="en-US" altLang="ja-JP" sz="600" b="1" dirty="0">
                      <a:solidFill>
                        <a:schemeClr val="accent2">
                          <a:lumMod val="75000"/>
                        </a:schemeClr>
                      </a:solidFill>
                      <a:latin typeface="Meiryo UI" panose="020B0604030504040204" pitchFamily="50" charset="-128"/>
                      <a:ea typeface="Meiryo UI" panose="020B0604030504040204" pitchFamily="50" charset="-128"/>
                    </a:rPr>
                  </a:br>
                  <a:r>
                    <a:rPr lang="ja-JP" altLang="en-US" sz="600" b="1" dirty="0">
                      <a:solidFill>
                        <a:schemeClr val="accent2">
                          <a:lumMod val="75000"/>
                        </a:schemeClr>
                      </a:solidFill>
                      <a:latin typeface="Meiryo UI" panose="020B0604030504040204" pitchFamily="50" charset="-128"/>
                      <a:ea typeface="Meiryo UI" panose="020B0604030504040204" pitchFamily="50" charset="-128"/>
                    </a:rPr>
                    <a:t>立ち上がれない</a:t>
                  </a:r>
                  <a:r>
                    <a:rPr kumimoji="1" lang="ja-JP" altLang="en-US" sz="600" b="1" dirty="0">
                      <a:solidFill>
                        <a:schemeClr val="accent2">
                          <a:lumMod val="75000"/>
                        </a:schemeClr>
                      </a:solidFill>
                      <a:latin typeface="Meiryo UI" panose="020B0604030504040204" pitchFamily="50" charset="-128"/>
                      <a:ea typeface="Meiryo UI" panose="020B0604030504040204" pitchFamily="50" charset="-128"/>
                    </a:rPr>
                    <a:t>）</a:t>
                  </a:r>
                  <a:endParaRPr kumimoji="1" lang="ja-JP" altLang="en-US" sz="1000" b="1" dirty="0">
                    <a:solidFill>
                      <a:schemeClr val="accent2">
                        <a:lumMod val="75000"/>
                      </a:schemeClr>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3BFB3F99-680E-783D-7407-92D27EB121B5}"/>
                    </a:ext>
                  </a:extLst>
                </p:cNvPr>
                <p:cNvSpPr txBox="1"/>
                <p:nvPr/>
              </p:nvSpPr>
              <p:spPr>
                <a:xfrm>
                  <a:off x="3068009" y="3202259"/>
                  <a:ext cx="779013" cy="3681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20000"/>
                    </a:lnSpc>
                  </a:pPr>
                  <a:r>
                    <a:rPr lang="en-US" altLang="ja-JP" sz="1050" b="1" dirty="0">
                      <a:latin typeface="Meiryo UI" panose="020B0604030504040204" pitchFamily="50" charset="-128"/>
                      <a:ea typeface="Meiryo UI" panose="020B0604030504040204" pitchFamily="50" charset="-128"/>
                    </a:rPr>
                    <a:t>47</a:t>
                  </a:r>
                  <a:r>
                    <a:rPr lang="ja-JP" altLang="en-US" sz="700"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a:p>
                  <a:pPr algn="ctr">
                    <a:lnSpc>
                      <a:spcPct val="120000"/>
                    </a:lnSpc>
                  </a:pPr>
                  <a:r>
                    <a:rPr kumimoji="1" lang="ja-JP" altLang="en-US" sz="500" b="1" dirty="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227</a:t>
                  </a:r>
                  <a:r>
                    <a:rPr kumimoji="1" lang="ja-JP" altLang="en-US" sz="500" b="1" dirty="0">
                      <a:latin typeface="Meiryo UI" panose="020B0604030504040204" pitchFamily="50" charset="-128"/>
                      <a:ea typeface="Meiryo UI" panose="020B0604030504040204" pitchFamily="50" charset="-128"/>
                    </a:rPr>
                    <a:t>名</a:t>
                  </a:r>
                  <a:r>
                    <a:rPr kumimoji="1" lang="en-US" altLang="ja-JP" sz="500" b="1" dirty="0">
                      <a:latin typeface="Meiryo UI" panose="020B0604030504040204" pitchFamily="50" charset="-128"/>
                      <a:ea typeface="Meiryo UI" panose="020B0604030504040204" pitchFamily="50" charset="-128"/>
                    </a:rPr>
                    <a:t>/480</a:t>
                  </a:r>
                  <a:r>
                    <a:rPr kumimoji="1" lang="ja-JP" altLang="en-US" sz="500" b="1" dirty="0">
                      <a:latin typeface="Meiryo UI" panose="020B0604030504040204" pitchFamily="50" charset="-128"/>
                      <a:ea typeface="Meiryo UI" panose="020B0604030504040204" pitchFamily="50" charset="-128"/>
                    </a:rPr>
                    <a:t>名）</a:t>
                  </a:r>
                  <a:endParaRPr kumimoji="1" lang="ja-JP" altLang="en-US" sz="900" b="1" dirty="0">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65739843-A3A7-9AB2-ADC4-3827A0C229FA}"/>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3639935" y="2829898"/>
                  <a:ext cx="464975" cy="770123"/>
                </a:xfrm>
                <a:prstGeom prst="flowChartConnector">
                  <a:avLst/>
                </a:prstGeom>
              </p:spPr>
            </p:pic>
            <p:pic>
              <p:nvPicPr>
                <p:cNvPr id="55" name="図 54">
                  <a:extLst>
                    <a:ext uri="{FF2B5EF4-FFF2-40B4-BE49-F238E27FC236}">
                      <a16:creationId xmlns:a16="http://schemas.microsoft.com/office/drawing/2014/main" id="{47D665CC-27E0-3E90-A5D0-8FE107452BF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10981" y="2803071"/>
                  <a:ext cx="418298" cy="800222"/>
                </a:xfrm>
                <a:prstGeom prst="flowChartConnector">
                  <a:avLst/>
                </a:prstGeom>
              </p:spPr>
            </p:pic>
            <p:sp>
              <p:nvSpPr>
                <p:cNvPr id="56" name="テキスト ボックス 55">
                  <a:extLst>
                    <a:ext uri="{FF2B5EF4-FFF2-40B4-BE49-F238E27FC236}">
                      <a16:creationId xmlns:a16="http://schemas.microsoft.com/office/drawing/2014/main" id="{C7F72FDF-7FE5-E0C1-284A-702CE91F893A}"/>
                    </a:ext>
                  </a:extLst>
                </p:cNvPr>
                <p:cNvSpPr txBox="1"/>
                <p:nvPr/>
              </p:nvSpPr>
              <p:spPr>
                <a:xfrm>
                  <a:off x="4738364" y="3221925"/>
                  <a:ext cx="779013" cy="3681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20000"/>
                    </a:lnSpc>
                  </a:pPr>
                  <a:r>
                    <a:rPr lang="en-US" altLang="ja-JP" sz="1050" b="1" dirty="0">
                      <a:latin typeface="Meiryo UI" panose="020B0604030504040204" pitchFamily="50" charset="-128"/>
                      <a:ea typeface="Meiryo UI" panose="020B0604030504040204" pitchFamily="50" charset="-128"/>
                    </a:rPr>
                    <a:t>57</a:t>
                  </a:r>
                  <a:r>
                    <a:rPr lang="ja-JP" altLang="en-US" sz="700"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a:p>
                  <a:pPr algn="ctr">
                    <a:lnSpc>
                      <a:spcPct val="120000"/>
                    </a:lnSpc>
                  </a:pPr>
                  <a:r>
                    <a:rPr kumimoji="1" lang="ja-JP" altLang="en-US" sz="500" b="1" dirty="0">
                      <a:latin typeface="Meiryo UI" panose="020B0604030504040204" pitchFamily="50" charset="-128"/>
                      <a:ea typeface="Meiryo UI" panose="020B0604030504040204" pitchFamily="50" charset="-128"/>
                    </a:rPr>
                    <a:t>（</a:t>
                  </a:r>
                  <a:r>
                    <a:rPr lang="en-US" altLang="ja-JP" sz="500" b="1" dirty="0">
                      <a:latin typeface="Meiryo UI" panose="020B0604030504040204" pitchFamily="50" charset="-128"/>
                      <a:ea typeface="Meiryo UI" panose="020B0604030504040204" pitchFamily="50" charset="-128"/>
                    </a:rPr>
                    <a:t>274</a:t>
                  </a:r>
                  <a:r>
                    <a:rPr kumimoji="1" lang="ja-JP" altLang="en-US" sz="500" b="1" dirty="0">
                      <a:latin typeface="Meiryo UI" panose="020B0604030504040204" pitchFamily="50" charset="-128"/>
                      <a:ea typeface="Meiryo UI" panose="020B0604030504040204" pitchFamily="50" charset="-128"/>
                    </a:rPr>
                    <a:t>名</a:t>
                  </a:r>
                  <a:r>
                    <a:rPr kumimoji="1" lang="en-US" altLang="ja-JP" sz="500" b="1" dirty="0">
                      <a:latin typeface="Meiryo UI" panose="020B0604030504040204" pitchFamily="50" charset="-128"/>
                      <a:ea typeface="Meiryo UI" panose="020B0604030504040204" pitchFamily="50" charset="-128"/>
                    </a:rPr>
                    <a:t>/480</a:t>
                  </a:r>
                  <a:r>
                    <a:rPr kumimoji="1" lang="ja-JP" altLang="en-US" sz="500" b="1" dirty="0">
                      <a:latin typeface="Meiryo UI" panose="020B0604030504040204" pitchFamily="50" charset="-128"/>
                      <a:ea typeface="Meiryo UI" panose="020B0604030504040204" pitchFamily="50" charset="-128"/>
                    </a:rPr>
                    <a:t>名）</a:t>
                  </a:r>
                  <a:endParaRPr kumimoji="1" lang="ja-JP" altLang="en-US" sz="900" b="1"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68158FDB-B6AB-84C2-641A-7BE0F1913226}"/>
                    </a:ext>
                  </a:extLst>
                </p:cNvPr>
                <p:cNvSpPr/>
                <p:nvPr/>
              </p:nvSpPr>
              <p:spPr>
                <a:xfrm>
                  <a:off x="3639936" y="4009722"/>
                  <a:ext cx="1317852" cy="393778"/>
                </a:xfrm>
                <a:prstGeom prst="rect">
                  <a:avLst/>
                </a:prstGeom>
                <a:solidFill>
                  <a:srgbClr val="CC0066"/>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900" b="1" dirty="0">
                      <a:latin typeface="Meiryo UI" panose="020B0604030504040204" pitchFamily="50" charset="-128"/>
                      <a:ea typeface="Meiryo UI" panose="020B0604030504040204" pitchFamily="50" charset="-128"/>
                    </a:rPr>
                    <a:t>両方に該当する方は</a:t>
                  </a:r>
                  <a:endParaRPr lang="en-US" altLang="ja-JP" sz="900" b="1" dirty="0">
                    <a:latin typeface="Meiryo UI" panose="020B0604030504040204" pitchFamily="50" charset="-128"/>
                    <a:ea typeface="Meiryo UI" panose="020B0604030504040204" pitchFamily="50" charset="-128"/>
                  </a:endParaRPr>
                </a:p>
                <a:p>
                  <a:pPr algn="ctr">
                    <a:lnSpc>
                      <a:spcPct val="120000"/>
                    </a:lnSpc>
                  </a:pPr>
                  <a:r>
                    <a:rPr lang="ja-JP" altLang="en-US" sz="900" b="1" dirty="0">
                      <a:latin typeface="Meiryo UI" panose="020B0604030504040204" pitchFamily="50" charset="-128"/>
                      <a:ea typeface="Meiryo UI" panose="020B0604030504040204" pitchFamily="50" charset="-128"/>
                    </a:rPr>
                    <a:t>全体の </a:t>
                  </a:r>
                  <a:r>
                    <a:rPr lang="en-US" altLang="ja-JP" sz="1050" b="1" dirty="0">
                      <a:latin typeface="Meiryo UI" panose="020B0604030504040204" pitchFamily="50" charset="-128"/>
                      <a:ea typeface="Meiryo UI" panose="020B0604030504040204" pitchFamily="50" charset="-128"/>
                    </a:rPr>
                    <a:t>32</a:t>
                  </a:r>
                  <a:r>
                    <a:rPr lang="ja-JP" altLang="en-US" sz="900" b="1" dirty="0">
                      <a:latin typeface="Meiryo UI" panose="020B0604030504040204" pitchFamily="50" charset="-128"/>
                      <a:ea typeface="Meiryo UI" panose="020B0604030504040204" pitchFamily="50" charset="-128"/>
                    </a:rPr>
                    <a:t>％ </a:t>
                  </a:r>
                  <a:endParaRPr lang="en-US" altLang="ja-JP" sz="1050" b="1"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AD66D15A-232B-8147-2175-FFA0B0A3840C}"/>
                    </a:ext>
                  </a:extLst>
                </p:cNvPr>
                <p:cNvSpPr/>
                <p:nvPr/>
              </p:nvSpPr>
              <p:spPr>
                <a:xfrm>
                  <a:off x="4701711" y="4198583"/>
                  <a:ext cx="643511" cy="337080"/>
                </a:xfrm>
                <a:prstGeom prst="rect">
                  <a:avLst/>
                </a:prstGeom>
                <a:solidFill>
                  <a:schemeClr val="accent4">
                    <a:lumMod val="40000"/>
                    <a:lumOff val="60000"/>
                  </a:schemeClr>
                </a:solidFill>
              </p:spPr>
              <p:txBody>
                <a:bodyPr wrap="square" anchor="ctr">
                  <a:spAutoFit/>
                </a:bodyPr>
                <a:lstStyle/>
                <a:p>
                  <a:pPr algn="ctr">
                    <a:lnSpc>
                      <a:spcPts val="960"/>
                    </a:lnSpc>
                  </a:pPr>
                  <a:r>
                    <a:rPr lang="ja-JP" altLang="en-US" sz="800" b="1" dirty="0">
                      <a:solidFill>
                        <a:srgbClr val="FF0000"/>
                      </a:solidFill>
                      <a:latin typeface="Meiryo UI" panose="020B0604030504040204" pitchFamily="50" charset="-128"/>
                      <a:ea typeface="Meiryo UI" panose="020B0604030504040204" pitchFamily="50" charset="-128"/>
                    </a:rPr>
                    <a:t>転倒リスク</a:t>
                  </a:r>
                  <a:endParaRPr lang="en-US" altLang="ja-JP" sz="800" b="1" dirty="0">
                    <a:solidFill>
                      <a:srgbClr val="FF0000"/>
                    </a:solidFill>
                    <a:latin typeface="Meiryo UI" panose="020B0604030504040204" pitchFamily="50" charset="-128"/>
                    <a:ea typeface="Meiryo UI" panose="020B0604030504040204" pitchFamily="50" charset="-128"/>
                  </a:endParaRPr>
                </a:p>
                <a:p>
                  <a:pPr algn="ctr">
                    <a:lnSpc>
                      <a:spcPts val="960"/>
                    </a:lnSpc>
                  </a:pPr>
                  <a:r>
                    <a:rPr lang="ja-JP" altLang="en-US" sz="800" b="1" dirty="0">
                      <a:solidFill>
                        <a:srgbClr val="FF0000"/>
                      </a:solidFill>
                      <a:latin typeface="Meiryo UI" panose="020B0604030504040204" pitchFamily="50" charset="-128"/>
                      <a:ea typeface="Meiryo UI" panose="020B0604030504040204" pitchFamily="50" charset="-128"/>
                    </a:rPr>
                    <a:t>高い</a:t>
                  </a:r>
                  <a:endParaRPr lang="en-US" altLang="ja-JP" sz="800" b="1" dirty="0">
                    <a:solidFill>
                      <a:srgbClr val="FF0000"/>
                    </a:solidFill>
                    <a:latin typeface="Meiryo UI" panose="020B0604030504040204" pitchFamily="50" charset="-128"/>
                    <a:ea typeface="Meiryo UI" panose="020B0604030504040204" pitchFamily="50" charset="-128"/>
                  </a:endParaRPr>
                </a:p>
              </p:txBody>
            </p:sp>
          </p:grpSp>
          <p:sp>
            <p:nvSpPr>
              <p:cNvPr id="45" name="フリーフォーム: 図形 7">
                <a:extLst>
                  <a:ext uri="{FF2B5EF4-FFF2-40B4-BE49-F238E27FC236}">
                    <a16:creationId xmlns:a16="http://schemas.microsoft.com/office/drawing/2014/main" id="{4BED0914-662E-93A0-2337-3BD1E1764A50}"/>
                  </a:ext>
                </a:extLst>
              </p:cNvPr>
              <p:cNvSpPr/>
              <p:nvPr/>
            </p:nvSpPr>
            <p:spPr>
              <a:xfrm>
                <a:off x="4104910" y="2835868"/>
                <a:ext cx="349525" cy="874269"/>
              </a:xfrm>
              <a:custGeom>
                <a:avLst/>
                <a:gdLst>
                  <a:gd name="connsiteX0" fmla="*/ 615001 w 1230002"/>
                  <a:gd name="connsiteY0" fmla="*/ 0 h 3292953"/>
                  <a:gd name="connsiteX1" fmla="*/ 654557 w 1230002"/>
                  <a:gd name="connsiteY1" fmla="*/ 43522 h 3292953"/>
                  <a:gd name="connsiteX2" fmla="*/ 1230002 w 1230002"/>
                  <a:gd name="connsiteY2" fmla="*/ 1646476 h 3292953"/>
                  <a:gd name="connsiteX3" fmla="*/ 654557 w 1230002"/>
                  <a:gd name="connsiteY3" fmla="*/ 3249430 h 3292953"/>
                  <a:gd name="connsiteX4" fmla="*/ 615001 w 1230002"/>
                  <a:gd name="connsiteY4" fmla="*/ 3292953 h 3292953"/>
                  <a:gd name="connsiteX5" fmla="*/ 575445 w 1230002"/>
                  <a:gd name="connsiteY5" fmla="*/ 3249430 h 3292953"/>
                  <a:gd name="connsiteX6" fmla="*/ 0 w 1230002"/>
                  <a:gd name="connsiteY6" fmla="*/ 1646476 h 3292953"/>
                  <a:gd name="connsiteX7" fmla="*/ 575445 w 1230002"/>
                  <a:gd name="connsiteY7" fmla="*/ 43522 h 3292953"/>
                  <a:gd name="connsiteX8" fmla="*/ 615001 w 1230002"/>
                  <a:gd name="connsiteY8" fmla="*/ 0 h 32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002" h="3292953">
                    <a:moveTo>
                      <a:pt x="615001" y="0"/>
                    </a:moveTo>
                    <a:lnTo>
                      <a:pt x="654557" y="43522"/>
                    </a:lnTo>
                    <a:cubicBezTo>
                      <a:pt x="1014050" y="479126"/>
                      <a:pt x="1230002" y="1037582"/>
                      <a:pt x="1230002" y="1646476"/>
                    </a:cubicBezTo>
                    <a:cubicBezTo>
                      <a:pt x="1230002" y="2255370"/>
                      <a:pt x="1014050" y="2813826"/>
                      <a:pt x="654557" y="3249430"/>
                    </a:cubicBezTo>
                    <a:lnTo>
                      <a:pt x="615001" y="3292953"/>
                    </a:lnTo>
                    <a:lnTo>
                      <a:pt x="575445" y="3249430"/>
                    </a:lnTo>
                    <a:cubicBezTo>
                      <a:pt x="215953" y="2813826"/>
                      <a:pt x="0" y="2255370"/>
                      <a:pt x="0" y="1646476"/>
                    </a:cubicBezTo>
                    <a:cubicBezTo>
                      <a:pt x="0" y="1037582"/>
                      <a:pt x="215953" y="479126"/>
                      <a:pt x="575445" y="43522"/>
                    </a:cubicBezTo>
                    <a:lnTo>
                      <a:pt x="615001" y="0"/>
                    </a:lnTo>
                    <a:close/>
                  </a:path>
                </a:pathLst>
              </a:custGeom>
              <a:solidFill>
                <a:srgbClr val="FF0000">
                  <a:alpha val="5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500" dirty="0"/>
              </a:p>
            </p:txBody>
          </p:sp>
          <p:sp>
            <p:nvSpPr>
              <p:cNvPr id="46" name="正方形/長方形 45">
                <a:extLst>
                  <a:ext uri="{FF2B5EF4-FFF2-40B4-BE49-F238E27FC236}">
                    <a16:creationId xmlns:a16="http://schemas.microsoft.com/office/drawing/2014/main" id="{8CB848A0-FD54-68D9-D56A-EAC429743283}"/>
                  </a:ext>
                </a:extLst>
              </p:cNvPr>
              <p:cNvSpPr/>
              <p:nvPr/>
            </p:nvSpPr>
            <p:spPr>
              <a:xfrm>
                <a:off x="4386932" y="3636075"/>
                <a:ext cx="802438" cy="263068"/>
              </a:xfrm>
              <a:prstGeom prst="rect">
                <a:avLst/>
              </a:prstGeom>
              <a:solidFill>
                <a:schemeClr val="bg1"/>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rPr>
                  <a:t>閉眼片脚立位</a:t>
                </a:r>
                <a:br>
                  <a:rPr kumimoji="1" lang="en-US" altLang="ja-JP" sz="1100" b="1" dirty="0">
                    <a:solidFill>
                      <a:schemeClr val="accent6">
                        <a:lumMod val="75000"/>
                      </a:schemeClr>
                    </a:solidFill>
                    <a:latin typeface="Meiryo UI" panose="020B0604030504040204" pitchFamily="50" charset="-128"/>
                    <a:ea typeface="Meiryo UI" panose="020B0604030504040204" pitchFamily="50" charset="-128"/>
                  </a:rPr>
                </a:br>
                <a:r>
                  <a:rPr kumimoji="1" lang="ja-JP" altLang="en-US" sz="800" b="1" dirty="0">
                    <a:solidFill>
                      <a:schemeClr val="accent6">
                        <a:lumMod val="75000"/>
                      </a:schemeClr>
                    </a:solidFill>
                    <a:latin typeface="Meiryo UI" panose="020B0604030504040204" pitchFamily="50" charset="-128"/>
                    <a:ea typeface="Meiryo UI" panose="020B0604030504040204" pitchFamily="50" charset="-128"/>
                  </a:rPr>
                  <a:t>（５秒以下）</a:t>
                </a:r>
                <a:endParaRPr kumimoji="1" lang="ja-JP" altLang="en-US" sz="700" b="1" dirty="0">
                  <a:solidFill>
                    <a:schemeClr val="accent6">
                      <a:lumMod val="75000"/>
                    </a:schemeClr>
                  </a:solidFill>
                  <a:latin typeface="Meiryo UI" panose="020B0604030504040204" pitchFamily="50" charset="-128"/>
                  <a:ea typeface="Meiryo UI" panose="020B0604030504040204" pitchFamily="50" charset="-128"/>
                </a:endParaRPr>
              </a:p>
            </p:txBody>
          </p:sp>
        </p:grpSp>
        <p:cxnSp>
          <p:nvCxnSpPr>
            <p:cNvPr id="43" name="直線コネクタ 42">
              <a:extLst>
                <a:ext uri="{FF2B5EF4-FFF2-40B4-BE49-F238E27FC236}">
                  <a16:creationId xmlns:a16="http://schemas.microsoft.com/office/drawing/2014/main" id="{E869A0F0-7AFC-AC2E-A365-5F4627D96451}"/>
                </a:ext>
              </a:extLst>
            </p:cNvPr>
            <p:cNvCxnSpPr>
              <a:cxnSpLocks/>
            </p:cNvCxnSpPr>
            <p:nvPr/>
          </p:nvCxnSpPr>
          <p:spPr>
            <a:xfrm>
              <a:off x="4285280" y="3691335"/>
              <a:ext cx="822" cy="30671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36C02204-D3D8-5F72-F656-16F4140EEEF3}"/>
              </a:ext>
            </a:extLst>
          </p:cNvPr>
          <p:cNvSpPr txBox="1"/>
          <p:nvPr/>
        </p:nvSpPr>
        <p:spPr>
          <a:xfrm>
            <a:off x="5775775" y="8357200"/>
            <a:ext cx="1667217" cy="307777"/>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b="1" dirty="0">
                <a:solidFill>
                  <a:prstClr val="black"/>
                </a:solidFill>
                <a:latin typeface="Meiryo UI" panose="020B0604030504040204" pitchFamily="50" charset="-128"/>
                <a:ea typeface="Meiryo UI" panose="020B0604030504040204" pitchFamily="50" charset="-128"/>
              </a:rPr>
              <a:t>効果</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object 2">
            <a:extLst>
              <a:ext uri="{FF2B5EF4-FFF2-40B4-BE49-F238E27FC236}">
                <a16:creationId xmlns:a16="http://schemas.microsoft.com/office/drawing/2014/main" id="{F050AC9C-C56A-2F27-4687-71F7BDDF838D}"/>
              </a:ext>
            </a:extLst>
          </p:cNvPr>
          <p:cNvSpPr txBox="1"/>
          <p:nvPr/>
        </p:nvSpPr>
        <p:spPr>
          <a:xfrm>
            <a:off x="235458" y="941690"/>
            <a:ext cx="11867784" cy="501548"/>
          </a:xfrm>
          <a:prstGeom prst="rect">
            <a:avLst/>
          </a:prstGeom>
          <a:ln w="28575">
            <a:solidFill>
              <a:srgbClr val="D9D9D9"/>
            </a:solidFill>
          </a:ln>
        </p:spPr>
        <p:txBody>
          <a:bodyPr vert="horz" wrap="square" lIns="0" tIns="27305"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当社の労働災害は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年を境に増加に転向しました。中でも転倒災害は小売業全体で増加傾向となり、当社でも同じように増加傾向となりました。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そこで、（公社）日本</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理学療法士協会様、イオン㈱と連携・監修して頂き、小売業の働き方や就業環境、働いている人の特徴を計測した上で改善に取り組みました。</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object 50">
            <a:extLst>
              <a:ext uri="{FF2B5EF4-FFF2-40B4-BE49-F238E27FC236}">
                <a16:creationId xmlns:a16="http://schemas.microsoft.com/office/drawing/2014/main" id="{DDF81AF9-58E1-F79D-CFAD-FAD60D5D51B8}"/>
              </a:ext>
            </a:extLst>
          </p:cNvPr>
          <p:cNvSpPr txBox="1"/>
          <p:nvPr/>
        </p:nvSpPr>
        <p:spPr>
          <a:xfrm>
            <a:off x="234695" y="687925"/>
            <a:ext cx="2327275" cy="246221"/>
          </a:xfrm>
          <a:prstGeom prst="rect">
            <a:avLst/>
          </a:prstGeom>
          <a:solidFill>
            <a:srgbClr val="BEBEBE"/>
          </a:solidFill>
        </p:spPr>
        <p:txBody>
          <a:bodyPr vert="horz" wrap="square" lIns="0" tIns="30480" rIns="0" bIns="0" rtlCol="0">
            <a:spAutoFit/>
          </a:bodyPr>
          <a:lstStyle/>
          <a:p>
            <a:pPr marL="148590">
              <a:lnSpc>
                <a:spcPct val="100000"/>
              </a:lnSpc>
              <a:spcBef>
                <a:spcPts val="240"/>
              </a:spcBef>
            </a:pPr>
            <a:r>
              <a:rPr sz="1400" b="1" spc="-25" dirty="0">
                <a:solidFill>
                  <a:srgbClr val="FFFFFF"/>
                </a:solidFill>
                <a:latin typeface="Meiryo UI" panose="020B0604030504040204" pitchFamily="50" charset="-128"/>
                <a:ea typeface="Meiryo UI" panose="020B0604030504040204" pitchFamily="50" charset="-128"/>
                <a:cs typeface="游ゴシック"/>
              </a:rPr>
              <a:t>背景（課題・ニーズ</a:t>
            </a:r>
            <a:r>
              <a:rPr sz="1400" b="1" spc="-50" dirty="0">
                <a:solidFill>
                  <a:srgbClr val="FFFFFF"/>
                </a:solidFill>
                <a:latin typeface="Meiryo UI" panose="020B0604030504040204" pitchFamily="50" charset="-128"/>
                <a:ea typeface="Meiryo UI" panose="020B0604030504040204" pitchFamily="50" charset="-128"/>
                <a:cs typeface="游ゴシック"/>
              </a:rPr>
              <a:t>）</a:t>
            </a:r>
            <a:endParaRPr sz="1400" dirty="0">
              <a:latin typeface="Meiryo UI" panose="020B0604030504040204" pitchFamily="50" charset="-128"/>
              <a:ea typeface="Meiryo UI" panose="020B0604030504040204" pitchFamily="50" charset="-128"/>
              <a:cs typeface="游ゴシック"/>
            </a:endParaRPr>
          </a:p>
        </p:txBody>
      </p:sp>
      <p:sp>
        <p:nvSpPr>
          <p:cNvPr id="61" name="object 51">
            <a:extLst>
              <a:ext uri="{FF2B5EF4-FFF2-40B4-BE49-F238E27FC236}">
                <a16:creationId xmlns:a16="http://schemas.microsoft.com/office/drawing/2014/main" id="{F306584A-C6E5-EA17-60CF-1E5388E68B50}"/>
              </a:ext>
            </a:extLst>
          </p:cNvPr>
          <p:cNvSpPr txBox="1"/>
          <p:nvPr/>
        </p:nvSpPr>
        <p:spPr>
          <a:xfrm>
            <a:off x="203454" y="1550703"/>
            <a:ext cx="3118485" cy="276358"/>
          </a:xfrm>
          <a:prstGeom prst="rect">
            <a:avLst/>
          </a:prstGeom>
          <a:solidFill>
            <a:srgbClr val="BEBEBE"/>
          </a:solidFill>
        </p:spPr>
        <p:txBody>
          <a:bodyPr vert="horz" wrap="square" lIns="0" tIns="29845" rIns="0" bIns="0" rtlCol="0">
            <a:spAutoFit/>
          </a:bodyPr>
          <a:lstStyle/>
          <a:p>
            <a:pPr marL="240665">
              <a:lnSpc>
                <a:spcPct val="100000"/>
              </a:lnSpc>
              <a:spcBef>
                <a:spcPts val="235"/>
              </a:spcBef>
            </a:pPr>
            <a:r>
              <a:rPr sz="1600" b="1" spc="-30" dirty="0">
                <a:solidFill>
                  <a:srgbClr val="FFFFFF"/>
                </a:solidFill>
                <a:latin typeface="Meiryo UI" panose="020B0604030504040204" pitchFamily="50" charset="-128"/>
                <a:ea typeface="Meiryo UI" panose="020B0604030504040204" pitchFamily="50" charset="-128"/>
                <a:cs typeface="游ゴシック"/>
              </a:rPr>
              <a:t>取り組んだプロジェクト内容</a:t>
            </a:r>
            <a:endParaRPr sz="1600">
              <a:latin typeface="Meiryo UI" panose="020B0604030504040204" pitchFamily="50" charset="-128"/>
              <a:ea typeface="Meiryo UI" panose="020B0604030504040204" pitchFamily="50" charset="-128"/>
              <a:cs typeface="游ゴシック"/>
            </a:endParaRPr>
          </a:p>
        </p:txBody>
      </p:sp>
      <p:pic>
        <p:nvPicPr>
          <p:cNvPr id="66" name="図 65">
            <a:extLst>
              <a:ext uri="{FF2B5EF4-FFF2-40B4-BE49-F238E27FC236}">
                <a16:creationId xmlns:a16="http://schemas.microsoft.com/office/drawing/2014/main" id="{52D37F01-8421-D54D-4B36-58D9ECE6BFDD}"/>
              </a:ext>
            </a:extLst>
          </p:cNvPr>
          <p:cNvPicPr>
            <a:picLocks noChangeAspect="1"/>
          </p:cNvPicPr>
          <p:nvPr/>
        </p:nvPicPr>
        <p:blipFill>
          <a:blip r:embed="rId19"/>
          <a:stretch>
            <a:fillRect/>
          </a:stretch>
        </p:blipFill>
        <p:spPr>
          <a:xfrm>
            <a:off x="323769" y="2167744"/>
            <a:ext cx="2051503" cy="2990745"/>
          </a:xfrm>
          <a:prstGeom prst="rect">
            <a:avLst/>
          </a:prstGeom>
        </p:spPr>
      </p:pic>
      <p:sp>
        <p:nvSpPr>
          <p:cNvPr id="17" name="テキスト ボックス 16">
            <a:extLst>
              <a:ext uri="{FF2B5EF4-FFF2-40B4-BE49-F238E27FC236}">
                <a16:creationId xmlns:a16="http://schemas.microsoft.com/office/drawing/2014/main" id="{E55543CE-F340-6173-478D-2ECE01B41C62}"/>
              </a:ext>
            </a:extLst>
          </p:cNvPr>
          <p:cNvSpPr txBox="1"/>
          <p:nvPr/>
        </p:nvSpPr>
        <p:spPr>
          <a:xfrm>
            <a:off x="527914" y="5058443"/>
            <a:ext cx="2270146" cy="461665"/>
          </a:xfrm>
          <a:prstGeom prst="rect">
            <a:avLst/>
          </a:prstGeom>
          <a:solidFill>
            <a:srgbClr val="377BCD"/>
          </a:solidFill>
        </p:spPr>
        <p:txBody>
          <a:bodyPr wrap="square"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年齢を重ねる程、</a:t>
            </a:r>
            <a:r>
              <a:rPr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「転倒＋ケガ」</a:t>
            </a:r>
            <a:r>
              <a:rPr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の</a:t>
            </a:r>
            <a:endParaRPr lang="en-US" altLang="ja-JP"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リスクは増えていることが分かる</a:t>
            </a:r>
            <a:endParaRPr kumimoji="1" lang="en-US" altLang="ja-JP"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8" name="object 58">
            <a:extLst>
              <a:ext uri="{FF2B5EF4-FFF2-40B4-BE49-F238E27FC236}">
                <a16:creationId xmlns:a16="http://schemas.microsoft.com/office/drawing/2014/main" id="{59B46273-FE5E-F014-4A21-DFF26E247BF0}"/>
              </a:ext>
            </a:extLst>
          </p:cNvPr>
          <p:cNvSpPr/>
          <p:nvPr/>
        </p:nvSpPr>
        <p:spPr>
          <a:xfrm>
            <a:off x="210906" y="5724776"/>
            <a:ext cx="11892336" cy="1054006"/>
          </a:xfrm>
          <a:custGeom>
            <a:avLst/>
            <a:gdLst/>
            <a:ahLst/>
            <a:cxnLst/>
            <a:rect l="l" t="t" r="r" b="b"/>
            <a:pathLst>
              <a:path w="7307580" h="737870">
                <a:moveTo>
                  <a:pt x="0" y="737616"/>
                </a:moveTo>
                <a:lnTo>
                  <a:pt x="7307580" y="737616"/>
                </a:lnTo>
                <a:lnTo>
                  <a:pt x="7307580" y="0"/>
                </a:lnTo>
                <a:lnTo>
                  <a:pt x="0" y="0"/>
                </a:lnTo>
                <a:lnTo>
                  <a:pt x="0" y="737616"/>
                </a:lnTo>
                <a:close/>
              </a:path>
            </a:pathLst>
          </a:custGeom>
          <a:ln w="28575">
            <a:solidFill>
              <a:srgbClr val="D9D9D9"/>
            </a:solidFill>
          </a:ln>
        </p:spPr>
        <p:txBody>
          <a:bodyPr wrap="square" lIns="0" tIns="0" rIns="0" bIns="0" rtlCol="0"/>
          <a:lstStyle/>
          <a:p>
            <a:endParaRPr/>
          </a:p>
        </p:txBody>
      </p:sp>
      <p:sp>
        <p:nvSpPr>
          <p:cNvPr id="67" name="object 57">
            <a:extLst>
              <a:ext uri="{FF2B5EF4-FFF2-40B4-BE49-F238E27FC236}">
                <a16:creationId xmlns:a16="http://schemas.microsoft.com/office/drawing/2014/main" id="{A1ECB048-5708-D36C-9E76-20ECE5AA6683}"/>
              </a:ext>
            </a:extLst>
          </p:cNvPr>
          <p:cNvSpPr txBox="1"/>
          <p:nvPr/>
        </p:nvSpPr>
        <p:spPr>
          <a:xfrm>
            <a:off x="203454" y="5669053"/>
            <a:ext cx="2284730" cy="276999"/>
          </a:xfrm>
          <a:prstGeom prst="rect">
            <a:avLst/>
          </a:prstGeom>
          <a:solidFill>
            <a:srgbClr val="BEBEBE"/>
          </a:solidFill>
        </p:spPr>
        <p:txBody>
          <a:bodyPr vert="horz" wrap="square" lIns="0" tIns="30480" rIns="0" bIns="0" rtlCol="0">
            <a:spAutoFit/>
          </a:bodyPr>
          <a:lstStyle/>
          <a:p>
            <a:pPr marL="331470">
              <a:lnSpc>
                <a:spcPct val="100000"/>
              </a:lnSpc>
              <a:spcBef>
                <a:spcPts val="240"/>
              </a:spcBef>
            </a:pPr>
            <a:r>
              <a:rPr sz="1600" b="1" spc="-30" dirty="0">
                <a:solidFill>
                  <a:srgbClr val="FFFFFF"/>
                </a:solidFill>
                <a:latin typeface="Meiryo UI" panose="020B0604030504040204" pitchFamily="50" charset="-128"/>
                <a:ea typeface="Meiryo UI" panose="020B0604030504040204" pitchFamily="50" charset="-128"/>
                <a:cs typeface="游ゴシック"/>
              </a:rPr>
              <a:t>やってみての効果</a:t>
            </a:r>
            <a:endParaRPr sz="1600" dirty="0">
              <a:latin typeface="Meiryo UI" panose="020B0604030504040204" pitchFamily="50" charset="-128"/>
              <a:ea typeface="Meiryo UI" panose="020B0604030504040204" pitchFamily="50" charset="-128"/>
              <a:cs typeface="游ゴシック"/>
            </a:endParaRPr>
          </a:p>
        </p:txBody>
      </p:sp>
      <p:sp>
        <p:nvSpPr>
          <p:cNvPr id="31" name="四角形: 角を丸くする 30">
            <a:extLst>
              <a:ext uri="{FF2B5EF4-FFF2-40B4-BE49-F238E27FC236}">
                <a16:creationId xmlns:a16="http://schemas.microsoft.com/office/drawing/2014/main" id="{10A6E974-3731-9808-A41F-E960F0B592FB}"/>
              </a:ext>
            </a:extLst>
          </p:cNvPr>
          <p:cNvSpPr/>
          <p:nvPr/>
        </p:nvSpPr>
        <p:spPr>
          <a:xfrm>
            <a:off x="8048570" y="6123050"/>
            <a:ext cx="3207089" cy="246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一緒にやろうとコミュニケーションの場に！</a:t>
            </a:r>
          </a:p>
        </p:txBody>
      </p:sp>
      <p:sp>
        <p:nvSpPr>
          <p:cNvPr id="32" name="四角形: 角を丸くする 31">
            <a:extLst>
              <a:ext uri="{FF2B5EF4-FFF2-40B4-BE49-F238E27FC236}">
                <a16:creationId xmlns:a16="http://schemas.microsoft.com/office/drawing/2014/main" id="{1808FF7B-5E37-B909-087D-47BEB0C37320}"/>
              </a:ext>
            </a:extLst>
          </p:cNvPr>
          <p:cNvSpPr/>
          <p:nvPr/>
        </p:nvSpPr>
        <p:spPr>
          <a:xfrm>
            <a:off x="8048570" y="6440047"/>
            <a:ext cx="3207089" cy="246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より笑顔で売り場へ！</a:t>
            </a:r>
          </a:p>
        </p:txBody>
      </p:sp>
    </p:spTree>
    <p:extLst>
      <p:ext uri="{BB962C8B-B14F-4D97-AF65-F5344CB8AC3E}">
        <p14:creationId xmlns:p14="http://schemas.microsoft.com/office/powerpoint/2010/main" val="5511698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ec9607-f7d3-43ea-b606-24376dd12522">
      <Terms xmlns="http://schemas.microsoft.com/office/infopath/2007/PartnerControls"/>
    </lcf76f155ced4ddcb4097134ff3c332f>
    <TaxCatchAll xmlns="75985ec1-f629-4db1-8123-df20875fe9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CE504FE5E037B419A4B124163A6D8E1" ma:contentTypeVersion="16" ma:contentTypeDescription="新しいドキュメントを作成します。" ma:contentTypeScope="" ma:versionID="0b1071a69b6882a952b2492ae8a05d5a">
  <xsd:schema xmlns:xsd="http://www.w3.org/2001/XMLSchema" xmlns:xs="http://www.w3.org/2001/XMLSchema" xmlns:p="http://schemas.microsoft.com/office/2006/metadata/properties" xmlns:ns2="ecec9607-f7d3-43ea-b606-24376dd12522" xmlns:ns3="75985ec1-f629-4db1-8123-df20875fe90b" targetNamespace="http://schemas.microsoft.com/office/2006/metadata/properties" ma:root="true" ma:fieldsID="dbe1528ae45b2af494149d3c41326f0b" ns2:_="" ns3:_="">
    <xsd:import namespace="ecec9607-f7d3-43ea-b606-24376dd12522"/>
    <xsd:import namespace="75985ec1-f629-4db1-8123-df20875fe9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c9607-f7d3-43ea-b606-24376dd12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6ebeabc6-1c0c-4751-aeab-3e30fad09a76"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985ec1-f629-4db1-8123-df20875fe90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696ec100-99ae-418a-a85d-a5978c2d895f}" ma:internalName="TaxCatchAll" ma:showField="CatchAllData" ma:web="75985ec1-f629-4db1-8123-df20875fe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F4037-D569-493D-AEA5-1F192B1184A6}">
  <ds:schemaRefs>
    <ds:schemaRef ds:uri="http://schemas.microsoft.com/sharepoint/v3/contenttype/forms"/>
  </ds:schemaRefs>
</ds:datastoreItem>
</file>

<file path=customXml/itemProps2.xml><?xml version="1.0" encoding="utf-8"?>
<ds:datastoreItem xmlns:ds="http://schemas.openxmlformats.org/officeDocument/2006/customXml" ds:itemID="{F1B71223-7FF6-44E0-90F6-EC38D22E3FA4}">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ecec9607-f7d3-43ea-b606-24376dd12522"/>
    <ds:schemaRef ds:uri="http://schemas.microsoft.com/office/infopath/2007/PartnerControls"/>
    <ds:schemaRef ds:uri="75985ec1-f629-4db1-8123-df20875fe90b"/>
    <ds:schemaRef ds:uri="http://www.w3.org/XML/1998/namespace"/>
    <ds:schemaRef ds:uri="http://purl.org/dc/dcmitype/"/>
  </ds:schemaRefs>
</ds:datastoreItem>
</file>

<file path=customXml/itemProps3.xml><?xml version="1.0" encoding="utf-8"?>
<ds:datastoreItem xmlns:ds="http://schemas.openxmlformats.org/officeDocument/2006/customXml" ds:itemID="{62C7818F-2B99-4B44-AD68-B40FD69CF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c9607-f7d3-43ea-b606-24376dd12522"/>
    <ds:schemaRef ds:uri="75985ec1-f629-4db1-8123-df20875fe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Words>1073</Words>
  <PresentationFormat>ワイド画面</PresentationFormat>
  <Paragraphs>111</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BIZ UDPゴシック</vt:lpstr>
      <vt:lpstr>HGS創英角ﾎﾟｯﾌﾟ体</vt:lpstr>
      <vt:lpstr>Meiryo UI</vt:lpstr>
      <vt:lpstr>游ゴシック</vt:lpstr>
      <vt:lpstr>游ゴシック Light</vt:lpstr>
      <vt:lpstr>Arial</vt:lpstr>
      <vt:lpstr>Segoe UI</vt:lpstr>
      <vt:lpstr>Office テーマ</vt:lpstr>
      <vt:lpstr>PowerPoint プレゼンテーション</vt:lpstr>
      <vt:lpstr>安 全 な 介 護 の 職 場 づ く り</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0x0101001CE504FE5E037B419A4B124163A6D8E1</vt:lpwstr>
  </property>
  <property fmtid="{D5CDD505-2E9C-101B-9397-08002B2CF9AE}" pid="3" name="MediaServiceImageTags">
    <vt:lpwstr/>
  </property>
</Properties>
</file>