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92" r:id="rId4"/>
    <p:sldMasterId id="2147483713" r:id="rId5"/>
    <p:sldMasterId id="2147483737" r:id="rId6"/>
    <p:sldMasterId id="2147483750" r:id="rId7"/>
    <p:sldMasterId id="2147483763" r:id="rId8"/>
    <p:sldMasterId id="2147483778" r:id="rId9"/>
    <p:sldMasterId id="2147483791" r:id="rId10"/>
  </p:sldMasterIdLst>
  <p:notesMasterIdLst>
    <p:notesMasterId r:id="rId45"/>
  </p:notesMasterIdLst>
  <p:handoutMasterIdLst>
    <p:handoutMasterId r:id="rId46"/>
  </p:handoutMasterIdLst>
  <p:sldIdLst>
    <p:sldId id="650" r:id="rId11"/>
    <p:sldId id="679" r:id="rId12"/>
    <p:sldId id="674" r:id="rId13"/>
    <p:sldId id="683" r:id="rId14"/>
    <p:sldId id="680" r:id="rId15"/>
    <p:sldId id="684" r:id="rId16"/>
    <p:sldId id="685" r:id="rId17"/>
    <p:sldId id="686" r:id="rId18"/>
    <p:sldId id="706" r:id="rId19"/>
    <p:sldId id="688" r:id="rId20"/>
    <p:sldId id="701" r:id="rId21"/>
    <p:sldId id="707" r:id="rId22"/>
    <p:sldId id="705" r:id="rId23"/>
    <p:sldId id="693" r:id="rId24"/>
    <p:sldId id="692" r:id="rId25"/>
    <p:sldId id="681" r:id="rId26"/>
    <p:sldId id="654" r:id="rId27"/>
    <p:sldId id="656" r:id="rId28"/>
    <p:sldId id="682" r:id="rId29"/>
    <p:sldId id="673" r:id="rId30"/>
    <p:sldId id="702" r:id="rId31"/>
    <p:sldId id="672" r:id="rId32"/>
    <p:sldId id="703" r:id="rId33"/>
    <p:sldId id="709" r:id="rId34"/>
    <p:sldId id="694" r:id="rId35"/>
    <p:sldId id="678" r:id="rId36"/>
    <p:sldId id="708" r:id="rId37"/>
    <p:sldId id="695" r:id="rId38"/>
    <p:sldId id="710" r:id="rId39"/>
    <p:sldId id="698" r:id="rId40"/>
    <p:sldId id="661" r:id="rId41"/>
    <p:sldId id="699" r:id="rId42"/>
    <p:sldId id="664" r:id="rId43"/>
    <p:sldId id="700" r:id="rId44"/>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レイアウトサンプル" id="{AF6CC579-B67C-2844-BE25-84E40ED98AB0}">
          <p14:sldIdLst>
            <p14:sldId id="650"/>
            <p14:sldId id="679"/>
            <p14:sldId id="674"/>
            <p14:sldId id="683"/>
            <p14:sldId id="680"/>
            <p14:sldId id="684"/>
            <p14:sldId id="685"/>
            <p14:sldId id="686"/>
            <p14:sldId id="706"/>
            <p14:sldId id="688"/>
            <p14:sldId id="701"/>
            <p14:sldId id="707"/>
            <p14:sldId id="705"/>
            <p14:sldId id="693"/>
            <p14:sldId id="692"/>
            <p14:sldId id="681"/>
            <p14:sldId id="654"/>
            <p14:sldId id="656"/>
            <p14:sldId id="682"/>
            <p14:sldId id="673"/>
            <p14:sldId id="702"/>
            <p14:sldId id="672"/>
            <p14:sldId id="703"/>
            <p14:sldId id="709"/>
            <p14:sldId id="694"/>
            <p14:sldId id="678"/>
            <p14:sldId id="708"/>
            <p14:sldId id="695"/>
            <p14:sldId id="710"/>
            <p14:sldId id="698"/>
            <p14:sldId id="661"/>
            <p14:sldId id="699"/>
            <p14:sldId id="664"/>
            <p14:sldId id="700"/>
          </p14:sldIdLst>
        </p14:section>
      </p14:sectionLst>
    </p:ext>
    <p:ext uri="{EFAFB233-063F-42B5-8137-9DF3F51BA10A}">
      <p15:sldGuideLst xmlns:p15="http://schemas.microsoft.com/office/powerpoint/2012/main">
        <p15:guide id="1" orient="horz" pos="1228" userDrawn="1">
          <p15:clr>
            <a:srgbClr val="A4A3A4"/>
          </p15:clr>
        </p15:guide>
        <p15:guide id="2" pos="192" userDrawn="1">
          <p15:clr>
            <a:srgbClr val="A4A3A4"/>
          </p15:clr>
        </p15:guide>
        <p15:guide id="3" pos="3216" userDrawn="1">
          <p15:clr>
            <a:srgbClr val="A4A3A4"/>
          </p15:clr>
        </p15:guide>
        <p15:guide id="4" pos="6068" userDrawn="1">
          <p15:clr>
            <a:srgbClr val="A4A3A4"/>
          </p15:clr>
        </p15:guide>
        <p15:guide id="5" pos="3024" userDrawn="1">
          <p15:clr>
            <a:srgbClr val="A4A3A4"/>
          </p15:clr>
        </p15:guide>
        <p15:guide id="6" pos="4560" userDrawn="1">
          <p15:clr>
            <a:srgbClr val="A4A3A4"/>
          </p15:clr>
        </p15:guide>
        <p15:guide id="7" pos="4735" userDrawn="1">
          <p15:clr>
            <a:srgbClr val="A4A3A4"/>
          </p15:clr>
        </p15:guide>
        <p15:guide id="8" pos="1513" userDrawn="1">
          <p15:clr>
            <a:srgbClr val="A4A3A4"/>
          </p15:clr>
        </p15:guide>
        <p15:guide id="9" pos="1696" userDrawn="1">
          <p15:clr>
            <a:srgbClr val="A4A3A4"/>
          </p15:clr>
        </p15:guide>
        <p15:guide id="10" orient="horz" pos="4127" userDrawn="1">
          <p15:clr>
            <a:srgbClr val="A4A3A4"/>
          </p15:clr>
        </p15:guide>
        <p15:guide id="11" pos="2016" userDrawn="1">
          <p15:clr>
            <a:srgbClr val="A4A3A4"/>
          </p15:clr>
        </p15:guide>
        <p15:guide id="12" pos="2208" userDrawn="1">
          <p15:clr>
            <a:srgbClr val="A4A3A4"/>
          </p15:clr>
        </p15:guide>
        <p15:guide id="13" pos="4051" userDrawn="1">
          <p15:clr>
            <a:srgbClr val="A4A3A4"/>
          </p15:clr>
        </p15:guide>
        <p15:guide id="14" pos="422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CE1"/>
    <a:srgbClr val="CCFFCC"/>
    <a:srgbClr val="FFFFCC"/>
    <a:srgbClr val="FFCCFF"/>
    <a:srgbClr val="CC99FF"/>
    <a:srgbClr val="FFCCCC"/>
    <a:srgbClr val="CCFFFF"/>
    <a:srgbClr val="005CAF"/>
    <a:srgbClr val="FBE5D6"/>
    <a:srgbClr val="E7EC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63" autoAdjust="0"/>
    <p:restoredTop sz="86395" autoAdjust="0"/>
  </p:normalViewPr>
  <p:slideViewPr>
    <p:cSldViewPr>
      <p:cViewPr varScale="1">
        <p:scale>
          <a:sx n="98" d="100"/>
          <a:sy n="98" d="100"/>
        </p:scale>
        <p:origin x="78" y="324"/>
      </p:cViewPr>
      <p:guideLst>
        <p:guide orient="horz" pos="1228"/>
        <p:guide pos="192"/>
        <p:guide pos="3216"/>
        <p:guide pos="6068"/>
        <p:guide pos="3024"/>
        <p:guide pos="4560"/>
        <p:guide pos="4735"/>
        <p:guide pos="1513"/>
        <p:guide pos="1696"/>
        <p:guide orient="horz" pos="4127"/>
        <p:guide pos="2016"/>
        <p:guide pos="2208"/>
        <p:guide pos="4051"/>
        <p:guide pos="4224"/>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99" d="100"/>
          <a:sy n="99" d="100"/>
        </p:scale>
        <p:origin x="2634" y="3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viewProps" Target="viewProps.xml"/><Relationship Id="rId8"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372982680118557"/>
          <c:y val="0.19893205852527887"/>
          <c:w val="0.71853896894622837"/>
          <c:h val="0.50948701179794387"/>
        </c:manualLayout>
      </c:layout>
      <c:barChart>
        <c:barDir val="bar"/>
        <c:grouping val="percentStacked"/>
        <c:varyColors val="0"/>
        <c:ser>
          <c:idx val="0"/>
          <c:order val="0"/>
          <c:tx>
            <c:strRef>
              <c:f>単純集計!$C$5</c:f>
              <c:strCache>
                <c:ptCount val="1"/>
                <c:pt idx="0">
                  <c:v>8時間以下</c:v>
                </c:pt>
              </c:strCache>
            </c:strRef>
          </c:tx>
          <c:spPr>
            <a:solidFill>
              <a:schemeClr val="accent1"/>
            </a:solidFill>
            <a:ln>
              <a:noFill/>
            </a:ln>
            <a:effectLst/>
          </c:spPr>
          <c:invertIfNegative val="0"/>
          <c:dLbls>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Calibri" panose="020F0502020204030204" pitchFamily="34" charset="0"/>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単純集計!$C$6</c:f>
              <c:numCache>
                <c:formatCode>0.0</c:formatCode>
                <c:ptCount val="1"/>
                <c:pt idx="0">
                  <c:v>43.645484949832777</c:v>
                </c:pt>
              </c:numCache>
            </c:numRef>
          </c:val>
          <c:extLst>
            <c:ext xmlns:c16="http://schemas.microsoft.com/office/drawing/2014/chart" uri="{C3380CC4-5D6E-409C-BE32-E72D297353CC}">
              <c16:uniqueId val="{00000000-1397-4FAC-B2FA-2050E79F0F5D}"/>
            </c:ext>
          </c:extLst>
        </c:ser>
        <c:ser>
          <c:idx val="1"/>
          <c:order val="1"/>
          <c:tx>
            <c:strRef>
              <c:f>単純集計!$D$5</c:f>
              <c:strCache>
                <c:ptCount val="1"/>
                <c:pt idx="0">
                  <c:v>8時間超9時間以下</c:v>
                </c:pt>
              </c:strCache>
            </c:strRef>
          </c:tx>
          <c:spPr>
            <a:solidFill>
              <a:schemeClr val="accent2"/>
            </a:solidFill>
            <a:ln>
              <a:noFill/>
            </a:ln>
            <a:effectLst/>
          </c:spPr>
          <c:invertIfNegative val="0"/>
          <c:dLbls>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Calibri" panose="020F0502020204030204" pitchFamily="34" charset="0"/>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単純集計!$D$6</c:f>
              <c:numCache>
                <c:formatCode>0.0</c:formatCode>
                <c:ptCount val="1"/>
                <c:pt idx="0">
                  <c:v>29.431438127090303</c:v>
                </c:pt>
              </c:numCache>
            </c:numRef>
          </c:val>
          <c:extLst>
            <c:ext xmlns:c16="http://schemas.microsoft.com/office/drawing/2014/chart" uri="{C3380CC4-5D6E-409C-BE32-E72D297353CC}">
              <c16:uniqueId val="{00000001-1397-4FAC-B2FA-2050E79F0F5D}"/>
            </c:ext>
          </c:extLst>
        </c:ser>
        <c:ser>
          <c:idx val="2"/>
          <c:order val="2"/>
          <c:tx>
            <c:strRef>
              <c:f>単純集計!$E$5</c:f>
              <c:strCache>
                <c:ptCount val="1"/>
                <c:pt idx="0">
                  <c:v>9時間超10時間以下</c:v>
                </c:pt>
              </c:strCache>
            </c:strRef>
          </c:tx>
          <c:spPr>
            <a:solidFill>
              <a:schemeClr val="accent3"/>
            </a:solidFill>
            <a:ln>
              <a:noFill/>
            </a:ln>
            <a:effectLst/>
          </c:spPr>
          <c:invertIfNegative val="0"/>
          <c:dLbls>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Calibri" panose="020F0502020204030204" pitchFamily="34" charset="0"/>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単純集計!$E$6</c:f>
              <c:numCache>
                <c:formatCode>0.0</c:formatCode>
                <c:ptCount val="1"/>
                <c:pt idx="0">
                  <c:v>9.1973244147157178</c:v>
                </c:pt>
              </c:numCache>
            </c:numRef>
          </c:val>
          <c:extLst>
            <c:ext xmlns:c16="http://schemas.microsoft.com/office/drawing/2014/chart" uri="{C3380CC4-5D6E-409C-BE32-E72D297353CC}">
              <c16:uniqueId val="{00000002-1397-4FAC-B2FA-2050E79F0F5D}"/>
            </c:ext>
          </c:extLst>
        </c:ser>
        <c:ser>
          <c:idx val="3"/>
          <c:order val="3"/>
          <c:tx>
            <c:strRef>
              <c:f>単純集計!$F$5</c:f>
              <c:strCache>
                <c:ptCount val="1"/>
                <c:pt idx="0">
                  <c:v>10時間超11時間以下</c:v>
                </c:pt>
              </c:strCache>
            </c:strRef>
          </c:tx>
          <c:spPr>
            <a:solidFill>
              <a:schemeClr val="accent4"/>
            </a:solidFill>
            <a:ln>
              <a:noFill/>
            </a:ln>
            <a:effectLst/>
          </c:spPr>
          <c:invertIfNegative val="0"/>
          <c:dLbls>
            <c:dLbl>
              <c:idx val="0"/>
              <c:layout>
                <c:manualLayout>
                  <c:x val="-2.7777777777777779E-3"/>
                  <c:y val="9.259295713035874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397-4FAC-B2FA-2050E79F0F5D}"/>
                </c:ext>
              </c:extLst>
            </c:dLbl>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Calibri" panose="020F0502020204030204" pitchFamily="34" charset="0"/>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単純集計!$F$6</c:f>
              <c:numCache>
                <c:formatCode>0.0</c:formatCode>
                <c:ptCount val="1"/>
                <c:pt idx="0">
                  <c:v>1.3377926421404682</c:v>
                </c:pt>
              </c:numCache>
            </c:numRef>
          </c:val>
          <c:extLst>
            <c:ext xmlns:c16="http://schemas.microsoft.com/office/drawing/2014/chart" uri="{C3380CC4-5D6E-409C-BE32-E72D297353CC}">
              <c16:uniqueId val="{00000004-1397-4FAC-B2FA-2050E79F0F5D}"/>
            </c:ext>
          </c:extLst>
        </c:ser>
        <c:ser>
          <c:idx val="4"/>
          <c:order val="4"/>
          <c:tx>
            <c:strRef>
              <c:f>単純集計!$G$5</c:f>
              <c:strCache>
                <c:ptCount val="1"/>
                <c:pt idx="0">
                  <c:v>11時間超</c:v>
                </c:pt>
              </c:strCache>
            </c:strRef>
          </c:tx>
          <c:spPr>
            <a:solidFill>
              <a:schemeClr val="accent5"/>
            </a:solidFill>
            <a:ln>
              <a:noFill/>
            </a:ln>
            <a:effectLst/>
          </c:spPr>
          <c:invertIfNegative val="0"/>
          <c:dLbls>
            <c:dLbl>
              <c:idx val="0"/>
              <c:layout>
                <c:manualLayout>
                  <c:x val="0"/>
                  <c:y val="-3.703703703703703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397-4FAC-B2FA-2050E79F0F5D}"/>
                </c:ext>
              </c:extLst>
            </c:dLbl>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Calibri" panose="020F0502020204030204" pitchFamily="34" charset="0"/>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単純集計!$G$6</c:f>
              <c:numCache>
                <c:formatCode>0.0</c:formatCode>
                <c:ptCount val="1"/>
                <c:pt idx="0">
                  <c:v>7.1906354515050159</c:v>
                </c:pt>
              </c:numCache>
            </c:numRef>
          </c:val>
          <c:extLst>
            <c:ext xmlns:c16="http://schemas.microsoft.com/office/drawing/2014/chart" uri="{C3380CC4-5D6E-409C-BE32-E72D297353CC}">
              <c16:uniqueId val="{00000006-1397-4FAC-B2FA-2050E79F0F5D}"/>
            </c:ext>
          </c:extLst>
        </c:ser>
        <c:ser>
          <c:idx val="5"/>
          <c:order val="5"/>
          <c:tx>
            <c:strRef>
              <c:f>単純集計!$H$5</c:f>
              <c:strCache>
                <c:ptCount val="1"/>
                <c:pt idx="0">
                  <c:v>無回答</c:v>
                </c:pt>
              </c:strCache>
            </c:strRef>
          </c:tx>
          <c:spPr>
            <a:solidFill>
              <a:schemeClr val="accent6"/>
            </a:solidFill>
            <a:ln>
              <a:noFill/>
            </a:ln>
            <a:effectLst/>
          </c:spPr>
          <c:invertIfNegative val="0"/>
          <c:dLbls>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Calibri" panose="020F0502020204030204" pitchFamily="34" charset="0"/>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単純集計!$H$6</c:f>
              <c:numCache>
                <c:formatCode>0.0</c:formatCode>
                <c:ptCount val="1"/>
                <c:pt idx="0">
                  <c:v>9.1973244147157178</c:v>
                </c:pt>
              </c:numCache>
            </c:numRef>
          </c:val>
          <c:extLst>
            <c:ext xmlns:c16="http://schemas.microsoft.com/office/drawing/2014/chart" uri="{C3380CC4-5D6E-409C-BE32-E72D297353CC}">
              <c16:uniqueId val="{00000007-1397-4FAC-B2FA-2050E79F0F5D}"/>
            </c:ext>
          </c:extLst>
        </c:ser>
        <c:dLbls>
          <c:dLblPos val="ctr"/>
          <c:showLegendKey val="0"/>
          <c:showVal val="1"/>
          <c:showCatName val="0"/>
          <c:showSerName val="0"/>
          <c:showPercent val="0"/>
          <c:showBubbleSize val="0"/>
        </c:dLbls>
        <c:gapWidth val="100"/>
        <c:overlap val="100"/>
        <c:axId val="1471071455"/>
        <c:axId val="1528644335"/>
        <c:extLst/>
      </c:barChart>
      <c:catAx>
        <c:axId val="1471071455"/>
        <c:scaling>
          <c:orientation val="maxMin"/>
        </c:scaling>
        <c:delete val="1"/>
        <c:axPos val="l"/>
        <c:numFmt formatCode="General" sourceLinked="1"/>
        <c:majorTickMark val="none"/>
        <c:minorTickMark val="none"/>
        <c:tickLblPos val="nextTo"/>
        <c:crossAx val="1528644335"/>
        <c:crosses val="autoZero"/>
        <c:auto val="1"/>
        <c:lblAlgn val="ctr"/>
        <c:lblOffset val="100"/>
        <c:noMultiLvlLbl val="0"/>
      </c:catAx>
      <c:valAx>
        <c:axId val="1528644335"/>
        <c:scaling>
          <c:orientation val="minMax"/>
          <c:min val="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Calibri" panose="020F0502020204030204" pitchFamily="34" charset="0"/>
              </a:defRPr>
            </a:pPr>
            <a:endParaRPr lang="ja-JP"/>
          </a:p>
        </c:txPr>
        <c:crossAx val="1471071455"/>
        <c:crosses val="autoZero"/>
        <c:crossBetween val="between"/>
        <c:majorUnit val="0.2"/>
      </c:valAx>
      <c:spPr>
        <a:solidFill>
          <a:schemeClr val="bg1"/>
        </a:solidFill>
        <a:ln>
          <a:noFill/>
        </a:ln>
        <a:effectLst/>
      </c:spPr>
    </c:plotArea>
    <c:legend>
      <c:legendPos val="b"/>
      <c:layout>
        <c:manualLayout>
          <c:xMode val="edge"/>
          <c:yMode val="edge"/>
          <c:x val="0.15496971895014616"/>
          <c:y val="0.74316991210950789"/>
          <c:w val="0.79227908496732025"/>
          <c:h val="0.2433855030850162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Calibri" panose="020F0502020204030204" pitchFamily="34" charset="0"/>
            </a:defRPr>
          </a:pPr>
          <a:endParaRPr lang="ja-JP"/>
        </a:p>
      </c:txPr>
    </c:legend>
    <c:plotVisOnly val="1"/>
    <c:dispBlanksAs val="gap"/>
    <c:showDLblsOverMax val="0"/>
    <c:extLst/>
  </c:chart>
  <c:spPr>
    <a:solidFill>
      <a:srgbClr val="FCE8EB"/>
    </a:solidFill>
    <a:ln w="9525" cap="flat" cmpd="sng" algn="ctr">
      <a:solidFill>
        <a:schemeClr val="tx1">
          <a:lumMod val="15000"/>
          <a:lumOff val="85000"/>
        </a:schemeClr>
      </a:solidFill>
      <a:round/>
    </a:ln>
    <a:effectLst/>
  </c:spPr>
  <c:txPr>
    <a:bodyPr/>
    <a:lstStyle/>
    <a:p>
      <a:pPr>
        <a:defRPr sz="1200" baseline="0">
          <a:latin typeface="ＭＳ Ｐゴシック" panose="020B0600070205080204" pitchFamily="50" charset="-128"/>
          <a:ea typeface="ＭＳ Ｐゴシック" panose="020B0600070205080204" pitchFamily="50" charset="-128"/>
          <a:cs typeface="Calibri" panose="020F0502020204030204" pitchFamily="34" charset="0"/>
        </a:defRPr>
      </a:pPr>
      <a:endParaRPr lang="ja-JP"/>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0.04415</cdr:x>
      <cdr:y>0.36764</cdr:y>
    </cdr:from>
    <cdr:to>
      <cdr:x>0.17814</cdr:x>
      <cdr:y>0.53802</cdr:y>
    </cdr:to>
    <cdr:sp macro="" textlink="">
      <cdr:nvSpPr>
        <cdr:cNvPr id="2" name="テキスト ボックス 1">
          <a:extLst xmlns:a="http://schemas.openxmlformats.org/drawingml/2006/main">
            <a:ext uri="{FF2B5EF4-FFF2-40B4-BE49-F238E27FC236}">
              <a16:creationId xmlns:a16="http://schemas.microsoft.com/office/drawing/2014/main" id="{95F787AE-5FE9-43B3-8FC4-E4A661103434}"/>
            </a:ext>
          </a:extLst>
        </cdr:cNvPr>
        <cdr:cNvSpPr txBox="1"/>
      </cdr:nvSpPr>
      <cdr:spPr>
        <a:xfrm xmlns:a="http://schemas.openxmlformats.org/drawingml/2006/main">
          <a:off x="201956" y="837716"/>
          <a:ext cx="612906" cy="38824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ja-JP" altLang="en-US" sz="1200" b="0" i="0" baseline="0" dirty="0">
              <a:latin typeface="ＭＳ Ｐゴシック" panose="020B0600070205080204" pitchFamily="50" charset="-128"/>
              <a:ea typeface="ＭＳ Ｐゴシック" panose="020B0600070205080204" pitchFamily="50" charset="-128"/>
              <a:cs typeface="Calibri" panose="020F0502020204030204" pitchFamily="34" charset="0"/>
            </a:rPr>
            <a:t>バス</a:t>
          </a:r>
        </a:p>
      </cdr:txBody>
    </cdr:sp>
  </cdr:relSizeAnchor>
  <cdr:relSizeAnchor xmlns:cdr="http://schemas.openxmlformats.org/drawingml/2006/chartDrawing">
    <cdr:from>
      <cdr:x>0.02018</cdr:x>
      <cdr:y>0.02744</cdr:y>
    </cdr:from>
    <cdr:to>
      <cdr:x>0.17814</cdr:x>
      <cdr:y>0.18204</cdr:y>
    </cdr:to>
    <cdr:sp macro="" textlink="">
      <cdr:nvSpPr>
        <cdr:cNvPr id="3" name="テキスト ボックス 1">
          <a:extLst xmlns:a="http://schemas.openxmlformats.org/drawingml/2006/main">
            <a:ext uri="{FF2B5EF4-FFF2-40B4-BE49-F238E27FC236}">
              <a16:creationId xmlns:a16="http://schemas.microsoft.com/office/drawing/2014/main" id="{D9443D6C-4907-4878-928B-941B884A3D5F}"/>
            </a:ext>
          </a:extLst>
        </cdr:cNvPr>
        <cdr:cNvSpPr txBox="1"/>
      </cdr:nvSpPr>
      <cdr:spPr>
        <a:xfrm xmlns:a="http://schemas.openxmlformats.org/drawingml/2006/main">
          <a:off x="92310" y="62526"/>
          <a:ext cx="722552" cy="35228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200" b="0" i="0" baseline="0" dirty="0">
              <a:latin typeface="ＭＳ Ｐゴシック" panose="020B0600070205080204" pitchFamily="50" charset="-128"/>
              <a:ea typeface="ＭＳ Ｐゴシック" panose="020B0600070205080204" pitchFamily="50" charset="-128"/>
              <a:cs typeface="Calibri" panose="020F0502020204030204" pitchFamily="34" charset="0"/>
            </a:rPr>
            <a:t>(N=598)</a:t>
          </a:r>
          <a:endParaRPr lang="ja-JP" altLang="en-US" sz="1200" b="0" i="0" baseline="0" dirty="0">
            <a:latin typeface="ＭＳ Ｐゴシック" panose="020B0600070205080204" pitchFamily="50" charset="-128"/>
            <a:ea typeface="ＭＳ Ｐゴシック" panose="020B0600070205080204" pitchFamily="50" charset="-128"/>
            <a:cs typeface="Calibri" panose="020F050202020403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8462B45-3B19-644E-AD02-C8057219CE62}"/>
              </a:ext>
            </a:extLst>
          </p:cNvPr>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083D6E86-57B2-8C4B-A4A6-B815EB7BC088}"/>
              </a:ext>
            </a:extLst>
          </p:cNvPr>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BC100692-EAF4-2D4D-8CB7-4A95778DD0E4}" type="datetimeFigureOut">
              <a:rPr kumimoji="1" lang="ja-JP" altLang="en-US" smtClean="0"/>
              <a:t>2023/3/23</a:t>
            </a:fld>
            <a:endParaRPr kumimoji="1" lang="ja-JP" altLang="en-US"/>
          </a:p>
        </p:txBody>
      </p:sp>
      <p:sp>
        <p:nvSpPr>
          <p:cNvPr id="4" name="フッター プレースホルダー 3">
            <a:extLst>
              <a:ext uri="{FF2B5EF4-FFF2-40B4-BE49-F238E27FC236}">
                <a16:creationId xmlns:a16="http://schemas.microsoft.com/office/drawing/2014/main" id="{C8B21570-7BD7-0C4B-8425-70205C7AD7A8}"/>
              </a:ext>
            </a:extLst>
          </p:cNvPr>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3C85AC23-07E1-0E46-9EE9-96123763DA4B}"/>
              </a:ext>
            </a:extLst>
          </p:cNvPr>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BD3031F9-2228-CB40-9934-33F673688A70}" type="slidenum">
              <a:rPr kumimoji="1" lang="ja-JP" altLang="en-US" smtClean="0"/>
              <a:t>‹#›</a:t>
            </a:fld>
            <a:endParaRPr kumimoji="1" lang="ja-JP" altLang="en-US"/>
          </a:p>
        </p:txBody>
      </p:sp>
    </p:spTree>
    <p:extLst>
      <p:ext uri="{BB962C8B-B14F-4D97-AF65-F5344CB8AC3E}">
        <p14:creationId xmlns:p14="http://schemas.microsoft.com/office/powerpoint/2010/main" val="2534536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B37A305E-D807-3946-A1A4-56C9B77AFB38}" type="datetimeFigureOut">
              <a:rPr kumimoji="1" lang="ja-JP" altLang="en-US" smtClean="0"/>
              <a:t>2023/3/23</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844F3F95-1DE9-F948-9ABE-A8F6E5B8157B}" type="slidenum">
              <a:rPr kumimoji="1" lang="ja-JP" altLang="en-US" smtClean="0"/>
              <a:t>‹#›</a:t>
            </a:fld>
            <a:endParaRPr kumimoji="1" lang="ja-JP" altLang="en-US"/>
          </a:p>
        </p:txBody>
      </p:sp>
    </p:spTree>
    <p:extLst>
      <p:ext uri="{BB962C8B-B14F-4D97-AF65-F5344CB8AC3E}">
        <p14:creationId xmlns:p14="http://schemas.microsoft.com/office/powerpoint/2010/main" val="2294022621"/>
      </p:ext>
    </p:extLst>
  </p:cSld>
  <p:clrMap bg1="lt1" tx1="dk1" bg2="lt2" tx2="dk2" accent1="accent1" accent2="accent2" accent3="accent3" accent4="accent4" accent5="accent5" accent6="accent6" hlink="hlink" folHlink="folHlink"/>
  <p:notesStyle>
    <a:lvl1pPr marL="0" algn="l" defTabSz="914373" rtl="0" eaLnBrk="1" latinLnBrk="0" hangingPunct="1">
      <a:defRPr kumimoji="1" sz="1200" kern="1200">
        <a:solidFill>
          <a:schemeClr val="tx1"/>
        </a:solidFill>
        <a:latin typeface="+mn-lt"/>
        <a:ea typeface="+mn-ea"/>
        <a:cs typeface="+mn-cs"/>
      </a:defRPr>
    </a:lvl1pPr>
    <a:lvl2pPr marL="457187" algn="l" defTabSz="914373" rtl="0" eaLnBrk="1" latinLnBrk="0" hangingPunct="1">
      <a:defRPr kumimoji="1" sz="1200" kern="1200">
        <a:solidFill>
          <a:schemeClr val="tx1"/>
        </a:solidFill>
        <a:latin typeface="+mn-lt"/>
        <a:ea typeface="+mn-ea"/>
        <a:cs typeface="+mn-cs"/>
      </a:defRPr>
    </a:lvl2pPr>
    <a:lvl3pPr marL="914373" algn="l" defTabSz="914373" rtl="0" eaLnBrk="1" latinLnBrk="0" hangingPunct="1">
      <a:defRPr kumimoji="1" sz="1200" kern="1200">
        <a:solidFill>
          <a:schemeClr val="tx1"/>
        </a:solidFill>
        <a:latin typeface="+mn-lt"/>
        <a:ea typeface="+mn-ea"/>
        <a:cs typeface="+mn-cs"/>
      </a:defRPr>
    </a:lvl3pPr>
    <a:lvl4pPr marL="1371560" algn="l" defTabSz="914373" rtl="0" eaLnBrk="1" latinLnBrk="0" hangingPunct="1">
      <a:defRPr kumimoji="1" sz="1200" kern="1200">
        <a:solidFill>
          <a:schemeClr val="tx1"/>
        </a:solidFill>
        <a:latin typeface="+mn-lt"/>
        <a:ea typeface="+mn-ea"/>
        <a:cs typeface="+mn-cs"/>
      </a:defRPr>
    </a:lvl4pPr>
    <a:lvl5pPr marL="1828747" algn="l" defTabSz="914373" rtl="0" eaLnBrk="1" latinLnBrk="0" hangingPunct="1">
      <a:defRPr kumimoji="1" sz="1200" kern="1200">
        <a:solidFill>
          <a:schemeClr val="tx1"/>
        </a:solidFill>
        <a:latin typeface="+mn-lt"/>
        <a:ea typeface="+mn-ea"/>
        <a:cs typeface="+mn-cs"/>
      </a:defRPr>
    </a:lvl5pPr>
    <a:lvl6pPr marL="2285933" algn="l" defTabSz="914373" rtl="0" eaLnBrk="1" latinLnBrk="0" hangingPunct="1">
      <a:defRPr kumimoji="1" sz="1200" kern="1200">
        <a:solidFill>
          <a:schemeClr val="tx1"/>
        </a:solidFill>
        <a:latin typeface="+mn-lt"/>
        <a:ea typeface="+mn-ea"/>
        <a:cs typeface="+mn-cs"/>
      </a:defRPr>
    </a:lvl6pPr>
    <a:lvl7pPr marL="2743120" algn="l" defTabSz="914373" rtl="0" eaLnBrk="1" latinLnBrk="0" hangingPunct="1">
      <a:defRPr kumimoji="1" sz="1200" kern="1200">
        <a:solidFill>
          <a:schemeClr val="tx1"/>
        </a:solidFill>
        <a:latin typeface="+mn-lt"/>
        <a:ea typeface="+mn-ea"/>
        <a:cs typeface="+mn-cs"/>
      </a:defRPr>
    </a:lvl7pPr>
    <a:lvl8pPr marL="3200307" algn="l" defTabSz="914373" rtl="0" eaLnBrk="1" latinLnBrk="0" hangingPunct="1">
      <a:defRPr kumimoji="1" sz="1200" kern="1200">
        <a:solidFill>
          <a:schemeClr val="tx1"/>
        </a:solidFill>
        <a:latin typeface="+mn-lt"/>
        <a:ea typeface="+mn-ea"/>
        <a:cs typeface="+mn-cs"/>
      </a:defRPr>
    </a:lvl8pPr>
    <a:lvl9pPr marL="3657494" algn="l" defTabSz="914373"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27528F-258D-4FFF-8419-ED79B665EAF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47981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57816" rtl="0" eaLnBrk="1" fontAlgn="auto" latinLnBrk="0" hangingPunct="1">
              <a:lnSpc>
                <a:spcPct val="100000"/>
              </a:lnSpc>
              <a:spcBef>
                <a:spcPts val="0"/>
              </a:spcBef>
              <a:spcAft>
                <a:spcPts val="0"/>
              </a:spcAft>
              <a:buClrTx/>
              <a:buSzTx/>
              <a:buFontTx/>
              <a:buNone/>
              <a:tabLst/>
              <a:defRPr/>
            </a:pPr>
            <a:fld id="{DEE8CF07-4D29-4717-AC77-8EB04F80978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57816"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68982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57816" rtl="0" eaLnBrk="1" fontAlgn="auto" latinLnBrk="0" hangingPunct="1">
              <a:lnSpc>
                <a:spcPct val="100000"/>
              </a:lnSpc>
              <a:spcBef>
                <a:spcPts val="0"/>
              </a:spcBef>
              <a:spcAft>
                <a:spcPts val="0"/>
              </a:spcAft>
              <a:buClrTx/>
              <a:buSzTx/>
              <a:buFontTx/>
              <a:buNone/>
              <a:tabLst/>
              <a:defRPr/>
            </a:pPr>
            <a:fld id="{DEE8CF07-4D29-4717-AC77-8EB04F80978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57816"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9407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563504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dirty="0"/>
              <a:t>マスター テキストの書式設定</a:t>
            </a:r>
          </a:p>
          <a:p>
            <a:pPr marL="0" lvl="0" defTabSz="457200"/>
            <a:r>
              <a:rPr kumimoji="1" lang="ja-JP" altLang="en-US" dirty="0"/>
              <a:t>第 </a:t>
            </a:r>
            <a:r>
              <a:rPr kumimoji="1" lang="en-US" altLang="ja-JP" dirty="0"/>
              <a:t>2 </a:t>
            </a:r>
            <a:r>
              <a:rPr kumimoji="1" lang="ja-JP" altLang="en-US" dirty="0"/>
              <a:t>レベル</a:t>
            </a:r>
          </a:p>
          <a:p>
            <a:pPr marL="0" lvl="0" defTabSz="457200"/>
            <a:r>
              <a:rPr kumimoji="1" lang="ja-JP" altLang="en-US" dirty="0"/>
              <a:t>第 </a:t>
            </a:r>
            <a:r>
              <a:rPr kumimoji="1" lang="en-US" altLang="ja-JP" dirty="0"/>
              <a:t>3 </a:t>
            </a:r>
            <a:r>
              <a:rPr kumimoji="1" lang="ja-JP" altLang="en-US" dirty="0"/>
              <a:t>レベル</a:t>
            </a:r>
          </a:p>
          <a:p>
            <a:pPr marL="0" lvl="0" defTabSz="457200"/>
            <a:r>
              <a:rPr kumimoji="1" lang="ja-JP" altLang="en-US" dirty="0"/>
              <a:t>第 </a:t>
            </a:r>
            <a:r>
              <a:rPr kumimoji="1" lang="en-US" altLang="ja-JP" dirty="0"/>
              <a:t>4 </a:t>
            </a:r>
            <a:r>
              <a:rPr kumimoji="1" lang="ja-JP" altLang="en-US" dirty="0"/>
              <a:t>レベル</a:t>
            </a:r>
          </a:p>
          <a:p>
            <a:pPr marL="0" lvl="0" defTabSz="457200"/>
            <a:r>
              <a:rPr kumimoji="1" lang="ja-JP" altLang="en-US" dirty="0"/>
              <a:t>第 </a:t>
            </a:r>
            <a:r>
              <a:rPr kumimoji="1" lang="en-US" altLang="ja-JP" dirty="0"/>
              <a:t>5 </a:t>
            </a:r>
            <a:r>
              <a:rPr kumimoji="1" lang="ja-JP" altLang="en-US" dirty="0"/>
              <a:t>レベル</a:t>
            </a:r>
          </a:p>
        </p:txBody>
      </p:sp>
      <p:pic>
        <p:nvPicPr>
          <p:cNvPr id="98" name="図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1859685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0" lvl="0" defTabSz="457200"/>
            <a:r>
              <a:rPr kumimoji="1" lang="ja-JP" altLang="en-US"/>
              <a:t>第 </a:t>
            </a:r>
            <a:r>
              <a:rPr kumimoji="1" lang="en-US" altLang="ja-JP" dirty="0"/>
              <a:t>2 </a:t>
            </a:r>
            <a:r>
              <a:rPr kumimoji="1" lang="ja-JP" altLang="en-US"/>
              <a:t>レベル</a:t>
            </a:r>
          </a:p>
          <a:p>
            <a:pPr marL="0" lvl="0" defTabSz="457200"/>
            <a:r>
              <a:rPr kumimoji="1" lang="ja-JP" altLang="en-US"/>
              <a:t>第 </a:t>
            </a:r>
            <a:r>
              <a:rPr kumimoji="1" lang="en-US" altLang="ja-JP" dirty="0"/>
              <a:t>3 </a:t>
            </a:r>
            <a:r>
              <a:rPr kumimoji="1" lang="ja-JP" altLang="en-US"/>
              <a:t>レベル</a:t>
            </a:r>
          </a:p>
          <a:p>
            <a:pPr marL="0" lvl="0" defTabSz="457200"/>
            <a:r>
              <a:rPr kumimoji="1" lang="ja-JP" altLang="en-US"/>
              <a:t>第 </a:t>
            </a:r>
            <a:r>
              <a:rPr kumimoji="1" lang="en-US" altLang="ja-JP" dirty="0"/>
              <a:t>4 </a:t>
            </a:r>
            <a:r>
              <a:rPr kumimoji="1" lang="ja-JP" altLang="en-US"/>
              <a:t>レベル</a:t>
            </a:r>
          </a:p>
          <a:p>
            <a:pPr marL="0" lvl="0" defTabSz="457200"/>
            <a:r>
              <a:rPr kumimoji="1" lang="ja-JP" altLang="en-US"/>
              <a:t>第 </a:t>
            </a:r>
            <a:r>
              <a:rPr kumimoji="1" lang="en-US" altLang="ja-JP" dirty="0"/>
              <a:t>5 </a:t>
            </a:r>
            <a:r>
              <a:rPr kumimoji="1" lang="ja-JP" altLang="en-US"/>
              <a:t>レベル</a:t>
            </a: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97" name="図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40832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1010437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9144000" y="6530155"/>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4186137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04321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3"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6" name="図 5">
            <a:extLst>
              <a:ext uri="{FF2B5EF4-FFF2-40B4-BE49-F238E27FC236}">
                <a16:creationId xmlns:a16="http://schemas.microsoft.com/office/drawing/2014/main" id="{F33F99F1-7032-4F4F-BBFD-0D837F547269}"/>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246962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12" name="図 11">
            <a:extLst>
              <a:ext uri="{FF2B5EF4-FFF2-40B4-BE49-F238E27FC236}">
                <a16:creationId xmlns:a16="http://schemas.microsoft.com/office/drawing/2014/main" id="{01BCB77C-208D-B54D-A9E6-6C5D999C55B6}"/>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431151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602BD50-DCF9-714C-91DD-D79ACEF746FC}"/>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04201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dirty="0">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dirty="0"/>
              <a:t>マスター テキストの書式設定</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dirty="0"/>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dirty="0"/>
              <a:t>マスター テキストの</a:t>
            </a:r>
            <a:r>
              <a:rPr kumimoji="1" lang="ja-JP" altLang="en-US"/>
              <a:t>書式設定</a:t>
            </a:r>
            <a:endParaRPr kumimoji="1" lang="ja-JP" altLang="en-US" dirty="0"/>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7173" y="317901"/>
            <a:ext cx="4012995" cy="585603"/>
          </a:xfrm>
          <a:prstGeom prst="rect">
            <a:avLst/>
          </a:prstGeom>
        </p:spPr>
      </p:pic>
    </p:spTree>
    <p:extLst>
      <p:ext uri="{BB962C8B-B14F-4D97-AF65-F5344CB8AC3E}">
        <p14:creationId xmlns:p14="http://schemas.microsoft.com/office/powerpoint/2010/main" val="28599606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dirty="0">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pic>
        <p:nvPicPr>
          <p:cNvPr id="11" name="図 10">
            <a:extLst>
              <a:ext uri="{FF2B5EF4-FFF2-40B4-BE49-F238E27FC236}">
                <a16:creationId xmlns:a16="http://schemas.microsoft.com/office/drawing/2014/main" id="{CF91CF97-003A-8047-ADC7-81411BD333F3}"/>
              </a:ext>
            </a:extLst>
          </p:cNvPr>
          <p:cNvPicPr>
            <a:picLocks noChangeAspect="1"/>
          </p:cNvPicPr>
          <p:nvPr userDrawn="1"/>
        </p:nvPicPr>
        <p:blipFill>
          <a:blip r:embed="rId2">
            <a:alphaModFix amt="36000"/>
          </a:blip>
          <a:stretch>
            <a:fillRect/>
          </a:stretch>
        </p:blipFill>
        <p:spPr>
          <a:xfrm>
            <a:off x="5715000" y="6469296"/>
            <a:ext cx="3813317" cy="173332"/>
          </a:xfrm>
          <a:prstGeom prst="rect">
            <a:avLst/>
          </a:prstGeom>
        </p:spPr>
      </p:pic>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dirty="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dirty="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dirty="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dirty="0"/>
              <a:t>マスター タイトルの書式設定</a:t>
            </a:r>
          </a:p>
        </p:txBody>
      </p:sp>
      <p:grpSp>
        <p:nvGrpSpPr>
          <p:cNvPr id="89" name="グループ化 88"/>
          <p:cNvGrpSpPr/>
          <p:nvPr userDrawn="1"/>
        </p:nvGrpSpPr>
        <p:grpSpPr>
          <a:xfrm rot="16200000">
            <a:off x="-1117606" y="1574806"/>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pic>
        <p:nvPicPr>
          <p:cNvPr id="2" name="図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1734573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9144000" y="6530155"/>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3702356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dirty="0">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dirty="0"/>
              <a:t>マスター テキストの書式設定</a:t>
            </a:r>
          </a:p>
          <a:p>
            <a:pPr marL="0" lvl="0" defTabSz="457200"/>
            <a:r>
              <a:rPr kumimoji="1" lang="ja-JP" altLang="en-US" dirty="0"/>
              <a:t>第 </a:t>
            </a:r>
            <a:r>
              <a:rPr kumimoji="1" lang="en-US" altLang="ja-JP" dirty="0"/>
              <a:t>2 </a:t>
            </a:r>
            <a:r>
              <a:rPr kumimoji="1" lang="ja-JP" altLang="en-US" dirty="0"/>
              <a:t>レベル</a:t>
            </a:r>
          </a:p>
          <a:p>
            <a:pPr marL="0" lvl="0" defTabSz="457200"/>
            <a:r>
              <a:rPr kumimoji="1" lang="ja-JP" altLang="en-US" dirty="0"/>
              <a:t>第 </a:t>
            </a:r>
            <a:r>
              <a:rPr kumimoji="1" lang="en-US" altLang="ja-JP" dirty="0"/>
              <a:t>3 </a:t>
            </a:r>
            <a:r>
              <a:rPr kumimoji="1" lang="ja-JP" altLang="en-US" dirty="0"/>
              <a:t>レベル</a:t>
            </a:r>
          </a:p>
          <a:p>
            <a:pPr marL="0" lvl="0" defTabSz="457200"/>
            <a:r>
              <a:rPr kumimoji="1" lang="ja-JP" altLang="en-US" dirty="0"/>
              <a:t>第 </a:t>
            </a:r>
            <a:r>
              <a:rPr kumimoji="1" lang="en-US" altLang="ja-JP" dirty="0"/>
              <a:t>4 </a:t>
            </a:r>
            <a:r>
              <a:rPr kumimoji="1" lang="ja-JP" altLang="en-US" dirty="0"/>
              <a:t>レベル</a:t>
            </a:r>
          </a:p>
          <a:p>
            <a:pPr marL="0" lvl="0" defTabSz="457200"/>
            <a:r>
              <a:rPr kumimoji="1" lang="ja-JP" altLang="en-US" dirty="0"/>
              <a:t>第 </a:t>
            </a:r>
            <a:r>
              <a:rPr kumimoji="1" lang="en-US" altLang="ja-JP" dirty="0"/>
              <a:t>5 </a:t>
            </a:r>
            <a:r>
              <a:rPr kumimoji="1" lang="ja-JP" altLang="en-US" dirty="0"/>
              <a:t>レベル</a:t>
            </a:r>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pic>
        <p:nvPicPr>
          <p:cNvPr id="88" name="図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422696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dirty="0">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dirty="0"/>
              <a:t>マスター テキストの書式設定</a:t>
            </a:r>
          </a:p>
          <a:p>
            <a:pPr marL="0" lvl="0" defTabSz="457200"/>
            <a:r>
              <a:rPr kumimoji="1" lang="ja-JP" altLang="en-US" dirty="0"/>
              <a:t>第 </a:t>
            </a:r>
            <a:r>
              <a:rPr kumimoji="1" lang="en-US" altLang="ja-JP" dirty="0"/>
              <a:t>2 </a:t>
            </a:r>
            <a:r>
              <a:rPr kumimoji="1" lang="ja-JP" altLang="en-US" dirty="0"/>
              <a:t>レベル</a:t>
            </a:r>
          </a:p>
          <a:p>
            <a:pPr marL="0" lvl="0" defTabSz="457200"/>
            <a:r>
              <a:rPr kumimoji="1" lang="ja-JP" altLang="en-US" dirty="0"/>
              <a:t>第 </a:t>
            </a:r>
            <a:r>
              <a:rPr kumimoji="1" lang="en-US" altLang="ja-JP" dirty="0"/>
              <a:t>3 </a:t>
            </a:r>
            <a:r>
              <a:rPr kumimoji="1" lang="ja-JP" altLang="en-US" dirty="0"/>
              <a:t>レベル</a:t>
            </a:r>
          </a:p>
          <a:p>
            <a:pPr marL="0" lvl="0" defTabSz="457200"/>
            <a:r>
              <a:rPr kumimoji="1" lang="ja-JP" altLang="en-US" dirty="0"/>
              <a:t>第 </a:t>
            </a:r>
            <a:r>
              <a:rPr kumimoji="1" lang="en-US" altLang="ja-JP" dirty="0"/>
              <a:t>4 </a:t>
            </a:r>
            <a:r>
              <a:rPr kumimoji="1" lang="ja-JP" altLang="en-US" dirty="0"/>
              <a:t>レベル</a:t>
            </a:r>
          </a:p>
          <a:p>
            <a:pPr marL="0" lvl="0" defTabSz="457200"/>
            <a:r>
              <a:rPr kumimoji="1" lang="ja-JP" altLang="en-US" dirty="0"/>
              <a:t>第 </a:t>
            </a:r>
            <a:r>
              <a:rPr kumimoji="1" lang="en-US" altLang="ja-JP" dirty="0"/>
              <a:t>5 </a:t>
            </a:r>
            <a:r>
              <a:rPr kumimoji="1" lang="ja-JP" altLang="en-US" dirty="0"/>
              <a:t>レベル</a:t>
            </a:r>
          </a:p>
        </p:txBody>
      </p:sp>
      <p:pic>
        <p:nvPicPr>
          <p:cNvPr id="98" name="図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668575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dirty="0">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0" lvl="0" defTabSz="457200"/>
            <a:r>
              <a:rPr kumimoji="1" lang="ja-JP" altLang="en-US"/>
              <a:t>第 </a:t>
            </a:r>
            <a:r>
              <a:rPr kumimoji="1" lang="en-US" altLang="ja-JP" dirty="0"/>
              <a:t>2 </a:t>
            </a:r>
            <a:r>
              <a:rPr kumimoji="1" lang="ja-JP" altLang="en-US"/>
              <a:t>レベル</a:t>
            </a:r>
          </a:p>
          <a:p>
            <a:pPr marL="0" lvl="0" defTabSz="457200"/>
            <a:r>
              <a:rPr kumimoji="1" lang="ja-JP" altLang="en-US"/>
              <a:t>第 </a:t>
            </a:r>
            <a:r>
              <a:rPr kumimoji="1" lang="en-US" altLang="ja-JP" dirty="0"/>
              <a:t>3 </a:t>
            </a:r>
            <a:r>
              <a:rPr kumimoji="1" lang="ja-JP" altLang="en-US"/>
              <a:t>レベル</a:t>
            </a:r>
          </a:p>
          <a:p>
            <a:pPr marL="0" lvl="0" defTabSz="457200"/>
            <a:r>
              <a:rPr kumimoji="1" lang="ja-JP" altLang="en-US"/>
              <a:t>第 </a:t>
            </a:r>
            <a:r>
              <a:rPr kumimoji="1" lang="en-US" altLang="ja-JP" dirty="0"/>
              <a:t>4 </a:t>
            </a:r>
            <a:r>
              <a:rPr kumimoji="1" lang="ja-JP" altLang="en-US"/>
              <a:t>レベル</a:t>
            </a:r>
          </a:p>
          <a:p>
            <a:pPr marL="0" lvl="0" defTabSz="457200"/>
            <a:r>
              <a:rPr kumimoji="1" lang="ja-JP" altLang="en-US"/>
              <a:t>第 </a:t>
            </a:r>
            <a:r>
              <a:rPr kumimoji="1" lang="en-US" altLang="ja-JP" dirty="0"/>
              <a:t>5 </a:t>
            </a:r>
            <a:r>
              <a:rPr kumimoji="1" lang="ja-JP" altLang="en-US"/>
              <a:t>レベル</a:t>
            </a: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pic>
        <p:nvPicPr>
          <p:cNvPr id="97" name="図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1670748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20696919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3775367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29184967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42619711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18157412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27888084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4236770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729604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41965154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10232317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7715610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15744714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330877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325E357-5196-4C23-9F95-E8A8E69A545A}" type="datetimeFigureOut">
              <a:rPr kumimoji="1" lang="ja-JP" altLang="en-US" smtClean="0"/>
              <a:t>2023/3/23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30007622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325E357-5196-4C23-9F95-E8A8E69A545A}" type="datetimeFigureOut">
              <a:rPr kumimoji="1" lang="ja-JP" altLang="en-US" smtClean="0"/>
              <a:t>2023/3/23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7707149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325E357-5196-4C23-9F95-E8A8E69A545A}" type="datetimeFigureOut">
              <a:rPr kumimoji="1" lang="ja-JP" altLang="en-US" smtClean="0"/>
              <a:t>2023/3/23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25474171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325E357-5196-4C23-9F95-E8A8E69A545A}" type="datetimeFigureOut">
              <a:rPr kumimoji="1" lang="ja-JP" altLang="en-US" smtClean="0"/>
              <a:t>2023/3/23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10922115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325E357-5196-4C23-9F95-E8A8E69A545A}" type="datetimeFigureOut">
              <a:rPr kumimoji="1" lang="ja-JP" altLang="en-US" smtClean="0"/>
              <a:t>2023/3/23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1189526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3"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6" name="図 5">
            <a:extLst>
              <a:ext uri="{FF2B5EF4-FFF2-40B4-BE49-F238E27FC236}">
                <a16:creationId xmlns:a16="http://schemas.microsoft.com/office/drawing/2014/main" id="{F33F99F1-7032-4F4F-BBFD-0D837F547269}"/>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32536185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325E357-5196-4C23-9F95-E8A8E69A545A}" type="datetimeFigureOut">
              <a:rPr kumimoji="1" lang="ja-JP" altLang="en-US" smtClean="0"/>
              <a:t>2023/3/23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679035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25E357-5196-4C23-9F95-E8A8E69A545A}" type="datetimeFigureOut">
              <a:rPr kumimoji="1" lang="ja-JP" altLang="en-US" smtClean="0"/>
              <a:t>2023/3/23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4630551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325E357-5196-4C23-9F95-E8A8E69A545A}" type="datetimeFigureOut">
              <a:rPr kumimoji="1" lang="ja-JP" altLang="en-US" smtClean="0"/>
              <a:t>2023/3/23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38258855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325E357-5196-4C23-9F95-E8A8E69A545A}" type="datetimeFigureOut">
              <a:rPr kumimoji="1" lang="ja-JP" altLang="en-US" smtClean="0"/>
              <a:t>2023/3/23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35536358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325E357-5196-4C23-9F95-E8A8E69A545A}" type="datetimeFigureOut">
              <a:rPr kumimoji="1" lang="ja-JP" altLang="en-US" smtClean="0"/>
              <a:t>2023/3/23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26464910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325E357-5196-4C23-9F95-E8A8E69A545A}" type="datetimeFigureOut">
              <a:rPr kumimoji="1" lang="ja-JP" altLang="en-US" smtClean="0"/>
              <a:t>2023/3/23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28075734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9144000" y="6530155"/>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42176919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dirty="0">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dirty="0"/>
              <a:t>マスター テキストの書式設定</a:t>
            </a:r>
          </a:p>
          <a:p>
            <a:pPr marL="0" lvl="0" defTabSz="457200"/>
            <a:r>
              <a:rPr kumimoji="1" lang="ja-JP" altLang="en-US" dirty="0"/>
              <a:t>第 </a:t>
            </a:r>
            <a:r>
              <a:rPr kumimoji="1" lang="en-US" altLang="ja-JP" dirty="0"/>
              <a:t>2 </a:t>
            </a:r>
            <a:r>
              <a:rPr kumimoji="1" lang="ja-JP" altLang="en-US" dirty="0"/>
              <a:t>レベル</a:t>
            </a:r>
          </a:p>
          <a:p>
            <a:pPr marL="0" lvl="0" defTabSz="457200"/>
            <a:r>
              <a:rPr kumimoji="1" lang="ja-JP" altLang="en-US" dirty="0"/>
              <a:t>第 </a:t>
            </a:r>
            <a:r>
              <a:rPr kumimoji="1" lang="en-US" altLang="ja-JP" dirty="0"/>
              <a:t>3 </a:t>
            </a:r>
            <a:r>
              <a:rPr kumimoji="1" lang="ja-JP" altLang="en-US" dirty="0"/>
              <a:t>レベル</a:t>
            </a:r>
          </a:p>
          <a:p>
            <a:pPr marL="0" lvl="0" defTabSz="457200"/>
            <a:r>
              <a:rPr kumimoji="1" lang="ja-JP" altLang="en-US" dirty="0"/>
              <a:t>第 </a:t>
            </a:r>
            <a:r>
              <a:rPr kumimoji="1" lang="en-US" altLang="ja-JP" dirty="0"/>
              <a:t>4 </a:t>
            </a:r>
            <a:r>
              <a:rPr kumimoji="1" lang="ja-JP" altLang="en-US" dirty="0"/>
              <a:t>レベル</a:t>
            </a:r>
          </a:p>
          <a:p>
            <a:pPr marL="0" lvl="0" defTabSz="457200"/>
            <a:r>
              <a:rPr kumimoji="1" lang="ja-JP" altLang="en-US" dirty="0"/>
              <a:t>第 </a:t>
            </a:r>
            <a:r>
              <a:rPr kumimoji="1" lang="en-US" altLang="ja-JP" dirty="0"/>
              <a:t>5 </a:t>
            </a:r>
            <a:r>
              <a:rPr kumimoji="1" lang="ja-JP" altLang="en-US" dirty="0"/>
              <a:t>レベル</a:t>
            </a:r>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pic>
        <p:nvPicPr>
          <p:cNvPr id="88" name="図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39376797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3DE0C15-1ADF-4216-AB6A-54FA0187169D}" type="datetime1">
              <a:rPr kumimoji="1" lang="ja-JP" altLang="en-US" smtClean="0"/>
              <a:t>2023/3/23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41338803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8BA5611-6ACD-4677-A8A2-FDD9C950E1D4}" type="datetime1">
              <a:rPr kumimoji="1" lang="ja-JP" altLang="en-US" smtClean="0"/>
              <a:t>2023/3/23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841433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12" name="図 11">
            <a:extLst>
              <a:ext uri="{FF2B5EF4-FFF2-40B4-BE49-F238E27FC236}">
                <a16:creationId xmlns:a16="http://schemas.microsoft.com/office/drawing/2014/main" id="{01BCB77C-208D-B54D-A9E6-6C5D999C55B6}"/>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8000909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7D085049-0FA1-4517-BE31-E4C09B9F04FB}" type="datetime1">
              <a:rPr kumimoji="1" lang="ja-JP" altLang="en-US" smtClean="0"/>
              <a:t>2023/3/23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29044274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9D0BC89-4AE3-48DC-B0A0-CAD0F802DEF2}" type="datetime1">
              <a:rPr kumimoji="1" lang="ja-JP" altLang="en-US" smtClean="0"/>
              <a:t>2023/3/23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13815145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66BFD97-CBED-457D-AE36-2B066FE6F6E5}" type="datetime1">
              <a:rPr kumimoji="1" lang="ja-JP" altLang="en-US" smtClean="0"/>
              <a:t>2023/3/23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41184984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27F715B-8C36-4BA5-A0E7-57CC0CAA00C2}" type="datetime1">
              <a:rPr kumimoji="1" lang="ja-JP" altLang="en-US" smtClean="0"/>
              <a:t>2023/3/23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18898296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310C95-5D6C-4B91-B159-664A64EA2C85}" type="datetime1">
              <a:rPr kumimoji="1" lang="ja-JP" altLang="en-US" smtClean="0"/>
              <a:t>2023/3/23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31648765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F823C4E-93E1-4C65-BA5E-EDD3C0D03FEF}" type="datetime1">
              <a:rPr kumimoji="1" lang="ja-JP" altLang="en-US" smtClean="0"/>
              <a:t>2023/3/23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36488519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9E08120-AE84-47D4-AFBD-A0460BB5B0A1}" type="datetime1">
              <a:rPr kumimoji="1" lang="ja-JP" altLang="en-US" smtClean="0"/>
              <a:t>2023/3/23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13038394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72D2CAC-4236-4DD4-A223-4EBF1233A462}" type="datetime1">
              <a:rPr kumimoji="1" lang="ja-JP" altLang="en-US" smtClean="0"/>
              <a:t>2023/3/23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21506139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7B98491-0A02-41DE-9C0B-88BAE0774C73}" type="datetime1">
              <a:rPr kumimoji="1" lang="ja-JP" altLang="en-US" smtClean="0"/>
              <a:t>2023/3/23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27819139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dirty="0">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dirty="0"/>
              <a:t>マスター テキストの書式設定</a:t>
            </a:r>
          </a:p>
          <a:p>
            <a:pPr marL="0" lvl="0" defTabSz="457200"/>
            <a:r>
              <a:rPr kumimoji="1" lang="ja-JP" altLang="en-US" dirty="0"/>
              <a:t>第 </a:t>
            </a:r>
            <a:r>
              <a:rPr kumimoji="1" lang="en-US" altLang="ja-JP" dirty="0"/>
              <a:t>2 </a:t>
            </a:r>
            <a:r>
              <a:rPr kumimoji="1" lang="ja-JP" altLang="en-US" dirty="0"/>
              <a:t>レベル</a:t>
            </a:r>
          </a:p>
          <a:p>
            <a:pPr marL="0" lvl="0" defTabSz="457200"/>
            <a:r>
              <a:rPr kumimoji="1" lang="ja-JP" altLang="en-US" dirty="0"/>
              <a:t>第 </a:t>
            </a:r>
            <a:r>
              <a:rPr kumimoji="1" lang="en-US" altLang="ja-JP" dirty="0"/>
              <a:t>3 </a:t>
            </a:r>
            <a:r>
              <a:rPr kumimoji="1" lang="ja-JP" altLang="en-US" dirty="0"/>
              <a:t>レベル</a:t>
            </a:r>
          </a:p>
          <a:p>
            <a:pPr marL="0" lvl="0" defTabSz="457200"/>
            <a:r>
              <a:rPr kumimoji="1" lang="ja-JP" altLang="en-US" dirty="0"/>
              <a:t>第 </a:t>
            </a:r>
            <a:r>
              <a:rPr kumimoji="1" lang="en-US" altLang="ja-JP" dirty="0"/>
              <a:t>4 </a:t>
            </a:r>
            <a:r>
              <a:rPr kumimoji="1" lang="ja-JP" altLang="en-US" dirty="0"/>
              <a:t>レベル</a:t>
            </a:r>
          </a:p>
          <a:p>
            <a:pPr marL="0" lvl="0" defTabSz="457200"/>
            <a:r>
              <a:rPr kumimoji="1" lang="ja-JP" altLang="en-US" dirty="0"/>
              <a:t>第 </a:t>
            </a:r>
            <a:r>
              <a:rPr kumimoji="1" lang="en-US" altLang="ja-JP" dirty="0"/>
              <a:t>5 </a:t>
            </a:r>
            <a:r>
              <a:rPr kumimoji="1" lang="ja-JP" altLang="en-US" dirty="0"/>
              <a:t>レベル</a:t>
            </a:r>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pic>
        <p:nvPicPr>
          <p:cNvPr id="88" name="図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1324692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602BD50-DCF9-714C-91DD-D79ACEF746FC}"/>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6291330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8908" indent="0" algn="ctr">
              <a:buNone/>
              <a:defRPr>
                <a:solidFill>
                  <a:schemeClr val="tx1">
                    <a:tint val="75000"/>
                  </a:schemeClr>
                </a:solidFill>
              </a:defRPr>
            </a:lvl2pPr>
            <a:lvl3pPr marL="957816" indent="0" algn="ctr">
              <a:buNone/>
              <a:defRPr>
                <a:solidFill>
                  <a:schemeClr val="tx1">
                    <a:tint val="75000"/>
                  </a:schemeClr>
                </a:solidFill>
              </a:defRPr>
            </a:lvl3pPr>
            <a:lvl4pPr marL="1436724" indent="0" algn="ctr">
              <a:buNone/>
              <a:defRPr>
                <a:solidFill>
                  <a:schemeClr val="tx1">
                    <a:tint val="75000"/>
                  </a:schemeClr>
                </a:solidFill>
              </a:defRPr>
            </a:lvl4pPr>
            <a:lvl5pPr marL="1915631" indent="0" algn="ctr">
              <a:buNone/>
              <a:defRPr>
                <a:solidFill>
                  <a:schemeClr val="tx1">
                    <a:tint val="75000"/>
                  </a:schemeClr>
                </a:solidFill>
              </a:defRPr>
            </a:lvl5pPr>
            <a:lvl6pPr marL="2394539" indent="0" algn="ctr">
              <a:buNone/>
              <a:defRPr>
                <a:solidFill>
                  <a:schemeClr val="tx1">
                    <a:tint val="75000"/>
                  </a:schemeClr>
                </a:solidFill>
              </a:defRPr>
            </a:lvl6pPr>
            <a:lvl7pPr marL="2873447" indent="0" algn="ctr">
              <a:buNone/>
              <a:defRPr>
                <a:solidFill>
                  <a:schemeClr val="tx1">
                    <a:tint val="75000"/>
                  </a:schemeClr>
                </a:solidFill>
              </a:defRPr>
            </a:lvl7pPr>
            <a:lvl8pPr marL="3352355" indent="0" algn="ctr">
              <a:buNone/>
              <a:defRPr>
                <a:solidFill>
                  <a:schemeClr val="tx1">
                    <a:tint val="75000"/>
                  </a:schemeClr>
                </a:solidFill>
              </a:defRPr>
            </a:lvl8pPr>
            <a:lvl9pPr marL="3831263"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65E6F3D-1A7D-4EEA-8692-C51E4CC1F358}" type="slidenum">
              <a:rPr kumimoji="1" lang="ja-JP" altLang="en-US" smtClean="0"/>
              <a:t>‹#›</a:t>
            </a:fld>
            <a:endParaRPr kumimoji="1" lang="ja-JP" altLang="en-US"/>
          </a:p>
        </p:txBody>
      </p:sp>
    </p:spTree>
    <p:extLst>
      <p:ext uri="{BB962C8B-B14F-4D97-AF65-F5344CB8AC3E}">
        <p14:creationId xmlns:p14="http://schemas.microsoft.com/office/powerpoint/2010/main" val="1057214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65E6F3D-1A7D-4EEA-8692-C51E4CC1F358}" type="slidenum">
              <a:rPr kumimoji="1" lang="ja-JP" altLang="en-US" smtClean="0"/>
              <a:t>‹#›</a:t>
            </a:fld>
            <a:endParaRPr kumimoji="1" lang="ja-JP" altLang="en-US"/>
          </a:p>
        </p:txBody>
      </p:sp>
    </p:spTree>
    <p:extLst>
      <p:ext uri="{BB962C8B-B14F-4D97-AF65-F5344CB8AC3E}">
        <p14:creationId xmlns:p14="http://schemas.microsoft.com/office/powerpoint/2010/main" val="33552365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2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4"/>
            <a:ext cx="8420100" cy="1500187"/>
          </a:xfrm>
        </p:spPr>
        <p:txBody>
          <a:bodyPr anchor="b"/>
          <a:lstStyle>
            <a:lvl1pPr marL="0" indent="0">
              <a:buNone/>
              <a:defRPr sz="2100">
                <a:solidFill>
                  <a:schemeClr val="tx1">
                    <a:tint val="75000"/>
                  </a:schemeClr>
                </a:solidFill>
              </a:defRPr>
            </a:lvl1pPr>
            <a:lvl2pPr marL="478908" indent="0">
              <a:buNone/>
              <a:defRPr sz="1900">
                <a:solidFill>
                  <a:schemeClr val="tx1">
                    <a:tint val="75000"/>
                  </a:schemeClr>
                </a:solidFill>
              </a:defRPr>
            </a:lvl2pPr>
            <a:lvl3pPr marL="957816" indent="0">
              <a:buNone/>
              <a:defRPr sz="1600">
                <a:solidFill>
                  <a:schemeClr val="tx1">
                    <a:tint val="75000"/>
                  </a:schemeClr>
                </a:solidFill>
              </a:defRPr>
            </a:lvl3pPr>
            <a:lvl4pPr marL="1436724" indent="0">
              <a:buNone/>
              <a:defRPr sz="1500">
                <a:solidFill>
                  <a:schemeClr val="tx1">
                    <a:tint val="75000"/>
                  </a:schemeClr>
                </a:solidFill>
              </a:defRPr>
            </a:lvl4pPr>
            <a:lvl5pPr marL="1915631" indent="0">
              <a:buNone/>
              <a:defRPr sz="1500">
                <a:solidFill>
                  <a:schemeClr val="tx1">
                    <a:tint val="75000"/>
                  </a:schemeClr>
                </a:solidFill>
              </a:defRPr>
            </a:lvl5pPr>
            <a:lvl6pPr marL="2394539" indent="0">
              <a:buNone/>
              <a:defRPr sz="1500">
                <a:solidFill>
                  <a:schemeClr val="tx1">
                    <a:tint val="75000"/>
                  </a:schemeClr>
                </a:solidFill>
              </a:defRPr>
            </a:lvl6pPr>
            <a:lvl7pPr marL="2873447" indent="0">
              <a:buNone/>
              <a:defRPr sz="1500">
                <a:solidFill>
                  <a:schemeClr val="tx1">
                    <a:tint val="75000"/>
                  </a:schemeClr>
                </a:solidFill>
              </a:defRPr>
            </a:lvl7pPr>
            <a:lvl8pPr marL="3352355" indent="0">
              <a:buNone/>
              <a:defRPr sz="1500">
                <a:solidFill>
                  <a:schemeClr val="tx1">
                    <a:tint val="75000"/>
                  </a:schemeClr>
                </a:solidFill>
              </a:defRPr>
            </a:lvl8pPr>
            <a:lvl9pPr marL="3831263" indent="0">
              <a:buNone/>
              <a:defRPr sz="15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65E6F3D-1A7D-4EEA-8692-C51E4CC1F358}" type="slidenum">
              <a:rPr kumimoji="1" lang="ja-JP" altLang="en-US" smtClean="0"/>
              <a:t>‹#›</a:t>
            </a:fld>
            <a:endParaRPr kumimoji="1" lang="ja-JP" altLang="en-US"/>
          </a:p>
        </p:txBody>
      </p:sp>
    </p:spTree>
    <p:extLst>
      <p:ext uri="{BB962C8B-B14F-4D97-AF65-F5344CB8AC3E}">
        <p14:creationId xmlns:p14="http://schemas.microsoft.com/office/powerpoint/2010/main" val="27336878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93077" y="2239963"/>
            <a:ext cx="6158574" cy="6337300"/>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7016751" y="2239963"/>
            <a:ext cx="6158574" cy="6337300"/>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65E6F3D-1A7D-4EEA-8692-C51E4CC1F358}" type="slidenum">
              <a:rPr kumimoji="1" lang="ja-JP" altLang="en-US" smtClean="0"/>
              <a:t>‹#›</a:t>
            </a:fld>
            <a:endParaRPr kumimoji="1" lang="ja-JP" altLang="en-US"/>
          </a:p>
        </p:txBody>
      </p:sp>
    </p:spTree>
    <p:extLst>
      <p:ext uri="{BB962C8B-B14F-4D97-AF65-F5344CB8AC3E}">
        <p14:creationId xmlns:p14="http://schemas.microsoft.com/office/powerpoint/2010/main" val="4026989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500" b="1"/>
            </a:lvl1pPr>
            <a:lvl2pPr marL="478908" indent="0">
              <a:buNone/>
              <a:defRPr sz="2100" b="1"/>
            </a:lvl2pPr>
            <a:lvl3pPr marL="957816" indent="0">
              <a:buNone/>
              <a:defRPr sz="1900" b="1"/>
            </a:lvl3pPr>
            <a:lvl4pPr marL="1436724" indent="0">
              <a:buNone/>
              <a:defRPr sz="1600" b="1"/>
            </a:lvl4pPr>
            <a:lvl5pPr marL="1915631" indent="0">
              <a:buNone/>
              <a:defRPr sz="1600" b="1"/>
            </a:lvl5pPr>
            <a:lvl6pPr marL="2394539" indent="0">
              <a:buNone/>
              <a:defRPr sz="1600" b="1"/>
            </a:lvl6pPr>
            <a:lvl7pPr marL="2873447" indent="0">
              <a:buNone/>
              <a:defRPr sz="1600" b="1"/>
            </a:lvl7pPr>
            <a:lvl8pPr marL="3352355" indent="0">
              <a:buNone/>
              <a:defRPr sz="1600" b="1"/>
            </a:lvl8pPr>
            <a:lvl9pPr marL="3831263"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500" b="1"/>
            </a:lvl1pPr>
            <a:lvl2pPr marL="478908" indent="0">
              <a:buNone/>
              <a:defRPr sz="2100" b="1"/>
            </a:lvl2pPr>
            <a:lvl3pPr marL="957816" indent="0">
              <a:buNone/>
              <a:defRPr sz="1900" b="1"/>
            </a:lvl3pPr>
            <a:lvl4pPr marL="1436724" indent="0">
              <a:buNone/>
              <a:defRPr sz="1600" b="1"/>
            </a:lvl4pPr>
            <a:lvl5pPr marL="1915631" indent="0">
              <a:buNone/>
              <a:defRPr sz="1600" b="1"/>
            </a:lvl5pPr>
            <a:lvl6pPr marL="2394539" indent="0">
              <a:buNone/>
              <a:defRPr sz="1600" b="1"/>
            </a:lvl6pPr>
            <a:lvl7pPr marL="2873447" indent="0">
              <a:buNone/>
              <a:defRPr sz="1600" b="1"/>
            </a:lvl7pPr>
            <a:lvl8pPr marL="3352355" indent="0">
              <a:buNone/>
              <a:defRPr sz="1600" b="1"/>
            </a:lvl8pPr>
            <a:lvl9pPr marL="3831263"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65E6F3D-1A7D-4EEA-8692-C51E4CC1F358}" type="slidenum">
              <a:rPr kumimoji="1" lang="ja-JP" altLang="en-US" smtClean="0"/>
              <a:t>‹#›</a:t>
            </a:fld>
            <a:endParaRPr kumimoji="1" lang="ja-JP" altLang="en-US"/>
          </a:p>
        </p:txBody>
      </p:sp>
    </p:spTree>
    <p:extLst>
      <p:ext uri="{BB962C8B-B14F-4D97-AF65-F5344CB8AC3E}">
        <p14:creationId xmlns:p14="http://schemas.microsoft.com/office/powerpoint/2010/main" val="37005985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65E6F3D-1A7D-4EEA-8692-C51E4CC1F358}" type="slidenum">
              <a:rPr kumimoji="1" lang="ja-JP" altLang="en-US" smtClean="0"/>
              <a:t>‹#›</a:t>
            </a:fld>
            <a:endParaRPr kumimoji="1" lang="ja-JP" altLang="en-US"/>
          </a:p>
        </p:txBody>
      </p:sp>
    </p:spTree>
    <p:extLst>
      <p:ext uri="{BB962C8B-B14F-4D97-AF65-F5344CB8AC3E}">
        <p14:creationId xmlns:p14="http://schemas.microsoft.com/office/powerpoint/2010/main" val="14817370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65E6F3D-1A7D-4EEA-8692-C51E4CC1F358}" type="slidenum">
              <a:rPr kumimoji="1" lang="ja-JP" altLang="en-US" smtClean="0"/>
              <a:t>‹#›</a:t>
            </a:fld>
            <a:endParaRPr kumimoji="1" lang="ja-JP" altLang="en-US"/>
          </a:p>
        </p:txBody>
      </p:sp>
    </p:spTree>
    <p:extLst>
      <p:ext uri="{BB962C8B-B14F-4D97-AF65-F5344CB8AC3E}">
        <p14:creationId xmlns:p14="http://schemas.microsoft.com/office/powerpoint/2010/main" val="24238326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0"/>
            <a:ext cx="3259006" cy="1162050"/>
          </a:xfrm>
        </p:spPr>
        <p:txBody>
          <a:bodyPr anchor="b"/>
          <a:lstStyle>
            <a:lvl1pPr algn="l">
              <a:defRPr sz="21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1" y="1435101"/>
            <a:ext cx="3259006" cy="4691063"/>
          </a:xfrm>
        </p:spPr>
        <p:txBody>
          <a:bodyPr/>
          <a:lstStyle>
            <a:lvl1pPr marL="0" indent="0">
              <a:buNone/>
              <a:defRPr sz="1500"/>
            </a:lvl1pPr>
            <a:lvl2pPr marL="478908" indent="0">
              <a:buNone/>
              <a:defRPr sz="1300"/>
            </a:lvl2pPr>
            <a:lvl3pPr marL="957816" indent="0">
              <a:buNone/>
              <a:defRPr sz="1000"/>
            </a:lvl3pPr>
            <a:lvl4pPr marL="1436724" indent="0">
              <a:buNone/>
              <a:defRPr sz="1000"/>
            </a:lvl4pPr>
            <a:lvl5pPr marL="1915631" indent="0">
              <a:buNone/>
              <a:defRPr sz="1000"/>
            </a:lvl5pPr>
            <a:lvl6pPr marL="2394539" indent="0">
              <a:buNone/>
              <a:defRPr sz="1000"/>
            </a:lvl6pPr>
            <a:lvl7pPr marL="2873447" indent="0">
              <a:buNone/>
              <a:defRPr sz="1000"/>
            </a:lvl7pPr>
            <a:lvl8pPr marL="3352355" indent="0">
              <a:buNone/>
              <a:defRPr sz="1000"/>
            </a:lvl8pPr>
            <a:lvl9pPr marL="3831263"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65E6F3D-1A7D-4EEA-8692-C51E4CC1F358}" type="slidenum">
              <a:rPr kumimoji="1" lang="ja-JP" altLang="en-US" smtClean="0"/>
              <a:t>‹#›</a:t>
            </a:fld>
            <a:endParaRPr kumimoji="1" lang="ja-JP" altLang="en-US"/>
          </a:p>
        </p:txBody>
      </p:sp>
    </p:spTree>
    <p:extLst>
      <p:ext uri="{BB962C8B-B14F-4D97-AF65-F5344CB8AC3E}">
        <p14:creationId xmlns:p14="http://schemas.microsoft.com/office/powerpoint/2010/main" val="23885042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1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400"/>
            </a:lvl1pPr>
            <a:lvl2pPr marL="478908" indent="0">
              <a:buNone/>
              <a:defRPr sz="2900"/>
            </a:lvl2pPr>
            <a:lvl3pPr marL="957816" indent="0">
              <a:buNone/>
              <a:defRPr sz="2500"/>
            </a:lvl3pPr>
            <a:lvl4pPr marL="1436724" indent="0">
              <a:buNone/>
              <a:defRPr sz="2100"/>
            </a:lvl4pPr>
            <a:lvl5pPr marL="1915631" indent="0">
              <a:buNone/>
              <a:defRPr sz="2100"/>
            </a:lvl5pPr>
            <a:lvl6pPr marL="2394539" indent="0">
              <a:buNone/>
              <a:defRPr sz="2100"/>
            </a:lvl6pPr>
            <a:lvl7pPr marL="2873447" indent="0">
              <a:buNone/>
              <a:defRPr sz="2100"/>
            </a:lvl7pPr>
            <a:lvl8pPr marL="3352355" indent="0">
              <a:buNone/>
              <a:defRPr sz="2100"/>
            </a:lvl8pPr>
            <a:lvl9pPr marL="3831263" indent="0">
              <a:buNone/>
              <a:defRPr sz="21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500"/>
            </a:lvl1pPr>
            <a:lvl2pPr marL="478908" indent="0">
              <a:buNone/>
              <a:defRPr sz="1300"/>
            </a:lvl2pPr>
            <a:lvl3pPr marL="957816" indent="0">
              <a:buNone/>
              <a:defRPr sz="1000"/>
            </a:lvl3pPr>
            <a:lvl4pPr marL="1436724" indent="0">
              <a:buNone/>
              <a:defRPr sz="1000"/>
            </a:lvl4pPr>
            <a:lvl5pPr marL="1915631" indent="0">
              <a:buNone/>
              <a:defRPr sz="1000"/>
            </a:lvl5pPr>
            <a:lvl6pPr marL="2394539" indent="0">
              <a:buNone/>
              <a:defRPr sz="1000"/>
            </a:lvl6pPr>
            <a:lvl7pPr marL="2873447" indent="0">
              <a:buNone/>
              <a:defRPr sz="1000"/>
            </a:lvl7pPr>
            <a:lvl8pPr marL="3352355" indent="0">
              <a:buNone/>
              <a:defRPr sz="1000"/>
            </a:lvl8pPr>
            <a:lvl9pPr marL="3831263"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65E6F3D-1A7D-4EEA-8692-C51E4CC1F358}" type="slidenum">
              <a:rPr kumimoji="1" lang="ja-JP" altLang="en-US" smtClean="0"/>
              <a:t>‹#›</a:t>
            </a:fld>
            <a:endParaRPr kumimoji="1" lang="ja-JP" altLang="en-US"/>
          </a:p>
        </p:txBody>
      </p:sp>
    </p:spTree>
    <p:extLst>
      <p:ext uri="{BB962C8B-B14F-4D97-AF65-F5344CB8AC3E}">
        <p14:creationId xmlns:p14="http://schemas.microsoft.com/office/powerpoint/2010/main" val="418042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65E6F3D-1A7D-4EEA-8692-C51E4CC1F358}" type="slidenum">
              <a:rPr kumimoji="1" lang="ja-JP" altLang="en-US" smtClean="0"/>
              <a:t>‹#›</a:t>
            </a:fld>
            <a:endParaRPr kumimoji="1" lang="ja-JP" altLang="en-US"/>
          </a:p>
        </p:txBody>
      </p:sp>
    </p:spTree>
    <p:extLst>
      <p:ext uri="{BB962C8B-B14F-4D97-AF65-F5344CB8AC3E}">
        <p14:creationId xmlns:p14="http://schemas.microsoft.com/office/powerpoint/2010/main" val="1575743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dirty="0"/>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vl1pPr>
          </a:lstStyle>
          <a:p>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dirty="0"/>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dirty="0"/>
              <a:t>マスター テキストの</a:t>
            </a:r>
            <a:r>
              <a:rPr kumimoji="1" lang="ja-JP" altLang="en-US"/>
              <a:t>書式設定</a:t>
            </a:r>
            <a:endParaRPr kumimoji="1" lang="ja-JP" altLang="en-US" dirty="0"/>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7173" y="317901"/>
            <a:ext cx="4012995" cy="585603"/>
          </a:xfrm>
          <a:prstGeom prst="rect">
            <a:avLst/>
          </a:prstGeom>
        </p:spPr>
      </p:pic>
    </p:spTree>
    <p:extLst>
      <p:ext uri="{BB962C8B-B14F-4D97-AF65-F5344CB8AC3E}">
        <p14:creationId xmlns:p14="http://schemas.microsoft.com/office/powerpoint/2010/main" val="13347319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0055623" y="384175"/>
            <a:ext cx="3119702" cy="819308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93076" y="384175"/>
            <a:ext cx="9197446" cy="819308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65E6F3D-1A7D-4EEA-8692-C51E4CC1F358}" type="slidenum">
              <a:rPr kumimoji="1" lang="ja-JP" altLang="en-US" smtClean="0"/>
              <a:t>‹#›</a:t>
            </a:fld>
            <a:endParaRPr kumimoji="1" lang="ja-JP" altLang="en-US"/>
          </a:p>
        </p:txBody>
      </p:sp>
    </p:spTree>
    <p:extLst>
      <p:ext uri="{BB962C8B-B14F-4D97-AF65-F5344CB8AC3E}">
        <p14:creationId xmlns:p14="http://schemas.microsoft.com/office/powerpoint/2010/main" val="39795683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9824697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2023/3/23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8933831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2023/3/23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4048767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2023/3/23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8594721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372D545-8467-428C-B4B7-668AFE11EB3F}" type="datetimeFigureOut">
              <a:rPr kumimoji="1" lang="ja-JP" altLang="en-US" smtClean="0"/>
              <a:t>2023/3/23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8104598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372D545-8467-428C-B4B7-668AFE11EB3F}" type="datetimeFigureOut">
              <a:rPr kumimoji="1" lang="ja-JP" altLang="en-US" smtClean="0"/>
              <a:t>2023/3/23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5265347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372D545-8467-428C-B4B7-668AFE11EB3F}" type="datetimeFigureOut">
              <a:rPr kumimoji="1" lang="ja-JP" altLang="en-US" smtClean="0"/>
              <a:t>2023/3/23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2561174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372D545-8467-428C-B4B7-668AFE11EB3F}" type="datetimeFigureOut">
              <a:rPr kumimoji="1" lang="ja-JP" altLang="en-US" smtClean="0"/>
              <a:t>2023/3/23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8411652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372D545-8467-428C-B4B7-668AFE11EB3F}" type="datetimeFigureOut">
              <a:rPr kumimoji="1" lang="ja-JP" altLang="en-US" smtClean="0"/>
              <a:t>2023/3/23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960230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pic>
        <p:nvPicPr>
          <p:cNvPr id="11" name="図 10">
            <a:extLst>
              <a:ext uri="{FF2B5EF4-FFF2-40B4-BE49-F238E27FC236}">
                <a16:creationId xmlns:a16="http://schemas.microsoft.com/office/drawing/2014/main" id="{CF91CF97-003A-8047-ADC7-81411BD333F3}"/>
              </a:ext>
            </a:extLst>
          </p:cNvPr>
          <p:cNvPicPr>
            <a:picLocks noChangeAspect="1"/>
          </p:cNvPicPr>
          <p:nvPr userDrawn="1"/>
        </p:nvPicPr>
        <p:blipFill>
          <a:blip r:embed="rId2">
            <a:alphaModFix amt="36000"/>
          </a:blip>
          <a:stretch>
            <a:fillRect/>
          </a:stretch>
        </p:blipFill>
        <p:spPr>
          <a:xfrm>
            <a:off x="5715000" y="6469296"/>
            <a:ext cx="3813317" cy="173332"/>
          </a:xfrm>
          <a:prstGeom prst="rect">
            <a:avLst/>
          </a:prstGeom>
        </p:spPr>
      </p:pic>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dirty="0"/>
              <a:t>マスター タイトルの書式設定</a:t>
            </a:r>
          </a:p>
        </p:txBody>
      </p:sp>
      <p:grpSp>
        <p:nvGrpSpPr>
          <p:cNvPr id="89" name="グループ化 88"/>
          <p:cNvGrpSpPr/>
          <p:nvPr userDrawn="1"/>
        </p:nvGrpSpPr>
        <p:grpSpPr>
          <a:xfrm rot="16200000">
            <a:off x="-1117606" y="1574806"/>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25882728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図を追加</a:t>
            </a:r>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372D545-8467-428C-B4B7-668AFE11EB3F}" type="datetimeFigureOut">
              <a:rPr kumimoji="1" lang="ja-JP" altLang="en-US" smtClean="0"/>
              <a:t>2023/3/23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8100414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2023/3/23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9499641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2023/3/23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68771244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9"/>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1" y="2"/>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6"/>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60"/>
            <a:ext cx="630513"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475478"/>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200" kern="900" spc="64" smtClean="0">
                <a:solidFill>
                  <a:schemeClr val="tx1"/>
                </a:solidFill>
              </a:defRPr>
            </a:lvl1pPr>
            <a:lvl2pPr>
              <a:defRPr lang="ja-JP" altLang="en-US" sz="1662" smtClean="0">
                <a:solidFill>
                  <a:schemeClr val="tx1"/>
                </a:solidFill>
                <a:latin typeface="+mn-lt"/>
                <a:ea typeface="+mn-ea"/>
              </a:defRPr>
            </a:lvl2pPr>
            <a:lvl3pPr>
              <a:defRPr lang="ja-JP" altLang="en-US" sz="1662" smtClean="0">
                <a:solidFill>
                  <a:schemeClr val="tx1"/>
                </a:solidFill>
                <a:latin typeface="+mn-lt"/>
                <a:ea typeface="+mn-ea"/>
              </a:defRPr>
            </a:lvl3pPr>
            <a:lvl4pPr>
              <a:defRPr lang="ja-JP" altLang="en-US" sz="1662" smtClean="0">
                <a:solidFill>
                  <a:schemeClr val="tx1"/>
                </a:solidFill>
                <a:latin typeface="+mn-lt"/>
                <a:ea typeface="+mn-ea"/>
              </a:defRPr>
            </a:lvl4pPr>
            <a:lvl5pPr>
              <a:defRPr lang="ja-JP" altLang="en-US" sz="1662">
                <a:solidFill>
                  <a:schemeClr val="tx1"/>
                </a:solidFill>
                <a:latin typeface="+mn-lt"/>
                <a:ea typeface="+mn-ea"/>
              </a:defRPr>
            </a:lvl5pPr>
          </a:lstStyle>
          <a:p>
            <a:pPr marL="0" lvl="0" defTabSz="422041">
              <a:spcAft>
                <a:spcPts val="923"/>
              </a:spcAft>
            </a:pPr>
            <a:r>
              <a:rPr kumimoji="1" lang="ja-JP" altLang="en-US"/>
              <a:t>マスター テキストの書式設定</a:t>
            </a:r>
          </a:p>
        </p:txBody>
      </p:sp>
    </p:spTree>
    <p:extLst>
      <p:ext uri="{BB962C8B-B14F-4D97-AF65-F5344CB8AC3E}">
        <p14:creationId xmlns:p14="http://schemas.microsoft.com/office/powerpoint/2010/main" val="3309206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dirty="0"/>
              <a:t>マスター テキストの書式設定</a:t>
            </a:r>
          </a:p>
          <a:p>
            <a:pPr marL="0" lvl="0" defTabSz="457200"/>
            <a:r>
              <a:rPr kumimoji="1" lang="ja-JP" altLang="en-US" dirty="0"/>
              <a:t>第 </a:t>
            </a:r>
            <a:r>
              <a:rPr kumimoji="1" lang="en-US" altLang="ja-JP" dirty="0"/>
              <a:t>2 </a:t>
            </a:r>
            <a:r>
              <a:rPr kumimoji="1" lang="ja-JP" altLang="en-US" dirty="0"/>
              <a:t>レベル</a:t>
            </a:r>
          </a:p>
          <a:p>
            <a:pPr marL="0" lvl="0" defTabSz="457200"/>
            <a:r>
              <a:rPr kumimoji="1" lang="ja-JP" altLang="en-US" dirty="0"/>
              <a:t>第 </a:t>
            </a:r>
            <a:r>
              <a:rPr kumimoji="1" lang="en-US" altLang="ja-JP" dirty="0"/>
              <a:t>3 </a:t>
            </a:r>
            <a:r>
              <a:rPr kumimoji="1" lang="ja-JP" altLang="en-US" dirty="0"/>
              <a:t>レベル</a:t>
            </a:r>
          </a:p>
          <a:p>
            <a:pPr marL="0" lvl="0" defTabSz="457200"/>
            <a:r>
              <a:rPr kumimoji="1" lang="ja-JP" altLang="en-US" dirty="0"/>
              <a:t>第 </a:t>
            </a:r>
            <a:r>
              <a:rPr kumimoji="1" lang="en-US" altLang="ja-JP" dirty="0"/>
              <a:t>4 </a:t>
            </a:r>
            <a:r>
              <a:rPr kumimoji="1" lang="ja-JP" altLang="en-US" dirty="0"/>
              <a:t>レベル</a:t>
            </a:r>
          </a:p>
          <a:p>
            <a:pPr marL="0" lvl="0" defTabSz="457200"/>
            <a:r>
              <a:rPr kumimoji="1" lang="ja-JP" altLang="en-US" dirty="0"/>
              <a:t>第 </a:t>
            </a:r>
            <a:r>
              <a:rPr kumimoji="1" lang="en-US" altLang="ja-JP" dirty="0"/>
              <a:t>5 </a:t>
            </a:r>
            <a:r>
              <a:rPr kumimoji="1" lang="ja-JP" altLang="en-US" dirty="0"/>
              <a:t>レベル</a:t>
            </a:r>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pic>
        <p:nvPicPr>
          <p:cNvPr id="88" name="図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167949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dirty="0"/>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7306040" y="427034"/>
            <a:ext cx="2228850" cy="365125"/>
          </a:xfrm>
          <a:prstGeom prst="rect">
            <a:avLst/>
          </a:prstGeom>
        </p:spPr>
        <p:txBody>
          <a:bodyPr vert="horz" lIns="0" tIns="0" rIns="0" bIns="0" rtlCol="0" anchor="ctr"/>
          <a:lstStyle>
            <a:lvl1pPr algn="r">
              <a:defRPr sz="1200">
                <a:solidFill>
                  <a:schemeClr val="bg1"/>
                </a:solidFill>
              </a:defRPr>
            </a:lvl1pPr>
          </a:lstStyle>
          <a:p>
            <a:endParaRPr lang="en-US" dirty="0"/>
          </a:p>
        </p:txBody>
      </p:sp>
      <p:sp>
        <p:nvSpPr>
          <p:cNvPr id="5" name="Footer Placeholder 4"/>
          <p:cNvSpPr>
            <a:spLocks noGrp="1"/>
          </p:cNvSpPr>
          <p:nvPr>
            <p:ph type="ftr" sz="quarter" idx="3"/>
          </p:nvPr>
        </p:nvSpPr>
        <p:spPr>
          <a:xfrm>
            <a:off x="5146228" y="6551316"/>
            <a:ext cx="3757975"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dirty="0"/>
          </a:p>
        </p:txBody>
      </p:sp>
      <p:sp>
        <p:nvSpPr>
          <p:cNvPr id="6" name="Slide Number Placeholder 5"/>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74537902"/>
      </p:ext>
    </p:extLst>
  </p:cSld>
  <p:clrMap bg1="lt1" tx1="dk1" bg2="lt2" tx2="dk2" accent1="accent1" accent2="accent2" accent3="accent3" accent4="accent4" accent5="accent5" accent6="accent6" hlink="hlink" folHlink="folHlink"/>
  <p:sldLayoutIdLst>
    <p:sldLayoutId id="2147483694" r:id="rId1"/>
    <p:sldLayoutId id="2147483698" r:id="rId2"/>
    <p:sldLayoutId id="2147483699" r:id="rId3"/>
    <p:sldLayoutId id="2147483710" r:id="rId4"/>
    <p:sldLayoutId id="2147483711" r:id="rId5"/>
    <p:sldLayoutId id="2147483712" r:id="rId6"/>
    <p:sldLayoutId id="2147483705" r:id="rId7"/>
    <p:sldLayoutId id="2147483709" r:id="rId8"/>
    <p:sldLayoutId id="2147483706" r:id="rId9"/>
    <p:sldLayoutId id="2147483707" r:id="rId10"/>
    <p:sldLayoutId id="2147483708" r:id="rId11"/>
  </p:sldLayoutIdLst>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dirty="0"/>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7306040" y="427034"/>
            <a:ext cx="2228850" cy="365125"/>
          </a:xfrm>
          <a:prstGeom prst="rect">
            <a:avLst/>
          </a:prstGeom>
        </p:spPr>
        <p:txBody>
          <a:bodyPr vert="horz" lIns="0" tIns="0" rIns="0" bIns="0" rtlCol="0" anchor="ctr"/>
          <a:lstStyle>
            <a:lvl1pPr algn="r">
              <a:defRPr sz="1200">
                <a:solidFill>
                  <a:schemeClr val="bg1"/>
                </a:solidFill>
              </a:defRPr>
            </a:lvl1pPr>
          </a:lstStyle>
          <a:p>
            <a:endParaRPr lang="en-US" dirty="0"/>
          </a:p>
        </p:txBody>
      </p:sp>
      <p:sp>
        <p:nvSpPr>
          <p:cNvPr id="5" name="Footer Placeholder 4"/>
          <p:cNvSpPr>
            <a:spLocks noGrp="1"/>
          </p:cNvSpPr>
          <p:nvPr>
            <p:ph type="ftr" sz="quarter" idx="3"/>
          </p:nvPr>
        </p:nvSpPr>
        <p:spPr>
          <a:xfrm>
            <a:off x="5146228" y="6551316"/>
            <a:ext cx="3757975"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dirty="0"/>
          </a:p>
        </p:txBody>
      </p:sp>
      <p:sp>
        <p:nvSpPr>
          <p:cNvPr id="6" name="Slide Number Placeholder 5"/>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46105779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203525621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25E357-5196-4C23-9F95-E8A8E69A545A}" type="datetimeFigureOut">
              <a:rPr kumimoji="1" lang="ja-JP" altLang="en-US" smtClean="0"/>
              <a:t>2023/3/23</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345694674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76"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92052C-1988-44C1-97A7-B1BC659E4611}" type="datetime1">
              <a:rPr kumimoji="1" lang="ja-JP" altLang="en-US" smtClean="0"/>
              <a:t>2023/3/23</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226327098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7"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5782" tIns="47891" rIns="95782" bIns="47891"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5782" tIns="47891" rIns="95782" bIns="47891"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5782" tIns="47891" rIns="95782" bIns="47891" rtlCol="0" anchor="ctr"/>
          <a:lstStyle>
            <a:lvl1pPr algn="l">
              <a:defRPr sz="13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5782" tIns="47891" rIns="95782" bIns="47891"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5782" tIns="47891" rIns="95782" bIns="47891" rtlCol="0" anchor="ctr"/>
          <a:lstStyle>
            <a:lvl1pPr algn="r">
              <a:defRPr sz="1300">
                <a:solidFill>
                  <a:schemeClr val="tx1">
                    <a:tint val="75000"/>
                  </a:schemeClr>
                </a:solidFill>
              </a:defRPr>
            </a:lvl1pPr>
          </a:lstStyle>
          <a:p>
            <a:fld id="{565E6F3D-1A7D-4EEA-8692-C51E4CC1F358}" type="slidenum">
              <a:rPr kumimoji="1" lang="ja-JP" altLang="en-US" smtClean="0"/>
              <a:t>‹#›</a:t>
            </a:fld>
            <a:endParaRPr kumimoji="1" lang="ja-JP" altLang="en-US"/>
          </a:p>
        </p:txBody>
      </p:sp>
    </p:spTree>
    <p:extLst>
      <p:ext uri="{BB962C8B-B14F-4D97-AF65-F5344CB8AC3E}">
        <p14:creationId xmlns:p14="http://schemas.microsoft.com/office/powerpoint/2010/main" val="2760909054"/>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hf hdr="0" ftr="0" dt="0"/>
  <p:txStyles>
    <p:titleStyle>
      <a:lvl1pPr algn="ctr" defTabSz="957816" rtl="0" eaLnBrk="1" latinLnBrk="0" hangingPunct="1">
        <a:spcBef>
          <a:spcPct val="0"/>
        </a:spcBef>
        <a:buNone/>
        <a:defRPr kumimoji="1" sz="4600" kern="1200">
          <a:solidFill>
            <a:schemeClr val="tx1"/>
          </a:solidFill>
          <a:latin typeface="+mj-lt"/>
          <a:ea typeface="+mj-ea"/>
          <a:cs typeface="+mj-cs"/>
        </a:defRPr>
      </a:lvl1pPr>
    </p:titleStyle>
    <p:bodyStyle>
      <a:lvl1pPr marL="359181" indent="-359181" algn="l" defTabSz="957816"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1pPr>
      <a:lvl2pPr marL="778225" indent="-299317" algn="l" defTabSz="957816" rtl="0" eaLnBrk="1" latinLnBrk="0" hangingPunct="1">
        <a:spcBef>
          <a:spcPct val="20000"/>
        </a:spcBef>
        <a:buFont typeface="Arial" panose="020B0604020202020204" pitchFamily="34" charset="0"/>
        <a:buChar char="–"/>
        <a:defRPr kumimoji="1" sz="2900" kern="1200">
          <a:solidFill>
            <a:schemeClr val="tx1"/>
          </a:solidFill>
          <a:latin typeface="+mn-lt"/>
          <a:ea typeface="+mn-ea"/>
          <a:cs typeface="+mn-cs"/>
        </a:defRPr>
      </a:lvl2pPr>
      <a:lvl3pPr marL="1197270" indent="-239454" algn="l" defTabSz="957816" rtl="0" eaLnBrk="1" latinLnBrk="0" hangingPunct="1">
        <a:spcBef>
          <a:spcPct val="20000"/>
        </a:spcBef>
        <a:buFont typeface="Arial" panose="020B0604020202020204" pitchFamily="34" charset="0"/>
        <a:buChar char="•"/>
        <a:defRPr kumimoji="1" sz="2500" kern="1200">
          <a:solidFill>
            <a:schemeClr val="tx1"/>
          </a:solidFill>
          <a:latin typeface="+mn-lt"/>
          <a:ea typeface="+mn-ea"/>
          <a:cs typeface="+mn-cs"/>
        </a:defRPr>
      </a:lvl3pPr>
      <a:lvl4pPr marL="1676177"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4pPr>
      <a:lvl5pPr marL="2155085"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5pPr>
      <a:lvl6pPr marL="2633993"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6pPr>
      <a:lvl7pPr marL="3112901"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7pPr>
      <a:lvl8pPr marL="3591809"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8pPr>
      <a:lvl9pPr marL="4070717"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9pPr>
    </p:bodyStyle>
    <p:other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2D545-8467-428C-B4B7-668AFE11EB3F}" type="datetimeFigureOut">
              <a:rPr kumimoji="1" lang="ja-JP" altLang="en-US" smtClean="0"/>
              <a:t>2023/3/23</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136915445"/>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1.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38D1F1D2-7C5A-6D4D-8A19-B68E75AFC762}"/>
              </a:ext>
            </a:extLst>
          </p:cNvPr>
          <p:cNvSpPr>
            <a:spLocks noGrp="1"/>
          </p:cNvSpPr>
          <p:nvPr>
            <p:ph type="title"/>
          </p:nvPr>
        </p:nvSpPr>
        <p:spPr>
          <a:xfrm>
            <a:off x="4495" y="1981200"/>
            <a:ext cx="9897010" cy="1904457"/>
          </a:xfrm>
        </p:spPr>
        <p:txBody>
          <a:bodyPr/>
          <a:lstStyle/>
          <a:p>
            <a:pPr algn="ctr">
              <a:lnSpc>
                <a:spcPct val="150000"/>
              </a:lnSpc>
            </a:pPr>
            <a:r>
              <a:rPr kumimoji="1" lang="ja-JP" altLang="en-US" sz="2800" dirty="0" smtClean="0">
                <a:latin typeface="ＭＳ Ｐゴシック" panose="020B0600070205080204" pitchFamily="50" charset="-128"/>
                <a:ea typeface="ＭＳ Ｐゴシック" panose="020B0600070205080204" pitchFamily="50" charset="-128"/>
              </a:rPr>
              <a:t>自動車運転者の労働時間等の改善のための基準</a:t>
            </a:r>
            <a:r>
              <a:rPr kumimoji="1" lang="en-US" altLang="ja-JP" sz="2800" dirty="0" smtClean="0">
                <a:latin typeface="ＭＳ Ｐゴシック" panose="020B0600070205080204" pitchFamily="50" charset="-128"/>
                <a:ea typeface="ＭＳ Ｐゴシック" panose="020B0600070205080204" pitchFamily="50" charset="-128"/>
              </a:rPr>
              <a:t/>
            </a:r>
            <a:br>
              <a:rPr kumimoji="1" lang="en-US" altLang="ja-JP" sz="2800" dirty="0" smtClean="0">
                <a:latin typeface="ＭＳ Ｐゴシック" panose="020B0600070205080204" pitchFamily="50" charset="-128"/>
                <a:ea typeface="ＭＳ Ｐゴシック" panose="020B0600070205080204" pitchFamily="50" charset="-128"/>
              </a:rPr>
            </a:br>
            <a:r>
              <a:rPr kumimoji="1" lang="ja-JP" altLang="en-US" sz="2800" dirty="0" smtClean="0">
                <a:latin typeface="ＭＳ Ｐゴシック" panose="020B0600070205080204" pitchFamily="50" charset="-128"/>
                <a:ea typeface="ＭＳ Ｐゴシック" panose="020B0600070205080204" pitchFamily="50" charset="-128"/>
              </a:rPr>
              <a:t>（改善基準告示）の改正内容（バス）について</a:t>
            </a:r>
            <a:endParaRPr kumimoji="1" lang="ja-JP" altLang="en-US" sz="2800" dirty="0">
              <a:latin typeface="ＭＳ Ｐゴシック" panose="020B0600070205080204" pitchFamily="50" charset="-128"/>
              <a:ea typeface="ＭＳ Ｐゴシック" panose="020B0600070205080204" pitchFamily="50" charset="-128"/>
            </a:endParaRPr>
          </a:p>
        </p:txBody>
      </p:sp>
      <p:sp>
        <p:nvSpPr>
          <p:cNvPr id="7" name="テキスト プレースホルダー 1">
            <a:extLst>
              <a:ext uri="{FF2B5EF4-FFF2-40B4-BE49-F238E27FC236}">
                <a16:creationId xmlns:a16="http://schemas.microsoft.com/office/drawing/2014/main" id="{9CF07454-B0F0-074F-A9C2-487699ED6A95}"/>
              </a:ext>
            </a:extLst>
          </p:cNvPr>
          <p:cNvSpPr>
            <a:spLocks noGrp="1"/>
          </p:cNvSpPr>
          <p:nvPr>
            <p:ph type="body" sz="quarter" idx="12"/>
          </p:nvPr>
        </p:nvSpPr>
        <p:spPr>
          <a:xfrm>
            <a:off x="5410200" y="5806840"/>
            <a:ext cx="4123955" cy="400110"/>
          </a:xfrm>
        </p:spPr>
        <p:txBody>
          <a:bodyPr/>
          <a:lstStyle/>
          <a:p>
            <a:r>
              <a:rPr lang="ja-JP" altLang="en-US" sz="2000" dirty="0">
                <a:latin typeface="ＭＳ Ｐゴシック" panose="020B0600070205080204" pitchFamily="50" charset="-128"/>
                <a:ea typeface="ＭＳ Ｐゴシック" panose="020B0600070205080204" pitchFamily="50" charset="-128"/>
              </a:rPr>
              <a:t>　</a:t>
            </a:r>
            <a:r>
              <a:rPr lang="ja-JP" altLang="en-US" sz="2000" dirty="0" smtClean="0">
                <a:latin typeface="ＭＳ Ｐゴシック" panose="020B0600070205080204" pitchFamily="50" charset="-128"/>
                <a:ea typeface="ＭＳ Ｐゴシック" panose="020B0600070205080204" pitchFamily="50" charset="-128"/>
              </a:rPr>
              <a:t>　　　　　　　</a:t>
            </a:r>
            <a:r>
              <a:rPr lang="ja-JP" altLang="en-US" sz="2000" dirty="0" smtClean="0">
                <a:latin typeface="ＭＳ Ｐゴシック" panose="020B0600070205080204" pitchFamily="50" charset="-128"/>
                <a:ea typeface="ＭＳ Ｐゴシック" panose="020B0600070205080204" pitchFamily="50" charset="-128"/>
              </a:rPr>
              <a:t> </a:t>
            </a:r>
            <a:r>
              <a:rPr lang="ja-JP" altLang="en-US" sz="2000" dirty="0" smtClean="0">
                <a:latin typeface="ＭＳ Ｐゴシック" panose="020B0600070205080204" pitchFamily="50" charset="-128"/>
                <a:ea typeface="ＭＳ Ｐゴシック" panose="020B0600070205080204" pitchFamily="50" charset="-128"/>
              </a:rPr>
              <a:t>●●労働基準監督署</a:t>
            </a:r>
            <a:endParaRPr lang="ja-JP" altLang="en-US" sz="20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1422351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2093754" y="5157192"/>
            <a:ext cx="5718492" cy="1776011"/>
          </a:xfrm>
          <a:prstGeom prst="rect">
            <a:avLst/>
          </a:prstGeom>
        </p:spPr>
      </p:pic>
      <p:sp>
        <p:nvSpPr>
          <p:cNvPr id="2" name="タイトル 1"/>
          <p:cNvSpPr>
            <a:spLocks noGrp="1"/>
          </p:cNvSpPr>
          <p:nvPr>
            <p:ph type="title"/>
          </p:nvPr>
        </p:nvSpPr>
        <p:spPr/>
        <p:txBody>
          <a:bodyPr>
            <a:normAutofit/>
          </a:bodyPr>
          <a:lstStyle/>
          <a:p>
            <a:pPr algn="ctr"/>
            <a:r>
              <a:rPr lang="ja-JP" altLang="en-US" sz="2400" b="1" dirty="0" smtClean="0">
                <a:solidFill>
                  <a:schemeClr val="bg1"/>
                </a:solidFill>
                <a:latin typeface="ＭＳ ゴシック" panose="020B0609070205080204" pitchFamily="49" charset="-128"/>
                <a:ea typeface="ＭＳ ゴシック" panose="020B0609070205080204" pitchFamily="49" charset="-128"/>
              </a:rPr>
              <a:t>脳・心臓疾患の労災</a:t>
            </a:r>
            <a:r>
              <a:rPr lang="ja-JP" altLang="en-US" sz="2400" b="1" dirty="0">
                <a:solidFill>
                  <a:schemeClr val="bg1"/>
                </a:solidFill>
                <a:latin typeface="ＭＳ ゴシック" panose="020B0609070205080204" pitchFamily="49" charset="-128"/>
                <a:ea typeface="ＭＳ ゴシック" panose="020B0609070205080204" pitchFamily="49" charset="-128"/>
              </a:rPr>
              <a:t>認定</a:t>
            </a:r>
            <a:r>
              <a:rPr lang="ja-JP" altLang="en-US" sz="2400" b="1" dirty="0" smtClean="0">
                <a:solidFill>
                  <a:schemeClr val="bg1"/>
                </a:solidFill>
                <a:latin typeface="ＭＳ ゴシック" panose="020B0609070205080204" pitchFamily="49" charset="-128"/>
                <a:ea typeface="ＭＳ ゴシック" panose="020B0609070205080204" pitchFamily="49" charset="-128"/>
              </a:rPr>
              <a:t>基準における労働時間の評価</a:t>
            </a:r>
            <a:endParaRPr kumimoji="1" lang="ja-JP" altLang="en-US" sz="2400" b="1" strike="sngStrike" dirty="0">
              <a:solidFill>
                <a:schemeClr val="bg1"/>
              </a:solidFill>
              <a:latin typeface="ＭＳ ゴシック" panose="020B0609070205080204" pitchFamily="49" charset="-128"/>
              <a:ea typeface="ＭＳ ゴシック" panose="020B0609070205080204" pitchFamily="49" charset="-128"/>
            </a:endParaRPr>
          </a:p>
        </p:txBody>
      </p:sp>
      <p:sp>
        <p:nvSpPr>
          <p:cNvPr id="3" name="スライド番号プレースホルダー 2"/>
          <p:cNvSpPr>
            <a:spLocks noGrp="1"/>
          </p:cNvSpPr>
          <p:nvPr>
            <p:ph type="sldNum" sz="quarter" idx="4"/>
          </p:nvPr>
        </p:nvSpPr>
        <p:spPr/>
        <p:txBody>
          <a:bodyPr/>
          <a:lstStyle/>
          <a:p>
            <a:pPr marL="0" marR="0" lvl="0" indent="0" algn="r" defTabSz="957816" rtl="0" eaLnBrk="1" fontAlgn="auto" latinLnBrk="0" hangingPunct="1">
              <a:lnSpc>
                <a:spcPct val="100000"/>
              </a:lnSpc>
              <a:spcBef>
                <a:spcPts val="0"/>
              </a:spcBef>
              <a:spcAft>
                <a:spcPts val="0"/>
              </a:spcAft>
              <a:buClrTx/>
              <a:buSzTx/>
              <a:buFontTx/>
              <a:buNone/>
              <a:tabLst/>
              <a:defRPr/>
            </a:pPr>
            <a:r>
              <a:rPr kumimoji="1" lang="en-US" dirty="0">
                <a:solidFill>
                  <a:prstClr val="black"/>
                </a:solidFill>
              </a:rPr>
              <a:t>7</a:t>
            </a:r>
            <a:endParaRPr kumimoji="1"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r" defTabSz="957816" rtl="0" eaLnBrk="1" fontAlgn="auto" latinLnBrk="0" hangingPunct="1">
              <a:lnSpc>
                <a:spcPct val="100000"/>
              </a:lnSpc>
              <a:spcBef>
                <a:spcPts val="0"/>
              </a:spcBef>
              <a:spcAft>
                <a:spcPts val="0"/>
              </a:spcAft>
              <a:buClrTx/>
              <a:buSzTx/>
              <a:buFontTx/>
              <a:buNone/>
              <a:tabLst/>
              <a:defRPr/>
            </a:pPr>
            <a:endParaRPr kumimoji="1"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テキスト ボックス 4"/>
          <p:cNvSpPr txBox="1"/>
          <p:nvPr/>
        </p:nvSpPr>
        <p:spPr>
          <a:xfrm>
            <a:off x="81796" y="904395"/>
            <a:ext cx="6048672" cy="384721"/>
          </a:xfrm>
          <a:prstGeom prst="rect">
            <a:avLst/>
          </a:prstGeom>
          <a:solidFill>
            <a:srgbClr val="C0FCF9"/>
          </a:solidFill>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労働者の１日の生活時間と睡眠時間、労働時間との関係</a:t>
            </a:r>
            <a:endParaRPr kumimoji="1" lang="ja-JP" altLang="en-US" sz="1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 name="テキスト ボックス 6"/>
          <p:cNvSpPr txBox="1"/>
          <p:nvPr/>
        </p:nvSpPr>
        <p:spPr>
          <a:xfrm>
            <a:off x="79295" y="1674381"/>
            <a:ext cx="9826705" cy="3554819"/>
          </a:xfrm>
          <a:prstGeom prst="rect">
            <a:avLst/>
          </a:prstGeom>
          <a:noFill/>
          <a:ln>
            <a:noFill/>
          </a:ln>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日本の有業者の平均的な生活時間を調査した平成</a:t>
            </a:r>
            <a:r>
              <a:rPr kumimoji="1" lang="en-US" altLang="ja-JP" sz="16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28</a:t>
            </a:r>
            <a:r>
              <a:rPr kumimoji="1" lang="ja-JP" altLang="en-US" sz="16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年の社会生活基本調査（図４－５）によると、　</a:t>
            </a:r>
            <a:endParaRPr kumimoji="1" lang="en-US" altLang="ja-JP" sz="16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16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15</a:t>
            </a:r>
            <a:r>
              <a:rPr kumimoji="1" lang="ja-JP" altLang="en-US" sz="16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歳以上の有業者の平日の睡眠時間は</a:t>
            </a:r>
            <a:r>
              <a:rPr kumimoji="1" lang="en-US" altLang="ja-JP" sz="16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7.2</a:t>
            </a:r>
            <a:r>
              <a:rPr kumimoji="1" lang="ja-JP" altLang="en-US" sz="16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時間、仕事時間は</a:t>
            </a:r>
            <a:r>
              <a:rPr kumimoji="1" lang="en-US" altLang="ja-JP" sz="16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8.1</a:t>
            </a:r>
            <a:r>
              <a:rPr kumimoji="1" lang="ja-JP" altLang="en-US" sz="16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時間、食事、身の回りの用事、通勤等</a:t>
            </a:r>
            <a:endParaRPr kumimoji="1" lang="en-US" altLang="ja-JP" sz="16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16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の生活に必要な時間（食事等の時間）は</a:t>
            </a:r>
            <a:r>
              <a:rPr kumimoji="1" lang="en-US" altLang="ja-JP" sz="16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5.3</a:t>
            </a:r>
            <a:r>
              <a:rPr kumimoji="1" lang="ja-JP" altLang="en-US" sz="16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時間となっている。</a:t>
            </a:r>
            <a:endParaRPr kumimoji="1" lang="en-US" altLang="ja-JP" sz="16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57816"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これを前提とすると、現時点においても、１日６時間程度の睡眠が確保できない状態は、１日の労働</a:t>
            </a:r>
            <a:endParaRPr kumimoji="1" lang="en-US" altLang="ja-JP" sz="16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16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時間８時間を超え、４時間程度の時間外労働を行った場合に相当し、これが１か月継続した状態は、</a:t>
            </a:r>
            <a:endParaRPr kumimoji="1" lang="en-US" altLang="ja-JP" sz="16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16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おおむね</a:t>
            </a:r>
            <a:r>
              <a:rPr kumimoji="1" lang="en-US" altLang="ja-JP" sz="16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80</a:t>
            </a:r>
            <a:r>
              <a:rPr kumimoji="1" lang="ja-JP" altLang="en-US" sz="16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a:t>
            </a:r>
            <a:r>
              <a:rPr kumimoji="1" lang="en-US" altLang="ja-JP" sz="16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6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１）を超える時間外労働が想定される。</a:t>
            </a:r>
            <a:endParaRPr kumimoji="1" lang="en-US" altLang="ja-JP" sz="16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57816"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また、１日５時間程度の睡眠が確保できない状態は、１日の労働時間８時間を超え、５時間程度の時</a:t>
            </a:r>
            <a:endParaRPr kumimoji="1" lang="en-US" altLang="ja-JP" sz="16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間外労働を行った場合に相当し、これが１か月継続した状態は、おおむね</a:t>
            </a:r>
            <a:r>
              <a:rPr kumimoji="1" lang="en-US" altLang="ja-JP" sz="16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100</a:t>
            </a:r>
            <a:r>
              <a:rPr kumimoji="1" lang="ja-JP" altLang="en-US" sz="16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a:t>
            </a:r>
            <a:r>
              <a:rPr kumimoji="1" lang="en-US" altLang="ja-JP" sz="16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6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２）を超える時</a:t>
            </a:r>
            <a:endParaRPr kumimoji="1" lang="en-US" altLang="ja-JP" sz="16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16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間外労働が想定される。</a:t>
            </a:r>
            <a:endParaRPr kumimoji="1" lang="en-US" altLang="ja-JP" sz="16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57816"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en-US" altLang="ja-JP" sz="11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１）</a:t>
            </a:r>
            <a:r>
              <a:rPr kumimoji="1" lang="en-US" altLang="ja-JP" sz="11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24</a:t>
            </a:r>
            <a:r>
              <a:rPr kumimoji="1" lang="ja-JP" altLang="en-US" sz="11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時間から、生活を営む上で必要な睡眠（６時間）・食事等・仕事（法定労働時間８時間及び法定休憩時間１時間）を引いた時間数に１か月の平</a:t>
            </a:r>
            <a:endParaRPr kumimoji="1" lang="en-US" altLang="ja-JP" sz="11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11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均勤務日数</a:t>
            </a:r>
            <a:r>
              <a:rPr kumimoji="1" lang="en-US" altLang="ja-JP" sz="11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21.7</a:t>
            </a:r>
            <a:r>
              <a:rPr kumimoji="1" lang="ja-JP" altLang="en-US" sz="11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日を乗じた概数。</a:t>
            </a:r>
            <a:endParaRPr kumimoji="1" lang="en-US" altLang="ja-JP" sz="11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en-US" altLang="ja-JP" sz="11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２）前記の睡眠を５時間として同様に算出した概数。</a:t>
            </a:r>
            <a:endParaRPr kumimoji="1"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6" name="テキスト ボックス 5"/>
          <p:cNvSpPr txBox="1"/>
          <p:nvPr/>
        </p:nvSpPr>
        <p:spPr>
          <a:xfrm>
            <a:off x="4808984" y="1262859"/>
            <a:ext cx="5194101" cy="230832"/>
          </a:xfrm>
          <a:prstGeom prst="rect">
            <a:avLst/>
          </a:prstGeom>
          <a:noFill/>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white">
                    <a:lumMod val="50000"/>
                  </a:prstClr>
                </a:solidFill>
                <a:effectLst/>
                <a:uLnTx/>
                <a:uFillTx/>
                <a:latin typeface="ＭＳ ゴシック" panose="020B0609070205080204" pitchFamily="49" charset="-128"/>
                <a:ea typeface="ＭＳ ゴシック" panose="020B0609070205080204" pitchFamily="49" charset="-128"/>
                <a:cs typeface="+mn-cs"/>
              </a:rPr>
              <a:t>（「脳・心臓疾患の労災認定の基準に関する専門検討会報告書（令和３年７月）」（厚生労働省）より抜粋）</a:t>
            </a:r>
            <a:r>
              <a:rPr kumimoji="1" lang="ja-JP" altLang="en-US" sz="900" b="0" i="0" u="none" strike="noStrike" kern="1200" cap="none" spc="0" normalizeH="0" baseline="0" noProof="0" dirty="0" smtClean="0">
                <a:ln>
                  <a:noFill/>
                </a:ln>
                <a:solidFill>
                  <a:prstClr val="white">
                    <a:lumMod val="50000"/>
                  </a:prstClr>
                </a:solidFill>
                <a:effectLst/>
                <a:uLnTx/>
                <a:uFillTx/>
                <a:latin typeface="ＭＳ ゴシック" panose="020B0609070205080204" pitchFamily="49" charset="-128"/>
                <a:ea typeface="ＭＳ ゴシック" panose="020B0609070205080204" pitchFamily="49" charset="-128"/>
                <a:cs typeface="+mn-cs"/>
              </a:rPr>
              <a:t>　</a:t>
            </a:r>
            <a:endParaRPr kumimoji="1" lang="en-US" altLang="ja-JP" sz="900" b="0" i="0" u="none" strike="noStrike" kern="1200" cap="none" spc="0" normalizeH="0" baseline="0" noProof="0" dirty="0" smtClean="0">
              <a:ln>
                <a:noFill/>
              </a:ln>
              <a:solidFill>
                <a:prstClr val="white">
                  <a:lumMod val="50000"/>
                </a:prstClr>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2020426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073841-9F5D-FD4A-830C-D251D9219013}"/>
              </a:ext>
            </a:extLst>
          </p:cNvPr>
          <p:cNvSpPr>
            <a:spLocks noGrp="1"/>
          </p:cNvSpPr>
          <p:nvPr>
            <p:ph type="title"/>
          </p:nvPr>
        </p:nvSpPr>
        <p:spPr/>
        <p:txBody>
          <a:bodyPr>
            <a:normAutofit/>
          </a:bodyPr>
          <a:lstStyle/>
          <a:p>
            <a:r>
              <a:rPr lang="ja-JP" altLang="en-US" sz="2400" b="1" dirty="0" smtClean="0">
                <a:solidFill>
                  <a:schemeClr val="bg1"/>
                </a:solidFill>
                <a:latin typeface="ＭＳ ゴシック" panose="020B0609070205080204" pitchFamily="49" charset="-128"/>
                <a:ea typeface="ＭＳ ゴシック" panose="020B0609070205080204" pitchFamily="49" charset="-128"/>
              </a:rPr>
              <a:t>休息期間について（バス）</a:t>
            </a:r>
            <a:endParaRPr lang="ja-JP" altLang="en-US" sz="2400" b="1" dirty="0">
              <a:solidFill>
                <a:schemeClr val="bg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4"/>
          </p:nvPr>
        </p:nvSpPr>
        <p:spPr>
          <a:xfrm>
            <a:off x="9003007" y="6536158"/>
            <a:ext cx="630513" cy="278421"/>
          </a:xfrm>
        </p:spPr>
        <p:txBody>
          <a:bodyPr/>
          <a:lstStyle/>
          <a:p>
            <a:pPr marL="0" marR="0" lvl="0" indent="0" algn="r" defTabSz="957816" rtl="0" eaLnBrk="1" fontAlgn="auto" latinLnBrk="0" hangingPunct="1">
              <a:lnSpc>
                <a:spcPct val="100000"/>
              </a:lnSpc>
              <a:spcBef>
                <a:spcPts val="0"/>
              </a:spcBef>
              <a:spcAft>
                <a:spcPts val="0"/>
              </a:spcAft>
              <a:buClrTx/>
              <a:buSzTx/>
              <a:buFontTx/>
              <a:buNone/>
              <a:tabLst/>
              <a:defRPr/>
            </a:pPr>
            <a:r>
              <a:rPr kumimoji="1"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8</a:t>
            </a:r>
          </a:p>
          <a:p>
            <a:pPr marL="0" marR="0" lvl="0" indent="0" algn="r" defTabSz="957816" rtl="0" eaLnBrk="1" fontAlgn="auto" latinLnBrk="0" hangingPunct="1">
              <a:lnSpc>
                <a:spcPct val="100000"/>
              </a:lnSpc>
              <a:spcBef>
                <a:spcPts val="0"/>
              </a:spcBef>
              <a:spcAft>
                <a:spcPts val="0"/>
              </a:spcAft>
              <a:buClrTx/>
              <a:buSzTx/>
              <a:buFontTx/>
              <a:buNone/>
              <a:tabLst/>
              <a:defRPr/>
            </a:pPr>
            <a:endParaRPr kumimoji="1"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正方形/長方形 23"/>
          <p:cNvSpPr/>
          <p:nvPr/>
        </p:nvSpPr>
        <p:spPr>
          <a:xfrm>
            <a:off x="56340" y="2903228"/>
            <a:ext cx="1338828" cy="246221"/>
          </a:xfrm>
          <a:prstGeom prst="rect">
            <a:avLst/>
          </a:prstGeom>
        </p:spPr>
        <p:txBody>
          <a:bodyPr wrap="none">
            <a:spAutoFit/>
          </a:bodyPr>
          <a:lstStyle/>
          <a:p>
            <a:pPr marL="0" marR="0" lvl="0" indent="0" algn="just" defTabSz="957816" rtl="0" eaLnBrk="1" fontAlgn="auto" latinLnBrk="0" hangingPunct="1">
              <a:lnSpc>
                <a:spcPct val="100000"/>
              </a:lnSpc>
              <a:spcBef>
                <a:spcPts val="0"/>
              </a:spcBef>
              <a:spcAft>
                <a:spcPts val="0"/>
              </a:spcAft>
              <a:buClrTx/>
              <a:buSzTx/>
              <a:buFontTx/>
              <a:buNone/>
              <a:tabLst/>
              <a:defRPr/>
            </a:pPr>
            <a:r>
              <a:rPr kumimoji="1" lang="ja-JP" altLang="ja-JP" sz="10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図表 </a:t>
            </a:r>
            <a:r>
              <a:rPr kumimoji="1" lang="en-US" altLang="ja-JP" sz="1000" b="0" i="0" u="none" strike="noStrike" kern="1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127</a:t>
            </a:r>
            <a:r>
              <a:rPr kumimoji="1" lang="ja-JP" altLang="ja-JP" sz="10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1" lang="ja-JP" altLang="ja-JP" sz="1000" b="0" i="0" u="none" strike="noStrike" kern="1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休息期間</a:t>
            </a:r>
            <a:endParaRPr kumimoji="1" lang="ja-JP" altLang="ja-JP" sz="10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graphicFrame>
        <p:nvGraphicFramePr>
          <p:cNvPr id="5" name="表 4"/>
          <p:cNvGraphicFramePr>
            <a:graphicFrameLocks noGrp="1"/>
          </p:cNvGraphicFramePr>
          <p:nvPr>
            <p:extLst/>
          </p:nvPr>
        </p:nvGraphicFramePr>
        <p:xfrm>
          <a:off x="4992583" y="2672178"/>
          <a:ext cx="4860000" cy="3779998"/>
        </p:xfrm>
        <a:graphic>
          <a:graphicData uri="http://schemas.openxmlformats.org/drawingml/2006/table">
            <a:tbl>
              <a:tblPr/>
              <a:tblGrid>
                <a:gridCol w="374379">
                  <a:extLst>
                    <a:ext uri="{9D8B030D-6E8A-4147-A177-3AD203B41FA5}">
                      <a16:colId xmlns:a16="http://schemas.microsoft.com/office/drawing/2014/main" val="2351373269"/>
                    </a:ext>
                  </a:extLst>
                </a:gridCol>
                <a:gridCol w="741831">
                  <a:extLst>
                    <a:ext uri="{9D8B030D-6E8A-4147-A177-3AD203B41FA5}">
                      <a16:colId xmlns:a16="http://schemas.microsoft.com/office/drawing/2014/main" val="4071088804"/>
                    </a:ext>
                  </a:extLst>
                </a:gridCol>
                <a:gridCol w="374379">
                  <a:extLst>
                    <a:ext uri="{9D8B030D-6E8A-4147-A177-3AD203B41FA5}">
                      <a16:colId xmlns:a16="http://schemas.microsoft.com/office/drawing/2014/main" val="1885930131"/>
                    </a:ext>
                  </a:extLst>
                </a:gridCol>
                <a:gridCol w="374379">
                  <a:extLst>
                    <a:ext uri="{9D8B030D-6E8A-4147-A177-3AD203B41FA5}">
                      <a16:colId xmlns:a16="http://schemas.microsoft.com/office/drawing/2014/main" val="2620716857"/>
                    </a:ext>
                  </a:extLst>
                </a:gridCol>
                <a:gridCol w="374379">
                  <a:extLst>
                    <a:ext uri="{9D8B030D-6E8A-4147-A177-3AD203B41FA5}">
                      <a16:colId xmlns:a16="http://schemas.microsoft.com/office/drawing/2014/main" val="736562539"/>
                    </a:ext>
                  </a:extLst>
                </a:gridCol>
                <a:gridCol w="374379">
                  <a:extLst>
                    <a:ext uri="{9D8B030D-6E8A-4147-A177-3AD203B41FA5}">
                      <a16:colId xmlns:a16="http://schemas.microsoft.com/office/drawing/2014/main" val="1940770021"/>
                    </a:ext>
                  </a:extLst>
                </a:gridCol>
                <a:gridCol w="374379">
                  <a:extLst>
                    <a:ext uri="{9D8B030D-6E8A-4147-A177-3AD203B41FA5}">
                      <a16:colId xmlns:a16="http://schemas.microsoft.com/office/drawing/2014/main" val="3155003394"/>
                    </a:ext>
                  </a:extLst>
                </a:gridCol>
                <a:gridCol w="374379">
                  <a:extLst>
                    <a:ext uri="{9D8B030D-6E8A-4147-A177-3AD203B41FA5}">
                      <a16:colId xmlns:a16="http://schemas.microsoft.com/office/drawing/2014/main" val="966948793"/>
                    </a:ext>
                  </a:extLst>
                </a:gridCol>
                <a:gridCol w="374379">
                  <a:extLst>
                    <a:ext uri="{9D8B030D-6E8A-4147-A177-3AD203B41FA5}">
                      <a16:colId xmlns:a16="http://schemas.microsoft.com/office/drawing/2014/main" val="960868139"/>
                    </a:ext>
                  </a:extLst>
                </a:gridCol>
                <a:gridCol w="374379">
                  <a:extLst>
                    <a:ext uri="{9D8B030D-6E8A-4147-A177-3AD203B41FA5}">
                      <a16:colId xmlns:a16="http://schemas.microsoft.com/office/drawing/2014/main" val="874919505"/>
                    </a:ext>
                  </a:extLst>
                </a:gridCol>
                <a:gridCol w="374379">
                  <a:extLst>
                    <a:ext uri="{9D8B030D-6E8A-4147-A177-3AD203B41FA5}">
                      <a16:colId xmlns:a16="http://schemas.microsoft.com/office/drawing/2014/main" val="3658937302"/>
                    </a:ext>
                  </a:extLst>
                </a:gridCol>
                <a:gridCol w="374379">
                  <a:extLst>
                    <a:ext uri="{9D8B030D-6E8A-4147-A177-3AD203B41FA5}">
                      <a16:colId xmlns:a16="http://schemas.microsoft.com/office/drawing/2014/main" val="3964636423"/>
                    </a:ext>
                  </a:extLst>
                </a:gridCol>
              </a:tblGrid>
              <a:tr h="228691">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gridSpan="10">
                  <a:txBody>
                    <a:bodyPr/>
                    <a:lstStyle/>
                    <a:p>
                      <a:pPr algn="ctr" fontAlgn="ctr"/>
                      <a:r>
                        <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rPr>
                        <a:t>睡眠時間</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extLst>
                  <a:ext uri="{0D108BD9-81ED-4DB2-BD59-A6C34878D82A}">
                    <a16:rowId xmlns:a16="http://schemas.microsoft.com/office/drawing/2014/main" val="2346930397"/>
                  </a:ext>
                </a:extLst>
              </a:tr>
              <a:tr h="227820">
                <a:tc>
                  <a:txBody>
                    <a:bodyPr/>
                    <a:lstStyle/>
                    <a:p>
                      <a:pPr algn="l" fontAlgn="b"/>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10"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1174417068"/>
                  </a:ext>
                </a:extLst>
              </a:tr>
              <a:tr h="1085493">
                <a:tc>
                  <a:txBody>
                    <a:bodyPr/>
                    <a:lstStyle/>
                    <a:p>
                      <a:pPr algn="l" fontAlgn="t"/>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全体</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時間以下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CCC"/>
                    </a:solidFill>
                  </a:tcPr>
                </a:tc>
                <a:tc>
                  <a:txBody>
                    <a:bodyPr/>
                    <a:lstStyle/>
                    <a:p>
                      <a:pPr algn="ctr" fontAlgn="b"/>
                      <a:r>
                        <a:rPr lang="en-US" altLang="zh-TW" sz="1000" b="0" i="0" u="none" strike="noStrike">
                          <a:solidFill>
                            <a:srgbClr val="000000"/>
                          </a:solidFill>
                          <a:effectLst/>
                          <a:latin typeface="游ゴシック" panose="020B0400000000000000" pitchFamily="50" charset="-128"/>
                          <a:ea typeface="游ゴシック" panose="020B0400000000000000" pitchFamily="50" charset="-128"/>
                        </a:rPr>
                        <a:t>5</a:t>
                      </a:r>
                      <a:r>
                        <a:rPr lang="zh-TW" altLang="en-US" sz="1000" b="0" i="0" u="none" strike="noStrike">
                          <a:solidFill>
                            <a:srgbClr val="000000"/>
                          </a:solidFill>
                          <a:effectLst/>
                          <a:latin typeface="游ゴシック" panose="020B0400000000000000" pitchFamily="50" charset="-128"/>
                          <a:ea typeface="游ゴシック" panose="020B0400000000000000" pitchFamily="50" charset="-128"/>
                        </a:rPr>
                        <a:t>時間超</a:t>
                      </a:r>
                      <a:r>
                        <a:rPr lang="en-US" altLang="zh-TW" sz="1000" b="0" i="0" u="none" strike="noStrike">
                          <a:solidFill>
                            <a:srgbClr val="000000"/>
                          </a:solidFill>
                          <a:effectLst/>
                          <a:latin typeface="游ゴシック" panose="020B0400000000000000" pitchFamily="50" charset="-128"/>
                          <a:ea typeface="游ゴシック" panose="020B0400000000000000" pitchFamily="50" charset="-128"/>
                        </a:rPr>
                        <a:t>5</a:t>
                      </a:r>
                      <a:r>
                        <a:rPr lang="zh-TW" altLang="en-US" sz="1000" b="0" i="0" u="none" strike="noStrike">
                          <a:solidFill>
                            <a:srgbClr val="000000"/>
                          </a:solidFill>
                          <a:effectLst/>
                          <a:latin typeface="游ゴシック" panose="020B0400000000000000" pitchFamily="50" charset="-128"/>
                          <a:ea typeface="游ゴシック" panose="020B0400000000000000" pitchFamily="50" charset="-128"/>
                        </a:rPr>
                        <a:t>時間</a:t>
                      </a:r>
                      <a:r>
                        <a:rPr lang="en-US" altLang="zh-TW" sz="1000" b="0" i="0" u="none" strike="noStrike">
                          <a:solidFill>
                            <a:srgbClr val="000000"/>
                          </a:solidFill>
                          <a:effectLst/>
                          <a:latin typeface="游ゴシック" panose="020B0400000000000000" pitchFamily="50" charset="-128"/>
                          <a:ea typeface="游ゴシック" panose="020B0400000000000000" pitchFamily="50" charset="-128"/>
                        </a:rPr>
                        <a:t>30</a:t>
                      </a:r>
                      <a:r>
                        <a:rPr lang="zh-TW" altLang="en-US" sz="1000" b="0" i="0" u="none" strike="noStrike">
                          <a:solidFill>
                            <a:srgbClr val="000000"/>
                          </a:solidFill>
                          <a:effectLst/>
                          <a:latin typeface="游ゴシック" panose="020B0400000000000000" pitchFamily="50" charset="-128"/>
                          <a:ea typeface="游ゴシック" panose="020B0400000000000000" pitchFamily="50" charset="-128"/>
                        </a:rPr>
                        <a:t>分以下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CCC"/>
                    </a:solidFill>
                  </a:tcPr>
                </a:tc>
                <a:tc>
                  <a:txBody>
                    <a:bodyPr/>
                    <a:lstStyle/>
                    <a:p>
                      <a:pPr algn="ctr" fontAlgn="b"/>
                      <a:r>
                        <a:rPr lang="en-US" altLang="zh-TW" sz="1000" b="0" i="0" u="none" strike="noStrike" dirty="0">
                          <a:solidFill>
                            <a:srgbClr val="000000"/>
                          </a:solidFill>
                          <a:effectLst/>
                          <a:latin typeface="游ゴシック" panose="020B0400000000000000" pitchFamily="50" charset="-128"/>
                          <a:ea typeface="游ゴシック" panose="020B0400000000000000" pitchFamily="50" charset="-128"/>
                        </a:rPr>
                        <a:t>5</a:t>
                      </a:r>
                      <a:r>
                        <a:rPr lang="zh-TW" altLang="en-US" sz="1000" b="0" i="0" u="none" strike="noStrike" dirty="0">
                          <a:solidFill>
                            <a:srgbClr val="000000"/>
                          </a:solidFill>
                          <a:effectLst/>
                          <a:latin typeface="游ゴシック" panose="020B0400000000000000" pitchFamily="50" charset="-128"/>
                          <a:ea typeface="游ゴシック" panose="020B0400000000000000" pitchFamily="50" charset="-128"/>
                        </a:rPr>
                        <a:t>時間</a:t>
                      </a:r>
                      <a:r>
                        <a:rPr lang="en-US" altLang="zh-TW" sz="1000" b="0" i="0" u="none" strike="noStrike" dirty="0">
                          <a:solidFill>
                            <a:srgbClr val="000000"/>
                          </a:solidFill>
                          <a:effectLst/>
                          <a:latin typeface="游ゴシック" panose="020B0400000000000000" pitchFamily="50" charset="-128"/>
                          <a:ea typeface="游ゴシック" panose="020B0400000000000000" pitchFamily="50" charset="-128"/>
                        </a:rPr>
                        <a:t>30</a:t>
                      </a:r>
                      <a:r>
                        <a:rPr lang="zh-TW" altLang="en-US" sz="1000" b="0" i="0" u="none" strike="noStrike" dirty="0">
                          <a:solidFill>
                            <a:srgbClr val="000000"/>
                          </a:solidFill>
                          <a:effectLst/>
                          <a:latin typeface="游ゴシック" panose="020B0400000000000000" pitchFamily="50" charset="-128"/>
                          <a:ea typeface="游ゴシック" panose="020B0400000000000000" pitchFamily="50" charset="-128"/>
                        </a:rPr>
                        <a:t>分超</a:t>
                      </a:r>
                      <a:r>
                        <a:rPr lang="en-US" altLang="zh-TW" sz="1000" b="0" i="0" u="none" strike="noStrike" dirty="0">
                          <a:solidFill>
                            <a:srgbClr val="000000"/>
                          </a:solidFill>
                          <a:effectLst/>
                          <a:latin typeface="游ゴシック" panose="020B0400000000000000" pitchFamily="50" charset="-128"/>
                          <a:ea typeface="游ゴシック" panose="020B0400000000000000" pitchFamily="50" charset="-128"/>
                        </a:rPr>
                        <a:t>6</a:t>
                      </a:r>
                      <a:r>
                        <a:rPr lang="zh-TW" altLang="en-US" sz="1000" b="0" i="0" u="none" strike="noStrike" dirty="0">
                          <a:solidFill>
                            <a:srgbClr val="000000"/>
                          </a:solidFill>
                          <a:effectLst/>
                          <a:latin typeface="游ゴシック" panose="020B0400000000000000" pitchFamily="50" charset="-128"/>
                          <a:ea typeface="游ゴシック" panose="020B0400000000000000" pitchFamily="50" charset="-128"/>
                        </a:rPr>
                        <a:t>時間以下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AC090"/>
                    </a:solidFill>
                  </a:tcPr>
                </a:tc>
                <a:tc>
                  <a:txBody>
                    <a:bodyPr/>
                    <a:lstStyle/>
                    <a:p>
                      <a:pPr algn="ctr" fontAlgn="b"/>
                      <a:r>
                        <a:rPr lang="en-US" altLang="zh-TW" sz="1000" b="0" i="0" u="none" strike="noStrike" dirty="0">
                          <a:solidFill>
                            <a:srgbClr val="000000"/>
                          </a:solidFill>
                          <a:effectLst/>
                          <a:latin typeface="游ゴシック" panose="020B0400000000000000" pitchFamily="50" charset="-128"/>
                          <a:ea typeface="游ゴシック" panose="020B0400000000000000" pitchFamily="50" charset="-128"/>
                        </a:rPr>
                        <a:t>6</a:t>
                      </a:r>
                      <a:r>
                        <a:rPr lang="zh-TW" altLang="en-US" sz="1000" b="0" i="0" u="none" strike="noStrike" dirty="0">
                          <a:solidFill>
                            <a:srgbClr val="000000"/>
                          </a:solidFill>
                          <a:effectLst/>
                          <a:latin typeface="游ゴシック" panose="020B0400000000000000" pitchFamily="50" charset="-128"/>
                          <a:ea typeface="游ゴシック" panose="020B0400000000000000" pitchFamily="50" charset="-128"/>
                        </a:rPr>
                        <a:t>時間超</a:t>
                      </a:r>
                      <a:r>
                        <a:rPr lang="en-US" altLang="zh-TW" sz="1000" b="0" i="0" u="none" strike="noStrike" dirty="0">
                          <a:solidFill>
                            <a:srgbClr val="000000"/>
                          </a:solidFill>
                          <a:effectLst/>
                          <a:latin typeface="游ゴシック" panose="020B0400000000000000" pitchFamily="50" charset="-128"/>
                          <a:ea typeface="游ゴシック" panose="020B0400000000000000" pitchFamily="50" charset="-128"/>
                        </a:rPr>
                        <a:t>6</a:t>
                      </a:r>
                      <a:r>
                        <a:rPr lang="zh-TW" altLang="en-US" sz="1000" b="0" i="0" u="none" strike="noStrike" dirty="0">
                          <a:solidFill>
                            <a:srgbClr val="000000"/>
                          </a:solidFill>
                          <a:effectLst/>
                          <a:latin typeface="游ゴシック" panose="020B0400000000000000" pitchFamily="50" charset="-128"/>
                          <a:ea typeface="游ゴシック" panose="020B0400000000000000" pitchFamily="50" charset="-128"/>
                        </a:rPr>
                        <a:t>時間</a:t>
                      </a:r>
                      <a:r>
                        <a:rPr lang="en-US" altLang="zh-TW" sz="1000" b="0" i="0" u="none" strike="noStrike" dirty="0">
                          <a:solidFill>
                            <a:srgbClr val="000000"/>
                          </a:solidFill>
                          <a:effectLst/>
                          <a:latin typeface="游ゴシック" panose="020B0400000000000000" pitchFamily="50" charset="-128"/>
                          <a:ea typeface="游ゴシック" panose="020B0400000000000000" pitchFamily="50" charset="-128"/>
                        </a:rPr>
                        <a:t>30</a:t>
                      </a:r>
                      <a:r>
                        <a:rPr lang="zh-TW" altLang="en-US" sz="1000" b="0" i="0" u="none" strike="noStrike" dirty="0">
                          <a:solidFill>
                            <a:srgbClr val="000000"/>
                          </a:solidFill>
                          <a:effectLst/>
                          <a:latin typeface="游ゴシック" panose="020B0400000000000000" pitchFamily="50" charset="-128"/>
                          <a:ea typeface="游ゴシック" panose="020B0400000000000000" pitchFamily="50" charset="-128"/>
                        </a:rPr>
                        <a:t>分以下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CC"/>
                    </a:solidFill>
                  </a:tcPr>
                </a:tc>
                <a:tc>
                  <a:txBody>
                    <a:bodyPr/>
                    <a:lstStyle/>
                    <a:p>
                      <a:pPr algn="ctr" fontAlgn="b"/>
                      <a:r>
                        <a:rPr lang="en-US" altLang="zh-TW" sz="1000" b="0" i="0" u="none" strike="noStrike" dirty="0">
                          <a:solidFill>
                            <a:srgbClr val="000000"/>
                          </a:solidFill>
                          <a:effectLst/>
                          <a:latin typeface="游ゴシック" panose="020B0400000000000000" pitchFamily="50" charset="-128"/>
                          <a:ea typeface="游ゴシック" panose="020B0400000000000000" pitchFamily="50" charset="-128"/>
                        </a:rPr>
                        <a:t>6</a:t>
                      </a:r>
                      <a:r>
                        <a:rPr lang="zh-TW" altLang="en-US" sz="1000" b="0" i="0" u="none" strike="noStrike" dirty="0">
                          <a:solidFill>
                            <a:srgbClr val="000000"/>
                          </a:solidFill>
                          <a:effectLst/>
                          <a:latin typeface="游ゴシック" panose="020B0400000000000000" pitchFamily="50" charset="-128"/>
                          <a:ea typeface="游ゴシック" panose="020B0400000000000000" pitchFamily="50" charset="-128"/>
                        </a:rPr>
                        <a:t>時間</a:t>
                      </a:r>
                      <a:r>
                        <a:rPr lang="en-US" altLang="zh-TW" sz="1000" b="0" i="0" u="none" strike="noStrike" dirty="0">
                          <a:solidFill>
                            <a:srgbClr val="000000"/>
                          </a:solidFill>
                          <a:effectLst/>
                          <a:latin typeface="游ゴシック" panose="020B0400000000000000" pitchFamily="50" charset="-128"/>
                          <a:ea typeface="游ゴシック" panose="020B0400000000000000" pitchFamily="50" charset="-128"/>
                        </a:rPr>
                        <a:t>30</a:t>
                      </a:r>
                      <a:r>
                        <a:rPr lang="zh-TW" altLang="en-US" sz="1000" b="0" i="0" u="none" strike="noStrike" dirty="0">
                          <a:solidFill>
                            <a:srgbClr val="000000"/>
                          </a:solidFill>
                          <a:effectLst/>
                          <a:latin typeface="游ゴシック" panose="020B0400000000000000" pitchFamily="50" charset="-128"/>
                          <a:ea typeface="游ゴシック" panose="020B0400000000000000" pitchFamily="50" charset="-128"/>
                        </a:rPr>
                        <a:t>分超７時間以下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CC"/>
                    </a:solidFill>
                  </a:tcPr>
                </a:tc>
                <a:tc>
                  <a:txBody>
                    <a:bodyPr/>
                    <a:lstStyle/>
                    <a:p>
                      <a:pPr algn="ctr" fontAlgn="b"/>
                      <a:r>
                        <a:rPr lang="en-US" altLang="zh-TW" sz="1000" b="0" i="0" u="none" strike="noStrike" dirty="0">
                          <a:solidFill>
                            <a:srgbClr val="000000"/>
                          </a:solidFill>
                          <a:effectLst/>
                          <a:latin typeface="游ゴシック" panose="020B0400000000000000" pitchFamily="50" charset="-128"/>
                          <a:ea typeface="游ゴシック" panose="020B0400000000000000" pitchFamily="50" charset="-128"/>
                        </a:rPr>
                        <a:t>7</a:t>
                      </a:r>
                      <a:r>
                        <a:rPr lang="zh-TW" altLang="en-US" sz="1000" b="0" i="0" u="none" strike="noStrike" dirty="0">
                          <a:solidFill>
                            <a:srgbClr val="000000"/>
                          </a:solidFill>
                          <a:effectLst/>
                          <a:latin typeface="游ゴシック" panose="020B0400000000000000" pitchFamily="50" charset="-128"/>
                          <a:ea typeface="游ゴシック" panose="020B0400000000000000" pitchFamily="50" charset="-128"/>
                        </a:rPr>
                        <a:t>時間超</a:t>
                      </a:r>
                      <a:r>
                        <a:rPr lang="en-US" altLang="zh-TW" sz="1000" b="0" i="0" u="none" strike="noStrike" dirty="0">
                          <a:solidFill>
                            <a:srgbClr val="000000"/>
                          </a:solidFill>
                          <a:effectLst/>
                          <a:latin typeface="游ゴシック" panose="020B0400000000000000" pitchFamily="50" charset="-128"/>
                          <a:ea typeface="游ゴシック" panose="020B0400000000000000" pitchFamily="50" charset="-128"/>
                        </a:rPr>
                        <a:t>7</a:t>
                      </a:r>
                      <a:r>
                        <a:rPr lang="zh-TW" altLang="en-US" sz="1000" b="0" i="0" u="none" strike="noStrike" dirty="0">
                          <a:solidFill>
                            <a:srgbClr val="000000"/>
                          </a:solidFill>
                          <a:effectLst/>
                          <a:latin typeface="游ゴシック" panose="020B0400000000000000" pitchFamily="50" charset="-128"/>
                          <a:ea typeface="游ゴシック" panose="020B0400000000000000" pitchFamily="50" charset="-128"/>
                        </a:rPr>
                        <a:t>時間</a:t>
                      </a:r>
                      <a:r>
                        <a:rPr lang="en-US" altLang="zh-TW" sz="1000" b="0" i="0" u="none" strike="noStrike" dirty="0">
                          <a:solidFill>
                            <a:srgbClr val="000000"/>
                          </a:solidFill>
                          <a:effectLst/>
                          <a:latin typeface="游ゴシック" panose="020B0400000000000000" pitchFamily="50" charset="-128"/>
                          <a:ea typeface="游ゴシック" panose="020B0400000000000000" pitchFamily="50" charset="-128"/>
                        </a:rPr>
                        <a:t>30</a:t>
                      </a:r>
                      <a:r>
                        <a:rPr lang="zh-TW" altLang="en-US" sz="1000" b="0" i="0" u="none" strike="noStrike" dirty="0">
                          <a:solidFill>
                            <a:srgbClr val="000000"/>
                          </a:solidFill>
                          <a:effectLst/>
                          <a:latin typeface="游ゴシック" panose="020B0400000000000000" pitchFamily="50" charset="-128"/>
                          <a:ea typeface="游ゴシック" panose="020B0400000000000000" pitchFamily="50" charset="-128"/>
                        </a:rPr>
                        <a:t>分以下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altLang="zh-TW" sz="1000" b="0" i="0" u="none" strike="noStrike" dirty="0">
                          <a:solidFill>
                            <a:srgbClr val="000000"/>
                          </a:solidFill>
                          <a:effectLst/>
                          <a:latin typeface="游ゴシック" panose="020B0400000000000000" pitchFamily="50" charset="-128"/>
                          <a:ea typeface="游ゴシック" panose="020B0400000000000000" pitchFamily="50" charset="-128"/>
                        </a:rPr>
                        <a:t>7</a:t>
                      </a:r>
                      <a:r>
                        <a:rPr lang="zh-TW" altLang="en-US" sz="1000" b="0" i="0" u="none" strike="noStrike" dirty="0">
                          <a:solidFill>
                            <a:srgbClr val="000000"/>
                          </a:solidFill>
                          <a:effectLst/>
                          <a:latin typeface="游ゴシック" panose="020B0400000000000000" pitchFamily="50" charset="-128"/>
                          <a:ea typeface="游ゴシック" panose="020B0400000000000000" pitchFamily="50" charset="-128"/>
                        </a:rPr>
                        <a:t>時間</a:t>
                      </a:r>
                      <a:r>
                        <a:rPr lang="en-US" altLang="zh-TW" sz="1000" b="0" i="0" u="none" strike="noStrike" dirty="0">
                          <a:solidFill>
                            <a:srgbClr val="000000"/>
                          </a:solidFill>
                          <a:effectLst/>
                          <a:latin typeface="游ゴシック" panose="020B0400000000000000" pitchFamily="50" charset="-128"/>
                          <a:ea typeface="游ゴシック" panose="020B0400000000000000" pitchFamily="50" charset="-128"/>
                        </a:rPr>
                        <a:t>30</a:t>
                      </a:r>
                      <a:r>
                        <a:rPr lang="zh-TW" altLang="en-US" sz="1000" b="0" i="0" u="none" strike="noStrike" dirty="0">
                          <a:solidFill>
                            <a:srgbClr val="000000"/>
                          </a:solidFill>
                          <a:effectLst/>
                          <a:latin typeface="游ゴシック" panose="020B0400000000000000" pitchFamily="50" charset="-128"/>
                          <a:ea typeface="游ゴシック" panose="020B0400000000000000" pitchFamily="50" charset="-128"/>
                        </a:rPr>
                        <a:t>分超</a:t>
                      </a:r>
                      <a:r>
                        <a:rPr lang="en-US" altLang="zh-TW" sz="1000" b="0" i="0" u="none" strike="noStrike" dirty="0">
                          <a:solidFill>
                            <a:srgbClr val="000000"/>
                          </a:solidFill>
                          <a:effectLst/>
                          <a:latin typeface="游ゴシック" panose="020B0400000000000000" pitchFamily="50" charset="-128"/>
                          <a:ea typeface="游ゴシック" panose="020B0400000000000000" pitchFamily="50" charset="-128"/>
                        </a:rPr>
                        <a:t>8</a:t>
                      </a:r>
                      <a:r>
                        <a:rPr lang="zh-TW" altLang="en-US" sz="1000" b="0" i="0" u="none" strike="noStrike" dirty="0">
                          <a:solidFill>
                            <a:srgbClr val="000000"/>
                          </a:solidFill>
                          <a:effectLst/>
                          <a:latin typeface="游ゴシック" panose="020B0400000000000000" pitchFamily="50" charset="-128"/>
                          <a:ea typeface="游ゴシック" panose="020B0400000000000000" pitchFamily="50" charset="-128"/>
                        </a:rPr>
                        <a:t>時間以下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9FF99"/>
                    </a:solidFill>
                  </a:tcPr>
                </a:tc>
                <a:tc>
                  <a:txBody>
                    <a:bodyPr/>
                    <a:lstStyle/>
                    <a:p>
                      <a:pPr algn="ctr" fontAlgn="b"/>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8</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時間超</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9FF99"/>
                    </a:solidFill>
                  </a:tcPr>
                </a:tc>
                <a:tc>
                  <a:txBody>
                    <a:bodyPr/>
                    <a:lstStyle/>
                    <a:p>
                      <a:pPr algn="ctr" fontAlgn="b"/>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無回答</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1055986"/>
                  </a:ext>
                </a:extLst>
              </a:tr>
              <a:tr h="227820">
                <a:tc>
                  <a:txBody>
                    <a:bodyPr/>
                    <a:lstStyle/>
                    <a:p>
                      <a:pPr algn="l" fontAlgn="b"/>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游ゴシック" panose="020B0400000000000000" pitchFamily="50" charset="-128"/>
                          <a:ea typeface="游ゴシック" panose="020B0400000000000000" pitchFamily="50" charset="-128"/>
                        </a:rPr>
                        <a:t>(N</a:t>
                      </a: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数</a:t>
                      </a: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t"/>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CCC"/>
                    </a:solidFill>
                  </a:tcPr>
                </a:tc>
                <a:tc>
                  <a:txBody>
                    <a:bodyPr/>
                    <a:lstStyle/>
                    <a:p>
                      <a:pPr algn="r" fontAlgn="t"/>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CCC"/>
                    </a:solidFill>
                  </a:tcPr>
                </a:tc>
                <a:tc>
                  <a:txBody>
                    <a:bodyPr/>
                    <a:lstStyle/>
                    <a:p>
                      <a:pPr algn="r" fontAlgn="t"/>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AC090"/>
                    </a:solidFill>
                  </a:tcPr>
                </a:tc>
                <a:tc>
                  <a:txBody>
                    <a:bodyPr/>
                    <a:lstStyle/>
                    <a:p>
                      <a:pPr algn="r" fontAlgn="t"/>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CC"/>
                    </a:solidFill>
                  </a:tcPr>
                </a:tc>
                <a:tc>
                  <a:txBody>
                    <a:bodyPr/>
                    <a:lstStyle/>
                    <a:p>
                      <a:pPr algn="r" fontAlgn="t"/>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CC"/>
                    </a:solidFill>
                  </a:tcPr>
                </a:tc>
                <a:tc>
                  <a:txBody>
                    <a:bodyPr/>
                    <a:lstStyle/>
                    <a:p>
                      <a:pPr algn="r" fontAlgn="t"/>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t"/>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9FF99"/>
                    </a:solidFill>
                  </a:tcPr>
                </a:tc>
                <a:tc>
                  <a:txBody>
                    <a:bodyPr/>
                    <a:lstStyle/>
                    <a:p>
                      <a:pPr algn="r" fontAlgn="t"/>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9FF99"/>
                    </a:solidFill>
                  </a:tcPr>
                </a:tc>
                <a:tc>
                  <a:txBody>
                    <a:bodyPr/>
                    <a:lstStyle/>
                    <a:p>
                      <a:pPr algn="r" fontAlgn="t"/>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9625939"/>
                  </a:ext>
                </a:extLst>
              </a:tr>
              <a:tr h="227820">
                <a:tc gridSpan="2">
                  <a:txBody>
                    <a:bodyPr/>
                    <a:lstStyle/>
                    <a:p>
                      <a:pPr algn="ctr" fontAlgn="b"/>
                      <a:r>
                        <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rPr>
                        <a:t>休息期間</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b"/>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543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4397773"/>
                  </a:ext>
                </a:extLst>
              </a:tr>
              <a:tr h="227820">
                <a:tc rowSpan="5">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全体</a:t>
                      </a:r>
                    </a:p>
                  </a:txBody>
                  <a:tcPr marL="9525" marR="9525" marT="952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8</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時間以下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CCC"/>
                    </a:solidFill>
                  </a:tcPr>
                </a:tc>
                <a:tc>
                  <a:txBody>
                    <a:bodyPr/>
                    <a:lstStyle/>
                    <a:p>
                      <a:pPr algn="r" fontAlgn="b"/>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63.2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CCC"/>
                    </a:solidFill>
                  </a:tcPr>
                </a:tc>
                <a:tc>
                  <a:txBody>
                    <a:bodyPr/>
                    <a:lstStyle/>
                    <a:p>
                      <a:pPr algn="r" fontAlgn="b"/>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CCC"/>
                    </a:solidFill>
                  </a:tcPr>
                </a:tc>
                <a:tc>
                  <a:txBody>
                    <a:bodyPr/>
                    <a:lstStyle/>
                    <a:p>
                      <a:pPr algn="r" fontAlgn="b"/>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CCC"/>
                    </a:solidFill>
                  </a:tcPr>
                </a:tc>
                <a:tc>
                  <a:txBody>
                    <a:bodyPr/>
                    <a:lstStyle/>
                    <a:p>
                      <a:pPr algn="r" fontAlgn="b"/>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80412132"/>
                  </a:ext>
                </a:extLst>
              </a:tr>
              <a:tr h="442238">
                <a:tc vMerge="1">
                  <a:txBody>
                    <a:bodyPr/>
                    <a:lstStyle/>
                    <a:p>
                      <a:endParaRPr kumimoji="1" lang="ja-JP" altLang="en-US"/>
                    </a:p>
                  </a:txBody>
                  <a:tcPr/>
                </a:tc>
                <a:tc>
                  <a:txBody>
                    <a:bodyPr/>
                    <a:lstStyle/>
                    <a:p>
                      <a:pPr algn="l" fontAlgn="b"/>
                      <a:r>
                        <a:rPr lang="en-US" altLang="zh-TW" sz="1000" b="0" i="0" u="none" strike="noStrike" dirty="0">
                          <a:solidFill>
                            <a:srgbClr val="000000"/>
                          </a:solidFill>
                          <a:effectLst/>
                          <a:latin typeface="游ゴシック" panose="020B0400000000000000" pitchFamily="50" charset="-128"/>
                          <a:ea typeface="游ゴシック" panose="020B0400000000000000" pitchFamily="50" charset="-128"/>
                        </a:rPr>
                        <a:t>8</a:t>
                      </a:r>
                      <a:r>
                        <a:rPr lang="zh-TW" altLang="en-US" sz="1000" b="0" i="0" u="none" strike="noStrike" dirty="0">
                          <a:solidFill>
                            <a:srgbClr val="000000"/>
                          </a:solidFill>
                          <a:effectLst/>
                          <a:latin typeface="游ゴシック" panose="020B0400000000000000" pitchFamily="50" charset="-128"/>
                          <a:ea typeface="游ゴシック" panose="020B0400000000000000" pitchFamily="50" charset="-128"/>
                        </a:rPr>
                        <a:t>時間超</a:t>
                      </a:r>
                      <a:r>
                        <a:rPr lang="en-US" altLang="zh-TW" sz="1000" b="0" i="0" u="none" strike="noStrike" dirty="0">
                          <a:solidFill>
                            <a:srgbClr val="000000"/>
                          </a:solidFill>
                          <a:effectLst/>
                          <a:latin typeface="游ゴシック" panose="020B0400000000000000" pitchFamily="50" charset="-128"/>
                          <a:ea typeface="游ゴシック" panose="020B0400000000000000" pitchFamily="50" charset="-128"/>
                        </a:rPr>
                        <a:t>9</a:t>
                      </a:r>
                      <a:r>
                        <a:rPr lang="zh-TW" altLang="en-US" sz="1000" b="0" i="0" u="none" strike="noStrike" dirty="0">
                          <a:solidFill>
                            <a:srgbClr val="000000"/>
                          </a:solidFill>
                          <a:effectLst/>
                          <a:latin typeface="游ゴシック" panose="020B0400000000000000" pitchFamily="50" charset="-128"/>
                          <a:ea typeface="游ゴシック" panose="020B0400000000000000" pitchFamily="50" charset="-128"/>
                        </a:rPr>
                        <a:t>時間以下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CCC"/>
                    </a:solidFill>
                  </a:tcPr>
                </a:tc>
                <a:tc>
                  <a:txBody>
                    <a:bodyPr/>
                    <a:lstStyle/>
                    <a:p>
                      <a:pPr algn="r" fontAlgn="b"/>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CCC"/>
                    </a:solidFill>
                  </a:tcPr>
                </a:tc>
                <a:tc>
                  <a:txBody>
                    <a:bodyPr/>
                    <a:lstStyle/>
                    <a:p>
                      <a:pPr algn="r" fontAlgn="b"/>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CCC"/>
                    </a:solidFill>
                  </a:tcPr>
                </a:tc>
                <a:tc>
                  <a:txBody>
                    <a:bodyPr/>
                    <a:lstStyle/>
                    <a:p>
                      <a:pPr algn="r" fontAlgn="b"/>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CCC"/>
                    </a:solidFill>
                  </a:tcPr>
                </a:tc>
                <a:tc>
                  <a:txBody>
                    <a:bodyPr/>
                    <a:lstStyle/>
                    <a:p>
                      <a:pPr algn="r" fontAlgn="b"/>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183593402"/>
                  </a:ext>
                </a:extLst>
              </a:tr>
              <a:tr h="442238">
                <a:tc vMerge="1">
                  <a:txBody>
                    <a:bodyPr/>
                    <a:lstStyle/>
                    <a:p>
                      <a:endParaRPr kumimoji="1" lang="ja-JP" altLang="en-US"/>
                    </a:p>
                  </a:txBody>
                  <a:tcPr/>
                </a:tc>
                <a:tc>
                  <a:txBody>
                    <a:bodyPr/>
                    <a:lstStyle/>
                    <a:p>
                      <a:pPr algn="l" fontAlgn="b"/>
                      <a:r>
                        <a:rPr lang="en-US" altLang="zh-TW" sz="1000" b="0" i="0" u="none" strike="noStrike" dirty="0">
                          <a:solidFill>
                            <a:srgbClr val="000000"/>
                          </a:solidFill>
                          <a:effectLst/>
                          <a:latin typeface="游ゴシック" panose="020B0400000000000000" pitchFamily="50" charset="-128"/>
                          <a:ea typeface="游ゴシック" panose="020B0400000000000000" pitchFamily="50" charset="-128"/>
                        </a:rPr>
                        <a:t>9</a:t>
                      </a:r>
                      <a:r>
                        <a:rPr lang="zh-TW" altLang="en-US" sz="1000" b="0" i="0" u="none" strike="noStrike" dirty="0">
                          <a:solidFill>
                            <a:srgbClr val="000000"/>
                          </a:solidFill>
                          <a:effectLst/>
                          <a:latin typeface="游ゴシック" panose="020B0400000000000000" pitchFamily="50" charset="-128"/>
                          <a:ea typeface="游ゴシック" panose="020B0400000000000000" pitchFamily="50" charset="-128"/>
                        </a:rPr>
                        <a:t>時間超</a:t>
                      </a:r>
                      <a:r>
                        <a:rPr lang="en-US" altLang="zh-TW" sz="1000" b="0" i="0" u="none" strike="noStrike" dirty="0">
                          <a:solidFill>
                            <a:srgbClr val="000000"/>
                          </a:solidFill>
                          <a:effectLst/>
                          <a:latin typeface="游ゴシック" panose="020B0400000000000000" pitchFamily="50" charset="-128"/>
                          <a:ea typeface="游ゴシック" panose="020B0400000000000000" pitchFamily="50" charset="-128"/>
                        </a:rPr>
                        <a:t>10</a:t>
                      </a:r>
                      <a:r>
                        <a:rPr lang="zh-TW" altLang="en-US" sz="1000" b="0" i="0" u="none" strike="noStrike" dirty="0">
                          <a:solidFill>
                            <a:srgbClr val="000000"/>
                          </a:solidFill>
                          <a:effectLst/>
                          <a:latin typeface="游ゴシック" panose="020B0400000000000000" pitchFamily="50" charset="-128"/>
                          <a:ea typeface="游ゴシック" panose="020B0400000000000000" pitchFamily="50" charset="-128"/>
                        </a:rPr>
                        <a:t>時間以下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38.2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506322627"/>
                  </a:ext>
                </a:extLst>
              </a:tr>
              <a:tr h="442238">
                <a:tc vMerge="1">
                  <a:txBody>
                    <a:bodyPr/>
                    <a:lstStyle/>
                    <a:p>
                      <a:endParaRPr kumimoji="1" lang="ja-JP" altLang="en-US"/>
                    </a:p>
                  </a:txBody>
                  <a:tcPr/>
                </a:tc>
                <a:tc>
                  <a:txBody>
                    <a:bodyPr/>
                    <a:lstStyle/>
                    <a:p>
                      <a:pPr algn="l" fontAlgn="b"/>
                      <a:r>
                        <a:rPr lang="en-US" altLang="zh-TW" sz="1000" b="0" i="0" u="none" strike="noStrike">
                          <a:solidFill>
                            <a:srgbClr val="000000"/>
                          </a:solidFill>
                          <a:effectLst/>
                          <a:latin typeface="游ゴシック" panose="020B0400000000000000" pitchFamily="50" charset="-128"/>
                          <a:ea typeface="游ゴシック" panose="020B0400000000000000" pitchFamily="50" charset="-128"/>
                        </a:rPr>
                        <a:t>10</a:t>
                      </a:r>
                      <a:r>
                        <a:rPr lang="zh-TW" altLang="en-US" sz="1000" b="0" i="0" u="none" strike="noStrike">
                          <a:solidFill>
                            <a:srgbClr val="000000"/>
                          </a:solidFill>
                          <a:effectLst/>
                          <a:latin typeface="游ゴシック" panose="020B0400000000000000" pitchFamily="50" charset="-128"/>
                          <a:ea typeface="游ゴシック" panose="020B0400000000000000" pitchFamily="50" charset="-128"/>
                        </a:rPr>
                        <a:t>時間超</a:t>
                      </a:r>
                      <a:r>
                        <a:rPr lang="en-US" altLang="zh-TW" sz="1000" b="0" i="0" u="none" strike="noStrike">
                          <a:solidFill>
                            <a:srgbClr val="000000"/>
                          </a:solidFill>
                          <a:effectLst/>
                          <a:latin typeface="游ゴシック" panose="020B0400000000000000" pitchFamily="50" charset="-128"/>
                          <a:ea typeface="游ゴシック" panose="020B0400000000000000" pitchFamily="50" charset="-128"/>
                        </a:rPr>
                        <a:t>11</a:t>
                      </a:r>
                      <a:r>
                        <a:rPr lang="zh-TW" altLang="en-US" sz="1000" b="0" i="0" u="none" strike="noStrike">
                          <a:solidFill>
                            <a:srgbClr val="000000"/>
                          </a:solidFill>
                          <a:effectLst/>
                          <a:latin typeface="游ゴシック" panose="020B0400000000000000" pitchFamily="50" charset="-128"/>
                          <a:ea typeface="游ゴシック" panose="020B0400000000000000" pitchFamily="50" charset="-128"/>
                        </a:rPr>
                        <a:t>時間以下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37.5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0164139"/>
                  </a:ext>
                </a:extLst>
              </a:tr>
              <a:tr h="227820">
                <a:tc vMerge="1">
                  <a:txBody>
                    <a:bodyPr/>
                    <a:lstStyle/>
                    <a:p>
                      <a:endParaRPr kumimoji="1" lang="ja-JP" altLang="en-US"/>
                    </a:p>
                  </a:txBody>
                  <a:tcPr/>
                </a:tc>
                <a:tc>
                  <a:txBody>
                    <a:bodyPr/>
                    <a:lstStyle/>
                    <a:p>
                      <a:pPr algn="l" fontAlgn="b"/>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11</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時間超</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r" fontAlgn="b"/>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r" fontAlgn="b"/>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r" fontAlgn="b"/>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8766789"/>
                  </a:ext>
                </a:extLst>
              </a:tr>
            </a:tbl>
          </a:graphicData>
        </a:graphic>
      </p:graphicFrame>
      <p:sp>
        <p:nvSpPr>
          <p:cNvPr id="27" name="フローチャート: 処理 26"/>
          <p:cNvSpPr/>
          <p:nvPr/>
        </p:nvSpPr>
        <p:spPr>
          <a:xfrm>
            <a:off x="5356896" y="4690558"/>
            <a:ext cx="748232" cy="631975"/>
          </a:xfrm>
          <a:prstGeom prst="flowChartProcess">
            <a:avLst/>
          </a:prstGeom>
          <a:noFill/>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
        <p:nvSpPr>
          <p:cNvPr id="28" name="フローチャート: 処理 27"/>
          <p:cNvSpPr/>
          <p:nvPr/>
        </p:nvSpPr>
        <p:spPr>
          <a:xfrm>
            <a:off x="6472075" y="3140554"/>
            <a:ext cx="1154885" cy="1296558"/>
          </a:xfrm>
          <a:prstGeom prst="flowChartProcess">
            <a:avLst/>
          </a:prstGeom>
          <a:noFill/>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
        <p:nvSpPr>
          <p:cNvPr id="29" name="フローチャート: 処理 28"/>
          <p:cNvSpPr/>
          <p:nvPr/>
        </p:nvSpPr>
        <p:spPr>
          <a:xfrm>
            <a:off x="6486210" y="4657198"/>
            <a:ext cx="1140750" cy="659544"/>
          </a:xfrm>
          <a:prstGeom prst="flowChartProcess">
            <a:avLst/>
          </a:prstGeom>
          <a:noFill/>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
        <p:nvSpPr>
          <p:cNvPr id="30" name="フローチャート: 処理 29"/>
          <p:cNvSpPr/>
          <p:nvPr/>
        </p:nvSpPr>
        <p:spPr>
          <a:xfrm>
            <a:off x="5365126" y="5351447"/>
            <a:ext cx="748232" cy="850354"/>
          </a:xfrm>
          <a:prstGeom prst="flowChartProcess">
            <a:avLst/>
          </a:prstGeom>
          <a:noFill/>
          <a:ln w="38100">
            <a:solidFill>
              <a:srgbClr val="FFFF00"/>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
        <p:nvSpPr>
          <p:cNvPr id="32" name="フローチャート: 処理 31"/>
          <p:cNvSpPr/>
          <p:nvPr/>
        </p:nvSpPr>
        <p:spPr>
          <a:xfrm>
            <a:off x="7233320" y="3149449"/>
            <a:ext cx="1102595" cy="1287663"/>
          </a:xfrm>
          <a:prstGeom prst="flowChartProcess">
            <a:avLst/>
          </a:prstGeom>
          <a:noFill/>
          <a:ln w="38100">
            <a:solidFill>
              <a:srgbClr val="FFFF00"/>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
        <p:nvSpPr>
          <p:cNvPr id="33" name="フローチャート: 処理 32"/>
          <p:cNvSpPr/>
          <p:nvPr/>
        </p:nvSpPr>
        <p:spPr>
          <a:xfrm>
            <a:off x="7233320" y="5351446"/>
            <a:ext cx="1122762" cy="858853"/>
          </a:xfrm>
          <a:prstGeom prst="flowChartProcess">
            <a:avLst/>
          </a:prstGeom>
          <a:noFill/>
          <a:ln w="38100">
            <a:solidFill>
              <a:srgbClr val="FFFF00"/>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
        <p:nvSpPr>
          <p:cNvPr id="34" name="フローチャート: 処理 33"/>
          <p:cNvSpPr/>
          <p:nvPr/>
        </p:nvSpPr>
        <p:spPr>
          <a:xfrm>
            <a:off x="8717280" y="3137477"/>
            <a:ext cx="772223" cy="1299635"/>
          </a:xfrm>
          <a:prstGeom prst="flowChartProcess">
            <a:avLst/>
          </a:prstGeom>
          <a:noFill/>
          <a:ln w="38100">
            <a:solidFill>
              <a:srgbClr val="00B050"/>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
        <p:nvSpPr>
          <p:cNvPr id="35" name="フローチャート: 処理 34"/>
          <p:cNvSpPr/>
          <p:nvPr/>
        </p:nvSpPr>
        <p:spPr>
          <a:xfrm>
            <a:off x="8732520" y="6232369"/>
            <a:ext cx="756983" cy="237270"/>
          </a:xfrm>
          <a:prstGeom prst="flowChartProcess">
            <a:avLst/>
          </a:prstGeom>
          <a:noFill/>
          <a:ln w="38100">
            <a:solidFill>
              <a:srgbClr val="00B050"/>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
        <p:nvSpPr>
          <p:cNvPr id="36" name="フローチャート: 処理 35"/>
          <p:cNvSpPr/>
          <p:nvPr/>
        </p:nvSpPr>
        <p:spPr>
          <a:xfrm>
            <a:off x="5363869" y="6229343"/>
            <a:ext cx="741259" cy="223993"/>
          </a:xfrm>
          <a:prstGeom prst="flowChartProcess">
            <a:avLst/>
          </a:prstGeom>
          <a:noFill/>
          <a:ln w="38100">
            <a:solidFill>
              <a:srgbClr val="00B050"/>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19" name="グラフ 18">
            <a:extLst>
              <a:ext uri="{FF2B5EF4-FFF2-40B4-BE49-F238E27FC236}">
                <a16:creationId xmlns:a16="http://schemas.microsoft.com/office/drawing/2014/main" id="{5CB18006-0946-4B32-B0AB-EA84AC0B5496}"/>
              </a:ext>
            </a:extLst>
          </p:cNvPr>
          <p:cNvGraphicFramePr>
            <a:graphicFrameLocks/>
          </p:cNvGraphicFramePr>
          <p:nvPr>
            <p:extLst/>
          </p:nvPr>
        </p:nvGraphicFramePr>
        <p:xfrm>
          <a:off x="99538" y="3166593"/>
          <a:ext cx="4574313" cy="2278631"/>
        </p:xfrm>
        <a:graphic>
          <a:graphicData uri="http://schemas.openxmlformats.org/drawingml/2006/chart">
            <c:chart xmlns:c="http://schemas.openxmlformats.org/drawingml/2006/chart" xmlns:r="http://schemas.openxmlformats.org/officeDocument/2006/relationships" r:id="rId2"/>
          </a:graphicData>
        </a:graphic>
      </p:graphicFrame>
      <p:sp>
        <p:nvSpPr>
          <p:cNvPr id="20" name="角丸四角形 19"/>
          <p:cNvSpPr/>
          <p:nvPr/>
        </p:nvSpPr>
        <p:spPr>
          <a:xfrm>
            <a:off x="1064568" y="3897756"/>
            <a:ext cx="1430220" cy="611364"/>
          </a:xfrm>
          <a:prstGeom prst="round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1" name="テキスト プレースホルダー 2"/>
          <p:cNvSpPr>
            <a:spLocks noGrp="1"/>
          </p:cNvSpPr>
          <p:nvPr>
            <p:ph type="body" sz="quarter" idx="13"/>
          </p:nvPr>
        </p:nvSpPr>
        <p:spPr>
          <a:xfrm>
            <a:off x="-12700" y="827999"/>
            <a:ext cx="9907200" cy="1385346"/>
          </a:xfrm>
        </p:spPr>
        <p:txBody>
          <a:bodyPr anchor="ctr"/>
          <a:lstStyle/>
          <a:p>
            <a:pPr lvl="0">
              <a:lnSpc>
                <a:spcPct val="130000"/>
              </a:lnSpc>
              <a:spcBef>
                <a:spcPts val="0"/>
              </a:spcBef>
            </a:pPr>
            <a:r>
              <a:rPr lang="ja-JP" altLang="en-US" sz="1200" dirty="0">
                <a:latin typeface="ＭＳ ゴシック" panose="020B0609070205080204" pitchFamily="49" charset="-128"/>
                <a:ea typeface="ＭＳ ゴシック" panose="020B0609070205080204" pitchFamily="49" charset="-128"/>
              </a:rPr>
              <a:t>▷</a:t>
            </a:r>
            <a:r>
              <a:rPr lang="ja-JP" altLang="en-US" sz="1200" dirty="0">
                <a:solidFill>
                  <a:prstClr val="black"/>
                </a:solidFill>
                <a:latin typeface="ＭＳ ゴシック" panose="020B0609070205080204" pitchFamily="49" charset="-128"/>
                <a:ea typeface="ＭＳ ゴシック" panose="020B0609070205080204" pitchFamily="49" charset="-128"/>
              </a:rPr>
              <a:t>　</a:t>
            </a:r>
            <a:r>
              <a:rPr lang="ja-JP" altLang="en-US" sz="1200" dirty="0" smtClean="0">
                <a:solidFill>
                  <a:srgbClr val="FF0000"/>
                </a:solidFill>
                <a:latin typeface="ＭＳ ゴシック" panose="020B0609070205080204" pitchFamily="49" charset="-128"/>
                <a:ea typeface="ＭＳ ゴシック" panose="020B0609070205080204" pitchFamily="49" charset="-128"/>
              </a:rPr>
              <a:t>１日の休息期間</a:t>
            </a:r>
            <a:r>
              <a:rPr lang="ja-JP" altLang="en-US" sz="1200" dirty="0" smtClean="0">
                <a:solidFill>
                  <a:prstClr val="black"/>
                </a:solidFill>
                <a:latin typeface="ＭＳ ゴシック" panose="020B0609070205080204" pitchFamily="49" charset="-128"/>
                <a:ea typeface="ＭＳ ゴシック" panose="020B0609070205080204" pitchFamily="49" charset="-128"/>
              </a:rPr>
              <a:t>について</a:t>
            </a:r>
            <a:r>
              <a:rPr lang="ja-JP" altLang="en-US" sz="1200" dirty="0">
                <a:solidFill>
                  <a:prstClr val="black"/>
                </a:solidFill>
                <a:latin typeface="ＭＳ ゴシック" panose="020B0609070205080204" pitchFamily="49" charset="-128"/>
                <a:ea typeface="ＭＳ ゴシック" panose="020B0609070205080204" pitchFamily="49" charset="-128"/>
              </a:rPr>
              <a:t>、</a:t>
            </a:r>
            <a:r>
              <a:rPr lang="ja-JP" altLang="en-US" sz="1200" dirty="0" smtClean="0">
                <a:solidFill>
                  <a:srgbClr val="FF0000"/>
                </a:solidFill>
                <a:latin typeface="ＭＳ ゴシック" panose="020B0609070205080204" pitchFamily="49" charset="-128"/>
                <a:ea typeface="ＭＳ ゴシック" panose="020B0609070205080204" pitchFamily="49" charset="-128"/>
              </a:rPr>
              <a:t>「８時間以下」</a:t>
            </a:r>
            <a:r>
              <a:rPr lang="ja-JP" altLang="en-US" sz="1200" dirty="0">
                <a:solidFill>
                  <a:prstClr val="black"/>
                </a:solidFill>
                <a:latin typeface="ＭＳ ゴシック" panose="020B0609070205080204" pitchFamily="49" charset="-128"/>
                <a:ea typeface="ＭＳ ゴシック" panose="020B0609070205080204" pitchFamily="49" charset="-128"/>
              </a:rPr>
              <a:t>と回答</a:t>
            </a:r>
            <a:r>
              <a:rPr lang="ja-JP" altLang="en-US" sz="1200" dirty="0" smtClean="0">
                <a:solidFill>
                  <a:prstClr val="black"/>
                </a:solidFill>
                <a:latin typeface="ＭＳ ゴシック" panose="020B0609070205080204" pitchFamily="49" charset="-128"/>
                <a:ea typeface="ＭＳ ゴシック" panose="020B0609070205080204" pitchFamily="49" charset="-128"/>
              </a:rPr>
              <a:t>した自動車運転者の</a:t>
            </a:r>
            <a:r>
              <a:rPr lang="ja-JP" altLang="en-US" sz="1200" dirty="0">
                <a:solidFill>
                  <a:prstClr val="black"/>
                </a:solidFill>
                <a:latin typeface="ＭＳ ゴシック" panose="020B0609070205080204" pitchFamily="49" charset="-128"/>
                <a:ea typeface="ＭＳ ゴシック" panose="020B0609070205080204" pitchFamily="49" charset="-128"/>
              </a:rPr>
              <a:t>割合</a:t>
            </a:r>
            <a:r>
              <a:rPr lang="ja-JP" altLang="en-US" sz="1200" dirty="0" smtClean="0">
                <a:solidFill>
                  <a:prstClr val="black"/>
                </a:solidFill>
                <a:latin typeface="ＭＳ ゴシック" panose="020B0609070205080204" pitchFamily="49" charset="-128"/>
                <a:ea typeface="ＭＳ ゴシック" panose="020B0609070205080204" pitchFamily="49" charset="-128"/>
              </a:rPr>
              <a:t>は</a:t>
            </a:r>
            <a:r>
              <a:rPr lang="ja-JP" altLang="en-US" sz="1200" dirty="0" smtClean="0">
                <a:solidFill>
                  <a:srgbClr val="FF0000"/>
                </a:solidFill>
                <a:latin typeface="ＭＳ ゴシック" panose="020B0609070205080204" pitchFamily="49" charset="-128"/>
                <a:ea typeface="ＭＳ ゴシック" panose="020B0609070205080204" pitchFamily="49" charset="-128"/>
              </a:rPr>
              <a:t>４３</a:t>
            </a:r>
            <a:r>
              <a:rPr lang="en-US" altLang="ja-JP" sz="1200" dirty="0" smtClean="0">
                <a:solidFill>
                  <a:srgbClr val="FF0000"/>
                </a:solidFill>
                <a:latin typeface="ＭＳ ゴシック" panose="020B0609070205080204" pitchFamily="49" charset="-128"/>
                <a:ea typeface="ＭＳ ゴシック" panose="020B0609070205080204" pitchFamily="49" charset="-128"/>
              </a:rPr>
              <a:t>.</a:t>
            </a:r>
            <a:r>
              <a:rPr lang="ja-JP" altLang="en-US" sz="1200" dirty="0" smtClean="0">
                <a:solidFill>
                  <a:srgbClr val="FF0000"/>
                </a:solidFill>
                <a:latin typeface="ＭＳ ゴシック" panose="020B0609070205080204" pitchFamily="49" charset="-128"/>
                <a:ea typeface="ＭＳ ゴシック" panose="020B0609070205080204" pitchFamily="49" charset="-128"/>
              </a:rPr>
              <a:t>６％</a:t>
            </a:r>
            <a:r>
              <a:rPr lang="ja-JP" altLang="en-US" sz="1200" dirty="0" smtClean="0">
                <a:solidFill>
                  <a:prstClr val="black"/>
                </a:solidFill>
                <a:latin typeface="ＭＳ ゴシック" panose="020B0609070205080204" pitchFamily="49" charset="-128"/>
                <a:ea typeface="ＭＳ ゴシック" panose="020B0609070205080204" pitchFamily="49" charset="-128"/>
              </a:rPr>
              <a:t>であった。</a:t>
            </a: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a:p>
            <a:pPr lvl="0">
              <a:lnSpc>
                <a:spcPct val="130000"/>
              </a:lnSpc>
              <a:spcBef>
                <a:spcPts val="0"/>
              </a:spcBef>
            </a:pPr>
            <a:r>
              <a:rPr lang="ja-JP" altLang="en-US" sz="1200" dirty="0" smtClean="0">
                <a:latin typeface="ＭＳ ゴシック" panose="020B0609070205080204" pitchFamily="49" charset="-128"/>
                <a:ea typeface="ＭＳ ゴシック" panose="020B0609070205080204" pitchFamily="49" charset="-128"/>
              </a:rPr>
              <a:t>▷</a:t>
            </a:r>
            <a:r>
              <a:rPr lang="ja-JP" altLang="en-US" sz="1200" dirty="0">
                <a:solidFill>
                  <a:prstClr val="black"/>
                </a:solidFill>
                <a:latin typeface="ＭＳ ゴシック" panose="020B0609070205080204" pitchFamily="49" charset="-128"/>
                <a:ea typeface="ＭＳ ゴシック" panose="020B0609070205080204" pitchFamily="49" charset="-128"/>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rPr>
              <a:t>休息期間と睡眠時間の関係性として、「休息期間９時間以下」は６時間以下の睡眠、「休息期間９時間超～１１時間以下」</a:t>
            </a: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a:p>
            <a:pPr lvl="0">
              <a:lnSpc>
                <a:spcPct val="130000"/>
              </a:lnSpc>
              <a:spcBef>
                <a:spcPts val="0"/>
              </a:spcBef>
            </a:pPr>
            <a:r>
              <a:rPr lang="en-US" altLang="ja-JP" sz="1200" dirty="0">
                <a:solidFill>
                  <a:prstClr val="black"/>
                </a:solidFill>
                <a:latin typeface="ＭＳ ゴシック" panose="020B0609070205080204" pitchFamily="49" charset="-128"/>
                <a:ea typeface="ＭＳ ゴシック" panose="020B0609070205080204" pitchFamily="49" charset="-128"/>
              </a:rPr>
              <a:t> </a:t>
            </a:r>
            <a:r>
              <a:rPr lang="en-US" altLang="ja-JP" sz="1200" dirty="0" smtClean="0">
                <a:solidFill>
                  <a:prstClr val="black"/>
                </a:solidFill>
                <a:latin typeface="ＭＳ ゴシック" panose="020B0609070205080204" pitchFamily="49" charset="-128"/>
                <a:ea typeface="ＭＳ ゴシック" panose="020B0609070205080204" pitchFamily="49" charset="-128"/>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rPr>
              <a:t>は５時間３０分超～７時間以下の睡眠、「休息期間１１時間超」</a:t>
            </a:r>
            <a:r>
              <a:rPr lang="ja-JP" altLang="en-US" sz="1200" dirty="0" err="1" smtClean="0">
                <a:solidFill>
                  <a:prstClr val="black"/>
                </a:solidFill>
                <a:latin typeface="ＭＳ ゴシック" panose="020B0609070205080204" pitchFamily="49" charset="-128"/>
                <a:ea typeface="ＭＳ ゴシック" panose="020B0609070205080204" pitchFamily="49" charset="-128"/>
              </a:rPr>
              <a:t>は</a:t>
            </a:r>
            <a:r>
              <a:rPr lang="ja-JP" altLang="en-US" sz="1200" dirty="0" smtClean="0">
                <a:solidFill>
                  <a:prstClr val="black"/>
                </a:solidFill>
                <a:latin typeface="ＭＳ ゴシック" panose="020B0609070205080204" pitchFamily="49" charset="-128"/>
                <a:ea typeface="ＭＳ ゴシック" panose="020B0609070205080204" pitchFamily="49" charset="-128"/>
              </a:rPr>
              <a:t>７時間３０分超～８時間超の睡眠の割合が高かった。</a:t>
            </a: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p:txBody>
      </p:sp>
      <p:sp>
        <p:nvSpPr>
          <p:cNvPr id="22" name="テキスト ボックス 21"/>
          <p:cNvSpPr txBox="1"/>
          <p:nvPr/>
        </p:nvSpPr>
        <p:spPr>
          <a:xfrm>
            <a:off x="5008515" y="1944545"/>
            <a:ext cx="9582925" cy="215444"/>
          </a:xfrm>
          <a:prstGeom prst="rect">
            <a:avLst/>
          </a:prstGeom>
          <a:noFill/>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rgbClr val="000000">
                    <a:lumMod val="50000"/>
                    <a:lumOff val="50000"/>
                  </a:srgbClr>
                </a:solidFill>
                <a:effectLst/>
                <a:uLnTx/>
                <a:uFillTx/>
                <a:latin typeface="ＭＳ ゴシック" panose="020B0609070205080204" pitchFamily="49" charset="-128"/>
                <a:ea typeface="ＭＳ ゴシック" panose="020B0609070205080204" pitchFamily="49" charset="-128"/>
                <a:cs typeface="+mn-cs"/>
              </a:rPr>
              <a:t>（令和２年度「自動車運転者の労働時間等に係る実態調査事業報告書」（厚生労働省）を加工して作成</a:t>
            </a:r>
            <a:r>
              <a:rPr kumimoji="1" lang="en-US" altLang="ja-JP" sz="800" b="0" i="0" u="none" strike="noStrike" kern="1200" cap="none" spc="0" normalizeH="0" baseline="0" noProof="0" dirty="0" smtClean="0">
                <a:ln>
                  <a:noFill/>
                </a:ln>
                <a:solidFill>
                  <a:srgbClr val="000000">
                    <a:lumMod val="50000"/>
                    <a:lumOff val="50000"/>
                  </a:srgbClr>
                </a:solidFill>
                <a:effectLst/>
                <a:uLnTx/>
                <a:uFillTx/>
                <a:latin typeface="ＭＳ ゴシック" panose="020B0609070205080204" pitchFamily="49" charset="-128"/>
                <a:ea typeface="ＭＳ ゴシック" panose="020B0609070205080204" pitchFamily="49" charset="-128"/>
                <a:cs typeface="+mn-cs"/>
              </a:rPr>
              <a:t>)</a:t>
            </a:r>
          </a:p>
        </p:txBody>
      </p:sp>
    </p:spTree>
    <p:extLst>
      <p:ext uri="{BB962C8B-B14F-4D97-AF65-F5344CB8AC3E}">
        <p14:creationId xmlns:p14="http://schemas.microsoft.com/office/powerpoint/2010/main" val="4223106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0AFD4854-3BB6-394F-9F59-525F01D74181}"/>
              </a:ext>
            </a:extLst>
          </p:cNvPr>
          <p:cNvSpPr>
            <a:spLocks noGrp="1"/>
          </p:cNvSpPr>
          <p:nvPr>
            <p:ph type="body" sz="quarter" idx="13"/>
          </p:nvPr>
        </p:nvSpPr>
        <p:spPr>
          <a:xfrm>
            <a:off x="11521" y="710527"/>
            <a:ext cx="9918032" cy="1971273"/>
          </a:xfrm>
          <a:solidFill>
            <a:srgbClr val="EEECE1"/>
          </a:solidFill>
        </p:spPr>
        <p:txBody>
          <a:bodyPr anchor="ctr"/>
          <a:lstStyle/>
          <a:p>
            <a:pPr>
              <a:lnSpc>
                <a:spcPct val="130000"/>
              </a:lnSpc>
              <a:spcBef>
                <a:spcPts val="0"/>
              </a:spcBef>
            </a:pPr>
            <a:r>
              <a:rPr lang="ja-JP" altLang="en-US" sz="1200" spc="60" dirty="0" smtClean="0">
                <a:latin typeface="ＭＳ ゴシック" panose="020B0609070205080204" pitchFamily="49" charset="-128"/>
                <a:ea typeface="ＭＳ ゴシック" panose="020B0609070205080204" pitchFamily="49" charset="-128"/>
              </a:rPr>
              <a:t>▷　時間外労働の上限規制</a:t>
            </a:r>
            <a:r>
              <a:rPr lang="ja-JP" altLang="en-US" sz="1200" spc="60" dirty="0">
                <a:latin typeface="ＭＳ ゴシック" panose="020B0609070205080204" pitchFamily="49" charset="-128"/>
                <a:ea typeface="ＭＳ ゴシック" panose="020B0609070205080204" pitchFamily="49" charset="-128"/>
              </a:rPr>
              <a:t>は、</a:t>
            </a:r>
            <a:r>
              <a:rPr lang="ja-JP" altLang="en-US" sz="1200" spc="60" dirty="0">
                <a:solidFill>
                  <a:srgbClr val="FF0000"/>
                </a:solidFill>
                <a:latin typeface="ＭＳ ゴシック" panose="020B0609070205080204" pitchFamily="49" charset="-128"/>
                <a:ea typeface="ＭＳ ゴシック" panose="020B0609070205080204" pitchFamily="49" charset="-128"/>
              </a:rPr>
              <a:t>月</a:t>
            </a:r>
            <a:r>
              <a:rPr lang="en-US" altLang="ja-JP" sz="1200" spc="60" dirty="0">
                <a:solidFill>
                  <a:srgbClr val="FF0000"/>
                </a:solidFill>
                <a:latin typeface="ＭＳ ゴシック" panose="020B0609070205080204" pitchFamily="49" charset="-128"/>
                <a:ea typeface="ＭＳ ゴシック" panose="020B0609070205080204" pitchFamily="49" charset="-128"/>
              </a:rPr>
              <a:t>45</a:t>
            </a:r>
            <a:r>
              <a:rPr lang="ja-JP" altLang="en-US" sz="1200" spc="60" dirty="0">
                <a:solidFill>
                  <a:srgbClr val="FF0000"/>
                </a:solidFill>
                <a:latin typeface="ＭＳ ゴシック" panose="020B0609070205080204" pitchFamily="49" charset="-128"/>
                <a:ea typeface="ＭＳ ゴシック" panose="020B0609070205080204" pitchFamily="49" charset="-128"/>
              </a:rPr>
              <a:t>時間</a:t>
            </a:r>
            <a:r>
              <a:rPr lang="ja-JP" altLang="en-US" sz="1200" spc="60" dirty="0">
                <a:latin typeface="ＭＳ ゴシック" panose="020B0609070205080204" pitchFamily="49" charset="-128"/>
                <a:ea typeface="ＭＳ ゴシック" panose="020B0609070205080204" pitchFamily="49" charset="-128"/>
              </a:rPr>
              <a:t>、</a:t>
            </a:r>
            <a:r>
              <a:rPr lang="ja-JP" altLang="en-US" sz="1200" spc="60" dirty="0">
                <a:solidFill>
                  <a:srgbClr val="FF0000"/>
                </a:solidFill>
                <a:latin typeface="ＭＳ ゴシック" panose="020B0609070205080204" pitchFamily="49" charset="-128"/>
                <a:ea typeface="ＭＳ ゴシック" panose="020B0609070205080204" pitchFamily="49" charset="-128"/>
              </a:rPr>
              <a:t>年</a:t>
            </a:r>
            <a:r>
              <a:rPr lang="en-US" altLang="ja-JP" sz="1200" spc="60" dirty="0">
                <a:solidFill>
                  <a:srgbClr val="FF0000"/>
                </a:solidFill>
                <a:latin typeface="ＭＳ ゴシック" panose="020B0609070205080204" pitchFamily="49" charset="-128"/>
                <a:ea typeface="ＭＳ ゴシック" panose="020B0609070205080204" pitchFamily="49" charset="-128"/>
              </a:rPr>
              <a:t>360</a:t>
            </a:r>
            <a:r>
              <a:rPr lang="ja-JP" altLang="en-US" sz="1200" spc="60" dirty="0">
                <a:solidFill>
                  <a:srgbClr val="FF0000"/>
                </a:solidFill>
                <a:latin typeface="ＭＳ ゴシック" panose="020B0609070205080204" pitchFamily="49" charset="-128"/>
                <a:ea typeface="ＭＳ ゴシック" panose="020B0609070205080204" pitchFamily="49" charset="-128"/>
              </a:rPr>
              <a:t>時間</a:t>
            </a:r>
            <a:r>
              <a:rPr lang="ja-JP" altLang="en-US" sz="1200" spc="60" dirty="0">
                <a:latin typeface="ＭＳ ゴシック" panose="020B0609070205080204" pitchFamily="49" charset="-128"/>
                <a:ea typeface="ＭＳ ゴシック" panose="020B0609070205080204" pitchFamily="49" charset="-128"/>
              </a:rPr>
              <a:t>を原則とし、臨時的な特別な事情がある場合でも</a:t>
            </a:r>
            <a:r>
              <a:rPr lang="ja-JP" altLang="en-US" sz="1200" spc="60" dirty="0">
                <a:solidFill>
                  <a:srgbClr val="FF0000"/>
                </a:solidFill>
                <a:latin typeface="ＭＳ ゴシック" panose="020B0609070205080204" pitchFamily="49" charset="-128"/>
                <a:ea typeface="ＭＳ ゴシック" panose="020B0609070205080204" pitchFamily="49" charset="-128"/>
              </a:rPr>
              <a:t>年</a:t>
            </a:r>
            <a:r>
              <a:rPr lang="en-US" altLang="ja-JP" sz="1200" spc="60" dirty="0">
                <a:solidFill>
                  <a:srgbClr val="FF0000"/>
                </a:solidFill>
                <a:latin typeface="ＭＳ ゴシック" panose="020B0609070205080204" pitchFamily="49" charset="-128"/>
                <a:ea typeface="ＭＳ ゴシック" panose="020B0609070205080204" pitchFamily="49" charset="-128"/>
              </a:rPr>
              <a:t>720</a:t>
            </a:r>
            <a:r>
              <a:rPr lang="ja-JP" altLang="en-US" sz="1200" spc="60" dirty="0" smtClean="0">
                <a:solidFill>
                  <a:srgbClr val="FF0000"/>
                </a:solidFill>
                <a:latin typeface="ＭＳ ゴシック" panose="020B0609070205080204" pitchFamily="49" charset="-128"/>
                <a:ea typeface="ＭＳ ゴシック" panose="020B0609070205080204" pitchFamily="49" charset="-128"/>
              </a:rPr>
              <a:t>時間</a:t>
            </a:r>
            <a:r>
              <a:rPr lang="ja-JP" altLang="en-US" sz="1200" spc="60" dirty="0">
                <a:latin typeface="ＭＳ ゴシック" panose="020B0609070205080204" pitchFamily="49" charset="-128"/>
                <a:ea typeface="ＭＳ ゴシック" panose="020B0609070205080204" pitchFamily="49" charset="-128"/>
              </a:rPr>
              <a:t>、</a:t>
            </a:r>
            <a:r>
              <a:rPr lang="ja-JP" altLang="en-US" sz="1200" spc="60" dirty="0">
                <a:solidFill>
                  <a:srgbClr val="FF0000"/>
                </a:solidFill>
                <a:latin typeface="ＭＳ ゴシック" panose="020B0609070205080204" pitchFamily="49" charset="-128"/>
                <a:ea typeface="ＭＳ ゴシック" panose="020B0609070205080204" pitchFamily="49" charset="-128"/>
              </a:rPr>
              <a:t>単</a:t>
            </a:r>
            <a:r>
              <a:rPr lang="ja-JP" altLang="en-US" sz="1200" spc="60" dirty="0" smtClean="0">
                <a:solidFill>
                  <a:srgbClr val="FF0000"/>
                </a:solidFill>
                <a:latin typeface="ＭＳ ゴシック" panose="020B0609070205080204" pitchFamily="49" charset="-128"/>
                <a:ea typeface="ＭＳ ゴシック" panose="020B0609070205080204" pitchFamily="49" charset="-128"/>
              </a:rPr>
              <a:t>月</a:t>
            </a:r>
            <a:r>
              <a:rPr lang="en-US" altLang="ja-JP" sz="1200" spc="60" dirty="0" smtClean="0">
                <a:solidFill>
                  <a:srgbClr val="FF0000"/>
                </a:solidFill>
                <a:latin typeface="ＭＳ ゴシック" panose="020B0609070205080204" pitchFamily="49" charset="-128"/>
                <a:ea typeface="ＭＳ ゴシック" panose="020B0609070205080204" pitchFamily="49" charset="-128"/>
              </a:rPr>
              <a:t>100</a:t>
            </a:r>
            <a:r>
              <a:rPr lang="ja-JP" altLang="en-US" sz="1200" spc="60" dirty="0" smtClean="0">
                <a:solidFill>
                  <a:srgbClr val="FF0000"/>
                </a:solidFill>
                <a:latin typeface="ＭＳ ゴシック" panose="020B0609070205080204" pitchFamily="49" charset="-128"/>
                <a:ea typeface="ＭＳ ゴシック" panose="020B0609070205080204" pitchFamily="49" charset="-128"/>
              </a:rPr>
              <a:t>時間未</a:t>
            </a:r>
            <a:endParaRPr lang="en-US" altLang="ja-JP" sz="1200" spc="60" dirty="0" smtClean="0">
              <a:solidFill>
                <a:srgbClr val="FF0000"/>
              </a:solidFill>
              <a:latin typeface="ＭＳ ゴシック" panose="020B0609070205080204" pitchFamily="49" charset="-128"/>
              <a:ea typeface="ＭＳ ゴシック" panose="020B0609070205080204" pitchFamily="49" charset="-128"/>
            </a:endParaRPr>
          </a:p>
          <a:p>
            <a:pPr>
              <a:lnSpc>
                <a:spcPct val="130000"/>
              </a:lnSpc>
              <a:spcBef>
                <a:spcPts val="0"/>
              </a:spcBef>
            </a:pPr>
            <a:r>
              <a:rPr lang="ja-JP" altLang="en-US" sz="1200" spc="60" dirty="0" smtClean="0">
                <a:solidFill>
                  <a:srgbClr val="FF0000"/>
                </a:solidFill>
                <a:latin typeface="ＭＳ ゴシック" panose="020B0609070205080204" pitchFamily="49" charset="-128"/>
                <a:ea typeface="ＭＳ ゴシック" panose="020B0609070205080204" pitchFamily="49" charset="-128"/>
              </a:rPr>
              <a:t>　 満（</a:t>
            </a:r>
            <a:r>
              <a:rPr lang="ja-JP" altLang="en-US" sz="1200" spc="60" dirty="0">
                <a:solidFill>
                  <a:srgbClr val="FF0000"/>
                </a:solidFill>
                <a:latin typeface="ＭＳ ゴシック" panose="020B0609070205080204" pitchFamily="49" charset="-128"/>
                <a:ea typeface="ＭＳ ゴシック" panose="020B0609070205080204" pitchFamily="49" charset="-128"/>
              </a:rPr>
              <a:t>休日労働含む）</a:t>
            </a:r>
            <a:r>
              <a:rPr lang="ja-JP" altLang="en-US" sz="1200" spc="60" dirty="0">
                <a:latin typeface="ＭＳ ゴシック" panose="020B0609070205080204" pitchFamily="49" charset="-128"/>
                <a:ea typeface="ＭＳ ゴシック" panose="020B0609070205080204" pitchFamily="49" charset="-128"/>
              </a:rPr>
              <a:t>、</a:t>
            </a:r>
            <a:r>
              <a:rPr lang="ja-JP" altLang="en-US" sz="1200" spc="60" dirty="0">
                <a:solidFill>
                  <a:srgbClr val="FF0000"/>
                </a:solidFill>
                <a:latin typeface="ＭＳ ゴシック" panose="020B0609070205080204" pitchFamily="49" charset="-128"/>
                <a:ea typeface="ＭＳ ゴシック" panose="020B0609070205080204" pitchFamily="49" charset="-128"/>
              </a:rPr>
              <a:t>複数月平均</a:t>
            </a:r>
            <a:r>
              <a:rPr lang="en-US" altLang="ja-JP" sz="1200" spc="60" dirty="0">
                <a:solidFill>
                  <a:srgbClr val="FF0000"/>
                </a:solidFill>
                <a:latin typeface="ＭＳ ゴシック" panose="020B0609070205080204" pitchFamily="49" charset="-128"/>
                <a:ea typeface="ＭＳ ゴシック" panose="020B0609070205080204" pitchFamily="49" charset="-128"/>
              </a:rPr>
              <a:t>80</a:t>
            </a:r>
            <a:r>
              <a:rPr lang="ja-JP" altLang="en-US" sz="1200" spc="60" dirty="0">
                <a:solidFill>
                  <a:srgbClr val="FF0000"/>
                </a:solidFill>
                <a:latin typeface="ＭＳ ゴシック" panose="020B0609070205080204" pitchFamily="49" charset="-128"/>
                <a:ea typeface="ＭＳ ゴシック" panose="020B0609070205080204" pitchFamily="49" charset="-128"/>
              </a:rPr>
              <a:t>時間（休日労働含む）</a:t>
            </a:r>
            <a:r>
              <a:rPr lang="ja-JP" altLang="en-US" sz="1200" spc="60" dirty="0">
                <a:latin typeface="ＭＳ ゴシック" panose="020B0609070205080204" pitchFamily="49" charset="-128"/>
                <a:ea typeface="ＭＳ ゴシック" panose="020B0609070205080204" pitchFamily="49" charset="-128"/>
              </a:rPr>
              <a:t>を</a:t>
            </a:r>
            <a:r>
              <a:rPr lang="ja-JP" altLang="en-US" sz="1200" spc="60" dirty="0" smtClean="0">
                <a:latin typeface="ＭＳ ゴシック" panose="020B0609070205080204" pitchFamily="49" charset="-128"/>
                <a:ea typeface="ＭＳ ゴシック" panose="020B0609070205080204" pitchFamily="49" charset="-128"/>
              </a:rPr>
              <a:t>限度</a:t>
            </a:r>
            <a:endParaRPr lang="en-US" altLang="ja-JP" sz="1200" spc="60" dirty="0" smtClean="0">
              <a:latin typeface="ＭＳ ゴシック" panose="020B0609070205080204" pitchFamily="49" charset="-128"/>
              <a:ea typeface="ＭＳ ゴシック" panose="020B0609070205080204" pitchFamily="49" charset="-128"/>
            </a:endParaRPr>
          </a:p>
          <a:p>
            <a:pPr>
              <a:lnSpc>
                <a:spcPct val="130000"/>
              </a:lnSpc>
              <a:spcBef>
                <a:spcPts val="0"/>
              </a:spcBef>
            </a:pPr>
            <a:r>
              <a:rPr lang="ja-JP" altLang="en-US" sz="1200" spc="60" dirty="0" smtClean="0">
                <a:latin typeface="ＭＳ ゴシック" panose="020B0609070205080204" pitchFamily="49" charset="-128"/>
                <a:ea typeface="ＭＳ ゴシック" panose="020B0609070205080204" pitchFamily="49" charset="-128"/>
              </a:rPr>
              <a:t>▷　</a:t>
            </a:r>
            <a:r>
              <a:rPr lang="ja-JP" altLang="en-US" sz="1200" spc="60" dirty="0">
                <a:latin typeface="ＭＳ ゴシック" panose="020B0609070205080204" pitchFamily="49" charset="-128"/>
                <a:ea typeface="ＭＳ ゴシック" panose="020B0609070205080204" pitchFamily="49" charset="-128"/>
              </a:rPr>
              <a:t>自動車運転の業務、建設事業、医師等は適用猶予・除外業務（事業）とされ、改正法施行後５年間（令和</a:t>
            </a:r>
            <a:r>
              <a:rPr lang="ja-JP" altLang="en-US" sz="1200" spc="60" dirty="0" smtClean="0">
                <a:latin typeface="ＭＳ ゴシック" panose="020B0609070205080204" pitchFamily="49" charset="-128"/>
                <a:ea typeface="ＭＳ ゴシック" panose="020B0609070205080204" pitchFamily="49" charset="-128"/>
              </a:rPr>
              <a:t>６年</a:t>
            </a:r>
            <a:r>
              <a:rPr lang="ja-JP" altLang="en-US" sz="1200" spc="60" dirty="0">
                <a:latin typeface="ＭＳ ゴシック" panose="020B0609070205080204" pitchFamily="49" charset="-128"/>
                <a:ea typeface="ＭＳ ゴシック" panose="020B0609070205080204" pitchFamily="49" charset="-128"/>
              </a:rPr>
              <a:t>３月まで）</a:t>
            </a:r>
            <a:r>
              <a:rPr lang="ja-JP" altLang="en-US" sz="1200" spc="60" dirty="0" smtClean="0">
                <a:latin typeface="ＭＳ ゴシック" panose="020B0609070205080204" pitchFamily="49" charset="-128"/>
                <a:ea typeface="ＭＳ ゴシック" panose="020B0609070205080204" pitchFamily="49" charset="-128"/>
              </a:rPr>
              <a:t>は</a:t>
            </a:r>
            <a:endParaRPr lang="en-US" altLang="ja-JP" sz="1200" spc="60" dirty="0" smtClean="0">
              <a:latin typeface="ＭＳ ゴシック" panose="020B0609070205080204" pitchFamily="49" charset="-128"/>
              <a:ea typeface="ＭＳ ゴシック" panose="020B0609070205080204" pitchFamily="49" charset="-128"/>
            </a:endParaRPr>
          </a:p>
          <a:p>
            <a:pPr>
              <a:lnSpc>
                <a:spcPct val="130000"/>
              </a:lnSpc>
              <a:spcBef>
                <a:spcPts val="0"/>
              </a:spcBef>
            </a:pPr>
            <a:r>
              <a:rPr lang="en-US" altLang="ja-JP" sz="1200" spc="60" dirty="0">
                <a:latin typeface="ＭＳ ゴシック" panose="020B0609070205080204" pitchFamily="49" charset="-128"/>
                <a:ea typeface="ＭＳ ゴシック" panose="020B0609070205080204" pitchFamily="49" charset="-128"/>
              </a:rPr>
              <a:t> </a:t>
            </a:r>
            <a:r>
              <a:rPr lang="en-US" altLang="ja-JP" sz="1200" spc="60" dirty="0" smtClean="0">
                <a:latin typeface="ＭＳ ゴシック" panose="020B0609070205080204" pitchFamily="49" charset="-128"/>
                <a:ea typeface="ＭＳ ゴシック" panose="020B0609070205080204" pitchFamily="49" charset="-128"/>
              </a:rPr>
              <a:t>  </a:t>
            </a:r>
            <a:r>
              <a:rPr lang="ja-JP" altLang="en-US" sz="1200" spc="60" dirty="0" smtClean="0">
                <a:latin typeface="ＭＳ ゴシック" panose="020B0609070205080204" pitchFamily="49" charset="-128"/>
                <a:ea typeface="ＭＳ ゴシック" panose="020B0609070205080204" pitchFamily="49" charset="-128"/>
              </a:rPr>
              <a:t>上記</a:t>
            </a:r>
            <a:r>
              <a:rPr lang="ja-JP" altLang="en-US" sz="1200" spc="60" dirty="0">
                <a:latin typeface="ＭＳ ゴシック" panose="020B0609070205080204" pitchFamily="49" charset="-128"/>
                <a:ea typeface="ＭＳ ゴシック" panose="020B0609070205080204" pitchFamily="49" charset="-128"/>
              </a:rPr>
              <a:t>一般則の適用はない。</a:t>
            </a:r>
          </a:p>
          <a:p>
            <a:pPr>
              <a:lnSpc>
                <a:spcPct val="130000"/>
              </a:lnSpc>
              <a:spcBef>
                <a:spcPts val="0"/>
              </a:spcBef>
            </a:pPr>
            <a:r>
              <a:rPr lang="ja-JP" altLang="en-US" sz="1200" spc="60" dirty="0" smtClean="0">
                <a:latin typeface="ＭＳ ゴシック" panose="020B0609070205080204" pitchFamily="49" charset="-128"/>
                <a:ea typeface="ＭＳ ゴシック" panose="020B0609070205080204" pitchFamily="49" charset="-128"/>
              </a:rPr>
              <a:t>▷</a:t>
            </a:r>
            <a:r>
              <a:rPr lang="ja-JP" altLang="en-US" sz="1200" spc="60" dirty="0">
                <a:latin typeface="ＭＳ ゴシック" panose="020B0609070205080204" pitchFamily="49" charset="-128"/>
                <a:ea typeface="ＭＳ ゴシック" panose="020B0609070205080204" pitchFamily="49" charset="-128"/>
              </a:rPr>
              <a:t>　</a:t>
            </a:r>
            <a:r>
              <a:rPr lang="ja-JP" altLang="en-US" sz="1200" spc="60" dirty="0" smtClean="0">
                <a:latin typeface="ＭＳ ゴシック" panose="020B0609070205080204" pitchFamily="49" charset="-128"/>
                <a:ea typeface="ＭＳ ゴシック" panose="020B0609070205080204" pitchFamily="49" charset="-128"/>
              </a:rPr>
              <a:t>自動車運転業務従事者の上限時間（臨時的な特別な事情の場合）は</a:t>
            </a:r>
            <a:r>
              <a:rPr lang="ja-JP" altLang="en-US" sz="1200" spc="60" dirty="0" smtClean="0">
                <a:solidFill>
                  <a:srgbClr val="FF0000"/>
                </a:solidFill>
                <a:latin typeface="ＭＳ ゴシック" panose="020B0609070205080204" pitchFamily="49" charset="-128"/>
                <a:ea typeface="ＭＳ ゴシック" panose="020B0609070205080204" pitchFamily="49" charset="-128"/>
              </a:rPr>
              <a:t>年</a:t>
            </a:r>
            <a:r>
              <a:rPr lang="en-US" altLang="ja-JP" sz="1200" spc="60" dirty="0" smtClean="0">
                <a:solidFill>
                  <a:srgbClr val="FF0000"/>
                </a:solidFill>
                <a:latin typeface="ＭＳ ゴシック" panose="020B0609070205080204" pitchFamily="49" charset="-128"/>
                <a:ea typeface="ＭＳ ゴシック" panose="020B0609070205080204" pitchFamily="49" charset="-128"/>
              </a:rPr>
              <a:t>960</a:t>
            </a:r>
            <a:r>
              <a:rPr lang="ja-JP" altLang="en-US" sz="1200" spc="60" dirty="0" smtClean="0">
                <a:solidFill>
                  <a:srgbClr val="FF0000"/>
                </a:solidFill>
                <a:latin typeface="ＭＳ ゴシック" panose="020B0609070205080204" pitchFamily="49" charset="-128"/>
                <a:ea typeface="ＭＳ ゴシック" panose="020B0609070205080204" pitchFamily="49" charset="-128"/>
              </a:rPr>
              <a:t>時間</a:t>
            </a:r>
            <a:r>
              <a:rPr lang="ja-JP" altLang="en-US" sz="1200" spc="60" dirty="0" smtClean="0">
                <a:latin typeface="ＭＳ ゴシック" panose="020B0609070205080204" pitchFamily="49" charset="-128"/>
                <a:ea typeface="ＭＳ ゴシック" panose="020B0609070205080204" pitchFamily="49" charset="-128"/>
              </a:rPr>
              <a:t>と</a:t>
            </a:r>
            <a:r>
              <a:rPr lang="ja-JP" altLang="en-US" sz="1200" spc="60" dirty="0">
                <a:latin typeface="ＭＳ ゴシック" panose="020B0609070205080204" pitchFamily="49" charset="-128"/>
                <a:ea typeface="ＭＳ ゴシック" panose="020B0609070205080204" pitchFamily="49" charset="-128"/>
              </a:rPr>
              <a:t>し、将来的な一般則の</a:t>
            </a:r>
            <a:r>
              <a:rPr lang="ja-JP" altLang="en-US" sz="1200" spc="60" dirty="0" smtClean="0">
                <a:latin typeface="ＭＳ ゴシック" panose="020B0609070205080204" pitchFamily="49" charset="-128"/>
                <a:ea typeface="ＭＳ ゴシック" panose="020B0609070205080204" pitchFamily="49" charset="-128"/>
              </a:rPr>
              <a:t>適用について引き続き</a:t>
            </a:r>
            <a:endParaRPr lang="en-US" altLang="ja-JP" sz="1200" spc="60" dirty="0" smtClean="0">
              <a:latin typeface="ＭＳ ゴシック" panose="020B0609070205080204" pitchFamily="49" charset="-128"/>
              <a:ea typeface="ＭＳ ゴシック" panose="020B0609070205080204" pitchFamily="49" charset="-128"/>
            </a:endParaRPr>
          </a:p>
          <a:p>
            <a:pPr>
              <a:lnSpc>
                <a:spcPct val="130000"/>
              </a:lnSpc>
              <a:spcBef>
                <a:spcPts val="0"/>
              </a:spcBef>
            </a:pPr>
            <a:r>
              <a:rPr lang="en-US" altLang="ja-JP" sz="1200" spc="60" dirty="0">
                <a:latin typeface="ＭＳ ゴシック" panose="020B0609070205080204" pitchFamily="49" charset="-128"/>
                <a:ea typeface="ＭＳ ゴシック" panose="020B0609070205080204" pitchFamily="49" charset="-128"/>
              </a:rPr>
              <a:t> </a:t>
            </a:r>
            <a:r>
              <a:rPr lang="en-US" altLang="ja-JP" sz="1200" spc="60" dirty="0" smtClean="0">
                <a:latin typeface="ＭＳ ゴシック" panose="020B0609070205080204" pitchFamily="49" charset="-128"/>
                <a:ea typeface="ＭＳ ゴシック" panose="020B0609070205080204" pitchFamily="49" charset="-128"/>
              </a:rPr>
              <a:t>  </a:t>
            </a:r>
            <a:r>
              <a:rPr lang="ja-JP" altLang="en-US" sz="1200" spc="60" dirty="0" smtClean="0">
                <a:latin typeface="ＭＳ ゴシック" panose="020B0609070205080204" pitchFamily="49" charset="-128"/>
                <a:ea typeface="ＭＳ ゴシック" panose="020B0609070205080204" pitchFamily="49" charset="-128"/>
              </a:rPr>
              <a:t>検討</a:t>
            </a:r>
            <a:r>
              <a:rPr lang="ja-JP" altLang="en-US" sz="1200" spc="60" dirty="0">
                <a:latin typeface="ＭＳ ゴシック" panose="020B0609070205080204" pitchFamily="49" charset="-128"/>
                <a:ea typeface="ＭＳ ゴシック" panose="020B0609070205080204" pitchFamily="49" charset="-128"/>
              </a:rPr>
              <a:t>する旨を附則に規定。</a:t>
            </a:r>
            <a:r>
              <a:rPr lang="ja-JP" altLang="en-US" sz="1200" dirty="0" smtClean="0">
                <a:latin typeface="ＭＳ ゴシック" panose="020B0609070205080204" pitchFamily="49" charset="-128"/>
                <a:ea typeface="ＭＳ ゴシック" panose="020B0609070205080204" pitchFamily="49" charset="-128"/>
              </a:rPr>
              <a:t>　</a:t>
            </a:r>
            <a:endParaRPr lang="en-US" altLang="ja-JP" sz="1200" dirty="0" smtClean="0">
              <a:latin typeface="ＭＳ ゴシック" panose="020B0609070205080204" pitchFamily="49" charset="-128"/>
              <a:ea typeface="ＭＳ ゴシック" panose="020B0609070205080204" pitchFamily="49" charset="-128"/>
            </a:endParaRPr>
          </a:p>
          <a:p>
            <a:pPr>
              <a:lnSpc>
                <a:spcPct val="130000"/>
              </a:lnSpc>
              <a:spcBef>
                <a:spcPts val="0"/>
              </a:spcBef>
            </a:pPr>
            <a:r>
              <a:rPr lang="ja-JP" altLang="en-US" sz="1200" spc="60" dirty="0">
                <a:latin typeface="ＭＳ ゴシック" panose="020B0609070205080204" pitchFamily="49" charset="-128"/>
                <a:ea typeface="ＭＳ ゴシック" panose="020B0609070205080204" pitchFamily="49" charset="-128"/>
              </a:rPr>
              <a:t>▷　自動車運転業務</a:t>
            </a:r>
            <a:r>
              <a:rPr lang="ja-JP" altLang="en-US" sz="1200" spc="60" dirty="0" smtClean="0">
                <a:latin typeface="ＭＳ ゴシック" panose="020B0609070205080204" pitchFamily="49" charset="-128"/>
                <a:ea typeface="ＭＳ ゴシック" panose="020B0609070205080204" pitchFamily="49" charset="-128"/>
              </a:rPr>
              <a:t>従事者への</a:t>
            </a:r>
            <a:r>
              <a:rPr lang="ja-JP" altLang="en-US" sz="1200" u="sng" spc="60" dirty="0" smtClean="0">
                <a:solidFill>
                  <a:srgbClr val="FF0000"/>
                </a:solidFill>
                <a:latin typeface="ＭＳ ゴシック" panose="020B0609070205080204" pitchFamily="49" charset="-128"/>
                <a:ea typeface="ＭＳ ゴシック" panose="020B0609070205080204" pitchFamily="49" charset="-128"/>
              </a:rPr>
              <a:t>上限規制の適用とあわせて改善基準告示についても見直す必要</a:t>
            </a:r>
            <a:r>
              <a:rPr lang="ja-JP" altLang="en-US" sz="1200" spc="60" dirty="0" smtClean="0">
                <a:latin typeface="ＭＳ ゴシック" panose="020B0609070205080204" pitchFamily="49" charset="-128"/>
                <a:ea typeface="ＭＳ ゴシック" panose="020B0609070205080204" pitchFamily="49" charset="-128"/>
              </a:rPr>
              <a:t>がある。</a:t>
            </a:r>
            <a:endParaRPr lang="ja-JP" altLang="en-US" sz="1200" dirty="0">
              <a:latin typeface="ＭＳ ゴシック" panose="020B0609070205080204" pitchFamily="49" charset="-128"/>
              <a:ea typeface="ＭＳ ゴシック" panose="020B0609070205080204" pitchFamily="49" charset="-128"/>
            </a:endParaRPr>
          </a:p>
        </p:txBody>
      </p:sp>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p:txBody>
          <a:bodyPr>
            <a:normAutofit/>
          </a:bodyPr>
          <a:lstStyle/>
          <a:p>
            <a:r>
              <a:rPr lang="ja-JP" altLang="en-US" sz="2400" b="1" dirty="0" smtClean="0">
                <a:solidFill>
                  <a:schemeClr val="bg1"/>
                </a:solidFill>
                <a:latin typeface="ＭＳ ゴシック" panose="020B0609070205080204" pitchFamily="49" charset="-128"/>
                <a:ea typeface="ＭＳ ゴシック" panose="020B0609070205080204" pitchFamily="49" charset="-128"/>
              </a:rPr>
              <a:t>時間外労働の上限規制について</a:t>
            </a:r>
            <a:endParaRPr lang="ja-JP" altLang="en-US" sz="2400" b="1" dirty="0">
              <a:solidFill>
                <a:schemeClr val="bg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4"/>
          </p:nvPr>
        </p:nvSpPr>
        <p:spPr>
          <a:xfrm>
            <a:off x="8915314" y="6579579"/>
            <a:ext cx="630513" cy="278421"/>
          </a:xfrm>
        </p:spPr>
        <p:txBody>
          <a:bodyPr/>
          <a:lstStyle/>
          <a:p>
            <a:pPr marL="0" marR="0" lvl="0" indent="0" algn="r" defTabSz="957816" rtl="0" eaLnBrk="1" fontAlgn="auto" latinLnBrk="0" hangingPunct="1">
              <a:lnSpc>
                <a:spcPct val="100000"/>
              </a:lnSpc>
              <a:spcBef>
                <a:spcPts val="0"/>
              </a:spcBef>
              <a:spcAft>
                <a:spcPts val="0"/>
              </a:spcAft>
              <a:buClrTx/>
              <a:buSzTx/>
              <a:buFontTx/>
              <a:buNone/>
              <a:tabLst/>
              <a:defRPr/>
            </a:pPr>
            <a:r>
              <a:rPr kumimoji="1"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a:t>
            </a:r>
            <a:r>
              <a:rPr kumimoji="1"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r" defTabSz="957816" rtl="0" eaLnBrk="1" fontAlgn="auto" latinLnBrk="0" hangingPunct="1">
              <a:lnSpc>
                <a:spcPct val="100000"/>
              </a:lnSpc>
              <a:spcBef>
                <a:spcPts val="0"/>
              </a:spcBef>
              <a:spcAft>
                <a:spcPts val="0"/>
              </a:spcAft>
              <a:buClrTx/>
              <a:buSzTx/>
              <a:buFontTx/>
              <a:buNone/>
              <a:tabLst/>
              <a:defRPr/>
            </a:pPr>
            <a:endParaRPr kumimoji="1"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 name="正方形/長方形 37"/>
          <p:cNvSpPr/>
          <p:nvPr/>
        </p:nvSpPr>
        <p:spPr>
          <a:xfrm>
            <a:off x="4435900" y="3429802"/>
            <a:ext cx="1334645" cy="549837"/>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ctr" anchorCtr="0"/>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法律による上限（原則）</a:t>
            </a:r>
            <a:endParaRPr kumimoji="1" lang="en-US" altLang="ja-JP"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月４５時間</a:t>
            </a:r>
            <a:endParaRPr kumimoji="1" lang="en-US" altLang="ja-JP"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年３６０時間</a:t>
            </a:r>
            <a:endParaRPr kumimoji="1" lang="en-US" altLang="ja-JP"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pic>
        <p:nvPicPr>
          <p:cNvPr id="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1067" y="3562659"/>
            <a:ext cx="2289040" cy="27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0" name="直線コネクタ 39"/>
          <p:cNvCxnSpPr/>
          <p:nvPr/>
        </p:nvCxnSpPr>
        <p:spPr>
          <a:xfrm>
            <a:off x="5641067" y="4480566"/>
            <a:ext cx="2289040" cy="15234"/>
          </a:xfrm>
          <a:prstGeom prst="line">
            <a:avLst/>
          </a:prstGeom>
          <a:ln w="15240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8208638" y="3466490"/>
            <a:ext cx="1544961" cy="1638910"/>
          </a:xfrm>
          <a:prstGeom prst="rect">
            <a:avLst/>
          </a:prstGeom>
          <a:noFill/>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・年</a:t>
            </a:r>
            <a:r>
              <a:rPr kumimoji="1" lang="en-US" altLang="ja-JP"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720</a:t>
            </a:r>
            <a:r>
              <a:rPr kumimoji="1"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時間</a:t>
            </a:r>
            <a:endParaRPr kumimoji="1" lang="en-US" altLang="ja-JP"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57816" rtl="0" eaLnBrk="1" fontAlgn="auto" latinLnBrk="0" hangingPunct="1">
              <a:lnSpc>
                <a:spcPct val="100000"/>
              </a:lnSpc>
              <a:spcBef>
                <a:spcPts val="600"/>
              </a:spcBef>
              <a:spcAft>
                <a:spcPts val="0"/>
              </a:spcAft>
              <a:buClrTx/>
              <a:buSzTx/>
              <a:buFontTx/>
              <a:buNone/>
              <a:tabLst/>
              <a:defRPr/>
            </a:pPr>
            <a:r>
              <a:rPr kumimoji="1" lang="ja-JP" altLang="en-US"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・単月</a:t>
            </a:r>
            <a:r>
              <a:rPr kumimoji="1" lang="en-US" altLang="ja-JP"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100</a:t>
            </a:r>
            <a:r>
              <a:rPr kumimoji="1" lang="ja-JP" altLang="en-US"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時間未満</a:t>
            </a:r>
            <a:r>
              <a:rPr kumimoji="1" lang="en-US" altLang="ja-JP"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
            </a:r>
            <a:br>
              <a:rPr kumimoji="1" lang="en-US" altLang="ja-JP"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br>
            <a:r>
              <a:rPr kumimoji="1" lang="ja-JP" altLang="en-US"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　（休日労働含む）</a:t>
            </a:r>
            <a:endParaRPr kumimoji="1" lang="en-US" altLang="ja-JP"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57816" rtl="0" eaLnBrk="1" fontAlgn="auto" latinLnBrk="0" hangingPunct="1">
              <a:lnSpc>
                <a:spcPct val="100000"/>
              </a:lnSpc>
              <a:spcBef>
                <a:spcPts val="600"/>
              </a:spcBef>
              <a:spcAft>
                <a:spcPts val="0"/>
              </a:spcAft>
              <a:buClrTx/>
              <a:buSzTx/>
              <a:buFontTx/>
              <a:buNone/>
              <a:tabLst/>
              <a:defRPr/>
            </a:pPr>
            <a:r>
              <a:rPr kumimoji="1" lang="ja-JP" altLang="en-US"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・複数月平均</a:t>
            </a:r>
            <a:r>
              <a:rPr kumimoji="1" lang="en-US" altLang="ja-JP"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80</a:t>
            </a:r>
            <a:r>
              <a:rPr kumimoji="1" lang="ja-JP" altLang="en-US"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時間</a:t>
            </a:r>
            <a:r>
              <a:rPr kumimoji="1" lang="en-US" altLang="ja-JP"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
            </a:r>
            <a:br>
              <a:rPr kumimoji="1" lang="en-US" altLang="ja-JP"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br>
            <a:r>
              <a:rPr kumimoji="1" lang="ja-JP" altLang="en-US"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　（休日労働含む）</a:t>
            </a:r>
            <a:endParaRPr kumimoji="1" lang="en-US" altLang="ja-JP"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57816" rtl="0" eaLnBrk="1" fontAlgn="auto" latinLnBrk="0" hangingPunct="1">
              <a:lnSpc>
                <a:spcPct val="100000"/>
              </a:lnSpc>
              <a:spcBef>
                <a:spcPts val="600"/>
              </a:spcBef>
              <a:spcAft>
                <a:spcPts val="0"/>
              </a:spcAft>
              <a:buClrTx/>
              <a:buSzTx/>
              <a:buFontTx/>
              <a:buNone/>
              <a:tabLst/>
              <a:defRPr/>
            </a:pPr>
            <a:r>
              <a:rPr kumimoji="1" lang="ja-JP" altLang="en-US"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・法律による上限（原</a:t>
            </a:r>
            <a:r>
              <a:rPr kumimoji="1" lang="en-US" altLang="ja-JP"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
            </a:r>
            <a:br>
              <a:rPr kumimoji="1" lang="en-US" altLang="ja-JP"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br>
            <a:r>
              <a:rPr kumimoji="1" lang="ja-JP" altLang="en-US"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　則）を超えられるの</a:t>
            </a:r>
            <a:r>
              <a:rPr kumimoji="1" lang="en-US" altLang="ja-JP"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
            </a:r>
            <a:br>
              <a:rPr kumimoji="1" lang="en-US" altLang="ja-JP"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br>
            <a:r>
              <a:rPr kumimoji="1" lang="ja-JP" altLang="en-US"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　は年６か月まで</a:t>
            </a:r>
            <a:endParaRPr kumimoji="1" lang="en-US" altLang="ja-JP"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cxnSp>
        <p:nvCxnSpPr>
          <p:cNvPr id="42" name="直線コネクタ 41"/>
          <p:cNvCxnSpPr/>
          <p:nvPr/>
        </p:nvCxnSpPr>
        <p:spPr>
          <a:xfrm>
            <a:off x="6772800" y="3544319"/>
            <a:ext cx="1152000" cy="8288"/>
          </a:xfrm>
          <a:prstGeom prst="line">
            <a:avLst/>
          </a:prstGeom>
          <a:ln w="15240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右中かっこ 42"/>
          <p:cNvSpPr/>
          <p:nvPr/>
        </p:nvSpPr>
        <p:spPr>
          <a:xfrm flipH="1">
            <a:off x="5492682" y="5275152"/>
            <a:ext cx="89794" cy="990714"/>
          </a:xfrm>
          <a:prstGeom prst="rightBrace">
            <a:avLst>
              <a:gd name="adj1" fmla="val 45352"/>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82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4" name="正方形/長方形 43"/>
          <p:cNvSpPr/>
          <p:nvPr/>
        </p:nvSpPr>
        <p:spPr>
          <a:xfrm>
            <a:off x="8191232" y="3405491"/>
            <a:ext cx="1562368" cy="1777931"/>
          </a:xfrm>
          <a:prstGeom prst="rect">
            <a:avLst/>
          </a:prstGeom>
          <a:no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5" name="上下矢印 44"/>
          <p:cNvSpPr/>
          <p:nvPr/>
        </p:nvSpPr>
        <p:spPr>
          <a:xfrm>
            <a:off x="8620523" y="5236537"/>
            <a:ext cx="721189" cy="430074"/>
          </a:xfrm>
          <a:prstGeom prst="upDownArrow">
            <a:avLst>
              <a:gd name="adj1" fmla="val 50000"/>
              <a:gd name="adj2" fmla="val 3548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6" name="テキスト ボックス 45"/>
          <p:cNvSpPr txBox="1"/>
          <p:nvPr/>
        </p:nvSpPr>
        <p:spPr>
          <a:xfrm>
            <a:off x="8208639" y="6045731"/>
            <a:ext cx="146882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・年</a:t>
            </a:r>
            <a:r>
              <a:rPr kumimoji="1" lang="en-US" altLang="ja-JP"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960</a:t>
            </a:r>
            <a:r>
              <a:rPr kumimoji="1" lang="ja-JP" altLang="en-US"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時間</a:t>
            </a:r>
            <a:endParaRPr kumimoji="1" lang="en-US" altLang="ja-JP"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　　　　　のみ</a:t>
            </a:r>
          </a:p>
        </p:txBody>
      </p:sp>
      <p:sp>
        <p:nvSpPr>
          <p:cNvPr id="47" name="正方形/長方形 46"/>
          <p:cNvSpPr/>
          <p:nvPr/>
        </p:nvSpPr>
        <p:spPr>
          <a:xfrm>
            <a:off x="5944443" y="6391733"/>
            <a:ext cx="1828800" cy="276999"/>
          </a:xfrm>
          <a:prstGeom prst="rect">
            <a:avLst/>
          </a:prstGeom>
          <a:ln w="12700">
            <a:noFill/>
          </a:ln>
        </p:spPr>
        <p:txBody>
          <a:bodyPr wrap="square">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１年間　＝　１２か月</a:t>
            </a:r>
          </a:p>
        </p:txBody>
      </p:sp>
      <p:sp>
        <p:nvSpPr>
          <p:cNvPr id="48" name="正方形/長方形 47"/>
          <p:cNvSpPr/>
          <p:nvPr/>
        </p:nvSpPr>
        <p:spPr>
          <a:xfrm>
            <a:off x="8191232" y="3124200"/>
            <a:ext cx="1562368" cy="289175"/>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一般労働者</a:t>
            </a:r>
          </a:p>
        </p:txBody>
      </p:sp>
      <p:sp>
        <p:nvSpPr>
          <p:cNvPr id="49" name="正方形/長方形 48"/>
          <p:cNvSpPr/>
          <p:nvPr/>
        </p:nvSpPr>
        <p:spPr>
          <a:xfrm>
            <a:off x="8199084" y="5997176"/>
            <a:ext cx="1554515" cy="57177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0" name="正方形/長方形 49"/>
          <p:cNvSpPr/>
          <p:nvPr/>
        </p:nvSpPr>
        <p:spPr>
          <a:xfrm>
            <a:off x="8191232" y="5725513"/>
            <a:ext cx="1562367" cy="2891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自動車運転者</a:t>
            </a:r>
          </a:p>
        </p:txBody>
      </p:sp>
      <p:sp>
        <p:nvSpPr>
          <p:cNvPr id="51" name="正方形/長方形 50"/>
          <p:cNvSpPr/>
          <p:nvPr/>
        </p:nvSpPr>
        <p:spPr>
          <a:xfrm>
            <a:off x="178982" y="2733871"/>
            <a:ext cx="1155249" cy="3903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法改正前</a:t>
            </a:r>
          </a:p>
        </p:txBody>
      </p:sp>
      <p:sp>
        <p:nvSpPr>
          <p:cNvPr id="52" name="正方形/長方形 51"/>
          <p:cNvSpPr/>
          <p:nvPr/>
        </p:nvSpPr>
        <p:spPr>
          <a:xfrm>
            <a:off x="4353180" y="2733871"/>
            <a:ext cx="1155249" cy="39032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法改正後</a:t>
            </a:r>
          </a:p>
        </p:txBody>
      </p:sp>
      <p:cxnSp>
        <p:nvCxnSpPr>
          <p:cNvPr id="53" name="カギ線コネクタ 52"/>
          <p:cNvCxnSpPr/>
          <p:nvPr/>
        </p:nvCxnSpPr>
        <p:spPr>
          <a:xfrm rot="16200000" flipH="1">
            <a:off x="5548800" y="3749400"/>
            <a:ext cx="684000" cy="504000"/>
          </a:xfrm>
          <a:prstGeom prst="bentConnector3">
            <a:avLst>
              <a:gd name="adj1" fmla="val -296"/>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8311707" y="2700813"/>
            <a:ext cx="1321415" cy="461665"/>
          </a:xfrm>
          <a:prstGeom prst="rect">
            <a:avLst/>
          </a:prstGeom>
          <a:noFill/>
        </p:spPr>
        <p:txBody>
          <a:bodyPr wrap="square" rtlCol="0">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法律による上限</a:t>
            </a:r>
            <a:endParaRPr kumimoji="1" lang="en-US" altLang="ja-JP"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（例外）</a:t>
            </a:r>
            <a:endParaRPr kumimoji="1" lang="en-US" altLang="ja-JP"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cxnSp>
        <p:nvCxnSpPr>
          <p:cNvPr id="55" name="カギ線コネクタ 54"/>
          <p:cNvCxnSpPr/>
          <p:nvPr/>
        </p:nvCxnSpPr>
        <p:spPr>
          <a:xfrm rot="10800000" flipV="1">
            <a:off x="7336369" y="2817000"/>
            <a:ext cx="975339" cy="612000"/>
          </a:xfrm>
          <a:prstGeom prst="bentConnector3">
            <a:avLst>
              <a:gd name="adj1" fmla="val 100285"/>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56" name="グループ化 55"/>
          <p:cNvGrpSpPr>
            <a:grpSpLocks noChangeAspect="1"/>
          </p:cNvGrpSpPr>
          <p:nvPr/>
        </p:nvGrpSpPr>
        <p:grpSpPr>
          <a:xfrm>
            <a:off x="-124538" y="3046710"/>
            <a:ext cx="4544139" cy="3622021"/>
            <a:chOff x="10108" y="3710055"/>
            <a:chExt cx="4170855" cy="1783672"/>
          </a:xfrm>
        </p:grpSpPr>
        <p:pic>
          <p:nvPicPr>
            <p:cNvPr id="5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522" y="3946663"/>
              <a:ext cx="2120881" cy="1372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正方形/長方形 57"/>
            <p:cNvSpPr/>
            <p:nvPr/>
          </p:nvSpPr>
          <p:spPr>
            <a:xfrm>
              <a:off x="10108" y="3964135"/>
              <a:ext cx="1485156" cy="469876"/>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ctr" anchorCtr="0"/>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mn-cs"/>
                </a:rPr>
                <a:t>限度時間</a:t>
              </a:r>
              <a:endParaRPr kumimoji="1" lang="en-US" altLang="ja-JP" sz="12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mn-cs"/>
              </a:endParaRPr>
            </a:p>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mn-cs"/>
                </a:rPr>
                <a:t>（告示）</a:t>
              </a:r>
              <a:endParaRPr kumimoji="1" lang="en-US" altLang="ja-JP" sz="12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mn-cs"/>
              </a:endParaRPr>
            </a:p>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月４５時間</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年３６０時間</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など</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9" name="右中かっこ 58"/>
            <p:cNvSpPr/>
            <p:nvPr/>
          </p:nvSpPr>
          <p:spPr>
            <a:xfrm>
              <a:off x="3341677" y="4874127"/>
              <a:ext cx="60944" cy="445255"/>
            </a:xfrm>
            <a:prstGeom prst="rightBrace">
              <a:avLst>
                <a:gd name="adj1" fmla="val 45352"/>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82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0" name="右中かっこ 59"/>
            <p:cNvSpPr/>
            <p:nvPr/>
          </p:nvSpPr>
          <p:spPr>
            <a:xfrm>
              <a:off x="3338439" y="3944555"/>
              <a:ext cx="91309" cy="914312"/>
            </a:xfrm>
            <a:prstGeom prst="rightBrace">
              <a:avLst>
                <a:gd name="adj1" fmla="val 45352"/>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82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1" name="正方形/長方形 60"/>
            <p:cNvSpPr/>
            <p:nvPr/>
          </p:nvSpPr>
          <p:spPr>
            <a:xfrm>
              <a:off x="3393904" y="4229216"/>
              <a:ext cx="787059" cy="325860"/>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rtlCol="0" anchor="ctr" anchorCtr="0"/>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mn-cs"/>
                </a:rPr>
                <a:t>特別条項</a:t>
              </a:r>
              <a:endParaRPr kumimoji="1" lang="en-US" altLang="ja-JP" sz="12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mn-cs"/>
              </a:endParaRPr>
            </a:p>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上限なし</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2" name="正方形/長方形 61"/>
            <p:cNvSpPr/>
            <p:nvPr/>
          </p:nvSpPr>
          <p:spPr>
            <a:xfrm>
              <a:off x="2196809" y="3710055"/>
              <a:ext cx="1199176" cy="199331"/>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rtlCol="0" anchor="ctr" anchorCtr="0"/>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年間６か月まで</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3" name="正方形/長方形 62"/>
            <p:cNvSpPr/>
            <p:nvPr/>
          </p:nvSpPr>
          <p:spPr>
            <a:xfrm>
              <a:off x="1382643" y="5370002"/>
              <a:ext cx="1705525" cy="123725"/>
            </a:xfrm>
            <a:prstGeom prst="rect">
              <a:avLst/>
            </a:prstGeom>
            <a:ln w="12700">
              <a:noFill/>
            </a:ln>
          </p:spPr>
          <p:txBody>
            <a:bodyPr wrap="square">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１年間　＝　１２か月</a:t>
              </a:r>
            </a:p>
          </p:txBody>
        </p:sp>
      </p:grpSp>
      <p:sp>
        <p:nvSpPr>
          <p:cNvPr id="64" name="正方形/長方形 63"/>
          <p:cNvSpPr/>
          <p:nvPr/>
        </p:nvSpPr>
        <p:spPr>
          <a:xfrm>
            <a:off x="3857079" y="5531767"/>
            <a:ext cx="1316953" cy="49642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5CAF"/>
                </a:solidFill>
                <a:effectLst/>
                <a:uLnTx/>
                <a:uFillTx/>
                <a:latin typeface="メイリオ" panose="020B0604030504040204" pitchFamily="50" charset="-128"/>
                <a:ea typeface="メイリオ" panose="020B0604030504040204" pitchFamily="50" charset="-128"/>
                <a:cs typeface="+mn-cs"/>
              </a:rPr>
              <a:t>法定労働時間</a:t>
            </a:r>
            <a:endParaRPr kumimoji="1" lang="en-US" altLang="ja-JP" sz="1200" b="0" i="0" u="none" strike="noStrike" kern="1200" cap="none" spc="0" normalizeH="0" baseline="0" noProof="0" dirty="0">
              <a:ln>
                <a:noFill/>
              </a:ln>
              <a:solidFill>
                <a:srgbClr val="005CAF"/>
              </a:solidFill>
              <a:effectLst/>
              <a:uLnTx/>
              <a:uFillTx/>
              <a:latin typeface="メイリオ" panose="020B0604030504040204" pitchFamily="50" charset="-128"/>
              <a:ea typeface="メイリオ" panose="020B0604030504040204" pitchFamily="50" charset="-128"/>
              <a:cs typeface="+mn-cs"/>
            </a:endParaRPr>
          </a:p>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１日８時間</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週４０時間　　　　　　　　　　　　　　　</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5718323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0AFD4854-3BB6-394F-9F59-525F01D74181}"/>
              </a:ext>
            </a:extLst>
          </p:cNvPr>
          <p:cNvSpPr>
            <a:spLocks noGrp="1"/>
          </p:cNvSpPr>
          <p:nvPr>
            <p:ph type="body" sz="quarter" idx="13"/>
          </p:nvPr>
        </p:nvSpPr>
        <p:spPr>
          <a:xfrm>
            <a:off x="0" y="827999"/>
            <a:ext cx="9906000" cy="1077002"/>
          </a:xfrm>
          <a:solidFill>
            <a:srgbClr val="EEECE1"/>
          </a:solidFill>
        </p:spPr>
        <p:txBody>
          <a:bodyPr/>
          <a:lstStyle/>
          <a:p>
            <a:pPr>
              <a:lnSpc>
                <a:spcPct val="130000"/>
              </a:lnSpc>
              <a:spcBef>
                <a:spcPts val="0"/>
              </a:spcBef>
            </a:pPr>
            <a:r>
              <a:rPr lang="ja-JP" altLang="en-US" dirty="0" smtClean="0">
                <a:latin typeface="ＭＳ ゴシック" panose="020B0609070205080204" pitchFamily="49" charset="-128"/>
                <a:ea typeface="ＭＳ ゴシック" panose="020B0609070205080204" pitchFamily="49" charset="-128"/>
              </a:rPr>
              <a:t>▷　</a:t>
            </a:r>
            <a:r>
              <a:rPr lang="ja-JP" altLang="en-US" u="sng" dirty="0" smtClean="0">
                <a:latin typeface="ＭＳ ゴシック" panose="020B0609070205080204" pitchFamily="49" charset="-128"/>
                <a:ea typeface="ＭＳ ゴシック" panose="020B0609070205080204" pitchFamily="49" charset="-128"/>
              </a:rPr>
              <a:t>自動車運転者については、令和６年４月以降、年９６０時間の上限規制</a:t>
            </a:r>
            <a:r>
              <a:rPr lang="ja-JP" altLang="en-US" dirty="0" smtClean="0">
                <a:latin typeface="ＭＳ ゴシック" panose="020B0609070205080204" pitchFamily="49" charset="-128"/>
                <a:ea typeface="ＭＳ ゴシック" panose="020B0609070205080204" pitchFamily="49" charset="-128"/>
              </a:rPr>
              <a:t>の適用を受ける。</a:t>
            </a:r>
            <a:endParaRPr lang="en-US" altLang="ja-JP" dirty="0" smtClean="0">
              <a:latin typeface="ＭＳ ゴシック" panose="020B0609070205080204" pitchFamily="49" charset="-128"/>
              <a:ea typeface="ＭＳ ゴシック" panose="020B0609070205080204" pitchFamily="49" charset="-128"/>
            </a:endParaRPr>
          </a:p>
          <a:p>
            <a:pPr>
              <a:lnSpc>
                <a:spcPct val="130000"/>
              </a:lnSpc>
              <a:spcBef>
                <a:spcPts val="0"/>
              </a:spcBef>
            </a:pPr>
            <a:r>
              <a:rPr lang="ja-JP" altLang="en-US" dirty="0" smtClean="0">
                <a:latin typeface="ＭＳ ゴシック" panose="020B0609070205080204" pitchFamily="49" charset="-128"/>
                <a:ea typeface="ＭＳ ゴシック" panose="020B0609070205080204" pitchFamily="49" charset="-128"/>
              </a:rPr>
              <a:t>▷　一方、一般労働者に適用される、</a:t>
            </a:r>
            <a:r>
              <a:rPr lang="ja-JP" altLang="en-US" u="sng" dirty="0" smtClean="0">
                <a:latin typeface="ＭＳ ゴシック" panose="020B0609070205080204" pitchFamily="49" charset="-128"/>
                <a:ea typeface="ＭＳ ゴシック" panose="020B0609070205080204" pitchFamily="49" charset="-128"/>
              </a:rPr>
              <a:t>４５時間超えの上限回数（６か月まで）、単月上限（１００時間未満）、複数月平均上限</a:t>
            </a:r>
            <a:endParaRPr lang="en-US" altLang="ja-JP" u="sng" dirty="0" smtClean="0">
              <a:latin typeface="ＭＳ ゴシック" panose="020B0609070205080204" pitchFamily="49" charset="-128"/>
              <a:ea typeface="ＭＳ ゴシック" panose="020B0609070205080204" pitchFamily="49" charset="-128"/>
            </a:endParaRPr>
          </a:p>
          <a:p>
            <a:pPr>
              <a:lnSpc>
                <a:spcPct val="130000"/>
              </a:lnSpc>
              <a:spcBef>
                <a:spcPts val="0"/>
              </a:spcBef>
            </a:pPr>
            <a:r>
              <a:rPr lang="en-US" altLang="ja-JP" dirty="0">
                <a:latin typeface="ＭＳ ゴシック" panose="020B0609070205080204" pitchFamily="49" charset="-128"/>
                <a:ea typeface="ＭＳ ゴシック" panose="020B0609070205080204" pitchFamily="49" charset="-128"/>
              </a:rPr>
              <a:t> </a:t>
            </a:r>
            <a:r>
              <a:rPr lang="en-US" altLang="ja-JP" dirty="0" smtClean="0">
                <a:latin typeface="ＭＳ ゴシック" panose="020B0609070205080204" pitchFamily="49" charset="-128"/>
                <a:ea typeface="ＭＳ ゴシック" panose="020B0609070205080204" pitchFamily="49" charset="-128"/>
              </a:rPr>
              <a:t>  </a:t>
            </a:r>
            <a:r>
              <a:rPr lang="ja-JP" altLang="en-US" u="sng" dirty="0" smtClean="0">
                <a:latin typeface="ＭＳ ゴシック" panose="020B0609070205080204" pitchFamily="49" charset="-128"/>
                <a:ea typeface="ＭＳ ゴシック" panose="020B0609070205080204" pitchFamily="49" charset="-128"/>
              </a:rPr>
              <a:t>（８０時間以内）については適用がない</a:t>
            </a:r>
            <a:r>
              <a:rPr lang="ja-JP" altLang="en-US" dirty="0" smtClean="0">
                <a:latin typeface="ＭＳ ゴシック" panose="020B0609070205080204" pitchFamily="49" charset="-128"/>
                <a:ea typeface="ＭＳ ゴシック" panose="020B0609070205080204" pitchFamily="49" charset="-128"/>
              </a:rPr>
              <a:t>。</a:t>
            </a:r>
            <a:endParaRPr lang="en-US" altLang="ja-JP" dirty="0">
              <a:latin typeface="ＭＳ ゴシック" panose="020B0609070205080204" pitchFamily="49" charset="-128"/>
              <a:ea typeface="ＭＳ ゴシック" panose="020B0609070205080204" pitchFamily="49" charset="-128"/>
            </a:endParaRPr>
          </a:p>
          <a:p>
            <a:pPr>
              <a:lnSpc>
                <a:spcPct val="130000"/>
              </a:lnSpc>
              <a:spcBef>
                <a:spcPts val="0"/>
              </a:spcBef>
            </a:pPr>
            <a:r>
              <a:rPr lang="ja-JP" altLang="en-US" dirty="0" smtClean="0">
                <a:solidFill>
                  <a:srgbClr val="FF0000"/>
                </a:solidFill>
                <a:latin typeface="ＭＳ ゴシック" panose="020B0609070205080204" pitchFamily="49" charset="-128"/>
                <a:ea typeface="ＭＳ ゴシック" panose="020B0609070205080204" pitchFamily="49" charset="-128"/>
              </a:rPr>
              <a:t>　 →</a:t>
            </a:r>
            <a:r>
              <a:rPr lang="ja-JP" altLang="en-US" dirty="0">
                <a:solidFill>
                  <a:srgbClr val="FF0000"/>
                </a:solidFill>
                <a:latin typeface="ＭＳ ゴシック" panose="020B0609070205080204" pitchFamily="49" charset="-128"/>
                <a:ea typeface="ＭＳ ゴシック" panose="020B0609070205080204" pitchFamily="49" charset="-128"/>
              </a:rPr>
              <a:t>　ただし、この場合であっても、改善基準告示に定める拘束時間を遵守する必要がある。</a:t>
            </a:r>
          </a:p>
          <a:p>
            <a:pPr>
              <a:lnSpc>
                <a:spcPct val="130000"/>
              </a:lnSpc>
              <a:spcBef>
                <a:spcPts val="0"/>
              </a:spcBef>
            </a:pPr>
            <a:endParaRPr lang="ja-JP" altLang="en-US" dirty="0">
              <a:latin typeface="游ゴシック" panose="020B0400000000000000" pitchFamily="50" charset="-128"/>
              <a:ea typeface="游ゴシック" panose="020B0400000000000000" pitchFamily="50" charset="-128"/>
            </a:endParaRPr>
          </a:p>
        </p:txBody>
      </p:sp>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p:txBody>
          <a:bodyPr vert="horz" lIns="95782" tIns="47891" rIns="95782" bIns="47891" rtlCol="0" anchor="ctr">
            <a:normAutofit/>
          </a:bodyPr>
          <a:lstStyle/>
          <a:p>
            <a:pPr defTabSz="957816"/>
            <a:r>
              <a:rPr lang="ja-JP" altLang="en-US" sz="2400" b="1" dirty="0">
                <a:solidFill>
                  <a:schemeClr val="bg1"/>
                </a:solidFill>
                <a:latin typeface="ＭＳ ゴシック" panose="020B0609070205080204" pitchFamily="49" charset="-128"/>
                <a:ea typeface="ＭＳ ゴシック" panose="020B0609070205080204" pitchFamily="49" charset="-128"/>
              </a:rPr>
              <a:t>適用猶予業種における時間外労働の上限規制</a:t>
            </a:r>
          </a:p>
        </p:txBody>
      </p:sp>
      <p:sp>
        <p:nvSpPr>
          <p:cNvPr id="4" name="スライド番号プレースホルダー 3"/>
          <p:cNvSpPr>
            <a:spLocks noGrp="1"/>
          </p:cNvSpPr>
          <p:nvPr>
            <p:ph type="sldNum" sz="quarter" idx="4"/>
          </p:nvPr>
        </p:nvSpPr>
        <p:spPr>
          <a:xfrm>
            <a:off x="9003007" y="6536160"/>
            <a:ext cx="630513" cy="278421"/>
          </a:xfrm>
        </p:spPr>
        <p:txBody>
          <a:bodyPr vert="horz" lIns="0" tIns="0" rIns="0" bIns="0"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10</a:t>
            </a:r>
            <a:endParaRPr kumimoji="1" lang="en-US" sz="12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14" name="正方形/長方形 13"/>
          <p:cNvSpPr/>
          <p:nvPr/>
        </p:nvSpPr>
        <p:spPr>
          <a:xfrm>
            <a:off x="4497125" y="1905000"/>
            <a:ext cx="2484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令和６年４月～</a:t>
            </a:r>
            <a:r>
              <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0" name="正方形/長方形 19"/>
          <p:cNvSpPr/>
          <p:nvPr/>
        </p:nvSpPr>
        <p:spPr>
          <a:xfrm>
            <a:off x="-84509" y="1905000"/>
            <a:ext cx="1440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現在</a:t>
            </a:r>
            <a:r>
              <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5" name="表 4"/>
          <p:cNvGraphicFramePr>
            <a:graphicFrameLocks noGrp="1"/>
          </p:cNvGraphicFramePr>
          <p:nvPr>
            <p:extLst/>
          </p:nvPr>
        </p:nvGraphicFramePr>
        <p:xfrm>
          <a:off x="397366" y="2142272"/>
          <a:ext cx="4426371" cy="3924189"/>
        </p:xfrm>
        <a:graphic>
          <a:graphicData uri="http://schemas.openxmlformats.org/drawingml/2006/table">
            <a:tbl>
              <a:tblPr>
                <a:tableStyleId>{5C22544A-7EE6-4342-B048-85BDC9FD1C3A}</a:tableStyleId>
              </a:tblPr>
              <a:tblGrid>
                <a:gridCol w="208280">
                  <a:extLst>
                    <a:ext uri="{9D8B030D-6E8A-4147-A177-3AD203B41FA5}">
                      <a16:colId xmlns:a16="http://schemas.microsoft.com/office/drawing/2014/main" val="786316768"/>
                    </a:ext>
                  </a:extLst>
                </a:gridCol>
                <a:gridCol w="702535">
                  <a:extLst>
                    <a:ext uri="{9D8B030D-6E8A-4147-A177-3AD203B41FA5}">
                      <a16:colId xmlns:a16="http://schemas.microsoft.com/office/drawing/2014/main" val="597104731"/>
                    </a:ext>
                  </a:extLst>
                </a:gridCol>
                <a:gridCol w="585926">
                  <a:extLst>
                    <a:ext uri="{9D8B030D-6E8A-4147-A177-3AD203B41FA5}">
                      <a16:colId xmlns:a16="http://schemas.microsoft.com/office/drawing/2014/main" val="2162257916"/>
                    </a:ext>
                  </a:extLst>
                </a:gridCol>
                <a:gridCol w="585926">
                  <a:extLst>
                    <a:ext uri="{9D8B030D-6E8A-4147-A177-3AD203B41FA5}">
                      <a16:colId xmlns:a16="http://schemas.microsoft.com/office/drawing/2014/main" val="2716053984"/>
                    </a:ext>
                  </a:extLst>
                </a:gridCol>
                <a:gridCol w="585926">
                  <a:extLst>
                    <a:ext uri="{9D8B030D-6E8A-4147-A177-3AD203B41FA5}">
                      <a16:colId xmlns:a16="http://schemas.microsoft.com/office/drawing/2014/main" val="157697496"/>
                    </a:ext>
                  </a:extLst>
                </a:gridCol>
                <a:gridCol w="585926">
                  <a:extLst>
                    <a:ext uri="{9D8B030D-6E8A-4147-A177-3AD203B41FA5}">
                      <a16:colId xmlns:a16="http://schemas.microsoft.com/office/drawing/2014/main" val="4182564435"/>
                    </a:ext>
                  </a:extLst>
                </a:gridCol>
                <a:gridCol w="585926">
                  <a:extLst>
                    <a:ext uri="{9D8B030D-6E8A-4147-A177-3AD203B41FA5}">
                      <a16:colId xmlns:a16="http://schemas.microsoft.com/office/drawing/2014/main" val="259623076"/>
                    </a:ext>
                  </a:extLst>
                </a:gridCol>
                <a:gridCol w="585926">
                  <a:extLst>
                    <a:ext uri="{9D8B030D-6E8A-4147-A177-3AD203B41FA5}">
                      <a16:colId xmlns:a16="http://schemas.microsoft.com/office/drawing/2014/main" val="392248879"/>
                    </a:ext>
                  </a:extLst>
                </a:gridCol>
              </a:tblGrid>
              <a:tr h="1008000">
                <a:tc gridSpan="2">
                  <a:txBody>
                    <a:bodyPr/>
                    <a:lstStyle/>
                    <a:p>
                      <a:endParaRPr kumimoji="1" lang="ja-JP" altLang="en-US" sz="700" b="0" dirty="0">
                        <a:latin typeface="メイリオ" panose="020B0604030504040204" pitchFamily="50" charset="-128"/>
                        <a:ea typeface="メイリオ"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3175" cap="flat" cmpd="sng" algn="ctr">
                      <a:solidFill>
                        <a:schemeClr val="tx1"/>
                      </a:solidFill>
                      <a:prstDash val="solid"/>
                      <a:round/>
                      <a:headEnd type="none" w="med" len="med"/>
                      <a:tailEnd type="none" w="med" len="med"/>
                    </a:lnTlToBr>
                    <a:solidFill>
                      <a:srgbClr val="E7ECF9"/>
                    </a:solidFill>
                  </a:tcPr>
                </a:tc>
                <a:tc hMerge="1">
                  <a:txBody>
                    <a:bodyPr/>
                    <a:lstStyle/>
                    <a:p>
                      <a:endParaRPr kumimoji="1" lang="ja-JP" altLang="en-US" sz="800" dirty="0">
                        <a:latin typeface="ＭＳ ゴシック" panose="020B0609070205080204" pitchFamily="49" charset="-128"/>
                        <a:ea typeface="ＭＳ ゴシック" panose="020B0609070205080204" pitchFamily="49"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kumimoji="1" lang="ja-JP" altLang="en-US" sz="1000" b="0" dirty="0" smtClean="0">
                          <a:latin typeface="メイリオ" panose="020B0604030504040204" pitchFamily="50" charset="-128"/>
                          <a:ea typeface="メイリオ" panose="020B0604030504040204" pitchFamily="50" charset="-128"/>
                        </a:rPr>
                        <a:t>一般</a:t>
                      </a:r>
                      <a:endParaRPr kumimoji="1" lang="en-US" altLang="ja-JP" sz="1000" b="0" dirty="0" smtClean="0">
                        <a:latin typeface="メイリオ" panose="020B0604030504040204" pitchFamily="50" charset="-128"/>
                        <a:ea typeface="メイリオ" panose="020B0604030504040204" pitchFamily="50" charset="-128"/>
                      </a:endParaRPr>
                    </a:p>
                    <a:p>
                      <a:pPr algn="l"/>
                      <a:r>
                        <a:rPr kumimoji="1" lang="ja-JP" altLang="en-US" sz="1000" b="0" dirty="0" smtClean="0">
                          <a:latin typeface="メイリオ" panose="020B0604030504040204" pitchFamily="50" charset="-128"/>
                          <a:ea typeface="メイリオ" panose="020B0604030504040204" pitchFamily="50" charset="-128"/>
                        </a:rPr>
                        <a:t>労働者</a:t>
                      </a:r>
                      <a:endParaRPr kumimoji="1" lang="ja-JP" altLang="en-US" sz="1000" b="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7ECF9"/>
                    </a:solidFill>
                  </a:tcPr>
                </a:tc>
                <a:tc>
                  <a:txBody>
                    <a:bodyPr/>
                    <a:lstStyle/>
                    <a:p>
                      <a:pPr algn="l"/>
                      <a:r>
                        <a:rPr kumimoji="1" lang="ja-JP" altLang="en-US" sz="1000" b="0" dirty="0" smtClean="0">
                          <a:solidFill>
                            <a:srgbClr val="FF0000"/>
                          </a:solidFill>
                          <a:latin typeface="メイリオ" panose="020B0604030504040204" pitchFamily="50" charset="-128"/>
                          <a:ea typeface="メイリオ" panose="020B0604030504040204" pitchFamily="50" charset="-128"/>
                        </a:rPr>
                        <a:t>自動車運転の業務</a:t>
                      </a:r>
                      <a:endParaRPr kumimoji="1" lang="ja-JP" altLang="en-US" sz="1000" b="0" dirty="0">
                        <a:solidFill>
                          <a:srgbClr val="FF0000"/>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7ECF9"/>
                    </a:solidFill>
                  </a:tcPr>
                </a:tc>
                <a:tc>
                  <a:txBody>
                    <a:bodyPr/>
                    <a:lstStyle/>
                    <a:p>
                      <a:pPr algn="ctr"/>
                      <a:r>
                        <a:rPr kumimoji="1" lang="ja-JP" altLang="en-US" sz="1000" b="0" dirty="0" smtClean="0">
                          <a:latin typeface="メイリオ" panose="020B0604030504040204" pitchFamily="50" charset="-128"/>
                          <a:ea typeface="メイリオ" panose="020B0604030504040204" pitchFamily="50" charset="-128"/>
                        </a:rPr>
                        <a:t>建設</a:t>
                      </a:r>
                      <a:endParaRPr kumimoji="1" lang="en-US" altLang="ja-JP" sz="1000" b="0" dirty="0" smtClean="0">
                        <a:latin typeface="メイリオ" panose="020B0604030504040204" pitchFamily="50" charset="-128"/>
                        <a:ea typeface="メイリオ" panose="020B0604030504040204" pitchFamily="50" charset="-128"/>
                      </a:endParaRPr>
                    </a:p>
                    <a:p>
                      <a:pPr algn="ctr"/>
                      <a:r>
                        <a:rPr kumimoji="1" lang="ja-JP" altLang="en-US" sz="1000" b="0" dirty="0" smtClean="0">
                          <a:latin typeface="メイリオ" panose="020B0604030504040204" pitchFamily="50" charset="-128"/>
                          <a:ea typeface="メイリオ" panose="020B0604030504040204" pitchFamily="50" charset="-128"/>
                        </a:rPr>
                        <a:t>事業</a:t>
                      </a:r>
                      <a:endParaRPr kumimoji="1" lang="ja-JP" altLang="en-US" sz="1000" b="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7ECF9"/>
                    </a:solidFill>
                  </a:tcPr>
                </a:tc>
                <a:tc>
                  <a:txBody>
                    <a:bodyPr/>
                    <a:lstStyle/>
                    <a:p>
                      <a:pPr algn="ctr"/>
                      <a:r>
                        <a:rPr kumimoji="1" lang="ja-JP" altLang="en-US" sz="1000" b="0" dirty="0" smtClean="0">
                          <a:latin typeface="メイリオ" panose="020B0604030504040204" pitchFamily="50" charset="-128"/>
                          <a:ea typeface="メイリオ" panose="020B0604030504040204" pitchFamily="50" charset="-128"/>
                        </a:rPr>
                        <a:t>医師</a:t>
                      </a:r>
                      <a:endParaRPr kumimoji="1" lang="ja-JP" altLang="en-US" sz="1000" b="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7ECF9"/>
                    </a:solidFill>
                  </a:tcPr>
                </a:tc>
                <a:tc>
                  <a:txBody>
                    <a:bodyPr/>
                    <a:lstStyle/>
                    <a:p>
                      <a:pPr algn="l"/>
                      <a:r>
                        <a:rPr kumimoji="1" lang="ja-JP" altLang="en-US" sz="1000" b="0" dirty="0" smtClean="0">
                          <a:latin typeface="メイリオ" panose="020B0604030504040204" pitchFamily="50" charset="-128"/>
                          <a:ea typeface="メイリオ" panose="020B0604030504040204" pitchFamily="50" charset="-128"/>
                        </a:rPr>
                        <a:t>鹿児島県及び沖縄県における砂糖製造業</a:t>
                      </a:r>
                      <a:endParaRPr kumimoji="1" lang="ja-JP" altLang="en-US" sz="1000" b="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7ECF9"/>
                    </a:solidFill>
                  </a:tcPr>
                </a:tc>
                <a:tc>
                  <a:txBody>
                    <a:bodyPr/>
                    <a:lstStyle/>
                    <a:p>
                      <a:pPr algn="l"/>
                      <a:r>
                        <a:rPr kumimoji="1" lang="ja-JP" altLang="en-US" sz="1000" b="0" dirty="0" smtClean="0">
                          <a:latin typeface="メイリオ" panose="020B0604030504040204" pitchFamily="50" charset="-128"/>
                          <a:ea typeface="メイリオ" panose="020B0604030504040204" pitchFamily="50" charset="-128"/>
                        </a:rPr>
                        <a:t>新技術・新商品等の研究開発業務</a:t>
                      </a:r>
                      <a:endParaRPr kumimoji="1" lang="ja-JP" altLang="en-US" sz="1000" b="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7ECF9"/>
                    </a:solidFill>
                  </a:tcPr>
                </a:tc>
                <a:extLst>
                  <a:ext uri="{0D108BD9-81ED-4DB2-BD59-A6C34878D82A}">
                    <a16:rowId xmlns:a16="http://schemas.microsoft.com/office/drawing/2014/main" val="897937620"/>
                  </a:ext>
                </a:extLst>
              </a:tr>
              <a:tr h="396000">
                <a:tc rowSpan="4">
                  <a:txBody>
                    <a:bodyPr/>
                    <a:lstStyle/>
                    <a:p>
                      <a:pPr algn="ctr"/>
                      <a:r>
                        <a:rPr kumimoji="1" lang="ja-JP" altLang="en-US" sz="1000" dirty="0" smtClean="0">
                          <a:latin typeface="メイリオ" panose="020B0604030504040204" pitchFamily="50" charset="-128"/>
                          <a:ea typeface="メイリオ" panose="020B0604030504040204" pitchFamily="50" charset="-128"/>
                        </a:rPr>
                        <a:t>月</a:t>
                      </a:r>
                      <a:endParaRPr kumimoji="1" lang="ja-JP" altLang="en-US" sz="100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7ECF9"/>
                    </a:solidFill>
                  </a:tcPr>
                </a:tc>
                <a:tc>
                  <a:txBody>
                    <a:bodyPr/>
                    <a:lstStyle/>
                    <a:p>
                      <a:r>
                        <a:rPr kumimoji="1" lang="ja-JP" altLang="en-US" sz="1000" b="0" dirty="0" smtClean="0">
                          <a:latin typeface="メイリオ" panose="020B0604030504040204" pitchFamily="50" charset="-128"/>
                          <a:ea typeface="メイリオ" panose="020B0604030504040204" pitchFamily="50" charset="-128"/>
                        </a:rPr>
                        <a:t>限度時間（原則）</a:t>
                      </a:r>
                      <a:endParaRPr kumimoji="1" lang="ja-JP" altLang="en-US" sz="1000" b="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7ECF9"/>
                    </a:solidFill>
                  </a:tcPr>
                </a:tc>
                <a:tc>
                  <a:txBody>
                    <a:bodyPr/>
                    <a:lstStyle/>
                    <a:p>
                      <a:pPr algn="ctr"/>
                      <a:r>
                        <a:rPr kumimoji="1" lang="ja-JP" altLang="en-US" sz="1000" b="0" dirty="0" smtClean="0">
                          <a:latin typeface="メイリオ" panose="020B0604030504040204" pitchFamily="50" charset="-128"/>
                          <a:ea typeface="メイリオ" panose="020B0604030504040204" pitchFamily="50" charset="-128"/>
                        </a:rPr>
                        <a:t>４５</a:t>
                      </a:r>
                      <a:endParaRPr kumimoji="1" lang="ja-JP" altLang="en-US" sz="1000" b="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000" b="0" dirty="0" smtClean="0">
                          <a:latin typeface="メイリオ" panose="020B0604030504040204" pitchFamily="50" charset="-128"/>
                          <a:ea typeface="メイリオ" panose="020B0604030504040204" pitchFamily="50" charset="-128"/>
                        </a:rPr>
                        <a:t>－</a:t>
                      </a:r>
                      <a:endParaRPr kumimoji="1" lang="ja-JP" altLang="en-US" sz="1000" b="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000" b="0" dirty="0" smtClean="0">
                          <a:latin typeface="メイリオ" panose="020B0604030504040204" pitchFamily="50" charset="-128"/>
                          <a:ea typeface="メイリオ" panose="020B0604030504040204" pitchFamily="50" charset="-128"/>
                        </a:rPr>
                        <a:t>４５</a:t>
                      </a:r>
                      <a:endParaRPr kumimoji="1" lang="ja-JP" altLang="en-US" sz="1000" b="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2062769"/>
                  </a:ext>
                </a:extLst>
              </a:tr>
              <a:tr h="575709">
                <a:tc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smtClean="0">
                          <a:latin typeface="メイリオ" panose="020B0604030504040204" pitchFamily="50" charset="-128"/>
                          <a:ea typeface="メイリオ" panose="020B0604030504040204" pitchFamily="50" charset="-128"/>
                        </a:rPr>
                        <a:t>４５時間超は６月まで</a:t>
                      </a:r>
                      <a:endParaRPr kumimoji="1" lang="en-US" altLang="ja-JP" sz="1000" b="0" dirty="0" smtClean="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7ECF9"/>
                    </a:solidFill>
                  </a:tcPr>
                </a:tc>
                <a:tc>
                  <a:txBody>
                    <a:bodyPr/>
                    <a:lstStyle/>
                    <a:p>
                      <a:pPr algn="ctr"/>
                      <a:r>
                        <a:rPr kumimoji="1" lang="ja-JP" altLang="en-US" sz="1000" b="0" dirty="0" smtClean="0">
                          <a:latin typeface="メイリオ" panose="020B0604030504040204" pitchFamily="50" charset="-128"/>
                          <a:ea typeface="メイリオ" panose="020B0604030504040204" pitchFamily="50" charset="-128"/>
                        </a:rPr>
                        <a:t>適用</a:t>
                      </a:r>
                      <a:endParaRPr kumimoji="1" lang="en-US" altLang="ja-JP" sz="1000" b="0" dirty="0" smtClean="0">
                        <a:latin typeface="メイリオ" panose="020B0604030504040204" pitchFamily="50" charset="-128"/>
                        <a:ea typeface="メイリオ" panose="020B0604030504040204" pitchFamily="50" charset="-128"/>
                      </a:endParaRPr>
                    </a:p>
                    <a:p>
                      <a:pPr algn="ctr"/>
                      <a:r>
                        <a:rPr kumimoji="1" lang="ja-JP" altLang="en-US" sz="1000" b="0" dirty="0" smtClean="0">
                          <a:latin typeface="メイリオ" panose="020B0604030504040204" pitchFamily="50" charset="-128"/>
                          <a:ea typeface="メイリオ" panose="020B0604030504040204" pitchFamily="50" charset="-128"/>
                        </a:rPr>
                        <a:t>あり</a:t>
                      </a:r>
                      <a:endParaRPr kumimoji="1" lang="ja-JP" altLang="en-US" sz="1000" b="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適用</a:t>
                      </a:r>
                      <a:endParaRPr kumimoji="1" lang="en-US" altLang="ja-JP" sz="1000" b="0" dirty="0" smtClean="0">
                        <a:solidFill>
                          <a:schemeClr val="tx1"/>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あり</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8405940"/>
                  </a:ext>
                </a:extLst>
              </a:tr>
              <a:tr h="396000">
                <a:tc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smtClean="0">
                          <a:latin typeface="メイリオ" panose="020B0604030504040204" pitchFamily="50" charset="-128"/>
                          <a:ea typeface="メイリオ" panose="020B0604030504040204" pitchFamily="50" charset="-128"/>
                        </a:rPr>
                        <a:t>単月上限</a:t>
                      </a:r>
                      <a:r>
                        <a:rPr kumimoji="1" lang="en-US" altLang="ja-JP" sz="800" b="0" baseline="30000" dirty="0" smtClean="0">
                          <a:latin typeface="メイリオ" panose="020B0604030504040204" pitchFamily="50" charset="-128"/>
                          <a:ea typeface="メイリオ" panose="020B0604030504040204" pitchFamily="50" charset="-128"/>
                        </a:rPr>
                        <a:t>(※)</a:t>
                      </a:r>
                      <a:endParaRPr kumimoji="1" lang="ja-JP" altLang="en-US" sz="800" b="0" baseline="3000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7ECF9"/>
                    </a:solidFill>
                  </a:tcPr>
                </a:tc>
                <a:tc>
                  <a:txBody>
                    <a:bodyPr/>
                    <a:lstStyle/>
                    <a:p>
                      <a:pPr algn="ctr"/>
                      <a:r>
                        <a:rPr kumimoji="1" lang="ja-JP" altLang="en-US" sz="1000" b="0" dirty="0" smtClean="0">
                          <a:latin typeface="メイリオ" panose="020B0604030504040204" pitchFamily="50" charset="-128"/>
                          <a:ea typeface="メイリオ" panose="020B0604030504040204" pitchFamily="50" charset="-128"/>
                        </a:rPr>
                        <a:t>１００</a:t>
                      </a:r>
                      <a:endParaRPr kumimoji="1" lang="ja-JP" altLang="en-US" sz="1000" b="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5792825"/>
                  </a:ext>
                </a:extLst>
              </a:tr>
              <a:tr h="576000">
                <a:tc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smtClean="0">
                          <a:latin typeface="メイリオ" panose="020B0604030504040204" pitchFamily="50" charset="-128"/>
                          <a:ea typeface="メイリオ" panose="020B0604030504040204" pitchFamily="50" charset="-128"/>
                        </a:rPr>
                        <a:t>複数月</a:t>
                      </a:r>
                      <a:endParaRPr kumimoji="1" lang="en-US" altLang="ja-JP" sz="1000" b="0" dirty="0" smtClean="0">
                        <a:latin typeface="メイリオ" panose="020B0604030504040204" pitchFamily="50" charset="-128"/>
                        <a:ea typeface="メイリオ" panose="020B0604030504040204" pitchFamily="50" charset="-128"/>
                      </a:endParaRPr>
                    </a:p>
                    <a:p>
                      <a:r>
                        <a:rPr kumimoji="1" lang="ja-JP" altLang="en-US" sz="1000" b="0" dirty="0" smtClean="0">
                          <a:latin typeface="メイリオ" panose="020B0604030504040204" pitchFamily="50" charset="-128"/>
                          <a:ea typeface="メイリオ" panose="020B0604030504040204" pitchFamily="50" charset="-128"/>
                        </a:rPr>
                        <a:t>平均上限</a:t>
                      </a:r>
                      <a:r>
                        <a:rPr kumimoji="1" lang="en-US" altLang="ja-JP" sz="800" b="0" strike="noStrike" baseline="30000" dirty="0" smtClean="0">
                          <a:latin typeface="メイリオ" panose="020B0604030504040204" pitchFamily="50" charset="-128"/>
                          <a:ea typeface="メイリオ" panose="020B0604030504040204" pitchFamily="50" charset="-128"/>
                        </a:rPr>
                        <a:t>(※)</a:t>
                      </a:r>
                      <a:endParaRPr kumimoji="1" lang="ja-JP" altLang="en-US" sz="800" b="0" strike="noStrike" baseline="3000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7ECF9"/>
                    </a:solidFill>
                  </a:tcPr>
                </a:tc>
                <a:tc>
                  <a:txBody>
                    <a:bodyPr/>
                    <a:lstStyle/>
                    <a:p>
                      <a:pPr algn="ctr"/>
                      <a:r>
                        <a:rPr kumimoji="1" lang="ja-JP" altLang="en-US" sz="1000" b="0" dirty="0" smtClean="0">
                          <a:latin typeface="メイリオ" panose="020B0604030504040204" pitchFamily="50" charset="-128"/>
                          <a:ea typeface="メイリオ" panose="020B0604030504040204" pitchFamily="50" charset="-128"/>
                        </a:rPr>
                        <a:t>８０</a:t>
                      </a:r>
                      <a:endParaRPr kumimoji="1" lang="ja-JP" altLang="en-US" sz="1000" b="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8155947"/>
                  </a:ext>
                </a:extLst>
              </a:tr>
              <a:tr h="396000">
                <a:tc rowSpan="2">
                  <a:txBody>
                    <a:bodyPr/>
                    <a:lstStyle/>
                    <a:p>
                      <a:pPr algn="ctr"/>
                      <a:r>
                        <a:rPr kumimoji="1" lang="ja-JP" altLang="en-US" sz="1000" dirty="0" smtClean="0">
                          <a:latin typeface="メイリオ" panose="020B0604030504040204" pitchFamily="50" charset="-128"/>
                          <a:ea typeface="メイリオ" panose="020B0604030504040204" pitchFamily="50" charset="-128"/>
                        </a:rPr>
                        <a:t>年</a:t>
                      </a:r>
                      <a:endParaRPr kumimoji="1" lang="ja-JP" altLang="en-US" sz="100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7ECF9"/>
                    </a:solidFill>
                  </a:tcPr>
                </a:tc>
                <a:tc>
                  <a:txBody>
                    <a:bodyPr/>
                    <a:lstStyle/>
                    <a:p>
                      <a:r>
                        <a:rPr kumimoji="1" lang="ja-JP" altLang="en-US" sz="1000" b="0" dirty="0" smtClean="0">
                          <a:latin typeface="メイリオ" panose="020B0604030504040204" pitchFamily="50" charset="-128"/>
                          <a:ea typeface="メイリオ" panose="020B0604030504040204" pitchFamily="50" charset="-128"/>
                        </a:rPr>
                        <a:t>限度時間（原則）</a:t>
                      </a:r>
                      <a:endParaRPr kumimoji="1" lang="ja-JP" altLang="en-US" sz="1000" b="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7ECF9"/>
                    </a:solidFill>
                  </a:tcPr>
                </a:tc>
                <a:tc>
                  <a:txBody>
                    <a:bodyPr/>
                    <a:lstStyle/>
                    <a:p>
                      <a:pPr algn="ctr"/>
                      <a:r>
                        <a:rPr kumimoji="1" lang="ja-JP" altLang="en-US" sz="1000" b="0" dirty="0" smtClean="0">
                          <a:latin typeface="メイリオ" panose="020B0604030504040204" pitchFamily="50" charset="-128"/>
                          <a:ea typeface="メイリオ" panose="020B0604030504040204" pitchFamily="50" charset="-128"/>
                        </a:rPr>
                        <a:t>３６０</a:t>
                      </a:r>
                      <a:endParaRPr kumimoji="1" lang="ja-JP" altLang="en-US" sz="1000" b="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000" b="0" dirty="0" smtClean="0">
                          <a:latin typeface="メイリオ" panose="020B0604030504040204" pitchFamily="50" charset="-128"/>
                          <a:ea typeface="メイリオ" panose="020B0604030504040204" pitchFamily="50" charset="-128"/>
                        </a:rPr>
                        <a:t>３６０</a:t>
                      </a:r>
                      <a:endParaRPr kumimoji="1" lang="ja-JP" altLang="en-US" sz="1000" b="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6680006"/>
                  </a:ext>
                </a:extLst>
              </a:tr>
              <a:tr h="576000">
                <a:tc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000" b="0" dirty="0" smtClean="0">
                          <a:latin typeface="メイリオ" panose="020B0604030504040204" pitchFamily="50" charset="-128"/>
                          <a:ea typeface="メイリオ" panose="020B0604030504040204" pitchFamily="50" charset="-128"/>
                        </a:rPr>
                        <a:t>上限</a:t>
                      </a:r>
                      <a:endParaRPr kumimoji="1" lang="ja-JP" altLang="en-US" sz="1000" b="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7ECF9"/>
                    </a:solidFill>
                  </a:tcPr>
                </a:tc>
                <a:tc>
                  <a:txBody>
                    <a:bodyPr/>
                    <a:lstStyle/>
                    <a:p>
                      <a:pPr algn="ctr"/>
                      <a:r>
                        <a:rPr kumimoji="1" lang="ja-JP" altLang="en-US" sz="1000" b="0" dirty="0" smtClean="0">
                          <a:latin typeface="メイリオ" panose="020B0604030504040204" pitchFamily="50" charset="-128"/>
                          <a:ea typeface="メイリオ" panose="020B0604030504040204" pitchFamily="50" charset="-128"/>
                        </a:rPr>
                        <a:t>７２０</a:t>
                      </a:r>
                      <a:endParaRPr kumimoji="1" lang="ja-JP" altLang="en-US" sz="1000" b="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000" b="0" dirty="0" smtClean="0">
                          <a:latin typeface="メイリオ" panose="020B0604030504040204" pitchFamily="50" charset="-128"/>
                          <a:ea typeface="メイリオ" panose="020B0604030504040204" pitchFamily="50" charset="-128"/>
                        </a:rPr>
                        <a:t>７２０</a:t>
                      </a:r>
                      <a:endParaRPr kumimoji="1" lang="ja-JP" altLang="en-US" sz="1000" b="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4879779"/>
                  </a:ext>
                </a:extLst>
              </a:tr>
            </a:tbl>
          </a:graphicData>
        </a:graphic>
      </p:graphicFrame>
      <p:graphicFrame>
        <p:nvGraphicFramePr>
          <p:cNvPr id="21" name="表 20"/>
          <p:cNvGraphicFramePr>
            <a:graphicFrameLocks noGrp="1"/>
          </p:cNvGraphicFramePr>
          <p:nvPr>
            <p:extLst/>
          </p:nvPr>
        </p:nvGraphicFramePr>
        <p:xfrm>
          <a:off x="5046165" y="2142272"/>
          <a:ext cx="4428001" cy="3924480"/>
        </p:xfrm>
        <a:graphic>
          <a:graphicData uri="http://schemas.openxmlformats.org/drawingml/2006/table">
            <a:tbl>
              <a:tblPr>
                <a:tableStyleId>{5C22544A-7EE6-4342-B048-85BDC9FD1C3A}</a:tableStyleId>
              </a:tblPr>
              <a:tblGrid>
                <a:gridCol w="209454">
                  <a:extLst>
                    <a:ext uri="{9D8B030D-6E8A-4147-A177-3AD203B41FA5}">
                      <a16:colId xmlns:a16="http://schemas.microsoft.com/office/drawing/2014/main" val="786316768"/>
                    </a:ext>
                  </a:extLst>
                </a:gridCol>
                <a:gridCol w="700489">
                  <a:extLst>
                    <a:ext uri="{9D8B030D-6E8A-4147-A177-3AD203B41FA5}">
                      <a16:colId xmlns:a16="http://schemas.microsoft.com/office/drawing/2014/main" val="597104731"/>
                    </a:ext>
                  </a:extLst>
                </a:gridCol>
                <a:gridCol w="586343">
                  <a:extLst>
                    <a:ext uri="{9D8B030D-6E8A-4147-A177-3AD203B41FA5}">
                      <a16:colId xmlns:a16="http://schemas.microsoft.com/office/drawing/2014/main" val="2162257916"/>
                    </a:ext>
                  </a:extLst>
                </a:gridCol>
                <a:gridCol w="586343">
                  <a:extLst>
                    <a:ext uri="{9D8B030D-6E8A-4147-A177-3AD203B41FA5}">
                      <a16:colId xmlns:a16="http://schemas.microsoft.com/office/drawing/2014/main" val="2716053984"/>
                    </a:ext>
                  </a:extLst>
                </a:gridCol>
                <a:gridCol w="586343">
                  <a:extLst>
                    <a:ext uri="{9D8B030D-6E8A-4147-A177-3AD203B41FA5}">
                      <a16:colId xmlns:a16="http://schemas.microsoft.com/office/drawing/2014/main" val="157697496"/>
                    </a:ext>
                  </a:extLst>
                </a:gridCol>
                <a:gridCol w="586343">
                  <a:extLst>
                    <a:ext uri="{9D8B030D-6E8A-4147-A177-3AD203B41FA5}">
                      <a16:colId xmlns:a16="http://schemas.microsoft.com/office/drawing/2014/main" val="4182564435"/>
                    </a:ext>
                  </a:extLst>
                </a:gridCol>
                <a:gridCol w="586343">
                  <a:extLst>
                    <a:ext uri="{9D8B030D-6E8A-4147-A177-3AD203B41FA5}">
                      <a16:colId xmlns:a16="http://schemas.microsoft.com/office/drawing/2014/main" val="259623076"/>
                    </a:ext>
                  </a:extLst>
                </a:gridCol>
                <a:gridCol w="586343">
                  <a:extLst>
                    <a:ext uri="{9D8B030D-6E8A-4147-A177-3AD203B41FA5}">
                      <a16:colId xmlns:a16="http://schemas.microsoft.com/office/drawing/2014/main" val="392248879"/>
                    </a:ext>
                  </a:extLst>
                </a:gridCol>
              </a:tblGrid>
              <a:tr h="1008000">
                <a:tc gridSpan="2">
                  <a:txBody>
                    <a:bodyPr/>
                    <a:lstStyle/>
                    <a:p>
                      <a:endParaRPr kumimoji="1" lang="ja-JP" altLang="en-US" sz="1000" b="0" dirty="0">
                        <a:latin typeface="メイリオ" panose="020B0604030504040204" pitchFamily="50" charset="-128"/>
                        <a:ea typeface="メイリオ"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3175" cap="flat" cmpd="sng" algn="ctr">
                      <a:solidFill>
                        <a:schemeClr val="tx1"/>
                      </a:solidFill>
                      <a:prstDash val="solid"/>
                      <a:round/>
                      <a:headEnd type="none" w="med" len="med"/>
                      <a:tailEnd type="none" w="med" len="med"/>
                    </a:lnTlToBr>
                    <a:solidFill>
                      <a:srgbClr val="FCE8EB"/>
                    </a:solidFill>
                  </a:tcPr>
                </a:tc>
                <a:tc hMerge="1">
                  <a:txBody>
                    <a:bodyPr/>
                    <a:lstStyle/>
                    <a:p>
                      <a:endParaRPr kumimoji="1" lang="ja-JP" altLang="en-US" sz="800" dirty="0">
                        <a:latin typeface="ＭＳ ゴシック" panose="020B0609070205080204" pitchFamily="49" charset="-128"/>
                        <a:ea typeface="ＭＳ ゴシック" panose="020B0609070205080204" pitchFamily="49"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kumimoji="1" lang="ja-JP" altLang="en-US" sz="1000" b="0" dirty="0" smtClean="0">
                          <a:latin typeface="メイリオ" panose="020B0604030504040204" pitchFamily="50" charset="-128"/>
                          <a:ea typeface="メイリオ" panose="020B0604030504040204" pitchFamily="50" charset="-128"/>
                        </a:rPr>
                        <a:t>一般</a:t>
                      </a:r>
                      <a:endParaRPr kumimoji="1" lang="en-US" altLang="ja-JP" sz="1000" b="0" dirty="0" smtClean="0">
                        <a:latin typeface="メイリオ" panose="020B0604030504040204" pitchFamily="50" charset="-128"/>
                        <a:ea typeface="メイリオ" panose="020B0604030504040204" pitchFamily="50" charset="-128"/>
                      </a:endParaRPr>
                    </a:p>
                    <a:p>
                      <a:pPr algn="l"/>
                      <a:r>
                        <a:rPr kumimoji="1" lang="ja-JP" altLang="en-US" sz="1000" b="0" dirty="0" smtClean="0">
                          <a:latin typeface="メイリオ" panose="020B0604030504040204" pitchFamily="50" charset="-128"/>
                          <a:ea typeface="メイリオ" panose="020B0604030504040204" pitchFamily="50" charset="-128"/>
                        </a:rPr>
                        <a:t>労働者</a:t>
                      </a:r>
                      <a:endParaRPr kumimoji="1" lang="ja-JP" altLang="en-US" sz="1000" b="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CE8EB"/>
                    </a:solidFill>
                  </a:tcPr>
                </a:tc>
                <a:tc>
                  <a:txBody>
                    <a:bodyPr/>
                    <a:lstStyle/>
                    <a:p>
                      <a:pPr algn="l"/>
                      <a:r>
                        <a:rPr kumimoji="1" lang="ja-JP" altLang="en-US" sz="1000" b="0" dirty="0" smtClean="0">
                          <a:solidFill>
                            <a:srgbClr val="FF0000"/>
                          </a:solidFill>
                          <a:latin typeface="メイリオ" panose="020B0604030504040204" pitchFamily="50" charset="-128"/>
                          <a:ea typeface="メイリオ" panose="020B0604030504040204" pitchFamily="50" charset="-128"/>
                        </a:rPr>
                        <a:t>自動車運転の業務</a:t>
                      </a:r>
                      <a:endParaRPr kumimoji="1" lang="ja-JP" altLang="en-US" sz="1000" b="0" dirty="0">
                        <a:solidFill>
                          <a:srgbClr val="FF0000"/>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CE8EB"/>
                    </a:solidFill>
                  </a:tcPr>
                </a:tc>
                <a:tc>
                  <a:txBody>
                    <a:bodyPr/>
                    <a:lstStyle/>
                    <a:p>
                      <a:pPr algn="ctr"/>
                      <a:r>
                        <a:rPr kumimoji="1" lang="ja-JP" altLang="en-US" sz="1000" b="0" dirty="0" smtClean="0">
                          <a:latin typeface="メイリオ" panose="020B0604030504040204" pitchFamily="50" charset="-128"/>
                          <a:ea typeface="メイリオ" panose="020B0604030504040204" pitchFamily="50" charset="-128"/>
                        </a:rPr>
                        <a:t>建設</a:t>
                      </a:r>
                      <a:endParaRPr kumimoji="1" lang="en-US" altLang="ja-JP" sz="1000" b="0" dirty="0" smtClean="0">
                        <a:latin typeface="メイリオ" panose="020B0604030504040204" pitchFamily="50" charset="-128"/>
                        <a:ea typeface="メイリオ" panose="020B0604030504040204" pitchFamily="50" charset="-128"/>
                      </a:endParaRPr>
                    </a:p>
                    <a:p>
                      <a:pPr algn="ctr"/>
                      <a:r>
                        <a:rPr kumimoji="1" lang="ja-JP" altLang="en-US" sz="1000" b="0" dirty="0" smtClean="0">
                          <a:latin typeface="メイリオ" panose="020B0604030504040204" pitchFamily="50" charset="-128"/>
                          <a:ea typeface="メイリオ" panose="020B0604030504040204" pitchFamily="50" charset="-128"/>
                        </a:rPr>
                        <a:t>事業</a:t>
                      </a:r>
                      <a:endParaRPr kumimoji="1" lang="ja-JP" altLang="en-US" sz="1000" b="0" dirty="0">
                        <a:solidFill>
                          <a:srgbClr val="FFC000"/>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CE8EB"/>
                    </a:solidFill>
                  </a:tcPr>
                </a:tc>
                <a:tc>
                  <a:txBody>
                    <a:bodyPr/>
                    <a:lstStyle/>
                    <a:p>
                      <a:pPr algn="ctr"/>
                      <a:r>
                        <a:rPr kumimoji="1" lang="ja-JP" altLang="en-US" sz="1000" b="0" dirty="0" smtClean="0">
                          <a:latin typeface="メイリオ" panose="020B0604030504040204" pitchFamily="50" charset="-128"/>
                          <a:ea typeface="メイリオ" panose="020B0604030504040204" pitchFamily="50" charset="-128"/>
                        </a:rPr>
                        <a:t>医師</a:t>
                      </a:r>
                      <a:endParaRPr kumimoji="1" lang="ja-JP" altLang="en-US" sz="1000" b="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CE8EB"/>
                    </a:solidFill>
                  </a:tcPr>
                </a:tc>
                <a:tc>
                  <a:txBody>
                    <a:bodyPr/>
                    <a:lstStyle/>
                    <a:p>
                      <a:pPr algn="l"/>
                      <a:r>
                        <a:rPr kumimoji="1" lang="ja-JP" altLang="en-US" sz="1000" b="0" dirty="0" smtClean="0">
                          <a:latin typeface="メイリオ" panose="020B0604030504040204" pitchFamily="50" charset="-128"/>
                          <a:ea typeface="メイリオ" panose="020B0604030504040204" pitchFamily="50" charset="-128"/>
                        </a:rPr>
                        <a:t>鹿児島県及び沖縄県における砂糖製造業</a:t>
                      </a:r>
                      <a:endParaRPr kumimoji="1" lang="ja-JP" altLang="en-US" sz="1000" b="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CE8EB"/>
                    </a:solidFill>
                  </a:tcPr>
                </a:tc>
                <a:tc>
                  <a:txBody>
                    <a:bodyPr/>
                    <a:lstStyle/>
                    <a:p>
                      <a:pPr algn="l"/>
                      <a:r>
                        <a:rPr kumimoji="1" lang="ja-JP" altLang="en-US" sz="1000" b="0" dirty="0" smtClean="0">
                          <a:latin typeface="メイリオ" panose="020B0604030504040204" pitchFamily="50" charset="-128"/>
                          <a:ea typeface="メイリオ" panose="020B0604030504040204" pitchFamily="50" charset="-128"/>
                        </a:rPr>
                        <a:t>新技術・新商品等の研究開発業務</a:t>
                      </a:r>
                      <a:endParaRPr kumimoji="1" lang="ja-JP" altLang="en-US" sz="1000" b="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CE8EB"/>
                    </a:solidFill>
                  </a:tcPr>
                </a:tc>
                <a:extLst>
                  <a:ext uri="{0D108BD9-81ED-4DB2-BD59-A6C34878D82A}">
                    <a16:rowId xmlns:a16="http://schemas.microsoft.com/office/drawing/2014/main" val="897937620"/>
                  </a:ext>
                </a:extLst>
              </a:tr>
              <a:tr h="396000">
                <a:tc rowSpan="4">
                  <a:txBody>
                    <a:bodyPr/>
                    <a:lstStyle/>
                    <a:p>
                      <a:pPr algn="ctr"/>
                      <a:r>
                        <a:rPr kumimoji="1" lang="ja-JP" altLang="en-US" sz="1000" dirty="0" smtClean="0">
                          <a:latin typeface="メイリオ" panose="020B0604030504040204" pitchFamily="50" charset="-128"/>
                          <a:ea typeface="メイリオ" panose="020B0604030504040204" pitchFamily="50" charset="-128"/>
                        </a:rPr>
                        <a:t>月</a:t>
                      </a:r>
                      <a:endParaRPr kumimoji="1" lang="ja-JP" altLang="en-US" sz="100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CE8EB"/>
                    </a:solidFill>
                  </a:tcPr>
                </a:tc>
                <a:tc>
                  <a:txBody>
                    <a:bodyPr/>
                    <a:lstStyle/>
                    <a:p>
                      <a:r>
                        <a:rPr kumimoji="1" lang="ja-JP" altLang="en-US" sz="1000" b="0" dirty="0" smtClean="0">
                          <a:latin typeface="メイリオ" panose="020B0604030504040204" pitchFamily="50" charset="-128"/>
                          <a:ea typeface="メイリオ" panose="020B0604030504040204" pitchFamily="50" charset="-128"/>
                        </a:rPr>
                        <a:t>限度時間（原則）</a:t>
                      </a:r>
                      <a:endParaRPr kumimoji="1" lang="ja-JP" altLang="en-US" sz="1000" b="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CE8EB"/>
                    </a:solidFill>
                  </a:tcPr>
                </a:tc>
                <a:tc>
                  <a:txBody>
                    <a:bodyPr/>
                    <a:lstStyle/>
                    <a:p>
                      <a:pPr algn="ctr"/>
                      <a:r>
                        <a:rPr kumimoji="1" lang="ja-JP" altLang="en-US" sz="1000" b="0" dirty="0" smtClean="0">
                          <a:solidFill>
                            <a:schemeClr val="tx1"/>
                          </a:solidFill>
                          <a:latin typeface="メイリオ" panose="020B0604030504040204" pitchFamily="50" charset="-128"/>
                          <a:ea typeface="メイリオ" panose="020B0604030504040204" pitchFamily="50" charset="-128"/>
                        </a:rPr>
                        <a:t>４５</a:t>
                      </a:r>
                      <a:endParaRPr kumimoji="1" lang="ja-JP" altLang="en-US" sz="1000" b="0"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000" b="0" dirty="0" smtClean="0">
                          <a:solidFill>
                            <a:schemeClr val="tx1"/>
                          </a:solidFill>
                          <a:latin typeface="メイリオ" panose="020B0604030504040204" pitchFamily="50" charset="-128"/>
                          <a:ea typeface="メイリオ" panose="020B0604030504040204" pitchFamily="50" charset="-128"/>
                        </a:rPr>
                        <a:t>４５</a:t>
                      </a:r>
                      <a:endParaRPr kumimoji="1" lang="ja-JP" altLang="en-US" sz="1000" b="0"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４５</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４５</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000" b="0" dirty="0" smtClean="0">
                          <a:solidFill>
                            <a:schemeClr val="tx1"/>
                          </a:solidFill>
                          <a:latin typeface="メイリオ" panose="020B0604030504040204" pitchFamily="50" charset="-128"/>
                          <a:ea typeface="メイリオ" panose="020B0604030504040204" pitchFamily="50" charset="-128"/>
                        </a:rPr>
                        <a:t>４５</a:t>
                      </a:r>
                      <a:endParaRPr kumimoji="1" lang="ja-JP" altLang="en-US" sz="1000" b="0"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2062769"/>
                  </a:ext>
                </a:extLst>
              </a:tr>
              <a:tr h="576000">
                <a:tc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smtClean="0">
                          <a:latin typeface="メイリオ" panose="020B0604030504040204" pitchFamily="50" charset="-128"/>
                          <a:ea typeface="メイリオ" panose="020B0604030504040204" pitchFamily="50" charset="-128"/>
                        </a:rPr>
                        <a:t>４５時間超は６月まで</a:t>
                      </a:r>
                      <a:endParaRPr kumimoji="1" lang="en-US" altLang="ja-JP" sz="1000" b="0" dirty="0" smtClean="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CE8EB"/>
                    </a:solidFill>
                  </a:tcPr>
                </a:tc>
                <a:tc>
                  <a:txBody>
                    <a:bodyPr/>
                    <a:lstStyle/>
                    <a:p>
                      <a:pPr algn="ctr"/>
                      <a:r>
                        <a:rPr kumimoji="1" lang="ja-JP" altLang="en-US" sz="1000" b="0" dirty="0" smtClean="0">
                          <a:solidFill>
                            <a:schemeClr val="tx1"/>
                          </a:solidFill>
                          <a:latin typeface="メイリオ" panose="020B0604030504040204" pitchFamily="50" charset="-128"/>
                          <a:ea typeface="メイリオ" panose="020B0604030504040204" pitchFamily="50" charset="-128"/>
                        </a:rPr>
                        <a:t>適用</a:t>
                      </a:r>
                      <a:endParaRPr kumimoji="1" lang="en-US" altLang="ja-JP" sz="10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1000" b="0" dirty="0" smtClean="0">
                          <a:solidFill>
                            <a:schemeClr val="tx1"/>
                          </a:solidFill>
                          <a:latin typeface="メイリオ" panose="020B0604030504040204" pitchFamily="50" charset="-128"/>
                          <a:ea typeface="メイリオ" panose="020B0604030504040204" pitchFamily="50" charset="-128"/>
                        </a:rPr>
                        <a:t>あり</a:t>
                      </a:r>
                      <a:endParaRPr kumimoji="1" lang="ja-JP" altLang="en-US" sz="1000" b="0"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適用</a:t>
                      </a:r>
                      <a:endParaRPr kumimoji="1" lang="en-US" altLang="ja-JP" sz="1000" b="0" dirty="0" smtClean="0">
                        <a:solidFill>
                          <a:schemeClr val="tx1"/>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あり</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適用</a:t>
                      </a:r>
                      <a:endParaRPr kumimoji="1" lang="en-US" altLang="ja-JP" sz="1000" b="0" dirty="0" smtClean="0">
                        <a:solidFill>
                          <a:schemeClr val="tx1"/>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あり</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8405940"/>
                  </a:ext>
                </a:extLst>
              </a:tr>
              <a:tr h="396000">
                <a:tc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smtClean="0">
                          <a:latin typeface="メイリオ" panose="020B0604030504040204" pitchFamily="50" charset="-128"/>
                          <a:ea typeface="メイリオ" panose="020B0604030504040204" pitchFamily="50" charset="-128"/>
                        </a:rPr>
                        <a:t>単月上限</a:t>
                      </a:r>
                      <a:r>
                        <a:rPr kumimoji="1" lang="en-US" altLang="ja-JP" sz="800" b="0" baseline="30000" dirty="0" smtClean="0">
                          <a:latin typeface="メイリオ" panose="020B0604030504040204" pitchFamily="50" charset="-128"/>
                          <a:ea typeface="メイリオ" panose="020B0604030504040204" pitchFamily="50" charset="-128"/>
                        </a:rPr>
                        <a:t>(※)</a:t>
                      </a:r>
                      <a:endParaRPr kumimoji="1" lang="ja-JP" altLang="en-US" sz="800" b="0" baseline="3000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CE8EB"/>
                    </a:solidFill>
                  </a:tcPr>
                </a:tc>
                <a:tc>
                  <a:txBody>
                    <a:bodyPr/>
                    <a:lstStyle/>
                    <a:p>
                      <a:pPr algn="ctr"/>
                      <a:r>
                        <a:rPr kumimoji="1" lang="ja-JP" altLang="en-US" sz="1000" b="0" dirty="0" smtClean="0">
                          <a:solidFill>
                            <a:schemeClr val="tx1"/>
                          </a:solidFill>
                          <a:latin typeface="メイリオ" panose="020B0604030504040204" pitchFamily="50" charset="-128"/>
                          <a:ea typeface="メイリオ" panose="020B0604030504040204" pitchFamily="50" charset="-128"/>
                        </a:rPr>
                        <a:t>１００</a:t>
                      </a:r>
                      <a:endParaRPr kumimoji="1" lang="ja-JP" altLang="en-US" sz="1000" b="0"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１００</a:t>
                      </a:r>
                      <a:r>
                        <a:rPr kumimoji="1" lang="en-US" altLang="ja-JP" sz="800" b="0" baseline="30000" dirty="0" smtClean="0">
                          <a:solidFill>
                            <a:schemeClr val="tx1"/>
                          </a:solidFill>
                          <a:latin typeface="メイリオ" panose="020B0604030504040204" pitchFamily="50" charset="-128"/>
                          <a:ea typeface="メイリオ" panose="020B0604030504040204" pitchFamily="50" charset="-128"/>
                        </a:rPr>
                        <a:t>(</a:t>
                      </a:r>
                      <a:r>
                        <a:rPr kumimoji="1" lang="ja-JP" altLang="en-US" sz="800" b="0" baseline="30000" dirty="0" smtClean="0">
                          <a:solidFill>
                            <a:schemeClr val="tx1"/>
                          </a:solidFill>
                          <a:latin typeface="メイリオ" panose="020B0604030504040204" pitchFamily="50" charset="-128"/>
                          <a:ea typeface="メイリオ" panose="020B0604030504040204" pitchFamily="50" charset="-128"/>
                        </a:rPr>
                        <a:t>注</a:t>
                      </a:r>
                      <a:r>
                        <a:rPr kumimoji="1" lang="en-US" altLang="ja-JP" sz="800" b="0" baseline="30000" dirty="0" smtClean="0">
                          <a:solidFill>
                            <a:schemeClr val="tx1"/>
                          </a:solidFill>
                          <a:latin typeface="メイリオ" panose="020B0604030504040204" pitchFamily="50" charset="-128"/>
                          <a:ea typeface="メイリオ" panose="020B0604030504040204" pitchFamily="50" charset="-128"/>
                        </a:rPr>
                        <a:t>1)</a:t>
                      </a:r>
                      <a:endParaRPr kumimoji="1" lang="ja-JP" altLang="en-US" sz="800" b="0" baseline="30000" dirty="0" smtClean="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１００</a:t>
                      </a:r>
                      <a:endParaRPr kumimoji="1" lang="en-US" altLang="ja-JP" sz="1000" b="0" dirty="0" smtClean="0">
                        <a:solidFill>
                          <a:schemeClr val="tx1"/>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baseline="30000" dirty="0" smtClean="0">
                          <a:solidFill>
                            <a:schemeClr val="tx1"/>
                          </a:solidFill>
                          <a:latin typeface="メイリオ" panose="020B0604030504040204" pitchFamily="50" charset="-128"/>
                          <a:ea typeface="メイリオ" panose="020B0604030504040204" pitchFamily="50" charset="-128"/>
                        </a:rPr>
                        <a:t>(</a:t>
                      </a:r>
                      <a:r>
                        <a:rPr kumimoji="1" lang="ja-JP" altLang="en-US" sz="800" b="0" baseline="30000" dirty="0" smtClean="0">
                          <a:solidFill>
                            <a:schemeClr val="tx1"/>
                          </a:solidFill>
                          <a:latin typeface="メイリオ" panose="020B0604030504040204" pitchFamily="50" charset="-128"/>
                          <a:ea typeface="メイリオ" panose="020B0604030504040204" pitchFamily="50" charset="-128"/>
                        </a:rPr>
                        <a:t>注２</a:t>
                      </a:r>
                      <a:r>
                        <a:rPr kumimoji="1" lang="en-US" altLang="ja-JP" sz="800" b="0" baseline="30000" dirty="0" smtClean="0">
                          <a:solidFill>
                            <a:schemeClr val="tx1"/>
                          </a:solidFill>
                          <a:latin typeface="メイリオ" panose="020B0604030504040204" pitchFamily="50" charset="-128"/>
                          <a:ea typeface="メイリオ" panose="020B0604030504040204" pitchFamily="50" charset="-128"/>
                        </a:rPr>
                        <a:t>)</a:t>
                      </a:r>
                      <a:endParaRPr kumimoji="1" lang="ja-JP" altLang="en-US" sz="800" b="0" baseline="30000" dirty="0" smtClean="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１００</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5792825"/>
                  </a:ext>
                </a:extLst>
              </a:tr>
              <a:tr h="576000">
                <a:tc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smtClean="0">
                          <a:latin typeface="メイリオ" panose="020B0604030504040204" pitchFamily="50" charset="-128"/>
                          <a:ea typeface="メイリオ" panose="020B0604030504040204" pitchFamily="50" charset="-128"/>
                        </a:rPr>
                        <a:t>複数月</a:t>
                      </a:r>
                      <a:endParaRPr kumimoji="1" lang="en-US" altLang="ja-JP" sz="1000" b="0" dirty="0" smtClean="0">
                        <a:latin typeface="メイリオ" panose="020B0604030504040204" pitchFamily="50" charset="-128"/>
                        <a:ea typeface="メイリオ" panose="020B0604030504040204" pitchFamily="50" charset="-128"/>
                      </a:endParaRPr>
                    </a:p>
                    <a:p>
                      <a:r>
                        <a:rPr kumimoji="1" lang="ja-JP" altLang="en-US" sz="1000" b="0" dirty="0" smtClean="0">
                          <a:latin typeface="メイリオ" panose="020B0604030504040204" pitchFamily="50" charset="-128"/>
                          <a:ea typeface="メイリオ" panose="020B0604030504040204" pitchFamily="50" charset="-128"/>
                        </a:rPr>
                        <a:t>平均上限</a:t>
                      </a:r>
                      <a:r>
                        <a:rPr kumimoji="1" lang="en-US" altLang="ja-JP" sz="800" b="0" baseline="30000" dirty="0" smtClean="0">
                          <a:latin typeface="メイリオ" panose="020B0604030504040204" pitchFamily="50" charset="-128"/>
                          <a:ea typeface="メイリオ" panose="020B0604030504040204" pitchFamily="50" charset="-128"/>
                        </a:rPr>
                        <a:t>(※)</a:t>
                      </a:r>
                      <a:endParaRPr kumimoji="1" lang="ja-JP" altLang="en-US" sz="800" b="0" baseline="3000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CE8EB"/>
                    </a:solidFill>
                  </a:tcPr>
                </a:tc>
                <a:tc>
                  <a:txBody>
                    <a:bodyPr/>
                    <a:lstStyle/>
                    <a:p>
                      <a:pPr algn="ctr"/>
                      <a:r>
                        <a:rPr kumimoji="1" lang="ja-JP" altLang="en-US" sz="1000" b="0" dirty="0" smtClean="0">
                          <a:solidFill>
                            <a:schemeClr val="tx1"/>
                          </a:solidFill>
                          <a:latin typeface="メイリオ" panose="020B0604030504040204" pitchFamily="50" charset="-128"/>
                          <a:ea typeface="メイリオ" panose="020B0604030504040204" pitchFamily="50" charset="-128"/>
                        </a:rPr>
                        <a:t>８０</a:t>
                      </a:r>
                      <a:endParaRPr kumimoji="1" lang="ja-JP" altLang="en-US" sz="1000" b="0"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８０</a:t>
                      </a:r>
                      <a:endParaRPr kumimoji="1" lang="en-US" altLang="ja-JP" sz="1000" b="0" dirty="0" smtClean="0">
                        <a:solidFill>
                          <a:schemeClr val="tx1"/>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baseline="30000" dirty="0" smtClean="0">
                          <a:solidFill>
                            <a:schemeClr val="tx1"/>
                          </a:solidFill>
                          <a:latin typeface="メイリオ" panose="020B0604030504040204" pitchFamily="50" charset="-128"/>
                          <a:ea typeface="メイリオ" panose="020B0604030504040204" pitchFamily="50" charset="-128"/>
                        </a:rPr>
                        <a:t>(</a:t>
                      </a:r>
                      <a:r>
                        <a:rPr kumimoji="1" lang="ja-JP" altLang="en-US" sz="800" b="0" baseline="30000" dirty="0" smtClean="0">
                          <a:solidFill>
                            <a:schemeClr val="tx1"/>
                          </a:solidFill>
                          <a:latin typeface="メイリオ" panose="020B0604030504040204" pitchFamily="50" charset="-128"/>
                          <a:ea typeface="メイリオ" panose="020B0604030504040204" pitchFamily="50" charset="-128"/>
                        </a:rPr>
                        <a:t>注</a:t>
                      </a:r>
                      <a:r>
                        <a:rPr kumimoji="1" lang="en-US" altLang="ja-JP" sz="800" b="0" baseline="30000" dirty="0" smtClean="0">
                          <a:solidFill>
                            <a:schemeClr val="tx1"/>
                          </a:solidFill>
                          <a:latin typeface="メイリオ" panose="020B0604030504040204" pitchFamily="50" charset="-128"/>
                          <a:ea typeface="メイリオ" panose="020B0604030504040204" pitchFamily="50" charset="-128"/>
                        </a:rPr>
                        <a:t>1)</a:t>
                      </a:r>
                      <a:endParaRPr kumimoji="1" lang="ja-JP" altLang="en-US" sz="800" b="0" baseline="30000" dirty="0" smtClean="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８０</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8155947"/>
                  </a:ext>
                </a:extLst>
              </a:tr>
              <a:tr h="396000">
                <a:tc rowSpan="2">
                  <a:txBody>
                    <a:bodyPr/>
                    <a:lstStyle/>
                    <a:p>
                      <a:pPr algn="ctr"/>
                      <a:r>
                        <a:rPr kumimoji="1" lang="ja-JP" altLang="en-US" sz="1000" dirty="0" smtClean="0">
                          <a:latin typeface="メイリオ" panose="020B0604030504040204" pitchFamily="50" charset="-128"/>
                          <a:ea typeface="メイリオ" panose="020B0604030504040204" pitchFamily="50" charset="-128"/>
                        </a:rPr>
                        <a:t>年</a:t>
                      </a:r>
                      <a:endParaRPr kumimoji="1" lang="ja-JP" altLang="en-US" sz="100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CE8EB"/>
                    </a:solidFill>
                  </a:tcPr>
                </a:tc>
                <a:tc>
                  <a:txBody>
                    <a:bodyPr/>
                    <a:lstStyle/>
                    <a:p>
                      <a:r>
                        <a:rPr kumimoji="1" lang="ja-JP" altLang="en-US" sz="1000" b="0" dirty="0" smtClean="0">
                          <a:latin typeface="メイリオ" panose="020B0604030504040204" pitchFamily="50" charset="-128"/>
                          <a:ea typeface="メイリオ" panose="020B0604030504040204" pitchFamily="50" charset="-128"/>
                        </a:rPr>
                        <a:t>限度時間（原則）</a:t>
                      </a:r>
                      <a:endParaRPr kumimoji="1" lang="ja-JP" altLang="en-US" sz="1000" b="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CE8EB"/>
                    </a:solidFill>
                  </a:tcPr>
                </a:tc>
                <a:tc>
                  <a:txBody>
                    <a:bodyPr/>
                    <a:lstStyle/>
                    <a:p>
                      <a:pPr algn="ctr"/>
                      <a:r>
                        <a:rPr kumimoji="1" lang="ja-JP" altLang="en-US" sz="1000" b="0" dirty="0" smtClean="0">
                          <a:solidFill>
                            <a:schemeClr val="tx1"/>
                          </a:solidFill>
                          <a:latin typeface="メイリオ" panose="020B0604030504040204" pitchFamily="50" charset="-128"/>
                          <a:ea typeface="メイリオ" panose="020B0604030504040204" pitchFamily="50" charset="-128"/>
                        </a:rPr>
                        <a:t>３６０</a:t>
                      </a:r>
                      <a:endParaRPr kumimoji="1" lang="ja-JP" altLang="en-US" sz="1000" b="0"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３６０</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３６０</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３６０</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000" b="0" dirty="0" smtClean="0">
                          <a:solidFill>
                            <a:schemeClr val="tx1"/>
                          </a:solidFill>
                          <a:latin typeface="メイリオ" panose="020B0604030504040204" pitchFamily="50" charset="-128"/>
                          <a:ea typeface="メイリオ" panose="020B0604030504040204" pitchFamily="50" charset="-128"/>
                        </a:rPr>
                        <a:t>３６０</a:t>
                      </a:r>
                      <a:endParaRPr kumimoji="1" lang="ja-JP" altLang="en-US" sz="1000" b="0"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6680006"/>
                  </a:ext>
                </a:extLst>
              </a:tr>
              <a:tr h="576000">
                <a:tc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000" b="0" dirty="0" smtClean="0">
                          <a:latin typeface="メイリオ" panose="020B0604030504040204" pitchFamily="50" charset="-128"/>
                          <a:ea typeface="メイリオ" panose="020B0604030504040204" pitchFamily="50" charset="-128"/>
                        </a:rPr>
                        <a:t>上限</a:t>
                      </a:r>
                      <a:endParaRPr kumimoji="1" lang="ja-JP" altLang="en-US" sz="1000" b="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CE8EB"/>
                    </a:solidFill>
                  </a:tcPr>
                </a:tc>
                <a:tc>
                  <a:txBody>
                    <a:bodyPr/>
                    <a:lstStyle/>
                    <a:p>
                      <a:pPr algn="ctr"/>
                      <a:r>
                        <a:rPr kumimoji="1" lang="ja-JP" altLang="en-US" sz="1000" b="0" dirty="0" smtClean="0">
                          <a:solidFill>
                            <a:schemeClr val="tx1"/>
                          </a:solidFill>
                          <a:latin typeface="メイリオ" panose="020B0604030504040204" pitchFamily="50" charset="-128"/>
                          <a:ea typeface="メイリオ" panose="020B0604030504040204" pitchFamily="50" charset="-128"/>
                        </a:rPr>
                        <a:t>７２０</a:t>
                      </a:r>
                      <a:endParaRPr kumimoji="1" lang="ja-JP" altLang="en-US" sz="1000" b="0"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９６０</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７２０</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９６０</a:t>
                      </a:r>
                      <a:r>
                        <a:rPr kumimoji="1" lang="en-US" altLang="ja-JP" sz="800" b="0" baseline="30000" dirty="0" smtClean="0">
                          <a:solidFill>
                            <a:schemeClr val="tx1"/>
                          </a:solidFill>
                          <a:latin typeface="メイリオ" panose="020B0604030504040204" pitchFamily="50" charset="-128"/>
                          <a:ea typeface="メイリオ" panose="020B0604030504040204" pitchFamily="50" charset="-128"/>
                        </a:rPr>
                        <a:t>(※)(</a:t>
                      </a:r>
                      <a:r>
                        <a:rPr kumimoji="1" lang="ja-JP" altLang="en-US" sz="800" b="0" baseline="30000" dirty="0" smtClean="0">
                          <a:solidFill>
                            <a:schemeClr val="tx1"/>
                          </a:solidFill>
                          <a:latin typeface="メイリオ" panose="020B0604030504040204" pitchFamily="50" charset="-128"/>
                          <a:ea typeface="メイリオ" panose="020B0604030504040204" pitchFamily="50" charset="-128"/>
                        </a:rPr>
                        <a:t>注３</a:t>
                      </a:r>
                      <a:r>
                        <a:rPr kumimoji="1" lang="en-US" altLang="ja-JP" sz="800" b="0" baseline="30000" dirty="0" smtClean="0">
                          <a:solidFill>
                            <a:schemeClr val="tx1"/>
                          </a:solidFill>
                          <a:latin typeface="メイリオ" panose="020B0604030504040204" pitchFamily="50" charset="-128"/>
                          <a:ea typeface="メイリオ" panose="020B0604030504040204" pitchFamily="50" charset="-128"/>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dirty="0" smtClean="0">
                          <a:solidFill>
                            <a:schemeClr val="tx1"/>
                          </a:solidFill>
                          <a:latin typeface="メイリオ" panose="020B0604030504040204" pitchFamily="50" charset="-128"/>
                          <a:ea typeface="メイリオ" panose="020B0604030504040204" pitchFamily="50" charset="-128"/>
                        </a:rPr>
                        <a:t>１</a:t>
                      </a:r>
                      <a:r>
                        <a:rPr kumimoji="1" lang="en-US" altLang="ja-JP" sz="700" b="0" dirty="0" smtClean="0">
                          <a:solidFill>
                            <a:schemeClr val="tx1"/>
                          </a:solidFill>
                          <a:latin typeface="メイリオ" panose="020B0604030504040204" pitchFamily="50" charset="-128"/>
                          <a:ea typeface="メイリオ" panose="020B0604030504040204" pitchFamily="50" charset="-128"/>
                        </a:rPr>
                        <a:t>,</a:t>
                      </a:r>
                      <a:r>
                        <a:rPr kumimoji="1" lang="ja-JP" altLang="en-US" sz="700" b="0" dirty="0" smtClean="0">
                          <a:solidFill>
                            <a:schemeClr val="tx1"/>
                          </a:solidFill>
                          <a:latin typeface="メイリオ" panose="020B0604030504040204" pitchFamily="50" charset="-128"/>
                          <a:ea typeface="メイリオ" panose="020B0604030504040204" pitchFamily="50" charset="-128"/>
                        </a:rPr>
                        <a:t>８６０</a:t>
                      </a:r>
                      <a:r>
                        <a:rPr kumimoji="1" lang="en-US" altLang="ja-JP" sz="800" b="0" baseline="30000" dirty="0" smtClean="0">
                          <a:solidFill>
                            <a:schemeClr val="tx1"/>
                          </a:solidFill>
                          <a:latin typeface="メイリオ" panose="020B0604030504040204" pitchFamily="50" charset="-128"/>
                          <a:ea typeface="メイリオ" panose="020B0604030504040204" pitchFamily="50" charset="-128"/>
                        </a:rPr>
                        <a:t>(※)(</a:t>
                      </a:r>
                      <a:r>
                        <a:rPr kumimoji="1" lang="ja-JP" altLang="en-US" sz="800" b="0" baseline="30000" dirty="0" smtClean="0">
                          <a:solidFill>
                            <a:schemeClr val="tx1"/>
                          </a:solidFill>
                          <a:latin typeface="メイリオ" panose="020B0604030504040204" pitchFamily="50" charset="-128"/>
                          <a:ea typeface="メイリオ" panose="020B0604030504040204" pitchFamily="50" charset="-128"/>
                        </a:rPr>
                        <a:t>注４</a:t>
                      </a:r>
                      <a:r>
                        <a:rPr kumimoji="1" lang="en-US" altLang="ja-JP" sz="800" b="0" baseline="30000" dirty="0" smtClean="0">
                          <a:solidFill>
                            <a:schemeClr val="tx1"/>
                          </a:solidFill>
                          <a:latin typeface="メイリオ" panose="020B0604030504040204" pitchFamily="50" charset="-128"/>
                          <a:ea typeface="メイリオ" panose="020B0604030504040204" pitchFamily="50" charset="-128"/>
                        </a:rPr>
                        <a:t>)</a:t>
                      </a:r>
                      <a:endParaRPr kumimoji="1" lang="en-US" altLang="ja-JP" sz="1000" b="0" baseline="30000" dirty="0" smtClean="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000" b="0" dirty="0" smtClean="0">
                          <a:solidFill>
                            <a:schemeClr val="tx1"/>
                          </a:solidFill>
                          <a:latin typeface="メイリオ" panose="020B0604030504040204" pitchFamily="50" charset="-128"/>
                          <a:ea typeface="メイリオ" panose="020B0604030504040204" pitchFamily="50" charset="-128"/>
                        </a:rPr>
                        <a:t>７２０</a:t>
                      </a:r>
                      <a:endParaRPr kumimoji="1" lang="ja-JP" altLang="en-US" sz="1000" b="0"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4879779"/>
                  </a:ext>
                </a:extLst>
              </a:tr>
            </a:tbl>
          </a:graphicData>
        </a:graphic>
      </p:graphicFrame>
      <p:sp>
        <p:nvSpPr>
          <p:cNvPr id="7" name="テキスト ボックス 6"/>
          <p:cNvSpPr txBox="1"/>
          <p:nvPr/>
        </p:nvSpPr>
        <p:spPr>
          <a:xfrm>
            <a:off x="344488" y="6045672"/>
            <a:ext cx="9129678"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a:t>
            </a:r>
            <a:r>
              <a:rPr kumimoji="1" lang="ja-JP" altLang="en-US" sz="800" b="0" i="0" u="none" strike="noStrike" kern="1200" cap="none" spc="0" normalizeH="0" baseline="0" noProof="0" dirty="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　休日労働も含む</a:t>
            </a:r>
            <a:r>
              <a:rPr kumimoji="1" lang="ja-JP" altLang="en-US" sz="800" b="0" i="0" u="none" strike="noStrike" kern="1200" cap="none" spc="0" normalizeH="0" baseline="0" noProof="0" dirty="0" smtClean="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a:t>
            </a:r>
            <a:endParaRPr kumimoji="1" lang="en-US" altLang="ja-JP" sz="800" b="0" i="0" u="none" strike="noStrike" kern="1200" cap="none" spc="0" normalizeH="0" baseline="0" noProof="0" dirty="0" smtClean="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注１：　災害の復旧・復興の事業は、単月上限１００時間・複数月平均上限８０時間の規制は適用されない。</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注２：</a:t>
            </a:r>
            <a:r>
              <a:rPr kumimoji="1" lang="ja-JP" altLang="en-US" sz="800" b="0" i="0" u="none" strike="noStrike" kern="1200" cap="none" spc="0" normalizeH="0" baseline="0" noProof="0" dirty="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　時間外・休日労働が</a:t>
            </a:r>
            <a:r>
              <a:rPr kumimoji="1" lang="ja-JP" altLang="en-US" sz="800" b="0" i="0" u="none" strike="noStrike" kern="1200" cap="none" spc="0" normalizeH="0" baseline="0" noProof="0" dirty="0" smtClean="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月１００時間</a:t>
            </a:r>
            <a:r>
              <a:rPr kumimoji="1" lang="ja-JP" altLang="en-US" sz="800" b="0" i="0" u="none" strike="noStrike" kern="1200" cap="none" spc="0" normalizeH="0" baseline="0" noProof="0" dirty="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以上となることが見込まれる者は</a:t>
            </a:r>
            <a:r>
              <a:rPr kumimoji="1" lang="ja-JP" altLang="en-US" sz="800" b="0" i="0" u="none" strike="noStrike" kern="1200" cap="none" spc="0" normalizeH="0" baseline="0" noProof="0" dirty="0" smtClean="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、３６協定</a:t>
            </a:r>
            <a:r>
              <a:rPr kumimoji="1" lang="ja-JP" altLang="en-US" sz="800" b="0" i="0" u="none" strike="noStrike" kern="1200" cap="none" spc="0" normalizeH="0" baseline="0" noProof="0" dirty="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に面接指導を行うこと等を定めることが</a:t>
            </a:r>
            <a:r>
              <a:rPr kumimoji="1" lang="ja-JP" altLang="en-US" sz="800" b="0" i="0" u="none" strike="noStrike" kern="1200" cap="none" spc="0" normalizeH="0" baseline="0" noProof="0" dirty="0" smtClean="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必要。</a:t>
            </a:r>
            <a:endParaRPr kumimoji="1" lang="en-US" altLang="ja-JP" sz="800" b="0" i="0" u="none" strike="noStrike" kern="1200" cap="none" spc="0" normalizeH="0" baseline="0" noProof="0" dirty="0" smtClean="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注３：</a:t>
            </a:r>
            <a:r>
              <a:rPr kumimoji="1" lang="ja-JP" altLang="en-US" sz="800" b="0" i="0" u="none" strike="noStrike" kern="1200" cap="none" spc="0" normalizeH="0" baseline="0" noProof="0" dirty="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　</a:t>
            </a:r>
            <a:r>
              <a:rPr kumimoji="1" lang="ja-JP" altLang="en-US" sz="800" b="0" i="0" u="none" strike="noStrike" kern="1200" cap="none" spc="0" normalizeH="0" baseline="0" noProof="0" dirty="0" smtClean="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医業に従事する一般</a:t>
            </a:r>
            <a:r>
              <a:rPr kumimoji="1" lang="ja-JP" altLang="en-US" sz="800" b="0" i="0" u="none" strike="noStrike" kern="1200" cap="none" spc="0" normalizeH="0" baseline="0" noProof="0" dirty="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の医師にかかる基準</a:t>
            </a:r>
            <a:r>
              <a:rPr kumimoji="1" lang="ja-JP" altLang="en-US" sz="800" b="0" i="0" u="none" strike="noStrike" kern="1200" cap="none" spc="0" normalizeH="0" baseline="0" noProof="0" dirty="0" smtClean="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（Ａ水準）。休日労働を含む。</a:t>
            </a:r>
            <a:endParaRPr kumimoji="1" lang="en-US" altLang="ja-JP" sz="800" b="0" i="0" u="none" strike="noStrike" kern="1200" cap="none" spc="0" normalizeH="0" baseline="0" noProof="0" dirty="0" smtClean="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注４：</a:t>
            </a:r>
            <a:r>
              <a:rPr kumimoji="1" lang="ja-JP" altLang="en-US" sz="800" b="0" i="0" u="none" strike="noStrike" kern="1200" cap="none" spc="0" normalizeH="0" baseline="0" noProof="0" dirty="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　</a:t>
            </a:r>
            <a:r>
              <a:rPr kumimoji="1" lang="ja-JP" altLang="en-US" sz="800" b="0" i="0" u="none" strike="noStrike" kern="1200" cap="none" spc="0" normalizeH="0" baseline="0" noProof="0" dirty="0" smtClean="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Ｂ水準</a:t>
            </a:r>
            <a:r>
              <a:rPr kumimoji="1" lang="ja-JP" altLang="en-US" sz="800" b="0" i="0" u="none" strike="noStrike" kern="1200" cap="none" spc="0" normalizeH="0" baseline="0" noProof="0" dirty="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a:t>
            </a:r>
            <a:r>
              <a:rPr kumimoji="1" lang="ja-JP" altLang="en-US" sz="800" b="0" i="0" u="none" strike="noStrike" kern="1200" cap="none" spc="0" normalizeH="0" baseline="0" noProof="0" dirty="0" smtClean="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連携Ｂ水準、Ｃ水準</a:t>
            </a:r>
            <a:r>
              <a:rPr kumimoji="1" lang="ja-JP" altLang="en-US" sz="800" b="0" i="0" u="none" strike="noStrike" kern="1200" cap="none" spc="0" normalizeH="0" baseline="0" noProof="0" dirty="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の指定を受けた医療</a:t>
            </a:r>
            <a:r>
              <a:rPr kumimoji="1" lang="ja-JP" altLang="en-US" sz="800" b="0" i="0" u="none" strike="noStrike" kern="1200" cap="none" spc="0" normalizeH="0" baseline="0" noProof="0" dirty="0" smtClean="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機関で指定に係る業務に従事する医師</a:t>
            </a:r>
            <a:r>
              <a:rPr kumimoji="1" lang="ja-JP" altLang="en-US" sz="800" b="0" i="0" u="none" strike="noStrike" kern="1200" cap="none" spc="0" normalizeH="0" baseline="0" noProof="0" dirty="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にかかる基準</a:t>
            </a:r>
            <a:r>
              <a:rPr kumimoji="1" lang="ja-JP" altLang="en-US" sz="800" b="0" i="0" u="none" strike="noStrike" kern="1200" cap="none" spc="0" normalizeH="0" baseline="0" noProof="0" dirty="0" smtClean="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。休日労働を含む。</a:t>
            </a:r>
            <a:endParaRPr kumimoji="1" lang="en-US" altLang="ja-JP" sz="800" b="0" i="0" u="none" strike="noStrike" kern="1200" cap="none" spc="0" normalizeH="0" baseline="0" noProof="0" dirty="0" smtClean="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　　　　面接</a:t>
            </a:r>
            <a:r>
              <a:rPr kumimoji="1" lang="ja-JP" altLang="en-US" sz="800" b="0" i="0" u="none" strike="noStrike" kern="1200" cap="none" spc="0" normalizeH="0" baseline="0" noProof="0" dirty="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指導</a:t>
            </a:r>
            <a:r>
              <a:rPr kumimoji="1" lang="ja-JP" altLang="en-US" sz="800" b="0" i="0" u="none" strike="noStrike" kern="1200" cap="none" spc="0" normalizeH="0" baseline="0" noProof="0" dirty="0" smtClean="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、労働時間が特に長時間である場合の労働時間短縮措置、勤務間インターバルの</a:t>
            </a:r>
            <a:r>
              <a:rPr kumimoji="1" lang="ja-JP" altLang="en-US" sz="800" b="0" i="0" u="none" strike="noStrike" kern="1200" cap="none" spc="0" normalizeH="0" baseline="0" noProof="0" dirty="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確保等</a:t>
            </a:r>
            <a:r>
              <a:rPr kumimoji="1" lang="ja-JP" altLang="en-US" sz="800" b="0" i="0" u="none" strike="noStrike" kern="1200" cap="none" spc="0" normalizeH="0" baseline="0" noProof="0" dirty="0" smtClean="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を３６協定</a:t>
            </a:r>
            <a:r>
              <a:rPr kumimoji="1" lang="ja-JP" altLang="en-US" sz="800" b="0" i="0" u="none" strike="noStrike" kern="1200" cap="none" spc="0" normalizeH="0" baseline="0" noProof="0" dirty="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に定めることが</a:t>
            </a:r>
            <a:r>
              <a:rPr kumimoji="1" lang="ja-JP" altLang="en-US" sz="800" b="0" i="0" u="none" strike="noStrike" kern="1200" cap="none" spc="0" normalizeH="0" baseline="0" noProof="0" dirty="0" smtClean="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必要。</a:t>
            </a:r>
            <a:endParaRPr kumimoji="1" lang="en-US" altLang="ja-JP" sz="800" b="0" i="0" u="none" strike="noStrike" kern="1200" cap="none" spc="0" normalizeH="0" baseline="0" noProof="0" dirty="0" smtClean="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endParaRPr>
          </a:p>
        </p:txBody>
      </p:sp>
      <p:sp>
        <p:nvSpPr>
          <p:cNvPr id="22" name="右矢印 21"/>
          <p:cNvSpPr/>
          <p:nvPr/>
        </p:nvSpPr>
        <p:spPr>
          <a:xfrm>
            <a:off x="4851276" y="4152548"/>
            <a:ext cx="180000" cy="540000"/>
          </a:xfrm>
          <a:prstGeom prst="rightArrow">
            <a:avLst/>
          </a:prstGeom>
          <a:solidFill>
            <a:srgbClr val="10318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dirty="0" smtClean="0">
              <a:ln>
                <a:noFill/>
              </a:ln>
              <a:solidFill>
                <a:sysClr val="windowText" lastClr="000000"/>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41160829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2400" b="1" dirty="0" smtClean="0">
                <a:solidFill>
                  <a:schemeClr val="bg1"/>
                </a:solidFill>
                <a:latin typeface="ＭＳ ゴシック" panose="020B0609070205080204" pitchFamily="49" charset="-128"/>
                <a:ea typeface="ＭＳ ゴシック" panose="020B0609070205080204" pitchFamily="49" charset="-128"/>
              </a:rPr>
              <a:t>時間外労働の上限規制と改善基準</a:t>
            </a:r>
            <a:r>
              <a:rPr lang="ja-JP" altLang="en-US" sz="2400" b="1" dirty="0">
                <a:solidFill>
                  <a:schemeClr val="bg1"/>
                </a:solidFill>
                <a:latin typeface="ＭＳ ゴシック" panose="020B0609070205080204" pitchFamily="49" charset="-128"/>
                <a:ea typeface="ＭＳ ゴシック" panose="020B0609070205080204" pitchFamily="49" charset="-128"/>
              </a:rPr>
              <a:t>告示（現行、バス</a:t>
            </a:r>
            <a:r>
              <a:rPr lang="ja-JP" altLang="en-US" sz="2400" b="1" dirty="0" smtClean="0">
                <a:solidFill>
                  <a:schemeClr val="bg1"/>
                </a:solidFill>
                <a:latin typeface="ＭＳ ゴシック" panose="020B0609070205080204" pitchFamily="49" charset="-128"/>
                <a:ea typeface="ＭＳ ゴシック" panose="020B0609070205080204" pitchFamily="49" charset="-128"/>
              </a:rPr>
              <a:t>）に</a:t>
            </a:r>
            <a:r>
              <a:rPr lang="ja-JP" altLang="en-US" sz="2400" b="1" dirty="0">
                <a:solidFill>
                  <a:schemeClr val="bg1"/>
                </a:solidFill>
                <a:latin typeface="ＭＳ ゴシック" panose="020B0609070205080204" pitchFamily="49" charset="-128"/>
                <a:ea typeface="ＭＳ ゴシック" panose="020B0609070205080204" pitchFamily="49" charset="-128"/>
              </a:rPr>
              <a:t>ついて</a:t>
            </a:r>
            <a:endParaRPr kumimoji="1" lang="ja-JP" altLang="en-US" sz="2400" b="1" dirty="0">
              <a:solidFill>
                <a:schemeClr val="bg1"/>
              </a:solidFill>
              <a:latin typeface="ＭＳ ゴシック" panose="020B0609070205080204" pitchFamily="49" charset="-128"/>
              <a:ea typeface="ＭＳ ゴシック" panose="020B0609070205080204" pitchFamily="49"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3515733512"/>
              </p:ext>
            </p:extLst>
          </p:nvPr>
        </p:nvGraphicFramePr>
        <p:xfrm>
          <a:off x="331973" y="827998"/>
          <a:ext cx="9539193" cy="5912591"/>
        </p:xfrm>
        <a:graphic>
          <a:graphicData uri="http://schemas.openxmlformats.org/drawingml/2006/table">
            <a:tbl>
              <a:tblPr/>
              <a:tblGrid>
                <a:gridCol w="315455">
                  <a:extLst>
                    <a:ext uri="{9D8B030D-6E8A-4147-A177-3AD203B41FA5}">
                      <a16:colId xmlns:a16="http://schemas.microsoft.com/office/drawing/2014/main" val="3360075707"/>
                    </a:ext>
                  </a:extLst>
                </a:gridCol>
                <a:gridCol w="2088000">
                  <a:extLst>
                    <a:ext uri="{9D8B030D-6E8A-4147-A177-3AD203B41FA5}">
                      <a16:colId xmlns:a16="http://schemas.microsoft.com/office/drawing/2014/main" val="3327743399"/>
                    </a:ext>
                  </a:extLst>
                </a:gridCol>
                <a:gridCol w="2088000">
                  <a:extLst>
                    <a:ext uri="{9D8B030D-6E8A-4147-A177-3AD203B41FA5}">
                      <a16:colId xmlns:a16="http://schemas.microsoft.com/office/drawing/2014/main" val="811154574"/>
                    </a:ext>
                  </a:extLst>
                </a:gridCol>
                <a:gridCol w="559675">
                  <a:extLst>
                    <a:ext uri="{9D8B030D-6E8A-4147-A177-3AD203B41FA5}">
                      <a16:colId xmlns:a16="http://schemas.microsoft.com/office/drawing/2014/main" val="3692795071"/>
                    </a:ext>
                  </a:extLst>
                </a:gridCol>
                <a:gridCol w="2088000">
                  <a:extLst>
                    <a:ext uri="{9D8B030D-6E8A-4147-A177-3AD203B41FA5}">
                      <a16:colId xmlns:a16="http://schemas.microsoft.com/office/drawing/2014/main" val="997082955"/>
                    </a:ext>
                  </a:extLst>
                </a:gridCol>
                <a:gridCol w="2088000">
                  <a:extLst>
                    <a:ext uri="{9D8B030D-6E8A-4147-A177-3AD203B41FA5}">
                      <a16:colId xmlns:a16="http://schemas.microsoft.com/office/drawing/2014/main" val="958922056"/>
                    </a:ext>
                  </a:extLst>
                </a:gridCol>
                <a:gridCol w="312063">
                  <a:extLst>
                    <a:ext uri="{9D8B030D-6E8A-4147-A177-3AD203B41FA5}">
                      <a16:colId xmlns:a16="http://schemas.microsoft.com/office/drawing/2014/main" val="3998602994"/>
                    </a:ext>
                  </a:extLst>
                </a:gridCol>
              </a:tblGrid>
              <a:tr h="216018">
                <a:tc>
                  <a:txBody>
                    <a:bodyPr/>
                    <a:lstStyle/>
                    <a:p>
                      <a:pPr algn="l" fontAlgn="ctr"/>
                      <a:r>
                        <a:rPr lang="ja-JP" altLang="en-US" sz="1400" b="0" i="0" u="none" strike="noStrike" dirty="0" smtClean="0">
                          <a:solidFill>
                            <a:srgbClr val="000000"/>
                          </a:solidFill>
                          <a:effectLst/>
                          <a:latin typeface="+mn-ea"/>
                          <a:ea typeface="+mn-ea"/>
                        </a:rPr>
                        <a:t>　</a:t>
                      </a:r>
                      <a:endParaRPr lang="ja-JP" altLang="en-US" sz="1400" b="0" i="0" u="none" strike="noStrike" dirty="0">
                        <a:solidFill>
                          <a:srgbClr val="000000"/>
                        </a:solidFill>
                        <a:effectLst/>
                        <a:latin typeface="+mn-ea"/>
                        <a:ea typeface="+mn-ea"/>
                      </a:endParaRPr>
                    </a:p>
                  </a:txBody>
                  <a:tcPr marL="0" marR="0" marT="0" marB="0" anchor="ctr">
                    <a:lnL>
                      <a:noFill/>
                    </a:lnL>
                    <a:lnR>
                      <a:noFill/>
                    </a:lnR>
                    <a:lnT>
                      <a:noFill/>
                    </a:lnT>
                    <a:lnB>
                      <a:noFill/>
                    </a:lnB>
                  </a:tcPr>
                </a:tc>
                <a:tc>
                  <a:txBody>
                    <a:bodyPr/>
                    <a:lstStyle/>
                    <a:p>
                      <a:pPr algn="ctr" fontAlgn="ctr"/>
                      <a:endParaRPr lang="ja-JP" altLang="en-US" sz="1400" b="0" i="0" u="none" strike="noStrike">
                        <a:solidFill>
                          <a:srgbClr val="000000"/>
                        </a:solidFill>
                        <a:effectLst/>
                        <a:latin typeface="+mn-ea"/>
                        <a:ea typeface="+mn-ea"/>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400" b="0" i="0" u="none" strike="noStrike">
                        <a:solidFill>
                          <a:srgbClr val="000000"/>
                        </a:solidFill>
                        <a:effectLst/>
                        <a:latin typeface="+mn-ea"/>
                        <a:ea typeface="+mn-ea"/>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200" b="1" i="0" u="none" strike="noStrike" dirty="0">
                          <a:solidFill>
                            <a:srgbClr val="000000"/>
                          </a:solidFill>
                          <a:effectLst/>
                          <a:latin typeface="+mn-ea"/>
                          <a:ea typeface="+mn-ea"/>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400" b="0" i="0" u="none" strike="noStrike" dirty="0">
                        <a:solidFill>
                          <a:srgbClr val="000000"/>
                        </a:solidFill>
                        <a:effectLst/>
                        <a:latin typeface="+mn-ea"/>
                        <a:ea typeface="+mn-ea"/>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400" b="0" i="0" u="none" strike="noStrike" dirty="0">
                        <a:solidFill>
                          <a:srgbClr val="000000"/>
                        </a:solidFill>
                        <a:effectLst/>
                        <a:latin typeface="+mn-ea"/>
                        <a:ea typeface="+mn-ea"/>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solidFill>
                          <a:srgbClr val="000000"/>
                        </a:solidFill>
                        <a:effectLst/>
                        <a:latin typeface="+mn-ea"/>
                        <a:ea typeface="+mn-ea"/>
                      </a:endParaRPr>
                    </a:p>
                  </a:txBody>
                  <a:tcPr marL="0" marR="0" marT="0" marB="0" anchor="ctr">
                    <a:lnL>
                      <a:noFill/>
                    </a:lnL>
                    <a:lnR>
                      <a:noFill/>
                    </a:lnR>
                    <a:lnT>
                      <a:noFill/>
                    </a:lnT>
                    <a:lnB>
                      <a:noFill/>
                    </a:lnB>
                  </a:tcPr>
                </a:tc>
                <a:extLst>
                  <a:ext uri="{0D108BD9-81ED-4DB2-BD59-A6C34878D82A}">
                    <a16:rowId xmlns:a16="http://schemas.microsoft.com/office/drawing/2014/main" val="607212164"/>
                  </a:ext>
                </a:extLst>
              </a:tr>
              <a:tr h="540000">
                <a:tc>
                  <a:txBody>
                    <a:bodyPr/>
                    <a:lstStyle/>
                    <a:p>
                      <a:pPr algn="ctr" fontAlgn="ctr"/>
                      <a:endParaRPr lang="ja-JP" altLang="en-US" sz="1400" b="0" i="0" u="none" strike="noStrike">
                        <a:solidFill>
                          <a:srgbClr val="000000"/>
                        </a:solidFill>
                        <a:effectLst/>
                        <a:latin typeface="+mn-ea"/>
                        <a:ea typeface="+mn-ea"/>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ja-JP" altLang="en-US" sz="1200" b="1" i="0" u="none" strike="noStrike" dirty="0">
                          <a:solidFill>
                            <a:srgbClr val="000000"/>
                          </a:solidFill>
                          <a:effectLst/>
                          <a:latin typeface="+mn-ea"/>
                          <a:ea typeface="+mn-ea"/>
                        </a:rPr>
                        <a:t>時間外労働の上限規制（労働基準法）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vMerge="1">
                  <a:txBody>
                    <a:bodyPr/>
                    <a:lstStyle/>
                    <a:p>
                      <a:pPr algn="ctr" fontAlgn="ctr"/>
                      <a:endParaRPr lang="ja-JP" altLang="en-US" sz="1200" b="1" i="0" u="none" strike="noStrike" dirty="0">
                        <a:solidFill>
                          <a:srgbClr val="000000"/>
                        </a:solidFill>
                        <a:effectLst/>
                        <a:latin typeface="+mn-ea"/>
                        <a:ea typeface="+mn-ea"/>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200" b="1" i="0" u="none" strike="noStrike" dirty="0">
                          <a:solidFill>
                            <a:srgbClr val="000000"/>
                          </a:solidFill>
                          <a:effectLst/>
                          <a:latin typeface="+mn-ea"/>
                          <a:ea typeface="+mn-ea"/>
                        </a:rPr>
                        <a:t>改善基準告示</a:t>
                      </a:r>
                      <a:r>
                        <a:rPr lang="ja-JP" altLang="en-US" sz="1200" b="1" i="0" u="none" strike="noStrike" dirty="0" smtClean="0">
                          <a:solidFill>
                            <a:srgbClr val="000000"/>
                          </a:solidFill>
                          <a:effectLst/>
                          <a:latin typeface="+mn-ea"/>
                          <a:ea typeface="+mn-ea"/>
                        </a:rPr>
                        <a:t>（現行、バス</a:t>
                      </a:r>
                      <a:r>
                        <a:rPr lang="ja-JP" altLang="en-US" sz="1200" b="1" i="0" u="none" strike="noStrike" dirty="0">
                          <a:solidFill>
                            <a:srgbClr val="000000"/>
                          </a:solidFill>
                          <a:effectLst/>
                          <a:latin typeface="+mn-ea"/>
                          <a:ea typeface="+mn-ea"/>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endParaRPr lang="ja-JP" altLang="en-US" sz="1400" b="0" i="0" u="none" strike="noStrike">
                        <a:solidFill>
                          <a:srgbClr val="000000"/>
                        </a:solidFill>
                        <a:effectLst/>
                        <a:latin typeface="+mn-ea"/>
                        <a:ea typeface="+mn-ea"/>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11136696"/>
                  </a:ext>
                </a:extLst>
              </a:tr>
              <a:tr h="432000">
                <a:tc>
                  <a:txBody>
                    <a:bodyPr/>
                    <a:lstStyle/>
                    <a:p>
                      <a:pPr algn="l" fontAlgn="ctr"/>
                      <a:endParaRPr lang="ja-JP" altLang="en-US" sz="1400" b="0" i="0" u="none" strike="noStrike">
                        <a:solidFill>
                          <a:srgbClr val="000000"/>
                        </a:solidFill>
                        <a:effectLst/>
                        <a:latin typeface="+mn-ea"/>
                        <a:ea typeface="+mn-ea"/>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200" b="0" i="0" u="none" strike="noStrike" dirty="0">
                          <a:solidFill>
                            <a:srgbClr val="000000"/>
                          </a:solidFill>
                          <a:effectLst/>
                          <a:latin typeface="+mn-ea"/>
                          <a:ea typeface="+mn-ea"/>
                        </a:rPr>
                        <a:t>一般則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自動車運転業務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1200" b="1" i="0" u="none" strike="noStrike" dirty="0">
                          <a:solidFill>
                            <a:srgbClr val="000000"/>
                          </a:solidFill>
                          <a:effectLst/>
                          <a:latin typeface="+mn-ea"/>
                          <a:ea typeface="+mn-e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dirty="0" smtClean="0">
                          <a:solidFill>
                            <a:srgbClr val="000000"/>
                          </a:solidFill>
                          <a:effectLst/>
                          <a:latin typeface="+mn-ea"/>
                          <a:ea typeface="+mn-ea"/>
                        </a:rPr>
                        <a:t>時間外労働</a:t>
                      </a:r>
                      <a:r>
                        <a:rPr lang="ja-JP" altLang="en-US" sz="1200" b="1" i="0" u="none" strike="noStrike" dirty="0">
                          <a:solidFill>
                            <a:srgbClr val="000000"/>
                          </a:solidFill>
                          <a:effectLst/>
                          <a:latin typeface="+mn-ea"/>
                          <a:ea typeface="+mn-ea"/>
                        </a:rPr>
                        <a:t>が</a:t>
                      </a:r>
                      <a:br>
                        <a:rPr lang="ja-JP" altLang="en-US" sz="1200" b="1" i="0" u="none" strike="noStrike" dirty="0">
                          <a:solidFill>
                            <a:srgbClr val="000000"/>
                          </a:solidFill>
                          <a:effectLst/>
                          <a:latin typeface="+mn-ea"/>
                          <a:ea typeface="+mn-ea"/>
                        </a:rPr>
                      </a:br>
                      <a:r>
                        <a:rPr lang="ja-JP" altLang="en-US" sz="1200" b="1" i="0" u="none" strike="noStrike" dirty="0">
                          <a:solidFill>
                            <a:srgbClr val="000000"/>
                          </a:solidFill>
                          <a:effectLst/>
                          <a:latin typeface="+mn-ea"/>
                          <a:ea typeface="+mn-ea"/>
                        </a:rPr>
                        <a:t>可能な時間（</a:t>
                      </a:r>
                      <a:r>
                        <a:rPr lang="en-US" altLang="ja-JP" sz="1200" b="1" i="0" u="none" strike="noStrike" dirty="0">
                          <a:solidFill>
                            <a:srgbClr val="000000"/>
                          </a:solidFill>
                          <a:effectLst/>
                          <a:latin typeface="+mn-ea"/>
                          <a:ea typeface="+mn-ea"/>
                        </a:rPr>
                        <a:t>※</a:t>
                      </a:r>
                      <a:r>
                        <a:rPr lang="ja-JP" altLang="en-US" sz="1200" b="1" i="0" u="none" strike="noStrike" dirty="0">
                          <a:solidFill>
                            <a:srgbClr val="000000"/>
                          </a:solidFill>
                          <a:effectLst/>
                          <a:latin typeface="+mn-ea"/>
                          <a:ea typeface="+mn-ea"/>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1200" b="0" i="0" u="none" strike="noStrike" dirty="0">
                          <a:solidFill>
                            <a:srgbClr val="000000"/>
                          </a:solidFill>
                          <a:effectLst/>
                          <a:latin typeface="+mn-ea"/>
                          <a:ea typeface="+mn-ea"/>
                        </a:rPr>
                        <a:t>拘束時間</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solidFill>
                          <a:srgbClr val="000000"/>
                        </a:solidFill>
                        <a:effectLst/>
                        <a:latin typeface="+mn-ea"/>
                        <a:ea typeface="+mn-ea"/>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46758181"/>
                  </a:ext>
                </a:extLst>
              </a:tr>
              <a:tr h="432000">
                <a:tc>
                  <a:txBody>
                    <a:bodyPr/>
                    <a:lstStyle/>
                    <a:p>
                      <a:pPr algn="l" fontAlgn="ctr"/>
                      <a:endParaRPr lang="ja-JP" altLang="en-US" sz="1400" b="0" i="0" u="none" strike="noStrike">
                        <a:solidFill>
                          <a:srgbClr val="000000"/>
                        </a:solidFill>
                        <a:effectLst/>
                        <a:latin typeface="+mn-ea"/>
                        <a:ea typeface="+mn-ea"/>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ja-JP" altLang="en-US" sz="1200" b="0" i="0" u="none" strike="noStrike" dirty="0">
                          <a:solidFill>
                            <a:srgbClr val="000000"/>
                          </a:solidFill>
                          <a:effectLst/>
                          <a:latin typeface="+mn-ea"/>
                          <a:ea typeface="+mn-ea"/>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200" b="1" i="0" u="none" strike="noStrike" dirty="0">
                          <a:solidFill>
                            <a:srgbClr val="000000"/>
                          </a:solidFill>
                          <a:effectLst/>
                          <a:latin typeface="+mn-ea"/>
                          <a:ea typeface="+mn-ea"/>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ja-JP" altLang="en-US" sz="1200" b="0" i="0" u="none" strike="noStrike" dirty="0">
                          <a:solidFill>
                            <a:srgbClr val="000000"/>
                          </a:solidFill>
                          <a:effectLst/>
                          <a:latin typeface="+mn-ea"/>
                          <a:ea typeface="+mn-ea"/>
                        </a:rPr>
                        <a:t>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dirty="0">
                          <a:solidFill>
                            <a:srgbClr val="000000"/>
                          </a:solidFill>
                          <a:effectLst/>
                          <a:latin typeface="+mn-ea"/>
                          <a:ea typeface="+mn-ea"/>
                        </a:rPr>
                        <a:t>原則　</a:t>
                      </a:r>
                      <a:r>
                        <a:rPr lang="ja-JP" altLang="en-US" sz="1200" b="1" i="0" u="none" strike="noStrike" dirty="0" smtClean="0">
                          <a:solidFill>
                            <a:srgbClr val="000000"/>
                          </a:solidFill>
                          <a:effectLst/>
                          <a:latin typeface="+mn-ea"/>
                          <a:ea typeface="+mn-ea"/>
                        </a:rPr>
                        <a:t>４時間</a:t>
                      </a:r>
                      <a:endParaRPr lang="ja-JP" altLang="en-US" sz="1200" b="0" i="0" u="none" strike="noStrike" dirty="0">
                        <a:solidFill>
                          <a:srgbClr val="000000"/>
                        </a:solidFill>
                        <a:effectLst/>
                        <a:latin typeface="+mn-ea"/>
                        <a:ea typeface="+mn-ea"/>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ja-JP" altLang="en-US" sz="1200" b="0" i="0" u="none" strike="noStrike" dirty="0">
                          <a:solidFill>
                            <a:srgbClr val="000000"/>
                          </a:solidFill>
                          <a:effectLst/>
                          <a:latin typeface="+mn-ea"/>
                          <a:ea typeface="+mn-ea"/>
                        </a:rPr>
                        <a:t>原則　</a:t>
                      </a:r>
                      <a:r>
                        <a:rPr lang="ja-JP" altLang="en-US" sz="1200" b="0" i="0" u="none" strike="noStrike" dirty="0" smtClean="0">
                          <a:solidFill>
                            <a:srgbClr val="000000"/>
                          </a:solidFill>
                          <a:effectLst/>
                          <a:latin typeface="+mn-ea"/>
                          <a:ea typeface="+mn-ea"/>
                        </a:rPr>
                        <a:t>１３時間</a:t>
                      </a:r>
                      <a:endParaRPr lang="ja-JP" altLang="en-US" sz="1200" b="0" i="0" u="none" strike="noStrike" dirty="0">
                        <a:solidFill>
                          <a:srgbClr val="000000"/>
                        </a:solidFill>
                        <a:effectLst/>
                        <a:latin typeface="+mn-ea"/>
                        <a:ea typeface="+mn-ea"/>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400" b="0" i="0" u="none" strike="noStrike" dirty="0">
                        <a:solidFill>
                          <a:srgbClr val="000000"/>
                        </a:solidFill>
                        <a:effectLst/>
                        <a:latin typeface="+mn-ea"/>
                        <a:ea typeface="+mn-ea"/>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88813983"/>
                  </a:ext>
                </a:extLst>
              </a:tr>
              <a:tr h="432000">
                <a:tc>
                  <a:txBody>
                    <a:bodyPr/>
                    <a:lstStyle/>
                    <a:p>
                      <a:pPr algn="l" fontAlgn="ctr"/>
                      <a:endParaRPr lang="ja-JP" altLang="en-US" sz="1400" b="0" i="0" u="none" strike="noStrike">
                        <a:solidFill>
                          <a:srgbClr val="000000"/>
                        </a:solidFill>
                        <a:effectLst/>
                        <a:latin typeface="+mn-ea"/>
                        <a:ea typeface="+mn-ea"/>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200" b="1" i="0" u="none" strike="noStrike" dirty="0">
                          <a:solidFill>
                            <a:srgbClr val="000000"/>
                          </a:solidFill>
                          <a:effectLst/>
                          <a:latin typeface="+mn-ea"/>
                          <a:ea typeface="+mn-ea"/>
                        </a:rPr>
                        <a:t>最大　</a:t>
                      </a:r>
                      <a:r>
                        <a:rPr lang="ja-JP" altLang="en-US" sz="1200" b="1" i="0" u="none" strike="noStrike" dirty="0" smtClean="0">
                          <a:solidFill>
                            <a:srgbClr val="000000"/>
                          </a:solidFill>
                          <a:effectLst/>
                          <a:latin typeface="+mn-ea"/>
                          <a:ea typeface="+mn-ea"/>
                        </a:rPr>
                        <a:t>７時間</a:t>
                      </a:r>
                      <a:endParaRPr lang="ja-JP" altLang="en-US" sz="1200" b="1" i="0" u="none" strike="noStrike" dirty="0">
                        <a:solidFill>
                          <a:srgbClr val="000000"/>
                        </a:solidFill>
                        <a:effectLst/>
                        <a:latin typeface="+mn-ea"/>
                        <a:ea typeface="+mn-ea"/>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1200" b="0" i="0" u="none" strike="noStrike" dirty="0">
                          <a:solidFill>
                            <a:srgbClr val="000000"/>
                          </a:solidFill>
                          <a:effectLst/>
                          <a:latin typeface="+mn-ea"/>
                          <a:ea typeface="+mn-ea"/>
                        </a:rPr>
                        <a:t>最大　</a:t>
                      </a:r>
                      <a:r>
                        <a:rPr lang="ja-JP" altLang="en-US" sz="1200" b="0" i="0" u="none" strike="noStrike" dirty="0" smtClean="0">
                          <a:solidFill>
                            <a:srgbClr val="000000"/>
                          </a:solidFill>
                          <a:effectLst/>
                          <a:latin typeface="+mn-ea"/>
                          <a:ea typeface="+mn-ea"/>
                        </a:rPr>
                        <a:t>１６時間</a:t>
                      </a:r>
                      <a:r>
                        <a:rPr lang="ja-JP" altLang="en-US" sz="1200" b="0" i="0" u="none" strike="noStrike" dirty="0">
                          <a:solidFill>
                            <a:srgbClr val="000000"/>
                          </a:solidFill>
                          <a:effectLst/>
                          <a:latin typeface="+mn-ea"/>
                          <a:ea typeface="+mn-ea"/>
                        </a:rPr>
                        <a:t/>
                      </a:r>
                      <a:br>
                        <a:rPr lang="ja-JP" altLang="en-US" sz="1200" b="0" i="0" u="none" strike="noStrike" dirty="0">
                          <a:solidFill>
                            <a:srgbClr val="000000"/>
                          </a:solidFill>
                          <a:effectLst/>
                          <a:latin typeface="+mn-ea"/>
                          <a:ea typeface="+mn-ea"/>
                        </a:rPr>
                      </a:br>
                      <a:r>
                        <a:rPr lang="ja-JP" altLang="en-US" sz="1200" b="0" i="0" u="none" strike="noStrike" dirty="0">
                          <a:solidFill>
                            <a:srgbClr val="000000"/>
                          </a:solidFill>
                          <a:effectLst/>
                          <a:latin typeface="+mn-ea"/>
                          <a:ea typeface="+mn-ea"/>
                        </a:rPr>
                        <a:t>（</a:t>
                      </a:r>
                      <a:r>
                        <a:rPr lang="en-US" altLang="ja-JP" sz="1200" b="0" i="0" u="none" strike="noStrike" dirty="0">
                          <a:solidFill>
                            <a:srgbClr val="000000"/>
                          </a:solidFill>
                          <a:effectLst/>
                          <a:latin typeface="+mn-ea"/>
                          <a:ea typeface="+mn-ea"/>
                        </a:rPr>
                        <a:t>15</a:t>
                      </a:r>
                      <a:r>
                        <a:rPr lang="ja-JP" altLang="en-US" sz="1200" b="0" i="0" u="none" strike="noStrike" dirty="0">
                          <a:solidFill>
                            <a:srgbClr val="000000"/>
                          </a:solidFill>
                          <a:effectLst/>
                          <a:latin typeface="+mn-ea"/>
                          <a:ea typeface="+mn-ea"/>
                        </a:rPr>
                        <a:t>時間超は</a:t>
                      </a:r>
                      <a:r>
                        <a:rPr lang="ja-JP" altLang="en-US" sz="1200" b="0" i="0" u="none" strike="noStrike" dirty="0" smtClean="0">
                          <a:solidFill>
                            <a:srgbClr val="000000"/>
                          </a:solidFill>
                          <a:effectLst/>
                          <a:latin typeface="+mn-ea"/>
                          <a:ea typeface="+mn-ea"/>
                        </a:rPr>
                        <a:t>週</a:t>
                      </a:r>
                      <a:r>
                        <a:rPr lang="ja-JP" altLang="en-US" sz="1200" b="0" i="0" u="none" strike="noStrike" dirty="0">
                          <a:solidFill>
                            <a:srgbClr val="000000"/>
                          </a:solidFill>
                          <a:effectLst/>
                          <a:latin typeface="+mn-ea"/>
                          <a:ea typeface="+mn-ea"/>
                        </a:rPr>
                        <a:t>２</a:t>
                      </a:r>
                      <a:r>
                        <a:rPr lang="ja-JP" altLang="en-US" sz="1200" b="0" i="0" u="none" strike="noStrike" dirty="0" smtClean="0">
                          <a:solidFill>
                            <a:srgbClr val="000000"/>
                          </a:solidFill>
                          <a:effectLst/>
                          <a:latin typeface="+mn-ea"/>
                          <a:ea typeface="+mn-ea"/>
                        </a:rPr>
                        <a:t>回</a:t>
                      </a:r>
                      <a:r>
                        <a:rPr lang="ja-JP" altLang="en-US" sz="1200" b="0" i="0" u="none" strike="noStrike" dirty="0">
                          <a:solidFill>
                            <a:srgbClr val="000000"/>
                          </a:solidFill>
                          <a:effectLst/>
                          <a:latin typeface="+mn-ea"/>
                          <a:ea typeface="+mn-ea"/>
                        </a:rPr>
                        <a:t>以内）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solidFill>
                          <a:srgbClr val="000000"/>
                        </a:solidFill>
                        <a:effectLst/>
                        <a:latin typeface="+mn-ea"/>
                        <a:ea typeface="+mn-ea"/>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17170167"/>
                  </a:ext>
                </a:extLst>
              </a:tr>
              <a:tr h="432000">
                <a:tc>
                  <a:txBody>
                    <a:bodyPr/>
                    <a:lstStyle/>
                    <a:p>
                      <a:pPr algn="l" fontAlgn="ctr"/>
                      <a:endParaRPr lang="ja-JP" altLang="en-US" sz="1400" b="0" i="0" u="none" strike="noStrike" dirty="0">
                        <a:solidFill>
                          <a:srgbClr val="000000"/>
                        </a:solidFill>
                        <a:effectLst/>
                        <a:latin typeface="+mn-ea"/>
                        <a:ea typeface="+mn-ea"/>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限度時間　</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４５</a:t>
                      </a:r>
                      <a:r>
                        <a:rPr lang="zh-TW"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時間</a:t>
                      </a:r>
                      <a:endPar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zh-TW"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限度時間　</a:t>
                      </a:r>
                      <a:r>
                        <a:rPr lang="ja-JP" altLang="en-US" sz="1200" b="1"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４５</a:t>
                      </a:r>
                      <a:r>
                        <a:rPr lang="zh-TW" altLang="en-US" sz="1200" b="1" i="0" u="none" strike="noStrike" dirty="0" smtClean="0">
                          <a:solidFill>
                            <a:srgbClr val="000000"/>
                          </a:solidFill>
                          <a:effectLst/>
                          <a:latin typeface="ＭＳ Ｐゴシック" panose="020B0600070205080204" pitchFamily="50" charset="-128"/>
                          <a:ea typeface="ＭＳ Ｐゴシック" panose="020B0600070205080204" pitchFamily="50" charset="-128"/>
                        </a:rPr>
                        <a:t>時間</a:t>
                      </a:r>
                      <a:endParaRPr lang="zh-TW"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rowSpan="3">
                  <a:txBody>
                    <a:bodyPr/>
                    <a:lstStyle/>
                    <a:p>
                      <a:pPr algn="ctr" fontAlgn="ctr"/>
                      <a:r>
                        <a:rPr lang="ja-JP" altLang="en-US" sz="1200" b="0" i="0" u="none" strike="noStrike" dirty="0">
                          <a:solidFill>
                            <a:srgbClr val="000000"/>
                          </a:solidFill>
                          <a:effectLst/>
                          <a:latin typeface="+mn-ea"/>
                          <a:ea typeface="+mn-ea"/>
                        </a:rPr>
                        <a:t>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dirty="0">
                          <a:solidFill>
                            <a:srgbClr val="000000"/>
                          </a:solidFill>
                          <a:effectLst/>
                          <a:latin typeface="+mn-ea"/>
                          <a:ea typeface="+mn-ea"/>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ctr"/>
                      <a:r>
                        <a:rPr lang="ja-JP" altLang="en-US" sz="1200" b="0" i="0" u="none" strike="noStrike" dirty="0">
                          <a:solidFill>
                            <a:srgbClr val="000000"/>
                          </a:solidFill>
                          <a:effectLst/>
                          <a:latin typeface="+mn-ea"/>
                          <a:ea typeface="+mn-ea"/>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ja-JP" altLang="en-US" sz="1400" b="0" i="0" u="none" strike="noStrike" dirty="0">
                        <a:solidFill>
                          <a:srgbClr val="000000"/>
                        </a:solidFill>
                        <a:effectLst/>
                        <a:latin typeface="+mn-ea"/>
                        <a:ea typeface="+mn-ea"/>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50376548"/>
                  </a:ext>
                </a:extLst>
              </a:tr>
              <a:tr h="432000">
                <a:tc>
                  <a:txBody>
                    <a:bodyPr/>
                    <a:lstStyle/>
                    <a:p>
                      <a:pPr algn="l" fontAlgn="ctr"/>
                      <a:endParaRPr lang="ja-JP" altLang="en-US" sz="1400" b="0" i="0" u="none" strike="noStrike">
                        <a:solidFill>
                          <a:srgbClr val="000000"/>
                        </a:solidFill>
                        <a:effectLst/>
                        <a:latin typeface="+mn-ea"/>
                        <a:ea typeface="+mn-ea"/>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200" b="0" i="0" u="none" strike="noStrike" dirty="0">
                          <a:solidFill>
                            <a:srgbClr val="000000"/>
                          </a:solidFill>
                          <a:effectLst/>
                          <a:latin typeface="+mn-ea"/>
                          <a:ea typeface="+mn-ea"/>
                        </a:rPr>
                        <a:t>月平均　</a:t>
                      </a:r>
                      <a:r>
                        <a:rPr lang="ja-JP" altLang="en-US" sz="1200" b="0" i="0" u="none" strike="noStrike" dirty="0" smtClean="0">
                          <a:solidFill>
                            <a:srgbClr val="000000"/>
                          </a:solidFill>
                          <a:effectLst/>
                          <a:latin typeface="+mn-ea"/>
                          <a:ea typeface="+mn-ea"/>
                        </a:rPr>
                        <a:t>８０時間</a:t>
                      </a:r>
                      <a:r>
                        <a:rPr lang="ja-JP" altLang="en-US" sz="1200" b="0" i="0" u="none" strike="noStrike" dirty="0">
                          <a:solidFill>
                            <a:srgbClr val="000000"/>
                          </a:solidFill>
                          <a:effectLst/>
                          <a:latin typeface="+mn-ea"/>
                          <a:ea typeface="+mn-ea"/>
                        </a:rPr>
                        <a:t/>
                      </a:r>
                      <a:br>
                        <a:rPr lang="ja-JP" altLang="en-US" sz="1200" b="0" i="0" u="none" strike="noStrike" dirty="0">
                          <a:solidFill>
                            <a:srgbClr val="000000"/>
                          </a:solidFill>
                          <a:effectLst/>
                          <a:latin typeface="+mn-ea"/>
                          <a:ea typeface="+mn-ea"/>
                        </a:rPr>
                      </a:br>
                      <a:r>
                        <a:rPr lang="ja-JP" altLang="en-US" sz="1200" b="0" i="0" u="none" strike="noStrike" dirty="0">
                          <a:solidFill>
                            <a:srgbClr val="000000"/>
                          </a:solidFill>
                          <a:effectLst/>
                          <a:latin typeface="+mn-ea"/>
                          <a:ea typeface="+mn-ea"/>
                        </a:rPr>
                        <a:t>（含・休日労働）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rowSpan="2">
                  <a:txBody>
                    <a:bodyPr/>
                    <a:lstStyle/>
                    <a:p>
                      <a:pPr algn="ctr" fontAlgn="ctr"/>
                      <a:r>
                        <a:rPr lang="ja-JP" altLang="en-US" sz="1200" b="1" i="0" u="none" strike="noStrike" dirty="0">
                          <a:solidFill>
                            <a:srgbClr val="000000"/>
                          </a:solidFill>
                          <a:effectLst/>
                          <a:latin typeface="+mn-ea"/>
                          <a:ea typeface="+mn-ea"/>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kumimoji="1" lang="ja-JP" altLang="en-US"/>
                    </a:p>
                  </a:txBody>
                  <a:tcPr/>
                </a:tc>
                <a:tc>
                  <a:txBody>
                    <a:bodyPr/>
                    <a:lstStyle/>
                    <a:p>
                      <a:pPr algn="ctr" fontAlgn="ctr"/>
                      <a:r>
                        <a:rPr lang="ja-JP" altLang="en-US" sz="1200" b="1" i="0" u="none" strike="noStrike" dirty="0">
                          <a:solidFill>
                            <a:srgbClr val="000000"/>
                          </a:solidFill>
                          <a:effectLst/>
                          <a:latin typeface="+mn-ea"/>
                          <a:ea typeface="+mn-ea"/>
                        </a:rPr>
                        <a:t>原則　</a:t>
                      </a:r>
                      <a:r>
                        <a:rPr lang="ja-JP" altLang="en-US" sz="1200" b="1" i="0" u="none" strike="noStrike" dirty="0" smtClean="0">
                          <a:solidFill>
                            <a:srgbClr val="000000"/>
                          </a:solidFill>
                          <a:effectLst/>
                          <a:latin typeface="+mn-ea"/>
                          <a:ea typeface="+mn-ea"/>
                        </a:rPr>
                        <a:t>８６時間</a:t>
                      </a:r>
                      <a:r>
                        <a:rPr lang="ja-JP" altLang="en-US" sz="1200" b="1" i="0" u="none" strike="noStrike" dirty="0">
                          <a:solidFill>
                            <a:srgbClr val="000000"/>
                          </a:solidFill>
                          <a:effectLst/>
                          <a:latin typeface="+mn-ea"/>
                          <a:ea typeface="+mn-ea"/>
                        </a:rPr>
                        <a:t/>
                      </a:r>
                      <a:br>
                        <a:rPr lang="ja-JP" altLang="en-US" sz="1200" b="1" i="0" u="none" strike="noStrike" dirty="0">
                          <a:solidFill>
                            <a:srgbClr val="000000"/>
                          </a:solidFill>
                          <a:effectLst/>
                          <a:latin typeface="+mn-ea"/>
                          <a:ea typeface="+mn-ea"/>
                        </a:rPr>
                      </a:br>
                      <a:r>
                        <a:rPr lang="ja-JP" altLang="en-US" sz="1200" b="1" i="0" u="none" strike="noStrike" dirty="0">
                          <a:solidFill>
                            <a:srgbClr val="000000"/>
                          </a:solidFill>
                          <a:effectLst/>
                          <a:latin typeface="+mn-ea"/>
                          <a:ea typeface="+mn-ea"/>
                        </a:rPr>
                        <a:t>（含・休日労働）</a:t>
                      </a:r>
                      <a:endParaRPr lang="ja-JP" altLang="en-US" sz="1200" b="0" i="0" u="none" strike="noStrike" dirty="0">
                        <a:solidFill>
                          <a:srgbClr val="000000"/>
                        </a:solidFill>
                        <a:effectLst/>
                        <a:latin typeface="+mn-ea"/>
                        <a:ea typeface="+mn-ea"/>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D9D9D9"/>
                    </a:solidFill>
                  </a:tcPr>
                </a:tc>
                <a:tc>
                  <a:txBody>
                    <a:bodyPr/>
                    <a:lstStyle/>
                    <a:p>
                      <a:pPr algn="ctr" fontAlgn="ctr"/>
                      <a: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原則（月換算</a:t>
                      </a:r>
                      <a:r>
                        <a:rPr lang="zh-TW"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２８１</a:t>
                      </a:r>
                      <a:r>
                        <a:rPr lang="zh-TW"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時間</a:t>
                      </a:r>
                      <a:endPar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1400" b="0" i="0" u="none" strike="noStrike" dirty="0">
                        <a:solidFill>
                          <a:srgbClr val="000000"/>
                        </a:solidFill>
                        <a:effectLst/>
                        <a:latin typeface="+mn-ea"/>
                        <a:ea typeface="+mn-ea"/>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21816376"/>
                  </a:ext>
                </a:extLst>
              </a:tr>
              <a:tr h="432000">
                <a:tc>
                  <a:txBody>
                    <a:bodyPr/>
                    <a:lstStyle/>
                    <a:p>
                      <a:pPr algn="l" fontAlgn="ctr"/>
                      <a:endParaRPr lang="ja-JP" altLang="en-US" sz="1400" b="0" i="0" u="none" strike="noStrike">
                        <a:solidFill>
                          <a:srgbClr val="000000"/>
                        </a:solidFill>
                        <a:effectLst/>
                        <a:latin typeface="+mn-ea"/>
                        <a:ea typeface="+mn-ea"/>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200" b="0" i="0" u="none" strike="noStrike" dirty="0">
                          <a:solidFill>
                            <a:srgbClr val="000000"/>
                          </a:solidFill>
                          <a:effectLst/>
                          <a:latin typeface="+mn-ea"/>
                          <a:ea typeface="+mn-ea"/>
                        </a:rPr>
                        <a:t>単月　</a:t>
                      </a:r>
                      <a:r>
                        <a:rPr lang="ja-JP" altLang="en-US" sz="1200" b="0" i="0" u="none" strike="noStrike" dirty="0" smtClean="0">
                          <a:solidFill>
                            <a:srgbClr val="000000"/>
                          </a:solidFill>
                          <a:effectLst/>
                          <a:latin typeface="+mn-ea"/>
                          <a:ea typeface="+mn-ea"/>
                        </a:rPr>
                        <a:t>１００時間</a:t>
                      </a:r>
                      <a:r>
                        <a:rPr lang="ja-JP" altLang="en-US" sz="1200" b="0" i="0" u="none" strike="noStrike" dirty="0">
                          <a:solidFill>
                            <a:srgbClr val="000000"/>
                          </a:solidFill>
                          <a:effectLst/>
                          <a:latin typeface="+mn-ea"/>
                          <a:ea typeface="+mn-ea"/>
                        </a:rPr>
                        <a:t/>
                      </a:r>
                      <a:br>
                        <a:rPr lang="ja-JP" altLang="en-US" sz="1200" b="0" i="0" u="none" strike="noStrike" dirty="0">
                          <a:solidFill>
                            <a:srgbClr val="000000"/>
                          </a:solidFill>
                          <a:effectLst/>
                          <a:latin typeface="+mn-ea"/>
                          <a:ea typeface="+mn-ea"/>
                        </a:rPr>
                      </a:br>
                      <a:r>
                        <a:rPr lang="ja-JP" altLang="en-US" sz="1200" b="0" i="0" u="none" strike="noStrike" dirty="0">
                          <a:solidFill>
                            <a:srgbClr val="000000"/>
                          </a:solidFill>
                          <a:effectLst/>
                          <a:latin typeface="+mn-ea"/>
                          <a:ea typeface="+mn-ea"/>
                        </a:rPr>
                        <a:t>（含・休日労働）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200" b="1" i="0" u="none" strike="noStrike" dirty="0">
                          <a:solidFill>
                            <a:srgbClr val="000000"/>
                          </a:solidFill>
                          <a:effectLst/>
                          <a:latin typeface="+mn-ea"/>
                          <a:ea typeface="+mn-ea"/>
                        </a:rPr>
                        <a:t>特例　</a:t>
                      </a:r>
                      <a:r>
                        <a:rPr lang="ja-JP" altLang="en-US" sz="1200" b="1" i="0" u="none" strike="noStrike" dirty="0" smtClean="0">
                          <a:solidFill>
                            <a:srgbClr val="000000"/>
                          </a:solidFill>
                          <a:effectLst/>
                          <a:latin typeface="+mn-ea"/>
                          <a:ea typeface="+mn-ea"/>
                        </a:rPr>
                        <a:t>１１４時間</a:t>
                      </a:r>
                      <a:r>
                        <a:rPr lang="ja-JP" altLang="en-US" sz="1200" b="1" i="0" u="none" strike="noStrike" dirty="0">
                          <a:solidFill>
                            <a:srgbClr val="000000"/>
                          </a:solidFill>
                          <a:effectLst/>
                          <a:latin typeface="+mn-ea"/>
                          <a:ea typeface="+mn-ea"/>
                        </a:rPr>
                        <a:t/>
                      </a:r>
                      <a:br>
                        <a:rPr lang="ja-JP" altLang="en-US" sz="1200" b="1" i="0" u="none" strike="noStrike" dirty="0">
                          <a:solidFill>
                            <a:srgbClr val="000000"/>
                          </a:solidFill>
                          <a:effectLst/>
                          <a:latin typeface="+mn-ea"/>
                          <a:ea typeface="+mn-ea"/>
                        </a:rPr>
                      </a:br>
                      <a:r>
                        <a:rPr lang="ja-JP" altLang="en-US" sz="1200" b="1" i="0" u="none" strike="noStrike" dirty="0">
                          <a:solidFill>
                            <a:srgbClr val="000000"/>
                          </a:solidFill>
                          <a:effectLst/>
                          <a:latin typeface="+mn-ea"/>
                          <a:ea typeface="+mn-ea"/>
                        </a:rPr>
                        <a:t>（含・休日労働）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特例（月換算</a:t>
                      </a:r>
                      <a:r>
                        <a:rPr lang="zh-TW"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３０９</a:t>
                      </a:r>
                      <a:r>
                        <a:rPr lang="zh-TW"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時間</a:t>
                      </a:r>
                      <a: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
                      </a:r>
                      <a:b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（貸切、</a:t>
                      </a:r>
                      <a:r>
                        <a:rPr lang="zh-TW"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年</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１６</a:t>
                      </a:r>
                      <a:r>
                        <a:rPr lang="zh-TW"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週間</a:t>
                      </a:r>
                      <a: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以内）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dirty="0">
                        <a:solidFill>
                          <a:srgbClr val="000000"/>
                        </a:solidFill>
                        <a:effectLst/>
                        <a:latin typeface="+mn-ea"/>
                        <a:ea typeface="+mn-ea"/>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98707685"/>
                  </a:ext>
                </a:extLst>
              </a:tr>
              <a:tr h="432000">
                <a:tc>
                  <a:txBody>
                    <a:bodyPr/>
                    <a:lstStyle/>
                    <a:p>
                      <a:pPr algn="l" fontAlgn="ctr"/>
                      <a:endParaRPr lang="ja-JP" altLang="en-US" sz="1400" b="0" i="0" u="none" strike="noStrike">
                        <a:solidFill>
                          <a:srgbClr val="000000"/>
                        </a:solidFill>
                        <a:effectLst/>
                        <a:latin typeface="+mn-ea"/>
                        <a:ea typeface="+mn-ea"/>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限度時間　</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３６０</a:t>
                      </a:r>
                      <a:r>
                        <a:rPr lang="zh-TW"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時間</a:t>
                      </a:r>
                      <a:endPar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zh-TW"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限度時間　</a:t>
                      </a:r>
                      <a:r>
                        <a:rPr lang="ja-JP" altLang="en-US" sz="1200" b="1"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３６０</a:t>
                      </a:r>
                      <a:r>
                        <a:rPr lang="zh-TW" altLang="en-US" sz="1200" b="1" i="0" u="none" strike="noStrike" dirty="0" smtClean="0">
                          <a:solidFill>
                            <a:srgbClr val="000000"/>
                          </a:solidFill>
                          <a:effectLst/>
                          <a:latin typeface="ＭＳ Ｐゴシック" panose="020B0600070205080204" pitchFamily="50" charset="-128"/>
                          <a:ea typeface="ＭＳ Ｐゴシック" panose="020B0600070205080204" pitchFamily="50" charset="-128"/>
                        </a:rPr>
                        <a:t>時間</a:t>
                      </a:r>
                      <a:endParaRPr lang="zh-TW"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rowSpan="3">
                  <a:txBody>
                    <a:bodyPr/>
                    <a:lstStyle/>
                    <a:p>
                      <a:pPr algn="ctr" fontAlgn="ctr"/>
                      <a:r>
                        <a:rPr lang="ja-JP" altLang="en-US" sz="1200" b="0" i="0" u="none" strike="noStrike" dirty="0">
                          <a:solidFill>
                            <a:srgbClr val="000000"/>
                          </a:solidFill>
                          <a:effectLst/>
                          <a:latin typeface="+mn-ea"/>
                          <a:ea typeface="+mn-ea"/>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dirty="0">
                          <a:solidFill>
                            <a:srgbClr val="000000"/>
                          </a:solidFill>
                          <a:effectLst/>
                          <a:latin typeface="+mn-ea"/>
                          <a:ea typeface="+mn-ea"/>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ctr"/>
                      <a:r>
                        <a:rPr lang="ja-JP" altLang="en-US" sz="1200" b="0" i="0" u="none" strike="noStrike" dirty="0">
                          <a:solidFill>
                            <a:srgbClr val="000000"/>
                          </a:solidFill>
                          <a:effectLst/>
                          <a:latin typeface="+mn-ea"/>
                          <a:ea typeface="+mn-ea"/>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ja-JP" altLang="en-US" sz="1400" b="0" i="0" u="none" strike="noStrike">
                        <a:solidFill>
                          <a:srgbClr val="000000"/>
                        </a:solidFill>
                        <a:effectLst/>
                        <a:latin typeface="+mn-ea"/>
                        <a:ea typeface="+mn-ea"/>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87293867"/>
                  </a:ext>
                </a:extLst>
              </a:tr>
              <a:tr h="432000">
                <a:tc>
                  <a:txBody>
                    <a:bodyPr/>
                    <a:lstStyle/>
                    <a:p>
                      <a:pPr algn="l" fontAlgn="ctr"/>
                      <a:endParaRPr lang="ja-JP" altLang="en-US" sz="1400" b="0" i="0" u="none" strike="noStrike">
                        <a:solidFill>
                          <a:srgbClr val="000000"/>
                        </a:solidFill>
                        <a:effectLst/>
                        <a:latin typeface="+mn-ea"/>
                        <a:ea typeface="+mn-ea"/>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ja-JP" altLang="en-US" sz="1200" b="0" i="0" u="none" strike="noStrike" dirty="0">
                          <a:solidFill>
                            <a:srgbClr val="000000"/>
                          </a:solidFill>
                          <a:effectLst/>
                          <a:latin typeface="+mn-ea"/>
                          <a:ea typeface="+mn-ea"/>
                        </a:rPr>
                        <a:t>上限　</a:t>
                      </a:r>
                      <a:r>
                        <a:rPr lang="ja-JP" altLang="en-US" sz="1200" b="0" i="0" u="none" strike="noStrike" dirty="0" smtClean="0">
                          <a:solidFill>
                            <a:srgbClr val="000000"/>
                          </a:solidFill>
                          <a:effectLst/>
                          <a:latin typeface="+mn-ea"/>
                          <a:ea typeface="+mn-ea"/>
                        </a:rPr>
                        <a:t>７２０時間</a:t>
                      </a:r>
                      <a:endParaRPr lang="ja-JP" altLang="en-US" sz="1200" b="0" i="0" u="none" strike="noStrike" dirty="0">
                        <a:solidFill>
                          <a:srgbClr val="000000"/>
                        </a:solidFill>
                        <a:effectLst/>
                        <a:latin typeface="+mn-ea"/>
                        <a:ea typeface="+mn-ea"/>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200" b="1" i="0" u="none" strike="noStrike" dirty="0">
                          <a:solidFill>
                            <a:srgbClr val="000000"/>
                          </a:solidFill>
                          <a:effectLst/>
                          <a:latin typeface="+mn-ea"/>
                          <a:ea typeface="+mn-ea"/>
                        </a:rPr>
                        <a:t>上限　</a:t>
                      </a:r>
                      <a:r>
                        <a:rPr lang="ja-JP" altLang="en-US" sz="1200" b="1" i="0" u="none" strike="noStrike" dirty="0" smtClean="0">
                          <a:solidFill>
                            <a:srgbClr val="000000"/>
                          </a:solidFill>
                          <a:effectLst/>
                          <a:latin typeface="+mn-ea"/>
                          <a:ea typeface="+mn-ea"/>
                        </a:rPr>
                        <a:t>９６０時間</a:t>
                      </a:r>
                      <a:endParaRPr lang="ja-JP" altLang="en-US" sz="1200" b="1" i="0" u="none" strike="noStrike" dirty="0">
                        <a:solidFill>
                          <a:srgbClr val="000000"/>
                        </a:solidFill>
                        <a:effectLst/>
                        <a:latin typeface="+mn-ea"/>
                        <a:ea typeface="+mn-ea"/>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kumimoji="1" lang="ja-JP" altLang="en-US"/>
                    </a:p>
                  </a:txBody>
                  <a:tcPr/>
                </a:tc>
                <a:tc>
                  <a:txBody>
                    <a:bodyPr/>
                    <a:lstStyle/>
                    <a:p>
                      <a:pPr algn="ctr" fontAlgn="ctr"/>
                      <a:r>
                        <a:rPr lang="ja-JP" altLang="en-US" sz="1200" b="1" i="0" u="none" strike="noStrike" dirty="0" smtClean="0">
                          <a:solidFill>
                            <a:srgbClr val="000000"/>
                          </a:solidFill>
                          <a:effectLst/>
                          <a:latin typeface="+mn-ea"/>
                          <a:ea typeface="+mn-ea"/>
                        </a:rPr>
                        <a:t>原則　１</a:t>
                      </a:r>
                      <a:r>
                        <a:rPr lang="en-US" altLang="ja-JP" sz="1200" b="1" i="0" u="none" strike="noStrike" dirty="0" smtClean="0">
                          <a:solidFill>
                            <a:srgbClr val="000000"/>
                          </a:solidFill>
                          <a:effectLst/>
                          <a:latin typeface="+mn-ea"/>
                          <a:ea typeface="+mn-ea"/>
                        </a:rPr>
                        <a:t>,</a:t>
                      </a:r>
                      <a:r>
                        <a:rPr lang="ja-JP" altLang="en-US" sz="1200" b="1" i="0" u="none" strike="noStrike" dirty="0" smtClean="0">
                          <a:solidFill>
                            <a:srgbClr val="000000"/>
                          </a:solidFill>
                          <a:effectLst/>
                          <a:latin typeface="+mn-ea"/>
                          <a:ea typeface="+mn-ea"/>
                        </a:rPr>
                        <a:t>０４０時間</a:t>
                      </a:r>
                      <a:r>
                        <a:rPr lang="ja-JP" altLang="en-US" sz="1200" b="1" i="0" u="none" strike="noStrike" dirty="0">
                          <a:solidFill>
                            <a:srgbClr val="000000"/>
                          </a:solidFill>
                          <a:effectLst/>
                          <a:latin typeface="+mn-ea"/>
                          <a:ea typeface="+mn-ea"/>
                        </a:rPr>
                        <a:t/>
                      </a:r>
                      <a:br>
                        <a:rPr lang="ja-JP" altLang="en-US" sz="1200" b="1" i="0" u="none" strike="noStrike" dirty="0">
                          <a:solidFill>
                            <a:srgbClr val="000000"/>
                          </a:solidFill>
                          <a:effectLst/>
                          <a:latin typeface="+mn-ea"/>
                          <a:ea typeface="+mn-ea"/>
                        </a:rPr>
                      </a:br>
                      <a:r>
                        <a:rPr lang="ja-JP" altLang="en-US" sz="1200" b="1" i="0" u="none" strike="noStrike" dirty="0">
                          <a:solidFill>
                            <a:srgbClr val="000000"/>
                          </a:solidFill>
                          <a:effectLst/>
                          <a:latin typeface="+mn-ea"/>
                          <a:ea typeface="+mn-ea"/>
                        </a:rPr>
                        <a:t>（含・休日労働）</a:t>
                      </a:r>
                      <a:endParaRPr lang="ja-JP" altLang="en-US" sz="1200" b="0" i="0" u="none" strike="noStrike" dirty="0">
                        <a:solidFill>
                          <a:srgbClr val="000000"/>
                        </a:solidFill>
                        <a:effectLst/>
                        <a:latin typeface="+mn-ea"/>
                        <a:ea typeface="+mn-ea"/>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D9D9D9"/>
                    </a:solidFill>
                  </a:tcPr>
                </a:tc>
                <a:tc>
                  <a:txBody>
                    <a:bodyPr/>
                    <a:lstStyle/>
                    <a:p>
                      <a:pPr algn="ctr" fontAlgn="ctr"/>
                      <a: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原則（年換算</a:t>
                      </a:r>
                      <a:r>
                        <a:rPr lang="zh-TW"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３</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３８０</a:t>
                      </a:r>
                      <a:r>
                        <a:rPr lang="zh-TW"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時間</a:t>
                      </a:r>
                      <a:endPar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1400" b="0" i="0" u="none" strike="noStrike">
                        <a:solidFill>
                          <a:srgbClr val="000000"/>
                        </a:solidFill>
                        <a:effectLst/>
                        <a:latin typeface="+mn-ea"/>
                        <a:ea typeface="+mn-ea"/>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81961924"/>
                  </a:ext>
                </a:extLst>
              </a:tr>
              <a:tr h="432000">
                <a:tc>
                  <a:txBody>
                    <a:bodyPr/>
                    <a:lstStyle/>
                    <a:p>
                      <a:pPr algn="l" fontAlgn="ctr"/>
                      <a:endParaRPr lang="ja-JP" altLang="en-US" sz="1400" b="0" i="0" u="none" strike="noStrike">
                        <a:solidFill>
                          <a:srgbClr val="000000"/>
                        </a:solidFill>
                        <a:effectLst/>
                        <a:latin typeface="+mn-ea"/>
                        <a:ea typeface="+mn-ea"/>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200" b="1" i="0" u="none" strike="noStrike" dirty="0">
                          <a:solidFill>
                            <a:srgbClr val="000000"/>
                          </a:solidFill>
                          <a:effectLst/>
                          <a:latin typeface="+mn-ea"/>
                          <a:ea typeface="+mn-ea"/>
                        </a:rPr>
                        <a:t>特例　</a:t>
                      </a:r>
                      <a:r>
                        <a:rPr lang="ja-JP" altLang="en-US" sz="1200" b="1" i="0" u="none" strike="noStrike" dirty="0" smtClean="0">
                          <a:solidFill>
                            <a:srgbClr val="000000"/>
                          </a:solidFill>
                          <a:effectLst/>
                          <a:latin typeface="+mn-ea"/>
                          <a:ea typeface="+mn-ea"/>
                        </a:rPr>
                        <a:t>１</a:t>
                      </a:r>
                      <a:r>
                        <a:rPr lang="en-US" altLang="ja-JP" sz="1200" b="1" i="0" u="none" strike="noStrike" dirty="0" smtClean="0">
                          <a:solidFill>
                            <a:srgbClr val="000000"/>
                          </a:solidFill>
                          <a:effectLst/>
                          <a:latin typeface="+mn-ea"/>
                          <a:ea typeface="+mn-ea"/>
                        </a:rPr>
                        <a:t>,</a:t>
                      </a:r>
                      <a:r>
                        <a:rPr lang="ja-JP" altLang="en-US" sz="1200" b="1" i="0" u="none" strike="noStrike" dirty="0" smtClean="0">
                          <a:solidFill>
                            <a:srgbClr val="000000"/>
                          </a:solidFill>
                          <a:effectLst/>
                          <a:latin typeface="+mn-ea"/>
                          <a:ea typeface="+mn-ea"/>
                        </a:rPr>
                        <a:t>１４４時間</a:t>
                      </a:r>
                      <a:r>
                        <a:rPr lang="ja-JP" altLang="en-US" sz="1200" b="1" i="0" u="none" strike="noStrike" dirty="0">
                          <a:solidFill>
                            <a:srgbClr val="000000"/>
                          </a:solidFill>
                          <a:effectLst/>
                          <a:latin typeface="+mn-ea"/>
                          <a:ea typeface="+mn-ea"/>
                        </a:rPr>
                        <a:t/>
                      </a:r>
                      <a:br>
                        <a:rPr lang="ja-JP" altLang="en-US" sz="1200" b="1" i="0" u="none" strike="noStrike" dirty="0">
                          <a:solidFill>
                            <a:srgbClr val="000000"/>
                          </a:solidFill>
                          <a:effectLst/>
                          <a:latin typeface="+mn-ea"/>
                          <a:ea typeface="+mn-ea"/>
                        </a:rPr>
                      </a:br>
                      <a:r>
                        <a:rPr lang="ja-JP" altLang="en-US" sz="1200" b="1" i="0" u="none" strike="noStrike" dirty="0">
                          <a:solidFill>
                            <a:srgbClr val="000000"/>
                          </a:solidFill>
                          <a:effectLst/>
                          <a:latin typeface="+mn-ea"/>
                          <a:ea typeface="+mn-ea"/>
                        </a:rPr>
                        <a:t>（含・休日労働）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特例（年換算</a:t>
                      </a:r>
                      <a:r>
                        <a:rPr lang="zh-TW"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３</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４８４</a:t>
                      </a:r>
                      <a:r>
                        <a:rPr lang="zh-TW"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時間</a:t>
                      </a:r>
                      <a:endPar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solidFill>
                          <a:srgbClr val="000000"/>
                        </a:solidFill>
                        <a:effectLst/>
                        <a:latin typeface="+mn-ea"/>
                        <a:ea typeface="+mn-ea"/>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95472602"/>
                  </a:ext>
                </a:extLst>
              </a:tr>
              <a:tr h="216018">
                <a:tc>
                  <a:txBody>
                    <a:bodyPr/>
                    <a:lstStyle/>
                    <a:p>
                      <a:pPr algn="l" fontAlgn="ctr"/>
                      <a:endParaRPr lang="ja-JP" altLang="en-US" sz="1400" b="0" i="0" u="none" strike="noStrike">
                        <a:solidFill>
                          <a:srgbClr val="000000"/>
                        </a:solidFill>
                        <a:effectLst/>
                        <a:latin typeface="+mn-ea"/>
                        <a:ea typeface="+mn-ea"/>
                      </a:endParaRPr>
                    </a:p>
                  </a:txBody>
                  <a:tcPr marL="0" marR="0" marT="0" marB="0" anchor="ctr">
                    <a:lnL>
                      <a:noFill/>
                    </a:lnL>
                    <a:lnR>
                      <a:noFill/>
                    </a:lnR>
                    <a:lnT>
                      <a:noFill/>
                    </a:lnT>
                    <a:lnB>
                      <a:noFill/>
                    </a:lnB>
                  </a:tcPr>
                </a:tc>
                <a:tc>
                  <a:txBody>
                    <a:bodyPr/>
                    <a:lstStyle/>
                    <a:p>
                      <a:pPr algn="ctr" fontAlgn="ctr"/>
                      <a:endParaRPr lang="ja-JP" altLang="en-US" sz="1200" b="0" i="0" u="none" strike="noStrike" dirty="0">
                        <a:solidFill>
                          <a:srgbClr val="000000"/>
                        </a:solidFill>
                        <a:effectLst/>
                        <a:latin typeface="+mn-ea"/>
                        <a:ea typeface="+mn-ea"/>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200" b="0" i="0" u="none" strike="noStrike" dirty="0">
                        <a:solidFill>
                          <a:srgbClr val="000000"/>
                        </a:solidFill>
                        <a:effectLst/>
                        <a:latin typeface="+mn-ea"/>
                        <a:ea typeface="+mn-ea"/>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200" b="0" i="0" u="none" strike="noStrike">
                        <a:solidFill>
                          <a:srgbClr val="000000"/>
                        </a:solidFill>
                        <a:effectLst/>
                        <a:latin typeface="+mn-ea"/>
                        <a:ea typeface="+mn-ea"/>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200" b="0" i="0" u="none" strike="noStrike">
                        <a:solidFill>
                          <a:srgbClr val="000000"/>
                        </a:solidFill>
                        <a:effectLst/>
                        <a:latin typeface="+mn-ea"/>
                        <a:ea typeface="+mn-ea"/>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200" b="0" i="0" u="none" strike="noStrike" dirty="0">
                        <a:solidFill>
                          <a:srgbClr val="000000"/>
                        </a:solidFill>
                        <a:effectLst/>
                        <a:latin typeface="+mn-ea"/>
                        <a:ea typeface="+mn-ea"/>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400" b="0" i="0" u="none" strike="noStrike" dirty="0">
                        <a:solidFill>
                          <a:srgbClr val="000000"/>
                        </a:solidFill>
                        <a:effectLst/>
                        <a:latin typeface="+mn-ea"/>
                        <a:ea typeface="+mn-ea"/>
                      </a:endParaRPr>
                    </a:p>
                  </a:txBody>
                  <a:tcPr marL="0" marR="0" marT="0" marB="0" anchor="ctr">
                    <a:lnL>
                      <a:noFill/>
                    </a:lnL>
                    <a:lnR>
                      <a:noFill/>
                    </a:lnR>
                    <a:lnT>
                      <a:noFill/>
                    </a:lnT>
                    <a:lnB>
                      <a:noFill/>
                    </a:lnB>
                  </a:tcPr>
                </a:tc>
                <a:extLst>
                  <a:ext uri="{0D108BD9-81ED-4DB2-BD59-A6C34878D82A}">
                    <a16:rowId xmlns:a16="http://schemas.microsoft.com/office/drawing/2014/main" val="1814134943"/>
                  </a:ext>
                </a:extLst>
              </a:tr>
              <a:tr h="286190">
                <a:tc>
                  <a:txBody>
                    <a:bodyPr/>
                    <a:lstStyle/>
                    <a:p>
                      <a:pPr algn="l" fontAlgn="ctr"/>
                      <a:endParaRPr lang="ja-JP" altLang="en-US" sz="1400" b="0" i="0" u="none" strike="noStrike">
                        <a:solidFill>
                          <a:srgbClr val="000000"/>
                        </a:solidFill>
                        <a:effectLst/>
                        <a:latin typeface="+mn-ea"/>
                        <a:ea typeface="+mn-ea"/>
                      </a:endParaRPr>
                    </a:p>
                  </a:txBody>
                  <a:tcPr marL="0" marR="0" marT="0" marB="0" anchor="ctr">
                    <a:lnL>
                      <a:noFill/>
                    </a:lnL>
                    <a:lnR>
                      <a:noFill/>
                    </a:lnR>
                    <a:lnT>
                      <a:noFill/>
                    </a:lnT>
                    <a:lnB>
                      <a:noFill/>
                    </a:lnB>
                  </a:tcPr>
                </a:tc>
                <a:tc gridSpan="5">
                  <a:txBody>
                    <a:bodyPr/>
                    <a:lstStyle/>
                    <a:p>
                      <a:pPr algn="l" fontAlgn="ctr"/>
                      <a:r>
                        <a:rPr lang="en-US" altLang="ja-JP" sz="1200" b="0" i="0" u="none" strike="noStrike" dirty="0">
                          <a:solidFill>
                            <a:srgbClr val="000000"/>
                          </a:solidFill>
                          <a:effectLst/>
                          <a:latin typeface="+mn-ea"/>
                          <a:ea typeface="+mn-ea"/>
                        </a:rPr>
                        <a:t>※</a:t>
                      </a:r>
                      <a:r>
                        <a:rPr lang="ja-JP" altLang="en-US" sz="1200" b="0" i="0" u="none" strike="noStrike" dirty="0">
                          <a:solidFill>
                            <a:srgbClr val="000000"/>
                          </a:solidFill>
                          <a:effectLst/>
                          <a:latin typeface="+mn-ea"/>
                          <a:ea typeface="+mn-ea"/>
                        </a:rPr>
                        <a:t>　</a:t>
                      </a:r>
                      <a:r>
                        <a:rPr lang="ja-JP" altLang="en-US" sz="1200" b="1" i="0" u="none" strike="noStrike" dirty="0" smtClean="0">
                          <a:solidFill>
                            <a:srgbClr val="FF0000"/>
                          </a:solidFill>
                          <a:effectLst/>
                          <a:latin typeface="+mn-ea"/>
                          <a:ea typeface="+mn-ea"/>
                        </a:rPr>
                        <a:t>現行のバスの拘束時間を基に、時間外労働時間が可能な時間（一定</a:t>
                      </a:r>
                      <a:r>
                        <a:rPr lang="ja-JP" altLang="en-US" sz="1200" b="1" i="0" u="none" strike="noStrike" dirty="0">
                          <a:solidFill>
                            <a:srgbClr val="FF0000"/>
                          </a:solidFill>
                          <a:effectLst/>
                          <a:latin typeface="+mn-ea"/>
                          <a:ea typeface="+mn-ea"/>
                        </a:rPr>
                        <a:t>の前提の下での</a:t>
                      </a:r>
                      <a:r>
                        <a:rPr lang="ja-JP" altLang="en-US" sz="1200" b="1" i="0" u="none" strike="noStrike" dirty="0" smtClean="0">
                          <a:solidFill>
                            <a:srgbClr val="FF0000"/>
                          </a:solidFill>
                          <a:effectLst/>
                          <a:latin typeface="+mn-ea"/>
                          <a:ea typeface="+mn-ea"/>
                        </a:rPr>
                        <a:t>平均値）を算出</a:t>
                      </a:r>
                      <a:r>
                        <a:rPr lang="ja-JP" altLang="en-US" sz="1200" b="1" i="0" u="none" strike="noStrike" dirty="0">
                          <a:solidFill>
                            <a:srgbClr val="FF0000"/>
                          </a:solidFill>
                          <a:effectLst/>
                          <a:latin typeface="+mn-ea"/>
                          <a:ea typeface="+mn-ea"/>
                        </a:rPr>
                        <a:t>したものであることに留意</a:t>
                      </a:r>
                      <a:r>
                        <a:rPr lang="ja-JP" altLang="en-US" sz="1200" b="0" i="0" u="none" strike="noStrike" dirty="0">
                          <a:solidFill>
                            <a:srgbClr val="000000"/>
                          </a:solidFill>
                          <a:effectLst/>
                          <a:latin typeface="+mn-ea"/>
                          <a:ea typeface="+mn-ea"/>
                        </a:rPr>
                        <a:t>。</a:t>
                      </a:r>
                    </a:p>
                  </a:txBody>
                  <a:tcPr marL="0" marR="0" marT="0" marB="0">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400" b="0" i="0" u="none" strike="noStrike" dirty="0">
                        <a:solidFill>
                          <a:srgbClr val="000000"/>
                        </a:solidFill>
                        <a:effectLst/>
                        <a:latin typeface="+mn-ea"/>
                        <a:ea typeface="+mn-ea"/>
                      </a:endParaRPr>
                    </a:p>
                  </a:txBody>
                  <a:tcPr marL="0" marR="0" marT="0" marB="0" anchor="ctr">
                    <a:lnL>
                      <a:noFill/>
                    </a:lnL>
                    <a:lnR>
                      <a:noFill/>
                    </a:lnR>
                    <a:lnT>
                      <a:noFill/>
                    </a:lnT>
                    <a:lnB>
                      <a:noFill/>
                    </a:lnB>
                  </a:tcPr>
                </a:tc>
                <a:extLst>
                  <a:ext uri="{0D108BD9-81ED-4DB2-BD59-A6C34878D82A}">
                    <a16:rowId xmlns:a16="http://schemas.microsoft.com/office/drawing/2014/main" val="339326264"/>
                  </a:ext>
                </a:extLst>
              </a:tr>
              <a:tr h="346441">
                <a:tc>
                  <a:txBody>
                    <a:bodyPr/>
                    <a:lstStyle/>
                    <a:p>
                      <a:pPr algn="l" fontAlgn="ctr"/>
                      <a:endParaRPr lang="ja-JP" altLang="en-US" sz="1400" b="0" i="0" u="none" strike="noStrike">
                        <a:solidFill>
                          <a:srgbClr val="000000"/>
                        </a:solidFill>
                        <a:effectLst/>
                        <a:latin typeface="+mn-ea"/>
                        <a:ea typeface="+mn-ea"/>
                      </a:endParaRPr>
                    </a:p>
                  </a:txBody>
                  <a:tcPr marL="0" marR="0" marT="0" marB="0" anchor="ctr">
                    <a:lnL>
                      <a:noFill/>
                    </a:lnL>
                    <a:lnR>
                      <a:noFill/>
                    </a:lnR>
                    <a:lnT>
                      <a:noFill/>
                    </a:lnT>
                    <a:lnB>
                      <a:noFill/>
                    </a:lnB>
                  </a:tcPr>
                </a:tc>
                <a:tc gridSpan="5">
                  <a:txBody>
                    <a:bodyPr/>
                    <a:lstStyle/>
                    <a:p>
                      <a:pPr algn="l" fontAlgn="ctr"/>
                      <a:endParaRPr lang="ja-JP" altLang="en-US" sz="1200" b="0" i="0" u="none" strike="noStrike" dirty="0">
                        <a:solidFill>
                          <a:srgbClr val="000000"/>
                        </a:solidFill>
                        <a:effectLst/>
                        <a:latin typeface="+mn-ea"/>
                        <a:ea typeface="+mn-ea"/>
                      </a:endParaRPr>
                    </a:p>
                  </a:txBody>
                  <a:tcPr marL="0" marR="0" marT="0"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400" b="0" i="0" u="none" strike="noStrike">
                        <a:solidFill>
                          <a:srgbClr val="000000"/>
                        </a:solidFill>
                        <a:effectLst/>
                        <a:latin typeface="+mn-ea"/>
                        <a:ea typeface="+mn-ea"/>
                      </a:endParaRPr>
                    </a:p>
                  </a:txBody>
                  <a:tcPr marL="0" marR="0" marT="0" marB="0" anchor="ctr">
                    <a:lnL>
                      <a:noFill/>
                    </a:lnL>
                    <a:lnR>
                      <a:noFill/>
                    </a:lnR>
                    <a:lnT>
                      <a:noFill/>
                    </a:lnT>
                    <a:lnB>
                      <a:noFill/>
                    </a:lnB>
                  </a:tcPr>
                </a:tc>
                <a:extLst>
                  <a:ext uri="{0D108BD9-81ED-4DB2-BD59-A6C34878D82A}">
                    <a16:rowId xmlns:a16="http://schemas.microsoft.com/office/drawing/2014/main" val="2947206715"/>
                  </a:ext>
                </a:extLst>
              </a:tr>
              <a:tr h="419924">
                <a:tc>
                  <a:txBody>
                    <a:bodyPr/>
                    <a:lstStyle/>
                    <a:p>
                      <a:pPr algn="l" fontAlgn="ctr"/>
                      <a:endParaRPr lang="ja-JP" altLang="en-US" sz="1400" b="0" i="0" u="none" strike="noStrike">
                        <a:solidFill>
                          <a:srgbClr val="000000"/>
                        </a:solidFill>
                        <a:effectLst/>
                        <a:latin typeface="+mn-ea"/>
                        <a:ea typeface="+mn-ea"/>
                      </a:endParaRPr>
                    </a:p>
                  </a:txBody>
                  <a:tcPr marL="0" marR="0" marT="0" marB="0" anchor="ctr">
                    <a:lnL>
                      <a:noFill/>
                    </a:lnL>
                    <a:lnR>
                      <a:noFill/>
                    </a:lnR>
                    <a:lnT>
                      <a:noFill/>
                    </a:lnT>
                    <a:lnB>
                      <a:noFill/>
                    </a:lnB>
                  </a:tcPr>
                </a:tc>
                <a:tc gridSpan="5">
                  <a:txBody>
                    <a:bodyPr/>
                    <a:lstStyle/>
                    <a:p>
                      <a:pPr algn="l" fontAlgn="ctr"/>
                      <a:r>
                        <a:rPr lang="ja-JP" altLang="en-US" sz="1200" b="0" i="0" u="none" strike="noStrike" dirty="0">
                          <a:solidFill>
                            <a:srgbClr val="000000"/>
                          </a:solidFill>
                          <a:effectLst/>
                          <a:latin typeface="+mn-ea"/>
                          <a:ea typeface="+mn-ea"/>
                        </a:rPr>
                        <a:t>　　</a:t>
                      </a:r>
                      <a:endParaRPr lang="en-US" altLang="ja-JP" sz="1200" b="0" i="0" u="none" strike="noStrike" dirty="0" smtClean="0">
                        <a:solidFill>
                          <a:srgbClr val="000000"/>
                        </a:solidFill>
                        <a:effectLst/>
                        <a:latin typeface="+mn-ea"/>
                        <a:ea typeface="+mn-ea"/>
                      </a:endParaRPr>
                    </a:p>
                    <a:p>
                      <a:pPr algn="l" fontAlgn="ctr"/>
                      <a:r>
                        <a:rPr lang="ja-JP" altLang="en-US" sz="1200" b="0" i="0" u="none" strike="noStrike" dirty="0" smtClean="0">
                          <a:solidFill>
                            <a:srgbClr val="000000"/>
                          </a:solidFill>
                          <a:effectLst/>
                          <a:latin typeface="+mn-ea"/>
                          <a:ea typeface="+mn-ea"/>
                        </a:rPr>
                        <a:t>　　</a:t>
                      </a:r>
                      <a:r>
                        <a:rPr lang="ja-JP" altLang="en-US" sz="1200" b="0" i="0" u="none" strike="noStrike" baseline="0" dirty="0" smtClean="0">
                          <a:solidFill>
                            <a:srgbClr val="000000"/>
                          </a:solidFill>
                          <a:effectLst/>
                          <a:latin typeface="+mn-ea"/>
                          <a:ea typeface="+mn-ea"/>
                        </a:rPr>
                        <a:t> </a:t>
                      </a:r>
                      <a:r>
                        <a:rPr lang="ja-JP" altLang="en-US" sz="1200" b="0" i="0" u="none" strike="noStrike" dirty="0" smtClean="0">
                          <a:solidFill>
                            <a:srgbClr val="000000"/>
                          </a:solidFill>
                          <a:effectLst/>
                          <a:latin typeface="+mn-ea"/>
                          <a:ea typeface="+mn-ea"/>
                        </a:rPr>
                        <a:t>実際</a:t>
                      </a:r>
                      <a:r>
                        <a:rPr lang="ja-JP" altLang="en-US" sz="1200" b="0" i="0" u="none" strike="noStrike" dirty="0">
                          <a:solidFill>
                            <a:srgbClr val="000000"/>
                          </a:solidFill>
                          <a:effectLst/>
                          <a:latin typeface="+mn-ea"/>
                          <a:ea typeface="+mn-ea"/>
                        </a:rPr>
                        <a:t>に時間外・休日労働が可能となる時間は、休憩時間や所定労働時間の設定、暦の巡り合わせ等により大きく異なりうる。</a:t>
                      </a:r>
                    </a:p>
                  </a:txBody>
                  <a:tcPr marL="0" marR="0" marT="0" marB="0" anchor="b">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400" b="0" i="0" u="none" strike="noStrike" dirty="0">
                        <a:solidFill>
                          <a:srgbClr val="000000"/>
                        </a:solidFill>
                        <a:effectLst/>
                        <a:latin typeface="+mn-ea"/>
                        <a:ea typeface="+mn-ea"/>
                      </a:endParaRPr>
                    </a:p>
                  </a:txBody>
                  <a:tcPr marL="0" marR="0" marT="0" marB="0" anchor="ctr">
                    <a:lnL>
                      <a:noFill/>
                    </a:lnL>
                    <a:lnR>
                      <a:noFill/>
                    </a:lnR>
                    <a:lnT>
                      <a:noFill/>
                    </a:lnT>
                    <a:lnB>
                      <a:noFill/>
                    </a:lnB>
                  </a:tcPr>
                </a:tc>
                <a:extLst>
                  <a:ext uri="{0D108BD9-81ED-4DB2-BD59-A6C34878D82A}">
                    <a16:rowId xmlns:a16="http://schemas.microsoft.com/office/drawing/2014/main" val="3306127614"/>
                  </a:ext>
                </a:extLst>
              </a:tr>
            </a:tbl>
          </a:graphicData>
        </a:graphic>
      </p:graphicFrame>
      <p:sp>
        <p:nvSpPr>
          <p:cNvPr id="11" name="左矢印 10"/>
          <p:cNvSpPr/>
          <p:nvPr/>
        </p:nvSpPr>
        <p:spPr>
          <a:xfrm>
            <a:off x="7157725" y="2178563"/>
            <a:ext cx="400050" cy="371475"/>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57816"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左矢印 11"/>
          <p:cNvSpPr/>
          <p:nvPr/>
        </p:nvSpPr>
        <p:spPr>
          <a:xfrm>
            <a:off x="7157725" y="3501008"/>
            <a:ext cx="400050" cy="371475"/>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　　　　　　　　　　　　　　　　　　　　　　　　　　　　　　　　　　　　　　　　　　　　　　　　　　　　　　　　　　　　　　　　　　　　　　　　　　　　　　　　　　　　</a:t>
            </a:r>
            <a:endParaRPr kumimoji="1" lang="ja-JP" altLang="en-US" sz="11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3" name="左矢印 12"/>
          <p:cNvSpPr/>
          <p:nvPr/>
        </p:nvSpPr>
        <p:spPr>
          <a:xfrm>
            <a:off x="7157725" y="4725144"/>
            <a:ext cx="400050" cy="371475"/>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57816"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 name="Text Box 1"/>
          <p:cNvSpPr txBox="1">
            <a:spLocks noChangeArrowheads="1"/>
          </p:cNvSpPr>
          <p:nvPr/>
        </p:nvSpPr>
        <p:spPr bwMode="auto">
          <a:xfrm>
            <a:off x="907765" y="5952081"/>
            <a:ext cx="7200000" cy="540000"/>
          </a:xfrm>
          <a:prstGeom prst="rect">
            <a:avLst/>
          </a:prstGeom>
          <a:solidFill>
            <a:srgbClr val="FFFFFF"/>
          </a:solidFill>
          <a:ln w="9525">
            <a:solidFill>
              <a:srgbClr val="000000"/>
            </a:solidFill>
            <a:miter lim="800000"/>
            <a:headEnd/>
            <a:tailEnd/>
          </a:ln>
        </p:spPr>
        <p:txBody>
          <a:bodyPr wrap="square" lIns="27432" tIns="41148"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57816" rtl="0" eaLnBrk="1" fontAlgn="auto" latinLnBrk="0" hangingPunct="1">
              <a:lnSpc>
                <a:spcPct val="100000"/>
              </a:lnSpc>
              <a:spcBef>
                <a:spcPts val="0"/>
              </a:spcBef>
              <a:spcAft>
                <a:spcPts val="0"/>
              </a:spcAft>
              <a:buClrTx/>
              <a:buSzTx/>
              <a:buFontTx/>
              <a:buNone/>
              <a:tabLst/>
              <a:defRPr sz="1000"/>
            </a:pPr>
            <a:r>
              <a:rPr kumimoji="1"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所定労働時間８時間、休憩1時間と仮定して試算</a:t>
            </a:r>
          </a:p>
          <a:p>
            <a:pPr marL="0" marR="0" lvl="0" indent="0" algn="l" defTabSz="957816" rtl="0" eaLnBrk="1" fontAlgn="auto" latinLnBrk="0" hangingPunct="1">
              <a:lnSpc>
                <a:spcPct val="100000"/>
              </a:lnSpc>
              <a:spcBef>
                <a:spcPts val="0"/>
              </a:spcBef>
              <a:spcAft>
                <a:spcPts val="0"/>
              </a:spcAft>
              <a:buClrTx/>
              <a:buSzTx/>
              <a:buFontTx/>
              <a:buNone/>
              <a:tabLst/>
              <a:defRPr sz="1000"/>
            </a:pPr>
            <a:r>
              <a:rPr kumimoji="1"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（2,080 ＋ 260） ÷ 12 ＝ 195時間　⇐　この平均値との差を「時間外・休日労働が可能な時間」として算出</a:t>
            </a:r>
          </a:p>
        </p:txBody>
      </p:sp>
      <p:sp>
        <p:nvSpPr>
          <p:cNvPr id="8" name="スライド番号プレースホルダー 3"/>
          <p:cNvSpPr>
            <a:spLocks noGrp="1"/>
          </p:cNvSpPr>
          <p:nvPr>
            <p:ph type="sldNum" sz="quarter" idx="4"/>
          </p:nvPr>
        </p:nvSpPr>
        <p:spPr>
          <a:xfrm>
            <a:off x="8915314" y="6536160"/>
            <a:ext cx="630513" cy="27842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メイリオ"/>
                <a:cs typeface="Arial" panose="020B0604020202020204" pitchFamily="34" charset="0"/>
              </a:rPr>
              <a:t>11</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メイリオ"/>
              <a:cs typeface="Arial" panose="020B0604020202020204" pitchFamily="34" charset="0"/>
            </a:endParaRPr>
          </a:p>
        </p:txBody>
      </p:sp>
    </p:spTree>
    <p:extLst>
      <p:ext uri="{BB962C8B-B14F-4D97-AF65-F5344CB8AC3E}">
        <p14:creationId xmlns:p14="http://schemas.microsoft.com/office/powerpoint/2010/main" val="38746421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0AFD4854-3BB6-394F-9F59-525F01D74181}"/>
              </a:ext>
            </a:extLst>
          </p:cNvPr>
          <p:cNvSpPr>
            <a:spLocks noGrp="1"/>
          </p:cNvSpPr>
          <p:nvPr>
            <p:ph type="body" sz="quarter" idx="13"/>
          </p:nvPr>
        </p:nvSpPr>
        <p:spPr>
          <a:xfrm>
            <a:off x="-600" y="823446"/>
            <a:ext cx="9907200" cy="530878"/>
          </a:xfrm>
          <a:solidFill>
            <a:schemeClr val="bg2"/>
          </a:solidFill>
        </p:spPr>
        <p:txBody>
          <a:bodyPr anchor="ctr"/>
          <a:lstStyle/>
          <a:p>
            <a:pPr>
              <a:lnSpc>
                <a:spcPct val="130000"/>
              </a:lnSpc>
              <a:spcBef>
                <a:spcPts val="0"/>
              </a:spcBef>
            </a:pPr>
            <a:r>
              <a:rPr lang="ja-JP" altLang="en-US" dirty="0" smtClean="0">
                <a:latin typeface="ＭＳ ゴシック" panose="020B0609070205080204" pitchFamily="49" charset="-128"/>
                <a:ea typeface="ＭＳ ゴシック" panose="020B0609070205080204" pitchFamily="49" charset="-128"/>
              </a:rPr>
              <a:t>▷　附帯決議において、</a:t>
            </a:r>
            <a:r>
              <a:rPr lang="ja-JP" altLang="en-US" dirty="0" smtClean="0">
                <a:solidFill>
                  <a:srgbClr val="FF0000"/>
                </a:solidFill>
                <a:latin typeface="ＭＳ ゴシック" panose="020B0609070205080204" pitchFamily="49" charset="-128"/>
                <a:ea typeface="ＭＳ ゴシック" panose="020B0609070205080204" pitchFamily="49" charset="-128"/>
              </a:rPr>
              <a:t>過労死等の防止の観点</a:t>
            </a:r>
            <a:r>
              <a:rPr lang="ja-JP" altLang="en-US" dirty="0" smtClean="0">
                <a:latin typeface="ＭＳ ゴシック" panose="020B0609070205080204" pitchFamily="49" charset="-128"/>
                <a:ea typeface="ＭＳ ゴシック" panose="020B0609070205080204" pitchFamily="49" charset="-128"/>
              </a:rPr>
              <a:t>から改善基準告示の見直しを求められている。</a:t>
            </a:r>
            <a:endParaRPr lang="en-US" altLang="ja-JP" dirty="0" smtClean="0">
              <a:latin typeface="ＭＳ ゴシック" panose="020B0609070205080204" pitchFamily="49" charset="-128"/>
              <a:ea typeface="ＭＳ ゴシック" panose="020B0609070205080204" pitchFamily="49" charset="-128"/>
            </a:endParaRPr>
          </a:p>
        </p:txBody>
      </p:sp>
      <p:sp>
        <p:nvSpPr>
          <p:cNvPr id="9" name="タイトル 1"/>
          <p:cNvSpPr txBox="1">
            <a:spLocks/>
          </p:cNvSpPr>
          <p:nvPr/>
        </p:nvSpPr>
        <p:spPr>
          <a:xfrm>
            <a:off x="681037" y="229103"/>
            <a:ext cx="8543925" cy="365237"/>
          </a:xfrm>
          <a:prstGeom prst="rect">
            <a:avLst/>
          </a:prstGeom>
        </p:spPr>
        <p:txBody>
          <a:bodyPr vert="horz" lIns="95782" tIns="47891" rIns="95782" bIns="47891" rtlCol="0" anchor="ctr">
            <a:normAutofit/>
          </a:bodyPr>
          <a:lstStyle>
            <a:lvl1pPr algn="ctr" defTabSz="957816" rtl="0" eaLnBrk="1" latinLnBrk="0" hangingPunct="1">
              <a:spcBef>
                <a:spcPct val="0"/>
              </a:spcBef>
              <a:buNone/>
              <a:defRPr kumimoji="1" sz="4600" kern="1200">
                <a:solidFill>
                  <a:schemeClr val="tx1"/>
                </a:solidFill>
                <a:latin typeface="+mj-lt"/>
                <a:ea typeface="+mj-ea"/>
                <a:cs typeface="+mj-cs"/>
              </a:defRPr>
            </a:lvl1pPr>
          </a:lstStyle>
          <a:p>
            <a:pPr marL="0" marR="0" lvl="0" indent="0" algn="ctr" defTabSz="957816" rtl="0" eaLnBrk="1" fontAlgn="auto" latinLnBrk="0" hangingPunct="1">
              <a:lnSpc>
                <a:spcPct val="100000"/>
              </a:lnSpc>
              <a:spcBef>
                <a:spcPct val="0"/>
              </a:spcBef>
              <a:spcAft>
                <a:spcPts val="0"/>
              </a:spcAft>
              <a:buClrTx/>
              <a:buSzTx/>
              <a:buFontTx/>
              <a:buNone/>
              <a:tabLst/>
              <a:defRPr/>
            </a:pPr>
            <a:endParaRPr kumimoji="1" lang="ja-JP" altLang="en-US" sz="1463" b="0" i="0" u="none" strike="noStrike" kern="1200" cap="none" spc="0" normalizeH="0" baseline="0" noProof="0" dirty="0">
              <a:ln>
                <a:noFill/>
              </a:ln>
              <a:solidFill>
                <a:srgbClr val="FFFFFF"/>
              </a:solidFill>
              <a:effectLst/>
              <a:uLnTx/>
              <a:uFillTx/>
              <a:latin typeface="ＭＳ ゴシック" panose="020B0609070205080204" pitchFamily="49" charset="-128"/>
              <a:ea typeface="ＭＳ ゴシック" panose="020B0609070205080204" pitchFamily="49" charset="-128"/>
              <a:cs typeface="+mj-cs"/>
            </a:endParaRPr>
          </a:p>
        </p:txBody>
      </p:sp>
      <p:sp>
        <p:nvSpPr>
          <p:cNvPr id="10" name="タイトル 1"/>
          <p:cNvSpPr txBox="1">
            <a:spLocks/>
          </p:cNvSpPr>
          <p:nvPr/>
        </p:nvSpPr>
        <p:spPr>
          <a:xfrm>
            <a:off x="542999" y="1566569"/>
            <a:ext cx="8820000" cy="3240000"/>
          </a:xfrm>
          <a:prstGeom prst="rect">
            <a:avLst/>
          </a:prstGeom>
          <a:ln>
            <a:solidFill>
              <a:schemeClr val="tx1"/>
            </a:solidFill>
          </a:ln>
        </p:spPr>
        <p:txBody>
          <a:bodyPr vert="horz" lIns="74295" tIns="37148" rIns="74295" bIns="37148"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参議院厚生労働委員会附帯決議（平成</a:t>
            </a:r>
            <a:r>
              <a:rPr kumimoji="1" lang="en-US" altLang="ja-JP" sz="1200" b="1"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30</a:t>
            </a:r>
            <a:r>
              <a:rPr kumimoji="1" lang="ja-JP" altLang="en-US" sz="1200" b="1"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年６月</a:t>
            </a:r>
            <a:r>
              <a:rPr kumimoji="1" lang="en-US" altLang="ja-JP" sz="1200" b="1"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28</a:t>
            </a:r>
            <a:r>
              <a:rPr kumimoji="1" lang="ja-JP" altLang="en-US" sz="1200" b="1"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日）</a:t>
            </a:r>
            <a:endParaRPr kumimoji="1" lang="en-US" altLang="ja-JP" sz="12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j-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七</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a:t>
            </a:r>
            <a:r>
              <a:rPr kumimoji="1" lang="ja-JP" altLang="en-US" sz="1200" b="0" i="0" u="sng"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自動車運転業務の上限規制</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については、</a:t>
            </a:r>
            <a:r>
              <a:rPr kumimoji="1" lang="ja-JP" altLang="en-US" sz="1200" b="0" i="0" u="sng"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５年の適用猶予後の</a:t>
            </a:r>
            <a:r>
              <a:rPr kumimoji="1" lang="ja-JP" altLang="en-US" sz="1200" b="0" i="0" u="sng"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j-cs"/>
              </a:rPr>
              <a:t>時間外労働時間の上限が休日を含まず年</a:t>
            </a:r>
            <a:r>
              <a:rPr kumimoji="1" lang="en-US" altLang="ja-JP" sz="1200" b="0" i="0" u="sng"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j-cs"/>
              </a:rPr>
              <a:t>960</a:t>
            </a:r>
            <a:r>
              <a:rPr kumimoji="1" lang="ja-JP" altLang="en-US" sz="1200" b="0" i="0" u="sng"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j-cs"/>
              </a:rPr>
              <a:t>時間</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と</a:t>
            </a:r>
            <a:r>
              <a:rPr kumimoji="1" lang="ja-JP" altLang="en-US" sz="12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いう水準に　　　　</a:t>
            </a:r>
            <a:endParaRPr kumimoji="1" lang="en-US" altLang="ja-JP" sz="12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　　設定されるが、現状において</a:t>
            </a:r>
            <a:r>
              <a:rPr kumimoji="1" lang="ja-JP" altLang="en-US" sz="1200" b="0" i="0" u="sng"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過労死や精神疾患などの健康被害が最も深刻</a:t>
            </a:r>
            <a:r>
              <a:rPr kumimoji="1" lang="ja-JP" altLang="en-US" sz="12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であり、かつそのために</a:t>
            </a:r>
            <a:r>
              <a:rPr kumimoji="1" lang="ja-JP" altLang="en-US" sz="1200" b="0" i="0" u="sng"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深刻な人手不足</a:t>
            </a:r>
            <a:r>
              <a:rPr kumimoji="1" lang="ja-JP" altLang="en-US" sz="12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に</a:t>
            </a:r>
            <a:r>
              <a:rPr kumimoji="1" lang="ja-JP" altLang="en-US" sz="1200" b="0" i="0" u="none" strike="noStrike" kern="1200" cap="none" spc="0" normalizeH="0" baseline="0" noProof="0" dirty="0" err="1"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陥っ</a:t>
            </a:r>
            <a:endParaRPr kumimoji="1" lang="en-US" altLang="ja-JP" sz="12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　　</a:t>
            </a:r>
            <a:r>
              <a:rPr kumimoji="1" lang="ja-JP" altLang="en-US" sz="1200" b="0" i="0" u="none" strike="noStrike" kern="1200" cap="none" spc="0" normalizeH="0" baseline="0" noProof="0" dirty="0" err="1"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て</a:t>
            </a:r>
            <a:r>
              <a:rPr kumimoji="1" lang="ja-JP" altLang="en-US" sz="12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いる</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運輸・物流産業の現状にも鑑み、決して物流を止めてはいけないという強い決意の下、</a:t>
            </a:r>
            <a:r>
              <a:rPr kumimoji="1" lang="ja-JP" altLang="en-US" sz="1200" b="0" i="0" u="sng"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できるだけ早期に一般則</a:t>
            </a:r>
            <a:r>
              <a:rPr kumimoji="1" lang="ja-JP" altLang="en-US" sz="1200" b="0" i="0" u="sng"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に</a:t>
            </a:r>
            <a:endParaRPr kumimoji="1" lang="en-US" altLang="ja-JP" sz="1200" b="0" i="0" u="sng"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　　</a:t>
            </a:r>
            <a:r>
              <a:rPr kumimoji="1" lang="ja-JP" altLang="en-US" sz="1200" b="0" i="0" u="sng"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移行</a:t>
            </a:r>
            <a:r>
              <a:rPr kumimoji="1" lang="ja-JP" altLang="en-US" sz="12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できる</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よう、関係省庁及び関係労使や荷主等を含めた協議の場における議論を加速し、猶予期間においても、</a:t>
            </a:r>
            <a:r>
              <a:rPr kumimoji="1" lang="ja-JP" altLang="en-US" sz="12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実効性</a:t>
            </a:r>
            <a:endParaRPr kumimoji="1" lang="en-US" altLang="ja-JP" sz="12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　　ある実労働</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時間及び拘束時間削減策を講ずること。また、</a:t>
            </a:r>
            <a:r>
              <a:rPr kumimoji="1" lang="ja-JP" altLang="en-US" sz="1200" b="0" i="0" u="sng"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５年の適用猶予後に一般則の適用に向けた検討を行うに当</a:t>
            </a:r>
            <a:r>
              <a:rPr kumimoji="1" lang="ja-JP" altLang="en-US" sz="1200" b="0" i="0" u="sng" strike="noStrike" kern="1200" cap="none" spc="0" normalizeH="0" baseline="0" noProof="0" dirty="0" err="1"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たっ</a:t>
            </a:r>
            <a:endParaRPr kumimoji="1" lang="en-US" altLang="ja-JP" sz="1200" b="0" i="0" u="sng"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　　</a:t>
            </a:r>
            <a:r>
              <a:rPr kumimoji="1" lang="ja-JP" altLang="en-US" sz="1200" b="0" i="0" u="sng"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ては、一般則</a:t>
            </a:r>
            <a:r>
              <a:rPr kumimoji="1" lang="ja-JP" altLang="en-US" sz="1200" b="0" i="0" u="sng"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の全ての規定を直ちに全面的に適用することが困難な場合であっても、一部の規定又は一部の事業・業務</a:t>
            </a:r>
            <a:r>
              <a:rPr kumimoji="1" lang="ja-JP" altLang="en-US" sz="1200" b="0" i="0" u="sng"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に</a:t>
            </a:r>
            <a:endParaRPr kumimoji="1" lang="en-US" altLang="ja-JP" sz="1200" b="0" i="0" u="sng"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　　</a:t>
            </a:r>
            <a:r>
              <a:rPr kumimoji="1" lang="ja-JP" altLang="en-US" sz="1200" b="0" i="0" u="sng"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ついてだけでも</a:t>
            </a:r>
            <a:r>
              <a:rPr kumimoji="1" lang="ja-JP" altLang="en-US" sz="1200" b="0" i="0" u="sng"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先行的に適用することを含め検討</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すること。</a:t>
            </a: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八、</a:t>
            </a:r>
            <a:r>
              <a:rPr kumimoji="1" lang="ja-JP" altLang="en-US" sz="1200" b="0" i="0" u="sng"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自動車運転業務については、</a:t>
            </a:r>
            <a:r>
              <a:rPr kumimoji="1" lang="ja-JP" altLang="en-US" sz="1200" b="0" i="0" u="sng"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j-cs"/>
              </a:rPr>
              <a:t>過労死等の防止の観点</a:t>
            </a:r>
            <a:r>
              <a:rPr kumimoji="1" lang="ja-JP" altLang="en-US" sz="1200" b="0" i="0" u="sng"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から、「自動車運転者の労働時間等の改善のための基準」の</a:t>
            </a:r>
            <a:r>
              <a:rPr kumimoji="1" lang="ja-JP" altLang="en-US" sz="1200" b="0" i="0" u="sng"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総拘束時</a:t>
            </a:r>
            <a:endParaRPr kumimoji="1" lang="en-US" altLang="ja-JP" sz="1200" b="0" i="0" u="sng"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200" b="0" i="0"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　　</a:t>
            </a:r>
            <a:r>
              <a:rPr kumimoji="1" lang="ja-JP" altLang="en-US" sz="1200" b="0" i="0" u="sng"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間等の</a:t>
            </a:r>
            <a:r>
              <a:rPr kumimoji="1" lang="ja-JP" altLang="en-US" sz="1200" b="0" i="0" u="sng"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改善について、関係省庁と連携し、速やかに検討を開始すること</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。また、改善基準告示の見直しに当たっては</a:t>
            </a:r>
            <a:r>
              <a:rPr kumimoji="1" lang="ja-JP" altLang="en-US" sz="12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a:t>
            </a:r>
            <a:r>
              <a:rPr kumimoji="1" lang="ja-JP" altLang="en-US" sz="1200" b="0" i="0" u="sng"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ト</a:t>
            </a:r>
            <a:endParaRPr kumimoji="1" lang="en-US" altLang="ja-JP" sz="1200" b="0" i="0" u="sng"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　　</a:t>
            </a:r>
            <a:r>
              <a:rPr kumimoji="1" lang="ja-JP" altLang="en-US" sz="1200" b="0" i="0" u="sng"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ラック</a:t>
            </a:r>
            <a:r>
              <a:rPr kumimoji="1" lang="ja-JP" altLang="en-US" sz="1200" b="0" i="0" u="sng"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運転者に</a:t>
            </a:r>
            <a:r>
              <a:rPr kumimoji="1" lang="ja-JP" altLang="en-US" sz="1200" b="0" i="0" u="sng"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ついて</a:t>
            </a:r>
            <a:r>
              <a:rPr kumimoji="1" lang="ja-JP" altLang="en-US" sz="1200" b="0" i="0" u="sng"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、早朝・深夜の勤務、交代制勤務、宿泊を伴う勤務など多様な勤務実態や危険物の配送など</a:t>
            </a:r>
            <a:r>
              <a:rPr kumimoji="1" lang="ja-JP" altLang="en-US" sz="1200" b="0" i="0" u="sng"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その業</a:t>
            </a:r>
            <a:endParaRPr kumimoji="1" lang="en-US" altLang="ja-JP" sz="1200" b="0" i="0" u="sng"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　　</a:t>
            </a:r>
            <a:r>
              <a:rPr kumimoji="1" lang="ja-JP" altLang="en-US" sz="1200" b="0" i="0" u="sng"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務の</a:t>
            </a:r>
            <a:r>
              <a:rPr kumimoji="1" lang="ja-JP" altLang="en-US" sz="1200" b="0" i="0" u="sng"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特性を十分に踏まえ</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て</a:t>
            </a:r>
            <a:r>
              <a:rPr kumimoji="1" lang="ja-JP" altLang="en-US" sz="12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、労働</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政策審議会において検討し、勤務実態等に応じた基準を定めること</a:t>
            </a:r>
            <a:r>
              <a:rPr kumimoji="1" lang="ja-JP" altLang="en-US" sz="12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j-cs"/>
            </a:endParaRPr>
          </a:p>
        </p:txBody>
      </p:sp>
      <p:sp>
        <p:nvSpPr>
          <p:cNvPr id="11" name="タイトル 1"/>
          <p:cNvSpPr txBox="1">
            <a:spLocks/>
          </p:cNvSpPr>
          <p:nvPr/>
        </p:nvSpPr>
        <p:spPr>
          <a:xfrm>
            <a:off x="542999" y="5063519"/>
            <a:ext cx="8820000" cy="1476000"/>
          </a:xfrm>
          <a:prstGeom prst="rect">
            <a:avLst/>
          </a:prstGeom>
          <a:ln>
            <a:solidFill>
              <a:schemeClr val="tx1"/>
            </a:solidFill>
          </a:ln>
        </p:spPr>
        <p:txBody>
          <a:bodyPr vert="horz" lIns="74295" tIns="37148" rIns="74295" bIns="37148"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衆議院厚生労働委員会附帯決議（平成</a:t>
            </a:r>
            <a:r>
              <a:rPr kumimoji="1" lang="en-US" altLang="ja-JP" sz="1200" b="1"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30</a:t>
            </a:r>
            <a:r>
              <a:rPr kumimoji="1" lang="ja-JP" altLang="en-US" sz="1200" b="1"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年５月</a:t>
            </a:r>
            <a:r>
              <a:rPr kumimoji="1" lang="en-US" altLang="ja-JP" sz="1200" b="1"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25</a:t>
            </a:r>
            <a:r>
              <a:rPr kumimoji="1" lang="ja-JP" altLang="en-US" sz="1200" b="1"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日）</a:t>
            </a:r>
            <a:endParaRPr kumimoji="1" lang="en-US" altLang="ja-JP" sz="12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j-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二、時間外</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労働の上限規制の適用が猶予される業務について、当該業務特有の事情を踏まえたきめ細かな取組を省庁横断的</a:t>
            </a:r>
            <a:r>
              <a:rPr kumimoji="1" lang="ja-JP" altLang="en-US" sz="12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に　　　</a:t>
            </a:r>
            <a:endParaRPr kumimoji="1" lang="en-US" altLang="ja-JP" sz="12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　　実施</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して労働時間の短縮を図り、上限規制の適用に向けた環境の整備を進めること。特に、自動車運転業務については</a:t>
            </a:r>
            <a:r>
              <a:rPr kumimoji="1" lang="ja-JP" altLang="en-US" sz="12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a:t>
            </a:r>
            <a:endParaRPr kumimoji="1" lang="en-US" altLang="ja-JP" sz="12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　　長時間</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労働の実態があることに留意し、改正法施行</a:t>
            </a:r>
            <a:r>
              <a:rPr kumimoji="1" lang="ja-JP" altLang="en-US" sz="12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後５年後</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の特例適用までの間、</a:t>
            </a:r>
            <a:r>
              <a:rPr kumimoji="1" lang="ja-JP" altLang="en-US" sz="1200" b="0" i="0" u="sng"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j-cs"/>
              </a:rPr>
              <a:t>過労死の発生を防止する観点</a:t>
            </a:r>
            <a:r>
              <a:rPr kumimoji="1" lang="ja-JP" altLang="en-US" sz="1200" b="0" i="0" u="sng"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から改善</a:t>
            </a:r>
            <a:endParaRPr kumimoji="1" lang="en-US" altLang="ja-JP" sz="1200" b="0" i="0" u="sng"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　　</a:t>
            </a:r>
            <a:r>
              <a:rPr kumimoji="1" lang="ja-JP" altLang="en-US" sz="1200" b="0" i="0" u="sng"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基準告示の見直し</a:t>
            </a:r>
            <a:r>
              <a:rPr kumimoji="1" lang="ja-JP" altLang="en-US" sz="1200" b="0" i="0" u="sng"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を行うなど必要な施策の検討を進める</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j-cs"/>
              </a:rPr>
              <a:t>こと。</a:t>
            </a:r>
          </a:p>
        </p:txBody>
      </p:sp>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p:txBody>
          <a:bodyPr>
            <a:noAutofit/>
          </a:bodyPr>
          <a:lstStyle/>
          <a:p>
            <a:pPr lvl="0" algn="ctr">
              <a:spcBef>
                <a:spcPts val="0"/>
              </a:spcBef>
            </a:pPr>
            <a:r>
              <a:rPr lang="ja-JP" altLang="en-US" sz="2400" b="1" spc="0" dirty="0">
                <a:solidFill>
                  <a:prstClr val="white"/>
                </a:solidFill>
                <a:latin typeface="ＭＳ ゴシック" panose="020B0609070205080204" pitchFamily="49" charset="-128"/>
                <a:ea typeface="ＭＳ ゴシック" panose="020B0609070205080204" pitchFamily="49" charset="-128"/>
              </a:rPr>
              <a:t>働き方改革関連法の国会附帯決議</a:t>
            </a:r>
            <a:r>
              <a:rPr lang="ja-JP" altLang="en-US" sz="2400" b="1" spc="0" dirty="0" smtClean="0">
                <a:solidFill>
                  <a:prstClr val="white"/>
                </a:solidFill>
                <a:latin typeface="ＭＳ ゴシック" panose="020B0609070205080204" pitchFamily="49" charset="-128"/>
                <a:ea typeface="ＭＳ ゴシック" panose="020B0609070205080204" pitchFamily="49" charset="-128"/>
              </a:rPr>
              <a:t>事項</a:t>
            </a:r>
            <a:endParaRPr lang="ja-JP" altLang="en-US" sz="1800" b="1" spc="0" dirty="0">
              <a:solidFill>
                <a:schemeClr val="bg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ea typeface="メイリオ"/>
              </a:rPr>
              <a:t>12</a:t>
            </a:r>
            <a:endPar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メイリオ"/>
              <a:cs typeface="Arial" panose="020B0604020202020204" pitchFamily="34" charset="0"/>
            </a:endParaRP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メイリオ"/>
              <a:cs typeface="Arial" panose="020B0604020202020204" pitchFamily="34" charset="0"/>
            </a:endParaRPr>
          </a:p>
        </p:txBody>
      </p:sp>
      <p:sp>
        <p:nvSpPr>
          <p:cNvPr id="8" name="テキスト ボックス 7"/>
          <p:cNvSpPr txBox="1"/>
          <p:nvPr/>
        </p:nvSpPr>
        <p:spPr>
          <a:xfrm>
            <a:off x="8049344" y="1143000"/>
            <a:ext cx="208823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rgbClr val="000000">
                    <a:lumMod val="50000"/>
                    <a:lumOff val="50000"/>
                  </a:srgbClr>
                </a:solidFill>
                <a:effectLst/>
                <a:uLnTx/>
                <a:uFillTx/>
                <a:latin typeface="ＭＳ ゴシック" panose="020B0609070205080204" pitchFamily="49" charset="-128"/>
                <a:ea typeface="ＭＳ ゴシック" panose="020B0609070205080204" pitchFamily="49" charset="-128"/>
                <a:cs typeface="+mn-cs"/>
              </a:rPr>
              <a:t>（下線及び赤字は労働基準局監督課）</a:t>
            </a:r>
            <a:endParaRPr kumimoji="1" lang="en-US" altLang="ja-JP" sz="800" b="0" i="0" u="none" strike="noStrike" kern="1200" cap="none" spc="0" normalizeH="0" baseline="0" noProof="0" dirty="0" smtClean="0">
              <a:ln>
                <a:noFill/>
              </a:ln>
              <a:solidFill>
                <a:srgbClr val="000000">
                  <a:lumMod val="50000"/>
                  <a:lumOff val="50000"/>
                </a:srgbClr>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40432572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1">
            <a:extLst>
              <a:ext uri="{FF2B5EF4-FFF2-40B4-BE49-F238E27FC236}">
                <a16:creationId xmlns:a16="http://schemas.microsoft.com/office/drawing/2014/main" id="{3A686135-B4F9-124E-B35A-74C88AA19B4C}"/>
              </a:ext>
            </a:extLst>
          </p:cNvPr>
          <p:cNvSpPr txBox="1">
            <a:spLocks/>
          </p:cNvSpPr>
          <p:nvPr/>
        </p:nvSpPr>
        <p:spPr>
          <a:xfrm>
            <a:off x="2632855" y="2209800"/>
            <a:ext cx="3972370" cy="2385268"/>
          </a:xfrm>
          <a:prstGeom prst="rect">
            <a:avLst/>
          </a:prstGeom>
        </p:spPr>
        <p:txBody>
          <a:bodyPr vert="horz" wrap="none" lIns="91440" tIns="45720" rIns="91440" bIns="45720" rtlCol="0" anchor="ctr">
            <a:sp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lang="ja-JP" altLang="en-US" sz="2000" b="0" i="0" kern="1200" spc="272" smtClean="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smtClean="0">
                <a:solidFill>
                  <a:schemeClr val="bg1">
                    <a:lumMod val="65000"/>
                  </a:schemeClr>
                </a:solidFill>
              </a:rPr>
              <a:t>１．改善</a:t>
            </a:r>
            <a:r>
              <a:rPr lang="ja-JP" altLang="en-US" dirty="0">
                <a:solidFill>
                  <a:schemeClr val="bg1">
                    <a:lumMod val="65000"/>
                  </a:schemeClr>
                </a:solidFill>
              </a:rPr>
              <a:t>基</a:t>
            </a:r>
            <a:r>
              <a:rPr lang="ja-JP" altLang="en-US" dirty="0" smtClean="0">
                <a:solidFill>
                  <a:schemeClr val="bg1">
                    <a:lumMod val="65000"/>
                  </a:schemeClr>
                </a:solidFill>
              </a:rPr>
              <a:t>準</a:t>
            </a:r>
            <a:r>
              <a:rPr lang="ja-JP" altLang="en-US" dirty="0">
                <a:solidFill>
                  <a:schemeClr val="bg1">
                    <a:lumMod val="65000"/>
                  </a:schemeClr>
                </a:solidFill>
              </a:rPr>
              <a:t>告示</a:t>
            </a:r>
            <a:r>
              <a:rPr lang="ja-JP" altLang="en-US" dirty="0" smtClean="0">
                <a:solidFill>
                  <a:schemeClr val="bg1">
                    <a:lumMod val="65000"/>
                  </a:schemeClr>
                </a:solidFill>
              </a:rPr>
              <a:t>について</a:t>
            </a:r>
          </a:p>
          <a:p>
            <a:pPr marL="0" indent="0">
              <a:buFont typeface="Arial" panose="020B0604020202020204" pitchFamily="34" charset="0"/>
              <a:buNone/>
            </a:pPr>
            <a:r>
              <a:rPr lang="ja-JP" altLang="en-US" dirty="0" smtClean="0">
                <a:solidFill>
                  <a:schemeClr val="bg1">
                    <a:lumMod val="65000"/>
                  </a:schemeClr>
                </a:solidFill>
              </a:rPr>
              <a:t>２．改正の背景について</a:t>
            </a:r>
            <a:endParaRPr lang="ja-JP" altLang="en-US" dirty="0">
              <a:solidFill>
                <a:schemeClr val="bg1">
                  <a:lumMod val="65000"/>
                </a:schemeClr>
              </a:solidFill>
            </a:endParaRPr>
          </a:p>
          <a:p>
            <a:pPr marL="0" indent="0">
              <a:buNone/>
            </a:pPr>
            <a:r>
              <a:rPr lang="ja-JP" altLang="en-US" dirty="0" smtClean="0"/>
              <a:t>３．改正の検討状況について</a:t>
            </a:r>
            <a:endParaRPr lang="ja-JP" altLang="en-US" dirty="0"/>
          </a:p>
          <a:p>
            <a:pPr marL="0" indent="0">
              <a:buFont typeface="Arial" panose="020B0604020202020204" pitchFamily="34" charset="0"/>
              <a:buNone/>
            </a:pPr>
            <a:r>
              <a:rPr lang="ja-JP" altLang="en-US" dirty="0">
                <a:solidFill>
                  <a:schemeClr val="bg1">
                    <a:lumMod val="65000"/>
                  </a:schemeClr>
                </a:solidFill>
              </a:rPr>
              <a:t>４</a:t>
            </a:r>
            <a:r>
              <a:rPr lang="ja-JP" altLang="en-US" dirty="0" smtClean="0">
                <a:solidFill>
                  <a:schemeClr val="bg1">
                    <a:lumMod val="65000"/>
                  </a:schemeClr>
                </a:solidFill>
              </a:rPr>
              <a:t>．改正の内容について</a:t>
            </a:r>
            <a:endParaRPr lang="ja-JP" altLang="en-US" dirty="0">
              <a:solidFill>
                <a:schemeClr val="bg1">
                  <a:lumMod val="65000"/>
                </a:schemeClr>
              </a:solidFill>
            </a:endParaRPr>
          </a:p>
        </p:txBody>
      </p:sp>
    </p:spTree>
    <p:extLst>
      <p:ext uri="{BB962C8B-B14F-4D97-AF65-F5344CB8AC3E}">
        <p14:creationId xmlns:p14="http://schemas.microsoft.com/office/powerpoint/2010/main" val="3279944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84882" y="2133600"/>
            <a:ext cx="9336237" cy="4847481"/>
          </a:xfrm>
          <a:prstGeom prst="rect">
            <a:avLst/>
          </a:prstGeom>
        </p:spPr>
        <p:txBody>
          <a:bodyPr wrap="square">
            <a:spAutoFit/>
          </a:bodyP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0" lang="ja-JP" altLang="en-US" sz="16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rPr>
              <a:t>▷　令和元年</a:t>
            </a:r>
            <a:r>
              <a:rPr kumimoji="0" lang="en-US" altLang="ja-JP" sz="16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rPr>
              <a:t>11</a:t>
            </a:r>
            <a:r>
              <a:rPr kumimoji="0" lang="ja-JP" altLang="en-US" sz="16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rPr>
              <a:t>月　　　：　労働条件分科会の下に、「</a:t>
            </a:r>
            <a:r>
              <a:rPr kumimoji="0" lang="ja-JP" altLang="en-US" sz="16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rPr>
              <a:t>自動車運転者労働時間等</a:t>
            </a:r>
            <a:r>
              <a:rPr kumimoji="0" lang="ja-JP" altLang="en-US" sz="16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rPr>
              <a:t>専門委員会」</a:t>
            </a:r>
            <a:r>
              <a:rPr kumimoji="0" lang="ja-JP" altLang="en-US" sz="16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rPr>
              <a:t>を</a:t>
            </a:r>
            <a:r>
              <a:rPr kumimoji="0" lang="ja-JP" altLang="en-US" sz="16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rPr>
              <a:t>設置</a:t>
            </a:r>
            <a:endParaRPr kumimoji="0" lang="en-US" altLang="ja-JP" sz="16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endParaRPr>
          </a:p>
          <a:p>
            <a:pPr marL="0" marR="0" lvl="0" indent="0" algn="l" defTabSz="457200" rtl="0" eaLnBrk="1" fontAlgn="auto" latinLnBrk="0" hangingPunct="1">
              <a:lnSpc>
                <a:spcPct val="13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endParaRPr>
          </a:p>
          <a:p>
            <a:pPr marL="0" marR="0" lvl="0" indent="0" algn="l" defTabSz="457200" rtl="0" eaLnBrk="1" fontAlgn="auto" latinLnBrk="0" hangingPunct="1">
              <a:lnSpc>
                <a:spcPct val="130000"/>
              </a:lnSpc>
              <a:spcBef>
                <a:spcPts val="0"/>
              </a:spcBef>
              <a:spcAft>
                <a:spcPts val="0"/>
              </a:spcAft>
              <a:buClrTx/>
              <a:buSzTx/>
              <a:buFontTx/>
              <a:buNone/>
              <a:tabLst/>
              <a:defRPr/>
            </a:pPr>
            <a:r>
              <a:rPr kumimoji="0" lang="ja-JP" altLang="en-US" sz="16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rPr>
              <a:t>▷　令和３年４月　　　：　専門委員会の下に、　「業態別作業部会」を設置</a:t>
            </a:r>
            <a:endParaRPr kumimoji="0" lang="en-US" altLang="ja-JP" sz="16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endParaRPr>
          </a:p>
          <a:p>
            <a:pPr marL="0" marR="0" lvl="0" indent="0" algn="l" defTabSz="457200" rtl="0" eaLnBrk="1" fontAlgn="t" latinLnBrk="0" hangingPunct="1">
              <a:lnSpc>
                <a:spcPct val="100000"/>
              </a:lnSpc>
              <a:spcBef>
                <a:spcPts val="0"/>
              </a:spcBef>
              <a:spcAft>
                <a:spcPts val="0"/>
              </a:spcAft>
              <a:buClrTx/>
              <a:buSzTx/>
              <a:buFontTx/>
              <a:buNone/>
              <a:tabLst/>
              <a:defRPr/>
            </a:pPr>
            <a:endParaRPr kumimoji="0" lang="ja-JP" altLang="ja-JP" sz="1800" b="0" i="0" u="none" strike="noStrike" kern="1200" cap="none" spc="0" normalizeH="0" baseline="0" noProof="0" dirty="0" smtClean="0">
              <a:ln>
                <a:noFill/>
              </a:ln>
              <a:solidFill>
                <a:srgbClr val="000000"/>
              </a:solidFill>
              <a:effectLst/>
              <a:uLnTx/>
              <a:uFillTx/>
              <a:latin typeface="Segoe UI"/>
              <a:ea typeface="メイリオ"/>
              <a:cs typeface="+mn-cs"/>
            </a:endParaRPr>
          </a:p>
          <a:p>
            <a:pPr marL="0" marR="0" lvl="0" indent="0" algn="l" defTabSz="457200" rtl="0" eaLnBrk="1" fontAlgn="t" latinLnBrk="0" hangingPunct="1">
              <a:lnSpc>
                <a:spcPct val="100000"/>
              </a:lnSpc>
              <a:spcBef>
                <a:spcPts val="0"/>
              </a:spcBef>
              <a:spcAft>
                <a:spcPts val="0"/>
              </a:spcAft>
              <a:buClrTx/>
              <a:buSzTx/>
              <a:buFontTx/>
              <a:buNone/>
              <a:tabLst/>
              <a:defRPr/>
            </a:pPr>
            <a:endParaRPr kumimoji="0" lang="ja-JP" altLang="ja-JP" sz="1800" b="0" i="0" u="none" strike="noStrike" kern="1200" cap="none" spc="0" normalizeH="0" baseline="0" noProof="0" dirty="0">
              <a:ln>
                <a:noFill/>
              </a:ln>
              <a:solidFill>
                <a:srgbClr val="000000"/>
              </a:solidFill>
              <a:effectLst/>
              <a:uLnTx/>
              <a:uFillTx/>
              <a:latin typeface="Arial" panose="020B0604020202020204" pitchFamily="34" charset="0"/>
              <a:ea typeface="メイリオ"/>
              <a:cs typeface="+mn-cs"/>
            </a:endParaRPr>
          </a:p>
          <a:p>
            <a:pPr marL="0" marR="0" lvl="0" indent="0" algn="l" defTabSz="457200" rtl="0" eaLnBrk="1" fontAlgn="auto" latinLnBrk="0" hangingPunct="1">
              <a:lnSpc>
                <a:spcPct val="130000"/>
              </a:lnSpc>
              <a:spcBef>
                <a:spcPts val="0"/>
              </a:spcBef>
              <a:spcAft>
                <a:spcPts val="0"/>
              </a:spcAft>
              <a:buClrTx/>
              <a:buSzTx/>
              <a:buFontTx/>
              <a:buNone/>
              <a:tabLst/>
              <a:defRPr/>
            </a:pPr>
            <a:endParaRPr kumimoji="0" lang="ja-JP" altLang="ja-JP" sz="1800" b="0" i="0" u="none" strike="noStrike" kern="1200" cap="none" spc="0" normalizeH="0" baseline="0" noProof="0" dirty="0" smtClean="0">
              <a:ln>
                <a:noFill/>
              </a:ln>
              <a:solidFill>
                <a:srgbClr val="000000"/>
              </a:solidFill>
              <a:effectLst/>
              <a:uLnTx/>
              <a:uFillTx/>
              <a:latin typeface="Segoe UI"/>
              <a:ea typeface="メイリオ"/>
              <a:cs typeface="+mn-cs"/>
            </a:endParaRPr>
          </a:p>
          <a:p>
            <a:pPr marL="0" marR="0" lvl="0" indent="0" algn="l" defTabSz="457200" rtl="0" eaLnBrk="1" fontAlgn="auto" latinLnBrk="0" hangingPunct="1">
              <a:lnSpc>
                <a:spcPct val="13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30000"/>
              </a:lnSpc>
              <a:spcBef>
                <a:spcPts val="0"/>
              </a:spcBef>
              <a:spcAft>
                <a:spcPts val="0"/>
              </a:spcAft>
              <a:buClrTx/>
              <a:buSzTx/>
              <a:buFontTx/>
              <a:buNone/>
              <a:tabLst/>
              <a:defRPr/>
            </a:pPr>
            <a:endParaRPr kumimoji="0" lang="en-US" altLang="ja-JP" sz="16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30000"/>
              </a:lnSpc>
              <a:spcBef>
                <a:spcPts val="0"/>
              </a:spcBef>
              <a:spcAft>
                <a:spcPts val="0"/>
              </a:spcAft>
              <a:buClrTx/>
              <a:buSzTx/>
              <a:buFontTx/>
              <a:buNone/>
              <a:tabLst/>
              <a:defRPr/>
            </a:pPr>
            <a:r>
              <a:rPr kumimoji="0" lang="ja-JP" altLang="en-US" sz="16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endParaRPr kumimoji="0" lang="en-US" altLang="ja-JP" sz="16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3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30000"/>
              </a:lnSpc>
              <a:spcBef>
                <a:spcPts val="0"/>
              </a:spcBef>
              <a:spcAft>
                <a:spcPts val="0"/>
              </a:spcAft>
              <a:buClrTx/>
              <a:buSzTx/>
              <a:buFontTx/>
              <a:buNone/>
              <a:tabLst/>
              <a:defRPr/>
            </a:pPr>
            <a:endParaRPr kumimoji="0" lang="en-US" altLang="ja-JP" sz="16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30000"/>
              </a:lnSpc>
              <a:spcBef>
                <a:spcPts val="0"/>
              </a:spcBef>
              <a:spcAft>
                <a:spcPts val="0"/>
              </a:spcAft>
              <a:buClrTx/>
              <a:buSzTx/>
              <a:buFontTx/>
              <a:buNone/>
              <a:tabLst/>
              <a:defRPr/>
            </a:pPr>
            <a:endParaRPr kumimoji="0" lang="en-US" altLang="ja-JP" sz="16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30000"/>
              </a:lnSpc>
              <a:spcBef>
                <a:spcPts val="0"/>
              </a:spcBef>
              <a:spcAft>
                <a:spcPts val="0"/>
              </a:spcAft>
              <a:buClrTx/>
              <a:buSzTx/>
              <a:buFontTx/>
              <a:buNone/>
              <a:tabLst/>
              <a:defRPr/>
            </a:pPr>
            <a:r>
              <a:rPr kumimoji="0" lang="ja-JP" altLang="en-US" sz="1600" b="0" i="0" u="none" strike="noStrike" kern="1200" cap="none" spc="0" normalizeH="0" baseline="0" noProof="0" dirty="0" smtClean="0">
                <a:ln>
                  <a:noFill/>
                </a:ln>
                <a:solidFill>
                  <a:srgbClr val="FF0000"/>
                </a:solidFill>
                <a:effectLst/>
                <a:uLnTx/>
                <a:uFillTx/>
                <a:latin typeface="ＭＳ ゴシック" panose="020B0609070205080204" pitchFamily="49" charset="-128"/>
                <a:ea typeface="ＭＳ ゴシック" panose="020B0609070205080204" pitchFamily="49" charset="-128"/>
              </a:rPr>
              <a:t>▷　令和４年３月</a:t>
            </a:r>
            <a:r>
              <a:rPr kumimoji="0" lang="en-US" altLang="ja-JP" sz="1600" b="0" i="0" u="none" strike="noStrike" kern="1200" cap="none" spc="0" normalizeH="0" baseline="0" noProof="0" dirty="0" smtClean="0">
                <a:ln>
                  <a:noFill/>
                </a:ln>
                <a:solidFill>
                  <a:srgbClr val="FF0000"/>
                </a:solidFill>
                <a:effectLst/>
                <a:uLnTx/>
                <a:uFillTx/>
                <a:latin typeface="ＭＳ ゴシック" panose="020B0609070205080204" pitchFamily="49" charset="-128"/>
                <a:ea typeface="ＭＳ ゴシック" panose="020B0609070205080204" pitchFamily="49" charset="-128"/>
              </a:rPr>
              <a:t>28</a:t>
            </a:r>
            <a:r>
              <a:rPr kumimoji="0" lang="ja-JP" altLang="en-US" sz="1600" b="0" i="0" u="none" strike="noStrike" kern="1200" cap="none" spc="0" normalizeH="0" baseline="0" noProof="0" dirty="0" smtClean="0">
                <a:ln>
                  <a:noFill/>
                </a:ln>
                <a:solidFill>
                  <a:srgbClr val="FF0000"/>
                </a:solidFill>
                <a:effectLst/>
                <a:uLnTx/>
                <a:uFillTx/>
                <a:latin typeface="ＭＳ ゴシック" panose="020B0609070205080204" pitchFamily="49" charset="-128"/>
                <a:ea typeface="ＭＳ ゴシック" panose="020B0609070205080204" pitchFamily="49" charset="-128"/>
              </a:rPr>
              <a:t>日　：　第８回自動車運転者労働時間等専門委員会（中間とりまとめ）</a:t>
            </a:r>
            <a:endParaRPr kumimoji="0" lang="en-US" altLang="ja-JP" sz="1600" b="0" i="0" u="none" strike="noStrike" kern="1200" cap="none" spc="0" normalizeH="0" baseline="0" noProof="0" dirty="0" smtClean="0">
              <a:ln>
                <a:noFill/>
              </a:ln>
              <a:solidFill>
                <a:srgbClr val="FF0000"/>
              </a:solidFill>
              <a:effectLst/>
              <a:uLnTx/>
              <a:uFillTx/>
              <a:latin typeface="ＭＳ ゴシック" panose="020B0609070205080204" pitchFamily="49" charset="-128"/>
              <a:ea typeface="ＭＳ ゴシック" panose="020B0609070205080204" pitchFamily="49" charset="-128"/>
            </a:endParaRPr>
          </a:p>
          <a:p>
            <a:pPr marL="0" marR="0" lvl="0" indent="0" algn="l" defTabSz="457200" rtl="0" eaLnBrk="1" fontAlgn="auto" latinLnBrk="0" hangingPunct="1">
              <a:lnSpc>
                <a:spcPct val="130000"/>
              </a:lnSpc>
              <a:spcBef>
                <a:spcPts val="0"/>
              </a:spcBef>
              <a:spcAft>
                <a:spcPts val="0"/>
              </a:spcAft>
              <a:buClrTx/>
              <a:buSzTx/>
              <a:buFontTx/>
              <a:buNone/>
              <a:tabLst/>
              <a:defRPr/>
            </a:pPr>
            <a:endParaRPr kumimoji="0" lang="en-US" altLang="ja-JP" sz="12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endParaRPr>
          </a:p>
          <a:p>
            <a:pPr marL="0" marR="0" lvl="0" indent="0" algn="l" defTabSz="457200" rtl="0" eaLnBrk="1" fontAlgn="auto" latinLnBrk="0" hangingPunct="1">
              <a:lnSpc>
                <a:spcPct val="130000"/>
              </a:lnSpc>
              <a:spcBef>
                <a:spcPts val="0"/>
              </a:spcBef>
              <a:spcAft>
                <a:spcPts val="0"/>
              </a:spcAft>
              <a:buClrTx/>
              <a:buSzTx/>
              <a:buFontTx/>
              <a:buNone/>
              <a:tabLst/>
              <a:defRPr/>
            </a:pPr>
            <a:r>
              <a:rPr kumimoji="0" lang="ja-JP" altLang="en-US" sz="16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rPr>
              <a:t>▷　令和４年</a:t>
            </a:r>
            <a:r>
              <a:rPr kumimoji="0" lang="en-US" altLang="ja-JP" sz="16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rPr>
              <a:t>12</a:t>
            </a:r>
            <a:r>
              <a:rPr kumimoji="0" lang="ja-JP" altLang="en-US" sz="16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rPr>
              <a:t>月　　　：　改善基準告示　改正　（令和６年４月　施行）</a:t>
            </a:r>
            <a:endParaRPr kumimoji="0" lang="en-US" altLang="ja-JP" sz="16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endParaRPr>
          </a:p>
        </p:txBody>
      </p:sp>
      <p:sp>
        <p:nvSpPr>
          <p:cNvPr id="2" name="テキスト ボックス 1"/>
          <p:cNvSpPr txBox="1"/>
          <p:nvPr/>
        </p:nvSpPr>
        <p:spPr>
          <a:xfrm>
            <a:off x="5687291" y="2443889"/>
            <a:ext cx="3670997" cy="284501"/>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実態調査、疲労度調査、海外調査を実施</a:t>
            </a:r>
            <a:endParaRPr kumimoji="1" lang="en-US" altLang="ja-JP" sz="12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9" name="テキスト ボックス 8"/>
          <p:cNvSpPr txBox="1"/>
          <p:nvPr/>
        </p:nvSpPr>
        <p:spPr>
          <a:xfrm>
            <a:off x="0" y="85550"/>
            <a:ext cx="9906000" cy="535531"/>
          </a:xfrm>
          <a:prstGeom prst="rect">
            <a:avLst/>
          </a:prstGeom>
          <a:noFill/>
        </p:spPr>
        <p:txBody>
          <a:bodyPr wrap="square" rtlCol="0" anchor="ctr">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2400" b="1" i="0" u="none" strike="noStrike" kern="1200" cap="none" spc="0" normalizeH="0" baseline="0" noProof="0" dirty="0" smtClean="0">
                <a:ln>
                  <a:noFill/>
                </a:ln>
                <a:solidFill>
                  <a:srgbClr val="FFFFFF"/>
                </a:solidFill>
                <a:effectLst/>
                <a:uLnTx/>
                <a:uFillTx/>
                <a:latin typeface="ＭＳ ゴシック" panose="020B0609070205080204" pitchFamily="49" charset="-128"/>
                <a:ea typeface="ＭＳ ゴシック" panose="020B0609070205080204" pitchFamily="49" charset="-128"/>
                <a:cs typeface="+mn-cs"/>
              </a:rPr>
              <a:t>自動車運転者労働時間等専門委員会の開催状況</a:t>
            </a:r>
          </a:p>
        </p:txBody>
      </p:sp>
      <p:sp>
        <p:nvSpPr>
          <p:cNvPr id="14" name="右矢印 13"/>
          <p:cNvSpPr/>
          <p:nvPr/>
        </p:nvSpPr>
        <p:spPr>
          <a:xfrm rot="5400000">
            <a:off x="4846788" y="2347200"/>
            <a:ext cx="216000" cy="57600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sysClr val="windowText" lastClr="000000"/>
              </a:solidFill>
              <a:effectLst/>
              <a:uLnTx/>
              <a:uFillTx/>
              <a:latin typeface="Segoe UI"/>
              <a:ea typeface="メイリオ"/>
              <a:cs typeface="+mn-cs"/>
            </a:endParaRPr>
          </a:p>
        </p:txBody>
      </p:sp>
      <p:sp>
        <p:nvSpPr>
          <p:cNvPr id="10" name="テキスト プレースホルダー 2">
            <a:extLst>
              <a:ext uri="{FF2B5EF4-FFF2-40B4-BE49-F238E27FC236}">
                <a16:creationId xmlns:a16="http://schemas.microsoft.com/office/drawing/2014/main" id="{0AFD4854-3BB6-394F-9F59-525F01D74181}"/>
              </a:ext>
            </a:extLst>
          </p:cNvPr>
          <p:cNvSpPr>
            <a:spLocks noGrp="1"/>
          </p:cNvSpPr>
          <p:nvPr>
            <p:ph type="body" sz="quarter" idx="13"/>
          </p:nvPr>
        </p:nvSpPr>
        <p:spPr>
          <a:xfrm>
            <a:off x="0" y="583190"/>
            <a:ext cx="9906000" cy="1491141"/>
          </a:xfrm>
          <a:solidFill>
            <a:srgbClr val="EEECE1"/>
          </a:solidFill>
        </p:spPr>
        <p:txBody>
          <a:bodyPr anchor="ctr"/>
          <a:lstStyle/>
          <a:p>
            <a:pPr lvl="0" defTabSz="457200">
              <a:spcBef>
                <a:spcPts val="0"/>
              </a:spcBef>
              <a:spcAft>
                <a:spcPts val="0"/>
              </a:spcAft>
              <a:buClrTx/>
            </a:pPr>
            <a:r>
              <a:rPr kumimoji="0" lang="ja-JP" altLang="en-US" sz="1200" spc="60" dirty="0" smtClean="0">
                <a:solidFill>
                  <a:prstClr val="black"/>
                </a:solidFill>
                <a:latin typeface="ＭＳ ゴシック" panose="020B0609070205080204" pitchFamily="49" charset="-128"/>
                <a:ea typeface="ＭＳ ゴシック" panose="020B0609070205080204" pitchFamily="49" charset="-128"/>
              </a:rPr>
              <a:t>▷　自動車</a:t>
            </a:r>
            <a:r>
              <a:rPr kumimoji="0" lang="ja-JP" altLang="en-US" sz="1200" spc="60" dirty="0">
                <a:solidFill>
                  <a:prstClr val="black"/>
                </a:solidFill>
                <a:latin typeface="ＭＳ ゴシック" panose="020B0609070205080204" pitchFamily="49" charset="-128"/>
                <a:ea typeface="ＭＳ ゴシック" panose="020B0609070205080204" pitchFamily="49" charset="-128"/>
              </a:rPr>
              <a:t>運転者は</a:t>
            </a:r>
            <a:r>
              <a:rPr kumimoji="0" lang="ja-JP" altLang="en-US" sz="1200" spc="60" dirty="0" smtClean="0">
                <a:solidFill>
                  <a:prstClr val="black"/>
                </a:solidFill>
                <a:latin typeface="ＭＳ ゴシック" panose="020B0609070205080204" pitchFamily="49" charset="-128"/>
                <a:ea typeface="ＭＳ ゴシック" panose="020B0609070205080204" pitchFamily="49" charset="-128"/>
              </a:rPr>
              <a:t>、他業種と比較して長時間労働の実態にあるため、過労死等防止の観点から、働き方改革関連法施行後５年</a:t>
            </a:r>
            <a:endParaRPr kumimoji="0" lang="en-US" altLang="ja-JP" sz="1200" spc="60" dirty="0" smtClean="0">
              <a:solidFill>
                <a:prstClr val="black"/>
              </a:solidFill>
              <a:latin typeface="ＭＳ ゴシック" panose="020B0609070205080204" pitchFamily="49" charset="-128"/>
              <a:ea typeface="ＭＳ ゴシック" panose="020B0609070205080204" pitchFamily="49" charset="-128"/>
            </a:endParaRPr>
          </a:p>
          <a:p>
            <a:pPr lvl="0" defTabSz="457200">
              <a:spcBef>
                <a:spcPts val="0"/>
              </a:spcBef>
              <a:spcAft>
                <a:spcPts val="0"/>
              </a:spcAft>
              <a:buClrTx/>
            </a:pPr>
            <a:r>
              <a:rPr kumimoji="0" lang="ja-JP" altLang="en-US" sz="1200" spc="60" dirty="0" smtClean="0">
                <a:solidFill>
                  <a:prstClr val="black"/>
                </a:solidFill>
                <a:latin typeface="ＭＳ ゴシック" panose="020B0609070205080204" pitchFamily="49" charset="-128"/>
                <a:ea typeface="ＭＳ ゴシック" panose="020B0609070205080204" pitchFamily="49" charset="-128"/>
              </a:rPr>
              <a:t>　 後の特例適用までの間に、改善基準告示の見直しを行うよう求められたところ。</a:t>
            </a:r>
            <a:endParaRPr kumimoji="0" lang="en-US" altLang="ja-JP" sz="1200" spc="60" dirty="0" smtClean="0">
              <a:solidFill>
                <a:prstClr val="black"/>
              </a:solidFill>
              <a:latin typeface="ＭＳ ゴシック" panose="020B0609070205080204" pitchFamily="49" charset="-128"/>
              <a:ea typeface="ＭＳ ゴシック" panose="020B0609070205080204" pitchFamily="49" charset="-128"/>
            </a:endParaRPr>
          </a:p>
          <a:p>
            <a:pPr defTabSz="457200">
              <a:spcBef>
                <a:spcPts val="0"/>
              </a:spcBef>
              <a:spcAft>
                <a:spcPts val="0"/>
              </a:spcAft>
              <a:buClrTx/>
            </a:pPr>
            <a:r>
              <a:rPr lang="ja-JP" altLang="en-US" sz="1200" spc="60" dirty="0" smtClean="0">
                <a:latin typeface="ＭＳ ゴシック" panose="020B0609070205080204" pitchFamily="49" charset="-128"/>
                <a:ea typeface="ＭＳ ゴシック" panose="020B0609070205080204" pitchFamily="49" charset="-128"/>
              </a:rPr>
              <a:t>▷　自動車</a:t>
            </a:r>
            <a:r>
              <a:rPr lang="ja-JP" altLang="en-US" sz="1200" spc="60" dirty="0">
                <a:latin typeface="ＭＳ ゴシック" panose="020B0609070205080204" pitchFamily="49" charset="-128"/>
                <a:ea typeface="ＭＳ ゴシック" panose="020B0609070205080204" pitchFamily="49" charset="-128"/>
              </a:rPr>
              <a:t>運転者労働時間等専門委員会の下に、業態別の作業部会を設置し検討</a:t>
            </a:r>
            <a:r>
              <a:rPr lang="ja-JP" altLang="en-US" sz="1200" spc="60" dirty="0" smtClean="0">
                <a:latin typeface="ＭＳ ゴシック" panose="020B0609070205080204" pitchFamily="49" charset="-128"/>
                <a:ea typeface="ＭＳ ゴシック" panose="020B0609070205080204" pitchFamily="49" charset="-128"/>
              </a:rPr>
              <a:t>。これまでに専門</a:t>
            </a:r>
            <a:r>
              <a:rPr lang="ja-JP" altLang="en-US" sz="1200" spc="60" dirty="0">
                <a:latin typeface="ＭＳ ゴシック" panose="020B0609070205080204" pitchFamily="49" charset="-128"/>
                <a:ea typeface="ＭＳ ゴシック" panose="020B0609070205080204" pitchFamily="49" charset="-128"/>
              </a:rPr>
              <a:t>委員会</a:t>
            </a:r>
            <a:r>
              <a:rPr lang="ja-JP" altLang="en-US" sz="1200" spc="60" dirty="0" smtClean="0">
                <a:latin typeface="ＭＳ ゴシック" panose="020B0609070205080204" pitchFamily="49" charset="-128"/>
                <a:ea typeface="ＭＳ ゴシック" panose="020B0609070205080204" pitchFamily="49" charset="-128"/>
              </a:rPr>
              <a:t>を８回、ハイヤー・タ</a:t>
            </a:r>
            <a:endParaRPr lang="en-US" altLang="ja-JP" sz="1200" spc="60" dirty="0" smtClean="0">
              <a:latin typeface="ＭＳ ゴシック" panose="020B0609070205080204" pitchFamily="49" charset="-128"/>
              <a:ea typeface="ＭＳ ゴシック" panose="020B0609070205080204" pitchFamily="49" charset="-128"/>
            </a:endParaRPr>
          </a:p>
          <a:p>
            <a:pPr defTabSz="457200">
              <a:spcBef>
                <a:spcPts val="0"/>
              </a:spcBef>
              <a:spcAft>
                <a:spcPts val="0"/>
              </a:spcAft>
              <a:buClrTx/>
            </a:pPr>
            <a:r>
              <a:rPr lang="ja-JP" altLang="en-US" sz="1200" spc="60" dirty="0" smtClean="0">
                <a:latin typeface="ＭＳ ゴシック" panose="020B0609070205080204" pitchFamily="49" charset="-128"/>
                <a:ea typeface="ＭＳ ゴシック" panose="020B0609070205080204" pitchFamily="49" charset="-128"/>
              </a:rPr>
              <a:t>　 クシー</a:t>
            </a:r>
            <a:r>
              <a:rPr lang="ja-JP" altLang="en-US" sz="1200" spc="60" dirty="0">
                <a:latin typeface="ＭＳ ゴシック" panose="020B0609070205080204" pitchFamily="49" charset="-128"/>
                <a:ea typeface="ＭＳ ゴシック" panose="020B0609070205080204" pitchFamily="49" charset="-128"/>
              </a:rPr>
              <a:t>作業</a:t>
            </a:r>
            <a:r>
              <a:rPr lang="ja-JP" altLang="en-US" sz="1200" spc="60" dirty="0" smtClean="0">
                <a:latin typeface="ＭＳ ゴシック" panose="020B0609070205080204" pitchFamily="49" charset="-128"/>
                <a:ea typeface="ＭＳ ゴシック" panose="020B0609070205080204" pitchFamily="49" charset="-128"/>
              </a:rPr>
              <a:t>部会及びバス</a:t>
            </a:r>
            <a:r>
              <a:rPr lang="ja-JP" altLang="en-US" sz="1200" spc="60" dirty="0">
                <a:latin typeface="ＭＳ ゴシック" panose="020B0609070205080204" pitchFamily="49" charset="-128"/>
                <a:ea typeface="ＭＳ ゴシック" panose="020B0609070205080204" pitchFamily="49" charset="-128"/>
              </a:rPr>
              <a:t>作業部会を各６回、トラック作業部会を４回開催</a:t>
            </a:r>
            <a:r>
              <a:rPr lang="ja-JP" altLang="en-US" sz="1200" spc="60" dirty="0" smtClean="0">
                <a:latin typeface="ＭＳ ゴシック" panose="020B0609070205080204" pitchFamily="49" charset="-128"/>
                <a:ea typeface="ＭＳ ゴシック" panose="020B0609070205080204" pitchFamily="49" charset="-128"/>
              </a:rPr>
              <a:t>。</a:t>
            </a:r>
            <a:endParaRPr lang="en-US" altLang="ja-JP" sz="1200" spc="60" dirty="0" smtClean="0">
              <a:latin typeface="ＭＳ ゴシック" panose="020B0609070205080204" pitchFamily="49" charset="-128"/>
              <a:ea typeface="ＭＳ ゴシック" panose="020B0609070205080204" pitchFamily="49" charset="-128"/>
            </a:endParaRPr>
          </a:p>
          <a:p>
            <a:pPr defTabSz="457200">
              <a:spcBef>
                <a:spcPts val="0"/>
              </a:spcBef>
              <a:spcAft>
                <a:spcPts val="0"/>
              </a:spcAft>
              <a:buClrTx/>
            </a:pPr>
            <a:r>
              <a:rPr lang="ja-JP" altLang="en-US" sz="1200" spc="60" dirty="0">
                <a:latin typeface="ＭＳ ゴシック" panose="020B0609070205080204" pitchFamily="49" charset="-128"/>
                <a:ea typeface="ＭＳ ゴシック" panose="020B0609070205080204" pitchFamily="49" charset="-128"/>
              </a:rPr>
              <a:t>▷　</a:t>
            </a:r>
            <a:r>
              <a:rPr lang="ja-JP" altLang="en-US" sz="1200" spc="60" dirty="0" smtClean="0">
                <a:latin typeface="ＭＳ ゴシック" panose="020B0609070205080204" pitchFamily="49" charset="-128"/>
                <a:ea typeface="ＭＳ ゴシック" panose="020B0609070205080204" pitchFamily="49" charset="-128"/>
              </a:rPr>
              <a:t>第８回専門委員会（令和４年３月</a:t>
            </a:r>
            <a:r>
              <a:rPr lang="en-US" altLang="ja-JP" sz="1200" spc="60" dirty="0" smtClean="0">
                <a:latin typeface="ＭＳ ゴシック" panose="020B0609070205080204" pitchFamily="49" charset="-128"/>
                <a:ea typeface="ＭＳ ゴシック" panose="020B0609070205080204" pitchFamily="49" charset="-128"/>
              </a:rPr>
              <a:t>28</a:t>
            </a:r>
            <a:r>
              <a:rPr lang="ja-JP" altLang="en-US" sz="1200" spc="60" dirty="0" smtClean="0">
                <a:latin typeface="ＭＳ ゴシック" panose="020B0609070205080204" pitchFamily="49" charset="-128"/>
                <a:ea typeface="ＭＳ ゴシック" panose="020B0609070205080204" pitchFamily="49" charset="-128"/>
              </a:rPr>
              <a:t>日）において、</a:t>
            </a:r>
            <a:r>
              <a:rPr lang="ja-JP" altLang="en-US" sz="1200" b="1" spc="60" dirty="0" smtClean="0">
                <a:solidFill>
                  <a:srgbClr val="FF0000"/>
                </a:solidFill>
                <a:latin typeface="ＭＳ ゴシック" panose="020B0609070205080204" pitchFamily="49" charset="-128"/>
                <a:ea typeface="ＭＳ ゴシック" panose="020B0609070205080204" pitchFamily="49" charset="-128"/>
              </a:rPr>
              <a:t>ハイヤー・タクシー及びバスについて中間とりまとめ</a:t>
            </a:r>
            <a:r>
              <a:rPr lang="ja-JP" altLang="en-US" sz="1200" spc="60" dirty="0" smtClean="0">
                <a:latin typeface="ＭＳ ゴシック" panose="020B0609070205080204" pitchFamily="49" charset="-128"/>
                <a:ea typeface="ＭＳ ゴシック" panose="020B0609070205080204" pitchFamily="49" charset="-128"/>
              </a:rPr>
              <a:t>を行った。</a:t>
            </a:r>
            <a:endParaRPr lang="en-US" altLang="ja-JP" sz="1200" spc="60" dirty="0">
              <a:latin typeface="ＭＳ ゴシック" panose="020B0609070205080204" pitchFamily="49" charset="-128"/>
              <a:ea typeface="ＭＳ ゴシック" panose="020B0609070205080204" pitchFamily="49"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3067367400"/>
              </p:ext>
            </p:extLst>
          </p:nvPr>
        </p:nvGraphicFramePr>
        <p:xfrm>
          <a:off x="3430383" y="3252520"/>
          <a:ext cx="3059218" cy="370840"/>
        </p:xfrm>
        <a:graphic>
          <a:graphicData uri="http://schemas.openxmlformats.org/drawingml/2006/table">
            <a:tbl>
              <a:tblPr firstRow="1" bandRow="1">
                <a:tableStyleId>{5940675A-B579-460E-94D1-54222C63F5DA}</a:tableStyleId>
              </a:tblPr>
              <a:tblGrid>
                <a:gridCol w="1037854">
                  <a:extLst>
                    <a:ext uri="{9D8B030D-6E8A-4147-A177-3AD203B41FA5}">
                      <a16:colId xmlns:a16="http://schemas.microsoft.com/office/drawing/2014/main" val="221690815"/>
                    </a:ext>
                  </a:extLst>
                </a:gridCol>
                <a:gridCol w="2021364">
                  <a:extLst>
                    <a:ext uri="{9D8B030D-6E8A-4147-A177-3AD203B41FA5}">
                      <a16:colId xmlns:a16="http://schemas.microsoft.com/office/drawing/2014/main" val="641242629"/>
                    </a:ext>
                  </a:extLst>
                </a:gridCol>
              </a:tblGrid>
              <a:tr h="370840">
                <a:tc>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solidFill>
                      <a:srgbClr val="FEF8D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smtClean="0">
                          <a:latin typeface="ＭＳ ゴシック" panose="020B0609070205080204" pitchFamily="49" charset="-128"/>
                          <a:ea typeface="ＭＳ ゴシック" panose="020B0609070205080204" pitchFamily="49" charset="-128"/>
                        </a:rPr>
                        <a:t>バス部会</a:t>
                      </a:r>
                      <a:r>
                        <a:rPr kumimoji="1" lang="en-US" altLang="ja-JP" sz="800" b="1"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800" b="1"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計６回</a:t>
                      </a:r>
                      <a:r>
                        <a:rPr kumimoji="1" lang="en-US" altLang="ja-JP" sz="800" b="1"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800" b="1"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a:solidFill>
                      <a:srgbClr val="FEF8D5"/>
                    </a:solidFill>
                  </a:tcPr>
                </a:tc>
                <a:extLst>
                  <a:ext uri="{0D108BD9-81ED-4DB2-BD59-A6C34878D82A}">
                    <a16:rowId xmlns:a16="http://schemas.microsoft.com/office/drawing/2014/main" val="2047717952"/>
                  </a:ext>
                </a:extLst>
              </a:tr>
            </a:tbl>
          </a:graphicData>
        </a:graphic>
      </p:graphicFrame>
      <p:graphicFrame>
        <p:nvGraphicFramePr>
          <p:cNvPr id="18" name="表 17"/>
          <p:cNvGraphicFramePr>
            <a:graphicFrameLocks noGrp="1"/>
          </p:cNvGraphicFramePr>
          <p:nvPr>
            <p:extLst>
              <p:ext uri="{D42A27DB-BD31-4B8C-83A1-F6EECF244321}">
                <p14:modId xmlns:p14="http://schemas.microsoft.com/office/powerpoint/2010/main" val="2630507589"/>
              </p:ext>
            </p:extLst>
          </p:nvPr>
        </p:nvGraphicFramePr>
        <p:xfrm>
          <a:off x="6568905" y="3247996"/>
          <a:ext cx="3059218" cy="741680"/>
        </p:xfrm>
        <a:graphic>
          <a:graphicData uri="http://schemas.openxmlformats.org/drawingml/2006/table">
            <a:tbl>
              <a:tblPr firstRow="1" bandRow="1">
                <a:tableStyleId>{5940675A-B579-460E-94D1-54222C63F5DA}</a:tableStyleId>
              </a:tblPr>
              <a:tblGrid>
                <a:gridCol w="1042362">
                  <a:extLst>
                    <a:ext uri="{9D8B030D-6E8A-4147-A177-3AD203B41FA5}">
                      <a16:colId xmlns:a16="http://schemas.microsoft.com/office/drawing/2014/main" val="221690815"/>
                    </a:ext>
                  </a:extLst>
                </a:gridCol>
                <a:gridCol w="2016856">
                  <a:extLst>
                    <a:ext uri="{9D8B030D-6E8A-4147-A177-3AD203B41FA5}">
                      <a16:colId xmlns:a16="http://schemas.microsoft.com/office/drawing/2014/main" val="641242629"/>
                    </a:ext>
                  </a:extLst>
                </a:gridCol>
              </a:tblGrid>
              <a:tr h="370840">
                <a:tc>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smtClean="0">
                          <a:latin typeface="ＭＳ ゴシック" panose="020B0609070205080204" pitchFamily="49" charset="-128"/>
                          <a:ea typeface="ＭＳ ゴシック" panose="020B0609070205080204" pitchFamily="49" charset="-128"/>
                        </a:rPr>
                        <a:t>トラック部会</a:t>
                      </a:r>
                      <a:r>
                        <a:rPr kumimoji="1" lang="en-US" altLang="ja-JP" sz="800" b="1"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800" b="1"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計４回</a:t>
                      </a:r>
                      <a:r>
                        <a:rPr kumimoji="1" lang="en-US" altLang="ja-JP" sz="800" b="1"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800" b="1"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a:solidFill>
                      <a:srgbClr val="DEEBF7"/>
                    </a:solidFill>
                  </a:tcPr>
                </a:tc>
                <a:extLst>
                  <a:ext uri="{0D108BD9-81ED-4DB2-BD59-A6C34878D82A}">
                    <a16:rowId xmlns:a16="http://schemas.microsoft.com/office/drawing/2014/main" val="2047717952"/>
                  </a:ext>
                </a:extLst>
              </a:tr>
              <a:tr h="370840">
                <a:tc>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４月</a:t>
                      </a:r>
                      <a:r>
                        <a:rPr kumimoji="1" lang="en-US" altLang="ja-JP" sz="1200" dirty="0" smtClean="0">
                          <a:latin typeface="ＭＳ ゴシック" panose="020B0609070205080204" pitchFamily="49" charset="-128"/>
                          <a:ea typeface="ＭＳ ゴシック" panose="020B0609070205080204" pitchFamily="49" charset="-128"/>
                        </a:rPr>
                        <a:t>30</a:t>
                      </a:r>
                      <a:r>
                        <a:rPr kumimoji="1" lang="ja-JP" altLang="en-US" sz="1200" dirty="0" smtClean="0">
                          <a:latin typeface="ＭＳ ゴシック" panose="020B0609070205080204" pitchFamily="49" charset="-128"/>
                          <a:ea typeface="ＭＳ ゴシック" panose="020B0609070205080204" pitchFamily="49" charset="-128"/>
                        </a:rPr>
                        <a:t>日</a:t>
                      </a:r>
                      <a:endParaRPr kumimoji="1" lang="ja-JP" altLang="en-US" sz="1200" dirty="0">
                        <a:latin typeface="ＭＳ ゴシック" panose="020B0609070205080204" pitchFamily="49" charset="-128"/>
                        <a:ea typeface="ＭＳ ゴシック" panose="020B0609070205080204" pitchFamily="49" charset="-128"/>
                      </a:endParaRPr>
                    </a:p>
                  </a:txBody>
                  <a:tcPr anchor="ctr">
                    <a:solidFill>
                      <a:srgbClr val="DEEBF7"/>
                    </a:solidFill>
                  </a:tcPr>
                </a:tc>
                <a:tc>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第１回部会</a:t>
                      </a:r>
                      <a:endParaRPr kumimoji="1" lang="ja-JP" altLang="en-US" sz="1200" dirty="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2054715724"/>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535714351"/>
              </p:ext>
            </p:extLst>
          </p:nvPr>
        </p:nvGraphicFramePr>
        <p:xfrm>
          <a:off x="3430383" y="3623360"/>
          <a:ext cx="3059218" cy="741680"/>
        </p:xfrm>
        <a:graphic>
          <a:graphicData uri="http://schemas.openxmlformats.org/drawingml/2006/table">
            <a:tbl>
              <a:tblPr firstRow="1" bandRow="1">
                <a:tableStyleId>{5940675A-B579-460E-94D1-54222C63F5DA}</a:tableStyleId>
              </a:tblPr>
              <a:tblGrid>
                <a:gridCol w="1037854">
                  <a:extLst>
                    <a:ext uri="{9D8B030D-6E8A-4147-A177-3AD203B41FA5}">
                      <a16:colId xmlns:a16="http://schemas.microsoft.com/office/drawing/2014/main" val="3914907645"/>
                    </a:ext>
                  </a:extLst>
                </a:gridCol>
                <a:gridCol w="2021364">
                  <a:extLst>
                    <a:ext uri="{9D8B030D-6E8A-4147-A177-3AD203B41FA5}">
                      <a16:colId xmlns:a16="http://schemas.microsoft.com/office/drawing/2014/main" val="3566155378"/>
                    </a:ext>
                  </a:extLst>
                </a:gridCol>
              </a:tblGrid>
              <a:tr h="370840">
                <a:tc>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５月</a:t>
                      </a:r>
                      <a:r>
                        <a:rPr kumimoji="1" lang="en-US" altLang="ja-JP" sz="1200" dirty="0" smtClean="0">
                          <a:latin typeface="ＭＳ ゴシック" panose="020B0609070205080204" pitchFamily="49" charset="-128"/>
                          <a:ea typeface="ＭＳ ゴシック" panose="020B0609070205080204" pitchFamily="49" charset="-128"/>
                        </a:rPr>
                        <a:t>12</a:t>
                      </a:r>
                      <a:r>
                        <a:rPr kumimoji="1" lang="ja-JP" altLang="en-US" sz="1200" dirty="0" smtClean="0">
                          <a:latin typeface="ＭＳ ゴシック" panose="020B0609070205080204" pitchFamily="49" charset="-128"/>
                          <a:ea typeface="ＭＳ ゴシック" panose="020B0609070205080204" pitchFamily="49" charset="-128"/>
                        </a:rPr>
                        <a:t>日</a:t>
                      </a:r>
                      <a:endParaRPr kumimoji="1" lang="ja-JP" altLang="en-US" sz="1200" dirty="0">
                        <a:latin typeface="ＭＳ ゴシック" panose="020B0609070205080204" pitchFamily="49" charset="-128"/>
                        <a:ea typeface="ＭＳ ゴシック" panose="020B0609070205080204" pitchFamily="49" charset="-128"/>
                      </a:endParaRPr>
                    </a:p>
                  </a:txBody>
                  <a:tcPr anchor="ctr">
                    <a:solidFill>
                      <a:srgbClr val="FBFCD8"/>
                    </a:solidFill>
                  </a:tcPr>
                </a:tc>
                <a:tc>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第１回部会</a:t>
                      </a:r>
                      <a:endParaRPr kumimoji="1" lang="en-US" altLang="ja-JP" sz="1200" dirty="0" smtClean="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2033576697"/>
                  </a:ext>
                </a:extLst>
              </a:tr>
              <a:tr h="370840">
                <a:tc>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８月</a:t>
                      </a:r>
                      <a:r>
                        <a:rPr kumimoji="1" lang="en-US" altLang="ja-JP" sz="1200" dirty="0" smtClean="0">
                          <a:latin typeface="ＭＳ ゴシック" panose="020B0609070205080204" pitchFamily="49" charset="-128"/>
                          <a:ea typeface="ＭＳ ゴシック" panose="020B0609070205080204" pitchFamily="49" charset="-128"/>
                        </a:rPr>
                        <a:t>18</a:t>
                      </a:r>
                      <a:r>
                        <a:rPr kumimoji="1" lang="ja-JP" altLang="en-US" sz="1200" dirty="0" smtClean="0">
                          <a:latin typeface="ＭＳ ゴシック" panose="020B0609070205080204" pitchFamily="49" charset="-128"/>
                          <a:ea typeface="ＭＳ ゴシック" panose="020B0609070205080204" pitchFamily="49" charset="-128"/>
                        </a:rPr>
                        <a:t>日</a:t>
                      </a:r>
                      <a:endParaRPr kumimoji="1" lang="en-US" altLang="ja-JP" sz="1200" dirty="0" smtClean="0">
                        <a:latin typeface="ＭＳ ゴシック" panose="020B0609070205080204" pitchFamily="49" charset="-128"/>
                        <a:ea typeface="ＭＳ ゴシック" panose="020B0609070205080204" pitchFamily="49" charset="-128"/>
                      </a:endParaRPr>
                    </a:p>
                  </a:txBody>
                  <a:tcPr anchor="ctr">
                    <a:solidFill>
                      <a:srgbClr val="FBFCD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ゴシック" panose="020B0609070205080204" pitchFamily="49" charset="-128"/>
                          <a:ea typeface="ＭＳ ゴシック" panose="020B0609070205080204" pitchFamily="49" charset="-128"/>
                        </a:rPr>
                        <a:t>第２回部会</a:t>
                      </a:r>
                      <a:endParaRPr kumimoji="1" lang="en-US" altLang="ja-JP" sz="12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anchor="ctr"/>
                </a:tc>
                <a:extLst>
                  <a:ext uri="{0D108BD9-81ED-4DB2-BD59-A6C34878D82A}">
                    <a16:rowId xmlns:a16="http://schemas.microsoft.com/office/drawing/2014/main" val="3225936165"/>
                  </a:ext>
                </a:extLst>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430579844"/>
              </p:ext>
            </p:extLst>
          </p:nvPr>
        </p:nvGraphicFramePr>
        <p:xfrm>
          <a:off x="3430383" y="4365040"/>
          <a:ext cx="3059218" cy="741680"/>
        </p:xfrm>
        <a:graphic>
          <a:graphicData uri="http://schemas.openxmlformats.org/drawingml/2006/table">
            <a:tbl>
              <a:tblPr firstRow="1" bandRow="1">
                <a:tableStyleId>{5940675A-B579-460E-94D1-54222C63F5DA}</a:tableStyleId>
              </a:tblPr>
              <a:tblGrid>
                <a:gridCol w="1037854">
                  <a:extLst>
                    <a:ext uri="{9D8B030D-6E8A-4147-A177-3AD203B41FA5}">
                      <a16:colId xmlns:a16="http://schemas.microsoft.com/office/drawing/2014/main" val="3914907645"/>
                    </a:ext>
                  </a:extLst>
                </a:gridCol>
                <a:gridCol w="2021364">
                  <a:extLst>
                    <a:ext uri="{9D8B030D-6E8A-4147-A177-3AD203B41FA5}">
                      <a16:colId xmlns:a16="http://schemas.microsoft.com/office/drawing/2014/main" val="3566155378"/>
                    </a:ext>
                  </a:extLst>
                </a:gridCol>
              </a:tblGrid>
              <a:tr h="370840">
                <a:tc>
                  <a:txBody>
                    <a:bodyPr/>
                    <a:lstStyle/>
                    <a:p>
                      <a:pPr algn="ctr"/>
                      <a:r>
                        <a:rPr kumimoji="1" lang="en-US" altLang="ja-JP" sz="1200" dirty="0" smtClean="0">
                          <a:latin typeface="ＭＳ ゴシック" panose="020B0609070205080204" pitchFamily="49" charset="-128"/>
                          <a:ea typeface="ＭＳ ゴシック" panose="020B0609070205080204" pitchFamily="49" charset="-128"/>
                        </a:rPr>
                        <a:t>10</a:t>
                      </a:r>
                      <a:r>
                        <a:rPr kumimoji="1" lang="ja-JP" altLang="en-US" sz="1200" dirty="0" smtClean="0">
                          <a:latin typeface="ＭＳ ゴシック" panose="020B0609070205080204" pitchFamily="49" charset="-128"/>
                          <a:ea typeface="ＭＳ ゴシック" panose="020B0609070205080204" pitchFamily="49" charset="-128"/>
                        </a:rPr>
                        <a:t>月８日</a:t>
                      </a:r>
                      <a:endParaRPr kumimoji="1" lang="ja-JP" altLang="en-US" sz="1200" dirty="0">
                        <a:latin typeface="ＭＳ ゴシック" panose="020B0609070205080204" pitchFamily="49" charset="-128"/>
                        <a:ea typeface="ＭＳ ゴシック" panose="020B0609070205080204" pitchFamily="49" charset="-128"/>
                      </a:endParaRPr>
                    </a:p>
                  </a:txBody>
                  <a:tcPr anchor="ctr">
                    <a:solidFill>
                      <a:srgbClr val="FBFCD8"/>
                    </a:solidFill>
                  </a:tcPr>
                </a:tc>
                <a:tc>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第３回部会</a:t>
                      </a:r>
                      <a:endParaRPr kumimoji="1" lang="en-US" altLang="ja-JP" sz="1200" dirty="0" smtClean="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2033576697"/>
                  </a:ext>
                </a:extLst>
              </a:tr>
              <a:tr h="370840">
                <a:tc>
                  <a:txBody>
                    <a:bodyPr/>
                    <a:lstStyle/>
                    <a:p>
                      <a:pPr algn="ctr"/>
                      <a:r>
                        <a:rPr kumimoji="1" lang="en-US" altLang="ja-JP" sz="1200" dirty="0" smtClean="0">
                          <a:latin typeface="ＭＳ ゴシック" panose="020B0609070205080204" pitchFamily="49" charset="-128"/>
                          <a:ea typeface="ＭＳ ゴシック" panose="020B0609070205080204" pitchFamily="49" charset="-128"/>
                        </a:rPr>
                        <a:t>12</a:t>
                      </a:r>
                      <a:r>
                        <a:rPr kumimoji="1" lang="ja-JP" altLang="en-US" sz="1200" dirty="0" smtClean="0">
                          <a:latin typeface="ＭＳ ゴシック" panose="020B0609070205080204" pitchFamily="49" charset="-128"/>
                          <a:ea typeface="ＭＳ ゴシック" panose="020B0609070205080204" pitchFamily="49" charset="-128"/>
                        </a:rPr>
                        <a:t>月９日</a:t>
                      </a:r>
                      <a:endParaRPr kumimoji="1" lang="en-US" altLang="ja-JP" sz="1200" dirty="0" smtClean="0">
                        <a:latin typeface="ＭＳ ゴシック" panose="020B0609070205080204" pitchFamily="49" charset="-128"/>
                        <a:ea typeface="ＭＳ ゴシック" panose="020B0609070205080204" pitchFamily="49" charset="-128"/>
                      </a:endParaRPr>
                    </a:p>
                  </a:txBody>
                  <a:tcPr anchor="ctr">
                    <a:solidFill>
                      <a:srgbClr val="FBFCD8"/>
                    </a:solidFill>
                  </a:tcPr>
                </a:tc>
                <a:tc>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第４回部会</a:t>
                      </a:r>
                      <a:endParaRPr kumimoji="1" lang="en-US" altLang="ja-JP" sz="1200" dirty="0" smtClean="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3225936165"/>
                  </a:ext>
                </a:extLst>
              </a:tr>
            </a:tbl>
          </a:graphicData>
        </a:graphic>
      </p:graphicFrame>
      <p:graphicFrame>
        <p:nvGraphicFramePr>
          <p:cNvPr id="23" name="表 22"/>
          <p:cNvGraphicFramePr>
            <a:graphicFrameLocks noGrp="1"/>
          </p:cNvGraphicFramePr>
          <p:nvPr>
            <p:extLst>
              <p:ext uri="{D42A27DB-BD31-4B8C-83A1-F6EECF244321}">
                <p14:modId xmlns:p14="http://schemas.microsoft.com/office/powerpoint/2010/main" val="2804445852"/>
              </p:ext>
            </p:extLst>
          </p:nvPr>
        </p:nvGraphicFramePr>
        <p:xfrm>
          <a:off x="3430383" y="5106720"/>
          <a:ext cx="3059218" cy="741680"/>
        </p:xfrm>
        <a:graphic>
          <a:graphicData uri="http://schemas.openxmlformats.org/drawingml/2006/table">
            <a:tbl>
              <a:tblPr firstRow="1" bandRow="1">
                <a:tableStyleId>{5940675A-B579-460E-94D1-54222C63F5DA}</a:tableStyleId>
              </a:tblPr>
              <a:tblGrid>
                <a:gridCol w="1037854">
                  <a:extLst>
                    <a:ext uri="{9D8B030D-6E8A-4147-A177-3AD203B41FA5}">
                      <a16:colId xmlns:a16="http://schemas.microsoft.com/office/drawing/2014/main" val="3914907645"/>
                    </a:ext>
                  </a:extLst>
                </a:gridCol>
                <a:gridCol w="2021364">
                  <a:extLst>
                    <a:ext uri="{9D8B030D-6E8A-4147-A177-3AD203B41FA5}">
                      <a16:colId xmlns:a16="http://schemas.microsoft.com/office/drawing/2014/main" val="3566155378"/>
                    </a:ext>
                  </a:extLst>
                </a:gridCol>
              </a:tblGrid>
              <a:tr h="370840">
                <a:tc>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２月</a:t>
                      </a:r>
                      <a:r>
                        <a:rPr kumimoji="1" lang="en-US" altLang="ja-JP" sz="1200" dirty="0" smtClean="0">
                          <a:latin typeface="ＭＳ ゴシック" panose="020B0609070205080204" pitchFamily="49" charset="-128"/>
                          <a:ea typeface="ＭＳ ゴシック" panose="020B0609070205080204" pitchFamily="49" charset="-128"/>
                        </a:rPr>
                        <a:t>17</a:t>
                      </a:r>
                      <a:r>
                        <a:rPr kumimoji="1" lang="ja-JP" altLang="en-US" sz="1200" dirty="0" smtClean="0">
                          <a:latin typeface="ＭＳ ゴシック" panose="020B0609070205080204" pitchFamily="49" charset="-128"/>
                          <a:ea typeface="ＭＳ ゴシック" panose="020B0609070205080204" pitchFamily="49" charset="-128"/>
                        </a:rPr>
                        <a:t>日</a:t>
                      </a:r>
                      <a:endParaRPr kumimoji="1" lang="ja-JP" altLang="en-US" sz="1200" dirty="0">
                        <a:latin typeface="ＭＳ ゴシック" panose="020B0609070205080204" pitchFamily="49" charset="-128"/>
                        <a:ea typeface="ＭＳ ゴシック" panose="020B0609070205080204" pitchFamily="49" charset="-128"/>
                      </a:endParaRPr>
                    </a:p>
                  </a:txBody>
                  <a:tcPr anchor="ctr">
                    <a:solidFill>
                      <a:srgbClr val="FBFCD8"/>
                    </a:solidFill>
                  </a:tcPr>
                </a:tc>
                <a:tc>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第５回部会</a:t>
                      </a:r>
                      <a:endParaRPr kumimoji="1" lang="en-US" altLang="ja-JP" sz="1200" dirty="0" smtClean="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2033576697"/>
                  </a:ext>
                </a:extLst>
              </a:tr>
              <a:tr h="370840">
                <a:tc>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３月</a:t>
                      </a:r>
                      <a:r>
                        <a:rPr kumimoji="1" lang="en-US" altLang="ja-JP" sz="1200" dirty="0" smtClean="0">
                          <a:latin typeface="ＭＳ ゴシック" panose="020B0609070205080204" pitchFamily="49" charset="-128"/>
                          <a:ea typeface="ＭＳ ゴシック" panose="020B0609070205080204" pitchFamily="49" charset="-128"/>
                        </a:rPr>
                        <a:t>16</a:t>
                      </a:r>
                      <a:r>
                        <a:rPr kumimoji="1" lang="ja-JP" altLang="en-US" sz="1200" dirty="0" smtClean="0">
                          <a:latin typeface="ＭＳ ゴシック" panose="020B0609070205080204" pitchFamily="49" charset="-128"/>
                          <a:ea typeface="ＭＳ ゴシック" panose="020B0609070205080204" pitchFamily="49" charset="-128"/>
                        </a:rPr>
                        <a:t>日</a:t>
                      </a:r>
                      <a:endParaRPr kumimoji="1" lang="en-US" altLang="ja-JP" sz="1200" dirty="0" smtClean="0">
                        <a:latin typeface="ＭＳ ゴシック" panose="020B0609070205080204" pitchFamily="49" charset="-128"/>
                        <a:ea typeface="ＭＳ ゴシック" panose="020B0609070205080204" pitchFamily="49" charset="-128"/>
                      </a:endParaRPr>
                    </a:p>
                  </a:txBody>
                  <a:tcPr anchor="ctr">
                    <a:solidFill>
                      <a:srgbClr val="FBFCD8"/>
                    </a:solidFill>
                  </a:tcPr>
                </a:tc>
                <a:tc>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第６回部会</a:t>
                      </a:r>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とりまとめ</a:t>
                      </a:r>
                      <a:r>
                        <a:rPr kumimoji="1" lang="en-US" altLang="ja-JP" sz="1200" dirty="0" smtClean="0">
                          <a:latin typeface="ＭＳ ゴシック" panose="020B0609070205080204" pitchFamily="49" charset="-128"/>
                          <a:ea typeface="ＭＳ ゴシック" panose="020B0609070205080204" pitchFamily="49" charset="-128"/>
                        </a:rPr>
                        <a:t>)</a:t>
                      </a:r>
                    </a:p>
                  </a:txBody>
                  <a:tcPr anchor="ctr"/>
                </a:tc>
                <a:extLst>
                  <a:ext uri="{0D108BD9-81ED-4DB2-BD59-A6C34878D82A}">
                    <a16:rowId xmlns:a16="http://schemas.microsoft.com/office/drawing/2014/main" val="3225936165"/>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70964237"/>
              </p:ext>
            </p:extLst>
          </p:nvPr>
        </p:nvGraphicFramePr>
        <p:xfrm>
          <a:off x="6568880" y="3987737"/>
          <a:ext cx="3059218" cy="741680"/>
        </p:xfrm>
        <a:graphic>
          <a:graphicData uri="http://schemas.openxmlformats.org/drawingml/2006/table">
            <a:tbl>
              <a:tblPr firstRow="1" bandRow="1">
                <a:tableStyleId>{5940675A-B579-460E-94D1-54222C63F5DA}</a:tableStyleId>
              </a:tblPr>
              <a:tblGrid>
                <a:gridCol w="1037854">
                  <a:extLst>
                    <a:ext uri="{9D8B030D-6E8A-4147-A177-3AD203B41FA5}">
                      <a16:colId xmlns:a16="http://schemas.microsoft.com/office/drawing/2014/main" val="3548526961"/>
                    </a:ext>
                  </a:extLst>
                </a:gridCol>
                <a:gridCol w="2021364">
                  <a:extLst>
                    <a:ext uri="{9D8B030D-6E8A-4147-A177-3AD203B41FA5}">
                      <a16:colId xmlns:a16="http://schemas.microsoft.com/office/drawing/2014/main" val="4211967250"/>
                    </a:ext>
                  </a:extLst>
                </a:gridCol>
              </a:tblGrid>
              <a:tr h="370840">
                <a:tc>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７月</a:t>
                      </a:r>
                      <a:r>
                        <a:rPr kumimoji="1" lang="en-US" altLang="ja-JP" sz="1200" dirty="0" smtClean="0">
                          <a:latin typeface="ＭＳ ゴシック" panose="020B0609070205080204" pitchFamily="49" charset="-128"/>
                          <a:ea typeface="ＭＳ ゴシック" panose="020B0609070205080204" pitchFamily="49" charset="-128"/>
                        </a:rPr>
                        <a:t>29</a:t>
                      </a:r>
                      <a:r>
                        <a:rPr kumimoji="1" lang="ja-JP" altLang="en-US" sz="1200" dirty="0" smtClean="0">
                          <a:latin typeface="ＭＳ ゴシック" panose="020B0609070205080204" pitchFamily="49" charset="-128"/>
                          <a:ea typeface="ＭＳ ゴシック" panose="020B0609070205080204" pitchFamily="49" charset="-128"/>
                        </a:rPr>
                        <a:t>日</a:t>
                      </a:r>
                      <a:endParaRPr kumimoji="1" lang="ja-JP" altLang="en-US" sz="1200" dirty="0">
                        <a:latin typeface="ＭＳ ゴシック" panose="020B0609070205080204" pitchFamily="49" charset="-128"/>
                        <a:ea typeface="ＭＳ ゴシック" panose="020B0609070205080204" pitchFamily="49" charset="-128"/>
                      </a:endParaRPr>
                    </a:p>
                  </a:txBody>
                  <a:tcPr anchor="ctr">
                    <a:solidFill>
                      <a:srgbClr val="DCEDFC"/>
                    </a:solidFill>
                  </a:tcPr>
                </a:tc>
                <a:tc>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第２回部会</a:t>
                      </a:r>
                      <a:endParaRPr kumimoji="1" lang="en-US" altLang="ja-JP" sz="1200" dirty="0" smtClean="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093798048"/>
                  </a:ext>
                </a:extLst>
              </a:tr>
              <a:tr h="370840">
                <a:tc>
                  <a:txBody>
                    <a:bodyPr/>
                    <a:lstStyle/>
                    <a:p>
                      <a:pPr algn="ctr"/>
                      <a:r>
                        <a:rPr kumimoji="1" lang="en-US" altLang="ja-JP" sz="1200" dirty="0" smtClean="0">
                          <a:latin typeface="ＭＳ ゴシック" panose="020B0609070205080204" pitchFamily="49" charset="-128"/>
                          <a:ea typeface="ＭＳ ゴシック" panose="020B0609070205080204" pitchFamily="49" charset="-128"/>
                        </a:rPr>
                        <a:t>10</a:t>
                      </a:r>
                      <a:r>
                        <a:rPr kumimoji="1" lang="ja-JP" altLang="en-US" sz="1200" dirty="0" smtClean="0">
                          <a:latin typeface="ＭＳ ゴシック" panose="020B0609070205080204" pitchFamily="49" charset="-128"/>
                          <a:ea typeface="ＭＳ ゴシック" panose="020B0609070205080204" pitchFamily="49" charset="-128"/>
                        </a:rPr>
                        <a:t>月</a:t>
                      </a:r>
                      <a:endParaRPr kumimoji="1" lang="en-US" altLang="ja-JP" sz="1200" dirty="0" smtClean="0">
                        <a:latin typeface="ＭＳ ゴシック" panose="020B0609070205080204" pitchFamily="49" charset="-128"/>
                        <a:ea typeface="ＭＳ ゴシック" panose="020B0609070205080204" pitchFamily="49" charset="-128"/>
                      </a:endParaRPr>
                    </a:p>
                  </a:txBody>
                  <a:tcPr anchor="ctr">
                    <a:solidFill>
                      <a:srgbClr val="DCEDFC"/>
                    </a:solidFill>
                  </a:tcPr>
                </a:tc>
                <a:tc>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実態調査（２回目）実施</a:t>
                      </a:r>
                      <a:endParaRPr kumimoji="1" lang="en-US" altLang="ja-JP" sz="1200" dirty="0" smtClean="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3865488552"/>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604283080"/>
              </p:ext>
            </p:extLst>
          </p:nvPr>
        </p:nvGraphicFramePr>
        <p:xfrm>
          <a:off x="6568880" y="4727478"/>
          <a:ext cx="3059218" cy="741680"/>
        </p:xfrm>
        <a:graphic>
          <a:graphicData uri="http://schemas.openxmlformats.org/drawingml/2006/table">
            <a:tbl>
              <a:tblPr firstRow="1" bandRow="1">
                <a:tableStyleId>{5940675A-B579-460E-94D1-54222C63F5DA}</a:tableStyleId>
              </a:tblPr>
              <a:tblGrid>
                <a:gridCol w="1037854">
                  <a:extLst>
                    <a:ext uri="{9D8B030D-6E8A-4147-A177-3AD203B41FA5}">
                      <a16:colId xmlns:a16="http://schemas.microsoft.com/office/drawing/2014/main" val="3548526961"/>
                    </a:ext>
                  </a:extLst>
                </a:gridCol>
                <a:gridCol w="2021364">
                  <a:extLst>
                    <a:ext uri="{9D8B030D-6E8A-4147-A177-3AD203B41FA5}">
                      <a16:colId xmlns:a16="http://schemas.microsoft.com/office/drawing/2014/main" val="4211967250"/>
                    </a:ext>
                  </a:extLst>
                </a:gridCol>
              </a:tblGrid>
              <a:tr h="370840">
                <a:tc>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１月</a:t>
                      </a:r>
                      <a:r>
                        <a:rPr kumimoji="1" lang="en-US" altLang="ja-JP" sz="1200" dirty="0" smtClean="0">
                          <a:latin typeface="ＭＳ ゴシック" panose="020B0609070205080204" pitchFamily="49" charset="-128"/>
                          <a:ea typeface="ＭＳ ゴシック" panose="020B0609070205080204" pitchFamily="49" charset="-128"/>
                        </a:rPr>
                        <a:t>21</a:t>
                      </a:r>
                      <a:r>
                        <a:rPr kumimoji="1" lang="ja-JP" altLang="en-US" sz="1200" dirty="0" smtClean="0">
                          <a:latin typeface="ＭＳ ゴシック" panose="020B0609070205080204" pitchFamily="49" charset="-128"/>
                          <a:ea typeface="ＭＳ ゴシック" panose="020B0609070205080204" pitchFamily="49" charset="-128"/>
                        </a:rPr>
                        <a:t>日</a:t>
                      </a:r>
                      <a:endParaRPr kumimoji="1" lang="ja-JP" altLang="en-US" sz="1200" dirty="0">
                        <a:latin typeface="ＭＳ ゴシック" panose="020B0609070205080204" pitchFamily="49" charset="-128"/>
                        <a:ea typeface="ＭＳ ゴシック" panose="020B0609070205080204" pitchFamily="49" charset="-128"/>
                      </a:endParaRPr>
                    </a:p>
                  </a:txBody>
                  <a:tcPr anchor="ctr">
                    <a:solidFill>
                      <a:srgbClr val="DCEDFC"/>
                    </a:solidFill>
                  </a:tcPr>
                </a:tc>
                <a:tc>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第３回部会</a:t>
                      </a:r>
                      <a:endParaRPr kumimoji="1" lang="en-US" altLang="ja-JP" sz="1200" dirty="0" smtClean="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093798048"/>
                  </a:ext>
                </a:extLst>
              </a:tr>
              <a:tr h="370840">
                <a:tc>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３月４日</a:t>
                      </a:r>
                      <a:endParaRPr kumimoji="1" lang="en-US" altLang="ja-JP" sz="1200" dirty="0" smtClean="0">
                        <a:latin typeface="ＭＳ ゴシック" panose="020B0609070205080204" pitchFamily="49" charset="-128"/>
                        <a:ea typeface="ＭＳ ゴシック" panose="020B0609070205080204" pitchFamily="49" charset="-128"/>
                      </a:endParaRPr>
                    </a:p>
                  </a:txBody>
                  <a:tcPr anchor="ctr">
                    <a:solidFill>
                      <a:srgbClr val="DCEDFC"/>
                    </a:solidFill>
                  </a:tcPr>
                </a:tc>
                <a:tc>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第４回部会</a:t>
                      </a:r>
                      <a:endParaRPr kumimoji="1" lang="en-US" altLang="ja-JP" sz="1200" dirty="0" smtClean="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3865488552"/>
                  </a:ext>
                </a:extLst>
              </a:tr>
            </a:tbl>
          </a:graphicData>
        </a:graphic>
      </p:graphicFrame>
      <p:sp>
        <p:nvSpPr>
          <p:cNvPr id="24" name="右矢印 23"/>
          <p:cNvSpPr/>
          <p:nvPr/>
        </p:nvSpPr>
        <p:spPr>
          <a:xfrm rot="5400000">
            <a:off x="4845000" y="6004800"/>
            <a:ext cx="216000" cy="57600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sysClr val="windowText" lastClr="000000"/>
              </a:solidFill>
              <a:effectLst/>
              <a:uLnTx/>
              <a:uFillTx/>
              <a:latin typeface="Segoe UI"/>
              <a:ea typeface="メイリオ"/>
              <a:cs typeface="+mn-cs"/>
            </a:endParaRPr>
          </a:p>
        </p:txBody>
      </p:sp>
      <p:sp>
        <p:nvSpPr>
          <p:cNvPr id="25" name="テキスト ボックス 24"/>
          <p:cNvSpPr txBox="1"/>
          <p:nvPr/>
        </p:nvSpPr>
        <p:spPr>
          <a:xfrm>
            <a:off x="5687291" y="6145931"/>
            <a:ext cx="4439708" cy="284501"/>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トラックのとりまとめを踏まえ、全体のとりまとめ</a:t>
            </a:r>
            <a:endParaRPr kumimoji="1" lang="en-US" altLang="ja-JP" sz="12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2" name="スライド番号プレースホルダー 11"/>
          <p:cNvSpPr>
            <a:spLocks noGrp="1"/>
          </p:cNvSpPr>
          <p:nvPr>
            <p:ph type="sldNum" sz="quarter" idx="4"/>
          </p:nvPr>
        </p:nvSpPr>
        <p:spPr/>
        <p:txBody>
          <a:bodyPr/>
          <a:lstStyle/>
          <a:p>
            <a:r>
              <a:rPr lang="en-US" dirty="0" smtClean="0"/>
              <a:t>13</a:t>
            </a:r>
            <a:endParaRPr lang="en-US" dirty="0"/>
          </a:p>
        </p:txBody>
      </p:sp>
      <p:graphicFrame>
        <p:nvGraphicFramePr>
          <p:cNvPr id="26" name="表 25"/>
          <p:cNvGraphicFramePr>
            <a:graphicFrameLocks noGrp="1"/>
          </p:cNvGraphicFramePr>
          <p:nvPr>
            <p:extLst>
              <p:ext uri="{D42A27DB-BD31-4B8C-83A1-F6EECF244321}">
                <p14:modId xmlns:p14="http://schemas.microsoft.com/office/powerpoint/2010/main" val="2194157404"/>
              </p:ext>
            </p:extLst>
          </p:nvPr>
        </p:nvGraphicFramePr>
        <p:xfrm>
          <a:off x="291861" y="3244298"/>
          <a:ext cx="3059218" cy="370840"/>
        </p:xfrm>
        <a:graphic>
          <a:graphicData uri="http://schemas.openxmlformats.org/drawingml/2006/table">
            <a:tbl>
              <a:tblPr firstRow="1" bandRow="1">
                <a:tableStyleId>{5940675A-B579-460E-94D1-54222C63F5DA}</a:tableStyleId>
              </a:tblPr>
              <a:tblGrid>
                <a:gridCol w="1037854">
                  <a:extLst>
                    <a:ext uri="{9D8B030D-6E8A-4147-A177-3AD203B41FA5}">
                      <a16:colId xmlns:a16="http://schemas.microsoft.com/office/drawing/2014/main" val="221690815"/>
                    </a:ext>
                  </a:extLst>
                </a:gridCol>
                <a:gridCol w="2021364">
                  <a:extLst>
                    <a:ext uri="{9D8B030D-6E8A-4147-A177-3AD203B41FA5}">
                      <a16:colId xmlns:a16="http://schemas.microsoft.com/office/drawing/2014/main" val="641242629"/>
                    </a:ext>
                  </a:extLst>
                </a:gridCol>
              </a:tblGrid>
              <a:tr h="370840">
                <a:tc>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solidFill>
                      <a:srgbClr val="FBE5D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dirty="0" smtClean="0">
                          <a:latin typeface="ＭＳ ゴシック" panose="020B0609070205080204" pitchFamily="49" charset="-128"/>
                          <a:ea typeface="ＭＳ ゴシック" panose="020B0609070205080204" pitchFamily="49" charset="-128"/>
                        </a:rPr>
                        <a:t>ハイヤー・タクシー部会</a:t>
                      </a:r>
                      <a:r>
                        <a:rPr kumimoji="1" lang="en-US" altLang="ja-JP" sz="800" b="1"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800" b="1"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計６回</a:t>
                      </a:r>
                      <a:r>
                        <a:rPr kumimoji="1" lang="en-US" altLang="ja-JP" sz="800" b="1"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800" b="1"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anchor="ctr">
                    <a:solidFill>
                      <a:srgbClr val="FBE5D6"/>
                    </a:solidFill>
                  </a:tcPr>
                </a:tc>
                <a:extLst>
                  <a:ext uri="{0D108BD9-81ED-4DB2-BD59-A6C34878D82A}">
                    <a16:rowId xmlns:a16="http://schemas.microsoft.com/office/drawing/2014/main" val="2047717952"/>
                  </a:ext>
                </a:extLst>
              </a:tr>
            </a:tbl>
          </a:graphicData>
        </a:graphic>
      </p:graphicFrame>
      <p:graphicFrame>
        <p:nvGraphicFramePr>
          <p:cNvPr id="27" name="表 26"/>
          <p:cNvGraphicFramePr>
            <a:graphicFrameLocks noGrp="1"/>
          </p:cNvGraphicFramePr>
          <p:nvPr>
            <p:extLst>
              <p:ext uri="{D42A27DB-BD31-4B8C-83A1-F6EECF244321}">
                <p14:modId xmlns:p14="http://schemas.microsoft.com/office/powerpoint/2010/main" val="3825450550"/>
              </p:ext>
            </p:extLst>
          </p:nvPr>
        </p:nvGraphicFramePr>
        <p:xfrm>
          <a:off x="291861" y="3615138"/>
          <a:ext cx="3059218" cy="741680"/>
        </p:xfrm>
        <a:graphic>
          <a:graphicData uri="http://schemas.openxmlformats.org/drawingml/2006/table">
            <a:tbl>
              <a:tblPr firstRow="1" bandRow="1">
                <a:tableStyleId>{5940675A-B579-460E-94D1-54222C63F5DA}</a:tableStyleId>
              </a:tblPr>
              <a:tblGrid>
                <a:gridCol w="1037854">
                  <a:extLst>
                    <a:ext uri="{9D8B030D-6E8A-4147-A177-3AD203B41FA5}">
                      <a16:colId xmlns:a16="http://schemas.microsoft.com/office/drawing/2014/main" val="3914907645"/>
                    </a:ext>
                  </a:extLst>
                </a:gridCol>
                <a:gridCol w="2021364">
                  <a:extLst>
                    <a:ext uri="{9D8B030D-6E8A-4147-A177-3AD203B41FA5}">
                      <a16:colId xmlns:a16="http://schemas.microsoft.com/office/drawing/2014/main" val="3566155378"/>
                    </a:ext>
                  </a:extLst>
                </a:gridCol>
              </a:tblGrid>
              <a:tr h="370840">
                <a:tc>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５月</a:t>
                      </a:r>
                      <a:r>
                        <a:rPr kumimoji="1" lang="en-US" altLang="ja-JP" sz="1200" dirty="0" smtClean="0">
                          <a:latin typeface="ＭＳ ゴシック" panose="020B0609070205080204" pitchFamily="49" charset="-128"/>
                          <a:ea typeface="ＭＳ ゴシック" panose="020B0609070205080204" pitchFamily="49" charset="-128"/>
                        </a:rPr>
                        <a:t>28</a:t>
                      </a:r>
                      <a:r>
                        <a:rPr kumimoji="1" lang="ja-JP" altLang="en-US" sz="1200" dirty="0" smtClean="0">
                          <a:latin typeface="ＭＳ ゴシック" panose="020B0609070205080204" pitchFamily="49" charset="-128"/>
                          <a:ea typeface="ＭＳ ゴシック" panose="020B0609070205080204" pitchFamily="49" charset="-128"/>
                        </a:rPr>
                        <a:t>日</a:t>
                      </a:r>
                      <a:endParaRPr kumimoji="1" lang="ja-JP" altLang="en-US" sz="1200" dirty="0">
                        <a:latin typeface="ＭＳ ゴシック" panose="020B0609070205080204" pitchFamily="49" charset="-128"/>
                        <a:ea typeface="ＭＳ ゴシック" panose="020B0609070205080204" pitchFamily="49" charset="-128"/>
                      </a:endParaRPr>
                    </a:p>
                  </a:txBody>
                  <a:tcPr anchor="ctr">
                    <a:solidFill>
                      <a:srgbClr val="FBE5D6"/>
                    </a:solidFill>
                  </a:tcPr>
                </a:tc>
                <a:tc>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第１回部会</a:t>
                      </a:r>
                      <a:endParaRPr kumimoji="1" lang="en-US" altLang="ja-JP" sz="1200" dirty="0" smtClean="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2033576697"/>
                  </a:ext>
                </a:extLst>
              </a:tr>
              <a:tr h="370840">
                <a:tc>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８月</a:t>
                      </a:r>
                      <a:r>
                        <a:rPr kumimoji="1" lang="en-US" altLang="ja-JP" sz="1200" dirty="0" smtClean="0">
                          <a:latin typeface="ＭＳ ゴシック" panose="020B0609070205080204" pitchFamily="49" charset="-128"/>
                          <a:ea typeface="ＭＳ ゴシック" panose="020B0609070205080204" pitchFamily="49" charset="-128"/>
                        </a:rPr>
                        <a:t>27</a:t>
                      </a:r>
                      <a:r>
                        <a:rPr kumimoji="1" lang="ja-JP" altLang="en-US" sz="1200" dirty="0" smtClean="0">
                          <a:latin typeface="ＭＳ ゴシック" panose="020B0609070205080204" pitchFamily="49" charset="-128"/>
                          <a:ea typeface="ＭＳ ゴシック" panose="020B0609070205080204" pitchFamily="49" charset="-128"/>
                        </a:rPr>
                        <a:t>日</a:t>
                      </a:r>
                      <a:endParaRPr kumimoji="1" lang="en-US" altLang="ja-JP" sz="1200" dirty="0" smtClean="0">
                        <a:latin typeface="ＭＳ ゴシック" panose="020B0609070205080204" pitchFamily="49" charset="-128"/>
                        <a:ea typeface="ＭＳ ゴシック" panose="020B0609070205080204" pitchFamily="49" charset="-128"/>
                      </a:endParaRPr>
                    </a:p>
                  </a:txBody>
                  <a:tcPr anchor="ctr">
                    <a:solidFill>
                      <a:srgbClr val="FBE5D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ゴシック" panose="020B0609070205080204" pitchFamily="49" charset="-128"/>
                          <a:ea typeface="ＭＳ ゴシック" panose="020B0609070205080204" pitchFamily="49" charset="-128"/>
                        </a:rPr>
                        <a:t>第２回部会</a:t>
                      </a:r>
                      <a:endParaRPr kumimoji="1" lang="en-US" altLang="ja-JP" sz="12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anchor="ctr"/>
                </a:tc>
                <a:extLst>
                  <a:ext uri="{0D108BD9-81ED-4DB2-BD59-A6C34878D82A}">
                    <a16:rowId xmlns:a16="http://schemas.microsoft.com/office/drawing/2014/main" val="3225936165"/>
                  </a:ext>
                </a:extLst>
              </a:tr>
            </a:tbl>
          </a:graphicData>
        </a:graphic>
      </p:graphicFrame>
      <p:graphicFrame>
        <p:nvGraphicFramePr>
          <p:cNvPr id="28" name="表 27"/>
          <p:cNvGraphicFramePr>
            <a:graphicFrameLocks noGrp="1"/>
          </p:cNvGraphicFramePr>
          <p:nvPr>
            <p:extLst>
              <p:ext uri="{D42A27DB-BD31-4B8C-83A1-F6EECF244321}">
                <p14:modId xmlns:p14="http://schemas.microsoft.com/office/powerpoint/2010/main" val="2000220995"/>
              </p:ext>
            </p:extLst>
          </p:nvPr>
        </p:nvGraphicFramePr>
        <p:xfrm>
          <a:off x="291861" y="4358411"/>
          <a:ext cx="3059218" cy="741680"/>
        </p:xfrm>
        <a:graphic>
          <a:graphicData uri="http://schemas.openxmlformats.org/drawingml/2006/table">
            <a:tbl>
              <a:tblPr firstRow="1" bandRow="1">
                <a:tableStyleId>{5940675A-B579-460E-94D1-54222C63F5DA}</a:tableStyleId>
              </a:tblPr>
              <a:tblGrid>
                <a:gridCol w="1037854">
                  <a:extLst>
                    <a:ext uri="{9D8B030D-6E8A-4147-A177-3AD203B41FA5}">
                      <a16:colId xmlns:a16="http://schemas.microsoft.com/office/drawing/2014/main" val="3914907645"/>
                    </a:ext>
                  </a:extLst>
                </a:gridCol>
                <a:gridCol w="2021364">
                  <a:extLst>
                    <a:ext uri="{9D8B030D-6E8A-4147-A177-3AD203B41FA5}">
                      <a16:colId xmlns:a16="http://schemas.microsoft.com/office/drawing/2014/main" val="3566155378"/>
                    </a:ext>
                  </a:extLst>
                </a:gridCol>
              </a:tblGrid>
              <a:tr h="370840">
                <a:tc>
                  <a:txBody>
                    <a:bodyPr/>
                    <a:lstStyle/>
                    <a:p>
                      <a:pPr algn="ctr"/>
                      <a:r>
                        <a:rPr kumimoji="1" lang="en-US" altLang="ja-JP" sz="1200" dirty="0" smtClean="0">
                          <a:latin typeface="ＭＳ ゴシック" panose="020B0609070205080204" pitchFamily="49" charset="-128"/>
                          <a:ea typeface="ＭＳ ゴシック" panose="020B0609070205080204" pitchFamily="49" charset="-128"/>
                        </a:rPr>
                        <a:t>10</a:t>
                      </a:r>
                      <a:r>
                        <a:rPr kumimoji="1" lang="ja-JP" altLang="en-US" sz="1200" dirty="0" smtClean="0">
                          <a:latin typeface="ＭＳ ゴシック" panose="020B0609070205080204" pitchFamily="49" charset="-128"/>
                          <a:ea typeface="ＭＳ ゴシック" panose="020B0609070205080204" pitchFamily="49" charset="-128"/>
                        </a:rPr>
                        <a:t>月８日</a:t>
                      </a:r>
                      <a:endParaRPr kumimoji="1" lang="ja-JP" altLang="en-US" sz="1200" dirty="0">
                        <a:latin typeface="ＭＳ ゴシック" panose="020B0609070205080204" pitchFamily="49" charset="-128"/>
                        <a:ea typeface="ＭＳ ゴシック" panose="020B0609070205080204" pitchFamily="49" charset="-128"/>
                      </a:endParaRPr>
                    </a:p>
                  </a:txBody>
                  <a:tcPr anchor="ctr">
                    <a:solidFill>
                      <a:srgbClr val="FBE5D6"/>
                    </a:solidFill>
                  </a:tcPr>
                </a:tc>
                <a:tc>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第３回部会</a:t>
                      </a:r>
                      <a:endParaRPr kumimoji="1" lang="en-US" altLang="ja-JP" sz="1200" dirty="0" smtClean="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2033576697"/>
                  </a:ext>
                </a:extLst>
              </a:tr>
              <a:tr h="370840">
                <a:tc>
                  <a:txBody>
                    <a:bodyPr/>
                    <a:lstStyle/>
                    <a:p>
                      <a:pPr algn="ctr"/>
                      <a:r>
                        <a:rPr kumimoji="1" lang="en-US" altLang="ja-JP" sz="1200" dirty="0" smtClean="0">
                          <a:latin typeface="ＭＳ ゴシック" panose="020B0609070205080204" pitchFamily="49" charset="-128"/>
                          <a:ea typeface="ＭＳ ゴシック" panose="020B0609070205080204" pitchFamily="49" charset="-128"/>
                        </a:rPr>
                        <a:t>11</a:t>
                      </a:r>
                      <a:r>
                        <a:rPr kumimoji="1" lang="ja-JP" altLang="en-US" sz="1200" dirty="0" smtClean="0">
                          <a:latin typeface="ＭＳ ゴシック" panose="020B0609070205080204" pitchFamily="49" charset="-128"/>
                          <a:ea typeface="ＭＳ ゴシック" panose="020B0609070205080204" pitchFamily="49" charset="-128"/>
                        </a:rPr>
                        <a:t>月</a:t>
                      </a:r>
                      <a:r>
                        <a:rPr kumimoji="1" lang="en-US" altLang="ja-JP" sz="1200" dirty="0" smtClean="0">
                          <a:latin typeface="ＭＳ ゴシック" panose="020B0609070205080204" pitchFamily="49" charset="-128"/>
                          <a:ea typeface="ＭＳ ゴシック" panose="020B0609070205080204" pitchFamily="49" charset="-128"/>
                        </a:rPr>
                        <a:t>24</a:t>
                      </a:r>
                      <a:r>
                        <a:rPr kumimoji="1" lang="ja-JP" altLang="en-US" sz="1200" dirty="0" smtClean="0">
                          <a:latin typeface="ＭＳ ゴシック" panose="020B0609070205080204" pitchFamily="49" charset="-128"/>
                          <a:ea typeface="ＭＳ ゴシック" panose="020B0609070205080204" pitchFamily="49" charset="-128"/>
                        </a:rPr>
                        <a:t>日</a:t>
                      </a:r>
                      <a:endParaRPr kumimoji="1" lang="en-US" altLang="ja-JP" sz="1200" dirty="0" smtClean="0">
                        <a:latin typeface="ＭＳ ゴシック" panose="020B0609070205080204" pitchFamily="49" charset="-128"/>
                        <a:ea typeface="ＭＳ ゴシック" panose="020B0609070205080204" pitchFamily="49" charset="-128"/>
                      </a:endParaRPr>
                    </a:p>
                  </a:txBody>
                  <a:tcPr anchor="ctr">
                    <a:solidFill>
                      <a:srgbClr val="FBE5D6"/>
                    </a:solidFill>
                  </a:tcPr>
                </a:tc>
                <a:tc>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第４回部会</a:t>
                      </a:r>
                      <a:endParaRPr kumimoji="1" lang="en-US" altLang="ja-JP" sz="1200" dirty="0" smtClean="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3225936165"/>
                  </a:ext>
                </a:extLst>
              </a:tr>
            </a:tbl>
          </a:graphicData>
        </a:graphic>
      </p:graphicFrame>
      <p:graphicFrame>
        <p:nvGraphicFramePr>
          <p:cNvPr id="29" name="表 28"/>
          <p:cNvGraphicFramePr>
            <a:graphicFrameLocks noGrp="1"/>
          </p:cNvGraphicFramePr>
          <p:nvPr>
            <p:extLst>
              <p:ext uri="{D42A27DB-BD31-4B8C-83A1-F6EECF244321}">
                <p14:modId xmlns:p14="http://schemas.microsoft.com/office/powerpoint/2010/main" val="1443767678"/>
              </p:ext>
            </p:extLst>
          </p:nvPr>
        </p:nvGraphicFramePr>
        <p:xfrm>
          <a:off x="291861" y="5096541"/>
          <a:ext cx="3059218" cy="741680"/>
        </p:xfrm>
        <a:graphic>
          <a:graphicData uri="http://schemas.openxmlformats.org/drawingml/2006/table">
            <a:tbl>
              <a:tblPr firstRow="1" bandRow="1">
                <a:tableStyleId>{5940675A-B579-460E-94D1-54222C63F5DA}</a:tableStyleId>
              </a:tblPr>
              <a:tblGrid>
                <a:gridCol w="1037854">
                  <a:extLst>
                    <a:ext uri="{9D8B030D-6E8A-4147-A177-3AD203B41FA5}">
                      <a16:colId xmlns:a16="http://schemas.microsoft.com/office/drawing/2014/main" val="3914907645"/>
                    </a:ext>
                  </a:extLst>
                </a:gridCol>
                <a:gridCol w="2021364">
                  <a:extLst>
                    <a:ext uri="{9D8B030D-6E8A-4147-A177-3AD203B41FA5}">
                      <a16:colId xmlns:a16="http://schemas.microsoft.com/office/drawing/2014/main" val="3566155378"/>
                    </a:ext>
                  </a:extLst>
                </a:gridCol>
              </a:tblGrid>
              <a:tr h="370840">
                <a:tc>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２月</a:t>
                      </a:r>
                      <a:r>
                        <a:rPr kumimoji="1" lang="en-US" altLang="ja-JP" sz="1200" dirty="0" smtClean="0">
                          <a:latin typeface="ＭＳ ゴシック" panose="020B0609070205080204" pitchFamily="49" charset="-128"/>
                          <a:ea typeface="ＭＳ ゴシック" panose="020B0609070205080204" pitchFamily="49" charset="-128"/>
                        </a:rPr>
                        <a:t>21</a:t>
                      </a:r>
                      <a:r>
                        <a:rPr kumimoji="1" lang="ja-JP" altLang="en-US" sz="1200" dirty="0" smtClean="0">
                          <a:latin typeface="ＭＳ ゴシック" panose="020B0609070205080204" pitchFamily="49" charset="-128"/>
                          <a:ea typeface="ＭＳ ゴシック" panose="020B0609070205080204" pitchFamily="49" charset="-128"/>
                        </a:rPr>
                        <a:t>日</a:t>
                      </a:r>
                      <a:endParaRPr kumimoji="1" lang="ja-JP" altLang="en-US" sz="1200" dirty="0">
                        <a:latin typeface="ＭＳ ゴシック" panose="020B0609070205080204" pitchFamily="49" charset="-128"/>
                        <a:ea typeface="ＭＳ ゴシック" panose="020B0609070205080204" pitchFamily="49" charset="-128"/>
                      </a:endParaRPr>
                    </a:p>
                  </a:txBody>
                  <a:tcPr anchor="ctr">
                    <a:solidFill>
                      <a:srgbClr val="FBE5D6"/>
                    </a:solidFill>
                  </a:tcPr>
                </a:tc>
                <a:tc>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第５回部会</a:t>
                      </a:r>
                      <a:endParaRPr kumimoji="1" lang="en-US" altLang="ja-JP" sz="1200" dirty="0" smtClean="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2033576697"/>
                  </a:ext>
                </a:extLst>
              </a:tr>
              <a:tr h="370840">
                <a:tc>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３月</a:t>
                      </a:r>
                      <a:r>
                        <a:rPr kumimoji="1" lang="en-US" altLang="ja-JP" sz="1200" dirty="0" smtClean="0">
                          <a:latin typeface="ＭＳ ゴシック" panose="020B0609070205080204" pitchFamily="49" charset="-128"/>
                          <a:ea typeface="ＭＳ ゴシック" panose="020B0609070205080204" pitchFamily="49" charset="-128"/>
                        </a:rPr>
                        <a:t>18</a:t>
                      </a:r>
                      <a:r>
                        <a:rPr kumimoji="1" lang="ja-JP" altLang="en-US" sz="1200" dirty="0" smtClean="0">
                          <a:latin typeface="ＭＳ ゴシック" panose="020B0609070205080204" pitchFamily="49" charset="-128"/>
                          <a:ea typeface="ＭＳ ゴシック" panose="020B0609070205080204" pitchFamily="49" charset="-128"/>
                        </a:rPr>
                        <a:t>日</a:t>
                      </a:r>
                      <a:endParaRPr kumimoji="1" lang="en-US" altLang="ja-JP" sz="1200" dirty="0" smtClean="0">
                        <a:latin typeface="ＭＳ ゴシック" panose="020B0609070205080204" pitchFamily="49" charset="-128"/>
                        <a:ea typeface="ＭＳ ゴシック" panose="020B0609070205080204" pitchFamily="49" charset="-128"/>
                      </a:endParaRPr>
                    </a:p>
                  </a:txBody>
                  <a:tcPr anchor="ctr">
                    <a:solidFill>
                      <a:srgbClr val="FBE5D6"/>
                    </a:solidFill>
                  </a:tcPr>
                </a:tc>
                <a:tc>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第６回部会（とりまとめ）</a:t>
                      </a:r>
                      <a:endParaRPr kumimoji="1" lang="en-US" altLang="ja-JP" sz="1200" dirty="0" smtClean="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3225936165"/>
                  </a:ext>
                </a:extLst>
              </a:tr>
            </a:tbl>
          </a:graphicData>
        </a:graphic>
      </p:graphicFrame>
      <p:pic>
        <p:nvPicPr>
          <p:cNvPr id="20" name="図 19"/>
          <p:cNvPicPr>
            <a:picLocks noChangeAspect="1"/>
          </p:cNvPicPr>
          <p:nvPr/>
        </p:nvPicPr>
        <p:blipFill>
          <a:blip r:embed="rId2">
            <a:clrChange>
              <a:clrFrom>
                <a:srgbClr val="FFFFFF"/>
              </a:clrFrom>
              <a:clrTo>
                <a:srgbClr val="FFFFFF">
                  <a:alpha val="0"/>
                </a:srgbClr>
              </a:clrTo>
            </a:clrChange>
          </a:blip>
          <a:stretch>
            <a:fillRect/>
          </a:stretch>
        </p:blipFill>
        <p:spPr>
          <a:xfrm>
            <a:off x="609600" y="3262960"/>
            <a:ext cx="540000" cy="333517"/>
          </a:xfrm>
          <a:prstGeom prst="rect">
            <a:avLst/>
          </a:prstGeom>
        </p:spPr>
      </p:pic>
      <p:pic>
        <p:nvPicPr>
          <p:cNvPr id="15" name="図 14"/>
          <p:cNvPicPr>
            <a:picLocks noChangeAspect="1"/>
          </p:cNvPicPr>
          <p:nvPr/>
        </p:nvPicPr>
        <p:blipFill>
          <a:blip r:embed="rId3">
            <a:clrChange>
              <a:clrFrom>
                <a:srgbClr val="FFFFFF"/>
              </a:clrFrom>
              <a:clrTo>
                <a:srgbClr val="FFFFFF">
                  <a:alpha val="0"/>
                </a:srgbClr>
              </a:clrTo>
            </a:clrChange>
          </a:blip>
          <a:stretch>
            <a:fillRect/>
          </a:stretch>
        </p:blipFill>
        <p:spPr>
          <a:xfrm>
            <a:off x="6819977" y="3262960"/>
            <a:ext cx="540000" cy="342508"/>
          </a:xfrm>
          <a:prstGeom prst="rect">
            <a:avLst/>
          </a:prstGeom>
        </p:spPr>
      </p:pic>
      <p:pic>
        <p:nvPicPr>
          <p:cNvPr id="13" name="図 12"/>
          <p:cNvPicPr>
            <a:picLocks noChangeAspect="1"/>
          </p:cNvPicPr>
          <p:nvPr/>
        </p:nvPicPr>
        <p:blipFill>
          <a:blip r:embed="rId4">
            <a:clrChange>
              <a:clrFrom>
                <a:srgbClr val="FFFFFF"/>
              </a:clrFrom>
              <a:clrTo>
                <a:srgbClr val="FFFFFF">
                  <a:alpha val="0"/>
                </a:srgbClr>
              </a:clrTo>
            </a:clrChange>
          </a:blip>
          <a:stretch>
            <a:fillRect/>
          </a:stretch>
        </p:blipFill>
        <p:spPr>
          <a:xfrm>
            <a:off x="3640174" y="3285822"/>
            <a:ext cx="568675" cy="324000"/>
          </a:xfrm>
          <a:prstGeom prst="rect">
            <a:avLst/>
          </a:prstGeom>
        </p:spPr>
      </p:pic>
    </p:spTree>
    <p:extLst>
      <p:ext uri="{BB962C8B-B14F-4D97-AF65-F5344CB8AC3E}">
        <p14:creationId xmlns:p14="http://schemas.microsoft.com/office/powerpoint/2010/main" val="34412246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681037" y="229103"/>
            <a:ext cx="8543925" cy="365237"/>
          </a:xfrm>
          <a:prstGeom prst="rect">
            <a:avLst/>
          </a:prstGeom>
        </p:spPr>
        <p:txBody>
          <a:bodyPr vert="horz" lIns="95782" tIns="47891" rIns="95782" bIns="47891" rtlCol="0" anchor="ctr">
            <a:normAutofit/>
          </a:bodyPr>
          <a:lstStyle>
            <a:lvl1pPr algn="ctr" defTabSz="957816" rtl="0" eaLnBrk="1" latinLnBrk="0" hangingPunct="1">
              <a:spcBef>
                <a:spcPct val="0"/>
              </a:spcBef>
              <a:buNone/>
              <a:defRPr kumimoji="1" sz="4600" kern="1200">
                <a:solidFill>
                  <a:schemeClr val="tx1"/>
                </a:solidFill>
                <a:latin typeface="+mj-lt"/>
                <a:ea typeface="+mj-ea"/>
                <a:cs typeface="+mj-cs"/>
              </a:defRPr>
            </a:lvl1pPr>
          </a:lstStyle>
          <a:p>
            <a:pPr marL="0" marR="0" lvl="0" indent="0" algn="ctr" defTabSz="957816" rtl="0" eaLnBrk="1" fontAlgn="auto" latinLnBrk="0" hangingPunct="1">
              <a:lnSpc>
                <a:spcPct val="100000"/>
              </a:lnSpc>
              <a:spcBef>
                <a:spcPct val="0"/>
              </a:spcBef>
              <a:spcAft>
                <a:spcPts val="0"/>
              </a:spcAft>
              <a:buClrTx/>
              <a:buSzTx/>
              <a:buFontTx/>
              <a:buNone/>
              <a:tabLst/>
              <a:defRPr/>
            </a:pPr>
            <a:endParaRPr kumimoji="1" lang="ja-JP" altLang="en-US" sz="1463" b="0" i="0" u="none" strike="noStrike" kern="1200" cap="none" spc="0" normalizeH="0" baseline="0" noProof="0" dirty="0">
              <a:ln>
                <a:noFill/>
              </a:ln>
              <a:solidFill>
                <a:srgbClr val="FFFFFF"/>
              </a:solidFill>
              <a:effectLst/>
              <a:uLnTx/>
              <a:uFillTx/>
              <a:latin typeface="ＭＳ ゴシック" panose="020B0609070205080204" pitchFamily="49" charset="-128"/>
              <a:ea typeface="ＭＳ ゴシック" panose="020B0609070205080204" pitchFamily="49" charset="-128"/>
              <a:cs typeface="+mj-cs"/>
            </a:endParaRPr>
          </a:p>
        </p:txBody>
      </p:sp>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a:xfrm>
            <a:off x="0" y="-24938"/>
            <a:ext cx="9906000" cy="828000"/>
          </a:xfrm>
        </p:spPr>
        <p:txBody>
          <a:bodyPr anchor="ctr">
            <a:noAutofit/>
          </a:bodyPr>
          <a:lstStyle/>
          <a:p>
            <a:pPr lvl="0" algn="ctr">
              <a:spcBef>
                <a:spcPts val="0"/>
              </a:spcBef>
            </a:pPr>
            <a:r>
              <a:rPr lang="ja-JP" altLang="en-US" sz="2400" b="1" dirty="0" smtClean="0">
                <a:solidFill>
                  <a:schemeClr val="bg1"/>
                </a:solidFill>
                <a:latin typeface="ＭＳ ゴシック" panose="020B0609070205080204" pitchFamily="49" charset="-128"/>
                <a:ea typeface="ＭＳ ゴシック" panose="020B0609070205080204" pitchFamily="49" charset="-128"/>
              </a:rPr>
              <a:t>自動車運転者労働時間等専門委員会　委員名簿</a:t>
            </a:r>
            <a:endParaRPr lang="ja-JP" altLang="en-US" sz="2400" b="1" dirty="0">
              <a:solidFill>
                <a:schemeClr val="bg1"/>
              </a:solidFill>
              <a:latin typeface="ＭＳ ゴシック" panose="020B0609070205080204" pitchFamily="49" charset="-128"/>
              <a:ea typeface="ＭＳ ゴシック" panose="020B0609070205080204" pitchFamily="49" charset="-128"/>
            </a:endParaRPr>
          </a:p>
        </p:txBody>
      </p:sp>
      <p:graphicFrame>
        <p:nvGraphicFramePr>
          <p:cNvPr id="3" name="表 2"/>
          <p:cNvGraphicFramePr>
            <a:graphicFrameLocks noGrp="1"/>
          </p:cNvGraphicFramePr>
          <p:nvPr>
            <p:extLst>
              <p:ext uri="{D42A27DB-BD31-4B8C-83A1-F6EECF244321}">
                <p14:modId xmlns:p14="http://schemas.microsoft.com/office/powerpoint/2010/main" val="688225949"/>
              </p:ext>
            </p:extLst>
          </p:nvPr>
        </p:nvGraphicFramePr>
        <p:xfrm>
          <a:off x="272999" y="1335315"/>
          <a:ext cx="9328201" cy="4996608"/>
        </p:xfrm>
        <a:graphic>
          <a:graphicData uri="http://schemas.openxmlformats.org/drawingml/2006/table">
            <a:tbl>
              <a:tblPr>
                <a:tableStyleId>{2D5ABB26-0587-4C30-8999-92F81FD0307C}</a:tableStyleId>
              </a:tblPr>
              <a:tblGrid>
                <a:gridCol w="1098601">
                  <a:extLst>
                    <a:ext uri="{9D8B030D-6E8A-4147-A177-3AD203B41FA5}">
                      <a16:colId xmlns:a16="http://schemas.microsoft.com/office/drawing/2014/main" val="66582958"/>
                    </a:ext>
                  </a:extLst>
                </a:gridCol>
                <a:gridCol w="2743200">
                  <a:extLst>
                    <a:ext uri="{9D8B030D-6E8A-4147-A177-3AD203B41FA5}">
                      <a16:colId xmlns:a16="http://schemas.microsoft.com/office/drawing/2014/main" val="452908178"/>
                    </a:ext>
                  </a:extLst>
                </a:gridCol>
                <a:gridCol w="2743200">
                  <a:extLst>
                    <a:ext uri="{9D8B030D-6E8A-4147-A177-3AD203B41FA5}">
                      <a16:colId xmlns:a16="http://schemas.microsoft.com/office/drawing/2014/main" val="1356862148"/>
                    </a:ext>
                  </a:extLst>
                </a:gridCol>
                <a:gridCol w="2743200">
                  <a:extLst>
                    <a:ext uri="{9D8B030D-6E8A-4147-A177-3AD203B41FA5}">
                      <a16:colId xmlns:a16="http://schemas.microsoft.com/office/drawing/2014/main" val="1458810847"/>
                    </a:ext>
                  </a:extLst>
                </a:gridCol>
              </a:tblGrid>
              <a:tr h="495070">
                <a:tc>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ctr"/>
                      <a:r>
                        <a:rPr kumimoji="1" lang="ja-JP" altLang="en-US" sz="1600" b="1" dirty="0" smtClean="0">
                          <a:latin typeface="ＭＳ ゴシック" panose="020B0609070205080204" pitchFamily="49" charset="-128"/>
                          <a:ea typeface="ＭＳ ゴシック" panose="020B0609070205080204" pitchFamily="49" charset="-128"/>
                        </a:rPr>
                        <a:t>ハイヤー・タクシー</a:t>
                      </a:r>
                      <a:endParaRPr kumimoji="1" lang="en-US" altLang="ja-JP" sz="1600" b="1" dirty="0" smtClean="0">
                        <a:latin typeface="ＭＳ ゴシック" panose="020B0609070205080204" pitchFamily="49" charset="-128"/>
                        <a:ea typeface="ＭＳ ゴシック" panose="020B0609070205080204" pitchFamily="49" charset="-128"/>
                      </a:endParaRPr>
                    </a:p>
                    <a:p>
                      <a:pPr algn="ctr"/>
                      <a:r>
                        <a:rPr kumimoji="1" lang="ja-JP" altLang="en-US" sz="1600" b="1" dirty="0" smtClean="0">
                          <a:latin typeface="ＭＳ ゴシック" panose="020B0609070205080204" pitchFamily="49" charset="-128"/>
                          <a:ea typeface="ＭＳ ゴシック" panose="020B0609070205080204" pitchFamily="49" charset="-128"/>
                        </a:rPr>
                        <a:t>作業部会</a:t>
                      </a:r>
                      <a:endParaRPr kumimoji="1" lang="ja-JP" altLang="en-US" sz="1600" b="1" dirty="0">
                        <a:latin typeface="ＭＳ ゴシック" panose="020B0609070205080204" pitchFamily="49" charset="-128"/>
                        <a:ea typeface="ＭＳ ゴシック" panose="020B0609070205080204" pitchFamily="49"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a:txBody>
                    <a:bodyPr/>
                    <a:lstStyle/>
                    <a:p>
                      <a:pPr algn="ctr"/>
                      <a:r>
                        <a:rPr kumimoji="1" lang="ja-JP" altLang="en-US" sz="1600" b="1" dirty="0" smtClean="0">
                          <a:latin typeface="ＭＳ ゴシック" panose="020B0609070205080204" pitchFamily="49" charset="-128"/>
                          <a:ea typeface="ＭＳ ゴシック" panose="020B0609070205080204" pitchFamily="49" charset="-128"/>
                        </a:rPr>
                        <a:t>バス作業部会</a:t>
                      </a:r>
                      <a:endParaRPr kumimoji="1" lang="ja-JP" altLang="en-US" sz="1600" b="1" dirty="0">
                        <a:latin typeface="ＭＳ ゴシック" panose="020B0609070205080204" pitchFamily="49" charset="-128"/>
                        <a:ea typeface="ＭＳ ゴシック" panose="020B0609070205080204" pitchFamily="49"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CD8"/>
                    </a:solidFill>
                  </a:tcPr>
                </a:tc>
                <a:tc>
                  <a:txBody>
                    <a:bodyPr/>
                    <a:lstStyle/>
                    <a:p>
                      <a:pPr algn="ctr"/>
                      <a:r>
                        <a:rPr kumimoji="1" lang="ja-JP" altLang="en-US" sz="1600" b="1" dirty="0" smtClean="0">
                          <a:latin typeface="ＭＳ ゴシック" panose="020B0609070205080204" pitchFamily="49" charset="-128"/>
                          <a:ea typeface="ＭＳ ゴシック" panose="020B0609070205080204" pitchFamily="49" charset="-128"/>
                        </a:rPr>
                        <a:t>トラック作業部会</a:t>
                      </a:r>
                      <a:endParaRPr kumimoji="1" lang="ja-JP" altLang="en-US" sz="1600" b="1" dirty="0">
                        <a:latin typeface="ＭＳ ゴシック" panose="020B0609070205080204" pitchFamily="49" charset="-128"/>
                        <a:ea typeface="ＭＳ ゴシック" panose="020B0609070205080204" pitchFamily="49"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DFC"/>
                    </a:solidFill>
                  </a:tcPr>
                </a:tc>
                <a:extLst>
                  <a:ext uri="{0D108BD9-81ED-4DB2-BD59-A6C34878D82A}">
                    <a16:rowId xmlns:a16="http://schemas.microsoft.com/office/drawing/2014/main" val="1520327782"/>
                  </a:ext>
                </a:extLst>
              </a:tr>
              <a:tr h="739488">
                <a:tc rowSpan="2">
                  <a:txBody>
                    <a:bodyPr/>
                    <a:lstStyle/>
                    <a:p>
                      <a:pPr algn="ctr"/>
                      <a:r>
                        <a:rPr kumimoji="1" lang="ja-JP" altLang="en-US" sz="1400" dirty="0" smtClean="0">
                          <a:latin typeface="ＭＳ ゴシック" panose="020B0609070205080204" pitchFamily="49" charset="-128"/>
                          <a:ea typeface="ＭＳ ゴシック" panose="020B0609070205080204" pitchFamily="49" charset="-128"/>
                        </a:rPr>
                        <a:t>公益</a:t>
                      </a:r>
                      <a:endParaRPr kumimoji="1" lang="en-US" altLang="ja-JP" sz="1400" dirty="0" smtClean="0">
                        <a:latin typeface="ＭＳ ゴシック" panose="020B0609070205080204" pitchFamily="49" charset="-128"/>
                        <a:ea typeface="ＭＳ ゴシック" panose="020B0609070205080204" pitchFamily="49" charset="-128"/>
                      </a:endParaRPr>
                    </a:p>
                    <a:p>
                      <a:pPr algn="ctr"/>
                      <a:r>
                        <a:rPr kumimoji="1" lang="ja-JP" altLang="en-US" sz="1400" dirty="0" smtClean="0">
                          <a:latin typeface="ＭＳ ゴシック" panose="020B0609070205080204" pitchFamily="49" charset="-128"/>
                          <a:ea typeface="ＭＳ ゴシック" panose="020B0609070205080204" pitchFamily="49" charset="-128"/>
                        </a:rPr>
                        <a:t>代表</a:t>
                      </a:r>
                      <a:endParaRPr kumimoji="1" lang="ja-JP" altLang="en-US" sz="1400" dirty="0">
                        <a:latin typeface="ＭＳ ゴシック" panose="020B0609070205080204" pitchFamily="49" charset="-128"/>
                        <a:ea typeface="ＭＳ ゴシック" panose="020B0609070205080204" pitchFamily="49"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　 両角　道代</a:t>
                      </a:r>
                      <a:r>
                        <a:rPr kumimoji="1" lang="ja-JP" altLang="en-US" sz="12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12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慶應義塾大学</a:t>
                      </a:r>
                      <a:endParaRPr kumimoji="1" lang="en-US" altLang="ja-JP" sz="12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法務研究科教授</a:t>
                      </a:r>
                      <a:endParaRPr kumimoji="1" lang="en-US" altLang="ja-JP" sz="12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   川田　琢之</a:t>
                      </a:r>
                      <a:r>
                        <a:rPr kumimoji="1" lang="ja-JP" altLang="en-US" sz="12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12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筑波大学ﾋﾞｼﾞﾈｽｻｲｴﾝｽ系教授</a:t>
                      </a:r>
                      <a:endParaRPr kumimoji="1" lang="en-US" altLang="ja-JP" sz="12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en-US" sz="1200" dirty="0" smtClean="0">
                        <a:solidFill>
                          <a:schemeClr val="tx1"/>
                        </a:solidFill>
                        <a:latin typeface="ＭＳ ゴシック" panose="020B0609070205080204" pitchFamily="49" charset="-128"/>
                        <a:ea typeface="ＭＳ ゴシック" panose="020B0609070205080204" pitchFamily="49"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CD8"/>
                    </a:solidFill>
                  </a:tcPr>
                </a:tc>
                <a:tc>
                  <a:txBody>
                    <a:bodyPr/>
                    <a:lstStyle/>
                    <a:p>
                      <a:pPr algn="ctr"/>
                      <a:r>
                        <a:rPr lang="ja-JP" altLang="en-US" sz="1400" b="0" dirty="0" smtClean="0">
                          <a:solidFill>
                            <a:schemeClr val="tx1"/>
                          </a:solidFill>
                          <a:latin typeface="ＭＳ ゴシック" panose="020B0609070205080204" pitchFamily="49" charset="-128"/>
                          <a:ea typeface="ＭＳ ゴシック" panose="020B0609070205080204" pitchFamily="49" charset="-128"/>
                        </a:rPr>
                        <a:t>    藤村　博之</a:t>
                      </a:r>
                      <a:r>
                        <a:rPr lang="ja-JP" altLang="en-US" sz="1200" b="0" dirty="0" smtClean="0">
                          <a:solidFill>
                            <a:schemeClr val="tx1"/>
                          </a:solidFill>
                          <a:latin typeface="ＭＳ ゴシック" panose="020B0609070205080204" pitchFamily="49" charset="-128"/>
                          <a:ea typeface="ＭＳ ゴシック" panose="020B0609070205080204" pitchFamily="49" charset="-128"/>
                        </a:rPr>
                        <a:t>　</a:t>
                      </a:r>
                      <a:r>
                        <a:rPr lang="en-US" altLang="ja-JP" sz="1200" b="0" dirty="0" smtClean="0">
                          <a:solidFill>
                            <a:schemeClr val="tx1"/>
                          </a:solidFill>
                          <a:latin typeface="ＭＳ ゴシック" panose="020B0609070205080204" pitchFamily="49" charset="-128"/>
                          <a:ea typeface="ＭＳ ゴシック" panose="020B0609070205080204" pitchFamily="49" charset="-128"/>
                        </a:rPr>
                        <a:t>※</a:t>
                      </a:r>
                    </a:p>
                    <a:p>
                      <a:pPr algn="ctr"/>
                      <a:r>
                        <a:rPr lang="ja-JP" altLang="en-US" sz="1200" dirty="0" smtClean="0">
                          <a:solidFill>
                            <a:schemeClr val="tx1"/>
                          </a:solidFill>
                          <a:latin typeface="ＭＳ ゴシック" panose="020B0609070205080204" pitchFamily="49" charset="-128"/>
                          <a:ea typeface="ＭＳ ゴシック" panose="020B0609070205080204" pitchFamily="49" charset="-128"/>
                        </a:rPr>
                        <a:t>法政大学大学院</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pPr algn="ctr"/>
                      <a:r>
                        <a:rPr lang="ja-JP" altLang="en-US" sz="1200" dirty="0" smtClean="0">
                          <a:solidFill>
                            <a:schemeClr val="tx1"/>
                          </a:solidFill>
                          <a:latin typeface="ＭＳ ゴシック" panose="020B0609070205080204" pitchFamily="49" charset="-128"/>
                          <a:ea typeface="ＭＳ ゴシック" panose="020B0609070205080204" pitchFamily="49" charset="-128"/>
                        </a:rPr>
                        <a:t>ｲﾉﾍﾞｰｼｮﾝ･ﾏﾈｼﾞﾒﾝﾄ研究科教授</a:t>
                      </a:r>
                      <a:endParaRPr kumimoji="1" lang="ja-JP" altLang="en-US" sz="1200" dirty="0">
                        <a:solidFill>
                          <a:schemeClr val="tx1"/>
                        </a:solidFill>
                        <a:latin typeface="ＭＳ ゴシック" panose="020B0609070205080204" pitchFamily="49" charset="-128"/>
                        <a:ea typeface="ＭＳ ゴシック" panose="020B0609070205080204" pitchFamily="49"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DFC"/>
                    </a:solidFill>
                  </a:tcPr>
                </a:tc>
                <a:extLst>
                  <a:ext uri="{0D108BD9-81ED-4DB2-BD59-A6C34878D82A}">
                    <a16:rowId xmlns:a16="http://schemas.microsoft.com/office/drawing/2014/main" val="4128707151"/>
                  </a:ext>
                </a:extLst>
              </a:tr>
              <a:tr h="739488">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寺田　一薫</a:t>
                      </a:r>
                      <a:endParaRPr kumimoji="1" lang="en-US" altLang="ja-JP" sz="14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東京海洋大学大学院</a:t>
                      </a:r>
                      <a:endParaRPr kumimoji="1" lang="en-US" altLang="ja-JP" sz="12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海洋科学技術研究科教授</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小田切　優子　</a:t>
                      </a:r>
                      <a:endParaRPr kumimoji="1" lang="en-US" altLang="ja-JP" sz="14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東京医科大学公衆衛生学分野講師</a:t>
                      </a:r>
                      <a:endParaRPr kumimoji="1" lang="en-US" altLang="ja-JP" sz="12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CD8"/>
                    </a:solidFill>
                  </a:tcPr>
                </a:tc>
                <a:tc>
                  <a:txBody>
                    <a:bodyPr/>
                    <a:lstStyle/>
                    <a:p>
                      <a:pPr algn="ctr"/>
                      <a:r>
                        <a:rPr lang="ja-JP" altLang="en-US" sz="1400" dirty="0" smtClean="0">
                          <a:solidFill>
                            <a:schemeClr val="tx1"/>
                          </a:solidFill>
                          <a:latin typeface="ＭＳ ゴシック" panose="020B0609070205080204" pitchFamily="49" charset="-128"/>
                          <a:ea typeface="ＭＳ ゴシック" panose="020B0609070205080204" pitchFamily="49" charset="-128"/>
                        </a:rPr>
                        <a:t>首藤　若菜</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ＭＳ ゴシック" panose="020B0609070205080204" pitchFamily="49" charset="-128"/>
                          <a:ea typeface="ＭＳ ゴシック" panose="020B0609070205080204" pitchFamily="49" charset="-128"/>
                        </a:rPr>
                        <a:t>立教大学経済学部教授</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DFC"/>
                    </a:solidFill>
                  </a:tcPr>
                </a:tc>
                <a:extLst>
                  <a:ext uri="{0D108BD9-81ED-4DB2-BD59-A6C34878D82A}">
                    <a16:rowId xmlns:a16="http://schemas.microsoft.com/office/drawing/2014/main" val="3622880672"/>
                  </a:ext>
                </a:extLst>
              </a:tr>
              <a:tr h="739488">
                <a:tc rowSpan="2">
                  <a:txBody>
                    <a:bodyPr/>
                    <a:lstStyle/>
                    <a:p>
                      <a:pPr algn="ctr"/>
                      <a:r>
                        <a:rPr kumimoji="1" lang="ja-JP" altLang="en-US" sz="1400" dirty="0" smtClean="0">
                          <a:latin typeface="ＭＳ ゴシック" panose="020B0609070205080204" pitchFamily="49" charset="-128"/>
                          <a:ea typeface="ＭＳ ゴシック" panose="020B0609070205080204" pitchFamily="49" charset="-128"/>
                        </a:rPr>
                        <a:t>労働者</a:t>
                      </a:r>
                      <a:endParaRPr kumimoji="1" lang="en-US" altLang="ja-JP" sz="1400" dirty="0" smtClean="0">
                        <a:latin typeface="ＭＳ ゴシック" panose="020B0609070205080204" pitchFamily="49" charset="-128"/>
                        <a:ea typeface="ＭＳ ゴシック" panose="020B0609070205080204" pitchFamily="49" charset="-128"/>
                      </a:endParaRPr>
                    </a:p>
                    <a:p>
                      <a:pPr algn="ctr"/>
                      <a:r>
                        <a:rPr kumimoji="1" lang="ja-JP" altLang="en-US" sz="1400" dirty="0" smtClean="0">
                          <a:latin typeface="ＭＳ ゴシック" panose="020B0609070205080204" pitchFamily="49" charset="-128"/>
                          <a:ea typeface="ＭＳ ゴシック" panose="020B0609070205080204" pitchFamily="49" charset="-128"/>
                        </a:rPr>
                        <a:t>代表</a:t>
                      </a:r>
                      <a:endParaRPr kumimoji="1" lang="ja-JP" altLang="en-US" sz="1400" dirty="0">
                        <a:latin typeface="ＭＳ ゴシック" panose="020B0609070205080204" pitchFamily="49" charset="-128"/>
                        <a:ea typeface="ＭＳ ゴシック" panose="020B0609070205080204" pitchFamily="49"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400" dirty="0" smtClean="0">
                          <a:latin typeface="ＭＳ ゴシック" panose="020B0609070205080204" pitchFamily="49" charset="-128"/>
                          <a:ea typeface="ＭＳ ゴシック" panose="020B0609070205080204" pitchFamily="49" charset="-128"/>
                        </a:rPr>
                        <a:t>久松　勇治</a:t>
                      </a:r>
                      <a:endParaRPr lang="en-US" altLang="ja-JP" sz="1400" dirty="0" smtClean="0">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ゴシック" panose="020B0609070205080204" pitchFamily="49" charset="-128"/>
                          <a:ea typeface="ＭＳ ゴシック" panose="020B0609070205080204" pitchFamily="49" charset="-128"/>
                        </a:rPr>
                        <a:t>日本私鉄労働組合総連合会</a:t>
                      </a:r>
                      <a:endParaRPr lang="en-US" altLang="ja-JP" sz="1200" dirty="0" smtClean="0">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ゴシック" panose="020B0609070205080204" pitchFamily="49" charset="-128"/>
                          <a:ea typeface="ＭＳ ゴシック" panose="020B0609070205080204" pitchFamily="49" charset="-128"/>
                        </a:rPr>
                        <a:t>社会保障対策局長</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a:txBody>
                    <a:bodyPr/>
                    <a:lstStyle/>
                    <a:p>
                      <a:pPr algn="ctr"/>
                      <a:r>
                        <a:rPr lang="ja-JP" altLang="en-US" sz="1400" dirty="0" smtClean="0">
                          <a:latin typeface="ＭＳ ゴシック" panose="020B0609070205080204" pitchFamily="49" charset="-128"/>
                          <a:ea typeface="ＭＳ ゴシック" panose="020B0609070205080204" pitchFamily="49" charset="-128"/>
                        </a:rPr>
                        <a:t>池之谷　潤</a:t>
                      </a:r>
                      <a:r>
                        <a:rPr lang="ja-JP" altLang="en-US" sz="1200" dirty="0" smtClean="0">
                          <a:latin typeface="ＭＳ ゴシック" panose="020B0609070205080204" pitchFamily="49" charset="-128"/>
                          <a:ea typeface="ＭＳ ゴシック" panose="020B0609070205080204" pitchFamily="49" charset="-128"/>
                        </a:rPr>
                        <a:t> </a:t>
                      </a:r>
                      <a:endParaRPr lang="en-US" altLang="ja-JP" sz="1200" dirty="0" smtClean="0">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ゴシック" panose="020B0609070205080204" pitchFamily="49" charset="-128"/>
                          <a:ea typeface="ＭＳ ゴシック" panose="020B0609070205080204" pitchFamily="49" charset="-128"/>
                        </a:rPr>
                        <a:t>日本私鉄労働組合総連合会</a:t>
                      </a:r>
                      <a:endParaRPr lang="en-US" altLang="ja-JP" sz="1200" dirty="0" smtClean="0">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ゴシック" panose="020B0609070205080204" pitchFamily="49" charset="-128"/>
                          <a:ea typeface="ＭＳ ゴシック" panose="020B0609070205080204" pitchFamily="49" charset="-128"/>
                        </a:rPr>
                        <a:t>中央副執行委員長</a:t>
                      </a:r>
                      <a:endParaRPr kumimoji="1" lang="ja-JP" altLang="en-US" sz="1200" dirty="0">
                        <a:latin typeface="ＭＳ ゴシック" panose="020B0609070205080204" pitchFamily="49" charset="-128"/>
                        <a:ea typeface="ＭＳ ゴシック" panose="020B0609070205080204" pitchFamily="49"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CD8"/>
                    </a:solidFill>
                  </a:tcPr>
                </a:tc>
                <a:tc>
                  <a:txBody>
                    <a:bodyPr/>
                    <a:lstStyle/>
                    <a:p>
                      <a:pPr algn="ctr"/>
                      <a:r>
                        <a:rPr lang="ja-JP" altLang="en-US" sz="1400" dirty="0" smtClean="0">
                          <a:latin typeface="ＭＳ ゴシック" panose="020B0609070205080204" pitchFamily="49" charset="-128"/>
                          <a:ea typeface="ＭＳ ゴシック" panose="020B0609070205080204" pitchFamily="49" charset="-128"/>
                        </a:rPr>
                        <a:t>貫　正和</a:t>
                      </a:r>
                      <a:endParaRPr lang="en-US" altLang="ja-JP" sz="1400" dirty="0" smtClean="0">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ゴシック" panose="020B0609070205080204" pitchFamily="49" charset="-128"/>
                          <a:ea typeface="ＭＳ ゴシック" panose="020B0609070205080204" pitchFamily="49" charset="-128"/>
                        </a:rPr>
                        <a:t>全国交通運輸労働組合総連合</a:t>
                      </a:r>
                      <a:endParaRPr lang="en-US" altLang="ja-JP" sz="1200" dirty="0" smtClean="0">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ゴシック" panose="020B0609070205080204" pitchFamily="49" charset="-128"/>
                          <a:ea typeface="ＭＳ ゴシック" panose="020B0609070205080204" pitchFamily="49" charset="-128"/>
                        </a:rPr>
                        <a:t>トラック部会事務局長</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DFC"/>
                    </a:solidFill>
                  </a:tcPr>
                </a:tc>
                <a:extLst>
                  <a:ext uri="{0D108BD9-81ED-4DB2-BD59-A6C34878D82A}">
                    <a16:rowId xmlns:a16="http://schemas.microsoft.com/office/drawing/2014/main" val="270815996"/>
                  </a:ext>
                </a:extLst>
              </a:tr>
              <a:tr h="739488">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400" dirty="0" smtClean="0">
                          <a:latin typeface="ＭＳ ゴシック" panose="020B0609070205080204" pitchFamily="49" charset="-128"/>
                          <a:ea typeface="ＭＳ ゴシック" panose="020B0609070205080204" pitchFamily="49" charset="-128"/>
                        </a:rPr>
                        <a:t>松永　次央</a:t>
                      </a:r>
                      <a:endParaRPr lang="en-US" altLang="ja-JP" sz="1400" dirty="0" smtClean="0">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ゴシック" panose="020B0609070205080204" pitchFamily="49" charset="-128"/>
                          <a:ea typeface="ＭＳ ゴシック" panose="020B0609070205080204" pitchFamily="49" charset="-128"/>
                        </a:rPr>
                        <a:t>全国自動車交通労働組合連合会</a:t>
                      </a:r>
                      <a:endParaRPr lang="en-US" altLang="ja-JP" sz="1200" dirty="0" smtClean="0">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ゴシック" panose="020B0609070205080204" pitchFamily="49" charset="-128"/>
                          <a:ea typeface="ＭＳ ゴシック" panose="020B0609070205080204" pitchFamily="49" charset="-128"/>
                        </a:rPr>
                        <a:t>書記長</a:t>
                      </a:r>
                      <a:endParaRPr lang="en-US" altLang="ja-JP" sz="1200" dirty="0" smtClean="0">
                        <a:latin typeface="ＭＳ ゴシック" panose="020B0609070205080204" pitchFamily="49" charset="-128"/>
                        <a:ea typeface="ＭＳ ゴシック" panose="020B0609070205080204" pitchFamily="49"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a:txBody>
                    <a:bodyPr/>
                    <a:lstStyle/>
                    <a:p>
                      <a:pPr algn="ctr"/>
                      <a:r>
                        <a:rPr lang="ja-JP" altLang="en-US" sz="1400" dirty="0" smtClean="0">
                          <a:latin typeface="ＭＳ ゴシック" panose="020B0609070205080204" pitchFamily="49" charset="-128"/>
                          <a:ea typeface="ＭＳ ゴシック" panose="020B0609070205080204" pitchFamily="49" charset="-128"/>
                        </a:rPr>
                        <a:t>鎌田　佳伸</a:t>
                      </a:r>
                      <a:endParaRPr lang="en-US" altLang="ja-JP" sz="1400" dirty="0" smtClean="0">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ゴシック" panose="020B0609070205080204" pitchFamily="49" charset="-128"/>
                          <a:ea typeface="ＭＳ ゴシック" panose="020B0609070205080204" pitchFamily="49" charset="-128"/>
                        </a:rPr>
                        <a:t>全国交通運輸労働組合総連合</a:t>
                      </a:r>
                      <a:endParaRPr lang="en-US" altLang="ja-JP" sz="1200" dirty="0" smtClean="0">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ゴシック" panose="020B0609070205080204" pitchFamily="49" charset="-128"/>
                          <a:ea typeface="ＭＳ ゴシック" panose="020B0609070205080204" pitchFamily="49" charset="-128"/>
                        </a:rPr>
                        <a:t>軌道・バス部会事務局長</a:t>
                      </a:r>
                      <a:endParaRPr kumimoji="1" lang="ja-JP" altLang="en-US" sz="1200" dirty="0">
                        <a:latin typeface="ＭＳ ゴシック" panose="020B0609070205080204" pitchFamily="49" charset="-128"/>
                        <a:ea typeface="ＭＳ ゴシック" panose="020B0609070205080204" pitchFamily="49"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CD8"/>
                    </a:solidFill>
                  </a:tcPr>
                </a:tc>
                <a:tc>
                  <a:txBody>
                    <a:bodyPr/>
                    <a:lstStyle/>
                    <a:p>
                      <a:pPr algn="ctr"/>
                      <a:r>
                        <a:rPr lang="ja-JP" altLang="en-US" sz="1400" dirty="0" smtClean="0">
                          <a:latin typeface="ＭＳ ゴシック" panose="020B0609070205080204" pitchFamily="49" charset="-128"/>
                          <a:ea typeface="ＭＳ ゴシック" panose="020B0609070205080204" pitchFamily="49" charset="-128"/>
                        </a:rPr>
                        <a:t>世永　正伸　</a:t>
                      </a:r>
                      <a:r>
                        <a:rPr lang="en-US" altLang="ja-JP" sz="12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algn="ctr"/>
                      <a:r>
                        <a:rPr lang="ja-JP" altLang="en-US" sz="1200" dirty="0" smtClean="0">
                          <a:latin typeface="ＭＳ ゴシック" panose="020B0609070205080204" pitchFamily="49" charset="-128"/>
                          <a:ea typeface="ＭＳ ゴシック" panose="020B0609070205080204" pitchFamily="49" charset="-128"/>
                        </a:rPr>
                        <a:t>全日本運輸産業労働組合連合会</a:t>
                      </a:r>
                      <a:endParaRPr lang="en-US" altLang="ja-JP" sz="1200" dirty="0" smtClean="0">
                        <a:latin typeface="ＭＳ ゴシック" panose="020B0609070205080204" pitchFamily="49" charset="-128"/>
                        <a:ea typeface="ＭＳ ゴシック" panose="020B0609070205080204" pitchFamily="49" charset="-128"/>
                      </a:endParaRPr>
                    </a:p>
                    <a:p>
                      <a:pPr algn="ctr"/>
                      <a:r>
                        <a:rPr lang="ja-JP" altLang="en-US" sz="1200" dirty="0" smtClean="0">
                          <a:latin typeface="ＭＳ ゴシック" panose="020B0609070205080204" pitchFamily="49" charset="-128"/>
                          <a:ea typeface="ＭＳ ゴシック" panose="020B0609070205080204" pitchFamily="49" charset="-128"/>
                        </a:rPr>
                        <a:t>中央副執行委員長</a:t>
                      </a:r>
                      <a:endParaRPr kumimoji="1" lang="ja-JP" altLang="en-US" sz="1200" dirty="0">
                        <a:latin typeface="ＭＳ ゴシック" panose="020B0609070205080204" pitchFamily="49" charset="-128"/>
                        <a:ea typeface="ＭＳ ゴシック" panose="020B0609070205080204" pitchFamily="49"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DFC"/>
                    </a:solidFill>
                  </a:tcPr>
                </a:tc>
                <a:extLst>
                  <a:ext uri="{0D108BD9-81ED-4DB2-BD59-A6C34878D82A}">
                    <a16:rowId xmlns:a16="http://schemas.microsoft.com/office/drawing/2014/main" val="3788522003"/>
                  </a:ext>
                </a:extLst>
              </a:tr>
              <a:tr h="739488">
                <a:tc rowSpan="2">
                  <a:txBody>
                    <a:bodyPr/>
                    <a:lstStyle/>
                    <a:p>
                      <a:pPr algn="ctr"/>
                      <a:r>
                        <a:rPr kumimoji="1" lang="ja-JP" altLang="en-US" sz="1400" dirty="0" smtClean="0">
                          <a:latin typeface="ＭＳ ゴシック" panose="020B0609070205080204" pitchFamily="49" charset="-128"/>
                          <a:ea typeface="ＭＳ ゴシック" panose="020B0609070205080204" pitchFamily="49" charset="-128"/>
                        </a:rPr>
                        <a:t>使用者</a:t>
                      </a:r>
                      <a:endParaRPr kumimoji="1" lang="en-US" altLang="ja-JP" sz="1400" dirty="0" smtClean="0">
                        <a:latin typeface="ＭＳ ゴシック" panose="020B0609070205080204" pitchFamily="49" charset="-128"/>
                        <a:ea typeface="ＭＳ ゴシック" panose="020B0609070205080204" pitchFamily="49" charset="-128"/>
                      </a:endParaRPr>
                    </a:p>
                    <a:p>
                      <a:pPr algn="ctr"/>
                      <a:r>
                        <a:rPr kumimoji="1" lang="ja-JP" altLang="en-US" sz="1400" dirty="0" smtClean="0">
                          <a:latin typeface="ＭＳ ゴシック" panose="020B0609070205080204" pitchFamily="49" charset="-128"/>
                          <a:ea typeface="ＭＳ ゴシック" panose="020B0609070205080204" pitchFamily="49" charset="-128"/>
                        </a:rPr>
                        <a:t>代表</a:t>
                      </a:r>
                      <a:endParaRPr kumimoji="1" lang="ja-JP" altLang="en-US" sz="1400" dirty="0">
                        <a:latin typeface="ＭＳ ゴシック" panose="020B0609070205080204" pitchFamily="49" charset="-128"/>
                        <a:ea typeface="ＭＳ ゴシック" panose="020B0609070205080204" pitchFamily="49"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400" dirty="0" smtClean="0">
                          <a:latin typeface="ＭＳ ゴシック" panose="020B0609070205080204" pitchFamily="49" charset="-128"/>
                          <a:ea typeface="ＭＳ ゴシック" panose="020B0609070205080204" pitchFamily="49" charset="-128"/>
                        </a:rPr>
                        <a:t>清水　始</a:t>
                      </a:r>
                      <a:endParaRPr lang="en-US" altLang="ja-JP" sz="1400" dirty="0" smtClean="0">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ゴシック" panose="020B0609070205080204" pitchFamily="49" charset="-128"/>
                          <a:ea typeface="ＭＳ ゴシック" panose="020B0609070205080204" pitchFamily="49" charset="-128"/>
                        </a:rPr>
                        <a:t>西新井相互自動車株式会社</a:t>
                      </a:r>
                      <a:endParaRPr lang="en-US" altLang="ja-JP" sz="1200" dirty="0" smtClean="0">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ゴシック" panose="020B0609070205080204" pitchFamily="49" charset="-128"/>
                          <a:ea typeface="ＭＳ ゴシック" panose="020B0609070205080204" pitchFamily="49" charset="-128"/>
                        </a:rPr>
                        <a:t>代表取締役社長</a:t>
                      </a:r>
                      <a:endParaRPr lang="en-US" altLang="ja-JP" sz="1200" dirty="0" smtClean="0">
                        <a:latin typeface="ＭＳ ゴシック" panose="020B0609070205080204" pitchFamily="49" charset="-128"/>
                        <a:ea typeface="ＭＳ ゴシック" panose="020B0609070205080204" pitchFamily="49"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a:txBody>
                    <a:bodyPr/>
                    <a:lstStyle/>
                    <a:p>
                      <a:pPr algn="ctr"/>
                      <a:r>
                        <a:rPr lang="ja-JP" altLang="en-US" sz="1400" dirty="0" smtClean="0">
                          <a:latin typeface="ＭＳ ゴシック" panose="020B0609070205080204" pitchFamily="49" charset="-128"/>
                          <a:ea typeface="ＭＳ ゴシック" panose="020B0609070205080204" pitchFamily="49" charset="-128"/>
                        </a:rPr>
                        <a:t>齋藤　隆</a:t>
                      </a:r>
                      <a:endParaRPr lang="en-US" altLang="ja-JP" sz="1400" dirty="0" smtClean="0">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ゴシック" panose="020B0609070205080204" pitchFamily="49" charset="-128"/>
                          <a:ea typeface="ＭＳ ゴシック" panose="020B0609070205080204" pitchFamily="49" charset="-128"/>
                        </a:rPr>
                        <a:t>京成バス株式会社</a:t>
                      </a:r>
                      <a:endParaRPr lang="en-US" altLang="ja-JP" sz="1200" dirty="0" smtClean="0">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ゴシック" panose="020B0609070205080204" pitchFamily="49" charset="-128"/>
                          <a:ea typeface="ＭＳ ゴシック" panose="020B0609070205080204" pitchFamily="49" charset="-128"/>
                        </a:rPr>
                        <a:t>取締役社長 </a:t>
                      </a:r>
                      <a:endParaRPr kumimoji="1" lang="ja-JP" altLang="en-US" sz="1200" dirty="0">
                        <a:latin typeface="ＭＳ ゴシック" panose="020B0609070205080204" pitchFamily="49" charset="-128"/>
                        <a:ea typeface="ＭＳ ゴシック" panose="020B0609070205080204" pitchFamily="49"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CD8"/>
                    </a:solidFill>
                  </a:tcPr>
                </a:tc>
                <a:tc>
                  <a:txBody>
                    <a:bodyPr/>
                    <a:lstStyle/>
                    <a:p>
                      <a:pPr algn="ctr"/>
                      <a:r>
                        <a:rPr lang="ja-JP" altLang="en-US" sz="1400" dirty="0" smtClean="0">
                          <a:latin typeface="ＭＳ ゴシック" panose="020B0609070205080204" pitchFamily="49" charset="-128"/>
                          <a:ea typeface="ＭＳ ゴシック" panose="020B0609070205080204" pitchFamily="49" charset="-128"/>
                        </a:rPr>
                        <a:t>加藤　憲治</a:t>
                      </a:r>
                      <a:endParaRPr lang="en-US" altLang="ja-JP" sz="1400" dirty="0" smtClean="0">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ゴシック" panose="020B0609070205080204" pitchFamily="49" charset="-128"/>
                          <a:ea typeface="ＭＳ ゴシック" panose="020B0609070205080204" pitchFamily="49" charset="-128"/>
                        </a:rPr>
                        <a:t>日本通運株式会社取締役執行役員</a:t>
                      </a:r>
                      <a:endParaRPr lang="en-US" altLang="ja-JP" sz="1200" dirty="0" smtClean="0">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1200" dirty="0" smtClean="0">
                        <a:latin typeface="ＭＳ ゴシック" panose="020B0609070205080204" pitchFamily="49" charset="-128"/>
                        <a:ea typeface="ＭＳ ゴシック" panose="020B0609070205080204" pitchFamily="49"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DFC"/>
                    </a:solidFill>
                  </a:tcPr>
                </a:tc>
                <a:extLst>
                  <a:ext uri="{0D108BD9-81ED-4DB2-BD59-A6C34878D82A}">
                    <a16:rowId xmlns:a16="http://schemas.microsoft.com/office/drawing/2014/main" val="67942468"/>
                  </a:ext>
                </a:extLst>
              </a:tr>
              <a:tr h="739488">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400" dirty="0" smtClean="0">
                          <a:latin typeface="ＭＳ ゴシック" panose="020B0609070205080204" pitchFamily="49" charset="-128"/>
                          <a:ea typeface="ＭＳ ゴシック" panose="020B0609070205080204" pitchFamily="49" charset="-128"/>
                        </a:rPr>
                        <a:t>武居　利春</a:t>
                      </a:r>
                      <a:endParaRPr lang="en-US" altLang="ja-JP" sz="1400" dirty="0" smtClean="0">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ゴシック" panose="020B0609070205080204" pitchFamily="49" charset="-128"/>
                          <a:ea typeface="ＭＳ ゴシック" panose="020B0609070205080204" pitchFamily="49" charset="-128"/>
                        </a:rPr>
                        <a:t>昭栄自動車株式会社</a:t>
                      </a:r>
                      <a:endParaRPr lang="en-US" altLang="ja-JP" sz="1200" dirty="0" smtClean="0">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ゴシック" panose="020B0609070205080204" pitchFamily="49" charset="-128"/>
                          <a:ea typeface="ＭＳ ゴシック" panose="020B0609070205080204" pitchFamily="49" charset="-128"/>
                        </a:rPr>
                        <a:t>代表取締役</a:t>
                      </a:r>
                      <a:endParaRPr lang="en-US" altLang="ja-JP" sz="1200" dirty="0" smtClean="0">
                        <a:latin typeface="ＭＳ ゴシック" panose="020B0609070205080204" pitchFamily="49" charset="-128"/>
                        <a:ea typeface="ＭＳ ゴシック" panose="020B0609070205080204" pitchFamily="49"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a:txBody>
                    <a:bodyPr/>
                    <a:lstStyle/>
                    <a:p>
                      <a:pPr algn="ctr"/>
                      <a:r>
                        <a:rPr lang="ja-JP" altLang="en-US" sz="1400" dirty="0" smtClean="0">
                          <a:latin typeface="ＭＳ ゴシック" panose="020B0609070205080204" pitchFamily="49" charset="-128"/>
                          <a:ea typeface="ＭＳ ゴシック" panose="020B0609070205080204" pitchFamily="49" charset="-128"/>
                        </a:rPr>
                        <a:t>金井　応季</a:t>
                      </a:r>
                      <a:endParaRPr lang="en-US" altLang="ja-JP" sz="1400" dirty="0" smtClean="0">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ゴシック" panose="020B0609070205080204" pitchFamily="49" charset="-128"/>
                          <a:ea typeface="ＭＳ ゴシック" panose="020B0609070205080204" pitchFamily="49" charset="-128"/>
                        </a:rPr>
                        <a:t>東武バスウエスト株式会社</a:t>
                      </a:r>
                      <a:endParaRPr lang="en-US" altLang="ja-JP" sz="1200" dirty="0" smtClean="0">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ゴシック" panose="020B0609070205080204" pitchFamily="49" charset="-128"/>
                          <a:ea typeface="ＭＳ ゴシック" panose="020B0609070205080204" pitchFamily="49" charset="-128"/>
                        </a:rPr>
                        <a:t>取締役社長</a:t>
                      </a:r>
                      <a:endParaRPr kumimoji="1" lang="ja-JP" altLang="en-US" sz="1200" dirty="0">
                        <a:latin typeface="ＭＳ ゴシック" panose="020B0609070205080204" pitchFamily="49" charset="-128"/>
                        <a:ea typeface="ＭＳ ゴシック" panose="020B0609070205080204" pitchFamily="49"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CD8"/>
                    </a:solidFill>
                  </a:tcPr>
                </a:tc>
                <a:tc>
                  <a:txBody>
                    <a:bodyPr/>
                    <a:lstStyle/>
                    <a:p>
                      <a:pPr algn="ctr"/>
                      <a:r>
                        <a:rPr lang="ja-JP" altLang="en-US" sz="1400" dirty="0" smtClean="0">
                          <a:latin typeface="ＭＳ ゴシック" panose="020B0609070205080204" pitchFamily="49" charset="-128"/>
                          <a:ea typeface="ＭＳ ゴシック" panose="020B0609070205080204" pitchFamily="49" charset="-128"/>
                        </a:rPr>
                        <a:t>馬渡　雅敏</a:t>
                      </a:r>
                      <a:endParaRPr lang="en-US" altLang="ja-JP" sz="1400" dirty="0" smtClean="0">
                        <a:latin typeface="ＭＳ ゴシック" panose="020B0609070205080204" pitchFamily="49" charset="-128"/>
                        <a:ea typeface="ＭＳ ゴシック" panose="020B0609070205080204" pitchFamily="49" charset="-128"/>
                      </a:endParaRPr>
                    </a:p>
                    <a:p>
                      <a:pPr algn="ctr"/>
                      <a:r>
                        <a:rPr lang="ja-JP" altLang="en-US" sz="1200" dirty="0" smtClean="0">
                          <a:latin typeface="ＭＳ ゴシック" panose="020B0609070205080204" pitchFamily="49" charset="-128"/>
                          <a:ea typeface="ＭＳ ゴシック" panose="020B0609070205080204" pitchFamily="49" charset="-128"/>
                        </a:rPr>
                        <a:t>松浦通運株式会社代表取締役</a:t>
                      </a:r>
                      <a:endParaRPr lang="en-US" altLang="ja-JP" sz="1200" dirty="0" smtClean="0">
                        <a:latin typeface="ＭＳ ゴシック" panose="020B0609070205080204" pitchFamily="49" charset="-128"/>
                        <a:ea typeface="ＭＳ ゴシック" panose="020B0609070205080204" pitchFamily="49" charset="-128"/>
                      </a:endParaRPr>
                    </a:p>
                    <a:p>
                      <a:pPr algn="ctr"/>
                      <a:endParaRPr lang="en-US" altLang="ja-JP" sz="1200" dirty="0" smtClean="0">
                        <a:latin typeface="ＭＳ ゴシック" panose="020B0609070205080204" pitchFamily="49" charset="-128"/>
                        <a:ea typeface="ＭＳ ゴシック" panose="020B0609070205080204" pitchFamily="49"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DFC"/>
                    </a:solidFill>
                  </a:tcPr>
                </a:tc>
                <a:extLst>
                  <a:ext uri="{0D108BD9-81ED-4DB2-BD59-A6C34878D82A}">
                    <a16:rowId xmlns:a16="http://schemas.microsoft.com/office/drawing/2014/main" val="1449905766"/>
                  </a:ext>
                </a:extLst>
              </a:tr>
            </a:tbl>
          </a:graphicData>
        </a:graphic>
      </p:graphicFrame>
      <p:sp>
        <p:nvSpPr>
          <p:cNvPr id="5" name="テキスト ボックス 4"/>
          <p:cNvSpPr txBox="1"/>
          <p:nvPr/>
        </p:nvSpPr>
        <p:spPr>
          <a:xfrm>
            <a:off x="8229600" y="6331923"/>
            <a:ext cx="3505200" cy="236475"/>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9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9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労働条件分科会　委員</a:t>
            </a:r>
          </a:p>
        </p:txBody>
      </p:sp>
      <p:sp>
        <p:nvSpPr>
          <p:cNvPr id="8" name="テキスト ボックス 7"/>
          <p:cNvSpPr txBox="1"/>
          <p:nvPr/>
        </p:nvSpPr>
        <p:spPr>
          <a:xfrm>
            <a:off x="8458200" y="1126593"/>
            <a:ext cx="3505200" cy="236475"/>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9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令和４年１月４日時点</a:t>
            </a:r>
          </a:p>
        </p:txBody>
      </p:sp>
      <p:sp>
        <p:nvSpPr>
          <p:cNvPr id="4" name="スライド番号プレースホルダー 3"/>
          <p:cNvSpPr>
            <a:spLocks noGrp="1"/>
          </p:cNvSpPr>
          <p:nvPr>
            <p:ph type="sldNum" sz="quarter" idx="4"/>
          </p:nvPr>
        </p:nvSpPr>
        <p:spPr/>
        <p:txBody>
          <a:bodyPr/>
          <a:lstStyle/>
          <a:p>
            <a:r>
              <a:rPr lang="en-US" dirty="0" smtClean="0"/>
              <a:t>14</a:t>
            </a:r>
            <a:endParaRPr lang="en-US" dirty="0"/>
          </a:p>
        </p:txBody>
      </p:sp>
    </p:spTree>
    <p:extLst>
      <p:ext uri="{BB962C8B-B14F-4D97-AF65-F5344CB8AC3E}">
        <p14:creationId xmlns:p14="http://schemas.microsoft.com/office/powerpoint/2010/main" val="16549369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1">
            <a:extLst>
              <a:ext uri="{FF2B5EF4-FFF2-40B4-BE49-F238E27FC236}">
                <a16:creationId xmlns:a16="http://schemas.microsoft.com/office/drawing/2014/main" id="{3A686135-B4F9-124E-B35A-74C88AA19B4C}"/>
              </a:ext>
            </a:extLst>
          </p:cNvPr>
          <p:cNvSpPr txBox="1">
            <a:spLocks/>
          </p:cNvSpPr>
          <p:nvPr/>
        </p:nvSpPr>
        <p:spPr>
          <a:xfrm>
            <a:off x="2632855" y="2209800"/>
            <a:ext cx="3972370" cy="2385268"/>
          </a:xfrm>
          <a:prstGeom prst="rect">
            <a:avLst/>
          </a:prstGeom>
        </p:spPr>
        <p:txBody>
          <a:bodyPr vert="horz" wrap="none" lIns="91440" tIns="45720" rIns="91440" bIns="45720" rtlCol="0" anchor="ctr">
            <a:sp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lang="ja-JP" altLang="en-US" sz="2000" b="0" i="0" kern="1200" spc="272" smtClean="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smtClean="0">
                <a:solidFill>
                  <a:schemeClr val="bg1">
                    <a:lumMod val="65000"/>
                  </a:schemeClr>
                </a:solidFill>
              </a:rPr>
              <a:t>１．改善</a:t>
            </a:r>
            <a:r>
              <a:rPr lang="ja-JP" altLang="en-US" dirty="0">
                <a:solidFill>
                  <a:schemeClr val="bg1">
                    <a:lumMod val="65000"/>
                  </a:schemeClr>
                </a:solidFill>
              </a:rPr>
              <a:t>基</a:t>
            </a:r>
            <a:r>
              <a:rPr lang="ja-JP" altLang="en-US" dirty="0" smtClean="0">
                <a:solidFill>
                  <a:schemeClr val="bg1">
                    <a:lumMod val="65000"/>
                  </a:schemeClr>
                </a:solidFill>
              </a:rPr>
              <a:t>準</a:t>
            </a:r>
            <a:r>
              <a:rPr lang="ja-JP" altLang="en-US" dirty="0">
                <a:solidFill>
                  <a:schemeClr val="bg1">
                    <a:lumMod val="65000"/>
                  </a:schemeClr>
                </a:solidFill>
              </a:rPr>
              <a:t>告示</a:t>
            </a:r>
            <a:r>
              <a:rPr lang="ja-JP" altLang="en-US" dirty="0" smtClean="0">
                <a:solidFill>
                  <a:schemeClr val="bg1">
                    <a:lumMod val="65000"/>
                  </a:schemeClr>
                </a:solidFill>
              </a:rPr>
              <a:t>について</a:t>
            </a:r>
          </a:p>
          <a:p>
            <a:pPr marL="0" indent="0">
              <a:buFont typeface="Arial" panose="020B0604020202020204" pitchFamily="34" charset="0"/>
              <a:buNone/>
            </a:pPr>
            <a:r>
              <a:rPr lang="ja-JP" altLang="en-US" dirty="0" smtClean="0">
                <a:solidFill>
                  <a:schemeClr val="bg1">
                    <a:lumMod val="65000"/>
                  </a:schemeClr>
                </a:solidFill>
              </a:rPr>
              <a:t>２．改正の背景について</a:t>
            </a:r>
            <a:endParaRPr lang="ja-JP" altLang="en-US" dirty="0">
              <a:solidFill>
                <a:schemeClr val="bg1">
                  <a:lumMod val="65000"/>
                </a:schemeClr>
              </a:solidFill>
            </a:endParaRPr>
          </a:p>
          <a:p>
            <a:pPr marL="0" indent="0">
              <a:buNone/>
            </a:pPr>
            <a:r>
              <a:rPr lang="ja-JP" altLang="en-US" dirty="0" smtClean="0">
                <a:solidFill>
                  <a:schemeClr val="bg1">
                    <a:lumMod val="65000"/>
                  </a:schemeClr>
                </a:solidFill>
              </a:rPr>
              <a:t>３．改正の検討状況について</a:t>
            </a:r>
            <a:endParaRPr lang="ja-JP" altLang="en-US" dirty="0">
              <a:solidFill>
                <a:schemeClr val="bg1">
                  <a:lumMod val="65000"/>
                </a:schemeClr>
              </a:solidFill>
            </a:endParaRPr>
          </a:p>
          <a:p>
            <a:pPr marL="0" indent="0">
              <a:buFont typeface="Arial" panose="020B0604020202020204" pitchFamily="34" charset="0"/>
              <a:buNone/>
            </a:pPr>
            <a:r>
              <a:rPr lang="ja-JP" altLang="en-US" dirty="0"/>
              <a:t>４</a:t>
            </a:r>
            <a:r>
              <a:rPr lang="ja-JP" altLang="en-US" dirty="0" smtClean="0"/>
              <a:t>．改正の内容について</a:t>
            </a:r>
            <a:endParaRPr lang="ja-JP" altLang="en-US" dirty="0"/>
          </a:p>
        </p:txBody>
      </p:sp>
    </p:spTree>
    <p:extLst>
      <p:ext uri="{BB962C8B-B14F-4D97-AF65-F5344CB8AC3E}">
        <p14:creationId xmlns:p14="http://schemas.microsoft.com/office/powerpoint/2010/main" val="171478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1">
            <a:extLst>
              <a:ext uri="{FF2B5EF4-FFF2-40B4-BE49-F238E27FC236}">
                <a16:creationId xmlns:a16="http://schemas.microsoft.com/office/drawing/2014/main" id="{3A686135-B4F9-124E-B35A-74C88AA19B4C}"/>
              </a:ext>
            </a:extLst>
          </p:cNvPr>
          <p:cNvSpPr txBox="1">
            <a:spLocks/>
          </p:cNvSpPr>
          <p:nvPr/>
        </p:nvSpPr>
        <p:spPr>
          <a:xfrm>
            <a:off x="2632855" y="2209800"/>
            <a:ext cx="3972370" cy="2385268"/>
          </a:xfrm>
          <a:prstGeom prst="rect">
            <a:avLst/>
          </a:prstGeom>
        </p:spPr>
        <p:txBody>
          <a:bodyPr vert="horz" wrap="none" lIns="91440" tIns="45720" rIns="91440" bIns="45720" rtlCol="0" anchor="ctr">
            <a:sp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lang="ja-JP" altLang="en-US" sz="2000" b="0" i="0" kern="1200" spc="272" smtClean="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smtClean="0"/>
              <a:t>１．改善</a:t>
            </a:r>
            <a:r>
              <a:rPr lang="ja-JP" altLang="en-US" dirty="0"/>
              <a:t>基</a:t>
            </a:r>
            <a:r>
              <a:rPr lang="ja-JP" altLang="en-US" dirty="0" smtClean="0"/>
              <a:t>準</a:t>
            </a:r>
            <a:r>
              <a:rPr lang="ja-JP" altLang="en-US" dirty="0"/>
              <a:t>告示</a:t>
            </a:r>
            <a:r>
              <a:rPr lang="ja-JP" altLang="en-US" dirty="0" smtClean="0"/>
              <a:t>について</a:t>
            </a:r>
          </a:p>
          <a:p>
            <a:pPr marL="0" indent="0">
              <a:buFont typeface="Arial" panose="020B0604020202020204" pitchFamily="34" charset="0"/>
              <a:buNone/>
            </a:pPr>
            <a:r>
              <a:rPr lang="ja-JP" altLang="en-US" dirty="0" smtClean="0">
                <a:solidFill>
                  <a:schemeClr val="bg1">
                    <a:lumMod val="65000"/>
                  </a:schemeClr>
                </a:solidFill>
              </a:rPr>
              <a:t>２．改正の背景について</a:t>
            </a:r>
            <a:endParaRPr lang="ja-JP" altLang="en-US" dirty="0">
              <a:solidFill>
                <a:schemeClr val="bg1">
                  <a:lumMod val="65000"/>
                </a:schemeClr>
              </a:solidFill>
            </a:endParaRPr>
          </a:p>
          <a:p>
            <a:pPr marL="0" indent="0">
              <a:buNone/>
            </a:pPr>
            <a:r>
              <a:rPr lang="ja-JP" altLang="en-US" dirty="0" smtClean="0">
                <a:solidFill>
                  <a:schemeClr val="bg1">
                    <a:lumMod val="65000"/>
                  </a:schemeClr>
                </a:solidFill>
              </a:rPr>
              <a:t>３．改正の検討状況について</a:t>
            </a:r>
            <a:endParaRPr lang="ja-JP" altLang="en-US" dirty="0">
              <a:solidFill>
                <a:schemeClr val="bg1">
                  <a:lumMod val="65000"/>
                </a:schemeClr>
              </a:solidFill>
            </a:endParaRPr>
          </a:p>
          <a:p>
            <a:pPr marL="0" indent="0">
              <a:buFont typeface="Arial" panose="020B0604020202020204" pitchFamily="34" charset="0"/>
              <a:buNone/>
            </a:pPr>
            <a:r>
              <a:rPr lang="ja-JP" altLang="en-US" dirty="0">
                <a:solidFill>
                  <a:schemeClr val="bg1">
                    <a:lumMod val="65000"/>
                  </a:schemeClr>
                </a:solidFill>
              </a:rPr>
              <a:t>４</a:t>
            </a:r>
            <a:r>
              <a:rPr lang="ja-JP" altLang="en-US" dirty="0" smtClean="0">
                <a:solidFill>
                  <a:schemeClr val="bg1">
                    <a:lumMod val="65000"/>
                  </a:schemeClr>
                </a:solidFill>
              </a:rPr>
              <a:t>．改正の内容について</a:t>
            </a:r>
            <a:endParaRPr lang="ja-JP" altLang="en-US" dirty="0">
              <a:solidFill>
                <a:schemeClr val="bg1">
                  <a:lumMod val="65000"/>
                </a:schemeClr>
              </a:solidFill>
            </a:endParaRPr>
          </a:p>
        </p:txBody>
      </p:sp>
    </p:spTree>
    <p:extLst>
      <p:ext uri="{BB962C8B-B14F-4D97-AF65-F5344CB8AC3E}">
        <p14:creationId xmlns:p14="http://schemas.microsoft.com/office/powerpoint/2010/main" val="3878916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0" y="160991"/>
            <a:ext cx="9906000" cy="535531"/>
          </a:xfrm>
          <a:prstGeom prst="rect">
            <a:avLst/>
          </a:prstGeom>
          <a:noFill/>
        </p:spPr>
        <p:txBody>
          <a:bodyPr wrap="square" rtlCol="0" anchor="ctr">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2400" b="1" dirty="0">
                <a:solidFill>
                  <a:srgbClr val="FFFFFF"/>
                </a:solidFill>
                <a:latin typeface="ＭＳ ゴシック" panose="020B0609070205080204" pitchFamily="49" charset="-128"/>
                <a:ea typeface="ＭＳ ゴシック" panose="020B0609070205080204" pitchFamily="49" charset="-128"/>
              </a:rPr>
              <a:t>改正</a:t>
            </a:r>
            <a:r>
              <a:rPr kumimoji="1" lang="ja-JP" altLang="en-US" sz="2400" b="1" i="0" u="none" strike="noStrike" kern="1200" cap="none" spc="0" normalizeH="0" baseline="0" noProof="0" dirty="0" smtClean="0">
                <a:ln>
                  <a:noFill/>
                </a:ln>
                <a:solidFill>
                  <a:srgbClr val="FFFFFF"/>
                </a:solidFill>
                <a:effectLst/>
                <a:uLnTx/>
                <a:uFillTx/>
                <a:latin typeface="ＭＳ ゴシック" panose="020B0609070205080204" pitchFamily="49" charset="-128"/>
                <a:ea typeface="ＭＳ ゴシック" panose="020B0609070205080204" pitchFamily="49" charset="-128"/>
                <a:cs typeface="+mn-cs"/>
              </a:rPr>
              <a:t>の内容（</a:t>
            </a:r>
            <a:r>
              <a:rPr kumimoji="1" lang="ja-JP" altLang="en-US" sz="2400" b="1" dirty="0" smtClean="0">
                <a:solidFill>
                  <a:srgbClr val="FFFFFF"/>
                </a:solidFill>
                <a:latin typeface="ＭＳ ゴシック" panose="020B0609070205080204" pitchFamily="49" charset="-128"/>
                <a:ea typeface="ＭＳ ゴシック" panose="020B0609070205080204" pitchFamily="49" charset="-128"/>
              </a:rPr>
              <a:t>１か月、４週平均１週当たりの拘束時間</a:t>
            </a:r>
            <a:r>
              <a:rPr kumimoji="1" lang="ja-JP" altLang="en-US" sz="2400" b="1" i="0" u="none" strike="noStrike" kern="1200" cap="none" spc="0" normalizeH="0" baseline="0" noProof="0" dirty="0" smtClean="0">
                <a:ln>
                  <a:noFill/>
                </a:ln>
                <a:solidFill>
                  <a:srgbClr val="FFFFFF"/>
                </a:solidFill>
                <a:effectLst/>
                <a:uLnTx/>
                <a:uFillTx/>
                <a:latin typeface="ＭＳ ゴシック" panose="020B0609070205080204" pitchFamily="49" charset="-128"/>
                <a:ea typeface="ＭＳ ゴシック" panose="020B0609070205080204" pitchFamily="49" charset="-128"/>
                <a:cs typeface="+mn-cs"/>
              </a:rPr>
              <a:t>）</a:t>
            </a:r>
          </a:p>
        </p:txBody>
      </p:sp>
      <p:graphicFrame>
        <p:nvGraphicFramePr>
          <p:cNvPr id="19" name="表 18"/>
          <p:cNvGraphicFramePr>
            <a:graphicFrameLocks noGrp="1"/>
          </p:cNvGraphicFramePr>
          <p:nvPr>
            <p:extLst>
              <p:ext uri="{D42A27DB-BD31-4B8C-83A1-F6EECF244321}">
                <p14:modId xmlns:p14="http://schemas.microsoft.com/office/powerpoint/2010/main" val="67143000"/>
              </p:ext>
            </p:extLst>
          </p:nvPr>
        </p:nvGraphicFramePr>
        <p:xfrm>
          <a:off x="762000" y="882828"/>
          <a:ext cx="8763000" cy="3887292"/>
        </p:xfrm>
        <a:graphic>
          <a:graphicData uri="http://schemas.openxmlformats.org/drawingml/2006/table">
            <a:tbl>
              <a:tblPr firstRow="1" bandRow="1">
                <a:tableStyleId>{5940675A-B579-460E-94D1-54222C63F5DA}</a:tableStyleId>
              </a:tblPr>
              <a:tblGrid>
                <a:gridCol w="875923">
                  <a:extLst>
                    <a:ext uri="{9D8B030D-6E8A-4147-A177-3AD203B41FA5}">
                      <a16:colId xmlns:a16="http://schemas.microsoft.com/office/drawing/2014/main" val="2761511164"/>
                    </a:ext>
                  </a:extLst>
                </a:gridCol>
                <a:gridCol w="3619877">
                  <a:extLst>
                    <a:ext uri="{9D8B030D-6E8A-4147-A177-3AD203B41FA5}">
                      <a16:colId xmlns:a16="http://schemas.microsoft.com/office/drawing/2014/main" val="2426237697"/>
                    </a:ext>
                  </a:extLst>
                </a:gridCol>
                <a:gridCol w="4267200">
                  <a:extLst>
                    <a:ext uri="{9D8B030D-6E8A-4147-A177-3AD203B41FA5}">
                      <a16:colId xmlns:a16="http://schemas.microsoft.com/office/drawing/2014/main" val="3399830630"/>
                    </a:ext>
                  </a:extLst>
                </a:gridCol>
              </a:tblGrid>
              <a:tr h="275412">
                <a:tc>
                  <a:txBody>
                    <a:bodyPr/>
                    <a:lstStyle/>
                    <a:p>
                      <a:pPr algn="ct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3175" cap="flat" cmpd="sng" algn="ctr">
                      <a:solidFill>
                        <a:schemeClr val="tx1"/>
                      </a:solidFill>
                      <a:prstDash val="solid"/>
                      <a:round/>
                      <a:headEnd type="none" w="med" len="med"/>
                      <a:tailEnd type="none" w="med" len="med"/>
                    </a:lnTlToBr>
                    <a:solidFill>
                      <a:schemeClr val="bg1"/>
                    </a:solidFill>
                  </a:tcPr>
                </a:tc>
                <a:tc>
                  <a:txBody>
                    <a:bodyPr/>
                    <a:lstStyle/>
                    <a:p>
                      <a:pPr algn="ctr"/>
                      <a:r>
                        <a:rPr lang="ja-JP" altLang="en-US" sz="1200" b="1" dirty="0" smtClean="0">
                          <a:solidFill>
                            <a:schemeClr val="bg1"/>
                          </a:solidFill>
                          <a:latin typeface="ＭＳ ゴシック" panose="020B0609070205080204" pitchFamily="49" charset="-128"/>
                          <a:ea typeface="ＭＳ ゴシック" panose="020B0609070205080204" pitchFamily="49" charset="-128"/>
                        </a:rPr>
                        <a:t>現行</a:t>
                      </a:r>
                      <a:endParaRPr lang="ja-JP" altLang="en-US" sz="1200" b="1" dirty="0">
                        <a:solidFill>
                          <a:schemeClr val="bg1"/>
                        </a:solidFill>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5CAF"/>
                    </a:solidFill>
                  </a:tcPr>
                </a:tc>
                <a:tc>
                  <a:txBody>
                    <a:bodyPr/>
                    <a:lstStyle/>
                    <a:p>
                      <a:pPr algn="ctr"/>
                      <a:r>
                        <a:rPr lang="ja-JP" altLang="en-US" sz="1200" b="1" dirty="0" smtClean="0">
                          <a:solidFill>
                            <a:schemeClr val="bg1"/>
                          </a:solidFill>
                          <a:latin typeface="ＭＳ ゴシック" panose="020B0609070205080204" pitchFamily="49" charset="-128"/>
                          <a:ea typeface="ＭＳ ゴシック" panose="020B0609070205080204" pitchFamily="49" charset="-128"/>
                        </a:rPr>
                        <a:t>改正後</a:t>
                      </a:r>
                      <a:endParaRPr lang="ja-JP" altLang="en-US" sz="1200" b="1" dirty="0">
                        <a:solidFill>
                          <a:schemeClr val="bg1"/>
                        </a:solidFill>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4D6D"/>
                    </a:solidFill>
                  </a:tcPr>
                </a:tc>
                <a:extLst>
                  <a:ext uri="{0D108BD9-81ED-4DB2-BD59-A6C34878D82A}">
                    <a16:rowId xmlns:a16="http://schemas.microsoft.com/office/drawing/2014/main" val="3317930935"/>
                  </a:ext>
                </a:extLst>
              </a:tr>
              <a:tr h="1965960">
                <a:tc>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１か月の</a:t>
                      </a:r>
                      <a:endParaRPr kumimoji="1" lang="en-US" altLang="ja-JP" sz="1200" dirty="0" smtClean="0">
                        <a:latin typeface="ＭＳ ゴシック" panose="020B0609070205080204" pitchFamily="49" charset="-128"/>
                        <a:ea typeface="ＭＳ ゴシック" panose="020B0609070205080204" pitchFamily="49" charset="-128"/>
                      </a:endParaRPr>
                    </a:p>
                    <a:p>
                      <a:pPr algn="ctr"/>
                      <a:r>
                        <a:rPr kumimoji="1" lang="ja-JP" altLang="en-US" sz="1200" dirty="0" smtClean="0">
                          <a:latin typeface="ＭＳ ゴシック" panose="020B0609070205080204" pitchFamily="49" charset="-128"/>
                          <a:ea typeface="ＭＳ ゴシック" panose="020B0609070205080204" pitchFamily="49" charset="-128"/>
                        </a:rPr>
                        <a:t>拘束時間</a:t>
                      </a:r>
                      <a:endParaRPr kumimoji="1" lang="ja-JP" altLang="en-US" sz="1200" dirty="0">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lang="en-US" altLang="ja-JP" sz="1200" dirty="0" smtClean="0">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3175" cap="flat" cmpd="sng" algn="ctr">
                      <a:solidFill>
                        <a:schemeClr val="tx1"/>
                      </a:solidFill>
                      <a:prstDash val="solid"/>
                      <a:round/>
                      <a:headEnd type="none" w="med" len="med"/>
                      <a:tailEnd type="none" w="med" len="med"/>
                    </a:lnTlToBr>
                    <a:solidFill>
                      <a:srgbClr val="E7ECF9"/>
                    </a:solidFill>
                  </a:tcPr>
                </a:tc>
                <a:tc>
                  <a:txBody>
                    <a:bodyPr/>
                    <a:lstStyle/>
                    <a:p>
                      <a:pPr algn="l"/>
                      <a:r>
                        <a:rPr lang="ja-JP" altLang="en-US" sz="1200" dirty="0" smtClean="0">
                          <a:latin typeface="ＭＳ ゴシック" panose="020B0609070205080204" pitchFamily="49" charset="-128"/>
                          <a:ea typeface="ＭＳ ゴシック" panose="020B0609070205080204" pitchFamily="49" charset="-128"/>
                        </a:rPr>
                        <a:t>▷　</a:t>
                      </a:r>
                      <a:r>
                        <a:rPr lang="ja-JP" altLang="en-US" sz="1200" u="sng" dirty="0" smtClean="0">
                          <a:latin typeface="ＭＳ ゴシック" panose="020B0609070205080204" pitchFamily="49" charset="-128"/>
                          <a:ea typeface="ＭＳ ゴシック" panose="020B0609070205080204" pitchFamily="49" charset="-128"/>
                        </a:rPr>
                        <a:t>年間３</a:t>
                      </a:r>
                      <a:r>
                        <a:rPr lang="en-US" altLang="ja-JP" sz="1200" u="sng" dirty="0" smtClean="0">
                          <a:latin typeface="ＭＳ ゴシック" panose="020B0609070205080204" pitchFamily="49" charset="-128"/>
                          <a:ea typeface="ＭＳ ゴシック" panose="020B0609070205080204" pitchFamily="49" charset="-128"/>
                        </a:rPr>
                        <a:t>,</a:t>
                      </a:r>
                      <a:r>
                        <a:rPr lang="ja-JP" altLang="en-US" sz="1200" u="sng" dirty="0" smtClean="0">
                          <a:latin typeface="ＭＳ ゴシック" panose="020B0609070205080204" pitchFamily="49" charset="-128"/>
                          <a:ea typeface="ＭＳ ゴシック" panose="020B0609070205080204" pitchFamily="49" charset="-128"/>
                        </a:rPr>
                        <a:t>３００時間かつ１か月２８１時間を超えない</a:t>
                      </a:r>
                      <a:r>
                        <a:rPr lang="ja-JP" altLang="en-US" sz="1200" dirty="0" smtClean="0">
                          <a:latin typeface="ＭＳ ゴシック" panose="020B0609070205080204" pitchFamily="49" charset="-128"/>
                          <a:ea typeface="ＭＳ ゴシック" panose="020B0609070205080204" pitchFamily="49" charset="-128"/>
                        </a:rPr>
                        <a:t>。</a:t>
                      </a:r>
                      <a:endParaRPr lang="en-US" altLang="ja-JP" sz="1200" dirty="0" smtClean="0">
                        <a:latin typeface="ＭＳ ゴシック" panose="020B0609070205080204" pitchFamily="49" charset="-128"/>
                        <a:ea typeface="ＭＳ ゴシック" panose="020B0609070205080204" pitchFamily="49" charset="-128"/>
                      </a:endParaRPr>
                    </a:p>
                    <a:p>
                      <a:pPr algn="l"/>
                      <a:endParaRPr lang="en-US" altLang="ja-JP" sz="900" dirty="0" smtClean="0">
                        <a:latin typeface="ＭＳ ゴシック" panose="020B0609070205080204" pitchFamily="49" charset="-128"/>
                        <a:ea typeface="ＭＳ ゴシック" panose="020B0609070205080204" pitchFamily="49" charset="-128"/>
                      </a:endParaRPr>
                    </a:p>
                    <a:p>
                      <a:pPr algn="l"/>
                      <a:r>
                        <a:rPr lang="ja-JP" altLang="en-US" sz="1200" dirty="0" smtClean="0">
                          <a:latin typeface="ＭＳ ゴシック" panose="020B0609070205080204" pitchFamily="49" charset="-128"/>
                          <a:ea typeface="ＭＳ ゴシック" panose="020B0609070205080204" pitchFamily="49" charset="-128"/>
                        </a:rPr>
                        <a:t>▷　</a:t>
                      </a:r>
                      <a:r>
                        <a:rPr lang="ja-JP" altLang="en-US" sz="1200" u="sng" dirty="0" smtClean="0">
                          <a:latin typeface="ＭＳ ゴシック" panose="020B0609070205080204" pitchFamily="49" charset="-128"/>
                          <a:ea typeface="ＭＳ ゴシック" panose="020B0609070205080204" pitchFamily="49" charset="-128"/>
                        </a:rPr>
                        <a:t>貸切バス等乗務者</a:t>
                      </a:r>
                      <a:r>
                        <a:rPr lang="ja-JP" altLang="en-US" sz="800" u="sng" dirty="0" smtClean="0">
                          <a:latin typeface="ＭＳ ゴシック" panose="020B0609070205080204" pitchFamily="49" charset="-128"/>
                          <a:ea typeface="ＭＳ ゴシック" panose="020B0609070205080204" pitchFamily="49" charset="-128"/>
                        </a:rPr>
                        <a:t>（</a:t>
                      </a:r>
                      <a:r>
                        <a:rPr lang="en-US" altLang="ja-JP" sz="800" u="sng" dirty="0" smtClean="0">
                          <a:latin typeface="ＭＳ ゴシック" panose="020B0609070205080204" pitchFamily="49" charset="-128"/>
                          <a:ea typeface="ＭＳ ゴシック" panose="020B0609070205080204" pitchFamily="49" charset="-128"/>
                        </a:rPr>
                        <a:t>※</a:t>
                      </a:r>
                      <a:r>
                        <a:rPr lang="ja-JP" altLang="en-US" sz="800" u="sng" dirty="0" smtClean="0">
                          <a:latin typeface="ＭＳ ゴシック" panose="020B0609070205080204" pitchFamily="49" charset="-128"/>
                          <a:ea typeface="ＭＳ ゴシック" panose="020B0609070205080204" pitchFamily="49" charset="-128"/>
                        </a:rPr>
                        <a:t>）</a:t>
                      </a:r>
                      <a:r>
                        <a:rPr lang="ja-JP" altLang="en-US" sz="1200" dirty="0" smtClean="0">
                          <a:latin typeface="ＭＳ ゴシック" panose="020B0609070205080204" pitchFamily="49" charset="-128"/>
                          <a:ea typeface="ＭＳ ゴシック" panose="020B0609070205080204" pitchFamily="49" charset="-128"/>
                        </a:rPr>
                        <a:t>については、労使協定により、</a:t>
                      </a:r>
                      <a:r>
                        <a:rPr lang="ja-JP" altLang="en-US" sz="1200" u="sng" dirty="0" smtClean="0">
                          <a:latin typeface="ＭＳ ゴシック" panose="020B0609070205080204" pitchFamily="49" charset="-128"/>
                          <a:ea typeface="ＭＳ ゴシック" panose="020B0609070205080204" pitchFamily="49" charset="-128"/>
                        </a:rPr>
                        <a:t>年</a:t>
                      </a:r>
                      <a:endParaRPr lang="en-US" altLang="ja-JP" sz="1200" u="sng" dirty="0" smtClean="0">
                        <a:latin typeface="ＭＳ ゴシック" panose="020B0609070205080204" pitchFamily="49" charset="-128"/>
                        <a:ea typeface="ＭＳ ゴシック" panose="020B0609070205080204" pitchFamily="49" charset="-128"/>
                      </a:endParaRPr>
                    </a:p>
                    <a:p>
                      <a:pPr algn="l"/>
                      <a:r>
                        <a:rPr lang="en-US" altLang="ja-JP" sz="1200" u="none" dirty="0" smtClean="0">
                          <a:latin typeface="ＭＳ ゴシック" panose="020B0609070205080204" pitchFamily="49" charset="-128"/>
                          <a:ea typeface="ＭＳ ゴシック" panose="020B0609070205080204" pitchFamily="49" charset="-128"/>
                        </a:rPr>
                        <a:t>   </a:t>
                      </a:r>
                      <a:r>
                        <a:rPr lang="ja-JP" altLang="en-US" sz="1200" u="sng" dirty="0" smtClean="0">
                          <a:latin typeface="ＭＳ ゴシック" panose="020B0609070205080204" pitchFamily="49" charset="-128"/>
                          <a:ea typeface="ＭＳ ゴシック" panose="020B0609070205080204" pitchFamily="49" charset="-128"/>
                        </a:rPr>
                        <a:t>間６か月まで、年間３</a:t>
                      </a:r>
                      <a:r>
                        <a:rPr lang="en-US" altLang="ja-JP" sz="1200" u="sng" dirty="0" smtClean="0">
                          <a:latin typeface="ＭＳ ゴシック" panose="020B0609070205080204" pitchFamily="49" charset="-128"/>
                          <a:ea typeface="ＭＳ ゴシック" panose="020B0609070205080204" pitchFamily="49" charset="-128"/>
                        </a:rPr>
                        <a:t>,</a:t>
                      </a:r>
                      <a:r>
                        <a:rPr lang="ja-JP" altLang="en-US" sz="1200" u="sng" dirty="0" smtClean="0">
                          <a:latin typeface="ＭＳ ゴシック" panose="020B0609070205080204" pitchFamily="49" charset="-128"/>
                          <a:ea typeface="ＭＳ ゴシック" panose="020B0609070205080204" pitchFamily="49" charset="-128"/>
                        </a:rPr>
                        <a:t>４００時間を超えない範囲内で、</a:t>
                      </a:r>
                      <a:endParaRPr lang="en-US" altLang="ja-JP" sz="1200" u="sng" dirty="0" smtClean="0">
                        <a:latin typeface="ＭＳ ゴシック" panose="020B0609070205080204" pitchFamily="49" charset="-128"/>
                        <a:ea typeface="ＭＳ ゴシック" panose="020B0609070205080204" pitchFamily="49" charset="-128"/>
                      </a:endParaRPr>
                    </a:p>
                    <a:p>
                      <a:pPr algn="l"/>
                      <a:r>
                        <a:rPr lang="en-US" altLang="ja-JP" sz="1200" u="none" dirty="0" smtClean="0">
                          <a:latin typeface="ＭＳ ゴシック" panose="020B0609070205080204" pitchFamily="49" charset="-128"/>
                          <a:ea typeface="ＭＳ ゴシック" panose="020B0609070205080204" pitchFamily="49" charset="-128"/>
                        </a:rPr>
                        <a:t>   </a:t>
                      </a:r>
                      <a:r>
                        <a:rPr lang="ja-JP" altLang="en-US" sz="1200" u="sng" dirty="0" smtClean="0">
                          <a:latin typeface="ＭＳ ゴシック" panose="020B0609070205080204" pitchFamily="49" charset="-128"/>
                          <a:ea typeface="ＭＳ ゴシック" panose="020B0609070205080204" pitchFamily="49" charset="-128"/>
                        </a:rPr>
                        <a:t>１か月２９４時間まで延長可</a:t>
                      </a:r>
                      <a:r>
                        <a:rPr lang="ja-JP" altLang="en-US" sz="1200" dirty="0" smtClean="0">
                          <a:latin typeface="ＭＳ ゴシック" panose="020B0609070205080204" pitchFamily="49" charset="-128"/>
                          <a:ea typeface="ＭＳ ゴシック" panose="020B0609070205080204" pitchFamily="49" charset="-128"/>
                        </a:rPr>
                        <a:t>。  </a:t>
                      </a:r>
                      <a:endParaRPr lang="en-US" altLang="ja-JP" sz="1200" dirty="0" smtClean="0">
                        <a:latin typeface="ＭＳ ゴシック" panose="020B0609070205080204" pitchFamily="49" charset="-128"/>
                        <a:ea typeface="ＭＳ ゴシック" panose="020B0609070205080204" pitchFamily="49" charset="-128"/>
                      </a:endParaRPr>
                    </a:p>
                    <a:p>
                      <a:pPr algn="l"/>
                      <a:r>
                        <a:rPr lang="en-US" altLang="ja-JP" sz="1200" u="none" baseline="0" dirty="0" smtClean="0">
                          <a:latin typeface="ＭＳ ゴシック" panose="020B0609070205080204" pitchFamily="49" charset="-128"/>
                          <a:ea typeface="ＭＳ ゴシック" panose="020B0609070205080204" pitchFamily="49" charset="-128"/>
                        </a:rPr>
                        <a:t>   </a:t>
                      </a:r>
                      <a:r>
                        <a:rPr lang="ja-JP" altLang="en-US" sz="1200" u="sng" dirty="0" smtClean="0">
                          <a:latin typeface="ＭＳ ゴシック" panose="020B0609070205080204" pitchFamily="49" charset="-128"/>
                          <a:ea typeface="ＭＳ ゴシック" panose="020B0609070205080204" pitchFamily="49" charset="-128"/>
                        </a:rPr>
                        <a:t>この場合、１か月２８１時間を超える月が４か月を超え</a:t>
                      </a:r>
                      <a:endParaRPr lang="en-US" altLang="ja-JP" sz="1200" u="sng" dirty="0" smtClean="0">
                        <a:latin typeface="ＭＳ ゴシック" panose="020B0609070205080204" pitchFamily="49" charset="-128"/>
                        <a:ea typeface="ＭＳ ゴシック" panose="020B0609070205080204" pitchFamily="49" charset="-128"/>
                      </a:endParaRPr>
                    </a:p>
                    <a:p>
                      <a:pPr algn="l"/>
                      <a:r>
                        <a:rPr lang="en-US" altLang="ja-JP" sz="1200" u="none" dirty="0" smtClean="0">
                          <a:latin typeface="ＭＳ ゴシック" panose="020B0609070205080204" pitchFamily="49" charset="-128"/>
                          <a:ea typeface="ＭＳ ゴシック" panose="020B0609070205080204" pitchFamily="49" charset="-128"/>
                        </a:rPr>
                        <a:t>   </a:t>
                      </a:r>
                      <a:r>
                        <a:rPr lang="ja-JP" altLang="en-US" sz="1200" u="sng" dirty="0" smtClean="0">
                          <a:latin typeface="ＭＳ ゴシック" panose="020B0609070205080204" pitchFamily="49" charset="-128"/>
                          <a:ea typeface="ＭＳ ゴシック" panose="020B0609070205080204" pitchFamily="49" charset="-128"/>
                        </a:rPr>
                        <a:t>て連続しない</a:t>
                      </a:r>
                      <a:r>
                        <a:rPr lang="ja-JP" altLang="en-US" sz="1200" dirty="0" smtClean="0">
                          <a:latin typeface="ＭＳ ゴシック" panose="020B0609070205080204" pitchFamily="49" charset="-128"/>
                          <a:ea typeface="ＭＳ ゴシック" panose="020B0609070205080204" pitchFamily="49" charset="-128"/>
                        </a:rPr>
                        <a:t>。</a:t>
                      </a:r>
                      <a:endParaRPr lang="en-US" altLang="ja-JP" sz="1200" dirty="0" smtClean="0">
                        <a:latin typeface="ＭＳ ゴシック" panose="020B0609070205080204" pitchFamily="49" charset="-128"/>
                        <a:ea typeface="ＭＳ ゴシック" panose="020B0609070205080204" pitchFamily="49" charset="-128"/>
                      </a:endParaRPr>
                    </a:p>
                    <a:p>
                      <a:pPr algn="l"/>
                      <a:endParaRPr lang="en-US" altLang="ja-JP" sz="900"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dirty="0" smtClean="0">
                          <a:latin typeface="ＭＳ ゴシック" panose="020B0609070205080204" pitchFamily="49" charset="-128"/>
                          <a:ea typeface="ＭＳ ゴシック" panose="020B0609070205080204" pitchFamily="49" charset="-128"/>
                        </a:rPr>
                        <a:t>   (※)</a:t>
                      </a:r>
                      <a:r>
                        <a:rPr lang="ja-JP" altLang="en-US" sz="900" dirty="0" smtClean="0">
                          <a:latin typeface="ＭＳ ゴシック" panose="020B0609070205080204" pitchFamily="49" charset="-128"/>
                          <a:ea typeface="ＭＳ ゴシック" panose="020B0609070205080204" pitchFamily="49" charset="-128"/>
                        </a:rPr>
                        <a:t>　</a:t>
                      </a:r>
                      <a:r>
                        <a:rPr lang="ja-JP" altLang="en-US" sz="900" u="sng" dirty="0" smtClean="0">
                          <a:latin typeface="ＭＳ ゴシック" panose="020B0609070205080204" pitchFamily="49" charset="-128"/>
                          <a:ea typeface="ＭＳ ゴシック" panose="020B0609070205080204" pitchFamily="49" charset="-128"/>
                        </a:rPr>
                        <a:t>新たに、乗合バスに乗務する者（一時的な需要に応じて追加的に自動</a:t>
                      </a:r>
                      <a:endParaRPr lang="en-US" altLang="ja-JP" sz="900" u="sng"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u="none" dirty="0" smtClean="0">
                          <a:latin typeface="ＭＳ ゴシック" panose="020B0609070205080204" pitchFamily="49" charset="-128"/>
                          <a:ea typeface="ＭＳ ゴシック" panose="020B0609070205080204" pitchFamily="49" charset="-128"/>
                        </a:rPr>
                        <a:t>         </a:t>
                      </a:r>
                      <a:r>
                        <a:rPr lang="ja-JP" altLang="en-US" sz="900" u="sng" dirty="0" smtClean="0">
                          <a:latin typeface="ＭＳ ゴシック" panose="020B0609070205080204" pitchFamily="49" charset="-128"/>
                          <a:ea typeface="ＭＳ ゴシック" panose="020B0609070205080204" pitchFamily="49" charset="-128"/>
                        </a:rPr>
                        <a:t>車の運行を行う営業所において運転の業務に従事する者に限る。）を</a:t>
                      </a:r>
                      <a:endParaRPr lang="en-US" altLang="ja-JP" sz="900" u="sng"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u="none" dirty="0" smtClean="0">
                          <a:latin typeface="ＭＳ ゴシック" panose="020B0609070205080204" pitchFamily="49" charset="-128"/>
                          <a:ea typeface="ＭＳ ゴシック" panose="020B0609070205080204" pitchFamily="49" charset="-128"/>
                        </a:rPr>
                        <a:t>         </a:t>
                      </a:r>
                      <a:r>
                        <a:rPr lang="ja-JP" altLang="en-US" sz="900" u="sng" dirty="0" smtClean="0">
                          <a:latin typeface="ＭＳ ゴシック" panose="020B0609070205080204" pitchFamily="49" charset="-128"/>
                          <a:ea typeface="ＭＳ ゴシック" panose="020B0609070205080204" pitchFamily="49" charset="-128"/>
                        </a:rPr>
                        <a:t>対象に追加</a:t>
                      </a:r>
                      <a:r>
                        <a:rPr lang="ja-JP" altLang="en-US" sz="900" dirty="0" smtClean="0">
                          <a:latin typeface="ＭＳ ゴシック" panose="020B0609070205080204" pitchFamily="49" charset="-128"/>
                          <a:ea typeface="ＭＳ ゴシック" panose="020B0609070205080204" pitchFamily="49" charset="-128"/>
                        </a:rPr>
                        <a:t>。</a:t>
                      </a:r>
                      <a:endParaRPr lang="en-US" altLang="ja-JP" sz="900" dirty="0" smtClean="0">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CE8EB"/>
                    </a:solidFill>
                  </a:tcPr>
                </a:tc>
                <a:extLst>
                  <a:ext uri="{0D108BD9-81ED-4DB2-BD59-A6C34878D82A}">
                    <a16:rowId xmlns:a16="http://schemas.microsoft.com/office/drawing/2014/main" val="2370089882"/>
                  </a:ext>
                </a:extLst>
              </a:tr>
              <a:tr h="1620000">
                <a:tc>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４週平均</a:t>
                      </a:r>
                      <a:endParaRPr kumimoji="1" lang="en-US" altLang="ja-JP" sz="1200" dirty="0" smtClean="0">
                        <a:latin typeface="ＭＳ ゴシック" panose="020B0609070205080204" pitchFamily="49" charset="-128"/>
                        <a:ea typeface="ＭＳ ゴシック" panose="020B0609070205080204" pitchFamily="49" charset="-128"/>
                      </a:endParaRPr>
                    </a:p>
                    <a:p>
                      <a:pPr algn="ctr"/>
                      <a:r>
                        <a:rPr kumimoji="1" lang="ja-JP" altLang="en-US" sz="1200" dirty="0" smtClean="0">
                          <a:latin typeface="ＭＳ ゴシック" panose="020B0609070205080204" pitchFamily="49" charset="-128"/>
                          <a:ea typeface="ＭＳ ゴシック" panose="020B0609070205080204" pitchFamily="49" charset="-128"/>
                        </a:rPr>
                        <a:t>１週の</a:t>
                      </a:r>
                      <a:endParaRPr kumimoji="1" lang="en-US" altLang="ja-JP" sz="1200" dirty="0" smtClean="0">
                        <a:latin typeface="ＭＳ ゴシック" panose="020B0609070205080204" pitchFamily="49" charset="-128"/>
                        <a:ea typeface="ＭＳ ゴシック" panose="020B0609070205080204" pitchFamily="49" charset="-128"/>
                      </a:endParaRPr>
                    </a:p>
                    <a:p>
                      <a:pPr algn="ctr"/>
                      <a:r>
                        <a:rPr kumimoji="1" lang="ja-JP" altLang="en-US" sz="1200" dirty="0" smtClean="0">
                          <a:latin typeface="ＭＳ ゴシック" panose="020B0609070205080204" pitchFamily="49" charset="-128"/>
                          <a:ea typeface="ＭＳ ゴシック" panose="020B0609070205080204" pitchFamily="49" charset="-128"/>
                        </a:rPr>
                        <a:t>拘束時間</a:t>
                      </a:r>
                      <a:endParaRPr kumimoji="1" lang="ja-JP" altLang="en-US" sz="1200" dirty="0">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lang="ja-JP" altLang="en-US" sz="1200" dirty="0" smtClean="0">
                          <a:latin typeface="ＭＳ ゴシック" panose="020B0609070205080204" pitchFamily="49" charset="-128"/>
                          <a:ea typeface="ＭＳ ゴシック" panose="020B0609070205080204" pitchFamily="49" charset="-128"/>
                        </a:rPr>
                        <a:t>▷　</a:t>
                      </a:r>
                      <a:r>
                        <a:rPr lang="ja-JP" altLang="en-US" sz="1200" u="sng" dirty="0" smtClean="0">
                          <a:latin typeface="ＭＳ ゴシック" panose="020B0609070205080204" pitchFamily="49" charset="-128"/>
                          <a:ea typeface="ＭＳ ゴシック" panose="020B0609070205080204" pitchFamily="49" charset="-128"/>
                        </a:rPr>
                        <a:t>６５時間を超えない</a:t>
                      </a:r>
                      <a:r>
                        <a:rPr lang="ja-JP" altLang="en-US" sz="1200" dirty="0" smtClean="0">
                          <a:latin typeface="ＭＳ ゴシック" panose="020B0609070205080204" pitchFamily="49" charset="-128"/>
                          <a:ea typeface="ＭＳ ゴシック" panose="020B0609070205080204" pitchFamily="49" charset="-128"/>
                        </a:rPr>
                        <a:t>。</a:t>
                      </a:r>
                      <a:endParaRPr lang="en-US" altLang="ja-JP" sz="1200" dirty="0" smtClean="0">
                        <a:latin typeface="ＭＳ ゴシック" panose="020B0609070205080204" pitchFamily="49" charset="-128"/>
                        <a:ea typeface="ＭＳ ゴシック" panose="020B0609070205080204" pitchFamily="49" charset="-128"/>
                      </a:endParaRPr>
                    </a:p>
                    <a:p>
                      <a:endParaRPr lang="en-US" altLang="ja-JP" sz="1200" dirty="0" smtClean="0">
                        <a:latin typeface="ＭＳ ゴシック" panose="020B0609070205080204" pitchFamily="49" charset="-128"/>
                        <a:ea typeface="ＭＳ ゴシック" panose="020B0609070205080204" pitchFamily="49" charset="-128"/>
                      </a:endParaRPr>
                    </a:p>
                    <a:p>
                      <a:endParaRPr lang="en-US" altLang="ja-JP" sz="900" dirty="0" smtClean="0">
                        <a:latin typeface="ＭＳ ゴシック" panose="020B0609070205080204" pitchFamily="49" charset="-128"/>
                        <a:ea typeface="ＭＳ ゴシック" panose="020B0609070205080204" pitchFamily="49" charset="-128"/>
                      </a:endParaRPr>
                    </a:p>
                    <a:p>
                      <a:r>
                        <a:rPr lang="ja-JP" altLang="en-US" sz="1200" dirty="0" smtClean="0">
                          <a:latin typeface="ＭＳ ゴシック" panose="020B0609070205080204" pitchFamily="49" charset="-128"/>
                          <a:ea typeface="ＭＳ ゴシック" panose="020B0609070205080204" pitchFamily="49" charset="-128"/>
                        </a:rPr>
                        <a:t>▷　</a:t>
                      </a:r>
                      <a:r>
                        <a:rPr lang="ja-JP" altLang="en-US" sz="1200" u="none" dirty="0" smtClean="0">
                          <a:latin typeface="ＭＳ ゴシック" panose="020B0609070205080204" pitchFamily="49" charset="-128"/>
                          <a:ea typeface="ＭＳ ゴシック" panose="020B0609070205080204" pitchFamily="49" charset="-128"/>
                        </a:rPr>
                        <a:t>貸切バスを運行する営業所において運転の業務</a:t>
                      </a:r>
                      <a:endParaRPr lang="en-US" altLang="ja-JP" sz="1200" u="none" dirty="0" smtClean="0">
                        <a:latin typeface="ＭＳ ゴシック" panose="020B0609070205080204" pitchFamily="49" charset="-128"/>
                        <a:ea typeface="ＭＳ ゴシック" panose="020B0609070205080204" pitchFamily="49" charset="-128"/>
                      </a:endParaRPr>
                    </a:p>
                    <a:p>
                      <a:r>
                        <a:rPr lang="en-US" altLang="ja-JP" sz="1200" u="none" dirty="0" smtClean="0">
                          <a:latin typeface="ＭＳ ゴシック" panose="020B0609070205080204" pitchFamily="49" charset="-128"/>
                          <a:ea typeface="ＭＳ ゴシック" panose="020B0609070205080204" pitchFamily="49" charset="-128"/>
                        </a:rPr>
                        <a:t>   </a:t>
                      </a:r>
                      <a:r>
                        <a:rPr lang="ja-JP" altLang="en-US" sz="1200" u="none" dirty="0" smtClean="0">
                          <a:latin typeface="ＭＳ ゴシック" panose="020B0609070205080204" pitchFamily="49" charset="-128"/>
                          <a:ea typeface="ＭＳ ゴシック" panose="020B0609070205080204" pitchFamily="49" charset="-128"/>
                        </a:rPr>
                        <a:t>に従事する者、貸切バスに乗務する者及び高速</a:t>
                      </a:r>
                      <a:endParaRPr lang="en-US" altLang="ja-JP" sz="1200" u="none" dirty="0" smtClean="0">
                        <a:latin typeface="ＭＳ ゴシック" panose="020B0609070205080204" pitchFamily="49" charset="-128"/>
                        <a:ea typeface="ＭＳ ゴシック" panose="020B0609070205080204" pitchFamily="49" charset="-128"/>
                      </a:endParaRPr>
                    </a:p>
                    <a:p>
                      <a:r>
                        <a:rPr lang="en-US" altLang="ja-JP" sz="1200" u="none" dirty="0" smtClean="0">
                          <a:latin typeface="ＭＳ ゴシック" panose="020B0609070205080204" pitchFamily="49" charset="-128"/>
                          <a:ea typeface="ＭＳ ゴシック" panose="020B0609070205080204" pitchFamily="49" charset="-128"/>
                        </a:rPr>
                        <a:t>   </a:t>
                      </a:r>
                      <a:r>
                        <a:rPr lang="ja-JP" altLang="en-US" sz="1200" u="none" dirty="0" smtClean="0">
                          <a:latin typeface="ＭＳ ゴシック" panose="020B0609070205080204" pitchFamily="49" charset="-128"/>
                          <a:ea typeface="ＭＳ ゴシック" panose="020B0609070205080204" pitchFamily="49" charset="-128"/>
                        </a:rPr>
                        <a:t>バスに乗務する者については、労使協定により、</a:t>
                      </a:r>
                      <a:endParaRPr lang="en-US" altLang="ja-JP" sz="1200" u="none" dirty="0" smtClean="0">
                        <a:latin typeface="ＭＳ ゴシック" panose="020B0609070205080204" pitchFamily="49" charset="-128"/>
                        <a:ea typeface="ＭＳ ゴシック" panose="020B0609070205080204" pitchFamily="49" charset="-128"/>
                      </a:endParaRPr>
                    </a:p>
                    <a:p>
                      <a:r>
                        <a:rPr lang="en-US" altLang="ja-JP" sz="1200" u="none" dirty="0" smtClean="0">
                          <a:latin typeface="ＭＳ ゴシック" panose="020B0609070205080204" pitchFamily="49" charset="-128"/>
                          <a:ea typeface="ＭＳ ゴシック" panose="020B0609070205080204" pitchFamily="49" charset="-128"/>
                        </a:rPr>
                        <a:t>   </a:t>
                      </a:r>
                      <a:r>
                        <a:rPr lang="ja-JP" altLang="en-US" sz="1200" u="none" dirty="0" smtClean="0">
                          <a:latin typeface="ＭＳ ゴシック" panose="020B0609070205080204" pitchFamily="49" charset="-128"/>
                          <a:ea typeface="ＭＳ ゴシック" panose="020B0609070205080204" pitchFamily="49" charset="-128"/>
                        </a:rPr>
                        <a:t>５２週間のうち</a:t>
                      </a:r>
                      <a:r>
                        <a:rPr lang="ja-JP" altLang="en-US" sz="1200" u="sng" dirty="0" smtClean="0">
                          <a:latin typeface="ＭＳ ゴシック" panose="020B0609070205080204" pitchFamily="49" charset="-128"/>
                          <a:ea typeface="ＭＳ ゴシック" panose="020B0609070205080204" pitchFamily="49" charset="-128"/>
                        </a:rPr>
                        <a:t>１６週間まで７１．５時間まで</a:t>
                      </a:r>
                      <a:endParaRPr lang="en-US" altLang="ja-JP" sz="1200" u="sng" dirty="0" smtClean="0">
                        <a:latin typeface="ＭＳ ゴシック" panose="020B0609070205080204" pitchFamily="49" charset="-128"/>
                        <a:ea typeface="ＭＳ ゴシック" panose="020B0609070205080204" pitchFamily="49" charset="-128"/>
                      </a:endParaRPr>
                    </a:p>
                    <a:p>
                      <a:r>
                        <a:rPr lang="en-US" altLang="ja-JP" sz="1200" u="none" dirty="0" smtClean="0">
                          <a:latin typeface="ＭＳ ゴシック" panose="020B0609070205080204" pitchFamily="49" charset="-128"/>
                          <a:ea typeface="ＭＳ ゴシック" panose="020B0609070205080204" pitchFamily="49" charset="-128"/>
                        </a:rPr>
                        <a:t>   </a:t>
                      </a:r>
                      <a:r>
                        <a:rPr lang="ja-JP" altLang="en-US" sz="1200" u="none" dirty="0" smtClean="0">
                          <a:latin typeface="ＭＳ ゴシック" panose="020B0609070205080204" pitchFamily="49" charset="-128"/>
                          <a:ea typeface="ＭＳ ゴシック" panose="020B0609070205080204" pitchFamily="49" charset="-128"/>
                        </a:rPr>
                        <a:t>延長可。</a:t>
                      </a:r>
                      <a:endParaRPr lang="en-US" altLang="ja-JP" sz="1200" u="none" dirty="0" smtClean="0">
                        <a:latin typeface="ＭＳ ゴシック" panose="020B0609070205080204" pitchFamily="49" charset="-128"/>
                        <a:ea typeface="ＭＳ ゴシック" panose="020B0609070205080204" pitchFamily="49"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7ECF9"/>
                    </a:solidFill>
                  </a:tcPr>
                </a:tc>
                <a:tc>
                  <a:txBody>
                    <a:bodyPr/>
                    <a:lstStyle/>
                    <a:p>
                      <a:r>
                        <a:rPr lang="ja-JP" altLang="en-US" sz="1200" dirty="0" smtClean="0">
                          <a:latin typeface="ＭＳ ゴシック" panose="020B0609070205080204" pitchFamily="49" charset="-128"/>
                          <a:ea typeface="ＭＳ ゴシック" panose="020B0609070205080204" pitchFamily="49" charset="-128"/>
                        </a:rPr>
                        <a:t>▷　</a:t>
                      </a:r>
                      <a:r>
                        <a:rPr lang="ja-JP" altLang="en-US" sz="1200" u="sng" dirty="0" smtClean="0">
                          <a:latin typeface="ＭＳ ゴシック" panose="020B0609070205080204" pitchFamily="49" charset="-128"/>
                          <a:ea typeface="ＭＳ ゴシック" panose="020B0609070205080204" pitchFamily="49" charset="-128"/>
                        </a:rPr>
                        <a:t>５２週間３</a:t>
                      </a:r>
                      <a:r>
                        <a:rPr lang="en-US" altLang="ja-JP" sz="1200" u="sng" dirty="0" smtClean="0">
                          <a:latin typeface="ＭＳ ゴシック" panose="020B0609070205080204" pitchFamily="49" charset="-128"/>
                          <a:ea typeface="ＭＳ ゴシック" panose="020B0609070205080204" pitchFamily="49" charset="-128"/>
                        </a:rPr>
                        <a:t>,</a:t>
                      </a:r>
                      <a:r>
                        <a:rPr lang="ja-JP" altLang="en-US" sz="1200" u="sng" dirty="0" smtClean="0">
                          <a:latin typeface="ＭＳ ゴシック" panose="020B0609070205080204" pitchFamily="49" charset="-128"/>
                          <a:ea typeface="ＭＳ ゴシック" panose="020B0609070205080204" pitchFamily="49" charset="-128"/>
                        </a:rPr>
                        <a:t>３００時間</a:t>
                      </a:r>
                      <a:r>
                        <a:rPr lang="ja-JP" altLang="en-US" sz="1200" u="none" dirty="0" smtClean="0">
                          <a:latin typeface="ＭＳ ゴシック" panose="020B0609070205080204" pitchFamily="49" charset="-128"/>
                          <a:ea typeface="ＭＳ ゴシック" panose="020B0609070205080204" pitchFamily="49" charset="-128"/>
                        </a:rPr>
                        <a:t>かつ４週平均１週６５時間を</a:t>
                      </a:r>
                      <a:endParaRPr lang="en-US" altLang="ja-JP" sz="1200" u="none" dirty="0" smtClean="0">
                        <a:latin typeface="ＭＳ ゴシック" panose="020B0609070205080204" pitchFamily="49" charset="-128"/>
                        <a:ea typeface="ＭＳ ゴシック" panose="020B0609070205080204" pitchFamily="49" charset="-128"/>
                      </a:endParaRPr>
                    </a:p>
                    <a:p>
                      <a:r>
                        <a:rPr lang="en-US" altLang="ja-JP" sz="1200" u="none" dirty="0" smtClean="0">
                          <a:latin typeface="ＭＳ ゴシック" panose="020B0609070205080204" pitchFamily="49" charset="-128"/>
                          <a:ea typeface="ＭＳ ゴシック" panose="020B0609070205080204" pitchFamily="49" charset="-128"/>
                        </a:rPr>
                        <a:t>   </a:t>
                      </a:r>
                      <a:r>
                        <a:rPr lang="ja-JP" altLang="en-US" sz="1200" u="none" dirty="0" smtClean="0">
                          <a:latin typeface="ＭＳ ゴシック" panose="020B0609070205080204" pitchFamily="49" charset="-128"/>
                          <a:ea typeface="ＭＳ ゴシック" panose="020B0609070205080204" pitchFamily="49" charset="-128"/>
                        </a:rPr>
                        <a:t>超えない。</a:t>
                      </a:r>
                      <a:endParaRPr lang="en-US" altLang="ja-JP" sz="1200" u="none" dirty="0" smtClean="0">
                        <a:latin typeface="ＭＳ ゴシック" panose="020B0609070205080204" pitchFamily="49" charset="-128"/>
                        <a:ea typeface="ＭＳ ゴシック" panose="020B0609070205080204" pitchFamily="49" charset="-128"/>
                      </a:endParaRPr>
                    </a:p>
                    <a:p>
                      <a:pPr algn="l"/>
                      <a:endParaRPr lang="en-US" altLang="ja-JP" sz="900" dirty="0" smtClean="0">
                        <a:latin typeface="ＭＳ ゴシック" panose="020B0609070205080204" pitchFamily="49" charset="-128"/>
                        <a:ea typeface="ＭＳ ゴシック" panose="020B0609070205080204" pitchFamily="49" charset="-128"/>
                      </a:endParaRPr>
                    </a:p>
                    <a:p>
                      <a:pPr algn="l"/>
                      <a:r>
                        <a:rPr lang="ja-JP" altLang="en-US" sz="1200" dirty="0" smtClean="0">
                          <a:latin typeface="ＭＳ ゴシック" panose="020B0609070205080204" pitchFamily="49" charset="-128"/>
                          <a:ea typeface="ＭＳ ゴシック" panose="020B0609070205080204" pitchFamily="49" charset="-128"/>
                        </a:rPr>
                        <a:t>▷　</a:t>
                      </a:r>
                      <a:r>
                        <a:rPr lang="ja-JP" altLang="en-US" sz="1200" u="sng" dirty="0" smtClean="0">
                          <a:latin typeface="ＭＳ ゴシック" panose="020B0609070205080204" pitchFamily="49" charset="-128"/>
                          <a:ea typeface="ＭＳ ゴシック" panose="020B0609070205080204" pitchFamily="49" charset="-128"/>
                        </a:rPr>
                        <a:t>貸切バス等乗務者</a:t>
                      </a:r>
                      <a:r>
                        <a:rPr lang="ja-JP" altLang="en-US" sz="1200" u="none" dirty="0" smtClean="0">
                          <a:latin typeface="ＭＳ ゴシック" panose="020B0609070205080204" pitchFamily="49" charset="-128"/>
                          <a:ea typeface="ＭＳ ゴシック" panose="020B0609070205080204" pitchFamily="49" charset="-128"/>
                        </a:rPr>
                        <a:t>に</a:t>
                      </a:r>
                      <a:r>
                        <a:rPr lang="ja-JP" altLang="en-US" sz="1200" dirty="0" smtClean="0">
                          <a:latin typeface="ＭＳ ゴシック" panose="020B0609070205080204" pitchFamily="49" charset="-128"/>
                          <a:ea typeface="ＭＳ ゴシック" panose="020B0609070205080204" pitchFamily="49" charset="-128"/>
                        </a:rPr>
                        <a:t>ついては、労使協定により、</a:t>
                      </a:r>
                      <a:r>
                        <a:rPr lang="ja-JP" altLang="en-US" sz="1200" u="sng" dirty="0" smtClean="0">
                          <a:latin typeface="ＭＳ ゴシック" panose="020B0609070205080204" pitchFamily="49" charset="-128"/>
                          <a:ea typeface="ＭＳ ゴシック" panose="020B0609070205080204" pitchFamily="49" charset="-128"/>
                        </a:rPr>
                        <a:t>５２週</a:t>
                      </a:r>
                      <a:endParaRPr lang="en-US" altLang="ja-JP" sz="1200" u="sng" dirty="0" smtClean="0">
                        <a:latin typeface="ＭＳ ゴシック" panose="020B0609070205080204" pitchFamily="49" charset="-128"/>
                        <a:ea typeface="ＭＳ ゴシック" panose="020B0609070205080204" pitchFamily="49" charset="-128"/>
                      </a:endParaRPr>
                    </a:p>
                    <a:p>
                      <a:pPr algn="l"/>
                      <a:r>
                        <a:rPr lang="ja-JP" altLang="en-US" sz="1200" u="none" dirty="0" smtClean="0">
                          <a:latin typeface="ＭＳ ゴシック" panose="020B0609070205080204" pitchFamily="49" charset="-128"/>
                          <a:ea typeface="ＭＳ ゴシック" panose="020B0609070205080204" pitchFamily="49" charset="-128"/>
                        </a:rPr>
                        <a:t>　 </a:t>
                      </a:r>
                      <a:r>
                        <a:rPr lang="ja-JP" altLang="en-US" sz="1200" u="sng" dirty="0" smtClean="0">
                          <a:latin typeface="ＭＳ ゴシック" panose="020B0609070205080204" pitchFamily="49" charset="-128"/>
                          <a:ea typeface="ＭＳ ゴシック" panose="020B0609070205080204" pitchFamily="49" charset="-128"/>
                        </a:rPr>
                        <a:t>間のうち２４週間まで、５２週間３</a:t>
                      </a:r>
                      <a:r>
                        <a:rPr lang="en-US" altLang="ja-JP" sz="1200" u="sng" dirty="0" smtClean="0">
                          <a:latin typeface="ＭＳ ゴシック" panose="020B0609070205080204" pitchFamily="49" charset="-128"/>
                          <a:ea typeface="ＭＳ ゴシック" panose="020B0609070205080204" pitchFamily="49" charset="-128"/>
                        </a:rPr>
                        <a:t>,</a:t>
                      </a:r>
                      <a:r>
                        <a:rPr lang="ja-JP" altLang="en-US" sz="1200" u="sng" dirty="0" smtClean="0">
                          <a:latin typeface="ＭＳ ゴシック" panose="020B0609070205080204" pitchFamily="49" charset="-128"/>
                          <a:ea typeface="ＭＳ ゴシック" panose="020B0609070205080204" pitchFamily="49" charset="-128"/>
                        </a:rPr>
                        <a:t>４００時間を超え</a:t>
                      </a:r>
                      <a:endParaRPr lang="en-US" altLang="ja-JP" sz="1200" u="sng" dirty="0" smtClean="0">
                        <a:latin typeface="ＭＳ ゴシック" panose="020B0609070205080204" pitchFamily="49" charset="-128"/>
                        <a:ea typeface="ＭＳ ゴシック" panose="020B0609070205080204" pitchFamily="49" charset="-128"/>
                      </a:endParaRPr>
                    </a:p>
                    <a:p>
                      <a:pPr algn="l"/>
                      <a:r>
                        <a:rPr lang="en-US" altLang="ja-JP" sz="1200" u="none" dirty="0" smtClean="0">
                          <a:latin typeface="ＭＳ ゴシック" panose="020B0609070205080204" pitchFamily="49" charset="-128"/>
                          <a:ea typeface="ＭＳ ゴシック" panose="020B0609070205080204" pitchFamily="49" charset="-128"/>
                        </a:rPr>
                        <a:t>   </a:t>
                      </a:r>
                      <a:r>
                        <a:rPr lang="ja-JP" altLang="en-US" sz="1200" u="sng" dirty="0" smtClean="0">
                          <a:latin typeface="ＭＳ ゴシック" panose="020B0609070205080204" pitchFamily="49" charset="-128"/>
                          <a:ea typeface="ＭＳ ゴシック" panose="020B0609070205080204" pitchFamily="49" charset="-128"/>
                        </a:rPr>
                        <a:t>ない範囲内で、４週平均１週６８時間まで延長可。</a:t>
                      </a:r>
                      <a:endParaRPr lang="en-US" altLang="ja-JP" sz="1200" u="sng" dirty="0" smtClean="0">
                        <a:latin typeface="ＭＳ ゴシック" panose="020B0609070205080204" pitchFamily="49" charset="-128"/>
                        <a:ea typeface="ＭＳ ゴシック" panose="020B0609070205080204" pitchFamily="49" charset="-128"/>
                      </a:endParaRPr>
                    </a:p>
                    <a:p>
                      <a:pPr algn="l"/>
                      <a:r>
                        <a:rPr lang="ja-JP" altLang="en-US" sz="1200" u="none" baseline="0" dirty="0" smtClean="0">
                          <a:latin typeface="ＭＳ ゴシック" panose="020B0609070205080204" pitchFamily="49" charset="-128"/>
                          <a:ea typeface="ＭＳ ゴシック" panose="020B0609070205080204" pitchFamily="49" charset="-128"/>
                        </a:rPr>
                        <a:t>   </a:t>
                      </a:r>
                      <a:r>
                        <a:rPr lang="ja-JP" altLang="en-US" sz="1200" u="sng" dirty="0" smtClean="0">
                          <a:latin typeface="ＭＳ ゴシック" panose="020B0609070205080204" pitchFamily="49" charset="-128"/>
                          <a:ea typeface="ＭＳ ゴシック" panose="020B0609070205080204" pitchFamily="49" charset="-128"/>
                        </a:rPr>
                        <a:t>この場合、４週平均１週６５時間を超える週が１６週間</a:t>
                      </a:r>
                      <a:endParaRPr lang="en-US" altLang="ja-JP" sz="1200" u="sng" dirty="0" smtClean="0">
                        <a:latin typeface="ＭＳ ゴシック" panose="020B0609070205080204" pitchFamily="49" charset="-128"/>
                        <a:ea typeface="ＭＳ ゴシック" panose="020B0609070205080204" pitchFamily="49" charset="-128"/>
                      </a:endParaRPr>
                    </a:p>
                    <a:p>
                      <a:pPr algn="l"/>
                      <a:r>
                        <a:rPr lang="en-US" altLang="ja-JP" sz="1200" u="none" dirty="0" smtClean="0">
                          <a:latin typeface="ＭＳ ゴシック" panose="020B0609070205080204" pitchFamily="49" charset="-128"/>
                          <a:ea typeface="ＭＳ ゴシック" panose="020B0609070205080204" pitchFamily="49" charset="-128"/>
                        </a:rPr>
                        <a:t>   </a:t>
                      </a:r>
                      <a:r>
                        <a:rPr lang="ja-JP" altLang="en-US" sz="1200" u="sng" dirty="0" smtClean="0">
                          <a:latin typeface="ＭＳ ゴシック" panose="020B0609070205080204" pitchFamily="49" charset="-128"/>
                          <a:ea typeface="ＭＳ ゴシック" panose="020B0609070205080204" pitchFamily="49" charset="-128"/>
                        </a:rPr>
                        <a:t>を超えて連続しない</a:t>
                      </a:r>
                      <a:r>
                        <a:rPr lang="ja-JP" altLang="en-US" sz="1200" dirty="0" smtClean="0">
                          <a:latin typeface="ＭＳ ゴシック" panose="020B0609070205080204" pitchFamily="49" charset="-128"/>
                          <a:ea typeface="ＭＳ ゴシック" panose="020B0609070205080204" pitchFamily="49" charset="-128"/>
                        </a:rPr>
                        <a:t>。</a:t>
                      </a:r>
                      <a:endParaRPr lang="en-US" altLang="ja-JP" sz="1200" dirty="0" smtClean="0">
                        <a:latin typeface="ＭＳ ゴシック" panose="020B0609070205080204" pitchFamily="49" charset="-128"/>
                        <a:ea typeface="ＭＳ ゴシック" panose="020B0609070205080204" pitchFamily="49" charset="-128"/>
                      </a:endParaRPr>
                    </a:p>
                    <a:p>
                      <a:pPr algn="l"/>
                      <a:endParaRPr lang="en-US" altLang="ja-JP" sz="900" dirty="0" smtClean="0">
                        <a:latin typeface="ＭＳ ゴシック" panose="020B0609070205080204" pitchFamily="49" charset="-128"/>
                        <a:ea typeface="ＭＳ ゴシック" panose="020B0609070205080204" pitchFamily="49"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CE8EB"/>
                    </a:solidFill>
                  </a:tcPr>
                </a:tc>
                <a:extLst>
                  <a:ext uri="{0D108BD9-81ED-4DB2-BD59-A6C34878D82A}">
                    <a16:rowId xmlns:a16="http://schemas.microsoft.com/office/drawing/2014/main" val="1512923597"/>
                  </a:ext>
                </a:extLst>
              </a:tr>
            </a:tbl>
          </a:graphicData>
        </a:graphic>
      </p:graphicFrame>
      <p:sp>
        <p:nvSpPr>
          <p:cNvPr id="3" name="テキスト ボックス 2"/>
          <p:cNvSpPr txBox="1"/>
          <p:nvPr/>
        </p:nvSpPr>
        <p:spPr>
          <a:xfrm>
            <a:off x="838200" y="3219120"/>
            <a:ext cx="723727" cy="338554"/>
          </a:xfrm>
          <a:prstGeom prst="rect">
            <a:avLst/>
          </a:prstGeom>
          <a:solidFill>
            <a:schemeClr val="bg1"/>
          </a:solidFill>
          <a:ln w="3175">
            <a:solidFill>
              <a:schemeClr val="tx1"/>
            </a:solidFill>
          </a:ln>
        </p:spPr>
        <p:txBody>
          <a:bodyPr wrap="square" rtlCol="0" anchor="ctr">
            <a:spAutoFit/>
          </a:bodyPr>
          <a:lstStyle/>
          <a:p>
            <a:pPr algn="ctr">
              <a:buClr>
                <a:schemeClr val="tx2"/>
              </a:buClr>
            </a:pPr>
            <a:r>
              <a:rPr kumimoji="1" lang="ja-JP" altLang="en-US" sz="800" dirty="0" smtClean="0">
                <a:latin typeface="ＭＳ Ｐゴシック" panose="020B0600070205080204" pitchFamily="50" charset="-128"/>
                <a:ea typeface="ＭＳ Ｐゴシック" panose="020B0600070205080204" pitchFamily="50" charset="-128"/>
              </a:rPr>
              <a:t>いずれかを選択</a:t>
            </a:r>
          </a:p>
        </p:txBody>
      </p:sp>
      <p:cxnSp>
        <p:nvCxnSpPr>
          <p:cNvPr id="5" name="直線矢印コネクタ 4"/>
          <p:cNvCxnSpPr/>
          <p:nvPr/>
        </p:nvCxnSpPr>
        <p:spPr>
          <a:xfrm>
            <a:off x="838200" y="3048000"/>
            <a:ext cx="0" cy="662074"/>
          </a:xfrm>
          <a:prstGeom prst="straightConnector1">
            <a:avLst/>
          </a:prstGeom>
          <a:ln w="31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4"/>
          </p:nvPr>
        </p:nvSpPr>
        <p:spPr/>
        <p:txBody>
          <a:bodyPr/>
          <a:lstStyle/>
          <a:p>
            <a:r>
              <a:rPr lang="en-US" dirty="0" smtClean="0"/>
              <a:t>15</a:t>
            </a:r>
            <a:endParaRPr lang="en-US" dirty="0"/>
          </a:p>
        </p:txBody>
      </p:sp>
      <p:sp>
        <p:nvSpPr>
          <p:cNvPr id="7" name="テキスト ボックス 6"/>
          <p:cNvSpPr txBox="1"/>
          <p:nvPr/>
        </p:nvSpPr>
        <p:spPr>
          <a:xfrm>
            <a:off x="4648200" y="4884261"/>
            <a:ext cx="4876800" cy="1913344"/>
          </a:xfrm>
          <a:prstGeom prst="rect">
            <a:avLst/>
          </a:prstGeom>
          <a:solidFill>
            <a:srgbClr val="E7FFE7"/>
          </a:solidFill>
          <a:ln>
            <a:noFill/>
            <a:prstDash val="sysDot"/>
          </a:ln>
        </p:spPr>
        <p:txBody>
          <a:bodyPr wrap="square" rtlCol="0">
            <a:spAutoFit/>
          </a:bodyPr>
          <a:lstStyle/>
          <a:p>
            <a:pPr defTabSz="957816">
              <a:lnSpc>
                <a:spcPts val="1300"/>
              </a:lnSpc>
              <a:defRPr/>
            </a:pPr>
            <a:r>
              <a:rPr kumimoji="1" lang="en-US" altLang="ja-JP" sz="1100" kern="0" dirty="0" smtClean="0">
                <a:solidFill>
                  <a:prstClr val="black"/>
                </a:solidFill>
                <a:latin typeface="メイリオ" panose="020B0604030504040204" pitchFamily="50" charset="-128"/>
              </a:rPr>
              <a:t>【</a:t>
            </a:r>
            <a:r>
              <a:rPr kumimoji="1" lang="ja-JP" altLang="en-US" sz="1100" kern="0" dirty="0" smtClean="0">
                <a:solidFill>
                  <a:prstClr val="black"/>
                </a:solidFill>
                <a:latin typeface="メイリオ" panose="020B0604030504040204" pitchFamily="50" charset="-128"/>
              </a:rPr>
              <a:t>１か月あたりの拘束時間について</a:t>
            </a:r>
            <a:r>
              <a:rPr kumimoji="1" lang="en-US" altLang="ja-JP" sz="1100" kern="0" dirty="0" smtClean="0">
                <a:solidFill>
                  <a:prstClr val="black"/>
                </a:solidFill>
                <a:latin typeface="メイリオ" panose="020B0604030504040204" pitchFamily="50" charset="-128"/>
              </a:rPr>
              <a:t>】</a:t>
            </a:r>
          </a:p>
          <a:p>
            <a:pPr defTabSz="957816">
              <a:lnSpc>
                <a:spcPts val="1300"/>
              </a:lnSpc>
              <a:defRPr/>
            </a:pPr>
            <a:r>
              <a:rPr kumimoji="1" lang="ja-JP" altLang="en-US" sz="1100" kern="0" dirty="0">
                <a:solidFill>
                  <a:prstClr val="black"/>
                </a:solidFill>
                <a:latin typeface="メイリオ" panose="020B0604030504040204" pitchFamily="50" charset="-128"/>
              </a:rPr>
              <a:t>　</a:t>
            </a:r>
            <a:r>
              <a:rPr kumimoji="1" lang="ja-JP" altLang="en-US" sz="1100" kern="0" dirty="0" smtClean="0">
                <a:solidFill>
                  <a:prstClr val="black"/>
                </a:solidFill>
                <a:latin typeface="メイリオ" panose="020B0604030504040204" pitchFamily="50" charset="-128"/>
              </a:rPr>
              <a:t>法定労働時間、労働した場合の１か月あたり</a:t>
            </a:r>
            <a:r>
              <a:rPr kumimoji="1" lang="ja-JP" altLang="en-US" sz="1100" kern="0" dirty="0">
                <a:solidFill>
                  <a:prstClr val="black"/>
                </a:solidFill>
                <a:latin typeface="メイリオ" panose="020B0604030504040204" pitchFamily="50" charset="-128"/>
              </a:rPr>
              <a:t>の</a:t>
            </a:r>
            <a:r>
              <a:rPr kumimoji="1" lang="ja-JP" altLang="en-US" sz="1100" kern="0" dirty="0" smtClean="0">
                <a:solidFill>
                  <a:prstClr val="black"/>
                </a:solidFill>
                <a:latin typeface="メイリオ" panose="020B0604030504040204" pitchFamily="50" charset="-128"/>
              </a:rPr>
              <a:t>拘束時間は</a:t>
            </a:r>
            <a:endParaRPr kumimoji="1" lang="en-US" altLang="ja-JP" sz="1100" kern="0" dirty="0" smtClean="0">
              <a:solidFill>
                <a:prstClr val="black"/>
              </a:solidFill>
              <a:latin typeface="メイリオ" panose="020B0604030504040204" pitchFamily="50" charset="-128"/>
            </a:endParaRPr>
          </a:p>
          <a:p>
            <a:pPr defTabSz="957816">
              <a:lnSpc>
                <a:spcPts val="1300"/>
              </a:lnSpc>
              <a:defRPr/>
            </a:pPr>
            <a:r>
              <a:rPr kumimoji="1" lang="ja-JP" altLang="en-US" sz="1100" dirty="0">
                <a:solidFill>
                  <a:prstClr val="black"/>
                </a:solidFill>
                <a:latin typeface="メイリオ" panose="020B0604030504040204" pitchFamily="50" charset="-128"/>
              </a:rPr>
              <a:t> 　</a:t>
            </a:r>
            <a:r>
              <a:rPr kumimoji="1" lang="ja-JP" altLang="en-US" sz="1100" dirty="0" smtClean="0">
                <a:solidFill>
                  <a:prstClr val="black"/>
                </a:solidFill>
                <a:latin typeface="メイリオ" panose="020B0604030504040204" pitchFamily="50" charset="-128"/>
              </a:rPr>
              <a:t> １年間</a:t>
            </a:r>
            <a:r>
              <a:rPr kumimoji="1" lang="ja-JP" altLang="en-US" sz="1100" dirty="0">
                <a:solidFill>
                  <a:prstClr val="black"/>
                </a:solidFill>
                <a:latin typeface="メイリオ" panose="020B0604030504040204" pitchFamily="50" charset="-128"/>
              </a:rPr>
              <a:t>の法定労働</a:t>
            </a:r>
            <a:r>
              <a:rPr kumimoji="1" lang="ja-JP" altLang="en-US" sz="1100" dirty="0" smtClean="0">
                <a:solidFill>
                  <a:prstClr val="black"/>
                </a:solidFill>
                <a:latin typeface="メイリオ" panose="020B0604030504040204" pitchFamily="50" charset="-128"/>
              </a:rPr>
              <a:t>時間：４０時間　　  </a:t>
            </a:r>
            <a:r>
              <a:rPr kumimoji="1" lang="en-US" altLang="ja-JP" sz="1100" dirty="0" smtClean="0">
                <a:solidFill>
                  <a:prstClr val="black"/>
                </a:solidFill>
                <a:latin typeface="メイリオ" panose="020B0604030504040204" pitchFamily="50" charset="-128"/>
              </a:rPr>
              <a:t>×</a:t>
            </a:r>
            <a:r>
              <a:rPr kumimoji="1" lang="ja-JP" altLang="en-US" sz="1100" dirty="0">
                <a:solidFill>
                  <a:prstClr val="black"/>
                </a:solidFill>
                <a:latin typeface="メイリオ" panose="020B0604030504040204" pitchFamily="50" charset="-128"/>
              </a:rPr>
              <a:t>５２週＝２</a:t>
            </a:r>
            <a:r>
              <a:rPr kumimoji="1" lang="en-US" altLang="ja-JP" sz="1100" dirty="0">
                <a:solidFill>
                  <a:prstClr val="black"/>
                </a:solidFill>
                <a:latin typeface="メイリオ" panose="020B0604030504040204" pitchFamily="50" charset="-128"/>
              </a:rPr>
              <a:t>,</a:t>
            </a:r>
            <a:r>
              <a:rPr kumimoji="1" lang="ja-JP" altLang="en-US" sz="1100" dirty="0">
                <a:solidFill>
                  <a:prstClr val="black"/>
                </a:solidFill>
                <a:latin typeface="メイリオ" panose="020B0604030504040204" pitchFamily="50" charset="-128"/>
              </a:rPr>
              <a:t>０８０時間</a:t>
            </a:r>
            <a:endParaRPr kumimoji="1" lang="en-US" altLang="ja-JP" sz="1100" dirty="0">
              <a:solidFill>
                <a:prstClr val="black"/>
              </a:solidFill>
              <a:latin typeface="メイリオ" panose="020B0604030504040204" pitchFamily="50" charset="-128"/>
            </a:endParaRPr>
          </a:p>
          <a:p>
            <a:pPr defTabSz="957816">
              <a:lnSpc>
                <a:spcPts val="1300"/>
              </a:lnSpc>
              <a:defRPr/>
            </a:pPr>
            <a:r>
              <a:rPr kumimoji="1" lang="ja-JP" altLang="en-US" sz="1100" dirty="0">
                <a:solidFill>
                  <a:prstClr val="black"/>
                </a:solidFill>
                <a:latin typeface="メイリオ" panose="020B0604030504040204" pitchFamily="50" charset="-128"/>
              </a:rPr>
              <a:t> 　</a:t>
            </a:r>
            <a:r>
              <a:rPr kumimoji="1" lang="ja-JP" altLang="en-US" sz="1100" dirty="0" smtClean="0">
                <a:solidFill>
                  <a:prstClr val="black"/>
                </a:solidFill>
                <a:latin typeface="メイリオ" panose="020B0604030504040204" pitchFamily="50" charset="-128"/>
              </a:rPr>
              <a:t> １年間</a:t>
            </a:r>
            <a:r>
              <a:rPr kumimoji="1" lang="ja-JP" altLang="en-US" sz="1100" dirty="0">
                <a:solidFill>
                  <a:prstClr val="black"/>
                </a:solidFill>
                <a:latin typeface="メイリオ" panose="020B0604030504040204" pitchFamily="50" charset="-128"/>
              </a:rPr>
              <a:t>の休憩</a:t>
            </a:r>
            <a:r>
              <a:rPr kumimoji="1" lang="ja-JP" altLang="en-US" sz="1100" dirty="0" smtClean="0">
                <a:solidFill>
                  <a:prstClr val="black"/>
                </a:solidFill>
                <a:latin typeface="メイリオ" panose="020B0604030504040204" pitchFamily="50" charset="-128"/>
              </a:rPr>
              <a:t>時間　　：</a:t>
            </a:r>
            <a:r>
              <a:rPr kumimoji="1" lang="ja-JP" altLang="en-US" sz="1100" dirty="0">
                <a:solidFill>
                  <a:prstClr val="black"/>
                </a:solidFill>
                <a:latin typeface="メイリオ" panose="020B0604030504040204" pitchFamily="50" charset="-128"/>
              </a:rPr>
              <a:t>　</a:t>
            </a:r>
            <a:r>
              <a:rPr kumimoji="1" lang="ja-JP" altLang="en-US" sz="1100" dirty="0" smtClean="0">
                <a:solidFill>
                  <a:prstClr val="black"/>
                </a:solidFill>
                <a:latin typeface="メイリオ" panose="020B0604030504040204" pitchFamily="50" charset="-128"/>
              </a:rPr>
              <a:t>１時間</a:t>
            </a:r>
            <a:r>
              <a:rPr kumimoji="1" lang="en-US" altLang="ja-JP" sz="1100" dirty="0">
                <a:solidFill>
                  <a:prstClr val="black"/>
                </a:solidFill>
                <a:latin typeface="メイリオ" panose="020B0604030504040204" pitchFamily="50" charset="-128"/>
              </a:rPr>
              <a:t>×</a:t>
            </a:r>
            <a:r>
              <a:rPr kumimoji="1" lang="ja-JP" altLang="en-US" sz="1100" dirty="0">
                <a:solidFill>
                  <a:prstClr val="black"/>
                </a:solidFill>
                <a:latin typeface="メイリオ" panose="020B0604030504040204" pitchFamily="50" charset="-128"/>
              </a:rPr>
              <a:t>５日</a:t>
            </a:r>
            <a:r>
              <a:rPr kumimoji="1" lang="en-US" altLang="ja-JP" sz="1100" dirty="0">
                <a:solidFill>
                  <a:prstClr val="black"/>
                </a:solidFill>
                <a:latin typeface="メイリオ" panose="020B0604030504040204" pitchFamily="50" charset="-128"/>
              </a:rPr>
              <a:t>×</a:t>
            </a:r>
            <a:r>
              <a:rPr kumimoji="1" lang="ja-JP" altLang="en-US" sz="1100" dirty="0">
                <a:solidFill>
                  <a:prstClr val="black"/>
                </a:solidFill>
                <a:latin typeface="メイリオ" panose="020B0604030504040204" pitchFamily="50" charset="-128"/>
              </a:rPr>
              <a:t>５２週＝</a:t>
            </a:r>
            <a:r>
              <a:rPr kumimoji="1" lang="ja-JP" altLang="en-US" sz="1100" dirty="0" smtClean="0">
                <a:solidFill>
                  <a:prstClr val="black"/>
                </a:solidFill>
                <a:latin typeface="メイリオ" panose="020B0604030504040204" pitchFamily="50" charset="-128"/>
              </a:rPr>
              <a:t>２６０時間</a:t>
            </a:r>
            <a:endParaRPr kumimoji="1" lang="en-US" altLang="ja-JP" sz="1100" dirty="0" smtClean="0">
              <a:solidFill>
                <a:prstClr val="black"/>
              </a:solidFill>
              <a:latin typeface="メイリオ" panose="020B0604030504040204" pitchFamily="50" charset="-128"/>
            </a:endParaRPr>
          </a:p>
          <a:p>
            <a:pPr defTabSz="957816">
              <a:lnSpc>
                <a:spcPts val="1300"/>
              </a:lnSpc>
              <a:defRPr/>
            </a:pPr>
            <a:r>
              <a:rPr kumimoji="1" lang="ja-JP" altLang="en-US" sz="1100" dirty="0">
                <a:solidFill>
                  <a:prstClr val="black"/>
                </a:solidFill>
                <a:latin typeface="メイリオ" panose="020B0604030504040204" pitchFamily="50" charset="-128"/>
              </a:rPr>
              <a:t>　</a:t>
            </a:r>
            <a:r>
              <a:rPr kumimoji="1" lang="ja-JP" altLang="en-US" sz="1100" dirty="0" smtClean="0">
                <a:solidFill>
                  <a:prstClr val="black"/>
                </a:solidFill>
                <a:latin typeface="メイリオ" panose="020B0604030504040204" pitchFamily="50" charset="-128"/>
              </a:rPr>
              <a:t>　（２，０８０時間＋２６０時間）</a:t>
            </a:r>
            <a:r>
              <a:rPr kumimoji="1" lang="en-US" altLang="ja-JP" sz="1100" dirty="0" smtClean="0">
                <a:solidFill>
                  <a:prstClr val="black"/>
                </a:solidFill>
                <a:latin typeface="メイリオ" panose="020B0604030504040204" pitchFamily="50" charset="-128"/>
              </a:rPr>
              <a:t>÷</a:t>
            </a:r>
            <a:r>
              <a:rPr kumimoji="1" lang="ja-JP" altLang="en-US" sz="1100" dirty="0" smtClean="0">
                <a:solidFill>
                  <a:prstClr val="black"/>
                </a:solidFill>
                <a:latin typeface="メイリオ" panose="020B0604030504040204" pitchFamily="50" charset="-128"/>
              </a:rPr>
              <a:t>１２か月＝</a:t>
            </a:r>
            <a:r>
              <a:rPr kumimoji="1" lang="ja-JP" altLang="en-US" sz="1100" u="sng" dirty="0" smtClean="0">
                <a:solidFill>
                  <a:prstClr val="black"/>
                </a:solidFill>
                <a:latin typeface="メイリオ" panose="020B0604030504040204" pitchFamily="50" charset="-128"/>
              </a:rPr>
              <a:t>１９５時間</a:t>
            </a:r>
            <a:endParaRPr kumimoji="1" lang="en-US" altLang="ja-JP" sz="1100" u="sng" dirty="0" smtClean="0">
              <a:solidFill>
                <a:prstClr val="black"/>
              </a:solidFill>
              <a:latin typeface="メイリオ" panose="020B0604030504040204" pitchFamily="50" charset="-128"/>
            </a:endParaRPr>
          </a:p>
          <a:p>
            <a:pPr defTabSz="957816">
              <a:lnSpc>
                <a:spcPts val="1300"/>
              </a:lnSpc>
              <a:spcBef>
                <a:spcPts val="600"/>
              </a:spcBef>
              <a:defRPr/>
            </a:pPr>
            <a:r>
              <a:rPr kumimoji="1" lang="ja-JP" altLang="en-US" sz="1100" dirty="0" smtClean="0">
                <a:solidFill>
                  <a:prstClr val="black"/>
                </a:solidFill>
                <a:latin typeface="メイリオ" panose="020B0604030504040204" pitchFamily="50" charset="-128"/>
              </a:rPr>
              <a:t>　</a:t>
            </a:r>
            <a:r>
              <a:rPr kumimoji="1" lang="en-US" altLang="ja-JP" sz="1100" dirty="0" smtClean="0">
                <a:solidFill>
                  <a:prstClr val="black"/>
                </a:solidFill>
                <a:latin typeface="メイリオ" panose="020B0604030504040204" pitchFamily="50" charset="-128"/>
              </a:rPr>
              <a:t>  </a:t>
            </a:r>
            <a:r>
              <a:rPr kumimoji="1" lang="ja-JP" altLang="en-US" sz="1100" dirty="0" smtClean="0">
                <a:solidFill>
                  <a:prstClr val="black"/>
                </a:solidFill>
                <a:latin typeface="メイリオ" panose="020B0604030504040204" pitchFamily="50" charset="-128"/>
              </a:rPr>
              <a:t>３，３００時間</a:t>
            </a:r>
            <a:r>
              <a:rPr kumimoji="1" lang="en-US" altLang="ja-JP" sz="1100" dirty="0" smtClean="0">
                <a:solidFill>
                  <a:prstClr val="black"/>
                </a:solidFill>
                <a:latin typeface="メイリオ" panose="020B0604030504040204" pitchFamily="50" charset="-128"/>
              </a:rPr>
              <a:t>÷</a:t>
            </a:r>
            <a:r>
              <a:rPr kumimoji="1" lang="ja-JP" altLang="en-US" sz="1100" dirty="0" smtClean="0">
                <a:solidFill>
                  <a:prstClr val="black"/>
                </a:solidFill>
                <a:latin typeface="メイリオ" panose="020B0604030504040204" pitchFamily="50" charset="-128"/>
              </a:rPr>
              <a:t>１２か月＝</a:t>
            </a:r>
            <a:r>
              <a:rPr kumimoji="1" lang="ja-JP" altLang="en-US" sz="1100" u="sng" dirty="0" smtClean="0">
                <a:solidFill>
                  <a:srgbClr val="FF0000"/>
                </a:solidFill>
                <a:latin typeface="メイリオ" panose="020B0604030504040204" pitchFamily="50" charset="-128"/>
              </a:rPr>
              <a:t>２７５時間</a:t>
            </a:r>
            <a:endParaRPr kumimoji="1" lang="en-US" altLang="ja-JP" sz="1100" u="sng" dirty="0" smtClean="0">
              <a:solidFill>
                <a:srgbClr val="FF0000"/>
              </a:solidFill>
              <a:latin typeface="メイリオ" panose="020B0604030504040204" pitchFamily="50" charset="-128"/>
            </a:endParaRPr>
          </a:p>
          <a:p>
            <a:pPr defTabSz="957816">
              <a:lnSpc>
                <a:spcPts val="1300"/>
              </a:lnSpc>
              <a:defRPr/>
            </a:pPr>
            <a:r>
              <a:rPr kumimoji="1" lang="ja-JP" altLang="en-US" sz="1100" dirty="0">
                <a:solidFill>
                  <a:prstClr val="black"/>
                </a:solidFill>
                <a:latin typeface="メイリオ" panose="020B0604030504040204" pitchFamily="50" charset="-128"/>
              </a:rPr>
              <a:t>　</a:t>
            </a:r>
            <a:r>
              <a:rPr kumimoji="1" lang="ja-JP" altLang="en-US" sz="1100" dirty="0" smtClean="0">
                <a:solidFill>
                  <a:prstClr val="black"/>
                </a:solidFill>
                <a:latin typeface="メイリオ" panose="020B0604030504040204" pitchFamily="50" charset="-128"/>
              </a:rPr>
              <a:t>　２７５時間－１９５時間  ＝　</a:t>
            </a:r>
            <a:r>
              <a:rPr kumimoji="1" lang="ja-JP" altLang="en-US" sz="1100" u="sng" dirty="0" smtClean="0">
                <a:solidFill>
                  <a:prstClr val="black"/>
                </a:solidFill>
                <a:latin typeface="メイリオ" panose="020B0604030504040204" pitchFamily="50" charset="-128"/>
              </a:rPr>
              <a:t>８０時間</a:t>
            </a:r>
            <a:endParaRPr kumimoji="1" lang="en-US" altLang="ja-JP" sz="1100" u="sng" dirty="0">
              <a:solidFill>
                <a:prstClr val="black"/>
              </a:solidFill>
              <a:latin typeface="メイリオ" panose="020B0604030504040204" pitchFamily="50" charset="-128"/>
            </a:endParaRPr>
          </a:p>
          <a:p>
            <a:pPr defTabSz="957816">
              <a:lnSpc>
                <a:spcPts val="1300"/>
              </a:lnSpc>
              <a:defRPr/>
            </a:pPr>
            <a:r>
              <a:rPr kumimoji="1" lang="ja-JP" altLang="en-US" sz="1100" dirty="0" smtClean="0">
                <a:solidFill>
                  <a:prstClr val="black"/>
                </a:solidFill>
                <a:latin typeface="メイリオ" panose="020B0604030504040204" pitchFamily="50" charset="-128"/>
              </a:rPr>
              <a:t>    　  →　</a:t>
            </a:r>
            <a:r>
              <a:rPr kumimoji="1" lang="ja-JP" altLang="en-US" sz="1100" kern="0" dirty="0" smtClean="0">
                <a:solidFill>
                  <a:srgbClr val="FF0000"/>
                </a:solidFill>
                <a:latin typeface="メイリオ" panose="020B0604030504040204" pitchFamily="50" charset="-128"/>
              </a:rPr>
              <a:t>１か月あたり</a:t>
            </a:r>
            <a:r>
              <a:rPr kumimoji="1" lang="en-US" altLang="ja-JP" sz="1100" kern="0" dirty="0" smtClean="0">
                <a:solidFill>
                  <a:srgbClr val="FF0000"/>
                </a:solidFill>
                <a:latin typeface="メイリオ" panose="020B0604030504040204" pitchFamily="50" charset="-128"/>
              </a:rPr>
              <a:t>80</a:t>
            </a:r>
            <a:r>
              <a:rPr kumimoji="1" lang="ja-JP" altLang="en-US" sz="1100" kern="0" dirty="0">
                <a:solidFill>
                  <a:srgbClr val="FF0000"/>
                </a:solidFill>
                <a:latin typeface="メイリオ" panose="020B0604030504040204" pitchFamily="50" charset="-128"/>
              </a:rPr>
              <a:t>時間の</a:t>
            </a:r>
            <a:r>
              <a:rPr kumimoji="1" lang="ja-JP" altLang="en-US" sz="1100" kern="0" dirty="0" smtClean="0">
                <a:solidFill>
                  <a:srgbClr val="FF0000"/>
                </a:solidFill>
                <a:latin typeface="メイリオ" panose="020B0604030504040204" pitchFamily="50" charset="-128"/>
              </a:rPr>
              <a:t>時間外</a:t>
            </a:r>
            <a:r>
              <a:rPr kumimoji="1" lang="ja-JP" altLang="en-US" sz="1100" kern="0" dirty="0">
                <a:solidFill>
                  <a:srgbClr val="FF0000"/>
                </a:solidFill>
                <a:latin typeface="メイリオ" panose="020B0604030504040204" pitchFamily="50" charset="-128"/>
              </a:rPr>
              <a:t>･</a:t>
            </a:r>
            <a:r>
              <a:rPr kumimoji="1" lang="ja-JP" altLang="en-US" sz="1100" kern="0" dirty="0" smtClean="0">
                <a:solidFill>
                  <a:srgbClr val="FF0000"/>
                </a:solidFill>
                <a:latin typeface="メイリオ" panose="020B0604030504040204" pitchFamily="50" charset="-128"/>
              </a:rPr>
              <a:t>休日労働を行わせる場合の水準</a:t>
            </a:r>
            <a:endParaRPr kumimoji="1" lang="en-US" altLang="ja-JP" sz="1100" kern="0" dirty="0" smtClean="0">
              <a:solidFill>
                <a:srgbClr val="FF0000"/>
              </a:solidFill>
              <a:latin typeface="メイリオ" panose="020B0604030504040204" pitchFamily="50" charset="-128"/>
            </a:endParaRPr>
          </a:p>
          <a:p>
            <a:pPr defTabSz="957816">
              <a:lnSpc>
                <a:spcPts val="1300"/>
              </a:lnSpc>
              <a:spcBef>
                <a:spcPts val="600"/>
              </a:spcBef>
              <a:defRPr/>
            </a:pPr>
            <a:r>
              <a:rPr kumimoji="1" lang="ja-JP" altLang="en-US" sz="1100" kern="0" dirty="0">
                <a:solidFill>
                  <a:prstClr val="black"/>
                </a:solidFill>
                <a:latin typeface="メイリオ" panose="020B0604030504040204" pitchFamily="50" charset="-128"/>
              </a:rPr>
              <a:t>　</a:t>
            </a:r>
            <a:r>
              <a:rPr kumimoji="1" lang="ja-JP" altLang="en-US" sz="1100" kern="0" dirty="0" smtClean="0">
                <a:solidFill>
                  <a:prstClr val="black"/>
                </a:solidFill>
                <a:latin typeface="メイリオ" panose="020B0604030504040204" pitchFamily="50" charset="-128"/>
              </a:rPr>
              <a:t>　</a:t>
            </a:r>
            <a:r>
              <a:rPr kumimoji="1" lang="en-US" altLang="ja-JP" sz="1100" kern="0" dirty="0" smtClean="0">
                <a:solidFill>
                  <a:prstClr val="black"/>
                </a:solidFill>
                <a:latin typeface="メイリオ" panose="020B0604030504040204" pitchFamily="50" charset="-128"/>
              </a:rPr>
              <a:t>※</a:t>
            </a:r>
            <a:r>
              <a:rPr kumimoji="1" lang="ja-JP" altLang="en-US" sz="1100" dirty="0">
                <a:solidFill>
                  <a:prstClr val="black"/>
                </a:solidFill>
                <a:latin typeface="メイリオ" panose="020B0604030504040204" pitchFamily="50" charset="-128"/>
              </a:rPr>
              <a:t>この計算は、事業場ごとの所定労働時間や休憩時間の違いや、</a:t>
            </a:r>
            <a:endParaRPr kumimoji="1" lang="en-US" altLang="ja-JP" sz="1100" dirty="0">
              <a:solidFill>
                <a:prstClr val="black"/>
              </a:solidFill>
              <a:latin typeface="メイリオ" panose="020B0604030504040204" pitchFamily="50" charset="-128"/>
            </a:endParaRPr>
          </a:p>
          <a:p>
            <a:pPr defTabSz="957816">
              <a:lnSpc>
                <a:spcPts val="1300"/>
              </a:lnSpc>
              <a:defRPr/>
            </a:pPr>
            <a:r>
              <a:rPr kumimoji="1" lang="en-US" altLang="ja-JP" sz="1100" dirty="0" smtClean="0">
                <a:solidFill>
                  <a:prstClr val="black"/>
                </a:solidFill>
                <a:latin typeface="メイリオ" panose="020B0604030504040204" pitchFamily="50" charset="-128"/>
              </a:rPr>
              <a:t>         </a:t>
            </a:r>
            <a:r>
              <a:rPr kumimoji="1" lang="ja-JP" altLang="en-US" sz="1100" dirty="0" smtClean="0">
                <a:solidFill>
                  <a:prstClr val="black"/>
                </a:solidFill>
                <a:latin typeface="メイリオ" panose="020B0604030504040204" pitchFamily="50" charset="-128"/>
              </a:rPr>
              <a:t>月の日数の違いを考慮していないため、あくまでも「目安」である。</a:t>
            </a:r>
            <a:endParaRPr kumimoji="1" lang="en-US" altLang="ja-JP" sz="1100" dirty="0" smtClean="0">
              <a:solidFill>
                <a:prstClr val="black"/>
              </a:solidFill>
              <a:latin typeface="メイリオ" panose="020B0604030504040204" pitchFamily="50" charset="-128"/>
            </a:endParaRPr>
          </a:p>
        </p:txBody>
      </p:sp>
    </p:spTree>
    <p:extLst>
      <p:ext uri="{BB962C8B-B14F-4D97-AF65-F5344CB8AC3E}">
        <p14:creationId xmlns:p14="http://schemas.microsoft.com/office/powerpoint/2010/main" val="2109456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0" y="160991"/>
            <a:ext cx="9906000" cy="535531"/>
          </a:xfrm>
          <a:prstGeom prst="rect">
            <a:avLst/>
          </a:prstGeom>
          <a:noFill/>
        </p:spPr>
        <p:txBody>
          <a:bodyPr wrap="square" rtlCol="0" anchor="ctr">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2400" b="1" dirty="0">
                <a:solidFill>
                  <a:srgbClr val="FFFFFF"/>
                </a:solidFill>
                <a:latin typeface="ＭＳ ゴシック" panose="020B0609070205080204" pitchFamily="49" charset="-128"/>
                <a:ea typeface="ＭＳ ゴシック" panose="020B0609070205080204" pitchFamily="49" charset="-128"/>
              </a:rPr>
              <a:t>改正</a:t>
            </a:r>
            <a:r>
              <a:rPr kumimoji="1" lang="ja-JP" altLang="en-US" sz="2400" b="1" i="0" u="none" strike="noStrike" kern="1200" cap="none" spc="0" normalizeH="0" baseline="0" noProof="0" dirty="0" smtClean="0">
                <a:ln>
                  <a:noFill/>
                </a:ln>
                <a:solidFill>
                  <a:srgbClr val="FFFFFF"/>
                </a:solidFill>
                <a:effectLst/>
                <a:uLnTx/>
                <a:uFillTx/>
                <a:latin typeface="ＭＳ ゴシック" panose="020B0609070205080204" pitchFamily="49" charset="-128"/>
                <a:ea typeface="ＭＳ ゴシック" panose="020B0609070205080204" pitchFamily="49" charset="-128"/>
                <a:cs typeface="+mn-cs"/>
              </a:rPr>
              <a:t>の内容（</a:t>
            </a:r>
            <a:r>
              <a:rPr kumimoji="1" lang="ja-JP" altLang="en-US" sz="2400" b="1" dirty="0" smtClean="0">
                <a:solidFill>
                  <a:srgbClr val="FFFFFF"/>
                </a:solidFill>
                <a:latin typeface="ＭＳ ゴシック" panose="020B0609070205080204" pitchFamily="49" charset="-128"/>
                <a:ea typeface="ＭＳ ゴシック" panose="020B0609070205080204" pitchFamily="49" charset="-128"/>
              </a:rPr>
              <a:t>１か月、４週平均１週間当たりの拘束時間</a:t>
            </a:r>
            <a:r>
              <a:rPr kumimoji="1" lang="ja-JP" altLang="en-US" sz="2400" b="1" i="0" u="none" strike="noStrike" kern="1200" cap="none" spc="0" normalizeH="0" baseline="0" noProof="0" dirty="0" smtClean="0">
                <a:ln>
                  <a:noFill/>
                </a:ln>
                <a:solidFill>
                  <a:srgbClr val="FFFFFF"/>
                </a:solidFill>
                <a:effectLst/>
                <a:uLnTx/>
                <a:uFillTx/>
                <a:latin typeface="ＭＳ ゴシック" panose="020B0609070205080204" pitchFamily="49" charset="-128"/>
                <a:ea typeface="ＭＳ ゴシック" panose="020B0609070205080204" pitchFamily="49" charset="-128"/>
                <a:cs typeface="+mn-cs"/>
              </a:rPr>
              <a:t>）</a:t>
            </a:r>
          </a:p>
        </p:txBody>
      </p:sp>
      <p:sp>
        <p:nvSpPr>
          <p:cNvPr id="2" name="スライド番号プレースホルダー 1"/>
          <p:cNvSpPr>
            <a:spLocks noGrp="1"/>
          </p:cNvSpPr>
          <p:nvPr>
            <p:ph type="sldNum" sz="quarter" idx="4"/>
          </p:nvPr>
        </p:nvSpPr>
        <p:spPr/>
        <p:txBody>
          <a:bodyPr/>
          <a:lstStyle/>
          <a:p>
            <a:r>
              <a:rPr lang="en-US" dirty="0" smtClean="0"/>
              <a:t>1</a:t>
            </a:r>
            <a:r>
              <a:rPr lang="en-US" altLang="ja-JP" dirty="0" smtClean="0"/>
              <a:t>6</a:t>
            </a:r>
            <a:endParaRPr lang="en-US" dirty="0"/>
          </a:p>
        </p:txBody>
      </p:sp>
      <p:sp>
        <p:nvSpPr>
          <p:cNvPr id="8" name="テキスト ボックス 7"/>
          <p:cNvSpPr txBox="1"/>
          <p:nvPr/>
        </p:nvSpPr>
        <p:spPr>
          <a:xfrm>
            <a:off x="0" y="1056689"/>
            <a:ext cx="3505200" cy="276999"/>
          </a:xfrm>
          <a:prstGeom prst="rect">
            <a:avLst/>
          </a:prstGeom>
          <a:noFill/>
        </p:spPr>
        <p:txBody>
          <a:bodyPr wrap="square" rtlCol="0">
            <a:spAutoFit/>
          </a:bodyPr>
          <a:lstStyle/>
          <a:p>
            <a:pPr defTabSz="957816">
              <a:defRPr/>
            </a:pPr>
            <a:r>
              <a:rPr kumimoji="1" lang="en-US" altLang="ja-JP" sz="1200" b="1" dirty="0" smtClean="0">
                <a:latin typeface="ＭＳ ゴシック" panose="020B0609070205080204" pitchFamily="49" charset="-128"/>
                <a:ea typeface="ＭＳ ゴシック" panose="020B0609070205080204" pitchFamily="49" charset="-128"/>
              </a:rPr>
              <a:t>【</a:t>
            </a:r>
            <a:r>
              <a:rPr kumimoji="1" lang="ja-JP" altLang="en-US" sz="1200" b="1" dirty="0" smtClean="0">
                <a:latin typeface="ＭＳ ゴシック" panose="020B0609070205080204" pitchFamily="49" charset="-128"/>
                <a:ea typeface="ＭＳ ゴシック" panose="020B0609070205080204" pitchFamily="49" charset="-128"/>
              </a:rPr>
              <a:t>例１</a:t>
            </a:r>
            <a:r>
              <a:rPr kumimoji="1" lang="en-US" altLang="ja-JP" sz="1200" b="1" dirty="0" smtClean="0">
                <a:latin typeface="ＭＳ ゴシック" panose="020B0609070205080204" pitchFamily="49" charset="-128"/>
                <a:ea typeface="ＭＳ ゴシック" panose="020B0609070205080204" pitchFamily="49" charset="-128"/>
              </a:rPr>
              <a:t>】</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sz="1200" b="1" dirty="0">
                <a:solidFill>
                  <a:srgbClr val="FF0000"/>
                </a:solidFill>
                <a:latin typeface="ＭＳ ゴシック" panose="020B0609070205080204" pitchFamily="49" charset="-128"/>
                <a:ea typeface="ＭＳ ゴシック" panose="020B0609070205080204" pitchFamily="49" charset="-128"/>
              </a:rPr>
              <a:t>改正</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後、１か月の拘束時間）</a:t>
            </a:r>
            <a:endParaRPr kumimoji="1" lang="ja-JP" altLang="en-US" sz="1200" b="1" dirty="0">
              <a:latin typeface="ＭＳ ゴシック" panose="020B0609070205080204" pitchFamily="49" charset="-128"/>
              <a:ea typeface="ＭＳ ゴシック" panose="020B0609070205080204" pitchFamily="49" charset="-128"/>
            </a:endParaRPr>
          </a:p>
        </p:txBody>
      </p:sp>
      <p:cxnSp>
        <p:nvCxnSpPr>
          <p:cNvPr id="6" name="直線コネクタ 5"/>
          <p:cNvCxnSpPr/>
          <p:nvPr/>
        </p:nvCxnSpPr>
        <p:spPr>
          <a:xfrm>
            <a:off x="580506" y="3124200"/>
            <a:ext cx="8001000" cy="0"/>
          </a:xfrm>
          <a:prstGeom prst="line">
            <a:avLst/>
          </a:prstGeom>
        </p:spPr>
        <p:style>
          <a:lnRef idx="1">
            <a:schemeClr val="dk1"/>
          </a:lnRef>
          <a:fillRef idx="0">
            <a:schemeClr val="dk1"/>
          </a:fillRef>
          <a:effectRef idx="0">
            <a:schemeClr val="dk1"/>
          </a:effectRef>
          <a:fontRef idx="minor">
            <a:schemeClr val="tx1"/>
          </a:fontRef>
        </p:style>
      </p:cxnSp>
      <p:grpSp>
        <p:nvGrpSpPr>
          <p:cNvPr id="14" name="グループ化 13"/>
          <p:cNvGrpSpPr/>
          <p:nvPr/>
        </p:nvGrpSpPr>
        <p:grpSpPr>
          <a:xfrm>
            <a:off x="533400" y="1371600"/>
            <a:ext cx="9057409" cy="2112197"/>
            <a:chOff x="841664" y="1367034"/>
            <a:chExt cx="9057409" cy="2112197"/>
          </a:xfrm>
        </p:grpSpPr>
        <p:sp>
          <p:nvSpPr>
            <p:cNvPr id="10" name="正方形/長方形 9"/>
            <p:cNvSpPr/>
            <p:nvPr/>
          </p:nvSpPr>
          <p:spPr>
            <a:xfrm>
              <a:off x="1644535" y="1714076"/>
              <a:ext cx="457200" cy="1410123"/>
            </a:xfrm>
            <a:prstGeom prst="rect">
              <a:avLst/>
            </a:prstGeom>
            <a:solidFill>
              <a:srgbClr val="E7ECF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ysClr val="windowText" lastClr="000000"/>
                  </a:solidFill>
                </a:rPr>
                <a:t>275</a:t>
              </a:r>
              <a:endParaRPr kumimoji="1" lang="ja-JP" altLang="en-US" sz="1200" dirty="0" smtClean="0">
                <a:solidFill>
                  <a:sysClr val="windowText" lastClr="000000"/>
                </a:solidFill>
              </a:endParaRPr>
            </a:p>
          </p:txBody>
        </p:sp>
        <p:cxnSp>
          <p:nvCxnSpPr>
            <p:cNvPr id="12" name="直線コネクタ 11"/>
            <p:cNvCxnSpPr/>
            <p:nvPr/>
          </p:nvCxnSpPr>
          <p:spPr>
            <a:xfrm>
              <a:off x="879764" y="1524000"/>
              <a:ext cx="8229600" cy="0"/>
            </a:xfrm>
            <a:prstGeom prst="line">
              <a:avLst/>
            </a:prstGeom>
            <a:ln>
              <a:solidFill>
                <a:schemeClr val="bg1">
                  <a:lumMod val="75000"/>
                </a:schemeClr>
              </a:solidFill>
              <a:prstDash val="sysDash"/>
            </a:ln>
          </p:spPr>
          <p:style>
            <a:lnRef idx="1">
              <a:schemeClr val="dk1"/>
            </a:lnRef>
            <a:fillRef idx="0">
              <a:schemeClr val="dk1"/>
            </a:fillRef>
            <a:effectRef idx="0">
              <a:schemeClr val="dk1"/>
            </a:effectRef>
            <a:fontRef idx="minor">
              <a:schemeClr val="tx1"/>
            </a:fontRef>
          </p:style>
        </p:cxnSp>
        <p:sp>
          <p:nvSpPr>
            <p:cNvPr id="13" name="テキスト ボックス 12"/>
            <p:cNvSpPr txBox="1"/>
            <p:nvPr/>
          </p:nvSpPr>
          <p:spPr>
            <a:xfrm>
              <a:off x="9137073" y="1367034"/>
              <a:ext cx="762000" cy="313932"/>
            </a:xfrm>
            <a:prstGeom prst="rect">
              <a:avLst/>
            </a:prstGeom>
            <a:noFill/>
          </p:spPr>
          <p:txBody>
            <a:bodyPr wrap="square" rtlCol="0">
              <a:spAutoFit/>
            </a:bodyPr>
            <a:lstStyle/>
            <a:p>
              <a:pPr algn="l">
                <a:lnSpc>
                  <a:spcPct val="120000"/>
                </a:lnSpc>
                <a:spcAft>
                  <a:spcPts val="600"/>
                </a:spcAft>
                <a:buClr>
                  <a:schemeClr val="tx2"/>
                </a:buClr>
              </a:pPr>
              <a:r>
                <a:rPr kumimoji="1" lang="en-US" altLang="ja-JP" sz="1200" dirty="0" smtClean="0"/>
                <a:t>281</a:t>
              </a:r>
              <a:r>
                <a:rPr kumimoji="1" lang="ja-JP" altLang="en-US" sz="1200" dirty="0" smtClean="0"/>
                <a:t>時間</a:t>
              </a:r>
            </a:p>
          </p:txBody>
        </p:sp>
        <p:sp>
          <p:nvSpPr>
            <p:cNvPr id="15" name="正方形/長方形 14"/>
            <p:cNvSpPr/>
            <p:nvPr/>
          </p:nvSpPr>
          <p:spPr>
            <a:xfrm>
              <a:off x="2319251" y="1714077"/>
              <a:ext cx="457200" cy="1410123"/>
            </a:xfrm>
            <a:prstGeom prst="rect">
              <a:avLst/>
            </a:prstGeom>
            <a:solidFill>
              <a:srgbClr val="E7ECF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ysClr val="windowText" lastClr="000000"/>
                  </a:solidFill>
                </a:rPr>
                <a:t>275</a:t>
              </a:r>
              <a:endParaRPr kumimoji="1" lang="ja-JP" altLang="en-US" sz="1200" dirty="0" smtClean="0">
                <a:solidFill>
                  <a:sysClr val="windowText" lastClr="000000"/>
                </a:solidFill>
              </a:endParaRPr>
            </a:p>
          </p:txBody>
        </p:sp>
        <p:sp>
          <p:nvSpPr>
            <p:cNvPr id="16" name="正方形/長方形 15"/>
            <p:cNvSpPr/>
            <p:nvPr/>
          </p:nvSpPr>
          <p:spPr>
            <a:xfrm>
              <a:off x="2961409" y="2133600"/>
              <a:ext cx="457200" cy="990600"/>
            </a:xfrm>
            <a:prstGeom prst="rect">
              <a:avLst/>
            </a:prstGeom>
            <a:solidFill>
              <a:srgbClr val="E7ECF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ysClr val="windowText" lastClr="000000"/>
                  </a:solidFill>
                </a:rPr>
                <a:t>261</a:t>
              </a:r>
              <a:endParaRPr kumimoji="1" lang="ja-JP" altLang="en-US" sz="1200" dirty="0" smtClean="0">
                <a:solidFill>
                  <a:sysClr val="windowText" lastClr="000000"/>
                </a:solidFill>
              </a:endParaRPr>
            </a:p>
          </p:txBody>
        </p:sp>
        <p:sp>
          <p:nvSpPr>
            <p:cNvPr id="17" name="正方形/長方形 16"/>
            <p:cNvSpPr/>
            <p:nvPr/>
          </p:nvSpPr>
          <p:spPr>
            <a:xfrm>
              <a:off x="3641667" y="2133600"/>
              <a:ext cx="457200" cy="990600"/>
            </a:xfrm>
            <a:prstGeom prst="rect">
              <a:avLst/>
            </a:prstGeom>
            <a:solidFill>
              <a:srgbClr val="E7ECF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ysClr val="windowText" lastClr="000000"/>
                  </a:solidFill>
                </a:rPr>
                <a:t>261</a:t>
              </a:r>
              <a:endParaRPr kumimoji="1" lang="ja-JP" altLang="en-US" sz="1200" dirty="0" smtClean="0">
                <a:solidFill>
                  <a:sysClr val="windowText" lastClr="000000"/>
                </a:solidFill>
              </a:endParaRPr>
            </a:p>
          </p:txBody>
        </p:sp>
        <p:sp>
          <p:nvSpPr>
            <p:cNvPr id="18" name="正方形/長方形 17"/>
            <p:cNvSpPr/>
            <p:nvPr/>
          </p:nvSpPr>
          <p:spPr>
            <a:xfrm>
              <a:off x="4321925" y="2133600"/>
              <a:ext cx="457200" cy="990600"/>
            </a:xfrm>
            <a:prstGeom prst="rect">
              <a:avLst/>
            </a:prstGeom>
            <a:solidFill>
              <a:srgbClr val="E7ECF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ysClr val="windowText" lastClr="000000"/>
                  </a:solidFill>
                </a:rPr>
                <a:t>261</a:t>
              </a:r>
              <a:endParaRPr kumimoji="1" lang="ja-JP" altLang="en-US" sz="1200" dirty="0" smtClean="0">
                <a:solidFill>
                  <a:sysClr val="windowText" lastClr="000000"/>
                </a:solidFill>
              </a:endParaRPr>
            </a:p>
          </p:txBody>
        </p:sp>
        <p:sp>
          <p:nvSpPr>
            <p:cNvPr id="20" name="正方形/長方形 19"/>
            <p:cNvSpPr/>
            <p:nvPr/>
          </p:nvSpPr>
          <p:spPr>
            <a:xfrm>
              <a:off x="964277" y="1525655"/>
              <a:ext cx="457200" cy="1593979"/>
            </a:xfrm>
            <a:prstGeom prst="rect">
              <a:avLst/>
            </a:prstGeom>
            <a:solidFill>
              <a:srgbClr val="E7ECF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ysClr val="windowText" lastClr="000000"/>
                  </a:solidFill>
                </a:rPr>
                <a:t>281</a:t>
              </a:r>
              <a:endParaRPr kumimoji="1" lang="ja-JP" altLang="en-US" sz="1200" dirty="0" smtClean="0">
                <a:solidFill>
                  <a:sysClr val="windowText" lastClr="000000"/>
                </a:solidFill>
              </a:endParaRPr>
            </a:p>
          </p:txBody>
        </p:sp>
        <p:sp>
          <p:nvSpPr>
            <p:cNvPr id="21" name="正方形/長方形 20"/>
            <p:cNvSpPr/>
            <p:nvPr/>
          </p:nvSpPr>
          <p:spPr>
            <a:xfrm>
              <a:off x="5710845" y="1524000"/>
              <a:ext cx="457200" cy="1600200"/>
            </a:xfrm>
            <a:prstGeom prst="rect">
              <a:avLst/>
            </a:prstGeom>
            <a:solidFill>
              <a:srgbClr val="E7ECF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ysClr val="windowText" lastClr="000000"/>
                  </a:solidFill>
                </a:rPr>
                <a:t>281</a:t>
              </a:r>
              <a:endParaRPr kumimoji="1" lang="ja-JP" altLang="en-US" sz="1200" dirty="0" smtClean="0">
                <a:solidFill>
                  <a:sysClr val="windowText" lastClr="000000"/>
                </a:solidFill>
              </a:endParaRPr>
            </a:p>
          </p:txBody>
        </p:sp>
        <p:sp>
          <p:nvSpPr>
            <p:cNvPr id="22" name="正方形/長方形 21"/>
            <p:cNvSpPr/>
            <p:nvPr/>
          </p:nvSpPr>
          <p:spPr>
            <a:xfrm>
              <a:off x="6385561" y="1524000"/>
              <a:ext cx="457200" cy="1600200"/>
            </a:xfrm>
            <a:prstGeom prst="rect">
              <a:avLst/>
            </a:prstGeom>
            <a:solidFill>
              <a:srgbClr val="E7ECF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ysClr val="windowText" lastClr="000000"/>
                  </a:solidFill>
                </a:rPr>
                <a:t>281</a:t>
              </a:r>
              <a:endParaRPr kumimoji="1" lang="ja-JP" altLang="en-US" sz="1200" dirty="0" smtClean="0">
                <a:solidFill>
                  <a:sysClr val="windowText" lastClr="000000"/>
                </a:solidFill>
              </a:endParaRPr>
            </a:p>
          </p:txBody>
        </p:sp>
        <p:sp>
          <p:nvSpPr>
            <p:cNvPr id="23" name="正方形/長方形 22"/>
            <p:cNvSpPr/>
            <p:nvPr/>
          </p:nvSpPr>
          <p:spPr>
            <a:xfrm>
              <a:off x="7027719" y="1524000"/>
              <a:ext cx="457200" cy="1600200"/>
            </a:xfrm>
            <a:prstGeom prst="rect">
              <a:avLst/>
            </a:prstGeom>
            <a:solidFill>
              <a:srgbClr val="E7ECF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ysClr val="windowText" lastClr="000000"/>
                  </a:solidFill>
                </a:rPr>
                <a:t>281</a:t>
              </a:r>
              <a:endParaRPr kumimoji="1" lang="ja-JP" altLang="en-US" sz="1200" dirty="0" smtClean="0">
                <a:solidFill>
                  <a:sysClr val="windowText" lastClr="000000"/>
                </a:solidFill>
              </a:endParaRPr>
            </a:p>
          </p:txBody>
        </p:sp>
        <p:sp>
          <p:nvSpPr>
            <p:cNvPr id="24" name="正方形/長方形 23"/>
            <p:cNvSpPr/>
            <p:nvPr/>
          </p:nvSpPr>
          <p:spPr>
            <a:xfrm>
              <a:off x="7707977" y="1524000"/>
              <a:ext cx="457200" cy="1600200"/>
            </a:xfrm>
            <a:prstGeom prst="rect">
              <a:avLst/>
            </a:prstGeom>
            <a:solidFill>
              <a:srgbClr val="E7ECF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ysClr val="windowText" lastClr="000000"/>
                  </a:solidFill>
                </a:rPr>
                <a:t>281</a:t>
              </a:r>
              <a:endParaRPr kumimoji="1" lang="ja-JP" altLang="en-US" sz="1200" dirty="0" smtClean="0">
                <a:solidFill>
                  <a:sysClr val="windowText" lastClr="000000"/>
                </a:solidFill>
              </a:endParaRPr>
            </a:p>
          </p:txBody>
        </p:sp>
        <p:sp>
          <p:nvSpPr>
            <p:cNvPr id="25" name="正方形/長方形 24"/>
            <p:cNvSpPr/>
            <p:nvPr/>
          </p:nvSpPr>
          <p:spPr>
            <a:xfrm>
              <a:off x="8388235" y="1524000"/>
              <a:ext cx="457200" cy="1600200"/>
            </a:xfrm>
            <a:prstGeom prst="rect">
              <a:avLst/>
            </a:prstGeom>
            <a:solidFill>
              <a:srgbClr val="E7ECF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ysClr val="windowText" lastClr="000000"/>
                  </a:solidFill>
                </a:rPr>
                <a:t>281</a:t>
              </a:r>
              <a:endParaRPr kumimoji="1" lang="ja-JP" altLang="en-US" sz="1200" dirty="0" smtClean="0">
                <a:solidFill>
                  <a:sysClr val="windowText" lastClr="000000"/>
                </a:solidFill>
              </a:endParaRPr>
            </a:p>
          </p:txBody>
        </p:sp>
        <p:sp>
          <p:nvSpPr>
            <p:cNvPr id="26" name="正方形/長方形 25"/>
            <p:cNvSpPr/>
            <p:nvPr/>
          </p:nvSpPr>
          <p:spPr>
            <a:xfrm>
              <a:off x="5030587" y="1522347"/>
              <a:ext cx="457200" cy="1597287"/>
            </a:xfrm>
            <a:prstGeom prst="rect">
              <a:avLst/>
            </a:prstGeom>
            <a:solidFill>
              <a:srgbClr val="E7ECF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ysClr val="windowText" lastClr="000000"/>
                  </a:solidFill>
                </a:rPr>
                <a:t>281</a:t>
              </a:r>
              <a:endParaRPr kumimoji="1" lang="ja-JP" altLang="en-US" sz="1200" dirty="0" smtClean="0">
                <a:solidFill>
                  <a:sysClr val="windowText" lastClr="000000"/>
                </a:solidFill>
              </a:endParaRPr>
            </a:p>
          </p:txBody>
        </p:sp>
        <p:sp>
          <p:nvSpPr>
            <p:cNvPr id="27" name="テキスト ボックス 26"/>
            <p:cNvSpPr txBox="1"/>
            <p:nvPr/>
          </p:nvSpPr>
          <p:spPr>
            <a:xfrm>
              <a:off x="841664" y="3152871"/>
              <a:ext cx="538942" cy="31393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200" dirty="0" smtClean="0"/>
                <a:t>４月</a:t>
              </a:r>
            </a:p>
          </p:txBody>
        </p:sp>
        <p:sp>
          <p:nvSpPr>
            <p:cNvPr id="28" name="テキスト ボックス 27"/>
            <p:cNvSpPr txBox="1"/>
            <p:nvPr/>
          </p:nvSpPr>
          <p:spPr>
            <a:xfrm>
              <a:off x="1562793" y="3152871"/>
              <a:ext cx="538942" cy="31393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200" dirty="0"/>
                <a:t>５</a:t>
              </a:r>
              <a:r>
                <a:rPr kumimoji="1" lang="ja-JP" altLang="en-US" sz="1200" dirty="0" smtClean="0"/>
                <a:t>月</a:t>
              </a:r>
            </a:p>
          </p:txBody>
        </p:sp>
        <p:sp>
          <p:nvSpPr>
            <p:cNvPr id="29" name="テキスト ボックス 28"/>
            <p:cNvSpPr txBox="1"/>
            <p:nvPr/>
          </p:nvSpPr>
          <p:spPr>
            <a:xfrm>
              <a:off x="2289289" y="3140657"/>
              <a:ext cx="538942" cy="313932"/>
            </a:xfrm>
            <a:prstGeom prst="rect">
              <a:avLst/>
            </a:prstGeom>
            <a:noFill/>
          </p:spPr>
          <p:txBody>
            <a:bodyPr wrap="square" rtlCol="0">
              <a:spAutoFit/>
            </a:bodyPr>
            <a:lstStyle/>
            <a:p>
              <a:pPr algn="ctr">
                <a:lnSpc>
                  <a:spcPct val="120000"/>
                </a:lnSpc>
                <a:spcAft>
                  <a:spcPts val="600"/>
                </a:spcAft>
                <a:buClr>
                  <a:schemeClr val="tx2"/>
                </a:buClr>
              </a:pPr>
              <a:r>
                <a:rPr kumimoji="1" lang="en-US" altLang="ja-JP" sz="1200" dirty="0"/>
                <a:t>6</a:t>
              </a:r>
              <a:r>
                <a:rPr kumimoji="1" lang="ja-JP" altLang="en-US" sz="1200" dirty="0" smtClean="0"/>
                <a:t>月</a:t>
              </a:r>
            </a:p>
          </p:txBody>
        </p:sp>
        <p:sp>
          <p:nvSpPr>
            <p:cNvPr id="30" name="テキスト ボックス 29"/>
            <p:cNvSpPr txBox="1"/>
            <p:nvPr/>
          </p:nvSpPr>
          <p:spPr>
            <a:xfrm>
              <a:off x="2888672" y="3152871"/>
              <a:ext cx="538942" cy="313932"/>
            </a:xfrm>
            <a:prstGeom prst="rect">
              <a:avLst/>
            </a:prstGeom>
            <a:noFill/>
          </p:spPr>
          <p:txBody>
            <a:bodyPr wrap="square" rtlCol="0">
              <a:spAutoFit/>
            </a:bodyPr>
            <a:lstStyle/>
            <a:p>
              <a:pPr algn="ctr">
                <a:lnSpc>
                  <a:spcPct val="120000"/>
                </a:lnSpc>
                <a:spcAft>
                  <a:spcPts val="600"/>
                </a:spcAft>
                <a:buClr>
                  <a:schemeClr val="tx2"/>
                </a:buClr>
              </a:pPr>
              <a:r>
                <a:rPr kumimoji="1" lang="en-US" altLang="ja-JP" sz="1200" dirty="0"/>
                <a:t>7</a:t>
              </a:r>
              <a:r>
                <a:rPr kumimoji="1" lang="ja-JP" altLang="en-US" sz="1200" dirty="0" smtClean="0"/>
                <a:t>月</a:t>
              </a:r>
            </a:p>
          </p:txBody>
        </p:sp>
        <p:sp>
          <p:nvSpPr>
            <p:cNvPr id="31" name="テキスト ボックス 30"/>
            <p:cNvSpPr txBox="1"/>
            <p:nvPr/>
          </p:nvSpPr>
          <p:spPr>
            <a:xfrm>
              <a:off x="3594387" y="3140657"/>
              <a:ext cx="538942" cy="313932"/>
            </a:xfrm>
            <a:prstGeom prst="rect">
              <a:avLst/>
            </a:prstGeom>
            <a:noFill/>
          </p:spPr>
          <p:txBody>
            <a:bodyPr wrap="square" rtlCol="0">
              <a:spAutoFit/>
            </a:bodyPr>
            <a:lstStyle/>
            <a:p>
              <a:pPr algn="ctr">
                <a:lnSpc>
                  <a:spcPct val="120000"/>
                </a:lnSpc>
                <a:spcAft>
                  <a:spcPts val="600"/>
                </a:spcAft>
                <a:buClr>
                  <a:schemeClr val="tx2"/>
                </a:buClr>
              </a:pPr>
              <a:r>
                <a:rPr kumimoji="1" lang="en-US" altLang="ja-JP" sz="1200" dirty="0"/>
                <a:t>8</a:t>
              </a:r>
              <a:r>
                <a:rPr kumimoji="1" lang="ja-JP" altLang="en-US" sz="1200" dirty="0" smtClean="0"/>
                <a:t>月</a:t>
              </a:r>
            </a:p>
          </p:txBody>
        </p:sp>
        <p:sp>
          <p:nvSpPr>
            <p:cNvPr id="32" name="テキスト ボックス 31"/>
            <p:cNvSpPr txBox="1"/>
            <p:nvPr/>
          </p:nvSpPr>
          <p:spPr>
            <a:xfrm>
              <a:off x="4257156" y="3140657"/>
              <a:ext cx="538942" cy="31393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200" dirty="0"/>
                <a:t>９</a:t>
              </a:r>
              <a:r>
                <a:rPr kumimoji="1" lang="ja-JP" altLang="en-US" sz="1200" dirty="0" smtClean="0"/>
                <a:t>月</a:t>
              </a:r>
            </a:p>
          </p:txBody>
        </p:sp>
        <p:sp>
          <p:nvSpPr>
            <p:cNvPr id="33" name="テキスト ボックス 32"/>
            <p:cNvSpPr txBox="1"/>
            <p:nvPr/>
          </p:nvSpPr>
          <p:spPr>
            <a:xfrm>
              <a:off x="4963306" y="3152871"/>
              <a:ext cx="538942" cy="313932"/>
            </a:xfrm>
            <a:prstGeom prst="rect">
              <a:avLst/>
            </a:prstGeom>
            <a:noFill/>
          </p:spPr>
          <p:txBody>
            <a:bodyPr wrap="square" rtlCol="0">
              <a:spAutoFit/>
            </a:bodyPr>
            <a:lstStyle/>
            <a:p>
              <a:pPr algn="ctr">
                <a:lnSpc>
                  <a:spcPct val="120000"/>
                </a:lnSpc>
                <a:spcAft>
                  <a:spcPts val="600"/>
                </a:spcAft>
                <a:buClr>
                  <a:schemeClr val="tx2"/>
                </a:buClr>
              </a:pPr>
              <a:r>
                <a:rPr kumimoji="1" lang="en-US" altLang="ja-JP" sz="1200" dirty="0" smtClean="0"/>
                <a:t>1</a:t>
              </a:r>
              <a:r>
                <a:rPr kumimoji="1" lang="en-US" altLang="ja-JP" sz="1200" dirty="0"/>
                <a:t>0</a:t>
              </a:r>
              <a:r>
                <a:rPr kumimoji="1" lang="ja-JP" altLang="en-US" sz="1200" dirty="0" smtClean="0"/>
                <a:t>月</a:t>
              </a:r>
            </a:p>
          </p:txBody>
        </p:sp>
        <p:sp>
          <p:nvSpPr>
            <p:cNvPr id="34" name="テキスト ボックス 33"/>
            <p:cNvSpPr txBox="1"/>
            <p:nvPr/>
          </p:nvSpPr>
          <p:spPr>
            <a:xfrm>
              <a:off x="5644865" y="3152871"/>
              <a:ext cx="538942" cy="313932"/>
            </a:xfrm>
            <a:prstGeom prst="rect">
              <a:avLst/>
            </a:prstGeom>
            <a:noFill/>
          </p:spPr>
          <p:txBody>
            <a:bodyPr wrap="square" rtlCol="0">
              <a:spAutoFit/>
            </a:bodyPr>
            <a:lstStyle/>
            <a:p>
              <a:pPr algn="ctr">
                <a:lnSpc>
                  <a:spcPct val="120000"/>
                </a:lnSpc>
                <a:spcAft>
                  <a:spcPts val="600"/>
                </a:spcAft>
                <a:buClr>
                  <a:schemeClr val="tx2"/>
                </a:buClr>
              </a:pPr>
              <a:r>
                <a:rPr kumimoji="1" lang="en-US" altLang="ja-JP" sz="1200" dirty="0" smtClean="0"/>
                <a:t>11</a:t>
              </a:r>
              <a:r>
                <a:rPr kumimoji="1" lang="ja-JP" altLang="en-US" sz="1200" dirty="0" smtClean="0"/>
                <a:t>月</a:t>
              </a:r>
            </a:p>
          </p:txBody>
        </p:sp>
        <p:sp>
          <p:nvSpPr>
            <p:cNvPr id="35" name="テキスト ボックス 34"/>
            <p:cNvSpPr txBox="1"/>
            <p:nvPr/>
          </p:nvSpPr>
          <p:spPr>
            <a:xfrm>
              <a:off x="6305381" y="3165299"/>
              <a:ext cx="538942" cy="313932"/>
            </a:xfrm>
            <a:prstGeom prst="rect">
              <a:avLst/>
            </a:prstGeom>
            <a:noFill/>
          </p:spPr>
          <p:txBody>
            <a:bodyPr wrap="square" rtlCol="0">
              <a:spAutoFit/>
            </a:bodyPr>
            <a:lstStyle/>
            <a:p>
              <a:pPr algn="ctr">
                <a:lnSpc>
                  <a:spcPct val="120000"/>
                </a:lnSpc>
                <a:spcAft>
                  <a:spcPts val="600"/>
                </a:spcAft>
                <a:buClr>
                  <a:schemeClr val="tx2"/>
                </a:buClr>
              </a:pPr>
              <a:r>
                <a:rPr kumimoji="1" lang="en-US" altLang="ja-JP" sz="1200" dirty="0" smtClean="0"/>
                <a:t>12</a:t>
              </a:r>
              <a:r>
                <a:rPr kumimoji="1" lang="ja-JP" altLang="en-US" sz="1200" dirty="0" smtClean="0"/>
                <a:t>月</a:t>
              </a:r>
            </a:p>
          </p:txBody>
        </p:sp>
        <p:sp>
          <p:nvSpPr>
            <p:cNvPr id="36" name="テキスト ボックス 35"/>
            <p:cNvSpPr txBox="1"/>
            <p:nvPr/>
          </p:nvSpPr>
          <p:spPr>
            <a:xfrm>
              <a:off x="6917232" y="3134692"/>
              <a:ext cx="538942" cy="31393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200" dirty="0" smtClean="0"/>
                <a:t>１月</a:t>
              </a:r>
            </a:p>
          </p:txBody>
        </p:sp>
        <p:sp>
          <p:nvSpPr>
            <p:cNvPr id="37" name="テキスト ボックス 36"/>
            <p:cNvSpPr txBox="1"/>
            <p:nvPr/>
          </p:nvSpPr>
          <p:spPr>
            <a:xfrm>
              <a:off x="7612903" y="3122942"/>
              <a:ext cx="538942" cy="31393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200" dirty="0" smtClean="0"/>
                <a:t>２月</a:t>
              </a:r>
            </a:p>
          </p:txBody>
        </p:sp>
        <p:sp>
          <p:nvSpPr>
            <p:cNvPr id="38" name="テキスト ボックス 37"/>
            <p:cNvSpPr txBox="1"/>
            <p:nvPr/>
          </p:nvSpPr>
          <p:spPr>
            <a:xfrm>
              <a:off x="8264929" y="3122942"/>
              <a:ext cx="538942" cy="31393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200" dirty="0" smtClean="0"/>
                <a:t>３月</a:t>
              </a:r>
            </a:p>
          </p:txBody>
        </p:sp>
      </p:grpSp>
      <p:sp>
        <p:nvSpPr>
          <p:cNvPr id="39" name="テキスト ボックス 38"/>
          <p:cNvSpPr txBox="1"/>
          <p:nvPr/>
        </p:nvSpPr>
        <p:spPr>
          <a:xfrm>
            <a:off x="8660477" y="2036764"/>
            <a:ext cx="876300" cy="612475"/>
          </a:xfrm>
          <a:prstGeom prst="rect">
            <a:avLst/>
          </a:prstGeom>
          <a:noFill/>
          <a:ln>
            <a:solidFill>
              <a:schemeClr val="tx1"/>
            </a:solidFill>
          </a:ln>
        </p:spPr>
        <p:txBody>
          <a:bodyPr wrap="square" rtlCol="0">
            <a:spAutoFit/>
          </a:bodyPr>
          <a:lstStyle/>
          <a:p>
            <a:pPr algn="ctr">
              <a:lnSpc>
                <a:spcPct val="120000"/>
              </a:lnSpc>
              <a:spcAft>
                <a:spcPts val="600"/>
              </a:spcAft>
              <a:buClr>
                <a:schemeClr val="tx2"/>
              </a:buClr>
            </a:pPr>
            <a:r>
              <a:rPr kumimoji="1" lang="ja-JP" altLang="en-US" sz="1200" dirty="0" smtClean="0"/>
              <a:t>年合計</a:t>
            </a:r>
            <a:endParaRPr kumimoji="1" lang="en-US" altLang="ja-JP" sz="1200" dirty="0" smtClean="0"/>
          </a:p>
          <a:p>
            <a:pPr algn="ctr">
              <a:lnSpc>
                <a:spcPct val="120000"/>
              </a:lnSpc>
              <a:spcAft>
                <a:spcPts val="600"/>
              </a:spcAft>
              <a:buClr>
                <a:schemeClr val="tx2"/>
              </a:buClr>
            </a:pPr>
            <a:r>
              <a:rPr kumimoji="1" lang="en-US" altLang="ja-JP" sz="1200" dirty="0" smtClean="0"/>
              <a:t>3,300</a:t>
            </a:r>
            <a:r>
              <a:rPr kumimoji="1" lang="ja-JP" altLang="en-US" sz="1200" dirty="0" smtClean="0"/>
              <a:t>時間</a:t>
            </a:r>
          </a:p>
        </p:txBody>
      </p:sp>
      <p:sp>
        <p:nvSpPr>
          <p:cNvPr id="40" name="テキスト ボックス 39"/>
          <p:cNvSpPr txBox="1"/>
          <p:nvPr/>
        </p:nvSpPr>
        <p:spPr>
          <a:xfrm>
            <a:off x="7086600" y="3581400"/>
            <a:ext cx="2696225" cy="347329"/>
          </a:xfrm>
          <a:prstGeom prst="roundRect">
            <a:avLst/>
          </a:prstGeom>
          <a:solidFill>
            <a:schemeClr val="accent2">
              <a:lumMod val="20000"/>
              <a:lumOff val="80000"/>
            </a:schemeClr>
          </a:solidFill>
          <a:ln w="28575">
            <a:solidFill>
              <a:srgbClr val="FF0000"/>
            </a:solidFill>
          </a:ln>
        </p:spPr>
        <p:txBody>
          <a:bodyPr wrap="square" rtlCol="0" anchor="ctr">
            <a:spAutoFit/>
          </a:bodyPr>
          <a:lstStyle/>
          <a:p>
            <a:pPr algn="ctr">
              <a:lnSpc>
                <a:spcPct val="120000"/>
              </a:lnSpc>
              <a:spcAft>
                <a:spcPts val="600"/>
              </a:spcAft>
              <a:buClr>
                <a:schemeClr val="tx2"/>
              </a:buClr>
            </a:pPr>
            <a:r>
              <a:rPr kumimoji="1" lang="ja-JP" altLang="en-US" sz="1200" dirty="0" smtClean="0">
                <a:solidFill>
                  <a:srgbClr val="FF0000"/>
                </a:solidFill>
              </a:rPr>
              <a:t>年</a:t>
            </a:r>
            <a:r>
              <a:rPr kumimoji="1" lang="en-US" altLang="ja-JP" sz="1200" dirty="0" smtClean="0">
                <a:solidFill>
                  <a:srgbClr val="FF0000"/>
                </a:solidFill>
              </a:rPr>
              <a:t>3,300</a:t>
            </a:r>
            <a:r>
              <a:rPr kumimoji="1" lang="ja-JP" altLang="en-US" sz="1200" dirty="0" smtClean="0">
                <a:solidFill>
                  <a:srgbClr val="FF0000"/>
                </a:solidFill>
              </a:rPr>
              <a:t>時間以下かつ月</a:t>
            </a:r>
            <a:r>
              <a:rPr kumimoji="1" lang="en-US" altLang="ja-JP" sz="1200" dirty="0" smtClean="0">
                <a:solidFill>
                  <a:srgbClr val="FF0000"/>
                </a:solidFill>
              </a:rPr>
              <a:t>281</a:t>
            </a:r>
            <a:r>
              <a:rPr kumimoji="1" lang="ja-JP" altLang="en-US" sz="1200" dirty="0" smtClean="0">
                <a:solidFill>
                  <a:srgbClr val="FF0000"/>
                </a:solidFill>
              </a:rPr>
              <a:t>時間以下</a:t>
            </a:r>
          </a:p>
        </p:txBody>
      </p:sp>
      <p:cxnSp>
        <p:nvCxnSpPr>
          <p:cNvPr id="42" name="直線矢印コネクタ 41"/>
          <p:cNvCxnSpPr>
            <a:endCxn id="39" idx="2"/>
          </p:cNvCxnSpPr>
          <p:nvPr/>
        </p:nvCxnSpPr>
        <p:spPr>
          <a:xfrm flipV="1">
            <a:off x="9098627" y="2649239"/>
            <a:ext cx="0" cy="93216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flipH="1" flipV="1">
            <a:off x="9459256" y="1600200"/>
            <a:ext cx="314219" cy="756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H="1">
            <a:off x="9098627" y="2360610"/>
            <a:ext cx="684198" cy="12179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66500" y="3695597"/>
            <a:ext cx="5048597" cy="276999"/>
          </a:xfrm>
          <a:prstGeom prst="rect">
            <a:avLst/>
          </a:prstGeom>
          <a:noFill/>
        </p:spPr>
        <p:txBody>
          <a:bodyPr wrap="square" rtlCol="0">
            <a:spAutoFit/>
          </a:bodyPr>
          <a:lstStyle/>
          <a:p>
            <a:pPr defTabSz="957816">
              <a:defRPr/>
            </a:pPr>
            <a:r>
              <a:rPr kumimoji="1" lang="en-US" altLang="ja-JP" sz="1200" b="1" dirty="0" smtClean="0">
                <a:latin typeface="ＭＳ ゴシック" panose="020B0609070205080204" pitchFamily="49" charset="-128"/>
                <a:ea typeface="ＭＳ ゴシック" panose="020B0609070205080204" pitchFamily="49" charset="-128"/>
              </a:rPr>
              <a:t>【</a:t>
            </a:r>
            <a:r>
              <a:rPr kumimoji="1" lang="ja-JP" altLang="en-US" sz="1200" b="1" dirty="0" smtClean="0">
                <a:latin typeface="ＭＳ ゴシック" panose="020B0609070205080204" pitchFamily="49" charset="-128"/>
                <a:ea typeface="ＭＳ ゴシック" panose="020B0609070205080204" pitchFamily="49" charset="-128"/>
              </a:rPr>
              <a:t>例２</a:t>
            </a:r>
            <a:r>
              <a:rPr kumimoji="1" lang="en-US" altLang="ja-JP" sz="1200" b="1" dirty="0" smtClean="0">
                <a:latin typeface="ＭＳ ゴシック" panose="020B0609070205080204" pitchFamily="49" charset="-128"/>
                <a:ea typeface="ＭＳ ゴシック" panose="020B0609070205080204" pitchFamily="49" charset="-128"/>
              </a:rPr>
              <a:t>】</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sz="1200" b="1" dirty="0">
                <a:solidFill>
                  <a:srgbClr val="FF0000"/>
                </a:solidFill>
                <a:latin typeface="ＭＳ ゴシック" panose="020B0609070205080204" pitchFamily="49" charset="-128"/>
                <a:ea typeface="ＭＳ ゴシック" panose="020B0609070205080204" pitchFamily="49" charset="-128"/>
              </a:rPr>
              <a:t>改正</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後、１か月の拘束時間、貸切バス等乗務者の場合）</a:t>
            </a:r>
            <a:endParaRPr kumimoji="1" lang="ja-JP" altLang="en-US" sz="1200" b="1" dirty="0">
              <a:latin typeface="ＭＳ ゴシック" panose="020B0609070205080204" pitchFamily="49" charset="-128"/>
              <a:ea typeface="ＭＳ ゴシック" panose="020B0609070205080204" pitchFamily="49" charset="-128"/>
            </a:endParaRPr>
          </a:p>
        </p:txBody>
      </p:sp>
      <p:sp>
        <p:nvSpPr>
          <p:cNvPr id="50" name="正方形/長方形 49"/>
          <p:cNvSpPr/>
          <p:nvPr/>
        </p:nvSpPr>
        <p:spPr>
          <a:xfrm>
            <a:off x="1346662" y="4262635"/>
            <a:ext cx="457200" cy="1914131"/>
          </a:xfrm>
          <a:prstGeom prst="rect">
            <a:avLst/>
          </a:prstGeom>
          <a:solidFill>
            <a:srgbClr val="FBE5D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ysClr val="windowText" lastClr="000000"/>
                </a:solidFill>
              </a:rPr>
              <a:t>294</a:t>
            </a:r>
          </a:p>
          <a:p>
            <a:pPr algn="ctr"/>
            <a:r>
              <a:rPr kumimoji="1" lang="ja-JP" altLang="en-US" sz="1200" dirty="0">
                <a:solidFill>
                  <a:srgbClr val="FF0000"/>
                </a:solidFill>
              </a:rPr>
              <a:t>②</a:t>
            </a:r>
            <a:endParaRPr kumimoji="1" lang="ja-JP" altLang="en-US" sz="1200" dirty="0" smtClean="0">
              <a:solidFill>
                <a:srgbClr val="FF0000"/>
              </a:solidFill>
            </a:endParaRPr>
          </a:p>
        </p:txBody>
      </p:sp>
      <p:cxnSp>
        <p:nvCxnSpPr>
          <p:cNvPr id="51" name="直線コネクタ 50"/>
          <p:cNvCxnSpPr/>
          <p:nvPr/>
        </p:nvCxnSpPr>
        <p:spPr>
          <a:xfrm>
            <a:off x="581891" y="4576566"/>
            <a:ext cx="8229600" cy="0"/>
          </a:xfrm>
          <a:prstGeom prst="line">
            <a:avLst/>
          </a:prstGeom>
          <a:ln>
            <a:solidFill>
              <a:schemeClr val="bg1">
                <a:lumMod val="75000"/>
              </a:schemeClr>
            </a:solidFill>
            <a:prstDash val="sysDash"/>
          </a:ln>
        </p:spPr>
        <p:style>
          <a:lnRef idx="1">
            <a:schemeClr val="dk1"/>
          </a:lnRef>
          <a:fillRef idx="0">
            <a:schemeClr val="dk1"/>
          </a:fillRef>
          <a:effectRef idx="0">
            <a:schemeClr val="dk1"/>
          </a:effectRef>
          <a:fontRef idx="minor">
            <a:schemeClr val="tx1"/>
          </a:fontRef>
        </p:style>
      </p:cxnSp>
      <p:sp>
        <p:nvSpPr>
          <p:cNvPr id="52" name="テキスト ボックス 51"/>
          <p:cNvSpPr txBox="1"/>
          <p:nvPr/>
        </p:nvSpPr>
        <p:spPr>
          <a:xfrm>
            <a:off x="8839200" y="4419600"/>
            <a:ext cx="762000" cy="313932"/>
          </a:xfrm>
          <a:prstGeom prst="rect">
            <a:avLst/>
          </a:prstGeom>
          <a:noFill/>
        </p:spPr>
        <p:txBody>
          <a:bodyPr wrap="square" rtlCol="0">
            <a:spAutoFit/>
          </a:bodyPr>
          <a:lstStyle/>
          <a:p>
            <a:pPr algn="l">
              <a:lnSpc>
                <a:spcPct val="120000"/>
              </a:lnSpc>
              <a:spcAft>
                <a:spcPts val="600"/>
              </a:spcAft>
              <a:buClr>
                <a:schemeClr val="tx2"/>
              </a:buClr>
            </a:pPr>
            <a:r>
              <a:rPr kumimoji="1" lang="en-US" altLang="ja-JP" sz="1200" dirty="0" smtClean="0"/>
              <a:t>281</a:t>
            </a:r>
            <a:r>
              <a:rPr kumimoji="1" lang="ja-JP" altLang="en-US" sz="1200" dirty="0" smtClean="0"/>
              <a:t>時間</a:t>
            </a:r>
          </a:p>
        </p:txBody>
      </p:sp>
      <p:sp>
        <p:nvSpPr>
          <p:cNvPr id="53" name="正方形/長方形 52"/>
          <p:cNvSpPr/>
          <p:nvPr/>
        </p:nvSpPr>
        <p:spPr>
          <a:xfrm>
            <a:off x="2021378" y="4766643"/>
            <a:ext cx="457200" cy="1410123"/>
          </a:xfrm>
          <a:prstGeom prst="rect">
            <a:avLst/>
          </a:prstGeom>
          <a:solidFill>
            <a:srgbClr val="FBE5D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ysClr val="windowText" lastClr="000000"/>
                </a:solidFill>
              </a:rPr>
              <a:t>276</a:t>
            </a:r>
            <a:endParaRPr kumimoji="1" lang="ja-JP" altLang="en-US" sz="1200" dirty="0" smtClean="0">
              <a:solidFill>
                <a:sysClr val="windowText" lastClr="000000"/>
              </a:solidFill>
            </a:endParaRPr>
          </a:p>
        </p:txBody>
      </p:sp>
      <p:sp>
        <p:nvSpPr>
          <p:cNvPr id="54" name="正方形/長方形 53"/>
          <p:cNvSpPr/>
          <p:nvPr/>
        </p:nvSpPr>
        <p:spPr>
          <a:xfrm>
            <a:off x="2663536" y="5186166"/>
            <a:ext cx="457200" cy="990600"/>
          </a:xfrm>
          <a:prstGeom prst="rect">
            <a:avLst/>
          </a:prstGeom>
          <a:solidFill>
            <a:srgbClr val="FBE5D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ysClr val="windowText" lastClr="000000"/>
                </a:solidFill>
              </a:rPr>
              <a:t>261</a:t>
            </a:r>
            <a:endParaRPr kumimoji="1" lang="ja-JP" altLang="en-US" sz="1200" dirty="0" smtClean="0">
              <a:solidFill>
                <a:sysClr val="windowText" lastClr="000000"/>
              </a:solidFill>
            </a:endParaRPr>
          </a:p>
        </p:txBody>
      </p:sp>
      <p:sp>
        <p:nvSpPr>
          <p:cNvPr id="55" name="正方形/長方形 54"/>
          <p:cNvSpPr/>
          <p:nvPr/>
        </p:nvSpPr>
        <p:spPr>
          <a:xfrm>
            <a:off x="3343794" y="5186166"/>
            <a:ext cx="457200" cy="990600"/>
          </a:xfrm>
          <a:prstGeom prst="rect">
            <a:avLst/>
          </a:prstGeom>
          <a:solidFill>
            <a:srgbClr val="FBE5D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ysClr val="windowText" lastClr="000000"/>
                </a:solidFill>
              </a:rPr>
              <a:t>261</a:t>
            </a:r>
            <a:endParaRPr kumimoji="1" lang="ja-JP" altLang="en-US" sz="1200" dirty="0" smtClean="0">
              <a:solidFill>
                <a:sysClr val="windowText" lastClr="000000"/>
              </a:solidFill>
            </a:endParaRPr>
          </a:p>
        </p:txBody>
      </p:sp>
      <p:sp>
        <p:nvSpPr>
          <p:cNvPr id="56" name="正方形/長方形 55"/>
          <p:cNvSpPr/>
          <p:nvPr/>
        </p:nvSpPr>
        <p:spPr>
          <a:xfrm>
            <a:off x="4024052" y="4755999"/>
            <a:ext cx="457200" cy="1420767"/>
          </a:xfrm>
          <a:prstGeom prst="rect">
            <a:avLst/>
          </a:prstGeom>
          <a:solidFill>
            <a:srgbClr val="FBE5D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ysClr val="windowText" lastClr="000000"/>
                </a:solidFill>
              </a:rPr>
              <a:t>276</a:t>
            </a:r>
            <a:endParaRPr kumimoji="1" lang="ja-JP" altLang="en-US" sz="1200" dirty="0" smtClean="0">
              <a:solidFill>
                <a:sysClr val="windowText" lastClr="000000"/>
              </a:solidFill>
            </a:endParaRPr>
          </a:p>
        </p:txBody>
      </p:sp>
      <p:sp>
        <p:nvSpPr>
          <p:cNvPr id="57" name="正方形/長方形 56"/>
          <p:cNvSpPr/>
          <p:nvPr/>
        </p:nvSpPr>
        <p:spPr>
          <a:xfrm>
            <a:off x="666404" y="4262635"/>
            <a:ext cx="457200" cy="1915786"/>
          </a:xfrm>
          <a:prstGeom prst="rect">
            <a:avLst/>
          </a:prstGeom>
          <a:solidFill>
            <a:srgbClr val="FBE5D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ysClr val="windowText" lastClr="000000"/>
                </a:solidFill>
              </a:rPr>
              <a:t>294</a:t>
            </a:r>
          </a:p>
          <a:p>
            <a:pPr algn="ctr"/>
            <a:r>
              <a:rPr kumimoji="1" lang="ja-JP" altLang="en-US" sz="1200" dirty="0">
                <a:solidFill>
                  <a:srgbClr val="FF0000"/>
                </a:solidFill>
              </a:rPr>
              <a:t>①</a:t>
            </a:r>
            <a:endParaRPr kumimoji="1" lang="ja-JP" altLang="en-US" sz="1200" dirty="0" smtClean="0">
              <a:solidFill>
                <a:srgbClr val="FF0000"/>
              </a:solidFill>
            </a:endParaRPr>
          </a:p>
        </p:txBody>
      </p:sp>
      <p:sp>
        <p:nvSpPr>
          <p:cNvPr id="58" name="正方形/長方形 57"/>
          <p:cNvSpPr/>
          <p:nvPr/>
        </p:nvSpPr>
        <p:spPr>
          <a:xfrm>
            <a:off x="5412972" y="4262635"/>
            <a:ext cx="457200" cy="1914131"/>
          </a:xfrm>
          <a:prstGeom prst="rect">
            <a:avLst/>
          </a:prstGeom>
          <a:solidFill>
            <a:srgbClr val="FBE5D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ysClr val="windowText" lastClr="000000"/>
                </a:solidFill>
              </a:rPr>
              <a:t>294</a:t>
            </a:r>
          </a:p>
          <a:p>
            <a:pPr algn="ctr"/>
            <a:r>
              <a:rPr kumimoji="1" lang="ja-JP" altLang="en-US" sz="1200" dirty="0">
                <a:solidFill>
                  <a:srgbClr val="FF0000"/>
                </a:solidFill>
              </a:rPr>
              <a:t>③</a:t>
            </a:r>
            <a:endParaRPr kumimoji="1" lang="ja-JP" altLang="en-US" sz="1200" dirty="0" smtClean="0">
              <a:solidFill>
                <a:srgbClr val="FF0000"/>
              </a:solidFill>
            </a:endParaRPr>
          </a:p>
        </p:txBody>
      </p:sp>
      <p:sp>
        <p:nvSpPr>
          <p:cNvPr id="59" name="正方形/長方形 58"/>
          <p:cNvSpPr/>
          <p:nvPr/>
        </p:nvSpPr>
        <p:spPr>
          <a:xfrm>
            <a:off x="6087688" y="4262635"/>
            <a:ext cx="457200" cy="1914131"/>
          </a:xfrm>
          <a:prstGeom prst="rect">
            <a:avLst/>
          </a:prstGeom>
          <a:solidFill>
            <a:srgbClr val="FBE5D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ysClr val="windowText" lastClr="000000"/>
                </a:solidFill>
              </a:rPr>
              <a:t>294</a:t>
            </a:r>
          </a:p>
          <a:p>
            <a:pPr algn="ctr"/>
            <a:r>
              <a:rPr kumimoji="1" lang="ja-JP" altLang="en-US" sz="1200" dirty="0">
                <a:solidFill>
                  <a:srgbClr val="FF0000"/>
                </a:solidFill>
              </a:rPr>
              <a:t>④</a:t>
            </a:r>
            <a:endParaRPr kumimoji="1" lang="ja-JP" altLang="en-US" sz="1200" dirty="0" smtClean="0">
              <a:solidFill>
                <a:srgbClr val="FF0000"/>
              </a:solidFill>
            </a:endParaRPr>
          </a:p>
        </p:txBody>
      </p:sp>
      <p:sp>
        <p:nvSpPr>
          <p:cNvPr id="60" name="正方形/長方形 59"/>
          <p:cNvSpPr/>
          <p:nvPr/>
        </p:nvSpPr>
        <p:spPr>
          <a:xfrm>
            <a:off x="6729846" y="4262635"/>
            <a:ext cx="457200" cy="1914131"/>
          </a:xfrm>
          <a:prstGeom prst="rect">
            <a:avLst/>
          </a:prstGeom>
          <a:solidFill>
            <a:srgbClr val="FBE5D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ysClr val="windowText" lastClr="000000"/>
                </a:solidFill>
              </a:rPr>
              <a:t>294</a:t>
            </a:r>
          </a:p>
          <a:p>
            <a:pPr algn="ctr"/>
            <a:r>
              <a:rPr kumimoji="1" lang="ja-JP" altLang="en-US" sz="1200" dirty="0">
                <a:solidFill>
                  <a:srgbClr val="FF0000"/>
                </a:solidFill>
              </a:rPr>
              <a:t>⑤</a:t>
            </a:r>
            <a:endParaRPr kumimoji="1" lang="ja-JP" altLang="en-US" sz="1200" dirty="0" smtClean="0">
              <a:solidFill>
                <a:srgbClr val="FF0000"/>
              </a:solidFill>
            </a:endParaRPr>
          </a:p>
        </p:txBody>
      </p:sp>
      <p:sp>
        <p:nvSpPr>
          <p:cNvPr id="61" name="正方形/長方形 60"/>
          <p:cNvSpPr/>
          <p:nvPr/>
        </p:nvSpPr>
        <p:spPr>
          <a:xfrm>
            <a:off x="7410104" y="4271765"/>
            <a:ext cx="457200" cy="1905001"/>
          </a:xfrm>
          <a:prstGeom prst="rect">
            <a:avLst/>
          </a:prstGeom>
          <a:solidFill>
            <a:srgbClr val="FBE5D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ysClr val="windowText" lastClr="000000"/>
                </a:solidFill>
              </a:rPr>
              <a:t>294</a:t>
            </a:r>
          </a:p>
          <a:p>
            <a:pPr algn="ctr"/>
            <a:r>
              <a:rPr kumimoji="1" lang="ja-JP" altLang="en-US" sz="1200" dirty="0">
                <a:solidFill>
                  <a:srgbClr val="FF0000"/>
                </a:solidFill>
              </a:rPr>
              <a:t>⑥</a:t>
            </a:r>
            <a:endParaRPr kumimoji="1" lang="ja-JP" altLang="en-US" sz="1200" dirty="0" smtClean="0">
              <a:solidFill>
                <a:srgbClr val="FF0000"/>
              </a:solidFill>
            </a:endParaRPr>
          </a:p>
        </p:txBody>
      </p:sp>
      <p:sp>
        <p:nvSpPr>
          <p:cNvPr id="62" name="正方形/長方形 61"/>
          <p:cNvSpPr/>
          <p:nvPr/>
        </p:nvSpPr>
        <p:spPr>
          <a:xfrm>
            <a:off x="8090362" y="4576566"/>
            <a:ext cx="457200" cy="1600200"/>
          </a:xfrm>
          <a:prstGeom prst="rect">
            <a:avLst/>
          </a:prstGeom>
          <a:solidFill>
            <a:srgbClr val="FBE5D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ysClr val="windowText" lastClr="000000"/>
                </a:solidFill>
              </a:rPr>
              <a:t>281</a:t>
            </a:r>
            <a:endParaRPr kumimoji="1" lang="ja-JP" altLang="en-US" sz="1200" dirty="0" smtClean="0">
              <a:solidFill>
                <a:sysClr val="windowText" lastClr="000000"/>
              </a:solidFill>
            </a:endParaRPr>
          </a:p>
        </p:txBody>
      </p:sp>
      <p:sp>
        <p:nvSpPr>
          <p:cNvPr id="63" name="正方形/長方形 62"/>
          <p:cNvSpPr/>
          <p:nvPr/>
        </p:nvSpPr>
        <p:spPr>
          <a:xfrm>
            <a:off x="4732714" y="4572002"/>
            <a:ext cx="457200" cy="1606419"/>
          </a:xfrm>
          <a:prstGeom prst="rect">
            <a:avLst/>
          </a:prstGeom>
          <a:solidFill>
            <a:srgbClr val="FBE5D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ysClr val="windowText" lastClr="000000"/>
                </a:solidFill>
              </a:rPr>
              <a:t>281</a:t>
            </a:r>
            <a:endParaRPr kumimoji="1" lang="ja-JP" altLang="en-US" sz="1200" dirty="0" smtClean="0">
              <a:solidFill>
                <a:sysClr val="windowText" lastClr="000000"/>
              </a:solidFill>
            </a:endParaRPr>
          </a:p>
        </p:txBody>
      </p:sp>
      <p:sp>
        <p:nvSpPr>
          <p:cNvPr id="64" name="テキスト ボックス 63"/>
          <p:cNvSpPr txBox="1"/>
          <p:nvPr/>
        </p:nvSpPr>
        <p:spPr>
          <a:xfrm>
            <a:off x="543791" y="6205437"/>
            <a:ext cx="538942" cy="31393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200" dirty="0" smtClean="0"/>
              <a:t>４月</a:t>
            </a:r>
          </a:p>
        </p:txBody>
      </p:sp>
      <p:sp>
        <p:nvSpPr>
          <p:cNvPr id="65" name="テキスト ボックス 64"/>
          <p:cNvSpPr txBox="1"/>
          <p:nvPr/>
        </p:nvSpPr>
        <p:spPr>
          <a:xfrm>
            <a:off x="1264920" y="6205437"/>
            <a:ext cx="538942" cy="31393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200" dirty="0"/>
              <a:t>５</a:t>
            </a:r>
            <a:r>
              <a:rPr kumimoji="1" lang="ja-JP" altLang="en-US" sz="1200" dirty="0" smtClean="0"/>
              <a:t>月</a:t>
            </a:r>
          </a:p>
        </p:txBody>
      </p:sp>
      <p:sp>
        <p:nvSpPr>
          <p:cNvPr id="66" name="テキスト ボックス 65"/>
          <p:cNvSpPr txBox="1"/>
          <p:nvPr/>
        </p:nvSpPr>
        <p:spPr>
          <a:xfrm>
            <a:off x="1991416" y="6193223"/>
            <a:ext cx="538942" cy="313932"/>
          </a:xfrm>
          <a:prstGeom prst="rect">
            <a:avLst/>
          </a:prstGeom>
          <a:noFill/>
        </p:spPr>
        <p:txBody>
          <a:bodyPr wrap="square" rtlCol="0">
            <a:spAutoFit/>
          </a:bodyPr>
          <a:lstStyle/>
          <a:p>
            <a:pPr algn="ctr">
              <a:lnSpc>
                <a:spcPct val="120000"/>
              </a:lnSpc>
              <a:spcAft>
                <a:spcPts val="600"/>
              </a:spcAft>
              <a:buClr>
                <a:schemeClr val="tx2"/>
              </a:buClr>
            </a:pPr>
            <a:r>
              <a:rPr kumimoji="1" lang="en-US" altLang="ja-JP" sz="1200" dirty="0"/>
              <a:t>6</a:t>
            </a:r>
            <a:r>
              <a:rPr kumimoji="1" lang="ja-JP" altLang="en-US" sz="1200" dirty="0" smtClean="0"/>
              <a:t>月</a:t>
            </a:r>
          </a:p>
        </p:txBody>
      </p:sp>
      <p:sp>
        <p:nvSpPr>
          <p:cNvPr id="67" name="テキスト ボックス 66"/>
          <p:cNvSpPr txBox="1"/>
          <p:nvPr/>
        </p:nvSpPr>
        <p:spPr>
          <a:xfrm>
            <a:off x="2590799" y="6205437"/>
            <a:ext cx="538942" cy="313932"/>
          </a:xfrm>
          <a:prstGeom prst="rect">
            <a:avLst/>
          </a:prstGeom>
          <a:noFill/>
        </p:spPr>
        <p:txBody>
          <a:bodyPr wrap="square" rtlCol="0">
            <a:spAutoFit/>
          </a:bodyPr>
          <a:lstStyle/>
          <a:p>
            <a:pPr algn="ctr">
              <a:lnSpc>
                <a:spcPct val="120000"/>
              </a:lnSpc>
              <a:spcAft>
                <a:spcPts val="600"/>
              </a:spcAft>
              <a:buClr>
                <a:schemeClr val="tx2"/>
              </a:buClr>
            </a:pPr>
            <a:r>
              <a:rPr kumimoji="1" lang="en-US" altLang="ja-JP" sz="1200" dirty="0"/>
              <a:t>7</a:t>
            </a:r>
            <a:r>
              <a:rPr kumimoji="1" lang="ja-JP" altLang="en-US" sz="1200" dirty="0" smtClean="0"/>
              <a:t>月</a:t>
            </a:r>
          </a:p>
        </p:txBody>
      </p:sp>
      <p:sp>
        <p:nvSpPr>
          <p:cNvPr id="68" name="テキスト ボックス 67"/>
          <p:cNvSpPr txBox="1"/>
          <p:nvPr/>
        </p:nvSpPr>
        <p:spPr>
          <a:xfrm>
            <a:off x="3296514" y="6193223"/>
            <a:ext cx="538942" cy="313932"/>
          </a:xfrm>
          <a:prstGeom prst="rect">
            <a:avLst/>
          </a:prstGeom>
          <a:noFill/>
        </p:spPr>
        <p:txBody>
          <a:bodyPr wrap="square" rtlCol="0">
            <a:spAutoFit/>
          </a:bodyPr>
          <a:lstStyle/>
          <a:p>
            <a:pPr algn="ctr">
              <a:lnSpc>
                <a:spcPct val="120000"/>
              </a:lnSpc>
              <a:spcAft>
                <a:spcPts val="600"/>
              </a:spcAft>
              <a:buClr>
                <a:schemeClr val="tx2"/>
              </a:buClr>
            </a:pPr>
            <a:r>
              <a:rPr kumimoji="1" lang="en-US" altLang="ja-JP" sz="1200" dirty="0"/>
              <a:t>8</a:t>
            </a:r>
            <a:r>
              <a:rPr kumimoji="1" lang="ja-JP" altLang="en-US" sz="1200" dirty="0" smtClean="0"/>
              <a:t>月</a:t>
            </a:r>
          </a:p>
        </p:txBody>
      </p:sp>
      <p:sp>
        <p:nvSpPr>
          <p:cNvPr id="69" name="テキスト ボックス 68"/>
          <p:cNvSpPr txBox="1"/>
          <p:nvPr/>
        </p:nvSpPr>
        <p:spPr>
          <a:xfrm>
            <a:off x="3959283" y="6193223"/>
            <a:ext cx="538942" cy="31393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200" dirty="0"/>
              <a:t>９</a:t>
            </a:r>
            <a:r>
              <a:rPr kumimoji="1" lang="ja-JP" altLang="en-US" sz="1200" dirty="0" smtClean="0"/>
              <a:t>月</a:t>
            </a:r>
          </a:p>
        </p:txBody>
      </p:sp>
      <p:sp>
        <p:nvSpPr>
          <p:cNvPr id="70" name="テキスト ボックス 69"/>
          <p:cNvSpPr txBox="1"/>
          <p:nvPr/>
        </p:nvSpPr>
        <p:spPr>
          <a:xfrm>
            <a:off x="4665433" y="6205437"/>
            <a:ext cx="538942" cy="313932"/>
          </a:xfrm>
          <a:prstGeom prst="rect">
            <a:avLst/>
          </a:prstGeom>
          <a:noFill/>
        </p:spPr>
        <p:txBody>
          <a:bodyPr wrap="square" rtlCol="0">
            <a:spAutoFit/>
          </a:bodyPr>
          <a:lstStyle/>
          <a:p>
            <a:pPr algn="ctr">
              <a:lnSpc>
                <a:spcPct val="120000"/>
              </a:lnSpc>
              <a:spcAft>
                <a:spcPts val="600"/>
              </a:spcAft>
              <a:buClr>
                <a:schemeClr val="tx2"/>
              </a:buClr>
            </a:pPr>
            <a:r>
              <a:rPr kumimoji="1" lang="en-US" altLang="ja-JP" sz="1200" dirty="0" smtClean="0"/>
              <a:t>1</a:t>
            </a:r>
            <a:r>
              <a:rPr kumimoji="1" lang="en-US" altLang="ja-JP" sz="1200" dirty="0"/>
              <a:t>0</a:t>
            </a:r>
            <a:r>
              <a:rPr kumimoji="1" lang="ja-JP" altLang="en-US" sz="1200" dirty="0" smtClean="0"/>
              <a:t>月</a:t>
            </a:r>
          </a:p>
        </p:txBody>
      </p:sp>
      <p:sp>
        <p:nvSpPr>
          <p:cNvPr id="71" name="テキスト ボックス 70"/>
          <p:cNvSpPr txBox="1"/>
          <p:nvPr/>
        </p:nvSpPr>
        <p:spPr>
          <a:xfrm>
            <a:off x="5346992" y="6205437"/>
            <a:ext cx="538942" cy="313932"/>
          </a:xfrm>
          <a:prstGeom prst="rect">
            <a:avLst/>
          </a:prstGeom>
          <a:noFill/>
        </p:spPr>
        <p:txBody>
          <a:bodyPr wrap="square" rtlCol="0">
            <a:spAutoFit/>
          </a:bodyPr>
          <a:lstStyle/>
          <a:p>
            <a:pPr algn="ctr">
              <a:lnSpc>
                <a:spcPct val="120000"/>
              </a:lnSpc>
              <a:spcAft>
                <a:spcPts val="600"/>
              </a:spcAft>
              <a:buClr>
                <a:schemeClr val="tx2"/>
              </a:buClr>
            </a:pPr>
            <a:r>
              <a:rPr kumimoji="1" lang="en-US" altLang="ja-JP" sz="1200" dirty="0" smtClean="0"/>
              <a:t>11</a:t>
            </a:r>
            <a:r>
              <a:rPr kumimoji="1" lang="ja-JP" altLang="en-US" sz="1200" dirty="0" smtClean="0"/>
              <a:t>月</a:t>
            </a:r>
          </a:p>
        </p:txBody>
      </p:sp>
      <p:sp>
        <p:nvSpPr>
          <p:cNvPr id="72" name="テキスト ボックス 71"/>
          <p:cNvSpPr txBox="1"/>
          <p:nvPr/>
        </p:nvSpPr>
        <p:spPr>
          <a:xfrm>
            <a:off x="6007508" y="6217865"/>
            <a:ext cx="538942" cy="313932"/>
          </a:xfrm>
          <a:prstGeom prst="rect">
            <a:avLst/>
          </a:prstGeom>
          <a:noFill/>
        </p:spPr>
        <p:txBody>
          <a:bodyPr wrap="square" rtlCol="0">
            <a:spAutoFit/>
          </a:bodyPr>
          <a:lstStyle/>
          <a:p>
            <a:pPr algn="ctr">
              <a:lnSpc>
                <a:spcPct val="120000"/>
              </a:lnSpc>
              <a:spcAft>
                <a:spcPts val="600"/>
              </a:spcAft>
              <a:buClr>
                <a:schemeClr val="tx2"/>
              </a:buClr>
            </a:pPr>
            <a:r>
              <a:rPr kumimoji="1" lang="en-US" altLang="ja-JP" sz="1200" dirty="0" smtClean="0"/>
              <a:t>12</a:t>
            </a:r>
            <a:r>
              <a:rPr kumimoji="1" lang="ja-JP" altLang="en-US" sz="1200" dirty="0" smtClean="0"/>
              <a:t>月</a:t>
            </a:r>
          </a:p>
        </p:txBody>
      </p:sp>
      <p:sp>
        <p:nvSpPr>
          <p:cNvPr id="73" name="テキスト ボックス 72"/>
          <p:cNvSpPr txBox="1"/>
          <p:nvPr/>
        </p:nvSpPr>
        <p:spPr>
          <a:xfrm>
            <a:off x="6619359" y="6187258"/>
            <a:ext cx="538942" cy="31393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200" dirty="0" smtClean="0"/>
              <a:t>１月</a:t>
            </a:r>
          </a:p>
        </p:txBody>
      </p:sp>
      <p:sp>
        <p:nvSpPr>
          <p:cNvPr id="74" name="テキスト ボックス 73"/>
          <p:cNvSpPr txBox="1"/>
          <p:nvPr/>
        </p:nvSpPr>
        <p:spPr>
          <a:xfrm>
            <a:off x="7315030" y="6175508"/>
            <a:ext cx="538942" cy="31393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200" dirty="0" smtClean="0"/>
              <a:t>２月</a:t>
            </a:r>
          </a:p>
        </p:txBody>
      </p:sp>
      <p:sp>
        <p:nvSpPr>
          <p:cNvPr id="75" name="テキスト ボックス 74"/>
          <p:cNvSpPr txBox="1"/>
          <p:nvPr/>
        </p:nvSpPr>
        <p:spPr>
          <a:xfrm>
            <a:off x="7967056" y="6175508"/>
            <a:ext cx="538942" cy="31393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200" dirty="0" smtClean="0"/>
              <a:t>３月</a:t>
            </a:r>
          </a:p>
        </p:txBody>
      </p:sp>
      <p:cxnSp>
        <p:nvCxnSpPr>
          <p:cNvPr id="76" name="直線コネクタ 75"/>
          <p:cNvCxnSpPr/>
          <p:nvPr/>
        </p:nvCxnSpPr>
        <p:spPr>
          <a:xfrm>
            <a:off x="580506" y="6175508"/>
            <a:ext cx="8001000" cy="0"/>
          </a:xfrm>
          <a:prstGeom prst="line">
            <a:avLst/>
          </a:prstGeom>
        </p:spPr>
        <p:style>
          <a:lnRef idx="1">
            <a:schemeClr val="dk1"/>
          </a:lnRef>
          <a:fillRef idx="0">
            <a:schemeClr val="dk1"/>
          </a:fillRef>
          <a:effectRef idx="0">
            <a:schemeClr val="dk1"/>
          </a:effectRef>
          <a:fontRef idx="minor">
            <a:schemeClr val="tx1"/>
          </a:fontRef>
        </p:style>
      </p:cxnSp>
      <p:cxnSp>
        <p:nvCxnSpPr>
          <p:cNvPr id="77" name="直線コネクタ 76"/>
          <p:cNvCxnSpPr/>
          <p:nvPr/>
        </p:nvCxnSpPr>
        <p:spPr>
          <a:xfrm>
            <a:off x="571500" y="4267200"/>
            <a:ext cx="8229600" cy="0"/>
          </a:xfrm>
          <a:prstGeom prst="line">
            <a:avLst/>
          </a:prstGeom>
          <a:ln>
            <a:solidFill>
              <a:schemeClr val="bg1">
                <a:lumMod val="75000"/>
              </a:schemeClr>
            </a:solidFill>
            <a:prstDash val="sysDash"/>
          </a:ln>
        </p:spPr>
        <p:style>
          <a:lnRef idx="1">
            <a:schemeClr val="dk1"/>
          </a:lnRef>
          <a:fillRef idx="0">
            <a:schemeClr val="dk1"/>
          </a:fillRef>
          <a:effectRef idx="0">
            <a:schemeClr val="dk1"/>
          </a:effectRef>
          <a:fontRef idx="minor">
            <a:schemeClr val="tx1"/>
          </a:fontRef>
        </p:style>
      </p:cxnSp>
      <p:sp>
        <p:nvSpPr>
          <p:cNvPr id="78" name="テキスト ボックス 77"/>
          <p:cNvSpPr txBox="1"/>
          <p:nvPr/>
        </p:nvSpPr>
        <p:spPr>
          <a:xfrm>
            <a:off x="8839200" y="4113249"/>
            <a:ext cx="762000" cy="313932"/>
          </a:xfrm>
          <a:prstGeom prst="rect">
            <a:avLst/>
          </a:prstGeom>
          <a:noFill/>
        </p:spPr>
        <p:txBody>
          <a:bodyPr wrap="square" rtlCol="0">
            <a:spAutoFit/>
          </a:bodyPr>
          <a:lstStyle/>
          <a:p>
            <a:pPr algn="l">
              <a:lnSpc>
                <a:spcPct val="120000"/>
              </a:lnSpc>
              <a:spcAft>
                <a:spcPts val="600"/>
              </a:spcAft>
              <a:buClr>
                <a:schemeClr val="tx2"/>
              </a:buClr>
            </a:pPr>
            <a:r>
              <a:rPr kumimoji="1" lang="en-US" altLang="ja-JP" sz="1200" dirty="0" smtClean="0"/>
              <a:t>294</a:t>
            </a:r>
            <a:r>
              <a:rPr kumimoji="1" lang="ja-JP" altLang="en-US" sz="1200" dirty="0" smtClean="0"/>
              <a:t>時間</a:t>
            </a:r>
          </a:p>
        </p:txBody>
      </p:sp>
      <p:sp>
        <p:nvSpPr>
          <p:cNvPr id="79" name="テキスト ボックス 78"/>
          <p:cNvSpPr txBox="1"/>
          <p:nvPr/>
        </p:nvSpPr>
        <p:spPr>
          <a:xfrm>
            <a:off x="8670868" y="5069800"/>
            <a:ext cx="876300" cy="612475"/>
          </a:xfrm>
          <a:prstGeom prst="rect">
            <a:avLst/>
          </a:prstGeom>
          <a:noFill/>
          <a:ln>
            <a:solidFill>
              <a:schemeClr val="tx1"/>
            </a:solidFill>
          </a:ln>
        </p:spPr>
        <p:txBody>
          <a:bodyPr wrap="square" rtlCol="0">
            <a:spAutoFit/>
          </a:bodyPr>
          <a:lstStyle/>
          <a:p>
            <a:pPr algn="ctr">
              <a:lnSpc>
                <a:spcPct val="120000"/>
              </a:lnSpc>
              <a:spcAft>
                <a:spcPts val="600"/>
              </a:spcAft>
              <a:buClr>
                <a:schemeClr val="tx2"/>
              </a:buClr>
            </a:pPr>
            <a:r>
              <a:rPr kumimoji="1" lang="ja-JP" altLang="en-US" sz="1200" dirty="0" smtClean="0"/>
              <a:t>年合計</a:t>
            </a:r>
            <a:endParaRPr kumimoji="1" lang="en-US" altLang="ja-JP" sz="1200" dirty="0" smtClean="0"/>
          </a:p>
          <a:p>
            <a:pPr algn="ctr">
              <a:lnSpc>
                <a:spcPct val="120000"/>
              </a:lnSpc>
              <a:spcAft>
                <a:spcPts val="600"/>
              </a:spcAft>
              <a:buClr>
                <a:schemeClr val="tx2"/>
              </a:buClr>
            </a:pPr>
            <a:r>
              <a:rPr kumimoji="1" lang="en-US" altLang="ja-JP" sz="1200" dirty="0" smtClean="0"/>
              <a:t>3,400</a:t>
            </a:r>
            <a:r>
              <a:rPr kumimoji="1" lang="ja-JP" altLang="en-US" sz="1200" dirty="0" smtClean="0"/>
              <a:t>時間</a:t>
            </a:r>
          </a:p>
        </p:txBody>
      </p:sp>
      <p:sp>
        <p:nvSpPr>
          <p:cNvPr id="80" name="テキスト ボックス 79"/>
          <p:cNvSpPr txBox="1"/>
          <p:nvPr/>
        </p:nvSpPr>
        <p:spPr>
          <a:xfrm>
            <a:off x="4024052" y="6468174"/>
            <a:ext cx="5517227" cy="347329"/>
          </a:xfrm>
          <a:prstGeom prst="roundRect">
            <a:avLst/>
          </a:prstGeom>
          <a:solidFill>
            <a:schemeClr val="accent2">
              <a:lumMod val="20000"/>
              <a:lumOff val="80000"/>
            </a:schemeClr>
          </a:solidFill>
          <a:ln w="28575">
            <a:solidFill>
              <a:srgbClr val="FF0000"/>
            </a:solidFill>
          </a:ln>
        </p:spPr>
        <p:txBody>
          <a:bodyPr wrap="square" rtlCol="0" anchor="ctr">
            <a:spAutoFit/>
          </a:bodyPr>
          <a:lstStyle/>
          <a:p>
            <a:pPr algn="ctr">
              <a:lnSpc>
                <a:spcPct val="120000"/>
              </a:lnSpc>
              <a:spcAft>
                <a:spcPts val="600"/>
              </a:spcAft>
              <a:buClr>
                <a:schemeClr val="tx2"/>
              </a:buClr>
            </a:pPr>
            <a:r>
              <a:rPr kumimoji="1" lang="ja-JP" altLang="en-US" sz="1200" dirty="0" smtClean="0">
                <a:solidFill>
                  <a:srgbClr val="FF0000"/>
                </a:solidFill>
              </a:rPr>
              <a:t>年</a:t>
            </a:r>
            <a:r>
              <a:rPr kumimoji="1" lang="en-US" altLang="ja-JP" sz="1200" dirty="0" smtClean="0">
                <a:solidFill>
                  <a:srgbClr val="FF0000"/>
                </a:solidFill>
              </a:rPr>
              <a:t>3,400</a:t>
            </a:r>
            <a:r>
              <a:rPr kumimoji="1" lang="ja-JP" altLang="en-US" sz="1200" dirty="0" smtClean="0">
                <a:solidFill>
                  <a:srgbClr val="FF0000"/>
                </a:solidFill>
              </a:rPr>
              <a:t>時間以下、月</a:t>
            </a:r>
            <a:r>
              <a:rPr kumimoji="1" lang="en-US" altLang="ja-JP" sz="1200" dirty="0" smtClean="0">
                <a:solidFill>
                  <a:srgbClr val="FF0000"/>
                </a:solidFill>
              </a:rPr>
              <a:t>294</a:t>
            </a:r>
            <a:r>
              <a:rPr kumimoji="1" lang="ja-JP" altLang="en-US" sz="1200" dirty="0" smtClean="0">
                <a:solidFill>
                  <a:srgbClr val="FF0000"/>
                </a:solidFill>
              </a:rPr>
              <a:t>時間は年６回まで、月</a:t>
            </a:r>
            <a:r>
              <a:rPr kumimoji="1" lang="en-US" altLang="ja-JP" sz="1200" dirty="0" smtClean="0">
                <a:solidFill>
                  <a:srgbClr val="FF0000"/>
                </a:solidFill>
              </a:rPr>
              <a:t>281</a:t>
            </a:r>
            <a:r>
              <a:rPr kumimoji="1" lang="ja-JP" altLang="en-US" sz="1200" dirty="0" smtClean="0">
                <a:solidFill>
                  <a:srgbClr val="FF0000"/>
                </a:solidFill>
              </a:rPr>
              <a:t>時間超は</a:t>
            </a:r>
            <a:r>
              <a:rPr kumimoji="1" lang="ja-JP" altLang="en-US" sz="1200" dirty="0">
                <a:solidFill>
                  <a:srgbClr val="FF0000"/>
                </a:solidFill>
              </a:rPr>
              <a:t>連続</a:t>
            </a:r>
            <a:r>
              <a:rPr kumimoji="1" lang="ja-JP" altLang="en-US" sz="1200" dirty="0" smtClean="0">
                <a:solidFill>
                  <a:srgbClr val="FF0000"/>
                </a:solidFill>
              </a:rPr>
              <a:t>４か月まで</a:t>
            </a:r>
          </a:p>
        </p:txBody>
      </p:sp>
      <p:sp>
        <p:nvSpPr>
          <p:cNvPr id="81" name="右中かっこ 80"/>
          <p:cNvSpPr/>
          <p:nvPr/>
        </p:nvSpPr>
        <p:spPr>
          <a:xfrm rot="5400000">
            <a:off x="6569302" y="4594199"/>
            <a:ext cx="154662" cy="2620063"/>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82" name="直線矢印コネクタ 81"/>
          <p:cNvCxnSpPr/>
          <p:nvPr/>
        </p:nvCxnSpPr>
        <p:spPr>
          <a:xfrm flipV="1">
            <a:off x="9097589" y="5682275"/>
            <a:ext cx="0" cy="792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線矢印コネクタ 82"/>
          <p:cNvCxnSpPr/>
          <p:nvPr/>
        </p:nvCxnSpPr>
        <p:spPr>
          <a:xfrm flipH="1" flipV="1">
            <a:off x="7987669" y="5963191"/>
            <a:ext cx="1107348" cy="5210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5" name="直線矢印コネクタ 84"/>
          <p:cNvCxnSpPr/>
          <p:nvPr/>
        </p:nvCxnSpPr>
        <p:spPr>
          <a:xfrm flipH="1" flipV="1">
            <a:off x="7704143" y="5341978"/>
            <a:ext cx="1404875" cy="113229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58099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1000" y="150269"/>
            <a:ext cx="9906000" cy="535531"/>
          </a:xfrm>
          <a:prstGeom prst="rect">
            <a:avLst/>
          </a:prstGeom>
          <a:noFill/>
        </p:spPr>
        <p:txBody>
          <a:bodyPr wrap="square" rtlCol="0" anchor="ctr">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2400" b="1" dirty="0">
                <a:solidFill>
                  <a:srgbClr val="FFFFFF"/>
                </a:solidFill>
                <a:latin typeface="ＭＳ ゴシック" panose="020B0609070205080204" pitchFamily="49" charset="-128"/>
                <a:ea typeface="ＭＳ ゴシック" panose="020B0609070205080204" pitchFamily="49" charset="-128"/>
              </a:rPr>
              <a:t>改正</a:t>
            </a:r>
            <a:r>
              <a:rPr kumimoji="1" lang="ja-JP" altLang="en-US" sz="2400" b="1" i="0" u="none" strike="noStrike" kern="1200" cap="none" spc="0" normalizeH="0" baseline="0" noProof="0" dirty="0" smtClean="0">
                <a:ln>
                  <a:noFill/>
                </a:ln>
                <a:solidFill>
                  <a:srgbClr val="FFFFFF"/>
                </a:solidFill>
                <a:effectLst/>
                <a:uLnTx/>
                <a:uFillTx/>
                <a:latin typeface="ＭＳ ゴシック" panose="020B0609070205080204" pitchFamily="49" charset="-128"/>
                <a:ea typeface="ＭＳ ゴシック" panose="020B0609070205080204" pitchFamily="49" charset="-128"/>
                <a:cs typeface="+mn-cs"/>
              </a:rPr>
              <a:t>の内容（</a:t>
            </a:r>
            <a:r>
              <a:rPr kumimoji="1" lang="ja-JP" altLang="en-US" sz="2400" b="1" noProof="0" dirty="0" smtClean="0">
                <a:solidFill>
                  <a:srgbClr val="FFFFFF"/>
                </a:solidFill>
                <a:latin typeface="ＭＳ ゴシック" panose="020B0609070205080204" pitchFamily="49" charset="-128"/>
                <a:ea typeface="ＭＳ ゴシック" panose="020B0609070205080204" pitchFamily="49" charset="-128"/>
              </a:rPr>
              <a:t>１日の拘束時間・休息</a:t>
            </a:r>
            <a:r>
              <a:rPr kumimoji="1" lang="ja-JP" altLang="en-US" sz="2400" b="1" dirty="0">
                <a:solidFill>
                  <a:srgbClr val="FFFFFF"/>
                </a:solidFill>
                <a:latin typeface="ＭＳ ゴシック" panose="020B0609070205080204" pitchFamily="49" charset="-128"/>
                <a:ea typeface="ＭＳ ゴシック" panose="020B0609070205080204" pitchFamily="49" charset="-128"/>
              </a:rPr>
              <a:t>期間</a:t>
            </a:r>
            <a:r>
              <a:rPr kumimoji="1" lang="ja-JP" altLang="en-US" sz="2400" b="1" noProof="0" dirty="0" err="1" smtClean="0">
                <a:solidFill>
                  <a:srgbClr val="FFFFFF"/>
                </a:solidFill>
                <a:latin typeface="ＭＳ ゴシック" panose="020B0609070205080204" pitchFamily="49" charset="-128"/>
                <a:ea typeface="ＭＳ ゴシック" panose="020B0609070205080204" pitchFamily="49" charset="-128"/>
              </a:rPr>
              <a:t>、</a:t>
            </a:r>
            <a:r>
              <a:rPr kumimoji="1" lang="ja-JP" altLang="en-US" sz="2400" b="1" noProof="0" dirty="0" smtClean="0">
                <a:solidFill>
                  <a:srgbClr val="FFFFFF"/>
                </a:solidFill>
                <a:latin typeface="ＭＳ ゴシック" panose="020B0609070205080204" pitchFamily="49" charset="-128"/>
                <a:ea typeface="ＭＳ ゴシック" panose="020B0609070205080204" pitchFamily="49" charset="-128"/>
              </a:rPr>
              <a:t>運転時間</a:t>
            </a:r>
            <a:r>
              <a:rPr kumimoji="1" lang="ja-JP" altLang="en-US" sz="2400" b="1" i="0" u="none" strike="noStrike" kern="1200" cap="none" spc="0" normalizeH="0" baseline="0" noProof="0" dirty="0" smtClean="0">
                <a:ln>
                  <a:noFill/>
                </a:ln>
                <a:solidFill>
                  <a:srgbClr val="FFFFFF"/>
                </a:solidFill>
                <a:effectLst/>
                <a:uLnTx/>
                <a:uFillTx/>
                <a:latin typeface="ＭＳ ゴシック" panose="020B0609070205080204" pitchFamily="49" charset="-128"/>
                <a:ea typeface="ＭＳ ゴシック" panose="020B0609070205080204" pitchFamily="49" charset="-128"/>
                <a:cs typeface="+mn-cs"/>
              </a:rPr>
              <a:t>）</a:t>
            </a:r>
          </a:p>
        </p:txBody>
      </p:sp>
      <p:sp>
        <p:nvSpPr>
          <p:cNvPr id="2" name="スライド番号プレースホルダー 1"/>
          <p:cNvSpPr>
            <a:spLocks noGrp="1"/>
          </p:cNvSpPr>
          <p:nvPr>
            <p:ph type="sldNum" sz="quarter" idx="4"/>
          </p:nvPr>
        </p:nvSpPr>
        <p:spPr/>
        <p:txBody>
          <a:bodyPr/>
          <a:lstStyle/>
          <a:p>
            <a:r>
              <a:rPr lang="en-US" dirty="0" smtClean="0"/>
              <a:t>1</a:t>
            </a:r>
            <a:r>
              <a:rPr lang="en-US" altLang="ja-JP" dirty="0" smtClean="0"/>
              <a:t>7</a:t>
            </a:r>
            <a:endParaRPr lang="en-US" dirty="0"/>
          </a:p>
        </p:txBody>
      </p:sp>
      <p:graphicFrame>
        <p:nvGraphicFramePr>
          <p:cNvPr id="5" name="表 4"/>
          <p:cNvGraphicFramePr>
            <a:graphicFrameLocks noGrp="1"/>
          </p:cNvGraphicFramePr>
          <p:nvPr>
            <p:extLst>
              <p:ext uri="{D42A27DB-BD31-4B8C-83A1-F6EECF244321}">
                <p14:modId xmlns:p14="http://schemas.microsoft.com/office/powerpoint/2010/main" val="3174702917"/>
              </p:ext>
            </p:extLst>
          </p:nvPr>
        </p:nvGraphicFramePr>
        <p:xfrm>
          <a:off x="813000" y="3352800"/>
          <a:ext cx="8280000" cy="3429658"/>
        </p:xfrm>
        <a:graphic>
          <a:graphicData uri="http://schemas.openxmlformats.org/drawingml/2006/table">
            <a:tbl>
              <a:tblPr firstRow="1" bandRow="1">
                <a:tableStyleId>{5940675A-B579-460E-94D1-54222C63F5DA}</a:tableStyleId>
              </a:tblPr>
              <a:tblGrid>
                <a:gridCol w="828714">
                  <a:extLst>
                    <a:ext uri="{9D8B030D-6E8A-4147-A177-3AD203B41FA5}">
                      <a16:colId xmlns:a16="http://schemas.microsoft.com/office/drawing/2014/main" val="2761511164"/>
                    </a:ext>
                  </a:extLst>
                </a:gridCol>
                <a:gridCol w="3725643">
                  <a:extLst>
                    <a:ext uri="{9D8B030D-6E8A-4147-A177-3AD203B41FA5}">
                      <a16:colId xmlns:a16="http://schemas.microsoft.com/office/drawing/2014/main" val="2426237697"/>
                    </a:ext>
                  </a:extLst>
                </a:gridCol>
                <a:gridCol w="3725643">
                  <a:extLst>
                    <a:ext uri="{9D8B030D-6E8A-4147-A177-3AD203B41FA5}">
                      <a16:colId xmlns:a16="http://schemas.microsoft.com/office/drawing/2014/main" val="3399830630"/>
                    </a:ext>
                  </a:extLst>
                </a:gridCol>
              </a:tblGrid>
              <a:tr h="320698">
                <a:tc>
                  <a:txBody>
                    <a:bodyPr/>
                    <a:lstStyle/>
                    <a:p>
                      <a:pPr algn="ctr"/>
                      <a:endParaRPr kumimoji="1" lang="en-US" altLang="ja-JP" sz="1200" dirty="0" smtClean="0">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3175" cap="flat" cmpd="sng" algn="ctr">
                      <a:solidFill>
                        <a:schemeClr val="tx1"/>
                      </a:solidFill>
                      <a:prstDash val="solid"/>
                      <a:round/>
                      <a:headEnd type="none" w="med" len="med"/>
                      <a:tailEnd type="none" w="med" len="med"/>
                    </a:lnTlToBr>
                    <a:noFill/>
                  </a:tcPr>
                </a:tc>
                <a:tc>
                  <a:txBody>
                    <a:bodyPr/>
                    <a:lstStyle/>
                    <a:p>
                      <a:pPr algn="ctr"/>
                      <a:r>
                        <a:rPr lang="ja-JP" altLang="en-US" sz="1200" b="1" dirty="0" smtClean="0">
                          <a:solidFill>
                            <a:schemeClr val="bg1"/>
                          </a:solidFill>
                          <a:latin typeface="ＭＳ ゴシック" panose="020B0609070205080204" pitchFamily="49" charset="-128"/>
                          <a:ea typeface="ＭＳ ゴシック" panose="020B0609070205080204" pitchFamily="49" charset="-128"/>
                        </a:rPr>
                        <a:t>現行</a:t>
                      </a:r>
                      <a:endParaRPr lang="ja-JP" altLang="en-US" sz="1200" b="1" dirty="0">
                        <a:solidFill>
                          <a:schemeClr val="bg1"/>
                        </a:solidFill>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5CAF"/>
                    </a:solidFill>
                  </a:tcPr>
                </a:tc>
                <a:tc>
                  <a:txBody>
                    <a:bodyPr/>
                    <a:lstStyle/>
                    <a:p>
                      <a:pPr algn="ctr"/>
                      <a:r>
                        <a:rPr lang="ja-JP" altLang="en-US" sz="1200" b="1" dirty="0" smtClean="0">
                          <a:solidFill>
                            <a:schemeClr val="bg1"/>
                          </a:solidFill>
                          <a:latin typeface="ＭＳ ゴシック" panose="020B0609070205080204" pitchFamily="49" charset="-128"/>
                          <a:ea typeface="ＭＳ ゴシック" panose="020B0609070205080204" pitchFamily="49" charset="-128"/>
                        </a:rPr>
                        <a:t>改正後</a:t>
                      </a:r>
                      <a:endParaRPr lang="ja-JP" altLang="en-US" sz="1200" b="1" dirty="0">
                        <a:solidFill>
                          <a:schemeClr val="bg1"/>
                        </a:solidFill>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4D6D"/>
                    </a:solidFill>
                  </a:tcPr>
                </a:tc>
                <a:extLst>
                  <a:ext uri="{0D108BD9-81ED-4DB2-BD59-A6C34878D82A}">
                    <a16:rowId xmlns:a16="http://schemas.microsoft.com/office/drawing/2014/main" val="38901703"/>
                  </a:ext>
                </a:extLst>
              </a:tr>
              <a:tr h="1800000">
                <a:tc>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運転時間</a:t>
                      </a:r>
                      <a:endParaRPr kumimoji="1" lang="en-US" altLang="ja-JP" sz="1200" dirty="0" smtClean="0">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lang="ja-JP" altLang="en-US" sz="1200" dirty="0" smtClean="0">
                          <a:latin typeface="ＭＳ ゴシック" panose="020B0609070205080204" pitchFamily="49" charset="-128"/>
                          <a:ea typeface="ＭＳ ゴシック" panose="020B0609070205080204" pitchFamily="49" charset="-128"/>
                        </a:rPr>
                        <a:t>▷　２日平均１日当たり　：　９時間を超えない。　</a:t>
                      </a:r>
                      <a:endParaRPr lang="en-US" altLang="ja-JP" sz="1200" dirty="0" smtClean="0">
                        <a:latin typeface="ＭＳ ゴシック" panose="020B0609070205080204" pitchFamily="49" charset="-128"/>
                        <a:ea typeface="ＭＳ ゴシック" panose="020B0609070205080204" pitchFamily="49" charset="-128"/>
                      </a:endParaRPr>
                    </a:p>
                    <a:p>
                      <a:r>
                        <a:rPr lang="en-US" altLang="ja-JP" sz="1200" baseline="0" dirty="0" smtClean="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４週平均１週当たり　：　４０時間を超えない。</a:t>
                      </a:r>
                      <a:endParaRPr lang="en-US" altLang="ja-JP" sz="1200" dirty="0" smtClean="0">
                        <a:latin typeface="ＭＳ ゴシック" panose="020B0609070205080204" pitchFamily="49" charset="-128"/>
                        <a:ea typeface="ＭＳ ゴシック" panose="020B0609070205080204" pitchFamily="49" charset="-128"/>
                      </a:endParaRPr>
                    </a:p>
                    <a:p>
                      <a:endParaRPr lang="en-US" altLang="ja-JP" sz="900" dirty="0" smtClean="0">
                        <a:latin typeface="ＭＳ ゴシック" panose="020B0609070205080204" pitchFamily="49" charset="-128"/>
                        <a:ea typeface="ＭＳ ゴシック" panose="020B0609070205080204" pitchFamily="49" charset="-128"/>
                      </a:endParaRPr>
                    </a:p>
                    <a:p>
                      <a:r>
                        <a:rPr lang="ja-JP" altLang="en-US" sz="1200" dirty="0" smtClean="0">
                          <a:latin typeface="ＭＳ ゴシック" panose="020B0609070205080204" pitchFamily="49" charset="-128"/>
                          <a:ea typeface="ＭＳ ゴシック" panose="020B0609070205080204" pitchFamily="49" charset="-128"/>
                        </a:rPr>
                        <a:t>▷　</a:t>
                      </a:r>
                      <a:r>
                        <a:rPr lang="ja-JP" altLang="en-US" sz="1200" u="sng" dirty="0" smtClean="0">
                          <a:latin typeface="ＭＳ ゴシック" panose="020B0609070205080204" pitchFamily="49" charset="-128"/>
                          <a:ea typeface="ＭＳ ゴシック" panose="020B0609070205080204" pitchFamily="49" charset="-128"/>
                        </a:rPr>
                        <a:t>貸切バスを運行する営業所において運転の業務</a:t>
                      </a:r>
                      <a:endParaRPr lang="en-US" altLang="ja-JP" sz="1200" u="sng" dirty="0" smtClean="0">
                        <a:latin typeface="ＭＳ ゴシック" panose="020B0609070205080204" pitchFamily="49" charset="-128"/>
                        <a:ea typeface="ＭＳ ゴシック" panose="020B0609070205080204" pitchFamily="49" charset="-128"/>
                      </a:endParaRPr>
                    </a:p>
                    <a:p>
                      <a:r>
                        <a:rPr lang="en-US" altLang="ja-JP" sz="1200" u="none" dirty="0" smtClean="0">
                          <a:latin typeface="ＭＳ ゴシック" panose="020B0609070205080204" pitchFamily="49" charset="-128"/>
                          <a:ea typeface="ＭＳ ゴシック" panose="020B0609070205080204" pitchFamily="49" charset="-128"/>
                        </a:rPr>
                        <a:t>   </a:t>
                      </a:r>
                      <a:r>
                        <a:rPr lang="ja-JP" altLang="en-US" sz="1200" u="sng" dirty="0" smtClean="0">
                          <a:latin typeface="ＭＳ ゴシック" panose="020B0609070205080204" pitchFamily="49" charset="-128"/>
                          <a:ea typeface="ＭＳ ゴシック" panose="020B0609070205080204" pitchFamily="49" charset="-128"/>
                        </a:rPr>
                        <a:t>に従事する者、貸切バスに乗務する者及び高速</a:t>
                      </a:r>
                      <a:endParaRPr lang="en-US" altLang="ja-JP" sz="1200" u="sng" dirty="0" smtClean="0">
                        <a:latin typeface="ＭＳ ゴシック" panose="020B0609070205080204" pitchFamily="49" charset="-128"/>
                        <a:ea typeface="ＭＳ ゴシック" panose="020B0609070205080204" pitchFamily="49" charset="-128"/>
                      </a:endParaRPr>
                    </a:p>
                    <a:p>
                      <a:r>
                        <a:rPr lang="en-US" altLang="ja-JP" sz="1200" u="none" dirty="0" smtClean="0">
                          <a:latin typeface="ＭＳ ゴシック" panose="020B0609070205080204" pitchFamily="49" charset="-128"/>
                          <a:ea typeface="ＭＳ ゴシック" panose="020B0609070205080204" pitchFamily="49" charset="-128"/>
                        </a:rPr>
                        <a:t>   </a:t>
                      </a:r>
                      <a:r>
                        <a:rPr lang="ja-JP" altLang="en-US" sz="1200" u="sng" dirty="0" smtClean="0">
                          <a:latin typeface="ＭＳ ゴシック" panose="020B0609070205080204" pitchFamily="49" charset="-128"/>
                          <a:ea typeface="ＭＳ ゴシック" panose="020B0609070205080204" pitchFamily="49" charset="-128"/>
                        </a:rPr>
                        <a:t>バスに乗務する者</a:t>
                      </a:r>
                      <a:r>
                        <a:rPr lang="ja-JP" altLang="en-US" sz="1200" u="none" dirty="0" smtClean="0">
                          <a:latin typeface="ＭＳ ゴシック" panose="020B0609070205080204" pitchFamily="49" charset="-128"/>
                          <a:ea typeface="ＭＳ ゴシック" panose="020B0609070205080204" pitchFamily="49" charset="-128"/>
                        </a:rPr>
                        <a:t>に</a:t>
                      </a:r>
                      <a:r>
                        <a:rPr lang="ja-JP" altLang="en-US" sz="1200" dirty="0" smtClean="0">
                          <a:latin typeface="ＭＳ ゴシック" panose="020B0609070205080204" pitchFamily="49" charset="-128"/>
                          <a:ea typeface="ＭＳ ゴシック" panose="020B0609070205080204" pitchFamily="49" charset="-128"/>
                        </a:rPr>
                        <a:t>ついては、労使協定により、</a:t>
                      </a:r>
                      <a:endParaRPr lang="en-US" altLang="ja-JP" sz="1200" dirty="0" smtClean="0">
                        <a:latin typeface="ＭＳ ゴシック" panose="020B0609070205080204" pitchFamily="49" charset="-128"/>
                        <a:ea typeface="ＭＳ ゴシック" panose="020B0609070205080204" pitchFamily="49" charset="-128"/>
                      </a:endParaRPr>
                    </a:p>
                    <a:p>
                      <a:r>
                        <a:rPr lang="en-US" altLang="ja-JP" sz="1200" dirty="0" smtClean="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５２週間２</a:t>
                      </a:r>
                      <a:r>
                        <a:rPr lang="en-US" altLang="ja-JP" sz="1200" dirty="0" smtClean="0">
                          <a:latin typeface="ＭＳ ゴシック" panose="020B0609070205080204" pitchFamily="49" charset="-128"/>
                          <a:ea typeface="ＭＳ ゴシック" panose="020B0609070205080204" pitchFamily="49" charset="-128"/>
                        </a:rPr>
                        <a:t>,</a:t>
                      </a:r>
                      <a:r>
                        <a:rPr lang="ja-JP" altLang="en-US" sz="1200" dirty="0" smtClean="0">
                          <a:latin typeface="ＭＳ ゴシック" panose="020B0609070205080204" pitchFamily="49" charset="-128"/>
                          <a:ea typeface="ＭＳ ゴシック" panose="020B0609070205080204" pitchFamily="49" charset="-128"/>
                        </a:rPr>
                        <a:t>０８０時間を超えない範囲内で、５</a:t>
                      </a:r>
                      <a:endParaRPr lang="en-US" altLang="ja-JP" sz="1200" dirty="0" smtClean="0">
                        <a:latin typeface="ＭＳ ゴシック" panose="020B0609070205080204" pitchFamily="49" charset="-128"/>
                        <a:ea typeface="ＭＳ ゴシック" panose="020B0609070205080204" pitchFamily="49" charset="-128"/>
                      </a:endParaRPr>
                    </a:p>
                    <a:p>
                      <a:r>
                        <a:rPr lang="en-US" altLang="ja-JP" sz="1200" dirty="0" smtClean="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２週間のうち１６週間まで、４週平均１週４４</a:t>
                      </a:r>
                      <a:endParaRPr lang="en-US" altLang="ja-JP" sz="1200" dirty="0" smtClean="0">
                        <a:latin typeface="ＭＳ ゴシック" panose="020B0609070205080204" pitchFamily="49" charset="-128"/>
                        <a:ea typeface="ＭＳ ゴシック" panose="020B0609070205080204" pitchFamily="49" charset="-128"/>
                      </a:endParaRPr>
                    </a:p>
                    <a:p>
                      <a:r>
                        <a:rPr lang="en-US" altLang="ja-JP" sz="1200" dirty="0" smtClean="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時間まで延長可。</a:t>
                      </a:r>
                      <a:endParaRPr lang="en-US" altLang="ja-JP" sz="1200" dirty="0" smtClean="0">
                        <a:latin typeface="ＭＳ ゴシック" panose="020B0609070205080204" pitchFamily="49" charset="-128"/>
                        <a:ea typeface="ＭＳ ゴシック" panose="020B0609070205080204" pitchFamily="49" charset="-128"/>
                      </a:endParaRPr>
                    </a:p>
                    <a:p>
                      <a:endParaRPr lang="en-US" altLang="ja-JP" sz="900" dirty="0" smtClean="0">
                        <a:latin typeface="ＭＳ ゴシック" panose="020B0609070205080204" pitchFamily="49" charset="-128"/>
                        <a:ea typeface="ＭＳ ゴシック" panose="020B0609070205080204" pitchFamily="49"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7ECF9"/>
                    </a:solidFill>
                  </a:tcPr>
                </a:tc>
                <a:tc>
                  <a:txBody>
                    <a:bodyPr/>
                    <a:lstStyle/>
                    <a:p>
                      <a:pPr algn="l"/>
                      <a:r>
                        <a:rPr lang="ja-JP" altLang="en-US" sz="1200" dirty="0" smtClean="0">
                          <a:latin typeface="ＭＳ ゴシック" panose="020B0609070205080204" pitchFamily="49" charset="-128"/>
                          <a:ea typeface="ＭＳ ゴシック" panose="020B0609070205080204" pitchFamily="49" charset="-128"/>
                        </a:rPr>
                        <a:t>▷　（変更なし）</a:t>
                      </a:r>
                      <a:endParaRPr lang="en-US" altLang="ja-JP" sz="1200" dirty="0" smtClean="0">
                        <a:latin typeface="ＭＳ ゴシック" panose="020B0609070205080204" pitchFamily="49" charset="-128"/>
                        <a:ea typeface="ＭＳ ゴシック" panose="020B0609070205080204" pitchFamily="49" charset="-128"/>
                      </a:endParaRPr>
                    </a:p>
                    <a:p>
                      <a:pPr algn="l"/>
                      <a:endParaRPr lang="en-US" altLang="ja-JP" sz="1200" dirty="0" smtClean="0">
                        <a:latin typeface="ＭＳ ゴシック" panose="020B0609070205080204" pitchFamily="49" charset="-128"/>
                        <a:ea typeface="ＭＳ ゴシック" panose="020B0609070205080204" pitchFamily="49" charset="-128"/>
                      </a:endParaRPr>
                    </a:p>
                    <a:p>
                      <a:pPr algn="l"/>
                      <a:endParaRPr lang="en-US" altLang="ja-JP" sz="900" dirty="0" smtClean="0">
                        <a:latin typeface="ＭＳ ゴシック" panose="020B0609070205080204" pitchFamily="49" charset="-128"/>
                        <a:ea typeface="ＭＳ ゴシック" panose="020B0609070205080204" pitchFamily="49" charset="-128"/>
                      </a:endParaRPr>
                    </a:p>
                    <a:p>
                      <a:pPr algn="l"/>
                      <a:r>
                        <a:rPr lang="ja-JP" altLang="en-US" sz="1200" dirty="0" smtClean="0">
                          <a:latin typeface="ＭＳ ゴシック" panose="020B0609070205080204" pitchFamily="49" charset="-128"/>
                          <a:ea typeface="ＭＳ ゴシック" panose="020B0609070205080204" pitchFamily="49" charset="-128"/>
                        </a:rPr>
                        <a:t>▷　</a:t>
                      </a:r>
                      <a:r>
                        <a:rPr lang="ja-JP" altLang="en-US" sz="1200" u="sng" dirty="0" smtClean="0">
                          <a:latin typeface="ＭＳ ゴシック" panose="020B0609070205080204" pitchFamily="49" charset="-128"/>
                          <a:ea typeface="ＭＳ ゴシック" panose="020B0609070205080204" pitchFamily="49" charset="-128"/>
                        </a:rPr>
                        <a:t>貸切バス等乗務者</a:t>
                      </a:r>
                      <a:r>
                        <a:rPr lang="ja-JP" altLang="en-US" sz="1200" dirty="0" smtClean="0">
                          <a:latin typeface="ＭＳ ゴシック" panose="020B0609070205080204" pitchFamily="49" charset="-128"/>
                          <a:ea typeface="ＭＳ ゴシック" panose="020B0609070205080204" pitchFamily="49" charset="-128"/>
                        </a:rPr>
                        <a:t>については、（以下、変更な</a:t>
                      </a:r>
                      <a:endParaRPr lang="en-US" altLang="ja-JP" sz="1200" dirty="0" smtClean="0">
                        <a:latin typeface="ＭＳ ゴシック" panose="020B0609070205080204" pitchFamily="49" charset="-128"/>
                        <a:ea typeface="ＭＳ ゴシック" panose="020B0609070205080204" pitchFamily="49" charset="-128"/>
                      </a:endParaRPr>
                    </a:p>
                    <a:p>
                      <a:pPr algn="l"/>
                      <a:r>
                        <a:rPr lang="ja-JP" altLang="en-US" sz="1200" baseline="0" dirty="0" smtClean="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し。）</a:t>
                      </a:r>
                      <a:endParaRPr lang="en-US" altLang="ja-JP" sz="1200" dirty="0" smtClean="0">
                        <a:latin typeface="ＭＳ ゴシック" panose="020B0609070205080204" pitchFamily="49" charset="-128"/>
                        <a:ea typeface="ＭＳ ゴシック" panose="020B0609070205080204" pitchFamily="49" charset="-128"/>
                      </a:endParaRPr>
                    </a:p>
                    <a:p>
                      <a:pPr algn="l"/>
                      <a:endParaRPr lang="en-US" altLang="ja-JP" sz="1200" dirty="0" smtClean="0">
                        <a:latin typeface="ＭＳ ゴシック" panose="020B0609070205080204" pitchFamily="49" charset="-128"/>
                        <a:ea typeface="ＭＳ ゴシック" panose="020B0609070205080204" pitchFamily="49" charset="-128"/>
                      </a:endParaRPr>
                    </a:p>
                    <a:p>
                      <a:pPr algn="l"/>
                      <a:endParaRPr lang="ja-JP" altLang="en-US" sz="1200" dirty="0">
                        <a:latin typeface="ＭＳ ゴシック" panose="020B0609070205080204" pitchFamily="49" charset="-128"/>
                        <a:ea typeface="ＭＳ ゴシック" panose="020B0609070205080204" pitchFamily="49"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CE8EB"/>
                    </a:solidFill>
                  </a:tcPr>
                </a:tc>
                <a:extLst>
                  <a:ext uri="{0D108BD9-81ED-4DB2-BD59-A6C34878D82A}">
                    <a16:rowId xmlns:a16="http://schemas.microsoft.com/office/drawing/2014/main" val="4049383370"/>
                  </a:ext>
                </a:extLst>
              </a:tr>
              <a:tr h="1116000">
                <a:tc>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連続</a:t>
                      </a:r>
                      <a:endParaRPr kumimoji="1" lang="en-US" altLang="ja-JP" sz="1200" dirty="0" smtClean="0">
                        <a:latin typeface="ＭＳ ゴシック" panose="020B0609070205080204" pitchFamily="49" charset="-128"/>
                        <a:ea typeface="ＭＳ ゴシック" panose="020B0609070205080204" pitchFamily="49" charset="-128"/>
                      </a:endParaRPr>
                    </a:p>
                    <a:p>
                      <a:pPr algn="ctr"/>
                      <a:r>
                        <a:rPr kumimoji="1" lang="ja-JP" altLang="en-US" sz="1200" dirty="0" smtClean="0">
                          <a:latin typeface="ＭＳ ゴシック" panose="020B0609070205080204" pitchFamily="49" charset="-128"/>
                          <a:ea typeface="ＭＳ ゴシック" panose="020B0609070205080204" pitchFamily="49" charset="-128"/>
                        </a:rPr>
                        <a:t>運転時間</a:t>
                      </a:r>
                      <a:endParaRPr kumimoji="1" lang="ja-JP" altLang="en-US" sz="1200" dirty="0">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a:r>
                        <a:rPr lang="ja-JP" altLang="en-US" sz="1200" dirty="0" smtClean="0">
                          <a:latin typeface="ＭＳ ゴシック" panose="020B0609070205080204" pitchFamily="49" charset="-128"/>
                          <a:ea typeface="ＭＳ ゴシック" panose="020B0609070205080204" pitchFamily="49" charset="-128"/>
                        </a:rPr>
                        <a:t>▷　４時間を超えない。</a:t>
                      </a:r>
                      <a:endParaRPr lang="en-US" altLang="ja-JP" sz="1200" dirty="0" smtClean="0">
                        <a:latin typeface="ＭＳ ゴシック" panose="020B0609070205080204" pitchFamily="49" charset="-128"/>
                        <a:ea typeface="ＭＳ ゴシック" panose="020B0609070205080204" pitchFamily="49" charset="-128"/>
                      </a:endParaRPr>
                    </a:p>
                    <a:p>
                      <a:pPr algn="l"/>
                      <a:endParaRPr lang="ja-JP" altLang="en-US" sz="1200" dirty="0">
                        <a:latin typeface="ＭＳ ゴシック" panose="020B0609070205080204" pitchFamily="49" charset="-128"/>
                        <a:ea typeface="ＭＳ ゴシック" panose="020B0609070205080204" pitchFamily="49"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7ECF9"/>
                    </a:solidFill>
                  </a:tcPr>
                </a:tc>
                <a:tc>
                  <a:txBody>
                    <a:bodyPr/>
                    <a:lstStyle/>
                    <a:p>
                      <a:r>
                        <a:rPr lang="ja-JP" altLang="en-US" sz="1200" dirty="0" smtClean="0">
                          <a:latin typeface="ＭＳ ゴシック" panose="020B0609070205080204" pitchFamily="49" charset="-128"/>
                          <a:ea typeface="ＭＳ ゴシック" panose="020B0609070205080204" pitchFamily="49" charset="-128"/>
                        </a:rPr>
                        <a:t>▷　（変更なし）</a:t>
                      </a:r>
                      <a:endParaRPr lang="en-US" altLang="ja-JP" sz="1200" dirty="0" smtClean="0">
                        <a:latin typeface="ＭＳ ゴシック" panose="020B0609070205080204" pitchFamily="49" charset="-128"/>
                        <a:ea typeface="ＭＳ ゴシック" panose="020B0609070205080204" pitchFamily="49" charset="-128"/>
                      </a:endParaRPr>
                    </a:p>
                    <a:p>
                      <a:endParaRPr lang="en-US" altLang="ja-JP" sz="900" dirty="0" smtClean="0">
                        <a:latin typeface="ＭＳ ゴシック" panose="020B0609070205080204" pitchFamily="49" charset="-128"/>
                        <a:ea typeface="ＭＳ ゴシック" panose="020B0609070205080204" pitchFamily="49" charset="-128"/>
                      </a:endParaRPr>
                    </a:p>
                    <a:p>
                      <a:r>
                        <a:rPr lang="ja-JP" altLang="en-US" sz="1200" dirty="0" smtClean="0">
                          <a:latin typeface="ＭＳ ゴシック" panose="020B0609070205080204" pitchFamily="49" charset="-128"/>
                          <a:ea typeface="ＭＳ ゴシック" panose="020B0609070205080204" pitchFamily="49" charset="-128"/>
                        </a:rPr>
                        <a:t>▷　</a:t>
                      </a:r>
                      <a:r>
                        <a:rPr lang="ja-JP" altLang="en-US" sz="1200" u="sng" dirty="0" smtClean="0">
                          <a:latin typeface="ＭＳ ゴシック" panose="020B0609070205080204" pitchFamily="49" charset="-128"/>
                          <a:ea typeface="ＭＳ ゴシック" panose="020B0609070205080204" pitchFamily="49" charset="-128"/>
                        </a:rPr>
                        <a:t>高速バス及び貸切バスの高速道路（貸切バスの</a:t>
                      </a:r>
                      <a:endParaRPr lang="en-US" altLang="ja-JP" sz="1200" u="sng" dirty="0" smtClean="0">
                        <a:latin typeface="ＭＳ ゴシック" panose="020B0609070205080204" pitchFamily="49" charset="-128"/>
                        <a:ea typeface="ＭＳ ゴシック" panose="020B0609070205080204" pitchFamily="49" charset="-128"/>
                      </a:endParaRPr>
                    </a:p>
                    <a:p>
                      <a:r>
                        <a:rPr lang="en-US" altLang="ja-JP" sz="1200" u="none" dirty="0" smtClean="0">
                          <a:latin typeface="ＭＳ ゴシック" panose="020B0609070205080204" pitchFamily="49" charset="-128"/>
                          <a:ea typeface="ＭＳ ゴシック" panose="020B0609070205080204" pitchFamily="49" charset="-128"/>
                        </a:rPr>
                        <a:t>   </a:t>
                      </a:r>
                      <a:r>
                        <a:rPr lang="ja-JP" altLang="en-US" sz="1200" u="sng" dirty="0" smtClean="0">
                          <a:latin typeface="ＭＳ ゴシック" panose="020B0609070205080204" pitchFamily="49" charset="-128"/>
                          <a:ea typeface="ＭＳ ゴシック" panose="020B0609070205080204" pitchFamily="49" charset="-128"/>
                        </a:rPr>
                        <a:t>夜間運行にあっては、高速道路以外も含む。）</a:t>
                      </a:r>
                      <a:endParaRPr lang="en-US" altLang="ja-JP" sz="1200" u="sng" dirty="0" smtClean="0">
                        <a:latin typeface="ＭＳ ゴシック" panose="020B0609070205080204" pitchFamily="49" charset="-128"/>
                        <a:ea typeface="ＭＳ ゴシック" panose="020B0609070205080204" pitchFamily="49" charset="-128"/>
                      </a:endParaRPr>
                    </a:p>
                    <a:p>
                      <a:r>
                        <a:rPr lang="en-US" altLang="ja-JP" sz="1200" u="none" dirty="0" smtClean="0">
                          <a:latin typeface="ＭＳ ゴシック" panose="020B0609070205080204" pitchFamily="49" charset="-128"/>
                          <a:ea typeface="ＭＳ ゴシック" panose="020B0609070205080204" pitchFamily="49" charset="-128"/>
                        </a:rPr>
                        <a:t>   </a:t>
                      </a:r>
                      <a:r>
                        <a:rPr lang="ja-JP" altLang="en-US" sz="1200" u="sng" dirty="0" smtClean="0">
                          <a:latin typeface="ＭＳ ゴシック" panose="020B0609070205080204" pitchFamily="49" charset="-128"/>
                          <a:ea typeface="ＭＳ ゴシック" panose="020B0609070205080204" pitchFamily="49" charset="-128"/>
                        </a:rPr>
                        <a:t>の実車運行区間においては、概ね２時</a:t>
                      </a:r>
                      <a:r>
                        <a:rPr kumimoji="1" lang="ja-JP" altLang="en-US" sz="1200" u="sng" kern="1200" dirty="0" smtClean="0">
                          <a:solidFill>
                            <a:schemeClr val="tx1"/>
                          </a:solidFill>
                          <a:latin typeface="ＭＳ ゴシック" panose="020B0609070205080204" pitchFamily="49" charset="-128"/>
                          <a:ea typeface="ＭＳ ゴシック" panose="020B0609070205080204" pitchFamily="49" charset="-128"/>
                          <a:cs typeface="+mn-cs"/>
                        </a:rPr>
                        <a:t>間までと</a:t>
                      </a:r>
                      <a:endParaRPr kumimoji="1" lang="en-US" altLang="ja-JP" sz="1200" u="sng" kern="1200" dirty="0" smtClean="0">
                        <a:solidFill>
                          <a:schemeClr val="tx1"/>
                        </a:solidFill>
                        <a:latin typeface="ＭＳ ゴシック" panose="020B0609070205080204" pitchFamily="49" charset="-128"/>
                        <a:ea typeface="ＭＳ ゴシック" panose="020B0609070205080204" pitchFamily="49" charset="-128"/>
                        <a:cs typeface="+mn-cs"/>
                      </a:endParaRPr>
                    </a:p>
                    <a:p>
                      <a:r>
                        <a:rPr kumimoji="1" lang="en-US" altLang="ja-JP" sz="1200" u="none" kern="1200" dirty="0" smtClean="0">
                          <a:solidFill>
                            <a:schemeClr val="tx1"/>
                          </a:solidFill>
                          <a:latin typeface="ＭＳ ゴシック" panose="020B0609070205080204" pitchFamily="49" charset="-128"/>
                          <a:ea typeface="ＭＳ ゴシック" panose="020B0609070205080204" pitchFamily="49" charset="-128"/>
                          <a:cs typeface="+mn-cs"/>
                        </a:rPr>
                        <a:t>   </a:t>
                      </a:r>
                      <a:r>
                        <a:rPr kumimoji="1" lang="ja-JP" altLang="en-US" sz="1200" u="sng" kern="1200" dirty="0" smtClean="0">
                          <a:solidFill>
                            <a:schemeClr val="tx1"/>
                          </a:solidFill>
                          <a:latin typeface="ＭＳ ゴシック" panose="020B0609070205080204" pitchFamily="49" charset="-128"/>
                          <a:ea typeface="ＭＳ ゴシック" panose="020B0609070205080204" pitchFamily="49" charset="-128"/>
                          <a:cs typeface="+mn-cs"/>
                        </a:rPr>
                        <a:t>するよう努める</a:t>
                      </a:r>
                      <a:r>
                        <a:rPr kumimoji="1" lang="ja-JP" altLang="en-US" sz="1200" u="none" kern="1200" dirty="0" smtClean="0">
                          <a:solidFill>
                            <a:schemeClr val="tx1"/>
                          </a:solidFill>
                          <a:latin typeface="ＭＳ ゴシック" panose="020B0609070205080204" pitchFamily="49" charset="-128"/>
                          <a:ea typeface="ＭＳ ゴシック" panose="020B0609070205080204" pitchFamily="49" charset="-128"/>
                          <a:cs typeface="+mn-cs"/>
                        </a:rPr>
                        <a:t>。</a:t>
                      </a:r>
                      <a:endParaRPr kumimoji="1" lang="en-US" altLang="ja-JP" sz="1200" u="none" kern="1200" dirty="0" smtClean="0">
                        <a:solidFill>
                          <a:schemeClr val="tx1"/>
                        </a:solidFill>
                        <a:latin typeface="ＭＳ ゴシック" panose="020B0609070205080204" pitchFamily="49" charset="-128"/>
                        <a:ea typeface="ＭＳ ゴシック" panose="020B0609070205080204" pitchFamily="49" charset="-128"/>
                        <a:cs typeface="+mn-cs"/>
                      </a:endParaRPr>
                    </a:p>
                    <a:p>
                      <a:endParaRPr kumimoji="1" lang="en-US" altLang="ja-JP" sz="900" u="none" kern="1200" dirty="0" smtClean="0">
                        <a:solidFill>
                          <a:schemeClr val="tx1"/>
                        </a:solidFill>
                        <a:latin typeface="ＭＳ ゴシック" panose="020B0609070205080204" pitchFamily="49" charset="-128"/>
                        <a:ea typeface="ＭＳ ゴシック" panose="020B0609070205080204" pitchFamily="49" charset="-128"/>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CE8EB"/>
                    </a:solidFill>
                  </a:tcPr>
                </a:tc>
                <a:extLst>
                  <a:ext uri="{0D108BD9-81ED-4DB2-BD59-A6C34878D82A}">
                    <a16:rowId xmlns:a16="http://schemas.microsoft.com/office/drawing/2014/main" val="881601387"/>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248422805"/>
              </p:ext>
            </p:extLst>
          </p:nvPr>
        </p:nvGraphicFramePr>
        <p:xfrm>
          <a:off x="813000" y="913308"/>
          <a:ext cx="8280000" cy="2287092"/>
        </p:xfrm>
        <a:graphic>
          <a:graphicData uri="http://schemas.openxmlformats.org/drawingml/2006/table">
            <a:tbl>
              <a:tblPr firstRow="1" bandRow="1">
                <a:tableStyleId>{5940675A-B579-460E-94D1-54222C63F5DA}</a:tableStyleId>
              </a:tblPr>
              <a:tblGrid>
                <a:gridCol w="827644">
                  <a:extLst>
                    <a:ext uri="{9D8B030D-6E8A-4147-A177-3AD203B41FA5}">
                      <a16:colId xmlns:a16="http://schemas.microsoft.com/office/drawing/2014/main" val="2761511164"/>
                    </a:ext>
                  </a:extLst>
                </a:gridCol>
                <a:gridCol w="3726178">
                  <a:extLst>
                    <a:ext uri="{9D8B030D-6E8A-4147-A177-3AD203B41FA5}">
                      <a16:colId xmlns:a16="http://schemas.microsoft.com/office/drawing/2014/main" val="2426237697"/>
                    </a:ext>
                  </a:extLst>
                </a:gridCol>
                <a:gridCol w="3726178">
                  <a:extLst>
                    <a:ext uri="{9D8B030D-6E8A-4147-A177-3AD203B41FA5}">
                      <a16:colId xmlns:a16="http://schemas.microsoft.com/office/drawing/2014/main" val="3399830630"/>
                    </a:ext>
                  </a:extLst>
                </a:gridCol>
              </a:tblGrid>
              <a:tr h="275412">
                <a:tc>
                  <a:txBody>
                    <a:bodyPr/>
                    <a:lstStyle/>
                    <a:p>
                      <a:pPr algn="ctr"/>
                      <a:endParaRPr kumimoji="1" lang="ja-JP" altLang="en-US" sz="1200" dirty="0">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3175" cap="flat" cmpd="sng" algn="ctr">
                      <a:solidFill>
                        <a:schemeClr val="tx1"/>
                      </a:solidFill>
                      <a:prstDash val="solid"/>
                      <a:round/>
                      <a:headEnd type="none" w="med" len="med"/>
                      <a:tailEnd type="none" w="med" len="med"/>
                    </a:lnTlToBr>
                    <a:noFill/>
                  </a:tcPr>
                </a:tc>
                <a:tc>
                  <a:txBody>
                    <a:bodyPr/>
                    <a:lstStyle/>
                    <a:p>
                      <a:pPr algn="ctr"/>
                      <a:r>
                        <a:rPr lang="ja-JP" altLang="en-US" sz="1200" b="1" dirty="0" smtClean="0">
                          <a:solidFill>
                            <a:schemeClr val="bg1"/>
                          </a:solidFill>
                          <a:latin typeface="ＭＳ ゴシック" panose="020B0609070205080204" pitchFamily="49" charset="-128"/>
                          <a:ea typeface="ＭＳ ゴシック" panose="020B0609070205080204" pitchFamily="49" charset="-128"/>
                        </a:rPr>
                        <a:t>現行</a:t>
                      </a:r>
                      <a:endParaRPr lang="ja-JP" altLang="en-US" sz="1200" b="1" dirty="0">
                        <a:solidFill>
                          <a:schemeClr val="bg1"/>
                        </a:solidFill>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5CAF"/>
                    </a:solidFill>
                  </a:tcPr>
                </a:tc>
                <a:tc>
                  <a:txBody>
                    <a:bodyPr/>
                    <a:lstStyle/>
                    <a:p>
                      <a:pPr algn="ctr"/>
                      <a:r>
                        <a:rPr lang="ja-JP" altLang="en-US" sz="1200" b="1" dirty="0" smtClean="0">
                          <a:solidFill>
                            <a:schemeClr val="bg1"/>
                          </a:solidFill>
                          <a:latin typeface="ＭＳ ゴシック" panose="020B0609070205080204" pitchFamily="49" charset="-128"/>
                          <a:ea typeface="ＭＳ ゴシック" panose="020B0609070205080204" pitchFamily="49" charset="-128"/>
                        </a:rPr>
                        <a:t>改正後</a:t>
                      </a:r>
                      <a:endParaRPr lang="ja-JP" altLang="en-US" sz="1200" b="1" dirty="0">
                        <a:solidFill>
                          <a:schemeClr val="bg1"/>
                        </a:solidFill>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4D6D"/>
                    </a:solidFill>
                  </a:tcPr>
                </a:tc>
                <a:extLst>
                  <a:ext uri="{0D108BD9-81ED-4DB2-BD59-A6C34878D82A}">
                    <a16:rowId xmlns:a16="http://schemas.microsoft.com/office/drawing/2014/main" val="619274563"/>
                  </a:ext>
                </a:extLst>
              </a:tr>
              <a:tr h="1080000">
                <a:tc>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１日の</a:t>
                      </a:r>
                      <a:endParaRPr kumimoji="1" lang="en-US" altLang="ja-JP" sz="1200" dirty="0" smtClean="0">
                        <a:latin typeface="ＭＳ ゴシック" panose="020B0609070205080204" pitchFamily="49" charset="-128"/>
                        <a:ea typeface="ＭＳ ゴシック" panose="020B0609070205080204" pitchFamily="49" charset="-128"/>
                      </a:endParaRPr>
                    </a:p>
                    <a:p>
                      <a:pPr algn="ctr"/>
                      <a:r>
                        <a:rPr kumimoji="1" lang="ja-JP" altLang="en-US" sz="1200" dirty="0" smtClean="0">
                          <a:latin typeface="ＭＳ ゴシック" panose="020B0609070205080204" pitchFamily="49" charset="-128"/>
                          <a:ea typeface="ＭＳ ゴシック" panose="020B0609070205080204" pitchFamily="49" charset="-128"/>
                        </a:rPr>
                        <a:t>拘束時間</a:t>
                      </a:r>
                      <a:endParaRPr kumimoji="1" lang="ja-JP" altLang="en-US" sz="1200" dirty="0">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lang="ja-JP" altLang="en-US" sz="1200" dirty="0" smtClean="0">
                          <a:solidFill>
                            <a:schemeClr val="tx1"/>
                          </a:solidFill>
                          <a:latin typeface="ＭＳ ゴシック" panose="020B0609070205080204" pitchFamily="49" charset="-128"/>
                          <a:ea typeface="ＭＳ ゴシック" panose="020B0609070205080204" pitchFamily="49" charset="-128"/>
                        </a:rPr>
                        <a:t>▷　１３時間を超えない。</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200" u="none" baseline="0" dirty="0" smtClean="0">
                          <a:solidFill>
                            <a:schemeClr val="tx1"/>
                          </a:solidFill>
                          <a:latin typeface="ＭＳ ゴシック" panose="020B0609070205080204" pitchFamily="49" charset="-128"/>
                          <a:ea typeface="ＭＳ ゴシック" panose="020B0609070205080204" pitchFamily="49" charset="-128"/>
                        </a:rPr>
                        <a:t>   </a:t>
                      </a:r>
                      <a:r>
                        <a:rPr lang="ja-JP" altLang="en-US" sz="1200" u="sng" dirty="0" smtClean="0">
                          <a:solidFill>
                            <a:schemeClr val="tx1"/>
                          </a:solidFill>
                          <a:latin typeface="ＭＳ ゴシック" panose="020B0609070205080204" pitchFamily="49" charset="-128"/>
                          <a:ea typeface="ＭＳ ゴシック" panose="020B0609070205080204" pitchFamily="49" charset="-128"/>
                        </a:rPr>
                        <a:t>最大拘束時間は１６時間</a:t>
                      </a:r>
                      <a:r>
                        <a:rPr lang="ja-JP" altLang="en-US" sz="1200" dirty="0" smtClean="0">
                          <a:solidFill>
                            <a:schemeClr val="tx1"/>
                          </a:solidFill>
                          <a:latin typeface="ＭＳ ゴシック" panose="020B0609070205080204" pitchFamily="49" charset="-128"/>
                          <a:ea typeface="ＭＳ ゴシック" panose="020B0609070205080204" pitchFamily="49" charset="-128"/>
                        </a:rPr>
                        <a:t>。</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200" baseline="0" dirty="0" smtClean="0">
                          <a:solidFill>
                            <a:schemeClr val="tx1"/>
                          </a:solidFill>
                          <a:latin typeface="ＭＳ ゴシック" panose="020B0609070205080204" pitchFamily="49" charset="-128"/>
                          <a:ea typeface="ＭＳ ゴシック" panose="020B0609070205080204" pitchFamily="49" charset="-128"/>
                        </a:rPr>
                        <a:t>   </a:t>
                      </a:r>
                      <a:r>
                        <a:rPr lang="ja-JP" altLang="en-US" sz="1200" u="sng" dirty="0" smtClean="0">
                          <a:solidFill>
                            <a:schemeClr val="tx1"/>
                          </a:solidFill>
                          <a:latin typeface="ＭＳ ゴシック" panose="020B0609070205080204" pitchFamily="49" charset="-128"/>
                          <a:ea typeface="ＭＳ ゴシック" panose="020B0609070205080204" pitchFamily="49" charset="-128"/>
                        </a:rPr>
                        <a:t>１５時間を超える回数は、１週間に２回以内</a:t>
                      </a:r>
                      <a:r>
                        <a:rPr lang="ja-JP" altLang="en-US" sz="1200" dirty="0" smtClean="0">
                          <a:solidFill>
                            <a:schemeClr val="tx1"/>
                          </a:solidFill>
                          <a:latin typeface="ＭＳ ゴシック" panose="020B0609070205080204" pitchFamily="49" charset="-128"/>
                          <a:ea typeface="ＭＳ ゴシック" panose="020B0609070205080204" pitchFamily="49" charset="-128"/>
                        </a:rPr>
                        <a:t>。</a:t>
                      </a:r>
                      <a:endParaRPr lang="ja-JP" altLang="en-US" sz="1200" dirty="0">
                        <a:solidFill>
                          <a:schemeClr val="tx1"/>
                        </a:solidFill>
                        <a:latin typeface="ＭＳ ゴシック" panose="020B0609070205080204" pitchFamily="49" charset="-128"/>
                        <a:ea typeface="ＭＳ ゴシック" panose="020B0609070205080204" pitchFamily="49"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7ECF9"/>
                    </a:solidFill>
                  </a:tcPr>
                </a:tc>
                <a:tc>
                  <a:txBody>
                    <a:bodyPr/>
                    <a:lstStyle/>
                    <a:p>
                      <a:r>
                        <a:rPr lang="ja-JP" altLang="en-US" sz="1200" dirty="0" smtClean="0">
                          <a:solidFill>
                            <a:schemeClr val="tx1"/>
                          </a:solidFill>
                          <a:latin typeface="ＭＳ ゴシック" panose="020B0609070205080204" pitchFamily="49" charset="-128"/>
                          <a:ea typeface="ＭＳ ゴシック" panose="020B0609070205080204" pitchFamily="49" charset="-128"/>
                        </a:rPr>
                        <a:t>▷　１３時間を超えない。</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200" u="none" dirty="0" smtClean="0">
                          <a:solidFill>
                            <a:schemeClr val="tx1"/>
                          </a:solidFill>
                          <a:latin typeface="ＭＳ ゴシック" panose="020B0609070205080204" pitchFamily="49" charset="-128"/>
                          <a:ea typeface="ＭＳ ゴシック" panose="020B0609070205080204" pitchFamily="49" charset="-128"/>
                        </a:rPr>
                        <a:t>　</a:t>
                      </a:r>
                      <a:r>
                        <a:rPr lang="ja-JP" altLang="en-US" sz="1200" u="none" baseline="0" dirty="0" smtClean="0">
                          <a:solidFill>
                            <a:schemeClr val="tx1"/>
                          </a:solidFill>
                          <a:latin typeface="ＭＳ ゴシック" panose="020B0609070205080204" pitchFamily="49" charset="-128"/>
                          <a:ea typeface="ＭＳ ゴシック" panose="020B0609070205080204" pitchFamily="49" charset="-128"/>
                        </a:rPr>
                        <a:t> </a:t>
                      </a:r>
                      <a:r>
                        <a:rPr lang="ja-JP" altLang="en-US" sz="1200" u="sng" dirty="0" smtClean="0">
                          <a:solidFill>
                            <a:schemeClr val="tx1"/>
                          </a:solidFill>
                          <a:latin typeface="ＭＳ ゴシック" panose="020B0609070205080204" pitchFamily="49" charset="-128"/>
                          <a:ea typeface="ＭＳ ゴシック" panose="020B0609070205080204" pitchFamily="49" charset="-128"/>
                        </a:rPr>
                        <a:t>最大拘束時間は１５時間</a:t>
                      </a:r>
                      <a:r>
                        <a:rPr lang="ja-JP" altLang="en-US" sz="1200" dirty="0" smtClean="0">
                          <a:solidFill>
                            <a:schemeClr val="tx1"/>
                          </a:solidFill>
                          <a:latin typeface="ＭＳ ゴシック" panose="020B0609070205080204" pitchFamily="49" charset="-128"/>
                          <a:ea typeface="ＭＳ ゴシック" panose="020B0609070205080204" pitchFamily="49" charset="-128"/>
                        </a:rPr>
                        <a:t>。</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200" dirty="0" smtClean="0">
                          <a:solidFill>
                            <a:schemeClr val="tx1"/>
                          </a:solidFill>
                          <a:latin typeface="ＭＳ ゴシック" panose="020B0609070205080204" pitchFamily="49" charset="-128"/>
                          <a:ea typeface="ＭＳ ゴシック" panose="020B0609070205080204" pitchFamily="49" charset="-128"/>
                        </a:rPr>
                        <a:t>　</a:t>
                      </a:r>
                      <a:r>
                        <a:rPr lang="ja-JP" altLang="en-US" sz="1200" baseline="0" dirty="0" smtClean="0">
                          <a:solidFill>
                            <a:schemeClr val="tx1"/>
                          </a:solidFill>
                          <a:latin typeface="ＭＳ ゴシック" panose="020B0609070205080204" pitchFamily="49" charset="-128"/>
                          <a:ea typeface="ＭＳ ゴシック" panose="020B0609070205080204" pitchFamily="49" charset="-128"/>
                        </a:rPr>
                        <a:t> </a:t>
                      </a:r>
                      <a:r>
                        <a:rPr lang="ja-JP" altLang="en-US" sz="1200" u="sng" dirty="0" smtClean="0">
                          <a:solidFill>
                            <a:schemeClr val="tx1"/>
                          </a:solidFill>
                          <a:latin typeface="ＭＳ ゴシック" panose="020B0609070205080204" pitchFamily="49" charset="-128"/>
                          <a:ea typeface="ＭＳ ゴシック" panose="020B0609070205080204" pitchFamily="49" charset="-128"/>
                        </a:rPr>
                        <a:t>１４時間を超える回数</a:t>
                      </a:r>
                      <a:r>
                        <a:rPr lang="ja-JP" altLang="en-US" sz="900" u="sng" dirty="0" smtClean="0">
                          <a:solidFill>
                            <a:schemeClr val="tx1"/>
                          </a:solidFill>
                          <a:latin typeface="ＭＳ ゴシック" panose="020B0609070205080204" pitchFamily="49" charset="-128"/>
                          <a:ea typeface="ＭＳ ゴシック" panose="020B0609070205080204" pitchFamily="49" charset="-128"/>
                        </a:rPr>
                        <a:t>（</a:t>
                      </a:r>
                      <a:r>
                        <a:rPr lang="en-US" altLang="ja-JP" sz="900" u="sng" dirty="0" smtClean="0">
                          <a:solidFill>
                            <a:schemeClr val="tx1"/>
                          </a:solidFill>
                          <a:latin typeface="ＭＳ ゴシック" panose="020B0609070205080204" pitchFamily="49" charset="-128"/>
                          <a:ea typeface="ＭＳ ゴシック" panose="020B0609070205080204" pitchFamily="49" charset="-128"/>
                        </a:rPr>
                        <a:t>※</a:t>
                      </a:r>
                      <a:r>
                        <a:rPr lang="ja-JP" altLang="en-US" sz="900" u="sng" dirty="0" smtClean="0">
                          <a:solidFill>
                            <a:schemeClr val="tx1"/>
                          </a:solidFill>
                          <a:latin typeface="ＭＳ ゴシック" panose="020B0609070205080204" pitchFamily="49" charset="-128"/>
                          <a:ea typeface="ＭＳ ゴシック" panose="020B0609070205080204" pitchFamily="49" charset="-128"/>
                        </a:rPr>
                        <a:t>）</a:t>
                      </a:r>
                      <a:r>
                        <a:rPr lang="ja-JP" altLang="en-US" sz="1200" u="sng" dirty="0" smtClean="0">
                          <a:solidFill>
                            <a:schemeClr val="tx1"/>
                          </a:solidFill>
                          <a:latin typeface="ＭＳ ゴシック" panose="020B0609070205080204" pitchFamily="49" charset="-128"/>
                          <a:ea typeface="ＭＳ ゴシック" panose="020B0609070205080204" pitchFamily="49" charset="-128"/>
                        </a:rPr>
                        <a:t>をできるだけ少なく</a:t>
                      </a:r>
                      <a:endParaRPr lang="en-US" altLang="ja-JP" sz="1200" u="sng" dirty="0" smtClean="0">
                        <a:solidFill>
                          <a:schemeClr val="tx1"/>
                        </a:solidFill>
                        <a:latin typeface="ＭＳ ゴシック" panose="020B0609070205080204" pitchFamily="49" charset="-128"/>
                        <a:ea typeface="ＭＳ ゴシック" panose="020B0609070205080204" pitchFamily="49" charset="-128"/>
                      </a:endParaRPr>
                    </a:p>
                    <a:p>
                      <a:r>
                        <a:rPr lang="en-US" altLang="ja-JP" sz="1200" u="none" dirty="0" smtClean="0">
                          <a:solidFill>
                            <a:schemeClr val="tx1"/>
                          </a:solidFill>
                          <a:latin typeface="ＭＳ ゴシック" panose="020B0609070205080204" pitchFamily="49" charset="-128"/>
                          <a:ea typeface="ＭＳ ゴシック" panose="020B0609070205080204" pitchFamily="49" charset="-128"/>
                        </a:rPr>
                        <a:t>   </a:t>
                      </a:r>
                      <a:r>
                        <a:rPr lang="ja-JP" altLang="en-US" sz="1200" u="sng" dirty="0" smtClean="0">
                          <a:solidFill>
                            <a:schemeClr val="tx1"/>
                          </a:solidFill>
                          <a:latin typeface="ＭＳ ゴシック" panose="020B0609070205080204" pitchFamily="49" charset="-128"/>
                          <a:ea typeface="ＭＳ ゴシック" panose="020B0609070205080204" pitchFamily="49" charset="-128"/>
                        </a:rPr>
                        <a:t>するよう努める</a:t>
                      </a:r>
                      <a:r>
                        <a:rPr lang="ja-JP" altLang="en-US" sz="1200" dirty="0" smtClean="0">
                          <a:solidFill>
                            <a:schemeClr val="tx1"/>
                          </a:solidFill>
                          <a:latin typeface="ＭＳ ゴシック" panose="020B0609070205080204" pitchFamily="49" charset="-128"/>
                          <a:ea typeface="ＭＳ ゴシック" panose="020B0609070205080204" pitchFamily="49" charset="-128"/>
                        </a:rPr>
                        <a:t>。</a:t>
                      </a:r>
                      <a:endParaRPr lang="en-US" altLang="ja-JP" sz="900" dirty="0" smtClean="0">
                        <a:solidFill>
                          <a:schemeClr val="tx1"/>
                        </a:solidFill>
                        <a:latin typeface="ＭＳ ゴシック" panose="020B0609070205080204" pitchFamily="49" charset="-128"/>
                        <a:ea typeface="ＭＳ ゴシック" panose="020B0609070205080204" pitchFamily="49" charset="-128"/>
                      </a:endParaRPr>
                    </a:p>
                    <a:p>
                      <a:r>
                        <a:rPr lang="en-US" altLang="ja-JP" sz="900" baseline="0" dirty="0" smtClean="0">
                          <a:solidFill>
                            <a:schemeClr val="tx1"/>
                          </a:solidFill>
                          <a:latin typeface="ＭＳ ゴシック" panose="020B0609070205080204" pitchFamily="49" charset="-128"/>
                          <a:ea typeface="ＭＳ ゴシック" panose="020B0609070205080204" pitchFamily="49" charset="-128"/>
                        </a:rPr>
                        <a:t>   </a:t>
                      </a:r>
                      <a:r>
                        <a:rPr lang="ja-JP" altLang="en-US" sz="900" dirty="0" smtClean="0">
                          <a:solidFill>
                            <a:schemeClr val="tx1"/>
                          </a:solidFill>
                          <a:latin typeface="ＭＳ ゴシック" panose="020B0609070205080204" pitchFamily="49" charset="-128"/>
                          <a:ea typeface="ＭＳ ゴシック" panose="020B0609070205080204" pitchFamily="49" charset="-128"/>
                        </a:rPr>
                        <a:t>（</a:t>
                      </a:r>
                      <a:r>
                        <a:rPr lang="en-US" altLang="ja-JP" sz="900" dirty="0" smtClean="0">
                          <a:solidFill>
                            <a:schemeClr val="tx1"/>
                          </a:solidFill>
                          <a:latin typeface="ＭＳ ゴシック" panose="020B0609070205080204" pitchFamily="49" charset="-128"/>
                          <a:ea typeface="ＭＳ ゴシック" panose="020B0609070205080204" pitchFamily="49" charset="-128"/>
                        </a:rPr>
                        <a:t>※</a:t>
                      </a:r>
                      <a:r>
                        <a:rPr lang="ja-JP" altLang="en-US" sz="900" dirty="0" smtClean="0">
                          <a:solidFill>
                            <a:schemeClr val="tx1"/>
                          </a:solidFill>
                          <a:latin typeface="ＭＳ ゴシック" panose="020B0609070205080204" pitchFamily="49" charset="-128"/>
                          <a:ea typeface="ＭＳ ゴシック" panose="020B0609070205080204" pitchFamily="49" charset="-128"/>
                        </a:rPr>
                        <a:t>）　</a:t>
                      </a:r>
                      <a:r>
                        <a:rPr lang="ja-JP" altLang="en-US" sz="900" u="sng" dirty="0" smtClean="0">
                          <a:solidFill>
                            <a:schemeClr val="tx1"/>
                          </a:solidFill>
                          <a:latin typeface="ＭＳ ゴシック" panose="020B0609070205080204" pitchFamily="49" charset="-128"/>
                          <a:ea typeface="ＭＳ ゴシック" panose="020B0609070205080204" pitchFamily="49" charset="-128"/>
                        </a:rPr>
                        <a:t>通達において、「１週間について３回以内」を目安とし</a:t>
                      </a:r>
                      <a:endParaRPr lang="en-US" altLang="ja-JP" sz="900" u="sng" dirty="0" smtClean="0">
                        <a:solidFill>
                          <a:schemeClr val="tx1"/>
                        </a:solidFill>
                        <a:latin typeface="ＭＳ ゴシック" panose="020B0609070205080204" pitchFamily="49" charset="-128"/>
                        <a:ea typeface="ＭＳ ゴシック" panose="020B0609070205080204" pitchFamily="49" charset="-128"/>
                      </a:endParaRPr>
                    </a:p>
                    <a:p>
                      <a:r>
                        <a:rPr lang="en-US" altLang="ja-JP" sz="900" u="none" dirty="0" smtClean="0">
                          <a:solidFill>
                            <a:schemeClr val="tx1"/>
                          </a:solidFill>
                          <a:latin typeface="ＭＳ ゴシック" panose="020B0609070205080204" pitchFamily="49" charset="-128"/>
                          <a:ea typeface="ＭＳ ゴシック" panose="020B0609070205080204" pitchFamily="49" charset="-128"/>
                        </a:rPr>
                        <a:t>           </a:t>
                      </a:r>
                      <a:r>
                        <a:rPr lang="ja-JP" altLang="en-US" sz="900" u="sng" dirty="0" smtClean="0">
                          <a:solidFill>
                            <a:schemeClr val="tx1"/>
                          </a:solidFill>
                          <a:latin typeface="ＭＳ ゴシック" panose="020B0609070205080204" pitchFamily="49" charset="-128"/>
                          <a:ea typeface="ＭＳ ゴシック" panose="020B0609070205080204" pitchFamily="49" charset="-128"/>
                        </a:rPr>
                        <a:t>て示す。</a:t>
                      </a:r>
                      <a:endParaRPr lang="en-US" altLang="ja-JP" sz="900" u="sng" dirty="0" smtClean="0">
                        <a:solidFill>
                          <a:schemeClr val="tx1"/>
                        </a:solidFill>
                        <a:latin typeface="ＭＳ ゴシック" panose="020B0609070205080204" pitchFamily="49" charset="-128"/>
                        <a:ea typeface="ＭＳ ゴシック" panose="020B0609070205080204" pitchFamily="49" charset="-128"/>
                      </a:endParaRPr>
                    </a:p>
                    <a:p>
                      <a:endParaRPr lang="ja-JP" altLang="en-US" sz="900" dirty="0" smtClean="0">
                        <a:solidFill>
                          <a:schemeClr val="tx1"/>
                        </a:solidFill>
                        <a:latin typeface="ＭＳ ゴシック" panose="020B0609070205080204" pitchFamily="49" charset="-128"/>
                        <a:ea typeface="ＭＳ ゴシック" panose="020B0609070205080204" pitchFamily="49"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CE8EB"/>
                    </a:solidFill>
                  </a:tcPr>
                </a:tc>
                <a:extLst>
                  <a:ext uri="{0D108BD9-81ED-4DB2-BD59-A6C34878D82A}">
                    <a16:rowId xmlns:a16="http://schemas.microsoft.com/office/drawing/2014/main" val="1677207605"/>
                  </a:ext>
                </a:extLst>
              </a:tr>
              <a:tr h="522000">
                <a:tc>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１日の</a:t>
                      </a:r>
                      <a:endParaRPr kumimoji="1" lang="en-US" altLang="ja-JP" sz="1200" dirty="0" smtClean="0">
                        <a:latin typeface="ＭＳ ゴシック" panose="020B0609070205080204" pitchFamily="49" charset="-128"/>
                        <a:ea typeface="ＭＳ ゴシック" panose="020B0609070205080204" pitchFamily="49" charset="-128"/>
                      </a:endParaRPr>
                    </a:p>
                    <a:p>
                      <a:pPr algn="ctr"/>
                      <a:r>
                        <a:rPr kumimoji="1" lang="ja-JP" altLang="en-US" sz="1200" dirty="0" smtClean="0">
                          <a:latin typeface="ＭＳ ゴシック" panose="020B0609070205080204" pitchFamily="49" charset="-128"/>
                          <a:ea typeface="ＭＳ ゴシック" panose="020B0609070205080204" pitchFamily="49" charset="-128"/>
                        </a:rPr>
                        <a:t>休息期間</a:t>
                      </a:r>
                      <a:endParaRPr kumimoji="1" lang="ja-JP" altLang="en-US" sz="1200" dirty="0">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ゴシック" panose="020B0609070205080204" pitchFamily="49" charset="-128"/>
                          <a:ea typeface="ＭＳ ゴシック" panose="020B0609070205080204" pitchFamily="49" charset="-128"/>
                        </a:rPr>
                        <a:t>▷　</a:t>
                      </a:r>
                      <a:r>
                        <a:rPr kumimoji="1" lang="ja-JP" altLang="en-US" sz="1200" dirty="0" smtClean="0">
                          <a:latin typeface="ＭＳ ゴシック" panose="020B0609070205080204" pitchFamily="49" charset="-128"/>
                          <a:ea typeface="ＭＳ ゴシック" panose="020B0609070205080204" pitchFamily="49" charset="-128"/>
                        </a:rPr>
                        <a:t>勤務終了後、</a:t>
                      </a:r>
                      <a:r>
                        <a:rPr kumimoji="1" lang="ja-JP" altLang="en-US" sz="1200" u="sng" dirty="0" smtClean="0">
                          <a:solidFill>
                            <a:schemeClr val="tx1"/>
                          </a:solidFill>
                          <a:latin typeface="ＭＳ ゴシック" panose="020B0609070205080204" pitchFamily="49" charset="-128"/>
                          <a:ea typeface="ＭＳ ゴシック" panose="020B0609070205080204" pitchFamily="49" charset="-128"/>
                        </a:rPr>
                        <a:t>継続８時間</a:t>
                      </a:r>
                      <a:r>
                        <a:rPr kumimoji="1" lang="ja-JP" altLang="en-US" sz="1200" u="sng" dirty="0" smtClean="0">
                          <a:latin typeface="ＭＳ ゴシック" panose="020B0609070205080204" pitchFamily="49" charset="-128"/>
                          <a:ea typeface="ＭＳ ゴシック" panose="020B0609070205080204" pitchFamily="49" charset="-128"/>
                        </a:rPr>
                        <a:t>以上の休息期間</a:t>
                      </a:r>
                      <a:r>
                        <a:rPr kumimoji="1" lang="ja-JP" altLang="en-US" sz="1200" dirty="0" smtClean="0">
                          <a:latin typeface="ＭＳ ゴシック" panose="020B0609070205080204" pitchFamily="49" charset="-128"/>
                          <a:ea typeface="ＭＳ ゴシック" panose="020B0609070205080204" pitchFamily="49" charset="-128"/>
                        </a:rPr>
                        <a:t>。</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7ECF9"/>
                    </a:solidFill>
                  </a:tcPr>
                </a:tc>
                <a:tc>
                  <a:txBody>
                    <a:bodyPr/>
                    <a:lstStyle/>
                    <a:p>
                      <a:r>
                        <a:rPr lang="ja-JP" altLang="en-US" sz="1200" dirty="0" smtClean="0">
                          <a:latin typeface="ＭＳ ゴシック" panose="020B0609070205080204" pitchFamily="49" charset="-128"/>
                          <a:ea typeface="ＭＳ ゴシック" panose="020B0609070205080204" pitchFamily="49" charset="-128"/>
                        </a:rPr>
                        <a:t>▷　</a:t>
                      </a:r>
                      <a:r>
                        <a:rPr lang="ja-JP" altLang="en-US" sz="1200" dirty="0" smtClean="0">
                          <a:solidFill>
                            <a:schemeClr val="tx1"/>
                          </a:solidFill>
                          <a:latin typeface="ＭＳ ゴシック" panose="020B0609070205080204" pitchFamily="49" charset="-128"/>
                          <a:ea typeface="ＭＳ ゴシック" panose="020B0609070205080204" pitchFamily="49" charset="-128"/>
                        </a:rPr>
                        <a:t>勤務終了後、</a:t>
                      </a:r>
                      <a:r>
                        <a:rPr lang="ja-JP" altLang="en-US" sz="1200" u="sng" dirty="0" smtClean="0">
                          <a:solidFill>
                            <a:schemeClr val="tx1"/>
                          </a:solidFill>
                          <a:latin typeface="ＭＳ ゴシック" panose="020B0609070205080204" pitchFamily="49" charset="-128"/>
                          <a:ea typeface="ＭＳ ゴシック" panose="020B0609070205080204" pitchFamily="49" charset="-128"/>
                        </a:rPr>
                        <a:t>継続１１時間以上の休息期間を与</a:t>
                      </a:r>
                      <a:endParaRPr lang="en-US" altLang="ja-JP" sz="1200" u="sng" dirty="0" smtClean="0">
                        <a:solidFill>
                          <a:schemeClr val="tx1"/>
                        </a:solidFill>
                        <a:latin typeface="ＭＳ ゴシック" panose="020B0609070205080204" pitchFamily="49" charset="-128"/>
                        <a:ea typeface="ＭＳ ゴシック" panose="020B0609070205080204" pitchFamily="49" charset="-128"/>
                      </a:endParaRPr>
                    </a:p>
                    <a:p>
                      <a:r>
                        <a:rPr lang="en-US" altLang="ja-JP" sz="1200" u="none" dirty="0" smtClean="0">
                          <a:solidFill>
                            <a:schemeClr val="tx1"/>
                          </a:solidFill>
                          <a:latin typeface="ＭＳ ゴシック" panose="020B0609070205080204" pitchFamily="49" charset="-128"/>
                          <a:ea typeface="ＭＳ ゴシック" panose="020B0609070205080204" pitchFamily="49" charset="-128"/>
                        </a:rPr>
                        <a:t>   </a:t>
                      </a:r>
                      <a:r>
                        <a:rPr lang="ja-JP" altLang="en-US" sz="1200" u="sng" dirty="0" smtClean="0">
                          <a:solidFill>
                            <a:schemeClr val="tx1"/>
                          </a:solidFill>
                          <a:latin typeface="ＭＳ ゴシック" panose="020B0609070205080204" pitchFamily="49" charset="-128"/>
                          <a:ea typeface="ＭＳ ゴシック" panose="020B0609070205080204" pitchFamily="49" charset="-128"/>
                        </a:rPr>
                        <a:t>える</a:t>
                      </a:r>
                      <a:r>
                        <a:rPr lang="ja-JP" altLang="en-US" sz="1200" u="sng" dirty="0" smtClean="0">
                          <a:latin typeface="ＭＳ ゴシック" panose="020B0609070205080204" pitchFamily="49" charset="-128"/>
                          <a:ea typeface="ＭＳ ゴシック" panose="020B0609070205080204" pitchFamily="49" charset="-128"/>
                        </a:rPr>
                        <a:t>よう努めることを基本とし、継続９時間を</a:t>
                      </a:r>
                      <a:endParaRPr lang="en-US" altLang="ja-JP" sz="1200" u="sng" dirty="0" smtClean="0">
                        <a:latin typeface="ＭＳ ゴシック" panose="020B0609070205080204" pitchFamily="49" charset="-128"/>
                        <a:ea typeface="ＭＳ ゴシック" panose="020B0609070205080204" pitchFamily="49" charset="-128"/>
                      </a:endParaRPr>
                    </a:p>
                    <a:p>
                      <a:r>
                        <a:rPr lang="en-US" altLang="ja-JP" sz="1200" u="none" dirty="0" smtClean="0">
                          <a:latin typeface="ＭＳ ゴシック" panose="020B0609070205080204" pitchFamily="49" charset="-128"/>
                          <a:ea typeface="ＭＳ ゴシック" panose="020B0609070205080204" pitchFamily="49" charset="-128"/>
                        </a:rPr>
                        <a:t>   </a:t>
                      </a:r>
                      <a:r>
                        <a:rPr lang="ja-JP" altLang="en-US" sz="1200" u="sng" dirty="0" smtClean="0">
                          <a:latin typeface="ＭＳ ゴシック" panose="020B0609070205080204" pitchFamily="49" charset="-128"/>
                          <a:ea typeface="ＭＳ ゴシック" panose="020B0609070205080204" pitchFamily="49" charset="-128"/>
                        </a:rPr>
                        <a:t>下回らない</a:t>
                      </a:r>
                      <a:r>
                        <a:rPr lang="ja-JP" altLang="en-US" sz="1200" dirty="0" smtClean="0">
                          <a:latin typeface="ＭＳ ゴシック" panose="020B0609070205080204" pitchFamily="49" charset="-128"/>
                          <a:ea typeface="ＭＳ ゴシック" panose="020B0609070205080204" pitchFamily="49" charset="-128"/>
                        </a:rPr>
                        <a:t>。</a:t>
                      </a:r>
                      <a:endParaRPr lang="en-US" altLang="ja-JP" sz="1200" dirty="0" smtClean="0">
                        <a:latin typeface="ＭＳ ゴシック" panose="020B0609070205080204" pitchFamily="49" charset="-128"/>
                        <a:ea typeface="ＭＳ ゴシック" panose="020B0609070205080204" pitchFamily="49" charset="-128"/>
                      </a:endParaRPr>
                    </a:p>
                    <a:p>
                      <a:endParaRPr lang="ja-JP" altLang="en-US" sz="900" dirty="0" smtClean="0">
                        <a:latin typeface="ＭＳ ゴシック" panose="020B0609070205080204" pitchFamily="49" charset="-128"/>
                        <a:ea typeface="ＭＳ ゴシック" panose="020B0609070205080204" pitchFamily="49"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CE8EB"/>
                    </a:solidFill>
                  </a:tcPr>
                </a:tc>
                <a:extLst>
                  <a:ext uri="{0D108BD9-81ED-4DB2-BD59-A6C34878D82A}">
                    <a16:rowId xmlns:a16="http://schemas.microsoft.com/office/drawing/2014/main" val="2356490622"/>
                  </a:ext>
                </a:extLst>
              </a:tr>
            </a:tbl>
          </a:graphicData>
        </a:graphic>
      </p:graphicFrame>
    </p:spTree>
    <p:extLst>
      <p:ext uri="{BB962C8B-B14F-4D97-AF65-F5344CB8AC3E}">
        <p14:creationId xmlns:p14="http://schemas.microsoft.com/office/powerpoint/2010/main" val="7280271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1000" y="150269"/>
            <a:ext cx="9906000" cy="535531"/>
          </a:xfrm>
          <a:prstGeom prst="rect">
            <a:avLst/>
          </a:prstGeom>
          <a:noFill/>
        </p:spPr>
        <p:txBody>
          <a:bodyPr wrap="square" rtlCol="0" anchor="ctr">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2400" b="1" dirty="0">
                <a:solidFill>
                  <a:srgbClr val="FFFFFF"/>
                </a:solidFill>
                <a:latin typeface="ＭＳ ゴシック" panose="020B0609070205080204" pitchFamily="49" charset="-128"/>
                <a:ea typeface="ＭＳ ゴシック" panose="020B0609070205080204" pitchFamily="49" charset="-128"/>
              </a:rPr>
              <a:t>改正</a:t>
            </a:r>
            <a:r>
              <a:rPr kumimoji="1" lang="ja-JP" altLang="en-US" sz="2400" b="1" i="0" u="none" strike="noStrike" kern="1200" cap="none" spc="0" normalizeH="0" baseline="0" noProof="0" dirty="0" smtClean="0">
                <a:ln>
                  <a:noFill/>
                </a:ln>
                <a:solidFill>
                  <a:srgbClr val="FFFFFF"/>
                </a:solidFill>
                <a:effectLst/>
                <a:uLnTx/>
                <a:uFillTx/>
                <a:latin typeface="ＭＳ ゴシック" panose="020B0609070205080204" pitchFamily="49" charset="-128"/>
                <a:ea typeface="ＭＳ ゴシック" panose="020B0609070205080204" pitchFamily="49" charset="-128"/>
                <a:cs typeface="+mn-cs"/>
              </a:rPr>
              <a:t>の内容（</a:t>
            </a:r>
            <a:r>
              <a:rPr kumimoji="1" lang="ja-JP" altLang="en-US" sz="2400" b="1" noProof="0" dirty="0" smtClean="0">
                <a:solidFill>
                  <a:srgbClr val="FFFFFF"/>
                </a:solidFill>
                <a:latin typeface="ＭＳ ゴシック" panose="020B0609070205080204" pitchFamily="49" charset="-128"/>
                <a:ea typeface="ＭＳ ゴシック" panose="020B0609070205080204" pitchFamily="49" charset="-128"/>
              </a:rPr>
              <a:t>１日の拘束時間・休息</a:t>
            </a:r>
            <a:r>
              <a:rPr kumimoji="1" lang="ja-JP" altLang="en-US" sz="2400" b="1" dirty="0" smtClean="0">
                <a:solidFill>
                  <a:srgbClr val="FFFFFF"/>
                </a:solidFill>
                <a:latin typeface="ＭＳ ゴシック" panose="020B0609070205080204" pitchFamily="49" charset="-128"/>
                <a:ea typeface="ＭＳ ゴシック" panose="020B0609070205080204" pitchFamily="49" charset="-128"/>
              </a:rPr>
              <a:t>期間</a:t>
            </a:r>
            <a:r>
              <a:rPr kumimoji="1" lang="ja-JP" altLang="en-US" sz="2400" b="1" i="0" u="none" strike="noStrike" kern="1200" cap="none" spc="0" normalizeH="0" baseline="0" noProof="0" dirty="0" smtClean="0">
                <a:ln>
                  <a:noFill/>
                </a:ln>
                <a:solidFill>
                  <a:srgbClr val="FFFFFF"/>
                </a:solidFill>
                <a:effectLst/>
                <a:uLnTx/>
                <a:uFillTx/>
                <a:latin typeface="ＭＳ ゴシック" panose="020B0609070205080204" pitchFamily="49" charset="-128"/>
                <a:ea typeface="ＭＳ ゴシック" panose="020B0609070205080204" pitchFamily="49" charset="-128"/>
                <a:cs typeface="+mn-cs"/>
              </a:rPr>
              <a:t>）</a:t>
            </a:r>
          </a:p>
        </p:txBody>
      </p:sp>
      <p:sp>
        <p:nvSpPr>
          <p:cNvPr id="2" name="スライド番号プレースホルダー 1"/>
          <p:cNvSpPr>
            <a:spLocks noGrp="1"/>
          </p:cNvSpPr>
          <p:nvPr>
            <p:ph type="sldNum" sz="quarter" idx="4"/>
          </p:nvPr>
        </p:nvSpPr>
        <p:spPr/>
        <p:txBody>
          <a:bodyPr/>
          <a:lstStyle/>
          <a:p>
            <a:r>
              <a:rPr lang="en-US" dirty="0" smtClean="0"/>
              <a:t>1</a:t>
            </a:r>
            <a:r>
              <a:rPr lang="en-US" altLang="ja-JP" dirty="0" smtClean="0"/>
              <a:t>8</a:t>
            </a:r>
            <a:endParaRPr lang="en-US" dirty="0"/>
          </a:p>
        </p:txBody>
      </p:sp>
      <p:graphicFrame>
        <p:nvGraphicFramePr>
          <p:cNvPr id="8" name="表 7"/>
          <p:cNvGraphicFramePr>
            <a:graphicFrameLocks noGrp="1"/>
          </p:cNvGraphicFramePr>
          <p:nvPr>
            <p:extLst>
              <p:ext uri="{D42A27DB-BD31-4B8C-83A1-F6EECF244321}">
                <p14:modId xmlns:p14="http://schemas.microsoft.com/office/powerpoint/2010/main" val="3015308674"/>
              </p:ext>
            </p:extLst>
          </p:nvPr>
        </p:nvGraphicFramePr>
        <p:xfrm>
          <a:off x="880809" y="2029873"/>
          <a:ext cx="8250658" cy="720000"/>
        </p:xfrm>
        <a:graphic>
          <a:graphicData uri="http://schemas.openxmlformats.org/drawingml/2006/table">
            <a:tbl>
              <a:tblPr/>
              <a:tblGrid>
                <a:gridCol w="317333">
                  <a:extLst>
                    <a:ext uri="{9D8B030D-6E8A-4147-A177-3AD203B41FA5}">
                      <a16:colId xmlns:a16="http://schemas.microsoft.com/office/drawing/2014/main" val="3433966768"/>
                    </a:ext>
                  </a:extLst>
                </a:gridCol>
                <a:gridCol w="317333">
                  <a:extLst>
                    <a:ext uri="{9D8B030D-6E8A-4147-A177-3AD203B41FA5}">
                      <a16:colId xmlns:a16="http://schemas.microsoft.com/office/drawing/2014/main" val="2275077762"/>
                    </a:ext>
                  </a:extLst>
                </a:gridCol>
                <a:gridCol w="317333">
                  <a:extLst>
                    <a:ext uri="{9D8B030D-6E8A-4147-A177-3AD203B41FA5}">
                      <a16:colId xmlns:a16="http://schemas.microsoft.com/office/drawing/2014/main" val="1944968558"/>
                    </a:ext>
                  </a:extLst>
                </a:gridCol>
                <a:gridCol w="317333">
                  <a:extLst>
                    <a:ext uri="{9D8B030D-6E8A-4147-A177-3AD203B41FA5}">
                      <a16:colId xmlns:a16="http://schemas.microsoft.com/office/drawing/2014/main" val="401724023"/>
                    </a:ext>
                  </a:extLst>
                </a:gridCol>
                <a:gridCol w="317333">
                  <a:extLst>
                    <a:ext uri="{9D8B030D-6E8A-4147-A177-3AD203B41FA5}">
                      <a16:colId xmlns:a16="http://schemas.microsoft.com/office/drawing/2014/main" val="3306996589"/>
                    </a:ext>
                  </a:extLst>
                </a:gridCol>
                <a:gridCol w="317333">
                  <a:extLst>
                    <a:ext uri="{9D8B030D-6E8A-4147-A177-3AD203B41FA5}">
                      <a16:colId xmlns:a16="http://schemas.microsoft.com/office/drawing/2014/main" val="4018194373"/>
                    </a:ext>
                  </a:extLst>
                </a:gridCol>
                <a:gridCol w="317333">
                  <a:extLst>
                    <a:ext uri="{9D8B030D-6E8A-4147-A177-3AD203B41FA5}">
                      <a16:colId xmlns:a16="http://schemas.microsoft.com/office/drawing/2014/main" val="718996255"/>
                    </a:ext>
                  </a:extLst>
                </a:gridCol>
                <a:gridCol w="317333">
                  <a:extLst>
                    <a:ext uri="{9D8B030D-6E8A-4147-A177-3AD203B41FA5}">
                      <a16:colId xmlns:a16="http://schemas.microsoft.com/office/drawing/2014/main" val="4099147224"/>
                    </a:ext>
                  </a:extLst>
                </a:gridCol>
                <a:gridCol w="317333">
                  <a:extLst>
                    <a:ext uri="{9D8B030D-6E8A-4147-A177-3AD203B41FA5}">
                      <a16:colId xmlns:a16="http://schemas.microsoft.com/office/drawing/2014/main" val="2122241292"/>
                    </a:ext>
                  </a:extLst>
                </a:gridCol>
                <a:gridCol w="317333">
                  <a:extLst>
                    <a:ext uri="{9D8B030D-6E8A-4147-A177-3AD203B41FA5}">
                      <a16:colId xmlns:a16="http://schemas.microsoft.com/office/drawing/2014/main" val="3518992180"/>
                    </a:ext>
                  </a:extLst>
                </a:gridCol>
                <a:gridCol w="317333">
                  <a:extLst>
                    <a:ext uri="{9D8B030D-6E8A-4147-A177-3AD203B41FA5}">
                      <a16:colId xmlns:a16="http://schemas.microsoft.com/office/drawing/2014/main" val="1660357411"/>
                    </a:ext>
                  </a:extLst>
                </a:gridCol>
                <a:gridCol w="317333">
                  <a:extLst>
                    <a:ext uri="{9D8B030D-6E8A-4147-A177-3AD203B41FA5}">
                      <a16:colId xmlns:a16="http://schemas.microsoft.com/office/drawing/2014/main" val="4033158022"/>
                    </a:ext>
                  </a:extLst>
                </a:gridCol>
                <a:gridCol w="340395">
                  <a:extLst>
                    <a:ext uri="{9D8B030D-6E8A-4147-A177-3AD203B41FA5}">
                      <a16:colId xmlns:a16="http://schemas.microsoft.com/office/drawing/2014/main" val="392436527"/>
                    </a:ext>
                  </a:extLst>
                </a:gridCol>
                <a:gridCol w="294271">
                  <a:extLst>
                    <a:ext uri="{9D8B030D-6E8A-4147-A177-3AD203B41FA5}">
                      <a16:colId xmlns:a16="http://schemas.microsoft.com/office/drawing/2014/main" val="609399730"/>
                    </a:ext>
                  </a:extLst>
                </a:gridCol>
                <a:gridCol w="317333">
                  <a:extLst>
                    <a:ext uri="{9D8B030D-6E8A-4147-A177-3AD203B41FA5}">
                      <a16:colId xmlns:a16="http://schemas.microsoft.com/office/drawing/2014/main" val="1121101398"/>
                    </a:ext>
                  </a:extLst>
                </a:gridCol>
                <a:gridCol w="317333">
                  <a:extLst>
                    <a:ext uri="{9D8B030D-6E8A-4147-A177-3AD203B41FA5}">
                      <a16:colId xmlns:a16="http://schemas.microsoft.com/office/drawing/2014/main" val="1190801132"/>
                    </a:ext>
                  </a:extLst>
                </a:gridCol>
                <a:gridCol w="290263">
                  <a:extLst>
                    <a:ext uri="{9D8B030D-6E8A-4147-A177-3AD203B41FA5}">
                      <a16:colId xmlns:a16="http://schemas.microsoft.com/office/drawing/2014/main" val="992394468"/>
                    </a:ext>
                  </a:extLst>
                </a:gridCol>
                <a:gridCol w="344403">
                  <a:extLst>
                    <a:ext uri="{9D8B030D-6E8A-4147-A177-3AD203B41FA5}">
                      <a16:colId xmlns:a16="http://schemas.microsoft.com/office/drawing/2014/main" val="1890255694"/>
                    </a:ext>
                  </a:extLst>
                </a:gridCol>
                <a:gridCol w="317333">
                  <a:extLst>
                    <a:ext uri="{9D8B030D-6E8A-4147-A177-3AD203B41FA5}">
                      <a16:colId xmlns:a16="http://schemas.microsoft.com/office/drawing/2014/main" val="3914163255"/>
                    </a:ext>
                  </a:extLst>
                </a:gridCol>
                <a:gridCol w="317333">
                  <a:extLst>
                    <a:ext uri="{9D8B030D-6E8A-4147-A177-3AD203B41FA5}">
                      <a16:colId xmlns:a16="http://schemas.microsoft.com/office/drawing/2014/main" val="508010808"/>
                    </a:ext>
                  </a:extLst>
                </a:gridCol>
                <a:gridCol w="317333">
                  <a:extLst>
                    <a:ext uri="{9D8B030D-6E8A-4147-A177-3AD203B41FA5}">
                      <a16:colId xmlns:a16="http://schemas.microsoft.com/office/drawing/2014/main" val="178816254"/>
                    </a:ext>
                  </a:extLst>
                </a:gridCol>
                <a:gridCol w="317333">
                  <a:extLst>
                    <a:ext uri="{9D8B030D-6E8A-4147-A177-3AD203B41FA5}">
                      <a16:colId xmlns:a16="http://schemas.microsoft.com/office/drawing/2014/main" val="1988555711"/>
                    </a:ext>
                  </a:extLst>
                </a:gridCol>
                <a:gridCol w="300917">
                  <a:extLst>
                    <a:ext uri="{9D8B030D-6E8A-4147-A177-3AD203B41FA5}">
                      <a16:colId xmlns:a16="http://schemas.microsoft.com/office/drawing/2014/main" val="1674724971"/>
                    </a:ext>
                  </a:extLst>
                </a:gridCol>
                <a:gridCol w="295148">
                  <a:extLst>
                    <a:ext uri="{9D8B030D-6E8A-4147-A177-3AD203B41FA5}">
                      <a16:colId xmlns:a16="http://schemas.microsoft.com/office/drawing/2014/main" val="1298027979"/>
                    </a:ext>
                  </a:extLst>
                </a:gridCol>
                <a:gridCol w="355934">
                  <a:extLst>
                    <a:ext uri="{9D8B030D-6E8A-4147-A177-3AD203B41FA5}">
                      <a16:colId xmlns:a16="http://schemas.microsoft.com/office/drawing/2014/main" val="571297769"/>
                    </a:ext>
                  </a:extLst>
                </a:gridCol>
                <a:gridCol w="317333">
                  <a:extLst>
                    <a:ext uri="{9D8B030D-6E8A-4147-A177-3AD203B41FA5}">
                      <a16:colId xmlns:a16="http://schemas.microsoft.com/office/drawing/2014/main" val="2194479935"/>
                    </a:ext>
                  </a:extLst>
                </a:gridCol>
              </a:tblGrid>
              <a:tr h="720000">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4106807148"/>
                  </a:ext>
                </a:extLst>
              </a:tr>
            </a:tbl>
          </a:graphicData>
        </a:graphic>
      </p:graphicFrame>
      <p:sp>
        <p:nvSpPr>
          <p:cNvPr id="9" name="テキスト ボックス 8"/>
          <p:cNvSpPr txBox="1"/>
          <p:nvPr/>
        </p:nvSpPr>
        <p:spPr>
          <a:xfrm>
            <a:off x="2552770" y="2173149"/>
            <a:ext cx="720000" cy="415498"/>
          </a:xfrm>
          <a:prstGeom prst="rect">
            <a:avLst/>
          </a:prstGeom>
          <a:solidFill>
            <a:sysClr val="window" lastClr="FFFFFF"/>
          </a:solidFill>
          <a:ln w="9525">
            <a:solidFill>
              <a:sysClr val="windowText" lastClr="000000"/>
            </a:solid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拘束時間</a:t>
            </a:r>
            <a:endParaRPr kumimoji="1" lang="en-US" altLang="ja-JP" sz="105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050" kern="0" dirty="0">
                <a:solidFill>
                  <a:prstClr val="black"/>
                </a:solidFill>
                <a:latin typeface="Calibri"/>
                <a:ea typeface="ＭＳ Ｐゴシック" panose="020B0600070205080204" pitchFamily="50" charset="-128"/>
              </a:rPr>
              <a:t>１３</a:t>
            </a:r>
            <a:r>
              <a:rPr kumimoji="1" lang="ja-JP" altLang="en-US" sz="105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時間</a:t>
            </a:r>
            <a:endParaRPr kumimoji="1" lang="ja-JP" altLang="en-US" sz="105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 name="テキスト ボックス 9"/>
          <p:cNvSpPr txBox="1"/>
          <p:nvPr/>
        </p:nvSpPr>
        <p:spPr>
          <a:xfrm>
            <a:off x="6384730" y="2194633"/>
            <a:ext cx="720000" cy="415498"/>
          </a:xfrm>
          <a:prstGeom prst="rect">
            <a:avLst/>
          </a:prstGeom>
          <a:solidFill>
            <a:sysClr val="window" lastClr="FFFFFF"/>
          </a:solidFill>
          <a:ln w="9525">
            <a:solidFill>
              <a:sysClr val="windowText" lastClr="000000"/>
            </a:solid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休息期間</a:t>
            </a:r>
            <a:endParaRPr kumimoji="1" lang="en-US" altLang="ja-JP" sz="105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57816" rtl="0" eaLnBrk="1" fontAlgn="auto" latinLnBrk="0" hangingPunct="1">
              <a:lnSpc>
                <a:spcPct val="100000"/>
              </a:lnSpc>
              <a:spcBef>
                <a:spcPts val="0"/>
              </a:spcBef>
              <a:spcAft>
                <a:spcPts val="0"/>
              </a:spcAft>
              <a:buClrTx/>
              <a:buSzTx/>
              <a:buFontTx/>
              <a:buNone/>
              <a:tabLst/>
              <a:defRPr/>
            </a:pPr>
            <a:r>
              <a:rPr kumimoji="1" lang="en-US" altLang="ja-JP" sz="1050" kern="0" dirty="0" smtClean="0">
                <a:solidFill>
                  <a:prstClr val="black"/>
                </a:solidFill>
                <a:latin typeface="ＭＳ Ｐゴシック" panose="020B0600070205080204" pitchFamily="50" charset="-128"/>
                <a:ea typeface="ＭＳ Ｐゴシック" panose="020B0600070205080204" pitchFamily="50" charset="-128"/>
              </a:rPr>
              <a:t>1</a:t>
            </a:r>
            <a:r>
              <a:rPr kumimoji="1" lang="en-US" altLang="ja-JP" sz="1050" kern="0" dirty="0">
                <a:solidFill>
                  <a:prstClr val="black"/>
                </a:solidFill>
                <a:latin typeface="ＭＳ Ｐゴシック" panose="020B0600070205080204" pitchFamily="50" charset="-128"/>
                <a:ea typeface="ＭＳ Ｐゴシック" panose="020B0600070205080204" pitchFamily="50" charset="-128"/>
              </a:rPr>
              <a:t>1</a:t>
            </a:r>
            <a:r>
              <a:rPr kumimoji="1" lang="ja-JP" altLang="en-US" sz="105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時間</a:t>
            </a:r>
            <a:endParaRPr kumimoji="1" lang="ja-JP" altLang="en-US" sz="10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 name="テキスト ボックス 10"/>
          <p:cNvSpPr txBox="1"/>
          <p:nvPr/>
        </p:nvSpPr>
        <p:spPr>
          <a:xfrm>
            <a:off x="4963125" y="1780614"/>
            <a:ext cx="439544" cy="230832"/>
          </a:xfrm>
          <a:prstGeom prst="rect">
            <a:avLst/>
          </a:prstGeom>
          <a:noFill/>
        </p:spPr>
        <p:txBody>
          <a:bodyPr wrap="non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23:00</a:t>
            </a:r>
            <a:endPar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2" name="テキスト ボックス 11"/>
          <p:cNvSpPr txBox="1"/>
          <p:nvPr/>
        </p:nvSpPr>
        <p:spPr>
          <a:xfrm>
            <a:off x="8434860" y="1771298"/>
            <a:ext cx="439544" cy="230832"/>
          </a:xfrm>
          <a:prstGeom prst="rect">
            <a:avLst/>
          </a:prstGeom>
          <a:noFill/>
        </p:spPr>
        <p:txBody>
          <a:bodyPr wrap="non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10:00</a:t>
            </a:r>
            <a:endPar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3" name="テキスト ボックス 12"/>
          <p:cNvSpPr txBox="1"/>
          <p:nvPr/>
        </p:nvSpPr>
        <p:spPr>
          <a:xfrm>
            <a:off x="849117" y="1771298"/>
            <a:ext cx="470494" cy="230832"/>
          </a:xfrm>
          <a:prstGeom prst="rect">
            <a:avLst/>
          </a:prstGeom>
          <a:noFill/>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10:00</a:t>
            </a:r>
            <a:endPar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nvGrpSpPr>
          <p:cNvPr id="14" name="グループ化 13"/>
          <p:cNvGrpSpPr/>
          <p:nvPr/>
        </p:nvGrpSpPr>
        <p:grpSpPr>
          <a:xfrm>
            <a:off x="880809" y="1606210"/>
            <a:ext cx="469286" cy="698488"/>
            <a:chOff x="880809" y="1256371"/>
            <a:chExt cx="469286" cy="698488"/>
          </a:xfrm>
        </p:grpSpPr>
        <p:sp>
          <p:nvSpPr>
            <p:cNvPr id="15" name="テキスト ボックス 14"/>
            <p:cNvSpPr txBox="1"/>
            <p:nvPr/>
          </p:nvSpPr>
          <p:spPr>
            <a:xfrm>
              <a:off x="882095" y="1256371"/>
              <a:ext cx="468000" cy="180000"/>
            </a:xfrm>
            <a:prstGeom prst="rect">
              <a:avLst/>
            </a:prstGeom>
            <a:solidFill>
              <a:sysClr val="window" lastClr="FFFFFF">
                <a:lumMod val="85000"/>
              </a:sysClr>
            </a:solidFill>
            <a:ln w="12700">
              <a:solidFill>
                <a:sysClr val="windowText" lastClr="000000"/>
              </a:solid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始業</a:t>
              </a:r>
              <a:endParaRPr kumimoji="1" lang="ja-JP" altLang="en-US" sz="105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6" name="直線コネクタ 15"/>
            <p:cNvCxnSpPr/>
            <p:nvPr/>
          </p:nvCxnSpPr>
          <p:spPr>
            <a:xfrm flipH="1">
              <a:off x="880809" y="1342859"/>
              <a:ext cx="0" cy="612000"/>
            </a:xfrm>
            <a:prstGeom prst="line">
              <a:avLst/>
            </a:prstGeom>
            <a:noFill/>
            <a:ln w="12700" cap="flat" cmpd="sng" algn="ctr">
              <a:solidFill>
                <a:sysClr val="windowText" lastClr="000000"/>
              </a:solidFill>
              <a:prstDash val="solid"/>
            </a:ln>
            <a:effectLst/>
          </p:spPr>
        </p:cxnSp>
      </p:grpSp>
      <p:grpSp>
        <p:nvGrpSpPr>
          <p:cNvPr id="17" name="グループ化 16"/>
          <p:cNvGrpSpPr/>
          <p:nvPr/>
        </p:nvGrpSpPr>
        <p:grpSpPr>
          <a:xfrm>
            <a:off x="5029200" y="1591298"/>
            <a:ext cx="468000" cy="637200"/>
            <a:chOff x="5029200" y="1344000"/>
            <a:chExt cx="468000" cy="637200"/>
          </a:xfrm>
        </p:grpSpPr>
        <p:sp>
          <p:nvSpPr>
            <p:cNvPr id="18" name="テキスト ボックス 17"/>
            <p:cNvSpPr txBox="1"/>
            <p:nvPr/>
          </p:nvSpPr>
          <p:spPr>
            <a:xfrm>
              <a:off x="5029200" y="1344000"/>
              <a:ext cx="468000" cy="180000"/>
            </a:xfrm>
            <a:prstGeom prst="rect">
              <a:avLst/>
            </a:prstGeom>
            <a:solidFill>
              <a:sysClr val="window" lastClr="FFFFFF">
                <a:lumMod val="85000"/>
              </a:sysClr>
            </a:solidFill>
            <a:ln w="12700">
              <a:solidFill>
                <a:sysClr val="windowText" lastClr="000000"/>
              </a:solidFill>
            </a:ln>
          </p:spPr>
          <p:txBody>
            <a:bodyPr wrap="non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終業</a:t>
              </a:r>
              <a:endParaRPr kumimoji="1" lang="ja-JP" altLang="en-US" sz="105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9" name="直線コネクタ 18"/>
            <p:cNvCxnSpPr/>
            <p:nvPr/>
          </p:nvCxnSpPr>
          <p:spPr>
            <a:xfrm flipH="1">
              <a:off x="5031259" y="1369200"/>
              <a:ext cx="0" cy="612000"/>
            </a:xfrm>
            <a:prstGeom prst="line">
              <a:avLst/>
            </a:prstGeom>
            <a:noFill/>
            <a:ln w="12700" cap="flat" cmpd="sng" algn="ctr">
              <a:solidFill>
                <a:sysClr val="windowText" lastClr="000000"/>
              </a:solidFill>
              <a:prstDash val="solid"/>
            </a:ln>
            <a:effectLst/>
          </p:spPr>
        </p:cxnSp>
      </p:grpSp>
      <p:grpSp>
        <p:nvGrpSpPr>
          <p:cNvPr id="20" name="グループ化 19"/>
          <p:cNvGrpSpPr/>
          <p:nvPr/>
        </p:nvGrpSpPr>
        <p:grpSpPr>
          <a:xfrm>
            <a:off x="8458200" y="1620640"/>
            <a:ext cx="468000" cy="760258"/>
            <a:chOff x="8458200" y="1255022"/>
            <a:chExt cx="468000" cy="760258"/>
          </a:xfrm>
        </p:grpSpPr>
        <p:cxnSp>
          <p:nvCxnSpPr>
            <p:cNvPr id="21" name="直線コネクタ 20"/>
            <p:cNvCxnSpPr/>
            <p:nvPr/>
          </p:nvCxnSpPr>
          <p:spPr>
            <a:xfrm flipH="1">
              <a:off x="8458200" y="1403280"/>
              <a:ext cx="0" cy="612000"/>
            </a:xfrm>
            <a:prstGeom prst="line">
              <a:avLst/>
            </a:prstGeom>
            <a:noFill/>
            <a:ln w="12700" cap="flat" cmpd="sng" algn="ctr">
              <a:solidFill>
                <a:sysClr val="windowText" lastClr="000000"/>
              </a:solidFill>
              <a:prstDash val="solid"/>
            </a:ln>
            <a:effectLst/>
          </p:spPr>
        </p:cxnSp>
        <p:sp>
          <p:nvSpPr>
            <p:cNvPr id="22" name="テキスト ボックス 21"/>
            <p:cNvSpPr txBox="1"/>
            <p:nvPr/>
          </p:nvSpPr>
          <p:spPr>
            <a:xfrm>
              <a:off x="8458200" y="1255022"/>
              <a:ext cx="468000" cy="180000"/>
            </a:xfrm>
            <a:prstGeom prst="rect">
              <a:avLst/>
            </a:prstGeom>
            <a:solidFill>
              <a:sysClr val="window" lastClr="FFFFFF">
                <a:lumMod val="85000"/>
              </a:sysClr>
            </a:solidFill>
            <a:ln w="12700">
              <a:solidFill>
                <a:sysClr val="windowText" lastClr="000000"/>
              </a:solid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始業</a:t>
              </a:r>
              <a:endParaRPr kumimoji="1" lang="ja-JP" altLang="en-US" sz="105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sp>
        <p:nvSpPr>
          <p:cNvPr id="23" name="テキスト ボックス 22"/>
          <p:cNvSpPr txBox="1"/>
          <p:nvPr/>
        </p:nvSpPr>
        <p:spPr>
          <a:xfrm>
            <a:off x="23850" y="1045079"/>
            <a:ext cx="3493025" cy="276999"/>
          </a:xfrm>
          <a:prstGeom prst="rect">
            <a:avLst/>
          </a:prstGeom>
          <a:noFill/>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1"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例</a:t>
            </a:r>
            <a:r>
              <a:rPr kumimoji="1" lang="en-US" altLang="ja-JP" sz="1200" b="1"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1"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１日の拘束時間・休息</a:t>
            </a:r>
            <a:r>
              <a:rPr kumimoji="1" lang="ja-JP" altLang="en-US" sz="1200" b="1" dirty="0">
                <a:solidFill>
                  <a:srgbClr val="000000"/>
                </a:solidFill>
                <a:latin typeface="ＭＳ ゴシック" panose="020B0609070205080204" pitchFamily="49" charset="-128"/>
                <a:ea typeface="ＭＳ ゴシック" panose="020B0609070205080204" pitchFamily="49" charset="-128"/>
              </a:rPr>
              <a:t>期間</a:t>
            </a:r>
            <a:r>
              <a:rPr kumimoji="1" lang="ja-JP" altLang="en-US" sz="1200" b="1" i="0" u="none" strike="noStrike" kern="1200" cap="none" spc="0" normalizeH="0" baseline="0" noProof="0" dirty="0" smtClean="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1" dirty="0">
                <a:solidFill>
                  <a:srgbClr val="FF0000"/>
                </a:solidFill>
                <a:latin typeface="ＭＳ ゴシック" panose="020B0609070205080204" pitchFamily="49" charset="-128"/>
                <a:ea typeface="ＭＳ ゴシック" panose="020B0609070205080204" pitchFamily="49" charset="-128"/>
              </a:rPr>
              <a:t>改正</a:t>
            </a:r>
            <a:r>
              <a:rPr kumimoji="1" lang="ja-JP" altLang="en-US" sz="1200" b="1" i="0" u="none" strike="noStrike" kern="1200" cap="none" spc="0" normalizeH="0" baseline="0" noProof="0" dirty="0" smtClean="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後）</a:t>
            </a:r>
            <a:endParaRPr kumimoji="1" lang="ja-JP" altLang="en-US" sz="12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24" name="テキスト ボックス 23"/>
          <p:cNvSpPr txBox="1"/>
          <p:nvPr/>
        </p:nvSpPr>
        <p:spPr>
          <a:xfrm>
            <a:off x="2193744" y="5286222"/>
            <a:ext cx="2454455" cy="347329"/>
          </a:xfrm>
          <a:prstGeom prst="roundRect">
            <a:avLst/>
          </a:prstGeom>
          <a:solidFill>
            <a:schemeClr val="accent2">
              <a:lumMod val="20000"/>
              <a:lumOff val="80000"/>
            </a:schemeClr>
          </a:solidFill>
          <a:ln w="28575">
            <a:solidFill>
              <a:srgbClr val="FF0000"/>
            </a:solidFill>
          </a:ln>
        </p:spPr>
        <p:txBody>
          <a:bodyPr wrap="square" rtlCol="0" anchor="ctr">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200" dirty="0" smtClean="0">
                <a:solidFill>
                  <a:srgbClr val="FF0000"/>
                </a:solidFill>
                <a:latin typeface="Segoe UI"/>
                <a:ea typeface="メイリオ"/>
              </a:rPr>
              <a:t>13</a:t>
            </a:r>
            <a:r>
              <a:rPr kumimoji="1" lang="ja-JP" altLang="en-US" sz="1200" dirty="0" smtClean="0">
                <a:solidFill>
                  <a:srgbClr val="FF0000"/>
                </a:solidFill>
                <a:latin typeface="Segoe UI"/>
                <a:ea typeface="メイリオ"/>
              </a:rPr>
              <a:t>時間以下</a:t>
            </a:r>
            <a:r>
              <a:rPr kumimoji="1" lang="ja-JP" altLang="en-US" sz="1200" dirty="0">
                <a:solidFill>
                  <a:srgbClr val="FF0000"/>
                </a:solidFill>
                <a:latin typeface="Segoe UI"/>
                <a:ea typeface="メイリオ"/>
              </a:rPr>
              <a:t> </a:t>
            </a:r>
            <a:r>
              <a:rPr kumimoji="1" lang="ja-JP" altLang="en-US" sz="1200" dirty="0" smtClean="0">
                <a:solidFill>
                  <a:srgbClr val="FF0000"/>
                </a:solidFill>
                <a:latin typeface="Segoe UI"/>
                <a:ea typeface="メイリオ"/>
              </a:rPr>
              <a:t> 最大拘束</a:t>
            </a:r>
            <a:r>
              <a:rPr kumimoji="1" lang="en-US" altLang="ja-JP" sz="1200" dirty="0" smtClean="0">
                <a:solidFill>
                  <a:srgbClr val="FF0000"/>
                </a:solidFill>
                <a:latin typeface="Segoe UI"/>
                <a:ea typeface="メイリオ"/>
              </a:rPr>
              <a:t>15</a:t>
            </a:r>
            <a:r>
              <a:rPr kumimoji="1" lang="ja-JP" altLang="en-US" sz="1200" dirty="0" smtClean="0">
                <a:solidFill>
                  <a:srgbClr val="FF0000"/>
                </a:solidFill>
                <a:latin typeface="Segoe UI"/>
                <a:ea typeface="メイリオ"/>
              </a:rPr>
              <a:t>時間</a:t>
            </a:r>
            <a:endParaRPr kumimoji="1" lang="ja-JP" altLang="en-US" sz="1200" b="0" i="0" u="none" strike="noStrike" kern="1200" cap="none" spc="0" normalizeH="0" baseline="0" noProof="0" dirty="0" smtClean="0">
              <a:ln>
                <a:noFill/>
              </a:ln>
              <a:solidFill>
                <a:srgbClr val="FF0000"/>
              </a:solidFill>
              <a:effectLst/>
              <a:uLnTx/>
              <a:uFillTx/>
              <a:latin typeface="Segoe UI"/>
              <a:ea typeface="メイリオ"/>
              <a:cs typeface="+mn-cs"/>
            </a:endParaRPr>
          </a:p>
        </p:txBody>
      </p:sp>
      <p:graphicFrame>
        <p:nvGraphicFramePr>
          <p:cNvPr id="25" name="表 24"/>
          <p:cNvGraphicFramePr>
            <a:graphicFrameLocks noGrp="1"/>
          </p:cNvGraphicFramePr>
          <p:nvPr>
            <p:extLst>
              <p:ext uri="{D42A27DB-BD31-4B8C-83A1-F6EECF244321}">
                <p14:modId xmlns:p14="http://schemas.microsoft.com/office/powerpoint/2010/main" val="1257720598"/>
              </p:ext>
            </p:extLst>
          </p:nvPr>
        </p:nvGraphicFramePr>
        <p:xfrm>
          <a:off x="869892" y="3831712"/>
          <a:ext cx="8250658" cy="720000"/>
        </p:xfrm>
        <a:graphic>
          <a:graphicData uri="http://schemas.openxmlformats.org/drawingml/2006/table">
            <a:tbl>
              <a:tblPr/>
              <a:tblGrid>
                <a:gridCol w="317333">
                  <a:extLst>
                    <a:ext uri="{9D8B030D-6E8A-4147-A177-3AD203B41FA5}">
                      <a16:colId xmlns:a16="http://schemas.microsoft.com/office/drawing/2014/main" val="3433966768"/>
                    </a:ext>
                  </a:extLst>
                </a:gridCol>
                <a:gridCol w="317333">
                  <a:extLst>
                    <a:ext uri="{9D8B030D-6E8A-4147-A177-3AD203B41FA5}">
                      <a16:colId xmlns:a16="http://schemas.microsoft.com/office/drawing/2014/main" val="2275077762"/>
                    </a:ext>
                  </a:extLst>
                </a:gridCol>
                <a:gridCol w="317333">
                  <a:extLst>
                    <a:ext uri="{9D8B030D-6E8A-4147-A177-3AD203B41FA5}">
                      <a16:colId xmlns:a16="http://schemas.microsoft.com/office/drawing/2014/main" val="1944968558"/>
                    </a:ext>
                  </a:extLst>
                </a:gridCol>
                <a:gridCol w="317333">
                  <a:extLst>
                    <a:ext uri="{9D8B030D-6E8A-4147-A177-3AD203B41FA5}">
                      <a16:colId xmlns:a16="http://schemas.microsoft.com/office/drawing/2014/main" val="401724023"/>
                    </a:ext>
                  </a:extLst>
                </a:gridCol>
                <a:gridCol w="317333">
                  <a:extLst>
                    <a:ext uri="{9D8B030D-6E8A-4147-A177-3AD203B41FA5}">
                      <a16:colId xmlns:a16="http://schemas.microsoft.com/office/drawing/2014/main" val="3306996589"/>
                    </a:ext>
                  </a:extLst>
                </a:gridCol>
                <a:gridCol w="317333">
                  <a:extLst>
                    <a:ext uri="{9D8B030D-6E8A-4147-A177-3AD203B41FA5}">
                      <a16:colId xmlns:a16="http://schemas.microsoft.com/office/drawing/2014/main" val="4018194373"/>
                    </a:ext>
                  </a:extLst>
                </a:gridCol>
                <a:gridCol w="317333">
                  <a:extLst>
                    <a:ext uri="{9D8B030D-6E8A-4147-A177-3AD203B41FA5}">
                      <a16:colId xmlns:a16="http://schemas.microsoft.com/office/drawing/2014/main" val="718996255"/>
                    </a:ext>
                  </a:extLst>
                </a:gridCol>
                <a:gridCol w="317333">
                  <a:extLst>
                    <a:ext uri="{9D8B030D-6E8A-4147-A177-3AD203B41FA5}">
                      <a16:colId xmlns:a16="http://schemas.microsoft.com/office/drawing/2014/main" val="4099147224"/>
                    </a:ext>
                  </a:extLst>
                </a:gridCol>
                <a:gridCol w="317333">
                  <a:extLst>
                    <a:ext uri="{9D8B030D-6E8A-4147-A177-3AD203B41FA5}">
                      <a16:colId xmlns:a16="http://schemas.microsoft.com/office/drawing/2014/main" val="2122241292"/>
                    </a:ext>
                  </a:extLst>
                </a:gridCol>
                <a:gridCol w="317333">
                  <a:extLst>
                    <a:ext uri="{9D8B030D-6E8A-4147-A177-3AD203B41FA5}">
                      <a16:colId xmlns:a16="http://schemas.microsoft.com/office/drawing/2014/main" val="3518992180"/>
                    </a:ext>
                  </a:extLst>
                </a:gridCol>
                <a:gridCol w="317333">
                  <a:extLst>
                    <a:ext uri="{9D8B030D-6E8A-4147-A177-3AD203B41FA5}">
                      <a16:colId xmlns:a16="http://schemas.microsoft.com/office/drawing/2014/main" val="1660357411"/>
                    </a:ext>
                  </a:extLst>
                </a:gridCol>
                <a:gridCol w="317333">
                  <a:extLst>
                    <a:ext uri="{9D8B030D-6E8A-4147-A177-3AD203B41FA5}">
                      <a16:colId xmlns:a16="http://schemas.microsoft.com/office/drawing/2014/main" val="4033158022"/>
                    </a:ext>
                  </a:extLst>
                </a:gridCol>
                <a:gridCol w="340395">
                  <a:extLst>
                    <a:ext uri="{9D8B030D-6E8A-4147-A177-3AD203B41FA5}">
                      <a16:colId xmlns:a16="http://schemas.microsoft.com/office/drawing/2014/main" val="392436527"/>
                    </a:ext>
                  </a:extLst>
                </a:gridCol>
                <a:gridCol w="294271">
                  <a:extLst>
                    <a:ext uri="{9D8B030D-6E8A-4147-A177-3AD203B41FA5}">
                      <a16:colId xmlns:a16="http://schemas.microsoft.com/office/drawing/2014/main" val="609399730"/>
                    </a:ext>
                  </a:extLst>
                </a:gridCol>
                <a:gridCol w="317333">
                  <a:extLst>
                    <a:ext uri="{9D8B030D-6E8A-4147-A177-3AD203B41FA5}">
                      <a16:colId xmlns:a16="http://schemas.microsoft.com/office/drawing/2014/main" val="1121101398"/>
                    </a:ext>
                  </a:extLst>
                </a:gridCol>
                <a:gridCol w="317333">
                  <a:extLst>
                    <a:ext uri="{9D8B030D-6E8A-4147-A177-3AD203B41FA5}">
                      <a16:colId xmlns:a16="http://schemas.microsoft.com/office/drawing/2014/main" val="1190801132"/>
                    </a:ext>
                  </a:extLst>
                </a:gridCol>
                <a:gridCol w="290263">
                  <a:extLst>
                    <a:ext uri="{9D8B030D-6E8A-4147-A177-3AD203B41FA5}">
                      <a16:colId xmlns:a16="http://schemas.microsoft.com/office/drawing/2014/main" val="992394468"/>
                    </a:ext>
                  </a:extLst>
                </a:gridCol>
                <a:gridCol w="344403">
                  <a:extLst>
                    <a:ext uri="{9D8B030D-6E8A-4147-A177-3AD203B41FA5}">
                      <a16:colId xmlns:a16="http://schemas.microsoft.com/office/drawing/2014/main" val="1890255694"/>
                    </a:ext>
                  </a:extLst>
                </a:gridCol>
                <a:gridCol w="317333">
                  <a:extLst>
                    <a:ext uri="{9D8B030D-6E8A-4147-A177-3AD203B41FA5}">
                      <a16:colId xmlns:a16="http://schemas.microsoft.com/office/drawing/2014/main" val="3914163255"/>
                    </a:ext>
                  </a:extLst>
                </a:gridCol>
                <a:gridCol w="317333">
                  <a:extLst>
                    <a:ext uri="{9D8B030D-6E8A-4147-A177-3AD203B41FA5}">
                      <a16:colId xmlns:a16="http://schemas.microsoft.com/office/drawing/2014/main" val="508010808"/>
                    </a:ext>
                  </a:extLst>
                </a:gridCol>
                <a:gridCol w="317333">
                  <a:extLst>
                    <a:ext uri="{9D8B030D-6E8A-4147-A177-3AD203B41FA5}">
                      <a16:colId xmlns:a16="http://schemas.microsoft.com/office/drawing/2014/main" val="178816254"/>
                    </a:ext>
                  </a:extLst>
                </a:gridCol>
                <a:gridCol w="317333">
                  <a:extLst>
                    <a:ext uri="{9D8B030D-6E8A-4147-A177-3AD203B41FA5}">
                      <a16:colId xmlns:a16="http://schemas.microsoft.com/office/drawing/2014/main" val="1988555711"/>
                    </a:ext>
                  </a:extLst>
                </a:gridCol>
                <a:gridCol w="300917">
                  <a:extLst>
                    <a:ext uri="{9D8B030D-6E8A-4147-A177-3AD203B41FA5}">
                      <a16:colId xmlns:a16="http://schemas.microsoft.com/office/drawing/2014/main" val="1674724971"/>
                    </a:ext>
                  </a:extLst>
                </a:gridCol>
                <a:gridCol w="295148">
                  <a:extLst>
                    <a:ext uri="{9D8B030D-6E8A-4147-A177-3AD203B41FA5}">
                      <a16:colId xmlns:a16="http://schemas.microsoft.com/office/drawing/2014/main" val="1298027979"/>
                    </a:ext>
                  </a:extLst>
                </a:gridCol>
                <a:gridCol w="355934">
                  <a:extLst>
                    <a:ext uri="{9D8B030D-6E8A-4147-A177-3AD203B41FA5}">
                      <a16:colId xmlns:a16="http://schemas.microsoft.com/office/drawing/2014/main" val="571297769"/>
                    </a:ext>
                  </a:extLst>
                </a:gridCol>
                <a:gridCol w="317333">
                  <a:extLst>
                    <a:ext uri="{9D8B030D-6E8A-4147-A177-3AD203B41FA5}">
                      <a16:colId xmlns:a16="http://schemas.microsoft.com/office/drawing/2014/main" val="2194479935"/>
                    </a:ext>
                  </a:extLst>
                </a:gridCol>
              </a:tblGrid>
              <a:tr h="720000">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4106807148"/>
                  </a:ext>
                </a:extLst>
              </a:tr>
            </a:tbl>
          </a:graphicData>
        </a:graphic>
      </p:graphicFrame>
      <p:sp>
        <p:nvSpPr>
          <p:cNvPr id="26" name="テキスト ボックス 25"/>
          <p:cNvSpPr txBox="1"/>
          <p:nvPr/>
        </p:nvSpPr>
        <p:spPr>
          <a:xfrm>
            <a:off x="3516875" y="3898788"/>
            <a:ext cx="720000" cy="415498"/>
          </a:xfrm>
          <a:prstGeom prst="rect">
            <a:avLst/>
          </a:prstGeom>
          <a:solidFill>
            <a:sysClr val="window" lastClr="FFFFFF"/>
          </a:solidFill>
          <a:ln w="9525">
            <a:solidFill>
              <a:sysClr val="windowText" lastClr="000000"/>
            </a:solid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拘束時間</a:t>
            </a:r>
            <a:endParaRPr kumimoji="1" lang="en-US" altLang="ja-JP" sz="105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050" kern="0" dirty="0" smtClean="0">
                <a:solidFill>
                  <a:prstClr val="black"/>
                </a:solidFill>
                <a:latin typeface="Calibri"/>
                <a:ea typeface="ＭＳ Ｐゴシック" panose="020B0600070205080204" pitchFamily="50" charset="-128"/>
              </a:rPr>
              <a:t>１５</a:t>
            </a:r>
            <a:r>
              <a:rPr kumimoji="1" lang="ja-JP" altLang="en-US" sz="105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時間</a:t>
            </a:r>
            <a:endParaRPr kumimoji="1" lang="ja-JP" altLang="en-US" sz="105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7" name="テキスト ボックス 26"/>
          <p:cNvSpPr txBox="1"/>
          <p:nvPr/>
        </p:nvSpPr>
        <p:spPr>
          <a:xfrm>
            <a:off x="7308428" y="3914323"/>
            <a:ext cx="720000" cy="415498"/>
          </a:xfrm>
          <a:prstGeom prst="rect">
            <a:avLst/>
          </a:prstGeom>
          <a:solidFill>
            <a:sysClr val="window" lastClr="FFFFFF"/>
          </a:solidFill>
          <a:ln w="9525">
            <a:solidFill>
              <a:sysClr val="windowText" lastClr="000000"/>
            </a:solid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休息期間</a:t>
            </a:r>
            <a:endParaRPr kumimoji="1" lang="en-US" altLang="ja-JP" sz="105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050" kern="0" noProof="0" dirty="0">
                <a:solidFill>
                  <a:prstClr val="black"/>
                </a:solidFill>
                <a:latin typeface="ＭＳ Ｐゴシック" panose="020B0600070205080204" pitchFamily="50" charset="-128"/>
                <a:ea typeface="ＭＳ Ｐゴシック" panose="020B0600070205080204" pitchFamily="50" charset="-128"/>
              </a:rPr>
              <a:t>９</a:t>
            </a:r>
            <a:r>
              <a:rPr kumimoji="1" lang="ja-JP" altLang="en-US" sz="105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時間</a:t>
            </a:r>
            <a:endParaRPr kumimoji="1" lang="ja-JP" altLang="en-US" sz="10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8" name="テキスト ボックス 27"/>
          <p:cNvSpPr txBox="1"/>
          <p:nvPr/>
        </p:nvSpPr>
        <p:spPr>
          <a:xfrm>
            <a:off x="5561925" y="3582453"/>
            <a:ext cx="381836" cy="230832"/>
          </a:xfrm>
          <a:prstGeom prst="rect">
            <a:avLst/>
          </a:prstGeom>
          <a:noFill/>
        </p:spPr>
        <p:txBody>
          <a:bodyPr wrap="non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en-US" altLang="ja-JP" sz="900" dirty="0">
                <a:solidFill>
                  <a:prstClr val="black"/>
                </a:solidFill>
                <a:latin typeface="ＭＳ Ｐゴシック" panose="020B0600070205080204" pitchFamily="50" charset="-128"/>
                <a:ea typeface="ＭＳ Ｐゴシック" panose="020B0600070205080204" pitchFamily="50" charset="-128"/>
              </a:rPr>
              <a:t>1</a:t>
            </a: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:00</a:t>
            </a:r>
            <a:endPar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9" name="テキスト ボックス 28"/>
          <p:cNvSpPr txBox="1"/>
          <p:nvPr/>
        </p:nvSpPr>
        <p:spPr>
          <a:xfrm>
            <a:off x="8423943" y="3573137"/>
            <a:ext cx="439544" cy="230832"/>
          </a:xfrm>
          <a:prstGeom prst="rect">
            <a:avLst/>
          </a:prstGeom>
          <a:noFill/>
        </p:spPr>
        <p:txBody>
          <a:bodyPr wrap="non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10:00</a:t>
            </a:r>
            <a:endPar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0" name="テキスト ボックス 29"/>
          <p:cNvSpPr txBox="1"/>
          <p:nvPr/>
        </p:nvSpPr>
        <p:spPr>
          <a:xfrm>
            <a:off x="838200" y="3573137"/>
            <a:ext cx="470494" cy="230832"/>
          </a:xfrm>
          <a:prstGeom prst="rect">
            <a:avLst/>
          </a:prstGeom>
          <a:noFill/>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10:00</a:t>
            </a:r>
            <a:endPar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nvGrpSpPr>
          <p:cNvPr id="31" name="グループ化 30"/>
          <p:cNvGrpSpPr/>
          <p:nvPr/>
        </p:nvGrpSpPr>
        <p:grpSpPr>
          <a:xfrm>
            <a:off x="869892" y="3408049"/>
            <a:ext cx="469286" cy="698488"/>
            <a:chOff x="880809" y="1256371"/>
            <a:chExt cx="469286" cy="698488"/>
          </a:xfrm>
        </p:grpSpPr>
        <p:sp>
          <p:nvSpPr>
            <p:cNvPr id="32" name="テキスト ボックス 31"/>
            <p:cNvSpPr txBox="1"/>
            <p:nvPr/>
          </p:nvSpPr>
          <p:spPr>
            <a:xfrm>
              <a:off x="882095" y="1256371"/>
              <a:ext cx="468000" cy="180000"/>
            </a:xfrm>
            <a:prstGeom prst="rect">
              <a:avLst/>
            </a:prstGeom>
            <a:solidFill>
              <a:sysClr val="window" lastClr="FFFFFF">
                <a:lumMod val="85000"/>
              </a:sysClr>
            </a:solidFill>
            <a:ln w="12700">
              <a:solidFill>
                <a:sysClr val="windowText" lastClr="000000"/>
              </a:solid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始業</a:t>
              </a:r>
              <a:endParaRPr kumimoji="1" lang="ja-JP" altLang="en-US" sz="105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33" name="直線コネクタ 32"/>
            <p:cNvCxnSpPr/>
            <p:nvPr/>
          </p:nvCxnSpPr>
          <p:spPr>
            <a:xfrm flipH="1">
              <a:off x="880809" y="1342859"/>
              <a:ext cx="0" cy="612000"/>
            </a:xfrm>
            <a:prstGeom prst="line">
              <a:avLst/>
            </a:prstGeom>
            <a:noFill/>
            <a:ln w="12700" cap="flat" cmpd="sng" algn="ctr">
              <a:solidFill>
                <a:sysClr val="windowText" lastClr="000000"/>
              </a:solidFill>
              <a:prstDash val="solid"/>
            </a:ln>
            <a:effectLst/>
          </p:spPr>
        </p:cxnSp>
      </p:grpSp>
      <p:grpSp>
        <p:nvGrpSpPr>
          <p:cNvPr id="34" name="グループ化 33"/>
          <p:cNvGrpSpPr/>
          <p:nvPr/>
        </p:nvGrpSpPr>
        <p:grpSpPr>
          <a:xfrm>
            <a:off x="5628000" y="3393137"/>
            <a:ext cx="468000" cy="637200"/>
            <a:chOff x="5029200" y="1344000"/>
            <a:chExt cx="468000" cy="637200"/>
          </a:xfrm>
        </p:grpSpPr>
        <p:sp>
          <p:nvSpPr>
            <p:cNvPr id="35" name="テキスト ボックス 34"/>
            <p:cNvSpPr txBox="1"/>
            <p:nvPr/>
          </p:nvSpPr>
          <p:spPr>
            <a:xfrm>
              <a:off x="5029200" y="1344000"/>
              <a:ext cx="468000" cy="180000"/>
            </a:xfrm>
            <a:prstGeom prst="rect">
              <a:avLst/>
            </a:prstGeom>
            <a:solidFill>
              <a:sysClr val="window" lastClr="FFFFFF">
                <a:lumMod val="85000"/>
              </a:sysClr>
            </a:solidFill>
            <a:ln w="12700">
              <a:solidFill>
                <a:sysClr val="windowText" lastClr="000000"/>
              </a:solidFill>
            </a:ln>
          </p:spPr>
          <p:txBody>
            <a:bodyPr wrap="non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終業</a:t>
              </a:r>
              <a:endParaRPr kumimoji="1" lang="ja-JP" altLang="en-US" sz="105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36" name="直線コネクタ 35"/>
            <p:cNvCxnSpPr/>
            <p:nvPr/>
          </p:nvCxnSpPr>
          <p:spPr>
            <a:xfrm flipH="1">
              <a:off x="5031259" y="1369200"/>
              <a:ext cx="0" cy="612000"/>
            </a:xfrm>
            <a:prstGeom prst="line">
              <a:avLst/>
            </a:prstGeom>
            <a:noFill/>
            <a:ln w="12700" cap="flat" cmpd="sng" algn="ctr">
              <a:solidFill>
                <a:sysClr val="windowText" lastClr="000000"/>
              </a:solidFill>
              <a:prstDash val="solid"/>
            </a:ln>
            <a:effectLst/>
          </p:spPr>
        </p:cxnSp>
      </p:grpSp>
      <p:grpSp>
        <p:nvGrpSpPr>
          <p:cNvPr id="37" name="グループ化 36"/>
          <p:cNvGrpSpPr/>
          <p:nvPr/>
        </p:nvGrpSpPr>
        <p:grpSpPr>
          <a:xfrm>
            <a:off x="8447283" y="3422479"/>
            <a:ext cx="468000" cy="760258"/>
            <a:chOff x="8458200" y="1255022"/>
            <a:chExt cx="468000" cy="760258"/>
          </a:xfrm>
        </p:grpSpPr>
        <p:cxnSp>
          <p:nvCxnSpPr>
            <p:cNvPr id="38" name="直線コネクタ 37"/>
            <p:cNvCxnSpPr/>
            <p:nvPr/>
          </p:nvCxnSpPr>
          <p:spPr>
            <a:xfrm flipH="1">
              <a:off x="8458200" y="1403280"/>
              <a:ext cx="0" cy="612000"/>
            </a:xfrm>
            <a:prstGeom prst="line">
              <a:avLst/>
            </a:prstGeom>
            <a:noFill/>
            <a:ln w="12700" cap="flat" cmpd="sng" algn="ctr">
              <a:solidFill>
                <a:sysClr val="windowText" lastClr="000000"/>
              </a:solidFill>
              <a:prstDash val="solid"/>
            </a:ln>
            <a:effectLst/>
          </p:spPr>
        </p:cxnSp>
        <p:sp>
          <p:nvSpPr>
            <p:cNvPr id="39" name="テキスト ボックス 38"/>
            <p:cNvSpPr txBox="1"/>
            <p:nvPr/>
          </p:nvSpPr>
          <p:spPr>
            <a:xfrm>
              <a:off x="8458200" y="1255022"/>
              <a:ext cx="468000" cy="180000"/>
            </a:xfrm>
            <a:prstGeom prst="rect">
              <a:avLst/>
            </a:prstGeom>
            <a:solidFill>
              <a:sysClr val="window" lastClr="FFFFFF">
                <a:lumMod val="85000"/>
              </a:sysClr>
            </a:solidFill>
            <a:ln w="12700">
              <a:solidFill>
                <a:sysClr val="windowText" lastClr="000000"/>
              </a:solid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始業</a:t>
              </a:r>
              <a:endParaRPr kumimoji="1" lang="ja-JP" altLang="en-US" sz="105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cxnSp>
        <p:nvCxnSpPr>
          <p:cNvPr id="40" name="直線矢印コネクタ 39"/>
          <p:cNvCxnSpPr>
            <a:stCxn id="24" idx="0"/>
            <a:endCxn id="26" idx="2"/>
          </p:cNvCxnSpPr>
          <p:nvPr/>
        </p:nvCxnSpPr>
        <p:spPr>
          <a:xfrm flipV="1">
            <a:off x="3420972" y="4314286"/>
            <a:ext cx="455903" cy="97193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5561925" y="5263663"/>
            <a:ext cx="2224752" cy="510778"/>
          </a:xfrm>
          <a:prstGeom prst="roundRect">
            <a:avLst/>
          </a:prstGeom>
          <a:solidFill>
            <a:schemeClr val="accent2">
              <a:lumMod val="20000"/>
              <a:lumOff val="80000"/>
            </a:schemeClr>
          </a:solidFill>
          <a:ln w="28575">
            <a:solidFill>
              <a:srgbClr val="FF0000"/>
            </a:solidFill>
          </a:ln>
        </p:spPr>
        <p:txBody>
          <a:bodyPr wrap="square" rtlCol="0" anchor="ctr">
            <a:spAutoFit/>
          </a:bodyPr>
          <a:lstStyle/>
          <a:p>
            <a:pPr marL="0" marR="0" lvl="0" indent="0" defTabSz="457200" rtl="0" eaLnBrk="1" fontAlgn="auto" latinLnBrk="0" hangingPunct="1">
              <a:spcBef>
                <a:spcPts val="0"/>
              </a:spcBef>
              <a:buClr>
                <a:srgbClr val="103185"/>
              </a:buClr>
              <a:buSzTx/>
              <a:buFontTx/>
              <a:buNone/>
              <a:tabLst/>
              <a:defRPr/>
            </a:pPr>
            <a:r>
              <a:rPr kumimoji="1" lang="ja-JP" altLang="en-US" sz="1200" dirty="0" smtClean="0">
                <a:solidFill>
                  <a:srgbClr val="FF0000"/>
                </a:solidFill>
                <a:latin typeface="Segoe UI"/>
                <a:ea typeface="メイリオ"/>
              </a:rPr>
              <a:t>　基本　継続</a:t>
            </a:r>
            <a:r>
              <a:rPr kumimoji="1" lang="en-US" altLang="ja-JP" sz="1200" dirty="0" smtClean="0">
                <a:solidFill>
                  <a:srgbClr val="FF0000"/>
                </a:solidFill>
                <a:latin typeface="Segoe UI"/>
                <a:ea typeface="メイリオ"/>
              </a:rPr>
              <a:t>11</a:t>
            </a:r>
            <a:r>
              <a:rPr kumimoji="1" lang="ja-JP" altLang="en-US" sz="1200" dirty="0" smtClean="0">
                <a:solidFill>
                  <a:srgbClr val="FF0000"/>
                </a:solidFill>
                <a:latin typeface="Segoe UI"/>
                <a:ea typeface="メイリオ"/>
              </a:rPr>
              <a:t>時間以上</a:t>
            </a:r>
            <a:endParaRPr kumimoji="1" lang="en-US" altLang="ja-JP" sz="1200" b="0" i="0" u="none" strike="noStrike" kern="1200" cap="none" spc="0" normalizeH="0" baseline="0" noProof="0" dirty="0" smtClean="0">
              <a:ln>
                <a:noFill/>
              </a:ln>
              <a:solidFill>
                <a:srgbClr val="FF0000"/>
              </a:solidFill>
              <a:effectLst/>
              <a:uLnTx/>
              <a:uFillTx/>
              <a:latin typeface="Segoe UI"/>
              <a:ea typeface="メイリオ"/>
              <a:cs typeface="+mn-cs"/>
            </a:endParaRPr>
          </a:p>
          <a:p>
            <a:pPr marL="0" marR="0" lvl="0" indent="0" defTabSz="457200" rtl="0" eaLnBrk="1" fontAlgn="auto" latinLnBrk="0" hangingPunct="1">
              <a:spcBef>
                <a:spcPts val="0"/>
              </a:spcBef>
              <a:buClr>
                <a:srgbClr val="103185"/>
              </a:buClr>
              <a:buSzTx/>
              <a:buFontTx/>
              <a:buNone/>
              <a:tabLst/>
              <a:defRPr/>
            </a:pPr>
            <a:r>
              <a:rPr kumimoji="1" lang="ja-JP" altLang="en-US" sz="1200" dirty="0" smtClean="0">
                <a:solidFill>
                  <a:srgbClr val="FF0000"/>
                </a:solidFill>
                <a:latin typeface="Segoe UI"/>
                <a:ea typeface="メイリオ"/>
              </a:rPr>
              <a:t>　下限　継続  </a:t>
            </a:r>
            <a:r>
              <a:rPr kumimoji="1" lang="en-US" altLang="ja-JP" sz="1200" dirty="0" smtClean="0">
                <a:solidFill>
                  <a:srgbClr val="FF0000"/>
                </a:solidFill>
                <a:latin typeface="Segoe UI"/>
                <a:ea typeface="メイリオ"/>
              </a:rPr>
              <a:t>9</a:t>
            </a:r>
            <a:r>
              <a:rPr kumimoji="1" lang="ja-JP" altLang="en-US" sz="1200" dirty="0" smtClean="0">
                <a:solidFill>
                  <a:srgbClr val="FF0000"/>
                </a:solidFill>
                <a:latin typeface="Segoe UI"/>
                <a:ea typeface="メイリオ"/>
              </a:rPr>
              <a:t>時間　</a:t>
            </a:r>
            <a:endParaRPr kumimoji="1" lang="ja-JP" altLang="en-US" sz="1200" b="0" i="0" u="none" strike="noStrike" kern="1200" cap="none" spc="0" normalizeH="0" baseline="0" noProof="0" dirty="0" smtClean="0">
              <a:ln>
                <a:noFill/>
              </a:ln>
              <a:solidFill>
                <a:srgbClr val="FF0000"/>
              </a:solidFill>
              <a:effectLst/>
              <a:uLnTx/>
              <a:uFillTx/>
              <a:latin typeface="Segoe UI"/>
              <a:ea typeface="メイリオ"/>
              <a:cs typeface="+mn-cs"/>
            </a:endParaRPr>
          </a:p>
        </p:txBody>
      </p:sp>
      <p:cxnSp>
        <p:nvCxnSpPr>
          <p:cNvPr id="42" name="直線矢印コネクタ 41"/>
          <p:cNvCxnSpPr>
            <a:stCxn id="41" idx="0"/>
            <a:endCxn id="27" idx="2"/>
          </p:cNvCxnSpPr>
          <p:nvPr/>
        </p:nvCxnSpPr>
        <p:spPr>
          <a:xfrm flipV="1">
            <a:off x="6674301" y="4329821"/>
            <a:ext cx="994127" cy="93384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stCxn id="41" idx="0"/>
            <a:endCxn id="10" idx="2"/>
          </p:cNvCxnSpPr>
          <p:nvPr/>
        </p:nvCxnSpPr>
        <p:spPr>
          <a:xfrm flipV="1">
            <a:off x="6674301" y="2610131"/>
            <a:ext cx="70429" cy="26535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a:endCxn id="9" idx="2"/>
          </p:cNvCxnSpPr>
          <p:nvPr/>
        </p:nvCxnSpPr>
        <p:spPr>
          <a:xfrm flipH="1" flipV="1">
            <a:off x="2912770" y="2588647"/>
            <a:ext cx="402582" cy="26976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51114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テキスト ボックス 74"/>
          <p:cNvSpPr txBox="1"/>
          <p:nvPr/>
        </p:nvSpPr>
        <p:spPr>
          <a:xfrm>
            <a:off x="4833865" y="2743204"/>
            <a:ext cx="5051135" cy="2127087"/>
          </a:xfrm>
          <a:prstGeom prst="roundRect">
            <a:avLst>
              <a:gd name="adj" fmla="val 4065"/>
            </a:avLst>
          </a:prstGeom>
          <a:solidFill>
            <a:srgbClr val="FFFFCC"/>
          </a:solidFill>
          <a:ln w="28575">
            <a:solidFill>
              <a:srgbClr val="FF0000"/>
            </a:solidFill>
          </a:ln>
        </p:spPr>
        <p:txBody>
          <a:bodyPr wrap="square" rtlCol="0" anchor="t">
            <a:spAutoFit/>
          </a:bodyPr>
          <a:lstStyle/>
          <a:p>
            <a:pPr marL="0" marR="0" lvl="0" indent="0" algn="l" defTabSz="457200" rtl="0" eaLnBrk="1" fontAlgn="auto" latinLnBrk="0" hangingPunct="1">
              <a:lnSpc>
                <a:spcPct val="120000"/>
              </a:lnSpc>
              <a:spcBef>
                <a:spcPts val="0"/>
              </a:spcBef>
              <a:spcAft>
                <a:spcPts val="0"/>
              </a:spcAft>
              <a:buClr>
                <a:srgbClr val="103185"/>
              </a:buClr>
              <a:buSzTx/>
              <a:buFontTx/>
              <a:buNone/>
              <a:tabLst/>
              <a:defRPr/>
            </a:pPr>
            <a:r>
              <a:rPr kumimoji="1" lang="ja-JP" altLang="en-US" sz="1800" b="0" i="0" u="none" strike="noStrike" kern="1200" cap="none" spc="0" normalizeH="0" baseline="0" noProof="0" dirty="0" smtClean="0">
                <a:ln>
                  <a:noFill/>
                </a:ln>
                <a:solidFill>
                  <a:srgbClr val="FF0000"/>
                </a:solidFill>
                <a:effectLst/>
                <a:uLnTx/>
                <a:uFillTx/>
                <a:latin typeface="Segoe UI"/>
                <a:ea typeface="メイリオ"/>
                <a:cs typeface="+mn-cs"/>
              </a:rPr>
              <a:t>基本</a:t>
            </a:r>
            <a:endParaRPr kumimoji="1" lang="en-US" altLang="ja-JP" sz="1800" b="0" i="0" u="none" strike="noStrike" kern="1200" cap="none" spc="0" normalizeH="0" baseline="0" noProof="0" dirty="0" smtClean="0">
              <a:ln>
                <a:noFill/>
              </a:ln>
              <a:solidFill>
                <a:srgbClr val="FF0000"/>
              </a:solidFill>
              <a:effectLst/>
              <a:uLnTx/>
              <a:uFillTx/>
              <a:latin typeface="Segoe UI"/>
              <a:ea typeface="メイリオ"/>
              <a:cs typeface="+mn-cs"/>
            </a:endParaRPr>
          </a:p>
          <a:p>
            <a:pPr marL="0" marR="0" lvl="0" indent="0" algn="l" defTabSz="457200" rtl="0" eaLnBrk="1" fontAlgn="auto" latinLnBrk="0" hangingPunct="1">
              <a:lnSpc>
                <a:spcPct val="120000"/>
              </a:lnSpc>
              <a:spcBef>
                <a:spcPts val="0"/>
              </a:spcBef>
              <a:spcAft>
                <a:spcPts val="0"/>
              </a:spcAft>
              <a:buClr>
                <a:srgbClr val="103185"/>
              </a:buClr>
              <a:buSzTx/>
              <a:buFontTx/>
              <a:buNone/>
              <a:tabLst/>
              <a:defRPr/>
            </a:pPr>
            <a:endParaRPr kumimoji="1" lang="en-US" altLang="ja-JP" sz="1800" b="1" i="0" u="none" strike="noStrike" kern="1200" cap="none" spc="0" normalizeH="0" baseline="0" noProof="0" dirty="0">
              <a:ln>
                <a:noFill/>
              </a:ln>
              <a:solidFill>
                <a:srgbClr val="FF0000"/>
              </a:solidFill>
              <a:effectLst/>
              <a:uLnTx/>
              <a:uFillTx/>
              <a:latin typeface="Segoe UI"/>
              <a:ea typeface="メイリオ"/>
              <a:cs typeface="+mn-cs"/>
            </a:endParaRPr>
          </a:p>
          <a:p>
            <a:pPr marL="0" marR="0" lvl="0" indent="0" algn="l" defTabSz="457200" rtl="0" eaLnBrk="1" fontAlgn="auto" latinLnBrk="0" hangingPunct="1">
              <a:lnSpc>
                <a:spcPct val="120000"/>
              </a:lnSpc>
              <a:spcBef>
                <a:spcPts val="0"/>
              </a:spcBef>
              <a:spcAft>
                <a:spcPts val="0"/>
              </a:spcAft>
              <a:buClr>
                <a:srgbClr val="103185"/>
              </a:buClr>
              <a:buSzTx/>
              <a:buFontTx/>
              <a:buNone/>
              <a:tabLst/>
              <a:defRPr/>
            </a:pPr>
            <a:endParaRPr kumimoji="1" lang="en-US" altLang="ja-JP" sz="1800" b="1" i="0" u="none" strike="noStrike" kern="1200" cap="none" spc="0" normalizeH="0" baseline="0" noProof="0" dirty="0" smtClean="0">
              <a:ln>
                <a:noFill/>
              </a:ln>
              <a:solidFill>
                <a:srgbClr val="FF0000"/>
              </a:solidFill>
              <a:effectLst/>
              <a:uLnTx/>
              <a:uFillTx/>
              <a:latin typeface="Segoe UI"/>
              <a:ea typeface="メイリオ"/>
              <a:cs typeface="+mn-cs"/>
            </a:endParaRPr>
          </a:p>
          <a:p>
            <a:pPr marL="0" marR="0" lvl="0" indent="0" algn="l" defTabSz="457200" rtl="0" eaLnBrk="1" fontAlgn="auto" latinLnBrk="0" hangingPunct="1">
              <a:lnSpc>
                <a:spcPct val="120000"/>
              </a:lnSpc>
              <a:spcBef>
                <a:spcPts val="0"/>
              </a:spcBef>
              <a:spcAft>
                <a:spcPts val="0"/>
              </a:spcAft>
              <a:buClr>
                <a:srgbClr val="103185"/>
              </a:buClr>
              <a:buSzTx/>
              <a:buFontTx/>
              <a:buNone/>
              <a:tabLst/>
              <a:defRPr/>
            </a:pPr>
            <a:endParaRPr kumimoji="1" lang="en-US" altLang="ja-JP" sz="1800" b="1" i="0" u="none" strike="noStrike" kern="1200" cap="none" spc="0" normalizeH="0" baseline="0" noProof="0" dirty="0">
              <a:ln>
                <a:noFill/>
              </a:ln>
              <a:solidFill>
                <a:srgbClr val="FF0000"/>
              </a:solidFill>
              <a:effectLst/>
              <a:uLnTx/>
              <a:uFillTx/>
              <a:latin typeface="Segoe UI"/>
              <a:ea typeface="メイリオ"/>
              <a:cs typeface="+mn-cs"/>
            </a:endParaRPr>
          </a:p>
          <a:p>
            <a:pPr marL="0" marR="0" lvl="0" indent="0" algn="l" defTabSz="457200" rtl="0" eaLnBrk="1" fontAlgn="auto" latinLnBrk="0" hangingPunct="1">
              <a:lnSpc>
                <a:spcPct val="120000"/>
              </a:lnSpc>
              <a:spcBef>
                <a:spcPts val="0"/>
              </a:spcBef>
              <a:spcAft>
                <a:spcPts val="0"/>
              </a:spcAft>
              <a:buClr>
                <a:srgbClr val="103185"/>
              </a:buClr>
              <a:buSzTx/>
              <a:buFontTx/>
              <a:buNone/>
              <a:tabLst/>
              <a:defRPr/>
            </a:pPr>
            <a:endParaRPr kumimoji="1" lang="en-US" altLang="ja-JP" sz="1800" b="1" i="0" u="none" strike="noStrike" kern="1200" cap="none" spc="0" normalizeH="0" baseline="0" noProof="0" dirty="0" smtClean="0">
              <a:ln>
                <a:noFill/>
              </a:ln>
              <a:solidFill>
                <a:srgbClr val="FF0000"/>
              </a:solidFill>
              <a:effectLst/>
              <a:uLnTx/>
              <a:uFillTx/>
              <a:latin typeface="Segoe UI"/>
              <a:ea typeface="メイリオ"/>
              <a:cs typeface="+mn-cs"/>
            </a:endParaRPr>
          </a:p>
          <a:p>
            <a:pPr marL="0" marR="0" lvl="0" indent="0" algn="l" defTabSz="457200" rtl="0" eaLnBrk="1" fontAlgn="auto" latinLnBrk="0" hangingPunct="1">
              <a:lnSpc>
                <a:spcPct val="120000"/>
              </a:lnSpc>
              <a:spcBef>
                <a:spcPts val="0"/>
              </a:spcBef>
              <a:spcAft>
                <a:spcPts val="0"/>
              </a:spcAft>
              <a:buClr>
                <a:srgbClr val="103185"/>
              </a:buClr>
              <a:buSzTx/>
              <a:buFontTx/>
              <a:buNone/>
              <a:tabLst/>
              <a:defRPr/>
            </a:pPr>
            <a:endParaRPr kumimoji="1" lang="ja-JP" altLang="en-US" sz="1800" b="1" i="0" u="none" strike="noStrike" kern="1200" cap="none" spc="0" normalizeH="0" baseline="0" noProof="0" dirty="0" smtClean="0">
              <a:ln>
                <a:noFill/>
              </a:ln>
              <a:solidFill>
                <a:srgbClr val="FF0000"/>
              </a:solidFill>
              <a:effectLst/>
              <a:uLnTx/>
              <a:uFillTx/>
              <a:latin typeface="Segoe UI"/>
              <a:ea typeface="メイリオ"/>
              <a:cs typeface="+mn-cs"/>
            </a:endParaRPr>
          </a:p>
        </p:txBody>
      </p:sp>
      <p:sp>
        <p:nvSpPr>
          <p:cNvPr id="7" name="テキスト ボックス 6"/>
          <p:cNvSpPr txBox="1"/>
          <p:nvPr/>
        </p:nvSpPr>
        <p:spPr>
          <a:xfrm>
            <a:off x="-21000" y="150269"/>
            <a:ext cx="9906000" cy="535531"/>
          </a:xfrm>
          <a:prstGeom prst="rect">
            <a:avLst/>
          </a:prstGeom>
          <a:noFill/>
        </p:spPr>
        <p:txBody>
          <a:bodyPr wrap="square" rtlCol="0" anchor="ctr">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2400" b="1" dirty="0">
                <a:solidFill>
                  <a:srgbClr val="FFFFFF"/>
                </a:solidFill>
                <a:latin typeface="ＭＳ ゴシック" panose="020B0609070205080204" pitchFamily="49" charset="-128"/>
                <a:ea typeface="ＭＳ ゴシック" panose="020B0609070205080204" pitchFamily="49" charset="-128"/>
              </a:rPr>
              <a:t>改正</a:t>
            </a:r>
            <a:r>
              <a:rPr kumimoji="1" lang="ja-JP" altLang="en-US" sz="2400" b="1" i="0" u="none" strike="noStrike" kern="1200" cap="none" spc="0" normalizeH="0" baseline="0" noProof="0" dirty="0" smtClean="0">
                <a:ln>
                  <a:noFill/>
                </a:ln>
                <a:solidFill>
                  <a:srgbClr val="FFFFFF"/>
                </a:solidFill>
                <a:effectLst/>
                <a:uLnTx/>
                <a:uFillTx/>
                <a:latin typeface="ＭＳ ゴシック" panose="020B0609070205080204" pitchFamily="49" charset="-128"/>
                <a:ea typeface="ＭＳ ゴシック" panose="020B0609070205080204" pitchFamily="49" charset="-128"/>
                <a:cs typeface="+mn-cs"/>
              </a:rPr>
              <a:t>の内容（休息期間の考え方）</a:t>
            </a:r>
          </a:p>
        </p:txBody>
      </p:sp>
      <p:sp>
        <p:nvSpPr>
          <p:cNvPr id="2" name="スライド番号プレースホルダー 1"/>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メイリオ"/>
                <a:cs typeface="Arial" panose="020B0604020202020204" pitchFamily="34" charset="0"/>
              </a:rPr>
              <a:t>1</a:t>
            </a:r>
            <a:r>
              <a:rPr kumimoji="0" lang="en-US" altLang="ja-JP" sz="1200" b="0" i="0" u="none" strike="noStrike" kern="1200" cap="none" spc="0" normalizeH="0" baseline="0" noProof="0" dirty="0" smtClean="0">
                <a:ln>
                  <a:noFill/>
                </a:ln>
                <a:solidFill>
                  <a:srgbClr val="000000"/>
                </a:solidFill>
                <a:effectLst/>
                <a:uLnTx/>
                <a:uFillTx/>
                <a:latin typeface="Arial" panose="020B0604020202020204" pitchFamily="34" charset="0"/>
                <a:ea typeface="メイリオ"/>
                <a:cs typeface="Arial" panose="020B0604020202020204" pitchFamily="34" charset="0"/>
              </a:rPr>
              <a:t>9</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メイリオ"/>
              <a:cs typeface="Arial" panose="020B0604020202020204" pitchFamily="34" charset="0"/>
            </a:endParaRPr>
          </a:p>
        </p:txBody>
      </p:sp>
      <p:graphicFrame>
        <p:nvGraphicFramePr>
          <p:cNvPr id="8" name="表 7"/>
          <p:cNvGraphicFramePr>
            <a:graphicFrameLocks noGrp="1"/>
          </p:cNvGraphicFramePr>
          <p:nvPr>
            <p:extLst/>
          </p:nvPr>
        </p:nvGraphicFramePr>
        <p:xfrm>
          <a:off x="4191000" y="6948359"/>
          <a:ext cx="5415280" cy="432000"/>
        </p:xfrm>
        <a:graphic>
          <a:graphicData uri="http://schemas.openxmlformats.org/drawingml/2006/table">
            <a:tbl>
              <a:tblPr/>
              <a:tblGrid>
                <a:gridCol w="208280">
                  <a:extLst>
                    <a:ext uri="{9D8B030D-6E8A-4147-A177-3AD203B41FA5}">
                      <a16:colId xmlns:a16="http://schemas.microsoft.com/office/drawing/2014/main" val="3433966768"/>
                    </a:ext>
                  </a:extLst>
                </a:gridCol>
                <a:gridCol w="208280">
                  <a:extLst>
                    <a:ext uri="{9D8B030D-6E8A-4147-A177-3AD203B41FA5}">
                      <a16:colId xmlns:a16="http://schemas.microsoft.com/office/drawing/2014/main" val="2275077762"/>
                    </a:ext>
                  </a:extLst>
                </a:gridCol>
                <a:gridCol w="208280">
                  <a:extLst>
                    <a:ext uri="{9D8B030D-6E8A-4147-A177-3AD203B41FA5}">
                      <a16:colId xmlns:a16="http://schemas.microsoft.com/office/drawing/2014/main" val="1944968558"/>
                    </a:ext>
                  </a:extLst>
                </a:gridCol>
                <a:gridCol w="208280">
                  <a:extLst>
                    <a:ext uri="{9D8B030D-6E8A-4147-A177-3AD203B41FA5}">
                      <a16:colId xmlns:a16="http://schemas.microsoft.com/office/drawing/2014/main" val="401724023"/>
                    </a:ext>
                  </a:extLst>
                </a:gridCol>
                <a:gridCol w="208280">
                  <a:extLst>
                    <a:ext uri="{9D8B030D-6E8A-4147-A177-3AD203B41FA5}">
                      <a16:colId xmlns:a16="http://schemas.microsoft.com/office/drawing/2014/main" val="3306996589"/>
                    </a:ext>
                  </a:extLst>
                </a:gridCol>
                <a:gridCol w="208280">
                  <a:extLst>
                    <a:ext uri="{9D8B030D-6E8A-4147-A177-3AD203B41FA5}">
                      <a16:colId xmlns:a16="http://schemas.microsoft.com/office/drawing/2014/main" val="4018194373"/>
                    </a:ext>
                  </a:extLst>
                </a:gridCol>
                <a:gridCol w="208280">
                  <a:extLst>
                    <a:ext uri="{9D8B030D-6E8A-4147-A177-3AD203B41FA5}">
                      <a16:colId xmlns:a16="http://schemas.microsoft.com/office/drawing/2014/main" val="718996255"/>
                    </a:ext>
                  </a:extLst>
                </a:gridCol>
                <a:gridCol w="208280">
                  <a:extLst>
                    <a:ext uri="{9D8B030D-6E8A-4147-A177-3AD203B41FA5}">
                      <a16:colId xmlns:a16="http://schemas.microsoft.com/office/drawing/2014/main" val="4099147224"/>
                    </a:ext>
                  </a:extLst>
                </a:gridCol>
                <a:gridCol w="208280">
                  <a:extLst>
                    <a:ext uri="{9D8B030D-6E8A-4147-A177-3AD203B41FA5}">
                      <a16:colId xmlns:a16="http://schemas.microsoft.com/office/drawing/2014/main" val="2122241292"/>
                    </a:ext>
                  </a:extLst>
                </a:gridCol>
                <a:gridCol w="208280">
                  <a:extLst>
                    <a:ext uri="{9D8B030D-6E8A-4147-A177-3AD203B41FA5}">
                      <a16:colId xmlns:a16="http://schemas.microsoft.com/office/drawing/2014/main" val="3518992180"/>
                    </a:ext>
                  </a:extLst>
                </a:gridCol>
                <a:gridCol w="208280">
                  <a:extLst>
                    <a:ext uri="{9D8B030D-6E8A-4147-A177-3AD203B41FA5}">
                      <a16:colId xmlns:a16="http://schemas.microsoft.com/office/drawing/2014/main" val="1660357411"/>
                    </a:ext>
                  </a:extLst>
                </a:gridCol>
                <a:gridCol w="208280">
                  <a:extLst>
                    <a:ext uri="{9D8B030D-6E8A-4147-A177-3AD203B41FA5}">
                      <a16:colId xmlns:a16="http://schemas.microsoft.com/office/drawing/2014/main" val="4033158022"/>
                    </a:ext>
                  </a:extLst>
                </a:gridCol>
                <a:gridCol w="208280">
                  <a:extLst>
                    <a:ext uri="{9D8B030D-6E8A-4147-A177-3AD203B41FA5}">
                      <a16:colId xmlns:a16="http://schemas.microsoft.com/office/drawing/2014/main" val="392436527"/>
                    </a:ext>
                  </a:extLst>
                </a:gridCol>
                <a:gridCol w="208280">
                  <a:extLst>
                    <a:ext uri="{9D8B030D-6E8A-4147-A177-3AD203B41FA5}">
                      <a16:colId xmlns:a16="http://schemas.microsoft.com/office/drawing/2014/main" val="609399730"/>
                    </a:ext>
                  </a:extLst>
                </a:gridCol>
                <a:gridCol w="208280">
                  <a:extLst>
                    <a:ext uri="{9D8B030D-6E8A-4147-A177-3AD203B41FA5}">
                      <a16:colId xmlns:a16="http://schemas.microsoft.com/office/drawing/2014/main" val="1121101398"/>
                    </a:ext>
                  </a:extLst>
                </a:gridCol>
                <a:gridCol w="208280">
                  <a:extLst>
                    <a:ext uri="{9D8B030D-6E8A-4147-A177-3AD203B41FA5}">
                      <a16:colId xmlns:a16="http://schemas.microsoft.com/office/drawing/2014/main" val="1190801132"/>
                    </a:ext>
                  </a:extLst>
                </a:gridCol>
                <a:gridCol w="208280">
                  <a:extLst>
                    <a:ext uri="{9D8B030D-6E8A-4147-A177-3AD203B41FA5}">
                      <a16:colId xmlns:a16="http://schemas.microsoft.com/office/drawing/2014/main" val="992394468"/>
                    </a:ext>
                  </a:extLst>
                </a:gridCol>
                <a:gridCol w="208280">
                  <a:extLst>
                    <a:ext uri="{9D8B030D-6E8A-4147-A177-3AD203B41FA5}">
                      <a16:colId xmlns:a16="http://schemas.microsoft.com/office/drawing/2014/main" val="1890255694"/>
                    </a:ext>
                  </a:extLst>
                </a:gridCol>
                <a:gridCol w="208280">
                  <a:extLst>
                    <a:ext uri="{9D8B030D-6E8A-4147-A177-3AD203B41FA5}">
                      <a16:colId xmlns:a16="http://schemas.microsoft.com/office/drawing/2014/main" val="3914163255"/>
                    </a:ext>
                  </a:extLst>
                </a:gridCol>
                <a:gridCol w="208280">
                  <a:extLst>
                    <a:ext uri="{9D8B030D-6E8A-4147-A177-3AD203B41FA5}">
                      <a16:colId xmlns:a16="http://schemas.microsoft.com/office/drawing/2014/main" val="508010808"/>
                    </a:ext>
                  </a:extLst>
                </a:gridCol>
                <a:gridCol w="208280">
                  <a:extLst>
                    <a:ext uri="{9D8B030D-6E8A-4147-A177-3AD203B41FA5}">
                      <a16:colId xmlns:a16="http://schemas.microsoft.com/office/drawing/2014/main" val="178816254"/>
                    </a:ext>
                  </a:extLst>
                </a:gridCol>
                <a:gridCol w="208280">
                  <a:extLst>
                    <a:ext uri="{9D8B030D-6E8A-4147-A177-3AD203B41FA5}">
                      <a16:colId xmlns:a16="http://schemas.microsoft.com/office/drawing/2014/main" val="1988555711"/>
                    </a:ext>
                  </a:extLst>
                </a:gridCol>
                <a:gridCol w="208280">
                  <a:extLst>
                    <a:ext uri="{9D8B030D-6E8A-4147-A177-3AD203B41FA5}">
                      <a16:colId xmlns:a16="http://schemas.microsoft.com/office/drawing/2014/main" val="1674724971"/>
                    </a:ext>
                  </a:extLst>
                </a:gridCol>
                <a:gridCol w="208280">
                  <a:extLst>
                    <a:ext uri="{9D8B030D-6E8A-4147-A177-3AD203B41FA5}">
                      <a16:colId xmlns:a16="http://schemas.microsoft.com/office/drawing/2014/main" val="1298027979"/>
                    </a:ext>
                  </a:extLst>
                </a:gridCol>
                <a:gridCol w="208280">
                  <a:extLst>
                    <a:ext uri="{9D8B030D-6E8A-4147-A177-3AD203B41FA5}">
                      <a16:colId xmlns:a16="http://schemas.microsoft.com/office/drawing/2014/main" val="571297769"/>
                    </a:ext>
                  </a:extLst>
                </a:gridCol>
                <a:gridCol w="208280">
                  <a:extLst>
                    <a:ext uri="{9D8B030D-6E8A-4147-A177-3AD203B41FA5}">
                      <a16:colId xmlns:a16="http://schemas.microsoft.com/office/drawing/2014/main" val="2194479935"/>
                    </a:ext>
                  </a:extLst>
                </a:gridCol>
              </a:tblGrid>
              <a:tr h="432000">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sz="12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sz="12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sz="12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sz="12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sz="12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sz="12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sz="12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sz="12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sz="12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sz="12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sz="12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sz="12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sz="12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sz="12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sz="12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sz="12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sz="1200" dirty="0"/>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sz="12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sz="12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sz="12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sz="12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sz="12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sz="12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sz="12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sz="12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sz="12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4106807148"/>
                  </a:ext>
                </a:extLst>
              </a:tr>
            </a:tbl>
          </a:graphicData>
        </a:graphic>
      </p:graphicFrame>
      <p:sp>
        <p:nvSpPr>
          <p:cNvPr id="9" name="テキスト ボックス 8"/>
          <p:cNvSpPr txBox="1"/>
          <p:nvPr/>
        </p:nvSpPr>
        <p:spPr>
          <a:xfrm>
            <a:off x="-1597749" y="3822389"/>
            <a:ext cx="1562030" cy="253916"/>
          </a:xfrm>
          <a:prstGeom prst="rect">
            <a:avLst/>
          </a:prstGeom>
          <a:solidFill>
            <a:sysClr val="window" lastClr="FFFFFF"/>
          </a:solidFill>
          <a:ln w="9525">
            <a:solidFill>
              <a:sysClr val="windowText" lastClr="000000"/>
            </a:solid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拘束時間</a:t>
            </a:r>
            <a:r>
              <a:rPr kumimoji="1" lang="ja-JP" altLang="en-US" sz="105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05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１５時間</a:t>
            </a:r>
            <a:endParaRPr kumimoji="1" lang="ja-JP" altLang="en-US" sz="105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 name="テキスト ボックス 9"/>
          <p:cNvSpPr txBox="1"/>
          <p:nvPr/>
        </p:nvSpPr>
        <p:spPr>
          <a:xfrm>
            <a:off x="-1597749" y="4224585"/>
            <a:ext cx="1409836" cy="253916"/>
          </a:xfrm>
          <a:prstGeom prst="rect">
            <a:avLst/>
          </a:prstGeom>
          <a:solidFill>
            <a:sysClr val="window" lastClr="FFFFFF"/>
          </a:solidFill>
          <a:ln w="9525">
            <a:solidFill>
              <a:sysClr val="windowText" lastClr="000000"/>
            </a:solid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休息期間</a:t>
            </a:r>
            <a:r>
              <a:rPr kumimoji="1" lang="ja-JP" altLang="en-US" sz="10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９</a:t>
            </a:r>
            <a:r>
              <a:rPr kumimoji="1" lang="ja-JP" altLang="en-US" sz="105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時間</a:t>
            </a:r>
            <a:endParaRPr kumimoji="1" lang="ja-JP" altLang="en-US" sz="10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nvGrpSpPr>
          <p:cNvPr id="54" name="グループ化 53"/>
          <p:cNvGrpSpPr/>
          <p:nvPr/>
        </p:nvGrpSpPr>
        <p:grpSpPr>
          <a:xfrm>
            <a:off x="-1295400" y="4954976"/>
            <a:ext cx="500978" cy="410488"/>
            <a:chOff x="288369" y="3813229"/>
            <a:chExt cx="500978" cy="410488"/>
          </a:xfrm>
        </p:grpSpPr>
        <p:sp>
          <p:nvSpPr>
            <p:cNvPr id="13" name="テキスト ボックス 12"/>
            <p:cNvSpPr txBox="1"/>
            <p:nvPr/>
          </p:nvSpPr>
          <p:spPr>
            <a:xfrm>
              <a:off x="288369" y="3978317"/>
              <a:ext cx="470494" cy="230832"/>
            </a:xfrm>
            <a:prstGeom prst="rect">
              <a:avLst/>
            </a:prstGeom>
            <a:noFill/>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10:00</a:t>
              </a:r>
              <a:endPar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5" name="テキスト ボックス 14"/>
            <p:cNvSpPr txBox="1"/>
            <p:nvPr/>
          </p:nvSpPr>
          <p:spPr>
            <a:xfrm>
              <a:off x="321347" y="3813229"/>
              <a:ext cx="468000" cy="180000"/>
            </a:xfrm>
            <a:prstGeom prst="rect">
              <a:avLst/>
            </a:prstGeom>
            <a:solidFill>
              <a:sysClr val="window" lastClr="FFFFFF">
                <a:lumMod val="85000"/>
              </a:sysClr>
            </a:solidFill>
            <a:ln w="12700">
              <a:solidFill>
                <a:sysClr val="windowText" lastClr="000000"/>
              </a:solid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始業</a:t>
              </a:r>
              <a:endParaRPr kumimoji="1" lang="ja-JP" altLang="en-US" sz="105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6" name="直線コネクタ 15"/>
            <p:cNvCxnSpPr/>
            <p:nvPr/>
          </p:nvCxnSpPr>
          <p:spPr>
            <a:xfrm flipH="1">
              <a:off x="320061" y="3899717"/>
              <a:ext cx="0" cy="324000"/>
            </a:xfrm>
            <a:prstGeom prst="line">
              <a:avLst/>
            </a:prstGeom>
            <a:noFill/>
            <a:ln w="12700" cap="flat" cmpd="sng" algn="ctr">
              <a:solidFill>
                <a:sysClr val="windowText" lastClr="000000"/>
              </a:solidFill>
              <a:prstDash val="solid"/>
            </a:ln>
            <a:effectLst/>
          </p:spPr>
        </p:cxnSp>
      </p:grpSp>
      <p:grpSp>
        <p:nvGrpSpPr>
          <p:cNvPr id="49" name="グループ化 48"/>
          <p:cNvGrpSpPr/>
          <p:nvPr/>
        </p:nvGrpSpPr>
        <p:grpSpPr>
          <a:xfrm>
            <a:off x="-1310083" y="6100967"/>
            <a:ext cx="493349" cy="538800"/>
            <a:chOff x="8432851" y="1590098"/>
            <a:chExt cx="493349" cy="538800"/>
          </a:xfrm>
        </p:grpSpPr>
        <p:sp>
          <p:nvSpPr>
            <p:cNvPr id="12" name="テキスト ボックス 11"/>
            <p:cNvSpPr txBox="1"/>
            <p:nvPr/>
          </p:nvSpPr>
          <p:spPr>
            <a:xfrm>
              <a:off x="8432851" y="1728831"/>
              <a:ext cx="439544" cy="230832"/>
            </a:xfrm>
            <a:prstGeom prst="rect">
              <a:avLst/>
            </a:prstGeom>
            <a:noFill/>
          </p:spPr>
          <p:txBody>
            <a:bodyPr wrap="non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10:00</a:t>
              </a:r>
              <a:endPar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nvGrpSpPr>
            <p:cNvPr id="3" name="グループ化 2"/>
            <p:cNvGrpSpPr/>
            <p:nvPr/>
          </p:nvGrpSpPr>
          <p:grpSpPr>
            <a:xfrm>
              <a:off x="8458200" y="1590098"/>
              <a:ext cx="468000" cy="538800"/>
              <a:chOff x="8458200" y="1590098"/>
              <a:chExt cx="468000" cy="538800"/>
            </a:xfrm>
          </p:grpSpPr>
          <p:cxnSp>
            <p:nvCxnSpPr>
              <p:cNvPr id="21" name="直線コネクタ 20"/>
              <p:cNvCxnSpPr/>
              <p:nvPr/>
            </p:nvCxnSpPr>
            <p:spPr>
              <a:xfrm flipH="1">
                <a:off x="8458200" y="1768898"/>
                <a:ext cx="0" cy="360000"/>
              </a:xfrm>
              <a:prstGeom prst="line">
                <a:avLst/>
              </a:prstGeom>
              <a:noFill/>
              <a:ln w="12700" cap="flat" cmpd="sng" algn="ctr">
                <a:solidFill>
                  <a:sysClr val="windowText" lastClr="000000"/>
                </a:solidFill>
                <a:prstDash val="solid"/>
              </a:ln>
              <a:effectLst/>
            </p:spPr>
          </p:cxnSp>
          <p:sp>
            <p:nvSpPr>
              <p:cNvPr id="22" name="テキスト ボックス 21"/>
              <p:cNvSpPr txBox="1"/>
              <p:nvPr/>
            </p:nvSpPr>
            <p:spPr>
              <a:xfrm>
                <a:off x="8458200" y="1590098"/>
                <a:ext cx="468000" cy="180000"/>
              </a:xfrm>
              <a:prstGeom prst="rect">
                <a:avLst/>
              </a:prstGeom>
              <a:solidFill>
                <a:sysClr val="window" lastClr="FFFFFF">
                  <a:lumMod val="85000"/>
                </a:sysClr>
              </a:solidFill>
              <a:ln w="12700">
                <a:solidFill>
                  <a:sysClr val="windowText" lastClr="000000"/>
                </a:solid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始業</a:t>
                </a:r>
                <a:endParaRPr kumimoji="1" lang="ja-JP" altLang="en-US" sz="105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grpSp>
      <p:sp>
        <p:nvSpPr>
          <p:cNvPr id="6" name="テキスト ボックス 5"/>
          <p:cNvSpPr txBox="1"/>
          <p:nvPr/>
        </p:nvSpPr>
        <p:spPr>
          <a:xfrm>
            <a:off x="96686" y="908355"/>
            <a:ext cx="1121495" cy="446276"/>
          </a:xfrm>
          <a:prstGeom prst="rect">
            <a:avLst/>
          </a:prstGeom>
          <a:solidFill>
            <a:schemeClr val="accent1"/>
          </a:solidFill>
        </p:spPr>
        <p:txBody>
          <a:bodyPr wrap="square" rtlCol="0" anchor="ctr">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2000" b="1" dirty="0">
                <a:solidFill>
                  <a:srgbClr val="FFFFFF"/>
                </a:solidFill>
                <a:latin typeface="Segoe UI"/>
                <a:ea typeface="メイリオ"/>
              </a:rPr>
              <a:t>現行</a:t>
            </a:r>
            <a:endParaRPr kumimoji="1" lang="ja-JP" altLang="en-US" sz="2000" b="1" i="0" u="none" strike="noStrike" kern="1200" cap="none" spc="0" normalizeH="0" baseline="0" noProof="0" dirty="0" smtClean="0">
              <a:ln>
                <a:noFill/>
              </a:ln>
              <a:solidFill>
                <a:srgbClr val="FFFFFF"/>
              </a:solidFill>
              <a:effectLst/>
              <a:uLnTx/>
              <a:uFillTx/>
              <a:latin typeface="Segoe UI"/>
              <a:ea typeface="メイリオ"/>
              <a:cs typeface="+mn-cs"/>
            </a:endParaRPr>
          </a:p>
        </p:txBody>
      </p:sp>
      <p:sp>
        <p:nvSpPr>
          <p:cNvPr id="46" name="テキスト ボックス 45"/>
          <p:cNvSpPr txBox="1"/>
          <p:nvPr/>
        </p:nvSpPr>
        <p:spPr>
          <a:xfrm>
            <a:off x="4826938" y="914400"/>
            <a:ext cx="1116662" cy="461665"/>
          </a:xfrm>
          <a:prstGeom prst="rect">
            <a:avLst/>
          </a:prstGeom>
          <a:solidFill>
            <a:srgbClr val="FF0000"/>
          </a:solidFill>
        </p:spPr>
        <p:txBody>
          <a:bodyPr wrap="square" rtlCol="0" anchor="ctr">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Segoe UI"/>
                <a:ea typeface="メイリオ"/>
                <a:cs typeface="+mn-cs"/>
              </a:rPr>
              <a:t>改正</a:t>
            </a:r>
            <a:r>
              <a:rPr kumimoji="1" lang="ja-JP" altLang="en-US" sz="2000" b="1" i="0" u="none" strike="noStrike" kern="1200" cap="none" spc="0" normalizeH="0" baseline="0" noProof="0" dirty="0" smtClean="0">
                <a:ln>
                  <a:noFill/>
                </a:ln>
                <a:solidFill>
                  <a:srgbClr val="FFFFFF"/>
                </a:solidFill>
                <a:effectLst/>
                <a:uLnTx/>
                <a:uFillTx/>
                <a:latin typeface="Segoe UI"/>
                <a:ea typeface="メイリオ"/>
                <a:cs typeface="+mn-cs"/>
              </a:rPr>
              <a:t>後</a:t>
            </a:r>
          </a:p>
        </p:txBody>
      </p:sp>
      <p:sp>
        <p:nvSpPr>
          <p:cNvPr id="50" name="テキスト ボックス 49"/>
          <p:cNvSpPr txBox="1"/>
          <p:nvPr/>
        </p:nvSpPr>
        <p:spPr>
          <a:xfrm>
            <a:off x="457200" y="1525071"/>
            <a:ext cx="3231662" cy="424732"/>
          </a:xfrm>
          <a:prstGeom prst="rect">
            <a:avLst/>
          </a:prstGeom>
          <a:noFill/>
          <a:ln w="28575">
            <a:noFill/>
          </a:ln>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Segoe UI"/>
                <a:ea typeface="メイリオ"/>
                <a:cs typeface="+mn-cs"/>
              </a:rPr>
              <a:t>〇継続</a:t>
            </a:r>
            <a:r>
              <a:rPr kumimoji="1" lang="ja-JP" altLang="en-US" sz="1800" b="0" i="0" u="none" strike="noStrike" kern="1200" cap="none" spc="0" normalizeH="0" baseline="0" noProof="0" dirty="0">
                <a:ln>
                  <a:noFill/>
                </a:ln>
                <a:solidFill>
                  <a:srgbClr val="000000"/>
                </a:solidFill>
                <a:effectLst/>
                <a:uLnTx/>
                <a:uFillTx/>
                <a:latin typeface="Segoe UI"/>
                <a:ea typeface="メイリオ"/>
                <a:cs typeface="+mn-cs"/>
              </a:rPr>
              <a:t>８時間以上の休息期間</a:t>
            </a:r>
            <a:endParaRPr kumimoji="1" lang="ja-JP" altLang="en-US" sz="1800" b="0" i="0" u="none" strike="noStrike" kern="1200" cap="none" spc="0" normalizeH="0" baseline="0" noProof="0" dirty="0" smtClean="0">
              <a:ln>
                <a:noFill/>
              </a:ln>
              <a:solidFill>
                <a:srgbClr val="000000"/>
              </a:solidFill>
              <a:effectLst/>
              <a:uLnTx/>
              <a:uFillTx/>
              <a:latin typeface="Segoe UI"/>
              <a:ea typeface="メイリオ"/>
              <a:cs typeface="+mn-cs"/>
            </a:endParaRPr>
          </a:p>
        </p:txBody>
      </p:sp>
      <p:sp>
        <p:nvSpPr>
          <p:cNvPr id="51" name="テキスト ボックス 50"/>
          <p:cNvSpPr txBox="1"/>
          <p:nvPr/>
        </p:nvSpPr>
        <p:spPr>
          <a:xfrm>
            <a:off x="5176058" y="1459154"/>
            <a:ext cx="3810000" cy="1169551"/>
          </a:xfrm>
          <a:prstGeom prst="rect">
            <a:avLst/>
          </a:prstGeom>
          <a:noFill/>
          <a:ln w="28575">
            <a:noFill/>
          </a:ln>
        </p:spPr>
        <p:txBody>
          <a:bodyPr wrap="square" rtlCol="0" anchor="ctr">
            <a:spAutoFit/>
          </a:bodyPr>
          <a:lstStyle/>
          <a:p>
            <a:pPr marL="0" marR="0" lvl="0" indent="0" algn="l" defTabSz="457200" rtl="0" eaLnBrk="1" fontAlgn="auto" latinLnBrk="0" hangingPunct="1">
              <a:lnSpc>
                <a:spcPts val="1800"/>
              </a:lnSpc>
              <a:spcBef>
                <a:spcPts val="600"/>
              </a:spcBef>
              <a:spcAft>
                <a:spcPts val="0"/>
              </a:spcAft>
              <a:buClr>
                <a:srgbClr val="103185"/>
              </a:buClr>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Segoe UI"/>
                <a:ea typeface="メイリオ"/>
                <a:cs typeface="+mn-cs"/>
              </a:rPr>
              <a:t> 〇</a:t>
            </a:r>
            <a:r>
              <a:rPr kumimoji="1" lang="ja-JP" altLang="en-US" sz="1800" b="0" i="0" u="sng" strike="noStrike" kern="1200" cap="none" spc="0" normalizeH="0" baseline="0" noProof="0" dirty="0" smtClean="0">
                <a:ln>
                  <a:noFill/>
                </a:ln>
                <a:solidFill>
                  <a:srgbClr val="FF0000"/>
                </a:solidFill>
                <a:effectLst/>
                <a:uLnTx/>
                <a:uFillTx/>
                <a:latin typeface="Segoe UI"/>
                <a:ea typeface="メイリオ"/>
                <a:cs typeface="+mn-cs"/>
              </a:rPr>
              <a:t>継続</a:t>
            </a:r>
            <a:r>
              <a:rPr kumimoji="1" lang="ja-JP" altLang="en-US" sz="1800" b="0" i="0" u="sng" strike="noStrike" kern="1200" cap="none" spc="0" normalizeH="0" baseline="0" noProof="0" dirty="0">
                <a:ln>
                  <a:noFill/>
                </a:ln>
                <a:solidFill>
                  <a:srgbClr val="FF0000"/>
                </a:solidFill>
                <a:effectLst/>
                <a:uLnTx/>
                <a:uFillTx/>
                <a:latin typeface="Segoe UI"/>
                <a:ea typeface="メイリオ"/>
                <a:cs typeface="+mn-cs"/>
              </a:rPr>
              <a:t>１１時間以上の休息期間</a:t>
            </a:r>
            <a:r>
              <a:rPr kumimoji="1" lang="ja-JP" altLang="en-US" sz="1800" b="0" i="0" u="sng" strike="noStrike" kern="1200" cap="none" spc="0" normalizeH="0" baseline="0" noProof="0" dirty="0" smtClean="0">
                <a:ln>
                  <a:noFill/>
                </a:ln>
                <a:solidFill>
                  <a:srgbClr val="FF0000"/>
                </a:solidFill>
                <a:effectLst/>
                <a:uLnTx/>
                <a:uFillTx/>
                <a:latin typeface="Segoe UI"/>
                <a:ea typeface="メイリオ"/>
                <a:cs typeface="+mn-cs"/>
              </a:rPr>
              <a:t>を</a:t>
            </a:r>
            <a:endParaRPr kumimoji="1" lang="en-US" altLang="ja-JP" sz="1800" b="0" i="0" u="sng" strike="noStrike" kern="1200" cap="none" spc="0" normalizeH="0" baseline="0" noProof="0" dirty="0" smtClean="0">
              <a:ln>
                <a:noFill/>
              </a:ln>
              <a:solidFill>
                <a:srgbClr val="FF0000"/>
              </a:solidFill>
              <a:effectLst/>
              <a:uLnTx/>
              <a:uFillTx/>
              <a:latin typeface="Segoe UI"/>
              <a:ea typeface="メイリオ"/>
              <a:cs typeface="+mn-cs"/>
            </a:endParaRPr>
          </a:p>
          <a:p>
            <a:pPr marL="0" marR="0" lvl="0" indent="0" algn="l" defTabSz="457200" rtl="0" eaLnBrk="1" fontAlgn="auto" latinLnBrk="0" hangingPunct="1">
              <a:lnSpc>
                <a:spcPts val="1800"/>
              </a:lnSpc>
              <a:spcBef>
                <a:spcPts val="1200"/>
              </a:spcBef>
              <a:spcAft>
                <a:spcPts val="1200"/>
              </a:spcAft>
              <a:buClr>
                <a:srgbClr val="103185"/>
              </a:buClr>
              <a:buSzTx/>
              <a:buFontTx/>
              <a:buNone/>
              <a:tabLst/>
              <a:defRPr/>
            </a:pPr>
            <a:r>
              <a:rPr kumimoji="1" lang="ja-JP" altLang="en-US" sz="1800" b="0" i="0" u="none" strike="noStrike" kern="1200" cap="none" spc="0" normalizeH="0" baseline="0" noProof="0" dirty="0" smtClean="0">
                <a:ln>
                  <a:noFill/>
                </a:ln>
                <a:solidFill>
                  <a:srgbClr val="FF0000"/>
                </a:solidFill>
                <a:effectLst/>
                <a:uLnTx/>
                <a:uFillTx/>
                <a:latin typeface="Segoe UI"/>
                <a:ea typeface="メイリオ"/>
                <a:cs typeface="+mn-cs"/>
              </a:rPr>
              <a:t>    </a:t>
            </a:r>
            <a:r>
              <a:rPr kumimoji="1" lang="ja-JP" altLang="en-US" sz="1800" b="0" i="0" u="sng" strike="noStrike" kern="1200" cap="none" spc="0" normalizeH="0" baseline="0" noProof="0" dirty="0" smtClean="0">
                <a:ln>
                  <a:noFill/>
                </a:ln>
                <a:solidFill>
                  <a:srgbClr val="FF0000"/>
                </a:solidFill>
                <a:effectLst/>
                <a:uLnTx/>
                <a:uFillTx/>
                <a:latin typeface="Segoe UI"/>
                <a:ea typeface="メイリオ"/>
                <a:cs typeface="+mn-cs"/>
              </a:rPr>
              <a:t>与えるよう努めることを</a:t>
            </a:r>
            <a:endParaRPr kumimoji="1" lang="en-US" altLang="ja-JP" sz="1800" b="1" i="0" u="sng" strike="noStrike" kern="1200" cap="none" spc="0" normalizeH="0" baseline="0" noProof="0" dirty="0">
              <a:ln>
                <a:noFill/>
              </a:ln>
              <a:solidFill>
                <a:srgbClr val="FF0000"/>
              </a:solidFill>
              <a:effectLst/>
              <a:uLnTx/>
              <a:uFillTx/>
              <a:latin typeface="Segoe UI"/>
              <a:ea typeface="メイリオ"/>
              <a:cs typeface="+mn-cs"/>
            </a:endParaRPr>
          </a:p>
          <a:p>
            <a:pPr marL="0" marR="0" lvl="0" indent="0" algn="l" defTabSz="457200" rtl="0" eaLnBrk="1" fontAlgn="auto" latinLnBrk="0" hangingPunct="1">
              <a:lnSpc>
                <a:spcPts val="1800"/>
              </a:lnSpc>
              <a:spcBef>
                <a:spcPts val="600"/>
              </a:spcBef>
              <a:spcAft>
                <a:spcPts val="0"/>
              </a:spcAft>
              <a:buClr>
                <a:srgbClr val="103185"/>
              </a:buClr>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Segoe UI"/>
                <a:ea typeface="メイリオ"/>
                <a:cs typeface="+mn-cs"/>
              </a:rPr>
              <a:t> </a:t>
            </a:r>
            <a:r>
              <a:rPr kumimoji="1" lang="ja-JP" altLang="en-US" sz="1800" b="0" i="0" u="none" strike="noStrike" kern="1200" cap="none" spc="0" normalizeH="0" baseline="0" noProof="0" dirty="0" smtClean="0">
                <a:ln>
                  <a:noFill/>
                </a:ln>
                <a:solidFill>
                  <a:srgbClr val="000000"/>
                </a:solidFill>
                <a:effectLst/>
                <a:uLnTx/>
                <a:uFillTx/>
                <a:latin typeface="Segoe UI"/>
                <a:ea typeface="メイリオ"/>
                <a:cs typeface="+mn-cs"/>
              </a:rPr>
              <a:t>〇継続</a:t>
            </a:r>
            <a:r>
              <a:rPr kumimoji="1" lang="ja-JP" altLang="en-US" sz="1800" b="0" i="0" u="none" strike="noStrike" kern="1200" cap="none" spc="0" normalizeH="0" baseline="0" noProof="0" dirty="0">
                <a:ln>
                  <a:noFill/>
                </a:ln>
                <a:solidFill>
                  <a:srgbClr val="000000"/>
                </a:solidFill>
                <a:effectLst/>
                <a:uLnTx/>
                <a:uFillTx/>
                <a:latin typeface="Segoe UI"/>
                <a:ea typeface="メイリオ"/>
                <a:cs typeface="+mn-cs"/>
              </a:rPr>
              <a:t>９時間</a:t>
            </a:r>
            <a:r>
              <a:rPr kumimoji="1" lang="ja-JP" altLang="en-US" sz="1800" b="0" i="0" u="none" strike="noStrike" kern="1200" cap="none" spc="0" normalizeH="0" baseline="0" noProof="0" dirty="0" smtClean="0">
                <a:ln>
                  <a:noFill/>
                </a:ln>
                <a:solidFill>
                  <a:srgbClr val="000000"/>
                </a:solidFill>
                <a:effectLst/>
                <a:uLnTx/>
                <a:uFillTx/>
                <a:latin typeface="Segoe UI"/>
                <a:ea typeface="メイリオ"/>
                <a:cs typeface="+mn-cs"/>
              </a:rPr>
              <a:t>を下回らない</a:t>
            </a:r>
          </a:p>
        </p:txBody>
      </p:sp>
      <p:grpSp>
        <p:nvGrpSpPr>
          <p:cNvPr id="61" name="グループ化 60"/>
          <p:cNvGrpSpPr/>
          <p:nvPr/>
        </p:nvGrpSpPr>
        <p:grpSpPr>
          <a:xfrm>
            <a:off x="-1275865" y="5548563"/>
            <a:ext cx="474512" cy="503072"/>
            <a:chOff x="314835" y="3780119"/>
            <a:chExt cx="474512" cy="443598"/>
          </a:xfrm>
        </p:grpSpPr>
        <p:sp>
          <p:nvSpPr>
            <p:cNvPr id="62" name="テキスト ボックス 61"/>
            <p:cNvSpPr txBox="1"/>
            <p:nvPr/>
          </p:nvSpPr>
          <p:spPr>
            <a:xfrm>
              <a:off x="314835" y="3910869"/>
              <a:ext cx="470494" cy="203543"/>
            </a:xfrm>
            <a:prstGeom prst="rect">
              <a:avLst/>
            </a:prstGeom>
            <a:noFill/>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:00</a:t>
              </a:r>
              <a:endPar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3" name="テキスト ボックス 62"/>
            <p:cNvSpPr txBox="1"/>
            <p:nvPr/>
          </p:nvSpPr>
          <p:spPr>
            <a:xfrm>
              <a:off x="321347" y="3780119"/>
              <a:ext cx="468000" cy="158720"/>
            </a:xfrm>
            <a:prstGeom prst="rect">
              <a:avLst/>
            </a:prstGeom>
            <a:solidFill>
              <a:sysClr val="window" lastClr="FFFFFF">
                <a:lumMod val="85000"/>
              </a:sysClr>
            </a:solidFill>
            <a:ln w="12700">
              <a:solidFill>
                <a:sysClr val="windowText" lastClr="000000"/>
              </a:solid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終</a:t>
              </a:r>
              <a:r>
                <a:rPr kumimoji="1" lang="ja-JP" altLang="en-US" sz="10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業</a:t>
              </a:r>
              <a:endParaRPr kumimoji="1" lang="ja-JP" altLang="en-US" sz="105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64" name="直線コネクタ 63"/>
            <p:cNvCxnSpPr/>
            <p:nvPr/>
          </p:nvCxnSpPr>
          <p:spPr>
            <a:xfrm flipH="1">
              <a:off x="320061" y="3899717"/>
              <a:ext cx="0" cy="324000"/>
            </a:xfrm>
            <a:prstGeom prst="line">
              <a:avLst/>
            </a:prstGeom>
            <a:noFill/>
            <a:ln w="12700" cap="flat" cmpd="sng" algn="ctr">
              <a:solidFill>
                <a:sysClr val="windowText" lastClr="000000"/>
              </a:solidFill>
              <a:prstDash val="solid"/>
            </a:ln>
            <a:effectLst/>
          </p:spPr>
        </p:cxnSp>
      </p:grpSp>
      <p:pic>
        <p:nvPicPr>
          <p:cNvPr id="66" name="図 65"/>
          <p:cNvPicPr>
            <a:picLocks noChangeAspect="1"/>
          </p:cNvPicPr>
          <p:nvPr/>
        </p:nvPicPr>
        <p:blipFill>
          <a:blip r:embed="rId2"/>
          <a:stretch>
            <a:fillRect/>
          </a:stretch>
        </p:blipFill>
        <p:spPr>
          <a:xfrm>
            <a:off x="96686" y="3202341"/>
            <a:ext cx="4320000" cy="684654"/>
          </a:xfrm>
          <a:prstGeom prst="rect">
            <a:avLst/>
          </a:prstGeom>
        </p:spPr>
      </p:pic>
      <p:pic>
        <p:nvPicPr>
          <p:cNvPr id="67" name="図 66"/>
          <p:cNvPicPr>
            <a:picLocks noChangeAspect="1"/>
          </p:cNvPicPr>
          <p:nvPr/>
        </p:nvPicPr>
        <p:blipFill>
          <a:blip r:embed="rId3"/>
          <a:stretch>
            <a:fillRect/>
          </a:stretch>
        </p:blipFill>
        <p:spPr>
          <a:xfrm>
            <a:off x="5105400" y="3219652"/>
            <a:ext cx="4320000" cy="678580"/>
          </a:xfrm>
          <a:prstGeom prst="rect">
            <a:avLst/>
          </a:prstGeom>
        </p:spPr>
      </p:pic>
      <p:pic>
        <p:nvPicPr>
          <p:cNvPr id="70" name="図 69"/>
          <p:cNvPicPr>
            <a:picLocks noChangeAspect="1"/>
          </p:cNvPicPr>
          <p:nvPr/>
        </p:nvPicPr>
        <p:blipFill>
          <a:blip r:embed="rId4"/>
          <a:stretch>
            <a:fillRect/>
          </a:stretch>
        </p:blipFill>
        <p:spPr>
          <a:xfrm>
            <a:off x="5105400" y="4101334"/>
            <a:ext cx="4680000" cy="678897"/>
          </a:xfrm>
          <a:prstGeom prst="rect">
            <a:avLst/>
          </a:prstGeom>
        </p:spPr>
      </p:pic>
      <p:pic>
        <p:nvPicPr>
          <p:cNvPr id="73" name="図 72"/>
          <p:cNvPicPr>
            <a:picLocks noChangeAspect="1"/>
          </p:cNvPicPr>
          <p:nvPr/>
        </p:nvPicPr>
        <p:blipFill>
          <a:blip r:embed="rId5"/>
          <a:stretch>
            <a:fillRect/>
          </a:stretch>
        </p:blipFill>
        <p:spPr>
          <a:xfrm>
            <a:off x="5181600" y="5868311"/>
            <a:ext cx="4320000" cy="684889"/>
          </a:xfrm>
          <a:prstGeom prst="rect">
            <a:avLst/>
          </a:prstGeom>
        </p:spPr>
      </p:pic>
      <p:sp>
        <p:nvSpPr>
          <p:cNvPr id="74" name="テキスト ボックス 73"/>
          <p:cNvSpPr txBox="1"/>
          <p:nvPr/>
        </p:nvSpPr>
        <p:spPr>
          <a:xfrm>
            <a:off x="8070132" y="1764940"/>
            <a:ext cx="762000" cy="424732"/>
          </a:xfrm>
          <a:prstGeom prst="rect">
            <a:avLst/>
          </a:prstGeom>
          <a:noFill/>
          <a:ln w="28575">
            <a:solidFill>
              <a:srgbClr val="FF0000"/>
            </a:solidFill>
          </a:ln>
        </p:spPr>
        <p:txBody>
          <a:bodyPr wrap="square" rtlCol="0" anchor="ctr">
            <a:spAutoFit/>
          </a:bodyPr>
          <a:lstStyle/>
          <a:p>
            <a:pPr marL="0" marR="0" lvl="0" indent="0" algn="ctr" defTabSz="457200" rtl="0" eaLnBrk="1" fontAlgn="auto" latinLnBrk="0" hangingPunct="1">
              <a:lnSpc>
                <a:spcPct val="120000"/>
              </a:lnSpc>
              <a:spcBef>
                <a:spcPts val="0"/>
              </a:spcBef>
              <a:spcAft>
                <a:spcPts val="0"/>
              </a:spcAft>
              <a:buClr>
                <a:srgbClr val="103185"/>
              </a:buClr>
              <a:buSzTx/>
              <a:buFontTx/>
              <a:buNone/>
              <a:tabLst/>
              <a:defRPr/>
            </a:pPr>
            <a:r>
              <a:rPr kumimoji="1" lang="ja-JP" altLang="en-US" sz="1800" b="0" i="0" u="none" strike="noStrike" kern="1200" cap="none" spc="0" normalizeH="0" baseline="0" noProof="0" dirty="0" smtClean="0">
                <a:ln>
                  <a:noFill/>
                </a:ln>
                <a:solidFill>
                  <a:srgbClr val="FF0000"/>
                </a:solidFill>
                <a:effectLst/>
                <a:uLnTx/>
                <a:uFillTx/>
                <a:latin typeface="Segoe UI"/>
                <a:ea typeface="メイリオ"/>
                <a:cs typeface="+mn-cs"/>
              </a:rPr>
              <a:t>基本</a:t>
            </a:r>
          </a:p>
        </p:txBody>
      </p:sp>
      <p:sp>
        <p:nvSpPr>
          <p:cNvPr id="77" name="角丸四角形 76"/>
          <p:cNvSpPr/>
          <p:nvPr/>
        </p:nvSpPr>
        <p:spPr>
          <a:xfrm>
            <a:off x="510170" y="5171730"/>
            <a:ext cx="3493032" cy="1405498"/>
          </a:xfrm>
          <a:prstGeom prst="roundRect">
            <a:avLst>
              <a:gd name="adj" fmla="val 8708"/>
            </a:avLst>
          </a:prstGeom>
          <a:solidFill>
            <a:srgbClr val="CCFFCC">
              <a:alpha val="50196"/>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srgbClr val="FF0000"/>
                </a:solidFill>
                <a:effectLst/>
                <a:uLnTx/>
                <a:uFillTx/>
                <a:latin typeface="Segoe UI"/>
                <a:ea typeface="メイリオ"/>
                <a:cs typeface="+mn-cs"/>
              </a:rPr>
              <a:t>※</a:t>
            </a:r>
            <a:r>
              <a:rPr kumimoji="1" lang="ja-JP" altLang="en-US" sz="1800" b="0" i="0" u="none" strike="noStrike" kern="1200" cap="none" spc="0" normalizeH="0" baseline="0" noProof="0" dirty="0" smtClean="0">
                <a:ln>
                  <a:noFill/>
                </a:ln>
                <a:solidFill>
                  <a:srgbClr val="FF0000"/>
                </a:solidFill>
                <a:effectLst/>
                <a:uLnTx/>
                <a:uFillTx/>
                <a:latin typeface="Segoe UI"/>
                <a:ea typeface="メイリオ"/>
                <a:cs typeface="+mn-cs"/>
              </a:rPr>
              <a:t>「基本」である</a:t>
            </a:r>
            <a:r>
              <a:rPr kumimoji="1" lang="en-US" altLang="ja-JP" sz="1800" b="0" i="0" u="none" strike="noStrike" kern="1200" cap="none" spc="0" normalizeH="0" baseline="0" noProof="0" dirty="0" smtClean="0">
                <a:ln>
                  <a:noFill/>
                </a:ln>
                <a:solidFill>
                  <a:srgbClr val="FF0000"/>
                </a:solidFill>
                <a:effectLst/>
                <a:uLnTx/>
                <a:uFillTx/>
                <a:latin typeface="Segoe UI"/>
                <a:ea typeface="メイリオ"/>
                <a:cs typeface="+mn-cs"/>
              </a:rPr>
              <a:t>11</a:t>
            </a:r>
            <a:r>
              <a:rPr kumimoji="1" lang="ja-JP" altLang="en-US" sz="1800" b="0" i="0" u="none" strike="noStrike" kern="1200" cap="none" spc="0" normalizeH="0" baseline="0" noProof="0" dirty="0" smtClean="0">
                <a:ln>
                  <a:noFill/>
                </a:ln>
                <a:solidFill>
                  <a:srgbClr val="FF0000"/>
                </a:solidFill>
                <a:effectLst/>
                <a:uLnTx/>
                <a:uFillTx/>
                <a:latin typeface="Segoe UI"/>
                <a:ea typeface="メイリオ"/>
                <a:cs typeface="+mn-cs"/>
              </a:rPr>
              <a:t>時間以上の</a:t>
            </a:r>
            <a:endParaRPr kumimoji="1" lang="en-US" altLang="ja-JP" sz="1800" b="0" i="0" u="none" strike="noStrike" kern="1200" cap="none" spc="0" normalizeH="0" baseline="0" noProof="0" dirty="0" smtClean="0">
              <a:ln>
                <a:noFill/>
              </a:ln>
              <a:solidFill>
                <a:srgbClr val="FF0000"/>
              </a:solidFill>
              <a:effectLst/>
              <a:uLnTx/>
              <a:uFillTx/>
              <a:latin typeface="Segoe UI"/>
              <a:ea typeface="メイリオ"/>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Segoe UI"/>
                <a:ea typeface="メイリオ"/>
                <a:cs typeface="+mn-cs"/>
              </a:rPr>
              <a:t>　</a:t>
            </a:r>
            <a:r>
              <a:rPr kumimoji="1" lang="ja-JP" altLang="en-US" sz="1800" b="0" i="0" u="none" strike="noStrike" kern="1200" cap="none" spc="0" normalizeH="0" baseline="0" noProof="0" dirty="0" smtClean="0">
                <a:ln>
                  <a:noFill/>
                </a:ln>
                <a:solidFill>
                  <a:srgbClr val="FF0000"/>
                </a:solidFill>
                <a:effectLst/>
                <a:uLnTx/>
                <a:uFillTx/>
                <a:latin typeface="Segoe UI"/>
                <a:ea typeface="メイリオ"/>
                <a:cs typeface="+mn-cs"/>
              </a:rPr>
              <a:t>休息期間が確保されるよう、</a:t>
            </a:r>
            <a:endParaRPr kumimoji="1" lang="en-US" altLang="ja-JP" sz="1800" b="0" i="0" u="none" strike="noStrike" kern="1200" cap="none" spc="0" normalizeH="0" baseline="0" noProof="0" dirty="0" smtClean="0">
              <a:ln>
                <a:noFill/>
              </a:ln>
              <a:solidFill>
                <a:srgbClr val="FF0000"/>
              </a:solidFill>
              <a:effectLst/>
              <a:uLnTx/>
              <a:uFillTx/>
              <a:latin typeface="Segoe UI"/>
              <a:ea typeface="メイリオ"/>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Segoe UI"/>
                <a:ea typeface="メイリオ"/>
                <a:cs typeface="+mn-cs"/>
              </a:rPr>
              <a:t>　</a:t>
            </a:r>
            <a:r>
              <a:rPr kumimoji="1" lang="ja-JP" altLang="en-US" sz="1800" b="0" i="0" u="none" strike="noStrike" kern="1200" cap="none" spc="0" normalizeH="0" baseline="0" noProof="0" dirty="0" smtClean="0">
                <a:ln>
                  <a:noFill/>
                </a:ln>
                <a:solidFill>
                  <a:srgbClr val="FF0000"/>
                </a:solidFill>
                <a:effectLst/>
                <a:uLnTx/>
                <a:uFillTx/>
                <a:latin typeface="Segoe UI"/>
                <a:ea typeface="メイリオ"/>
                <a:cs typeface="+mn-cs"/>
              </a:rPr>
              <a:t>労使の自主的な改善に向けた</a:t>
            </a:r>
            <a:endParaRPr kumimoji="1" lang="en-US" altLang="ja-JP" sz="1800" b="0" i="0" u="none" strike="noStrike" kern="1200" cap="none" spc="0" normalizeH="0" baseline="0" noProof="0" dirty="0" smtClean="0">
              <a:ln>
                <a:noFill/>
              </a:ln>
              <a:solidFill>
                <a:srgbClr val="FF0000"/>
              </a:solidFill>
              <a:effectLst/>
              <a:uLnTx/>
              <a:uFillTx/>
              <a:latin typeface="Segoe UI"/>
              <a:ea typeface="メイリオ"/>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Segoe UI"/>
                <a:ea typeface="メイリオ"/>
                <a:cs typeface="+mn-cs"/>
              </a:rPr>
              <a:t>　</a:t>
            </a:r>
            <a:r>
              <a:rPr kumimoji="1" lang="ja-JP" altLang="en-US" sz="1800" b="0" i="0" u="none" strike="noStrike" kern="1200" cap="none" spc="0" normalizeH="0" baseline="0" noProof="0" dirty="0" smtClean="0">
                <a:ln>
                  <a:noFill/>
                </a:ln>
                <a:solidFill>
                  <a:srgbClr val="FF0000"/>
                </a:solidFill>
                <a:effectLst/>
                <a:uLnTx/>
                <a:uFillTx/>
                <a:latin typeface="Segoe UI"/>
                <a:ea typeface="メイリオ"/>
                <a:cs typeface="+mn-cs"/>
              </a:rPr>
              <a:t>努力が必要</a:t>
            </a:r>
            <a:r>
              <a:rPr kumimoji="1" lang="ja-JP" altLang="en-US" sz="1800" b="0" i="0" u="none" strike="noStrike" kern="1200" cap="none" spc="0" normalizeH="0" baseline="0" noProof="0" smtClean="0">
                <a:ln>
                  <a:noFill/>
                </a:ln>
                <a:solidFill>
                  <a:srgbClr val="FF0000"/>
                </a:solidFill>
                <a:effectLst/>
                <a:uLnTx/>
                <a:uFillTx/>
                <a:latin typeface="Segoe UI"/>
                <a:ea typeface="メイリオ"/>
                <a:cs typeface="+mn-cs"/>
              </a:rPr>
              <a:t>とされる</a:t>
            </a:r>
            <a:r>
              <a:rPr kumimoji="1" lang="ja-JP" altLang="en-US" sz="1800" b="0" i="0" u="none" strike="noStrike" kern="1200" cap="none" spc="0" normalizeH="0" baseline="0" noProof="0" dirty="0" smtClean="0">
                <a:ln>
                  <a:noFill/>
                </a:ln>
                <a:solidFill>
                  <a:srgbClr val="FF0000"/>
                </a:solidFill>
                <a:effectLst/>
                <a:uLnTx/>
                <a:uFillTx/>
                <a:latin typeface="Segoe UI"/>
                <a:ea typeface="メイリオ"/>
                <a:cs typeface="+mn-cs"/>
              </a:rPr>
              <a:t>。</a:t>
            </a:r>
          </a:p>
        </p:txBody>
      </p:sp>
      <p:sp>
        <p:nvSpPr>
          <p:cNvPr id="78" name="上矢印 77"/>
          <p:cNvSpPr/>
          <p:nvPr/>
        </p:nvSpPr>
        <p:spPr>
          <a:xfrm>
            <a:off x="5535408" y="4982420"/>
            <a:ext cx="3608592" cy="766087"/>
          </a:xfrm>
          <a:prstGeom prst="upArrow">
            <a:avLst>
              <a:gd name="adj1" fmla="val 55989"/>
              <a:gd name="adj2" fmla="val 54298"/>
            </a:avLst>
          </a:prstGeom>
          <a:solidFill>
            <a:srgbClr val="CC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1400"/>
              </a:lnSpc>
              <a:spcBef>
                <a:spcPts val="0"/>
              </a:spcBef>
              <a:spcAft>
                <a:spcPts val="0"/>
              </a:spcAft>
              <a:buClrTx/>
              <a:buSzTx/>
              <a:buFontTx/>
              <a:buNone/>
              <a:tabLst/>
              <a:defRPr/>
            </a:pPr>
            <a:r>
              <a:rPr kumimoji="1" lang="en-US" altLang="ja-JP" sz="1300" b="0" i="0" u="none" strike="noStrike" kern="1200" cap="none" spc="0" normalizeH="0" baseline="0" noProof="0" dirty="0" smtClean="0">
                <a:ln>
                  <a:noFill/>
                </a:ln>
                <a:solidFill>
                  <a:srgbClr val="FF0000"/>
                </a:solidFill>
                <a:effectLst/>
                <a:uLnTx/>
                <a:uFillTx/>
                <a:latin typeface="Segoe UI"/>
                <a:ea typeface="メイリオ"/>
                <a:cs typeface="+mn-cs"/>
              </a:rPr>
              <a:t>※</a:t>
            </a:r>
            <a:r>
              <a:rPr kumimoji="1" lang="ja-JP" altLang="en-US" sz="1300" b="0" i="0" u="none" strike="noStrike" kern="1200" cap="none" spc="0" normalizeH="0" baseline="0" noProof="0" dirty="0" smtClean="0">
                <a:ln>
                  <a:noFill/>
                </a:ln>
                <a:solidFill>
                  <a:srgbClr val="FF0000"/>
                </a:solidFill>
                <a:effectLst/>
                <a:uLnTx/>
                <a:uFillTx/>
                <a:latin typeface="Segoe UI"/>
                <a:ea typeface="メイリオ"/>
                <a:cs typeface="+mn-cs"/>
              </a:rPr>
              <a:t>上記のような勤務</a:t>
            </a:r>
            <a:endParaRPr kumimoji="1" lang="en-US" altLang="ja-JP" sz="1300" b="0" i="0" u="none" strike="noStrike" kern="1200" cap="none" spc="0" normalizeH="0" baseline="0" noProof="0" dirty="0" smtClean="0">
              <a:ln>
                <a:noFill/>
              </a:ln>
              <a:solidFill>
                <a:srgbClr val="FF0000"/>
              </a:solidFill>
              <a:effectLst/>
              <a:uLnTx/>
              <a:uFillTx/>
              <a:latin typeface="Segoe UI"/>
              <a:ea typeface="メイリオ"/>
              <a:cs typeface="+mn-cs"/>
            </a:endParaRPr>
          </a:p>
          <a:p>
            <a:pPr marL="0" marR="0" lvl="0" indent="0" algn="ctr" defTabSz="457200" rtl="0" eaLnBrk="1" fontAlgn="auto" latinLnBrk="0" hangingPunct="1">
              <a:lnSpc>
                <a:spcPts val="14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FF0000"/>
                </a:solidFill>
                <a:effectLst/>
                <a:uLnTx/>
                <a:uFillTx/>
                <a:latin typeface="Segoe UI"/>
                <a:ea typeface="メイリオ"/>
                <a:cs typeface="+mn-cs"/>
              </a:rPr>
              <a:t>　</a:t>
            </a:r>
            <a:r>
              <a:rPr kumimoji="1" lang="ja-JP" altLang="en-US" sz="1300" b="0" i="0" u="none" strike="noStrike" kern="1200" cap="none" spc="0" normalizeH="0" baseline="0" noProof="0" dirty="0" smtClean="0">
                <a:ln>
                  <a:noFill/>
                </a:ln>
                <a:solidFill>
                  <a:srgbClr val="FF0000"/>
                </a:solidFill>
                <a:effectLst/>
                <a:uLnTx/>
                <a:uFillTx/>
                <a:latin typeface="Segoe UI"/>
                <a:ea typeface="メイリオ"/>
                <a:cs typeface="+mn-cs"/>
              </a:rPr>
              <a:t>になるよう自主的</a:t>
            </a:r>
            <a:endParaRPr kumimoji="1" lang="en-US" altLang="ja-JP" sz="1300" b="0" i="0" u="none" strike="noStrike" kern="1200" cap="none" spc="0" normalizeH="0" baseline="0" noProof="0" dirty="0" smtClean="0">
              <a:ln>
                <a:noFill/>
              </a:ln>
              <a:solidFill>
                <a:srgbClr val="FF0000"/>
              </a:solidFill>
              <a:effectLst/>
              <a:uLnTx/>
              <a:uFillTx/>
              <a:latin typeface="Segoe UI"/>
              <a:ea typeface="メイリオ"/>
              <a:cs typeface="+mn-cs"/>
            </a:endParaRPr>
          </a:p>
          <a:p>
            <a:pPr marL="0" marR="0" lvl="0" indent="0" algn="ctr" defTabSz="457200" rtl="0" eaLnBrk="1" fontAlgn="auto" latinLnBrk="0" hangingPunct="1">
              <a:lnSpc>
                <a:spcPts val="14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FF0000"/>
                </a:solidFill>
                <a:effectLst/>
                <a:uLnTx/>
                <a:uFillTx/>
                <a:latin typeface="Segoe UI"/>
                <a:ea typeface="メイリオ"/>
                <a:cs typeface="+mn-cs"/>
              </a:rPr>
              <a:t>　</a:t>
            </a:r>
            <a:r>
              <a:rPr kumimoji="1" lang="ja-JP" altLang="en-US" sz="1300" b="0" i="0" u="none" strike="noStrike" kern="1200" cap="none" spc="0" normalizeH="0" baseline="0" noProof="0" dirty="0" smtClean="0">
                <a:ln>
                  <a:noFill/>
                </a:ln>
                <a:solidFill>
                  <a:srgbClr val="FF0000"/>
                </a:solidFill>
                <a:effectLst/>
                <a:uLnTx/>
                <a:uFillTx/>
                <a:latin typeface="Segoe UI"/>
                <a:ea typeface="メイリオ"/>
                <a:cs typeface="+mn-cs"/>
              </a:rPr>
              <a:t> 改善の努力が必要</a:t>
            </a:r>
          </a:p>
        </p:txBody>
      </p:sp>
      <p:sp>
        <p:nvSpPr>
          <p:cNvPr id="79" name="テキスト ボックス 78"/>
          <p:cNvSpPr txBox="1"/>
          <p:nvPr/>
        </p:nvSpPr>
        <p:spPr>
          <a:xfrm>
            <a:off x="-35719" y="2614863"/>
            <a:ext cx="3493025" cy="276999"/>
          </a:xfrm>
          <a:prstGeom prst="rect">
            <a:avLst/>
          </a:prstGeom>
          <a:noFill/>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1"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例</a:t>
            </a:r>
            <a:r>
              <a:rPr kumimoji="1" lang="en-US" altLang="ja-JP" sz="1200" b="1"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82" name="右矢印 81"/>
          <p:cNvSpPr/>
          <p:nvPr/>
        </p:nvSpPr>
        <p:spPr>
          <a:xfrm>
            <a:off x="4473511" y="3567640"/>
            <a:ext cx="612000" cy="28800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sysClr val="windowText" lastClr="000000"/>
              </a:solidFill>
              <a:effectLst/>
              <a:uLnTx/>
              <a:uFillTx/>
              <a:latin typeface="Segoe UI"/>
              <a:ea typeface="メイリオ"/>
              <a:cs typeface="+mn-cs"/>
            </a:endParaRPr>
          </a:p>
        </p:txBody>
      </p:sp>
      <p:sp>
        <p:nvSpPr>
          <p:cNvPr id="83" name="右矢印 82"/>
          <p:cNvSpPr/>
          <p:nvPr/>
        </p:nvSpPr>
        <p:spPr>
          <a:xfrm>
            <a:off x="4473511" y="4467713"/>
            <a:ext cx="612000" cy="28800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sysClr val="windowText" lastClr="000000"/>
              </a:solidFill>
              <a:effectLst/>
              <a:uLnTx/>
              <a:uFillTx/>
              <a:latin typeface="Segoe UI"/>
              <a:ea typeface="メイリオ"/>
              <a:cs typeface="+mn-cs"/>
            </a:endParaRPr>
          </a:p>
        </p:txBody>
      </p:sp>
      <p:sp>
        <p:nvSpPr>
          <p:cNvPr id="84" name="右矢印 83"/>
          <p:cNvSpPr/>
          <p:nvPr/>
        </p:nvSpPr>
        <p:spPr>
          <a:xfrm>
            <a:off x="4648200" y="6248400"/>
            <a:ext cx="504000" cy="28800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sysClr val="windowText" lastClr="000000"/>
              </a:solidFill>
              <a:effectLst/>
              <a:uLnTx/>
              <a:uFillTx/>
              <a:latin typeface="Segoe UI"/>
              <a:ea typeface="メイリオ"/>
              <a:cs typeface="+mn-cs"/>
            </a:endParaRPr>
          </a:p>
        </p:txBody>
      </p:sp>
      <p:sp>
        <p:nvSpPr>
          <p:cNvPr id="85" name="正方形/長方形 84"/>
          <p:cNvSpPr/>
          <p:nvPr/>
        </p:nvSpPr>
        <p:spPr>
          <a:xfrm>
            <a:off x="4645813" y="4611712"/>
            <a:ext cx="144000" cy="183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sysClr val="windowText" lastClr="000000"/>
              </a:solidFill>
              <a:effectLst/>
              <a:uLnTx/>
              <a:uFillTx/>
              <a:latin typeface="Segoe UI"/>
              <a:ea typeface="メイリオ"/>
              <a:cs typeface="+mn-cs"/>
            </a:endParaRPr>
          </a:p>
        </p:txBody>
      </p:sp>
      <p:grpSp>
        <p:nvGrpSpPr>
          <p:cNvPr id="5" name="グループ化 4"/>
          <p:cNvGrpSpPr/>
          <p:nvPr/>
        </p:nvGrpSpPr>
        <p:grpSpPr>
          <a:xfrm>
            <a:off x="96686" y="4101496"/>
            <a:ext cx="4320000" cy="699104"/>
            <a:chOff x="96686" y="4101496"/>
            <a:chExt cx="4320000" cy="699104"/>
          </a:xfrm>
        </p:grpSpPr>
        <p:pic>
          <p:nvPicPr>
            <p:cNvPr id="68" name="図 67"/>
            <p:cNvPicPr>
              <a:picLocks noChangeAspect="1"/>
            </p:cNvPicPr>
            <p:nvPr/>
          </p:nvPicPr>
          <p:blipFill>
            <a:blip r:embed="rId6"/>
            <a:stretch>
              <a:fillRect/>
            </a:stretch>
          </p:blipFill>
          <p:spPr>
            <a:xfrm>
              <a:off x="96686" y="4101496"/>
              <a:ext cx="4320000" cy="699104"/>
            </a:xfrm>
            <a:prstGeom prst="rect">
              <a:avLst/>
            </a:prstGeom>
          </p:spPr>
        </p:pic>
        <p:sp>
          <p:nvSpPr>
            <p:cNvPr id="4" name="テキスト ボックス 3"/>
            <p:cNvSpPr txBox="1"/>
            <p:nvPr/>
          </p:nvSpPr>
          <p:spPr>
            <a:xfrm>
              <a:off x="3934237" y="4304257"/>
              <a:ext cx="288000" cy="108000"/>
            </a:xfrm>
            <a:prstGeom prst="rect">
              <a:avLst/>
            </a:prstGeom>
            <a:solidFill>
              <a:schemeClr val="bg1"/>
            </a:solidFill>
          </p:spPr>
          <p:txBody>
            <a:bodyPr wrap="none" rtlCol="0" anchor="ctr">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8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9:00</a:t>
              </a:r>
              <a:endParaRPr kumimoji="1" lang="ja-JP" altLang="en-US" sz="8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grpSp>
    </p:spTree>
    <p:extLst>
      <p:ext uri="{BB962C8B-B14F-4D97-AF65-F5344CB8AC3E}">
        <p14:creationId xmlns:p14="http://schemas.microsoft.com/office/powerpoint/2010/main" val="40734528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2400" b="1" dirty="0" smtClean="0">
                <a:solidFill>
                  <a:schemeClr val="bg1"/>
                </a:solidFill>
                <a:latin typeface="ＭＳ ゴシック" panose="020B0609070205080204" pitchFamily="49" charset="-128"/>
                <a:ea typeface="ＭＳ ゴシック" panose="020B0609070205080204" pitchFamily="49" charset="-128"/>
              </a:rPr>
              <a:t>時間外労働の上限規制と改善基準</a:t>
            </a:r>
            <a:r>
              <a:rPr lang="ja-JP" altLang="en-US" sz="2400" b="1" dirty="0">
                <a:solidFill>
                  <a:schemeClr val="bg1"/>
                </a:solidFill>
                <a:latin typeface="ＭＳ ゴシック" panose="020B0609070205080204" pitchFamily="49" charset="-128"/>
                <a:ea typeface="ＭＳ ゴシック" panose="020B0609070205080204" pitchFamily="49" charset="-128"/>
              </a:rPr>
              <a:t>告示</a:t>
            </a:r>
            <a:r>
              <a:rPr lang="ja-JP" altLang="en-US" sz="2400" b="1" dirty="0" smtClean="0">
                <a:solidFill>
                  <a:schemeClr val="bg1"/>
                </a:solidFill>
                <a:latin typeface="ＭＳ ゴシック" panose="020B0609070205080204" pitchFamily="49" charset="-128"/>
                <a:ea typeface="ＭＳ ゴシック" panose="020B0609070205080204" pitchFamily="49" charset="-128"/>
              </a:rPr>
              <a:t>（</a:t>
            </a:r>
            <a:r>
              <a:rPr lang="ja-JP" altLang="en-US" sz="2400" b="1" dirty="0">
                <a:solidFill>
                  <a:schemeClr val="bg1"/>
                </a:solidFill>
                <a:latin typeface="ＭＳ ゴシック" panose="020B0609070205080204" pitchFamily="49" charset="-128"/>
                <a:ea typeface="ＭＳ ゴシック" panose="020B0609070205080204" pitchFamily="49" charset="-128"/>
              </a:rPr>
              <a:t>改正</a:t>
            </a:r>
            <a:r>
              <a:rPr lang="ja-JP" altLang="en-US" sz="2400" b="1" dirty="0" smtClean="0">
                <a:solidFill>
                  <a:schemeClr val="bg1"/>
                </a:solidFill>
                <a:latin typeface="ＭＳ ゴシック" panose="020B0609070205080204" pitchFamily="49" charset="-128"/>
                <a:ea typeface="ＭＳ ゴシック" panose="020B0609070205080204" pitchFamily="49" charset="-128"/>
              </a:rPr>
              <a:t>後、バス）に</a:t>
            </a:r>
            <a:r>
              <a:rPr lang="ja-JP" altLang="en-US" sz="2400" b="1" dirty="0">
                <a:solidFill>
                  <a:schemeClr val="bg1"/>
                </a:solidFill>
                <a:latin typeface="ＭＳ ゴシック" panose="020B0609070205080204" pitchFamily="49" charset="-128"/>
                <a:ea typeface="ＭＳ ゴシック" panose="020B0609070205080204" pitchFamily="49" charset="-128"/>
              </a:rPr>
              <a:t>ついて</a:t>
            </a:r>
            <a:endParaRPr kumimoji="1" lang="ja-JP" altLang="en-US" sz="2400" b="1" dirty="0">
              <a:solidFill>
                <a:schemeClr val="bg1"/>
              </a:solidFill>
              <a:latin typeface="ＭＳ ゴシック" panose="020B0609070205080204" pitchFamily="49" charset="-128"/>
              <a:ea typeface="ＭＳ ゴシック" panose="020B0609070205080204" pitchFamily="49"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3032199164"/>
              </p:ext>
            </p:extLst>
          </p:nvPr>
        </p:nvGraphicFramePr>
        <p:xfrm>
          <a:off x="331973" y="827998"/>
          <a:ext cx="9539193" cy="5912591"/>
        </p:xfrm>
        <a:graphic>
          <a:graphicData uri="http://schemas.openxmlformats.org/drawingml/2006/table">
            <a:tbl>
              <a:tblPr/>
              <a:tblGrid>
                <a:gridCol w="315455">
                  <a:extLst>
                    <a:ext uri="{9D8B030D-6E8A-4147-A177-3AD203B41FA5}">
                      <a16:colId xmlns:a16="http://schemas.microsoft.com/office/drawing/2014/main" val="3360075707"/>
                    </a:ext>
                  </a:extLst>
                </a:gridCol>
                <a:gridCol w="2088000">
                  <a:extLst>
                    <a:ext uri="{9D8B030D-6E8A-4147-A177-3AD203B41FA5}">
                      <a16:colId xmlns:a16="http://schemas.microsoft.com/office/drawing/2014/main" val="3327743399"/>
                    </a:ext>
                  </a:extLst>
                </a:gridCol>
                <a:gridCol w="2088000">
                  <a:extLst>
                    <a:ext uri="{9D8B030D-6E8A-4147-A177-3AD203B41FA5}">
                      <a16:colId xmlns:a16="http://schemas.microsoft.com/office/drawing/2014/main" val="811154574"/>
                    </a:ext>
                  </a:extLst>
                </a:gridCol>
                <a:gridCol w="559675">
                  <a:extLst>
                    <a:ext uri="{9D8B030D-6E8A-4147-A177-3AD203B41FA5}">
                      <a16:colId xmlns:a16="http://schemas.microsoft.com/office/drawing/2014/main" val="3692795071"/>
                    </a:ext>
                  </a:extLst>
                </a:gridCol>
                <a:gridCol w="2088000">
                  <a:extLst>
                    <a:ext uri="{9D8B030D-6E8A-4147-A177-3AD203B41FA5}">
                      <a16:colId xmlns:a16="http://schemas.microsoft.com/office/drawing/2014/main" val="997082955"/>
                    </a:ext>
                  </a:extLst>
                </a:gridCol>
                <a:gridCol w="2088000">
                  <a:extLst>
                    <a:ext uri="{9D8B030D-6E8A-4147-A177-3AD203B41FA5}">
                      <a16:colId xmlns:a16="http://schemas.microsoft.com/office/drawing/2014/main" val="958922056"/>
                    </a:ext>
                  </a:extLst>
                </a:gridCol>
                <a:gridCol w="312063">
                  <a:extLst>
                    <a:ext uri="{9D8B030D-6E8A-4147-A177-3AD203B41FA5}">
                      <a16:colId xmlns:a16="http://schemas.microsoft.com/office/drawing/2014/main" val="3998602994"/>
                    </a:ext>
                  </a:extLst>
                </a:gridCol>
              </a:tblGrid>
              <a:tr h="216018">
                <a:tc>
                  <a:txBody>
                    <a:bodyPr/>
                    <a:lstStyle/>
                    <a:p>
                      <a:pPr algn="l" fontAlgn="ctr"/>
                      <a:r>
                        <a:rPr lang="ja-JP" altLang="en-US" sz="1400" b="0" i="0" u="none" strike="noStrike" dirty="0" smtClean="0">
                          <a:solidFill>
                            <a:srgbClr val="000000"/>
                          </a:solidFill>
                          <a:effectLst/>
                          <a:latin typeface="+mn-ea"/>
                          <a:ea typeface="+mn-ea"/>
                        </a:rPr>
                        <a:t>　</a:t>
                      </a:r>
                      <a:endParaRPr lang="ja-JP" altLang="en-US" sz="1400" b="0" i="0" u="none" strike="noStrike" dirty="0">
                        <a:solidFill>
                          <a:srgbClr val="000000"/>
                        </a:solidFill>
                        <a:effectLst/>
                        <a:latin typeface="+mn-ea"/>
                        <a:ea typeface="+mn-ea"/>
                      </a:endParaRPr>
                    </a:p>
                  </a:txBody>
                  <a:tcPr marL="0" marR="0" marT="0" marB="0" anchor="ctr">
                    <a:lnL>
                      <a:noFill/>
                    </a:lnL>
                    <a:lnR>
                      <a:noFill/>
                    </a:lnR>
                    <a:lnT>
                      <a:noFill/>
                    </a:lnT>
                    <a:lnB>
                      <a:noFill/>
                    </a:lnB>
                  </a:tcPr>
                </a:tc>
                <a:tc>
                  <a:txBody>
                    <a:bodyPr/>
                    <a:lstStyle/>
                    <a:p>
                      <a:pPr algn="ctr" fontAlgn="ctr"/>
                      <a:endParaRPr lang="ja-JP" altLang="en-US" sz="1400" b="0" i="0" u="none" strike="noStrike">
                        <a:solidFill>
                          <a:srgbClr val="000000"/>
                        </a:solidFill>
                        <a:effectLst/>
                        <a:latin typeface="+mn-ea"/>
                        <a:ea typeface="+mn-ea"/>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400" b="0" i="0" u="none" strike="noStrike">
                        <a:solidFill>
                          <a:srgbClr val="000000"/>
                        </a:solidFill>
                        <a:effectLst/>
                        <a:latin typeface="+mn-ea"/>
                        <a:ea typeface="+mn-ea"/>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200" b="1" i="0" u="none" strike="noStrike" dirty="0">
                          <a:solidFill>
                            <a:srgbClr val="000000"/>
                          </a:solidFill>
                          <a:effectLst/>
                          <a:latin typeface="+mn-ea"/>
                          <a:ea typeface="+mn-ea"/>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400" b="0" i="0" u="none" strike="noStrike" dirty="0">
                        <a:solidFill>
                          <a:srgbClr val="000000"/>
                        </a:solidFill>
                        <a:effectLst/>
                        <a:latin typeface="+mn-ea"/>
                        <a:ea typeface="+mn-ea"/>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400" b="0" i="0" u="none" strike="noStrike" dirty="0">
                        <a:solidFill>
                          <a:srgbClr val="000000"/>
                        </a:solidFill>
                        <a:effectLst/>
                        <a:latin typeface="+mn-ea"/>
                        <a:ea typeface="+mn-ea"/>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solidFill>
                          <a:srgbClr val="000000"/>
                        </a:solidFill>
                        <a:effectLst/>
                        <a:latin typeface="+mn-ea"/>
                        <a:ea typeface="+mn-ea"/>
                      </a:endParaRPr>
                    </a:p>
                  </a:txBody>
                  <a:tcPr marL="0" marR="0" marT="0" marB="0" anchor="ctr">
                    <a:lnL>
                      <a:noFill/>
                    </a:lnL>
                    <a:lnR>
                      <a:noFill/>
                    </a:lnR>
                    <a:lnT>
                      <a:noFill/>
                    </a:lnT>
                    <a:lnB>
                      <a:noFill/>
                    </a:lnB>
                  </a:tcPr>
                </a:tc>
                <a:extLst>
                  <a:ext uri="{0D108BD9-81ED-4DB2-BD59-A6C34878D82A}">
                    <a16:rowId xmlns:a16="http://schemas.microsoft.com/office/drawing/2014/main" val="607212164"/>
                  </a:ext>
                </a:extLst>
              </a:tr>
              <a:tr h="540000">
                <a:tc>
                  <a:txBody>
                    <a:bodyPr/>
                    <a:lstStyle/>
                    <a:p>
                      <a:pPr algn="ctr" fontAlgn="ctr"/>
                      <a:endParaRPr lang="ja-JP" altLang="en-US" sz="1400" b="0" i="0" u="none" strike="noStrike">
                        <a:solidFill>
                          <a:srgbClr val="000000"/>
                        </a:solidFill>
                        <a:effectLst/>
                        <a:latin typeface="+mn-ea"/>
                        <a:ea typeface="+mn-ea"/>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ja-JP" altLang="en-US" sz="1200" b="1" i="0" u="none" strike="noStrike" dirty="0">
                          <a:solidFill>
                            <a:srgbClr val="000000"/>
                          </a:solidFill>
                          <a:effectLst/>
                          <a:latin typeface="+mn-ea"/>
                          <a:ea typeface="+mn-ea"/>
                        </a:rPr>
                        <a:t>時間外労働の上限規制（労働基準法）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vMerge="1">
                  <a:txBody>
                    <a:bodyPr/>
                    <a:lstStyle/>
                    <a:p>
                      <a:pPr algn="ctr" fontAlgn="ctr"/>
                      <a:endParaRPr lang="ja-JP" altLang="en-US" sz="1200" b="1" i="0" u="none" strike="noStrike" dirty="0">
                        <a:solidFill>
                          <a:srgbClr val="000000"/>
                        </a:solidFill>
                        <a:effectLst/>
                        <a:latin typeface="+mn-ea"/>
                        <a:ea typeface="+mn-ea"/>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200" b="1" i="0" u="none" strike="noStrike" dirty="0">
                          <a:solidFill>
                            <a:srgbClr val="000000"/>
                          </a:solidFill>
                          <a:effectLst/>
                          <a:latin typeface="+mn-ea"/>
                          <a:ea typeface="+mn-ea"/>
                        </a:rPr>
                        <a:t>改善基準告示</a:t>
                      </a:r>
                      <a:r>
                        <a:rPr lang="ja-JP" altLang="en-US" sz="1200" b="1" i="0" u="none" strike="noStrike" dirty="0" smtClean="0">
                          <a:solidFill>
                            <a:srgbClr val="000000"/>
                          </a:solidFill>
                          <a:effectLst/>
                          <a:latin typeface="+mn-ea"/>
                          <a:ea typeface="+mn-ea"/>
                        </a:rPr>
                        <a:t>（</a:t>
                      </a:r>
                      <a:r>
                        <a:rPr lang="ja-JP" altLang="en-US" sz="1200" b="1" i="0" u="none" strike="noStrike" dirty="0" smtClean="0">
                          <a:solidFill>
                            <a:srgbClr val="FF0000"/>
                          </a:solidFill>
                          <a:effectLst/>
                          <a:latin typeface="+mn-ea"/>
                          <a:ea typeface="+mn-ea"/>
                        </a:rPr>
                        <a:t>改正後</a:t>
                      </a:r>
                      <a:r>
                        <a:rPr lang="ja-JP" altLang="en-US" sz="1200" b="1" i="0" u="none" strike="noStrike" dirty="0" smtClean="0">
                          <a:solidFill>
                            <a:srgbClr val="000000"/>
                          </a:solidFill>
                          <a:effectLst/>
                          <a:latin typeface="+mn-ea"/>
                          <a:ea typeface="+mn-ea"/>
                        </a:rPr>
                        <a:t>、バス</a:t>
                      </a:r>
                      <a:r>
                        <a:rPr lang="ja-JP" altLang="en-US" sz="1200" b="1" i="0" u="none" strike="noStrike" dirty="0">
                          <a:solidFill>
                            <a:srgbClr val="000000"/>
                          </a:solidFill>
                          <a:effectLst/>
                          <a:latin typeface="+mn-ea"/>
                          <a:ea typeface="+mn-ea"/>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endParaRPr lang="ja-JP" altLang="en-US" sz="1400" b="0" i="0" u="none" strike="noStrike">
                        <a:solidFill>
                          <a:srgbClr val="000000"/>
                        </a:solidFill>
                        <a:effectLst/>
                        <a:latin typeface="+mn-ea"/>
                        <a:ea typeface="+mn-ea"/>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11136696"/>
                  </a:ext>
                </a:extLst>
              </a:tr>
              <a:tr h="432000">
                <a:tc>
                  <a:txBody>
                    <a:bodyPr/>
                    <a:lstStyle/>
                    <a:p>
                      <a:pPr algn="l" fontAlgn="ctr"/>
                      <a:endParaRPr lang="ja-JP" altLang="en-US" sz="1400" b="0" i="0" u="none" strike="noStrike">
                        <a:solidFill>
                          <a:srgbClr val="000000"/>
                        </a:solidFill>
                        <a:effectLst/>
                        <a:latin typeface="+mn-ea"/>
                        <a:ea typeface="+mn-ea"/>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200" b="0" i="0" u="none" strike="noStrike" dirty="0">
                          <a:solidFill>
                            <a:srgbClr val="000000"/>
                          </a:solidFill>
                          <a:effectLst/>
                          <a:latin typeface="+mn-ea"/>
                          <a:ea typeface="+mn-ea"/>
                        </a:rPr>
                        <a:t>一般則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自動車運転業務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1200" b="1" i="0" u="none" strike="noStrike" dirty="0">
                          <a:solidFill>
                            <a:srgbClr val="000000"/>
                          </a:solidFill>
                          <a:effectLst/>
                          <a:latin typeface="+mn-ea"/>
                          <a:ea typeface="+mn-e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dirty="0" smtClean="0">
                          <a:solidFill>
                            <a:srgbClr val="000000"/>
                          </a:solidFill>
                          <a:effectLst/>
                          <a:latin typeface="+mn-ea"/>
                          <a:ea typeface="+mn-ea"/>
                        </a:rPr>
                        <a:t>時間外労働</a:t>
                      </a:r>
                      <a:r>
                        <a:rPr lang="ja-JP" altLang="en-US" sz="1200" b="1" i="0" u="none" strike="noStrike" dirty="0">
                          <a:solidFill>
                            <a:srgbClr val="000000"/>
                          </a:solidFill>
                          <a:effectLst/>
                          <a:latin typeface="+mn-ea"/>
                          <a:ea typeface="+mn-ea"/>
                        </a:rPr>
                        <a:t>が</a:t>
                      </a:r>
                      <a:br>
                        <a:rPr lang="ja-JP" altLang="en-US" sz="1200" b="1" i="0" u="none" strike="noStrike" dirty="0">
                          <a:solidFill>
                            <a:srgbClr val="000000"/>
                          </a:solidFill>
                          <a:effectLst/>
                          <a:latin typeface="+mn-ea"/>
                          <a:ea typeface="+mn-ea"/>
                        </a:rPr>
                      </a:br>
                      <a:r>
                        <a:rPr lang="ja-JP" altLang="en-US" sz="1200" b="1" i="0" u="none" strike="noStrike" dirty="0">
                          <a:solidFill>
                            <a:srgbClr val="000000"/>
                          </a:solidFill>
                          <a:effectLst/>
                          <a:latin typeface="+mn-ea"/>
                          <a:ea typeface="+mn-ea"/>
                        </a:rPr>
                        <a:t>可能な時間（</a:t>
                      </a:r>
                      <a:r>
                        <a:rPr lang="en-US" altLang="ja-JP" sz="1200" b="1" i="0" u="none" strike="noStrike" dirty="0">
                          <a:solidFill>
                            <a:srgbClr val="000000"/>
                          </a:solidFill>
                          <a:effectLst/>
                          <a:latin typeface="+mn-ea"/>
                          <a:ea typeface="+mn-ea"/>
                        </a:rPr>
                        <a:t>※</a:t>
                      </a:r>
                      <a:r>
                        <a:rPr lang="ja-JP" altLang="en-US" sz="1200" b="1" i="0" u="none" strike="noStrike" dirty="0">
                          <a:solidFill>
                            <a:srgbClr val="000000"/>
                          </a:solidFill>
                          <a:effectLst/>
                          <a:latin typeface="+mn-ea"/>
                          <a:ea typeface="+mn-ea"/>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1200" b="0" i="0" u="none" strike="noStrike" dirty="0">
                          <a:solidFill>
                            <a:srgbClr val="000000"/>
                          </a:solidFill>
                          <a:effectLst/>
                          <a:latin typeface="+mn-ea"/>
                          <a:ea typeface="+mn-ea"/>
                        </a:rPr>
                        <a:t>拘束時間</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solidFill>
                          <a:srgbClr val="000000"/>
                        </a:solidFill>
                        <a:effectLst/>
                        <a:latin typeface="+mn-ea"/>
                        <a:ea typeface="+mn-ea"/>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46758181"/>
                  </a:ext>
                </a:extLst>
              </a:tr>
              <a:tr h="432000">
                <a:tc>
                  <a:txBody>
                    <a:bodyPr/>
                    <a:lstStyle/>
                    <a:p>
                      <a:pPr algn="l" fontAlgn="ctr"/>
                      <a:endParaRPr lang="ja-JP" altLang="en-US" sz="1400" b="0" i="0" u="none" strike="noStrike">
                        <a:solidFill>
                          <a:srgbClr val="000000"/>
                        </a:solidFill>
                        <a:effectLst/>
                        <a:latin typeface="+mn-ea"/>
                        <a:ea typeface="+mn-ea"/>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ja-JP" altLang="en-US" sz="1200" b="0" i="0" u="none" strike="noStrike" dirty="0">
                          <a:solidFill>
                            <a:srgbClr val="000000"/>
                          </a:solidFill>
                          <a:effectLst/>
                          <a:latin typeface="+mn-ea"/>
                          <a:ea typeface="+mn-ea"/>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200" b="1" i="0" u="none" strike="noStrike" dirty="0">
                          <a:solidFill>
                            <a:srgbClr val="000000"/>
                          </a:solidFill>
                          <a:effectLst/>
                          <a:latin typeface="+mn-ea"/>
                          <a:ea typeface="+mn-ea"/>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ja-JP" altLang="en-US" sz="1200" b="0" i="0" u="none" strike="noStrike" dirty="0">
                          <a:solidFill>
                            <a:srgbClr val="000000"/>
                          </a:solidFill>
                          <a:effectLst/>
                          <a:latin typeface="+mn-ea"/>
                          <a:ea typeface="+mn-ea"/>
                        </a:rPr>
                        <a:t>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dirty="0">
                          <a:solidFill>
                            <a:srgbClr val="000000"/>
                          </a:solidFill>
                          <a:effectLst/>
                          <a:latin typeface="+mn-ea"/>
                          <a:ea typeface="+mn-ea"/>
                        </a:rPr>
                        <a:t>原則　</a:t>
                      </a:r>
                      <a:r>
                        <a:rPr lang="ja-JP" altLang="en-US" sz="1200" b="1" i="0" u="none" strike="noStrike" dirty="0" smtClean="0">
                          <a:solidFill>
                            <a:srgbClr val="000000"/>
                          </a:solidFill>
                          <a:effectLst/>
                          <a:latin typeface="+mn-ea"/>
                          <a:ea typeface="+mn-ea"/>
                        </a:rPr>
                        <a:t>４時間</a:t>
                      </a:r>
                      <a:endParaRPr lang="ja-JP" altLang="en-US" sz="1200" b="0" i="0" u="none" strike="noStrike" dirty="0">
                        <a:solidFill>
                          <a:srgbClr val="000000"/>
                        </a:solidFill>
                        <a:effectLst/>
                        <a:latin typeface="+mn-ea"/>
                        <a:ea typeface="+mn-ea"/>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ja-JP" altLang="en-US" sz="1200" b="0" i="0" u="none" strike="noStrike" dirty="0">
                          <a:solidFill>
                            <a:srgbClr val="000000"/>
                          </a:solidFill>
                          <a:effectLst/>
                          <a:latin typeface="+mn-ea"/>
                          <a:ea typeface="+mn-ea"/>
                        </a:rPr>
                        <a:t>原則　</a:t>
                      </a:r>
                      <a:r>
                        <a:rPr lang="ja-JP" altLang="en-US" sz="1200" b="0" i="0" u="none" strike="noStrike" dirty="0" smtClean="0">
                          <a:solidFill>
                            <a:srgbClr val="000000"/>
                          </a:solidFill>
                          <a:effectLst/>
                          <a:latin typeface="+mn-ea"/>
                          <a:ea typeface="+mn-ea"/>
                        </a:rPr>
                        <a:t>１３時間</a:t>
                      </a:r>
                      <a:endParaRPr lang="ja-JP" altLang="en-US" sz="1200" b="0" i="0" u="none" strike="noStrike" dirty="0">
                        <a:solidFill>
                          <a:srgbClr val="000000"/>
                        </a:solidFill>
                        <a:effectLst/>
                        <a:latin typeface="+mn-ea"/>
                        <a:ea typeface="+mn-ea"/>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400" b="0" i="0" u="none" strike="noStrike" dirty="0">
                        <a:solidFill>
                          <a:srgbClr val="000000"/>
                        </a:solidFill>
                        <a:effectLst/>
                        <a:latin typeface="+mn-ea"/>
                        <a:ea typeface="+mn-ea"/>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88813983"/>
                  </a:ext>
                </a:extLst>
              </a:tr>
              <a:tr h="432000">
                <a:tc>
                  <a:txBody>
                    <a:bodyPr/>
                    <a:lstStyle/>
                    <a:p>
                      <a:pPr algn="l" fontAlgn="ctr"/>
                      <a:endParaRPr lang="ja-JP" altLang="en-US" sz="1400" b="0" i="0" u="none" strike="noStrike">
                        <a:solidFill>
                          <a:srgbClr val="000000"/>
                        </a:solidFill>
                        <a:effectLst/>
                        <a:latin typeface="+mn-ea"/>
                        <a:ea typeface="+mn-ea"/>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200" b="1" i="0" u="none" strike="noStrike" dirty="0">
                          <a:solidFill>
                            <a:srgbClr val="000000"/>
                          </a:solidFill>
                          <a:effectLst/>
                          <a:latin typeface="+mn-ea"/>
                          <a:ea typeface="+mn-ea"/>
                        </a:rPr>
                        <a:t>最大　</a:t>
                      </a:r>
                      <a:r>
                        <a:rPr lang="ja-JP" altLang="en-US" sz="1200" b="1" i="0" u="none" strike="noStrike" dirty="0" smtClean="0">
                          <a:solidFill>
                            <a:srgbClr val="FF0000"/>
                          </a:solidFill>
                          <a:effectLst/>
                          <a:latin typeface="+mn-ea"/>
                          <a:ea typeface="+mn-ea"/>
                        </a:rPr>
                        <a:t>６時間</a:t>
                      </a:r>
                      <a:endParaRPr lang="ja-JP" altLang="en-US" sz="1200" b="1" i="0" u="none" strike="noStrike" dirty="0">
                        <a:solidFill>
                          <a:srgbClr val="FF0000"/>
                        </a:solidFill>
                        <a:effectLst/>
                        <a:latin typeface="+mn-ea"/>
                        <a:ea typeface="+mn-ea"/>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1200" b="0" i="0" u="none" strike="noStrike" dirty="0">
                          <a:solidFill>
                            <a:srgbClr val="000000"/>
                          </a:solidFill>
                          <a:effectLst/>
                          <a:latin typeface="+mn-ea"/>
                          <a:ea typeface="+mn-ea"/>
                        </a:rPr>
                        <a:t>最大　</a:t>
                      </a:r>
                      <a:r>
                        <a:rPr lang="ja-JP" altLang="en-US" sz="1200" b="0" i="0" u="none" strike="noStrike" dirty="0" smtClean="0">
                          <a:solidFill>
                            <a:srgbClr val="FF0000"/>
                          </a:solidFill>
                          <a:effectLst/>
                          <a:latin typeface="+mn-ea"/>
                          <a:ea typeface="+mn-ea"/>
                        </a:rPr>
                        <a:t>１５時間</a:t>
                      </a:r>
                      <a:r>
                        <a:rPr lang="ja-JP" altLang="en-US" sz="1200" b="0" i="0" u="none" strike="noStrike" dirty="0">
                          <a:solidFill>
                            <a:srgbClr val="000000"/>
                          </a:solidFill>
                          <a:effectLst/>
                          <a:latin typeface="+mn-ea"/>
                          <a:ea typeface="+mn-ea"/>
                        </a:rPr>
                        <a:t/>
                      </a:r>
                      <a:br>
                        <a:rPr lang="ja-JP" altLang="en-US" sz="1200" b="0" i="0" u="none" strike="noStrike" dirty="0">
                          <a:solidFill>
                            <a:srgbClr val="000000"/>
                          </a:solidFill>
                          <a:effectLst/>
                          <a:latin typeface="+mn-ea"/>
                          <a:ea typeface="+mn-ea"/>
                        </a:rPr>
                      </a:br>
                      <a:r>
                        <a:rPr lang="ja-JP" altLang="en-US" sz="1200" b="0" i="0" u="none" strike="noStrike" dirty="0">
                          <a:solidFill>
                            <a:srgbClr val="000000"/>
                          </a:solidFill>
                          <a:effectLst/>
                          <a:latin typeface="+mn-ea"/>
                          <a:ea typeface="+mn-ea"/>
                        </a:rPr>
                        <a:t>（</a:t>
                      </a:r>
                      <a:r>
                        <a:rPr lang="en-US" altLang="ja-JP" sz="1200" b="0" i="0" u="none" strike="noStrike" dirty="0" smtClean="0">
                          <a:solidFill>
                            <a:srgbClr val="FF0000"/>
                          </a:solidFill>
                          <a:effectLst/>
                          <a:latin typeface="+mn-ea"/>
                          <a:ea typeface="+mn-ea"/>
                        </a:rPr>
                        <a:t>14</a:t>
                      </a:r>
                      <a:r>
                        <a:rPr lang="ja-JP" altLang="en-US" sz="1200" b="0" i="0" u="none" strike="noStrike" dirty="0" smtClean="0">
                          <a:solidFill>
                            <a:srgbClr val="000000"/>
                          </a:solidFill>
                          <a:effectLst/>
                          <a:latin typeface="+mn-ea"/>
                          <a:ea typeface="+mn-ea"/>
                        </a:rPr>
                        <a:t>時間超</a:t>
                      </a:r>
                      <a:r>
                        <a:rPr lang="ja-JP" altLang="en-US" sz="1200" b="0" i="0" u="none" strike="noStrike" dirty="0">
                          <a:solidFill>
                            <a:srgbClr val="000000"/>
                          </a:solidFill>
                          <a:effectLst/>
                          <a:latin typeface="+mn-ea"/>
                          <a:ea typeface="+mn-ea"/>
                        </a:rPr>
                        <a:t>は</a:t>
                      </a:r>
                      <a:r>
                        <a:rPr lang="ja-JP" altLang="en-US" sz="1200" b="0" i="0" u="none" strike="noStrike" dirty="0" smtClean="0">
                          <a:solidFill>
                            <a:srgbClr val="000000"/>
                          </a:solidFill>
                          <a:effectLst/>
                          <a:latin typeface="+mn-ea"/>
                          <a:ea typeface="+mn-ea"/>
                        </a:rPr>
                        <a:t>週</a:t>
                      </a:r>
                      <a:r>
                        <a:rPr lang="ja-JP" altLang="en-US" sz="1200" b="0" i="0" u="none" strike="noStrike" dirty="0">
                          <a:solidFill>
                            <a:srgbClr val="FF0000"/>
                          </a:solidFill>
                          <a:effectLst/>
                          <a:latin typeface="+mn-ea"/>
                          <a:ea typeface="+mn-ea"/>
                        </a:rPr>
                        <a:t>３</a:t>
                      </a:r>
                      <a:r>
                        <a:rPr lang="ja-JP" altLang="en-US" sz="1200" b="0" i="0" u="none" strike="noStrike" dirty="0" smtClean="0">
                          <a:solidFill>
                            <a:srgbClr val="000000"/>
                          </a:solidFill>
                          <a:effectLst/>
                          <a:latin typeface="+mn-ea"/>
                          <a:ea typeface="+mn-ea"/>
                        </a:rPr>
                        <a:t>回</a:t>
                      </a:r>
                      <a:r>
                        <a:rPr lang="ja-JP" altLang="en-US" sz="1200" b="0" i="0" u="none" strike="noStrike" dirty="0">
                          <a:solidFill>
                            <a:srgbClr val="000000"/>
                          </a:solidFill>
                          <a:effectLst/>
                          <a:latin typeface="+mn-ea"/>
                          <a:ea typeface="+mn-ea"/>
                        </a:rPr>
                        <a:t>以内）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solidFill>
                          <a:srgbClr val="000000"/>
                        </a:solidFill>
                        <a:effectLst/>
                        <a:latin typeface="+mn-ea"/>
                        <a:ea typeface="+mn-ea"/>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17170167"/>
                  </a:ext>
                </a:extLst>
              </a:tr>
              <a:tr h="432000">
                <a:tc>
                  <a:txBody>
                    <a:bodyPr/>
                    <a:lstStyle/>
                    <a:p>
                      <a:pPr algn="l" fontAlgn="ctr"/>
                      <a:endParaRPr lang="ja-JP" altLang="en-US" sz="1400" b="0" i="0" u="none" strike="noStrike" dirty="0">
                        <a:solidFill>
                          <a:srgbClr val="000000"/>
                        </a:solidFill>
                        <a:effectLst/>
                        <a:latin typeface="+mn-ea"/>
                        <a:ea typeface="+mn-ea"/>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限度時間　</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４５</a:t>
                      </a:r>
                      <a:r>
                        <a:rPr lang="zh-TW"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時間</a:t>
                      </a:r>
                      <a:endPar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zh-TW"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限度時間　</a:t>
                      </a:r>
                      <a:r>
                        <a:rPr lang="ja-JP" altLang="en-US" sz="1200" b="1"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４５</a:t>
                      </a:r>
                      <a:r>
                        <a:rPr lang="zh-TW" altLang="en-US" sz="1200" b="1" i="0" u="none" strike="noStrike" dirty="0" smtClean="0">
                          <a:solidFill>
                            <a:srgbClr val="000000"/>
                          </a:solidFill>
                          <a:effectLst/>
                          <a:latin typeface="ＭＳ Ｐゴシック" panose="020B0600070205080204" pitchFamily="50" charset="-128"/>
                          <a:ea typeface="ＭＳ Ｐゴシック" panose="020B0600070205080204" pitchFamily="50" charset="-128"/>
                        </a:rPr>
                        <a:t>時間</a:t>
                      </a:r>
                      <a:endParaRPr lang="zh-TW"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rowSpan="3">
                  <a:txBody>
                    <a:bodyPr/>
                    <a:lstStyle/>
                    <a:p>
                      <a:pPr algn="ctr" fontAlgn="ctr"/>
                      <a:r>
                        <a:rPr lang="ja-JP" altLang="en-US" sz="1200" b="0" i="0" u="none" strike="noStrike" dirty="0">
                          <a:solidFill>
                            <a:srgbClr val="000000"/>
                          </a:solidFill>
                          <a:effectLst/>
                          <a:latin typeface="+mn-ea"/>
                          <a:ea typeface="+mn-ea"/>
                        </a:rPr>
                        <a:t>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dirty="0">
                          <a:solidFill>
                            <a:srgbClr val="000000"/>
                          </a:solidFill>
                          <a:effectLst/>
                          <a:latin typeface="+mn-ea"/>
                          <a:ea typeface="+mn-ea"/>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ctr"/>
                      <a:r>
                        <a:rPr lang="ja-JP" altLang="en-US" sz="1200" b="0" i="0" u="none" strike="noStrike" dirty="0">
                          <a:solidFill>
                            <a:srgbClr val="000000"/>
                          </a:solidFill>
                          <a:effectLst/>
                          <a:latin typeface="+mn-ea"/>
                          <a:ea typeface="+mn-ea"/>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ja-JP" altLang="en-US" sz="1400" b="0" i="0" u="none" strike="noStrike" dirty="0">
                        <a:solidFill>
                          <a:srgbClr val="000000"/>
                        </a:solidFill>
                        <a:effectLst/>
                        <a:latin typeface="+mn-ea"/>
                        <a:ea typeface="+mn-ea"/>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50376548"/>
                  </a:ext>
                </a:extLst>
              </a:tr>
              <a:tr h="432000">
                <a:tc>
                  <a:txBody>
                    <a:bodyPr/>
                    <a:lstStyle/>
                    <a:p>
                      <a:pPr algn="l" fontAlgn="ctr"/>
                      <a:endParaRPr lang="ja-JP" altLang="en-US" sz="1400" b="0" i="0" u="none" strike="noStrike">
                        <a:solidFill>
                          <a:srgbClr val="000000"/>
                        </a:solidFill>
                        <a:effectLst/>
                        <a:latin typeface="+mn-ea"/>
                        <a:ea typeface="+mn-ea"/>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200" b="0" i="0" u="none" strike="noStrike" dirty="0">
                          <a:solidFill>
                            <a:srgbClr val="000000"/>
                          </a:solidFill>
                          <a:effectLst/>
                          <a:latin typeface="+mn-ea"/>
                          <a:ea typeface="+mn-ea"/>
                        </a:rPr>
                        <a:t>月平均　</a:t>
                      </a:r>
                      <a:r>
                        <a:rPr lang="ja-JP" altLang="en-US" sz="1200" b="0" i="0" u="none" strike="noStrike" dirty="0" smtClean="0">
                          <a:solidFill>
                            <a:srgbClr val="000000"/>
                          </a:solidFill>
                          <a:effectLst/>
                          <a:latin typeface="+mn-ea"/>
                          <a:ea typeface="+mn-ea"/>
                        </a:rPr>
                        <a:t>８０時間</a:t>
                      </a:r>
                      <a:r>
                        <a:rPr lang="ja-JP" altLang="en-US" sz="1200" b="0" i="0" u="none" strike="noStrike" dirty="0">
                          <a:solidFill>
                            <a:srgbClr val="000000"/>
                          </a:solidFill>
                          <a:effectLst/>
                          <a:latin typeface="+mn-ea"/>
                          <a:ea typeface="+mn-ea"/>
                        </a:rPr>
                        <a:t/>
                      </a:r>
                      <a:br>
                        <a:rPr lang="ja-JP" altLang="en-US" sz="1200" b="0" i="0" u="none" strike="noStrike" dirty="0">
                          <a:solidFill>
                            <a:srgbClr val="000000"/>
                          </a:solidFill>
                          <a:effectLst/>
                          <a:latin typeface="+mn-ea"/>
                          <a:ea typeface="+mn-ea"/>
                        </a:rPr>
                      </a:br>
                      <a:r>
                        <a:rPr lang="ja-JP" altLang="en-US" sz="1200" b="0" i="0" u="none" strike="noStrike" dirty="0">
                          <a:solidFill>
                            <a:srgbClr val="000000"/>
                          </a:solidFill>
                          <a:effectLst/>
                          <a:latin typeface="+mn-ea"/>
                          <a:ea typeface="+mn-ea"/>
                        </a:rPr>
                        <a:t>（含・休日労働）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rowSpan="2">
                  <a:txBody>
                    <a:bodyPr/>
                    <a:lstStyle/>
                    <a:p>
                      <a:pPr algn="ctr" fontAlgn="ctr"/>
                      <a:r>
                        <a:rPr lang="ja-JP" altLang="en-US" sz="1200" b="1" i="0" u="none" strike="noStrike" dirty="0">
                          <a:solidFill>
                            <a:srgbClr val="000000"/>
                          </a:solidFill>
                          <a:effectLst/>
                          <a:latin typeface="+mn-ea"/>
                          <a:ea typeface="+mn-ea"/>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kumimoji="1" lang="ja-JP" altLang="en-US"/>
                    </a:p>
                  </a:txBody>
                  <a:tcPr/>
                </a:tc>
                <a:tc>
                  <a:txBody>
                    <a:bodyPr/>
                    <a:lstStyle/>
                    <a:p>
                      <a:pPr algn="ctr" fontAlgn="ctr"/>
                      <a:r>
                        <a:rPr lang="ja-JP" altLang="en-US" sz="1200" b="1" i="0" u="none" strike="noStrike" dirty="0">
                          <a:solidFill>
                            <a:srgbClr val="000000"/>
                          </a:solidFill>
                          <a:effectLst/>
                          <a:latin typeface="+mn-ea"/>
                          <a:ea typeface="+mn-ea"/>
                        </a:rPr>
                        <a:t>原則　</a:t>
                      </a:r>
                      <a:r>
                        <a:rPr lang="ja-JP" altLang="en-US" sz="1200" b="1" i="0" u="none" strike="noStrike" dirty="0" smtClean="0">
                          <a:solidFill>
                            <a:srgbClr val="FF0000"/>
                          </a:solidFill>
                          <a:effectLst/>
                          <a:latin typeface="+mn-ea"/>
                          <a:ea typeface="+mn-ea"/>
                        </a:rPr>
                        <a:t>８６時間</a:t>
                      </a:r>
                      <a:r>
                        <a:rPr lang="ja-JP" altLang="en-US" sz="1200" b="1" i="0" u="none" strike="noStrike" dirty="0">
                          <a:solidFill>
                            <a:srgbClr val="000000"/>
                          </a:solidFill>
                          <a:effectLst/>
                          <a:latin typeface="+mn-ea"/>
                          <a:ea typeface="+mn-ea"/>
                        </a:rPr>
                        <a:t/>
                      </a:r>
                      <a:br>
                        <a:rPr lang="ja-JP" altLang="en-US" sz="1200" b="1" i="0" u="none" strike="noStrike" dirty="0">
                          <a:solidFill>
                            <a:srgbClr val="000000"/>
                          </a:solidFill>
                          <a:effectLst/>
                          <a:latin typeface="+mn-ea"/>
                          <a:ea typeface="+mn-ea"/>
                        </a:rPr>
                      </a:br>
                      <a:r>
                        <a:rPr lang="ja-JP" altLang="en-US" sz="1200" b="1" i="0" u="none" strike="noStrike" dirty="0">
                          <a:solidFill>
                            <a:srgbClr val="000000"/>
                          </a:solidFill>
                          <a:effectLst/>
                          <a:latin typeface="+mn-ea"/>
                          <a:ea typeface="+mn-ea"/>
                        </a:rPr>
                        <a:t>（含・休日労働）</a:t>
                      </a:r>
                      <a:endParaRPr lang="ja-JP" altLang="en-US" sz="1200" b="0" i="0" u="none" strike="noStrike" dirty="0">
                        <a:solidFill>
                          <a:srgbClr val="000000"/>
                        </a:solidFill>
                        <a:effectLst/>
                        <a:latin typeface="+mn-ea"/>
                        <a:ea typeface="+mn-ea"/>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D9D9D9"/>
                    </a:solidFill>
                  </a:tcPr>
                </a:tc>
                <a:tc>
                  <a:txBody>
                    <a:bodyPr/>
                    <a:lstStyle/>
                    <a:p>
                      <a:pPr algn="ctr" fontAlgn="ctr"/>
                      <a:r>
                        <a:rPr lang="zh-TW"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原則</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1200" b="0" i="0" u="none" strike="noStrike" dirty="0" smtClean="0">
                          <a:solidFill>
                            <a:srgbClr val="FF0000"/>
                          </a:solidFill>
                          <a:effectLst/>
                          <a:latin typeface="ＭＳ Ｐゴシック" panose="020B0600070205080204" pitchFamily="50" charset="-128"/>
                          <a:ea typeface="ＭＳ Ｐゴシック" panose="020B0600070205080204" pitchFamily="50" charset="-128"/>
                        </a:rPr>
                        <a:t>２８１</a:t>
                      </a:r>
                      <a:r>
                        <a:rPr lang="zh-TW" altLang="en-US" sz="1200" b="0" i="0" u="none" strike="noStrike" dirty="0" smtClean="0">
                          <a:solidFill>
                            <a:srgbClr val="FF0000"/>
                          </a:solidFill>
                          <a:effectLst/>
                          <a:latin typeface="ＭＳ Ｐゴシック" panose="020B0600070205080204" pitchFamily="50" charset="-128"/>
                          <a:ea typeface="ＭＳ Ｐゴシック" panose="020B0600070205080204" pitchFamily="50" charset="-128"/>
                        </a:rPr>
                        <a:t>時間</a:t>
                      </a:r>
                      <a:r>
                        <a:rPr lang="zh-TW"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（月</a:t>
                      </a:r>
                      <a:r>
                        <a:rPr lang="ja-JP" altLang="en-US" sz="1200" b="0" i="0" u="none" strike="noStrike" dirty="0" smtClean="0">
                          <a:solidFill>
                            <a:srgbClr val="000000"/>
                          </a:solidFill>
                          <a:effectLst/>
                          <a:latin typeface="ＭＳ Ｐゴシック" panose="020B0600070205080204" pitchFamily="50" charset="-128"/>
                          <a:ea typeface="+mn-ea"/>
                        </a:rPr>
                        <a:t>選択</a:t>
                      </a:r>
                      <a:r>
                        <a:rPr lang="zh-TW"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zh-TW" altLang="en-US" sz="12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1400" b="0" i="0" u="none" strike="noStrike" dirty="0">
                        <a:solidFill>
                          <a:srgbClr val="000000"/>
                        </a:solidFill>
                        <a:effectLst/>
                        <a:latin typeface="+mn-ea"/>
                        <a:ea typeface="+mn-ea"/>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21816376"/>
                  </a:ext>
                </a:extLst>
              </a:tr>
              <a:tr h="432000">
                <a:tc>
                  <a:txBody>
                    <a:bodyPr/>
                    <a:lstStyle/>
                    <a:p>
                      <a:pPr algn="l" fontAlgn="ctr"/>
                      <a:endParaRPr lang="ja-JP" altLang="en-US" sz="1400" b="0" i="0" u="none" strike="noStrike">
                        <a:solidFill>
                          <a:srgbClr val="000000"/>
                        </a:solidFill>
                        <a:effectLst/>
                        <a:latin typeface="+mn-ea"/>
                        <a:ea typeface="+mn-ea"/>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200" b="0" i="0" u="none" strike="noStrike" dirty="0">
                          <a:solidFill>
                            <a:srgbClr val="000000"/>
                          </a:solidFill>
                          <a:effectLst/>
                          <a:latin typeface="+mn-ea"/>
                          <a:ea typeface="+mn-ea"/>
                        </a:rPr>
                        <a:t>単月　</a:t>
                      </a:r>
                      <a:r>
                        <a:rPr lang="ja-JP" altLang="en-US" sz="1200" b="0" i="0" u="none" strike="noStrike" dirty="0" smtClean="0">
                          <a:solidFill>
                            <a:srgbClr val="000000"/>
                          </a:solidFill>
                          <a:effectLst/>
                          <a:latin typeface="+mn-ea"/>
                          <a:ea typeface="+mn-ea"/>
                        </a:rPr>
                        <a:t>１００時間</a:t>
                      </a:r>
                      <a:r>
                        <a:rPr lang="ja-JP" altLang="en-US" sz="1200" b="0" i="0" u="none" strike="noStrike" dirty="0">
                          <a:solidFill>
                            <a:srgbClr val="000000"/>
                          </a:solidFill>
                          <a:effectLst/>
                          <a:latin typeface="+mn-ea"/>
                          <a:ea typeface="+mn-ea"/>
                        </a:rPr>
                        <a:t/>
                      </a:r>
                      <a:br>
                        <a:rPr lang="ja-JP" altLang="en-US" sz="1200" b="0" i="0" u="none" strike="noStrike" dirty="0">
                          <a:solidFill>
                            <a:srgbClr val="000000"/>
                          </a:solidFill>
                          <a:effectLst/>
                          <a:latin typeface="+mn-ea"/>
                          <a:ea typeface="+mn-ea"/>
                        </a:rPr>
                      </a:br>
                      <a:r>
                        <a:rPr lang="ja-JP" altLang="en-US" sz="1200" b="0" i="0" u="none" strike="noStrike" dirty="0">
                          <a:solidFill>
                            <a:srgbClr val="000000"/>
                          </a:solidFill>
                          <a:effectLst/>
                          <a:latin typeface="+mn-ea"/>
                          <a:ea typeface="+mn-ea"/>
                        </a:rPr>
                        <a:t>（含・休日労働）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200" b="1" i="0" u="none" strike="noStrike" dirty="0">
                          <a:solidFill>
                            <a:srgbClr val="000000"/>
                          </a:solidFill>
                          <a:effectLst/>
                          <a:latin typeface="+mn-ea"/>
                          <a:ea typeface="+mn-ea"/>
                        </a:rPr>
                        <a:t>特例　</a:t>
                      </a:r>
                      <a:r>
                        <a:rPr lang="ja-JP" altLang="en-US" sz="1200" b="1" i="0" u="none" strike="noStrike" dirty="0" smtClean="0">
                          <a:solidFill>
                            <a:srgbClr val="FF0000"/>
                          </a:solidFill>
                          <a:effectLst/>
                          <a:latin typeface="+mn-ea"/>
                          <a:ea typeface="+mn-ea"/>
                        </a:rPr>
                        <a:t>９９時間</a:t>
                      </a:r>
                      <a:r>
                        <a:rPr lang="ja-JP" altLang="en-US" sz="1200" b="1" i="0" u="none" strike="noStrike" dirty="0">
                          <a:solidFill>
                            <a:srgbClr val="000000"/>
                          </a:solidFill>
                          <a:effectLst/>
                          <a:latin typeface="+mn-ea"/>
                          <a:ea typeface="+mn-ea"/>
                        </a:rPr>
                        <a:t/>
                      </a:r>
                      <a:br>
                        <a:rPr lang="ja-JP" altLang="en-US" sz="1200" b="1" i="0" u="none" strike="noStrike" dirty="0">
                          <a:solidFill>
                            <a:srgbClr val="000000"/>
                          </a:solidFill>
                          <a:effectLst/>
                          <a:latin typeface="+mn-ea"/>
                          <a:ea typeface="+mn-ea"/>
                        </a:rPr>
                      </a:br>
                      <a:r>
                        <a:rPr lang="ja-JP" altLang="en-US" sz="1200" b="1" i="0" u="none" strike="noStrike" dirty="0">
                          <a:solidFill>
                            <a:srgbClr val="000000"/>
                          </a:solidFill>
                          <a:effectLst/>
                          <a:latin typeface="+mn-ea"/>
                          <a:ea typeface="+mn-ea"/>
                        </a:rPr>
                        <a:t>（含・休日労働）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zh-TW"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特例</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1200" b="0" i="0" u="none" strike="noStrike" dirty="0" smtClean="0">
                          <a:solidFill>
                            <a:srgbClr val="FF0000"/>
                          </a:solidFill>
                          <a:effectLst/>
                          <a:latin typeface="ＭＳ Ｐゴシック" panose="020B0600070205080204" pitchFamily="50" charset="-128"/>
                          <a:ea typeface="ＭＳ Ｐゴシック" panose="020B0600070205080204" pitchFamily="50" charset="-128"/>
                        </a:rPr>
                        <a:t>２９４</a:t>
                      </a:r>
                      <a:r>
                        <a:rPr lang="zh-TW" altLang="en-US" sz="1200" b="0" i="0" u="none" strike="noStrike" dirty="0" smtClean="0">
                          <a:solidFill>
                            <a:srgbClr val="FF0000"/>
                          </a:solidFill>
                          <a:effectLst/>
                          <a:latin typeface="ＭＳ Ｐゴシック" panose="020B0600070205080204" pitchFamily="50" charset="-128"/>
                          <a:ea typeface="ＭＳ Ｐゴシック" panose="020B0600070205080204" pitchFamily="50" charset="-128"/>
                        </a:rPr>
                        <a:t>時間</a:t>
                      </a:r>
                      <a:r>
                        <a:rPr lang="zh-TW"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（月</a:t>
                      </a:r>
                      <a:r>
                        <a:rPr lang="ja-JP" altLang="en-US" sz="1200" b="0" i="0" u="none" strike="noStrike" dirty="0" smtClean="0">
                          <a:solidFill>
                            <a:srgbClr val="000000"/>
                          </a:solidFill>
                          <a:effectLst/>
                          <a:latin typeface="ＭＳ Ｐゴシック" panose="020B0600070205080204" pitchFamily="50" charset="-128"/>
                          <a:ea typeface="+mn-ea"/>
                        </a:rPr>
                        <a:t>選択</a:t>
                      </a:r>
                      <a:r>
                        <a:rPr lang="zh-TW"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
                      </a:r>
                      <a:b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（貸切、</a:t>
                      </a:r>
                      <a:r>
                        <a:rPr lang="zh-TW"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年</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６月</a:t>
                      </a:r>
                      <a:r>
                        <a:rPr lang="zh-TW"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以内</a:t>
                      </a:r>
                      <a: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dirty="0">
                        <a:solidFill>
                          <a:srgbClr val="000000"/>
                        </a:solidFill>
                        <a:effectLst/>
                        <a:latin typeface="+mn-ea"/>
                        <a:ea typeface="+mn-ea"/>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98707685"/>
                  </a:ext>
                </a:extLst>
              </a:tr>
              <a:tr h="432000">
                <a:tc>
                  <a:txBody>
                    <a:bodyPr/>
                    <a:lstStyle/>
                    <a:p>
                      <a:pPr algn="l" fontAlgn="ctr"/>
                      <a:endParaRPr lang="ja-JP" altLang="en-US" sz="1400" b="0" i="0" u="none" strike="noStrike">
                        <a:solidFill>
                          <a:srgbClr val="000000"/>
                        </a:solidFill>
                        <a:effectLst/>
                        <a:latin typeface="+mn-ea"/>
                        <a:ea typeface="+mn-ea"/>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限度時間　</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３６０</a:t>
                      </a:r>
                      <a:r>
                        <a:rPr lang="zh-TW"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時間</a:t>
                      </a:r>
                      <a:endPar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zh-TW"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限度時間　</a:t>
                      </a:r>
                      <a:r>
                        <a:rPr lang="ja-JP" altLang="en-US" sz="1200" b="1"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３６０</a:t>
                      </a:r>
                      <a:r>
                        <a:rPr lang="zh-TW" altLang="en-US" sz="1200" b="1" i="0" u="none" strike="noStrike" dirty="0" smtClean="0">
                          <a:solidFill>
                            <a:srgbClr val="000000"/>
                          </a:solidFill>
                          <a:effectLst/>
                          <a:latin typeface="ＭＳ Ｐゴシック" panose="020B0600070205080204" pitchFamily="50" charset="-128"/>
                          <a:ea typeface="ＭＳ Ｐゴシック" panose="020B0600070205080204" pitchFamily="50" charset="-128"/>
                        </a:rPr>
                        <a:t>時間</a:t>
                      </a:r>
                      <a:endParaRPr lang="zh-TW"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rowSpan="3">
                  <a:txBody>
                    <a:bodyPr/>
                    <a:lstStyle/>
                    <a:p>
                      <a:pPr algn="ctr" fontAlgn="ctr"/>
                      <a:r>
                        <a:rPr lang="ja-JP" altLang="en-US" sz="1200" b="0" i="0" u="none" strike="noStrike" dirty="0">
                          <a:solidFill>
                            <a:srgbClr val="000000"/>
                          </a:solidFill>
                          <a:effectLst/>
                          <a:latin typeface="+mn-ea"/>
                          <a:ea typeface="+mn-ea"/>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dirty="0">
                          <a:solidFill>
                            <a:srgbClr val="000000"/>
                          </a:solidFill>
                          <a:effectLst/>
                          <a:latin typeface="+mn-ea"/>
                          <a:ea typeface="+mn-ea"/>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ctr"/>
                      <a:r>
                        <a:rPr lang="ja-JP" altLang="en-US" sz="1200" b="0" i="0" u="none" strike="noStrike" dirty="0">
                          <a:solidFill>
                            <a:srgbClr val="000000"/>
                          </a:solidFill>
                          <a:effectLst/>
                          <a:latin typeface="+mn-ea"/>
                          <a:ea typeface="+mn-ea"/>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ja-JP" altLang="en-US" sz="1400" b="0" i="0" u="none" strike="noStrike">
                        <a:solidFill>
                          <a:srgbClr val="000000"/>
                        </a:solidFill>
                        <a:effectLst/>
                        <a:latin typeface="+mn-ea"/>
                        <a:ea typeface="+mn-ea"/>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87293867"/>
                  </a:ext>
                </a:extLst>
              </a:tr>
              <a:tr h="432000">
                <a:tc>
                  <a:txBody>
                    <a:bodyPr/>
                    <a:lstStyle/>
                    <a:p>
                      <a:pPr algn="l" fontAlgn="ctr"/>
                      <a:endParaRPr lang="ja-JP" altLang="en-US" sz="1400" b="0" i="0" u="none" strike="noStrike">
                        <a:solidFill>
                          <a:srgbClr val="000000"/>
                        </a:solidFill>
                        <a:effectLst/>
                        <a:latin typeface="+mn-ea"/>
                        <a:ea typeface="+mn-ea"/>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ja-JP" altLang="en-US" sz="1200" b="0" i="0" u="none" strike="noStrike" dirty="0">
                          <a:solidFill>
                            <a:srgbClr val="000000"/>
                          </a:solidFill>
                          <a:effectLst/>
                          <a:latin typeface="+mn-ea"/>
                          <a:ea typeface="+mn-ea"/>
                        </a:rPr>
                        <a:t>上限　</a:t>
                      </a:r>
                      <a:r>
                        <a:rPr lang="ja-JP" altLang="en-US" sz="1200" b="0" i="0" u="none" strike="noStrike" dirty="0" smtClean="0">
                          <a:solidFill>
                            <a:srgbClr val="000000"/>
                          </a:solidFill>
                          <a:effectLst/>
                          <a:latin typeface="+mn-ea"/>
                          <a:ea typeface="+mn-ea"/>
                        </a:rPr>
                        <a:t>７２０時間</a:t>
                      </a:r>
                      <a:endParaRPr lang="ja-JP" altLang="en-US" sz="1200" b="0" i="0" u="none" strike="noStrike" dirty="0">
                        <a:solidFill>
                          <a:srgbClr val="000000"/>
                        </a:solidFill>
                        <a:effectLst/>
                        <a:latin typeface="+mn-ea"/>
                        <a:ea typeface="+mn-ea"/>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200" b="1" i="0" u="none" strike="noStrike" dirty="0">
                          <a:solidFill>
                            <a:srgbClr val="000000"/>
                          </a:solidFill>
                          <a:effectLst/>
                          <a:latin typeface="+mn-ea"/>
                          <a:ea typeface="+mn-ea"/>
                        </a:rPr>
                        <a:t>上限　</a:t>
                      </a:r>
                      <a:r>
                        <a:rPr lang="ja-JP" altLang="en-US" sz="1200" b="1" i="0" u="none" strike="noStrike" dirty="0" smtClean="0">
                          <a:solidFill>
                            <a:srgbClr val="000000"/>
                          </a:solidFill>
                          <a:effectLst/>
                          <a:latin typeface="+mn-ea"/>
                          <a:ea typeface="+mn-ea"/>
                        </a:rPr>
                        <a:t>９６０時間</a:t>
                      </a:r>
                      <a:endParaRPr lang="ja-JP" altLang="en-US" sz="1200" b="1" i="0" u="none" strike="noStrike" dirty="0">
                        <a:solidFill>
                          <a:srgbClr val="000000"/>
                        </a:solidFill>
                        <a:effectLst/>
                        <a:latin typeface="+mn-ea"/>
                        <a:ea typeface="+mn-ea"/>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kumimoji="1" lang="ja-JP" altLang="en-US"/>
                    </a:p>
                  </a:txBody>
                  <a:tcPr/>
                </a:tc>
                <a:tc>
                  <a:txBody>
                    <a:bodyPr/>
                    <a:lstStyle/>
                    <a:p>
                      <a:pPr algn="ctr" fontAlgn="ctr"/>
                      <a:r>
                        <a:rPr lang="ja-JP" altLang="en-US" sz="1200" b="1" i="0" u="none" strike="noStrike" dirty="0" smtClean="0">
                          <a:solidFill>
                            <a:srgbClr val="000000"/>
                          </a:solidFill>
                          <a:effectLst/>
                          <a:latin typeface="+mn-ea"/>
                          <a:ea typeface="+mn-ea"/>
                        </a:rPr>
                        <a:t>原則　</a:t>
                      </a:r>
                      <a:r>
                        <a:rPr lang="ja-JP" altLang="en-US" sz="1200" b="1" i="0" u="none" strike="noStrike" dirty="0" smtClean="0">
                          <a:solidFill>
                            <a:srgbClr val="FF0000"/>
                          </a:solidFill>
                          <a:effectLst/>
                          <a:latin typeface="+mn-ea"/>
                          <a:ea typeface="+mn-ea"/>
                        </a:rPr>
                        <a:t>９６０時間</a:t>
                      </a:r>
                      <a:r>
                        <a:rPr lang="ja-JP" altLang="en-US" sz="1200" b="1" i="0" u="none" strike="noStrike" dirty="0">
                          <a:solidFill>
                            <a:srgbClr val="000000"/>
                          </a:solidFill>
                          <a:effectLst/>
                          <a:latin typeface="+mn-ea"/>
                          <a:ea typeface="+mn-ea"/>
                        </a:rPr>
                        <a:t/>
                      </a:r>
                      <a:br>
                        <a:rPr lang="ja-JP" altLang="en-US" sz="1200" b="1" i="0" u="none" strike="noStrike" dirty="0">
                          <a:solidFill>
                            <a:srgbClr val="000000"/>
                          </a:solidFill>
                          <a:effectLst/>
                          <a:latin typeface="+mn-ea"/>
                          <a:ea typeface="+mn-ea"/>
                        </a:rPr>
                      </a:br>
                      <a:r>
                        <a:rPr lang="ja-JP" altLang="en-US" sz="1200" b="1" i="0" u="none" strike="noStrike" dirty="0">
                          <a:solidFill>
                            <a:srgbClr val="000000"/>
                          </a:solidFill>
                          <a:effectLst/>
                          <a:latin typeface="+mn-ea"/>
                          <a:ea typeface="+mn-ea"/>
                        </a:rPr>
                        <a:t>（含・休日労働）</a:t>
                      </a:r>
                      <a:endParaRPr lang="ja-JP" altLang="en-US" sz="1200" b="0" i="0" u="none" strike="noStrike" dirty="0">
                        <a:solidFill>
                          <a:srgbClr val="000000"/>
                        </a:solidFill>
                        <a:effectLst/>
                        <a:latin typeface="+mn-ea"/>
                        <a:ea typeface="+mn-ea"/>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D9D9D9"/>
                    </a:solidFill>
                  </a:tcPr>
                </a:tc>
                <a:tc>
                  <a:txBody>
                    <a:bodyPr/>
                    <a:lstStyle/>
                    <a:p>
                      <a:pPr algn="ctr" fontAlgn="ctr"/>
                      <a:r>
                        <a:rPr lang="zh-TW"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原則</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1200" b="0" i="0" u="none" strike="noStrike" dirty="0" smtClean="0">
                          <a:solidFill>
                            <a:srgbClr val="FF0000"/>
                          </a:solidFill>
                          <a:effectLst/>
                          <a:latin typeface="ＭＳ Ｐゴシック" panose="020B0600070205080204" pitchFamily="50" charset="-128"/>
                          <a:ea typeface="ＭＳ Ｐゴシック" panose="020B0600070205080204" pitchFamily="50" charset="-128"/>
                        </a:rPr>
                        <a:t>３</a:t>
                      </a:r>
                      <a:r>
                        <a:rPr lang="en-US" altLang="ja-JP" sz="1200" b="0" i="0" u="none" strike="noStrike" dirty="0" smtClean="0">
                          <a:solidFill>
                            <a:srgbClr val="FF0000"/>
                          </a:solidFill>
                          <a:effectLst/>
                          <a:latin typeface="ＭＳ Ｐゴシック" panose="020B0600070205080204" pitchFamily="50" charset="-128"/>
                          <a:ea typeface="ＭＳ Ｐゴシック" panose="020B0600070205080204" pitchFamily="50" charset="-128"/>
                        </a:rPr>
                        <a:t>,</a:t>
                      </a:r>
                      <a:r>
                        <a:rPr lang="ja-JP" altLang="en-US" sz="1200" b="0" i="0" u="none" strike="noStrike" dirty="0" smtClean="0">
                          <a:solidFill>
                            <a:srgbClr val="FF0000"/>
                          </a:solidFill>
                          <a:effectLst/>
                          <a:latin typeface="ＭＳ Ｐゴシック" panose="020B0600070205080204" pitchFamily="50" charset="-128"/>
                          <a:ea typeface="ＭＳ Ｐゴシック" panose="020B0600070205080204" pitchFamily="50" charset="-128"/>
                        </a:rPr>
                        <a:t>３００</a:t>
                      </a:r>
                      <a:r>
                        <a:rPr lang="zh-TW" altLang="en-US" sz="1200" b="0" i="0" u="none" strike="noStrike" dirty="0" smtClean="0">
                          <a:solidFill>
                            <a:srgbClr val="FF0000"/>
                          </a:solidFill>
                          <a:effectLst/>
                          <a:latin typeface="ＭＳ Ｐゴシック" panose="020B0600070205080204" pitchFamily="50" charset="-128"/>
                          <a:ea typeface="ＭＳ Ｐゴシック" panose="020B0600070205080204" pitchFamily="50" charset="-128"/>
                        </a:rPr>
                        <a:t>時間</a:t>
                      </a:r>
                      <a:endParaRPr lang="zh-TW" altLang="en-US" sz="12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1400" b="0" i="0" u="none" strike="noStrike">
                        <a:solidFill>
                          <a:srgbClr val="000000"/>
                        </a:solidFill>
                        <a:effectLst/>
                        <a:latin typeface="+mn-ea"/>
                        <a:ea typeface="+mn-ea"/>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81961924"/>
                  </a:ext>
                </a:extLst>
              </a:tr>
              <a:tr h="432000">
                <a:tc>
                  <a:txBody>
                    <a:bodyPr/>
                    <a:lstStyle/>
                    <a:p>
                      <a:pPr algn="l" fontAlgn="ctr"/>
                      <a:endParaRPr lang="ja-JP" altLang="en-US" sz="1400" b="0" i="0" u="none" strike="noStrike">
                        <a:solidFill>
                          <a:srgbClr val="000000"/>
                        </a:solidFill>
                        <a:effectLst/>
                        <a:latin typeface="+mn-ea"/>
                        <a:ea typeface="+mn-ea"/>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200" b="1" i="0" u="none" strike="noStrike" dirty="0">
                          <a:solidFill>
                            <a:srgbClr val="000000"/>
                          </a:solidFill>
                          <a:effectLst/>
                          <a:latin typeface="+mn-ea"/>
                          <a:ea typeface="+mn-ea"/>
                        </a:rPr>
                        <a:t>特例　</a:t>
                      </a:r>
                      <a:r>
                        <a:rPr lang="ja-JP" altLang="en-US" sz="1200" b="1" i="0" u="none" strike="noStrike" dirty="0" smtClean="0">
                          <a:solidFill>
                            <a:srgbClr val="FF0000"/>
                          </a:solidFill>
                          <a:effectLst/>
                          <a:latin typeface="+mn-ea"/>
                          <a:ea typeface="+mn-ea"/>
                        </a:rPr>
                        <a:t>１</a:t>
                      </a:r>
                      <a:r>
                        <a:rPr lang="en-US" altLang="ja-JP" sz="1200" b="1" i="0" u="none" strike="noStrike" dirty="0" smtClean="0">
                          <a:solidFill>
                            <a:srgbClr val="FF0000"/>
                          </a:solidFill>
                          <a:effectLst/>
                          <a:latin typeface="+mn-ea"/>
                          <a:ea typeface="+mn-ea"/>
                        </a:rPr>
                        <a:t>,</a:t>
                      </a:r>
                      <a:r>
                        <a:rPr lang="ja-JP" altLang="en-US" sz="1200" b="1" i="0" u="none" strike="noStrike" dirty="0" smtClean="0">
                          <a:solidFill>
                            <a:srgbClr val="FF0000"/>
                          </a:solidFill>
                          <a:effectLst/>
                          <a:latin typeface="+mn-ea"/>
                          <a:ea typeface="+mn-ea"/>
                        </a:rPr>
                        <a:t>０６０時間</a:t>
                      </a:r>
                      <a:r>
                        <a:rPr lang="ja-JP" altLang="en-US" sz="1200" b="1" i="0" u="none" strike="noStrike" dirty="0">
                          <a:solidFill>
                            <a:srgbClr val="000000"/>
                          </a:solidFill>
                          <a:effectLst/>
                          <a:latin typeface="+mn-ea"/>
                          <a:ea typeface="+mn-ea"/>
                        </a:rPr>
                        <a:t/>
                      </a:r>
                      <a:br>
                        <a:rPr lang="ja-JP" altLang="en-US" sz="1200" b="1" i="0" u="none" strike="noStrike" dirty="0">
                          <a:solidFill>
                            <a:srgbClr val="000000"/>
                          </a:solidFill>
                          <a:effectLst/>
                          <a:latin typeface="+mn-ea"/>
                          <a:ea typeface="+mn-ea"/>
                        </a:rPr>
                      </a:br>
                      <a:r>
                        <a:rPr lang="ja-JP" altLang="en-US" sz="1200" b="1" i="0" u="none" strike="noStrike" dirty="0">
                          <a:solidFill>
                            <a:srgbClr val="000000"/>
                          </a:solidFill>
                          <a:effectLst/>
                          <a:latin typeface="+mn-ea"/>
                          <a:ea typeface="+mn-ea"/>
                        </a:rPr>
                        <a:t>（含・休日労働）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zh-TW"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特例</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1200" b="0" i="0" u="none" strike="noStrike" dirty="0" smtClean="0">
                          <a:solidFill>
                            <a:srgbClr val="FF0000"/>
                          </a:solidFill>
                          <a:effectLst/>
                          <a:latin typeface="ＭＳ Ｐゴシック" panose="020B0600070205080204" pitchFamily="50" charset="-128"/>
                          <a:ea typeface="ＭＳ Ｐゴシック" panose="020B0600070205080204" pitchFamily="50" charset="-128"/>
                        </a:rPr>
                        <a:t>３</a:t>
                      </a:r>
                      <a:r>
                        <a:rPr lang="en-US" altLang="ja-JP" sz="1200" b="0" i="0" u="none" strike="noStrike" dirty="0" smtClean="0">
                          <a:solidFill>
                            <a:srgbClr val="FF0000"/>
                          </a:solidFill>
                          <a:effectLst/>
                          <a:latin typeface="ＭＳ Ｐゴシック" panose="020B0600070205080204" pitchFamily="50" charset="-128"/>
                          <a:ea typeface="ＭＳ Ｐゴシック" panose="020B0600070205080204" pitchFamily="50" charset="-128"/>
                        </a:rPr>
                        <a:t>,</a:t>
                      </a:r>
                      <a:r>
                        <a:rPr lang="ja-JP" altLang="en-US" sz="1200" b="0" i="0" u="none" strike="noStrike" dirty="0" smtClean="0">
                          <a:solidFill>
                            <a:srgbClr val="FF0000"/>
                          </a:solidFill>
                          <a:effectLst/>
                          <a:latin typeface="ＭＳ Ｐゴシック" panose="020B0600070205080204" pitchFamily="50" charset="-128"/>
                          <a:ea typeface="ＭＳ Ｐゴシック" panose="020B0600070205080204" pitchFamily="50" charset="-128"/>
                        </a:rPr>
                        <a:t>４００</a:t>
                      </a:r>
                      <a:r>
                        <a:rPr lang="zh-TW" altLang="en-US" sz="1200" b="0" i="0" u="none" strike="noStrike" dirty="0" smtClean="0">
                          <a:solidFill>
                            <a:srgbClr val="FF0000"/>
                          </a:solidFill>
                          <a:effectLst/>
                          <a:latin typeface="ＭＳ Ｐゴシック" panose="020B0600070205080204" pitchFamily="50" charset="-128"/>
                          <a:ea typeface="ＭＳ Ｐゴシック" panose="020B0600070205080204" pitchFamily="50" charset="-128"/>
                        </a:rPr>
                        <a:t>時間</a:t>
                      </a:r>
                      <a:endParaRPr lang="zh-TW" altLang="en-US" sz="12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solidFill>
                          <a:srgbClr val="000000"/>
                        </a:solidFill>
                        <a:effectLst/>
                        <a:latin typeface="+mn-ea"/>
                        <a:ea typeface="+mn-ea"/>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95472602"/>
                  </a:ext>
                </a:extLst>
              </a:tr>
              <a:tr h="216018">
                <a:tc>
                  <a:txBody>
                    <a:bodyPr/>
                    <a:lstStyle/>
                    <a:p>
                      <a:pPr algn="l" fontAlgn="ctr"/>
                      <a:endParaRPr lang="ja-JP" altLang="en-US" sz="1400" b="0" i="0" u="none" strike="noStrike">
                        <a:solidFill>
                          <a:srgbClr val="000000"/>
                        </a:solidFill>
                        <a:effectLst/>
                        <a:latin typeface="+mn-ea"/>
                        <a:ea typeface="+mn-ea"/>
                      </a:endParaRPr>
                    </a:p>
                  </a:txBody>
                  <a:tcPr marL="0" marR="0" marT="0" marB="0" anchor="ctr">
                    <a:lnL>
                      <a:noFill/>
                    </a:lnL>
                    <a:lnR>
                      <a:noFill/>
                    </a:lnR>
                    <a:lnT>
                      <a:noFill/>
                    </a:lnT>
                    <a:lnB>
                      <a:noFill/>
                    </a:lnB>
                  </a:tcPr>
                </a:tc>
                <a:tc>
                  <a:txBody>
                    <a:bodyPr/>
                    <a:lstStyle/>
                    <a:p>
                      <a:pPr algn="ctr" fontAlgn="ctr"/>
                      <a:endParaRPr lang="ja-JP" altLang="en-US" sz="1200" b="0" i="0" u="none" strike="noStrike" dirty="0">
                        <a:solidFill>
                          <a:srgbClr val="000000"/>
                        </a:solidFill>
                        <a:effectLst/>
                        <a:latin typeface="+mn-ea"/>
                        <a:ea typeface="+mn-ea"/>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200" b="0" i="0" u="none" strike="noStrike" dirty="0">
                        <a:solidFill>
                          <a:srgbClr val="000000"/>
                        </a:solidFill>
                        <a:effectLst/>
                        <a:latin typeface="+mn-ea"/>
                        <a:ea typeface="+mn-ea"/>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200" b="0" i="0" u="none" strike="noStrike">
                        <a:solidFill>
                          <a:srgbClr val="000000"/>
                        </a:solidFill>
                        <a:effectLst/>
                        <a:latin typeface="+mn-ea"/>
                        <a:ea typeface="+mn-ea"/>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200" b="0" i="0" u="none" strike="noStrike" dirty="0">
                        <a:solidFill>
                          <a:srgbClr val="000000"/>
                        </a:solidFill>
                        <a:effectLst/>
                        <a:latin typeface="+mn-ea"/>
                        <a:ea typeface="+mn-ea"/>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200" b="0" i="0" u="none" strike="noStrike" dirty="0">
                        <a:solidFill>
                          <a:srgbClr val="000000"/>
                        </a:solidFill>
                        <a:effectLst/>
                        <a:latin typeface="+mn-ea"/>
                        <a:ea typeface="+mn-ea"/>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400" b="0" i="0" u="none" strike="noStrike" dirty="0">
                        <a:solidFill>
                          <a:srgbClr val="000000"/>
                        </a:solidFill>
                        <a:effectLst/>
                        <a:latin typeface="+mn-ea"/>
                        <a:ea typeface="+mn-ea"/>
                      </a:endParaRPr>
                    </a:p>
                  </a:txBody>
                  <a:tcPr marL="0" marR="0" marT="0" marB="0" anchor="ctr">
                    <a:lnL>
                      <a:noFill/>
                    </a:lnL>
                    <a:lnR>
                      <a:noFill/>
                    </a:lnR>
                    <a:lnT>
                      <a:noFill/>
                    </a:lnT>
                    <a:lnB>
                      <a:noFill/>
                    </a:lnB>
                  </a:tcPr>
                </a:tc>
                <a:extLst>
                  <a:ext uri="{0D108BD9-81ED-4DB2-BD59-A6C34878D82A}">
                    <a16:rowId xmlns:a16="http://schemas.microsoft.com/office/drawing/2014/main" val="1814134943"/>
                  </a:ext>
                </a:extLst>
              </a:tr>
              <a:tr h="286190">
                <a:tc>
                  <a:txBody>
                    <a:bodyPr/>
                    <a:lstStyle/>
                    <a:p>
                      <a:pPr algn="l" fontAlgn="ctr"/>
                      <a:endParaRPr lang="ja-JP" altLang="en-US" sz="1400" b="0" i="0" u="none" strike="noStrike">
                        <a:solidFill>
                          <a:srgbClr val="000000"/>
                        </a:solidFill>
                        <a:effectLst/>
                        <a:latin typeface="+mn-ea"/>
                        <a:ea typeface="+mn-ea"/>
                      </a:endParaRPr>
                    </a:p>
                  </a:txBody>
                  <a:tcPr marL="0" marR="0" marT="0" marB="0" anchor="ctr">
                    <a:lnL>
                      <a:noFill/>
                    </a:lnL>
                    <a:lnR>
                      <a:noFill/>
                    </a:lnR>
                    <a:lnT>
                      <a:noFill/>
                    </a:lnT>
                    <a:lnB>
                      <a:noFill/>
                    </a:lnB>
                  </a:tcPr>
                </a:tc>
                <a:tc gridSpan="5">
                  <a:txBody>
                    <a:bodyPr/>
                    <a:lstStyle/>
                    <a:p>
                      <a:pPr algn="l" fontAlgn="ctr"/>
                      <a:r>
                        <a:rPr lang="en-US" altLang="ja-JP" sz="1200" b="0" i="0" u="none" strike="noStrike" dirty="0" smtClean="0">
                          <a:solidFill>
                            <a:srgbClr val="000000"/>
                          </a:solidFill>
                          <a:effectLst/>
                          <a:latin typeface="+mn-ea"/>
                          <a:ea typeface="+mn-ea"/>
                        </a:rPr>
                        <a:t>※</a:t>
                      </a:r>
                      <a:r>
                        <a:rPr lang="ja-JP" altLang="en-US" sz="1200" b="0" i="0" u="none" strike="noStrike" dirty="0" smtClean="0">
                          <a:solidFill>
                            <a:srgbClr val="000000"/>
                          </a:solidFill>
                          <a:effectLst/>
                          <a:latin typeface="+mn-ea"/>
                          <a:ea typeface="+mn-ea"/>
                        </a:rPr>
                        <a:t>　</a:t>
                      </a:r>
                      <a:r>
                        <a:rPr lang="ja-JP" altLang="en-US" sz="1200" b="1" i="0" u="none" strike="noStrike" dirty="0" smtClean="0">
                          <a:solidFill>
                            <a:srgbClr val="FF0000"/>
                          </a:solidFill>
                          <a:effectLst/>
                          <a:latin typeface="+mn-ea"/>
                          <a:ea typeface="+mn-ea"/>
                        </a:rPr>
                        <a:t>改正後のバスの拘束時間を基に、時間外労働時間が可能な時間（一定の前提の下での平均値）を算出したものであることに留意</a:t>
                      </a:r>
                      <a:r>
                        <a:rPr lang="ja-JP" altLang="en-US" sz="1200" b="0" i="0" u="none" strike="noStrike" dirty="0" smtClean="0">
                          <a:solidFill>
                            <a:srgbClr val="000000"/>
                          </a:solidFill>
                          <a:effectLst/>
                          <a:latin typeface="+mn-ea"/>
                          <a:ea typeface="+mn-ea"/>
                        </a:rPr>
                        <a:t>。</a:t>
                      </a:r>
                      <a:endParaRPr lang="ja-JP" altLang="en-US" sz="1200" b="0" i="0" u="none" strike="noStrike" dirty="0">
                        <a:solidFill>
                          <a:srgbClr val="000000"/>
                        </a:solidFill>
                        <a:effectLst/>
                        <a:latin typeface="+mn-ea"/>
                        <a:ea typeface="+mn-ea"/>
                      </a:endParaRPr>
                    </a:p>
                  </a:txBody>
                  <a:tcPr marL="0" marR="0" marT="0" marB="0">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400" b="0" i="0" u="none" strike="noStrike" dirty="0">
                        <a:solidFill>
                          <a:srgbClr val="000000"/>
                        </a:solidFill>
                        <a:effectLst/>
                        <a:latin typeface="+mn-ea"/>
                        <a:ea typeface="+mn-ea"/>
                      </a:endParaRPr>
                    </a:p>
                  </a:txBody>
                  <a:tcPr marL="0" marR="0" marT="0" marB="0" anchor="ctr">
                    <a:lnL>
                      <a:noFill/>
                    </a:lnL>
                    <a:lnR>
                      <a:noFill/>
                    </a:lnR>
                    <a:lnT>
                      <a:noFill/>
                    </a:lnT>
                    <a:lnB>
                      <a:noFill/>
                    </a:lnB>
                  </a:tcPr>
                </a:tc>
                <a:extLst>
                  <a:ext uri="{0D108BD9-81ED-4DB2-BD59-A6C34878D82A}">
                    <a16:rowId xmlns:a16="http://schemas.microsoft.com/office/drawing/2014/main" val="339326264"/>
                  </a:ext>
                </a:extLst>
              </a:tr>
              <a:tr h="346441">
                <a:tc>
                  <a:txBody>
                    <a:bodyPr/>
                    <a:lstStyle/>
                    <a:p>
                      <a:pPr algn="l" fontAlgn="ctr"/>
                      <a:endParaRPr lang="ja-JP" altLang="en-US" sz="1400" b="0" i="0" u="none" strike="noStrike">
                        <a:solidFill>
                          <a:srgbClr val="000000"/>
                        </a:solidFill>
                        <a:effectLst/>
                        <a:latin typeface="+mn-ea"/>
                        <a:ea typeface="+mn-ea"/>
                      </a:endParaRPr>
                    </a:p>
                  </a:txBody>
                  <a:tcPr marL="0" marR="0" marT="0" marB="0" anchor="ctr">
                    <a:lnL>
                      <a:noFill/>
                    </a:lnL>
                    <a:lnR>
                      <a:noFill/>
                    </a:lnR>
                    <a:lnT>
                      <a:noFill/>
                    </a:lnT>
                    <a:lnB>
                      <a:noFill/>
                    </a:lnB>
                  </a:tcPr>
                </a:tc>
                <a:tc gridSpan="5">
                  <a:txBody>
                    <a:bodyPr/>
                    <a:lstStyle/>
                    <a:p>
                      <a:pPr algn="l" fontAlgn="ctr"/>
                      <a:endParaRPr lang="ja-JP" altLang="en-US" sz="1200" b="0" i="0" u="none" strike="noStrike" dirty="0">
                        <a:solidFill>
                          <a:srgbClr val="000000"/>
                        </a:solidFill>
                        <a:effectLst/>
                        <a:latin typeface="+mn-ea"/>
                        <a:ea typeface="+mn-ea"/>
                      </a:endParaRPr>
                    </a:p>
                  </a:txBody>
                  <a:tcPr marL="0" marR="0" marT="0"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400" b="0" i="0" u="none" strike="noStrike">
                        <a:solidFill>
                          <a:srgbClr val="000000"/>
                        </a:solidFill>
                        <a:effectLst/>
                        <a:latin typeface="+mn-ea"/>
                        <a:ea typeface="+mn-ea"/>
                      </a:endParaRPr>
                    </a:p>
                  </a:txBody>
                  <a:tcPr marL="0" marR="0" marT="0" marB="0" anchor="ctr">
                    <a:lnL>
                      <a:noFill/>
                    </a:lnL>
                    <a:lnR>
                      <a:noFill/>
                    </a:lnR>
                    <a:lnT>
                      <a:noFill/>
                    </a:lnT>
                    <a:lnB>
                      <a:noFill/>
                    </a:lnB>
                  </a:tcPr>
                </a:tc>
                <a:extLst>
                  <a:ext uri="{0D108BD9-81ED-4DB2-BD59-A6C34878D82A}">
                    <a16:rowId xmlns:a16="http://schemas.microsoft.com/office/drawing/2014/main" val="2947206715"/>
                  </a:ext>
                </a:extLst>
              </a:tr>
              <a:tr h="419924">
                <a:tc>
                  <a:txBody>
                    <a:bodyPr/>
                    <a:lstStyle/>
                    <a:p>
                      <a:pPr algn="l" fontAlgn="ctr"/>
                      <a:endParaRPr lang="ja-JP" altLang="en-US" sz="1400" b="0" i="0" u="none" strike="noStrike">
                        <a:solidFill>
                          <a:srgbClr val="000000"/>
                        </a:solidFill>
                        <a:effectLst/>
                        <a:latin typeface="+mn-ea"/>
                        <a:ea typeface="+mn-ea"/>
                      </a:endParaRPr>
                    </a:p>
                  </a:txBody>
                  <a:tcPr marL="0" marR="0" marT="0" marB="0" anchor="ctr">
                    <a:lnL>
                      <a:noFill/>
                    </a:lnL>
                    <a:lnR>
                      <a:noFill/>
                    </a:lnR>
                    <a:lnT>
                      <a:noFill/>
                    </a:lnT>
                    <a:lnB>
                      <a:noFill/>
                    </a:lnB>
                  </a:tcPr>
                </a:tc>
                <a:tc gridSpan="5">
                  <a:txBody>
                    <a:bodyPr/>
                    <a:lstStyle/>
                    <a:p>
                      <a:pPr algn="l" fontAlgn="ctr"/>
                      <a:r>
                        <a:rPr lang="ja-JP" altLang="en-US" sz="1200" b="0" i="0" u="none" strike="noStrike" dirty="0">
                          <a:solidFill>
                            <a:srgbClr val="000000"/>
                          </a:solidFill>
                          <a:effectLst/>
                          <a:latin typeface="+mn-ea"/>
                          <a:ea typeface="+mn-ea"/>
                        </a:rPr>
                        <a:t>　　</a:t>
                      </a:r>
                      <a:endParaRPr lang="en-US" altLang="ja-JP" sz="1200" b="0" i="0" u="none" strike="noStrike" dirty="0" smtClean="0">
                        <a:solidFill>
                          <a:srgbClr val="000000"/>
                        </a:solidFill>
                        <a:effectLst/>
                        <a:latin typeface="+mn-ea"/>
                        <a:ea typeface="+mn-ea"/>
                      </a:endParaRPr>
                    </a:p>
                    <a:p>
                      <a:pPr algn="l" fontAlgn="ctr"/>
                      <a:r>
                        <a:rPr lang="ja-JP" altLang="en-US" sz="1200" b="0" i="0" u="none" strike="noStrike" dirty="0" smtClean="0">
                          <a:solidFill>
                            <a:srgbClr val="000000"/>
                          </a:solidFill>
                          <a:effectLst/>
                          <a:latin typeface="+mn-ea"/>
                          <a:ea typeface="+mn-ea"/>
                        </a:rPr>
                        <a:t>　　</a:t>
                      </a:r>
                      <a:r>
                        <a:rPr lang="ja-JP" altLang="en-US" sz="1200" b="0" i="0" u="none" strike="noStrike" baseline="0" dirty="0" smtClean="0">
                          <a:solidFill>
                            <a:srgbClr val="000000"/>
                          </a:solidFill>
                          <a:effectLst/>
                          <a:latin typeface="+mn-ea"/>
                          <a:ea typeface="+mn-ea"/>
                        </a:rPr>
                        <a:t> </a:t>
                      </a:r>
                      <a:r>
                        <a:rPr lang="ja-JP" altLang="en-US" sz="1200" b="0" i="0" u="none" strike="noStrike" dirty="0" smtClean="0">
                          <a:solidFill>
                            <a:srgbClr val="000000"/>
                          </a:solidFill>
                          <a:effectLst/>
                          <a:latin typeface="+mn-ea"/>
                          <a:ea typeface="+mn-ea"/>
                        </a:rPr>
                        <a:t>実際</a:t>
                      </a:r>
                      <a:r>
                        <a:rPr lang="ja-JP" altLang="en-US" sz="1200" b="0" i="0" u="none" strike="noStrike" dirty="0">
                          <a:solidFill>
                            <a:srgbClr val="000000"/>
                          </a:solidFill>
                          <a:effectLst/>
                          <a:latin typeface="+mn-ea"/>
                          <a:ea typeface="+mn-ea"/>
                        </a:rPr>
                        <a:t>に時間外・休日労働が可能となる時間は、休憩時間や所定労働時間の設定、暦の巡り合わせ等により大きく異なりうる。</a:t>
                      </a:r>
                    </a:p>
                  </a:txBody>
                  <a:tcPr marL="0" marR="0" marT="0" marB="0" anchor="b">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400" b="0" i="0" u="none" strike="noStrike" dirty="0">
                        <a:solidFill>
                          <a:srgbClr val="000000"/>
                        </a:solidFill>
                        <a:effectLst/>
                        <a:latin typeface="+mn-ea"/>
                        <a:ea typeface="+mn-ea"/>
                      </a:endParaRPr>
                    </a:p>
                  </a:txBody>
                  <a:tcPr marL="0" marR="0" marT="0" marB="0" anchor="ctr">
                    <a:lnL>
                      <a:noFill/>
                    </a:lnL>
                    <a:lnR>
                      <a:noFill/>
                    </a:lnR>
                    <a:lnT>
                      <a:noFill/>
                    </a:lnT>
                    <a:lnB>
                      <a:noFill/>
                    </a:lnB>
                  </a:tcPr>
                </a:tc>
                <a:extLst>
                  <a:ext uri="{0D108BD9-81ED-4DB2-BD59-A6C34878D82A}">
                    <a16:rowId xmlns:a16="http://schemas.microsoft.com/office/drawing/2014/main" val="3306127614"/>
                  </a:ext>
                </a:extLst>
              </a:tr>
            </a:tbl>
          </a:graphicData>
        </a:graphic>
      </p:graphicFrame>
      <p:sp>
        <p:nvSpPr>
          <p:cNvPr id="11" name="左矢印 10"/>
          <p:cNvSpPr/>
          <p:nvPr/>
        </p:nvSpPr>
        <p:spPr>
          <a:xfrm>
            <a:off x="7157725" y="2178563"/>
            <a:ext cx="400050" cy="371475"/>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57816"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左矢印 11"/>
          <p:cNvSpPr/>
          <p:nvPr/>
        </p:nvSpPr>
        <p:spPr>
          <a:xfrm>
            <a:off x="7157725" y="3501008"/>
            <a:ext cx="400050" cy="371475"/>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　　　　　　　　　　　　　　　　　　　　　　　　　　　　　　　　　　　　　　　　　　　　　　　　　　　　　　　　　　　　　　　　　　　　　　　　　　　　　　　　　　　　</a:t>
            </a:r>
            <a:endParaRPr kumimoji="1" lang="ja-JP" altLang="en-US" sz="11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3" name="左矢印 12"/>
          <p:cNvSpPr/>
          <p:nvPr/>
        </p:nvSpPr>
        <p:spPr>
          <a:xfrm>
            <a:off x="7157725" y="4725144"/>
            <a:ext cx="400050" cy="371475"/>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57816"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 name="Text Box 1"/>
          <p:cNvSpPr txBox="1">
            <a:spLocks noChangeArrowheads="1"/>
          </p:cNvSpPr>
          <p:nvPr/>
        </p:nvSpPr>
        <p:spPr bwMode="auto">
          <a:xfrm>
            <a:off x="907765" y="5952081"/>
            <a:ext cx="7200000" cy="540000"/>
          </a:xfrm>
          <a:prstGeom prst="rect">
            <a:avLst/>
          </a:prstGeom>
          <a:solidFill>
            <a:srgbClr val="FFFFFF"/>
          </a:solidFill>
          <a:ln w="9525">
            <a:solidFill>
              <a:srgbClr val="000000"/>
            </a:solidFill>
            <a:miter lim="800000"/>
            <a:headEnd/>
            <a:tailEnd/>
          </a:ln>
        </p:spPr>
        <p:txBody>
          <a:bodyPr wrap="square" lIns="27432" tIns="41148"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57816" rtl="0" eaLnBrk="1" fontAlgn="auto" latinLnBrk="0" hangingPunct="1">
              <a:lnSpc>
                <a:spcPct val="100000"/>
              </a:lnSpc>
              <a:spcBef>
                <a:spcPts val="0"/>
              </a:spcBef>
              <a:spcAft>
                <a:spcPts val="0"/>
              </a:spcAft>
              <a:buClrTx/>
              <a:buSzTx/>
              <a:buFontTx/>
              <a:buNone/>
              <a:tabLst/>
              <a:defRPr sz="1000"/>
            </a:pPr>
            <a:r>
              <a:rPr kumimoji="1"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所定労働時間８時間、休憩1時間と仮定して試算</a:t>
            </a:r>
          </a:p>
          <a:p>
            <a:pPr marL="0" marR="0" lvl="0" indent="0" algn="l" defTabSz="957816" rtl="0" eaLnBrk="1" fontAlgn="auto" latinLnBrk="0" hangingPunct="1">
              <a:lnSpc>
                <a:spcPct val="100000"/>
              </a:lnSpc>
              <a:spcBef>
                <a:spcPts val="0"/>
              </a:spcBef>
              <a:spcAft>
                <a:spcPts val="0"/>
              </a:spcAft>
              <a:buClrTx/>
              <a:buSzTx/>
              <a:buFontTx/>
              <a:buNone/>
              <a:tabLst/>
              <a:defRPr sz="1000"/>
            </a:pPr>
            <a:r>
              <a:rPr kumimoji="1"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（2,080 ＋ 260） ÷ 12 ＝ 195時間　⇐　この平均値との差を「時間外・休日労働が可能な時間」として算出</a:t>
            </a:r>
          </a:p>
        </p:txBody>
      </p:sp>
      <p:sp>
        <p:nvSpPr>
          <p:cNvPr id="8" name="スライド番号プレースホルダー 3"/>
          <p:cNvSpPr>
            <a:spLocks noGrp="1"/>
          </p:cNvSpPr>
          <p:nvPr>
            <p:ph type="sldNum" sz="quarter" idx="4"/>
          </p:nvPr>
        </p:nvSpPr>
        <p:spPr>
          <a:xfrm>
            <a:off x="8915314" y="6536160"/>
            <a:ext cx="630513" cy="27842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altLang="ja-JP" noProof="0" dirty="0" smtClean="0">
                <a:solidFill>
                  <a:srgbClr val="000000"/>
                </a:solidFill>
                <a:ea typeface="メイリオ"/>
              </a:rPr>
              <a:t>2</a:t>
            </a:r>
            <a:r>
              <a:rPr lang="en-US" altLang="ja-JP" noProof="0" dirty="0">
                <a:solidFill>
                  <a:srgbClr val="000000"/>
                </a:solidFill>
                <a:ea typeface="メイリオ"/>
              </a:rPr>
              <a:t>0</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メイリオ"/>
              <a:cs typeface="Arial" panose="020B0604020202020204" pitchFamily="34" charset="0"/>
            </a:endParaRPr>
          </a:p>
        </p:txBody>
      </p:sp>
    </p:spTree>
    <p:extLst>
      <p:ext uri="{BB962C8B-B14F-4D97-AF65-F5344CB8AC3E}">
        <p14:creationId xmlns:p14="http://schemas.microsoft.com/office/powerpoint/2010/main" val="7960895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表 18"/>
          <p:cNvGraphicFramePr>
            <a:graphicFrameLocks noGrp="1"/>
          </p:cNvGraphicFramePr>
          <p:nvPr>
            <p:extLst>
              <p:ext uri="{D42A27DB-BD31-4B8C-83A1-F6EECF244321}">
                <p14:modId xmlns:p14="http://schemas.microsoft.com/office/powerpoint/2010/main" val="991874831"/>
              </p:ext>
            </p:extLst>
          </p:nvPr>
        </p:nvGraphicFramePr>
        <p:xfrm>
          <a:off x="685800" y="990600"/>
          <a:ext cx="8280000" cy="5257800"/>
        </p:xfrm>
        <a:graphic>
          <a:graphicData uri="http://schemas.openxmlformats.org/drawingml/2006/table">
            <a:tbl>
              <a:tblPr firstRow="1" bandRow="1">
                <a:tableStyleId>{5940675A-B579-460E-94D1-54222C63F5DA}</a:tableStyleId>
              </a:tblPr>
              <a:tblGrid>
                <a:gridCol w="8280000">
                  <a:extLst>
                    <a:ext uri="{9D8B030D-6E8A-4147-A177-3AD203B41FA5}">
                      <a16:colId xmlns:a16="http://schemas.microsoft.com/office/drawing/2014/main" val="2761511164"/>
                    </a:ext>
                  </a:extLst>
                </a:gridCol>
              </a:tblGrid>
              <a:tr h="2729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ＭＳ ゴシック" panose="020B0609070205080204" pitchFamily="49" charset="-128"/>
                          <a:ea typeface="ＭＳ ゴシック" panose="020B0609070205080204" pitchFamily="49" charset="-128"/>
                        </a:rPr>
                        <a:t>【</a:t>
                      </a:r>
                      <a:r>
                        <a:rPr kumimoji="1" lang="ja-JP" altLang="en-US" sz="1600" dirty="0" smtClean="0">
                          <a:latin typeface="ＭＳ ゴシック" panose="020B0609070205080204" pitchFamily="49" charset="-128"/>
                          <a:ea typeface="ＭＳ ゴシック" panose="020B0609070205080204" pitchFamily="49" charset="-128"/>
                        </a:rPr>
                        <a:t>例外的な取扱い（新設）</a:t>
                      </a:r>
                      <a:r>
                        <a:rPr kumimoji="1" lang="en-US" altLang="ja-JP" sz="1600" dirty="0" smtClean="0">
                          <a:latin typeface="ＭＳ ゴシック" panose="020B0609070205080204" pitchFamily="49" charset="-128"/>
                          <a:ea typeface="ＭＳ ゴシック" panose="020B0609070205080204" pitchFamily="49" charset="-128"/>
                        </a:rPr>
                        <a:t>】</a:t>
                      </a:r>
                      <a:endParaRPr kumimoji="1" lang="ja-JP" altLang="en-US" sz="1600" dirty="0" smtClean="0">
                        <a:latin typeface="ＭＳ ゴシック" panose="020B0609070205080204" pitchFamily="49" charset="-128"/>
                        <a:ea typeface="ＭＳ ゴシック" panose="020B0609070205080204" pitchFamily="49"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8304074"/>
                  </a:ext>
                </a:extLst>
              </a:tr>
              <a:tr h="374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0" lang="ja-JP" altLang="en-US" sz="14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予期し得ない事象に遭遇した場合</a:t>
                      </a:r>
                      <a:r>
                        <a:rPr kumimoji="0" lang="en-US" altLang="ja-JP" sz="14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1400" dirty="0" smtClean="0">
                        <a:latin typeface="ＭＳ ゴシック" panose="020B0609070205080204" pitchFamily="49" charset="-128"/>
                        <a:ea typeface="ＭＳ ゴシック" panose="020B0609070205080204" pitchFamily="49" charset="-128"/>
                      </a:endParaRPr>
                    </a:p>
                    <a:p>
                      <a:pPr algn="l">
                        <a:lnSpc>
                          <a:spcPct val="100000"/>
                        </a:lnSpc>
                      </a:pPr>
                      <a:r>
                        <a:rPr kumimoji="1" lang="ja-JP" altLang="en-US" sz="1400" dirty="0" smtClean="0">
                          <a:latin typeface="ＭＳ ゴシック" panose="020B0609070205080204" pitchFamily="49" charset="-128"/>
                          <a:ea typeface="ＭＳ ゴシック" panose="020B0609070205080204" pitchFamily="49" charset="-128"/>
                        </a:rPr>
                        <a:t>▷　事故、故障、災害等、通常予期し得ない事象に遭遇し、一定の遅延が生じた場合には、客観的な</a:t>
                      </a:r>
                      <a:endParaRPr kumimoji="1" lang="en-US" altLang="ja-JP" sz="1400" dirty="0" smtClean="0">
                        <a:latin typeface="ＭＳ ゴシック" panose="020B0609070205080204" pitchFamily="49" charset="-128"/>
                        <a:ea typeface="ＭＳ ゴシック" panose="020B0609070205080204" pitchFamily="49" charset="-128"/>
                      </a:endParaRPr>
                    </a:p>
                    <a:p>
                      <a:pPr algn="l">
                        <a:lnSpc>
                          <a:spcPct val="100000"/>
                        </a:lnSpc>
                      </a:pPr>
                      <a:r>
                        <a:rPr kumimoji="1" lang="ja-JP" altLang="en-US" sz="1400" baseline="0" dirty="0" smtClean="0">
                          <a:latin typeface="ＭＳ ゴシック" panose="020B0609070205080204" pitchFamily="49" charset="-128"/>
                          <a:ea typeface="ＭＳ ゴシック" panose="020B0609070205080204" pitchFamily="49" charset="-128"/>
                        </a:rPr>
                        <a:t>   </a:t>
                      </a:r>
                      <a:r>
                        <a:rPr kumimoji="1" lang="ja-JP" altLang="en-US" sz="1400" dirty="0" smtClean="0">
                          <a:latin typeface="ＭＳ ゴシック" panose="020B0609070205080204" pitchFamily="49" charset="-128"/>
                          <a:ea typeface="ＭＳ ゴシック" panose="020B0609070205080204" pitchFamily="49" charset="-128"/>
                        </a:rPr>
                        <a:t>記録が認められる場合に限り、１日の拘束時間、運転時間（２日平均）、連続運転時間の規制の</a:t>
                      </a:r>
                      <a:endParaRPr kumimoji="1" lang="en-US" altLang="ja-JP" sz="1400" dirty="0" smtClean="0">
                        <a:latin typeface="ＭＳ ゴシック" panose="020B0609070205080204" pitchFamily="49" charset="-128"/>
                        <a:ea typeface="ＭＳ ゴシック" panose="020B0609070205080204" pitchFamily="49" charset="-128"/>
                      </a:endParaRPr>
                    </a:p>
                    <a:p>
                      <a:pPr algn="l">
                        <a:lnSpc>
                          <a:spcPct val="100000"/>
                        </a:lnSpc>
                      </a:pPr>
                      <a:r>
                        <a:rPr kumimoji="1" lang="en-US" altLang="ja-JP" sz="1400" dirty="0" smtClean="0">
                          <a:latin typeface="ＭＳ ゴシック" panose="020B0609070205080204" pitchFamily="49" charset="-128"/>
                          <a:ea typeface="ＭＳ ゴシック" panose="020B0609070205080204" pitchFamily="49" charset="-128"/>
                        </a:rPr>
                        <a:t>   </a:t>
                      </a:r>
                      <a:r>
                        <a:rPr kumimoji="1" lang="ja-JP" altLang="en-US" sz="1400" dirty="0" smtClean="0">
                          <a:latin typeface="ＭＳ ゴシック" panose="020B0609070205080204" pitchFamily="49" charset="-128"/>
                          <a:ea typeface="ＭＳ ゴシック" panose="020B0609070205080204" pitchFamily="49" charset="-128"/>
                        </a:rPr>
                        <a:t>適用に当たっては、その対応に要した時間を除くことができる。ただし、勤務終了後は、通常</a:t>
                      </a:r>
                      <a:r>
                        <a:rPr kumimoji="1" lang="ja-JP" altLang="en-US" sz="1400" dirty="0" err="1" smtClean="0">
                          <a:latin typeface="ＭＳ ゴシック" panose="020B0609070205080204" pitchFamily="49" charset="-128"/>
                          <a:ea typeface="ＭＳ ゴシック" panose="020B0609070205080204" pitchFamily="49" charset="-128"/>
                        </a:rPr>
                        <a:t>どお</a:t>
                      </a:r>
                      <a:endParaRPr kumimoji="1" lang="en-US" altLang="ja-JP" sz="1400" dirty="0" smtClean="0">
                        <a:latin typeface="ＭＳ ゴシック" panose="020B0609070205080204" pitchFamily="49" charset="-128"/>
                        <a:ea typeface="ＭＳ ゴシック" panose="020B0609070205080204" pitchFamily="49" charset="-128"/>
                      </a:endParaRPr>
                    </a:p>
                    <a:p>
                      <a:pPr algn="l">
                        <a:lnSpc>
                          <a:spcPct val="100000"/>
                        </a:lnSpc>
                      </a:pPr>
                      <a:r>
                        <a:rPr kumimoji="1" lang="en-US" altLang="ja-JP" sz="1400" dirty="0" smtClean="0">
                          <a:latin typeface="ＭＳ ゴシック" panose="020B0609070205080204" pitchFamily="49" charset="-128"/>
                          <a:ea typeface="ＭＳ ゴシック" panose="020B0609070205080204" pitchFamily="49" charset="-128"/>
                        </a:rPr>
                        <a:t>   </a:t>
                      </a:r>
                      <a:r>
                        <a:rPr kumimoji="1" lang="ja-JP" altLang="en-US" sz="1400" dirty="0" err="1" smtClean="0">
                          <a:latin typeface="ＭＳ ゴシック" panose="020B0609070205080204" pitchFamily="49" charset="-128"/>
                          <a:ea typeface="ＭＳ ゴシック" panose="020B0609070205080204" pitchFamily="49" charset="-128"/>
                        </a:rPr>
                        <a:t>りの</a:t>
                      </a:r>
                      <a:r>
                        <a:rPr kumimoji="1" lang="ja-JP" altLang="en-US" sz="1400" dirty="0" smtClean="0">
                          <a:latin typeface="ＭＳ ゴシック" panose="020B0609070205080204" pitchFamily="49" charset="-128"/>
                          <a:ea typeface="ＭＳ ゴシック" panose="020B0609070205080204" pitchFamily="49" charset="-128"/>
                        </a:rPr>
                        <a:t>休息期間（</a:t>
                      </a:r>
                      <a:r>
                        <a:rPr kumimoji="1" lang="en-US" altLang="ja-JP" sz="1400" dirty="0" smtClean="0">
                          <a:latin typeface="ＭＳ ゴシック" panose="020B0609070205080204" pitchFamily="49" charset="-128"/>
                          <a:ea typeface="ＭＳ ゴシック" panose="020B0609070205080204" pitchFamily="49" charset="-128"/>
                        </a:rPr>
                        <a:t>※</a:t>
                      </a:r>
                      <a:r>
                        <a:rPr kumimoji="1" lang="ja-JP" altLang="en-US" sz="1400" dirty="0" smtClean="0">
                          <a:latin typeface="ＭＳ ゴシック" panose="020B0609070205080204" pitchFamily="49" charset="-128"/>
                          <a:ea typeface="ＭＳ ゴシック" panose="020B0609070205080204" pitchFamily="49" charset="-128"/>
                        </a:rPr>
                        <a:t>）を与える。</a:t>
                      </a:r>
                      <a:endParaRPr kumimoji="1" lang="en-US" altLang="ja-JP" sz="1400" dirty="0" smtClean="0">
                        <a:latin typeface="ＭＳ ゴシック" panose="020B0609070205080204" pitchFamily="49" charset="-128"/>
                        <a:ea typeface="ＭＳ ゴシック" panose="020B0609070205080204" pitchFamily="49" charset="-128"/>
                      </a:endParaRPr>
                    </a:p>
                    <a:p>
                      <a:pPr algn="l">
                        <a:lnSpc>
                          <a:spcPct val="100000"/>
                        </a:lnSpc>
                      </a:pPr>
                      <a:r>
                        <a:rPr kumimoji="1" lang="en-US" altLang="ja-JP" sz="1400" baseline="0" dirty="0" smtClean="0">
                          <a:latin typeface="ＭＳ ゴシック" panose="020B0609070205080204" pitchFamily="49" charset="-128"/>
                          <a:ea typeface="ＭＳ ゴシック" panose="020B0609070205080204" pitchFamily="49" charset="-128"/>
                        </a:rPr>
                        <a:t>   </a:t>
                      </a:r>
                      <a:r>
                        <a:rPr kumimoji="1" lang="en-US" altLang="ja-JP" sz="1400" dirty="0" smtClean="0">
                          <a:latin typeface="ＭＳ ゴシック" panose="020B0609070205080204" pitchFamily="49" charset="-128"/>
                          <a:ea typeface="ＭＳ ゴシック" panose="020B0609070205080204" pitchFamily="49" charset="-128"/>
                        </a:rPr>
                        <a:t> </a:t>
                      </a:r>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　休息期間は、勤務終了後、継続１１時間以上与えるよう努めることを基本とし、継続９時間を下回らない。</a:t>
                      </a:r>
                      <a:endParaRPr kumimoji="1" lang="en-US" altLang="ja-JP" sz="1200" dirty="0" smtClean="0">
                        <a:latin typeface="ＭＳ ゴシック" panose="020B0609070205080204" pitchFamily="49" charset="-128"/>
                        <a:ea typeface="ＭＳ ゴシック" panose="020B0609070205080204" pitchFamily="49" charset="-128"/>
                      </a:endParaRPr>
                    </a:p>
                    <a:p>
                      <a:pPr algn="l">
                        <a:lnSpc>
                          <a:spcPct val="100000"/>
                        </a:lnSpc>
                      </a:pPr>
                      <a:endParaRPr kumimoji="1" lang="en-US" altLang="ja-JP" sz="1400" dirty="0" smtClean="0">
                        <a:latin typeface="ＭＳ ゴシック" panose="020B0609070205080204" pitchFamily="49" charset="-128"/>
                        <a:ea typeface="ＭＳ ゴシック" panose="020B0609070205080204" pitchFamily="49" charset="-128"/>
                      </a:endParaRPr>
                    </a:p>
                    <a:p>
                      <a:pPr algn="l">
                        <a:lnSpc>
                          <a:spcPct val="100000"/>
                        </a:lnSpc>
                      </a:pPr>
                      <a:r>
                        <a:rPr kumimoji="1" lang="ja-JP" altLang="en-US" sz="1400" dirty="0" smtClean="0">
                          <a:latin typeface="ＭＳ ゴシック" panose="020B0609070205080204" pitchFamily="49" charset="-128"/>
                          <a:ea typeface="ＭＳ ゴシック" panose="020B0609070205080204" pitchFamily="49" charset="-128"/>
                        </a:rPr>
                        <a:t> （具体的な事由）</a:t>
                      </a:r>
                      <a:endParaRPr kumimoji="1" lang="en-US" altLang="ja-JP" sz="1400" dirty="0" smtClean="0">
                        <a:latin typeface="ＭＳ ゴシック" panose="020B0609070205080204" pitchFamily="49" charset="-128"/>
                        <a:ea typeface="ＭＳ ゴシック" panose="020B0609070205080204" pitchFamily="49" charset="-128"/>
                      </a:endParaRPr>
                    </a:p>
                    <a:p>
                      <a:pPr algn="l">
                        <a:lnSpc>
                          <a:spcPct val="100000"/>
                        </a:lnSpc>
                      </a:pPr>
                      <a:r>
                        <a:rPr kumimoji="1" lang="ja-JP" altLang="en-US" sz="1400" baseline="0" dirty="0" smtClean="0">
                          <a:latin typeface="ＭＳ ゴシック" panose="020B0609070205080204" pitchFamily="49" charset="-128"/>
                          <a:ea typeface="ＭＳ ゴシック" panose="020B0609070205080204" pitchFamily="49" charset="-128"/>
                        </a:rPr>
                        <a:t>   </a:t>
                      </a:r>
                      <a:r>
                        <a:rPr kumimoji="1" lang="ja-JP" altLang="en-US" sz="1400" dirty="0" smtClean="0">
                          <a:latin typeface="ＭＳ ゴシック" panose="020B0609070205080204" pitchFamily="49" charset="-128"/>
                          <a:ea typeface="ＭＳ ゴシック" panose="020B0609070205080204" pitchFamily="49" charset="-128"/>
                        </a:rPr>
                        <a:t>ア　運転中に乗務している車両が予期せず故障した場合</a:t>
                      </a:r>
                      <a:endParaRPr kumimoji="1" lang="en-US" altLang="ja-JP" sz="1400" dirty="0" smtClean="0">
                        <a:latin typeface="ＭＳ ゴシック" panose="020B0609070205080204" pitchFamily="49" charset="-128"/>
                        <a:ea typeface="ＭＳ ゴシック" panose="020B0609070205080204" pitchFamily="49" charset="-128"/>
                      </a:endParaRPr>
                    </a:p>
                    <a:p>
                      <a:pPr algn="l">
                        <a:lnSpc>
                          <a:spcPct val="100000"/>
                        </a:lnSpc>
                      </a:pPr>
                      <a:r>
                        <a:rPr kumimoji="1" lang="ja-JP" altLang="en-US" sz="1400" dirty="0" smtClean="0">
                          <a:latin typeface="ＭＳ ゴシック" panose="020B0609070205080204" pitchFamily="49" charset="-128"/>
                          <a:ea typeface="ＭＳ ゴシック" panose="020B0609070205080204" pitchFamily="49" charset="-128"/>
                        </a:rPr>
                        <a:t>　</a:t>
                      </a:r>
                      <a:r>
                        <a:rPr kumimoji="1" lang="ja-JP" altLang="en-US" sz="1400" baseline="0" dirty="0" smtClean="0">
                          <a:latin typeface="ＭＳ ゴシック" panose="020B0609070205080204" pitchFamily="49" charset="-128"/>
                          <a:ea typeface="ＭＳ ゴシック" panose="020B0609070205080204" pitchFamily="49" charset="-128"/>
                        </a:rPr>
                        <a:t> </a:t>
                      </a:r>
                      <a:r>
                        <a:rPr kumimoji="1" lang="ja-JP" altLang="en-US" sz="1400" dirty="0" smtClean="0">
                          <a:latin typeface="ＭＳ ゴシック" panose="020B0609070205080204" pitchFamily="49" charset="-128"/>
                          <a:ea typeface="ＭＳ ゴシック" panose="020B0609070205080204" pitchFamily="49" charset="-128"/>
                        </a:rPr>
                        <a:t>イ　運転中に予期せず乗船予定のフェリーが欠航した場合</a:t>
                      </a:r>
                      <a:endParaRPr kumimoji="1" lang="en-US" altLang="ja-JP" sz="1400" dirty="0" smtClean="0">
                        <a:latin typeface="ＭＳ ゴシック" panose="020B0609070205080204" pitchFamily="49" charset="-128"/>
                        <a:ea typeface="ＭＳ ゴシック" panose="020B0609070205080204" pitchFamily="49" charset="-128"/>
                      </a:endParaRPr>
                    </a:p>
                    <a:p>
                      <a:pPr algn="l">
                        <a:lnSpc>
                          <a:spcPct val="100000"/>
                        </a:lnSpc>
                      </a:pPr>
                      <a:r>
                        <a:rPr kumimoji="1" lang="ja-JP" altLang="en-US" sz="1400" dirty="0" smtClean="0">
                          <a:latin typeface="ＭＳ ゴシック" panose="020B0609070205080204" pitchFamily="49" charset="-128"/>
                          <a:ea typeface="ＭＳ ゴシック" panose="020B0609070205080204" pitchFamily="49" charset="-128"/>
                        </a:rPr>
                        <a:t>　</a:t>
                      </a:r>
                      <a:r>
                        <a:rPr kumimoji="1" lang="ja-JP" altLang="en-US" sz="1400" baseline="0" dirty="0" smtClean="0">
                          <a:latin typeface="ＭＳ ゴシック" panose="020B0609070205080204" pitchFamily="49" charset="-128"/>
                          <a:ea typeface="ＭＳ ゴシック" panose="020B0609070205080204" pitchFamily="49" charset="-128"/>
                        </a:rPr>
                        <a:t> </a:t>
                      </a:r>
                      <a:r>
                        <a:rPr kumimoji="1" lang="ja-JP" altLang="en-US" sz="1400" dirty="0" smtClean="0">
                          <a:latin typeface="ＭＳ ゴシック" panose="020B0609070205080204" pitchFamily="49" charset="-128"/>
                          <a:ea typeface="ＭＳ ゴシック" panose="020B0609070205080204" pitchFamily="49" charset="-128"/>
                        </a:rPr>
                        <a:t>ウ　運転中に災害や事故の発生に伴い、道路が封鎖された場合、道路が渋滞した場合</a:t>
                      </a:r>
                      <a:endParaRPr kumimoji="1" lang="en-US" altLang="ja-JP" sz="1400" dirty="0" smtClean="0">
                        <a:latin typeface="ＭＳ ゴシック" panose="020B0609070205080204" pitchFamily="49" charset="-128"/>
                        <a:ea typeface="ＭＳ ゴシック" panose="020B0609070205080204" pitchFamily="49" charset="-128"/>
                      </a:endParaRPr>
                    </a:p>
                    <a:p>
                      <a:pPr algn="l">
                        <a:lnSpc>
                          <a:spcPct val="100000"/>
                        </a:lnSpc>
                      </a:pPr>
                      <a:r>
                        <a:rPr kumimoji="1" lang="ja-JP" altLang="en-US" sz="1400" dirty="0" smtClean="0">
                          <a:latin typeface="ＭＳ ゴシック" panose="020B0609070205080204" pitchFamily="49" charset="-128"/>
                          <a:ea typeface="ＭＳ ゴシック" panose="020B0609070205080204" pitchFamily="49" charset="-128"/>
                        </a:rPr>
                        <a:t>　</a:t>
                      </a:r>
                      <a:r>
                        <a:rPr kumimoji="1" lang="ja-JP" altLang="en-US" sz="1400" baseline="0" dirty="0" smtClean="0">
                          <a:latin typeface="ＭＳ ゴシック" panose="020B0609070205080204" pitchFamily="49" charset="-128"/>
                          <a:ea typeface="ＭＳ ゴシック" panose="020B0609070205080204" pitchFamily="49" charset="-128"/>
                        </a:rPr>
                        <a:t> </a:t>
                      </a:r>
                      <a:r>
                        <a:rPr kumimoji="1" lang="ja-JP" altLang="en-US" sz="1400" dirty="0" smtClean="0">
                          <a:latin typeface="ＭＳ ゴシック" panose="020B0609070205080204" pitchFamily="49" charset="-128"/>
                          <a:ea typeface="ＭＳ ゴシック" panose="020B0609070205080204" pitchFamily="49" charset="-128"/>
                        </a:rPr>
                        <a:t>エ　異常気象（警報発表時）に遭遇し、運転中に正常な運行が困難となった場合</a:t>
                      </a:r>
                      <a:endParaRPr kumimoji="1" lang="en-US" altLang="ja-JP" sz="1400" dirty="0" smtClean="0">
                        <a:latin typeface="ＭＳ ゴシック" panose="020B0609070205080204" pitchFamily="49" charset="-128"/>
                        <a:ea typeface="ＭＳ ゴシック" panose="020B0609070205080204" pitchFamily="49" charset="-128"/>
                      </a:endParaRPr>
                    </a:p>
                    <a:p>
                      <a:pPr algn="l">
                        <a:lnSpc>
                          <a:spcPct val="100000"/>
                        </a:lnSpc>
                      </a:pPr>
                      <a:endParaRPr kumimoji="1" lang="en-US" altLang="ja-JP" sz="1400" dirty="0" smtClean="0">
                        <a:latin typeface="ＭＳ ゴシック" panose="020B0609070205080204" pitchFamily="49" charset="-128"/>
                        <a:ea typeface="ＭＳ ゴシック" panose="020B0609070205080204" pitchFamily="49" charset="-128"/>
                      </a:endParaRPr>
                    </a:p>
                    <a:p>
                      <a:pPr marL="0" marR="0" lvl="0" indent="0" algn="l" defTabSz="457200" rtl="0" eaLnBrk="1" fontAlgn="auto" latinLnBrk="0" hangingPunct="1">
                        <a:lnSpc>
                          <a:spcPct val="100000"/>
                        </a:lnSpc>
                        <a:spcBef>
                          <a:spcPts val="0"/>
                        </a:spcBef>
                        <a:spcAft>
                          <a:spcPts val="0"/>
                        </a:spcAft>
                        <a:buClr>
                          <a:srgbClr val="66BAB7"/>
                        </a:buClr>
                        <a:buSzTx/>
                        <a:buFontTx/>
                        <a:buNone/>
                        <a:tabLst/>
                        <a:defRPr/>
                      </a:pPr>
                      <a:r>
                        <a:rPr kumimoji="1" lang="en-US" altLang="ja-JP" sz="1400" kern="1200" noProof="0" dirty="0" smtClean="0">
                          <a:solidFill>
                            <a:schemeClr val="tx1"/>
                          </a:solidFill>
                          <a:latin typeface="ＭＳ ゴシック" panose="020B0609070205080204" pitchFamily="49" charset="-128"/>
                          <a:ea typeface="ＭＳ ゴシック" panose="020B0609070205080204" pitchFamily="49" charset="-128"/>
                          <a:cs typeface="+mn-cs"/>
                        </a:rPr>
                        <a:t>【</a:t>
                      </a:r>
                      <a:r>
                        <a:rPr kumimoji="1" lang="ja-JP" altLang="en-US" sz="1400" kern="1200" noProof="0" dirty="0" smtClean="0">
                          <a:solidFill>
                            <a:schemeClr val="tx1"/>
                          </a:solidFill>
                          <a:latin typeface="ＭＳ ゴシック" panose="020B0609070205080204" pitchFamily="49" charset="-128"/>
                          <a:ea typeface="ＭＳ ゴシック" panose="020B0609070205080204" pitchFamily="49" charset="-128"/>
                          <a:cs typeface="+mn-cs"/>
                        </a:rPr>
                        <a:t>軽微な移動の必要が生じた場合</a:t>
                      </a:r>
                      <a:r>
                        <a:rPr kumimoji="1" lang="en-US" altLang="ja-JP" sz="1400" kern="1200" noProof="0" dirty="0" smtClean="0">
                          <a:solidFill>
                            <a:schemeClr val="tx1"/>
                          </a:solidFill>
                          <a:latin typeface="ＭＳ ゴシック" panose="020B0609070205080204" pitchFamily="49" charset="-128"/>
                          <a:ea typeface="ＭＳ ゴシック" panose="020B0609070205080204" pitchFamily="49" charset="-128"/>
                          <a:cs typeface="+mn-cs"/>
                        </a:rPr>
                        <a:t>】</a:t>
                      </a:r>
                    </a:p>
                    <a:p>
                      <a:pPr lvl="0">
                        <a:lnSpc>
                          <a:spcPct val="100000"/>
                        </a:lnSpc>
                        <a:buClr>
                          <a:srgbClr val="66BAB7"/>
                        </a:buClr>
                        <a:defRPr/>
                      </a:pPr>
                      <a:r>
                        <a:rPr kumimoji="1" lang="ja-JP" altLang="en-US" sz="1400" kern="1200" dirty="0" smtClean="0">
                          <a:solidFill>
                            <a:schemeClr val="tx1"/>
                          </a:solidFill>
                          <a:latin typeface="ＭＳ ゴシック" panose="020B0609070205080204" pitchFamily="49" charset="-128"/>
                          <a:ea typeface="ＭＳ ゴシック" panose="020B0609070205080204" pitchFamily="49" charset="-128"/>
                          <a:cs typeface="+mn-cs"/>
                        </a:rPr>
                        <a:t>▷　緊急通行車両等、他の車両の通行の妨げを回避するなど、運行計画上予定していた位置で駐車又は</a:t>
                      </a:r>
                      <a:endParaRPr kumimoji="1" lang="en-US" altLang="ja-JP" sz="1400" kern="1200" dirty="0" smtClean="0">
                        <a:solidFill>
                          <a:schemeClr val="tx1"/>
                        </a:solidFill>
                        <a:latin typeface="ＭＳ ゴシック" panose="020B0609070205080204" pitchFamily="49" charset="-128"/>
                        <a:ea typeface="ＭＳ ゴシック" panose="020B0609070205080204" pitchFamily="49" charset="-128"/>
                        <a:cs typeface="+mn-cs"/>
                      </a:endParaRPr>
                    </a:p>
                    <a:p>
                      <a:pPr lvl="0">
                        <a:lnSpc>
                          <a:spcPct val="100000"/>
                        </a:lnSpc>
                        <a:buClr>
                          <a:srgbClr val="66BAB7"/>
                        </a:buClr>
                        <a:defRPr/>
                      </a:pPr>
                      <a:r>
                        <a:rPr kumimoji="1" lang="en-US" altLang="ja-JP" sz="1400" kern="1200" dirty="0" smtClean="0">
                          <a:solidFill>
                            <a:schemeClr val="tx1"/>
                          </a:solidFill>
                          <a:latin typeface="ＭＳ ゴシック" panose="020B0609070205080204" pitchFamily="49" charset="-128"/>
                          <a:ea typeface="ＭＳ ゴシック" panose="020B0609070205080204" pitchFamily="49" charset="-128"/>
                          <a:cs typeface="+mn-cs"/>
                        </a:rPr>
                        <a:t>   </a:t>
                      </a:r>
                      <a:r>
                        <a:rPr kumimoji="1" lang="ja-JP" altLang="en-US" sz="1400" kern="1200" dirty="0" smtClean="0">
                          <a:solidFill>
                            <a:schemeClr val="tx1"/>
                          </a:solidFill>
                          <a:latin typeface="ＭＳ ゴシック" panose="020B0609070205080204" pitchFamily="49" charset="-128"/>
                          <a:ea typeface="ＭＳ ゴシック" panose="020B0609070205080204" pitchFamily="49" charset="-128"/>
                          <a:cs typeface="+mn-cs"/>
                        </a:rPr>
                        <a:t>停車しているときに軽微な移動を行う必要がある場合には、記録が認められる場合に限り、一の</a:t>
                      </a:r>
                      <a:endParaRPr kumimoji="1" lang="en-US" altLang="ja-JP" sz="1400" kern="1200" dirty="0" smtClean="0">
                        <a:solidFill>
                          <a:schemeClr val="tx1"/>
                        </a:solidFill>
                        <a:latin typeface="ＭＳ ゴシック" panose="020B0609070205080204" pitchFamily="49" charset="-128"/>
                        <a:ea typeface="ＭＳ ゴシック" panose="020B0609070205080204" pitchFamily="49" charset="-128"/>
                        <a:cs typeface="+mn-cs"/>
                      </a:endParaRPr>
                    </a:p>
                    <a:p>
                      <a:pPr lvl="0">
                        <a:lnSpc>
                          <a:spcPct val="100000"/>
                        </a:lnSpc>
                        <a:buClr>
                          <a:srgbClr val="66BAB7"/>
                        </a:buClr>
                        <a:defRPr/>
                      </a:pPr>
                      <a:r>
                        <a:rPr kumimoji="1" lang="en-US" altLang="ja-JP" sz="1400" kern="1200" dirty="0" smtClean="0">
                          <a:solidFill>
                            <a:schemeClr val="tx1"/>
                          </a:solidFill>
                          <a:latin typeface="ＭＳ ゴシック" panose="020B0609070205080204" pitchFamily="49" charset="-128"/>
                          <a:ea typeface="ＭＳ ゴシック" panose="020B0609070205080204" pitchFamily="49" charset="-128"/>
                          <a:cs typeface="+mn-cs"/>
                        </a:rPr>
                        <a:t>   </a:t>
                      </a:r>
                      <a:r>
                        <a:rPr kumimoji="1" lang="ja-JP" altLang="en-US" sz="1400" kern="1200" dirty="0" smtClean="0">
                          <a:solidFill>
                            <a:schemeClr val="tx1"/>
                          </a:solidFill>
                          <a:latin typeface="ＭＳ ゴシック" panose="020B0609070205080204" pitchFamily="49" charset="-128"/>
                          <a:ea typeface="ＭＳ ゴシック" panose="020B0609070205080204" pitchFamily="49" charset="-128"/>
                          <a:cs typeface="+mn-cs"/>
                        </a:rPr>
                        <a:t>連続運転時間当たり３０分を限度として連続運転時間から除くことができる。</a:t>
                      </a:r>
                      <a:endParaRPr kumimoji="1" lang="en-US" altLang="ja-JP" sz="1400" kern="1200" dirty="0" smtClean="0">
                        <a:solidFill>
                          <a:schemeClr val="tx1"/>
                        </a:solidFill>
                        <a:latin typeface="ＭＳ ゴシック" panose="020B0609070205080204" pitchFamily="49" charset="-128"/>
                        <a:ea typeface="ＭＳ ゴシック" panose="020B0609070205080204" pitchFamily="49" charset="-128"/>
                        <a:cs typeface="+mn-cs"/>
                      </a:endParaRPr>
                    </a:p>
                    <a:p>
                      <a:pPr algn="l">
                        <a:lnSpc>
                          <a:spcPct val="100000"/>
                        </a:lnSpc>
                      </a:pPr>
                      <a:endParaRPr kumimoji="1" lang="en-US" altLang="ja-JP" sz="1400"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0" lang="ja-JP" altLang="en-US" sz="14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適用除外業務</a:t>
                      </a:r>
                      <a:r>
                        <a:rPr kumimoji="0" lang="en-US" altLang="ja-JP" sz="14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1400" dirty="0" smtClean="0">
                        <a:latin typeface="ＭＳ ゴシック" panose="020B0609070205080204" pitchFamily="49" charset="-128"/>
                        <a:ea typeface="ＭＳ ゴシック" panose="020B0609070205080204" pitchFamily="49" charset="-128"/>
                      </a:endParaRPr>
                    </a:p>
                    <a:p>
                      <a:pPr algn="l">
                        <a:lnSpc>
                          <a:spcPct val="100000"/>
                        </a:lnSpc>
                      </a:pPr>
                      <a:r>
                        <a:rPr kumimoji="1" lang="ja-JP" altLang="en-US" sz="1400" dirty="0" smtClean="0">
                          <a:latin typeface="ＭＳ ゴシック" panose="020B0609070205080204" pitchFamily="49" charset="-128"/>
                          <a:ea typeface="ＭＳ ゴシック" panose="020B0609070205080204" pitchFamily="49" charset="-128"/>
                        </a:rPr>
                        <a:t>▷　改善基準告示の適用除外業務に、「一般乗用旅客自動車運送事業以外の旅客自動車運送事業」に</a:t>
                      </a:r>
                      <a:r>
                        <a:rPr kumimoji="1" lang="ja-JP" altLang="en-US" sz="1400" dirty="0" err="1" smtClean="0">
                          <a:latin typeface="ＭＳ ゴシック" panose="020B0609070205080204" pitchFamily="49" charset="-128"/>
                          <a:ea typeface="ＭＳ ゴシック" panose="020B0609070205080204" pitchFamily="49" charset="-128"/>
                        </a:rPr>
                        <a:t>お</a:t>
                      </a:r>
                      <a:endParaRPr kumimoji="1" lang="en-US" altLang="ja-JP" sz="1400" dirty="0" smtClean="0">
                        <a:latin typeface="ＭＳ ゴシック" panose="020B0609070205080204" pitchFamily="49" charset="-128"/>
                        <a:ea typeface="ＭＳ ゴシック" panose="020B0609070205080204" pitchFamily="49" charset="-128"/>
                      </a:endParaRPr>
                    </a:p>
                    <a:p>
                      <a:pPr algn="l">
                        <a:lnSpc>
                          <a:spcPct val="100000"/>
                        </a:lnSpc>
                      </a:pPr>
                      <a:r>
                        <a:rPr kumimoji="1" lang="en-US" altLang="ja-JP" sz="1400" dirty="0" smtClean="0">
                          <a:latin typeface="ＭＳ ゴシック" panose="020B0609070205080204" pitchFamily="49" charset="-128"/>
                          <a:ea typeface="ＭＳ ゴシック" panose="020B0609070205080204" pitchFamily="49" charset="-128"/>
                        </a:rPr>
                        <a:t>   </a:t>
                      </a:r>
                      <a:r>
                        <a:rPr kumimoji="1" lang="ja-JP" altLang="en-US" sz="1400" dirty="0" smtClean="0">
                          <a:latin typeface="ＭＳ ゴシック" panose="020B0609070205080204" pitchFamily="49" charset="-128"/>
                          <a:ea typeface="ＭＳ ゴシック" panose="020B0609070205080204" pitchFamily="49" charset="-128"/>
                        </a:rPr>
                        <a:t>いて、災害対策基本法等に基づき、都道府県公安委員会から緊急通行車両であることの確認、標章</a:t>
                      </a:r>
                      <a:endParaRPr kumimoji="1" lang="en-US" altLang="ja-JP" sz="1400" dirty="0" smtClean="0">
                        <a:latin typeface="ＭＳ ゴシック" panose="020B0609070205080204" pitchFamily="49" charset="-128"/>
                        <a:ea typeface="ＭＳ ゴシック" panose="020B0609070205080204" pitchFamily="49" charset="-128"/>
                      </a:endParaRPr>
                    </a:p>
                    <a:p>
                      <a:pPr algn="l">
                        <a:lnSpc>
                          <a:spcPct val="100000"/>
                        </a:lnSpc>
                      </a:pPr>
                      <a:r>
                        <a:rPr kumimoji="1" lang="en-US" altLang="ja-JP" sz="1400" dirty="0" smtClean="0">
                          <a:latin typeface="ＭＳ ゴシック" panose="020B0609070205080204" pitchFamily="49" charset="-128"/>
                          <a:ea typeface="ＭＳ ゴシック" panose="020B0609070205080204" pitchFamily="49" charset="-128"/>
                        </a:rPr>
                        <a:t>   </a:t>
                      </a:r>
                      <a:r>
                        <a:rPr kumimoji="1" lang="ja-JP" altLang="en-US" sz="1400" dirty="0" smtClean="0">
                          <a:latin typeface="ＭＳ ゴシック" panose="020B0609070205080204" pitchFamily="49" charset="-128"/>
                          <a:ea typeface="ＭＳ ゴシック" panose="020B0609070205080204" pitchFamily="49" charset="-128"/>
                        </a:rPr>
                        <a:t>及び証明書の交付を受けて行う緊急輸送の業務を加える。</a:t>
                      </a:r>
                      <a:endParaRPr kumimoji="1" lang="en-US" altLang="ja-JP" sz="1400" dirty="0" smtClean="0">
                        <a:latin typeface="ＭＳ ゴシック" panose="020B0609070205080204" pitchFamily="49" charset="-128"/>
                        <a:ea typeface="ＭＳ ゴシック" panose="020B0609070205080204" pitchFamily="49" charset="-128"/>
                      </a:endParaRPr>
                    </a:p>
                    <a:p>
                      <a:pPr algn="l">
                        <a:lnSpc>
                          <a:spcPct val="100000"/>
                        </a:lnSpc>
                      </a:pPr>
                      <a:endParaRPr kumimoji="1" lang="ja-JP" altLang="en-US" sz="900" dirty="0">
                        <a:latin typeface="ＭＳ ゴシック" panose="020B0609070205080204" pitchFamily="49" charset="-128"/>
                        <a:ea typeface="ＭＳ ゴシック" panose="020B0609070205080204" pitchFamily="49"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CE8EB"/>
                    </a:solidFill>
                  </a:tcPr>
                </a:tc>
                <a:extLst>
                  <a:ext uri="{0D108BD9-81ED-4DB2-BD59-A6C34878D82A}">
                    <a16:rowId xmlns:a16="http://schemas.microsoft.com/office/drawing/2014/main" val="104334625"/>
                  </a:ext>
                </a:extLst>
              </a:tr>
            </a:tbl>
          </a:graphicData>
        </a:graphic>
      </p:graphicFrame>
      <p:sp>
        <p:nvSpPr>
          <p:cNvPr id="7" name="テキスト ボックス 6"/>
          <p:cNvSpPr txBox="1"/>
          <p:nvPr/>
        </p:nvSpPr>
        <p:spPr>
          <a:xfrm>
            <a:off x="-21000" y="150269"/>
            <a:ext cx="9906000" cy="535531"/>
          </a:xfrm>
          <a:prstGeom prst="rect">
            <a:avLst/>
          </a:prstGeom>
          <a:noFill/>
        </p:spPr>
        <p:txBody>
          <a:bodyPr wrap="square" rtlCol="0" anchor="ctr">
            <a:spAutoFit/>
          </a:bodyPr>
          <a:lstStyle/>
          <a:p>
            <a:pPr lvl="0" algn="ctr">
              <a:lnSpc>
                <a:spcPct val="120000"/>
              </a:lnSpc>
              <a:spcAft>
                <a:spcPts val="600"/>
              </a:spcAft>
              <a:buClr>
                <a:srgbClr val="103185"/>
              </a:buClr>
              <a:defRPr/>
            </a:pPr>
            <a:r>
              <a:rPr kumimoji="1" lang="ja-JP" altLang="en-US" sz="2400" b="1" dirty="0">
                <a:solidFill>
                  <a:srgbClr val="FFFFFF"/>
                </a:solidFill>
                <a:latin typeface="ＭＳ ゴシック" panose="020B0609070205080204" pitchFamily="49" charset="-128"/>
                <a:ea typeface="ＭＳ ゴシック" panose="020B0609070205080204" pitchFamily="49" charset="-128"/>
              </a:rPr>
              <a:t>改正</a:t>
            </a:r>
            <a:r>
              <a:rPr kumimoji="1" lang="ja-JP" altLang="en-US" sz="2400" b="1" i="0" u="none" strike="noStrike" kern="1200" cap="none" spc="0" normalizeH="0" baseline="0" noProof="0" dirty="0" smtClean="0">
                <a:ln>
                  <a:noFill/>
                </a:ln>
                <a:solidFill>
                  <a:srgbClr val="FFFFFF"/>
                </a:solidFill>
                <a:effectLst/>
                <a:uLnTx/>
                <a:uFillTx/>
                <a:latin typeface="ＭＳ ゴシック" panose="020B0609070205080204" pitchFamily="49" charset="-128"/>
                <a:ea typeface="ＭＳ ゴシック" panose="020B0609070205080204" pitchFamily="49" charset="-128"/>
                <a:cs typeface="+mn-cs"/>
              </a:rPr>
              <a:t>の内容（</a:t>
            </a:r>
            <a:r>
              <a:rPr kumimoji="1" lang="ja-JP" altLang="en-US" sz="2400" b="1" dirty="0" smtClean="0">
                <a:solidFill>
                  <a:srgbClr val="FFFFFF"/>
                </a:solidFill>
                <a:latin typeface="ＭＳ ゴシック" panose="020B0609070205080204" pitchFamily="49" charset="-128"/>
                <a:ea typeface="ＭＳ ゴシック" panose="020B0609070205080204" pitchFamily="49" charset="-128"/>
              </a:rPr>
              <a:t>例外的</a:t>
            </a:r>
            <a:r>
              <a:rPr kumimoji="1" lang="ja-JP" altLang="en-US" sz="2400" b="1" dirty="0">
                <a:solidFill>
                  <a:srgbClr val="FFFFFF"/>
                </a:solidFill>
                <a:latin typeface="ＭＳ ゴシック" panose="020B0609070205080204" pitchFamily="49" charset="-128"/>
                <a:ea typeface="ＭＳ ゴシック" panose="020B0609070205080204" pitchFamily="49" charset="-128"/>
              </a:rPr>
              <a:t>な取扱い（新設））</a:t>
            </a:r>
            <a:endParaRPr kumimoji="1" lang="ja-JP" altLang="en-US" sz="2400" b="1" i="0" u="none" strike="noStrike" kern="1200" cap="none" spc="0" normalizeH="0" baseline="0" noProof="0" dirty="0" smtClean="0">
              <a:ln>
                <a:noFill/>
              </a:ln>
              <a:solidFill>
                <a:srgbClr val="FFFFFF"/>
              </a:solidFill>
              <a:effectLst/>
              <a:uLnTx/>
              <a:uFillTx/>
              <a:latin typeface="ＭＳ ゴシック" panose="020B0609070205080204" pitchFamily="49" charset="-128"/>
              <a:ea typeface="ＭＳ ゴシック" panose="020B0609070205080204" pitchFamily="49" charset="-128"/>
              <a:cs typeface="+mn-cs"/>
            </a:endParaRPr>
          </a:p>
        </p:txBody>
      </p:sp>
      <p:sp>
        <p:nvSpPr>
          <p:cNvPr id="2" name="スライド番号プレースホルダー 1"/>
          <p:cNvSpPr>
            <a:spLocks noGrp="1"/>
          </p:cNvSpPr>
          <p:nvPr>
            <p:ph type="sldNum" sz="quarter" idx="4"/>
          </p:nvPr>
        </p:nvSpPr>
        <p:spPr/>
        <p:txBody>
          <a:bodyPr/>
          <a:lstStyle/>
          <a:p>
            <a:r>
              <a:rPr lang="en-US" altLang="ja-JP" dirty="0" smtClean="0"/>
              <a:t>2</a:t>
            </a:r>
            <a:r>
              <a:rPr lang="en-US" altLang="ja-JP" dirty="0"/>
              <a:t>1</a:t>
            </a:r>
            <a:endParaRPr lang="en-US" dirty="0"/>
          </a:p>
        </p:txBody>
      </p:sp>
    </p:spTree>
    <p:extLst>
      <p:ext uri="{BB962C8B-B14F-4D97-AF65-F5344CB8AC3E}">
        <p14:creationId xmlns:p14="http://schemas.microsoft.com/office/powerpoint/2010/main" val="5939645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0" y="51169"/>
            <a:ext cx="9906000" cy="535531"/>
          </a:xfrm>
          <a:prstGeom prst="rect">
            <a:avLst/>
          </a:prstGeom>
          <a:noFill/>
        </p:spPr>
        <p:txBody>
          <a:bodyPr wrap="square" rtlCol="0" anchor="ctr">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2400" b="1" i="0" u="none" strike="noStrike" kern="1200" cap="none" spc="0" normalizeH="0" baseline="0" noProof="0" dirty="0" smtClean="0">
                <a:ln>
                  <a:noFill/>
                </a:ln>
                <a:solidFill>
                  <a:srgbClr val="FFFFFF"/>
                </a:solidFill>
                <a:effectLst/>
                <a:uLnTx/>
                <a:uFillTx/>
                <a:latin typeface="ＭＳ ゴシック" panose="020B0609070205080204" pitchFamily="49" charset="-128"/>
                <a:ea typeface="ＭＳ ゴシック" panose="020B0609070205080204" pitchFamily="49" charset="-128"/>
                <a:cs typeface="+mn-cs"/>
              </a:rPr>
              <a:t>予期し得ない事象の考え方について（バス）</a:t>
            </a:r>
          </a:p>
        </p:txBody>
      </p:sp>
      <p:sp>
        <p:nvSpPr>
          <p:cNvPr id="10" name="テキスト プレースホルダー 2">
            <a:extLst>
              <a:ext uri="{FF2B5EF4-FFF2-40B4-BE49-F238E27FC236}">
                <a16:creationId xmlns:a16="http://schemas.microsoft.com/office/drawing/2014/main" id="{0AFD4854-3BB6-394F-9F59-525F01D74181}"/>
              </a:ext>
            </a:extLst>
          </p:cNvPr>
          <p:cNvSpPr>
            <a:spLocks noGrp="1"/>
          </p:cNvSpPr>
          <p:nvPr>
            <p:ph type="body" sz="quarter" idx="13"/>
          </p:nvPr>
        </p:nvSpPr>
        <p:spPr>
          <a:xfrm>
            <a:off x="0" y="627805"/>
            <a:ext cx="9906000" cy="1985910"/>
          </a:xfrm>
          <a:solidFill>
            <a:srgbClr val="EEECE1"/>
          </a:solidFill>
        </p:spPr>
        <p:txBody>
          <a:bodyPr tIns="72000" bIns="72000"/>
          <a:lstStyle/>
          <a:p>
            <a:pPr lvl="0" defTabSz="457200">
              <a:spcBef>
                <a:spcPts val="0"/>
              </a:spcBef>
              <a:spcAft>
                <a:spcPts val="0"/>
              </a:spcAft>
              <a:buClr>
                <a:srgbClr val="66BAB7"/>
              </a:buClr>
              <a:defRPr/>
            </a:pPr>
            <a:r>
              <a:rPr kumimoji="0" lang="ja-JP" altLang="en-US" sz="1200" kern="1200" spc="0" dirty="0" smtClean="0">
                <a:solidFill>
                  <a:prstClr val="black"/>
                </a:solidFill>
                <a:latin typeface="メイリオ" panose="020B0604030504040204" pitchFamily="50" charset="-128"/>
                <a:ea typeface="メイリオ" panose="020B0604030504040204" pitchFamily="50" charset="-128"/>
              </a:rPr>
              <a:t>▸　</a:t>
            </a:r>
            <a:r>
              <a:rPr kumimoji="0" lang="ja-JP" altLang="en-US" sz="1200" kern="1200" spc="0" dirty="0" smtClean="0">
                <a:solidFill>
                  <a:srgbClr val="000000"/>
                </a:solidFill>
                <a:latin typeface="メイリオ" panose="020B0604030504040204" pitchFamily="50" charset="-128"/>
                <a:ea typeface="メイリオ" panose="020B0604030504040204" pitchFamily="50" charset="-128"/>
              </a:rPr>
              <a:t>事故</a:t>
            </a:r>
            <a:r>
              <a:rPr kumimoji="0" lang="ja-JP" altLang="en-US" sz="1200" kern="1200" spc="0" dirty="0">
                <a:solidFill>
                  <a:srgbClr val="000000"/>
                </a:solidFill>
                <a:latin typeface="メイリオ" panose="020B0604030504040204" pitchFamily="50" charset="-128"/>
                <a:ea typeface="メイリオ" panose="020B0604030504040204" pitchFamily="50" charset="-128"/>
              </a:rPr>
              <a:t>、故障、災害</a:t>
            </a:r>
            <a:r>
              <a:rPr kumimoji="0" lang="ja-JP" altLang="en-US" sz="1200" kern="1200" spc="0" dirty="0" smtClean="0">
                <a:solidFill>
                  <a:srgbClr val="000000"/>
                </a:solidFill>
                <a:latin typeface="メイリオ" panose="020B0604030504040204" pitchFamily="50" charset="-128"/>
                <a:ea typeface="メイリオ" panose="020B0604030504040204" pitchFamily="50" charset="-128"/>
              </a:rPr>
              <a:t>等、通常</a:t>
            </a:r>
            <a:r>
              <a:rPr kumimoji="0" lang="ja-JP" altLang="en-US" sz="1200" kern="1200" spc="0" dirty="0">
                <a:solidFill>
                  <a:srgbClr val="000000"/>
                </a:solidFill>
                <a:latin typeface="メイリオ" panose="020B0604030504040204" pitchFamily="50" charset="-128"/>
                <a:ea typeface="メイリオ" panose="020B0604030504040204" pitchFamily="50" charset="-128"/>
              </a:rPr>
              <a:t>予期し得ない事象に遭遇</a:t>
            </a:r>
            <a:r>
              <a:rPr kumimoji="0" lang="ja-JP" altLang="en-US" sz="1200" kern="1200" spc="0" dirty="0" smtClean="0">
                <a:solidFill>
                  <a:srgbClr val="000000"/>
                </a:solidFill>
                <a:latin typeface="メイリオ" panose="020B0604030504040204" pitchFamily="50" charset="-128"/>
                <a:ea typeface="メイリオ" panose="020B0604030504040204" pitchFamily="50" charset="-128"/>
              </a:rPr>
              <a:t>し（ア～エに掲げる場合に限る）、</a:t>
            </a:r>
            <a:r>
              <a:rPr kumimoji="0" lang="ja-JP" altLang="en-US" sz="1200" kern="1200" spc="0" dirty="0">
                <a:solidFill>
                  <a:srgbClr val="000000"/>
                </a:solidFill>
                <a:latin typeface="メイリオ" panose="020B0604030504040204" pitchFamily="50" charset="-128"/>
                <a:ea typeface="メイリオ" panose="020B0604030504040204" pitchFamily="50" charset="-128"/>
              </a:rPr>
              <a:t>一定の遅延が生じた場合には、客観的な</a:t>
            </a:r>
            <a:r>
              <a:rPr kumimoji="0" lang="ja-JP" altLang="en-US" sz="1200" kern="1200" spc="0" dirty="0" smtClean="0">
                <a:solidFill>
                  <a:srgbClr val="000000"/>
                </a:solidFill>
                <a:latin typeface="メイリオ" panose="020B0604030504040204" pitchFamily="50" charset="-128"/>
                <a:ea typeface="メイリオ" panose="020B0604030504040204" pitchFamily="50" charset="-128"/>
              </a:rPr>
              <a:t>記</a:t>
            </a:r>
            <a:endParaRPr kumimoji="0" lang="en-US" altLang="ja-JP" sz="1200" kern="1200" spc="0" dirty="0" smtClean="0">
              <a:solidFill>
                <a:srgbClr val="000000"/>
              </a:solidFill>
              <a:latin typeface="メイリオ" panose="020B0604030504040204" pitchFamily="50" charset="-128"/>
              <a:ea typeface="メイリオ" panose="020B0604030504040204" pitchFamily="50" charset="-128"/>
            </a:endParaRPr>
          </a:p>
          <a:p>
            <a:pPr lvl="0" defTabSz="457200">
              <a:spcBef>
                <a:spcPts val="0"/>
              </a:spcBef>
              <a:spcAft>
                <a:spcPts val="0"/>
              </a:spcAft>
              <a:buClr>
                <a:srgbClr val="66BAB7"/>
              </a:buClr>
              <a:defRPr/>
            </a:pPr>
            <a:r>
              <a:rPr kumimoji="0" lang="en-US" altLang="ja-JP" sz="1200" kern="1200" spc="0" dirty="0">
                <a:solidFill>
                  <a:srgbClr val="000000"/>
                </a:solidFill>
                <a:latin typeface="メイリオ" panose="020B0604030504040204" pitchFamily="50" charset="-128"/>
                <a:ea typeface="メイリオ" panose="020B0604030504040204" pitchFamily="50" charset="-128"/>
              </a:rPr>
              <a:t> </a:t>
            </a:r>
            <a:r>
              <a:rPr kumimoji="0" lang="en-US" altLang="ja-JP" sz="1200" kern="1200" spc="0" dirty="0" smtClean="0">
                <a:solidFill>
                  <a:srgbClr val="000000"/>
                </a:solidFill>
                <a:latin typeface="メイリオ" panose="020B0604030504040204" pitchFamily="50" charset="-128"/>
                <a:ea typeface="メイリオ" panose="020B0604030504040204" pitchFamily="50" charset="-128"/>
              </a:rPr>
              <a:t>    </a:t>
            </a:r>
            <a:r>
              <a:rPr kumimoji="0" lang="ja-JP" altLang="en-US" sz="1200" kern="1200" spc="0" dirty="0" smtClean="0">
                <a:solidFill>
                  <a:srgbClr val="000000"/>
                </a:solidFill>
                <a:latin typeface="メイリオ" panose="020B0604030504040204" pitchFamily="50" charset="-128"/>
                <a:ea typeface="メイリオ" panose="020B0604030504040204" pitchFamily="50" charset="-128"/>
              </a:rPr>
              <a:t>録が</a:t>
            </a:r>
            <a:r>
              <a:rPr kumimoji="0" lang="ja-JP" altLang="en-US" sz="1200" kern="1200" spc="0" dirty="0">
                <a:solidFill>
                  <a:srgbClr val="000000"/>
                </a:solidFill>
                <a:latin typeface="メイリオ" panose="020B0604030504040204" pitchFamily="50" charset="-128"/>
                <a:ea typeface="メイリオ" panose="020B0604030504040204" pitchFamily="50" charset="-128"/>
              </a:rPr>
              <a:t>認められる場合に限り</a:t>
            </a:r>
            <a:r>
              <a:rPr kumimoji="0" lang="ja-JP" altLang="en-US" sz="1200" kern="1200" spc="0" dirty="0" smtClean="0">
                <a:solidFill>
                  <a:srgbClr val="000000"/>
                </a:solidFill>
                <a:latin typeface="メイリオ" panose="020B0604030504040204" pitchFamily="50" charset="-128"/>
                <a:ea typeface="メイリオ" panose="020B0604030504040204" pitchFamily="50" charset="-128"/>
              </a:rPr>
              <a:t>、１日</a:t>
            </a:r>
            <a:r>
              <a:rPr kumimoji="0" lang="ja-JP" altLang="en-US" sz="1200" kern="1200" spc="0" dirty="0">
                <a:solidFill>
                  <a:srgbClr val="000000"/>
                </a:solidFill>
                <a:latin typeface="メイリオ" panose="020B0604030504040204" pitchFamily="50" charset="-128"/>
                <a:ea typeface="メイリオ" panose="020B0604030504040204" pitchFamily="50" charset="-128"/>
              </a:rPr>
              <a:t>の拘束時間、運転時間（２日平均）、連続運転時間の規制の適用に当たっては、その対応に</a:t>
            </a:r>
            <a:r>
              <a:rPr kumimoji="0" lang="ja-JP" altLang="en-US" sz="1200" kern="1200" spc="0" dirty="0" smtClean="0">
                <a:solidFill>
                  <a:srgbClr val="000000"/>
                </a:solidFill>
                <a:latin typeface="メイリオ" panose="020B0604030504040204" pitchFamily="50" charset="-128"/>
                <a:ea typeface="メイリオ" panose="020B0604030504040204" pitchFamily="50" charset="-128"/>
              </a:rPr>
              <a:t>要し</a:t>
            </a:r>
            <a:endParaRPr kumimoji="0" lang="en-US" altLang="ja-JP" sz="1200" kern="1200" spc="0" dirty="0" smtClean="0">
              <a:solidFill>
                <a:srgbClr val="000000"/>
              </a:solidFill>
              <a:latin typeface="メイリオ" panose="020B0604030504040204" pitchFamily="50" charset="-128"/>
              <a:ea typeface="メイリオ" panose="020B0604030504040204" pitchFamily="50" charset="-128"/>
            </a:endParaRPr>
          </a:p>
          <a:p>
            <a:pPr lvl="0" defTabSz="457200">
              <a:spcBef>
                <a:spcPts val="0"/>
              </a:spcBef>
              <a:spcAft>
                <a:spcPts val="0"/>
              </a:spcAft>
              <a:buClr>
                <a:srgbClr val="66BAB7"/>
              </a:buClr>
              <a:defRPr/>
            </a:pPr>
            <a:r>
              <a:rPr kumimoji="0" lang="en-US" altLang="ja-JP" sz="1200" kern="1200" spc="0" dirty="0">
                <a:solidFill>
                  <a:srgbClr val="000000"/>
                </a:solidFill>
                <a:latin typeface="メイリオ" panose="020B0604030504040204" pitchFamily="50" charset="-128"/>
                <a:ea typeface="メイリオ" panose="020B0604030504040204" pitchFamily="50" charset="-128"/>
              </a:rPr>
              <a:t> </a:t>
            </a:r>
            <a:r>
              <a:rPr kumimoji="0" lang="en-US" altLang="ja-JP" sz="1200" kern="1200" spc="0" dirty="0" smtClean="0">
                <a:solidFill>
                  <a:srgbClr val="000000"/>
                </a:solidFill>
                <a:latin typeface="メイリオ" panose="020B0604030504040204" pitchFamily="50" charset="-128"/>
                <a:ea typeface="メイリオ" panose="020B0604030504040204" pitchFamily="50" charset="-128"/>
              </a:rPr>
              <a:t>    </a:t>
            </a:r>
            <a:r>
              <a:rPr kumimoji="0" lang="ja-JP" altLang="en-US" sz="1200" kern="1200" spc="0" dirty="0" smtClean="0">
                <a:solidFill>
                  <a:srgbClr val="000000"/>
                </a:solidFill>
                <a:latin typeface="メイリオ" panose="020B0604030504040204" pitchFamily="50" charset="-128"/>
                <a:ea typeface="メイリオ" panose="020B0604030504040204" pitchFamily="50" charset="-128"/>
              </a:rPr>
              <a:t>た時間</a:t>
            </a:r>
            <a:r>
              <a:rPr kumimoji="0" lang="ja-JP" altLang="en-US" sz="1200" kern="1200" spc="0" dirty="0">
                <a:solidFill>
                  <a:srgbClr val="000000"/>
                </a:solidFill>
                <a:latin typeface="メイリオ" panose="020B0604030504040204" pitchFamily="50" charset="-128"/>
                <a:ea typeface="メイリオ" panose="020B0604030504040204" pitchFamily="50" charset="-128"/>
              </a:rPr>
              <a:t>を除くことが</a:t>
            </a:r>
            <a:r>
              <a:rPr kumimoji="0" lang="ja-JP" altLang="en-US" sz="1200" kern="1200" spc="0" dirty="0" smtClean="0">
                <a:solidFill>
                  <a:srgbClr val="000000"/>
                </a:solidFill>
                <a:latin typeface="メイリオ" panose="020B0604030504040204" pitchFamily="50" charset="-128"/>
                <a:ea typeface="メイリオ" panose="020B0604030504040204" pitchFamily="50" charset="-128"/>
              </a:rPr>
              <a:t>できること</a:t>
            </a:r>
            <a:r>
              <a:rPr kumimoji="0" lang="ja-JP" altLang="en-US" sz="1200" kern="1200" spc="0" dirty="0">
                <a:solidFill>
                  <a:srgbClr val="000000"/>
                </a:solidFill>
                <a:latin typeface="メイリオ" panose="020B0604030504040204" pitchFamily="50" charset="-128"/>
                <a:ea typeface="メイリオ" panose="020B0604030504040204" pitchFamily="50" charset="-128"/>
              </a:rPr>
              <a:t>とする</a:t>
            </a:r>
            <a:r>
              <a:rPr kumimoji="0" lang="ja-JP" altLang="en-US" sz="1200" kern="1200" spc="0" dirty="0" smtClean="0">
                <a:solidFill>
                  <a:srgbClr val="000000"/>
                </a:solidFill>
                <a:latin typeface="メイリオ" panose="020B0604030504040204" pitchFamily="50" charset="-128"/>
                <a:ea typeface="メイリオ" panose="020B0604030504040204" pitchFamily="50" charset="-128"/>
              </a:rPr>
              <a:t>。ただし</a:t>
            </a:r>
            <a:r>
              <a:rPr kumimoji="0" lang="ja-JP" altLang="en-US" sz="1200" kern="1200" spc="0" dirty="0">
                <a:solidFill>
                  <a:srgbClr val="000000"/>
                </a:solidFill>
                <a:latin typeface="メイリオ" panose="020B0604030504040204" pitchFamily="50" charset="-128"/>
                <a:ea typeface="メイリオ" panose="020B0604030504040204" pitchFamily="50" charset="-128"/>
              </a:rPr>
              <a:t>、勤務終了後は、通常どおりの休息期間</a:t>
            </a:r>
            <a:r>
              <a:rPr kumimoji="0" lang="ja-JP" altLang="en-US" sz="800" kern="1200" spc="0" dirty="0">
                <a:solidFill>
                  <a:srgbClr val="000000"/>
                </a:solidFill>
                <a:latin typeface="メイリオ" panose="020B0604030504040204" pitchFamily="50" charset="-128"/>
                <a:ea typeface="メイリオ" panose="020B0604030504040204" pitchFamily="50" charset="-128"/>
              </a:rPr>
              <a:t>（</a:t>
            </a:r>
            <a:r>
              <a:rPr kumimoji="0" lang="en-US" altLang="ja-JP" sz="800" kern="1200" spc="0" dirty="0">
                <a:solidFill>
                  <a:srgbClr val="000000"/>
                </a:solidFill>
                <a:latin typeface="メイリオ" panose="020B0604030504040204" pitchFamily="50" charset="-128"/>
                <a:ea typeface="メイリオ" panose="020B0604030504040204" pitchFamily="50" charset="-128"/>
              </a:rPr>
              <a:t>※</a:t>
            </a:r>
            <a:r>
              <a:rPr kumimoji="0" lang="ja-JP" altLang="en-US" sz="800" kern="1200" spc="0" dirty="0">
                <a:solidFill>
                  <a:srgbClr val="000000"/>
                </a:solidFill>
                <a:latin typeface="メイリオ" panose="020B0604030504040204" pitchFamily="50" charset="-128"/>
                <a:ea typeface="メイリオ" panose="020B0604030504040204" pitchFamily="50" charset="-128"/>
              </a:rPr>
              <a:t>）</a:t>
            </a:r>
            <a:r>
              <a:rPr kumimoji="0" lang="ja-JP" altLang="en-US" sz="1200" kern="1200" spc="0" dirty="0">
                <a:solidFill>
                  <a:srgbClr val="000000"/>
                </a:solidFill>
                <a:latin typeface="メイリオ" panose="020B0604030504040204" pitchFamily="50" charset="-128"/>
                <a:ea typeface="メイリオ" panose="020B0604030504040204" pitchFamily="50" charset="-128"/>
              </a:rPr>
              <a:t>を与えるものとする</a:t>
            </a:r>
            <a:r>
              <a:rPr kumimoji="0" lang="ja-JP" altLang="en-US" sz="1200" kern="1200" spc="0" dirty="0" smtClean="0">
                <a:solidFill>
                  <a:srgbClr val="000000"/>
                </a:solidFill>
                <a:latin typeface="メイリオ" panose="020B0604030504040204" pitchFamily="50" charset="-128"/>
                <a:ea typeface="メイリオ" panose="020B0604030504040204" pitchFamily="50" charset="-128"/>
              </a:rPr>
              <a:t>。</a:t>
            </a:r>
            <a:endParaRPr kumimoji="0" lang="ja-JP" altLang="en-US" sz="1200" kern="1200" spc="0" dirty="0">
              <a:solidFill>
                <a:srgbClr val="000000"/>
              </a:solidFill>
              <a:latin typeface="メイリオ" panose="020B0604030504040204" pitchFamily="50" charset="-128"/>
              <a:ea typeface="メイリオ" panose="020B0604030504040204" pitchFamily="50" charset="-128"/>
            </a:endParaRPr>
          </a:p>
          <a:p>
            <a:pPr lvl="0" defTabSz="457200">
              <a:spcBef>
                <a:spcPts val="0"/>
              </a:spcBef>
              <a:spcAft>
                <a:spcPts val="0"/>
              </a:spcAft>
              <a:buClr>
                <a:srgbClr val="66BAB7"/>
              </a:buClr>
              <a:defRPr/>
            </a:pPr>
            <a:r>
              <a:rPr kumimoji="0" lang="en-US" altLang="ja-JP" sz="800" kern="1200" spc="0" dirty="0">
                <a:solidFill>
                  <a:srgbClr val="000000"/>
                </a:solidFill>
                <a:latin typeface="メイリオ" panose="020B0604030504040204" pitchFamily="50" charset="-128"/>
                <a:ea typeface="メイリオ" panose="020B0604030504040204" pitchFamily="50" charset="-128"/>
              </a:rPr>
              <a:t>    </a:t>
            </a:r>
            <a:r>
              <a:rPr kumimoji="0" lang="en-US" altLang="ja-JP" sz="800" kern="1200" spc="0" dirty="0" smtClean="0">
                <a:solidFill>
                  <a:srgbClr val="000000"/>
                </a:solidFill>
                <a:latin typeface="メイリオ" panose="020B0604030504040204" pitchFamily="50" charset="-128"/>
                <a:ea typeface="メイリオ" panose="020B0604030504040204" pitchFamily="50" charset="-128"/>
              </a:rPr>
              <a:t>    (※)</a:t>
            </a:r>
            <a:r>
              <a:rPr kumimoji="0" lang="ja-JP" altLang="en-US" sz="800" kern="1200" spc="0" dirty="0">
                <a:solidFill>
                  <a:srgbClr val="000000"/>
                </a:solidFill>
                <a:latin typeface="メイリオ" panose="020B0604030504040204" pitchFamily="50" charset="-128"/>
                <a:ea typeface="メイリオ" panose="020B0604030504040204" pitchFamily="50" charset="-128"/>
              </a:rPr>
              <a:t>　休息期間は、勤務終了後、継続１１時間以上与えるよう努めることを基本とし、継続９時間を下回らないものとする</a:t>
            </a:r>
            <a:r>
              <a:rPr kumimoji="0" lang="ja-JP" altLang="en-US" sz="800" kern="1200" spc="0" dirty="0" smtClean="0">
                <a:solidFill>
                  <a:srgbClr val="000000"/>
                </a:solidFill>
                <a:latin typeface="メイリオ" panose="020B0604030504040204" pitchFamily="50" charset="-128"/>
                <a:ea typeface="メイリオ" panose="020B0604030504040204" pitchFamily="50" charset="-128"/>
              </a:rPr>
              <a:t>。</a:t>
            </a:r>
            <a:endParaRPr kumimoji="0" lang="en-US" altLang="ja-JP" sz="800" kern="1200" spc="0" dirty="0" smtClean="0">
              <a:solidFill>
                <a:srgbClr val="000000"/>
              </a:solidFill>
              <a:latin typeface="メイリオ" panose="020B0604030504040204" pitchFamily="50" charset="-128"/>
              <a:ea typeface="メイリオ" panose="020B0604030504040204" pitchFamily="50" charset="-128"/>
            </a:endParaRPr>
          </a:p>
          <a:p>
            <a:pPr lvl="0" defTabSz="457200">
              <a:spcBef>
                <a:spcPts val="0"/>
              </a:spcBef>
              <a:spcAft>
                <a:spcPts val="0"/>
              </a:spcAft>
              <a:buClr>
                <a:srgbClr val="66BAB7"/>
              </a:buClr>
              <a:defRPr/>
            </a:pPr>
            <a:r>
              <a:rPr kumimoji="0" lang="ja-JP" altLang="en-US" sz="1200" kern="1200" spc="0" dirty="0" smtClean="0">
                <a:solidFill>
                  <a:srgbClr val="000000"/>
                </a:solidFill>
                <a:latin typeface="メイリオ" panose="020B0604030504040204" pitchFamily="50" charset="-128"/>
                <a:ea typeface="メイリオ" panose="020B0604030504040204" pitchFamily="50" charset="-128"/>
              </a:rPr>
              <a:t>　　ア</a:t>
            </a:r>
            <a:r>
              <a:rPr kumimoji="0" lang="ja-JP" altLang="en-US" sz="1200" kern="1200" spc="0" dirty="0">
                <a:solidFill>
                  <a:srgbClr val="000000"/>
                </a:solidFill>
                <a:latin typeface="メイリオ" panose="020B0604030504040204" pitchFamily="50" charset="-128"/>
                <a:ea typeface="メイリオ" panose="020B0604030504040204" pitchFamily="50" charset="-128"/>
              </a:rPr>
              <a:t>　運転中に乗務している車両が予期せず故障した場合</a:t>
            </a:r>
          </a:p>
          <a:p>
            <a:pPr lvl="0" defTabSz="457200">
              <a:spcBef>
                <a:spcPts val="0"/>
              </a:spcBef>
              <a:spcAft>
                <a:spcPts val="0"/>
              </a:spcAft>
              <a:buClr>
                <a:srgbClr val="66BAB7"/>
              </a:buClr>
              <a:defRPr/>
            </a:pPr>
            <a:r>
              <a:rPr kumimoji="0" lang="ja-JP" altLang="en-US" sz="1200" kern="1200" spc="0" dirty="0">
                <a:solidFill>
                  <a:srgbClr val="000000"/>
                </a:solidFill>
                <a:latin typeface="メイリオ" panose="020B0604030504040204" pitchFamily="50" charset="-128"/>
                <a:ea typeface="メイリオ" panose="020B0604030504040204" pitchFamily="50" charset="-128"/>
              </a:rPr>
              <a:t>   </a:t>
            </a:r>
            <a:r>
              <a:rPr kumimoji="0" lang="ja-JP" altLang="en-US" sz="1200" kern="1200" spc="0" dirty="0" smtClean="0">
                <a:solidFill>
                  <a:srgbClr val="000000"/>
                </a:solidFill>
                <a:latin typeface="メイリオ" panose="020B0604030504040204" pitchFamily="50" charset="-128"/>
                <a:ea typeface="メイリオ" panose="020B0604030504040204" pitchFamily="50" charset="-128"/>
              </a:rPr>
              <a:t>   イ</a:t>
            </a:r>
            <a:r>
              <a:rPr kumimoji="0" lang="ja-JP" altLang="en-US" sz="1200" kern="1200" spc="0" dirty="0">
                <a:solidFill>
                  <a:srgbClr val="000000"/>
                </a:solidFill>
                <a:latin typeface="メイリオ" panose="020B0604030504040204" pitchFamily="50" charset="-128"/>
                <a:ea typeface="メイリオ" panose="020B0604030504040204" pitchFamily="50" charset="-128"/>
              </a:rPr>
              <a:t>　運転中に予期せず乗船予定のフェリーが欠航した場合</a:t>
            </a:r>
          </a:p>
          <a:p>
            <a:pPr lvl="0" defTabSz="457200">
              <a:spcBef>
                <a:spcPts val="0"/>
              </a:spcBef>
              <a:spcAft>
                <a:spcPts val="0"/>
              </a:spcAft>
              <a:buClr>
                <a:srgbClr val="66BAB7"/>
              </a:buClr>
              <a:defRPr/>
            </a:pPr>
            <a:r>
              <a:rPr kumimoji="0" lang="ja-JP" altLang="en-US" sz="1200" kern="1200" spc="0" dirty="0">
                <a:solidFill>
                  <a:srgbClr val="000000"/>
                </a:solidFill>
                <a:latin typeface="メイリオ" panose="020B0604030504040204" pitchFamily="50" charset="-128"/>
                <a:ea typeface="メイリオ" panose="020B0604030504040204" pitchFamily="50" charset="-128"/>
              </a:rPr>
              <a:t>   </a:t>
            </a:r>
            <a:r>
              <a:rPr kumimoji="0" lang="ja-JP" altLang="en-US" sz="1200" kern="1200" spc="0" dirty="0" smtClean="0">
                <a:solidFill>
                  <a:srgbClr val="000000"/>
                </a:solidFill>
                <a:latin typeface="メイリオ" panose="020B0604030504040204" pitchFamily="50" charset="-128"/>
                <a:ea typeface="メイリオ" panose="020B0604030504040204" pitchFamily="50" charset="-128"/>
              </a:rPr>
              <a:t>   ウ</a:t>
            </a:r>
            <a:r>
              <a:rPr kumimoji="0" lang="ja-JP" altLang="en-US" sz="1200" kern="1200" spc="0" dirty="0">
                <a:solidFill>
                  <a:srgbClr val="000000"/>
                </a:solidFill>
                <a:latin typeface="メイリオ" panose="020B0604030504040204" pitchFamily="50" charset="-128"/>
                <a:ea typeface="メイリオ" panose="020B0604030504040204" pitchFamily="50" charset="-128"/>
              </a:rPr>
              <a:t>　運転中に災害や事故の発生に伴い、道路が封鎖された場合、道路が渋滞した場合</a:t>
            </a:r>
          </a:p>
          <a:p>
            <a:pPr lvl="0" defTabSz="457200">
              <a:spcBef>
                <a:spcPts val="0"/>
              </a:spcBef>
              <a:spcAft>
                <a:spcPts val="0"/>
              </a:spcAft>
              <a:buClr>
                <a:srgbClr val="66BAB7"/>
              </a:buClr>
              <a:defRPr/>
            </a:pPr>
            <a:r>
              <a:rPr kumimoji="0" lang="ja-JP" altLang="en-US" sz="1200" kern="1200" spc="0" dirty="0">
                <a:solidFill>
                  <a:srgbClr val="000000"/>
                </a:solidFill>
                <a:latin typeface="メイリオ" panose="020B0604030504040204" pitchFamily="50" charset="-128"/>
                <a:ea typeface="メイリオ" panose="020B0604030504040204" pitchFamily="50" charset="-128"/>
              </a:rPr>
              <a:t>   </a:t>
            </a:r>
            <a:r>
              <a:rPr kumimoji="0" lang="ja-JP" altLang="en-US" sz="1200" kern="1200" spc="0" dirty="0" smtClean="0">
                <a:solidFill>
                  <a:srgbClr val="000000"/>
                </a:solidFill>
                <a:latin typeface="メイリオ" panose="020B0604030504040204" pitchFamily="50" charset="-128"/>
                <a:ea typeface="メイリオ" panose="020B0604030504040204" pitchFamily="50" charset="-128"/>
              </a:rPr>
              <a:t>   エ</a:t>
            </a:r>
            <a:r>
              <a:rPr kumimoji="0" lang="ja-JP" altLang="en-US" sz="1200" kern="1200" spc="0" dirty="0">
                <a:solidFill>
                  <a:srgbClr val="000000"/>
                </a:solidFill>
                <a:latin typeface="メイリオ" panose="020B0604030504040204" pitchFamily="50" charset="-128"/>
                <a:ea typeface="メイリオ" panose="020B0604030504040204" pitchFamily="50" charset="-128"/>
              </a:rPr>
              <a:t>　異常気象（警報発表時）に遭遇し、運転中に正常な運行が困難となった</a:t>
            </a:r>
            <a:r>
              <a:rPr kumimoji="0" lang="ja-JP" altLang="en-US" sz="1200" kern="1200" spc="0" dirty="0" smtClean="0">
                <a:solidFill>
                  <a:srgbClr val="000000"/>
                </a:solidFill>
                <a:latin typeface="メイリオ" panose="020B0604030504040204" pitchFamily="50" charset="-128"/>
                <a:ea typeface="メイリオ" panose="020B0604030504040204" pitchFamily="50" charset="-128"/>
              </a:rPr>
              <a:t>場合</a:t>
            </a:r>
            <a:endParaRPr kumimoji="0" lang="ja-JP" altLang="en-US" sz="1200" kern="1200" spc="0" dirty="0">
              <a:solidFill>
                <a:srgbClr val="000000"/>
              </a:solidFill>
              <a:latin typeface="メイリオ" panose="020B0604030504040204" pitchFamily="50" charset="-128"/>
              <a:ea typeface="メイリオ" panose="020B0604030504040204" pitchFamily="50" charset="-128"/>
            </a:endParaRPr>
          </a:p>
        </p:txBody>
      </p:sp>
      <p:sp>
        <p:nvSpPr>
          <p:cNvPr id="60" name="正方形/長方形 59"/>
          <p:cNvSpPr/>
          <p:nvPr/>
        </p:nvSpPr>
        <p:spPr>
          <a:xfrm>
            <a:off x="304801" y="5867399"/>
            <a:ext cx="9296399" cy="7890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ysClr val="windowText" lastClr="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61" name="角丸四角形 60">
            <a:extLst>
              <a:ext uri="{FF2B5EF4-FFF2-40B4-BE49-F238E27FC236}">
                <a16:creationId xmlns:a16="http://schemas.microsoft.com/office/drawing/2014/main" id="{053B0485-00BC-3E4F-B797-35CB015D43DD}"/>
              </a:ext>
            </a:extLst>
          </p:cNvPr>
          <p:cNvSpPr/>
          <p:nvPr/>
        </p:nvSpPr>
        <p:spPr>
          <a:xfrm>
            <a:off x="304801" y="5663550"/>
            <a:ext cx="822433" cy="262965"/>
          </a:xfrm>
          <a:prstGeom prst="roundRect">
            <a:avLst>
              <a:gd name="adj" fmla="val 0"/>
            </a:avLst>
          </a:prstGeom>
          <a:solidFill>
            <a:schemeClr val="tx2"/>
          </a:solidFill>
          <a:ln w="76200">
            <a:noFill/>
          </a:ln>
        </p:spPr>
        <p:txBody>
          <a:bodyPr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kumimoji="0" lang="ja-JP" altLang="en-US" sz="1200" b="1" i="0" u="none" strike="noStrike" kern="1200" cap="none" spc="239" normalizeH="0" baseline="0" noProof="0" dirty="0" smtClean="0">
                <a:ln>
                  <a:noFill/>
                </a:ln>
                <a:solidFill>
                  <a:srgbClr val="FFFFFF"/>
                </a:solidFill>
                <a:effectLst/>
                <a:uLnTx/>
                <a:uFillTx/>
                <a:latin typeface="メイリオ"/>
                <a:ea typeface="メイリオ"/>
                <a:cs typeface="Noto Sans CJK JP DemiLight" charset="-128"/>
              </a:rPr>
              <a:t>考え方</a:t>
            </a:r>
            <a:endParaRPr kumimoji="0" lang="ja-JP" altLang="en-US" sz="1200" b="1" i="0" u="none" strike="noStrike" kern="1200" cap="none" spc="239" normalizeH="0" baseline="0" noProof="0" dirty="0">
              <a:ln>
                <a:noFill/>
              </a:ln>
              <a:solidFill>
                <a:srgbClr val="FFFFFF"/>
              </a:solidFill>
              <a:effectLst/>
              <a:uLnTx/>
              <a:uFillTx/>
              <a:latin typeface="メイリオ"/>
              <a:ea typeface="メイリオ"/>
              <a:cs typeface="Noto Sans CJK JP DemiLight" charset="-128"/>
            </a:endParaRPr>
          </a:p>
        </p:txBody>
      </p:sp>
      <p:sp>
        <p:nvSpPr>
          <p:cNvPr id="8" name="正方形/長方形 7"/>
          <p:cNvSpPr/>
          <p:nvPr/>
        </p:nvSpPr>
        <p:spPr>
          <a:xfrm>
            <a:off x="724416" y="4875066"/>
            <a:ext cx="9249648" cy="769441"/>
          </a:xfrm>
          <a:prstGeom prst="rect">
            <a:avLst/>
          </a:prstGeom>
        </p:spPr>
        <p:txBody>
          <a:bodyPr wrap="square">
            <a:spAutoFit/>
          </a:bodyPr>
          <a:lstStyle/>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100" b="0" i="0" u="none" strike="noStrike" kern="1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拘 束 時 間</a:t>
            </a:r>
            <a:r>
              <a:rPr kumimoji="0" lang="ja-JP" altLang="en-US" sz="1100" b="1" i="0" u="sng" strike="noStrike" kern="100" cap="none" spc="0" normalizeH="0" baseline="0" noProof="0" dirty="0" smtClean="0">
                <a:ln>
                  <a:noFill/>
                </a:ln>
                <a:solidFill>
                  <a:srgbClr val="FEDFE1">
                    <a:lumMod val="75000"/>
                  </a:srgbClr>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１８時間</a:t>
            </a:r>
            <a:r>
              <a:rPr kumimoji="0" lang="ja-JP" altLang="en-US" sz="1100" b="0" i="0" u="none" strike="noStrike" kern="1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　</a:t>
            </a:r>
            <a:r>
              <a:rPr kumimoji="0" lang="ja-JP" altLang="en-US" sz="1100" b="1" i="0" u="sng" strike="noStrike" kern="100" cap="none" spc="0" normalizeH="0" baseline="0" noProof="0" dirty="0" smtClean="0">
                <a:ln>
                  <a:noFill/>
                </a:ln>
                <a:solidFill>
                  <a:srgbClr val="FEDFE1">
                    <a:lumMod val="75000"/>
                  </a:srgbClr>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１８時間</a:t>
            </a:r>
            <a:r>
              <a:rPr kumimoji="0" lang="ja-JP" altLang="en-US" sz="1100" b="0" i="0" u="none" strike="noStrike" kern="1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　</a:t>
            </a:r>
            <a:r>
              <a:rPr kumimoji="0" lang="ja-JP" altLang="en-US" sz="1100" b="1" i="0" u="sng" strike="noStrike" kern="100" cap="none" spc="0" normalizeH="0" baseline="0" noProof="0" dirty="0" smtClean="0">
                <a:ln>
                  <a:noFill/>
                </a:ln>
                <a:solidFill>
                  <a:srgbClr val="FDF3B9">
                    <a:lumMod val="50000"/>
                  </a:srgbClr>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３時間</a:t>
            </a:r>
            <a:r>
              <a:rPr kumimoji="0" lang="ja-JP" altLang="en-US" sz="1100" b="0" i="0" u="none" strike="noStrike" kern="1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　１５時間（１日の拘束時間の基準を満たす）</a:t>
            </a:r>
            <a:endParaRPr kumimoji="0" lang="en-US" altLang="ja-JP" sz="1100" b="0" i="0" u="none" strike="noStrike" kern="1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a:t>
            </a:r>
            <a:r>
              <a:rPr kumimoji="0" lang="ja-JP" altLang="en-US" sz="1100" b="0" i="0" u="none" strike="noStrike" kern="1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（ただし、賃金支払いの対象とすべき労働時間は、</a:t>
            </a:r>
            <a:r>
              <a:rPr kumimoji="0" lang="en-US" altLang="ja-JP" sz="1100" b="0" i="0" u="none" strike="noStrike" kern="1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18</a:t>
            </a:r>
            <a:r>
              <a:rPr kumimoji="0" lang="ja-JP" altLang="en-US" sz="1100" b="0" i="0" u="none" strike="noStrike" kern="1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時間－休憩時間）</a:t>
            </a:r>
            <a:endParaRPr kumimoji="0" lang="en-US" altLang="ja-JP" sz="1100" b="0" i="0" u="none" strike="noStrike" kern="1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100" b="0" i="0" u="none" strike="noStrike" kern="1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運 転 時 間</a:t>
            </a:r>
            <a:r>
              <a:rPr kumimoji="0" lang="ja-JP" altLang="en-US" sz="1100" b="1" i="0" u="sng" strike="noStrike" kern="100" cap="none" spc="0" normalizeH="0" baseline="0" noProof="0" dirty="0" smtClean="0">
                <a:ln>
                  <a:noFill/>
                </a:ln>
                <a:solidFill>
                  <a:srgbClr val="C9E7E7">
                    <a:lumMod val="50000"/>
                  </a:srgbClr>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１２時間</a:t>
            </a:r>
            <a:r>
              <a:rPr kumimoji="0" lang="ja-JP" altLang="en-US" sz="1100" b="0" i="0" u="none" strike="noStrike" kern="1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　</a:t>
            </a:r>
            <a:r>
              <a:rPr kumimoji="0" lang="ja-JP" altLang="en-US" sz="1100" b="1" i="0" u="sng" strike="noStrike" kern="100" cap="none" spc="0" normalizeH="0" baseline="0" noProof="0" dirty="0" smtClean="0">
                <a:ln>
                  <a:noFill/>
                </a:ln>
                <a:solidFill>
                  <a:srgbClr val="C9E7E7">
                    <a:lumMod val="50000"/>
                  </a:srgbClr>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１２時間</a:t>
            </a:r>
            <a:r>
              <a:rPr kumimoji="0" lang="ja-JP" altLang="en-US" sz="1100" b="0" i="0" u="none" strike="noStrike" kern="1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　</a:t>
            </a:r>
            <a:r>
              <a:rPr kumimoji="0" lang="ja-JP" altLang="en-US" sz="1100" b="1" i="0" u="sng" strike="noStrike" kern="100" cap="none" spc="0" normalizeH="0" baseline="0" noProof="0" dirty="0" smtClean="0">
                <a:ln>
                  <a:noFill/>
                </a:ln>
                <a:solidFill>
                  <a:srgbClr val="FDF3B9">
                    <a:lumMod val="50000"/>
                  </a:srgbClr>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３時間</a:t>
            </a:r>
            <a:r>
              <a:rPr kumimoji="0" lang="ja-JP" altLang="en-US" sz="1100" b="0" i="0" u="none" strike="noStrike" kern="1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　９時間　（前後の日のいずれかが９時間以下なら基準を満たす）</a:t>
            </a:r>
            <a:endParaRPr kumimoji="0" lang="en-US" altLang="ja-JP" sz="1100" b="0" i="0" u="none" strike="noStrike" kern="1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100" b="0" i="0" u="none" strike="noStrike" kern="1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連続運転時間</a:t>
            </a:r>
            <a:r>
              <a:rPr kumimoji="0" lang="ja-JP" altLang="en-US" sz="1100" b="1" i="0" u="sng" strike="noStrike" kern="100" cap="none" spc="0" normalizeH="0" baseline="0" noProof="0" dirty="0" smtClean="0">
                <a:ln>
                  <a:noFill/>
                </a:ln>
                <a:solidFill>
                  <a:srgbClr val="005CAF">
                    <a:lumMod val="60000"/>
                    <a:lumOff val="40000"/>
                  </a:srgbClr>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７時間</a:t>
            </a:r>
            <a:r>
              <a:rPr kumimoji="0" lang="ja-JP" altLang="en-US" sz="1100" b="0" i="0" u="none" strike="noStrike" kern="1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　　</a:t>
            </a:r>
            <a:r>
              <a:rPr kumimoji="0" lang="ja-JP" altLang="en-US" sz="1100" b="1" i="0" u="sng" strike="noStrike" kern="100" cap="none" spc="0" normalizeH="0" baseline="0" noProof="0" dirty="0" smtClean="0">
                <a:ln>
                  <a:noFill/>
                </a:ln>
                <a:solidFill>
                  <a:srgbClr val="005CAF">
                    <a:lumMod val="60000"/>
                    <a:lumOff val="40000"/>
                  </a:srgbClr>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７時間</a:t>
            </a:r>
            <a:r>
              <a:rPr kumimoji="0" lang="ja-JP" altLang="en-US" sz="1100" b="0" i="0" u="none" strike="noStrike" kern="1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　</a:t>
            </a:r>
            <a:r>
              <a:rPr kumimoji="0" lang="ja-JP" altLang="en-US" sz="1100" b="1" i="0" u="sng" strike="noStrike" kern="100" cap="none" spc="0" normalizeH="0" baseline="0" noProof="0" dirty="0" smtClean="0">
                <a:ln>
                  <a:noFill/>
                </a:ln>
                <a:solidFill>
                  <a:srgbClr val="FDF3B9">
                    <a:lumMod val="50000"/>
                  </a:srgbClr>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３時間</a:t>
            </a:r>
            <a:r>
              <a:rPr kumimoji="0" lang="ja-JP" altLang="en-US" sz="1100" b="0" i="0" u="none" strike="noStrike" kern="1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　４時間　（連続運転時間（４時間以下）の基準を満たす）</a:t>
            </a:r>
            <a:endParaRPr kumimoji="0" lang="en-US" altLang="ja-JP" sz="1100" b="0" i="0" u="none" strike="noStrike" kern="1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2" name="正方形/長方形 71"/>
          <p:cNvSpPr/>
          <p:nvPr/>
        </p:nvSpPr>
        <p:spPr>
          <a:xfrm>
            <a:off x="304801" y="6002183"/>
            <a:ext cx="9249648" cy="600164"/>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予期し得ない事象に対応した時間について、１日の拘束時間、運転時間、連続運転時間から除くことができるが、１年・１か月の拘束時間</a:t>
            </a:r>
            <a:endParaRPr kumimoji="0" lang="en-US" altLang="ja-JP" sz="1100" b="0" i="0" u="none" strike="noStrike" kern="1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から除くことはできない。</a:t>
            </a:r>
            <a:endParaRPr kumimoji="0" lang="en-US" altLang="ja-JP" sz="1100" b="0" i="0" u="none" strike="noStrike" kern="1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予期し得ない事象に対応した場合、勤務終了後は、通常どおりの休息期間を与える必要がある。</a:t>
            </a:r>
            <a:endParaRPr kumimoji="0" lang="en-US" altLang="ja-JP" sz="1100" b="0" i="0" u="none" strike="noStrike" kern="1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graphicFrame>
        <p:nvGraphicFramePr>
          <p:cNvPr id="2" name="表 1"/>
          <p:cNvGraphicFramePr>
            <a:graphicFrameLocks noGrp="1"/>
          </p:cNvGraphicFramePr>
          <p:nvPr>
            <p:extLst/>
          </p:nvPr>
        </p:nvGraphicFramePr>
        <p:xfrm>
          <a:off x="599893" y="3393040"/>
          <a:ext cx="4572000" cy="1381368"/>
        </p:xfrm>
        <a:graphic>
          <a:graphicData uri="http://schemas.openxmlformats.org/drawingml/2006/table">
            <a:tbl>
              <a:tblPr firstRow="1" bandRow="1">
                <a:tableStyleId>{5940675A-B579-460E-94D1-54222C63F5DA}</a:tableStyleId>
              </a:tblPr>
              <a:tblGrid>
                <a:gridCol w="457200">
                  <a:extLst>
                    <a:ext uri="{9D8B030D-6E8A-4147-A177-3AD203B41FA5}">
                      <a16:colId xmlns:a16="http://schemas.microsoft.com/office/drawing/2014/main" val="3839400819"/>
                    </a:ext>
                  </a:extLst>
                </a:gridCol>
                <a:gridCol w="457200">
                  <a:extLst>
                    <a:ext uri="{9D8B030D-6E8A-4147-A177-3AD203B41FA5}">
                      <a16:colId xmlns:a16="http://schemas.microsoft.com/office/drawing/2014/main" val="2507723253"/>
                    </a:ext>
                  </a:extLst>
                </a:gridCol>
                <a:gridCol w="457200">
                  <a:extLst>
                    <a:ext uri="{9D8B030D-6E8A-4147-A177-3AD203B41FA5}">
                      <a16:colId xmlns:a16="http://schemas.microsoft.com/office/drawing/2014/main" val="523579933"/>
                    </a:ext>
                  </a:extLst>
                </a:gridCol>
                <a:gridCol w="457200">
                  <a:extLst>
                    <a:ext uri="{9D8B030D-6E8A-4147-A177-3AD203B41FA5}">
                      <a16:colId xmlns:a16="http://schemas.microsoft.com/office/drawing/2014/main" val="34814224"/>
                    </a:ext>
                  </a:extLst>
                </a:gridCol>
                <a:gridCol w="457200">
                  <a:extLst>
                    <a:ext uri="{9D8B030D-6E8A-4147-A177-3AD203B41FA5}">
                      <a16:colId xmlns:a16="http://schemas.microsoft.com/office/drawing/2014/main" val="390536540"/>
                    </a:ext>
                  </a:extLst>
                </a:gridCol>
                <a:gridCol w="457200">
                  <a:extLst>
                    <a:ext uri="{9D8B030D-6E8A-4147-A177-3AD203B41FA5}">
                      <a16:colId xmlns:a16="http://schemas.microsoft.com/office/drawing/2014/main" val="388780924"/>
                    </a:ext>
                  </a:extLst>
                </a:gridCol>
                <a:gridCol w="457200">
                  <a:extLst>
                    <a:ext uri="{9D8B030D-6E8A-4147-A177-3AD203B41FA5}">
                      <a16:colId xmlns:a16="http://schemas.microsoft.com/office/drawing/2014/main" val="1237138415"/>
                    </a:ext>
                  </a:extLst>
                </a:gridCol>
                <a:gridCol w="457200">
                  <a:extLst>
                    <a:ext uri="{9D8B030D-6E8A-4147-A177-3AD203B41FA5}">
                      <a16:colId xmlns:a16="http://schemas.microsoft.com/office/drawing/2014/main" val="3138465366"/>
                    </a:ext>
                  </a:extLst>
                </a:gridCol>
                <a:gridCol w="457200">
                  <a:extLst>
                    <a:ext uri="{9D8B030D-6E8A-4147-A177-3AD203B41FA5}">
                      <a16:colId xmlns:a16="http://schemas.microsoft.com/office/drawing/2014/main" val="1191190892"/>
                    </a:ext>
                  </a:extLst>
                </a:gridCol>
                <a:gridCol w="457200">
                  <a:extLst>
                    <a:ext uri="{9D8B030D-6E8A-4147-A177-3AD203B41FA5}">
                      <a16:colId xmlns:a16="http://schemas.microsoft.com/office/drawing/2014/main" val="1640964670"/>
                    </a:ext>
                  </a:extLst>
                </a:gridCol>
              </a:tblGrid>
              <a:tr h="690684">
                <a:tc>
                  <a:txBody>
                    <a:bodyPr/>
                    <a:lstStyle/>
                    <a:p>
                      <a:pPr algn="ctr"/>
                      <a:r>
                        <a:rPr kumimoji="1" lang="ja-JP" altLang="en-US" sz="1200" dirty="0" smtClean="0"/>
                        <a:t>拘束</a:t>
                      </a:r>
                      <a:endParaRPr kumimoji="1" lang="en-US" altLang="ja-JP" sz="1200" dirty="0" smtClean="0"/>
                    </a:p>
                  </a:txBody>
                  <a:tcPr anchor="ctr">
                    <a:solidFill>
                      <a:schemeClr val="accent4"/>
                    </a:solidFill>
                  </a:tcPr>
                </a:tc>
                <a:tc>
                  <a:txBody>
                    <a:bodyPr/>
                    <a:lstStyle/>
                    <a:p>
                      <a:pPr algn="ctr"/>
                      <a:endParaRPr kumimoji="1" lang="ja-JP" altLang="en-US" sz="1200" dirty="0"/>
                    </a:p>
                  </a:txBody>
                  <a:tcPr anchor="ctr">
                    <a:lnR w="12700" cap="flat" cmpd="sng" algn="ctr">
                      <a:solidFill>
                        <a:schemeClr val="tx1"/>
                      </a:solidFill>
                      <a:prstDash val="sysDot"/>
                      <a:round/>
                      <a:headEnd type="none" w="med" len="med"/>
                      <a:tailEnd type="none" w="med" len="med"/>
                    </a:lnR>
                  </a:tcPr>
                </a:tc>
                <a:tc>
                  <a:txBody>
                    <a:bodyPr/>
                    <a:lstStyle/>
                    <a:p>
                      <a:pPr algn="ctr"/>
                      <a:endParaRPr kumimoji="1" lang="ja-JP" altLang="en-US" sz="12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endParaRPr kumimoji="1" lang="ja-JP" altLang="en-US" sz="12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endParaRPr kumimoji="1" lang="ja-JP" altLang="en-US" sz="12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endParaRPr kumimoji="1" lang="ja-JP" altLang="en-US" sz="12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endParaRPr kumimoji="1" lang="ja-JP" altLang="en-US" sz="12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endParaRPr kumimoji="1" lang="ja-JP" altLang="en-US" sz="12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endParaRPr kumimoji="1" lang="ja-JP" altLang="en-US" sz="12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endParaRPr kumimoji="1" lang="ja-JP" altLang="en-US" sz="12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extLst>
                  <a:ext uri="{0D108BD9-81ED-4DB2-BD59-A6C34878D82A}">
                    <a16:rowId xmlns:a16="http://schemas.microsoft.com/office/drawing/2014/main" val="3349531946"/>
                  </a:ext>
                </a:extLst>
              </a:tr>
              <a:tr h="690684">
                <a:tc>
                  <a:txBody>
                    <a:bodyPr/>
                    <a:lstStyle/>
                    <a:p>
                      <a:pPr algn="ctr"/>
                      <a:r>
                        <a:rPr kumimoji="1" lang="ja-JP" altLang="en-US" sz="1200" dirty="0" smtClean="0"/>
                        <a:t>運転</a:t>
                      </a:r>
                      <a:endParaRPr kumimoji="1" lang="ja-JP" altLang="en-US" sz="1200" dirty="0"/>
                    </a:p>
                  </a:txBody>
                  <a:tcPr anchor="ctr">
                    <a:solidFill>
                      <a:srgbClr val="E1FDE8"/>
                    </a:solidFill>
                  </a:tcPr>
                </a:tc>
                <a:tc>
                  <a:txBody>
                    <a:bodyPr/>
                    <a:lstStyle/>
                    <a:p>
                      <a:pPr algn="ctr"/>
                      <a:endParaRPr kumimoji="1" lang="ja-JP" altLang="en-US" sz="1200" dirty="0"/>
                    </a:p>
                  </a:txBody>
                  <a:tcPr anchor="ctr">
                    <a:lnR w="12700" cap="flat" cmpd="sng" algn="ctr">
                      <a:solidFill>
                        <a:schemeClr val="tx1"/>
                      </a:solidFill>
                      <a:prstDash val="sysDot"/>
                      <a:round/>
                      <a:headEnd type="none" w="med" len="med"/>
                      <a:tailEnd type="none" w="med" len="med"/>
                    </a:lnR>
                  </a:tcPr>
                </a:tc>
                <a:tc>
                  <a:txBody>
                    <a:bodyPr/>
                    <a:lstStyle/>
                    <a:p>
                      <a:pPr algn="ctr"/>
                      <a:endParaRPr kumimoji="1" lang="ja-JP" altLang="en-US" sz="12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endParaRPr kumimoji="1" lang="ja-JP" altLang="en-US" sz="12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endParaRPr kumimoji="1" lang="ja-JP" altLang="en-US" sz="12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endParaRPr kumimoji="1" lang="ja-JP" altLang="en-US" sz="12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endParaRPr kumimoji="1" lang="ja-JP" altLang="en-US" sz="12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endParaRPr kumimoji="1" lang="ja-JP" altLang="en-US" sz="12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endParaRPr kumimoji="1" lang="ja-JP" altLang="en-US" sz="12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endParaRPr kumimoji="1" lang="ja-JP" altLang="en-US" sz="12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extLst>
                  <a:ext uri="{0D108BD9-81ED-4DB2-BD59-A6C34878D82A}">
                    <a16:rowId xmlns:a16="http://schemas.microsoft.com/office/drawing/2014/main" val="797097384"/>
                  </a:ext>
                </a:extLst>
              </a:tr>
            </a:tbl>
          </a:graphicData>
        </a:graphic>
      </p:graphicFrame>
      <p:sp>
        <p:nvSpPr>
          <p:cNvPr id="43" name="テキスト ボックス 42"/>
          <p:cNvSpPr txBox="1"/>
          <p:nvPr/>
        </p:nvSpPr>
        <p:spPr>
          <a:xfrm>
            <a:off x="847128" y="3171268"/>
            <a:ext cx="446827" cy="287002"/>
          </a:xfrm>
          <a:prstGeom prst="rect">
            <a:avLst/>
          </a:prstGeom>
          <a:noFill/>
        </p:spPr>
        <p:txBody>
          <a:bodyPr wrap="non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1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6:00</a:t>
            </a:r>
            <a:endParaRPr kumimoji="1" lang="ja-JP" altLang="en-US" sz="11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44" name="テキスト ボックス 43"/>
          <p:cNvSpPr txBox="1"/>
          <p:nvPr/>
        </p:nvSpPr>
        <p:spPr>
          <a:xfrm>
            <a:off x="1302422" y="3171268"/>
            <a:ext cx="510076" cy="287002"/>
          </a:xfrm>
          <a:prstGeom prst="rect">
            <a:avLst/>
          </a:prstGeom>
          <a:noFill/>
        </p:spPr>
        <p:txBody>
          <a:bodyPr wrap="non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7</a:t>
            </a:r>
            <a:r>
              <a:rPr kumimoji="1" lang="en-US" altLang="ja-JP" sz="11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:00</a:t>
            </a:r>
            <a:endParaRPr kumimoji="1" lang="ja-JP" altLang="en-US" sz="11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45" name="テキスト ボックス 44"/>
          <p:cNvSpPr txBox="1"/>
          <p:nvPr/>
        </p:nvSpPr>
        <p:spPr>
          <a:xfrm>
            <a:off x="4427741" y="3162552"/>
            <a:ext cx="598241" cy="295466"/>
          </a:xfrm>
          <a:prstGeom prst="rect">
            <a:avLst/>
          </a:prstGeom>
          <a:noFill/>
        </p:spPr>
        <p:txBody>
          <a:bodyPr wrap="non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1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14:00</a:t>
            </a:r>
            <a:endParaRPr kumimoji="1" lang="ja-JP" altLang="en-US" sz="11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46" name="テキスト ボックス 45"/>
          <p:cNvSpPr txBox="1"/>
          <p:nvPr/>
        </p:nvSpPr>
        <p:spPr>
          <a:xfrm>
            <a:off x="5349240" y="3162804"/>
            <a:ext cx="598241" cy="295466"/>
          </a:xfrm>
          <a:prstGeom prst="rect">
            <a:avLst/>
          </a:prstGeom>
          <a:noFill/>
        </p:spPr>
        <p:txBody>
          <a:bodyPr wrap="non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1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16:00</a:t>
            </a:r>
            <a:endParaRPr kumimoji="1" lang="ja-JP" altLang="en-US" sz="11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47" name="テキスト ボックス 46"/>
          <p:cNvSpPr txBox="1"/>
          <p:nvPr/>
        </p:nvSpPr>
        <p:spPr>
          <a:xfrm>
            <a:off x="5827643" y="3162552"/>
            <a:ext cx="598241" cy="295466"/>
          </a:xfrm>
          <a:prstGeom prst="rect">
            <a:avLst/>
          </a:prstGeom>
          <a:noFill/>
        </p:spPr>
        <p:txBody>
          <a:bodyPr wrap="non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1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17:00</a:t>
            </a:r>
            <a:endParaRPr kumimoji="1" lang="ja-JP" altLang="en-US" sz="11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48" name="テキスト ボックス 47"/>
          <p:cNvSpPr txBox="1"/>
          <p:nvPr/>
        </p:nvSpPr>
        <p:spPr>
          <a:xfrm>
            <a:off x="7179838" y="3168633"/>
            <a:ext cx="598241" cy="295466"/>
          </a:xfrm>
          <a:prstGeom prst="rect">
            <a:avLst/>
          </a:prstGeom>
          <a:noFill/>
        </p:spPr>
        <p:txBody>
          <a:bodyPr wrap="non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1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20:00</a:t>
            </a:r>
            <a:endParaRPr kumimoji="1" lang="ja-JP" altLang="en-US" sz="11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49" name="テキスト ボックス 48"/>
          <p:cNvSpPr txBox="1"/>
          <p:nvPr/>
        </p:nvSpPr>
        <p:spPr>
          <a:xfrm>
            <a:off x="7642717" y="3162552"/>
            <a:ext cx="598241" cy="295466"/>
          </a:xfrm>
          <a:prstGeom prst="rect">
            <a:avLst/>
          </a:prstGeom>
          <a:noFill/>
        </p:spPr>
        <p:txBody>
          <a:bodyPr wrap="non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1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21:00</a:t>
            </a:r>
            <a:endParaRPr kumimoji="1" lang="ja-JP" altLang="en-US" sz="11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50" name="テキスト ボックス 49"/>
          <p:cNvSpPr txBox="1"/>
          <p:nvPr/>
        </p:nvSpPr>
        <p:spPr>
          <a:xfrm>
            <a:off x="9018427" y="3157516"/>
            <a:ext cx="598241" cy="295466"/>
          </a:xfrm>
          <a:prstGeom prst="rect">
            <a:avLst/>
          </a:prstGeom>
          <a:noFill/>
        </p:spPr>
        <p:txBody>
          <a:bodyPr wrap="non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1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24:00</a:t>
            </a:r>
            <a:endParaRPr kumimoji="1" lang="ja-JP" altLang="en-US" sz="11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51" name="テキスト ボックス 50"/>
          <p:cNvSpPr txBox="1"/>
          <p:nvPr/>
        </p:nvSpPr>
        <p:spPr>
          <a:xfrm>
            <a:off x="91942" y="2599621"/>
            <a:ext cx="6250429" cy="295466"/>
          </a:xfrm>
          <a:prstGeom prst="rect">
            <a:avLst/>
          </a:prstGeom>
          <a:noFill/>
        </p:spPr>
        <p:txBody>
          <a:bodyPr wrap="non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1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（例）　運転中に災害や事故の発生に伴い、道路が封鎖された場合、道路が渋滞した場合（ウ）</a:t>
            </a:r>
            <a:endParaRPr kumimoji="1" lang="en-US" altLang="ja-JP" sz="11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42" name="表 41"/>
          <p:cNvGraphicFramePr>
            <a:graphicFrameLocks noGrp="1"/>
          </p:cNvGraphicFramePr>
          <p:nvPr>
            <p:extLst/>
          </p:nvPr>
        </p:nvGraphicFramePr>
        <p:xfrm>
          <a:off x="5183226" y="3393040"/>
          <a:ext cx="4114800" cy="1381368"/>
        </p:xfrm>
        <a:graphic>
          <a:graphicData uri="http://schemas.openxmlformats.org/drawingml/2006/table">
            <a:tbl>
              <a:tblPr firstRow="1" bandRow="1">
                <a:tableStyleId>{5940675A-B579-460E-94D1-54222C63F5DA}</a:tableStyleId>
              </a:tblPr>
              <a:tblGrid>
                <a:gridCol w="457200">
                  <a:extLst>
                    <a:ext uri="{9D8B030D-6E8A-4147-A177-3AD203B41FA5}">
                      <a16:colId xmlns:a16="http://schemas.microsoft.com/office/drawing/2014/main" val="3839400819"/>
                    </a:ext>
                  </a:extLst>
                </a:gridCol>
                <a:gridCol w="457200">
                  <a:extLst>
                    <a:ext uri="{9D8B030D-6E8A-4147-A177-3AD203B41FA5}">
                      <a16:colId xmlns:a16="http://schemas.microsoft.com/office/drawing/2014/main" val="2507723253"/>
                    </a:ext>
                  </a:extLst>
                </a:gridCol>
                <a:gridCol w="457200">
                  <a:extLst>
                    <a:ext uri="{9D8B030D-6E8A-4147-A177-3AD203B41FA5}">
                      <a16:colId xmlns:a16="http://schemas.microsoft.com/office/drawing/2014/main" val="523579933"/>
                    </a:ext>
                  </a:extLst>
                </a:gridCol>
                <a:gridCol w="457200">
                  <a:extLst>
                    <a:ext uri="{9D8B030D-6E8A-4147-A177-3AD203B41FA5}">
                      <a16:colId xmlns:a16="http://schemas.microsoft.com/office/drawing/2014/main" val="34814224"/>
                    </a:ext>
                  </a:extLst>
                </a:gridCol>
                <a:gridCol w="457200">
                  <a:extLst>
                    <a:ext uri="{9D8B030D-6E8A-4147-A177-3AD203B41FA5}">
                      <a16:colId xmlns:a16="http://schemas.microsoft.com/office/drawing/2014/main" val="390536540"/>
                    </a:ext>
                  </a:extLst>
                </a:gridCol>
                <a:gridCol w="457200">
                  <a:extLst>
                    <a:ext uri="{9D8B030D-6E8A-4147-A177-3AD203B41FA5}">
                      <a16:colId xmlns:a16="http://schemas.microsoft.com/office/drawing/2014/main" val="388780924"/>
                    </a:ext>
                  </a:extLst>
                </a:gridCol>
                <a:gridCol w="457200">
                  <a:extLst>
                    <a:ext uri="{9D8B030D-6E8A-4147-A177-3AD203B41FA5}">
                      <a16:colId xmlns:a16="http://schemas.microsoft.com/office/drawing/2014/main" val="1237138415"/>
                    </a:ext>
                  </a:extLst>
                </a:gridCol>
                <a:gridCol w="457200">
                  <a:extLst>
                    <a:ext uri="{9D8B030D-6E8A-4147-A177-3AD203B41FA5}">
                      <a16:colId xmlns:a16="http://schemas.microsoft.com/office/drawing/2014/main" val="3138465366"/>
                    </a:ext>
                  </a:extLst>
                </a:gridCol>
                <a:gridCol w="457200">
                  <a:extLst>
                    <a:ext uri="{9D8B030D-6E8A-4147-A177-3AD203B41FA5}">
                      <a16:colId xmlns:a16="http://schemas.microsoft.com/office/drawing/2014/main" val="1191190892"/>
                    </a:ext>
                  </a:extLst>
                </a:gridCol>
              </a:tblGrid>
              <a:tr h="690684">
                <a:tc>
                  <a:txBody>
                    <a:bodyPr/>
                    <a:lstStyle/>
                    <a:p>
                      <a:pPr algn="ctr"/>
                      <a:endParaRPr kumimoji="1" lang="ja-JP" altLang="en-US"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endParaRPr kumimoji="1" lang="ja-JP" altLang="en-US"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endParaRPr kumimoji="1" lang="ja-JP" altLang="en-US"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rgbClr val="FBFCD8"/>
                    </a:solidFill>
                  </a:tcPr>
                </a:tc>
                <a:tc>
                  <a:txBody>
                    <a:bodyPr/>
                    <a:lstStyle/>
                    <a:p>
                      <a:pPr algn="ctr"/>
                      <a:endParaRPr kumimoji="1" lang="ja-JP" altLang="en-US"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rgbClr val="FBFCD8"/>
                    </a:solidFill>
                  </a:tcPr>
                </a:tc>
                <a:tc>
                  <a:txBody>
                    <a:bodyPr/>
                    <a:lstStyle/>
                    <a:p>
                      <a:pPr algn="ctr"/>
                      <a:endParaRPr kumimoji="1" lang="ja-JP" altLang="en-US"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rgbClr val="FBFCD8"/>
                    </a:solidFill>
                  </a:tcPr>
                </a:tc>
                <a:tc>
                  <a:txBody>
                    <a:bodyPr/>
                    <a:lstStyle/>
                    <a:p>
                      <a:pPr algn="ctr"/>
                      <a:endParaRPr kumimoji="1" lang="ja-JP" altLang="en-US"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endParaRPr kumimoji="1" lang="ja-JP" altLang="en-US"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endParaRPr kumimoji="1" lang="ja-JP" altLang="en-US"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endParaRPr kumimoji="1" lang="ja-JP" altLang="en-US"/>
                    </a:p>
                  </a:txBody>
                  <a:tcPr anchor="ctr">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3349531946"/>
                  </a:ext>
                </a:extLst>
              </a:tr>
              <a:tr h="690684">
                <a:tc>
                  <a:txBody>
                    <a:bodyPr/>
                    <a:lstStyle/>
                    <a:p>
                      <a:pPr algn="ctr"/>
                      <a:endParaRPr kumimoji="1" lang="ja-JP" altLang="en-US"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endParaRPr kumimoji="1" lang="ja-JP" altLang="en-US"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endParaRPr kumimoji="1" lang="ja-JP" altLang="en-US"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rgbClr val="FBFCD8"/>
                    </a:solidFill>
                  </a:tcPr>
                </a:tc>
                <a:tc>
                  <a:txBody>
                    <a:bodyPr/>
                    <a:lstStyle/>
                    <a:p>
                      <a:pPr algn="ctr"/>
                      <a:endParaRPr kumimoji="1" lang="ja-JP" altLang="en-US"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rgbClr val="FBFCD8"/>
                    </a:solidFill>
                  </a:tcPr>
                </a:tc>
                <a:tc>
                  <a:txBody>
                    <a:bodyPr/>
                    <a:lstStyle/>
                    <a:p>
                      <a:pPr algn="ctr"/>
                      <a:endParaRPr kumimoji="1" lang="ja-JP" altLang="en-US"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rgbClr val="FBFCD8"/>
                    </a:solidFill>
                  </a:tcPr>
                </a:tc>
                <a:tc>
                  <a:txBody>
                    <a:bodyPr/>
                    <a:lstStyle/>
                    <a:p>
                      <a:pPr algn="ctr"/>
                      <a:endParaRPr kumimoji="1" lang="ja-JP" altLang="en-US"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endParaRPr kumimoji="1" lang="ja-JP" altLang="en-US"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endParaRPr kumimoji="1" lang="ja-JP" altLang="en-US"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endParaRPr kumimoji="1" lang="ja-JP" altLang="en-US" dirty="0"/>
                    </a:p>
                  </a:txBody>
                  <a:tcPr anchor="ctr">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797097384"/>
                  </a:ext>
                </a:extLst>
              </a:tr>
            </a:tbl>
          </a:graphicData>
        </a:graphic>
      </p:graphicFrame>
      <p:sp>
        <p:nvSpPr>
          <p:cNvPr id="73" name="左右矢印 72"/>
          <p:cNvSpPr/>
          <p:nvPr/>
        </p:nvSpPr>
        <p:spPr>
          <a:xfrm>
            <a:off x="6002382" y="2838261"/>
            <a:ext cx="1480838" cy="295049"/>
          </a:xfrm>
          <a:prstGeom prst="lef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ysClr val="windowText" lastClr="000000"/>
                </a:solidFill>
                <a:effectLst/>
                <a:uLnTx/>
                <a:uFillTx/>
                <a:latin typeface="Segoe UI"/>
                <a:ea typeface="メイリオ"/>
                <a:cs typeface="+mn-cs"/>
              </a:rPr>
              <a:t>３時間</a:t>
            </a:r>
          </a:p>
        </p:txBody>
      </p:sp>
      <p:sp>
        <p:nvSpPr>
          <p:cNvPr id="67" name="爆発 2 66"/>
          <p:cNvSpPr/>
          <p:nvPr/>
        </p:nvSpPr>
        <p:spPr>
          <a:xfrm>
            <a:off x="5888350" y="2741751"/>
            <a:ext cx="522010" cy="495539"/>
          </a:xfrm>
          <a:prstGeom prst="irregularSeal2">
            <a:avLst/>
          </a:prstGeom>
          <a:solidFill>
            <a:srgbClr val="FFFF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ysClr val="windowText" lastClr="000000"/>
                </a:solidFill>
                <a:effectLst/>
                <a:uLnTx/>
                <a:uFillTx/>
                <a:latin typeface="Segoe UI"/>
                <a:ea typeface="メイリオ"/>
                <a:cs typeface="+mn-cs"/>
              </a:rPr>
              <a:t>事故</a:t>
            </a:r>
          </a:p>
        </p:txBody>
      </p:sp>
      <p:sp>
        <p:nvSpPr>
          <p:cNvPr id="70" name="左右矢印 69"/>
          <p:cNvSpPr/>
          <p:nvPr/>
        </p:nvSpPr>
        <p:spPr>
          <a:xfrm>
            <a:off x="1523999" y="4288657"/>
            <a:ext cx="1373215" cy="295049"/>
          </a:xfrm>
          <a:prstGeom prst="leftRightArrow">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ysClr val="windowText" lastClr="000000"/>
                </a:solidFill>
                <a:effectLst/>
                <a:uLnTx/>
                <a:uFillTx/>
                <a:latin typeface="Segoe UI"/>
                <a:ea typeface="メイリオ"/>
                <a:cs typeface="+mn-cs"/>
              </a:rPr>
              <a:t>３時間</a:t>
            </a:r>
          </a:p>
        </p:txBody>
      </p:sp>
      <p:sp>
        <p:nvSpPr>
          <p:cNvPr id="52" name="テキスト ボックス 51"/>
          <p:cNvSpPr txBox="1"/>
          <p:nvPr/>
        </p:nvSpPr>
        <p:spPr>
          <a:xfrm>
            <a:off x="2618916" y="3176460"/>
            <a:ext cx="598241" cy="295466"/>
          </a:xfrm>
          <a:prstGeom prst="rect">
            <a:avLst/>
          </a:prstGeom>
          <a:noFill/>
        </p:spPr>
        <p:txBody>
          <a:bodyPr wrap="non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1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10:00</a:t>
            </a:r>
            <a:endParaRPr kumimoji="1" lang="ja-JP" altLang="en-US" sz="11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53" name="左右矢印 52"/>
          <p:cNvSpPr/>
          <p:nvPr/>
        </p:nvSpPr>
        <p:spPr>
          <a:xfrm>
            <a:off x="1070541" y="3585723"/>
            <a:ext cx="8238818" cy="317335"/>
          </a:xfrm>
          <a:prstGeom prst="leftRight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smtClean="0">
                <a:ln>
                  <a:noFill/>
                </a:ln>
                <a:solidFill>
                  <a:sysClr val="windowText" lastClr="000000"/>
                </a:solidFill>
                <a:effectLst/>
                <a:uLnTx/>
                <a:uFillTx/>
                <a:latin typeface="メイリオ"/>
                <a:ea typeface="メイリオ"/>
                <a:cs typeface="+mn-cs"/>
              </a:rPr>
              <a:t>18</a:t>
            </a:r>
            <a:r>
              <a:rPr kumimoji="1" lang="ja-JP" altLang="en-US" sz="1050" b="1" i="0" u="none" strike="noStrike" kern="1200" cap="none" spc="0" normalizeH="0" baseline="0" noProof="0" dirty="0" smtClean="0">
                <a:ln>
                  <a:noFill/>
                </a:ln>
                <a:solidFill>
                  <a:sysClr val="windowText" lastClr="000000"/>
                </a:solidFill>
                <a:effectLst/>
                <a:uLnTx/>
                <a:uFillTx/>
                <a:latin typeface="メイリオ"/>
                <a:ea typeface="メイリオ"/>
                <a:cs typeface="+mn-cs"/>
              </a:rPr>
              <a:t>時間</a:t>
            </a:r>
          </a:p>
        </p:txBody>
      </p:sp>
      <p:sp>
        <p:nvSpPr>
          <p:cNvPr id="3" name="正方形/長方形 2"/>
          <p:cNvSpPr/>
          <p:nvPr/>
        </p:nvSpPr>
        <p:spPr>
          <a:xfrm>
            <a:off x="6106978" y="3393040"/>
            <a:ext cx="1367105" cy="13813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sysClr val="windowText" lastClr="000000"/>
              </a:solidFill>
              <a:effectLst/>
              <a:uLnTx/>
              <a:uFillTx/>
              <a:latin typeface="Segoe UI"/>
              <a:ea typeface="メイリオ"/>
              <a:cs typeface="+mn-cs"/>
            </a:endParaRPr>
          </a:p>
        </p:txBody>
      </p:sp>
      <p:sp>
        <p:nvSpPr>
          <p:cNvPr id="4" name="左中かっこ 3"/>
          <p:cNvSpPr/>
          <p:nvPr/>
        </p:nvSpPr>
        <p:spPr>
          <a:xfrm rot="5400000">
            <a:off x="6716455" y="2470525"/>
            <a:ext cx="176882" cy="1356647"/>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Segoe UI"/>
              <a:ea typeface="メイリオ"/>
              <a:cs typeface="+mn-cs"/>
            </a:endParaRPr>
          </a:p>
        </p:txBody>
      </p:sp>
      <p:sp>
        <p:nvSpPr>
          <p:cNvPr id="57" name="テキスト ボックス 56"/>
          <p:cNvSpPr txBox="1"/>
          <p:nvPr/>
        </p:nvSpPr>
        <p:spPr>
          <a:xfrm>
            <a:off x="6240337" y="2606101"/>
            <a:ext cx="2000578" cy="240066"/>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道路封鎖、渋滞への対応に要した時間</a:t>
            </a:r>
          </a:p>
        </p:txBody>
      </p:sp>
      <p:sp>
        <p:nvSpPr>
          <p:cNvPr id="58" name="左右矢印 57"/>
          <p:cNvSpPr/>
          <p:nvPr/>
        </p:nvSpPr>
        <p:spPr>
          <a:xfrm>
            <a:off x="4427741" y="4277473"/>
            <a:ext cx="3484467" cy="295049"/>
          </a:xfrm>
          <a:prstGeom prst="leftRightArrow">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ysClr val="windowText" lastClr="000000"/>
                </a:solidFill>
                <a:effectLst/>
                <a:uLnTx/>
                <a:uFillTx/>
                <a:latin typeface="Segoe UI"/>
                <a:ea typeface="メイリオ"/>
                <a:cs typeface="+mn-cs"/>
              </a:rPr>
              <a:t>７時間</a:t>
            </a:r>
          </a:p>
        </p:txBody>
      </p:sp>
      <p:sp>
        <p:nvSpPr>
          <p:cNvPr id="65" name="左右矢印 64"/>
          <p:cNvSpPr/>
          <p:nvPr/>
        </p:nvSpPr>
        <p:spPr>
          <a:xfrm>
            <a:off x="8390916" y="4277473"/>
            <a:ext cx="918443" cy="295049"/>
          </a:xfrm>
          <a:prstGeom prst="leftRightArrow">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ysClr val="windowText" lastClr="000000"/>
                </a:solidFill>
                <a:effectLst/>
                <a:uLnTx/>
                <a:uFillTx/>
                <a:latin typeface="Segoe UI"/>
                <a:ea typeface="メイリオ"/>
                <a:cs typeface="+mn-cs"/>
              </a:rPr>
              <a:t>２時間</a:t>
            </a:r>
          </a:p>
        </p:txBody>
      </p:sp>
      <p:sp>
        <p:nvSpPr>
          <p:cNvPr id="68" name="テキスト ボックス 67"/>
          <p:cNvSpPr txBox="1"/>
          <p:nvPr/>
        </p:nvSpPr>
        <p:spPr>
          <a:xfrm>
            <a:off x="8535307" y="3167036"/>
            <a:ext cx="598241" cy="295466"/>
          </a:xfrm>
          <a:prstGeom prst="rect">
            <a:avLst/>
          </a:prstGeom>
          <a:noFill/>
        </p:spPr>
        <p:txBody>
          <a:bodyPr wrap="non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1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23:00</a:t>
            </a:r>
            <a:endParaRPr kumimoji="1" lang="ja-JP" altLang="en-US" sz="11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cxnSp>
        <p:nvCxnSpPr>
          <p:cNvPr id="7" name="直線コネクタ 6"/>
          <p:cNvCxnSpPr/>
          <p:nvPr/>
        </p:nvCxnSpPr>
        <p:spPr>
          <a:xfrm>
            <a:off x="5486400" y="4343400"/>
            <a:ext cx="0" cy="143139"/>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5638800" y="4343400"/>
            <a:ext cx="0" cy="143139"/>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7474083" y="4343400"/>
            <a:ext cx="0" cy="143139"/>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7642717" y="4343400"/>
            <a:ext cx="0" cy="143139"/>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5421340" y="4304151"/>
            <a:ext cx="307456" cy="459469"/>
          </a:xfrm>
          <a:prstGeom prst="rect">
            <a:avLst/>
          </a:prstGeom>
          <a:noFill/>
        </p:spPr>
        <p:txBody>
          <a:bodyPr vert="eaVert" wrap="squar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600" b="1" i="0" u="none" strike="noStrike" kern="1200" cap="none" spc="0" normalizeH="0" baseline="0" noProof="0" dirty="0" smtClean="0">
                <a:ln>
                  <a:noFill/>
                </a:ln>
                <a:solidFill>
                  <a:srgbClr val="000000"/>
                </a:solidFill>
                <a:effectLst/>
                <a:uLnTx/>
                <a:uFillTx/>
                <a:latin typeface="Segoe UI"/>
                <a:ea typeface="メイリオ"/>
                <a:cs typeface="+mn-cs"/>
              </a:rPr>
              <a:t>中断</a:t>
            </a:r>
            <a:r>
              <a:rPr kumimoji="1" lang="en-US" altLang="ja-JP" sz="600" b="1" i="0" u="none" strike="noStrike" kern="1200" cap="none" spc="0" normalizeH="0" baseline="0" noProof="0" dirty="0" smtClean="0">
                <a:ln>
                  <a:noFill/>
                </a:ln>
                <a:solidFill>
                  <a:srgbClr val="000000"/>
                </a:solidFill>
                <a:effectLst/>
                <a:uLnTx/>
                <a:uFillTx/>
                <a:latin typeface="Segoe UI"/>
                <a:ea typeface="メイリオ"/>
                <a:cs typeface="+mn-cs"/>
              </a:rPr>
              <a:t>10</a:t>
            </a:r>
            <a:r>
              <a:rPr kumimoji="1" lang="ja-JP" altLang="en-US" sz="600" b="1" i="0" u="none" strike="noStrike" kern="1200" cap="none" spc="0" normalizeH="0" baseline="0" noProof="0" dirty="0" smtClean="0">
                <a:ln>
                  <a:noFill/>
                </a:ln>
                <a:solidFill>
                  <a:srgbClr val="000000"/>
                </a:solidFill>
                <a:effectLst/>
                <a:uLnTx/>
                <a:uFillTx/>
                <a:latin typeface="Segoe UI"/>
                <a:ea typeface="メイリオ"/>
                <a:cs typeface="+mn-cs"/>
              </a:rPr>
              <a:t>分</a:t>
            </a:r>
          </a:p>
        </p:txBody>
      </p:sp>
      <p:sp>
        <p:nvSpPr>
          <p:cNvPr id="54" name="テキスト ボックス 53"/>
          <p:cNvSpPr txBox="1"/>
          <p:nvPr/>
        </p:nvSpPr>
        <p:spPr>
          <a:xfrm>
            <a:off x="7435019" y="4324459"/>
            <a:ext cx="307456" cy="459469"/>
          </a:xfrm>
          <a:prstGeom prst="rect">
            <a:avLst/>
          </a:prstGeom>
          <a:noFill/>
        </p:spPr>
        <p:txBody>
          <a:bodyPr vert="eaVert" wrap="squar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600" b="1" i="0" u="none" strike="noStrike" kern="1200" cap="none" spc="0" normalizeH="0" baseline="0" noProof="0" dirty="0" smtClean="0">
                <a:ln>
                  <a:noFill/>
                </a:ln>
                <a:solidFill>
                  <a:srgbClr val="000000"/>
                </a:solidFill>
                <a:effectLst/>
                <a:uLnTx/>
                <a:uFillTx/>
                <a:latin typeface="Segoe UI"/>
                <a:ea typeface="メイリオ"/>
                <a:cs typeface="+mn-cs"/>
              </a:rPr>
              <a:t>中断</a:t>
            </a:r>
            <a:r>
              <a:rPr kumimoji="1" lang="en-US" altLang="ja-JP" sz="600" b="1" i="0" u="none" strike="noStrike" kern="1200" cap="none" spc="0" normalizeH="0" baseline="0" noProof="0" dirty="0" smtClean="0">
                <a:ln>
                  <a:noFill/>
                </a:ln>
                <a:solidFill>
                  <a:srgbClr val="000000"/>
                </a:solidFill>
                <a:effectLst/>
                <a:uLnTx/>
                <a:uFillTx/>
                <a:latin typeface="Segoe UI"/>
                <a:ea typeface="メイリオ"/>
                <a:cs typeface="+mn-cs"/>
              </a:rPr>
              <a:t>10</a:t>
            </a:r>
            <a:r>
              <a:rPr kumimoji="1" lang="ja-JP" altLang="en-US" sz="600" b="1" i="0" u="none" strike="noStrike" kern="1200" cap="none" spc="0" normalizeH="0" baseline="0" noProof="0" dirty="0" smtClean="0">
                <a:ln>
                  <a:noFill/>
                </a:ln>
                <a:solidFill>
                  <a:srgbClr val="000000"/>
                </a:solidFill>
                <a:effectLst/>
                <a:uLnTx/>
                <a:uFillTx/>
                <a:latin typeface="Segoe UI"/>
                <a:ea typeface="メイリオ"/>
                <a:cs typeface="+mn-cs"/>
              </a:rPr>
              <a:t>分</a:t>
            </a:r>
          </a:p>
        </p:txBody>
      </p:sp>
      <p:sp>
        <p:nvSpPr>
          <p:cNvPr id="36" name="スライド番号プレースホルダー 1"/>
          <p:cNvSpPr>
            <a:spLocks noGrp="1"/>
          </p:cNvSpPr>
          <p:nvPr>
            <p:ph type="sldNum" sz="quarter" idx="4"/>
          </p:nvPr>
        </p:nvSpPr>
        <p:spPr>
          <a:xfrm>
            <a:off x="9144000" y="6530155"/>
            <a:ext cx="630513" cy="278421"/>
          </a:xfrm>
        </p:spPr>
        <p:txBody>
          <a:bodyPr/>
          <a:lstStyle/>
          <a:p>
            <a:r>
              <a:rPr lang="en-US" altLang="ja-JP" smtClean="0"/>
              <a:t>22</a:t>
            </a:r>
            <a:endParaRPr lang="en-US" dirty="0"/>
          </a:p>
        </p:txBody>
      </p:sp>
    </p:spTree>
    <p:extLst>
      <p:ext uri="{BB962C8B-B14F-4D97-AF65-F5344CB8AC3E}">
        <p14:creationId xmlns:p14="http://schemas.microsoft.com/office/powerpoint/2010/main" val="13138266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0" y="51169"/>
            <a:ext cx="9906000" cy="535531"/>
          </a:xfrm>
          <a:prstGeom prst="rect">
            <a:avLst/>
          </a:prstGeom>
          <a:noFill/>
        </p:spPr>
        <p:txBody>
          <a:bodyPr wrap="square" rtlCol="0" anchor="ctr">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2400" b="1" i="0" u="none" strike="noStrike" kern="1200" cap="none" spc="0" normalizeH="0" baseline="0" noProof="0" dirty="0" smtClean="0">
                <a:ln>
                  <a:noFill/>
                </a:ln>
                <a:solidFill>
                  <a:srgbClr val="FFFFFF"/>
                </a:solidFill>
                <a:effectLst/>
                <a:uLnTx/>
                <a:uFillTx/>
                <a:latin typeface="ＭＳ ゴシック" panose="020B0609070205080204" pitchFamily="49" charset="-128"/>
                <a:ea typeface="ＭＳ ゴシック" panose="020B0609070205080204" pitchFamily="49" charset="-128"/>
                <a:cs typeface="+mn-cs"/>
              </a:rPr>
              <a:t>軽微な移動の考え方について（バス）</a:t>
            </a:r>
          </a:p>
        </p:txBody>
      </p:sp>
      <p:sp>
        <p:nvSpPr>
          <p:cNvPr id="10" name="テキスト プレースホルダー 2">
            <a:extLst>
              <a:ext uri="{FF2B5EF4-FFF2-40B4-BE49-F238E27FC236}">
                <a16:creationId xmlns:a16="http://schemas.microsoft.com/office/drawing/2014/main" id="{0AFD4854-3BB6-394F-9F59-525F01D74181}"/>
              </a:ext>
            </a:extLst>
          </p:cNvPr>
          <p:cNvSpPr>
            <a:spLocks noGrp="1"/>
          </p:cNvSpPr>
          <p:nvPr>
            <p:ph type="body" sz="quarter" idx="13"/>
          </p:nvPr>
        </p:nvSpPr>
        <p:spPr>
          <a:xfrm>
            <a:off x="0" y="627805"/>
            <a:ext cx="9906000" cy="1289841"/>
          </a:xfrm>
          <a:solidFill>
            <a:srgbClr val="EEECE1"/>
          </a:solidFill>
        </p:spPr>
        <p:txBody>
          <a:bodyPr tIns="72000" bIns="72000"/>
          <a:lstStyle/>
          <a:p>
            <a:pPr lvl="0" defTabSz="457200">
              <a:spcBef>
                <a:spcPts val="0"/>
              </a:spcBef>
              <a:spcAft>
                <a:spcPts val="0"/>
              </a:spcAft>
              <a:buClr>
                <a:srgbClr val="66BAB7"/>
              </a:buClr>
              <a:defRPr/>
            </a:pPr>
            <a:r>
              <a:rPr kumimoji="0" lang="ja-JP" altLang="en-US" sz="1200" spc="60" dirty="0" smtClean="0">
                <a:solidFill>
                  <a:srgbClr val="000000"/>
                </a:solidFill>
                <a:latin typeface="ＭＳ ゴシック" panose="020B0609070205080204" pitchFamily="49" charset="-128"/>
                <a:ea typeface="ＭＳ ゴシック" panose="020B0609070205080204" pitchFamily="49" charset="-128"/>
              </a:rPr>
              <a:t>▷</a:t>
            </a:r>
            <a:r>
              <a:rPr kumimoji="0" lang="ja-JP" altLang="en-US" sz="1200" spc="60" dirty="0">
                <a:solidFill>
                  <a:srgbClr val="000000"/>
                </a:solidFill>
                <a:latin typeface="ＭＳ ゴシック" panose="020B0609070205080204" pitchFamily="49" charset="-128"/>
                <a:ea typeface="ＭＳ ゴシック" panose="020B0609070205080204" pitchFamily="49" charset="-128"/>
              </a:rPr>
              <a:t>　緊急通行車両等、他の車両の通行の妨げを回避するなど、運行計画上予定していた位置で駐車又は停車しているときに</a:t>
            </a:r>
            <a:r>
              <a:rPr kumimoji="0" lang="ja-JP" altLang="en-US" sz="1200" spc="60" dirty="0" smtClean="0">
                <a:solidFill>
                  <a:srgbClr val="000000"/>
                </a:solidFill>
                <a:latin typeface="ＭＳ ゴシック" panose="020B0609070205080204" pitchFamily="49" charset="-128"/>
                <a:ea typeface="ＭＳ ゴシック" panose="020B0609070205080204" pitchFamily="49" charset="-128"/>
              </a:rPr>
              <a:t>軽微</a:t>
            </a:r>
            <a:endParaRPr kumimoji="0" lang="en-US" altLang="ja-JP" sz="1200" spc="60" dirty="0" smtClean="0">
              <a:solidFill>
                <a:srgbClr val="000000"/>
              </a:solidFill>
              <a:latin typeface="ＭＳ ゴシック" panose="020B0609070205080204" pitchFamily="49" charset="-128"/>
              <a:ea typeface="ＭＳ ゴシック" panose="020B0609070205080204" pitchFamily="49" charset="-128"/>
            </a:endParaRPr>
          </a:p>
          <a:p>
            <a:pPr lvl="0" defTabSz="457200">
              <a:spcBef>
                <a:spcPts val="0"/>
              </a:spcBef>
              <a:spcAft>
                <a:spcPts val="0"/>
              </a:spcAft>
              <a:buClr>
                <a:srgbClr val="66BAB7"/>
              </a:buClr>
              <a:defRPr/>
            </a:pPr>
            <a:r>
              <a:rPr kumimoji="0" lang="en-US" altLang="ja-JP" sz="1200" spc="60" dirty="0">
                <a:solidFill>
                  <a:srgbClr val="000000"/>
                </a:solidFill>
                <a:latin typeface="ＭＳ ゴシック" panose="020B0609070205080204" pitchFamily="49" charset="-128"/>
                <a:ea typeface="ＭＳ ゴシック" panose="020B0609070205080204" pitchFamily="49" charset="-128"/>
              </a:rPr>
              <a:t> </a:t>
            </a:r>
            <a:r>
              <a:rPr kumimoji="0" lang="en-US" altLang="ja-JP" sz="1200" spc="60" dirty="0" smtClean="0">
                <a:solidFill>
                  <a:srgbClr val="000000"/>
                </a:solidFill>
                <a:latin typeface="ＭＳ ゴシック" panose="020B0609070205080204" pitchFamily="49" charset="-128"/>
                <a:ea typeface="ＭＳ ゴシック" panose="020B0609070205080204" pitchFamily="49" charset="-128"/>
              </a:rPr>
              <a:t>  </a:t>
            </a:r>
            <a:r>
              <a:rPr kumimoji="0" lang="ja-JP" altLang="en-US" sz="1200" spc="60" dirty="0" smtClean="0">
                <a:solidFill>
                  <a:srgbClr val="000000"/>
                </a:solidFill>
                <a:latin typeface="ＭＳ ゴシック" panose="020B0609070205080204" pitchFamily="49" charset="-128"/>
                <a:ea typeface="ＭＳ ゴシック" panose="020B0609070205080204" pitchFamily="49" charset="-128"/>
              </a:rPr>
              <a:t>な移動を</a:t>
            </a:r>
            <a:r>
              <a:rPr kumimoji="0" lang="ja-JP" altLang="en-US" sz="1200" spc="60" dirty="0">
                <a:solidFill>
                  <a:srgbClr val="000000"/>
                </a:solidFill>
                <a:latin typeface="ＭＳ ゴシック" panose="020B0609070205080204" pitchFamily="49" charset="-128"/>
                <a:ea typeface="ＭＳ ゴシック" panose="020B0609070205080204" pitchFamily="49" charset="-128"/>
              </a:rPr>
              <a:t>行う</a:t>
            </a:r>
            <a:r>
              <a:rPr kumimoji="0" lang="ja-JP" altLang="en-US" sz="1200" spc="60" dirty="0" smtClean="0">
                <a:solidFill>
                  <a:srgbClr val="000000"/>
                </a:solidFill>
                <a:latin typeface="ＭＳ ゴシック" panose="020B0609070205080204" pitchFamily="49" charset="-128"/>
                <a:ea typeface="ＭＳ ゴシック" panose="020B0609070205080204" pitchFamily="49" charset="-128"/>
              </a:rPr>
              <a:t>必要がある場合には、記録が認められる場合に限り、一の連続運転時間当たり</a:t>
            </a:r>
            <a:r>
              <a:rPr kumimoji="0" lang="en-US" altLang="ja-JP" sz="1200" spc="60" dirty="0" smtClean="0">
                <a:solidFill>
                  <a:srgbClr val="000000"/>
                </a:solidFill>
                <a:latin typeface="ＭＳ ゴシック" panose="020B0609070205080204" pitchFamily="49" charset="-128"/>
                <a:ea typeface="ＭＳ ゴシック" panose="020B0609070205080204" pitchFamily="49" charset="-128"/>
              </a:rPr>
              <a:t>30</a:t>
            </a:r>
            <a:r>
              <a:rPr kumimoji="0" lang="ja-JP" altLang="en-US" sz="1200" spc="60" dirty="0" smtClean="0">
                <a:solidFill>
                  <a:srgbClr val="000000"/>
                </a:solidFill>
                <a:latin typeface="ＭＳ ゴシック" panose="020B0609070205080204" pitchFamily="49" charset="-128"/>
                <a:ea typeface="ＭＳ ゴシック" panose="020B0609070205080204" pitchFamily="49" charset="-128"/>
              </a:rPr>
              <a:t>分を限度として連続運転時間</a:t>
            </a:r>
            <a:endParaRPr kumimoji="0" lang="en-US" altLang="ja-JP" sz="1200" spc="60" dirty="0" smtClean="0">
              <a:solidFill>
                <a:srgbClr val="000000"/>
              </a:solidFill>
              <a:latin typeface="ＭＳ ゴシック" panose="020B0609070205080204" pitchFamily="49" charset="-128"/>
              <a:ea typeface="ＭＳ ゴシック" panose="020B0609070205080204" pitchFamily="49" charset="-128"/>
            </a:endParaRPr>
          </a:p>
          <a:p>
            <a:pPr lvl="0" defTabSz="457200">
              <a:spcBef>
                <a:spcPts val="0"/>
              </a:spcBef>
              <a:spcAft>
                <a:spcPts val="0"/>
              </a:spcAft>
              <a:buClr>
                <a:srgbClr val="66BAB7"/>
              </a:buClr>
              <a:defRPr/>
            </a:pPr>
            <a:r>
              <a:rPr kumimoji="0" lang="en-US" altLang="ja-JP" sz="1200" spc="60" dirty="0">
                <a:solidFill>
                  <a:srgbClr val="000000"/>
                </a:solidFill>
                <a:latin typeface="ＭＳ ゴシック" panose="020B0609070205080204" pitchFamily="49" charset="-128"/>
                <a:ea typeface="ＭＳ ゴシック" panose="020B0609070205080204" pitchFamily="49" charset="-128"/>
              </a:rPr>
              <a:t> </a:t>
            </a:r>
            <a:r>
              <a:rPr kumimoji="0" lang="en-US" altLang="ja-JP" sz="1200" spc="60" dirty="0" smtClean="0">
                <a:solidFill>
                  <a:srgbClr val="000000"/>
                </a:solidFill>
                <a:latin typeface="ＭＳ ゴシック" panose="020B0609070205080204" pitchFamily="49" charset="-128"/>
                <a:ea typeface="ＭＳ ゴシック" panose="020B0609070205080204" pitchFamily="49" charset="-128"/>
              </a:rPr>
              <a:t>  </a:t>
            </a:r>
            <a:r>
              <a:rPr kumimoji="0" lang="ja-JP" altLang="en-US" sz="1200" spc="60" dirty="0" smtClean="0">
                <a:solidFill>
                  <a:srgbClr val="000000"/>
                </a:solidFill>
                <a:latin typeface="ＭＳ ゴシック" panose="020B0609070205080204" pitchFamily="49" charset="-128"/>
                <a:ea typeface="ＭＳ ゴシック" panose="020B0609070205080204" pitchFamily="49" charset="-128"/>
              </a:rPr>
              <a:t>から除くことができることとする</a:t>
            </a:r>
            <a:r>
              <a:rPr kumimoji="0" lang="ja-JP" altLang="en-US" sz="1200" spc="60" dirty="0" smtClean="0">
                <a:solidFill>
                  <a:prstClr val="black"/>
                </a:solidFill>
                <a:latin typeface="ＭＳ ゴシック" panose="020B0609070205080204" pitchFamily="49" charset="-128"/>
                <a:ea typeface="ＭＳ ゴシック" panose="020B0609070205080204" pitchFamily="49" charset="-128"/>
              </a:rPr>
              <a:t>。</a:t>
            </a:r>
            <a:endParaRPr kumimoji="0" lang="en-US" altLang="ja-JP" sz="1200" spc="60" dirty="0" smtClean="0">
              <a:solidFill>
                <a:prstClr val="black"/>
              </a:solidFill>
              <a:latin typeface="ＭＳ ゴシック" panose="020B0609070205080204" pitchFamily="49" charset="-128"/>
              <a:ea typeface="ＭＳ ゴシック" panose="020B0609070205080204" pitchFamily="49" charset="-128"/>
            </a:endParaRPr>
          </a:p>
          <a:p>
            <a:pPr lvl="0" defTabSz="457200">
              <a:spcBef>
                <a:spcPts val="0"/>
              </a:spcBef>
              <a:spcAft>
                <a:spcPts val="0"/>
              </a:spcAft>
              <a:buClr>
                <a:srgbClr val="66BAB7"/>
              </a:buClr>
              <a:defRPr/>
            </a:pPr>
            <a:endParaRPr kumimoji="0" lang="en-US" altLang="ja-JP" sz="1200" kern="1200" spc="0" dirty="0" smtClean="0">
              <a:solidFill>
                <a:prstClr val="black"/>
              </a:solidFill>
              <a:latin typeface="ＭＳ Ｐゴシック" panose="020B0600070205080204" pitchFamily="50" charset="-128"/>
              <a:ea typeface="ＭＳ Ｐゴシック" panose="020B0600070205080204" pitchFamily="50" charset="-128"/>
            </a:endParaRPr>
          </a:p>
          <a:p>
            <a:pPr lvl="0" defTabSz="457200">
              <a:spcBef>
                <a:spcPts val="0"/>
              </a:spcBef>
              <a:spcAft>
                <a:spcPts val="0"/>
              </a:spcAft>
              <a:buClr>
                <a:srgbClr val="66BAB7"/>
              </a:buClr>
              <a:defRPr/>
            </a:pPr>
            <a:endParaRPr kumimoji="0" lang="en-US" altLang="ja-JP" sz="1100" kern="1200" spc="0" dirty="0" smtClean="0">
              <a:solidFill>
                <a:prstClr val="black"/>
              </a:solidFill>
              <a:latin typeface="ＭＳ Ｐゴシック" panose="020B0600070205080204" pitchFamily="50" charset="-128"/>
              <a:ea typeface="ＭＳ Ｐゴシック" panose="020B0600070205080204" pitchFamily="50" charset="-128"/>
            </a:endParaRPr>
          </a:p>
          <a:p>
            <a:pPr marL="180000" lvl="1" indent="-457200" defTabSz="457200">
              <a:spcBef>
                <a:spcPts val="0"/>
              </a:spcBef>
              <a:spcAft>
                <a:spcPts val="0"/>
              </a:spcAft>
              <a:buClr>
                <a:srgbClr val="66BAB7"/>
              </a:buClr>
              <a:buNone/>
              <a:defRPr/>
            </a:pPr>
            <a:endParaRPr kumimoji="0" lang="en-US" altLang="ja-JP" sz="1100" kern="1200" spc="0" dirty="0" smtClean="0">
              <a:solidFill>
                <a:prstClr val="black"/>
              </a:solidFill>
              <a:latin typeface="ＭＳ Ｐゴシック" panose="020B0600070205080204" pitchFamily="50" charset="-128"/>
              <a:ea typeface="ＭＳ Ｐゴシック" panose="020B0600070205080204" pitchFamily="50" charset="-128"/>
            </a:endParaRPr>
          </a:p>
        </p:txBody>
      </p:sp>
      <p:graphicFrame>
        <p:nvGraphicFramePr>
          <p:cNvPr id="4" name="表 3"/>
          <p:cNvGraphicFramePr>
            <a:graphicFrameLocks noGrp="1"/>
          </p:cNvGraphicFramePr>
          <p:nvPr>
            <p:extLst/>
          </p:nvPr>
        </p:nvGraphicFramePr>
        <p:xfrm>
          <a:off x="609600" y="1981200"/>
          <a:ext cx="9003480" cy="2592000"/>
        </p:xfrm>
        <a:graphic>
          <a:graphicData uri="http://schemas.openxmlformats.org/drawingml/2006/table">
            <a:tbl>
              <a:tblPr firstRow="1" bandRow="1">
                <a:tableStyleId>{5940675A-B579-460E-94D1-54222C63F5DA}</a:tableStyleId>
              </a:tblPr>
              <a:tblGrid>
                <a:gridCol w="900348">
                  <a:extLst>
                    <a:ext uri="{9D8B030D-6E8A-4147-A177-3AD203B41FA5}">
                      <a16:colId xmlns:a16="http://schemas.microsoft.com/office/drawing/2014/main" val="2434962731"/>
                    </a:ext>
                  </a:extLst>
                </a:gridCol>
                <a:gridCol w="900348">
                  <a:extLst>
                    <a:ext uri="{9D8B030D-6E8A-4147-A177-3AD203B41FA5}">
                      <a16:colId xmlns:a16="http://schemas.microsoft.com/office/drawing/2014/main" val="1288955692"/>
                    </a:ext>
                  </a:extLst>
                </a:gridCol>
                <a:gridCol w="900348">
                  <a:extLst>
                    <a:ext uri="{9D8B030D-6E8A-4147-A177-3AD203B41FA5}">
                      <a16:colId xmlns:a16="http://schemas.microsoft.com/office/drawing/2014/main" val="1525697008"/>
                    </a:ext>
                  </a:extLst>
                </a:gridCol>
                <a:gridCol w="900348">
                  <a:extLst>
                    <a:ext uri="{9D8B030D-6E8A-4147-A177-3AD203B41FA5}">
                      <a16:colId xmlns:a16="http://schemas.microsoft.com/office/drawing/2014/main" val="3996332334"/>
                    </a:ext>
                  </a:extLst>
                </a:gridCol>
                <a:gridCol w="900348">
                  <a:extLst>
                    <a:ext uri="{9D8B030D-6E8A-4147-A177-3AD203B41FA5}">
                      <a16:colId xmlns:a16="http://schemas.microsoft.com/office/drawing/2014/main" val="1571668860"/>
                    </a:ext>
                  </a:extLst>
                </a:gridCol>
                <a:gridCol w="900348">
                  <a:extLst>
                    <a:ext uri="{9D8B030D-6E8A-4147-A177-3AD203B41FA5}">
                      <a16:colId xmlns:a16="http://schemas.microsoft.com/office/drawing/2014/main" val="1846021665"/>
                    </a:ext>
                  </a:extLst>
                </a:gridCol>
                <a:gridCol w="900348">
                  <a:extLst>
                    <a:ext uri="{9D8B030D-6E8A-4147-A177-3AD203B41FA5}">
                      <a16:colId xmlns:a16="http://schemas.microsoft.com/office/drawing/2014/main" val="538829401"/>
                    </a:ext>
                  </a:extLst>
                </a:gridCol>
                <a:gridCol w="900348">
                  <a:extLst>
                    <a:ext uri="{9D8B030D-6E8A-4147-A177-3AD203B41FA5}">
                      <a16:colId xmlns:a16="http://schemas.microsoft.com/office/drawing/2014/main" val="4090429340"/>
                    </a:ext>
                  </a:extLst>
                </a:gridCol>
                <a:gridCol w="900348">
                  <a:extLst>
                    <a:ext uri="{9D8B030D-6E8A-4147-A177-3AD203B41FA5}">
                      <a16:colId xmlns:a16="http://schemas.microsoft.com/office/drawing/2014/main" val="2354555604"/>
                    </a:ext>
                  </a:extLst>
                </a:gridCol>
                <a:gridCol w="900348">
                  <a:extLst>
                    <a:ext uri="{9D8B030D-6E8A-4147-A177-3AD203B41FA5}">
                      <a16:colId xmlns:a16="http://schemas.microsoft.com/office/drawing/2014/main" val="3925840652"/>
                    </a:ext>
                  </a:extLst>
                </a:gridCol>
              </a:tblGrid>
              <a:tr h="612000">
                <a:tc>
                  <a:txBody>
                    <a:bodyPr/>
                    <a:lstStyle/>
                    <a:p>
                      <a:pPr algn="ctr"/>
                      <a:r>
                        <a:rPr kumimoji="1" lang="ja-JP" altLang="en-US" sz="1100" dirty="0" smtClean="0">
                          <a:latin typeface="ＭＳ ゴシック" panose="020B0609070205080204" pitchFamily="49" charset="-128"/>
                          <a:ea typeface="ＭＳ ゴシック" panose="020B0609070205080204" pitchFamily="49" charset="-128"/>
                        </a:rPr>
                        <a:t>運転</a:t>
                      </a:r>
                      <a:endParaRPr kumimoji="1" lang="ja-JP" altLang="en-US" sz="1100" dirty="0">
                        <a:latin typeface="ＭＳ ゴシック" panose="020B0609070205080204" pitchFamily="49" charset="-128"/>
                        <a:ea typeface="ＭＳ ゴシック" panose="020B0609070205080204" pitchFamily="49" charset="-128"/>
                      </a:endParaRPr>
                    </a:p>
                  </a:txBody>
                  <a:tcPr marT="0" marB="0" anchor="ctr">
                    <a:lnL w="6350" cap="flat" cmpd="sng" algn="ctr">
                      <a:noFill/>
                      <a:prstDash val="solid"/>
                      <a:round/>
                      <a:headEnd type="none" w="med" len="med"/>
                      <a:tailEnd type="none" w="med" len="med"/>
                    </a:lnL>
                    <a:lnR w="9525" cap="flat" cmpd="sng" algn="ctr">
                      <a:solidFill>
                        <a:schemeClr val="tx1"/>
                      </a:solidFill>
                      <a:prstDash val="sysDot"/>
                      <a:round/>
                      <a:headEnd type="none" w="med" len="med"/>
                      <a:tailEnd type="none" w="med" len="med"/>
                    </a:lnR>
                    <a:lnT w="12700" cmpd="sng">
                      <a:noFill/>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C4FDBB"/>
                    </a:solidFill>
                  </a:tcPr>
                </a:tc>
                <a:tc gridSpan="2">
                  <a:txBody>
                    <a:bodyPr/>
                    <a:lstStyle/>
                    <a:p>
                      <a:pPr marL="0" algn="l" defTabSz="914400" rtl="0" eaLnBrk="1" latinLnBrk="0" hangingPunct="1"/>
                      <a:r>
                        <a:rPr kumimoji="1" lang="ja-JP" altLang="en-US" sz="1100" kern="1200" dirty="0" smtClean="0">
                          <a:solidFill>
                            <a:schemeClr val="tx1"/>
                          </a:solidFill>
                          <a:latin typeface="ＭＳ ゴシック" panose="020B0609070205080204" pitchFamily="49" charset="-128"/>
                          <a:ea typeface="ＭＳ ゴシック" panose="020B0609070205080204" pitchFamily="49" charset="-128"/>
                          <a:cs typeface="+mn-cs"/>
                        </a:rPr>
                        <a:t>　　　　　　　　中断</a:t>
                      </a:r>
                      <a:endParaRPr kumimoji="1" lang="en-US" altLang="ja-JP" sz="1100" kern="1200" dirty="0" smtClean="0">
                        <a:solidFill>
                          <a:schemeClr val="tx1"/>
                        </a:solidFill>
                        <a:latin typeface="ＭＳ ゴシック" panose="020B0609070205080204" pitchFamily="49" charset="-128"/>
                        <a:ea typeface="ＭＳ ゴシック" panose="020B0609070205080204" pitchFamily="49" charset="-128"/>
                        <a:cs typeface="+mn-cs"/>
                      </a:endParaRPr>
                    </a:p>
                  </a:txBody>
                  <a:tcPr marT="0" marB="0" anchor="ctr">
                    <a:lnL w="9525" cap="flat" cmpd="sng" algn="ctr">
                      <a:solidFill>
                        <a:schemeClr val="tx1"/>
                      </a:solidFill>
                      <a:prstDash val="sysDot"/>
                      <a:round/>
                      <a:headEnd type="none" w="med" len="med"/>
                      <a:tailEnd type="none" w="med" len="med"/>
                    </a:lnL>
                    <a:lnR w="12700" cap="flat" cmpd="sng" algn="ctr">
                      <a:noFill/>
                      <a:prstDash val="sysDot"/>
                      <a:round/>
                      <a:headEnd type="none" w="med" len="med"/>
                      <a:tailEnd type="none" w="med" len="med"/>
                    </a:lnR>
                    <a:lnT w="12700" cmpd="sng">
                      <a:noFill/>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9F"/>
                    </a:solidFill>
                  </a:tcPr>
                </a:tc>
                <a:tc hMerge="1">
                  <a:txBody>
                    <a:bodyPr/>
                    <a:lstStyle/>
                    <a:p>
                      <a:pPr algn="ctr"/>
                      <a:endParaRPr kumimoji="1" lang="ja-JP" altLang="en-US" sz="1100" dirty="0">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kumimoji="1" lang="ja-JP" altLang="en-US" sz="1100" dirty="0">
                        <a:latin typeface="ＭＳ ゴシック" panose="020B0609070205080204" pitchFamily="49" charset="-128"/>
                        <a:ea typeface="ＭＳ ゴシック" panose="020B0609070205080204" pitchFamily="49" charset="-128"/>
                      </a:endParaRPr>
                    </a:p>
                  </a:txBody>
                  <a:tcPr marT="0" marB="0" anchor="ctr">
                    <a:lnL w="12700" cap="flat" cmpd="sng" algn="ctr">
                      <a:noFill/>
                      <a:prstDash val="sysDot"/>
                      <a:round/>
                      <a:headEnd type="none" w="med" len="med"/>
                      <a:tailEnd type="none" w="med" len="med"/>
                    </a:lnL>
                    <a:lnR w="9525" cap="flat" cmpd="sng" algn="ctr">
                      <a:noFill/>
                      <a:prstDash val="sysDot"/>
                      <a:round/>
                      <a:headEnd type="none" w="med" len="med"/>
                      <a:tailEnd type="none" w="med" len="med"/>
                    </a:lnR>
                    <a:lnT w="12700" cmpd="sng">
                      <a:noFill/>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9F"/>
                    </a:solidFill>
                  </a:tcPr>
                </a:tc>
                <a:tc hMerge="1">
                  <a:txBody>
                    <a:bodyPr/>
                    <a:lstStyle/>
                    <a:p>
                      <a:pPr algn="ctr"/>
                      <a:endParaRPr kumimoji="1" lang="ja-JP" altLang="en-US" sz="1100" dirty="0">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latin typeface="ＭＳ ゴシック" panose="020B0609070205080204" pitchFamily="49" charset="-128"/>
                          <a:ea typeface="ＭＳ ゴシック" panose="020B0609070205080204" pitchFamily="49" charset="-128"/>
                        </a:rPr>
                        <a:t>中断</a:t>
                      </a:r>
                      <a:endParaRPr kumimoji="1" lang="ja-JP" altLang="en-US" sz="1100" dirty="0">
                        <a:latin typeface="ＭＳ ゴシック" panose="020B0609070205080204" pitchFamily="49" charset="-128"/>
                        <a:ea typeface="ＭＳ ゴシック" panose="020B0609070205080204" pitchFamily="49" charset="-128"/>
                      </a:endParaRPr>
                    </a:p>
                  </a:txBody>
                  <a:tcPr marT="0" marB="0" anchor="ctr">
                    <a:lnL w="9525" cap="flat" cmpd="sng" algn="ctr">
                      <a:noFill/>
                      <a:prstDash val="sysDot"/>
                      <a:round/>
                      <a:headEnd type="none" w="med" len="med"/>
                      <a:tailEnd type="none" w="med" len="med"/>
                    </a:lnL>
                    <a:lnR w="9525" cap="flat" cmpd="sng" algn="ctr">
                      <a:solidFill>
                        <a:schemeClr val="tx1"/>
                      </a:solidFill>
                      <a:prstDash val="sysDot"/>
                      <a:round/>
                      <a:headEnd type="none" w="med" len="med"/>
                      <a:tailEnd type="none" w="med" len="med"/>
                    </a:lnR>
                    <a:lnT w="12700" cmpd="sng">
                      <a:noFill/>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9F"/>
                    </a:solidFill>
                  </a:tcPr>
                </a:tc>
                <a:tc>
                  <a:txBody>
                    <a:bodyPr/>
                    <a:lstStyle/>
                    <a:p>
                      <a:pPr algn="ctr"/>
                      <a:r>
                        <a:rPr kumimoji="1" lang="ja-JP" altLang="en-US" sz="1100" dirty="0" smtClean="0">
                          <a:latin typeface="ＭＳ ゴシック" panose="020B0609070205080204" pitchFamily="49" charset="-128"/>
                          <a:ea typeface="ＭＳ ゴシック" panose="020B0609070205080204" pitchFamily="49" charset="-128"/>
                        </a:rPr>
                        <a:t>運転</a:t>
                      </a:r>
                      <a:endParaRPr kumimoji="1" lang="ja-JP" altLang="en-US" sz="1100" dirty="0">
                        <a:latin typeface="ＭＳ ゴシック" panose="020B0609070205080204" pitchFamily="49" charset="-128"/>
                        <a:ea typeface="ＭＳ ゴシック" panose="020B0609070205080204" pitchFamily="49" charset="-128"/>
                      </a:endParaRPr>
                    </a:p>
                  </a:txBody>
                  <a:tcPr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12700" cmpd="sng">
                      <a:noFill/>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C4FDBB"/>
                    </a:solidFill>
                  </a:tcPr>
                </a:tc>
                <a:tc gridSpan="2">
                  <a:txBody>
                    <a:bodyPr/>
                    <a:lstStyle/>
                    <a:p>
                      <a:pPr algn="ctr"/>
                      <a:r>
                        <a:rPr kumimoji="1" lang="ja-JP" altLang="en-US" sz="1100" dirty="0" smtClean="0">
                          <a:latin typeface="ＭＳ ゴシック" panose="020B0609070205080204" pitchFamily="49" charset="-128"/>
                          <a:ea typeface="ＭＳ ゴシック" panose="020B0609070205080204" pitchFamily="49" charset="-128"/>
                        </a:rPr>
                        <a:t>中断</a:t>
                      </a:r>
                      <a:endParaRPr kumimoji="1" lang="ja-JP" altLang="en-US" sz="1100" dirty="0">
                        <a:latin typeface="ＭＳ ゴシック" panose="020B0609070205080204" pitchFamily="49" charset="-128"/>
                        <a:ea typeface="ＭＳ ゴシック" panose="020B0609070205080204" pitchFamily="49" charset="-128"/>
                      </a:endParaRPr>
                    </a:p>
                  </a:txBody>
                  <a:tcPr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12700" cmpd="sng">
                      <a:noFill/>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9F"/>
                    </a:solidFill>
                  </a:tcPr>
                </a:tc>
                <a:tc hMerge="1">
                  <a:txBody>
                    <a:bodyPr/>
                    <a:lstStyle/>
                    <a:p>
                      <a:pPr algn="ctr"/>
                      <a:endParaRPr kumimoji="1" lang="ja-JP" altLang="en-US" sz="1100" dirty="0">
                        <a:latin typeface="ＭＳ ゴシック" panose="020B0609070205080204" pitchFamily="49" charset="-128"/>
                        <a:ea typeface="ＭＳ ゴシック" panose="020B0609070205080204" pitchFamily="49" charset="-128"/>
                      </a:endParaRPr>
                    </a:p>
                  </a:txBody>
                  <a:tcPr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12700" cmpd="sng">
                      <a:noFill/>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9F"/>
                    </a:solidFill>
                  </a:tcPr>
                </a:tc>
                <a:tc>
                  <a:txBody>
                    <a:bodyPr/>
                    <a:lstStyle/>
                    <a:p>
                      <a:pPr algn="ctr"/>
                      <a:r>
                        <a:rPr kumimoji="1" lang="ja-JP" altLang="en-US" sz="1100" dirty="0" smtClean="0">
                          <a:latin typeface="ＭＳ ゴシック" panose="020B0609070205080204" pitchFamily="49" charset="-128"/>
                          <a:ea typeface="ＭＳ ゴシック" panose="020B0609070205080204" pitchFamily="49" charset="-128"/>
                        </a:rPr>
                        <a:t>運転</a:t>
                      </a:r>
                      <a:endParaRPr kumimoji="1" lang="ja-JP" altLang="en-US" sz="1100" dirty="0">
                        <a:latin typeface="ＭＳ ゴシック" panose="020B0609070205080204" pitchFamily="49" charset="-128"/>
                        <a:ea typeface="ＭＳ ゴシック" panose="020B0609070205080204" pitchFamily="49" charset="-128"/>
                      </a:endParaRPr>
                    </a:p>
                  </a:txBody>
                  <a:tcPr marT="0" marB="0" anchor="ctr">
                    <a:lnL w="9525" cap="flat" cmpd="sng" algn="ctr">
                      <a:solidFill>
                        <a:schemeClr val="tx1"/>
                      </a:solidFill>
                      <a:prstDash val="sysDot"/>
                      <a:round/>
                      <a:headEnd type="none" w="med" len="med"/>
                      <a:tailEnd type="none" w="med" len="med"/>
                    </a:lnL>
                    <a:lnR w="12700" cap="flat" cmpd="sng" algn="ctr">
                      <a:noFill/>
                      <a:prstDash val="sysDot"/>
                      <a:round/>
                      <a:headEnd type="none" w="med" len="med"/>
                      <a:tailEnd type="none" w="med" len="med"/>
                    </a:lnR>
                    <a:lnT w="12700" cmpd="sng">
                      <a:noFill/>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C4FDBB"/>
                    </a:solidFill>
                  </a:tcPr>
                </a:tc>
                <a:extLst>
                  <a:ext uri="{0D108BD9-81ED-4DB2-BD59-A6C34878D82A}">
                    <a16:rowId xmlns:a16="http://schemas.microsoft.com/office/drawing/2014/main" val="1719126074"/>
                  </a:ext>
                </a:extLst>
              </a:tr>
              <a:tr h="468000">
                <a:tc>
                  <a:txBody>
                    <a:bodyPr/>
                    <a:lstStyle/>
                    <a:p>
                      <a:pPr algn="ctr"/>
                      <a:endParaRPr kumimoji="1" lang="ja-JP" altLang="en-US" sz="1400" b="1" dirty="0">
                        <a:latin typeface="ＭＳ ゴシック" panose="020B0609070205080204" pitchFamily="49" charset="-128"/>
                        <a:ea typeface="ＭＳ ゴシック" panose="020B0609070205080204" pitchFamily="49" charset="-128"/>
                      </a:endParaRPr>
                    </a:p>
                  </a:txBody>
                  <a:tcPr marT="0" marB="0" anchor="ctr">
                    <a:lnL w="6350" cap="flat" cmpd="sng" algn="ctr">
                      <a:no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no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kumimoji="1" lang="en-US" altLang="ja-JP" sz="1400" b="1" kern="1200" dirty="0" smtClean="0">
                        <a:solidFill>
                          <a:schemeClr val="tx1"/>
                        </a:solidFill>
                        <a:latin typeface="ＭＳ ゴシック" panose="020B0609070205080204" pitchFamily="49" charset="-128"/>
                        <a:ea typeface="ＭＳ ゴシック" panose="020B0609070205080204" pitchFamily="49" charset="-128"/>
                        <a:cs typeface="+mn-cs"/>
                      </a:endParaRPr>
                    </a:p>
                  </a:txBody>
                  <a:tcPr marT="0" marB="0" anchor="ctr">
                    <a:lnL w="9525" cap="flat" cmpd="sng" algn="ctr">
                      <a:solidFill>
                        <a:schemeClr val="tx1"/>
                      </a:solidFill>
                      <a:prstDash val="sysDot"/>
                      <a:round/>
                      <a:headEnd type="none" w="med" len="med"/>
                      <a:tailEnd type="none" w="med" len="med"/>
                    </a:lnL>
                    <a:lnR w="9525" cap="flat" cmpd="sng" algn="ctr">
                      <a:noFill/>
                      <a:prstDash val="solid"/>
                      <a:round/>
                      <a:headEnd type="none" w="med" len="med"/>
                      <a:tailEnd type="none" w="med" len="med"/>
                    </a:lnR>
                    <a:lnT w="9525" cap="flat" cmpd="sng" algn="ctr">
                      <a:no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kumimoji="1" lang="ja-JP" altLang="en-US" sz="1400" b="1" dirty="0">
                        <a:latin typeface="ＭＳ ゴシック" panose="020B0609070205080204" pitchFamily="49" charset="-128"/>
                        <a:ea typeface="ＭＳ ゴシック" panose="020B0609070205080204" pitchFamily="49" charset="-128"/>
                      </a:endParaRPr>
                    </a:p>
                  </a:txBody>
                  <a:tcPr marT="0" marB="0" anchor="ctr">
                    <a:lnL w="9525" cap="flat" cmpd="sng" algn="ctr">
                      <a:no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no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ja-JP" altLang="en-US" sz="1400" b="1" dirty="0">
                        <a:latin typeface="ＭＳ ゴシック" panose="020B0609070205080204" pitchFamily="49" charset="-128"/>
                        <a:ea typeface="ＭＳ ゴシック" panose="020B0609070205080204" pitchFamily="49" charset="-128"/>
                      </a:endParaRPr>
                    </a:p>
                  </a:txBody>
                  <a:tcPr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no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b="1" dirty="0">
                        <a:latin typeface="ＭＳ ゴシック" panose="020B0609070205080204" pitchFamily="49" charset="-128"/>
                        <a:ea typeface="ＭＳ ゴシック" panose="020B0609070205080204" pitchFamily="49" charset="-128"/>
                      </a:endParaRPr>
                    </a:p>
                  </a:txBody>
                  <a:tcPr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no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b="1" dirty="0">
                        <a:latin typeface="ＭＳ ゴシック" panose="020B0609070205080204" pitchFamily="49" charset="-128"/>
                        <a:ea typeface="ＭＳ ゴシック" panose="020B0609070205080204" pitchFamily="49" charset="-128"/>
                      </a:endParaRPr>
                    </a:p>
                  </a:txBody>
                  <a:tcPr marT="0" marB="0" anchor="ctr">
                    <a:lnL w="9525" cap="flat" cmpd="sng" algn="ctr">
                      <a:solidFill>
                        <a:schemeClr val="tx1"/>
                      </a:solid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kumimoji="1" lang="ja-JP" altLang="en-US" sz="1400" b="1" dirty="0">
                        <a:latin typeface="ＭＳ ゴシック" panose="020B0609070205080204" pitchFamily="49" charset="-128"/>
                        <a:ea typeface="ＭＳ ゴシック" panose="020B0609070205080204" pitchFamily="49" charset="-128"/>
                      </a:endParaRPr>
                    </a:p>
                  </a:txBody>
                  <a:tcPr marT="0" marB="0"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ja-JP" altLang="en-US" sz="1400" b="1" dirty="0">
                        <a:latin typeface="ＭＳ ゴシック" panose="020B0609070205080204" pitchFamily="49" charset="-128"/>
                        <a:ea typeface="ＭＳ ゴシック" panose="020B0609070205080204" pitchFamily="49" charset="-128"/>
                      </a:endParaRPr>
                    </a:p>
                  </a:txBody>
                  <a:tcPr marT="0" marB="0" anchor="ctr">
                    <a:lnL w="9525" cap="flat" cmpd="sng" algn="ctr">
                      <a:solidFill>
                        <a:schemeClr val="tx1"/>
                      </a:solid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b="1" dirty="0">
                        <a:latin typeface="ＭＳ ゴシック" panose="020B0609070205080204" pitchFamily="49" charset="-128"/>
                        <a:ea typeface="ＭＳ ゴシック" panose="020B0609070205080204" pitchFamily="49" charset="-128"/>
                      </a:endParaRPr>
                    </a:p>
                  </a:txBody>
                  <a:tcPr marT="0" marB="0"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b="1" dirty="0">
                        <a:latin typeface="ＭＳ ゴシック" panose="020B0609070205080204" pitchFamily="49" charset="-128"/>
                        <a:ea typeface="ＭＳ ゴシック" panose="020B0609070205080204" pitchFamily="49" charset="-128"/>
                      </a:endParaRPr>
                    </a:p>
                  </a:txBody>
                  <a:tcPr marT="0" marB="0" anchor="ctr">
                    <a:lnL w="9525" cap="flat" cmpd="sng" algn="ctr">
                      <a:noFill/>
                      <a:prstDash val="sysDot"/>
                      <a:round/>
                      <a:headEnd type="none" w="med" len="med"/>
                      <a:tailEnd type="none" w="med" len="med"/>
                    </a:lnL>
                    <a:lnR w="6350" cap="flat" cmpd="sng" algn="ctr">
                      <a:noFill/>
                      <a:prstDash val="solid"/>
                      <a:round/>
                      <a:headEnd type="none" w="med" len="med"/>
                      <a:tailEnd type="none" w="med" len="med"/>
                    </a:lnR>
                    <a:lnT w="9525" cap="flat" cmpd="sng" algn="ctr">
                      <a:no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8994718"/>
                  </a:ext>
                </a:extLst>
              </a:tr>
              <a:tr h="288000">
                <a:tc>
                  <a:txBody>
                    <a:bodyPr/>
                    <a:lstStyle/>
                    <a:p>
                      <a:pPr algn="ctr"/>
                      <a:r>
                        <a:rPr kumimoji="1" lang="ja-JP" altLang="en-US" sz="1400" b="1" dirty="0" smtClean="0">
                          <a:latin typeface="ＭＳ ゴシック" panose="020B0609070205080204" pitchFamily="49" charset="-128"/>
                          <a:ea typeface="ＭＳ ゴシック" panose="020B0609070205080204" pitchFamily="49" charset="-128"/>
                        </a:rPr>
                        <a:t>２時間</a:t>
                      </a:r>
                      <a:endParaRPr kumimoji="1" lang="ja-JP" altLang="en-US" sz="1400" b="1" dirty="0">
                        <a:latin typeface="ＭＳ ゴシック" panose="020B0609070205080204" pitchFamily="49" charset="-128"/>
                        <a:ea typeface="ＭＳ ゴシック" panose="020B0609070205080204" pitchFamily="49" charset="-128"/>
                      </a:endParaRPr>
                    </a:p>
                  </a:txBody>
                  <a:tcPr marT="0" marB="0" anchor="ctr">
                    <a:lnL w="6350" cap="flat" cmpd="sng" algn="ctr">
                      <a:no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ja-JP" altLang="en-US" sz="1400" b="1" kern="1200" dirty="0" smtClean="0">
                          <a:solidFill>
                            <a:schemeClr val="tx1"/>
                          </a:solidFill>
                          <a:latin typeface="ＭＳ ゴシック" panose="020B0609070205080204" pitchFamily="49" charset="-128"/>
                          <a:ea typeface="ＭＳ ゴシック" panose="020B0609070205080204" pitchFamily="49" charset="-128"/>
                          <a:cs typeface="+mn-cs"/>
                        </a:rPr>
                        <a:t>１２分</a:t>
                      </a:r>
                      <a:endParaRPr kumimoji="1" lang="en-US" altLang="ja-JP" sz="1400" b="1" kern="1200" dirty="0" smtClean="0">
                        <a:solidFill>
                          <a:schemeClr val="tx1"/>
                        </a:solidFill>
                        <a:latin typeface="ＭＳ ゴシック" panose="020B0609070205080204" pitchFamily="49" charset="-128"/>
                        <a:ea typeface="ＭＳ ゴシック" panose="020B0609070205080204" pitchFamily="49" charset="-128"/>
                        <a:cs typeface="+mn-cs"/>
                      </a:endParaRPr>
                    </a:p>
                  </a:txBody>
                  <a:tcPr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1" dirty="0" smtClean="0">
                          <a:latin typeface="ＭＳ ゴシック" panose="020B0609070205080204" pitchFamily="49" charset="-128"/>
                          <a:ea typeface="ＭＳ ゴシック" panose="020B0609070205080204" pitchFamily="49" charset="-128"/>
                        </a:rPr>
                        <a:t>６分</a:t>
                      </a:r>
                      <a:endParaRPr kumimoji="1" lang="ja-JP" altLang="en-US" sz="1400" b="1" dirty="0">
                        <a:latin typeface="ＭＳ ゴシック" panose="020B0609070205080204" pitchFamily="49" charset="-128"/>
                        <a:ea typeface="ＭＳ ゴシック" panose="020B0609070205080204" pitchFamily="49" charset="-128"/>
                      </a:endParaRPr>
                    </a:p>
                  </a:txBody>
                  <a:tcPr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ja-JP" altLang="en-US" sz="1400" b="1" kern="1200" dirty="0" smtClean="0">
                          <a:solidFill>
                            <a:schemeClr val="tx1"/>
                          </a:solidFill>
                          <a:latin typeface="ＭＳ ゴシック" panose="020B0609070205080204" pitchFamily="49" charset="-128"/>
                          <a:ea typeface="ＭＳ ゴシック" panose="020B0609070205080204" pitchFamily="49" charset="-128"/>
                          <a:cs typeface="+mn-cs"/>
                        </a:rPr>
                        <a:t>２分</a:t>
                      </a:r>
                      <a:endParaRPr kumimoji="1" lang="ja-JP" altLang="en-US" sz="1400" b="1" kern="1200" dirty="0">
                        <a:solidFill>
                          <a:schemeClr val="tx1"/>
                        </a:solidFill>
                        <a:latin typeface="ＭＳ ゴシック" panose="020B0609070205080204" pitchFamily="49" charset="-128"/>
                        <a:ea typeface="ＭＳ ゴシック" panose="020B0609070205080204" pitchFamily="49" charset="-128"/>
                        <a:cs typeface="+mn-cs"/>
                      </a:endParaRPr>
                    </a:p>
                  </a:txBody>
                  <a:tcPr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1" dirty="0" smtClean="0">
                          <a:latin typeface="ＭＳ ゴシック" panose="020B0609070205080204" pitchFamily="49" charset="-128"/>
                          <a:ea typeface="ＭＳ ゴシック" panose="020B0609070205080204" pitchFamily="49" charset="-128"/>
                        </a:rPr>
                        <a:t>１時間半</a:t>
                      </a:r>
                      <a:endParaRPr kumimoji="1" lang="ja-JP" altLang="en-US" sz="1400" b="1" dirty="0">
                        <a:latin typeface="ＭＳ ゴシック" panose="020B0609070205080204" pitchFamily="49" charset="-128"/>
                        <a:ea typeface="ＭＳ ゴシック" panose="020B0609070205080204" pitchFamily="49" charset="-128"/>
                      </a:endParaRPr>
                    </a:p>
                  </a:txBody>
                  <a:tcPr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1" dirty="0" smtClean="0">
                          <a:latin typeface="ＭＳ ゴシック" panose="020B0609070205080204" pitchFamily="49" charset="-128"/>
                          <a:ea typeface="ＭＳ ゴシック" panose="020B0609070205080204" pitchFamily="49" charset="-128"/>
                        </a:rPr>
                        <a:t>１５分</a:t>
                      </a:r>
                      <a:endParaRPr kumimoji="1" lang="ja-JP" altLang="en-US" sz="1400" b="1" dirty="0">
                        <a:latin typeface="ＭＳ ゴシック" panose="020B0609070205080204" pitchFamily="49" charset="-128"/>
                        <a:ea typeface="ＭＳ ゴシック" panose="020B0609070205080204" pitchFamily="49" charset="-128"/>
                      </a:endParaRPr>
                    </a:p>
                  </a:txBody>
                  <a:tcPr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1" dirty="0" smtClean="0">
                          <a:latin typeface="ＭＳ ゴシック" panose="020B0609070205080204" pitchFamily="49" charset="-128"/>
                          <a:ea typeface="ＭＳ ゴシック" panose="020B0609070205080204" pitchFamily="49" charset="-128"/>
                        </a:rPr>
                        <a:t>１０分</a:t>
                      </a:r>
                      <a:endParaRPr kumimoji="1" lang="ja-JP" altLang="en-US" sz="1400" b="1" dirty="0">
                        <a:latin typeface="ＭＳ ゴシック" panose="020B0609070205080204" pitchFamily="49" charset="-128"/>
                        <a:ea typeface="ＭＳ ゴシック" panose="020B0609070205080204" pitchFamily="49" charset="-128"/>
                      </a:endParaRPr>
                    </a:p>
                  </a:txBody>
                  <a:tcPr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1" dirty="0" smtClean="0">
                          <a:latin typeface="ＭＳ ゴシック" panose="020B0609070205080204" pitchFamily="49" charset="-128"/>
                          <a:ea typeface="ＭＳ ゴシック" panose="020B0609070205080204" pitchFamily="49" charset="-128"/>
                        </a:rPr>
                        <a:t>８分</a:t>
                      </a:r>
                      <a:endParaRPr kumimoji="1" lang="ja-JP" altLang="en-US" sz="1400" b="1" dirty="0">
                        <a:latin typeface="ＭＳ ゴシック" panose="020B0609070205080204" pitchFamily="49" charset="-128"/>
                        <a:ea typeface="ＭＳ ゴシック" panose="020B0609070205080204" pitchFamily="49" charset="-128"/>
                      </a:endParaRPr>
                    </a:p>
                  </a:txBody>
                  <a:tcPr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1" dirty="0" smtClean="0">
                          <a:latin typeface="ＭＳ ゴシック" panose="020B0609070205080204" pitchFamily="49" charset="-128"/>
                          <a:ea typeface="ＭＳ ゴシック" panose="020B0609070205080204" pitchFamily="49" charset="-128"/>
                        </a:rPr>
                        <a:t>１４分</a:t>
                      </a:r>
                      <a:endParaRPr kumimoji="1" lang="ja-JP" altLang="en-US" sz="1400" b="1" dirty="0">
                        <a:latin typeface="ＭＳ ゴシック" panose="020B0609070205080204" pitchFamily="49" charset="-128"/>
                        <a:ea typeface="ＭＳ ゴシック" panose="020B0609070205080204" pitchFamily="49" charset="-128"/>
                      </a:endParaRPr>
                    </a:p>
                  </a:txBody>
                  <a:tcPr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1" dirty="0" smtClean="0">
                          <a:latin typeface="ＭＳ ゴシック" panose="020B0609070205080204" pitchFamily="49" charset="-128"/>
                          <a:ea typeface="ＭＳ ゴシック" panose="020B0609070205080204" pitchFamily="49" charset="-128"/>
                        </a:rPr>
                        <a:t>１０分</a:t>
                      </a:r>
                      <a:endParaRPr kumimoji="1" lang="ja-JP" altLang="en-US" sz="1400" b="1" dirty="0">
                        <a:latin typeface="ＭＳ ゴシック" panose="020B0609070205080204" pitchFamily="49" charset="-128"/>
                        <a:ea typeface="ＭＳ ゴシック" panose="020B0609070205080204" pitchFamily="49" charset="-128"/>
                      </a:endParaRPr>
                    </a:p>
                  </a:txBody>
                  <a:tcPr marT="0" marB="0" anchor="ctr">
                    <a:lnL w="9525" cap="flat" cmpd="sng" algn="ctr">
                      <a:solidFill>
                        <a:schemeClr val="tx1"/>
                      </a:solidFill>
                      <a:prstDash val="sysDot"/>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6653040"/>
                  </a:ext>
                </a:extLst>
              </a:tr>
              <a:tr h="612000">
                <a:tc>
                  <a:txBody>
                    <a:bodyPr/>
                    <a:lstStyle/>
                    <a:p>
                      <a:pPr algn="ctr"/>
                      <a:r>
                        <a:rPr kumimoji="1" lang="ja-JP" altLang="en-US" sz="1100" dirty="0" smtClean="0">
                          <a:latin typeface="ＭＳ ゴシック" panose="020B0609070205080204" pitchFamily="49" charset="-128"/>
                          <a:ea typeface="ＭＳ ゴシック" panose="020B0609070205080204" pitchFamily="49" charset="-128"/>
                        </a:rPr>
                        <a:t>運転</a:t>
                      </a:r>
                      <a:endParaRPr kumimoji="1" lang="en-US" altLang="ja-JP" sz="1100" dirty="0" smtClean="0">
                        <a:latin typeface="ＭＳ ゴシック" panose="020B0609070205080204" pitchFamily="49" charset="-128"/>
                        <a:ea typeface="ＭＳ ゴシック" panose="020B0609070205080204" pitchFamily="49" charset="-128"/>
                      </a:endParaRPr>
                    </a:p>
                    <a:p>
                      <a:pPr algn="ctr"/>
                      <a:endParaRPr kumimoji="1" lang="ja-JP" altLang="en-US" sz="1100" dirty="0">
                        <a:latin typeface="ＭＳ ゴシック" panose="020B0609070205080204" pitchFamily="49" charset="-128"/>
                        <a:ea typeface="ＭＳ ゴシック" panose="020B0609070205080204" pitchFamily="49" charset="-128"/>
                      </a:endParaRPr>
                    </a:p>
                  </a:txBody>
                  <a:tcPr marT="0" marB="0" anchor="ctr">
                    <a:lnL w="6350" cap="flat" cmpd="sng" algn="ctr">
                      <a:no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4FDB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中断</a:t>
                      </a:r>
                    </a:p>
                    <a:p>
                      <a:pPr algn="ctr"/>
                      <a:endParaRPr kumimoji="1" lang="en-US" altLang="ja-JP" sz="1100" baseline="30000" dirty="0" smtClean="0">
                        <a:latin typeface="ＭＳ ゴシック" panose="020B0609070205080204" pitchFamily="49" charset="-128"/>
                        <a:ea typeface="ＭＳ ゴシック" panose="020B0609070205080204" pitchFamily="49" charset="-128"/>
                      </a:endParaRPr>
                    </a:p>
                  </a:txBody>
                  <a:tcPr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9F"/>
                    </a:solidFill>
                  </a:tcPr>
                </a:tc>
                <a:tc>
                  <a:txBody>
                    <a:bodyPr/>
                    <a:lstStyle/>
                    <a:p>
                      <a:pPr algn="ctr"/>
                      <a:r>
                        <a:rPr kumimoji="1" lang="ja-JP" altLang="en-US" sz="1100" dirty="0" smtClean="0">
                          <a:latin typeface="ＭＳ ゴシック" panose="020B0609070205080204" pitchFamily="49" charset="-128"/>
                          <a:ea typeface="ＭＳ ゴシック" panose="020B0609070205080204" pitchFamily="49" charset="-128"/>
                        </a:rPr>
                        <a:t>運転</a:t>
                      </a:r>
                      <a:endParaRPr kumimoji="1" lang="en-US" altLang="ja-JP" sz="1100" dirty="0" smtClean="0">
                        <a:latin typeface="ＭＳ ゴシック" panose="020B0609070205080204" pitchFamily="49" charset="-128"/>
                        <a:ea typeface="ＭＳ ゴシック" panose="020B0609070205080204" pitchFamily="49" charset="-128"/>
                      </a:endParaRPr>
                    </a:p>
                    <a:p>
                      <a:pPr algn="ctr"/>
                      <a:endParaRPr kumimoji="1" lang="ja-JP" altLang="en-US" sz="1100" dirty="0">
                        <a:latin typeface="ＭＳ ゴシック" panose="020B0609070205080204" pitchFamily="49" charset="-128"/>
                        <a:ea typeface="ＭＳ ゴシック" panose="020B0609070205080204" pitchFamily="49" charset="-128"/>
                      </a:endParaRPr>
                    </a:p>
                  </a:txBody>
                  <a:tcPr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4FDB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1100" b="0" i="0" u="none" strike="dbl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中断</a:t>
                      </a:r>
                      <a:r>
                        <a:rPr kumimoji="1" lang="ja-JP" altLang="en-US" sz="1100" b="0" i="0" u="none" strike="noStrike" kern="1200" cap="none" spc="0" normalizeH="0" baseline="3000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en-US" altLang="ja-JP" sz="1100" b="0" i="0" u="none" strike="noStrike" kern="1200" cap="none" spc="0" normalizeH="0" baseline="3000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100" b="0" i="0" u="none" strike="noStrike" kern="1200" cap="none" spc="0" normalizeH="0" baseline="3000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1100" dirty="0" smtClean="0">
                        <a:latin typeface="ＭＳ ゴシック" panose="020B0609070205080204" pitchFamily="49" charset="-128"/>
                        <a:ea typeface="ＭＳ ゴシック" panose="020B0609070205080204" pitchFamily="49" charset="-128"/>
                      </a:endParaRPr>
                    </a:p>
                    <a:p>
                      <a:pPr algn="ctr"/>
                      <a:endParaRPr kumimoji="1" lang="ja-JP" altLang="en-US" sz="1100" dirty="0">
                        <a:latin typeface="ＭＳ ゴシック" panose="020B0609070205080204" pitchFamily="49" charset="-128"/>
                        <a:ea typeface="ＭＳ ゴシック" panose="020B0609070205080204" pitchFamily="49" charset="-128"/>
                      </a:endParaRPr>
                    </a:p>
                  </a:txBody>
                  <a:tcPr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CFEE6"/>
                    </a:solidFill>
                  </a:tcPr>
                </a:tc>
                <a:tc>
                  <a:txBody>
                    <a:bodyPr/>
                    <a:lstStyle/>
                    <a:p>
                      <a:pPr algn="ctr"/>
                      <a:r>
                        <a:rPr kumimoji="1" lang="ja-JP" altLang="en-US" sz="1100" dirty="0" smtClean="0">
                          <a:latin typeface="ＭＳ ゴシック" panose="020B0609070205080204" pitchFamily="49" charset="-128"/>
                          <a:ea typeface="ＭＳ ゴシック" panose="020B0609070205080204" pitchFamily="49" charset="-128"/>
                        </a:rPr>
                        <a:t>運転</a:t>
                      </a:r>
                      <a:endParaRPr kumimoji="1" lang="en-US" altLang="ja-JP" sz="1100" dirty="0" smtClean="0">
                        <a:latin typeface="ＭＳ ゴシック" panose="020B0609070205080204" pitchFamily="49" charset="-128"/>
                        <a:ea typeface="ＭＳ ゴシック" panose="020B0609070205080204" pitchFamily="49" charset="-128"/>
                      </a:endParaRPr>
                    </a:p>
                    <a:p>
                      <a:pPr algn="ctr"/>
                      <a:endParaRPr kumimoji="1" lang="ja-JP" altLang="en-US" sz="1100" dirty="0">
                        <a:latin typeface="ＭＳ ゴシック" panose="020B0609070205080204" pitchFamily="49" charset="-128"/>
                        <a:ea typeface="ＭＳ ゴシック" panose="020B0609070205080204" pitchFamily="49" charset="-128"/>
                      </a:endParaRPr>
                    </a:p>
                  </a:txBody>
                  <a:tcPr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4FDBB"/>
                    </a:solidFill>
                  </a:tcPr>
                </a:tc>
                <a:tc>
                  <a:txBody>
                    <a:bodyPr/>
                    <a:lstStyle/>
                    <a:p>
                      <a:pPr algn="ctr"/>
                      <a:r>
                        <a:rPr kumimoji="1" lang="ja-JP" altLang="en-US" sz="1100" dirty="0" smtClean="0">
                          <a:latin typeface="ＭＳ ゴシック" panose="020B0609070205080204" pitchFamily="49" charset="-128"/>
                          <a:ea typeface="ＭＳ ゴシック" panose="020B0609070205080204" pitchFamily="49" charset="-128"/>
                        </a:rPr>
                        <a:t>中断</a:t>
                      </a:r>
                      <a:endParaRPr kumimoji="1" lang="en-US" altLang="ja-JP" sz="1100" dirty="0" smtClean="0">
                        <a:latin typeface="ＭＳ ゴシック" panose="020B0609070205080204" pitchFamily="49" charset="-128"/>
                        <a:ea typeface="ＭＳ ゴシック" panose="020B0609070205080204" pitchFamily="49" charset="-128"/>
                      </a:endParaRPr>
                    </a:p>
                    <a:p>
                      <a:pPr algn="ctr"/>
                      <a:endParaRPr kumimoji="1" lang="ja-JP" altLang="en-US" sz="1100" dirty="0">
                        <a:latin typeface="ＭＳ ゴシック" panose="020B0609070205080204" pitchFamily="49" charset="-128"/>
                        <a:ea typeface="ＭＳ ゴシック" panose="020B0609070205080204" pitchFamily="49" charset="-128"/>
                      </a:endParaRPr>
                    </a:p>
                  </a:txBody>
                  <a:tcPr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9F"/>
                    </a:solidFill>
                  </a:tcPr>
                </a:tc>
                <a:tc>
                  <a:txBody>
                    <a:bodyPr/>
                    <a:lstStyle/>
                    <a:p>
                      <a:pPr algn="ctr"/>
                      <a:r>
                        <a:rPr kumimoji="1" lang="ja-JP" altLang="en-US" sz="1100" dirty="0" smtClean="0">
                          <a:latin typeface="ＭＳ ゴシック" panose="020B0609070205080204" pitchFamily="49" charset="-128"/>
                          <a:ea typeface="ＭＳ ゴシック" panose="020B0609070205080204" pitchFamily="49" charset="-128"/>
                        </a:rPr>
                        <a:t>運転</a:t>
                      </a:r>
                      <a:endParaRPr kumimoji="1" lang="en-US" altLang="ja-JP" sz="1100" dirty="0" smtClean="0">
                        <a:latin typeface="ＭＳ ゴシック" panose="020B0609070205080204" pitchFamily="49" charset="-128"/>
                        <a:ea typeface="ＭＳ ゴシック" panose="020B0609070205080204" pitchFamily="49" charset="-128"/>
                      </a:endParaRPr>
                    </a:p>
                    <a:p>
                      <a:pPr algn="ctr"/>
                      <a:endParaRPr kumimoji="1" lang="ja-JP" altLang="en-US" sz="1100" dirty="0">
                        <a:latin typeface="ＭＳ ゴシック" panose="020B0609070205080204" pitchFamily="49" charset="-128"/>
                        <a:ea typeface="ＭＳ ゴシック" panose="020B0609070205080204" pitchFamily="49" charset="-128"/>
                      </a:endParaRPr>
                    </a:p>
                  </a:txBody>
                  <a:tcPr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4FDB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dbl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中断</a:t>
                      </a:r>
                      <a:r>
                        <a:rPr kumimoji="1" lang="ja-JP" altLang="en-US" sz="1100" b="0" i="0" u="none" strike="noStrike" kern="1200" cap="none" spc="0" normalizeH="0" baseline="3000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en-US" altLang="ja-JP" sz="1100" b="0" i="0" u="none" strike="noStrike" kern="1200" cap="none" spc="0" normalizeH="0" baseline="3000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100" b="0" i="0" u="none" strike="noStrike" kern="1200" cap="none" spc="0" normalizeH="0" baseline="3000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1100" b="0" i="0" u="none" strike="noStrike" kern="1200" cap="none" spc="0" normalizeH="0" baseline="3000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3000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CFEE6"/>
                    </a:solidFill>
                  </a:tcPr>
                </a:tc>
                <a:tc>
                  <a:txBody>
                    <a:bodyPr/>
                    <a:lstStyle/>
                    <a:p>
                      <a:pPr algn="l"/>
                      <a:r>
                        <a:rPr kumimoji="1" lang="ja-JP" altLang="en-US" sz="1100" dirty="0" smtClean="0">
                          <a:latin typeface="ＭＳ ゴシック" panose="020B0609070205080204" pitchFamily="49" charset="-128"/>
                          <a:ea typeface="ＭＳ ゴシック" panose="020B0609070205080204" pitchFamily="49" charset="-128"/>
                        </a:rPr>
                        <a:t>　　　　　</a:t>
                      </a:r>
                      <a:endParaRPr kumimoji="1" lang="en-US" altLang="ja-JP" sz="1100" dirty="0" smtClean="0">
                        <a:latin typeface="ＭＳ ゴシック" panose="020B0609070205080204" pitchFamily="49" charset="-128"/>
                        <a:ea typeface="ＭＳ ゴシック" panose="020B0609070205080204" pitchFamily="49" charset="-128"/>
                      </a:endParaRPr>
                    </a:p>
                    <a:p>
                      <a:pPr algn="ctr"/>
                      <a:endParaRPr kumimoji="1" lang="ja-JP" altLang="en-US" sz="1100" dirty="0">
                        <a:latin typeface="ＭＳ ゴシック" panose="020B0609070205080204" pitchFamily="49" charset="-128"/>
                        <a:ea typeface="ＭＳ ゴシック" panose="020B0609070205080204" pitchFamily="49" charset="-128"/>
                      </a:endParaRPr>
                    </a:p>
                  </a:txBody>
                  <a:tcPr marT="0" marB="0" anchor="ctr">
                    <a:lnL w="9525" cap="flat" cmpd="sng" algn="ctr">
                      <a:solidFill>
                        <a:schemeClr val="tx1"/>
                      </a:solidFill>
                      <a:prstDash val="sysDot"/>
                      <a:round/>
                      <a:headEnd type="none" w="med" len="med"/>
                      <a:tailEnd type="none" w="med" len="med"/>
                    </a:lnL>
                    <a:lnR w="12700" cap="flat" cmpd="sng" algn="ctr">
                      <a:no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4FDBB"/>
                    </a:solidFill>
                  </a:tcPr>
                </a:tc>
                <a:tc>
                  <a:txBody>
                    <a:bodyPr/>
                    <a:lstStyle/>
                    <a:p>
                      <a:pPr algn="ctr"/>
                      <a:r>
                        <a:rPr kumimoji="1" lang="ja-JP" altLang="en-US" sz="1100" b="1" dirty="0" smtClean="0">
                          <a:solidFill>
                            <a:schemeClr val="accent2"/>
                          </a:solidFill>
                          <a:latin typeface="ＭＳ ゴシック" panose="020B0609070205080204" pitchFamily="49" charset="-128"/>
                          <a:ea typeface="ＭＳ ゴシック" panose="020B0609070205080204" pitchFamily="49" charset="-128"/>
                        </a:rPr>
                        <a:t>違反</a:t>
                      </a:r>
                      <a:endParaRPr kumimoji="1" lang="ja-JP" altLang="en-US" sz="1100" b="1" dirty="0">
                        <a:solidFill>
                          <a:schemeClr val="accent2"/>
                        </a:solidFill>
                        <a:latin typeface="ＭＳ ゴシック" panose="020B0609070205080204" pitchFamily="49" charset="-128"/>
                        <a:ea typeface="ＭＳ ゴシック" panose="020B0609070205080204" pitchFamily="49" charset="-128"/>
                      </a:endParaRPr>
                    </a:p>
                  </a:txBody>
                  <a:tcPr marT="0" marB="0" anchor="ctr">
                    <a:lnL w="9525" cap="flat" cmpd="sng" algn="ctr">
                      <a:noFill/>
                      <a:prstDash val="sysDot"/>
                      <a:round/>
                      <a:headEnd type="none" w="med" len="med"/>
                      <a:tailEnd type="none" w="med" len="med"/>
                    </a:lnL>
                    <a:lnR w="12700" cap="flat" cmpd="sng" algn="ctr">
                      <a:no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210330371"/>
                  </a:ext>
                </a:extLst>
              </a:tr>
              <a:tr h="612000">
                <a:tc>
                  <a:txBody>
                    <a:bodyPr/>
                    <a:lstStyle/>
                    <a:p>
                      <a:pPr algn="ctr"/>
                      <a:r>
                        <a:rPr kumimoji="1" lang="ja-JP" altLang="en-US" sz="1100" dirty="0" smtClean="0">
                          <a:latin typeface="ＭＳ ゴシック" panose="020B0609070205080204" pitchFamily="49" charset="-128"/>
                          <a:ea typeface="ＭＳ ゴシック" panose="020B0609070205080204" pitchFamily="49" charset="-128"/>
                        </a:rPr>
                        <a:t>運転</a:t>
                      </a:r>
                      <a:endParaRPr kumimoji="1" lang="en-US" altLang="ja-JP" sz="1100" dirty="0" smtClean="0">
                        <a:latin typeface="ＭＳ ゴシック" panose="020B0609070205080204" pitchFamily="49" charset="-128"/>
                        <a:ea typeface="ＭＳ ゴシック" panose="020B0609070205080204" pitchFamily="49" charset="-128"/>
                      </a:endParaRPr>
                    </a:p>
                    <a:p>
                      <a:pPr algn="ctr"/>
                      <a:endParaRPr kumimoji="1" lang="ja-JP" altLang="en-US" sz="1100" dirty="0">
                        <a:latin typeface="ＭＳ ゴシック" panose="020B0609070205080204" pitchFamily="49" charset="-128"/>
                        <a:ea typeface="ＭＳ ゴシック" panose="020B0609070205080204" pitchFamily="49" charset="-128"/>
                      </a:endParaRPr>
                    </a:p>
                  </a:txBody>
                  <a:tcPr marT="0" marB="0" anchor="ctr">
                    <a:lnL w="6350" cap="flat" cmpd="sng" algn="ctr">
                      <a:no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solidFill>
                      <a:srgbClr val="C4FDB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ＭＳ ゴシック" panose="020B0609070205080204" pitchFamily="49" charset="-128"/>
                          <a:ea typeface="ＭＳ ゴシック" panose="020B0609070205080204" pitchFamily="49" charset="-128"/>
                        </a:rPr>
                        <a:t>中断</a:t>
                      </a:r>
                      <a:endParaRPr kumimoji="1" lang="en-US" altLang="ja-JP" sz="1100" dirty="0" smtClean="0">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solidFill>
                      <a:srgbClr val="FFFF9F"/>
                    </a:solidFill>
                  </a:tcPr>
                </a:tc>
                <a:tc>
                  <a:txBody>
                    <a:bodyPr/>
                    <a:lstStyle/>
                    <a:p>
                      <a:pPr algn="ctr"/>
                      <a:r>
                        <a:rPr kumimoji="1" lang="ja-JP" altLang="en-US" sz="1100" b="0" dirty="0" smtClean="0">
                          <a:solidFill>
                            <a:schemeClr val="tx1"/>
                          </a:solidFill>
                          <a:latin typeface="ＭＳ ゴシック" panose="020B0609070205080204" pitchFamily="49" charset="-128"/>
                          <a:ea typeface="ＭＳ ゴシック" panose="020B0609070205080204" pitchFamily="49" charset="-128"/>
                        </a:rPr>
                        <a:t>運転</a:t>
                      </a:r>
                      <a:endParaRPr kumimoji="1" lang="en-US" altLang="ja-JP" sz="1100" b="0" dirty="0" smtClean="0">
                        <a:solidFill>
                          <a:schemeClr val="tx1"/>
                        </a:solidFill>
                        <a:latin typeface="ＭＳ ゴシック" panose="020B0609070205080204" pitchFamily="49" charset="-128"/>
                        <a:ea typeface="ＭＳ ゴシック" panose="020B0609070205080204" pitchFamily="49" charset="-128"/>
                      </a:endParaRPr>
                    </a:p>
                    <a:p>
                      <a:pPr algn="ctr"/>
                      <a:r>
                        <a:rPr kumimoji="1" lang="en-US" altLang="ja-JP" sz="1000" b="1"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sz="1000" b="1" dirty="0" smtClean="0">
                          <a:solidFill>
                            <a:srgbClr val="FF0000"/>
                          </a:solidFill>
                          <a:latin typeface="ＭＳ ゴシック" panose="020B0609070205080204" pitchFamily="49" charset="-128"/>
                          <a:ea typeface="ＭＳ ゴシック" panose="020B0609070205080204" pitchFamily="49" charset="-128"/>
                        </a:rPr>
                        <a:t>軽微な移動</a:t>
                      </a:r>
                      <a:r>
                        <a:rPr kumimoji="1" lang="en-US" altLang="ja-JP" sz="1000" b="1" dirty="0" smtClean="0">
                          <a:solidFill>
                            <a:srgbClr val="FF0000"/>
                          </a:solidFill>
                          <a:latin typeface="ＭＳ ゴシック" panose="020B0609070205080204" pitchFamily="49" charset="-128"/>
                          <a:ea typeface="ＭＳ ゴシック" panose="020B0609070205080204" pitchFamily="49" charset="-128"/>
                        </a:rPr>
                        <a:t>)</a:t>
                      </a:r>
                      <a:endParaRPr kumimoji="1" lang="ja-JP" altLang="en-US" sz="1000" b="1" dirty="0">
                        <a:solidFill>
                          <a:srgbClr val="FF0000"/>
                        </a:solidFill>
                        <a:latin typeface="ＭＳ ゴシック" panose="020B0609070205080204" pitchFamily="49" charset="-128"/>
                        <a:ea typeface="ＭＳ ゴシック" panose="020B0609070205080204" pitchFamily="49" charset="-128"/>
                      </a:endParaRPr>
                    </a:p>
                  </a:txBody>
                  <a:tcPr marL="36000" marR="3600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solidFill>
                      <a:srgbClr val="EBFF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1100" b="0" i="0" u="none" strike="dbl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中断</a:t>
                      </a:r>
                      <a:r>
                        <a:rPr kumimoji="1" lang="ja-JP" altLang="en-US" sz="1100" b="0" i="0" u="none" strike="noStrike" kern="1200" cap="none" spc="0" normalizeH="0" baseline="3000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en-US" altLang="ja-JP" sz="1100" b="0" i="0" u="none" strike="noStrike" kern="1200" cap="none" spc="0" normalizeH="0" baseline="3000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100" b="0" i="0" u="none" strike="noStrike" kern="1200" cap="none" spc="0" normalizeH="0" baseline="3000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1100" dirty="0" smtClean="0">
                        <a:latin typeface="ＭＳ ゴシック" panose="020B0609070205080204" pitchFamily="49" charset="-128"/>
                        <a:ea typeface="ＭＳ ゴシック" panose="020B0609070205080204" pitchFamily="49" charset="-128"/>
                      </a:endParaRPr>
                    </a:p>
                    <a:p>
                      <a:pPr algn="ctr"/>
                      <a:endParaRPr kumimoji="1" lang="en-US" altLang="ja-JP" sz="1100" dirty="0" smtClean="0">
                        <a:latin typeface="ＭＳ ゴシック" panose="020B0609070205080204" pitchFamily="49" charset="-128"/>
                        <a:ea typeface="ＭＳ ゴシック" panose="020B0609070205080204" pitchFamily="49" charset="-128"/>
                      </a:endParaRPr>
                    </a:p>
                  </a:txBody>
                  <a:tcPr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solidFill>
                      <a:srgbClr val="FCFEE6"/>
                    </a:solidFill>
                  </a:tcPr>
                </a:tc>
                <a:tc>
                  <a:txBody>
                    <a:bodyPr/>
                    <a:lstStyle/>
                    <a:p>
                      <a:pPr algn="ctr"/>
                      <a:r>
                        <a:rPr kumimoji="1" lang="ja-JP" altLang="en-US" sz="1100" dirty="0" smtClean="0">
                          <a:latin typeface="ＭＳ ゴシック" panose="020B0609070205080204" pitchFamily="49" charset="-128"/>
                          <a:ea typeface="ＭＳ ゴシック" panose="020B0609070205080204" pitchFamily="49" charset="-128"/>
                        </a:rPr>
                        <a:t>運転</a:t>
                      </a:r>
                      <a:endParaRPr kumimoji="1" lang="en-US" altLang="ja-JP" sz="1100" dirty="0" smtClean="0">
                        <a:latin typeface="ＭＳ ゴシック" panose="020B0609070205080204" pitchFamily="49" charset="-128"/>
                        <a:ea typeface="ＭＳ ゴシック" panose="020B0609070205080204" pitchFamily="49" charset="-128"/>
                      </a:endParaRPr>
                    </a:p>
                    <a:p>
                      <a:pPr algn="ctr"/>
                      <a:endParaRPr kumimoji="1" lang="ja-JP" altLang="en-US" sz="1100" dirty="0">
                        <a:latin typeface="ＭＳ ゴシック" panose="020B0609070205080204" pitchFamily="49" charset="-128"/>
                        <a:ea typeface="ＭＳ ゴシック" panose="020B0609070205080204" pitchFamily="49" charset="-128"/>
                      </a:endParaRPr>
                    </a:p>
                  </a:txBody>
                  <a:tcPr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solidFill>
                      <a:srgbClr val="C4FDBB"/>
                    </a:solidFill>
                  </a:tcPr>
                </a:tc>
                <a:tc>
                  <a:txBody>
                    <a:bodyPr/>
                    <a:lstStyle/>
                    <a:p>
                      <a:pPr algn="ctr"/>
                      <a:r>
                        <a:rPr kumimoji="1" lang="ja-JP" altLang="en-US" sz="1100" dirty="0" smtClean="0">
                          <a:latin typeface="ＭＳ ゴシック" panose="020B0609070205080204" pitchFamily="49" charset="-128"/>
                          <a:ea typeface="ＭＳ ゴシック" panose="020B0609070205080204" pitchFamily="49" charset="-128"/>
                        </a:rPr>
                        <a:t>中断</a:t>
                      </a:r>
                      <a:endParaRPr kumimoji="1" lang="en-US" altLang="ja-JP" sz="1100" dirty="0" smtClean="0">
                        <a:latin typeface="ＭＳ ゴシック" panose="020B0609070205080204" pitchFamily="49" charset="-128"/>
                        <a:ea typeface="ＭＳ ゴシック" panose="020B0609070205080204" pitchFamily="49" charset="-128"/>
                      </a:endParaRPr>
                    </a:p>
                    <a:p>
                      <a:pPr algn="ctr"/>
                      <a:endParaRPr kumimoji="1" lang="ja-JP" altLang="en-US" sz="1100" dirty="0">
                        <a:latin typeface="ＭＳ ゴシック" panose="020B0609070205080204" pitchFamily="49" charset="-128"/>
                        <a:ea typeface="ＭＳ ゴシック" panose="020B0609070205080204" pitchFamily="49" charset="-128"/>
                      </a:endParaRPr>
                    </a:p>
                  </a:txBody>
                  <a:tcPr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solidFill>
                      <a:srgbClr val="FFFF9F"/>
                    </a:solidFill>
                  </a:tcPr>
                </a:tc>
                <a:tc>
                  <a:txBody>
                    <a:bodyPr/>
                    <a:lstStyle/>
                    <a:p>
                      <a:pPr algn="ctr"/>
                      <a:r>
                        <a:rPr kumimoji="1" lang="ja-JP" altLang="en-US" sz="1100" b="0" dirty="0" smtClean="0">
                          <a:solidFill>
                            <a:schemeClr val="tx1"/>
                          </a:solidFill>
                          <a:latin typeface="ＭＳ ゴシック" panose="020B0609070205080204" pitchFamily="49" charset="-128"/>
                          <a:ea typeface="ＭＳ ゴシック" panose="020B0609070205080204" pitchFamily="49" charset="-128"/>
                        </a:rPr>
                        <a:t>運転</a:t>
                      </a:r>
                      <a:endParaRPr kumimoji="1" lang="en-US" altLang="ja-JP" sz="1100" b="0" dirty="0" smtClean="0">
                        <a:solidFill>
                          <a:schemeClr val="tx1"/>
                        </a:solidFill>
                        <a:latin typeface="ＭＳ ゴシック" panose="020B0609070205080204" pitchFamily="49" charset="-128"/>
                        <a:ea typeface="ＭＳ ゴシック" panose="020B0609070205080204" pitchFamily="49" charset="-128"/>
                      </a:endParaRPr>
                    </a:p>
                    <a:p>
                      <a:pPr algn="l"/>
                      <a:r>
                        <a:rPr kumimoji="1" lang="en-US" altLang="ja-JP" sz="1000" b="1"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sz="1000" b="1" dirty="0" smtClean="0">
                          <a:solidFill>
                            <a:srgbClr val="FF0000"/>
                          </a:solidFill>
                          <a:latin typeface="ＭＳ ゴシック" panose="020B0609070205080204" pitchFamily="49" charset="-128"/>
                          <a:ea typeface="ＭＳ ゴシック" panose="020B0609070205080204" pitchFamily="49" charset="-128"/>
                        </a:rPr>
                        <a:t>軽微な移動</a:t>
                      </a:r>
                      <a:r>
                        <a:rPr kumimoji="1" lang="en-US" altLang="ja-JP" sz="1000" b="1" dirty="0" smtClean="0">
                          <a:solidFill>
                            <a:srgbClr val="FF0000"/>
                          </a:solidFill>
                          <a:latin typeface="ＭＳ ゴシック" panose="020B0609070205080204" pitchFamily="49" charset="-128"/>
                          <a:ea typeface="ＭＳ ゴシック" panose="020B0609070205080204" pitchFamily="49" charset="-128"/>
                        </a:rPr>
                        <a:t>)</a:t>
                      </a:r>
                      <a:endParaRPr kumimoji="1" lang="ja-JP" altLang="en-US" sz="1000" b="1" dirty="0">
                        <a:solidFill>
                          <a:srgbClr val="FF0000"/>
                        </a:solidFill>
                        <a:latin typeface="ＭＳ ゴシック" panose="020B0609070205080204" pitchFamily="49" charset="-128"/>
                        <a:ea typeface="ＭＳ ゴシック" panose="020B0609070205080204" pitchFamily="49" charset="-128"/>
                      </a:endParaRPr>
                    </a:p>
                  </a:txBody>
                  <a:tcPr marL="36000" marR="3600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solidFill>
                      <a:srgbClr val="EBFF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dbl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中断</a:t>
                      </a:r>
                      <a:r>
                        <a:rPr kumimoji="1" lang="ja-JP" altLang="en-US" sz="1100" b="0" i="0" u="none" strike="noStrike" kern="1200" cap="none" spc="0" normalizeH="0" baseline="3000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en-US" altLang="ja-JP" sz="1100" b="0" i="0" u="none" strike="noStrike" kern="1200" cap="none" spc="0" normalizeH="0" baseline="3000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100" b="0" i="0" u="none" strike="noStrike" kern="1200" cap="none" spc="0" normalizeH="0" baseline="3000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1100" b="0" i="0" u="none" strike="noStrike" kern="1200" cap="none" spc="0" normalizeH="0" baseline="3000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solidFill>
                      <a:srgbClr val="FCFEE6"/>
                    </a:solidFill>
                  </a:tcPr>
                </a:tc>
                <a:tc>
                  <a:txBody>
                    <a:bodyPr/>
                    <a:lstStyle/>
                    <a:p>
                      <a:pPr algn="ctr"/>
                      <a:endParaRPr kumimoji="1" lang="en-US" altLang="ja-JP" sz="1100" b="0" dirty="0" smtClean="0">
                        <a:solidFill>
                          <a:schemeClr val="tx1"/>
                        </a:solidFill>
                        <a:latin typeface="ＭＳ ゴシック" panose="020B0609070205080204" pitchFamily="49" charset="-128"/>
                        <a:ea typeface="ＭＳ ゴシック" panose="020B0609070205080204" pitchFamily="49" charset="-128"/>
                      </a:endParaRPr>
                    </a:p>
                    <a:p>
                      <a:pPr algn="l"/>
                      <a:r>
                        <a:rPr kumimoji="1" lang="en-US" altLang="ja-JP" sz="1000" b="1"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sz="1000" b="1" dirty="0" smtClean="0">
                          <a:solidFill>
                            <a:srgbClr val="FF0000"/>
                          </a:solidFill>
                          <a:latin typeface="ＭＳ ゴシック" panose="020B0609070205080204" pitchFamily="49" charset="-128"/>
                          <a:ea typeface="ＭＳ ゴシック" panose="020B0609070205080204" pitchFamily="49" charset="-128"/>
                        </a:rPr>
                        <a:t>軽微な移動</a:t>
                      </a:r>
                      <a:r>
                        <a:rPr kumimoji="1" lang="en-US" altLang="ja-JP" sz="1000" b="1" dirty="0" smtClean="0">
                          <a:solidFill>
                            <a:srgbClr val="FF0000"/>
                          </a:solidFill>
                          <a:latin typeface="ＭＳ ゴシック" panose="020B0609070205080204" pitchFamily="49" charset="-128"/>
                          <a:ea typeface="ＭＳ ゴシック" panose="020B0609070205080204" pitchFamily="49" charset="-128"/>
                        </a:rPr>
                        <a:t>)</a:t>
                      </a:r>
                      <a:endParaRPr kumimoji="1" lang="ja-JP" altLang="en-US" sz="1000" b="1" dirty="0">
                        <a:solidFill>
                          <a:srgbClr val="FF0000"/>
                        </a:solidFill>
                        <a:latin typeface="ＭＳ ゴシック" panose="020B0609070205080204" pitchFamily="49" charset="-128"/>
                        <a:ea typeface="ＭＳ ゴシック" panose="020B0609070205080204" pitchFamily="49" charset="-128"/>
                      </a:endParaRPr>
                    </a:p>
                  </a:txBody>
                  <a:tcPr marL="36000" marR="36000" marT="0" marB="0" anchor="ctr">
                    <a:lnL w="9525" cap="flat" cmpd="sng" algn="ctr">
                      <a:solidFill>
                        <a:schemeClr val="tx1"/>
                      </a:solid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solidFill>
                      <a:srgbClr val="EBFFEB"/>
                    </a:solidFill>
                  </a:tcPr>
                </a:tc>
                <a:tc>
                  <a:txBody>
                    <a:bodyPr/>
                    <a:lstStyle/>
                    <a:p>
                      <a:pPr algn="l"/>
                      <a:r>
                        <a:rPr kumimoji="1" lang="ja-JP" altLang="en-US" sz="1100" b="1" dirty="0" smtClean="0">
                          <a:solidFill>
                            <a:schemeClr val="tx1"/>
                          </a:solidFill>
                          <a:latin typeface="ＭＳ ゴシック" panose="020B0609070205080204" pitchFamily="49" charset="-128"/>
                          <a:ea typeface="ＭＳ ゴシック" panose="020B0609070205080204" pitchFamily="49" charset="-128"/>
                        </a:rPr>
                        <a:t>　</a:t>
                      </a:r>
                      <a:endParaRPr kumimoji="1" lang="en-US" altLang="ja-JP" sz="1100" b="1" dirty="0" smtClean="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1100" b="1" dirty="0" smtClean="0">
                          <a:solidFill>
                            <a:srgbClr val="FF0000"/>
                          </a:solidFill>
                          <a:latin typeface="ＭＳ ゴシック" panose="020B0609070205080204" pitchFamily="49" charset="-128"/>
                          <a:ea typeface="ＭＳ ゴシック" panose="020B0609070205080204" pitchFamily="49" charset="-128"/>
                        </a:rPr>
                        <a:t>Ａ</a:t>
                      </a:r>
                      <a:endParaRPr kumimoji="1" lang="ja-JP" altLang="en-US" sz="1100" b="1" dirty="0">
                        <a:solidFill>
                          <a:srgbClr val="FF0000"/>
                        </a:solidFill>
                        <a:latin typeface="ＭＳ ゴシック" panose="020B0609070205080204" pitchFamily="49" charset="-128"/>
                        <a:ea typeface="ＭＳ ゴシック" panose="020B0609070205080204" pitchFamily="49" charset="-128"/>
                      </a:endParaRPr>
                    </a:p>
                  </a:txBody>
                  <a:tcPr marT="0" marB="0" anchor="ctr">
                    <a:lnL w="9525" cap="flat" cmpd="sng" algn="ctr">
                      <a:noFill/>
                      <a:prstDash val="sysDot"/>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solidFill>
                      <a:srgbClr val="C4FDBB"/>
                    </a:solidFill>
                  </a:tcPr>
                </a:tc>
                <a:extLst>
                  <a:ext uri="{0D108BD9-81ED-4DB2-BD59-A6C34878D82A}">
                    <a16:rowId xmlns:a16="http://schemas.microsoft.com/office/drawing/2014/main" val="2633004997"/>
                  </a:ext>
                </a:extLst>
              </a:tr>
            </a:tbl>
          </a:graphicData>
        </a:graphic>
      </p:graphicFrame>
      <p:sp>
        <p:nvSpPr>
          <p:cNvPr id="60" name="正方形/長方形 59"/>
          <p:cNvSpPr/>
          <p:nvPr/>
        </p:nvSpPr>
        <p:spPr>
          <a:xfrm>
            <a:off x="304801" y="5057177"/>
            <a:ext cx="9296399" cy="1739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ysClr val="windowText" lastClr="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61" name="角丸四角形 60">
            <a:extLst>
              <a:ext uri="{FF2B5EF4-FFF2-40B4-BE49-F238E27FC236}">
                <a16:creationId xmlns:a16="http://schemas.microsoft.com/office/drawing/2014/main" id="{053B0485-00BC-3E4F-B797-35CB015D43DD}"/>
              </a:ext>
            </a:extLst>
          </p:cNvPr>
          <p:cNvSpPr/>
          <p:nvPr/>
        </p:nvSpPr>
        <p:spPr>
          <a:xfrm>
            <a:off x="304801" y="4798601"/>
            <a:ext cx="822433" cy="262965"/>
          </a:xfrm>
          <a:prstGeom prst="roundRect">
            <a:avLst>
              <a:gd name="adj" fmla="val 0"/>
            </a:avLst>
          </a:prstGeom>
          <a:solidFill>
            <a:srgbClr val="DB4D6D"/>
          </a:solidFill>
          <a:ln w="76200">
            <a:noFill/>
          </a:ln>
        </p:spPr>
        <p:txBody>
          <a:bodyPr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kumimoji="0" lang="ja-JP" altLang="en-US" sz="1200" b="1" i="0" u="none" strike="noStrike" kern="1200" cap="none" spc="239" normalizeH="0" baseline="0" noProof="0" dirty="0" smtClean="0">
                <a:ln>
                  <a:noFill/>
                </a:ln>
                <a:solidFill>
                  <a:srgbClr val="FFFFFF"/>
                </a:solidFill>
                <a:effectLst/>
                <a:uLnTx/>
                <a:uFillTx/>
                <a:latin typeface="メイリオ"/>
                <a:ea typeface="メイリオ"/>
                <a:cs typeface="Noto Sans CJK JP DemiLight" charset="-128"/>
              </a:rPr>
              <a:t>考え方</a:t>
            </a:r>
            <a:endParaRPr kumimoji="0" lang="ja-JP" altLang="en-US" sz="1200" b="1" i="0" u="none" strike="noStrike" kern="1200" cap="none" spc="239" normalizeH="0" baseline="0" noProof="0" dirty="0">
              <a:ln>
                <a:noFill/>
              </a:ln>
              <a:solidFill>
                <a:srgbClr val="FFFFFF"/>
              </a:solidFill>
              <a:effectLst/>
              <a:uLnTx/>
              <a:uFillTx/>
              <a:latin typeface="メイリオ"/>
              <a:ea typeface="メイリオ"/>
              <a:cs typeface="Noto Sans CJK JP DemiLight" charset="-128"/>
            </a:endParaRPr>
          </a:p>
        </p:txBody>
      </p:sp>
      <p:sp>
        <p:nvSpPr>
          <p:cNvPr id="52" name="テキスト ボックス 51"/>
          <p:cNvSpPr txBox="1"/>
          <p:nvPr/>
        </p:nvSpPr>
        <p:spPr>
          <a:xfrm>
            <a:off x="78191" y="3353589"/>
            <a:ext cx="396000" cy="612000"/>
          </a:xfrm>
          <a:prstGeom prst="rect">
            <a:avLst/>
          </a:prstGeom>
          <a:solidFill>
            <a:schemeClr val="tx2"/>
          </a:solidFill>
        </p:spPr>
        <p:txBody>
          <a:bodyPr vert="eaVert" wrap="square" rtlCol="0" anchor="ctr">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200" b="1" i="0" u="none" strike="noStrike" kern="1200" cap="none" spc="0" normalizeH="0" baseline="0" noProof="0" dirty="0" smtClean="0">
                <a:ln>
                  <a:noFill/>
                </a:ln>
                <a:solidFill>
                  <a:srgbClr val="FFFFFF"/>
                </a:solidFill>
                <a:effectLst/>
                <a:uLnTx/>
                <a:uFillTx/>
                <a:latin typeface="メイリオ"/>
                <a:ea typeface="メイリオ"/>
                <a:cs typeface="+mn-cs"/>
              </a:rPr>
              <a:t>現 行</a:t>
            </a:r>
            <a:r>
              <a:rPr kumimoji="1" lang="ja-JP" altLang="en-US" sz="1200" b="1"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12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p>
        </p:txBody>
      </p:sp>
      <p:sp>
        <p:nvSpPr>
          <p:cNvPr id="45" name="テキスト ボックス 44"/>
          <p:cNvSpPr txBox="1"/>
          <p:nvPr/>
        </p:nvSpPr>
        <p:spPr>
          <a:xfrm>
            <a:off x="78191" y="3965589"/>
            <a:ext cx="396000" cy="612000"/>
          </a:xfrm>
          <a:prstGeom prst="rect">
            <a:avLst/>
          </a:prstGeom>
          <a:solidFill>
            <a:srgbClr val="DB4D6D"/>
          </a:solidFill>
        </p:spPr>
        <p:txBody>
          <a:bodyPr vert="eaVert" wrap="square" lIns="36000" rIns="36000" rtlCol="0" anchor="ctr">
            <a:norm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200" b="1" i="0" u="none" strike="noStrike" kern="1200" cap="none" spc="-150" normalizeH="0" baseline="0" noProof="0" dirty="0" smtClean="0">
                <a:ln>
                  <a:noFill/>
                </a:ln>
                <a:solidFill>
                  <a:srgbClr val="FFFFFF"/>
                </a:solidFill>
                <a:effectLst/>
                <a:uLnTx/>
                <a:uFillTx/>
                <a:latin typeface="メイリオ"/>
                <a:ea typeface="メイリオ"/>
                <a:cs typeface="+mn-cs"/>
              </a:rPr>
              <a:t>改正後</a:t>
            </a:r>
          </a:p>
        </p:txBody>
      </p:sp>
      <p:sp>
        <p:nvSpPr>
          <p:cNvPr id="8" name="正方形/長方形 7"/>
          <p:cNvSpPr/>
          <p:nvPr/>
        </p:nvSpPr>
        <p:spPr>
          <a:xfrm>
            <a:off x="474191" y="5066377"/>
            <a:ext cx="8943149" cy="1692771"/>
          </a:xfrm>
          <a:prstGeom prst="rect">
            <a:avLst/>
          </a:prstGeom>
        </p:spPr>
        <p:txBody>
          <a:bodyPr wrap="square">
            <a:spAutoFit/>
          </a:bodyPr>
          <a:lstStyle/>
          <a:p>
            <a:pPr marL="171450" marR="0" lvl="0" indent="-171450" algn="just"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ja-JP" altLang="ja-JP"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いったん</a:t>
            </a:r>
            <a:r>
              <a:rPr kumimoji="0" lang="ja-JP" altLang="ja-JP"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駐車又は停車した状態から移動を開始する場合に限る</a:t>
            </a:r>
            <a:r>
              <a:rPr kumimoji="0" lang="ja-JP" altLang="ja-JP"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0" lang="en-US" altLang="ja-JP"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171450" marR="0" lvl="0" indent="-171450" algn="just"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ja-JP" altLang="ja-JP"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一</a:t>
            </a:r>
            <a:r>
              <a:rPr kumimoji="0" lang="ja-JP" altLang="ja-JP"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の連続運転時間（運転を開始してから、合計</a:t>
            </a:r>
            <a:r>
              <a:rPr kumimoji="0" lang="en-US" altLang="ja-JP"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30</a:t>
            </a:r>
            <a:r>
              <a:rPr kumimoji="0" lang="ja-JP" altLang="ja-JP"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分以上の「運転の中断」により連続運転時間が終了する</a:t>
            </a:r>
            <a:r>
              <a:rPr kumimoji="0" lang="ja-JP" altLang="ja-JP"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までの</a:t>
            </a:r>
            <a:r>
              <a:rPr kumimoji="0" lang="ja-JP" altLang="ja-JP"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間を</a:t>
            </a:r>
            <a:r>
              <a:rPr kumimoji="0" lang="ja-JP" altLang="ja-JP"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いう</a:t>
            </a:r>
            <a:r>
              <a:rPr kumimoji="0" lang="ja-JP" altLang="ja-JP"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。以下同じ。）当たり合計</a:t>
            </a:r>
            <a:r>
              <a:rPr kumimoji="0" lang="en-US" altLang="ja-JP"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30</a:t>
            </a:r>
            <a:r>
              <a:rPr kumimoji="0" lang="ja-JP" altLang="ja-JP"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分までとし、一回当たりの下限時間は設けない</a:t>
            </a:r>
            <a:r>
              <a:rPr kumimoji="0" lang="ja-JP" altLang="ja-JP"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0" lang="en-US" altLang="ja-JP"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171450" marR="0" lvl="0" indent="-171450" algn="just"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ja-JP" altLang="ja-JP"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一</a:t>
            </a:r>
            <a:r>
              <a:rPr kumimoji="0" lang="ja-JP" altLang="ja-JP"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の連続運転時間に</a:t>
            </a:r>
            <a:r>
              <a:rPr kumimoji="0" lang="ja-JP" altLang="ja-JP"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つき</a:t>
            </a:r>
            <a:r>
              <a:rPr kumimoji="0"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、「軽微な移動」が</a:t>
            </a:r>
            <a:r>
              <a:rPr kumimoji="0" lang="ja-JP" altLang="ja-JP"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合計</a:t>
            </a:r>
            <a:r>
              <a:rPr kumimoji="0" lang="en-US" altLang="ja-JP"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30</a:t>
            </a:r>
            <a:r>
              <a:rPr kumimoji="0" lang="ja-JP" altLang="ja-JP"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分を超えた場合は、超過分の</a:t>
            </a:r>
            <a:r>
              <a:rPr kumimoji="0" lang="ja-JP" altLang="ja-JP"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時間</a:t>
            </a:r>
            <a:r>
              <a:rPr kumimoji="0"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（上記図のＡ）</a:t>
            </a:r>
            <a:r>
              <a:rPr kumimoji="0" lang="ja-JP" altLang="ja-JP"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は</a:t>
            </a:r>
            <a:r>
              <a:rPr kumimoji="0" lang="ja-JP" altLang="ja-JP"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通常通り連続運転時間として合算される。</a:t>
            </a:r>
          </a:p>
          <a:p>
            <a:pPr marL="171450" marR="0" lvl="0" indent="-171450" algn="just"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ja-JP" altLang="ja-JP"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連続</a:t>
            </a:r>
            <a:r>
              <a:rPr kumimoji="0" lang="ja-JP" altLang="ja-JP"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運転時間からは除外できるが、労働時間には該当し、拘束時間及び運転時間の規制の適用に当たっては</a:t>
            </a:r>
            <a:r>
              <a:rPr kumimoji="0" lang="ja-JP" altLang="ja-JP"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除外されない</a:t>
            </a:r>
            <a:r>
              <a:rPr kumimoji="0" lang="ja-JP" altLang="ja-JP"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p>
          <a:p>
            <a:pPr marL="171450" marR="0" lvl="0" indent="-171450" algn="just"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ja-JP" altLang="ja-JP"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合計</a:t>
            </a:r>
            <a:r>
              <a:rPr kumimoji="0" lang="en-US" altLang="ja-JP"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30</a:t>
            </a:r>
            <a:r>
              <a:rPr kumimoji="0" lang="ja-JP" altLang="ja-JP"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分以上の「運転の中断」により連続運転時間がリセットされた場合は、「軽微な移動」も新たに</a:t>
            </a:r>
            <a:r>
              <a:rPr kumimoji="0" lang="ja-JP" altLang="ja-JP"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カウント</a:t>
            </a:r>
            <a:r>
              <a:rPr kumimoji="0" lang="ja-JP" altLang="ja-JP"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が</a:t>
            </a:r>
            <a:r>
              <a:rPr kumimoji="0" lang="ja-JP" altLang="ja-JP"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開始される</a:t>
            </a:r>
            <a:r>
              <a:rPr kumimoji="0" lang="ja-JP" altLang="ja-JP"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こととなる。</a:t>
            </a:r>
          </a:p>
        </p:txBody>
      </p:sp>
      <p:sp>
        <p:nvSpPr>
          <p:cNvPr id="35" name="テキスト ボックス 34"/>
          <p:cNvSpPr txBox="1"/>
          <p:nvPr/>
        </p:nvSpPr>
        <p:spPr>
          <a:xfrm>
            <a:off x="4953000" y="4604170"/>
            <a:ext cx="5057795" cy="276999"/>
          </a:xfrm>
          <a:prstGeom prst="rect">
            <a:avLst/>
          </a:prstGeom>
          <a:noFill/>
        </p:spPr>
        <p:txBody>
          <a:bodyPr wrap="non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0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en-US" altLang="ja-JP" sz="10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en-US" altLang="ja-JP" sz="10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10</a:t>
            </a:r>
            <a:r>
              <a:rPr kumimoji="1" lang="ja-JP" altLang="en-US" sz="10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分未満の場合は、連続運転における「運転の中断」にカウントされない。</a:t>
            </a:r>
            <a:endParaRPr kumimoji="1" lang="en-US" altLang="ja-JP" sz="10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24" name="テキスト プレースホルダー 2">
            <a:extLst>
              <a:ext uri="{FF2B5EF4-FFF2-40B4-BE49-F238E27FC236}">
                <a16:creationId xmlns:a16="http://schemas.microsoft.com/office/drawing/2014/main" id="{0AFD4854-3BB6-394F-9F59-525F01D74181}"/>
              </a:ext>
            </a:extLst>
          </p:cNvPr>
          <p:cNvSpPr txBox="1">
            <a:spLocks/>
          </p:cNvSpPr>
          <p:nvPr/>
        </p:nvSpPr>
        <p:spPr>
          <a:xfrm>
            <a:off x="435973" y="1278907"/>
            <a:ext cx="9034055" cy="730933"/>
          </a:xfrm>
          <a:prstGeom prst="rect">
            <a:avLst/>
          </a:prstGeom>
          <a:noFill/>
          <a:ln w="12700" cap="flat" cmpd="sng" algn="ctr">
            <a:noFill/>
            <a:prstDash val="solid"/>
            <a:miter lim="800000"/>
          </a:ln>
          <a:effectLst/>
        </p:spPr>
        <p:txBody>
          <a:bodyPr vert="horz" wrap="square" lIns="360000" tIns="144000" rIns="360000" bIns="144000" rtlCol="0" anchor="ctr">
            <a:spAutoFit/>
          </a:bodyPr>
          <a:lstStyle>
            <a:lvl1pPr marL="0" indent="0" algn="l" defTabSz="914400" rtl="0" eaLnBrk="1" latinLnBrk="0" hangingPunct="1">
              <a:lnSpc>
                <a:spcPct val="130000"/>
              </a:lnSpc>
              <a:spcBef>
                <a:spcPts val="1000"/>
              </a:spcBef>
              <a:spcAft>
                <a:spcPts val="800"/>
              </a:spcAft>
              <a:buClr>
                <a:schemeClr val="tx2"/>
              </a:buClr>
              <a:buFont typeface="Arial" panose="020B0604020202020204" pitchFamily="34" charset="0"/>
              <a:buNone/>
              <a:defRPr kumimoji="1" lang="ja-JP" altLang="en-US" sz="1300" b="0" i="0" kern="900" spc="69" smtClean="0">
                <a:solidFill>
                  <a:schemeClr val="tx1"/>
                </a:solidFill>
                <a:latin typeface="+mn-lt"/>
                <a:ea typeface="+mn-ea"/>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9pPr>
          </a:lstStyle>
          <a:p>
            <a:pPr marL="180000" marR="0" lvl="1" indent="-457200" algn="l" defTabSz="457200" rtl="0" eaLnBrk="1" fontAlgn="auto" latinLnBrk="0" hangingPunct="1">
              <a:lnSpc>
                <a:spcPct val="130000"/>
              </a:lnSpc>
              <a:spcBef>
                <a:spcPts val="0"/>
              </a:spcBef>
              <a:spcAft>
                <a:spcPts val="0"/>
              </a:spcAft>
              <a:buClr>
                <a:srgbClr val="66BAB7"/>
              </a:buClr>
              <a:buSzTx/>
              <a:buFont typeface="Arial" panose="020B0604020202020204" pitchFamily="34" charset="0"/>
              <a:buNone/>
              <a:tabLst/>
              <a:defRPr/>
            </a:pPr>
            <a:r>
              <a:rPr kumimoji="0" lang="en-US" altLang="ja-JP" sz="11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0" lang="ja-JP" altLang="en-US" sz="11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「連続運転時間（１回が連続</a:t>
            </a:r>
            <a:r>
              <a:rPr kumimoji="0" lang="en-US" altLang="ja-JP" sz="11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10</a:t>
            </a:r>
            <a:r>
              <a:rPr kumimoji="0" lang="ja-JP" altLang="en-US" sz="11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分以上で、かつ、合計が</a:t>
            </a:r>
            <a:r>
              <a:rPr kumimoji="0" lang="en-US" altLang="ja-JP" sz="11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30</a:t>
            </a:r>
            <a:r>
              <a:rPr kumimoji="0" lang="ja-JP" altLang="en-US" sz="11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分以上の運転の中断をすることなく連続して運転する時間をいう。）は、４時間を超えないものとする。」（改善基準告示第４条第１項第５号、第５条第１項第５号）</a:t>
            </a:r>
            <a:endParaRPr kumimoji="0"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grpSp>
        <p:nvGrpSpPr>
          <p:cNvPr id="6" name="グループ化 5"/>
          <p:cNvGrpSpPr/>
          <p:nvPr/>
        </p:nvGrpSpPr>
        <p:grpSpPr>
          <a:xfrm>
            <a:off x="2050907" y="2642030"/>
            <a:ext cx="5715051" cy="373514"/>
            <a:chOff x="2410093" y="3453901"/>
            <a:chExt cx="5715051" cy="373514"/>
          </a:xfrm>
        </p:grpSpPr>
        <p:grpSp>
          <p:nvGrpSpPr>
            <p:cNvPr id="2" name="グループ化 1"/>
            <p:cNvGrpSpPr/>
            <p:nvPr/>
          </p:nvGrpSpPr>
          <p:grpSpPr>
            <a:xfrm>
              <a:off x="2410093" y="3463827"/>
              <a:ext cx="5715051" cy="363588"/>
              <a:chOff x="2410093" y="3463827"/>
              <a:chExt cx="5715051" cy="363588"/>
            </a:xfrm>
          </p:grpSpPr>
          <p:pic>
            <p:nvPicPr>
              <p:cNvPr id="23" name="図 22"/>
              <p:cNvPicPr>
                <a:picLocks noChangeAspect="1"/>
              </p:cNvPicPr>
              <p:nvPr/>
            </p:nvPicPr>
            <p:blipFill>
              <a:blip r:embed="rId2"/>
              <a:stretch>
                <a:fillRect/>
              </a:stretch>
            </p:blipFill>
            <p:spPr>
              <a:xfrm flipH="1">
                <a:off x="7619972" y="3463827"/>
                <a:ext cx="505172" cy="318824"/>
              </a:xfrm>
              <a:prstGeom prst="rect">
                <a:avLst/>
              </a:prstGeom>
            </p:spPr>
          </p:pic>
          <p:cxnSp>
            <p:nvCxnSpPr>
              <p:cNvPr id="5" name="直線矢印コネクタ 4"/>
              <p:cNvCxnSpPr/>
              <p:nvPr/>
            </p:nvCxnSpPr>
            <p:spPr>
              <a:xfrm>
                <a:off x="2410093" y="3818050"/>
                <a:ext cx="379098" cy="936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 name="グループ化 2"/>
            <p:cNvGrpSpPr/>
            <p:nvPr/>
          </p:nvGrpSpPr>
          <p:grpSpPr>
            <a:xfrm>
              <a:off x="2795684" y="3453901"/>
              <a:ext cx="785716" cy="356099"/>
              <a:chOff x="2795684" y="3453901"/>
              <a:chExt cx="785716" cy="356099"/>
            </a:xfrm>
          </p:grpSpPr>
          <p:pic>
            <p:nvPicPr>
              <p:cNvPr id="22" name="図 21"/>
              <p:cNvPicPr>
                <a:picLocks noChangeAspect="1"/>
              </p:cNvPicPr>
              <p:nvPr/>
            </p:nvPicPr>
            <p:blipFill>
              <a:blip r:embed="rId3"/>
              <a:stretch>
                <a:fillRect/>
              </a:stretch>
            </p:blipFill>
            <p:spPr>
              <a:xfrm flipH="1">
                <a:off x="2795684" y="3453901"/>
                <a:ext cx="685801" cy="356099"/>
              </a:xfrm>
              <a:prstGeom prst="rect">
                <a:avLst/>
              </a:prstGeom>
            </p:spPr>
          </p:pic>
          <p:cxnSp>
            <p:nvCxnSpPr>
              <p:cNvPr id="30" name="直線矢印コネクタ 29"/>
              <p:cNvCxnSpPr/>
              <p:nvPr/>
            </p:nvCxnSpPr>
            <p:spPr>
              <a:xfrm>
                <a:off x="3276600" y="3809443"/>
                <a:ext cx="304800" cy="0"/>
              </a:xfrm>
              <a:prstGeom prst="straightConnector1">
                <a:avLst/>
              </a:prstGeom>
              <a:ln w="25400">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7" name="グループ化 6"/>
          <p:cNvGrpSpPr/>
          <p:nvPr/>
        </p:nvGrpSpPr>
        <p:grpSpPr>
          <a:xfrm>
            <a:off x="5464553" y="2651956"/>
            <a:ext cx="1393447" cy="356656"/>
            <a:chOff x="5769353" y="3453344"/>
            <a:chExt cx="1393447" cy="356656"/>
          </a:xfrm>
        </p:grpSpPr>
        <p:pic>
          <p:nvPicPr>
            <p:cNvPr id="48" name="図 47"/>
            <p:cNvPicPr>
              <a:picLocks noChangeAspect="1"/>
            </p:cNvPicPr>
            <p:nvPr/>
          </p:nvPicPr>
          <p:blipFill>
            <a:blip r:embed="rId3"/>
            <a:stretch>
              <a:fillRect/>
            </a:stretch>
          </p:blipFill>
          <p:spPr>
            <a:xfrm flipH="1">
              <a:off x="6346428" y="3453344"/>
              <a:ext cx="685801" cy="356099"/>
            </a:xfrm>
            <a:prstGeom prst="rect">
              <a:avLst/>
            </a:prstGeom>
          </p:spPr>
        </p:pic>
        <p:pic>
          <p:nvPicPr>
            <p:cNvPr id="33" name="図 32"/>
            <p:cNvPicPr>
              <a:picLocks noChangeAspect="1"/>
            </p:cNvPicPr>
            <p:nvPr/>
          </p:nvPicPr>
          <p:blipFill>
            <a:blip r:embed="rId4"/>
            <a:stretch>
              <a:fillRect/>
            </a:stretch>
          </p:blipFill>
          <p:spPr>
            <a:xfrm flipH="1">
              <a:off x="5769353" y="3472541"/>
              <a:ext cx="485445" cy="317704"/>
            </a:xfrm>
            <a:prstGeom prst="rect">
              <a:avLst/>
            </a:prstGeom>
          </p:spPr>
        </p:pic>
        <p:cxnSp>
          <p:nvCxnSpPr>
            <p:cNvPr id="31" name="直線矢印コネクタ 30"/>
            <p:cNvCxnSpPr/>
            <p:nvPr/>
          </p:nvCxnSpPr>
          <p:spPr>
            <a:xfrm>
              <a:off x="6015545" y="3810000"/>
              <a:ext cx="304800"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6858000" y="3809443"/>
              <a:ext cx="304800" cy="0"/>
            </a:xfrm>
            <a:prstGeom prst="straightConnector1">
              <a:avLst/>
            </a:prstGeom>
            <a:ln w="25400">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グループ化 10"/>
          <p:cNvGrpSpPr/>
          <p:nvPr/>
        </p:nvGrpSpPr>
        <p:grpSpPr>
          <a:xfrm>
            <a:off x="1860245" y="2650080"/>
            <a:ext cx="6822501" cy="357975"/>
            <a:chOff x="2350875" y="3461394"/>
            <a:chExt cx="6822501" cy="357975"/>
          </a:xfrm>
        </p:grpSpPr>
        <p:pic>
          <p:nvPicPr>
            <p:cNvPr id="25" name="図 24"/>
            <p:cNvPicPr>
              <a:picLocks noChangeAspect="1"/>
            </p:cNvPicPr>
            <p:nvPr/>
          </p:nvPicPr>
          <p:blipFill>
            <a:blip r:embed="rId3"/>
            <a:stretch>
              <a:fillRect/>
            </a:stretch>
          </p:blipFill>
          <p:spPr>
            <a:xfrm flipH="1">
              <a:off x="8400623" y="3461394"/>
              <a:ext cx="685801" cy="356099"/>
            </a:xfrm>
            <a:prstGeom prst="rect">
              <a:avLst/>
            </a:prstGeom>
          </p:spPr>
        </p:pic>
        <p:pic>
          <p:nvPicPr>
            <p:cNvPr id="29" name="図 28"/>
            <p:cNvPicPr>
              <a:picLocks noChangeAspect="1"/>
            </p:cNvPicPr>
            <p:nvPr/>
          </p:nvPicPr>
          <p:blipFill>
            <a:blip r:embed="rId5"/>
            <a:stretch>
              <a:fillRect/>
            </a:stretch>
          </p:blipFill>
          <p:spPr>
            <a:xfrm flipH="1">
              <a:off x="2350875" y="3464811"/>
              <a:ext cx="508482" cy="317704"/>
            </a:xfrm>
            <a:prstGeom prst="rect">
              <a:avLst/>
            </a:prstGeom>
          </p:spPr>
        </p:pic>
        <p:cxnSp>
          <p:nvCxnSpPr>
            <p:cNvPr id="36" name="直線矢印コネクタ 35"/>
            <p:cNvCxnSpPr/>
            <p:nvPr/>
          </p:nvCxnSpPr>
          <p:spPr>
            <a:xfrm>
              <a:off x="7982447" y="3810000"/>
              <a:ext cx="304800"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a:off x="8868576" y="3819369"/>
              <a:ext cx="304800" cy="0"/>
            </a:xfrm>
            <a:prstGeom prst="straightConnector1">
              <a:avLst/>
            </a:prstGeom>
            <a:ln w="25400">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tailEnd type="triangle"/>
            </a:ln>
          </p:spPr>
          <p:style>
            <a:lnRef idx="1">
              <a:schemeClr val="accent1"/>
            </a:lnRef>
            <a:fillRef idx="0">
              <a:schemeClr val="accent1"/>
            </a:fillRef>
            <a:effectRef idx="0">
              <a:schemeClr val="accent1"/>
            </a:effectRef>
            <a:fontRef idx="minor">
              <a:schemeClr val="tx1"/>
            </a:fontRef>
          </p:style>
        </p:cxnSp>
      </p:grpSp>
      <p:sp>
        <p:nvSpPr>
          <p:cNvPr id="32" name="テキスト ボックス 31"/>
          <p:cNvSpPr txBox="1"/>
          <p:nvPr/>
        </p:nvSpPr>
        <p:spPr>
          <a:xfrm>
            <a:off x="78191" y="1982806"/>
            <a:ext cx="396000" cy="612000"/>
          </a:xfrm>
          <a:prstGeom prst="rect">
            <a:avLst/>
          </a:prstGeom>
          <a:solidFill>
            <a:srgbClr val="FFC000"/>
          </a:solidFill>
        </p:spPr>
        <p:txBody>
          <a:bodyPr vert="eaVert" wrap="square" rtlCol="0" anchor="ctr">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000" b="1" i="0" u="none" strike="noStrike" kern="1200" cap="none" spc="0" normalizeH="0" baseline="0" noProof="0" dirty="0" smtClean="0">
                <a:ln>
                  <a:noFill/>
                </a:ln>
                <a:solidFill>
                  <a:srgbClr val="FFFFFF">
                    <a:lumMod val="95000"/>
                  </a:srgbClr>
                </a:solidFill>
                <a:effectLst/>
                <a:uLnTx/>
                <a:uFillTx/>
                <a:latin typeface="メイリオ"/>
                <a:ea typeface="メイリオ"/>
                <a:cs typeface="+mn-cs"/>
              </a:rPr>
              <a:t>運行計画</a:t>
            </a:r>
            <a:r>
              <a:rPr kumimoji="1" lang="ja-JP" altLang="en-US" sz="1200" b="1"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12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p>
        </p:txBody>
      </p:sp>
      <p:sp>
        <p:nvSpPr>
          <p:cNvPr id="12" name="テキスト ボックス 11"/>
          <p:cNvSpPr txBox="1"/>
          <p:nvPr/>
        </p:nvSpPr>
        <p:spPr>
          <a:xfrm>
            <a:off x="8483915" y="4054213"/>
            <a:ext cx="466794" cy="268471"/>
          </a:xfrm>
          <a:prstGeom prst="rect">
            <a:avLst/>
          </a:prstGeom>
          <a:noFill/>
        </p:spPr>
        <p:txBody>
          <a:bodyPr wrap="non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1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運転</a:t>
            </a:r>
          </a:p>
        </p:txBody>
      </p:sp>
      <p:sp>
        <p:nvSpPr>
          <p:cNvPr id="38" name="ホームベース 37"/>
          <p:cNvSpPr/>
          <p:nvPr/>
        </p:nvSpPr>
        <p:spPr>
          <a:xfrm>
            <a:off x="9677931" y="2888411"/>
            <a:ext cx="164280" cy="533400"/>
          </a:xfrm>
          <a:prstGeom prst="homePlate">
            <a:avLst>
              <a:gd name="adj" fmla="val 46875"/>
            </a:avLst>
          </a:prstGeom>
          <a:solidFill>
            <a:srgbClr val="C4FD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sysClr val="windowText" lastClr="000000"/>
              </a:solidFill>
              <a:effectLst/>
              <a:uLnTx/>
              <a:uFillTx/>
              <a:latin typeface="Segoe UI"/>
              <a:ea typeface="メイリオ"/>
              <a:cs typeface="+mn-cs"/>
            </a:endParaRPr>
          </a:p>
        </p:txBody>
      </p:sp>
      <p:graphicFrame>
        <p:nvGraphicFramePr>
          <p:cNvPr id="14" name="表 13"/>
          <p:cNvGraphicFramePr>
            <a:graphicFrameLocks noGrp="1"/>
          </p:cNvGraphicFramePr>
          <p:nvPr>
            <p:extLst/>
          </p:nvPr>
        </p:nvGraphicFramePr>
        <p:xfrm>
          <a:off x="4210049" y="1981200"/>
          <a:ext cx="901701" cy="608035"/>
        </p:xfrm>
        <a:graphic>
          <a:graphicData uri="http://schemas.openxmlformats.org/drawingml/2006/table">
            <a:tbl>
              <a:tblPr firstRow="1" bandRow="1">
                <a:tableStyleId>{5940675A-B579-460E-94D1-54222C63F5DA}</a:tableStyleId>
              </a:tblPr>
              <a:tblGrid>
                <a:gridCol w="901701">
                  <a:extLst>
                    <a:ext uri="{9D8B030D-6E8A-4147-A177-3AD203B41FA5}">
                      <a16:colId xmlns:a16="http://schemas.microsoft.com/office/drawing/2014/main" val="1604190537"/>
                    </a:ext>
                  </a:extLst>
                </a:gridCol>
              </a:tblGrid>
              <a:tr h="608035">
                <a:tc>
                  <a:txBody>
                    <a:bodyPr/>
                    <a:lstStyle/>
                    <a:p>
                      <a:pPr algn="ctr"/>
                      <a:r>
                        <a:rPr kumimoji="1" lang="ja-JP" altLang="en-US" sz="1100" dirty="0" smtClean="0">
                          <a:latin typeface="ＭＳ ゴシック" panose="020B0609070205080204" pitchFamily="49" charset="-128"/>
                          <a:ea typeface="ＭＳ ゴシック" panose="020B0609070205080204" pitchFamily="49" charset="-128"/>
                        </a:rPr>
                        <a:t>運転</a:t>
                      </a:r>
                      <a:endParaRPr kumimoji="1" lang="ja-JP" altLang="en-US" sz="1100" dirty="0">
                        <a:latin typeface="ＭＳ ゴシック" panose="020B0609070205080204" pitchFamily="49" charset="-128"/>
                        <a:ea typeface="ＭＳ ゴシック" panose="020B0609070205080204" pitchFamily="49" charset="-128"/>
                      </a:endParaRPr>
                    </a:p>
                  </a:txBody>
                  <a:tcPr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4FDBB"/>
                    </a:solidFill>
                  </a:tcPr>
                </a:tc>
                <a:extLst>
                  <a:ext uri="{0D108BD9-81ED-4DB2-BD59-A6C34878D82A}">
                    <a16:rowId xmlns:a16="http://schemas.microsoft.com/office/drawing/2014/main" val="4178220087"/>
                  </a:ext>
                </a:extLst>
              </a:tr>
            </a:tbl>
          </a:graphicData>
        </a:graphic>
      </p:graphicFrame>
      <p:graphicFrame>
        <p:nvGraphicFramePr>
          <p:cNvPr id="15" name="表 14"/>
          <p:cNvGraphicFramePr>
            <a:graphicFrameLocks noGrp="1"/>
          </p:cNvGraphicFramePr>
          <p:nvPr>
            <p:extLst/>
          </p:nvPr>
        </p:nvGraphicFramePr>
        <p:xfrm>
          <a:off x="5125555" y="1981200"/>
          <a:ext cx="4487525" cy="607202"/>
        </p:xfrm>
        <a:graphic>
          <a:graphicData uri="http://schemas.openxmlformats.org/drawingml/2006/table">
            <a:tbl>
              <a:tblPr firstRow="1" bandRow="1">
                <a:tableStyleId>{5C22544A-7EE6-4342-B048-85BDC9FD1C3A}</a:tableStyleId>
              </a:tblPr>
              <a:tblGrid>
                <a:gridCol w="4487525">
                  <a:extLst>
                    <a:ext uri="{9D8B030D-6E8A-4147-A177-3AD203B41FA5}">
                      <a16:colId xmlns:a16="http://schemas.microsoft.com/office/drawing/2014/main" val="3978577059"/>
                    </a:ext>
                  </a:extLst>
                </a:gridCol>
              </a:tblGrid>
              <a:tr h="607202">
                <a:tc>
                  <a:txBody>
                    <a:bodyPr/>
                    <a:lstStyle/>
                    <a:p>
                      <a:pPr algn="ctr"/>
                      <a:r>
                        <a:rPr kumimoji="1" lang="ja-JP" altLang="en-US" sz="1100" b="0" dirty="0" smtClean="0">
                          <a:solidFill>
                            <a:schemeClr val="tx1"/>
                          </a:solidFill>
                          <a:latin typeface="ＭＳ ゴシック" panose="020B0609070205080204" pitchFamily="49" charset="-128"/>
                          <a:ea typeface="ＭＳ ゴシック" panose="020B0609070205080204" pitchFamily="49" charset="-128"/>
                        </a:rPr>
                        <a:t>中断</a:t>
                      </a:r>
                      <a:endParaRPr kumimoji="1" lang="ja-JP" altLang="en-US" sz="1100" b="0" dirty="0">
                        <a:solidFill>
                          <a:schemeClr val="tx1"/>
                        </a:solidFill>
                        <a:latin typeface="ＭＳ ゴシック" panose="020B0609070205080204" pitchFamily="49" charset="-128"/>
                        <a:ea typeface="ＭＳ ゴシック" panose="020B0609070205080204" pitchFamily="49" charset="-128"/>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9F"/>
                    </a:solidFill>
                  </a:tcPr>
                </a:tc>
                <a:extLst>
                  <a:ext uri="{0D108BD9-81ED-4DB2-BD59-A6C34878D82A}">
                    <a16:rowId xmlns:a16="http://schemas.microsoft.com/office/drawing/2014/main" val="2868491761"/>
                  </a:ext>
                </a:extLst>
              </a:tr>
            </a:tbl>
          </a:graphicData>
        </a:graphic>
      </p:graphicFrame>
      <p:sp>
        <p:nvSpPr>
          <p:cNvPr id="39" name="テキスト ボックス 38"/>
          <p:cNvSpPr txBox="1"/>
          <p:nvPr/>
        </p:nvSpPr>
        <p:spPr>
          <a:xfrm>
            <a:off x="8476201" y="3437040"/>
            <a:ext cx="466794" cy="268471"/>
          </a:xfrm>
          <a:prstGeom prst="rect">
            <a:avLst/>
          </a:prstGeom>
          <a:noFill/>
        </p:spPr>
        <p:txBody>
          <a:bodyPr wrap="non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1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運転</a:t>
            </a:r>
          </a:p>
        </p:txBody>
      </p:sp>
      <p:sp>
        <p:nvSpPr>
          <p:cNvPr id="40" name="スライド番号プレースホルダー 3"/>
          <p:cNvSpPr>
            <a:spLocks noGrp="1"/>
          </p:cNvSpPr>
          <p:nvPr>
            <p:ph type="sldNum" sz="quarter" idx="4"/>
          </p:nvPr>
        </p:nvSpPr>
        <p:spPr>
          <a:xfrm>
            <a:off x="9197655" y="6610739"/>
            <a:ext cx="630513" cy="27842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altLang="ja-JP" dirty="0" smtClean="0">
                <a:solidFill>
                  <a:srgbClr val="000000"/>
                </a:solidFill>
                <a:ea typeface="メイリオ"/>
              </a:rPr>
              <a:t>23</a:t>
            </a:r>
            <a:endParaRPr kumimoji="0" lang="en-US" altLang="ja-JP" sz="1200" b="0" i="0" u="none" strike="noStrike" kern="1200" cap="none" spc="0" normalizeH="0" baseline="0" noProof="0" dirty="0" smtClean="0">
              <a:ln>
                <a:noFill/>
              </a:ln>
              <a:solidFill>
                <a:srgbClr val="000000"/>
              </a:solidFill>
              <a:effectLst/>
              <a:uLnTx/>
              <a:uFillTx/>
              <a:latin typeface="Arial" panose="020B0604020202020204" pitchFamily="34" charset="0"/>
              <a:ea typeface="メイリオ"/>
              <a:cs typeface="Arial" panose="020B0604020202020204" pitchFamily="34" charset="0"/>
            </a:endParaRP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メイリオ"/>
              <a:cs typeface="Arial" panose="020B0604020202020204" pitchFamily="34" charset="0"/>
            </a:endParaRP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メイリオ"/>
              <a:cs typeface="Arial" panose="020B0604020202020204" pitchFamily="34" charset="0"/>
            </a:endParaRPr>
          </a:p>
        </p:txBody>
      </p:sp>
    </p:spTree>
    <p:extLst>
      <p:ext uri="{BB962C8B-B14F-4D97-AF65-F5344CB8AC3E}">
        <p14:creationId xmlns:p14="http://schemas.microsoft.com/office/powerpoint/2010/main" val="22473206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681037" y="229103"/>
            <a:ext cx="8543925" cy="365237"/>
          </a:xfrm>
          <a:prstGeom prst="rect">
            <a:avLst/>
          </a:prstGeom>
        </p:spPr>
        <p:txBody>
          <a:bodyPr vert="horz" lIns="95782" tIns="47891" rIns="95782" bIns="47891" rtlCol="0" anchor="ctr">
            <a:normAutofit/>
          </a:bodyPr>
          <a:lstStyle>
            <a:lvl1pPr algn="ctr" defTabSz="957816" rtl="0" eaLnBrk="1" latinLnBrk="0" hangingPunct="1">
              <a:spcBef>
                <a:spcPct val="0"/>
              </a:spcBef>
              <a:buNone/>
              <a:defRPr kumimoji="1" sz="4600" kern="1200">
                <a:solidFill>
                  <a:schemeClr val="tx1"/>
                </a:solidFill>
                <a:latin typeface="+mj-lt"/>
                <a:ea typeface="+mj-ea"/>
                <a:cs typeface="+mj-cs"/>
              </a:defRPr>
            </a:lvl1pPr>
          </a:lstStyle>
          <a:p>
            <a:pPr marL="0" marR="0" lvl="0" indent="0" algn="ctr" defTabSz="957816" rtl="0" eaLnBrk="1" fontAlgn="auto" latinLnBrk="0" hangingPunct="1">
              <a:lnSpc>
                <a:spcPct val="100000"/>
              </a:lnSpc>
              <a:spcBef>
                <a:spcPct val="0"/>
              </a:spcBef>
              <a:spcAft>
                <a:spcPts val="0"/>
              </a:spcAft>
              <a:buClrTx/>
              <a:buSzTx/>
              <a:buFontTx/>
              <a:buNone/>
              <a:tabLst/>
              <a:defRPr/>
            </a:pPr>
            <a:endParaRPr kumimoji="1" lang="ja-JP" altLang="en-US" sz="1463"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j-cs"/>
            </a:endParaRPr>
          </a:p>
        </p:txBody>
      </p:sp>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p:txBody>
          <a:bodyPr>
            <a:noAutofit/>
          </a:bodyPr>
          <a:lstStyle/>
          <a:p>
            <a:pPr lvl="0">
              <a:spcBef>
                <a:spcPts val="0"/>
              </a:spcBef>
            </a:pPr>
            <a:r>
              <a:rPr lang="ja-JP" altLang="en-US" sz="2400" b="1" dirty="0" smtClean="0">
                <a:solidFill>
                  <a:schemeClr val="bg1"/>
                </a:solidFill>
                <a:latin typeface="ＭＳ ゴシック" panose="020B0609070205080204" pitchFamily="49" charset="-128"/>
                <a:ea typeface="ＭＳ ゴシック" panose="020B0609070205080204" pitchFamily="49" charset="-128"/>
              </a:rPr>
              <a:t>自動車運転者の労働時間等の改善のための基準に</a:t>
            </a:r>
            <a:r>
              <a:rPr lang="en-US" altLang="ja-JP" sz="2400" b="1" dirty="0" smtClean="0">
                <a:solidFill>
                  <a:schemeClr val="bg1"/>
                </a:solidFill>
                <a:latin typeface="ＭＳ ゴシック" panose="020B0609070205080204" pitchFamily="49" charset="-128"/>
                <a:ea typeface="ＭＳ ゴシック" panose="020B0609070205080204" pitchFamily="49" charset="-128"/>
              </a:rPr>
              <a:t/>
            </a:r>
            <a:br>
              <a:rPr lang="en-US" altLang="ja-JP" sz="2400" b="1" dirty="0" smtClean="0">
                <a:solidFill>
                  <a:schemeClr val="bg1"/>
                </a:solidFill>
                <a:latin typeface="ＭＳ ゴシック" panose="020B0609070205080204" pitchFamily="49" charset="-128"/>
                <a:ea typeface="ＭＳ ゴシック" panose="020B0609070205080204" pitchFamily="49" charset="-128"/>
              </a:rPr>
            </a:br>
            <a:r>
              <a:rPr lang="ja-JP" altLang="en-US" sz="2400" b="1" dirty="0" smtClean="0">
                <a:solidFill>
                  <a:schemeClr val="bg1"/>
                </a:solidFill>
                <a:latin typeface="ＭＳ ゴシック" panose="020B0609070205080204" pitchFamily="49" charset="-128"/>
                <a:ea typeface="ＭＳ ゴシック" panose="020B0609070205080204" pitchFamily="49" charset="-128"/>
              </a:rPr>
              <a:t>係る適用除外業務について</a:t>
            </a:r>
            <a:endParaRPr lang="ja-JP" altLang="en-US" sz="2400" b="1" dirty="0">
              <a:solidFill>
                <a:schemeClr val="bg1"/>
              </a:solidFill>
              <a:latin typeface="ＭＳ ゴシック" panose="020B0609070205080204" pitchFamily="49" charset="-128"/>
              <a:ea typeface="ＭＳ ゴシック" panose="020B0609070205080204" pitchFamily="49" charset="-128"/>
            </a:endParaRPr>
          </a:p>
        </p:txBody>
      </p:sp>
      <p:sp>
        <p:nvSpPr>
          <p:cNvPr id="17" name="テキスト プレースホルダー 2">
            <a:extLst>
              <a:ext uri="{FF2B5EF4-FFF2-40B4-BE49-F238E27FC236}">
                <a16:creationId xmlns:a16="http://schemas.microsoft.com/office/drawing/2014/main" id="{0AFD4854-3BB6-394F-9F59-525F01D74181}"/>
              </a:ext>
            </a:extLst>
          </p:cNvPr>
          <p:cNvSpPr>
            <a:spLocks noGrp="1"/>
          </p:cNvSpPr>
          <p:nvPr>
            <p:ph type="body" sz="quarter" idx="13"/>
          </p:nvPr>
        </p:nvSpPr>
        <p:spPr>
          <a:xfrm>
            <a:off x="-1200" y="821177"/>
            <a:ext cx="9907200" cy="770944"/>
          </a:xfrm>
          <a:solidFill>
            <a:srgbClr val="EEECE1"/>
          </a:solidFill>
        </p:spPr>
        <p:txBody>
          <a:bodyPr anchor="ctr"/>
          <a:lstStyle/>
          <a:p>
            <a:pPr lvl="0" defTabSz="914400">
              <a:lnSpc>
                <a:spcPct val="130000"/>
              </a:lnSpc>
              <a:spcBef>
                <a:spcPct val="0"/>
              </a:spcBef>
              <a:defRPr/>
            </a:pPr>
            <a:r>
              <a:rPr lang="ja-JP" altLang="en-US" sz="1200" spc="60" dirty="0" smtClean="0">
                <a:latin typeface="ＭＳ ゴシック" panose="020B0609070205080204" pitchFamily="49" charset="-128"/>
                <a:ea typeface="ＭＳ ゴシック" panose="020B0609070205080204" pitchFamily="49" charset="-128"/>
              </a:rPr>
              <a:t>▷　現行では、</a:t>
            </a:r>
            <a:r>
              <a:rPr lang="ja-JP" altLang="en-US" sz="1200" u="sng" spc="60" dirty="0" smtClean="0">
                <a:latin typeface="ＭＳ ゴシック" panose="020B0609070205080204" pitchFamily="49" charset="-128"/>
                <a:ea typeface="ＭＳ ゴシック" panose="020B0609070205080204" pitchFamily="49" charset="-128"/>
              </a:rPr>
              <a:t>貨物自動車運送事業のみ</a:t>
            </a:r>
            <a:r>
              <a:rPr lang="ja-JP" altLang="en-US" sz="1200" spc="60" dirty="0" smtClean="0">
                <a:latin typeface="ＭＳ ゴシック" panose="020B0609070205080204" pitchFamily="49" charset="-128"/>
                <a:ea typeface="ＭＳ ゴシック" panose="020B0609070205080204" pitchFamily="49" charset="-128"/>
              </a:rPr>
              <a:t>、以下のとおり適用除外対象業務が定められている。</a:t>
            </a:r>
            <a:endParaRPr lang="en-US" altLang="ja-JP" sz="1200" spc="60" dirty="0" smtClean="0">
              <a:latin typeface="ＭＳ ゴシック" panose="020B0609070205080204" pitchFamily="49" charset="-128"/>
              <a:ea typeface="ＭＳ ゴシック" panose="020B0609070205080204" pitchFamily="49" charset="-128"/>
            </a:endParaRPr>
          </a:p>
          <a:p>
            <a:pPr lvl="0" defTabSz="914400">
              <a:lnSpc>
                <a:spcPct val="130000"/>
              </a:lnSpc>
              <a:spcBef>
                <a:spcPct val="0"/>
              </a:spcBef>
              <a:defRPr/>
            </a:pPr>
            <a:r>
              <a:rPr lang="ja-JP" altLang="en-US" sz="1200" spc="60" dirty="0">
                <a:latin typeface="ＭＳ ゴシック" panose="020B0609070205080204" pitchFamily="49" charset="-128"/>
                <a:ea typeface="ＭＳ ゴシック" panose="020B0609070205080204" pitchFamily="49" charset="-128"/>
              </a:rPr>
              <a:t>▷　</a:t>
            </a:r>
            <a:r>
              <a:rPr lang="ja-JP" altLang="en-US" sz="1200" spc="60" dirty="0" smtClean="0">
                <a:latin typeface="ＭＳ ゴシック" panose="020B0609070205080204" pitchFamily="49" charset="-128"/>
                <a:ea typeface="ＭＳ ゴシック" panose="020B0609070205080204" pitchFamily="49" charset="-128"/>
              </a:rPr>
              <a:t>今回の</a:t>
            </a:r>
            <a:r>
              <a:rPr lang="ja-JP" altLang="en-US" sz="1200" spc="60" dirty="0">
                <a:latin typeface="ＭＳ ゴシック" panose="020B0609070205080204" pitchFamily="49" charset="-128"/>
                <a:ea typeface="ＭＳ ゴシック" panose="020B0609070205080204" pitchFamily="49" charset="-128"/>
              </a:rPr>
              <a:t>改正</a:t>
            </a:r>
            <a:r>
              <a:rPr lang="ja-JP" altLang="en-US" sz="1200" spc="60" dirty="0" smtClean="0">
                <a:latin typeface="ＭＳ ゴシック" panose="020B0609070205080204" pitchFamily="49" charset="-128"/>
                <a:ea typeface="ＭＳ ゴシック" panose="020B0609070205080204" pitchFamily="49" charset="-128"/>
              </a:rPr>
              <a:t>により、</a:t>
            </a:r>
            <a:r>
              <a:rPr lang="ja-JP" altLang="en-US" sz="1200" spc="60" dirty="0" smtClean="0">
                <a:solidFill>
                  <a:srgbClr val="FF0000"/>
                </a:solidFill>
                <a:latin typeface="ＭＳ ゴシック" panose="020B0609070205080204" pitchFamily="49" charset="-128"/>
                <a:ea typeface="ＭＳ ゴシック" panose="020B0609070205080204" pitchFamily="49" charset="-128"/>
              </a:rPr>
              <a:t>バス</a:t>
            </a:r>
            <a:r>
              <a:rPr lang="ja-JP" altLang="en-US" sz="1200" dirty="0" smtClean="0">
                <a:latin typeface="ＭＳ ゴシック" panose="020B0609070205080204" pitchFamily="49" charset="-128"/>
                <a:ea typeface="ＭＳ ゴシック" panose="020B0609070205080204" pitchFamily="49" charset="-128"/>
              </a:rPr>
              <a:t>においても</a:t>
            </a:r>
            <a:r>
              <a:rPr lang="ja-JP" altLang="en-US" sz="1200" dirty="0" smtClean="0">
                <a:solidFill>
                  <a:srgbClr val="FF0000"/>
                </a:solidFill>
                <a:latin typeface="ＭＳ ゴシック" panose="020B0609070205080204" pitchFamily="49" charset="-128"/>
                <a:ea typeface="ＭＳ ゴシック" panose="020B0609070205080204" pitchFamily="49" charset="-128"/>
              </a:rPr>
              <a:t>下記１</a:t>
            </a:r>
            <a:r>
              <a:rPr lang="en-US" altLang="ja-JP" sz="1200" dirty="0" smtClean="0">
                <a:solidFill>
                  <a:srgbClr val="FF0000"/>
                </a:solidFill>
                <a:latin typeface="ＭＳ ゴシック" panose="020B0609070205080204" pitchFamily="49" charset="-128"/>
                <a:ea typeface="ＭＳ ゴシック" panose="020B0609070205080204" pitchFamily="49" charset="-128"/>
              </a:rPr>
              <a:t>(1)</a:t>
            </a:r>
            <a:r>
              <a:rPr lang="ja-JP" altLang="en-US" sz="1200" dirty="0" smtClean="0">
                <a:solidFill>
                  <a:srgbClr val="FF0000"/>
                </a:solidFill>
                <a:latin typeface="ＭＳ ゴシック" panose="020B0609070205080204" pitchFamily="49" charset="-128"/>
                <a:ea typeface="ＭＳ ゴシック" panose="020B0609070205080204" pitchFamily="49" charset="-128"/>
              </a:rPr>
              <a:t>の業務</a:t>
            </a:r>
            <a:r>
              <a:rPr lang="ja-JP" altLang="en-US" sz="1200" dirty="0" smtClean="0">
                <a:latin typeface="ＭＳ ゴシック" panose="020B0609070205080204" pitchFamily="49" charset="-128"/>
                <a:ea typeface="ＭＳ ゴシック" panose="020B0609070205080204" pitchFamily="49" charset="-128"/>
              </a:rPr>
              <a:t>を適用除外対象業務とすることとされた。</a:t>
            </a:r>
            <a:endParaRPr lang="en-US" altLang="ja-JP" sz="1200" dirty="0" smtClean="0">
              <a:latin typeface="ＭＳ ゴシック" panose="020B0609070205080204" pitchFamily="49" charset="-128"/>
              <a:ea typeface="ＭＳ ゴシック" panose="020B0609070205080204" pitchFamily="49" charset="-128"/>
            </a:endParaRPr>
          </a:p>
        </p:txBody>
      </p:sp>
      <p:sp>
        <p:nvSpPr>
          <p:cNvPr id="3" name="テキスト ボックス 2"/>
          <p:cNvSpPr txBox="1"/>
          <p:nvPr/>
        </p:nvSpPr>
        <p:spPr>
          <a:xfrm>
            <a:off x="151705" y="2140925"/>
            <a:ext cx="4680000" cy="4524315"/>
          </a:xfrm>
          <a:prstGeom prst="rect">
            <a:avLst/>
          </a:prstGeom>
          <a:noFill/>
        </p:spPr>
        <p:txBody>
          <a:bodyPr wrap="square" rtlCol="0">
            <a:spAutoFit/>
          </a:bodyPr>
          <a:lstStyle/>
          <a:p>
            <a:pPr marL="0" marR="0" lvl="0" indent="0" algn="l" defTabSz="957816"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１　</a:t>
            </a:r>
            <a:r>
              <a:rPr kumimoji="1" lang="zh-TW"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適用</a:t>
            </a:r>
            <a:r>
              <a:rPr kumimoji="1" lang="zh-TW"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除外対象業務 </a:t>
            </a:r>
          </a:p>
          <a:p>
            <a:pPr marL="0" marR="0" lvl="0" indent="0" algn="l" defTabSz="957816"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貨物</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自動車運送事業における次の業務とする。 </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57816"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災害対策</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基本法及び大規模地震特別措置法に基づき</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、都道</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57816"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府県</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公安委員会から緊急通行車両であることの確認、</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標章及</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57816"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1200" b="0" i="0" u="none" strike="noStrike" kern="1200" cap="none" spc="0" normalizeH="0" baseline="0" noProof="0" dirty="0" err="1"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び</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証明書</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の交付を受けて行う緊急輸送の業務 </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57816"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消防法</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に基づき、関係消防機関に移送計画を届け出て</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行う</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57816"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アルキルアルミニウム</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、アルキルリチウム及びこれらの</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含有　</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57816"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物</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タンクローリー</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による運送の業務 </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57816"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(3)</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高圧</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ガス保安法に基づき、事業所の所在地を管轄する</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通商</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57816"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産業</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局長に移動計画書を届け出、その確認を受けて行う</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可燃</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57816"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ガス、酸素</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、毒性ガス等の高圧ガスのタンクローリーに</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よる</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57816"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運送</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の業務 </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57816"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(4)</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火薬類</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取締法に基づき、都道府県公安委員会に運搬に</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関す</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57816"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1200" b="0" i="0" u="none" strike="noStrike" kern="1200" cap="none" spc="0" normalizeH="0" baseline="0" noProof="0" dirty="0" err="1"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る</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計画</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を届け出、運搬証明書の交付を受けて行う火薬、</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爆薬</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57816"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等の火薬類</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の運送の業務 </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57816"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(5)</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核</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原料物質、核燃料物質及び原子炉の規制に関する</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法律及</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57816"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1200" b="0" i="0" u="none" strike="noStrike" kern="1200" cap="none" spc="0" normalizeH="0" baseline="0" noProof="0" dirty="0" err="1"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び</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放射性</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同位元素等による放射線障害の防止に関する法律</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57816"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基づき</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、運輸大臣の確認を受け、かつ、都道府県公安</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委員会</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57816"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に運送計画</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を届け出て行う核燃料物質等及び放射性同位</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元素</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57816"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等の運送の業務</a:t>
            </a:r>
            <a:endPar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6" name="テキスト ボックス 5"/>
          <p:cNvSpPr txBox="1"/>
          <p:nvPr/>
        </p:nvSpPr>
        <p:spPr>
          <a:xfrm>
            <a:off x="5029872" y="1698318"/>
            <a:ext cx="4680000" cy="5159682"/>
          </a:xfrm>
          <a:prstGeom prst="rect">
            <a:avLst/>
          </a:prstGeom>
          <a:noFill/>
        </p:spPr>
        <p:txBody>
          <a:bodyPr wrap="square" rtlCol="0">
            <a:spAutoFit/>
          </a:bodyPr>
          <a:lstStyle/>
          <a:p>
            <a:pPr marL="0" marR="0" lvl="0" indent="0" algn="l" defTabSz="957816"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２　上記１の業務に従事する期間を含む１か月の拘束時間及び２</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57816"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週間の運転時間の上限 </a:t>
            </a:r>
          </a:p>
          <a:p>
            <a:pPr marL="0" marR="0" lvl="0" indent="0" algn="l" defTabSz="957816"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上記１の業務に従事しない期間については改善基準が適用さ</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57816"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れるが、この業務に従事する期間を含む１か月の拘束時間及び</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57816"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２週間の運転時間の上限は次のとおりである。 </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57816"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１か月の拘束時間については、次の式により計算した時間</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57816"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を超えないものとすること。 </a:t>
            </a:r>
          </a:p>
          <a:p>
            <a:pPr marL="0" marR="0" lvl="0" indent="0" algn="l" defTabSz="957816"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上記１の業務に従事した月の日数</a:t>
            </a:r>
            <a:r>
              <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上記１の業務に従事</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57816"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した日数</a:t>
            </a:r>
            <a:r>
              <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上記１の業務に従事した月の日数</a:t>
            </a:r>
            <a:r>
              <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上記１の</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57816"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業務に従事した月の拘束時間</a:t>
            </a:r>
            <a:r>
              <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p>
          <a:p>
            <a:pPr marL="0" marR="0" lvl="0" indent="0" algn="l" defTabSz="957816"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２週間の運転時間の上限は、次の式により計算した時間を</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57816"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超えないものとすること。 </a:t>
            </a:r>
          </a:p>
          <a:p>
            <a:pPr marL="0" marR="0" lvl="0" indent="0" algn="l" defTabSz="957816"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[14</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上記１の業務に従事した日数</a:t>
            </a:r>
            <a:r>
              <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)]÷14×88 </a:t>
            </a:r>
          </a:p>
          <a:p>
            <a:pPr marL="0" marR="0" lvl="0" indent="0" algn="l" defTabSz="957816" rtl="0" eaLnBrk="1" fontAlgn="auto" latinLnBrk="0" hangingPunct="1">
              <a:lnSpc>
                <a:spcPct val="12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57816"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３　届出書又はその写の備え付け等 </a:t>
            </a:r>
          </a:p>
          <a:p>
            <a:pPr marL="0" marR="0" lvl="0" indent="0" algn="l" defTabSz="957816"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上記１の業務を行うに当たっては、適用除外業務に該当する</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57816"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ことが明らかとなる関係法令に基づく各種行政機関への届出書</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57816"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又はその写を事業場への備え付け及び自動車運転者ごとの下記</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57816"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の業務に従事した期間が明らかとなる記録の整備が必要である。 </a:t>
            </a:r>
          </a:p>
          <a:p>
            <a:pPr marL="0" marR="0" lvl="0" indent="0" algn="l" defTabSz="957816"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また、上記１の業務に従事する期間の直前において改善基準</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57816"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に定める休息期間を与えなくてはならないことはもとより、当</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57816"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該業務に従事する期間の直後においても継続８時間以上の休息</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57816"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期間を与えることが要請されるものである。 </a:t>
            </a:r>
            <a:endPar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7" name="楕円 6"/>
          <p:cNvSpPr/>
          <p:nvPr/>
        </p:nvSpPr>
        <p:spPr>
          <a:xfrm>
            <a:off x="349872" y="2590800"/>
            <a:ext cx="288000" cy="288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
        <p:nvSpPr>
          <p:cNvPr id="14" name="楕円 13"/>
          <p:cNvSpPr/>
          <p:nvPr/>
        </p:nvSpPr>
        <p:spPr>
          <a:xfrm>
            <a:off x="349872" y="5427000"/>
            <a:ext cx="288000" cy="288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
        <p:nvSpPr>
          <p:cNvPr id="18" name="楕円 17"/>
          <p:cNvSpPr/>
          <p:nvPr/>
        </p:nvSpPr>
        <p:spPr>
          <a:xfrm>
            <a:off x="349872" y="3276600"/>
            <a:ext cx="288000" cy="288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
        <p:nvSpPr>
          <p:cNvPr id="19" name="楕円 18"/>
          <p:cNvSpPr/>
          <p:nvPr/>
        </p:nvSpPr>
        <p:spPr>
          <a:xfrm>
            <a:off x="349872" y="4800600"/>
            <a:ext cx="288000" cy="288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
        <p:nvSpPr>
          <p:cNvPr id="20" name="楕円 19"/>
          <p:cNvSpPr/>
          <p:nvPr/>
        </p:nvSpPr>
        <p:spPr>
          <a:xfrm>
            <a:off x="349872" y="3886200"/>
            <a:ext cx="288000" cy="288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
        <p:nvSpPr>
          <p:cNvPr id="15" name="テキスト ボックス 14"/>
          <p:cNvSpPr txBox="1"/>
          <p:nvPr/>
        </p:nvSpPr>
        <p:spPr>
          <a:xfrm>
            <a:off x="87338" y="1672968"/>
            <a:ext cx="4789462" cy="461665"/>
          </a:xfrm>
          <a:prstGeom prst="rect">
            <a:avLst/>
          </a:prstGeom>
          <a:solidFill>
            <a:schemeClr val="bg1">
              <a:lumMod val="95000"/>
            </a:schemeClr>
          </a:solidFill>
          <a:ln w="9525">
            <a:solidFill>
              <a:schemeClr val="tx1"/>
            </a:solidFill>
          </a:ln>
        </p:spPr>
        <p:txBody>
          <a:bodyPr wrap="square" rtlCol="0" anchor="ctr">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自動車運転者の労働時間等の改善のための基準に係る適用除外業務について（平成９年３月</a:t>
            </a:r>
            <a:r>
              <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26</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日基発第</a:t>
            </a:r>
            <a:r>
              <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a:t>
            </a:r>
            <a:r>
              <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01</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号）</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6" name="スライド番号プレースホルダー 3"/>
          <p:cNvSpPr>
            <a:spLocks noGrp="1"/>
          </p:cNvSpPr>
          <p:nvPr>
            <p:ph type="sldNum" sz="quarter" idx="4"/>
          </p:nvPr>
        </p:nvSpPr>
        <p:spPr>
          <a:xfrm>
            <a:off x="9046702" y="6579579"/>
            <a:ext cx="630513" cy="27842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メイリオ"/>
                <a:cs typeface="Arial" panose="020B0604020202020204" pitchFamily="34" charset="0"/>
              </a:rPr>
              <a:t>2</a:t>
            </a:r>
            <a:r>
              <a:rPr kumimoji="0" lang="en-US" altLang="ja-JP" sz="1200" b="0" i="0" u="none" strike="noStrike" kern="1200" cap="none" spc="0" normalizeH="0" baseline="0" noProof="0" dirty="0" smtClean="0">
                <a:ln>
                  <a:noFill/>
                </a:ln>
                <a:solidFill>
                  <a:srgbClr val="000000"/>
                </a:solidFill>
                <a:effectLst/>
                <a:uLnTx/>
                <a:uFillTx/>
                <a:latin typeface="Arial" panose="020B0604020202020204" pitchFamily="34" charset="0"/>
                <a:ea typeface="メイリオ"/>
                <a:cs typeface="Arial" panose="020B0604020202020204" pitchFamily="34" charset="0"/>
              </a:rPr>
              <a:t>4</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メイリオ"/>
              <a:cs typeface="Arial" panose="020B0604020202020204" pitchFamily="34" charset="0"/>
            </a:endParaRPr>
          </a:p>
        </p:txBody>
      </p:sp>
      <p:sp>
        <p:nvSpPr>
          <p:cNvPr id="4" name="正方形/長方形 3"/>
          <p:cNvSpPr/>
          <p:nvPr/>
        </p:nvSpPr>
        <p:spPr>
          <a:xfrm>
            <a:off x="151705" y="2590800"/>
            <a:ext cx="4744367" cy="685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008065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270469" y="2708834"/>
            <a:ext cx="4679554" cy="715089"/>
          </a:xfrm>
          <a:prstGeom prst="roundRect">
            <a:avLst/>
          </a:prstGeom>
          <a:ln w="9525"/>
        </p:spPr>
        <p:style>
          <a:lnRef idx="2">
            <a:schemeClr val="dk1"/>
          </a:lnRef>
          <a:fillRef idx="1">
            <a:schemeClr val="lt1"/>
          </a:fillRef>
          <a:effectRef idx="0">
            <a:schemeClr val="dk1"/>
          </a:effectRef>
          <a:fontRef idx="minor">
            <a:schemeClr val="dk1"/>
          </a:fontRef>
        </p:style>
        <p:txBody>
          <a:bodyPr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・長時間労働、交通事故の増加</a:t>
            </a:r>
            <a:endParaRPr kumimoji="0"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・路面運送における労働時間及び休息期間に関するＩＬＯ条約</a:t>
            </a:r>
            <a:r>
              <a:rPr kumimoji="0"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a:t>
            </a:r>
            <a:endParaRPr kumimoji="0"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採択</a:t>
            </a:r>
            <a:r>
              <a:rPr kumimoji="0"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（昭和</a:t>
            </a:r>
            <a:r>
              <a:rPr kumimoji="0"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54</a:t>
            </a:r>
            <a:r>
              <a:rPr kumimoji="0"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a:t>
            </a:r>
          </a:p>
        </p:txBody>
      </p:sp>
      <p:sp>
        <p:nvSpPr>
          <p:cNvPr id="14" name="正方形/長方形 13"/>
          <p:cNvSpPr/>
          <p:nvPr/>
        </p:nvSpPr>
        <p:spPr>
          <a:xfrm>
            <a:off x="113968" y="3483526"/>
            <a:ext cx="4992555" cy="261704"/>
          </a:xfrm>
          <a:prstGeom prst="rect">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拘束時間、休息期間等の基準を定めた局長通達の策定（昭和</a:t>
            </a:r>
            <a:r>
              <a:rPr kumimoji="0"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54</a:t>
            </a:r>
            <a:r>
              <a:rPr kumimoji="0"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a:t>
            </a:r>
          </a:p>
        </p:txBody>
      </p:sp>
      <p:sp>
        <p:nvSpPr>
          <p:cNvPr id="15" name="右矢印 14"/>
          <p:cNvSpPr/>
          <p:nvPr/>
        </p:nvSpPr>
        <p:spPr>
          <a:xfrm>
            <a:off x="5225422" y="2659586"/>
            <a:ext cx="584729" cy="686631"/>
          </a:xfrm>
          <a:prstGeom prst="rightArrow">
            <a:avLst/>
          </a:prstGeom>
          <a:solidFill>
            <a:schemeClr val="accent5">
              <a:lumMod val="75000"/>
            </a:schemeClr>
          </a:solidFill>
          <a:ln>
            <a:no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p:txBody>
      </p:sp>
      <p:sp>
        <p:nvSpPr>
          <p:cNvPr id="16" name="正方形/長方形 15"/>
          <p:cNvSpPr/>
          <p:nvPr/>
        </p:nvSpPr>
        <p:spPr>
          <a:xfrm>
            <a:off x="6085550" y="2600411"/>
            <a:ext cx="3510095" cy="297914"/>
          </a:xfrm>
          <a:prstGeom prst="rect">
            <a:avLst/>
          </a:prstGeom>
          <a:ln w="19050"/>
        </p:spPr>
        <p:style>
          <a:lnRef idx="2">
            <a:schemeClr val="dk1"/>
          </a:lnRef>
          <a:fillRef idx="1">
            <a:schemeClr val="lt1"/>
          </a:fillRef>
          <a:effectRef idx="0">
            <a:schemeClr val="dk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5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中央労働基準審議会での関係労使の議論</a:t>
            </a:r>
          </a:p>
        </p:txBody>
      </p:sp>
      <p:sp>
        <p:nvSpPr>
          <p:cNvPr id="2069" name="テキスト ボックス 23"/>
          <p:cNvSpPr txBox="1">
            <a:spLocks noChangeArrowheads="1"/>
          </p:cNvSpPr>
          <p:nvPr/>
        </p:nvSpPr>
        <p:spPr bwMode="auto">
          <a:xfrm>
            <a:off x="2567513" y="3708484"/>
            <a:ext cx="740610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5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制定以降、法定労働時間が段階的に短縮し、週</a:t>
            </a:r>
            <a:r>
              <a:rPr kumimoji="1" lang="en-US" altLang="ja-JP" sz="105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40</a:t>
            </a:r>
            <a:r>
              <a:rPr kumimoji="1" lang="ja-JP" altLang="en-US" sz="105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時間制へ移行するに伴い、内容の見直しが行われ現在に至っている。</a:t>
            </a:r>
          </a:p>
        </p:txBody>
      </p:sp>
      <p:sp>
        <p:nvSpPr>
          <p:cNvPr id="26" name="正方形/長方形 25"/>
          <p:cNvSpPr/>
          <p:nvPr/>
        </p:nvSpPr>
        <p:spPr>
          <a:xfrm>
            <a:off x="6085550" y="2932541"/>
            <a:ext cx="3510094" cy="561265"/>
          </a:xfrm>
          <a:prstGeom prst="rect">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通達を大臣告示とすることで労使が合意し、</a:t>
            </a:r>
            <a:endParaRPr kumimoji="0"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「改善基準告示」を策定（平成元年）</a:t>
            </a:r>
          </a:p>
        </p:txBody>
      </p:sp>
      <p:sp>
        <p:nvSpPr>
          <p:cNvPr id="29" name="正方形/長方形 28"/>
          <p:cNvSpPr/>
          <p:nvPr/>
        </p:nvSpPr>
        <p:spPr>
          <a:xfrm>
            <a:off x="68126" y="4300121"/>
            <a:ext cx="9787800" cy="1400383"/>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拘束時間</a:t>
            </a:r>
            <a:r>
              <a:rPr kumimoji="0"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0"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始業から終業までの時間</a:t>
            </a:r>
            <a:r>
              <a:rPr kumimoji="0"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0"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休憩</a:t>
            </a:r>
            <a:r>
              <a:rPr kumimoji="0"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時間含む</a:t>
            </a:r>
            <a:r>
              <a:rPr kumimoji="0"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0"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：（１ヶ月</a:t>
            </a:r>
            <a:r>
              <a:rPr kumimoji="0"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）トラック</a:t>
            </a:r>
            <a:r>
              <a:rPr kumimoji="0"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…293</a:t>
            </a:r>
            <a:r>
              <a:rPr kumimoji="0"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時間、バス</a:t>
            </a:r>
            <a:r>
              <a:rPr kumimoji="0"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0"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４週平均１週</a:t>
            </a:r>
            <a:r>
              <a:rPr kumimoji="0"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65</a:t>
            </a:r>
            <a:r>
              <a:rPr kumimoji="0"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時間、タクシー</a:t>
            </a:r>
            <a:r>
              <a:rPr kumimoji="0"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…299</a:t>
            </a:r>
            <a:r>
              <a:rPr kumimoji="0"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a:t>
            </a:r>
          </a:p>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（１日</a:t>
            </a:r>
            <a:r>
              <a:rPr kumimoji="0"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）トラック・バス・タクシー</a:t>
            </a:r>
            <a:r>
              <a:rPr kumimoji="0"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0"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原則１日</a:t>
            </a:r>
            <a:r>
              <a:rPr kumimoji="0"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13</a:t>
            </a:r>
            <a:r>
              <a:rPr kumimoji="0"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時間（最大</a:t>
            </a:r>
            <a:r>
              <a:rPr kumimoji="0"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16</a:t>
            </a:r>
            <a:r>
              <a:rPr kumimoji="0"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a:t>
            </a:r>
          </a:p>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0"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休息期間</a:t>
            </a:r>
            <a:r>
              <a:rPr kumimoji="0"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0"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勤務と勤務の間の時間</a:t>
            </a:r>
            <a:r>
              <a:rPr kumimoji="0"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0"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：原則として継続８時間</a:t>
            </a:r>
            <a:r>
              <a:rPr kumimoji="0"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以上</a:t>
            </a:r>
            <a:endParaRPr kumimoji="0"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0"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運転</a:t>
            </a:r>
            <a:r>
              <a:rPr kumimoji="0"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時間：トラック</a:t>
            </a:r>
            <a:r>
              <a:rPr kumimoji="0"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0"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２日</a:t>
            </a:r>
            <a:r>
              <a:rPr kumimoji="0"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平均１日９時間</a:t>
            </a:r>
            <a:r>
              <a:rPr kumimoji="0"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0"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２週間平均１週</a:t>
            </a:r>
            <a:r>
              <a:rPr kumimoji="0"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44</a:t>
            </a:r>
            <a:r>
              <a:rPr kumimoji="0"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時間、バス</a:t>
            </a:r>
            <a:r>
              <a:rPr kumimoji="0"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0"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２日</a:t>
            </a:r>
            <a:r>
              <a:rPr kumimoji="0"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平均１日９時間</a:t>
            </a:r>
            <a:r>
              <a:rPr kumimoji="0"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0"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４週間平均１週</a:t>
            </a:r>
            <a:r>
              <a:rPr kumimoji="0"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40</a:t>
            </a:r>
            <a:r>
              <a:rPr kumimoji="0"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a:t>
            </a:r>
            <a:endParaRPr kumimoji="0"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連続運転時間：トラック・バス</a:t>
            </a:r>
            <a:r>
              <a:rPr kumimoji="0"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0"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４時間以内</a:t>
            </a:r>
            <a:endParaRPr kumimoji="0"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r" defTabSz="457200" rtl="0" eaLnBrk="1" fontAlgn="auto" latinLnBrk="0" hangingPunct="1">
              <a:lnSpc>
                <a:spcPts val="17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0" lang="en-US" altLang="ja-JP" sz="105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0" lang="ja-JP" altLang="en-US" sz="105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その他、分割</a:t>
            </a:r>
            <a:r>
              <a:rPr kumimoji="0" lang="ja-JP" altLang="en-US" sz="105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休息期間</a:t>
            </a:r>
            <a:r>
              <a:rPr kumimoji="0" lang="ja-JP" altLang="en-US" sz="105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、２人</a:t>
            </a:r>
            <a:r>
              <a:rPr kumimoji="0" lang="ja-JP" altLang="en-US" sz="105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乗務、隔日勤務、フェリー</a:t>
            </a:r>
            <a:r>
              <a:rPr kumimoji="0" lang="ja-JP" altLang="en-US" sz="105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乗船の</a:t>
            </a:r>
            <a:r>
              <a:rPr kumimoji="0" lang="ja-JP" altLang="en-US" sz="105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場合の特例</a:t>
            </a:r>
            <a:r>
              <a:rPr kumimoji="0" lang="ja-JP" altLang="en-US" sz="105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有り。</a:t>
            </a:r>
            <a:endParaRPr kumimoji="0" lang="ja-JP" altLang="en-US" sz="105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8" name="正方形/長方形 37"/>
          <p:cNvSpPr/>
          <p:nvPr/>
        </p:nvSpPr>
        <p:spPr>
          <a:xfrm>
            <a:off x="113969" y="2324020"/>
            <a:ext cx="4992555" cy="261704"/>
          </a:xfrm>
          <a:prstGeom prst="rect">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労働時間等の改善を定めた局長通達の策定（昭和</a:t>
            </a:r>
            <a:r>
              <a:rPr kumimoji="0"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42</a:t>
            </a:r>
            <a:r>
              <a:rPr kumimoji="0"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a:t>
            </a:r>
          </a:p>
        </p:txBody>
      </p:sp>
      <p:sp>
        <p:nvSpPr>
          <p:cNvPr id="39" name="下矢印 38"/>
          <p:cNvSpPr/>
          <p:nvPr/>
        </p:nvSpPr>
        <p:spPr>
          <a:xfrm>
            <a:off x="2368617" y="2585723"/>
            <a:ext cx="483258" cy="152399"/>
          </a:xfrm>
          <a:prstGeom prst="downArrow">
            <a:avLst/>
          </a:prstGeom>
          <a:solidFill>
            <a:schemeClr val="accent1">
              <a:lumMod val="50000"/>
            </a:schemeClr>
          </a:solidFill>
          <a:ln>
            <a:no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p:txBody>
      </p:sp>
      <p:sp>
        <p:nvSpPr>
          <p:cNvPr id="2" name="正方形/長方形 1"/>
          <p:cNvSpPr/>
          <p:nvPr/>
        </p:nvSpPr>
        <p:spPr>
          <a:xfrm>
            <a:off x="56123" y="2071972"/>
            <a:ext cx="9787800" cy="1886454"/>
          </a:xfrm>
          <a:prstGeom prst="rect">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7" name="正方形/長方形 46"/>
          <p:cNvSpPr/>
          <p:nvPr/>
        </p:nvSpPr>
        <p:spPr>
          <a:xfrm>
            <a:off x="221869" y="6006551"/>
            <a:ext cx="1793743" cy="357325"/>
          </a:xfrm>
          <a:prstGeom prst="rect">
            <a:avLst/>
          </a:prstGeom>
          <a:solidFill>
            <a:srgbClr val="C1F7ED"/>
          </a:solidFill>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労働基準監督署</a:t>
            </a:r>
          </a:p>
        </p:txBody>
      </p:sp>
      <p:sp>
        <p:nvSpPr>
          <p:cNvPr id="48" name="正方形/長方形 47"/>
          <p:cNvSpPr/>
          <p:nvPr/>
        </p:nvSpPr>
        <p:spPr>
          <a:xfrm>
            <a:off x="221869" y="6366278"/>
            <a:ext cx="1793742" cy="357325"/>
          </a:xfrm>
          <a:prstGeom prst="rect">
            <a:avLst/>
          </a:prstGeom>
          <a:solidFill>
            <a:srgbClr val="C1F7ED"/>
          </a:solidFill>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国土交通省との連携</a:t>
            </a:r>
          </a:p>
        </p:txBody>
      </p:sp>
      <p:sp>
        <p:nvSpPr>
          <p:cNvPr id="50" name="正方形/長方形 49"/>
          <p:cNvSpPr/>
          <p:nvPr/>
        </p:nvSpPr>
        <p:spPr>
          <a:xfrm>
            <a:off x="2010714" y="6007205"/>
            <a:ext cx="7609350" cy="357325"/>
          </a:xfrm>
          <a:prstGeom prst="rect">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関係労使の自主的改善努力と労働基準監督官の臨検監督等による</a:t>
            </a:r>
            <a:r>
              <a:rPr kumimoji="0" lang="ja-JP" altLang="en-US" sz="11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指導</a:t>
            </a:r>
            <a:endParaRPr kumimoji="0" lang="en-US" altLang="ja-JP"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（令和２年 自動車運転者を使用する事業場への監督指導･･･</a:t>
            </a:r>
            <a:r>
              <a:rPr kumimoji="0" lang="en-US" altLang="ja-JP" sz="11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3,654</a:t>
            </a:r>
            <a:r>
              <a:rPr kumimoji="0" lang="ja-JP" altLang="en-US" sz="11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件　改善基準告示違反率･･･</a:t>
            </a:r>
            <a:r>
              <a:rPr kumimoji="0" lang="en-US" altLang="ja-JP" sz="11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51.5%</a:t>
            </a:r>
            <a:r>
              <a:rPr kumimoji="0" lang="ja-JP" altLang="en-US" sz="11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0"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51" name="正方形/長方形 50"/>
          <p:cNvSpPr/>
          <p:nvPr/>
        </p:nvSpPr>
        <p:spPr>
          <a:xfrm>
            <a:off x="2010714" y="6363876"/>
            <a:ext cx="7604919" cy="357325"/>
          </a:xfrm>
          <a:prstGeom prst="rect">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①　監督署と地方運輸機関との合同による監督・</a:t>
            </a:r>
            <a:r>
              <a:rPr kumimoji="0" lang="ja-JP" altLang="en-US" sz="11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監査</a:t>
            </a:r>
            <a:endParaRPr kumimoji="0" lang="en-US" altLang="ja-JP"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②　それぞれの機関が把握した改善基準告示違反事案の</a:t>
            </a:r>
            <a:r>
              <a:rPr kumimoji="0" lang="ja-JP" altLang="en-US" sz="11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相互通報</a:t>
            </a:r>
            <a:endParaRPr kumimoji="0"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下矢印 26"/>
          <p:cNvSpPr/>
          <p:nvPr/>
        </p:nvSpPr>
        <p:spPr>
          <a:xfrm>
            <a:off x="2368617" y="3341068"/>
            <a:ext cx="483258" cy="156495"/>
          </a:xfrm>
          <a:prstGeom prst="downArrow">
            <a:avLst/>
          </a:prstGeom>
          <a:solidFill>
            <a:schemeClr val="accent1">
              <a:lumMod val="50000"/>
            </a:schemeClr>
          </a:solidFill>
          <a:ln>
            <a:no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p:txBody>
      </p:sp>
      <p:sp>
        <p:nvSpPr>
          <p:cNvPr id="30" name="テキスト ボックス 29"/>
          <p:cNvSpPr txBox="1"/>
          <p:nvPr/>
        </p:nvSpPr>
        <p:spPr>
          <a:xfrm>
            <a:off x="6858000" y="3457011"/>
            <a:ext cx="2146132" cy="240066"/>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600"/>
              </a:spcAft>
              <a:buClr>
                <a:srgbClr val="44546A"/>
              </a:buClr>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（中身を伴う改正：平成９年改正が最後）</a:t>
            </a:r>
          </a:p>
        </p:txBody>
      </p:sp>
      <p:sp>
        <p:nvSpPr>
          <p:cNvPr id="35" name="タイトル 1">
            <a:extLst>
              <a:ext uri="{FF2B5EF4-FFF2-40B4-BE49-F238E27FC236}">
                <a16:creationId xmlns:a16="http://schemas.microsoft.com/office/drawing/2014/main" id="{177C9A60-A5D5-6940-BD43-AAF93008732A}"/>
              </a:ext>
            </a:extLst>
          </p:cNvPr>
          <p:cNvSpPr txBox="1">
            <a:spLocks/>
          </p:cNvSpPr>
          <p:nvPr/>
        </p:nvSpPr>
        <p:spPr>
          <a:xfrm>
            <a:off x="25400" y="109181"/>
            <a:ext cx="9906000" cy="82799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j-cs"/>
              </a:rPr>
              <a:t>「自動車運転者の労働時間等の改善のための基準」（改善基準告示）について</a:t>
            </a:r>
          </a:p>
        </p:txBody>
      </p:sp>
      <p:sp>
        <p:nvSpPr>
          <p:cNvPr id="37" name="タイトル 1">
            <a:extLst>
              <a:ext uri="{FF2B5EF4-FFF2-40B4-BE49-F238E27FC236}">
                <a16:creationId xmlns:a16="http://schemas.microsoft.com/office/drawing/2014/main" id="{EF073841-9F5D-FD4A-830C-D251D9219013}"/>
              </a:ext>
            </a:extLst>
          </p:cNvPr>
          <p:cNvSpPr txBox="1">
            <a:spLocks/>
          </p:cNvSpPr>
          <p:nvPr/>
        </p:nvSpPr>
        <p:spPr>
          <a:xfrm>
            <a:off x="2951" y="-11289"/>
            <a:ext cx="9906000" cy="828000"/>
          </a:xfrm>
          <a:prstGeom prst="rect">
            <a:avLst/>
          </a:prstGeom>
          <a:solidFill>
            <a:srgbClr val="004292"/>
          </a:solidFill>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j-cs"/>
            </a:endParaRPr>
          </a:p>
        </p:txBody>
      </p:sp>
      <p:sp>
        <p:nvSpPr>
          <p:cNvPr id="36" name="テキスト ボックス 35"/>
          <p:cNvSpPr txBox="1"/>
          <p:nvPr/>
        </p:nvSpPr>
        <p:spPr>
          <a:xfrm>
            <a:off x="0" y="160538"/>
            <a:ext cx="9906000" cy="461665"/>
          </a:xfrm>
          <a:prstGeom prst="rect">
            <a:avLst/>
          </a:prstGeom>
          <a:noFill/>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a:t>
            </a:r>
            <a:r>
              <a:rPr kumimoji="0" lang="ja-JP" altLang="en-US" sz="2400"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自動車運転者の労働時間等の改善のための基準」（改善基準告示</a:t>
            </a:r>
            <a:r>
              <a:rPr kumimoji="0" lang="ja-JP" altLang="en-US" sz="24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400"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p:txBody>
      </p:sp>
      <p:sp>
        <p:nvSpPr>
          <p:cNvPr id="40" name="テキスト プレースホルダー 2">
            <a:extLst>
              <a:ext uri="{FF2B5EF4-FFF2-40B4-BE49-F238E27FC236}">
                <a16:creationId xmlns:a16="http://schemas.microsoft.com/office/drawing/2014/main" id="{4B519411-C5E6-E348-9D5F-3379CBF192CC}"/>
              </a:ext>
            </a:extLst>
          </p:cNvPr>
          <p:cNvSpPr txBox="1">
            <a:spLocks/>
          </p:cNvSpPr>
          <p:nvPr/>
        </p:nvSpPr>
        <p:spPr>
          <a:xfrm>
            <a:off x="0" y="794029"/>
            <a:ext cx="9906000" cy="1110126"/>
          </a:xfrm>
          <a:prstGeom prst="rect">
            <a:avLst/>
          </a:prstGeom>
          <a:solidFill>
            <a:srgbClr val="EEECE1"/>
          </a:solidFill>
        </p:spPr>
        <p:txBody>
          <a:bodyPr tIns="0" bIns="0"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1" lang="ja-JP" altLang="en-US" sz="1200" b="0" i="0" u="none" strike="noStrike" kern="900" cap="none" spc="6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　「自動車運転者の労働時間等の改善のための基準」（改善基準告示）は、トラックなどの自動車運転者について、労働時間等の労</a:t>
            </a:r>
            <a:endParaRPr kumimoji="1" lang="en-US" altLang="ja-JP" sz="1200" b="0" i="0" u="none" strike="noStrike" kern="900" cap="none" spc="6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1" lang="en-US" altLang="ja-JP" sz="1200" b="0" i="0" u="none" strike="noStrike" kern="900" cap="none" spc="6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1200" b="0" i="0" u="none" strike="noStrike" kern="900" cap="none" spc="6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1200" b="0" i="0" u="none" strike="noStrike" kern="900" cap="none" spc="6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働条件の向上を図るため、その業務の特性を踏まえ、すべての産業に適用される労働基準法では規制が難しい拘束時間（始業から</a:t>
            </a:r>
            <a:endParaRPr kumimoji="1" lang="en-US" altLang="ja-JP" sz="1200" b="0" i="0" u="none" strike="noStrike" kern="900" cap="none" spc="6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1" lang="en-US" altLang="ja-JP" sz="1200" b="0" i="0" u="none" strike="noStrike" kern="900" cap="none" spc="6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1200" b="0" i="0" u="none" strike="noStrike" kern="900" cap="none" spc="6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1200" b="0" i="0" u="none" strike="noStrike" kern="900" cap="none" spc="6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終業までの時間（休憩時間を含む））、休息期間（勤務と勤務の間の自由な時間）、運転時間等の基準を、平成元年に大臣告示と     </a:t>
            </a:r>
            <a:endParaRPr kumimoji="1" lang="en-US" altLang="ja-JP" sz="1200" b="0" i="0" u="none" strike="noStrike" kern="900" cap="none" spc="6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1" lang="en-US" altLang="ja-JP" sz="1200" b="0" i="0" u="none" strike="noStrike" kern="900" cap="none" spc="6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1200" b="0" i="0" u="none" strike="noStrike" kern="900" cap="none" spc="6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1200" b="0" i="0" u="none" strike="noStrike" kern="900" cap="none" spc="6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して制定。</a:t>
            </a:r>
            <a:endParaRPr kumimoji="1" lang="ja-JP" altLang="en-US" sz="1200" b="0" i="0" u="none" strike="noStrike" kern="900" cap="none" spc="6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2" name="角丸四角形 41">
            <a:extLst>
              <a:ext uri="{FF2B5EF4-FFF2-40B4-BE49-F238E27FC236}">
                <a16:creationId xmlns:a16="http://schemas.microsoft.com/office/drawing/2014/main" id="{8569347B-8A4C-9646-89AB-DDDCB8E6B339}"/>
              </a:ext>
            </a:extLst>
          </p:cNvPr>
          <p:cNvSpPr/>
          <p:nvPr/>
        </p:nvSpPr>
        <p:spPr>
          <a:xfrm>
            <a:off x="25400" y="1966664"/>
            <a:ext cx="1295400" cy="218370"/>
          </a:xfrm>
          <a:prstGeom prst="roundRect">
            <a:avLst>
              <a:gd name="adj" fmla="val 0"/>
            </a:avLst>
          </a:prstGeom>
          <a:solidFill>
            <a:schemeClr val="accent5">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kumimoji="0" lang="ja-JP" altLang="en-US" sz="1200" b="1" i="0" u="none" strike="noStrike" kern="1200" cap="none" spc="239"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Noto Sans CJK JP DemiLight" charset="-128"/>
              </a:rPr>
              <a:t>制定の経緯</a:t>
            </a:r>
            <a:endParaRPr kumimoji="0" lang="ja-JP" altLang="en-US" sz="1200" b="1" i="0" u="none" strike="noStrike" kern="1200" cap="none" spc="239"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Noto Sans CJK JP DemiLight" charset="-128"/>
            </a:endParaRPr>
          </a:p>
        </p:txBody>
      </p:sp>
      <p:sp>
        <p:nvSpPr>
          <p:cNvPr id="43" name="角丸四角形 42">
            <a:extLst>
              <a:ext uri="{FF2B5EF4-FFF2-40B4-BE49-F238E27FC236}">
                <a16:creationId xmlns:a16="http://schemas.microsoft.com/office/drawing/2014/main" id="{8569347B-8A4C-9646-89AB-DDDCB8E6B339}"/>
              </a:ext>
            </a:extLst>
          </p:cNvPr>
          <p:cNvSpPr/>
          <p:nvPr/>
        </p:nvSpPr>
        <p:spPr>
          <a:xfrm>
            <a:off x="37403" y="4087056"/>
            <a:ext cx="1295400" cy="213032"/>
          </a:xfrm>
          <a:prstGeom prst="roundRect">
            <a:avLst>
              <a:gd name="adj" fmla="val 0"/>
            </a:avLst>
          </a:prstGeom>
          <a:solidFill>
            <a:schemeClr val="accent5">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kumimoji="0" lang="ja-JP" altLang="en-US" sz="1200" b="1" i="0" u="none" strike="noStrike" kern="1200" cap="none" spc="239"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Noto Sans CJK JP DemiLight" charset="-128"/>
              </a:rPr>
              <a:t>主な内容</a:t>
            </a:r>
            <a:endParaRPr kumimoji="0" lang="ja-JP" altLang="en-US" sz="1200" b="1" i="0" u="none" strike="noStrike" kern="1200" cap="none" spc="239"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Noto Sans CJK JP DemiLight" charset="-128"/>
            </a:endParaRPr>
          </a:p>
        </p:txBody>
      </p:sp>
      <p:sp>
        <p:nvSpPr>
          <p:cNvPr id="44" name="角丸四角形 43">
            <a:extLst>
              <a:ext uri="{FF2B5EF4-FFF2-40B4-BE49-F238E27FC236}">
                <a16:creationId xmlns:a16="http://schemas.microsoft.com/office/drawing/2014/main" id="{8569347B-8A4C-9646-89AB-DDDCB8E6B339}"/>
              </a:ext>
            </a:extLst>
          </p:cNvPr>
          <p:cNvSpPr/>
          <p:nvPr/>
        </p:nvSpPr>
        <p:spPr>
          <a:xfrm>
            <a:off x="25400" y="5821284"/>
            <a:ext cx="1295400" cy="205544"/>
          </a:xfrm>
          <a:prstGeom prst="roundRect">
            <a:avLst>
              <a:gd name="adj" fmla="val 0"/>
            </a:avLst>
          </a:prstGeom>
          <a:solidFill>
            <a:schemeClr val="accent5">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kumimoji="0" lang="ja-JP" altLang="en-US" sz="1200" b="1" i="0" u="none" strike="noStrike" kern="1200" cap="none" spc="239"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Noto Sans CJK JP DemiLight" charset="-128"/>
              </a:rPr>
              <a:t>施行</a:t>
            </a:r>
            <a:endParaRPr kumimoji="0" lang="ja-JP" altLang="en-US" sz="1200" b="1" i="0" u="none" strike="noStrike" kern="1200" cap="none" spc="239"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Noto Sans CJK JP DemiLight" charset="-128"/>
            </a:endParaRPr>
          </a:p>
        </p:txBody>
      </p:sp>
      <p:sp>
        <p:nvSpPr>
          <p:cNvPr id="28" name="スライド番号プレースホルダー 3"/>
          <p:cNvSpPr>
            <a:spLocks noGrp="1"/>
          </p:cNvSpPr>
          <p:nvPr>
            <p:ph type="sldNum" sz="quarter" idx="4294967295"/>
          </p:nvPr>
        </p:nvSpPr>
        <p:spPr>
          <a:xfrm>
            <a:off x="9225413" y="6594734"/>
            <a:ext cx="630513" cy="278421"/>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sz="1108"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1</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en-US" sz="1108"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089918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2400" b="1" dirty="0" smtClean="0">
                <a:solidFill>
                  <a:schemeClr val="bg1"/>
                </a:solidFill>
                <a:latin typeface="ＭＳ ゴシック" panose="020B0609070205080204" pitchFamily="49" charset="-128"/>
                <a:ea typeface="ＭＳ ゴシック" panose="020B0609070205080204" pitchFamily="49" charset="-128"/>
              </a:rPr>
              <a:t>緊急通行車両について</a:t>
            </a:r>
            <a:endParaRPr kumimoji="1" lang="ja-JP" altLang="en-US" sz="2400" b="1" dirty="0">
              <a:solidFill>
                <a:schemeClr val="bg1"/>
              </a:solidFill>
              <a:latin typeface="ＭＳ ゴシック" panose="020B0609070205080204" pitchFamily="49" charset="-128"/>
              <a:ea typeface="ＭＳ ゴシック" panose="020B0609070205080204" pitchFamily="49" charset="-128"/>
            </a:endParaRPr>
          </a:p>
        </p:txBody>
      </p:sp>
      <p:sp>
        <p:nvSpPr>
          <p:cNvPr id="4" name="テキスト プレースホルダー 3"/>
          <p:cNvSpPr>
            <a:spLocks noGrp="1"/>
          </p:cNvSpPr>
          <p:nvPr>
            <p:ph type="body" sz="quarter" idx="13"/>
          </p:nvPr>
        </p:nvSpPr>
        <p:spPr>
          <a:xfrm>
            <a:off x="0" y="810976"/>
            <a:ext cx="9907200" cy="1011010"/>
          </a:xfrm>
        </p:spPr>
        <p:txBody>
          <a:bodyPr anchor="ctr"/>
          <a:lstStyle/>
          <a:p>
            <a:pPr>
              <a:lnSpc>
                <a:spcPct val="130000"/>
              </a:lnSpc>
              <a:spcBef>
                <a:spcPts val="0"/>
              </a:spcBef>
            </a:pPr>
            <a:r>
              <a:rPr kumimoji="1" lang="ja-JP" altLang="en-US" sz="1200" spc="60" dirty="0" smtClean="0">
                <a:latin typeface="ＭＳ ゴシック" panose="020B0609070205080204" pitchFamily="49" charset="-128"/>
                <a:ea typeface="ＭＳ ゴシック" panose="020B0609070205080204" pitchFamily="49" charset="-128"/>
              </a:rPr>
              <a:t>▷　大震災等の大規模災害等が発生した場合、災害対策基本法等に基づく交通規制が実施され、車両の通行が禁止される。ただ</a:t>
            </a:r>
            <a:endParaRPr kumimoji="1" lang="en-US" altLang="ja-JP" sz="1200" spc="60" dirty="0" smtClean="0">
              <a:latin typeface="ＭＳ ゴシック" panose="020B0609070205080204" pitchFamily="49" charset="-128"/>
              <a:ea typeface="ＭＳ ゴシック" panose="020B0609070205080204" pitchFamily="49" charset="-128"/>
            </a:endParaRPr>
          </a:p>
          <a:p>
            <a:pPr>
              <a:lnSpc>
                <a:spcPct val="130000"/>
              </a:lnSpc>
              <a:spcBef>
                <a:spcPts val="0"/>
              </a:spcBef>
            </a:pPr>
            <a:r>
              <a:rPr kumimoji="1" lang="ja-JP" altLang="en-US" sz="1200" spc="60" dirty="0" smtClean="0">
                <a:latin typeface="ＭＳ ゴシック" panose="020B0609070205080204" pitchFamily="49" charset="-128"/>
                <a:ea typeface="ＭＳ ゴシック" panose="020B0609070205080204" pitchFamily="49" charset="-128"/>
              </a:rPr>
              <a:t>　 し、災害応急対策等に従事する車両は、緊急通行車両として都道府県公安委員会から確認を受けると、標章及び証明書が交</a:t>
            </a:r>
            <a:endParaRPr kumimoji="1" lang="en-US" altLang="ja-JP" sz="1200" spc="60" dirty="0" smtClean="0">
              <a:latin typeface="ＭＳ ゴシック" panose="020B0609070205080204" pitchFamily="49" charset="-128"/>
              <a:ea typeface="ＭＳ ゴシック" panose="020B0609070205080204" pitchFamily="49" charset="-128"/>
            </a:endParaRPr>
          </a:p>
          <a:p>
            <a:pPr>
              <a:lnSpc>
                <a:spcPct val="130000"/>
              </a:lnSpc>
              <a:spcBef>
                <a:spcPts val="0"/>
              </a:spcBef>
            </a:pPr>
            <a:r>
              <a:rPr lang="en-US" altLang="ja-JP" sz="1200" spc="60" dirty="0">
                <a:latin typeface="ＭＳ ゴシック" panose="020B0609070205080204" pitchFamily="49" charset="-128"/>
                <a:ea typeface="ＭＳ ゴシック" panose="020B0609070205080204" pitchFamily="49" charset="-128"/>
              </a:rPr>
              <a:t> </a:t>
            </a:r>
            <a:r>
              <a:rPr lang="en-US" altLang="ja-JP" sz="1200" spc="60" dirty="0" smtClean="0">
                <a:latin typeface="ＭＳ ゴシック" panose="020B0609070205080204" pitchFamily="49" charset="-128"/>
                <a:ea typeface="ＭＳ ゴシック" panose="020B0609070205080204" pitchFamily="49" charset="-128"/>
              </a:rPr>
              <a:t>  </a:t>
            </a:r>
            <a:r>
              <a:rPr kumimoji="1" lang="ja-JP" altLang="en-US" sz="1200" spc="60" dirty="0" smtClean="0">
                <a:latin typeface="ＭＳ ゴシック" panose="020B0609070205080204" pitchFamily="49" charset="-128"/>
                <a:ea typeface="ＭＳ ゴシック" panose="020B0609070205080204" pitchFamily="49" charset="-128"/>
              </a:rPr>
              <a:t>付され、標章を車両に掲示することで規制区間を通行することができる。</a:t>
            </a:r>
            <a:endParaRPr kumimoji="1" lang="ja-JP" altLang="en-US" sz="1200" spc="60" dirty="0">
              <a:latin typeface="ＭＳ ゴシック" panose="020B0609070205080204" pitchFamily="49" charset="-128"/>
              <a:ea typeface="ＭＳ ゴシック" panose="020B0609070205080204" pitchFamily="49" charset="-128"/>
            </a:endParaRPr>
          </a:p>
        </p:txBody>
      </p:sp>
      <p:sp>
        <p:nvSpPr>
          <p:cNvPr id="7" name="テキスト ボックス 6"/>
          <p:cNvSpPr txBox="1"/>
          <p:nvPr/>
        </p:nvSpPr>
        <p:spPr>
          <a:xfrm>
            <a:off x="1226996" y="3525315"/>
            <a:ext cx="8679004" cy="461665"/>
          </a:xfrm>
          <a:prstGeom prst="rect">
            <a:avLst/>
          </a:prstGeom>
          <a:noFill/>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緊急通行</a:t>
            </a:r>
            <a:r>
              <a:rPr kumimoji="1" lang="ja-JP" altLang="en-US"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車両に</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該当し、所定の要件を満たす車両については、事前に届出をすることが</a:t>
            </a:r>
            <a:r>
              <a:rPr kumimoji="1" lang="ja-JP" altLang="en-US"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できる。</a:t>
            </a:r>
            <a:endParaRPr kumimoji="1" lang="en-US" altLang="ja-JP"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あらかじめ</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審査を受けておくことで、災害発生後の混乱した状況でもスムーズに標章の交付を受けることが</a:t>
            </a:r>
            <a:r>
              <a:rPr kumimoji="1" lang="ja-JP" altLang="en-US"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できる。</a:t>
            </a: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 name="角丸四角形 7">
            <a:extLst>
              <a:ext uri="{FF2B5EF4-FFF2-40B4-BE49-F238E27FC236}">
                <a16:creationId xmlns:a16="http://schemas.microsoft.com/office/drawing/2014/main" id="{053B0485-00BC-3E4F-B797-35CB015D43DD}"/>
              </a:ext>
            </a:extLst>
          </p:cNvPr>
          <p:cNvSpPr/>
          <p:nvPr/>
        </p:nvSpPr>
        <p:spPr>
          <a:xfrm>
            <a:off x="105688" y="3523012"/>
            <a:ext cx="1116000" cy="180000"/>
          </a:xfrm>
          <a:prstGeom prst="roundRect">
            <a:avLst>
              <a:gd name="adj" fmla="val 0"/>
            </a:avLst>
          </a:prstGeom>
          <a:solidFill>
            <a:srgbClr val="C0FCF9"/>
          </a:solidFill>
          <a:ln w="76200">
            <a:noFill/>
          </a:ln>
        </p:spPr>
        <p:txBody>
          <a:bodyPr anchor="ctr"/>
          <a:lstStyle/>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事前届出制度</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9" name="テキスト ボックス 8"/>
          <p:cNvSpPr txBox="1"/>
          <p:nvPr/>
        </p:nvSpPr>
        <p:spPr>
          <a:xfrm>
            <a:off x="59817" y="2105561"/>
            <a:ext cx="9786367" cy="1323439"/>
          </a:xfrm>
          <a:prstGeom prst="rect">
            <a:avLst/>
          </a:prstGeom>
          <a:noFill/>
          <a:ln w="9525">
            <a:solidFill>
              <a:schemeClr val="tx1"/>
            </a:solidFill>
          </a:ln>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災害対策基本法に定める緊急通行車両は、次に掲げるものである。</a:t>
            </a:r>
            <a:endParaRPr kumimoji="1" lang="en-US" altLang="ja-JP"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一　道路交通法</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第</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39</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条第１項の緊急自動車</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（例）　パトカー、救急車、消防者等</a:t>
            </a:r>
            <a:endPar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二　災害応急対策に従事する者又は災害応急対策に必要な物資の緊急輸送その他の災害応急対策を実施するため運転中の車両</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（例）　医師・歯科医師、医療機関等が使用する車両、医薬品・医療機器・医療用資材等を輸送する車両、患者等搬送用車両（特別な構造又は装置があるものに限る。）、建設</a:t>
            </a:r>
            <a:endPar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用重機、道路啓開作業用車両又は重機輸送用車両、燃料を輸送する車両（タンクローリー）、路線バス・高速バス、霊柩車、一定の物資を輸送する大型貨物自動車</a:t>
            </a:r>
            <a:endPar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交通容量に余裕が見られる場合は、大型貨物自動車、事業用自動車等</a:t>
            </a:r>
            <a:endPar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 name="角丸四角形 10">
            <a:extLst>
              <a:ext uri="{FF2B5EF4-FFF2-40B4-BE49-F238E27FC236}">
                <a16:creationId xmlns:a16="http://schemas.microsoft.com/office/drawing/2014/main" id="{053B0485-00BC-3E4F-B797-35CB015D43DD}"/>
              </a:ext>
            </a:extLst>
          </p:cNvPr>
          <p:cNvSpPr/>
          <p:nvPr/>
        </p:nvSpPr>
        <p:spPr>
          <a:xfrm>
            <a:off x="103728" y="1837533"/>
            <a:ext cx="1116000" cy="180000"/>
          </a:xfrm>
          <a:prstGeom prst="roundRect">
            <a:avLst>
              <a:gd name="adj" fmla="val 0"/>
            </a:avLst>
          </a:prstGeom>
          <a:solidFill>
            <a:srgbClr val="C0FCF9"/>
          </a:solidFill>
          <a:ln w="76200">
            <a:noFill/>
          </a:ln>
        </p:spPr>
        <p:txBody>
          <a:bodyPr anchor="ctr"/>
          <a:lstStyle/>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緊急通行車両</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pic>
        <p:nvPicPr>
          <p:cNvPr id="12" name="図 11"/>
          <p:cNvPicPr>
            <a:picLocks noChangeAspect="1"/>
          </p:cNvPicPr>
          <p:nvPr/>
        </p:nvPicPr>
        <p:blipFill>
          <a:blip r:embed="rId2"/>
          <a:stretch>
            <a:fillRect/>
          </a:stretch>
        </p:blipFill>
        <p:spPr>
          <a:xfrm>
            <a:off x="103728" y="4377331"/>
            <a:ext cx="3406464" cy="2303053"/>
          </a:xfrm>
          <a:prstGeom prst="rect">
            <a:avLst/>
          </a:prstGeom>
        </p:spPr>
      </p:pic>
      <p:pic>
        <p:nvPicPr>
          <p:cNvPr id="13" name="図 12"/>
          <p:cNvPicPr/>
          <p:nvPr/>
        </p:nvPicPr>
        <p:blipFill>
          <a:blip r:embed="rId3">
            <a:extLst>
              <a:ext uri="{28A0092B-C50C-407E-A947-70E740481C1C}">
                <a14:useLocalDpi xmlns:a14="http://schemas.microsoft.com/office/drawing/2010/main" val="0"/>
              </a:ext>
            </a:extLst>
          </a:blip>
          <a:srcRect/>
          <a:stretch>
            <a:fillRect/>
          </a:stretch>
        </p:blipFill>
        <p:spPr bwMode="auto">
          <a:xfrm>
            <a:off x="3520128" y="4394825"/>
            <a:ext cx="2865743" cy="2127026"/>
          </a:xfrm>
          <a:prstGeom prst="rect">
            <a:avLst/>
          </a:prstGeom>
          <a:noFill/>
          <a:ln>
            <a:noFill/>
          </a:ln>
        </p:spPr>
      </p:pic>
      <p:pic>
        <p:nvPicPr>
          <p:cNvPr id="14" name="図 1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1048" y="4407421"/>
            <a:ext cx="3625136" cy="2422489"/>
          </a:xfrm>
          <a:prstGeom prst="rect">
            <a:avLst/>
          </a:prstGeom>
          <a:noFill/>
          <a:ln>
            <a:noFill/>
          </a:ln>
        </p:spPr>
      </p:pic>
      <p:sp>
        <p:nvSpPr>
          <p:cNvPr id="15" name="角丸四角形 14">
            <a:extLst>
              <a:ext uri="{FF2B5EF4-FFF2-40B4-BE49-F238E27FC236}">
                <a16:creationId xmlns:a16="http://schemas.microsoft.com/office/drawing/2014/main" id="{053B0485-00BC-3E4F-B797-35CB015D43DD}"/>
              </a:ext>
            </a:extLst>
          </p:cNvPr>
          <p:cNvSpPr/>
          <p:nvPr/>
        </p:nvSpPr>
        <p:spPr>
          <a:xfrm>
            <a:off x="103728" y="4118716"/>
            <a:ext cx="1728000" cy="180000"/>
          </a:xfrm>
          <a:prstGeom prst="roundRect">
            <a:avLst>
              <a:gd name="adj" fmla="val 0"/>
            </a:avLst>
          </a:prstGeom>
          <a:solidFill>
            <a:srgbClr val="FFCCCC"/>
          </a:solidFill>
          <a:ln w="76200">
            <a:noFill/>
          </a:ln>
        </p:spPr>
        <p:txBody>
          <a:bodyPr anchor="ctr"/>
          <a:lstStyle/>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緊急通行車両等事前届出書</a:t>
            </a:r>
            <a:endPar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6" name="角丸四角形 15">
            <a:extLst>
              <a:ext uri="{FF2B5EF4-FFF2-40B4-BE49-F238E27FC236}">
                <a16:creationId xmlns:a16="http://schemas.microsoft.com/office/drawing/2014/main" id="{053B0485-00BC-3E4F-B797-35CB015D43DD}"/>
              </a:ext>
            </a:extLst>
          </p:cNvPr>
          <p:cNvSpPr/>
          <p:nvPr/>
        </p:nvSpPr>
        <p:spPr>
          <a:xfrm>
            <a:off x="3584848" y="4135310"/>
            <a:ext cx="468000" cy="180000"/>
          </a:xfrm>
          <a:prstGeom prst="roundRect">
            <a:avLst>
              <a:gd name="adj" fmla="val 0"/>
            </a:avLst>
          </a:prstGeom>
          <a:solidFill>
            <a:srgbClr val="FFCCCC"/>
          </a:solidFill>
          <a:ln w="76200">
            <a:noFill/>
          </a:ln>
        </p:spPr>
        <p:txBody>
          <a:bodyPr anchor="ctr"/>
          <a:lstStyle/>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標章</a:t>
            </a:r>
            <a:endPar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7" name="角丸四角形 16">
            <a:extLst>
              <a:ext uri="{FF2B5EF4-FFF2-40B4-BE49-F238E27FC236}">
                <a16:creationId xmlns:a16="http://schemas.microsoft.com/office/drawing/2014/main" id="{053B0485-00BC-3E4F-B797-35CB015D43DD}"/>
              </a:ext>
            </a:extLst>
          </p:cNvPr>
          <p:cNvSpPr/>
          <p:nvPr/>
        </p:nvSpPr>
        <p:spPr>
          <a:xfrm>
            <a:off x="6393224" y="4118716"/>
            <a:ext cx="576000" cy="180000"/>
          </a:xfrm>
          <a:prstGeom prst="roundRect">
            <a:avLst>
              <a:gd name="adj" fmla="val 0"/>
            </a:avLst>
          </a:prstGeom>
          <a:solidFill>
            <a:srgbClr val="FFCCCC"/>
          </a:solidFill>
          <a:ln w="76200">
            <a:noFill/>
          </a:ln>
        </p:spPr>
        <p:txBody>
          <a:bodyPr anchor="ctr"/>
          <a:lstStyle/>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証明書</a:t>
            </a:r>
            <a:endPar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 name="スライド番号プレースホルダー 2"/>
          <p:cNvSpPr>
            <a:spLocks noGrp="1"/>
          </p:cNvSpPr>
          <p:nvPr>
            <p:ph type="sldNum" sz="quarter" idx="4"/>
          </p:nvPr>
        </p:nvSpPr>
        <p:spPr>
          <a:xfrm>
            <a:off x="9215671" y="6648241"/>
            <a:ext cx="630513" cy="278421"/>
          </a:xfrm>
        </p:spPr>
        <p:txBody>
          <a:bodyPr/>
          <a:lstStyle/>
          <a:p>
            <a:pPr marL="0" marR="0" lvl="0" indent="0" algn="r" defTabSz="957816" rtl="0" eaLnBrk="1" fontAlgn="auto" latinLnBrk="0" hangingPunct="1">
              <a:lnSpc>
                <a:spcPct val="100000"/>
              </a:lnSpc>
              <a:spcBef>
                <a:spcPts val="0"/>
              </a:spcBef>
              <a:spcAft>
                <a:spcPts val="0"/>
              </a:spcAft>
              <a:buClrTx/>
              <a:buSzTx/>
              <a:buFontTx/>
              <a:buNone/>
              <a:tabLst/>
              <a:defRPr/>
            </a:pPr>
            <a:r>
              <a:rPr kumimoji="1"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2</a:t>
            </a:r>
            <a:r>
              <a:rPr kumimoji="1" lang="en-US" altLang="ja-JP" noProof="0" dirty="0">
                <a:solidFill>
                  <a:prstClr val="black"/>
                </a:solidFill>
                <a:ea typeface="ＭＳ Ｐゴシック" panose="020B0600070205080204" pitchFamily="50" charset="-128"/>
              </a:rPr>
              <a:t>5</a:t>
            </a:r>
            <a:endParaRPr kumimoji="1"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52750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0" y="160991"/>
            <a:ext cx="9906000" cy="535531"/>
          </a:xfrm>
          <a:prstGeom prst="rect">
            <a:avLst/>
          </a:prstGeom>
          <a:noFill/>
        </p:spPr>
        <p:txBody>
          <a:bodyPr wrap="square" rtlCol="0" anchor="ctr">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2400" b="1" dirty="0">
                <a:solidFill>
                  <a:srgbClr val="FFFFFF"/>
                </a:solidFill>
                <a:latin typeface="ＭＳ ゴシック" panose="020B0609070205080204" pitchFamily="49" charset="-128"/>
                <a:ea typeface="ＭＳ ゴシック" panose="020B0609070205080204" pitchFamily="49" charset="-128"/>
              </a:rPr>
              <a:t>改正</a:t>
            </a:r>
            <a:r>
              <a:rPr kumimoji="1" lang="ja-JP" altLang="en-US" sz="2400" b="1" i="0" u="none" strike="noStrike" kern="1200" cap="none" spc="0" normalizeH="0" baseline="0" noProof="0" dirty="0" smtClean="0">
                <a:ln>
                  <a:noFill/>
                </a:ln>
                <a:solidFill>
                  <a:srgbClr val="FFFFFF"/>
                </a:solidFill>
                <a:effectLst/>
                <a:uLnTx/>
                <a:uFillTx/>
                <a:latin typeface="ＭＳ ゴシック" panose="020B0609070205080204" pitchFamily="49" charset="-128"/>
                <a:ea typeface="ＭＳ ゴシック" panose="020B0609070205080204" pitchFamily="49" charset="-128"/>
                <a:cs typeface="+mn-cs"/>
              </a:rPr>
              <a:t>の内容（</a:t>
            </a:r>
            <a:r>
              <a:rPr kumimoji="1" lang="ja-JP" altLang="en-US" sz="2400" b="1" dirty="0" smtClean="0">
                <a:solidFill>
                  <a:srgbClr val="FFFFFF"/>
                </a:solidFill>
                <a:latin typeface="ＭＳ ゴシック" panose="020B0609070205080204" pitchFamily="49" charset="-128"/>
                <a:ea typeface="ＭＳ ゴシック" panose="020B0609070205080204" pitchFamily="49" charset="-128"/>
              </a:rPr>
              <a:t>特例：①分割休息特例</a:t>
            </a:r>
            <a:r>
              <a:rPr kumimoji="1" lang="ja-JP" altLang="en-US" sz="2400" b="1" i="0" u="none" strike="noStrike" kern="1200" cap="none" spc="0" normalizeH="0" baseline="0" noProof="0" dirty="0" smtClean="0">
                <a:ln>
                  <a:noFill/>
                </a:ln>
                <a:solidFill>
                  <a:srgbClr val="FFFFFF"/>
                </a:solidFill>
                <a:effectLst/>
                <a:uLnTx/>
                <a:uFillTx/>
                <a:latin typeface="ＭＳ ゴシック" panose="020B0609070205080204" pitchFamily="49" charset="-128"/>
                <a:ea typeface="ＭＳ ゴシック" panose="020B0609070205080204" pitchFamily="49" charset="-128"/>
                <a:cs typeface="+mn-cs"/>
              </a:rPr>
              <a:t>）</a:t>
            </a:r>
          </a:p>
        </p:txBody>
      </p:sp>
      <p:graphicFrame>
        <p:nvGraphicFramePr>
          <p:cNvPr id="19" name="表 18"/>
          <p:cNvGraphicFramePr>
            <a:graphicFrameLocks noGrp="1"/>
          </p:cNvGraphicFramePr>
          <p:nvPr>
            <p:extLst>
              <p:ext uri="{D42A27DB-BD31-4B8C-83A1-F6EECF244321}">
                <p14:modId xmlns:p14="http://schemas.microsoft.com/office/powerpoint/2010/main" val="4286572670"/>
              </p:ext>
            </p:extLst>
          </p:nvPr>
        </p:nvGraphicFramePr>
        <p:xfrm>
          <a:off x="813000" y="914400"/>
          <a:ext cx="8280001" cy="2993136"/>
        </p:xfrm>
        <a:graphic>
          <a:graphicData uri="http://schemas.openxmlformats.org/drawingml/2006/table">
            <a:tbl>
              <a:tblPr firstRow="1" bandRow="1">
                <a:tableStyleId>{5940675A-B579-460E-94D1-54222C63F5DA}</a:tableStyleId>
              </a:tblPr>
              <a:tblGrid>
                <a:gridCol w="827231">
                  <a:extLst>
                    <a:ext uri="{9D8B030D-6E8A-4147-A177-3AD203B41FA5}">
                      <a16:colId xmlns:a16="http://schemas.microsoft.com/office/drawing/2014/main" val="2761511164"/>
                    </a:ext>
                  </a:extLst>
                </a:gridCol>
                <a:gridCol w="3726385">
                  <a:extLst>
                    <a:ext uri="{9D8B030D-6E8A-4147-A177-3AD203B41FA5}">
                      <a16:colId xmlns:a16="http://schemas.microsoft.com/office/drawing/2014/main" val="514469438"/>
                    </a:ext>
                  </a:extLst>
                </a:gridCol>
                <a:gridCol w="3726385">
                  <a:extLst>
                    <a:ext uri="{9D8B030D-6E8A-4147-A177-3AD203B41FA5}">
                      <a16:colId xmlns:a16="http://schemas.microsoft.com/office/drawing/2014/main" val="3399830630"/>
                    </a:ext>
                  </a:extLst>
                </a:gridCol>
              </a:tblGrid>
              <a:tr h="356616">
                <a:tc>
                  <a:txBody>
                    <a:bodyPr/>
                    <a:lstStyle/>
                    <a:p>
                      <a:pPr algn="ctr"/>
                      <a:endParaRPr kumimoji="1" lang="ja-JP" altLang="en-US" sz="1200" dirty="0">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3175" cap="flat" cmpd="sng" algn="ctr">
                      <a:solidFill>
                        <a:schemeClr val="tx1"/>
                      </a:solidFill>
                      <a:prstDash val="solid"/>
                      <a:round/>
                      <a:headEnd type="none" w="med" len="med"/>
                      <a:tailEnd type="none" w="med" len="med"/>
                    </a:lnTlToBr>
                  </a:tcPr>
                </a:tc>
                <a:tc>
                  <a:txBody>
                    <a:bodyPr/>
                    <a:lstStyle/>
                    <a:p>
                      <a:pPr algn="ctr"/>
                      <a:r>
                        <a:rPr lang="ja-JP" altLang="en-US" sz="1200" b="1" dirty="0" smtClean="0">
                          <a:solidFill>
                            <a:schemeClr val="bg1"/>
                          </a:solidFill>
                          <a:latin typeface="ＭＳ ゴシック" panose="020B0609070205080204" pitchFamily="49" charset="-128"/>
                          <a:ea typeface="ＭＳ ゴシック" panose="020B0609070205080204" pitchFamily="49" charset="-128"/>
                        </a:rPr>
                        <a:t>現行</a:t>
                      </a:r>
                      <a:endParaRPr lang="ja-JP" altLang="en-US" sz="1200" b="1" dirty="0">
                        <a:solidFill>
                          <a:schemeClr val="bg1"/>
                        </a:solidFill>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5CAF"/>
                    </a:solidFill>
                  </a:tcPr>
                </a:tc>
                <a:tc>
                  <a:txBody>
                    <a:bodyPr/>
                    <a:lstStyle/>
                    <a:p>
                      <a:pPr algn="ctr"/>
                      <a:r>
                        <a:rPr lang="ja-JP" altLang="en-US" sz="1200" b="1" dirty="0" smtClean="0">
                          <a:solidFill>
                            <a:schemeClr val="bg1"/>
                          </a:solidFill>
                          <a:latin typeface="ＭＳ ゴシック" panose="020B0609070205080204" pitchFamily="49" charset="-128"/>
                          <a:ea typeface="ＭＳ ゴシック" panose="020B0609070205080204" pitchFamily="49" charset="-128"/>
                        </a:rPr>
                        <a:t>改正後</a:t>
                      </a:r>
                      <a:endParaRPr lang="ja-JP" altLang="en-US" sz="1200" b="1" dirty="0">
                        <a:solidFill>
                          <a:schemeClr val="bg1"/>
                        </a:solidFill>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4D6D"/>
                    </a:solidFill>
                  </a:tcPr>
                </a:tc>
                <a:extLst>
                  <a:ext uri="{0D108BD9-81ED-4DB2-BD59-A6C34878D82A}">
                    <a16:rowId xmlns:a16="http://schemas.microsoft.com/office/drawing/2014/main" val="3317930935"/>
                  </a:ext>
                </a:extLst>
              </a:tr>
              <a:tr h="2625802">
                <a:tc>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分割休息</a:t>
                      </a:r>
                      <a:endParaRPr kumimoji="1" lang="en-US" altLang="ja-JP" sz="1200" dirty="0" smtClean="0">
                        <a:latin typeface="ＭＳ ゴシック" panose="020B0609070205080204" pitchFamily="49" charset="-128"/>
                        <a:ea typeface="ＭＳ ゴシック" panose="020B0609070205080204" pitchFamily="49" charset="-128"/>
                      </a:endParaRPr>
                    </a:p>
                    <a:p>
                      <a:pPr algn="ctr"/>
                      <a:r>
                        <a:rPr kumimoji="1" lang="ja-JP" altLang="en-US" sz="1200" dirty="0" smtClean="0">
                          <a:latin typeface="ＭＳ ゴシック" panose="020B0609070205080204" pitchFamily="49" charset="-128"/>
                          <a:ea typeface="ＭＳ ゴシック" panose="020B0609070205080204" pitchFamily="49" charset="-128"/>
                        </a:rPr>
                        <a:t>特例</a:t>
                      </a:r>
                      <a:endParaRPr kumimoji="1" lang="en-US" altLang="ja-JP" sz="1200" dirty="0" smtClean="0">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lang="ja-JP" altLang="en-US" sz="1200" dirty="0" smtClean="0">
                          <a:latin typeface="ＭＳ ゴシック" panose="020B0609070205080204" pitchFamily="49" charset="-128"/>
                          <a:ea typeface="ＭＳ ゴシック" panose="020B0609070205080204" pitchFamily="49" charset="-128"/>
                        </a:rPr>
                        <a:t>▷　業務の必要上、勤務</a:t>
                      </a:r>
                      <a:r>
                        <a:rPr lang="ja-JP" altLang="en-US" sz="1200" dirty="0" smtClean="0">
                          <a:solidFill>
                            <a:schemeClr val="tx1"/>
                          </a:solidFill>
                          <a:latin typeface="ＭＳ ゴシック" panose="020B0609070205080204" pitchFamily="49" charset="-128"/>
                          <a:ea typeface="ＭＳ ゴシック" panose="020B0609070205080204" pitchFamily="49" charset="-128"/>
                        </a:rPr>
                        <a:t>終了後、</a:t>
                      </a:r>
                      <a:r>
                        <a:rPr lang="ja-JP" altLang="en-US" sz="1200" u="sng" dirty="0" smtClean="0">
                          <a:solidFill>
                            <a:schemeClr val="tx1"/>
                          </a:solidFill>
                          <a:latin typeface="ＭＳ ゴシック" panose="020B0609070205080204" pitchFamily="49" charset="-128"/>
                          <a:ea typeface="ＭＳ ゴシック" panose="020B0609070205080204" pitchFamily="49" charset="-128"/>
                        </a:rPr>
                        <a:t>継続８時間以上</a:t>
                      </a:r>
                      <a:r>
                        <a:rPr lang="ja-JP" altLang="en-US" sz="1200" dirty="0" smtClean="0">
                          <a:solidFill>
                            <a:schemeClr val="tx1"/>
                          </a:solidFill>
                          <a:latin typeface="ＭＳ ゴシック" panose="020B0609070205080204" pitchFamily="49" charset="-128"/>
                          <a:ea typeface="ＭＳ ゴシック" panose="020B0609070205080204" pitchFamily="49" charset="-128"/>
                        </a:rPr>
                        <a:t>の</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lang="en-US" altLang="ja-JP" sz="1200" dirty="0" smtClean="0">
                          <a:solidFill>
                            <a:schemeClr val="tx1"/>
                          </a:solidFill>
                          <a:latin typeface="ＭＳ ゴシック" panose="020B0609070205080204" pitchFamily="49" charset="-128"/>
                          <a:ea typeface="ＭＳ ゴシック" panose="020B0609070205080204" pitchFamily="49" charset="-128"/>
                        </a:rPr>
                        <a:t>   </a:t>
                      </a:r>
                      <a:r>
                        <a:rPr lang="ja-JP" altLang="en-US" sz="1200" dirty="0" smtClean="0">
                          <a:solidFill>
                            <a:schemeClr val="tx1"/>
                          </a:solidFill>
                          <a:latin typeface="ＭＳ ゴシック" panose="020B0609070205080204" pitchFamily="49" charset="-128"/>
                          <a:ea typeface="ＭＳ ゴシック" panose="020B0609070205080204" pitchFamily="49" charset="-128"/>
                        </a:rPr>
                        <a:t>休息期間を与えることが困難な場合には、当分</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lang="en-US" altLang="ja-JP" sz="1200" dirty="0" smtClean="0">
                          <a:solidFill>
                            <a:schemeClr val="tx1"/>
                          </a:solidFill>
                          <a:latin typeface="ＭＳ ゴシック" panose="020B0609070205080204" pitchFamily="49" charset="-128"/>
                          <a:ea typeface="ＭＳ ゴシック" panose="020B0609070205080204" pitchFamily="49" charset="-128"/>
                        </a:rPr>
                        <a:t>   </a:t>
                      </a:r>
                      <a:r>
                        <a:rPr lang="ja-JP" altLang="en-US" sz="1200" dirty="0" smtClean="0">
                          <a:solidFill>
                            <a:schemeClr val="tx1"/>
                          </a:solidFill>
                          <a:latin typeface="ＭＳ ゴシック" panose="020B0609070205080204" pitchFamily="49" charset="-128"/>
                          <a:ea typeface="ＭＳ ゴシック" panose="020B0609070205080204" pitchFamily="49" charset="-128"/>
                        </a:rPr>
                        <a:t>の間、一定期間における全勤務回数の２分の１</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lang="en-US" altLang="ja-JP" sz="1200" dirty="0" smtClean="0">
                          <a:solidFill>
                            <a:schemeClr val="tx1"/>
                          </a:solidFill>
                          <a:latin typeface="ＭＳ ゴシック" panose="020B0609070205080204" pitchFamily="49" charset="-128"/>
                          <a:ea typeface="ＭＳ ゴシック" panose="020B0609070205080204" pitchFamily="49" charset="-128"/>
                        </a:rPr>
                        <a:t>   </a:t>
                      </a:r>
                      <a:r>
                        <a:rPr lang="ja-JP" altLang="en-US" sz="1200" dirty="0" smtClean="0">
                          <a:solidFill>
                            <a:schemeClr val="tx1"/>
                          </a:solidFill>
                          <a:latin typeface="ＭＳ ゴシック" panose="020B0609070205080204" pitchFamily="49" charset="-128"/>
                          <a:ea typeface="ＭＳ ゴシック" panose="020B0609070205080204" pitchFamily="49" charset="-128"/>
                        </a:rPr>
                        <a:t>を限度に、休息期間を分割して与えることがで</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lang="en-US" altLang="ja-JP" sz="1200" dirty="0" smtClean="0">
                          <a:solidFill>
                            <a:schemeClr val="tx1"/>
                          </a:solidFill>
                          <a:latin typeface="ＭＳ ゴシック" panose="020B0609070205080204" pitchFamily="49" charset="-128"/>
                          <a:ea typeface="ＭＳ ゴシック" panose="020B0609070205080204" pitchFamily="49" charset="-128"/>
                        </a:rPr>
                        <a:t>   </a:t>
                      </a:r>
                      <a:r>
                        <a:rPr lang="ja-JP" altLang="en-US" sz="1200" dirty="0" smtClean="0">
                          <a:solidFill>
                            <a:schemeClr val="tx1"/>
                          </a:solidFill>
                          <a:latin typeface="ＭＳ ゴシック" panose="020B0609070205080204" pitchFamily="49" charset="-128"/>
                          <a:ea typeface="ＭＳ ゴシック" panose="020B0609070205080204" pitchFamily="49" charset="-128"/>
                        </a:rPr>
                        <a:t>きる。</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endParaRPr lang="en-US" altLang="ja-JP" sz="9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200" dirty="0" smtClean="0">
                          <a:solidFill>
                            <a:schemeClr val="tx1"/>
                          </a:solidFill>
                          <a:latin typeface="ＭＳ ゴシック" panose="020B0609070205080204" pitchFamily="49" charset="-128"/>
                          <a:ea typeface="ＭＳ ゴシック" panose="020B0609070205080204" pitchFamily="49" charset="-128"/>
                        </a:rPr>
                        <a:t>▷　分割された休息期間は、１回当たり継続４時間</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lang="en-US" altLang="ja-JP" sz="1200" dirty="0" smtClean="0">
                          <a:solidFill>
                            <a:schemeClr val="tx1"/>
                          </a:solidFill>
                          <a:latin typeface="ＭＳ ゴシック" panose="020B0609070205080204" pitchFamily="49" charset="-128"/>
                          <a:ea typeface="ＭＳ ゴシック" panose="020B0609070205080204" pitchFamily="49" charset="-128"/>
                        </a:rPr>
                        <a:t>   </a:t>
                      </a:r>
                      <a:r>
                        <a:rPr lang="ja-JP" altLang="en-US" sz="1200" dirty="0" smtClean="0">
                          <a:solidFill>
                            <a:schemeClr val="tx1"/>
                          </a:solidFill>
                          <a:latin typeface="ＭＳ ゴシック" panose="020B0609070205080204" pitchFamily="49" charset="-128"/>
                          <a:ea typeface="ＭＳ ゴシック" panose="020B0609070205080204" pitchFamily="49" charset="-128"/>
                        </a:rPr>
                        <a:t>以上、</a:t>
                      </a:r>
                      <a:r>
                        <a:rPr lang="ja-JP" altLang="en-US" sz="1200" u="sng" dirty="0" smtClean="0">
                          <a:solidFill>
                            <a:schemeClr val="tx1"/>
                          </a:solidFill>
                          <a:latin typeface="ＭＳ ゴシック" panose="020B0609070205080204" pitchFamily="49" charset="-128"/>
                          <a:ea typeface="ＭＳ ゴシック" panose="020B0609070205080204" pitchFamily="49" charset="-128"/>
                        </a:rPr>
                        <a:t>合計１０時間以上</a:t>
                      </a:r>
                      <a:r>
                        <a:rPr lang="ja-JP" altLang="en-US" sz="1200" dirty="0" smtClean="0">
                          <a:solidFill>
                            <a:schemeClr val="tx1"/>
                          </a:solidFill>
                          <a:latin typeface="ＭＳ ゴシック" panose="020B0609070205080204" pitchFamily="49" charset="-128"/>
                          <a:ea typeface="ＭＳ ゴシック" panose="020B0609070205080204" pitchFamily="49" charset="-128"/>
                        </a:rPr>
                        <a:t>でなければならない。</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endParaRPr lang="ja-JP" altLang="en-US" sz="9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200" dirty="0" smtClean="0">
                          <a:solidFill>
                            <a:schemeClr val="tx1"/>
                          </a:solidFill>
                          <a:latin typeface="ＭＳ ゴシック" panose="020B0609070205080204" pitchFamily="49" charset="-128"/>
                          <a:ea typeface="ＭＳ ゴシック" panose="020B0609070205080204" pitchFamily="49" charset="-128"/>
                        </a:rPr>
                        <a:t>▷　一定期間は、</a:t>
                      </a:r>
                      <a:r>
                        <a:rPr lang="ja-JP" altLang="en-US" sz="1200" u="sng" dirty="0" smtClean="0">
                          <a:solidFill>
                            <a:schemeClr val="tx1"/>
                          </a:solidFill>
                          <a:latin typeface="ＭＳ ゴシック" panose="020B0609070205080204" pitchFamily="49" charset="-128"/>
                          <a:ea typeface="ＭＳ ゴシック" panose="020B0609070205080204" pitchFamily="49" charset="-128"/>
                        </a:rPr>
                        <a:t>原則として２週間から</a:t>
                      </a:r>
                      <a:r>
                        <a:rPr lang="ja-JP" altLang="en-US" sz="1200" u="sng" dirty="0" smtClean="0">
                          <a:latin typeface="ＭＳ ゴシック" panose="020B0609070205080204" pitchFamily="49" charset="-128"/>
                          <a:ea typeface="ＭＳ ゴシック" panose="020B0609070205080204" pitchFamily="49" charset="-128"/>
                        </a:rPr>
                        <a:t>４週間程度</a:t>
                      </a:r>
                      <a:endParaRPr lang="en-US" altLang="ja-JP" sz="1200" u="sng" dirty="0" smtClean="0">
                        <a:latin typeface="ＭＳ ゴシック" panose="020B0609070205080204" pitchFamily="49" charset="-128"/>
                        <a:ea typeface="ＭＳ ゴシック" panose="020B0609070205080204" pitchFamily="49" charset="-128"/>
                      </a:endParaRPr>
                    </a:p>
                    <a:p>
                      <a:r>
                        <a:rPr lang="en-US" altLang="ja-JP" sz="1200" u="none" dirty="0" smtClean="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とし、業務の必要上やむをえない</a:t>
                      </a:r>
                      <a:r>
                        <a:rPr lang="ja-JP" altLang="en-US" sz="1200" dirty="0" smtClean="0">
                          <a:solidFill>
                            <a:schemeClr val="tx1"/>
                          </a:solidFill>
                          <a:latin typeface="ＭＳ ゴシック" panose="020B0609070205080204" pitchFamily="49" charset="-128"/>
                          <a:ea typeface="ＭＳ ゴシック" panose="020B0609070205080204" pitchFamily="49" charset="-128"/>
                        </a:rPr>
                        <a:t>場合であって</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lang="en-US" altLang="ja-JP" sz="1200" dirty="0" smtClean="0">
                          <a:solidFill>
                            <a:schemeClr val="tx1"/>
                          </a:solidFill>
                          <a:latin typeface="ＭＳ ゴシック" panose="020B0609070205080204" pitchFamily="49" charset="-128"/>
                          <a:ea typeface="ＭＳ ゴシック" panose="020B0609070205080204" pitchFamily="49" charset="-128"/>
                        </a:rPr>
                        <a:t>   </a:t>
                      </a:r>
                      <a:r>
                        <a:rPr lang="ja-JP" altLang="en-US" sz="1200" dirty="0" smtClean="0">
                          <a:solidFill>
                            <a:schemeClr val="tx1"/>
                          </a:solidFill>
                          <a:latin typeface="ＭＳ ゴシック" panose="020B0609070205080204" pitchFamily="49" charset="-128"/>
                          <a:ea typeface="ＭＳ ゴシック" panose="020B0609070205080204" pitchFamily="49" charset="-128"/>
                        </a:rPr>
                        <a:t>も</a:t>
                      </a:r>
                      <a:r>
                        <a:rPr lang="ja-JP" altLang="en-US" sz="1200" u="sng" dirty="0" smtClean="0">
                          <a:solidFill>
                            <a:schemeClr val="tx1"/>
                          </a:solidFill>
                          <a:latin typeface="ＭＳ ゴシック" panose="020B0609070205080204" pitchFamily="49" charset="-128"/>
                          <a:ea typeface="ＭＳ ゴシック" panose="020B0609070205080204" pitchFamily="49" charset="-128"/>
                        </a:rPr>
                        <a:t>２か月程度を限度</a:t>
                      </a:r>
                      <a:r>
                        <a:rPr lang="ja-JP" altLang="en-US" sz="1200" dirty="0" smtClean="0">
                          <a:solidFill>
                            <a:schemeClr val="tx1"/>
                          </a:solidFill>
                          <a:latin typeface="ＭＳ ゴシック" panose="020B0609070205080204" pitchFamily="49" charset="-128"/>
                          <a:ea typeface="ＭＳ ゴシック" panose="020B0609070205080204" pitchFamily="49" charset="-128"/>
                        </a:rPr>
                        <a:t>とする。</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endParaRPr lang="ja-JP" altLang="en-US" sz="900" dirty="0" smtClean="0">
                        <a:latin typeface="ＭＳ ゴシック" panose="020B0609070205080204" pitchFamily="49" charset="-128"/>
                        <a:ea typeface="ＭＳ ゴシック" panose="020B0609070205080204" pitchFamily="49" charset="-128"/>
                      </a:endParaRPr>
                    </a:p>
                    <a:p>
                      <a:r>
                        <a:rPr lang="ja-JP" altLang="en-US" sz="1200" dirty="0" smtClean="0">
                          <a:latin typeface="ＭＳ ゴシック" panose="020B0609070205080204" pitchFamily="49" charset="-128"/>
                          <a:ea typeface="ＭＳ ゴシック" panose="020B0609070205080204" pitchFamily="49" charset="-128"/>
                        </a:rPr>
                        <a:t>▷　分割は、</a:t>
                      </a:r>
                      <a:r>
                        <a:rPr lang="ja-JP" altLang="en-US" sz="1200" u="sng" dirty="0" smtClean="0">
                          <a:latin typeface="ＭＳ ゴシック" panose="020B0609070205080204" pitchFamily="49" charset="-128"/>
                          <a:ea typeface="ＭＳ ゴシック" panose="020B0609070205080204" pitchFamily="49" charset="-128"/>
                        </a:rPr>
                        <a:t>２分割に限らず、３分割</a:t>
                      </a:r>
                      <a:r>
                        <a:rPr lang="ja-JP" altLang="en-US" sz="1200" dirty="0" smtClean="0">
                          <a:latin typeface="ＭＳ ゴシック" panose="020B0609070205080204" pitchFamily="49" charset="-128"/>
                          <a:ea typeface="ＭＳ ゴシック" panose="020B0609070205080204" pitchFamily="49" charset="-128"/>
                        </a:rPr>
                        <a:t>も可。</a:t>
                      </a:r>
                      <a:endParaRPr lang="en-US" altLang="ja-JP" sz="1200" dirty="0" smtClean="0">
                        <a:latin typeface="ＭＳ ゴシック" panose="020B0609070205080204" pitchFamily="49" charset="-128"/>
                        <a:ea typeface="ＭＳ ゴシック" panose="020B0609070205080204" pitchFamily="49" charset="-128"/>
                      </a:endParaRPr>
                    </a:p>
                    <a:p>
                      <a:endParaRPr lang="ja-JP" altLang="en-US" sz="800" dirty="0">
                        <a:latin typeface="ＭＳ ゴシック" panose="020B0609070205080204" pitchFamily="49" charset="-128"/>
                        <a:ea typeface="ＭＳ ゴシック" panose="020B0609070205080204" pitchFamily="49"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7ECF9"/>
                    </a:solidFill>
                  </a:tcPr>
                </a:tc>
                <a:tc>
                  <a:txBody>
                    <a:bodyPr/>
                    <a:lstStyle/>
                    <a:p>
                      <a:r>
                        <a:rPr lang="ja-JP" altLang="en-US" sz="1200" dirty="0" smtClean="0">
                          <a:latin typeface="ＭＳ ゴシック" panose="020B0609070205080204" pitchFamily="49" charset="-128"/>
                          <a:ea typeface="ＭＳ ゴシック" panose="020B0609070205080204" pitchFamily="49" charset="-128"/>
                        </a:rPr>
                        <a:t>▷　業務の必要上、勤務</a:t>
                      </a:r>
                      <a:r>
                        <a:rPr lang="ja-JP" altLang="en-US" sz="1200" dirty="0" smtClean="0">
                          <a:solidFill>
                            <a:schemeClr val="tx1"/>
                          </a:solidFill>
                          <a:latin typeface="ＭＳ ゴシック" panose="020B0609070205080204" pitchFamily="49" charset="-128"/>
                          <a:ea typeface="ＭＳ ゴシック" panose="020B0609070205080204" pitchFamily="49" charset="-128"/>
                        </a:rPr>
                        <a:t>終了後、</a:t>
                      </a:r>
                      <a:r>
                        <a:rPr lang="ja-JP" altLang="en-US" sz="1200" u="sng" dirty="0" smtClean="0">
                          <a:solidFill>
                            <a:schemeClr val="tx1"/>
                          </a:solidFill>
                          <a:latin typeface="ＭＳ ゴシック" panose="020B0609070205080204" pitchFamily="49" charset="-128"/>
                          <a:ea typeface="ＭＳ ゴシック" panose="020B0609070205080204" pitchFamily="49" charset="-128"/>
                        </a:rPr>
                        <a:t>継続９時間以上</a:t>
                      </a:r>
                      <a:r>
                        <a:rPr lang="ja-JP" altLang="en-US" sz="1200" dirty="0" smtClean="0">
                          <a:solidFill>
                            <a:schemeClr val="tx1"/>
                          </a:solidFill>
                          <a:latin typeface="ＭＳ ゴシック" panose="020B0609070205080204" pitchFamily="49" charset="-128"/>
                          <a:ea typeface="ＭＳ ゴシック" panose="020B0609070205080204" pitchFamily="49" charset="-128"/>
                        </a:rPr>
                        <a:t>の</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lang="en-US" altLang="ja-JP" sz="1200" dirty="0" smtClean="0">
                          <a:solidFill>
                            <a:schemeClr val="tx1"/>
                          </a:solidFill>
                          <a:latin typeface="ＭＳ ゴシック" panose="020B0609070205080204" pitchFamily="49" charset="-128"/>
                          <a:ea typeface="ＭＳ ゴシック" panose="020B0609070205080204" pitchFamily="49" charset="-128"/>
                        </a:rPr>
                        <a:t>   </a:t>
                      </a:r>
                      <a:r>
                        <a:rPr lang="ja-JP" altLang="en-US" sz="1200" dirty="0" smtClean="0">
                          <a:solidFill>
                            <a:schemeClr val="tx1"/>
                          </a:solidFill>
                          <a:latin typeface="ＭＳ ゴシック" panose="020B0609070205080204" pitchFamily="49" charset="-128"/>
                          <a:ea typeface="ＭＳ ゴシック" panose="020B0609070205080204" pitchFamily="49" charset="-128"/>
                        </a:rPr>
                        <a:t>休息期間を与えることが困難な場合には、当分</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lang="en-US" altLang="ja-JP" sz="1200" dirty="0" smtClean="0">
                          <a:solidFill>
                            <a:schemeClr val="tx1"/>
                          </a:solidFill>
                          <a:latin typeface="ＭＳ ゴシック" panose="020B0609070205080204" pitchFamily="49" charset="-128"/>
                          <a:ea typeface="ＭＳ ゴシック" panose="020B0609070205080204" pitchFamily="49" charset="-128"/>
                        </a:rPr>
                        <a:t>   </a:t>
                      </a:r>
                      <a:r>
                        <a:rPr lang="ja-JP" altLang="en-US" sz="1200" dirty="0" smtClean="0">
                          <a:solidFill>
                            <a:schemeClr val="tx1"/>
                          </a:solidFill>
                          <a:latin typeface="ＭＳ ゴシック" panose="020B0609070205080204" pitchFamily="49" charset="-128"/>
                          <a:ea typeface="ＭＳ ゴシック" panose="020B0609070205080204" pitchFamily="49" charset="-128"/>
                        </a:rPr>
                        <a:t>の間、一定期間における全勤務回数の２分の１</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lang="en-US" altLang="ja-JP" sz="1200" dirty="0" smtClean="0">
                          <a:solidFill>
                            <a:schemeClr val="tx1"/>
                          </a:solidFill>
                          <a:latin typeface="ＭＳ ゴシック" panose="020B0609070205080204" pitchFamily="49" charset="-128"/>
                          <a:ea typeface="ＭＳ ゴシック" panose="020B0609070205080204" pitchFamily="49" charset="-128"/>
                        </a:rPr>
                        <a:t>   </a:t>
                      </a:r>
                      <a:r>
                        <a:rPr lang="ja-JP" altLang="en-US" sz="1200" dirty="0" smtClean="0">
                          <a:solidFill>
                            <a:schemeClr val="tx1"/>
                          </a:solidFill>
                          <a:latin typeface="ＭＳ ゴシック" panose="020B0609070205080204" pitchFamily="49" charset="-128"/>
                          <a:ea typeface="ＭＳ ゴシック" panose="020B0609070205080204" pitchFamily="49" charset="-128"/>
                        </a:rPr>
                        <a:t>を限度に、休息期間を分割して与えることがで</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lang="en-US" altLang="ja-JP" sz="1200" dirty="0" smtClean="0">
                          <a:solidFill>
                            <a:schemeClr val="tx1"/>
                          </a:solidFill>
                          <a:latin typeface="ＭＳ ゴシック" panose="020B0609070205080204" pitchFamily="49" charset="-128"/>
                          <a:ea typeface="ＭＳ ゴシック" panose="020B0609070205080204" pitchFamily="49" charset="-128"/>
                        </a:rPr>
                        <a:t>   </a:t>
                      </a:r>
                      <a:r>
                        <a:rPr lang="ja-JP" altLang="en-US" sz="1200" dirty="0" smtClean="0">
                          <a:solidFill>
                            <a:schemeClr val="tx1"/>
                          </a:solidFill>
                          <a:latin typeface="ＭＳ ゴシック" panose="020B0609070205080204" pitchFamily="49" charset="-128"/>
                          <a:ea typeface="ＭＳ ゴシック" panose="020B0609070205080204" pitchFamily="49" charset="-128"/>
                        </a:rPr>
                        <a:t>きる。</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endParaRPr lang="en-US" altLang="ja-JP" sz="9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200" dirty="0" smtClean="0">
                          <a:solidFill>
                            <a:schemeClr val="tx1"/>
                          </a:solidFill>
                          <a:latin typeface="ＭＳ ゴシック" panose="020B0609070205080204" pitchFamily="49" charset="-128"/>
                          <a:ea typeface="ＭＳ ゴシック" panose="020B0609070205080204" pitchFamily="49" charset="-128"/>
                        </a:rPr>
                        <a:t>▷　分割された休息期間は、１回当たり継続４時間</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lang="en-US" altLang="ja-JP" sz="1200" dirty="0" smtClean="0">
                          <a:solidFill>
                            <a:schemeClr val="tx1"/>
                          </a:solidFill>
                          <a:latin typeface="ＭＳ ゴシック" panose="020B0609070205080204" pitchFamily="49" charset="-128"/>
                          <a:ea typeface="ＭＳ ゴシック" panose="020B0609070205080204" pitchFamily="49" charset="-128"/>
                        </a:rPr>
                        <a:t>   </a:t>
                      </a:r>
                      <a:r>
                        <a:rPr lang="ja-JP" altLang="en-US" sz="1200" dirty="0" smtClean="0">
                          <a:solidFill>
                            <a:schemeClr val="tx1"/>
                          </a:solidFill>
                          <a:latin typeface="ＭＳ ゴシック" panose="020B0609070205080204" pitchFamily="49" charset="-128"/>
                          <a:ea typeface="ＭＳ ゴシック" panose="020B0609070205080204" pitchFamily="49" charset="-128"/>
                        </a:rPr>
                        <a:t>以上、</a:t>
                      </a:r>
                      <a:r>
                        <a:rPr lang="ja-JP" altLang="en-US" sz="1200" u="sng" dirty="0" smtClean="0">
                          <a:solidFill>
                            <a:schemeClr val="tx1"/>
                          </a:solidFill>
                          <a:latin typeface="ＭＳ ゴシック" panose="020B0609070205080204" pitchFamily="49" charset="-128"/>
                          <a:ea typeface="ＭＳ ゴシック" panose="020B0609070205080204" pitchFamily="49" charset="-128"/>
                        </a:rPr>
                        <a:t>合計１１時間以上</a:t>
                      </a:r>
                      <a:r>
                        <a:rPr lang="ja-JP" altLang="en-US" sz="1200" dirty="0" smtClean="0">
                          <a:solidFill>
                            <a:schemeClr val="tx1"/>
                          </a:solidFill>
                          <a:latin typeface="ＭＳ ゴシック" panose="020B0609070205080204" pitchFamily="49" charset="-128"/>
                          <a:ea typeface="ＭＳ ゴシック" panose="020B0609070205080204" pitchFamily="49" charset="-128"/>
                        </a:rPr>
                        <a:t>でなければならない。</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endParaRPr lang="ja-JP" altLang="en-US" sz="9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200" dirty="0" smtClean="0">
                          <a:solidFill>
                            <a:schemeClr val="tx1"/>
                          </a:solidFill>
                          <a:latin typeface="ＭＳ ゴシック" panose="020B0609070205080204" pitchFamily="49" charset="-128"/>
                          <a:ea typeface="ＭＳ ゴシック" panose="020B0609070205080204" pitchFamily="49" charset="-128"/>
                        </a:rPr>
                        <a:t>▷　一定期間は</a:t>
                      </a:r>
                      <a:r>
                        <a:rPr lang="ja-JP" altLang="en-US" sz="1200" u="sng" dirty="0" smtClean="0">
                          <a:solidFill>
                            <a:schemeClr val="tx1"/>
                          </a:solidFill>
                          <a:latin typeface="ＭＳ ゴシック" panose="020B0609070205080204" pitchFamily="49" charset="-128"/>
                          <a:ea typeface="ＭＳ ゴシック" panose="020B0609070205080204" pitchFamily="49" charset="-128"/>
                        </a:rPr>
                        <a:t>１か月を限度</a:t>
                      </a:r>
                      <a:r>
                        <a:rPr lang="ja-JP" altLang="en-US" sz="1200" dirty="0" smtClean="0">
                          <a:solidFill>
                            <a:schemeClr val="tx1"/>
                          </a:solidFill>
                          <a:latin typeface="ＭＳ ゴシック" panose="020B0609070205080204" pitchFamily="49" charset="-128"/>
                          <a:ea typeface="ＭＳ ゴシック" panose="020B0609070205080204" pitchFamily="49" charset="-128"/>
                        </a:rPr>
                        <a:t>とする。</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endParaRPr lang="en-US" altLang="ja-JP" sz="1200" dirty="0" smtClean="0">
                        <a:latin typeface="ＭＳ ゴシック" panose="020B0609070205080204" pitchFamily="49" charset="-128"/>
                        <a:ea typeface="ＭＳ ゴシック" panose="020B0609070205080204" pitchFamily="49" charset="-128"/>
                      </a:endParaRPr>
                    </a:p>
                    <a:p>
                      <a:endParaRPr lang="en-US" altLang="ja-JP" sz="1200" dirty="0" smtClean="0">
                        <a:latin typeface="ＭＳ ゴシック" panose="020B0609070205080204" pitchFamily="49" charset="-128"/>
                        <a:ea typeface="ＭＳ ゴシック" panose="020B0609070205080204" pitchFamily="49" charset="-128"/>
                      </a:endParaRPr>
                    </a:p>
                    <a:p>
                      <a:endParaRPr lang="en-US" altLang="ja-JP" sz="900" dirty="0" smtClean="0">
                        <a:latin typeface="ＭＳ ゴシック" panose="020B0609070205080204" pitchFamily="49" charset="-128"/>
                        <a:ea typeface="ＭＳ ゴシック" panose="020B0609070205080204" pitchFamily="49" charset="-128"/>
                      </a:endParaRPr>
                    </a:p>
                    <a:p>
                      <a:r>
                        <a:rPr lang="ja-JP" altLang="en-US" sz="1200" dirty="0" smtClean="0">
                          <a:latin typeface="ＭＳ ゴシック" panose="020B0609070205080204" pitchFamily="49" charset="-128"/>
                          <a:ea typeface="ＭＳ ゴシック" panose="020B0609070205080204" pitchFamily="49" charset="-128"/>
                        </a:rPr>
                        <a:t>▷　分割は、</a:t>
                      </a:r>
                      <a:r>
                        <a:rPr lang="ja-JP" altLang="en-US" sz="1200" u="sng" dirty="0" smtClean="0">
                          <a:latin typeface="ＭＳ ゴシック" panose="020B0609070205080204" pitchFamily="49" charset="-128"/>
                          <a:ea typeface="ＭＳ ゴシック" panose="020B0609070205080204" pitchFamily="49" charset="-128"/>
                        </a:rPr>
                        <a:t>２分割まで</a:t>
                      </a:r>
                      <a:r>
                        <a:rPr lang="ja-JP" altLang="en-US" sz="1200" dirty="0" smtClean="0">
                          <a:latin typeface="ＭＳ ゴシック" panose="020B0609070205080204" pitchFamily="49" charset="-128"/>
                          <a:ea typeface="ＭＳ ゴシック" panose="020B0609070205080204" pitchFamily="49" charset="-128"/>
                        </a:rPr>
                        <a:t>。</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CE8EB"/>
                    </a:solidFill>
                  </a:tcPr>
                </a:tc>
                <a:extLst>
                  <a:ext uri="{0D108BD9-81ED-4DB2-BD59-A6C34878D82A}">
                    <a16:rowId xmlns:a16="http://schemas.microsoft.com/office/drawing/2014/main" val="2370089882"/>
                  </a:ext>
                </a:extLst>
              </a:tr>
            </a:tbl>
          </a:graphicData>
        </a:graphic>
      </p:graphicFrame>
      <p:sp>
        <p:nvSpPr>
          <p:cNvPr id="2" name="スライド番号プレースホルダー 1"/>
          <p:cNvSpPr>
            <a:spLocks noGrp="1"/>
          </p:cNvSpPr>
          <p:nvPr>
            <p:ph type="sldNum" sz="quarter" idx="4"/>
          </p:nvPr>
        </p:nvSpPr>
        <p:spPr/>
        <p:txBody>
          <a:bodyPr/>
          <a:lstStyle/>
          <a:p>
            <a:r>
              <a:rPr lang="en-US" dirty="0" smtClean="0"/>
              <a:t>2</a:t>
            </a:r>
            <a:r>
              <a:rPr lang="en-US" altLang="ja-JP" dirty="0"/>
              <a:t>6</a:t>
            </a:r>
            <a:endParaRPr lang="en-US" dirty="0"/>
          </a:p>
        </p:txBody>
      </p:sp>
      <p:sp>
        <p:nvSpPr>
          <p:cNvPr id="5" name="テキスト ボックス 4"/>
          <p:cNvSpPr txBox="1"/>
          <p:nvPr/>
        </p:nvSpPr>
        <p:spPr>
          <a:xfrm>
            <a:off x="8166973" y="5846292"/>
            <a:ext cx="1033244" cy="276999"/>
          </a:xfrm>
          <a:prstGeom prst="rect">
            <a:avLst/>
          </a:prstGeom>
          <a:solidFill>
            <a:sysClr val="window" lastClr="FFFFFF"/>
          </a:solidFill>
          <a:ln>
            <a:solidFill>
              <a:schemeClr val="tx1"/>
            </a:solidFill>
          </a:ln>
        </p:spPr>
        <p:txBody>
          <a:bodyPr wrap="square" rtlCol="0">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rPr>
              <a:t>合計</a:t>
            </a:r>
            <a:r>
              <a:rPr kumimoji="1" lang="en-US" altLang="ja-JP" sz="120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rPr>
              <a:t>11</a:t>
            </a:r>
            <a:r>
              <a:rPr kumimoji="1" lang="ja-JP" altLang="en-US" sz="120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rPr>
              <a:t>時間</a:t>
            </a:r>
            <a:endParaRPr kumimoji="1"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605430451"/>
              </p:ext>
            </p:extLst>
          </p:nvPr>
        </p:nvGraphicFramePr>
        <p:xfrm>
          <a:off x="880809" y="4929126"/>
          <a:ext cx="8250658" cy="720000"/>
        </p:xfrm>
        <a:graphic>
          <a:graphicData uri="http://schemas.openxmlformats.org/drawingml/2006/table">
            <a:tbl>
              <a:tblPr/>
              <a:tblGrid>
                <a:gridCol w="317333">
                  <a:extLst>
                    <a:ext uri="{9D8B030D-6E8A-4147-A177-3AD203B41FA5}">
                      <a16:colId xmlns:a16="http://schemas.microsoft.com/office/drawing/2014/main" val="3433966768"/>
                    </a:ext>
                  </a:extLst>
                </a:gridCol>
                <a:gridCol w="317333">
                  <a:extLst>
                    <a:ext uri="{9D8B030D-6E8A-4147-A177-3AD203B41FA5}">
                      <a16:colId xmlns:a16="http://schemas.microsoft.com/office/drawing/2014/main" val="2275077762"/>
                    </a:ext>
                  </a:extLst>
                </a:gridCol>
                <a:gridCol w="317333">
                  <a:extLst>
                    <a:ext uri="{9D8B030D-6E8A-4147-A177-3AD203B41FA5}">
                      <a16:colId xmlns:a16="http://schemas.microsoft.com/office/drawing/2014/main" val="1944968558"/>
                    </a:ext>
                  </a:extLst>
                </a:gridCol>
                <a:gridCol w="317333">
                  <a:extLst>
                    <a:ext uri="{9D8B030D-6E8A-4147-A177-3AD203B41FA5}">
                      <a16:colId xmlns:a16="http://schemas.microsoft.com/office/drawing/2014/main" val="401724023"/>
                    </a:ext>
                  </a:extLst>
                </a:gridCol>
                <a:gridCol w="317333">
                  <a:extLst>
                    <a:ext uri="{9D8B030D-6E8A-4147-A177-3AD203B41FA5}">
                      <a16:colId xmlns:a16="http://schemas.microsoft.com/office/drawing/2014/main" val="3306996589"/>
                    </a:ext>
                  </a:extLst>
                </a:gridCol>
                <a:gridCol w="317333">
                  <a:extLst>
                    <a:ext uri="{9D8B030D-6E8A-4147-A177-3AD203B41FA5}">
                      <a16:colId xmlns:a16="http://schemas.microsoft.com/office/drawing/2014/main" val="4018194373"/>
                    </a:ext>
                  </a:extLst>
                </a:gridCol>
                <a:gridCol w="317333">
                  <a:extLst>
                    <a:ext uri="{9D8B030D-6E8A-4147-A177-3AD203B41FA5}">
                      <a16:colId xmlns:a16="http://schemas.microsoft.com/office/drawing/2014/main" val="718996255"/>
                    </a:ext>
                  </a:extLst>
                </a:gridCol>
                <a:gridCol w="317333">
                  <a:extLst>
                    <a:ext uri="{9D8B030D-6E8A-4147-A177-3AD203B41FA5}">
                      <a16:colId xmlns:a16="http://schemas.microsoft.com/office/drawing/2014/main" val="4099147224"/>
                    </a:ext>
                  </a:extLst>
                </a:gridCol>
                <a:gridCol w="317333">
                  <a:extLst>
                    <a:ext uri="{9D8B030D-6E8A-4147-A177-3AD203B41FA5}">
                      <a16:colId xmlns:a16="http://schemas.microsoft.com/office/drawing/2014/main" val="2122241292"/>
                    </a:ext>
                  </a:extLst>
                </a:gridCol>
                <a:gridCol w="317333">
                  <a:extLst>
                    <a:ext uri="{9D8B030D-6E8A-4147-A177-3AD203B41FA5}">
                      <a16:colId xmlns:a16="http://schemas.microsoft.com/office/drawing/2014/main" val="3518992180"/>
                    </a:ext>
                  </a:extLst>
                </a:gridCol>
                <a:gridCol w="317333">
                  <a:extLst>
                    <a:ext uri="{9D8B030D-6E8A-4147-A177-3AD203B41FA5}">
                      <a16:colId xmlns:a16="http://schemas.microsoft.com/office/drawing/2014/main" val="1660357411"/>
                    </a:ext>
                  </a:extLst>
                </a:gridCol>
                <a:gridCol w="317333">
                  <a:extLst>
                    <a:ext uri="{9D8B030D-6E8A-4147-A177-3AD203B41FA5}">
                      <a16:colId xmlns:a16="http://schemas.microsoft.com/office/drawing/2014/main" val="4033158022"/>
                    </a:ext>
                  </a:extLst>
                </a:gridCol>
                <a:gridCol w="317333">
                  <a:extLst>
                    <a:ext uri="{9D8B030D-6E8A-4147-A177-3AD203B41FA5}">
                      <a16:colId xmlns:a16="http://schemas.microsoft.com/office/drawing/2014/main" val="392436527"/>
                    </a:ext>
                  </a:extLst>
                </a:gridCol>
                <a:gridCol w="317333">
                  <a:extLst>
                    <a:ext uri="{9D8B030D-6E8A-4147-A177-3AD203B41FA5}">
                      <a16:colId xmlns:a16="http://schemas.microsoft.com/office/drawing/2014/main" val="609399730"/>
                    </a:ext>
                  </a:extLst>
                </a:gridCol>
                <a:gridCol w="317333">
                  <a:extLst>
                    <a:ext uri="{9D8B030D-6E8A-4147-A177-3AD203B41FA5}">
                      <a16:colId xmlns:a16="http://schemas.microsoft.com/office/drawing/2014/main" val="1121101398"/>
                    </a:ext>
                  </a:extLst>
                </a:gridCol>
                <a:gridCol w="317333">
                  <a:extLst>
                    <a:ext uri="{9D8B030D-6E8A-4147-A177-3AD203B41FA5}">
                      <a16:colId xmlns:a16="http://schemas.microsoft.com/office/drawing/2014/main" val="1190801132"/>
                    </a:ext>
                  </a:extLst>
                </a:gridCol>
                <a:gridCol w="290263">
                  <a:extLst>
                    <a:ext uri="{9D8B030D-6E8A-4147-A177-3AD203B41FA5}">
                      <a16:colId xmlns:a16="http://schemas.microsoft.com/office/drawing/2014/main" val="992394468"/>
                    </a:ext>
                  </a:extLst>
                </a:gridCol>
                <a:gridCol w="344403">
                  <a:extLst>
                    <a:ext uri="{9D8B030D-6E8A-4147-A177-3AD203B41FA5}">
                      <a16:colId xmlns:a16="http://schemas.microsoft.com/office/drawing/2014/main" val="1890255694"/>
                    </a:ext>
                  </a:extLst>
                </a:gridCol>
                <a:gridCol w="317333">
                  <a:extLst>
                    <a:ext uri="{9D8B030D-6E8A-4147-A177-3AD203B41FA5}">
                      <a16:colId xmlns:a16="http://schemas.microsoft.com/office/drawing/2014/main" val="3914163255"/>
                    </a:ext>
                  </a:extLst>
                </a:gridCol>
                <a:gridCol w="317333">
                  <a:extLst>
                    <a:ext uri="{9D8B030D-6E8A-4147-A177-3AD203B41FA5}">
                      <a16:colId xmlns:a16="http://schemas.microsoft.com/office/drawing/2014/main" val="508010808"/>
                    </a:ext>
                  </a:extLst>
                </a:gridCol>
                <a:gridCol w="317333">
                  <a:extLst>
                    <a:ext uri="{9D8B030D-6E8A-4147-A177-3AD203B41FA5}">
                      <a16:colId xmlns:a16="http://schemas.microsoft.com/office/drawing/2014/main" val="178816254"/>
                    </a:ext>
                  </a:extLst>
                </a:gridCol>
                <a:gridCol w="317333">
                  <a:extLst>
                    <a:ext uri="{9D8B030D-6E8A-4147-A177-3AD203B41FA5}">
                      <a16:colId xmlns:a16="http://schemas.microsoft.com/office/drawing/2014/main" val="1988555711"/>
                    </a:ext>
                  </a:extLst>
                </a:gridCol>
                <a:gridCol w="300917">
                  <a:extLst>
                    <a:ext uri="{9D8B030D-6E8A-4147-A177-3AD203B41FA5}">
                      <a16:colId xmlns:a16="http://schemas.microsoft.com/office/drawing/2014/main" val="1674724971"/>
                    </a:ext>
                  </a:extLst>
                </a:gridCol>
                <a:gridCol w="295148">
                  <a:extLst>
                    <a:ext uri="{9D8B030D-6E8A-4147-A177-3AD203B41FA5}">
                      <a16:colId xmlns:a16="http://schemas.microsoft.com/office/drawing/2014/main" val="1298027979"/>
                    </a:ext>
                  </a:extLst>
                </a:gridCol>
                <a:gridCol w="355934">
                  <a:extLst>
                    <a:ext uri="{9D8B030D-6E8A-4147-A177-3AD203B41FA5}">
                      <a16:colId xmlns:a16="http://schemas.microsoft.com/office/drawing/2014/main" val="571297769"/>
                    </a:ext>
                  </a:extLst>
                </a:gridCol>
                <a:gridCol w="317333">
                  <a:extLst>
                    <a:ext uri="{9D8B030D-6E8A-4147-A177-3AD203B41FA5}">
                      <a16:colId xmlns:a16="http://schemas.microsoft.com/office/drawing/2014/main" val="2194479935"/>
                    </a:ext>
                  </a:extLst>
                </a:gridCol>
              </a:tblGrid>
              <a:tr h="720000">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4106807148"/>
                  </a:ext>
                </a:extLst>
              </a:tr>
            </a:tbl>
          </a:graphicData>
        </a:graphic>
      </p:graphicFrame>
      <p:sp>
        <p:nvSpPr>
          <p:cNvPr id="7" name="テキスト ボックス 6"/>
          <p:cNvSpPr txBox="1"/>
          <p:nvPr/>
        </p:nvSpPr>
        <p:spPr>
          <a:xfrm>
            <a:off x="1463944" y="5101410"/>
            <a:ext cx="720000" cy="360000"/>
          </a:xfrm>
          <a:prstGeom prst="rect">
            <a:avLst/>
          </a:prstGeom>
          <a:solidFill>
            <a:sysClr val="window" lastClr="FFFFFF"/>
          </a:solidFill>
          <a:ln w="9525">
            <a:solidFill>
              <a:sysClr val="windowText" lastClr="000000"/>
            </a:solidFill>
          </a:ln>
        </p:spPr>
        <p:txBody>
          <a:bodyPr wrap="square" rtlCol="0" anchor="ctr">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rPr>
              <a:t>拘束時間</a:t>
            </a:r>
            <a:endParaRPr kumimoji="1" lang="en-US" altLang="ja-JP" sz="105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endParaRPr>
          </a:p>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rPr>
              <a:t>６時間</a:t>
            </a:r>
            <a:endParaRPr kumimoji="1" lang="ja-JP" altLang="en-US" sz="105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endParaRPr>
          </a:p>
        </p:txBody>
      </p:sp>
      <p:sp>
        <p:nvSpPr>
          <p:cNvPr id="8" name="テキスト ボックス 7"/>
          <p:cNvSpPr txBox="1"/>
          <p:nvPr/>
        </p:nvSpPr>
        <p:spPr>
          <a:xfrm>
            <a:off x="3066803" y="5101410"/>
            <a:ext cx="720000" cy="360000"/>
          </a:xfrm>
          <a:prstGeom prst="rect">
            <a:avLst/>
          </a:prstGeom>
          <a:solidFill>
            <a:sysClr val="window" lastClr="FFFFFF"/>
          </a:solidFill>
          <a:ln w="9525">
            <a:solidFill>
              <a:sysClr val="windowText" lastClr="000000"/>
            </a:solidFill>
          </a:ln>
        </p:spPr>
        <p:txBody>
          <a:bodyPr wrap="square" rtlCol="0" anchor="ctr">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rPr>
              <a:t>休息期間</a:t>
            </a:r>
            <a:endParaRPr kumimoji="1" lang="en-US" altLang="ja-JP" sz="105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endParaRPr>
          </a:p>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rPr>
              <a:t>４時間</a:t>
            </a:r>
            <a:endParaRPr kumimoji="1" lang="ja-JP" altLang="en-US" sz="105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endParaRPr>
          </a:p>
        </p:txBody>
      </p:sp>
      <p:sp>
        <p:nvSpPr>
          <p:cNvPr id="10" name="テキスト ボックス 9"/>
          <p:cNvSpPr txBox="1"/>
          <p:nvPr/>
        </p:nvSpPr>
        <p:spPr>
          <a:xfrm>
            <a:off x="7166829" y="5039165"/>
            <a:ext cx="720000" cy="415498"/>
          </a:xfrm>
          <a:prstGeom prst="rect">
            <a:avLst/>
          </a:prstGeom>
          <a:solidFill>
            <a:sysClr val="window" lastClr="FFFFFF"/>
          </a:solidFill>
          <a:ln w="9525">
            <a:solidFill>
              <a:sysClr val="windowText" lastClr="000000"/>
            </a:solidFill>
          </a:ln>
        </p:spPr>
        <p:txBody>
          <a:bodyPr wrap="square" rtlCol="0" anchor="ctr">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rPr>
              <a:t>休息期間</a:t>
            </a:r>
            <a:endParaRPr kumimoji="1" lang="en-US" altLang="ja-JP" sz="105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1050" kern="0" dirty="0">
                <a:solidFill>
                  <a:prstClr val="black"/>
                </a:solidFill>
                <a:latin typeface="ＭＳ Ｐゴシック" panose="020B0600070205080204" pitchFamily="50" charset="-128"/>
                <a:ea typeface="ＭＳ Ｐゴシック" panose="020B0600070205080204" pitchFamily="50" charset="-128"/>
              </a:rPr>
              <a:t>７</a:t>
            </a:r>
            <a:r>
              <a:rPr kumimoji="1" lang="ja-JP" altLang="en-US" sz="105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rPr>
              <a:t>時間</a:t>
            </a:r>
            <a:endParaRPr kumimoji="1" lang="ja-JP" altLang="en-US" sz="10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4" name="テキスト ボックス 13"/>
          <p:cNvSpPr txBox="1"/>
          <p:nvPr/>
        </p:nvSpPr>
        <p:spPr>
          <a:xfrm>
            <a:off x="2527748" y="4646337"/>
            <a:ext cx="439544" cy="230832"/>
          </a:xfrm>
          <a:prstGeom prst="rect">
            <a:avLst/>
          </a:prstGeom>
          <a:noFill/>
        </p:spPr>
        <p:txBody>
          <a:bodyPr wrap="none" rtlCol="0">
            <a:spAutoFit/>
          </a:bodyPr>
          <a:lstStyle/>
          <a:p>
            <a:pPr defTabSz="957816">
              <a:defRPr/>
            </a:pPr>
            <a:r>
              <a:rPr kumimoji="1" lang="en-US" altLang="ja-JP" sz="900" dirty="0" smtClean="0">
                <a:solidFill>
                  <a:prstClr val="black"/>
                </a:solidFill>
                <a:latin typeface="ＭＳ Ｐゴシック" panose="020B0600070205080204" pitchFamily="50" charset="-128"/>
                <a:ea typeface="ＭＳ Ｐゴシック" panose="020B0600070205080204" pitchFamily="50" charset="-128"/>
              </a:rPr>
              <a:t>16:00</a:t>
            </a:r>
            <a:endParaRPr kumimoji="1" lang="ja-JP" altLang="en-US" sz="900" dirty="0">
              <a:solidFill>
                <a:prstClr val="black"/>
              </a:solidFill>
              <a:latin typeface="ＭＳ Ｐゴシック" panose="020B0600070205080204" pitchFamily="50" charset="-128"/>
              <a:ea typeface="ＭＳ Ｐゴシック" panose="020B0600070205080204" pitchFamily="50" charset="-128"/>
            </a:endParaRPr>
          </a:p>
        </p:txBody>
      </p:sp>
      <p:sp>
        <p:nvSpPr>
          <p:cNvPr id="15" name="テキスト ボックス 14"/>
          <p:cNvSpPr txBox="1"/>
          <p:nvPr/>
        </p:nvSpPr>
        <p:spPr>
          <a:xfrm>
            <a:off x="3802464" y="4646044"/>
            <a:ext cx="439544" cy="230832"/>
          </a:xfrm>
          <a:prstGeom prst="rect">
            <a:avLst/>
          </a:prstGeom>
          <a:noFill/>
        </p:spPr>
        <p:txBody>
          <a:bodyPr wrap="none" rtlCol="0">
            <a:spAutoFit/>
          </a:bodyPr>
          <a:lstStyle/>
          <a:p>
            <a:pPr defTabSz="957816">
              <a:defRPr/>
            </a:pPr>
            <a:r>
              <a:rPr kumimoji="1" lang="en-US" altLang="ja-JP" sz="900" dirty="0" smtClean="0">
                <a:solidFill>
                  <a:prstClr val="black"/>
                </a:solidFill>
                <a:latin typeface="ＭＳ Ｐゴシック" panose="020B0600070205080204" pitchFamily="50" charset="-128"/>
                <a:ea typeface="ＭＳ Ｐゴシック" panose="020B0600070205080204" pitchFamily="50" charset="-128"/>
              </a:rPr>
              <a:t>20:00</a:t>
            </a:r>
            <a:endParaRPr kumimoji="1" lang="ja-JP" altLang="en-US" sz="900" dirty="0">
              <a:solidFill>
                <a:prstClr val="black"/>
              </a:solidFill>
              <a:latin typeface="ＭＳ Ｐゴシック" panose="020B0600070205080204" pitchFamily="50" charset="-128"/>
              <a:ea typeface="ＭＳ Ｐゴシック" panose="020B0600070205080204" pitchFamily="50" charset="-128"/>
            </a:endParaRPr>
          </a:p>
        </p:txBody>
      </p:sp>
      <p:sp>
        <p:nvSpPr>
          <p:cNvPr id="16" name="テキスト ボックス 15"/>
          <p:cNvSpPr txBox="1"/>
          <p:nvPr/>
        </p:nvSpPr>
        <p:spPr>
          <a:xfrm>
            <a:off x="6213622" y="4642303"/>
            <a:ext cx="381836" cy="230832"/>
          </a:xfrm>
          <a:prstGeom prst="rect">
            <a:avLst/>
          </a:prstGeom>
          <a:noFill/>
        </p:spPr>
        <p:txBody>
          <a:bodyPr wrap="none" rtlCol="0">
            <a:spAutoFit/>
          </a:bodyPr>
          <a:lstStyle/>
          <a:p>
            <a:pPr defTabSz="957816">
              <a:defRPr/>
            </a:pPr>
            <a:r>
              <a:rPr kumimoji="1" lang="en-US" altLang="ja-JP" sz="900" dirty="0">
                <a:solidFill>
                  <a:prstClr val="black"/>
                </a:solidFill>
                <a:latin typeface="ＭＳ Ｐゴシック" panose="020B0600070205080204" pitchFamily="50" charset="-128"/>
                <a:ea typeface="ＭＳ Ｐゴシック" panose="020B0600070205080204" pitchFamily="50" charset="-128"/>
              </a:rPr>
              <a:t>3</a:t>
            </a:r>
            <a:r>
              <a:rPr kumimoji="1" lang="en-US" altLang="ja-JP" sz="900" dirty="0" smtClean="0">
                <a:solidFill>
                  <a:prstClr val="black"/>
                </a:solidFill>
                <a:latin typeface="ＭＳ Ｐゴシック" panose="020B0600070205080204" pitchFamily="50" charset="-128"/>
                <a:ea typeface="ＭＳ Ｐゴシック" panose="020B0600070205080204" pitchFamily="50" charset="-128"/>
              </a:rPr>
              <a:t>:00</a:t>
            </a:r>
            <a:endParaRPr kumimoji="1" lang="ja-JP" altLang="en-US" sz="900" dirty="0">
              <a:solidFill>
                <a:prstClr val="black"/>
              </a:solidFill>
              <a:latin typeface="ＭＳ Ｐゴシック" panose="020B0600070205080204" pitchFamily="50" charset="-128"/>
              <a:ea typeface="ＭＳ Ｐゴシック" panose="020B0600070205080204" pitchFamily="50" charset="-128"/>
            </a:endParaRPr>
          </a:p>
        </p:txBody>
      </p:sp>
      <p:sp>
        <p:nvSpPr>
          <p:cNvPr id="17" name="テキスト ボックス 16"/>
          <p:cNvSpPr txBox="1"/>
          <p:nvPr/>
        </p:nvSpPr>
        <p:spPr>
          <a:xfrm>
            <a:off x="8434860" y="4671887"/>
            <a:ext cx="439544" cy="230832"/>
          </a:xfrm>
          <a:prstGeom prst="rect">
            <a:avLst/>
          </a:prstGeom>
          <a:noFill/>
        </p:spPr>
        <p:txBody>
          <a:bodyPr wrap="none" rtlCol="0">
            <a:spAutoFit/>
          </a:bodyPr>
          <a:lstStyle/>
          <a:p>
            <a:pPr defTabSz="957816">
              <a:defRPr/>
            </a:pPr>
            <a:r>
              <a:rPr kumimoji="1" lang="en-US" altLang="ja-JP" sz="900" dirty="0" smtClean="0">
                <a:solidFill>
                  <a:prstClr val="black"/>
                </a:solidFill>
                <a:latin typeface="ＭＳ Ｐゴシック" panose="020B0600070205080204" pitchFamily="50" charset="-128"/>
                <a:ea typeface="ＭＳ Ｐゴシック" panose="020B0600070205080204" pitchFamily="50" charset="-128"/>
              </a:rPr>
              <a:t>10:00</a:t>
            </a:r>
            <a:endParaRPr kumimoji="1" lang="ja-JP" altLang="en-US" sz="900" dirty="0">
              <a:solidFill>
                <a:prstClr val="black"/>
              </a:solidFill>
              <a:latin typeface="ＭＳ Ｐゴシック" panose="020B0600070205080204" pitchFamily="50" charset="-128"/>
              <a:ea typeface="ＭＳ Ｐゴシック" panose="020B0600070205080204" pitchFamily="50" charset="-128"/>
            </a:endParaRPr>
          </a:p>
        </p:txBody>
      </p:sp>
      <p:sp>
        <p:nvSpPr>
          <p:cNvPr id="18" name="テキスト ボックス 17"/>
          <p:cNvSpPr txBox="1"/>
          <p:nvPr/>
        </p:nvSpPr>
        <p:spPr>
          <a:xfrm>
            <a:off x="6248400" y="4386465"/>
            <a:ext cx="468000" cy="180000"/>
          </a:xfrm>
          <a:prstGeom prst="rect">
            <a:avLst/>
          </a:prstGeom>
          <a:solidFill>
            <a:sysClr val="window" lastClr="FFFFFF">
              <a:lumMod val="85000"/>
            </a:sysClr>
          </a:solidFill>
          <a:ln w="9525">
            <a:solidFill>
              <a:sysClr val="windowText" lastClr="000000"/>
            </a:solidFill>
          </a:ln>
        </p:spPr>
        <p:txBody>
          <a:bodyPr wrap="none" rtlCol="0" anchor="ctr">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rPr>
              <a:t>終業</a:t>
            </a:r>
            <a:endParaRPr kumimoji="1" lang="ja-JP" altLang="en-US" sz="105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endParaRPr>
          </a:p>
        </p:txBody>
      </p:sp>
      <p:cxnSp>
        <p:nvCxnSpPr>
          <p:cNvPr id="20" name="直線矢印コネクタ 19"/>
          <p:cNvCxnSpPr/>
          <p:nvPr/>
        </p:nvCxnSpPr>
        <p:spPr>
          <a:xfrm flipH="1" flipV="1">
            <a:off x="3786803" y="5467866"/>
            <a:ext cx="4380170" cy="391394"/>
          </a:xfrm>
          <a:prstGeom prst="straightConnector1">
            <a:avLst/>
          </a:prstGeom>
          <a:noFill/>
          <a:ln w="3175" cap="flat" cmpd="sng" algn="ctr">
            <a:solidFill>
              <a:sysClr val="windowText" lastClr="000000"/>
            </a:solidFill>
            <a:prstDash val="solid"/>
            <a:tailEnd type="triangle"/>
          </a:ln>
          <a:effectLst/>
        </p:spPr>
      </p:cxnSp>
      <p:cxnSp>
        <p:nvCxnSpPr>
          <p:cNvPr id="21" name="直線矢印コネクタ 20"/>
          <p:cNvCxnSpPr/>
          <p:nvPr/>
        </p:nvCxnSpPr>
        <p:spPr>
          <a:xfrm flipH="1" flipV="1">
            <a:off x="7743483" y="5487742"/>
            <a:ext cx="423493" cy="371519"/>
          </a:xfrm>
          <a:prstGeom prst="straightConnector1">
            <a:avLst/>
          </a:prstGeom>
          <a:noFill/>
          <a:ln w="3175" cap="flat" cmpd="sng" algn="ctr">
            <a:solidFill>
              <a:sysClr val="windowText" lastClr="000000"/>
            </a:solidFill>
            <a:prstDash val="solid"/>
            <a:tailEnd type="triangle"/>
          </a:ln>
          <a:effectLst/>
        </p:spPr>
      </p:cxnSp>
      <p:sp>
        <p:nvSpPr>
          <p:cNvPr id="22" name="テキスト ボックス 21"/>
          <p:cNvSpPr txBox="1"/>
          <p:nvPr/>
        </p:nvSpPr>
        <p:spPr>
          <a:xfrm>
            <a:off x="882095" y="4391227"/>
            <a:ext cx="468000" cy="180000"/>
          </a:xfrm>
          <a:prstGeom prst="rect">
            <a:avLst/>
          </a:prstGeom>
          <a:solidFill>
            <a:sysClr val="window" lastClr="FFFFFF">
              <a:lumMod val="85000"/>
            </a:sysClr>
          </a:solidFill>
          <a:ln w="12700">
            <a:solidFill>
              <a:sysClr val="windowText" lastClr="000000"/>
            </a:solidFill>
          </a:ln>
        </p:spPr>
        <p:txBody>
          <a:bodyPr wrap="square" rtlCol="0" anchor="ctr">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rPr>
              <a:t>始業</a:t>
            </a:r>
            <a:endParaRPr kumimoji="1" lang="ja-JP" altLang="en-US" sz="105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endParaRPr>
          </a:p>
        </p:txBody>
      </p:sp>
      <p:sp>
        <p:nvSpPr>
          <p:cNvPr id="23" name="テキスト ボックス 22"/>
          <p:cNvSpPr txBox="1"/>
          <p:nvPr/>
        </p:nvSpPr>
        <p:spPr>
          <a:xfrm>
            <a:off x="849117" y="4646085"/>
            <a:ext cx="470494" cy="230832"/>
          </a:xfrm>
          <a:prstGeom prst="rect">
            <a:avLst/>
          </a:prstGeom>
          <a:noFill/>
        </p:spPr>
        <p:txBody>
          <a:bodyPr wrap="square" rtlCol="0">
            <a:spAutoFit/>
          </a:bodyPr>
          <a:lstStyle/>
          <a:p>
            <a:pPr defTabSz="957816">
              <a:defRPr/>
            </a:pPr>
            <a:r>
              <a:rPr kumimoji="1" lang="en-US" altLang="ja-JP" sz="900" dirty="0" smtClean="0">
                <a:solidFill>
                  <a:prstClr val="black"/>
                </a:solidFill>
                <a:latin typeface="ＭＳ Ｐゴシック" panose="020B0600070205080204" pitchFamily="50" charset="-128"/>
                <a:ea typeface="ＭＳ Ｐゴシック" panose="020B0600070205080204" pitchFamily="50" charset="-128"/>
              </a:rPr>
              <a:t>10:00</a:t>
            </a:r>
            <a:endParaRPr kumimoji="1" lang="ja-JP" altLang="en-US" sz="900" dirty="0">
              <a:solidFill>
                <a:prstClr val="black"/>
              </a:solidFill>
              <a:latin typeface="ＭＳ Ｐゴシック" panose="020B0600070205080204" pitchFamily="50" charset="-128"/>
              <a:ea typeface="ＭＳ Ｐゴシック" panose="020B0600070205080204" pitchFamily="50" charset="-128"/>
            </a:endParaRPr>
          </a:p>
        </p:txBody>
      </p:sp>
      <p:sp>
        <p:nvSpPr>
          <p:cNvPr id="24" name="テキスト ボックス 23"/>
          <p:cNvSpPr txBox="1"/>
          <p:nvPr/>
        </p:nvSpPr>
        <p:spPr>
          <a:xfrm>
            <a:off x="4978663" y="5073661"/>
            <a:ext cx="720000" cy="415498"/>
          </a:xfrm>
          <a:prstGeom prst="rect">
            <a:avLst/>
          </a:prstGeom>
          <a:solidFill>
            <a:sysClr val="window" lastClr="FFFFFF"/>
          </a:solidFill>
          <a:ln w="9525">
            <a:solidFill>
              <a:sysClr val="windowText" lastClr="000000"/>
            </a:solidFill>
          </a:ln>
        </p:spPr>
        <p:txBody>
          <a:bodyPr wrap="square" rtlCol="0" anchor="ctr">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rPr>
              <a:t>拘束時間</a:t>
            </a:r>
            <a:endParaRPr kumimoji="1" lang="en-US" altLang="ja-JP" sz="105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endParaRPr>
          </a:p>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1050" kern="0" dirty="0">
                <a:solidFill>
                  <a:prstClr val="black"/>
                </a:solidFill>
                <a:latin typeface="Calibri"/>
                <a:ea typeface="ＭＳ Ｐゴシック" panose="020B0600070205080204" pitchFamily="50" charset="-128"/>
              </a:rPr>
              <a:t>７</a:t>
            </a:r>
            <a:r>
              <a:rPr kumimoji="1" lang="ja-JP" altLang="en-US" sz="105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rPr>
              <a:t>時間</a:t>
            </a:r>
            <a:endParaRPr kumimoji="1" lang="ja-JP" altLang="en-US" sz="105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endParaRPr>
          </a:p>
        </p:txBody>
      </p:sp>
      <p:cxnSp>
        <p:nvCxnSpPr>
          <p:cNvPr id="25" name="直線コネクタ 24"/>
          <p:cNvCxnSpPr/>
          <p:nvPr/>
        </p:nvCxnSpPr>
        <p:spPr>
          <a:xfrm flipH="1">
            <a:off x="880809" y="4391227"/>
            <a:ext cx="0" cy="612000"/>
          </a:xfrm>
          <a:prstGeom prst="line">
            <a:avLst/>
          </a:prstGeom>
          <a:noFill/>
          <a:ln w="12700" cap="flat" cmpd="sng" algn="ctr">
            <a:solidFill>
              <a:sysClr val="windowText" lastClr="000000"/>
            </a:solidFill>
            <a:prstDash val="solid"/>
          </a:ln>
          <a:effectLst/>
        </p:spPr>
      </p:cxnSp>
      <p:cxnSp>
        <p:nvCxnSpPr>
          <p:cNvPr id="26" name="直線コネクタ 25"/>
          <p:cNvCxnSpPr/>
          <p:nvPr/>
        </p:nvCxnSpPr>
        <p:spPr>
          <a:xfrm flipH="1">
            <a:off x="6250459" y="4381701"/>
            <a:ext cx="0" cy="612000"/>
          </a:xfrm>
          <a:prstGeom prst="line">
            <a:avLst/>
          </a:prstGeom>
          <a:noFill/>
          <a:ln w="12700" cap="flat" cmpd="sng" algn="ctr">
            <a:solidFill>
              <a:sysClr val="windowText" lastClr="000000"/>
            </a:solidFill>
            <a:prstDash val="solid"/>
          </a:ln>
          <a:effectLst/>
        </p:spPr>
      </p:cxnSp>
      <p:cxnSp>
        <p:nvCxnSpPr>
          <p:cNvPr id="27" name="直線コネクタ 26"/>
          <p:cNvCxnSpPr/>
          <p:nvPr/>
        </p:nvCxnSpPr>
        <p:spPr>
          <a:xfrm flipH="1">
            <a:off x="8458200" y="4538136"/>
            <a:ext cx="0" cy="612000"/>
          </a:xfrm>
          <a:prstGeom prst="line">
            <a:avLst/>
          </a:prstGeom>
          <a:noFill/>
          <a:ln w="12700" cap="flat" cmpd="sng" algn="ctr">
            <a:solidFill>
              <a:sysClr val="windowText" lastClr="000000"/>
            </a:solidFill>
            <a:prstDash val="solid"/>
          </a:ln>
          <a:effectLst/>
        </p:spPr>
      </p:cxnSp>
      <p:sp>
        <p:nvSpPr>
          <p:cNvPr id="28" name="テキスト ボックス 27"/>
          <p:cNvSpPr txBox="1"/>
          <p:nvPr/>
        </p:nvSpPr>
        <p:spPr>
          <a:xfrm>
            <a:off x="8458200" y="4401573"/>
            <a:ext cx="468000" cy="180000"/>
          </a:xfrm>
          <a:prstGeom prst="rect">
            <a:avLst/>
          </a:prstGeom>
          <a:solidFill>
            <a:sysClr val="window" lastClr="FFFFFF">
              <a:lumMod val="85000"/>
            </a:sysClr>
          </a:solidFill>
          <a:ln w="12700">
            <a:solidFill>
              <a:sysClr val="windowText" lastClr="000000"/>
            </a:solidFill>
          </a:ln>
        </p:spPr>
        <p:txBody>
          <a:bodyPr wrap="square" rtlCol="0" anchor="ctr">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rPr>
              <a:t>始業</a:t>
            </a:r>
            <a:endParaRPr kumimoji="1" lang="ja-JP" altLang="en-US" sz="105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endParaRPr>
          </a:p>
        </p:txBody>
      </p:sp>
      <p:sp>
        <p:nvSpPr>
          <p:cNvPr id="29" name="テキスト ボックス 28"/>
          <p:cNvSpPr txBox="1"/>
          <p:nvPr/>
        </p:nvSpPr>
        <p:spPr>
          <a:xfrm>
            <a:off x="174040" y="4049256"/>
            <a:ext cx="1578560" cy="276999"/>
          </a:xfrm>
          <a:prstGeom prst="rect">
            <a:avLst/>
          </a:prstGeom>
          <a:noFill/>
        </p:spPr>
        <p:txBody>
          <a:bodyPr wrap="square" rtlCol="0">
            <a:spAutoFit/>
          </a:bodyPr>
          <a:lstStyle/>
          <a:p>
            <a:pPr defTabSz="957816">
              <a:defRPr/>
            </a:pPr>
            <a:r>
              <a:rPr kumimoji="1" lang="en-US" altLang="ja-JP" sz="1200" b="1" dirty="0" smtClean="0">
                <a:latin typeface="ＭＳ ゴシック" panose="020B0609070205080204" pitchFamily="49" charset="-128"/>
                <a:ea typeface="ＭＳ ゴシック" panose="020B0609070205080204" pitchFamily="49" charset="-128"/>
              </a:rPr>
              <a:t>【</a:t>
            </a:r>
            <a:r>
              <a:rPr kumimoji="1" lang="ja-JP" altLang="en-US" sz="1200" b="1" dirty="0" smtClean="0">
                <a:latin typeface="ＭＳ ゴシック" panose="020B0609070205080204" pitchFamily="49" charset="-128"/>
                <a:ea typeface="ＭＳ ゴシック" panose="020B0609070205080204" pitchFamily="49" charset="-128"/>
              </a:rPr>
              <a:t>例</a:t>
            </a:r>
            <a:r>
              <a:rPr kumimoji="1" lang="en-US" altLang="ja-JP" sz="1200" b="1" dirty="0">
                <a:latin typeface="ＭＳ ゴシック" panose="020B0609070205080204" pitchFamily="49" charset="-128"/>
                <a:ea typeface="ＭＳ ゴシック" panose="020B0609070205080204" pitchFamily="49" charset="-128"/>
              </a:rPr>
              <a:t>】</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sz="1200" b="1" dirty="0">
                <a:solidFill>
                  <a:srgbClr val="FF0000"/>
                </a:solidFill>
                <a:latin typeface="ＭＳ ゴシック" panose="020B0609070205080204" pitchFamily="49" charset="-128"/>
                <a:ea typeface="ＭＳ ゴシック" panose="020B0609070205080204" pitchFamily="49" charset="-128"/>
              </a:rPr>
              <a:t>改正</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後）</a:t>
            </a:r>
            <a:endParaRPr kumimoji="1" lang="ja-JP" altLang="en-US" sz="1200" b="1" dirty="0">
              <a:latin typeface="ＭＳ ゴシック" panose="020B0609070205080204" pitchFamily="49" charset="-128"/>
              <a:ea typeface="ＭＳ ゴシック" panose="020B0609070205080204" pitchFamily="49" charset="-128"/>
            </a:endParaRPr>
          </a:p>
        </p:txBody>
      </p:sp>
      <p:sp>
        <p:nvSpPr>
          <p:cNvPr id="30" name="テキスト ボックス 29"/>
          <p:cNvSpPr txBox="1"/>
          <p:nvPr/>
        </p:nvSpPr>
        <p:spPr>
          <a:xfrm>
            <a:off x="7860868" y="6452510"/>
            <a:ext cx="1645454" cy="347329"/>
          </a:xfrm>
          <a:prstGeom prst="roundRect">
            <a:avLst/>
          </a:prstGeom>
          <a:solidFill>
            <a:schemeClr val="accent2">
              <a:lumMod val="20000"/>
              <a:lumOff val="80000"/>
            </a:schemeClr>
          </a:solidFill>
          <a:ln w="28575">
            <a:solidFill>
              <a:srgbClr val="FF0000"/>
            </a:solidFill>
          </a:ln>
        </p:spPr>
        <p:txBody>
          <a:bodyPr wrap="square" rtlCol="0" anchor="ctr">
            <a:spAutoFit/>
          </a:bodyPr>
          <a:lstStyle/>
          <a:p>
            <a:pPr algn="ctr">
              <a:lnSpc>
                <a:spcPct val="120000"/>
              </a:lnSpc>
              <a:spcAft>
                <a:spcPts val="600"/>
              </a:spcAft>
              <a:buClr>
                <a:schemeClr val="tx2"/>
              </a:buClr>
            </a:pPr>
            <a:r>
              <a:rPr kumimoji="1" lang="ja-JP" altLang="en-US" sz="1200" dirty="0" smtClean="0">
                <a:solidFill>
                  <a:srgbClr val="FF0000"/>
                </a:solidFill>
              </a:rPr>
              <a:t>合計</a:t>
            </a:r>
            <a:r>
              <a:rPr kumimoji="1" lang="en-US" altLang="ja-JP" sz="1200" dirty="0" smtClean="0">
                <a:solidFill>
                  <a:srgbClr val="FF0000"/>
                </a:solidFill>
              </a:rPr>
              <a:t>11</a:t>
            </a:r>
            <a:r>
              <a:rPr kumimoji="1" lang="ja-JP" altLang="en-US" sz="1200" dirty="0" smtClean="0">
                <a:solidFill>
                  <a:srgbClr val="FF0000"/>
                </a:solidFill>
              </a:rPr>
              <a:t>時間以上</a:t>
            </a:r>
          </a:p>
        </p:txBody>
      </p:sp>
      <p:cxnSp>
        <p:nvCxnSpPr>
          <p:cNvPr id="32" name="直線コネクタ 31"/>
          <p:cNvCxnSpPr/>
          <p:nvPr/>
        </p:nvCxnSpPr>
        <p:spPr>
          <a:xfrm>
            <a:off x="3416380" y="6096000"/>
            <a:ext cx="4140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V="1">
            <a:off x="3426803" y="5486400"/>
            <a:ext cx="0" cy="612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flipV="1">
            <a:off x="7543800" y="5484000"/>
            <a:ext cx="0" cy="612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5332901" y="6096000"/>
            <a:ext cx="5762" cy="324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3816994" y="6398000"/>
            <a:ext cx="3043338" cy="347329"/>
          </a:xfrm>
          <a:prstGeom prst="roundRect">
            <a:avLst/>
          </a:prstGeom>
          <a:solidFill>
            <a:schemeClr val="accent2">
              <a:lumMod val="20000"/>
              <a:lumOff val="80000"/>
            </a:schemeClr>
          </a:solidFill>
          <a:ln w="28575">
            <a:solidFill>
              <a:srgbClr val="FF0000"/>
            </a:solidFill>
          </a:ln>
        </p:spPr>
        <p:txBody>
          <a:bodyPr wrap="square" rtlCol="0" anchor="ctr">
            <a:spAutoFit/>
          </a:bodyPr>
          <a:lstStyle/>
          <a:p>
            <a:pPr algn="ctr">
              <a:lnSpc>
                <a:spcPct val="120000"/>
              </a:lnSpc>
              <a:spcAft>
                <a:spcPts val="600"/>
              </a:spcAft>
              <a:buClr>
                <a:schemeClr val="tx2"/>
              </a:buClr>
            </a:pPr>
            <a:r>
              <a:rPr kumimoji="1" lang="ja-JP" altLang="en-US" sz="1200" dirty="0" smtClean="0">
                <a:solidFill>
                  <a:srgbClr val="FF0000"/>
                </a:solidFill>
              </a:rPr>
              <a:t>１回当たり継続４時間以上、２分割まで</a:t>
            </a:r>
          </a:p>
        </p:txBody>
      </p:sp>
      <p:cxnSp>
        <p:nvCxnSpPr>
          <p:cNvPr id="41" name="直線矢印コネクタ 40"/>
          <p:cNvCxnSpPr/>
          <p:nvPr/>
        </p:nvCxnSpPr>
        <p:spPr>
          <a:xfrm flipV="1">
            <a:off x="8726187" y="6123291"/>
            <a:ext cx="0" cy="324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7765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0" y="160991"/>
            <a:ext cx="9906000" cy="535531"/>
          </a:xfrm>
          <a:prstGeom prst="rect">
            <a:avLst/>
          </a:prstGeom>
          <a:noFill/>
        </p:spPr>
        <p:txBody>
          <a:bodyPr wrap="square" rtlCol="0" anchor="ctr">
            <a:spAutoFit/>
          </a:bodyPr>
          <a:lstStyle/>
          <a:p>
            <a:pPr lvl="0" algn="ctr">
              <a:lnSpc>
                <a:spcPct val="120000"/>
              </a:lnSpc>
              <a:spcAft>
                <a:spcPts val="600"/>
              </a:spcAft>
              <a:buClr>
                <a:srgbClr val="103185"/>
              </a:buClr>
              <a:defRPr/>
            </a:pPr>
            <a:r>
              <a:rPr kumimoji="1" lang="ja-JP" altLang="en-US" sz="2400" b="1" dirty="0">
                <a:solidFill>
                  <a:srgbClr val="FFFFFF"/>
                </a:solidFill>
                <a:latin typeface="ＭＳ ゴシック" panose="020B0609070205080204" pitchFamily="49" charset="-128"/>
                <a:ea typeface="ＭＳ ゴシック" panose="020B0609070205080204" pitchFamily="49" charset="-128"/>
              </a:rPr>
              <a:t>改正</a:t>
            </a:r>
            <a:r>
              <a:rPr kumimoji="1" lang="ja-JP" altLang="en-US" sz="2400" b="1" dirty="0" smtClean="0">
                <a:solidFill>
                  <a:srgbClr val="FFFFFF"/>
                </a:solidFill>
                <a:latin typeface="ＭＳ ゴシック" panose="020B0609070205080204" pitchFamily="49" charset="-128"/>
                <a:ea typeface="ＭＳ ゴシック" panose="020B0609070205080204" pitchFamily="49" charset="-128"/>
              </a:rPr>
              <a:t>の</a:t>
            </a:r>
            <a:r>
              <a:rPr kumimoji="1" lang="ja-JP" altLang="en-US" sz="2400" b="1" dirty="0">
                <a:solidFill>
                  <a:srgbClr val="FFFFFF"/>
                </a:solidFill>
                <a:latin typeface="ＭＳ ゴシック" panose="020B0609070205080204" pitchFamily="49" charset="-128"/>
                <a:ea typeface="ＭＳ ゴシック" panose="020B0609070205080204" pitchFamily="49" charset="-128"/>
              </a:rPr>
              <a:t>内容（特例</a:t>
            </a:r>
            <a:r>
              <a:rPr kumimoji="1" lang="ja-JP" altLang="en-US" sz="2400" b="1" dirty="0" smtClean="0">
                <a:solidFill>
                  <a:srgbClr val="FFFFFF"/>
                </a:solidFill>
                <a:latin typeface="ＭＳ ゴシック" panose="020B0609070205080204" pitchFamily="49" charset="-128"/>
                <a:ea typeface="ＭＳ ゴシック" panose="020B0609070205080204" pitchFamily="49" charset="-128"/>
              </a:rPr>
              <a:t>：②２人乗務特例</a:t>
            </a:r>
            <a:r>
              <a:rPr kumimoji="1" lang="ja-JP" altLang="en-US" sz="2400" b="1" dirty="0">
                <a:solidFill>
                  <a:srgbClr val="FFFFFF"/>
                </a:solidFill>
                <a:latin typeface="ＭＳ ゴシック" panose="020B0609070205080204" pitchFamily="49" charset="-128"/>
                <a:ea typeface="ＭＳ ゴシック" panose="020B0609070205080204" pitchFamily="49" charset="-128"/>
              </a:rPr>
              <a:t>）</a:t>
            </a:r>
          </a:p>
        </p:txBody>
      </p:sp>
      <p:graphicFrame>
        <p:nvGraphicFramePr>
          <p:cNvPr id="19" name="表 18"/>
          <p:cNvGraphicFramePr>
            <a:graphicFrameLocks noGrp="1"/>
          </p:cNvGraphicFramePr>
          <p:nvPr>
            <p:extLst>
              <p:ext uri="{D42A27DB-BD31-4B8C-83A1-F6EECF244321}">
                <p14:modId xmlns:p14="http://schemas.microsoft.com/office/powerpoint/2010/main" val="1237043806"/>
              </p:ext>
            </p:extLst>
          </p:nvPr>
        </p:nvGraphicFramePr>
        <p:xfrm>
          <a:off x="813000" y="914401"/>
          <a:ext cx="8559600" cy="2926597"/>
        </p:xfrm>
        <a:graphic>
          <a:graphicData uri="http://schemas.openxmlformats.org/drawingml/2006/table">
            <a:tbl>
              <a:tblPr firstRow="1" bandRow="1">
                <a:tableStyleId>{5940675A-B579-460E-94D1-54222C63F5DA}</a:tableStyleId>
              </a:tblPr>
              <a:tblGrid>
                <a:gridCol w="855165">
                  <a:extLst>
                    <a:ext uri="{9D8B030D-6E8A-4147-A177-3AD203B41FA5}">
                      <a16:colId xmlns:a16="http://schemas.microsoft.com/office/drawing/2014/main" val="2761511164"/>
                    </a:ext>
                  </a:extLst>
                </a:gridCol>
                <a:gridCol w="3665835">
                  <a:extLst>
                    <a:ext uri="{9D8B030D-6E8A-4147-A177-3AD203B41FA5}">
                      <a16:colId xmlns:a16="http://schemas.microsoft.com/office/drawing/2014/main" val="514469438"/>
                    </a:ext>
                  </a:extLst>
                </a:gridCol>
                <a:gridCol w="4038600">
                  <a:extLst>
                    <a:ext uri="{9D8B030D-6E8A-4147-A177-3AD203B41FA5}">
                      <a16:colId xmlns:a16="http://schemas.microsoft.com/office/drawing/2014/main" val="3399830630"/>
                    </a:ext>
                  </a:extLst>
                </a:gridCol>
              </a:tblGrid>
              <a:tr h="320557">
                <a:tc>
                  <a:txBody>
                    <a:bodyPr/>
                    <a:lstStyle/>
                    <a:p>
                      <a:pPr algn="ctr"/>
                      <a:endParaRPr kumimoji="1" lang="ja-JP" altLang="en-US" sz="1200" dirty="0">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3175" cap="flat" cmpd="sng" algn="ctr">
                      <a:solidFill>
                        <a:schemeClr val="tx1"/>
                      </a:solidFill>
                      <a:prstDash val="solid"/>
                      <a:round/>
                      <a:headEnd type="none" w="med" len="med"/>
                      <a:tailEnd type="none" w="med" len="med"/>
                    </a:lnTlToBr>
                  </a:tcPr>
                </a:tc>
                <a:tc>
                  <a:txBody>
                    <a:bodyPr/>
                    <a:lstStyle/>
                    <a:p>
                      <a:pPr algn="ctr"/>
                      <a:r>
                        <a:rPr lang="ja-JP" altLang="en-US" sz="1200" b="1" dirty="0" smtClean="0">
                          <a:solidFill>
                            <a:schemeClr val="bg1"/>
                          </a:solidFill>
                          <a:latin typeface="ＭＳ ゴシック" panose="020B0609070205080204" pitchFamily="49" charset="-128"/>
                          <a:ea typeface="ＭＳ ゴシック" panose="020B0609070205080204" pitchFamily="49" charset="-128"/>
                        </a:rPr>
                        <a:t>現行</a:t>
                      </a:r>
                      <a:endParaRPr lang="ja-JP" altLang="en-US" sz="1200" b="1" dirty="0">
                        <a:solidFill>
                          <a:schemeClr val="bg1"/>
                        </a:solidFill>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5CAF"/>
                    </a:solidFill>
                  </a:tcPr>
                </a:tc>
                <a:tc>
                  <a:txBody>
                    <a:bodyPr/>
                    <a:lstStyle/>
                    <a:p>
                      <a:pPr algn="ctr"/>
                      <a:r>
                        <a:rPr lang="ja-JP" altLang="en-US" sz="1200" b="1" dirty="0" smtClean="0">
                          <a:solidFill>
                            <a:schemeClr val="bg1"/>
                          </a:solidFill>
                          <a:latin typeface="ＭＳ ゴシック" panose="020B0609070205080204" pitchFamily="49" charset="-128"/>
                          <a:ea typeface="ＭＳ ゴシック" panose="020B0609070205080204" pitchFamily="49" charset="-128"/>
                        </a:rPr>
                        <a:t>改正後</a:t>
                      </a:r>
                      <a:endParaRPr lang="ja-JP" altLang="en-US" sz="1200" b="1" dirty="0">
                        <a:solidFill>
                          <a:schemeClr val="bg1"/>
                        </a:solidFill>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4D6D"/>
                    </a:solidFill>
                  </a:tcPr>
                </a:tc>
                <a:extLst>
                  <a:ext uri="{0D108BD9-81ED-4DB2-BD59-A6C34878D82A}">
                    <a16:rowId xmlns:a16="http://schemas.microsoft.com/office/drawing/2014/main" val="3317930935"/>
                  </a:ext>
                </a:extLst>
              </a:tr>
              <a:tr h="2528423">
                <a:tc>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２人乗務</a:t>
                      </a:r>
                      <a:endParaRPr kumimoji="1" lang="en-US" altLang="ja-JP" sz="1200" dirty="0" smtClean="0">
                        <a:latin typeface="ＭＳ ゴシック" panose="020B0609070205080204" pitchFamily="49" charset="-128"/>
                        <a:ea typeface="ＭＳ ゴシック" panose="020B0609070205080204" pitchFamily="49" charset="-128"/>
                      </a:endParaRPr>
                    </a:p>
                    <a:p>
                      <a:pPr algn="ctr"/>
                      <a:r>
                        <a:rPr kumimoji="1" lang="ja-JP" altLang="en-US" sz="1200" dirty="0" smtClean="0">
                          <a:latin typeface="ＭＳ ゴシック" panose="020B0609070205080204" pitchFamily="49" charset="-128"/>
                          <a:ea typeface="ＭＳ ゴシック" panose="020B0609070205080204" pitchFamily="49" charset="-128"/>
                        </a:rPr>
                        <a:t>特例</a:t>
                      </a:r>
                      <a:endParaRPr kumimoji="1" lang="en-US" altLang="ja-JP" sz="1200" dirty="0" smtClean="0">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lang="ja-JP" altLang="en-US" sz="1200" dirty="0" smtClean="0">
                          <a:latin typeface="ＭＳ ゴシック" panose="020B0609070205080204" pitchFamily="49" charset="-128"/>
                          <a:ea typeface="ＭＳ ゴシック" panose="020B0609070205080204" pitchFamily="49" charset="-128"/>
                        </a:rPr>
                        <a:t>▷　自動車運転者が同時に１台の自動車に２人以上</a:t>
                      </a:r>
                      <a:endParaRPr lang="en-US" altLang="ja-JP" sz="1200" dirty="0" smtClean="0">
                        <a:latin typeface="ＭＳ ゴシック" panose="020B0609070205080204" pitchFamily="49" charset="-128"/>
                        <a:ea typeface="ＭＳ ゴシック" panose="020B0609070205080204" pitchFamily="49" charset="-128"/>
                      </a:endParaRPr>
                    </a:p>
                    <a:p>
                      <a:r>
                        <a:rPr lang="en-US" altLang="ja-JP" sz="1200" dirty="0" smtClean="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乗務する場合（</a:t>
                      </a:r>
                      <a:r>
                        <a:rPr lang="ja-JP" altLang="en-US" sz="1200" dirty="0" smtClean="0">
                          <a:solidFill>
                            <a:schemeClr val="tx1"/>
                          </a:solidFill>
                          <a:latin typeface="ＭＳ ゴシック" panose="020B0609070205080204" pitchFamily="49" charset="-128"/>
                          <a:ea typeface="ＭＳ ゴシック" panose="020B0609070205080204" pitchFamily="49" charset="-128"/>
                        </a:rPr>
                        <a:t>車両内に身体を伸ばして</a:t>
                      </a:r>
                      <a:r>
                        <a:rPr lang="ja-JP" altLang="en-US" sz="1200" dirty="0" err="1" smtClean="0">
                          <a:solidFill>
                            <a:schemeClr val="tx1"/>
                          </a:solidFill>
                          <a:latin typeface="ＭＳ ゴシック" panose="020B0609070205080204" pitchFamily="49" charset="-128"/>
                          <a:ea typeface="ＭＳ ゴシック" panose="020B0609070205080204" pitchFamily="49" charset="-128"/>
                        </a:rPr>
                        <a:t>休息す</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lang="en-US" altLang="ja-JP" sz="1200" dirty="0" smtClean="0">
                          <a:solidFill>
                            <a:schemeClr val="tx1"/>
                          </a:solidFill>
                          <a:latin typeface="ＭＳ ゴシック" panose="020B0609070205080204" pitchFamily="49" charset="-128"/>
                          <a:ea typeface="ＭＳ ゴシック" panose="020B0609070205080204" pitchFamily="49" charset="-128"/>
                        </a:rPr>
                        <a:t>   </a:t>
                      </a:r>
                      <a:r>
                        <a:rPr lang="ja-JP" altLang="en-US" sz="1200" dirty="0" smtClean="0">
                          <a:solidFill>
                            <a:schemeClr val="tx1"/>
                          </a:solidFill>
                          <a:latin typeface="ＭＳ ゴシック" panose="020B0609070205080204" pitchFamily="49" charset="-128"/>
                          <a:ea typeface="ＭＳ ゴシック" panose="020B0609070205080204" pitchFamily="49" charset="-128"/>
                        </a:rPr>
                        <a:t>ることができる設備がある場合に限る。）に</a:t>
                      </a:r>
                      <a:r>
                        <a:rPr lang="ja-JP" altLang="en-US" sz="1200" dirty="0" err="1" smtClean="0">
                          <a:solidFill>
                            <a:schemeClr val="tx1"/>
                          </a:solidFill>
                          <a:latin typeface="ＭＳ ゴシック" panose="020B0609070205080204" pitchFamily="49" charset="-128"/>
                          <a:ea typeface="ＭＳ ゴシック" panose="020B0609070205080204" pitchFamily="49" charset="-128"/>
                        </a:rPr>
                        <a:t>お</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lang="en-US" altLang="ja-JP" sz="1200" dirty="0" smtClean="0">
                          <a:solidFill>
                            <a:schemeClr val="tx1"/>
                          </a:solidFill>
                          <a:latin typeface="ＭＳ ゴシック" panose="020B0609070205080204" pitchFamily="49" charset="-128"/>
                          <a:ea typeface="ＭＳ ゴシック" panose="020B0609070205080204" pitchFamily="49" charset="-128"/>
                        </a:rPr>
                        <a:t>   </a:t>
                      </a:r>
                      <a:r>
                        <a:rPr lang="ja-JP" altLang="en-US" sz="1200" dirty="0" smtClean="0">
                          <a:solidFill>
                            <a:schemeClr val="tx1"/>
                          </a:solidFill>
                          <a:latin typeface="ＭＳ ゴシック" panose="020B0609070205080204" pitchFamily="49" charset="-128"/>
                          <a:ea typeface="ＭＳ ゴシック" panose="020B0609070205080204" pitchFamily="49" charset="-128"/>
                        </a:rPr>
                        <a:t>いては、</a:t>
                      </a:r>
                      <a:r>
                        <a:rPr lang="ja-JP" altLang="en-US" sz="1200" u="sng" dirty="0" smtClean="0">
                          <a:solidFill>
                            <a:schemeClr val="tx1"/>
                          </a:solidFill>
                          <a:latin typeface="ＭＳ ゴシック" panose="020B0609070205080204" pitchFamily="49" charset="-128"/>
                          <a:ea typeface="ＭＳ ゴシック" panose="020B0609070205080204" pitchFamily="49" charset="-128"/>
                        </a:rPr>
                        <a:t>最大拘束時間を２０時間</a:t>
                      </a:r>
                      <a:r>
                        <a:rPr lang="ja-JP" altLang="en-US" sz="1200" dirty="0" smtClean="0">
                          <a:solidFill>
                            <a:schemeClr val="tx1"/>
                          </a:solidFill>
                          <a:latin typeface="ＭＳ ゴシック" panose="020B0609070205080204" pitchFamily="49" charset="-128"/>
                          <a:ea typeface="ＭＳ ゴシック" panose="020B0609070205080204" pitchFamily="49" charset="-128"/>
                        </a:rPr>
                        <a:t>まで延長可。</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lang="en-US" altLang="ja-JP" sz="1200" u="none" dirty="0" smtClean="0">
                          <a:solidFill>
                            <a:schemeClr val="tx1"/>
                          </a:solidFill>
                          <a:latin typeface="ＭＳ ゴシック" panose="020B0609070205080204" pitchFamily="49" charset="-128"/>
                          <a:ea typeface="ＭＳ ゴシック" panose="020B0609070205080204" pitchFamily="49" charset="-128"/>
                        </a:rPr>
                        <a:t>   </a:t>
                      </a:r>
                      <a:r>
                        <a:rPr lang="ja-JP" altLang="en-US" sz="1200" u="sng" dirty="0" smtClean="0">
                          <a:solidFill>
                            <a:schemeClr val="tx1"/>
                          </a:solidFill>
                          <a:latin typeface="ＭＳ ゴシック" panose="020B0609070205080204" pitchFamily="49" charset="-128"/>
                          <a:ea typeface="ＭＳ ゴシック" panose="020B0609070205080204" pitchFamily="49" charset="-128"/>
                        </a:rPr>
                        <a:t>休息期間を４時間</a:t>
                      </a:r>
                      <a:r>
                        <a:rPr lang="ja-JP" altLang="en-US" sz="1200" dirty="0" smtClean="0">
                          <a:solidFill>
                            <a:schemeClr val="tx1"/>
                          </a:solidFill>
                          <a:latin typeface="ＭＳ ゴシック" panose="020B0609070205080204" pitchFamily="49" charset="-128"/>
                          <a:ea typeface="ＭＳ ゴシック" panose="020B0609070205080204" pitchFamily="49" charset="-128"/>
                        </a:rPr>
                        <a:t>まで短縮可。</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7ECF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ゴシック" panose="020B0609070205080204" pitchFamily="49" charset="-128"/>
                          <a:ea typeface="ＭＳ ゴシック" panose="020B0609070205080204" pitchFamily="49" charset="-128"/>
                        </a:rPr>
                        <a:t>▷　自動車</a:t>
                      </a:r>
                      <a:r>
                        <a:rPr lang="ja-JP" altLang="en-US" sz="1200" dirty="0" smtClean="0">
                          <a:solidFill>
                            <a:schemeClr val="tx1"/>
                          </a:solidFill>
                          <a:latin typeface="ＭＳ ゴシック" panose="020B0609070205080204" pitchFamily="49" charset="-128"/>
                          <a:ea typeface="ＭＳ ゴシック" panose="020B0609070205080204" pitchFamily="49" charset="-128"/>
                        </a:rPr>
                        <a:t>運転者が同時に１台の自動車に２人以上</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chemeClr val="tx1"/>
                          </a:solidFill>
                          <a:latin typeface="ＭＳ ゴシック" panose="020B0609070205080204" pitchFamily="49" charset="-128"/>
                          <a:ea typeface="ＭＳ ゴシック" panose="020B0609070205080204" pitchFamily="49" charset="-128"/>
                        </a:rPr>
                        <a:t>   </a:t>
                      </a:r>
                      <a:r>
                        <a:rPr lang="ja-JP" altLang="en-US" sz="1200" dirty="0" smtClean="0">
                          <a:solidFill>
                            <a:schemeClr val="tx1"/>
                          </a:solidFill>
                          <a:latin typeface="ＭＳ ゴシック" panose="020B0609070205080204" pitchFamily="49" charset="-128"/>
                          <a:ea typeface="ＭＳ ゴシック" panose="020B0609070205080204" pitchFamily="49" charset="-128"/>
                        </a:rPr>
                        <a:t>乗務する場合（車両内に身体を伸ばして</a:t>
                      </a:r>
                      <a:r>
                        <a:rPr lang="ja-JP" altLang="en-US" sz="1200" dirty="0" err="1" smtClean="0">
                          <a:solidFill>
                            <a:schemeClr val="tx1"/>
                          </a:solidFill>
                          <a:latin typeface="ＭＳ ゴシック" panose="020B0609070205080204" pitchFamily="49" charset="-128"/>
                          <a:ea typeface="ＭＳ ゴシック" panose="020B0609070205080204" pitchFamily="49" charset="-128"/>
                        </a:rPr>
                        <a:t>休息す</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chemeClr val="tx1"/>
                          </a:solidFill>
                          <a:latin typeface="ＭＳ ゴシック" panose="020B0609070205080204" pitchFamily="49" charset="-128"/>
                          <a:ea typeface="ＭＳ ゴシック" panose="020B0609070205080204" pitchFamily="49" charset="-128"/>
                        </a:rPr>
                        <a:t>   </a:t>
                      </a:r>
                      <a:r>
                        <a:rPr lang="ja-JP" altLang="en-US" sz="1200" dirty="0" smtClean="0">
                          <a:solidFill>
                            <a:schemeClr val="tx1"/>
                          </a:solidFill>
                          <a:latin typeface="ＭＳ ゴシック" panose="020B0609070205080204" pitchFamily="49" charset="-128"/>
                          <a:ea typeface="ＭＳ ゴシック" panose="020B0609070205080204" pitchFamily="49" charset="-128"/>
                        </a:rPr>
                        <a:t>ることができる設備がある場合に限る。）には、</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aseline="0" dirty="0" smtClean="0">
                          <a:solidFill>
                            <a:schemeClr val="tx1"/>
                          </a:solidFill>
                          <a:latin typeface="ＭＳ ゴシック" panose="020B0609070205080204" pitchFamily="49" charset="-128"/>
                          <a:ea typeface="ＭＳ ゴシック" panose="020B0609070205080204" pitchFamily="49" charset="-128"/>
                        </a:rPr>
                        <a:t>   </a:t>
                      </a:r>
                      <a:r>
                        <a:rPr lang="ja-JP" altLang="en-US" sz="1200" u="none" dirty="0" smtClean="0">
                          <a:solidFill>
                            <a:schemeClr val="tx1"/>
                          </a:solidFill>
                          <a:latin typeface="ＭＳ ゴシック" panose="020B0609070205080204" pitchFamily="49" charset="-128"/>
                          <a:ea typeface="ＭＳ ゴシック" panose="020B0609070205080204" pitchFamily="49" charset="-128"/>
                        </a:rPr>
                        <a:t>ア　</a:t>
                      </a:r>
                      <a:r>
                        <a:rPr lang="ja-JP" altLang="en-US" sz="1200" u="sng" dirty="0" smtClean="0">
                          <a:solidFill>
                            <a:schemeClr val="tx1"/>
                          </a:solidFill>
                          <a:latin typeface="ＭＳ ゴシック" panose="020B0609070205080204" pitchFamily="49" charset="-128"/>
                          <a:ea typeface="ＭＳ ゴシック" panose="020B0609070205080204" pitchFamily="49" charset="-128"/>
                        </a:rPr>
                        <a:t>運転者のための専用の座席として、身体を</a:t>
                      </a:r>
                      <a:endParaRPr lang="en-US" altLang="ja-JP" sz="1200" u="sng" dirty="0" smtClean="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u="none" dirty="0" smtClean="0">
                          <a:solidFill>
                            <a:schemeClr val="tx1"/>
                          </a:solidFill>
                          <a:latin typeface="ＭＳ ゴシック" panose="020B0609070205080204" pitchFamily="49" charset="-128"/>
                          <a:ea typeface="ＭＳ ゴシック" panose="020B0609070205080204" pitchFamily="49" charset="-128"/>
                        </a:rPr>
                        <a:t>       </a:t>
                      </a:r>
                      <a:r>
                        <a:rPr lang="ja-JP" altLang="en-US" sz="1200" u="sng" dirty="0" smtClean="0">
                          <a:solidFill>
                            <a:schemeClr val="tx1"/>
                          </a:solidFill>
                          <a:latin typeface="ＭＳ ゴシック" panose="020B0609070205080204" pitchFamily="49" charset="-128"/>
                          <a:ea typeface="ＭＳ ゴシック" panose="020B0609070205080204" pitchFamily="49" charset="-128"/>
                        </a:rPr>
                        <a:t>伸ばして休息できるリクライニング方式の</a:t>
                      </a:r>
                      <a:endParaRPr lang="en-US" altLang="ja-JP" sz="1200" u="sng" dirty="0" smtClean="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u="none" dirty="0" smtClean="0">
                          <a:solidFill>
                            <a:schemeClr val="tx1"/>
                          </a:solidFill>
                          <a:latin typeface="ＭＳ ゴシック" panose="020B0609070205080204" pitchFamily="49" charset="-128"/>
                          <a:ea typeface="ＭＳ ゴシック" panose="020B0609070205080204" pitchFamily="49" charset="-128"/>
                        </a:rPr>
                        <a:t>       </a:t>
                      </a:r>
                      <a:r>
                        <a:rPr lang="ja-JP" altLang="en-US" sz="1200" u="sng" dirty="0" smtClean="0">
                          <a:solidFill>
                            <a:schemeClr val="tx1"/>
                          </a:solidFill>
                          <a:latin typeface="ＭＳ ゴシック" panose="020B0609070205080204" pitchFamily="49" charset="-128"/>
                          <a:ea typeface="ＭＳ ゴシック" panose="020B0609070205080204" pitchFamily="49" charset="-128"/>
                        </a:rPr>
                        <a:t>座席が少なくとも一座席以上確保されて</a:t>
                      </a:r>
                      <a:r>
                        <a:rPr lang="ja-JP" altLang="en-US" sz="1200" u="sng" dirty="0" err="1" smtClean="0">
                          <a:solidFill>
                            <a:schemeClr val="tx1"/>
                          </a:solidFill>
                          <a:latin typeface="ＭＳ ゴシック" panose="020B0609070205080204" pitchFamily="49" charset="-128"/>
                          <a:ea typeface="ＭＳ ゴシック" panose="020B0609070205080204" pitchFamily="49" charset="-128"/>
                        </a:rPr>
                        <a:t>い</a:t>
                      </a:r>
                      <a:endParaRPr lang="en-US" altLang="ja-JP" sz="1200" u="sng" dirty="0" smtClean="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u="none" dirty="0" smtClean="0">
                          <a:solidFill>
                            <a:schemeClr val="tx1"/>
                          </a:solidFill>
                          <a:latin typeface="ＭＳ ゴシック" panose="020B0609070205080204" pitchFamily="49" charset="-128"/>
                          <a:ea typeface="ＭＳ ゴシック" panose="020B0609070205080204" pitchFamily="49" charset="-128"/>
                        </a:rPr>
                        <a:t>       </a:t>
                      </a:r>
                      <a:r>
                        <a:rPr lang="ja-JP" altLang="en-US" sz="1200" u="sng" dirty="0" smtClean="0">
                          <a:solidFill>
                            <a:schemeClr val="tx1"/>
                          </a:solidFill>
                          <a:latin typeface="ＭＳ ゴシック" panose="020B0609070205080204" pitchFamily="49" charset="-128"/>
                          <a:ea typeface="ＭＳ ゴシック" panose="020B0609070205080204" pitchFamily="49" charset="-128"/>
                        </a:rPr>
                        <a:t>る場合、最大拘束時間を１９時間まで延長</a:t>
                      </a:r>
                      <a:endParaRPr lang="en-US" altLang="ja-JP" sz="1200" u="sng" dirty="0" smtClean="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u="none" dirty="0" smtClean="0">
                          <a:solidFill>
                            <a:schemeClr val="tx1"/>
                          </a:solidFill>
                          <a:latin typeface="ＭＳ ゴシック" panose="020B0609070205080204" pitchFamily="49" charset="-128"/>
                          <a:ea typeface="ＭＳ ゴシック" panose="020B0609070205080204" pitchFamily="49" charset="-128"/>
                        </a:rPr>
                        <a:t>       </a:t>
                      </a:r>
                      <a:r>
                        <a:rPr lang="ja-JP" altLang="en-US" sz="1200" u="sng" dirty="0" smtClean="0">
                          <a:solidFill>
                            <a:schemeClr val="tx1"/>
                          </a:solidFill>
                          <a:latin typeface="ＭＳ ゴシック" panose="020B0609070205080204" pitchFamily="49" charset="-128"/>
                          <a:ea typeface="ＭＳ ゴシック" panose="020B0609070205080204" pitchFamily="49" charset="-128"/>
                        </a:rPr>
                        <a:t>可。休息期間を５時間まで短縮可。</a:t>
                      </a:r>
                      <a:endParaRPr lang="en-US" altLang="ja-JP" sz="1200" u="sng" dirty="0" smtClean="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u="none" baseline="0" dirty="0" smtClean="0">
                          <a:solidFill>
                            <a:schemeClr val="tx1"/>
                          </a:solidFill>
                          <a:latin typeface="ＭＳ ゴシック" panose="020B0609070205080204" pitchFamily="49" charset="-128"/>
                          <a:ea typeface="ＭＳ ゴシック" panose="020B0609070205080204" pitchFamily="49" charset="-128"/>
                        </a:rPr>
                        <a:t>   </a:t>
                      </a:r>
                      <a:r>
                        <a:rPr lang="ja-JP" altLang="en-US" sz="1200" u="none" dirty="0" smtClean="0">
                          <a:solidFill>
                            <a:schemeClr val="tx1"/>
                          </a:solidFill>
                          <a:latin typeface="ＭＳ ゴシック" panose="020B0609070205080204" pitchFamily="49" charset="-128"/>
                          <a:ea typeface="ＭＳ ゴシック" panose="020B0609070205080204" pitchFamily="49" charset="-128"/>
                        </a:rPr>
                        <a:t>イ　</a:t>
                      </a:r>
                      <a:r>
                        <a:rPr lang="ja-JP" altLang="en-US" sz="1200" u="sng" dirty="0" smtClean="0">
                          <a:solidFill>
                            <a:schemeClr val="tx1"/>
                          </a:solidFill>
                          <a:latin typeface="ＭＳ ゴシック" panose="020B0609070205080204" pitchFamily="49" charset="-128"/>
                          <a:ea typeface="ＭＳ ゴシック" panose="020B0609070205080204" pitchFamily="49" charset="-128"/>
                        </a:rPr>
                        <a:t>車両内ベッドが設けられている場</a:t>
                      </a:r>
                      <a:r>
                        <a:rPr lang="ja-JP" altLang="en-US" sz="1200" u="sng" dirty="0" smtClean="0">
                          <a:latin typeface="ＭＳ ゴシック" panose="020B0609070205080204" pitchFamily="49" charset="-128"/>
                          <a:ea typeface="ＭＳ ゴシック" panose="020B0609070205080204" pitchFamily="49" charset="-128"/>
                        </a:rPr>
                        <a:t>合や、上</a:t>
                      </a:r>
                      <a:endParaRPr lang="en-US" altLang="ja-JP" sz="1200" u="sng"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u="none" dirty="0" smtClean="0">
                          <a:latin typeface="ＭＳ ゴシック" panose="020B0609070205080204" pitchFamily="49" charset="-128"/>
                          <a:ea typeface="ＭＳ ゴシック" panose="020B0609070205080204" pitchFamily="49" charset="-128"/>
                        </a:rPr>
                        <a:t>       </a:t>
                      </a:r>
                      <a:r>
                        <a:rPr lang="ja-JP" altLang="en-US" sz="1200" u="sng" dirty="0" smtClean="0">
                          <a:latin typeface="ＭＳ ゴシック" panose="020B0609070205080204" pitchFamily="49" charset="-128"/>
                          <a:ea typeface="ＭＳ ゴシック" panose="020B0609070205080204" pitchFamily="49" charset="-128"/>
                        </a:rPr>
                        <a:t>記アに掲げる場合であってカーテン等に</a:t>
                      </a:r>
                      <a:r>
                        <a:rPr lang="ja-JP" altLang="en-US" sz="1200" u="sng" dirty="0" err="1" smtClean="0">
                          <a:latin typeface="ＭＳ ゴシック" panose="020B0609070205080204" pitchFamily="49" charset="-128"/>
                          <a:ea typeface="ＭＳ ゴシック" panose="020B0609070205080204" pitchFamily="49" charset="-128"/>
                        </a:rPr>
                        <a:t>よ</a:t>
                      </a:r>
                      <a:endParaRPr lang="en-US" altLang="ja-JP" sz="1200" u="sng"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u="none" dirty="0" smtClean="0">
                          <a:latin typeface="ＭＳ ゴシック" panose="020B0609070205080204" pitchFamily="49" charset="-128"/>
                          <a:ea typeface="ＭＳ ゴシック" panose="020B0609070205080204" pitchFamily="49" charset="-128"/>
                        </a:rPr>
                        <a:t>       </a:t>
                      </a:r>
                      <a:r>
                        <a:rPr lang="ja-JP" altLang="en-US" sz="1200" u="sng" dirty="0" smtClean="0">
                          <a:latin typeface="ＭＳ ゴシック" panose="020B0609070205080204" pitchFamily="49" charset="-128"/>
                          <a:ea typeface="ＭＳ ゴシック" panose="020B0609070205080204" pitchFamily="49" charset="-128"/>
                        </a:rPr>
                        <a:t>り他の乗客からの視線を遮断する措置が講</a:t>
                      </a:r>
                      <a:endParaRPr lang="en-US" altLang="ja-JP" sz="1200" u="sng"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u="none" dirty="0" smtClean="0">
                          <a:latin typeface="ＭＳ ゴシック" panose="020B0609070205080204" pitchFamily="49" charset="-128"/>
                          <a:ea typeface="ＭＳ ゴシック" panose="020B0609070205080204" pitchFamily="49" charset="-128"/>
                        </a:rPr>
                        <a:t>       </a:t>
                      </a:r>
                      <a:r>
                        <a:rPr lang="ja-JP" altLang="en-US" sz="1200" u="sng" dirty="0" err="1" smtClean="0">
                          <a:latin typeface="ＭＳ ゴシック" panose="020B0609070205080204" pitchFamily="49" charset="-128"/>
                          <a:ea typeface="ＭＳ ゴシック" panose="020B0609070205080204" pitchFamily="49" charset="-128"/>
                        </a:rPr>
                        <a:t>じられて</a:t>
                      </a:r>
                      <a:r>
                        <a:rPr lang="ja-JP" altLang="en-US" sz="1200" u="sng" dirty="0" smtClean="0">
                          <a:latin typeface="ＭＳ ゴシック" panose="020B0609070205080204" pitchFamily="49" charset="-128"/>
                          <a:ea typeface="ＭＳ ゴシック" panose="020B0609070205080204" pitchFamily="49" charset="-128"/>
                        </a:rPr>
                        <a:t>いる場合、最大拘束時間を２０時</a:t>
                      </a:r>
                      <a:endParaRPr lang="en-US" altLang="ja-JP" sz="1200" u="sng"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u="none" dirty="0" smtClean="0">
                          <a:latin typeface="ＭＳ ゴシック" panose="020B0609070205080204" pitchFamily="49" charset="-128"/>
                          <a:ea typeface="ＭＳ ゴシック" panose="020B0609070205080204" pitchFamily="49" charset="-128"/>
                        </a:rPr>
                        <a:t>       </a:t>
                      </a:r>
                      <a:r>
                        <a:rPr lang="ja-JP" altLang="en-US" sz="1200" u="sng" dirty="0" smtClean="0">
                          <a:latin typeface="ＭＳ ゴシック" panose="020B0609070205080204" pitchFamily="49" charset="-128"/>
                          <a:ea typeface="ＭＳ ゴシック" panose="020B0609070205080204" pitchFamily="49" charset="-128"/>
                        </a:rPr>
                        <a:t>間まで延長可。休息期間を４時間まで短縮可。</a:t>
                      </a:r>
                      <a:endParaRPr lang="en-US" altLang="ja-JP" sz="1200" u="sng"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900" dirty="0" smtClean="0">
                        <a:latin typeface="ＭＳ ゴシック" panose="020B0609070205080204" pitchFamily="49" charset="-128"/>
                        <a:ea typeface="ＭＳ ゴシック" panose="020B0609070205080204" pitchFamily="49"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CE8EB"/>
                    </a:solidFill>
                  </a:tcPr>
                </a:tc>
                <a:extLst>
                  <a:ext uri="{0D108BD9-81ED-4DB2-BD59-A6C34878D82A}">
                    <a16:rowId xmlns:a16="http://schemas.microsoft.com/office/drawing/2014/main" val="1512923597"/>
                  </a:ext>
                </a:extLst>
              </a:tr>
            </a:tbl>
          </a:graphicData>
        </a:graphic>
      </p:graphicFrame>
      <p:sp>
        <p:nvSpPr>
          <p:cNvPr id="2" name="スライド番号プレースホルダー 1"/>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smtClean="0">
                <a:solidFill>
                  <a:srgbClr val="000000"/>
                </a:solidFill>
                <a:ea typeface="メイリオ"/>
              </a:rPr>
              <a:t>2</a:t>
            </a:r>
            <a:r>
              <a:rPr lang="en-US" altLang="ja-JP" dirty="0">
                <a:solidFill>
                  <a:srgbClr val="000000"/>
                </a:solidFill>
                <a:ea typeface="メイリオ"/>
              </a:rPr>
              <a:t>7</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メイリオ"/>
              <a:cs typeface="Arial" panose="020B0604020202020204" pitchFamily="34" charset="0"/>
            </a:endParaRPr>
          </a:p>
        </p:txBody>
      </p:sp>
      <p:sp>
        <p:nvSpPr>
          <p:cNvPr id="5" name="テキスト ボックス 4"/>
          <p:cNvSpPr txBox="1"/>
          <p:nvPr/>
        </p:nvSpPr>
        <p:spPr>
          <a:xfrm>
            <a:off x="180332" y="3934509"/>
            <a:ext cx="6068068" cy="276999"/>
          </a:xfrm>
          <a:prstGeom prst="rect">
            <a:avLst/>
          </a:prstGeom>
          <a:noFill/>
        </p:spPr>
        <p:txBody>
          <a:bodyPr wrap="square" rtlCol="0">
            <a:spAutoFit/>
          </a:bodyPr>
          <a:lstStyle/>
          <a:p>
            <a:pPr defTabSz="957816">
              <a:defRPr/>
            </a:pPr>
            <a:r>
              <a:rPr kumimoji="1" lang="en-US" altLang="ja-JP" sz="1200" b="1" dirty="0" smtClean="0">
                <a:latin typeface="ＭＳ ゴシック" panose="020B0609070205080204" pitchFamily="49" charset="-128"/>
                <a:ea typeface="ＭＳ ゴシック" panose="020B0609070205080204" pitchFamily="49" charset="-128"/>
              </a:rPr>
              <a:t>【</a:t>
            </a:r>
            <a:r>
              <a:rPr kumimoji="1" lang="ja-JP" altLang="en-US" sz="1200" b="1" dirty="0" smtClean="0">
                <a:latin typeface="ＭＳ ゴシック" panose="020B0609070205080204" pitchFamily="49" charset="-128"/>
                <a:ea typeface="ＭＳ ゴシック" panose="020B0609070205080204" pitchFamily="49" charset="-128"/>
              </a:rPr>
              <a:t>例</a:t>
            </a:r>
            <a:r>
              <a:rPr kumimoji="1" lang="en-US" altLang="ja-JP" sz="1200" b="1" dirty="0">
                <a:latin typeface="ＭＳ ゴシック" panose="020B0609070205080204" pitchFamily="49" charset="-128"/>
                <a:ea typeface="ＭＳ ゴシック" panose="020B0609070205080204" pitchFamily="49" charset="-128"/>
              </a:rPr>
              <a:t>】</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sz="1200" b="1" dirty="0">
                <a:solidFill>
                  <a:srgbClr val="FF0000"/>
                </a:solidFill>
                <a:latin typeface="ＭＳ ゴシック" panose="020B0609070205080204" pitchFamily="49" charset="-128"/>
                <a:ea typeface="ＭＳ ゴシック" panose="020B0609070205080204" pitchFamily="49" charset="-128"/>
              </a:rPr>
              <a:t>改正</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後：リクライニング方式の座席が確保されている場合（アの場合））</a:t>
            </a:r>
            <a:endParaRPr kumimoji="1" lang="ja-JP" altLang="en-US" sz="1200" b="1" dirty="0">
              <a:latin typeface="ＭＳ ゴシック" panose="020B0609070205080204" pitchFamily="49" charset="-128"/>
              <a:ea typeface="ＭＳ ゴシック" panose="020B0609070205080204" pitchFamily="49"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542621093"/>
              </p:ext>
            </p:extLst>
          </p:nvPr>
        </p:nvGraphicFramePr>
        <p:xfrm>
          <a:off x="854917" y="5504227"/>
          <a:ext cx="8568008" cy="720000"/>
        </p:xfrm>
        <a:graphic>
          <a:graphicData uri="http://schemas.openxmlformats.org/drawingml/2006/table">
            <a:tbl>
              <a:tblPr>
                <a:tableStyleId>{616DA210-FB5B-4158-B5E0-FEB733F419BA}</a:tableStyleId>
              </a:tblPr>
              <a:tblGrid>
                <a:gridCol w="289088">
                  <a:extLst>
                    <a:ext uri="{9D8B030D-6E8A-4147-A177-3AD203B41FA5}">
                      <a16:colId xmlns:a16="http://schemas.microsoft.com/office/drawing/2014/main" val="3433966768"/>
                    </a:ext>
                  </a:extLst>
                </a:gridCol>
                <a:gridCol w="318420">
                  <a:extLst>
                    <a:ext uri="{9D8B030D-6E8A-4147-A177-3AD203B41FA5}">
                      <a16:colId xmlns:a16="http://schemas.microsoft.com/office/drawing/2014/main" val="2275077762"/>
                    </a:ext>
                  </a:extLst>
                </a:gridCol>
                <a:gridCol w="318420">
                  <a:extLst>
                    <a:ext uri="{9D8B030D-6E8A-4147-A177-3AD203B41FA5}">
                      <a16:colId xmlns:a16="http://schemas.microsoft.com/office/drawing/2014/main" val="1944968558"/>
                    </a:ext>
                  </a:extLst>
                </a:gridCol>
                <a:gridCol w="318420">
                  <a:extLst>
                    <a:ext uri="{9D8B030D-6E8A-4147-A177-3AD203B41FA5}">
                      <a16:colId xmlns:a16="http://schemas.microsoft.com/office/drawing/2014/main" val="401724023"/>
                    </a:ext>
                  </a:extLst>
                </a:gridCol>
                <a:gridCol w="318420">
                  <a:extLst>
                    <a:ext uri="{9D8B030D-6E8A-4147-A177-3AD203B41FA5}">
                      <a16:colId xmlns:a16="http://schemas.microsoft.com/office/drawing/2014/main" val="3306996589"/>
                    </a:ext>
                  </a:extLst>
                </a:gridCol>
                <a:gridCol w="318420">
                  <a:extLst>
                    <a:ext uri="{9D8B030D-6E8A-4147-A177-3AD203B41FA5}">
                      <a16:colId xmlns:a16="http://schemas.microsoft.com/office/drawing/2014/main" val="4018194373"/>
                    </a:ext>
                  </a:extLst>
                </a:gridCol>
                <a:gridCol w="318420">
                  <a:extLst>
                    <a:ext uri="{9D8B030D-6E8A-4147-A177-3AD203B41FA5}">
                      <a16:colId xmlns:a16="http://schemas.microsoft.com/office/drawing/2014/main" val="718996255"/>
                    </a:ext>
                  </a:extLst>
                </a:gridCol>
                <a:gridCol w="318420">
                  <a:extLst>
                    <a:ext uri="{9D8B030D-6E8A-4147-A177-3AD203B41FA5}">
                      <a16:colId xmlns:a16="http://schemas.microsoft.com/office/drawing/2014/main" val="4099147224"/>
                    </a:ext>
                  </a:extLst>
                </a:gridCol>
                <a:gridCol w="318420">
                  <a:extLst>
                    <a:ext uri="{9D8B030D-6E8A-4147-A177-3AD203B41FA5}">
                      <a16:colId xmlns:a16="http://schemas.microsoft.com/office/drawing/2014/main" val="2122241292"/>
                    </a:ext>
                  </a:extLst>
                </a:gridCol>
                <a:gridCol w="318420">
                  <a:extLst>
                    <a:ext uri="{9D8B030D-6E8A-4147-A177-3AD203B41FA5}">
                      <a16:colId xmlns:a16="http://schemas.microsoft.com/office/drawing/2014/main" val="3518992180"/>
                    </a:ext>
                  </a:extLst>
                </a:gridCol>
                <a:gridCol w="318420">
                  <a:extLst>
                    <a:ext uri="{9D8B030D-6E8A-4147-A177-3AD203B41FA5}">
                      <a16:colId xmlns:a16="http://schemas.microsoft.com/office/drawing/2014/main" val="1660357411"/>
                    </a:ext>
                  </a:extLst>
                </a:gridCol>
                <a:gridCol w="318420">
                  <a:extLst>
                    <a:ext uri="{9D8B030D-6E8A-4147-A177-3AD203B41FA5}">
                      <a16:colId xmlns:a16="http://schemas.microsoft.com/office/drawing/2014/main" val="4033158022"/>
                    </a:ext>
                  </a:extLst>
                </a:gridCol>
                <a:gridCol w="318420">
                  <a:extLst>
                    <a:ext uri="{9D8B030D-6E8A-4147-A177-3AD203B41FA5}">
                      <a16:colId xmlns:a16="http://schemas.microsoft.com/office/drawing/2014/main" val="392436527"/>
                    </a:ext>
                  </a:extLst>
                </a:gridCol>
                <a:gridCol w="318420">
                  <a:extLst>
                    <a:ext uri="{9D8B030D-6E8A-4147-A177-3AD203B41FA5}">
                      <a16:colId xmlns:a16="http://schemas.microsoft.com/office/drawing/2014/main" val="609399730"/>
                    </a:ext>
                  </a:extLst>
                </a:gridCol>
                <a:gridCol w="318420">
                  <a:extLst>
                    <a:ext uri="{9D8B030D-6E8A-4147-A177-3AD203B41FA5}">
                      <a16:colId xmlns:a16="http://schemas.microsoft.com/office/drawing/2014/main" val="1121101398"/>
                    </a:ext>
                  </a:extLst>
                </a:gridCol>
                <a:gridCol w="318420">
                  <a:extLst>
                    <a:ext uri="{9D8B030D-6E8A-4147-A177-3AD203B41FA5}">
                      <a16:colId xmlns:a16="http://schemas.microsoft.com/office/drawing/2014/main" val="1190801132"/>
                    </a:ext>
                  </a:extLst>
                </a:gridCol>
                <a:gridCol w="318420">
                  <a:extLst>
                    <a:ext uri="{9D8B030D-6E8A-4147-A177-3AD203B41FA5}">
                      <a16:colId xmlns:a16="http://schemas.microsoft.com/office/drawing/2014/main" val="184604401"/>
                    </a:ext>
                  </a:extLst>
                </a:gridCol>
                <a:gridCol w="318420">
                  <a:extLst>
                    <a:ext uri="{9D8B030D-6E8A-4147-A177-3AD203B41FA5}">
                      <a16:colId xmlns:a16="http://schemas.microsoft.com/office/drawing/2014/main" val="992394468"/>
                    </a:ext>
                  </a:extLst>
                </a:gridCol>
                <a:gridCol w="318420">
                  <a:extLst>
                    <a:ext uri="{9D8B030D-6E8A-4147-A177-3AD203B41FA5}">
                      <a16:colId xmlns:a16="http://schemas.microsoft.com/office/drawing/2014/main" val="1890255694"/>
                    </a:ext>
                  </a:extLst>
                </a:gridCol>
                <a:gridCol w="318420">
                  <a:extLst>
                    <a:ext uri="{9D8B030D-6E8A-4147-A177-3AD203B41FA5}">
                      <a16:colId xmlns:a16="http://schemas.microsoft.com/office/drawing/2014/main" val="3914163255"/>
                    </a:ext>
                  </a:extLst>
                </a:gridCol>
                <a:gridCol w="318420">
                  <a:extLst>
                    <a:ext uri="{9D8B030D-6E8A-4147-A177-3AD203B41FA5}">
                      <a16:colId xmlns:a16="http://schemas.microsoft.com/office/drawing/2014/main" val="508010808"/>
                    </a:ext>
                  </a:extLst>
                </a:gridCol>
                <a:gridCol w="318420">
                  <a:extLst>
                    <a:ext uri="{9D8B030D-6E8A-4147-A177-3AD203B41FA5}">
                      <a16:colId xmlns:a16="http://schemas.microsoft.com/office/drawing/2014/main" val="178816254"/>
                    </a:ext>
                  </a:extLst>
                </a:gridCol>
                <a:gridCol w="318420">
                  <a:extLst>
                    <a:ext uri="{9D8B030D-6E8A-4147-A177-3AD203B41FA5}">
                      <a16:colId xmlns:a16="http://schemas.microsoft.com/office/drawing/2014/main" val="1988555711"/>
                    </a:ext>
                  </a:extLst>
                </a:gridCol>
                <a:gridCol w="318420">
                  <a:extLst>
                    <a:ext uri="{9D8B030D-6E8A-4147-A177-3AD203B41FA5}">
                      <a16:colId xmlns:a16="http://schemas.microsoft.com/office/drawing/2014/main" val="1674724971"/>
                    </a:ext>
                  </a:extLst>
                </a:gridCol>
                <a:gridCol w="318420">
                  <a:extLst>
                    <a:ext uri="{9D8B030D-6E8A-4147-A177-3AD203B41FA5}">
                      <a16:colId xmlns:a16="http://schemas.microsoft.com/office/drawing/2014/main" val="3902053444"/>
                    </a:ext>
                  </a:extLst>
                </a:gridCol>
                <a:gridCol w="330424">
                  <a:extLst>
                    <a:ext uri="{9D8B030D-6E8A-4147-A177-3AD203B41FA5}">
                      <a16:colId xmlns:a16="http://schemas.microsoft.com/office/drawing/2014/main" val="878278130"/>
                    </a:ext>
                  </a:extLst>
                </a:gridCol>
                <a:gridCol w="306416">
                  <a:extLst>
                    <a:ext uri="{9D8B030D-6E8A-4147-A177-3AD203B41FA5}">
                      <a16:colId xmlns:a16="http://schemas.microsoft.com/office/drawing/2014/main" val="734002146"/>
                    </a:ext>
                  </a:extLst>
                </a:gridCol>
              </a:tblGrid>
              <a:tr h="720000">
                <a:tc>
                  <a:txBody>
                    <a:bodyPr/>
                    <a:lstStyle/>
                    <a:p>
                      <a:endParaRPr kumimoji="1" lang="ja-JP" altLang="en-US" dirty="0"/>
                    </a:p>
                  </a:txBody>
                  <a:tcPr>
                    <a:solidFill>
                      <a:srgbClr val="CCFFFF"/>
                    </a:solidFill>
                  </a:tcPr>
                </a:tc>
                <a:tc>
                  <a:txBody>
                    <a:bodyPr/>
                    <a:lstStyle/>
                    <a:p>
                      <a:endParaRPr kumimoji="1" lang="ja-JP" altLang="en-US" dirty="0"/>
                    </a:p>
                  </a:txBody>
                  <a:tcPr>
                    <a:solidFill>
                      <a:srgbClr val="CCFFFF"/>
                    </a:solidFill>
                  </a:tcPr>
                </a:tc>
                <a:tc>
                  <a:txBody>
                    <a:bodyPr/>
                    <a:lstStyle/>
                    <a:p>
                      <a:endParaRPr kumimoji="1" lang="ja-JP" altLang="en-US" dirty="0"/>
                    </a:p>
                  </a:txBody>
                  <a:tcPr>
                    <a:solidFill>
                      <a:srgbClr val="FFCCCC"/>
                    </a:solidFill>
                  </a:tcPr>
                </a:tc>
                <a:tc>
                  <a:txBody>
                    <a:bodyPr/>
                    <a:lstStyle/>
                    <a:p>
                      <a:endParaRPr kumimoji="1" lang="ja-JP" altLang="en-US" dirty="0"/>
                    </a:p>
                  </a:txBody>
                  <a:tcPr>
                    <a:solidFill>
                      <a:srgbClr val="FFCCCC"/>
                    </a:solidFill>
                  </a:tcPr>
                </a:tc>
                <a:tc>
                  <a:txBody>
                    <a:bodyPr/>
                    <a:lstStyle/>
                    <a:p>
                      <a:endParaRPr kumimoji="1" lang="ja-JP" altLang="en-US" dirty="0"/>
                    </a:p>
                  </a:txBody>
                  <a:tcPr>
                    <a:solidFill>
                      <a:srgbClr val="FFCCCC"/>
                    </a:solidFill>
                  </a:tcPr>
                </a:tc>
                <a:tc>
                  <a:txBody>
                    <a:bodyPr/>
                    <a:lstStyle/>
                    <a:p>
                      <a:endParaRPr kumimoji="1" lang="ja-JP" altLang="en-US" dirty="0"/>
                    </a:p>
                  </a:txBody>
                  <a:tcPr>
                    <a:solidFill>
                      <a:srgbClr val="FFCCCC"/>
                    </a:solidFill>
                  </a:tcPr>
                </a:tc>
                <a:tc>
                  <a:txBody>
                    <a:bodyPr/>
                    <a:lstStyle/>
                    <a:p>
                      <a:endParaRPr kumimoji="1" lang="ja-JP" altLang="en-US" dirty="0"/>
                    </a:p>
                  </a:txBody>
                  <a:tcPr>
                    <a:solidFill>
                      <a:srgbClr val="FFCCCC"/>
                    </a:solidFill>
                  </a:tcPr>
                </a:tc>
                <a:tc>
                  <a:txBody>
                    <a:bodyPr/>
                    <a:lstStyle/>
                    <a:p>
                      <a:endParaRPr kumimoji="1" lang="ja-JP" altLang="en-US" dirty="0"/>
                    </a:p>
                  </a:txBody>
                  <a:tcPr>
                    <a:solidFill>
                      <a:srgbClr val="FFCCCC"/>
                    </a:solidFill>
                  </a:tcPr>
                </a:tc>
                <a:tc>
                  <a:txBody>
                    <a:bodyPr/>
                    <a:lstStyle/>
                    <a:p>
                      <a:endParaRPr kumimoji="1" lang="ja-JP" altLang="en-US" dirty="0"/>
                    </a:p>
                  </a:txBody>
                  <a:tcPr>
                    <a:solidFill>
                      <a:srgbClr val="FFCCCC"/>
                    </a:solidFill>
                  </a:tcPr>
                </a:tc>
                <a:tc>
                  <a:txBody>
                    <a:bodyPr/>
                    <a:lstStyle/>
                    <a:p>
                      <a:endParaRPr kumimoji="1" lang="ja-JP" altLang="en-US" dirty="0"/>
                    </a:p>
                  </a:txBody>
                  <a:tcPr>
                    <a:solidFill>
                      <a:srgbClr val="FFCCCC"/>
                    </a:solidFill>
                  </a:tcPr>
                </a:tc>
                <a:tc>
                  <a:txBody>
                    <a:bodyPr/>
                    <a:lstStyle/>
                    <a:p>
                      <a:endParaRPr kumimoji="1" lang="ja-JP" altLang="en-US" dirty="0"/>
                    </a:p>
                  </a:txBody>
                  <a:tcPr>
                    <a:solidFill>
                      <a:srgbClr val="FFCCCC"/>
                    </a:solidFill>
                  </a:tcPr>
                </a:tc>
                <a:tc>
                  <a:txBody>
                    <a:bodyPr/>
                    <a:lstStyle/>
                    <a:p>
                      <a:endParaRPr kumimoji="1" lang="ja-JP" altLang="en-US" dirty="0"/>
                    </a:p>
                  </a:txBody>
                  <a:tcPr>
                    <a:solidFill>
                      <a:srgbClr val="FFCCCC"/>
                    </a:solidFill>
                  </a:tcPr>
                </a:tc>
                <a:tc>
                  <a:txBody>
                    <a:bodyPr/>
                    <a:lstStyle/>
                    <a:p>
                      <a:endParaRPr kumimoji="1" lang="ja-JP" altLang="en-US" dirty="0"/>
                    </a:p>
                  </a:txBody>
                  <a:tcPr>
                    <a:solidFill>
                      <a:srgbClr val="FFCCCC"/>
                    </a:solidFill>
                  </a:tcPr>
                </a:tc>
                <a:tc>
                  <a:txBody>
                    <a:bodyPr/>
                    <a:lstStyle/>
                    <a:p>
                      <a:r>
                        <a:rPr kumimoji="1" lang="ja-JP" altLang="en-US" sz="1000" dirty="0" smtClean="0">
                          <a:latin typeface="ＭＳ Ｐゴシック" panose="020B0600070205080204" pitchFamily="50" charset="-128"/>
                          <a:ea typeface="ＭＳ Ｐゴシック" panose="020B0600070205080204" pitchFamily="50" charset="-128"/>
                        </a:rPr>
                        <a:t>休憩時間</a:t>
                      </a: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tx2">
                        <a:lumMod val="20000"/>
                        <a:lumOff val="80000"/>
                      </a:schemeClr>
                    </a:solidFill>
                  </a:tcPr>
                </a:tc>
                <a:tc>
                  <a:txBody>
                    <a:bodyPr/>
                    <a:lstStyle/>
                    <a:p>
                      <a:endParaRPr kumimoji="1" lang="ja-JP" altLang="en-US" dirty="0"/>
                    </a:p>
                  </a:txBody>
                  <a:tcPr>
                    <a:solidFill>
                      <a:srgbClr val="FFCCCC"/>
                    </a:solidFill>
                  </a:tcPr>
                </a:tc>
                <a:tc>
                  <a:txBody>
                    <a:bodyPr/>
                    <a:lstStyle/>
                    <a:p>
                      <a:endParaRPr kumimoji="1" lang="ja-JP" altLang="en-US" dirty="0"/>
                    </a:p>
                  </a:txBody>
                  <a:tcPr>
                    <a:solidFill>
                      <a:srgbClr val="FFCCCC"/>
                    </a:solidFill>
                  </a:tcPr>
                </a:tc>
                <a:tc>
                  <a:txBody>
                    <a:bodyPr/>
                    <a:lstStyle/>
                    <a:p>
                      <a:endParaRPr kumimoji="1" lang="ja-JP" altLang="en-US" dirty="0"/>
                    </a:p>
                  </a:txBody>
                  <a:tcPr>
                    <a:solidFill>
                      <a:srgbClr val="FFCCCC"/>
                    </a:solidFill>
                  </a:tcPr>
                </a:tc>
                <a:tc>
                  <a:txBody>
                    <a:bodyPr/>
                    <a:lstStyle/>
                    <a:p>
                      <a:endParaRPr kumimoji="1" lang="ja-JP" altLang="en-US" dirty="0"/>
                    </a:p>
                  </a:txBody>
                  <a:tcPr>
                    <a:solidFill>
                      <a:srgbClr val="FFCCCC"/>
                    </a:solidFill>
                  </a:tcPr>
                </a:tc>
                <a:tc>
                  <a:txBody>
                    <a:bodyPr/>
                    <a:lstStyle/>
                    <a:p>
                      <a:endParaRPr kumimoji="1" lang="ja-JP" altLang="en-US" dirty="0"/>
                    </a:p>
                  </a:txBody>
                  <a:tcPr>
                    <a:solidFill>
                      <a:srgbClr val="FFCCCC"/>
                    </a:solidFill>
                  </a:tcPr>
                </a:tc>
                <a:tc>
                  <a:txBody>
                    <a:bodyPr/>
                    <a:lstStyle/>
                    <a:p>
                      <a:endParaRPr kumimoji="1" lang="ja-JP" altLang="en-US" dirty="0"/>
                    </a:p>
                  </a:txBody>
                  <a:tcPr>
                    <a:solidFill>
                      <a:srgbClr val="FFCCCC"/>
                    </a:solidFill>
                  </a:tcPr>
                </a:tc>
                <a:tc>
                  <a:txBody>
                    <a:bodyPr/>
                    <a:lstStyle/>
                    <a:p>
                      <a:endParaRPr kumimoji="1" lang="ja-JP" altLang="en-US" dirty="0"/>
                    </a:p>
                  </a:txBody>
                  <a:tcPr>
                    <a:solidFill>
                      <a:srgbClr val="FFCCCC"/>
                    </a:solidFill>
                  </a:tcPr>
                </a:tc>
                <a:tc>
                  <a:txBody>
                    <a:bodyPr/>
                    <a:lstStyle/>
                    <a:p>
                      <a:endParaRPr kumimoji="1" lang="ja-JP" altLang="en-US" dirty="0"/>
                    </a:p>
                  </a:txBody>
                  <a:tcPr>
                    <a:solidFill>
                      <a:srgbClr val="CCFFFF"/>
                    </a:solidFill>
                  </a:tcPr>
                </a:tc>
                <a:tc>
                  <a:txBody>
                    <a:bodyPr/>
                    <a:lstStyle/>
                    <a:p>
                      <a:endParaRPr kumimoji="1" lang="ja-JP" altLang="en-US" dirty="0"/>
                    </a:p>
                  </a:txBody>
                  <a:tcPr>
                    <a:solidFill>
                      <a:srgbClr val="CCFFFF"/>
                    </a:solidFill>
                  </a:tcPr>
                </a:tc>
                <a:tc>
                  <a:txBody>
                    <a:bodyPr/>
                    <a:lstStyle/>
                    <a:p>
                      <a:endParaRPr kumimoji="1" lang="ja-JP" altLang="en-US" dirty="0"/>
                    </a:p>
                  </a:txBody>
                  <a:tcPr>
                    <a:solidFill>
                      <a:srgbClr val="CCFFFF"/>
                    </a:solidFill>
                  </a:tcPr>
                </a:tc>
                <a:tc>
                  <a:txBody>
                    <a:bodyPr/>
                    <a:lstStyle/>
                    <a:p>
                      <a:endParaRPr kumimoji="1" lang="ja-JP" altLang="en-US" dirty="0"/>
                    </a:p>
                  </a:txBody>
                  <a:tcPr>
                    <a:solidFill>
                      <a:srgbClr val="CCFFFF"/>
                    </a:solidFill>
                  </a:tcPr>
                </a:tc>
                <a:tc>
                  <a:txBody>
                    <a:bodyPr/>
                    <a:lstStyle/>
                    <a:p>
                      <a:endParaRPr kumimoji="1" lang="ja-JP" altLang="en-US" dirty="0"/>
                    </a:p>
                  </a:txBody>
                  <a:tcPr>
                    <a:solidFill>
                      <a:srgbClr val="CCFFFF"/>
                    </a:solidFill>
                  </a:tcPr>
                </a:tc>
                <a:tc>
                  <a:txBody>
                    <a:bodyPr/>
                    <a:lstStyle/>
                    <a:p>
                      <a:endParaRPr kumimoji="1" lang="ja-JP" altLang="en-US" dirty="0"/>
                    </a:p>
                  </a:txBody>
                  <a:tcPr>
                    <a:solidFill>
                      <a:srgbClr val="FFCCCC"/>
                    </a:solidFill>
                  </a:tcPr>
                </a:tc>
                <a:extLst>
                  <a:ext uri="{0D108BD9-81ED-4DB2-BD59-A6C34878D82A}">
                    <a16:rowId xmlns:a16="http://schemas.microsoft.com/office/drawing/2014/main" val="4106807148"/>
                  </a:ext>
                </a:extLst>
              </a:tr>
            </a:tbl>
          </a:graphicData>
        </a:graphic>
      </p:graphicFrame>
      <p:sp>
        <p:nvSpPr>
          <p:cNvPr id="7" name="テキスト ボックス 6"/>
          <p:cNvSpPr txBox="1"/>
          <p:nvPr/>
        </p:nvSpPr>
        <p:spPr>
          <a:xfrm>
            <a:off x="1464301" y="5138986"/>
            <a:ext cx="589184" cy="230832"/>
          </a:xfrm>
          <a:prstGeom prst="rect">
            <a:avLst/>
          </a:prstGeom>
          <a:noFill/>
          <a:ln w="12700">
            <a:solidFill>
              <a:schemeClr val="tx1"/>
            </a:solid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新宿発</a:t>
            </a:r>
            <a:endPar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 name="テキスト ボックス 7"/>
          <p:cNvSpPr txBox="1"/>
          <p:nvPr/>
        </p:nvSpPr>
        <p:spPr>
          <a:xfrm>
            <a:off x="1461767" y="4940008"/>
            <a:ext cx="468000" cy="180000"/>
          </a:xfrm>
          <a:prstGeom prst="rect">
            <a:avLst/>
          </a:prstGeom>
          <a:solidFill>
            <a:schemeClr val="bg1">
              <a:lumMod val="85000"/>
            </a:schemeClr>
          </a:solidFill>
          <a:ln w="12700">
            <a:solidFill>
              <a:schemeClr val="tx1"/>
            </a:solid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始業</a:t>
            </a:r>
            <a:endPar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 name="テキスト ボックス 9"/>
          <p:cNvSpPr txBox="1"/>
          <p:nvPr/>
        </p:nvSpPr>
        <p:spPr>
          <a:xfrm>
            <a:off x="5280889" y="5099930"/>
            <a:ext cx="576964" cy="230832"/>
          </a:xfrm>
          <a:prstGeom prst="rect">
            <a:avLst/>
          </a:prstGeom>
          <a:noFill/>
          <a:ln w="12700">
            <a:solidFill>
              <a:schemeClr val="tx1"/>
            </a:solid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大阪発</a:t>
            </a:r>
            <a:endPar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1" name="テキスト ボックス 10"/>
          <p:cNvSpPr txBox="1"/>
          <p:nvPr/>
        </p:nvSpPr>
        <p:spPr>
          <a:xfrm>
            <a:off x="4413062" y="5099930"/>
            <a:ext cx="550983" cy="230832"/>
          </a:xfrm>
          <a:prstGeom prst="rect">
            <a:avLst/>
          </a:prstGeom>
          <a:noFill/>
          <a:ln w="12700">
            <a:solidFill>
              <a:schemeClr val="tx1"/>
            </a:solid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大阪着</a:t>
            </a:r>
            <a:endPar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 name="テキスト ボックス 11"/>
          <p:cNvSpPr txBox="1"/>
          <p:nvPr/>
        </p:nvSpPr>
        <p:spPr>
          <a:xfrm>
            <a:off x="7514211" y="5136172"/>
            <a:ext cx="1127942" cy="216000"/>
          </a:xfrm>
          <a:prstGeom prst="rect">
            <a:avLst/>
          </a:prstGeom>
          <a:noFill/>
          <a:ln w="12700">
            <a:solidFill>
              <a:schemeClr val="tx1"/>
            </a:solid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営業所到着（都内）</a:t>
            </a:r>
            <a:endPar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 name="テキスト ボックス 12"/>
          <p:cNvSpPr txBox="1"/>
          <p:nvPr/>
        </p:nvSpPr>
        <p:spPr>
          <a:xfrm>
            <a:off x="1409691" y="5312714"/>
            <a:ext cx="439544" cy="230832"/>
          </a:xfrm>
          <a:prstGeom prst="rect">
            <a:avLst/>
          </a:prstGeom>
          <a:noFill/>
        </p:spPr>
        <p:txBody>
          <a:bodyPr wrap="non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20:00</a:t>
            </a:r>
            <a:endPar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4" name="テキスト ボックス 13"/>
          <p:cNvSpPr txBox="1"/>
          <p:nvPr/>
        </p:nvSpPr>
        <p:spPr>
          <a:xfrm>
            <a:off x="7467600" y="5299096"/>
            <a:ext cx="439544" cy="230832"/>
          </a:xfrm>
          <a:prstGeom prst="rect">
            <a:avLst/>
          </a:prstGeom>
          <a:noFill/>
        </p:spPr>
        <p:txBody>
          <a:bodyPr wrap="non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15:00</a:t>
            </a:r>
            <a:endPar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5" name="テキスト ボックス 14"/>
          <p:cNvSpPr txBox="1"/>
          <p:nvPr/>
        </p:nvSpPr>
        <p:spPr>
          <a:xfrm>
            <a:off x="4638261" y="5317307"/>
            <a:ext cx="381836" cy="230832"/>
          </a:xfrm>
          <a:prstGeom prst="rect">
            <a:avLst/>
          </a:prstGeom>
          <a:noFill/>
        </p:spPr>
        <p:txBody>
          <a:bodyPr wrap="non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7:00</a:t>
            </a:r>
            <a:endPar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6" name="テキスト ボックス 15"/>
          <p:cNvSpPr txBox="1"/>
          <p:nvPr/>
        </p:nvSpPr>
        <p:spPr>
          <a:xfrm>
            <a:off x="9075367" y="5308475"/>
            <a:ext cx="439544" cy="230832"/>
          </a:xfrm>
          <a:prstGeom prst="rect">
            <a:avLst/>
          </a:prstGeom>
          <a:noFill/>
        </p:spPr>
        <p:txBody>
          <a:bodyPr wrap="non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20:00</a:t>
            </a:r>
            <a:endPar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 name="テキスト ボックス 16"/>
          <p:cNvSpPr txBox="1"/>
          <p:nvPr/>
        </p:nvSpPr>
        <p:spPr>
          <a:xfrm>
            <a:off x="5238382" y="5311306"/>
            <a:ext cx="381836" cy="230832"/>
          </a:xfrm>
          <a:prstGeom prst="rect">
            <a:avLst/>
          </a:prstGeom>
          <a:noFill/>
        </p:spPr>
        <p:txBody>
          <a:bodyPr wrap="non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8:00</a:t>
            </a:r>
            <a:endPar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8" name="テキスト ボックス 17"/>
          <p:cNvSpPr txBox="1"/>
          <p:nvPr/>
        </p:nvSpPr>
        <p:spPr>
          <a:xfrm>
            <a:off x="7514211" y="4926531"/>
            <a:ext cx="468000" cy="180000"/>
          </a:xfrm>
          <a:prstGeom prst="rect">
            <a:avLst/>
          </a:prstGeom>
          <a:solidFill>
            <a:schemeClr val="bg1">
              <a:lumMod val="85000"/>
            </a:schemeClr>
          </a:solidFill>
          <a:ln w="12700">
            <a:solidFill>
              <a:schemeClr val="tx1"/>
            </a:solid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終業</a:t>
            </a:r>
            <a:endPar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0" name="テキスト ボックス 19"/>
          <p:cNvSpPr txBox="1"/>
          <p:nvPr/>
        </p:nvSpPr>
        <p:spPr>
          <a:xfrm>
            <a:off x="2794663" y="5581351"/>
            <a:ext cx="828000" cy="577081"/>
          </a:xfrm>
          <a:prstGeom prst="rect">
            <a:avLst/>
          </a:prstGeom>
          <a:solidFill>
            <a:schemeClr val="bg1"/>
          </a:solidFill>
          <a:ln w="9525">
            <a:solidFill>
              <a:schemeClr val="tx1"/>
            </a:solid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拘束時間（走行等）</a:t>
            </a:r>
            <a:endParaRPr kumimoji="1" lang="en-US" altLang="ja-JP" sz="105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ctr" defTabSz="957816"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11</a:t>
            </a:r>
            <a:r>
              <a:rPr kumimoji="1"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時間</a:t>
            </a:r>
            <a:endPar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1" name="テキスト ボックス 20"/>
          <p:cNvSpPr txBox="1"/>
          <p:nvPr/>
        </p:nvSpPr>
        <p:spPr>
          <a:xfrm>
            <a:off x="6119435" y="5582432"/>
            <a:ext cx="828000" cy="576000"/>
          </a:xfrm>
          <a:prstGeom prst="rect">
            <a:avLst/>
          </a:prstGeom>
          <a:solidFill>
            <a:schemeClr val="bg1"/>
          </a:solidFill>
          <a:ln w="9525">
            <a:solidFill>
              <a:schemeClr val="tx1"/>
            </a:solid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拘束時間（走行等）</a:t>
            </a:r>
            <a:endParaRPr kumimoji="1" lang="en-US" altLang="ja-JP" sz="105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050" dirty="0">
                <a:solidFill>
                  <a:prstClr val="black"/>
                </a:solidFill>
                <a:latin typeface="ＭＳ Ｐゴシック" panose="020B0600070205080204" pitchFamily="50" charset="-128"/>
                <a:ea typeface="ＭＳ Ｐゴシック" panose="020B0600070205080204" pitchFamily="50" charset="-128"/>
              </a:rPr>
              <a:t>７</a:t>
            </a:r>
            <a:r>
              <a:rPr kumimoji="1"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時間</a:t>
            </a:r>
            <a:endPar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2" name="テキスト ボックス 21"/>
          <p:cNvSpPr txBox="1"/>
          <p:nvPr/>
        </p:nvSpPr>
        <p:spPr>
          <a:xfrm>
            <a:off x="7982211" y="5683283"/>
            <a:ext cx="828000" cy="415498"/>
          </a:xfrm>
          <a:prstGeom prst="rect">
            <a:avLst/>
          </a:prstGeom>
          <a:solidFill>
            <a:schemeClr val="bg1"/>
          </a:solidFill>
          <a:ln w="9525">
            <a:solidFill>
              <a:schemeClr val="tx1"/>
            </a:solid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休息期間</a:t>
            </a:r>
            <a:endParaRPr kumimoji="1" lang="en-US" altLang="ja-JP" sz="105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050" dirty="0">
                <a:solidFill>
                  <a:prstClr val="black"/>
                </a:solidFill>
                <a:latin typeface="ＭＳ Ｐゴシック" panose="020B0600070205080204" pitchFamily="50" charset="-128"/>
                <a:ea typeface="ＭＳ Ｐゴシック" panose="020B0600070205080204" pitchFamily="50" charset="-128"/>
              </a:rPr>
              <a:t>５</a:t>
            </a:r>
            <a:r>
              <a:rPr kumimoji="1"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時間</a:t>
            </a:r>
            <a:endPar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3" name="左中かっこ 22"/>
          <p:cNvSpPr/>
          <p:nvPr/>
        </p:nvSpPr>
        <p:spPr>
          <a:xfrm rot="16200000">
            <a:off x="4364372" y="3350559"/>
            <a:ext cx="252000" cy="6047683"/>
          </a:xfrm>
          <a:prstGeom prst="leftBrace">
            <a:avLst>
              <a:gd name="adj1" fmla="val 8333"/>
              <a:gd name="adj2" fmla="val 50719"/>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4" name="テキスト ボックス 23"/>
          <p:cNvSpPr txBox="1"/>
          <p:nvPr/>
        </p:nvSpPr>
        <p:spPr>
          <a:xfrm>
            <a:off x="3622663" y="6540701"/>
            <a:ext cx="1663337" cy="276999"/>
          </a:xfrm>
          <a:prstGeom prst="rect">
            <a:avLst/>
          </a:prstGeom>
          <a:solidFill>
            <a:schemeClr val="bg1"/>
          </a:solidFill>
          <a:ln w="9525">
            <a:solidFill>
              <a:schemeClr val="tx1"/>
            </a:solid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rPr>
              <a:t>拘束時間　合</a:t>
            </a: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rPr>
              <a:t>計</a:t>
            </a:r>
            <a:r>
              <a:rPr kumimoji="1" lang="en-US" altLang="ja-JP" sz="1200" b="1" dirty="0" smtClean="0">
                <a:solidFill>
                  <a:prstClr val="black"/>
                </a:solidFill>
                <a:latin typeface="ＭＳ Ｐゴシック" panose="020B0600070205080204" pitchFamily="50" charset="-128"/>
                <a:ea typeface="ＭＳ Ｐゴシック" panose="020B0600070205080204" pitchFamily="50" charset="-128"/>
              </a:rPr>
              <a:t>1</a:t>
            </a:r>
            <a:r>
              <a:rPr kumimoji="1" lang="en-US" altLang="ja-JP" sz="1200" b="1" dirty="0">
                <a:solidFill>
                  <a:prstClr val="black"/>
                </a:solidFill>
                <a:latin typeface="ＭＳ Ｐゴシック" panose="020B0600070205080204" pitchFamily="50" charset="-128"/>
                <a:ea typeface="ＭＳ Ｐゴシック" panose="020B0600070205080204" pitchFamily="50" charset="-128"/>
              </a:rPr>
              <a:t>9</a:t>
            </a: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rPr>
              <a:t>時間</a:t>
            </a:r>
            <a:endPar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25" name="左中かっこ 24"/>
          <p:cNvSpPr/>
          <p:nvPr/>
        </p:nvSpPr>
        <p:spPr>
          <a:xfrm rot="5400000" flipV="1">
            <a:off x="3085587" y="3004731"/>
            <a:ext cx="256995" cy="349956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6" name="左中かっこ 25"/>
          <p:cNvSpPr/>
          <p:nvPr/>
        </p:nvSpPr>
        <p:spPr>
          <a:xfrm rot="5400000" flipV="1">
            <a:off x="6271562" y="3640361"/>
            <a:ext cx="251691" cy="2233612"/>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7" name="テキスト ボックス 26"/>
          <p:cNvSpPr txBox="1"/>
          <p:nvPr/>
        </p:nvSpPr>
        <p:spPr>
          <a:xfrm>
            <a:off x="2110722" y="4315100"/>
            <a:ext cx="3350833" cy="253916"/>
          </a:xfrm>
          <a:prstGeom prst="rect">
            <a:avLst/>
          </a:prstGeom>
          <a:solidFill>
            <a:schemeClr val="bg1"/>
          </a:solidFill>
          <a:ln w="9525">
            <a:no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往路（実車）　</a:t>
            </a:r>
            <a:r>
              <a:rPr kumimoji="1"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概ね２時間ごとに運転交代</a:t>
            </a:r>
            <a:endPar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8" name="テキスト ボックス 27"/>
          <p:cNvSpPr txBox="1"/>
          <p:nvPr/>
        </p:nvSpPr>
        <p:spPr>
          <a:xfrm>
            <a:off x="5686301" y="4311922"/>
            <a:ext cx="1692000" cy="253916"/>
          </a:xfrm>
          <a:prstGeom prst="rect">
            <a:avLst/>
          </a:prstGeom>
          <a:solidFill>
            <a:schemeClr val="bg1"/>
          </a:solidFill>
          <a:ln w="9525">
            <a:no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復路（回送）</a:t>
            </a:r>
            <a:endParaRPr kumimoji="1" lang="en-US" altLang="ja-JP" sz="105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grpSp>
        <p:nvGrpSpPr>
          <p:cNvPr id="29" name="グループ化 28"/>
          <p:cNvGrpSpPr/>
          <p:nvPr/>
        </p:nvGrpSpPr>
        <p:grpSpPr>
          <a:xfrm rot="5400000">
            <a:off x="531244" y="5820526"/>
            <a:ext cx="1036799" cy="99812"/>
            <a:chOff x="1669801" y="2737800"/>
            <a:chExt cx="1036799" cy="99812"/>
          </a:xfrm>
        </p:grpSpPr>
        <p:sp>
          <p:nvSpPr>
            <p:cNvPr id="30" name="フリーフォーム 29"/>
            <p:cNvSpPr/>
            <p:nvPr/>
          </p:nvSpPr>
          <p:spPr>
            <a:xfrm>
              <a:off x="1669801" y="2737800"/>
              <a:ext cx="1036799" cy="45719"/>
            </a:xfrm>
            <a:custGeom>
              <a:avLst/>
              <a:gdLst>
                <a:gd name="connsiteX0" fmla="*/ 0 w 9362661"/>
                <a:gd name="connsiteY0" fmla="*/ 746184 h 746186"/>
                <a:gd name="connsiteX1" fmla="*/ 735496 w 9362661"/>
                <a:gd name="connsiteY1" fmla="*/ 10689 h 746186"/>
                <a:gd name="connsiteX2" fmla="*/ 1490870 w 9362661"/>
                <a:gd name="connsiteY2" fmla="*/ 736245 h 746186"/>
                <a:gd name="connsiteX3" fmla="*/ 2206487 w 9362661"/>
                <a:gd name="connsiteY3" fmla="*/ 750 h 746186"/>
                <a:gd name="connsiteX4" fmla="*/ 2951922 w 9362661"/>
                <a:gd name="connsiteY4" fmla="*/ 746184 h 746186"/>
                <a:gd name="connsiteX5" fmla="*/ 3667539 w 9362661"/>
                <a:gd name="connsiteY5" fmla="*/ 10689 h 746186"/>
                <a:gd name="connsiteX6" fmla="*/ 4412974 w 9362661"/>
                <a:gd name="connsiteY6" fmla="*/ 736245 h 746186"/>
                <a:gd name="connsiteX7" fmla="*/ 5148470 w 9362661"/>
                <a:gd name="connsiteY7" fmla="*/ 750 h 746186"/>
                <a:gd name="connsiteX8" fmla="*/ 5883965 w 9362661"/>
                <a:gd name="connsiteY8" fmla="*/ 746184 h 746186"/>
                <a:gd name="connsiteX9" fmla="*/ 6619461 w 9362661"/>
                <a:gd name="connsiteY9" fmla="*/ 750 h 746186"/>
                <a:gd name="connsiteX10" fmla="*/ 7345018 w 9362661"/>
                <a:gd name="connsiteY10" fmla="*/ 726306 h 746186"/>
                <a:gd name="connsiteX11" fmla="*/ 8090452 w 9362661"/>
                <a:gd name="connsiteY11" fmla="*/ 750 h 746186"/>
                <a:gd name="connsiteX12" fmla="*/ 8806070 w 9362661"/>
                <a:gd name="connsiteY12" fmla="*/ 746184 h 746186"/>
                <a:gd name="connsiteX13" fmla="*/ 9362661 w 9362661"/>
                <a:gd name="connsiteY13" fmla="*/ 750 h 74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62661" h="746186">
                  <a:moveTo>
                    <a:pt x="0" y="746184"/>
                  </a:moveTo>
                  <a:cubicBezTo>
                    <a:pt x="243509" y="379264"/>
                    <a:pt x="487018" y="12345"/>
                    <a:pt x="735496" y="10689"/>
                  </a:cubicBezTo>
                  <a:cubicBezTo>
                    <a:pt x="983974" y="9033"/>
                    <a:pt x="1245705" y="737901"/>
                    <a:pt x="1490870" y="736245"/>
                  </a:cubicBezTo>
                  <a:cubicBezTo>
                    <a:pt x="1736035" y="734589"/>
                    <a:pt x="1962978" y="-907"/>
                    <a:pt x="2206487" y="750"/>
                  </a:cubicBezTo>
                  <a:cubicBezTo>
                    <a:pt x="2449996" y="2407"/>
                    <a:pt x="2708413" y="744527"/>
                    <a:pt x="2951922" y="746184"/>
                  </a:cubicBezTo>
                  <a:cubicBezTo>
                    <a:pt x="3195431" y="747841"/>
                    <a:pt x="3424030" y="12346"/>
                    <a:pt x="3667539" y="10689"/>
                  </a:cubicBezTo>
                  <a:cubicBezTo>
                    <a:pt x="3911048" y="9032"/>
                    <a:pt x="4166152" y="737901"/>
                    <a:pt x="4412974" y="736245"/>
                  </a:cubicBezTo>
                  <a:cubicBezTo>
                    <a:pt x="4659796" y="734589"/>
                    <a:pt x="4903305" y="-906"/>
                    <a:pt x="5148470" y="750"/>
                  </a:cubicBezTo>
                  <a:cubicBezTo>
                    <a:pt x="5393635" y="2406"/>
                    <a:pt x="5638800" y="746184"/>
                    <a:pt x="5883965" y="746184"/>
                  </a:cubicBezTo>
                  <a:cubicBezTo>
                    <a:pt x="6129130" y="746184"/>
                    <a:pt x="6375952" y="4063"/>
                    <a:pt x="6619461" y="750"/>
                  </a:cubicBezTo>
                  <a:cubicBezTo>
                    <a:pt x="6862970" y="-2563"/>
                    <a:pt x="7099853" y="726306"/>
                    <a:pt x="7345018" y="726306"/>
                  </a:cubicBezTo>
                  <a:cubicBezTo>
                    <a:pt x="7590183" y="726306"/>
                    <a:pt x="7846943" y="-2563"/>
                    <a:pt x="8090452" y="750"/>
                  </a:cubicBezTo>
                  <a:cubicBezTo>
                    <a:pt x="8333961" y="4063"/>
                    <a:pt x="8594035" y="746184"/>
                    <a:pt x="8806070" y="746184"/>
                  </a:cubicBezTo>
                  <a:cubicBezTo>
                    <a:pt x="9018105" y="746184"/>
                    <a:pt x="9201979" y="-27411"/>
                    <a:pt x="9362661" y="75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1" name="フリーフォーム 30"/>
            <p:cNvSpPr/>
            <p:nvPr/>
          </p:nvSpPr>
          <p:spPr>
            <a:xfrm>
              <a:off x="1669801" y="2791893"/>
              <a:ext cx="1036799" cy="45719"/>
            </a:xfrm>
            <a:custGeom>
              <a:avLst/>
              <a:gdLst>
                <a:gd name="connsiteX0" fmla="*/ 0 w 9362661"/>
                <a:gd name="connsiteY0" fmla="*/ 746184 h 746186"/>
                <a:gd name="connsiteX1" fmla="*/ 735496 w 9362661"/>
                <a:gd name="connsiteY1" fmla="*/ 10689 h 746186"/>
                <a:gd name="connsiteX2" fmla="*/ 1490870 w 9362661"/>
                <a:gd name="connsiteY2" fmla="*/ 736245 h 746186"/>
                <a:gd name="connsiteX3" fmla="*/ 2206487 w 9362661"/>
                <a:gd name="connsiteY3" fmla="*/ 750 h 746186"/>
                <a:gd name="connsiteX4" fmla="*/ 2951922 w 9362661"/>
                <a:gd name="connsiteY4" fmla="*/ 746184 h 746186"/>
                <a:gd name="connsiteX5" fmla="*/ 3667539 w 9362661"/>
                <a:gd name="connsiteY5" fmla="*/ 10689 h 746186"/>
                <a:gd name="connsiteX6" fmla="*/ 4412974 w 9362661"/>
                <a:gd name="connsiteY6" fmla="*/ 736245 h 746186"/>
                <a:gd name="connsiteX7" fmla="*/ 5148470 w 9362661"/>
                <a:gd name="connsiteY7" fmla="*/ 750 h 746186"/>
                <a:gd name="connsiteX8" fmla="*/ 5883965 w 9362661"/>
                <a:gd name="connsiteY8" fmla="*/ 746184 h 746186"/>
                <a:gd name="connsiteX9" fmla="*/ 6619461 w 9362661"/>
                <a:gd name="connsiteY9" fmla="*/ 750 h 746186"/>
                <a:gd name="connsiteX10" fmla="*/ 7345018 w 9362661"/>
                <a:gd name="connsiteY10" fmla="*/ 726306 h 746186"/>
                <a:gd name="connsiteX11" fmla="*/ 8090452 w 9362661"/>
                <a:gd name="connsiteY11" fmla="*/ 750 h 746186"/>
                <a:gd name="connsiteX12" fmla="*/ 8806070 w 9362661"/>
                <a:gd name="connsiteY12" fmla="*/ 746184 h 746186"/>
                <a:gd name="connsiteX13" fmla="*/ 9362661 w 9362661"/>
                <a:gd name="connsiteY13" fmla="*/ 750 h 74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62661" h="746186">
                  <a:moveTo>
                    <a:pt x="0" y="746184"/>
                  </a:moveTo>
                  <a:cubicBezTo>
                    <a:pt x="243509" y="379264"/>
                    <a:pt x="487018" y="12345"/>
                    <a:pt x="735496" y="10689"/>
                  </a:cubicBezTo>
                  <a:cubicBezTo>
                    <a:pt x="983974" y="9033"/>
                    <a:pt x="1245705" y="737901"/>
                    <a:pt x="1490870" y="736245"/>
                  </a:cubicBezTo>
                  <a:cubicBezTo>
                    <a:pt x="1736035" y="734589"/>
                    <a:pt x="1962978" y="-907"/>
                    <a:pt x="2206487" y="750"/>
                  </a:cubicBezTo>
                  <a:cubicBezTo>
                    <a:pt x="2449996" y="2407"/>
                    <a:pt x="2708413" y="744527"/>
                    <a:pt x="2951922" y="746184"/>
                  </a:cubicBezTo>
                  <a:cubicBezTo>
                    <a:pt x="3195431" y="747841"/>
                    <a:pt x="3424030" y="12346"/>
                    <a:pt x="3667539" y="10689"/>
                  </a:cubicBezTo>
                  <a:cubicBezTo>
                    <a:pt x="3911048" y="9032"/>
                    <a:pt x="4166152" y="737901"/>
                    <a:pt x="4412974" y="736245"/>
                  </a:cubicBezTo>
                  <a:cubicBezTo>
                    <a:pt x="4659796" y="734589"/>
                    <a:pt x="4903305" y="-906"/>
                    <a:pt x="5148470" y="750"/>
                  </a:cubicBezTo>
                  <a:cubicBezTo>
                    <a:pt x="5393635" y="2406"/>
                    <a:pt x="5638800" y="746184"/>
                    <a:pt x="5883965" y="746184"/>
                  </a:cubicBezTo>
                  <a:cubicBezTo>
                    <a:pt x="6129130" y="746184"/>
                    <a:pt x="6375952" y="4063"/>
                    <a:pt x="6619461" y="750"/>
                  </a:cubicBezTo>
                  <a:cubicBezTo>
                    <a:pt x="6862970" y="-2563"/>
                    <a:pt x="7099853" y="726306"/>
                    <a:pt x="7345018" y="726306"/>
                  </a:cubicBezTo>
                  <a:cubicBezTo>
                    <a:pt x="7590183" y="726306"/>
                    <a:pt x="7846943" y="-2563"/>
                    <a:pt x="8090452" y="750"/>
                  </a:cubicBezTo>
                  <a:cubicBezTo>
                    <a:pt x="8333961" y="4063"/>
                    <a:pt x="8594035" y="746184"/>
                    <a:pt x="8806070" y="746184"/>
                  </a:cubicBezTo>
                  <a:cubicBezTo>
                    <a:pt x="9018105" y="746184"/>
                    <a:pt x="9201979" y="-27411"/>
                    <a:pt x="9362661" y="75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cxnSp>
        <p:nvCxnSpPr>
          <p:cNvPr id="32" name="直線コネクタ 31"/>
          <p:cNvCxnSpPr/>
          <p:nvPr/>
        </p:nvCxnSpPr>
        <p:spPr>
          <a:xfrm flipH="1">
            <a:off x="1461766" y="4932456"/>
            <a:ext cx="0" cy="61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H="1">
            <a:off x="4963865" y="5099439"/>
            <a:ext cx="0" cy="11224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H="1">
            <a:off x="5280600" y="5099930"/>
            <a:ext cx="289" cy="11219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H="1">
            <a:off x="7514211" y="4935246"/>
            <a:ext cx="1" cy="1286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H="1">
            <a:off x="9116509" y="5025246"/>
            <a:ext cx="0" cy="61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9116507" y="4935246"/>
            <a:ext cx="468000" cy="180000"/>
          </a:xfrm>
          <a:prstGeom prst="rect">
            <a:avLst/>
          </a:prstGeom>
          <a:solidFill>
            <a:schemeClr val="bg1">
              <a:lumMod val="85000"/>
            </a:schemeClr>
          </a:solidFill>
          <a:ln w="12700">
            <a:solidFill>
              <a:schemeClr val="tx1"/>
            </a:solid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始業</a:t>
            </a:r>
            <a:endPar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8" name="テキスト ボックス 37"/>
          <p:cNvSpPr txBox="1"/>
          <p:nvPr/>
        </p:nvSpPr>
        <p:spPr>
          <a:xfrm>
            <a:off x="9116507" y="5136172"/>
            <a:ext cx="560893" cy="216000"/>
          </a:xfrm>
          <a:prstGeom prst="rect">
            <a:avLst/>
          </a:prstGeom>
          <a:noFill/>
          <a:ln w="12700">
            <a:solidFill>
              <a:schemeClr val="tx1"/>
            </a:solid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新宿発</a:t>
            </a:r>
            <a:endPar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0" name="テキスト ボックス 39"/>
          <p:cNvSpPr txBox="1"/>
          <p:nvPr/>
        </p:nvSpPr>
        <p:spPr>
          <a:xfrm>
            <a:off x="813000" y="6477000"/>
            <a:ext cx="1932004" cy="347329"/>
          </a:xfrm>
          <a:prstGeom prst="roundRect">
            <a:avLst/>
          </a:prstGeom>
          <a:solidFill>
            <a:schemeClr val="accent2">
              <a:lumMod val="20000"/>
              <a:lumOff val="80000"/>
            </a:schemeClr>
          </a:solidFill>
          <a:ln w="28575">
            <a:solidFill>
              <a:srgbClr val="FF0000"/>
            </a:solidFill>
          </a:ln>
        </p:spPr>
        <p:txBody>
          <a:bodyPr wrap="square" rtlCol="0" anchor="ctr">
            <a:spAutoFit/>
          </a:bodyPr>
          <a:lstStyle/>
          <a:p>
            <a:pPr algn="ctr">
              <a:lnSpc>
                <a:spcPct val="120000"/>
              </a:lnSpc>
              <a:spcAft>
                <a:spcPts val="600"/>
              </a:spcAft>
              <a:buClr>
                <a:schemeClr val="tx2"/>
              </a:buClr>
            </a:pPr>
            <a:r>
              <a:rPr kumimoji="1" lang="ja-JP" altLang="en-US" sz="1200" dirty="0" smtClean="0">
                <a:solidFill>
                  <a:srgbClr val="FF0000"/>
                </a:solidFill>
              </a:rPr>
              <a:t>最大拘束時間</a:t>
            </a:r>
            <a:r>
              <a:rPr kumimoji="1" lang="en-US" altLang="ja-JP" sz="1200" dirty="0" smtClean="0">
                <a:solidFill>
                  <a:srgbClr val="FF0000"/>
                </a:solidFill>
              </a:rPr>
              <a:t>19</a:t>
            </a:r>
            <a:r>
              <a:rPr kumimoji="1" lang="ja-JP" altLang="en-US" sz="1200" dirty="0" smtClean="0">
                <a:solidFill>
                  <a:srgbClr val="FF0000"/>
                </a:solidFill>
              </a:rPr>
              <a:t>時間以下</a:t>
            </a:r>
          </a:p>
        </p:txBody>
      </p:sp>
      <p:sp>
        <p:nvSpPr>
          <p:cNvPr id="41" name="テキスト ボックス 40"/>
          <p:cNvSpPr txBox="1"/>
          <p:nvPr/>
        </p:nvSpPr>
        <p:spPr>
          <a:xfrm>
            <a:off x="7579213" y="6461247"/>
            <a:ext cx="1645454" cy="347329"/>
          </a:xfrm>
          <a:prstGeom prst="roundRect">
            <a:avLst/>
          </a:prstGeom>
          <a:solidFill>
            <a:schemeClr val="accent2">
              <a:lumMod val="20000"/>
              <a:lumOff val="80000"/>
            </a:schemeClr>
          </a:solidFill>
          <a:ln w="28575">
            <a:solidFill>
              <a:srgbClr val="FF0000"/>
            </a:solidFill>
          </a:ln>
        </p:spPr>
        <p:txBody>
          <a:bodyPr wrap="square" rtlCol="0" anchor="ctr">
            <a:spAutoFit/>
          </a:bodyPr>
          <a:lstStyle/>
          <a:p>
            <a:pPr algn="ctr">
              <a:lnSpc>
                <a:spcPct val="120000"/>
              </a:lnSpc>
              <a:spcAft>
                <a:spcPts val="600"/>
              </a:spcAft>
              <a:buClr>
                <a:schemeClr val="tx2"/>
              </a:buClr>
            </a:pPr>
            <a:r>
              <a:rPr kumimoji="1" lang="ja-JP" altLang="en-US" sz="1200" dirty="0" smtClean="0">
                <a:solidFill>
                  <a:srgbClr val="FF0000"/>
                </a:solidFill>
              </a:rPr>
              <a:t>休息時間５時間以上</a:t>
            </a:r>
          </a:p>
        </p:txBody>
      </p:sp>
      <p:cxnSp>
        <p:nvCxnSpPr>
          <p:cNvPr id="4" name="直線矢印コネクタ 3"/>
          <p:cNvCxnSpPr>
            <a:stCxn id="40" idx="3"/>
          </p:cNvCxnSpPr>
          <p:nvPr/>
        </p:nvCxnSpPr>
        <p:spPr>
          <a:xfrm flipV="1">
            <a:off x="2745004" y="6644820"/>
            <a:ext cx="877659" cy="58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a:stCxn id="41" idx="0"/>
            <a:endCxn id="22" idx="2"/>
          </p:cNvCxnSpPr>
          <p:nvPr/>
        </p:nvCxnSpPr>
        <p:spPr>
          <a:xfrm flipH="1" flipV="1">
            <a:off x="8396211" y="6098781"/>
            <a:ext cx="5729" cy="3624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41453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0" y="160991"/>
            <a:ext cx="9906000" cy="535531"/>
          </a:xfrm>
          <a:prstGeom prst="rect">
            <a:avLst/>
          </a:prstGeom>
          <a:noFill/>
        </p:spPr>
        <p:txBody>
          <a:bodyPr wrap="square" rtlCol="0" anchor="ctr">
            <a:spAutoFit/>
          </a:bodyPr>
          <a:lstStyle/>
          <a:p>
            <a:pPr lvl="0" algn="ctr">
              <a:lnSpc>
                <a:spcPct val="120000"/>
              </a:lnSpc>
              <a:spcAft>
                <a:spcPts val="600"/>
              </a:spcAft>
              <a:buClr>
                <a:srgbClr val="103185"/>
              </a:buClr>
              <a:defRPr/>
            </a:pPr>
            <a:r>
              <a:rPr kumimoji="1" lang="ja-JP" altLang="en-US" sz="2400" b="1" dirty="0">
                <a:solidFill>
                  <a:srgbClr val="FFFFFF"/>
                </a:solidFill>
                <a:latin typeface="ＭＳ ゴシック" panose="020B0609070205080204" pitchFamily="49" charset="-128"/>
                <a:ea typeface="ＭＳ ゴシック" panose="020B0609070205080204" pitchFamily="49" charset="-128"/>
              </a:rPr>
              <a:t>改正</a:t>
            </a:r>
            <a:r>
              <a:rPr kumimoji="1" lang="ja-JP" altLang="en-US" sz="2400" b="1" i="0" u="none" strike="noStrike" kern="1200" cap="none" spc="0" normalizeH="0" baseline="0" noProof="0" dirty="0" smtClean="0">
                <a:ln>
                  <a:noFill/>
                </a:ln>
                <a:solidFill>
                  <a:srgbClr val="FFFFFF"/>
                </a:solidFill>
                <a:effectLst/>
                <a:uLnTx/>
                <a:uFillTx/>
                <a:latin typeface="ＭＳ ゴシック" panose="020B0609070205080204" pitchFamily="49" charset="-128"/>
                <a:ea typeface="ＭＳ ゴシック" panose="020B0609070205080204" pitchFamily="49" charset="-128"/>
                <a:cs typeface="+mn-cs"/>
              </a:rPr>
              <a:t>の内容</a:t>
            </a:r>
            <a:r>
              <a:rPr kumimoji="1" lang="ja-JP" altLang="en-US" sz="2400" b="1" dirty="0">
                <a:solidFill>
                  <a:srgbClr val="FFFFFF"/>
                </a:solidFill>
                <a:latin typeface="ＭＳ ゴシック" panose="020B0609070205080204" pitchFamily="49" charset="-128"/>
                <a:ea typeface="ＭＳ ゴシック" panose="020B0609070205080204" pitchFamily="49" charset="-128"/>
              </a:rPr>
              <a:t>（特例</a:t>
            </a:r>
            <a:r>
              <a:rPr kumimoji="1" lang="ja-JP" altLang="en-US" sz="2400" b="1" dirty="0" smtClean="0">
                <a:solidFill>
                  <a:srgbClr val="FFFFFF"/>
                </a:solidFill>
                <a:latin typeface="ＭＳ ゴシック" panose="020B0609070205080204" pitchFamily="49" charset="-128"/>
                <a:ea typeface="ＭＳ ゴシック" panose="020B0609070205080204" pitchFamily="49" charset="-128"/>
              </a:rPr>
              <a:t>：③隔日勤務特例</a:t>
            </a:r>
            <a:r>
              <a:rPr kumimoji="1" lang="ja-JP" altLang="en-US" sz="2400" b="1" dirty="0">
                <a:solidFill>
                  <a:srgbClr val="FFFFFF"/>
                </a:solidFill>
                <a:latin typeface="ＭＳ ゴシック" panose="020B0609070205080204" pitchFamily="49" charset="-128"/>
                <a:ea typeface="ＭＳ ゴシック" panose="020B0609070205080204" pitchFamily="49" charset="-128"/>
              </a:rPr>
              <a:t>）</a:t>
            </a:r>
          </a:p>
        </p:txBody>
      </p:sp>
      <p:graphicFrame>
        <p:nvGraphicFramePr>
          <p:cNvPr id="19" name="表 18"/>
          <p:cNvGraphicFramePr>
            <a:graphicFrameLocks noGrp="1"/>
          </p:cNvGraphicFramePr>
          <p:nvPr>
            <p:extLst>
              <p:ext uri="{D42A27DB-BD31-4B8C-83A1-F6EECF244321}">
                <p14:modId xmlns:p14="http://schemas.microsoft.com/office/powerpoint/2010/main" val="212181601"/>
              </p:ext>
            </p:extLst>
          </p:nvPr>
        </p:nvGraphicFramePr>
        <p:xfrm>
          <a:off x="813000" y="990600"/>
          <a:ext cx="8280000" cy="2511235"/>
        </p:xfrm>
        <a:graphic>
          <a:graphicData uri="http://schemas.openxmlformats.org/drawingml/2006/table">
            <a:tbl>
              <a:tblPr firstRow="1" bandRow="1">
                <a:tableStyleId>{5940675A-B579-460E-94D1-54222C63F5DA}</a:tableStyleId>
              </a:tblPr>
              <a:tblGrid>
                <a:gridCol w="827764">
                  <a:extLst>
                    <a:ext uri="{9D8B030D-6E8A-4147-A177-3AD203B41FA5}">
                      <a16:colId xmlns:a16="http://schemas.microsoft.com/office/drawing/2014/main" val="2761511164"/>
                    </a:ext>
                  </a:extLst>
                </a:gridCol>
                <a:gridCol w="3726118">
                  <a:extLst>
                    <a:ext uri="{9D8B030D-6E8A-4147-A177-3AD203B41FA5}">
                      <a16:colId xmlns:a16="http://schemas.microsoft.com/office/drawing/2014/main" val="639556237"/>
                    </a:ext>
                  </a:extLst>
                </a:gridCol>
                <a:gridCol w="3726118">
                  <a:extLst>
                    <a:ext uri="{9D8B030D-6E8A-4147-A177-3AD203B41FA5}">
                      <a16:colId xmlns:a16="http://schemas.microsoft.com/office/drawing/2014/main" val="3399830630"/>
                    </a:ext>
                  </a:extLst>
                </a:gridCol>
              </a:tblGrid>
              <a:tr h="351235">
                <a:tc>
                  <a:txBody>
                    <a:bodyPr/>
                    <a:lstStyle/>
                    <a:p>
                      <a:pPr algn="ctr"/>
                      <a:endParaRPr kumimoji="1" lang="ja-JP" altLang="en-US" sz="1200" dirty="0">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3175" cap="flat" cmpd="sng" algn="ctr">
                      <a:solidFill>
                        <a:schemeClr val="tx1"/>
                      </a:solidFill>
                      <a:prstDash val="solid"/>
                      <a:round/>
                      <a:headEnd type="none" w="med" len="med"/>
                      <a:tailEnd type="none" w="med" len="med"/>
                    </a:lnTlToBr>
                  </a:tcPr>
                </a:tc>
                <a:tc>
                  <a:txBody>
                    <a:bodyPr/>
                    <a:lstStyle/>
                    <a:p>
                      <a:pPr algn="ctr"/>
                      <a:r>
                        <a:rPr lang="ja-JP" altLang="en-US" sz="1200" b="1" dirty="0" smtClean="0">
                          <a:solidFill>
                            <a:schemeClr val="bg1"/>
                          </a:solidFill>
                          <a:latin typeface="ＭＳ ゴシック" panose="020B0609070205080204" pitchFamily="49" charset="-128"/>
                          <a:ea typeface="ＭＳ ゴシック" panose="020B0609070205080204" pitchFamily="49" charset="-128"/>
                        </a:rPr>
                        <a:t>現行</a:t>
                      </a:r>
                      <a:endParaRPr lang="ja-JP" altLang="en-US" sz="1200" b="1" dirty="0">
                        <a:solidFill>
                          <a:schemeClr val="bg1"/>
                        </a:solidFill>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5CAF"/>
                    </a:solidFill>
                  </a:tcPr>
                </a:tc>
                <a:tc>
                  <a:txBody>
                    <a:bodyPr/>
                    <a:lstStyle/>
                    <a:p>
                      <a:pPr algn="ctr"/>
                      <a:r>
                        <a:rPr lang="ja-JP" altLang="en-US" sz="1200" b="1" dirty="0" smtClean="0">
                          <a:solidFill>
                            <a:schemeClr val="bg1"/>
                          </a:solidFill>
                          <a:latin typeface="ＭＳ ゴシック" panose="020B0609070205080204" pitchFamily="49" charset="-128"/>
                          <a:ea typeface="ＭＳ ゴシック" panose="020B0609070205080204" pitchFamily="49" charset="-128"/>
                        </a:rPr>
                        <a:t>改正後</a:t>
                      </a:r>
                      <a:endParaRPr lang="ja-JP" altLang="en-US" sz="1200" b="1" dirty="0">
                        <a:solidFill>
                          <a:schemeClr val="bg1"/>
                        </a:solidFill>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4D6D"/>
                    </a:solidFill>
                  </a:tcPr>
                </a:tc>
                <a:extLst>
                  <a:ext uri="{0D108BD9-81ED-4DB2-BD59-A6C34878D82A}">
                    <a16:rowId xmlns:a16="http://schemas.microsoft.com/office/drawing/2014/main" val="3317930935"/>
                  </a:ext>
                </a:extLst>
              </a:tr>
              <a:tr h="2160000">
                <a:tc>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隔日勤務</a:t>
                      </a:r>
                      <a:endParaRPr kumimoji="1" lang="en-US" altLang="ja-JP" sz="1200" dirty="0" smtClean="0">
                        <a:latin typeface="ＭＳ ゴシック" panose="020B0609070205080204" pitchFamily="49" charset="-128"/>
                        <a:ea typeface="ＭＳ ゴシック" panose="020B0609070205080204" pitchFamily="49" charset="-128"/>
                      </a:endParaRPr>
                    </a:p>
                    <a:p>
                      <a:pPr algn="ctr"/>
                      <a:r>
                        <a:rPr kumimoji="1" lang="ja-JP" altLang="en-US" sz="1200" dirty="0" smtClean="0">
                          <a:latin typeface="ＭＳ ゴシック" panose="020B0609070205080204" pitchFamily="49" charset="-128"/>
                          <a:ea typeface="ＭＳ ゴシック" panose="020B0609070205080204" pitchFamily="49" charset="-128"/>
                        </a:rPr>
                        <a:t>特例</a:t>
                      </a:r>
                      <a:endParaRPr kumimoji="1" lang="en-US" altLang="ja-JP" sz="1200" dirty="0" smtClean="0">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lang="ja-JP" altLang="en-US" sz="1200" dirty="0" smtClean="0">
                          <a:latin typeface="ＭＳ ゴシック" panose="020B0609070205080204" pitchFamily="49" charset="-128"/>
                          <a:ea typeface="ＭＳ ゴシック" panose="020B0609070205080204" pitchFamily="49" charset="-128"/>
                        </a:rPr>
                        <a:t>▷　２暦日における拘束時間は、２１時間を超えな</a:t>
                      </a:r>
                      <a:endParaRPr lang="en-US" altLang="ja-JP" sz="1200" dirty="0" smtClean="0">
                        <a:latin typeface="ＭＳ ゴシック" panose="020B0609070205080204" pitchFamily="49" charset="-128"/>
                        <a:ea typeface="ＭＳ ゴシック" panose="020B0609070205080204" pitchFamily="49" charset="-128"/>
                      </a:endParaRPr>
                    </a:p>
                    <a:p>
                      <a:r>
                        <a:rPr lang="en-US" altLang="ja-JP" sz="1200" dirty="0" smtClean="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い。</a:t>
                      </a:r>
                      <a:endParaRPr lang="en-US" altLang="ja-JP" sz="1200" dirty="0" smtClean="0">
                        <a:latin typeface="ＭＳ ゴシック" panose="020B0609070205080204" pitchFamily="49" charset="-128"/>
                        <a:ea typeface="ＭＳ ゴシック" panose="020B0609070205080204" pitchFamily="49" charset="-128"/>
                      </a:endParaRPr>
                    </a:p>
                    <a:p>
                      <a:endParaRPr lang="ja-JP" altLang="en-US" sz="900" dirty="0" smtClean="0">
                        <a:latin typeface="ＭＳ ゴシック" panose="020B0609070205080204" pitchFamily="49" charset="-128"/>
                        <a:ea typeface="ＭＳ ゴシック" panose="020B0609070205080204" pitchFamily="49" charset="-128"/>
                      </a:endParaRPr>
                    </a:p>
                    <a:p>
                      <a:r>
                        <a:rPr lang="ja-JP" altLang="en-US" sz="1200" dirty="0" smtClean="0">
                          <a:latin typeface="ＭＳ ゴシック" panose="020B0609070205080204" pitchFamily="49" charset="-128"/>
                          <a:ea typeface="ＭＳ ゴシック" panose="020B0609070205080204" pitchFamily="49" charset="-128"/>
                        </a:rPr>
                        <a:t>▷　事業場内仮眠施設又は使用者が確保した同種の</a:t>
                      </a:r>
                      <a:endParaRPr lang="en-US" altLang="ja-JP" sz="1200" dirty="0" smtClean="0">
                        <a:latin typeface="ＭＳ ゴシック" panose="020B0609070205080204" pitchFamily="49" charset="-128"/>
                        <a:ea typeface="ＭＳ ゴシック" panose="020B0609070205080204" pitchFamily="49" charset="-128"/>
                      </a:endParaRPr>
                    </a:p>
                    <a:p>
                      <a:r>
                        <a:rPr lang="en-US" altLang="ja-JP" sz="1200" dirty="0" smtClean="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施設において、夜間に４時間以上の仮眠時間を</a:t>
                      </a:r>
                      <a:endParaRPr lang="en-US" altLang="ja-JP" sz="1200" dirty="0" smtClean="0">
                        <a:latin typeface="ＭＳ ゴシック" panose="020B0609070205080204" pitchFamily="49" charset="-128"/>
                        <a:ea typeface="ＭＳ ゴシック" panose="020B0609070205080204" pitchFamily="49" charset="-128"/>
                      </a:endParaRPr>
                    </a:p>
                    <a:p>
                      <a:r>
                        <a:rPr lang="en-US" altLang="ja-JP" sz="1200" dirty="0" smtClean="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与える場合には、２週間について３回を限度に、</a:t>
                      </a:r>
                      <a:endParaRPr lang="en-US" altLang="ja-JP" sz="1200" dirty="0" smtClean="0">
                        <a:latin typeface="ＭＳ ゴシック" panose="020B0609070205080204" pitchFamily="49" charset="-128"/>
                        <a:ea typeface="ＭＳ ゴシック" panose="020B0609070205080204" pitchFamily="49" charset="-128"/>
                      </a:endParaRPr>
                    </a:p>
                    <a:p>
                      <a:r>
                        <a:rPr lang="ja-JP" altLang="en-US" sz="1200" dirty="0" smtClean="0">
                          <a:latin typeface="ＭＳ ゴシック" panose="020B0609070205080204" pitchFamily="49" charset="-128"/>
                          <a:ea typeface="ＭＳ ゴシック" panose="020B0609070205080204" pitchFamily="49" charset="-128"/>
                        </a:rPr>
                        <a:t>　</a:t>
                      </a:r>
                      <a:r>
                        <a:rPr lang="ja-JP" altLang="en-US" sz="1200" baseline="0" dirty="0" smtClean="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拘束時間を２４時間まで延長可。</a:t>
                      </a:r>
                      <a:endParaRPr lang="en-US" altLang="ja-JP" sz="1200" dirty="0" smtClean="0">
                        <a:latin typeface="ＭＳ ゴシック" panose="020B0609070205080204" pitchFamily="49" charset="-128"/>
                        <a:ea typeface="ＭＳ ゴシック" panose="020B0609070205080204" pitchFamily="49" charset="-128"/>
                      </a:endParaRPr>
                    </a:p>
                    <a:p>
                      <a:r>
                        <a:rPr lang="en-US" altLang="ja-JP" sz="1200" baseline="0" dirty="0" smtClean="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２週間１２６時間</a:t>
                      </a:r>
                      <a:r>
                        <a:rPr lang="en-US" altLang="ja-JP" sz="1200" dirty="0" smtClean="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（２１時間</a:t>
                      </a:r>
                      <a:r>
                        <a:rPr lang="en-US" altLang="ja-JP" sz="1200" dirty="0" smtClean="0">
                          <a:latin typeface="ＭＳ ゴシック" panose="020B0609070205080204" pitchFamily="49" charset="-128"/>
                          <a:ea typeface="ＭＳ ゴシック" panose="020B0609070205080204" pitchFamily="49" charset="-128"/>
                        </a:rPr>
                        <a:t>×</a:t>
                      </a:r>
                      <a:r>
                        <a:rPr lang="ja-JP" altLang="en-US" sz="1200" dirty="0" smtClean="0">
                          <a:latin typeface="ＭＳ ゴシック" panose="020B0609070205080204" pitchFamily="49" charset="-128"/>
                          <a:ea typeface="ＭＳ ゴシック" panose="020B0609070205080204" pitchFamily="49" charset="-128"/>
                        </a:rPr>
                        <a:t>６勤務）を超え</a:t>
                      </a:r>
                      <a:endParaRPr lang="en-US" altLang="ja-JP" sz="1200" dirty="0" smtClean="0">
                        <a:latin typeface="ＭＳ ゴシック" panose="020B0609070205080204" pitchFamily="49" charset="-128"/>
                        <a:ea typeface="ＭＳ ゴシック" panose="020B0609070205080204" pitchFamily="49" charset="-128"/>
                      </a:endParaRPr>
                    </a:p>
                    <a:p>
                      <a:r>
                        <a:rPr lang="en-US" altLang="ja-JP" sz="1200" dirty="0" smtClean="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ない。</a:t>
                      </a:r>
                      <a:endParaRPr lang="en-US" altLang="ja-JP" sz="1200" dirty="0" smtClean="0">
                        <a:latin typeface="ＭＳ ゴシック" panose="020B0609070205080204" pitchFamily="49" charset="-128"/>
                        <a:ea typeface="ＭＳ ゴシック" panose="020B0609070205080204" pitchFamily="49" charset="-128"/>
                      </a:endParaRPr>
                    </a:p>
                    <a:p>
                      <a:endParaRPr lang="ja-JP" altLang="en-US" sz="900" dirty="0" smtClean="0">
                        <a:latin typeface="ＭＳ ゴシック" panose="020B0609070205080204" pitchFamily="49" charset="-128"/>
                        <a:ea typeface="ＭＳ ゴシック" panose="020B0609070205080204" pitchFamily="49" charset="-128"/>
                      </a:endParaRPr>
                    </a:p>
                    <a:p>
                      <a:r>
                        <a:rPr lang="ja-JP" altLang="en-US" sz="1200" dirty="0" smtClean="0">
                          <a:latin typeface="ＭＳ ゴシック" panose="020B0609070205080204" pitchFamily="49" charset="-128"/>
                          <a:ea typeface="ＭＳ ゴシック" panose="020B0609070205080204" pitchFamily="49" charset="-128"/>
                        </a:rPr>
                        <a:t>▷　勤務終了後、継続２０時間以上の休息期間。</a:t>
                      </a:r>
                      <a:endParaRPr lang="en-US" altLang="ja-JP" sz="1200" dirty="0" smtClean="0">
                        <a:latin typeface="ＭＳ ゴシック" panose="020B0609070205080204" pitchFamily="49" charset="-128"/>
                        <a:ea typeface="ＭＳ ゴシック" panose="020B0609070205080204" pitchFamily="49" charset="-128"/>
                      </a:endParaRPr>
                    </a:p>
                    <a:p>
                      <a:endParaRPr lang="ja-JP" altLang="en-US" sz="800" dirty="0" smtClean="0">
                        <a:latin typeface="ＭＳ ゴシック" panose="020B0609070205080204" pitchFamily="49" charset="-128"/>
                        <a:ea typeface="ＭＳ ゴシック" panose="020B0609070205080204" pitchFamily="49"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7ECF9"/>
                    </a:solidFill>
                  </a:tcPr>
                </a:tc>
                <a:tc>
                  <a:txBody>
                    <a:bodyPr/>
                    <a:lstStyle/>
                    <a:p>
                      <a:pPr algn="l"/>
                      <a:r>
                        <a:rPr lang="ja-JP" altLang="en-US" sz="1200" dirty="0" smtClean="0">
                          <a:latin typeface="ＭＳ ゴシック" panose="020B0609070205080204" pitchFamily="49" charset="-128"/>
                          <a:ea typeface="ＭＳ ゴシック" panose="020B0609070205080204" pitchFamily="49" charset="-128"/>
                        </a:rPr>
                        <a:t>▷　（変更なし）</a:t>
                      </a:r>
                      <a:endParaRPr lang="ja-JP" altLang="en-US" sz="1200" dirty="0">
                        <a:latin typeface="ＭＳ ゴシック" panose="020B0609070205080204" pitchFamily="49" charset="-128"/>
                        <a:ea typeface="ＭＳ ゴシック" panose="020B0609070205080204" pitchFamily="49"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CE8EB"/>
                    </a:solidFill>
                  </a:tcPr>
                </a:tc>
                <a:extLst>
                  <a:ext uri="{0D108BD9-81ED-4DB2-BD59-A6C34878D82A}">
                    <a16:rowId xmlns:a16="http://schemas.microsoft.com/office/drawing/2014/main" val="2573370538"/>
                  </a:ext>
                </a:extLst>
              </a:tr>
            </a:tbl>
          </a:graphicData>
        </a:graphic>
      </p:graphicFrame>
      <p:sp>
        <p:nvSpPr>
          <p:cNvPr id="2" name="スライド番号プレースホルダー 1"/>
          <p:cNvSpPr>
            <a:spLocks noGrp="1"/>
          </p:cNvSpPr>
          <p:nvPr>
            <p:ph type="sldNum" sz="quarter" idx="4"/>
          </p:nvPr>
        </p:nvSpPr>
        <p:spPr>
          <a:xfrm>
            <a:off x="9241310" y="6622764"/>
            <a:ext cx="630513" cy="278421"/>
          </a:xfrm>
        </p:spPr>
        <p:txBody>
          <a:bodyPr/>
          <a:lstStyle/>
          <a:p>
            <a:r>
              <a:rPr lang="en-US" dirty="0" smtClean="0"/>
              <a:t>2</a:t>
            </a:r>
            <a:r>
              <a:rPr lang="en-US" altLang="ja-JP" dirty="0"/>
              <a:t>8</a:t>
            </a:r>
            <a:endParaRPr lang="en-US" dirty="0"/>
          </a:p>
        </p:txBody>
      </p:sp>
      <p:sp>
        <p:nvSpPr>
          <p:cNvPr id="6" name="テキスト ボックス 5"/>
          <p:cNvSpPr txBox="1"/>
          <p:nvPr/>
        </p:nvSpPr>
        <p:spPr>
          <a:xfrm>
            <a:off x="228600" y="3581400"/>
            <a:ext cx="1578560" cy="276999"/>
          </a:xfrm>
          <a:prstGeom prst="rect">
            <a:avLst/>
          </a:prstGeom>
          <a:noFill/>
        </p:spPr>
        <p:txBody>
          <a:bodyPr wrap="square" rtlCol="0">
            <a:spAutoFit/>
          </a:bodyPr>
          <a:lstStyle/>
          <a:p>
            <a:pPr defTabSz="957816">
              <a:defRPr/>
            </a:pPr>
            <a:r>
              <a:rPr kumimoji="1" lang="en-US" altLang="ja-JP" sz="1200" b="1" dirty="0" smtClean="0">
                <a:latin typeface="ＭＳ ゴシック" panose="020B0609070205080204" pitchFamily="49" charset="-128"/>
                <a:ea typeface="ＭＳ ゴシック" panose="020B0609070205080204" pitchFamily="49" charset="-128"/>
              </a:rPr>
              <a:t>【</a:t>
            </a:r>
            <a:r>
              <a:rPr kumimoji="1" lang="ja-JP" altLang="en-US" sz="1200" b="1" dirty="0" smtClean="0">
                <a:latin typeface="ＭＳ ゴシック" panose="020B0609070205080204" pitchFamily="49" charset="-128"/>
                <a:ea typeface="ＭＳ ゴシック" panose="020B0609070205080204" pitchFamily="49" charset="-128"/>
              </a:rPr>
              <a:t>例</a:t>
            </a:r>
            <a:r>
              <a:rPr kumimoji="1" lang="en-US" altLang="ja-JP" sz="1200" b="1" dirty="0" smtClean="0">
                <a:latin typeface="ＭＳ ゴシック" panose="020B0609070205080204" pitchFamily="49" charset="-128"/>
                <a:ea typeface="ＭＳ ゴシック" panose="020B0609070205080204" pitchFamily="49" charset="-128"/>
              </a:rPr>
              <a:t>】</a:t>
            </a:r>
            <a:endParaRPr kumimoji="1" lang="ja-JP" altLang="en-US" sz="1200" b="1" dirty="0">
              <a:latin typeface="ＭＳ ゴシック" panose="020B0609070205080204" pitchFamily="49" charset="-128"/>
              <a:ea typeface="ＭＳ ゴシック" panose="020B0609070205080204" pitchFamily="49"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016121272"/>
              </p:ext>
            </p:extLst>
          </p:nvPr>
        </p:nvGraphicFramePr>
        <p:xfrm>
          <a:off x="228600" y="4349697"/>
          <a:ext cx="9448404" cy="720000"/>
        </p:xfrm>
        <a:graphic>
          <a:graphicData uri="http://schemas.openxmlformats.org/drawingml/2006/table">
            <a:tbl>
              <a:tblPr/>
              <a:tblGrid>
                <a:gridCol w="227231">
                  <a:extLst>
                    <a:ext uri="{9D8B030D-6E8A-4147-A177-3AD203B41FA5}">
                      <a16:colId xmlns:a16="http://schemas.microsoft.com/office/drawing/2014/main" val="3838534570"/>
                    </a:ext>
                  </a:extLst>
                </a:gridCol>
                <a:gridCol w="227231">
                  <a:extLst>
                    <a:ext uri="{9D8B030D-6E8A-4147-A177-3AD203B41FA5}">
                      <a16:colId xmlns:a16="http://schemas.microsoft.com/office/drawing/2014/main" val="2275077762"/>
                    </a:ext>
                  </a:extLst>
                </a:gridCol>
                <a:gridCol w="227231">
                  <a:extLst>
                    <a:ext uri="{9D8B030D-6E8A-4147-A177-3AD203B41FA5}">
                      <a16:colId xmlns:a16="http://schemas.microsoft.com/office/drawing/2014/main" val="1944968558"/>
                    </a:ext>
                  </a:extLst>
                </a:gridCol>
                <a:gridCol w="227231">
                  <a:extLst>
                    <a:ext uri="{9D8B030D-6E8A-4147-A177-3AD203B41FA5}">
                      <a16:colId xmlns:a16="http://schemas.microsoft.com/office/drawing/2014/main" val="401724023"/>
                    </a:ext>
                  </a:extLst>
                </a:gridCol>
                <a:gridCol w="208280">
                  <a:extLst>
                    <a:ext uri="{9D8B030D-6E8A-4147-A177-3AD203B41FA5}">
                      <a16:colId xmlns:a16="http://schemas.microsoft.com/office/drawing/2014/main" val="3306996589"/>
                    </a:ext>
                  </a:extLst>
                </a:gridCol>
                <a:gridCol w="208280">
                  <a:extLst>
                    <a:ext uri="{9D8B030D-6E8A-4147-A177-3AD203B41FA5}">
                      <a16:colId xmlns:a16="http://schemas.microsoft.com/office/drawing/2014/main" val="4018194373"/>
                    </a:ext>
                  </a:extLst>
                </a:gridCol>
                <a:gridCol w="208280">
                  <a:extLst>
                    <a:ext uri="{9D8B030D-6E8A-4147-A177-3AD203B41FA5}">
                      <a16:colId xmlns:a16="http://schemas.microsoft.com/office/drawing/2014/main" val="718996255"/>
                    </a:ext>
                  </a:extLst>
                </a:gridCol>
                <a:gridCol w="208280">
                  <a:extLst>
                    <a:ext uri="{9D8B030D-6E8A-4147-A177-3AD203B41FA5}">
                      <a16:colId xmlns:a16="http://schemas.microsoft.com/office/drawing/2014/main" val="4099147224"/>
                    </a:ext>
                  </a:extLst>
                </a:gridCol>
                <a:gridCol w="208280">
                  <a:extLst>
                    <a:ext uri="{9D8B030D-6E8A-4147-A177-3AD203B41FA5}">
                      <a16:colId xmlns:a16="http://schemas.microsoft.com/office/drawing/2014/main" val="2122241292"/>
                    </a:ext>
                  </a:extLst>
                </a:gridCol>
                <a:gridCol w="208280">
                  <a:extLst>
                    <a:ext uri="{9D8B030D-6E8A-4147-A177-3AD203B41FA5}">
                      <a16:colId xmlns:a16="http://schemas.microsoft.com/office/drawing/2014/main" val="3518992180"/>
                    </a:ext>
                  </a:extLst>
                </a:gridCol>
                <a:gridCol w="208280">
                  <a:extLst>
                    <a:ext uri="{9D8B030D-6E8A-4147-A177-3AD203B41FA5}">
                      <a16:colId xmlns:a16="http://schemas.microsoft.com/office/drawing/2014/main" val="1660357411"/>
                    </a:ext>
                  </a:extLst>
                </a:gridCol>
                <a:gridCol w="208280">
                  <a:extLst>
                    <a:ext uri="{9D8B030D-6E8A-4147-A177-3AD203B41FA5}">
                      <a16:colId xmlns:a16="http://schemas.microsoft.com/office/drawing/2014/main" val="4033158022"/>
                    </a:ext>
                  </a:extLst>
                </a:gridCol>
                <a:gridCol w="208280">
                  <a:extLst>
                    <a:ext uri="{9D8B030D-6E8A-4147-A177-3AD203B41FA5}">
                      <a16:colId xmlns:a16="http://schemas.microsoft.com/office/drawing/2014/main" val="392436527"/>
                    </a:ext>
                  </a:extLst>
                </a:gridCol>
                <a:gridCol w="208280">
                  <a:extLst>
                    <a:ext uri="{9D8B030D-6E8A-4147-A177-3AD203B41FA5}">
                      <a16:colId xmlns:a16="http://schemas.microsoft.com/office/drawing/2014/main" val="609399730"/>
                    </a:ext>
                  </a:extLst>
                </a:gridCol>
                <a:gridCol w="208280">
                  <a:extLst>
                    <a:ext uri="{9D8B030D-6E8A-4147-A177-3AD203B41FA5}">
                      <a16:colId xmlns:a16="http://schemas.microsoft.com/office/drawing/2014/main" val="1121101398"/>
                    </a:ext>
                  </a:extLst>
                </a:gridCol>
                <a:gridCol w="208280">
                  <a:extLst>
                    <a:ext uri="{9D8B030D-6E8A-4147-A177-3AD203B41FA5}">
                      <a16:colId xmlns:a16="http://schemas.microsoft.com/office/drawing/2014/main" val="1190801132"/>
                    </a:ext>
                  </a:extLst>
                </a:gridCol>
                <a:gridCol w="208280">
                  <a:extLst>
                    <a:ext uri="{9D8B030D-6E8A-4147-A177-3AD203B41FA5}">
                      <a16:colId xmlns:a16="http://schemas.microsoft.com/office/drawing/2014/main" val="184604401"/>
                    </a:ext>
                  </a:extLst>
                </a:gridCol>
                <a:gridCol w="208280">
                  <a:extLst>
                    <a:ext uri="{9D8B030D-6E8A-4147-A177-3AD203B41FA5}">
                      <a16:colId xmlns:a16="http://schemas.microsoft.com/office/drawing/2014/main" val="992394468"/>
                    </a:ext>
                  </a:extLst>
                </a:gridCol>
                <a:gridCol w="208280">
                  <a:extLst>
                    <a:ext uri="{9D8B030D-6E8A-4147-A177-3AD203B41FA5}">
                      <a16:colId xmlns:a16="http://schemas.microsoft.com/office/drawing/2014/main" val="1890255694"/>
                    </a:ext>
                  </a:extLst>
                </a:gridCol>
                <a:gridCol w="208280">
                  <a:extLst>
                    <a:ext uri="{9D8B030D-6E8A-4147-A177-3AD203B41FA5}">
                      <a16:colId xmlns:a16="http://schemas.microsoft.com/office/drawing/2014/main" val="946953482"/>
                    </a:ext>
                  </a:extLst>
                </a:gridCol>
                <a:gridCol w="208280">
                  <a:extLst>
                    <a:ext uri="{9D8B030D-6E8A-4147-A177-3AD203B41FA5}">
                      <a16:colId xmlns:a16="http://schemas.microsoft.com/office/drawing/2014/main" val="2780375410"/>
                    </a:ext>
                  </a:extLst>
                </a:gridCol>
                <a:gridCol w="208280">
                  <a:extLst>
                    <a:ext uri="{9D8B030D-6E8A-4147-A177-3AD203B41FA5}">
                      <a16:colId xmlns:a16="http://schemas.microsoft.com/office/drawing/2014/main" val="3489223854"/>
                    </a:ext>
                  </a:extLst>
                </a:gridCol>
                <a:gridCol w="208280">
                  <a:extLst>
                    <a:ext uri="{9D8B030D-6E8A-4147-A177-3AD203B41FA5}">
                      <a16:colId xmlns:a16="http://schemas.microsoft.com/office/drawing/2014/main" val="42695863"/>
                    </a:ext>
                  </a:extLst>
                </a:gridCol>
                <a:gridCol w="208280">
                  <a:extLst>
                    <a:ext uri="{9D8B030D-6E8A-4147-A177-3AD203B41FA5}">
                      <a16:colId xmlns:a16="http://schemas.microsoft.com/office/drawing/2014/main" val="3954586678"/>
                    </a:ext>
                  </a:extLst>
                </a:gridCol>
                <a:gridCol w="208280">
                  <a:extLst>
                    <a:ext uri="{9D8B030D-6E8A-4147-A177-3AD203B41FA5}">
                      <a16:colId xmlns:a16="http://schemas.microsoft.com/office/drawing/2014/main" val="959478494"/>
                    </a:ext>
                  </a:extLst>
                </a:gridCol>
                <a:gridCol w="208280">
                  <a:extLst>
                    <a:ext uri="{9D8B030D-6E8A-4147-A177-3AD203B41FA5}">
                      <a16:colId xmlns:a16="http://schemas.microsoft.com/office/drawing/2014/main" val="1639905496"/>
                    </a:ext>
                  </a:extLst>
                </a:gridCol>
                <a:gridCol w="208280">
                  <a:extLst>
                    <a:ext uri="{9D8B030D-6E8A-4147-A177-3AD203B41FA5}">
                      <a16:colId xmlns:a16="http://schemas.microsoft.com/office/drawing/2014/main" val="3799439557"/>
                    </a:ext>
                  </a:extLst>
                </a:gridCol>
                <a:gridCol w="208280">
                  <a:extLst>
                    <a:ext uri="{9D8B030D-6E8A-4147-A177-3AD203B41FA5}">
                      <a16:colId xmlns:a16="http://schemas.microsoft.com/office/drawing/2014/main" val="3546362710"/>
                    </a:ext>
                  </a:extLst>
                </a:gridCol>
                <a:gridCol w="208280">
                  <a:extLst>
                    <a:ext uri="{9D8B030D-6E8A-4147-A177-3AD203B41FA5}">
                      <a16:colId xmlns:a16="http://schemas.microsoft.com/office/drawing/2014/main" val="3024860903"/>
                    </a:ext>
                  </a:extLst>
                </a:gridCol>
                <a:gridCol w="208280">
                  <a:extLst>
                    <a:ext uri="{9D8B030D-6E8A-4147-A177-3AD203B41FA5}">
                      <a16:colId xmlns:a16="http://schemas.microsoft.com/office/drawing/2014/main" val="1066291048"/>
                    </a:ext>
                  </a:extLst>
                </a:gridCol>
                <a:gridCol w="208280">
                  <a:extLst>
                    <a:ext uri="{9D8B030D-6E8A-4147-A177-3AD203B41FA5}">
                      <a16:colId xmlns:a16="http://schemas.microsoft.com/office/drawing/2014/main" val="851471567"/>
                    </a:ext>
                  </a:extLst>
                </a:gridCol>
                <a:gridCol w="208280">
                  <a:extLst>
                    <a:ext uri="{9D8B030D-6E8A-4147-A177-3AD203B41FA5}">
                      <a16:colId xmlns:a16="http://schemas.microsoft.com/office/drawing/2014/main" val="943842710"/>
                    </a:ext>
                  </a:extLst>
                </a:gridCol>
                <a:gridCol w="208280">
                  <a:extLst>
                    <a:ext uri="{9D8B030D-6E8A-4147-A177-3AD203B41FA5}">
                      <a16:colId xmlns:a16="http://schemas.microsoft.com/office/drawing/2014/main" val="2532141096"/>
                    </a:ext>
                  </a:extLst>
                </a:gridCol>
                <a:gridCol w="208280">
                  <a:extLst>
                    <a:ext uri="{9D8B030D-6E8A-4147-A177-3AD203B41FA5}">
                      <a16:colId xmlns:a16="http://schemas.microsoft.com/office/drawing/2014/main" val="2893128049"/>
                    </a:ext>
                  </a:extLst>
                </a:gridCol>
                <a:gridCol w="208280">
                  <a:extLst>
                    <a:ext uri="{9D8B030D-6E8A-4147-A177-3AD203B41FA5}">
                      <a16:colId xmlns:a16="http://schemas.microsoft.com/office/drawing/2014/main" val="1380759168"/>
                    </a:ext>
                  </a:extLst>
                </a:gridCol>
                <a:gridCol w="208280">
                  <a:extLst>
                    <a:ext uri="{9D8B030D-6E8A-4147-A177-3AD203B41FA5}">
                      <a16:colId xmlns:a16="http://schemas.microsoft.com/office/drawing/2014/main" val="1731105848"/>
                    </a:ext>
                  </a:extLst>
                </a:gridCol>
                <a:gridCol w="208280">
                  <a:extLst>
                    <a:ext uri="{9D8B030D-6E8A-4147-A177-3AD203B41FA5}">
                      <a16:colId xmlns:a16="http://schemas.microsoft.com/office/drawing/2014/main" val="3527496794"/>
                    </a:ext>
                  </a:extLst>
                </a:gridCol>
                <a:gridCol w="208280">
                  <a:extLst>
                    <a:ext uri="{9D8B030D-6E8A-4147-A177-3AD203B41FA5}">
                      <a16:colId xmlns:a16="http://schemas.microsoft.com/office/drawing/2014/main" val="2615974167"/>
                    </a:ext>
                  </a:extLst>
                </a:gridCol>
                <a:gridCol w="208280">
                  <a:extLst>
                    <a:ext uri="{9D8B030D-6E8A-4147-A177-3AD203B41FA5}">
                      <a16:colId xmlns:a16="http://schemas.microsoft.com/office/drawing/2014/main" val="3132521773"/>
                    </a:ext>
                  </a:extLst>
                </a:gridCol>
                <a:gridCol w="208280">
                  <a:extLst>
                    <a:ext uri="{9D8B030D-6E8A-4147-A177-3AD203B41FA5}">
                      <a16:colId xmlns:a16="http://schemas.microsoft.com/office/drawing/2014/main" val="1610976379"/>
                    </a:ext>
                  </a:extLst>
                </a:gridCol>
                <a:gridCol w="208280">
                  <a:extLst>
                    <a:ext uri="{9D8B030D-6E8A-4147-A177-3AD203B41FA5}">
                      <a16:colId xmlns:a16="http://schemas.microsoft.com/office/drawing/2014/main" val="2280555832"/>
                    </a:ext>
                  </a:extLst>
                </a:gridCol>
                <a:gridCol w="208280">
                  <a:extLst>
                    <a:ext uri="{9D8B030D-6E8A-4147-A177-3AD203B41FA5}">
                      <a16:colId xmlns:a16="http://schemas.microsoft.com/office/drawing/2014/main" val="1298027979"/>
                    </a:ext>
                  </a:extLst>
                </a:gridCol>
                <a:gridCol w="208280">
                  <a:extLst>
                    <a:ext uri="{9D8B030D-6E8A-4147-A177-3AD203B41FA5}">
                      <a16:colId xmlns:a16="http://schemas.microsoft.com/office/drawing/2014/main" val="571297769"/>
                    </a:ext>
                  </a:extLst>
                </a:gridCol>
                <a:gridCol w="208280">
                  <a:extLst>
                    <a:ext uri="{9D8B030D-6E8A-4147-A177-3AD203B41FA5}">
                      <a16:colId xmlns:a16="http://schemas.microsoft.com/office/drawing/2014/main" val="1110955285"/>
                    </a:ext>
                  </a:extLst>
                </a:gridCol>
                <a:gridCol w="208280">
                  <a:extLst>
                    <a:ext uri="{9D8B030D-6E8A-4147-A177-3AD203B41FA5}">
                      <a16:colId xmlns:a16="http://schemas.microsoft.com/office/drawing/2014/main" val="1113146917"/>
                    </a:ext>
                  </a:extLst>
                </a:gridCol>
              </a:tblGrid>
              <a:tr h="720000">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4106807148"/>
                  </a:ext>
                </a:extLst>
              </a:tr>
            </a:tbl>
          </a:graphicData>
        </a:graphic>
      </p:graphicFrame>
      <p:sp>
        <p:nvSpPr>
          <p:cNvPr id="8" name="テキスト ボックス 7"/>
          <p:cNvSpPr txBox="1"/>
          <p:nvPr/>
        </p:nvSpPr>
        <p:spPr>
          <a:xfrm>
            <a:off x="671395" y="4096726"/>
            <a:ext cx="381836" cy="230832"/>
          </a:xfrm>
          <a:prstGeom prst="rect">
            <a:avLst/>
          </a:prstGeom>
          <a:noFill/>
        </p:spPr>
        <p:txBody>
          <a:bodyPr wrap="none" rtlCol="0">
            <a:spAutoFit/>
          </a:bodyPr>
          <a:lstStyle/>
          <a:p>
            <a:pPr defTabSz="957816">
              <a:defRPr/>
            </a:pPr>
            <a:r>
              <a:rPr kumimoji="1" lang="en-US" altLang="ja-JP" sz="900" dirty="0" smtClean="0">
                <a:solidFill>
                  <a:prstClr val="black"/>
                </a:solidFill>
                <a:latin typeface="ＭＳ Ｐゴシック" panose="020B0600070205080204" pitchFamily="50" charset="-128"/>
                <a:ea typeface="ＭＳ Ｐゴシック" panose="020B0600070205080204" pitchFamily="50" charset="-128"/>
              </a:rPr>
              <a:t>8:00</a:t>
            </a:r>
            <a:endParaRPr kumimoji="1" lang="ja-JP" altLang="en-US" sz="900" dirty="0">
              <a:solidFill>
                <a:prstClr val="black"/>
              </a:solidFill>
              <a:latin typeface="ＭＳ Ｐゴシック" panose="020B0600070205080204" pitchFamily="50" charset="-128"/>
              <a:ea typeface="ＭＳ Ｐゴシック" panose="020B0600070205080204" pitchFamily="50" charset="-128"/>
            </a:endParaRPr>
          </a:p>
        </p:txBody>
      </p:sp>
      <p:grpSp>
        <p:nvGrpSpPr>
          <p:cNvPr id="10" name="グループ化 9"/>
          <p:cNvGrpSpPr/>
          <p:nvPr/>
        </p:nvGrpSpPr>
        <p:grpSpPr>
          <a:xfrm rot="5400000">
            <a:off x="64907" y="4689494"/>
            <a:ext cx="1036799" cy="99812"/>
            <a:chOff x="1669801" y="2737800"/>
            <a:chExt cx="1036799" cy="99812"/>
          </a:xfrm>
        </p:grpSpPr>
        <p:sp>
          <p:nvSpPr>
            <p:cNvPr id="11" name="フリーフォーム 10"/>
            <p:cNvSpPr/>
            <p:nvPr/>
          </p:nvSpPr>
          <p:spPr>
            <a:xfrm>
              <a:off x="1669801" y="2737800"/>
              <a:ext cx="1036799" cy="45719"/>
            </a:xfrm>
            <a:custGeom>
              <a:avLst/>
              <a:gdLst>
                <a:gd name="connsiteX0" fmla="*/ 0 w 9362661"/>
                <a:gd name="connsiteY0" fmla="*/ 746184 h 746186"/>
                <a:gd name="connsiteX1" fmla="*/ 735496 w 9362661"/>
                <a:gd name="connsiteY1" fmla="*/ 10689 h 746186"/>
                <a:gd name="connsiteX2" fmla="*/ 1490870 w 9362661"/>
                <a:gd name="connsiteY2" fmla="*/ 736245 h 746186"/>
                <a:gd name="connsiteX3" fmla="*/ 2206487 w 9362661"/>
                <a:gd name="connsiteY3" fmla="*/ 750 h 746186"/>
                <a:gd name="connsiteX4" fmla="*/ 2951922 w 9362661"/>
                <a:gd name="connsiteY4" fmla="*/ 746184 h 746186"/>
                <a:gd name="connsiteX5" fmla="*/ 3667539 w 9362661"/>
                <a:gd name="connsiteY5" fmla="*/ 10689 h 746186"/>
                <a:gd name="connsiteX6" fmla="*/ 4412974 w 9362661"/>
                <a:gd name="connsiteY6" fmla="*/ 736245 h 746186"/>
                <a:gd name="connsiteX7" fmla="*/ 5148470 w 9362661"/>
                <a:gd name="connsiteY7" fmla="*/ 750 h 746186"/>
                <a:gd name="connsiteX8" fmla="*/ 5883965 w 9362661"/>
                <a:gd name="connsiteY8" fmla="*/ 746184 h 746186"/>
                <a:gd name="connsiteX9" fmla="*/ 6619461 w 9362661"/>
                <a:gd name="connsiteY9" fmla="*/ 750 h 746186"/>
                <a:gd name="connsiteX10" fmla="*/ 7345018 w 9362661"/>
                <a:gd name="connsiteY10" fmla="*/ 726306 h 746186"/>
                <a:gd name="connsiteX11" fmla="*/ 8090452 w 9362661"/>
                <a:gd name="connsiteY11" fmla="*/ 750 h 746186"/>
                <a:gd name="connsiteX12" fmla="*/ 8806070 w 9362661"/>
                <a:gd name="connsiteY12" fmla="*/ 746184 h 746186"/>
                <a:gd name="connsiteX13" fmla="*/ 9362661 w 9362661"/>
                <a:gd name="connsiteY13" fmla="*/ 750 h 74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62661" h="746186">
                  <a:moveTo>
                    <a:pt x="0" y="746184"/>
                  </a:moveTo>
                  <a:cubicBezTo>
                    <a:pt x="243509" y="379264"/>
                    <a:pt x="487018" y="12345"/>
                    <a:pt x="735496" y="10689"/>
                  </a:cubicBezTo>
                  <a:cubicBezTo>
                    <a:pt x="983974" y="9033"/>
                    <a:pt x="1245705" y="737901"/>
                    <a:pt x="1490870" y="736245"/>
                  </a:cubicBezTo>
                  <a:cubicBezTo>
                    <a:pt x="1736035" y="734589"/>
                    <a:pt x="1962978" y="-907"/>
                    <a:pt x="2206487" y="750"/>
                  </a:cubicBezTo>
                  <a:cubicBezTo>
                    <a:pt x="2449996" y="2407"/>
                    <a:pt x="2708413" y="744527"/>
                    <a:pt x="2951922" y="746184"/>
                  </a:cubicBezTo>
                  <a:cubicBezTo>
                    <a:pt x="3195431" y="747841"/>
                    <a:pt x="3424030" y="12346"/>
                    <a:pt x="3667539" y="10689"/>
                  </a:cubicBezTo>
                  <a:cubicBezTo>
                    <a:pt x="3911048" y="9032"/>
                    <a:pt x="4166152" y="737901"/>
                    <a:pt x="4412974" y="736245"/>
                  </a:cubicBezTo>
                  <a:cubicBezTo>
                    <a:pt x="4659796" y="734589"/>
                    <a:pt x="4903305" y="-906"/>
                    <a:pt x="5148470" y="750"/>
                  </a:cubicBezTo>
                  <a:cubicBezTo>
                    <a:pt x="5393635" y="2406"/>
                    <a:pt x="5638800" y="746184"/>
                    <a:pt x="5883965" y="746184"/>
                  </a:cubicBezTo>
                  <a:cubicBezTo>
                    <a:pt x="6129130" y="746184"/>
                    <a:pt x="6375952" y="4063"/>
                    <a:pt x="6619461" y="750"/>
                  </a:cubicBezTo>
                  <a:cubicBezTo>
                    <a:pt x="6862970" y="-2563"/>
                    <a:pt x="7099853" y="726306"/>
                    <a:pt x="7345018" y="726306"/>
                  </a:cubicBezTo>
                  <a:cubicBezTo>
                    <a:pt x="7590183" y="726306"/>
                    <a:pt x="7846943" y="-2563"/>
                    <a:pt x="8090452" y="750"/>
                  </a:cubicBezTo>
                  <a:cubicBezTo>
                    <a:pt x="8333961" y="4063"/>
                    <a:pt x="8594035" y="746184"/>
                    <a:pt x="8806070" y="746184"/>
                  </a:cubicBezTo>
                  <a:cubicBezTo>
                    <a:pt x="9018105" y="746184"/>
                    <a:pt x="9201979" y="-27411"/>
                    <a:pt x="9362661" y="750"/>
                  </a:cubicBezTo>
                </a:path>
              </a:pathLst>
            </a:custGeom>
            <a:noFill/>
            <a:ln w="9525" cap="flat" cmpd="sng" algn="ctr">
              <a:solidFill>
                <a:sysClr val="windowText" lastClr="000000"/>
              </a:solidFill>
              <a:prstDash val="solid"/>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9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フリーフォーム 11"/>
            <p:cNvSpPr/>
            <p:nvPr/>
          </p:nvSpPr>
          <p:spPr>
            <a:xfrm>
              <a:off x="1669801" y="2791893"/>
              <a:ext cx="1036799" cy="45719"/>
            </a:xfrm>
            <a:custGeom>
              <a:avLst/>
              <a:gdLst>
                <a:gd name="connsiteX0" fmla="*/ 0 w 9362661"/>
                <a:gd name="connsiteY0" fmla="*/ 746184 h 746186"/>
                <a:gd name="connsiteX1" fmla="*/ 735496 w 9362661"/>
                <a:gd name="connsiteY1" fmla="*/ 10689 h 746186"/>
                <a:gd name="connsiteX2" fmla="*/ 1490870 w 9362661"/>
                <a:gd name="connsiteY2" fmla="*/ 736245 h 746186"/>
                <a:gd name="connsiteX3" fmla="*/ 2206487 w 9362661"/>
                <a:gd name="connsiteY3" fmla="*/ 750 h 746186"/>
                <a:gd name="connsiteX4" fmla="*/ 2951922 w 9362661"/>
                <a:gd name="connsiteY4" fmla="*/ 746184 h 746186"/>
                <a:gd name="connsiteX5" fmla="*/ 3667539 w 9362661"/>
                <a:gd name="connsiteY5" fmla="*/ 10689 h 746186"/>
                <a:gd name="connsiteX6" fmla="*/ 4412974 w 9362661"/>
                <a:gd name="connsiteY6" fmla="*/ 736245 h 746186"/>
                <a:gd name="connsiteX7" fmla="*/ 5148470 w 9362661"/>
                <a:gd name="connsiteY7" fmla="*/ 750 h 746186"/>
                <a:gd name="connsiteX8" fmla="*/ 5883965 w 9362661"/>
                <a:gd name="connsiteY8" fmla="*/ 746184 h 746186"/>
                <a:gd name="connsiteX9" fmla="*/ 6619461 w 9362661"/>
                <a:gd name="connsiteY9" fmla="*/ 750 h 746186"/>
                <a:gd name="connsiteX10" fmla="*/ 7345018 w 9362661"/>
                <a:gd name="connsiteY10" fmla="*/ 726306 h 746186"/>
                <a:gd name="connsiteX11" fmla="*/ 8090452 w 9362661"/>
                <a:gd name="connsiteY11" fmla="*/ 750 h 746186"/>
                <a:gd name="connsiteX12" fmla="*/ 8806070 w 9362661"/>
                <a:gd name="connsiteY12" fmla="*/ 746184 h 746186"/>
                <a:gd name="connsiteX13" fmla="*/ 9362661 w 9362661"/>
                <a:gd name="connsiteY13" fmla="*/ 750 h 74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62661" h="746186">
                  <a:moveTo>
                    <a:pt x="0" y="746184"/>
                  </a:moveTo>
                  <a:cubicBezTo>
                    <a:pt x="243509" y="379264"/>
                    <a:pt x="487018" y="12345"/>
                    <a:pt x="735496" y="10689"/>
                  </a:cubicBezTo>
                  <a:cubicBezTo>
                    <a:pt x="983974" y="9033"/>
                    <a:pt x="1245705" y="737901"/>
                    <a:pt x="1490870" y="736245"/>
                  </a:cubicBezTo>
                  <a:cubicBezTo>
                    <a:pt x="1736035" y="734589"/>
                    <a:pt x="1962978" y="-907"/>
                    <a:pt x="2206487" y="750"/>
                  </a:cubicBezTo>
                  <a:cubicBezTo>
                    <a:pt x="2449996" y="2407"/>
                    <a:pt x="2708413" y="744527"/>
                    <a:pt x="2951922" y="746184"/>
                  </a:cubicBezTo>
                  <a:cubicBezTo>
                    <a:pt x="3195431" y="747841"/>
                    <a:pt x="3424030" y="12346"/>
                    <a:pt x="3667539" y="10689"/>
                  </a:cubicBezTo>
                  <a:cubicBezTo>
                    <a:pt x="3911048" y="9032"/>
                    <a:pt x="4166152" y="737901"/>
                    <a:pt x="4412974" y="736245"/>
                  </a:cubicBezTo>
                  <a:cubicBezTo>
                    <a:pt x="4659796" y="734589"/>
                    <a:pt x="4903305" y="-906"/>
                    <a:pt x="5148470" y="750"/>
                  </a:cubicBezTo>
                  <a:cubicBezTo>
                    <a:pt x="5393635" y="2406"/>
                    <a:pt x="5638800" y="746184"/>
                    <a:pt x="5883965" y="746184"/>
                  </a:cubicBezTo>
                  <a:cubicBezTo>
                    <a:pt x="6129130" y="746184"/>
                    <a:pt x="6375952" y="4063"/>
                    <a:pt x="6619461" y="750"/>
                  </a:cubicBezTo>
                  <a:cubicBezTo>
                    <a:pt x="6862970" y="-2563"/>
                    <a:pt x="7099853" y="726306"/>
                    <a:pt x="7345018" y="726306"/>
                  </a:cubicBezTo>
                  <a:cubicBezTo>
                    <a:pt x="7590183" y="726306"/>
                    <a:pt x="7846943" y="-2563"/>
                    <a:pt x="8090452" y="750"/>
                  </a:cubicBezTo>
                  <a:cubicBezTo>
                    <a:pt x="8333961" y="4063"/>
                    <a:pt x="8594035" y="746184"/>
                    <a:pt x="8806070" y="746184"/>
                  </a:cubicBezTo>
                  <a:cubicBezTo>
                    <a:pt x="9018105" y="746184"/>
                    <a:pt x="9201979" y="-27411"/>
                    <a:pt x="9362661" y="750"/>
                  </a:cubicBezTo>
                </a:path>
              </a:pathLst>
            </a:custGeom>
            <a:noFill/>
            <a:ln w="9525" cap="flat" cmpd="sng" algn="ctr">
              <a:solidFill>
                <a:sysClr val="windowText" lastClr="000000"/>
              </a:solidFill>
              <a:prstDash val="solid"/>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9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13" name="テキスト ボックス 12"/>
          <p:cNvSpPr txBox="1"/>
          <p:nvPr/>
        </p:nvSpPr>
        <p:spPr>
          <a:xfrm>
            <a:off x="2625848" y="4522852"/>
            <a:ext cx="720000" cy="360000"/>
          </a:xfrm>
          <a:prstGeom prst="rect">
            <a:avLst/>
          </a:prstGeom>
          <a:solidFill>
            <a:sysClr val="window" lastClr="FFFFFF"/>
          </a:solidFill>
          <a:ln w="9525">
            <a:solidFill>
              <a:sysClr val="windowText" lastClr="000000"/>
            </a:solidFill>
          </a:ln>
        </p:spPr>
        <p:txBody>
          <a:bodyPr wrap="square" rtlCol="0" anchor="ctr">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rPr>
              <a:t>拘束時間</a:t>
            </a:r>
            <a:endParaRPr kumimoji="1" lang="en-US" altLang="ja-JP" sz="105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57816" eaLnBrk="1" fontAlgn="auto" latinLnBrk="0" hangingPunct="1">
              <a:lnSpc>
                <a:spcPct val="100000"/>
              </a:lnSpc>
              <a:spcBef>
                <a:spcPts val="0"/>
              </a:spcBef>
              <a:spcAft>
                <a:spcPts val="0"/>
              </a:spcAft>
              <a:buClrTx/>
              <a:buSzTx/>
              <a:buFontTx/>
              <a:buNone/>
              <a:tabLst/>
              <a:defRPr/>
            </a:pPr>
            <a:r>
              <a:rPr kumimoji="1" lang="en-US" altLang="ja-JP" sz="105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rPr>
              <a:t>21</a:t>
            </a:r>
            <a:r>
              <a:rPr kumimoji="1" lang="ja-JP" altLang="en-US" sz="105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rPr>
              <a:t>時間</a:t>
            </a:r>
            <a:endParaRPr kumimoji="1" lang="ja-JP" altLang="en-US" sz="10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4" name="テキスト ボックス 13"/>
          <p:cNvSpPr txBox="1"/>
          <p:nvPr/>
        </p:nvSpPr>
        <p:spPr>
          <a:xfrm>
            <a:off x="6997893" y="4498350"/>
            <a:ext cx="720000" cy="360000"/>
          </a:xfrm>
          <a:prstGeom prst="rect">
            <a:avLst/>
          </a:prstGeom>
          <a:solidFill>
            <a:sysClr val="window" lastClr="FFFFFF"/>
          </a:solidFill>
          <a:ln w="9525">
            <a:solidFill>
              <a:sysClr val="windowText" lastClr="000000"/>
            </a:solidFill>
          </a:ln>
        </p:spPr>
        <p:txBody>
          <a:bodyPr wrap="square" rtlCol="0" anchor="ctr">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rPr>
              <a:t>休息期間</a:t>
            </a:r>
            <a:endParaRPr kumimoji="1" lang="en-US" altLang="ja-JP" sz="105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57816" eaLnBrk="1" fontAlgn="auto" latinLnBrk="0" hangingPunct="1">
              <a:lnSpc>
                <a:spcPct val="100000"/>
              </a:lnSpc>
              <a:spcBef>
                <a:spcPts val="0"/>
              </a:spcBef>
              <a:spcAft>
                <a:spcPts val="0"/>
              </a:spcAft>
              <a:buClrTx/>
              <a:buSzTx/>
              <a:buFontTx/>
              <a:buNone/>
              <a:tabLst/>
              <a:defRPr/>
            </a:pPr>
            <a:r>
              <a:rPr kumimoji="1" lang="en-US" altLang="ja-JP" sz="105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rPr>
              <a:t>20</a:t>
            </a:r>
            <a:r>
              <a:rPr kumimoji="1" lang="ja-JP" altLang="en-US" sz="105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rPr>
              <a:t>時間</a:t>
            </a:r>
            <a:endParaRPr kumimoji="1" lang="ja-JP" altLang="en-US" sz="10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5" name="テキスト ボックス 14"/>
          <p:cNvSpPr txBox="1"/>
          <p:nvPr/>
        </p:nvSpPr>
        <p:spPr>
          <a:xfrm>
            <a:off x="5102337" y="4145765"/>
            <a:ext cx="381836" cy="230832"/>
          </a:xfrm>
          <a:prstGeom prst="rect">
            <a:avLst/>
          </a:prstGeom>
          <a:noFill/>
        </p:spPr>
        <p:txBody>
          <a:bodyPr wrap="none" rtlCol="0">
            <a:spAutoFit/>
          </a:bodyPr>
          <a:lstStyle/>
          <a:p>
            <a:pPr defTabSz="957816">
              <a:defRPr/>
            </a:pPr>
            <a:r>
              <a:rPr kumimoji="1" lang="en-US" altLang="ja-JP" sz="900" dirty="0" smtClean="0">
                <a:solidFill>
                  <a:prstClr val="black"/>
                </a:solidFill>
                <a:latin typeface="ＭＳ Ｐゴシック" panose="020B0600070205080204" pitchFamily="50" charset="-128"/>
                <a:ea typeface="ＭＳ Ｐゴシック" panose="020B0600070205080204" pitchFamily="50" charset="-128"/>
              </a:rPr>
              <a:t>5:00</a:t>
            </a:r>
            <a:endParaRPr kumimoji="1" lang="ja-JP" altLang="en-US" sz="900" dirty="0">
              <a:solidFill>
                <a:prstClr val="black"/>
              </a:solidFill>
              <a:latin typeface="ＭＳ Ｐゴシック" panose="020B0600070205080204" pitchFamily="50" charset="-128"/>
              <a:ea typeface="ＭＳ Ｐゴシック" panose="020B0600070205080204" pitchFamily="50" charset="-128"/>
            </a:endParaRPr>
          </a:p>
        </p:txBody>
      </p:sp>
      <p:sp>
        <p:nvSpPr>
          <p:cNvPr id="16" name="テキスト ボックス 15"/>
          <p:cNvSpPr txBox="1"/>
          <p:nvPr/>
        </p:nvSpPr>
        <p:spPr>
          <a:xfrm>
            <a:off x="3932734" y="4165736"/>
            <a:ext cx="381836" cy="230832"/>
          </a:xfrm>
          <a:prstGeom prst="rect">
            <a:avLst/>
          </a:prstGeom>
          <a:noFill/>
        </p:spPr>
        <p:txBody>
          <a:bodyPr wrap="none" rtlCol="0">
            <a:spAutoFit/>
          </a:bodyPr>
          <a:lstStyle/>
          <a:p>
            <a:pPr defTabSz="957816">
              <a:defRPr/>
            </a:pPr>
            <a:r>
              <a:rPr kumimoji="1" lang="en-US" altLang="ja-JP" sz="900" dirty="0" smtClean="0">
                <a:solidFill>
                  <a:srgbClr val="FF0000"/>
                </a:solidFill>
                <a:latin typeface="ＭＳ Ｐゴシック" panose="020B0600070205080204" pitchFamily="50" charset="-128"/>
                <a:ea typeface="ＭＳ Ｐゴシック" panose="020B0600070205080204" pitchFamily="50" charset="-128"/>
              </a:rPr>
              <a:t>0:00</a:t>
            </a:r>
            <a:endParaRPr kumimoji="1" lang="ja-JP" altLang="en-US" sz="900" dirty="0">
              <a:solidFill>
                <a:srgbClr val="FF0000"/>
              </a:solidFill>
              <a:latin typeface="ＭＳ Ｐゴシック" panose="020B0600070205080204" pitchFamily="50" charset="-128"/>
              <a:ea typeface="ＭＳ Ｐゴシック" panose="020B0600070205080204" pitchFamily="50" charset="-128"/>
            </a:endParaRPr>
          </a:p>
        </p:txBody>
      </p:sp>
      <p:sp>
        <p:nvSpPr>
          <p:cNvPr id="17" name="テキスト ボックス 16"/>
          <p:cNvSpPr txBox="1"/>
          <p:nvPr/>
        </p:nvSpPr>
        <p:spPr>
          <a:xfrm>
            <a:off x="8873238" y="4159143"/>
            <a:ext cx="381836" cy="230832"/>
          </a:xfrm>
          <a:prstGeom prst="rect">
            <a:avLst/>
          </a:prstGeom>
          <a:noFill/>
        </p:spPr>
        <p:txBody>
          <a:bodyPr wrap="none" rtlCol="0">
            <a:spAutoFit/>
          </a:bodyPr>
          <a:lstStyle/>
          <a:p>
            <a:pPr defTabSz="957816">
              <a:defRPr/>
            </a:pPr>
            <a:r>
              <a:rPr kumimoji="1" lang="en-US" altLang="ja-JP" sz="900" dirty="0" smtClean="0">
                <a:solidFill>
                  <a:srgbClr val="FF0000"/>
                </a:solidFill>
                <a:latin typeface="ＭＳ Ｐゴシック" panose="020B0600070205080204" pitchFamily="50" charset="-128"/>
                <a:ea typeface="ＭＳ Ｐゴシック" panose="020B0600070205080204" pitchFamily="50" charset="-128"/>
              </a:rPr>
              <a:t>0:00</a:t>
            </a:r>
            <a:endParaRPr kumimoji="1" lang="ja-JP" altLang="en-US" sz="900" dirty="0">
              <a:solidFill>
                <a:srgbClr val="FF0000"/>
              </a:solidFill>
              <a:latin typeface="ＭＳ Ｐゴシック" panose="020B0600070205080204" pitchFamily="50" charset="-128"/>
              <a:ea typeface="ＭＳ Ｐゴシック" panose="020B0600070205080204" pitchFamily="50" charset="-128"/>
            </a:endParaRPr>
          </a:p>
        </p:txBody>
      </p:sp>
      <p:sp>
        <p:nvSpPr>
          <p:cNvPr id="18" name="テキスト ボックス 17"/>
          <p:cNvSpPr txBox="1"/>
          <p:nvPr/>
        </p:nvSpPr>
        <p:spPr>
          <a:xfrm>
            <a:off x="685800" y="3865159"/>
            <a:ext cx="468000" cy="180000"/>
          </a:xfrm>
          <a:prstGeom prst="rect">
            <a:avLst/>
          </a:prstGeom>
          <a:solidFill>
            <a:sysClr val="window" lastClr="FFFFFF">
              <a:lumMod val="85000"/>
            </a:sysClr>
          </a:solidFill>
          <a:ln w="12700">
            <a:solidFill>
              <a:sysClr val="windowText" lastClr="000000"/>
            </a:solidFill>
          </a:ln>
        </p:spPr>
        <p:txBody>
          <a:bodyPr wrap="square" rtlCol="0" anchor="ctr">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rPr>
              <a:t>始業</a:t>
            </a:r>
            <a:endParaRPr kumimoji="1" lang="ja-JP" altLang="en-US" sz="105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endParaRPr>
          </a:p>
        </p:txBody>
      </p:sp>
      <p:sp>
        <p:nvSpPr>
          <p:cNvPr id="21" name="テキスト ボックス 20"/>
          <p:cNvSpPr txBox="1"/>
          <p:nvPr/>
        </p:nvSpPr>
        <p:spPr>
          <a:xfrm>
            <a:off x="9226872" y="4160856"/>
            <a:ext cx="381836" cy="230832"/>
          </a:xfrm>
          <a:prstGeom prst="rect">
            <a:avLst/>
          </a:prstGeom>
          <a:noFill/>
        </p:spPr>
        <p:txBody>
          <a:bodyPr wrap="none" rtlCol="0">
            <a:spAutoFit/>
          </a:bodyPr>
          <a:lstStyle/>
          <a:p>
            <a:pPr defTabSz="957816">
              <a:defRPr/>
            </a:pPr>
            <a:r>
              <a:rPr kumimoji="1" lang="en-US" altLang="ja-JP" sz="900" dirty="0" smtClean="0">
                <a:solidFill>
                  <a:prstClr val="black"/>
                </a:solidFill>
                <a:latin typeface="ＭＳ Ｐゴシック" panose="020B0600070205080204" pitchFamily="50" charset="-128"/>
                <a:ea typeface="ＭＳ Ｐゴシック" panose="020B0600070205080204" pitchFamily="50" charset="-128"/>
              </a:rPr>
              <a:t>1:00</a:t>
            </a:r>
            <a:endParaRPr kumimoji="1" lang="ja-JP" altLang="en-US" sz="900" dirty="0">
              <a:solidFill>
                <a:prstClr val="black"/>
              </a:solidFill>
              <a:latin typeface="ＭＳ Ｐゴシック" panose="020B0600070205080204" pitchFamily="50" charset="-128"/>
              <a:ea typeface="ＭＳ Ｐゴシック" panose="020B0600070205080204" pitchFamily="50" charset="-128"/>
            </a:endParaRPr>
          </a:p>
        </p:txBody>
      </p:sp>
      <p:cxnSp>
        <p:nvCxnSpPr>
          <p:cNvPr id="22" name="直線コネクタ 21"/>
          <p:cNvCxnSpPr/>
          <p:nvPr/>
        </p:nvCxnSpPr>
        <p:spPr>
          <a:xfrm>
            <a:off x="689956" y="3865159"/>
            <a:ext cx="0" cy="504000"/>
          </a:xfrm>
          <a:prstGeom prst="line">
            <a:avLst/>
          </a:prstGeom>
          <a:noFill/>
          <a:ln w="12700" cap="flat" cmpd="sng" algn="ctr">
            <a:solidFill>
              <a:sysClr val="windowText" lastClr="000000"/>
            </a:solidFill>
            <a:prstDash val="solid"/>
          </a:ln>
          <a:effectLst/>
        </p:spPr>
      </p:cxnSp>
      <p:sp>
        <p:nvSpPr>
          <p:cNvPr id="23" name="テキスト ボックス 22"/>
          <p:cNvSpPr txBox="1"/>
          <p:nvPr/>
        </p:nvSpPr>
        <p:spPr>
          <a:xfrm>
            <a:off x="164383" y="4159143"/>
            <a:ext cx="381836" cy="230832"/>
          </a:xfrm>
          <a:prstGeom prst="rect">
            <a:avLst/>
          </a:prstGeom>
          <a:noFill/>
        </p:spPr>
        <p:txBody>
          <a:bodyPr wrap="none" rtlCol="0">
            <a:spAutoFit/>
          </a:bodyPr>
          <a:lstStyle/>
          <a:p>
            <a:pPr defTabSz="957816">
              <a:defRPr/>
            </a:pPr>
            <a:r>
              <a:rPr kumimoji="1" lang="en-US" altLang="ja-JP" sz="900" dirty="0" smtClean="0">
                <a:solidFill>
                  <a:srgbClr val="FF0000"/>
                </a:solidFill>
                <a:latin typeface="ＭＳ Ｐゴシック" panose="020B0600070205080204" pitchFamily="50" charset="-128"/>
                <a:ea typeface="ＭＳ Ｐゴシック" panose="020B0600070205080204" pitchFamily="50" charset="-128"/>
              </a:rPr>
              <a:t>0:00</a:t>
            </a:r>
            <a:endParaRPr kumimoji="1" lang="ja-JP" altLang="en-US" sz="900" dirty="0">
              <a:solidFill>
                <a:srgbClr val="FF0000"/>
              </a:solidFill>
              <a:latin typeface="ＭＳ Ｐゴシック" panose="020B0600070205080204" pitchFamily="50" charset="-128"/>
              <a:ea typeface="ＭＳ Ｐゴシック" panose="020B0600070205080204" pitchFamily="50" charset="-128"/>
            </a:endParaRPr>
          </a:p>
        </p:txBody>
      </p:sp>
      <p:grpSp>
        <p:nvGrpSpPr>
          <p:cNvPr id="4" name="グループ化 3"/>
          <p:cNvGrpSpPr/>
          <p:nvPr/>
        </p:nvGrpSpPr>
        <p:grpSpPr>
          <a:xfrm>
            <a:off x="5105400" y="3857657"/>
            <a:ext cx="468000" cy="504000"/>
            <a:chOff x="5105400" y="3857657"/>
            <a:chExt cx="468000" cy="504000"/>
          </a:xfrm>
        </p:grpSpPr>
        <p:sp>
          <p:nvSpPr>
            <p:cNvPr id="20" name="テキスト ボックス 19"/>
            <p:cNvSpPr txBox="1"/>
            <p:nvPr/>
          </p:nvSpPr>
          <p:spPr>
            <a:xfrm>
              <a:off x="5105400" y="3865159"/>
              <a:ext cx="468000" cy="180000"/>
            </a:xfrm>
            <a:prstGeom prst="rect">
              <a:avLst/>
            </a:prstGeom>
            <a:solidFill>
              <a:sysClr val="window" lastClr="FFFFFF">
                <a:lumMod val="85000"/>
              </a:sysClr>
            </a:solidFill>
            <a:ln w="12700">
              <a:solidFill>
                <a:sysClr val="windowText" lastClr="000000"/>
              </a:solidFill>
            </a:ln>
          </p:spPr>
          <p:txBody>
            <a:bodyPr wrap="none" rtlCol="0" anchor="ctr">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rPr>
                <a:t>終業</a:t>
              </a:r>
              <a:endParaRPr kumimoji="1" lang="ja-JP" altLang="en-US" sz="105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endParaRPr>
            </a:p>
          </p:txBody>
        </p:sp>
        <p:cxnSp>
          <p:nvCxnSpPr>
            <p:cNvPr id="24" name="直線コネクタ 23"/>
            <p:cNvCxnSpPr/>
            <p:nvPr/>
          </p:nvCxnSpPr>
          <p:spPr>
            <a:xfrm>
              <a:off x="5105400" y="3857657"/>
              <a:ext cx="0" cy="504000"/>
            </a:xfrm>
            <a:prstGeom prst="line">
              <a:avLst/>
            </a:prstGeom>
            <a:noFill/>
            <a:ln w="12700" cap="flat" cmpd="sng" algn="ctr">
              <a:solidFill>
                <a:sysClr val="windowText" lastClr="000000"/>
              </a:solidFill>
              <a:prstDash val="solid"/>
            </a:ln>
            <a:effectLst/>
          </p:spPr>
        </p:cxnSp>
      </p:grpSp>
      <p:grpSp>
        <p:nvGrpSpPr>
          <p:cNvPr id="5" name="グループ化 4"/>
          <p:cNvGrpSpPr/>
          <p:nvPr/>
        </p:nvGrpSpPr>
        <p:grpSpPr>
          <a:xfrm>
            <a:off x="9267539" y="3856891"/>
            <a:ext cx="468000" cy="494268"/>
            <a:chOff x="9267539" y="3856891"/>
            <a:chExt cx="468000" cy="494268"/>
          </a:xfrm>
        </p:grpSpPr>
        <p:sp>
          <p:nvSpPr>
            <p:cNvPr id="25" name="テキスト ボックス 24"/>
            <p:cNvSpPr txBox="1"/>
            <p:nvPr/>
          </p:nvSpPr>
          <p:spPr>
            <a:xfrm>
              <a:off x="9267539" y="3856891"/>
              <a:ext cx="468000" cy="180000"/>
            </a:xfrm>
            <a:prstGeom prst="rect">
              <a:avLst/>
            </a:prstGeom>
            <a:solidFill>
              <a:sysClr val="window" lastClr="FFFFFF">
                <a:lumMod val="85000"/>
              </a:sysClr>
            </a:solidFill>
            <a:ln w="12700">
              <a:solidFill>
                <a:sysClr val="windowText" lastClr="000000"/>
              </a:solidFill>
            </a:ln>
          </p:spPr>
          <p:txBody>
            <a:bodyPr wrap="square" rtlCol="0" anchor="ctr">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rPr>
                <a:t>始業</a:t>
              </a:r>
              <a:endParaRPr kumimoji="1" lang="ja-JP" altLang="en-US" sz="105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endParaRPr>
            </a:p>
          </p:txBody>
        </p:sp>
        <p:cxnSp>
          <p:nvCxnSpPr>
            <p:cNvPr id="26" name="直線コネクタ 25"/>
            <p:cNvCxnSpPr/>
            <p:nvPr/>
          </p:nvCxnSpPr>
          <p:spPr>
            <a:xfrm flipH="1">
              <a:off x="9268345" y="3883159"/>
              <a:ext cx="0" cy="468000"/>
            </a:xfrm>
            <a:prstGeom prst="line">
              <a:avLst/>
            </a:prstGeom>
            <a:noFill/>
            <a:ln w="12700" cap="flat" cmpd="sng" algn="ctr">
              <a:solidFill>
                <a:sysClr val="windowText" lastClr="000000"/>
              </a:solidFill>
              <a:prstDash val="solid"/>
            </a:ln>
            <a:effectLst/>
          </p:spPr>
        </p:cxnSp>
      </p:grpSp>
      <p:graphicFrame>
        <p:nvGraphicFramePr>
          <p:cNvPr id="27" name="表 26"/>
          <p:cNvGraphicFramePr>
            <a:graphicFrameLocks noGrp="1"/>
          </p:cNvGraphicFramePr>
          <p:nvPr>
            <p:extLst>
              <p:ext uri="{D42A27DB-BD31-4B8C-83A1-F6EECF244321}">
                <p14:modId xmlns:p14="http://schemas.microsoft.com/office/powerpoint/2010/main" val="3678436344"/>
              </p:ext>
            </p:extLst>
          </p:nvPr>
        </p:nvGraphicFramePr>
        <p:xfrm>
          <a:off x="228600" y="5717887"/>
          <a:ext cx="9448424" cy="720000"/>
        </p:xfrm>
        <a:graphic>
          <a:graphicData uri="http://schemas.openxmlformats.org/drawingml/2006/table">
            <a:tbl>
              <a:tblPr/>
              <a:tblGrid>
                <a:gridCol w="238266">
                  <a:extLst>
                    <a:ext uri="{9D8B030D-6E8A-4147-A177-3AD203B41FA5}">
                      <a16:colId xmlns:a16="http://schemas.microsoft.com/office/drawing/2014/main" val="3393184465"/>
                    </a:ext>
                  </a:extLst>
                </a:gridCol>
                <a:gridCol w="238266">
                  <a:extLst>
                    <a:ext uri="{9D8B030D-6E8A-4147-A177-3AD203B41FA5}">
                      <a16:colId xmlns:a16="http://schemas.microsoft.com/office/drawing/2014/main" val="2275077762"/>
                    </a:ext>
                  </a:extLst>
                </a:gridCol>
                <a:gridCol w="238266">
                  <a:extLst>
                    <a:ext uri="{9D8B030D-6E8A-4147-A177-3AD203B41FA5}">
                      <a16:colId xmlns:a16="http://schemas.microsoft.com/office/drawing/2014/main" val="1944968558"/>
                    </a:ext>
                  </a:extLst>
                </a:gridCol>
                <a:gridCol w="238266">
                  <a:extLst>
                    <a:ext uri="{9D8B030D-6E8A-4147-A177-3AD203B41FA5}">
                      <a16:colId xmlns:a16="http://schemas.microsoft.com/office/drawing/2014/main" val="401724023"/>
                    </a:ext>
                  </a:extLst>
                </a:gridCol>
                <a:gridCol w="212384">
                  <a:extLst>
                    <a:ext uri="{9D8B030D-6E8A-4147-A177-3AD203B41FA5}">
                      <a16:colId xmlns:a16="http://schemas.microsoft.com/office/drawing/2014/main" val="3306996589"/>
                    </a:ext>
                  </a:extLst>
                </a:gridCol>
                <a:gridCol w="212384">
                  <a:extLst>
                    <a:ext uri="{9D8B030D-6E8A-4147-A177-3AD203B41FA5}">
                      <a16:colId xmlns:a16="http://schemas.microsoft.com/office/drawing/2014/main" val="4018194373"/>
                    </a:ext>
                  </a:extLst>
                </a:gridCol>
                <a:gridCol w="212384">
                  <a:extLst>
                    <a:ext uri="{9D8B030D-6E8A-4147-A177-3AD203B41FA5}">
                      <a16:colId xmlns:a16="http://schemas.microsoft.com/office/drawing/2014/main" val="718996255"/>
                    </a:ext>
                  </a:extLst>
                </a:gridCol>
                <a:gridCol w="212384">
                  <a:extLst>
                    <a:ext uri="{9D8B030D-6E8A-4147-A177-3AD203B41FA5}">
                      <a16:colId xmlns:a16="http://schemas.microsoft.com/office/drawing/2014/main" val="4099147224"/>
                    </a:ext>
                  </a:extLst>
                </a:gridCol>
                <a:gridCol w="212384">
                  <a:extLst>
                    <a:ext uri="{9D8B030D-6E8A-4147-A177-3AD203B41FA5}">
                      <a16:colId xmlns:a16="http://schemas.microsoft.com/office/drawing/2014/main" val="2122241292"/>
                    </a:ext>
                  </a:extLst>
                </a:gridCol>
                <a:gridCol w="212384">
                  <a:extLst>
                    <a:ext uri="{9D8B030D-6E8A-4147-A177-3AD203B41FA5}">
                      <a16:colId xmlns:a16="http://schemas.microsoft.com/office/drawing/2014/main" val="3518992180"/>
                    </a:ext>
                  </a:extLst>
                </a:gridCol>
                <a:gridCol w="212384">
                  <a:extLst>
                    <a:ext uri="{9D8B030D-6E8A-4147-A177-3AD203B41FA5}">
                      <a16:colId xmlns:a16="http://schemas.microsoft.com/office/drawing/2014/main" val="1660357411"/>
                    </a:ext>
                  </a:extLst>
                </a:gridCol>
                <a:gridCol w="212384">
                  <a:extLst>
                    <a:ext uri="{9D8B030D-6E8A-4147-A177-3AD203B41FA5}">
                      <a16:colId xmlns:a16="http://schemas.microsoft.com/office/drawing/2014/main" val="4033158022"/>
                    </a:ext>
                  </a:extLst>
                </a:gridCol>
                <a:gridCol w="212384">
                  <a:extLst>
                    <a:ext uri="{9D8B030D-6E8A-4147-A177-3AD203B41FA5}">
                      <a16:colId xmlns:a16="http://schemas.microsoft.com/office/drawing/2014/main" val="392436527"/>
                    </a:ext>
                  </a:extLst>
                </a:gridCol>
                <a:gridCol w="212384">
                  <a:extLst>
                    <a:ext uri="{9D8B030D-6E8A-4147-A177-3AD203B41FA5}">
                      <a16:colId xmlns:a16="http://schemas.microsoft.com/office/drawing/2014/main" val="609399730"/>
                    </a:ext>
                  </a:extLst>
                </a:gridCol>
                <a:gridCol w="212384">
                  <a:extLst>
                    <a:ext uri="{9D8B030D-6E8A-4147-A177-3AD203B41FA5}">
                      <a16:colId xmlns:a16="http://schemas.microsoft.com/office/drawing/2014/main" val="1121101398"/>
                    </a:ext>
                  </a:extLst>
                </a:gridCol>
                <a:gridCol w="212384">
                  <a:extLst>
                    <a:ext uri="{9D8B030D-6E8A-4147-A177-3AD203B41FA5}">
                      <a16:colId xmlns:a16="http://schemas.microsoft.com/office/drawing/2014/main" val="1190801132"/>
                    </a:ext>
                  </a:extLst>
                </a:gridCol>
                <a:gridCol w="214418">
                  <a:extLst>
                    <a:ext uri="{9D8B030D-6E8A-4147-A177-3AD203B41FA5}">
                      <a16:colId xmlns:a16="http://schemas.microsoft.com/office/drawing/2014/main" val="184604401"/>
                    </a:ext>
                  </a:extLst>
                </a:gridCol>
                <a:gridCol w="214454">
                  <a:extLst>
                    <a:ext uri="{9D8B030D-6E8A-4147-A177-3AD203B41FA5}">
                      <a16:colId xmlns:a16="http://schemas.microsoft.com/office/drawing/2014/main" val="992394468"/>
                    </a:ext>
                  </a:extLst>
                </a:gridCol>
                <a:gridCol w="208280">
                  <a:extLst>
                    <a:ext uri="{9D8B030D-6E8A-4147-A177-3AD203B41FA5}">
                      <a16:colId xmlns:a16="http://schemas.microsoft.com/office/drawing/2014/main" val="1890255694"/>
                    </a:ext>
                  </a:extLst>
                </a:gridCol>
                <a:gridCol w="212384">
                  <a:extLst>
                    <a:ext uri="{9D8B030D-6E8A-4147-A177-3AD203B41FA5}">
                      <a16:colId xmlns:a16="http://schemas.microsoft.com/office/drawing/2014/main" val="946953482"/>
                    </a:ext>
                  </a:extLst>
                </a:gridCol>
                <a:gridCol w="212384">
                  <a:extLst>
                    <a:ext uri="{9D8B030D-6E8A-4147-A177-3AD203B41FA5}">
                      <a16:colId xmlns:a16="http://schemas.microsoft.com/office/drawing/2014/main" val="2780375410"/>
                    </a:ext>
                  </a:extLst>
                </a:gridCol>
                <a:gridCol w="216488">
                  <a:extLst>
                    <a:ext uri="{9D8B030D-6E8A-4147-A177-3AD203B41FA5}">
                      <a16:colId xmlns:a16="http://schemas.microsoft.com/office/drawing/2014/main" val="3489223854"/>
                    </a:ext>
                  </a:extLst>
                </a:gridCol>
                <a:gridCol w="208280">
                  <a:extLst>
                    <a:ext uri="{9D8B030D-6E8A-4147-A177-3AD203B41FA5}">
                      <a16:colId xmlns:a16="http://schemas.microsoft.com/office/drawing/2014/main" val="42695863"/>
                    </a:ext>
                  </a:extLst>
                </a:gridCol>
                <a:gridCol w="212384">
                  <a:extLst>
                    <a:ext uri="{9D8B030D-6E8A-4147-A177-3AD203B41FA5}">
                      <a16:colId xmlns:a16="http://schemas.microsoft.com/office/drawing/2014/main" val="3954586678"/>
                    </a:ext>
                  </a:extLst>
                </a:gridCol>
                <a:gridCol w="212384">
                  <a:extLst>
                    <a:ext uri="{9D8B030D-6E8A-4147-A177-3AD203B41FA5}">
                      <a16:colId xmlns:a16="http://schemas.microsoft.com/office/drawing/2014/main" val="959478494"/>
                    </a:ext>
                  </a:extLst>
                </a:gridCol>
                <a:gridCol w="212384">
                  <a:extLst>
                    <a:ext uri="{9D8B030D-6E8A-4147-A177-3AD203B41FA5}">
                      <a16:colId xmlns:a16="http://schemas.microsoft.com/office/drawing/2014/main" val="1639905496"/>
                    </a:ext>
                  </a:extLst>
                </a:gridCol>
                <a:gridCol w="212384">
                  <a:extLst>
                    <a:ext uri="{9D8B030D-6E8A-4147-A177-3AD203B41FA5}">
                      <a16:colId xmlns:a16="http://schemas.microsoft.com/office/drawing/2014/main" val="3799439557"/>
                    </a:ext>
                  </a:extLst>
                </a:gridCol>
                <a:gridCol w="212384">
                  <a:extLst>
                    <a:ext uri="{9D8B030D-6E8A-4147-A177-3AD203B41FA5}">
                      <a16:colId xmlns:a16="http://schemas.microsoft.com/office/drawing/2014/main" val="3546362710"/>
                    </a:ext>
                  </a:extLst>
                </a:gridCol>
                <a:gridCol w="212384">
                  <a:extLst>
                    <a:ext uri="{9D8B030D-6E8A-4147-A177-3AD203B41FA5}">
                      <a16:colId xmlns:a16="http://schemas.microsoft.com/office/drawing/2014/main" val="3024860903"/>
                    </a:ext>
                  </a:extLst>
                </a:gridCol>
                <a:gridCol w="212384">
                  <a:extLst>
                    <a:ext uri="{9D8B030D-6E8A-4147-A177-3AD203B41FA5}">
                      <a16:colId xmlns:a16="http://schemas.microsoft.com/office/drawing/2014/main" val="1066291048"/>
                    </a:ext>
                  </a:extLst>
                </a:gridCol>
                <a:gridCol w="212384">
                  <a:extLst>
                    <a:ext uri="{9D8B030D-6E8A-4147-A177-3AD203B41FA5}">
                      <a16:colId xmlns:a16="http://schemas.microsoft.com/office/drawing/2014/main" val="851471567"/>
                    </a:ext>
                  </a:extLst>
                </a:gridCol>
                <a:gridCol w="212384">
                  <a:extLst>
                    <a:ext uri="{9D8B030D-6E8A-4147-A177-3AD203B41FA5}">
                      <a16:colId xmlns:a16="http://schemas.microsoft.com/office/drawing/2014/main" val="943842710"/>
                    </a:ext>
                  </a:extLst>
                </a:gridCol>
                <a:gridCol w="212384">
                  <a:extLst>
                    <a:ext uri="{9D8B030D-6E8A-4147-A177-3AD203B41FA5}">
                      <a16:colId xmlns:a16="http://schemas.microsoft.com/office/drawing/2014/main" val="2532141096"/>
                    </a:ext>
                  </a:extLst>
                </a:gridCol>
                <a:gridCol w="212384">
                  <a:extLst>
                    <a:ext uri="{9D8B030D-6E8A-4147-A177-3AD203B41FA5}">
                      <a16:colId xmlns:a16="http://schemas.microsoft.com/office/drawing/2014/main" val="2893128049"/>
                    </a:ext>
                  </a:extLst>
                </a:gridCol>
                <a:gridCol w="212384">
                  <a:extLst>
                    <a:ext uri="{9D8B030D-6E8A-4147-A177-3AD203B41FA5}">
                      <a16:colId xmlns:a16="http://schemas.microsoft.com/office/drawing/2014/main" val="1380759168"/>
                    </a:ext>
                  </a:extLst>
                </a:gridCol>
                <a:gridCol w="212384">
                  <a:extLst>
                    <a:ext uri="{9D8B030D-6E8A-4147-A177-3AD203B41FA5}">
                      <a16:colId xmlns:a16="http://schemas.microsoft.com/office/drawing/2014/main" val="1731105848"/>
                    </a:ext>
                  </a:extLst>
                </a:gridCol>
                <a:gridCol w="212384">
                  <a:extLst>
                    <a:ext uri="{9D8B030D-6E8A-4147-A177-3AD203B41FA5}">
                      <a16:colId xmlns:a16="http://schemas.microsoft.com/office/drawing/2014/main" val="3527496794"/>
                    </a:ext>
                  </a:extLst>
                </a:gridCol>
                <a:gridCol w="212384">
                  <a:extLst>
                    <a:ext uri="{9D8B030D-6E8A-4147-A177-3AD203B41FA5}">
                      <a16:colId xmlns:a16="http://schemas.microsoft.com/office/drawing/2014/main" val="2615974167"/>
                    </a:ext>
                  </a:extLst>
                </a:gridCol>
                <a:gridCol w="212384">
                  <a:extLst>
                    <a:ext uri="{9D8B030D-6E8A-4147-A177-3AD203B41FA5}">
                      <a16:colId xmlns:a16="http://schemas.microsoft.com/office/drawing/2014/main" val="3132521773"/>
                    </a:ext>
                  </a:extLst>
                </a:gridCol>
                <a:gridCol w="212384">
                  <a:extLst>
                    <a:ext uri="{9D8B030D-6E8A-4147-A177-3AD203B41FA5}">
                      <a16:colId xmlns:a16="http://schemas.microsoft.com/office/drawing/2014/main" val="1610976379"/>
                    </a:ext>
                  </a:extLst>
                </a:gridCol>
                <a:gridCol w="212384">
                  <a:extLst>
                    <a:ext uri="{9D8B030D-6E8A-4147-A177-3AD203B41FA5}">
                      <a16:colId xmlns:a16="http://schemas.microsoft.com/office/drawing/2014/main" val="2280555832"/>
                    </a:ext>
                  </a:extLst>
                </a:gridCol>
                <a:gridCol w="212384">
                  <a:extLst>
                    <a:ext uri="{9D8B030D-6E8A-4147-A177-3AD203B41FA5}">
                      <a16:colId xmlns:a16="http://schemas.microsoft.com/office/drawing/2014/main" val="1298027979"/>
                    </a:ext>
                  </a:extLst>
                </a:gridCol>
                <a:gridCol w="212384">
                  <a:extLst>
                    <a:ext uri="{9D8B030D-6E8A-4147-A177-3AD203B41FA5}">
                      <a16:colId xmlns:a16="http://schemas.microsoft.com/office/drawing/2014/main" val="571297769"/>
                    </a:ext>
                  </a:extLst>
                </a:gridCol>
                <a:gridCol w="212384">
                  <a:extLst>
                    <a:ext uri="{9D8B030D-6E8A-4147-A177-3AD203B41FA5}">
                      <a16:colId xmlns:a16="http://schemas.microsoft.com/office/drawing/2014/main" val="1110955285"/>
                    </a:ext>
                  </a:extLst>
                </a:gridCol>
              </a:tblGrid>
              <a:tr h="720000">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extLst>
                  <a:ext uri="{0D108BD9-81ED-4DB2-BD59-A6C34878D82A}">
                    <a16:rowId xmlns:a16="http://schemas.microsoft.com/office/drawing/2014/main" val="4106807148"/>
                  </a:ext>
                </a:extLst>
              </a:tr>
            </a:tbl>
          </a:graphicData>
        </a:graphic>
      </p:graphicFrame>
      <p:sp>
        <p:nvSpPr>
          <p:cNvPr id="28" name="テキスト ボックス 27"/>
          <p:cNvSpPr txBox="1"/>
          <p:nvPr/>
        </p:nvSpPr>
        <p:spPr>
          <a:xfrm>
            <a:off x="752457" y="5523326"/>
            <a:ext cx="381836" cy="230832"/>
          </a:xfrm>
          <a:prstGeom prst="rect">
            <a:avLst/>
          </a:prstGeom>
          <a:noFill/>
        </p:spPr>
        <p:txBody>
          <a:bodyPr wrap="none" rtlCol="0">
            <a:spAutoFit/>
          </a:bodyPr>
          <a:lstStyle/>
          <a:p>
            <a:pPr defTabSz="957816">
              <a:defRPr/>
            </a:pPr>
            <a:r>
              <a:rPr kumimoji="1" lang="en-US" altLang="ja-JP" sz="900" dirty="0" smtClean="0">
                <a:solidFill>
                  <a:prstClr val="black"/>
                </a:solidFill>
                <a:latin typeface="ＭＳ Ｐゴシック" panose="020B0600070205080204" pitchFamily="50" charset="-128"/>
                <a:ea typeface="ＭＳ Ｐゴシック" panose="020B0600070205080204" pitchFamily="50" charset="-128"/>
              </a:rPr>
              <a:t>8:00</a:t>
            </a:r>
            <a:endParaRPr kumimoji="1" lang="ja-JP" altLang="en-US" sz="900" dirty="0">
              <a:solidFill>
                <a:prstClr val="black"/>
              </a:solidFill>
              <a:latin typeface="ＭＳ Ｐゴシック" panose="020B0600070205080204" pitchFamily="50" charset="-128"/>
              <a:ea typeface="ＭＳ Ｐゴシック" panose="020B0600070205080204" pitchFamily="50" charset="-128"/>
            </a:endParaRPr>
          </a:p>
        </p:txBody>
      </p:sp>
      <p:sp>
        <p:nvSpPr>
          <p:cNvPr id="29" name="テキスト ボックス 28"/>
          <p:cNvSpPr txBox="1"/>
          <p:nvPr/>
        </p:nvSpPr>
        <p:spPr>
          <a:xfrm>
            <a:off x="2985848" y="5895317"/>
            <a:ext cx="720000" cy="360000"/>
          </a:xfrm>
          <a:prstGeom prst="rect">
            <a:avLst/>
          </a:prstGeom>
          <a:solidFill>
            <a:sysClr val="window" lastClr="FFFFFF"/>
          </a:solidFill>
          <a:ln w="9525">
            <a:solidFill>
              <a:sysClr val="windowText" lastClr="000000"/>
            </a:solidFill>
          </a:ln>
        </p:spPr>
        <p:txBody>
          <a:bodyPr wrap="square" rtlCol="0" anchor="ctr">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rPr>
              <a:t>拘束時間</a:t>
            </a:r>
            <a:endParaRPr kumimoji="1" lang="en-US" altLang="ja-JP" sz="105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57816" eaLnBrk="1" fontAlgn="auto" latinLnBrk="0" hangingPunct="1">
              <a:lnSpc>
                <a:spcPct val="100000"/>
              </a:lnSpc>
              <a:spcBef>
                <a:spcPts val="0"/>
              </a:spcBef>
              <a:spcAft>
                <a:spcPts val="0"/>
              </a:spcAft>
              <a:buClrTx/>
              <a:buSzTx/>
              <a:buFontTx/>
              <a:buNone/>
              <a:tabLst/>
              <a:defRPr/>
            </a:pPr>
            <a:r>
              <a:rPr kumimoji="1" lang="en-US" altLang="ja-JP" sz="105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rPr>
              <a:t>24</a:t>
            </a:r>
            <a:r>
              <a:rPr kumimoji="1" lang="ja-JP" altLang="en-US" sz="105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rPr>
              <a:t>時間</a:t>
            </a:r>
            <a:endParaRPr kumimoji="1" lang="ja-JP" altLang="en-US" sz="10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30" name="テキスト ボックス 29"/>
          <p:cNvSpPr txBox="1"/>
          <p:nvPr/>
        </p:nvSpPr>
        <p:spPr>
          <a:xfrm>
            <a:off x="149779" y="5523827"/>
            <a:ext cx="381836" cy="230832"/>
          </a:xfrm>
          <a:prstGeom prst="rect">
            <a:avLst/>
          </a:prstGeom>
          <a:noFill/>
        </p:spPr>
        <p:txBody>
          <a:bodyPr wrap="none" rtlCol="0">
            <a:spAutoFit/>
          </a:bodyPr>
          <a:lstStyle/>
          <a:p>
            <a:pPr defTabSz="957816">
              <a:defRPr/>
            </a:pPr>
            <a:r>
              <a:rPr kumimoji="1" lang="en-US" altLang="ja-JP" sz="900" dirty="0" smtClean="0">
                <a:solidFill>
                  <a:srgbClr val="FF0000"/>
                </a:solidFill>
                <a:latin typeface="ＭＳ Ｐゴシック" panose="020B0600070205080204" pitchFamily="50" charset="-128"/>
                <a:ea typeface="ＭＳ Ｐゴシック" panose="020B0600070205080204" pitchFamily="50" charset="-128"/>
              </a:rPr>
              <a:t>0:00</a:t>
            </a:r>
            <a:endParaRPr kumimoji="1" lang="ja-JP" altLang="en-US" sz="900" dirty="0">
              <a:solidFill>
                <a:srgbClr val="FF0000"/>
              </a:solidFill>
              <a:latin typeface="ＭＳ Ｐゴシック" panose="020B0600070205080204" pitchFamily="50" charset="-128"/>
              <a:ea typeface="ＭＳ Ｐゴシック" panose="020B0600070205080204" pitchFamily="50" charset="-128"/>
            </a:endParaRPr>
          </a:p>
        </p:txBody>
      </p:sp>
      <p:sp>
        <p:nvSpPr>
          <p:cNvPr id="31" name="テキスト ボックス 30"/>
          <p:cNvSpPr txBox="1"/>
          <p:nvPr/>
        </p:nvSpPr>
        <p:spPr>
          <a:xfrm>
            <a:off x="4041240" y="5535929"/>
            <a:ext cx="381836" cy="230832"/>
          </a:xfrm>
          <a:prstGeom prst="rect">
            <a:avLst/>
          </a:prstGeom>
          <a:noFill/>
        </p:spPr>
        <p:txBody>
          <a:bodyPr wrap="none" rtlCol="0">
            <a:spAutoFit/>
          </a:bodyPr>
          <a:lstStyle/>
          <a:p>
            <a:pPr defTabSz="957816">
              <a:defRPr/>
            </a:pPr>
            <a:r>
              <a:rPr kumimoji="1" lang="en-US" altLang="ja-JP" sz="900" dirty="0" smtClean="0">
                <a:solidFill>
                  <a:srgbClr val="FF0000"/>
                </a:solidFill>
                <a:latin typeface="ＭＳ Ｐゴシック" panose="020B0600070205080204" pitchFamily="50" charset="-128"/>
                <a:ea typeface="ＭＳ Ｐゴシック" panose="020B0600070205080204" pitchFamily="50" charset="-128"/>
              </a:rPr>
              <a:t>0:00</a:t>
            </a:r>
            <a:endParaRPr kumimoji="1" lang="ja-JP" altLang="en-US" sz="900" dirty="0">
              <a:solidFill>
                <a:srgbClr val="FF0000"/>
              </a:solidFill>
              <a:latin typeface="ＭＳ Ｐゴシック" panose="020B0600070205080204" pitchFamily="50" charset="-128"/>
              <a:ea typeface="ＭＳ Ｐゴシック" panose="020B0600070205080204" pitchFamily="50" charset="-128"/>
            </a:endParaRPr>
          </a:p>
        </p:txBody>
      </p:sp>
      <p:sp>
        <p:nvSpPr>
          <p:cNvPr id="32" name="テキスト ボックス 31"/>
          <p:cNvSpPr txBox="1"/>
          <p:nvPr/>
        </p:nvSpPr>
        <p:spPr>
          <a:xfrm>
            <a:off x="5817096" y="5525543"/>
            <a:ext cx="381836" cy="230832"/>
          </a:xfrm>
          <a:prstGeom prst="rect">
            <a:avLst/>
          </a:prstGeom>
          <a:noFill/>
        </p:spPr>
        <p:txBody>
          <a:bodyPr wrap="none" rtlCol="0">
            <a:spAutoFit/>
          </a:bodyPr>
          <a:lstStyle/>
          <a:p>
            <a:pPr defTabSz="957816">
              <a:defRPr/>
            </a:pPr>
            <a:r>
              <a:rPr kumimoji="1" lang="en-US" altLang="ja-JP" sz="900" dirty="0" smtClean="0">
                <a:solidFill>
                  <a:prstClr val="black"/>
                </a:solidFill>
                <a:latin typeface="ＭＳ Ｐゴシック" panose="020B0600070205080204" pitchFamily="50" charset="-128"/>
                <a:ea typeface="ＭＳ Ｐゴシック" panose="020B0600070205080204" pitchFamily="50" charset="-128"/>
              </a:rPr>
              <a:t>8:00</a:t>
            </a:r>
            <a:endParaRPr kumimoji="1" lang="ja-JP" altLang="en-US" sz="900" dirty="0">
              <a:solidFill>
                <a:prstClr val="black"/>
              </a:solidFill>
              <a:latin typeface="ＭＳ Ｐゴシック" panose="020B0600070205080204" pitchFamily="50" charset="-128"/>
              <a:ea typeface="ＭＳ Ｐゴシック" panose="020B0600070205080204" pitchFamily="50" charset="-128"/>
            </a:endParaRPr>
          </a:p>
        </p:txBody>
      </p:sp>
      <p:sp>
        <p:nvSpPr>
          <p:cNvPr id="33" name="テキスト ボックス 32"/>
          <p:cNvSpPr txBox="1"/>
          <p:nvPr/>
        </p:nvSpPr>
        <p:spPr>
          <a:xfrm>
            <a:off x="9058895" y="5516586"/>
            <a:ext cx="381836" cy="230832"/>
          </a:xfrm>
          <a:prstGeom prst="rect">
            <a:avLst/>
          </a:prstGeom>
          <a:noFill/>
        </p:spPr>
        <p:txBody>
          <a:bodyPr wrap="none" rtlCol="0">
            <a:spAutoFit/>
          </a:bodyPr>
          <a:lstStyle/>
          <a:p>
            <a:pPr defTabSz="957816">
              <a:defRPr/>
            </a:pPr>
            <a:r>
              <a:rPr kumimoji="1" lang="en-US" altLang="ja-JP" sz="900" dirty="0" smtClean="0">
                <a:solidFill>
                  <a:srgbClr val="FF0000"/>
                </a:solidFill>
                <a:latin typeface="ＭＳ Ｐゴシック" panose="020B0600070205080204" pitchFamily="50" charset="-128"/>
                <a:ea typeface="ＭＳ Ｐゴシック" panose="020B0600070205080204" pitchFamily="50" charset="-128"/>
              </a:rPr>
              <a:t>0:00</a:t>
            </a:r>
            <a:endParaRPr kumimoji="1" lang="ja-JP" altLang="en-US" sz="900" dirty="0">
              <a:solidFill>
                <a:srgbClr val="FF0000"/>
              </a:solidFill>
              <a:latin typeface="ＭＳ Ｐゴシック" panose="020B0600070205080204" pitchFamily="50" charset="-128"/>
              <a:ea typeface="ＭＳ Ｐゴシック" panose="020B0600070205080204" pitchFamily="50" charset="-128"/>
            </a:endParaRPr>
          </a:p>
        </p:txBody>
      </p:sp>
      <p:sp>
        <p:nvSpPr>
          <p:cNvPr id="34" name="テキスト ボックス 33"/>
          <p:cNvSpPr txBox="1"/>
          <p:nvPr/>
        </p:nvSpPr>
        <p:spPr>
          <a:xfrm>
            <a:off x="685800" y="5198004"/>
            <a:ext cx="468000" cy="180000"/>
          </a:xfrm>
          <a:prstGeom prst="rect">
            <a:avLst/>
          </a:prstGeom>
          <a:solidFill>
            <a:sysClr val="window" lastClr="FFFFFF">
              <a:lumMod val="85000"/>
            </a:sysClr>
          </a:solidFill>
          <a:ln w="12700">
            <a:solidFill>
              <a:sysClr val="windowText" lastClr="000000"/>
            </a:solidFill>
          </a:ln>
        </p:spPr>
        <p:txBody>
          <a:bodyPr wrap="square" rtlCol="0" anchor="ctr">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rPr>
              <a:t>始業</a:t>
            </a:r>
            <a:endParaRPr kumimoji="1" lang="ja-JP" altLang="en-US" sz="105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endParaRPr>
          </a:p>
        </p:txBody>
      </p:sp>
      <p:sp>
        <p:nvSpPr>
          <p:cNvPr id="35" name="テキスト ボックス 34"/>
          <p:cNvSpPr txBox="1"/>
          <p:nvPr/>
        </p:nvSpPr>
        <p:spPr>
          <a:xfrm>
            <a:off x="5856600" y="5198004"/>
            <a:ext cx="468000" cy="180000"/>
          </a:xfrm>
          <a:prstGeom prst="rect">
            <a:avLst/>
          </a:prstGeom>
          <a:solidFill>
            <a:sysClr val="window" lastClr="FFFFFF">
              <a:lumMod val="85000"/>
            </a:sysClr>
          </a:solidFill>
          <a:ln w="9525">
            <a:solidFill>
              <a:sysClr val="windowText" lastClr="000000"/>
            </a:solidFill>
          </a:ln>
        </p:spPr>
        <p:txBody>
          <a:bodyPr wrap="none" rtlCol="0" anchor="ctr">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rPr>
              <a:t>終業</a:t>
            </a:r>
            <a:endParaRPr kumimoji="1" lang="ja-JP" altLang="en-US" sz="105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endParaRPr>
          </a:p>
        </p:txBody>
      </p:sp>
      <p:sp>
        <p:nvSpPr>
          <p:cNvPr id="36" name="テキスト ボックス 35"/>
          <p:cNvSpPr txBox="1"/>
          <p:nvPr/>
        </p:nvSpPr>
        <p:spPr>
          <a:xfrm>
            <a:off x="3739595" y="5529784"/>
            <a:ext cx="439544" cy="230832"/>
          </a:xfrm>
          <a:prstGeom prst="rect">
            <a:avLst/>
          </a:prstGeom>
          <a:noFill/>
        </p:spPr>
        <p:txBody>
          <a:bodyPr wrap="none" rtlCol="0">
            <a:spAutoFit/>
          </a:bodyPr>
          <a:lstStyle/>
          <a:p>
            <a:pPr defTabSz="957816">
              <a:defRPr/>
            </a:pPr>
            <a:r>
              <a:rPr kumimoji="1" lang="en-US" altLang="ja-JP" sz="900" dirty="0" smtClean="0">
                <a:solidFill>
                  <a:prstClr val="black"/>
                </a:solidFill>
                <a:latin typeface="ＭＳ Ｐゴシック" panose="020B0600070205080204" pitchFamily="50" charset="-128"/>
                <a:ea typeface="ＭＳ Ｐゴシック" panose="020B0600070205080204" pitchFamily="50" charset="-128"/>
              </a:rPr>
              <a:t>23:00</a:t>
            </a:r>
            <a:endParaRPr kumimoji="1" lang="ja-JP" altLang="en-US" sz="900" dirty="0">
              <a:solidFill>
                <a:prstClr val="black"/>
              </a:solidFill>
              <a:latin typeface="ＭＳ Ｐゴシック" panose="020B0600070205080204" pitchFamily="50" charset="-128"/>
              <a:ea typeface="ＭＳ Ｐゴシック" panose="020B0600070205080204" pitchFamily="50" charset="-128"/>
            </a:endParaRPr>
          </a:p>
        </p:txBody>
      </p:sp>
      <p:sp>
        <p:nvSpPr>
          <p:cNvPr id="37" name="テキスト ボックス 36"/>
          <p:cNvSpPr txBox="1"/>
          <p:nvPr/>
        </p:nvSpPr>
        <p:spPr>
          <a:xfrm>
            <a:off x="4656184" y="5540854"/>
            <a:ext cx="381836" cy="230832"/>
          </a:xfrm>
          <a:prstGeom prst="rect">
            <a:avLst/>
          </a:prstGeom>
          <a:noFill/>
        </p:spPr>
        <p:txBody>
          <a:bodyPr wrap="none" rtlCol="0">
            <a:spAutoFit/>
          </a:bodyPr>
          <a:lstStyle/>
          <a:p>
            <a:pPr defTabSz="957816">
              <a:defRPr/>
            </a:pPr>
            <a:r>
              <a:rPr kumimoji="1" lang="en-US" altLang="ja-JP" sz="900" dirty="0" smtClean="0">
                <a:solidFill>
                  <a:prstClr val="black"/>
                </a:solidFill>
                <a:latin typeface="ＭＳ Ｐゴシック" panose="020B0600070205080204" pitchFamily="50" charset="-128"/>
                <a:ea typeface="ＭＳ Ｐゴシック" panose="020B0600070205080204" pitchFamily="50" charset="-128"/>
              </a:rPr>
              <a:t>3:00</a:t>
            </a:r>
            <a:endParaRPr kumimoji="1" lang="ja-JP" altLang="en-US" sz="900" dirty="0">
              <a:solidFill>
                <a:prstClr val="black"/>
              </a:solidFill>
              <a:latin typeface="ＭＳ Ｐゴシック" panose="020B0600070205080204" pitchFamily="50" charset="-128"/>
              <a:ea typeface="ＭＳ Ｐゴシック" panose="020B0600070205080204" pitchFamily="50" charset="-128"/>
            </a:endParaRPr>
          </a:p>
        </p:txBody>
      </p:sp>
      <p:sp>
        <p:nvSpPr>
          <p:cNvPr id="38" name="テキスト ボックス 37"/>
          <p:cNvSpPr txBox="1"/>
          <p:nvPr/>
        </p:nvSpPr>
        <p:spPr>
          <a:xfrm>
            <a:off x="3931920" y="5715000"/>
            <a:ext cx="868680" cy="720000"/>
          </a:xfrm>
          <a:prstGeom prst="rect">
            <a:avLst/>
          </a:prstGeom>
          <a:solidFill>
            <a:srgbClr val="FF7C80"/>
          </a:solidFill>
          <a:ln w="9525">
            <a:solidFill>
              <a:sysClr val="windowText" lastClr="000000"/>
            </a:solidFill>
          </a:ln>
        </p:spPr>
        <p:txBody>
          <a:bodyPr wrap="square" rtlCol="0" anchor="ctr">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en-US" altLang="ja-JP" sz="105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rPr>
              <a:t>仮眠時間</a:t>
            </a:r>
            <a:endParaRPr kumimoji="1" lang="en-US" altLang="ja-JP" sz="105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rPr>
              <a:t>４時間</a:t>
            </a:r>
            <a:endParaRPr kumimoji="1" lang="en-US" altLang="ja-JP" sz="105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57816" eaLnBrk="1" fontAlgn="auto" latinLnBrk="0" hangingPunct="1">
              <a:lnSpc>
                <a:spcPct val="100000"/>
              </a:lnSpc>
              <a:spcBef>
                <a:spcPts val="0"/>
              </a:spcBef>
              <a:spcAft>
                <a:spcPts val="0"/>
              </a:spcAft>
              <a:buClrTx/>
              <a:buSzTx/>
              <a:buFontTx/>
              <a:buNone/>
              <a:tabLst/>
              <a:defRPr/>
            </a:pPr>
            <a:endParaRPr kumimoji="1" lang="en-US" altLang="ja-JP" sz="8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grpSp>
        <p:nvGrpSpPr>
          <p:cNvPr id="39" name="グループ化 38"/>
          <p:cNvGrpSpPr/>
          <p:nvPr/>
        </p:nvGrpSpPr>
        <p:grpSpPr>
          <a:xfrm rot="5400000">
            <a:off x="84673" y="6084970"/>
            <a:ext cx="1036799" cy="99812"/>
            <a:chOff x="1669801" y="2737800"/>
            <a:chExt cx="1036799" cy="99812"/>
          </a:xfrm>
        </p:grpSpPr>
        <p:sp>
          <p:nvSpPr>
            <p:cNvPr id="40" name="フリーフォーム 39"/>
            <p:cNvSpPr/>
            <p:nvPr/>
          </p:nvSpPr>
          <p:spPr>
            <a:xfrm>
              <a:off x="1669801" y="2737800"/>
              <a:ext cx="1036799" cy="45719"/>
            </a:xfrm>
            <a:custGeom>
              <a:avLst/>
              <a:gdLst>
                <a:gd name="connsiteX0" fmla="*/ 0 w 9362661"/>
                <a:gd name="connsiteY0" fmla="*/ 746184 h 746186"/>
                <a:gd name="connsiteX1" fmla="*/ 735496 w 9362661"/>
                <a:gd name="connsiteY1" fmla="*/ 10689 h 746186"/>
                <a:gd name="connsiteX2" fmla="*/ 1490870 w 9362661"/>
                <a:gd name="connsiteY2" fmla="*/ 736245 h 746186"/>
                <a:gd name="connsiteX3" fmla="*/ 2206487 w 9362661"/>
                <a:gd name="connsiteY3" fmla="*/ 750 h 746186"/>
                <a:gd name="connsiteX4" fmla="*/ 2951922 w 9362661"/>
                <a:gd name="connsiteY4" fmla="*/ 746184 h 746186"/>
                <a:gd name="connsiteX5" fmla="*/ 3667539 w 9362661"/>
                <a:gd name="connsiteY5" fmla="*/ 10689 h 746186"/>
                <a:gd name="connsiteX6" fmla="*/ 4412974 w 9362661"/>
                <a:gd name="connsiteY6" fmla="*/ 736245 h 746186"/>
                <a:gd name="connsiteX7" fmla="*/ 5148470 w 9362661"/>
                <a:gd name="connsiteY7" fmla="*/ 750 h 746186"/>
                <a:gd name="connsiteX8" fmla="*/ 5883965 w 9362661"/>
                <a:gd name="connsiteY8" fmla="*/ 746184 h 746186"/>
                <a:gd name="connsiteX9" fmla="*/ 6619461 w 9362661"/>
                <a:gd name="connsiteY9" fmla="*/ 750 h 746186"/>
                <a:gd name="connsiteX10" fmla="*/ 7345018 w 9362661"/>
                <a:gd name="connsiteY10" fmla="*/ 726306 h 746186"/>
                <a:gd name="connsiteX11" fmla="*/ 8090452 w 9362661"/>
                <a:gd name="connsiteY11" fmla="*/ 750 h 746186"/>
                <a:gd name="connsiteX12" fmla="*/ 8806070 w 9362661"/>
                <a:gd name="connsiteY12" fmla="*/ 746184 h 746186"/>
                <a:gd name="connsiteX13" fmla="*/ 9362661 w 9362661"/>
                <a:gd name="connsiteY13" fmla="*/ 750 h 74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62661" h="746186">
                  <a:moveTo>
                    <a:pt x="0" y="746184"/>
                  </a:moveTo>
                  <a:cubicBezTo>
                    <a:pt x="243509" y="379264"/>
                    <a:pt x="487018" y="12345"/>
                    <a:pt x="735496" y="10689"/>
                  </a:cubicBezTo>
                  <a:cubicBezTo>
                    <a:pt x="983974" y="9033"/>
                    <a:pt x="1245705" y="737901"/>
                    <a:pt x="1490870" y="736245"/>
                  </a:cubicBezTo>
                  <a:cubicBezTo>
                    <a:pt x="1736035" y="734589"/>
                    <a:pt x="1962978" y="-907"/>
                    <a:pt x="2206487" y="750"/>
                  </a:cubicBezTo>
                  <a:cubicBezTo>
                    <a:pt x="2449996" y="2407"/>
                    <a:pt x="2708413" y="744527"/>
                    <a:pt x="2951922" y="746184"/>
                  </a:cubicBezTo>
                  <a:cubicBezTo>
                    <a:pt x="3195431" y="747841"/>
                    <a:pt x="3424030" y="12346"/>
                    <a:pt x="3667539" y="10689"/>
                  </a:cubicBezTo>
                  <a:cubicBezTo>
                    <a:pt x="3911048" y="9032"/>
                    <a:pt x="4166152" y="737901"/>
                    <a:pt x="4412974" y="736245"/>
                  </a:cubicBezTo>
                  <a:cubicBezTo>
                    <a:pt x="4659796" y="734589"/>
                    <a:pt x="4903305" y="-906"/>
                    <a:pt x="5148470" y="750"/>
                  </a:cubicBezTo>
                  <a:cubicBezTo>
                    <a:pt x="5393635" y="2406"/>
                    <a:pt x="5638800" y="746184"/>
                    <a:pt x="5883965" y="746184"/>
                  </a:cubicBezTo>
                  <a:cubicBezTo>
                    <a:pt x="6129130" y="746184"/>
                    <a:pt x="6375952" y="4063"/>
                    <a:pt x="6619461" y="750"/>
                  </a:cubicBezTo>
                  <a:cubicBezTo>
                    <a:pt x="6862970" y="-2563"/>
                    <a:pt x="7099853" y="726306"/>
                    <a:pt x="7345018" y="726306"/>
                  </a:cubicBezTo>
                  <a:cubicBezTo>
                    <a:pt x="7590183" y="726306"/>
                    <a:pt x="7846943" y="-2563"/>
                    <a:pt x="8090452" y="750"/>
                  </a:cubicBezTo>
                  <a:cubicBezTo>
                    <a:pt x="8333961" y="4063"/>
                    <a:pt x="8594035" y="746184"/>
                    <a:pt x="8806070" y="746184"/>
                  </a:cubicBezTo>
                  <a:cubicBezTo>
                    <a:pt x="9018105" y="746184"/>
                    <a:pt x="9201979" y="-27411"/>
                    <a:pt x="9362661" y="750"/>
                  </a:cubicBezTo>
                </a:path>
              </a:pathLst>
            </a:custGeom>
            <a:noFill/>
            <a:ln w="9525" cap="flat" cmpd="sng" algn="ctr">
              <a:solidFill>
                <a:sysClr val="windowText" lastClr="000000"/>
              </a:solidFill>
              <a:prstDash val="solid"/>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9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1" name="フリーフォーム 40"/>
            <p:cNvSpPr/>
            <p:nvPr/>
          </p:nvSpPr>
          <p:spPr>
            <a:xfrm>
              <a:off x="1669801" y="2791893"/>
              <a:ext cx="1036799" cy="45719"/>
            </a:xfrm>
            <a:custGeom>
              <a:avLst/>
              <a:gdLst>
                <a:gd name="connsiteX0" fmla="*/ 0 w 9362661"/>
                <a:gd name="connsiteY0" fmla="*/ 746184 h 746186"/>
                <a:gd name="connsiteX1" fmla="*/ 735496 w 9362661"/>
                <a:gd name="connsiteY1" fmla="*/ 10689 h 746186"/>
                <a:gd name="connsiteX2" fmla="*/ 1490870 w 9362661"/>
                <a:gd name="connsiteY2" fmla="*/ 736245 h 746186"/>
                <a:gd name="connsiteX3" fmla="*/ 2206487 w 9362661"/>
                <a:gd name="connsiteY3" fmla="*/ 750 h 746186"/>
                <a:gd name="connsiteX4" fmla="*/ 2951922 w 9362661"/>
                <a:gd name="connsiteY4" fmla="*/ 746184 h 746186"/>
                <a:gd name="connsiteX5" fmla="*/ 3667539 w 9362661"/>
                <a:gd name="connsiteY5" fmla="*/ 10689 h 746186"/>
                <a:gd name="connsiteX6" fmla="*/ 4412974 w 9362661"/>
                <a:gd name="connsiteY6" fmla="*/ 736245 h 746186"/>
                <a:gd name="connsiteX7" fmla="*/ 5148470 w 9362661"/>
                <a:gd name="connsiteY7" fmla="*/ 750 h 746186"/>
                <a:gd name="connsiteX8" fmla="*/ 5883965 w 9362661"/>
                <a:gd name="connsiteY8" fmla="*/ 746184 h 746186"/>
                <a:gd name="connsiteX9" fmla="*/ 6619461 w 9362661"/>
                <a:gd name="connsiteY9" fmla="*/ 750 h 746186"/>
                <a:gd name="connsiteX10" fmla="*/ 7345018 w 9362661"/>
                <a:gd name="connsiteY10" fmla="*/ 726306 h 746186"/>
                <a:gd name="connsiteX11" fmla="*/ 8090452 w 9362661"/>
                <a:gd name="connsiteY11" fmla="*/ 750 h 746186"/>
                <a:gd name="connsiteX12" fmla="*/ 8806070 w 9362661"/>
                <a:gd name="connsiteY12" fmla="*/ 746184 h 746186"/>
                <a:gd name="connsiteX13" fmla="*/ 9362661 w 9362661"/>
                <a:gd name="connsiteY13" fmla="*/ 750 h 74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62661" h="746186">
                  <a:moveTo>
                    <a:pt x="0" y="746184"/>
                  </a:moveTo>
                  <a:cubicBezTo>
                    <a:pt x="243509" y="379264"/>
                    <a:pt x="487018" y="12345"/>
                    <a:pt x="735496" y="10689"/>
                  </a:cubicBezTo>
                  <a:cubicBezTo>
                    <a:pt x="983974" y="9033"/>
                    <a:pt x="1245705" y="737901"/>
                    <a:pt x="1490870" y="736245"/>
                  </a:cubicBezTo>
                  <a:cubicBezTo>
                    <a:pt x="1736035" y="734589"/>
                    <a:pt x="1962978" y="-907"/>
                    <a:pt x="2206487" y="750"/>
                  </a:cubicBezTo>
                  <a:cubicBezTo>
                    <a:pt x="2449996" y="2407"/>
                    <a:pt x="2708413" y="744527"/>
                    <a:pt x="2951922" y="746184"/>
                  </a:cubicBezTo>
                  <a:cubicBezTo>
                    <a:pt x="3195431" y="747841"/>
                    <a:pt x="3424030" y="12346"/>
                    <a:pt x="3667539" y="10689"/>
                  </a:cubicBezTo>
                  <a:cubicBezTo>
                    <a:pt x="3911048" y="9032"/>
                    <a:pt x="4166152" y="737901"/>
                    <a:pt x="4412974" y="736245"/>
                  </a:cubicBezTo>
                  <a:cubicBezTo>
                    <a:pt x="4659796" y="734589"/>
                    <a:pt x="4903305" y="-906"/>
                    <a:pt x="5148470" y="750"/>
                  </a:cubicBezTo>
                  <a:cubicBezTo>
                    <a:pt x="5393635" y="2406"/>
                    <a:pt x="5638800" y="746184"/>
                    <a:pt x="5883965" y="746184"/>
                  </a:cubicBezTo>
                  <a:cubicBezTo>
                    <a:pt x="6129130" y="746184"/>
                    <a:pt x="6375952" y="4063"/>
                    <a:pt x="6619461" y="750"/>
                  </a:cubicBezTo>
                  <a:cubicBezTo>
                    <a:pt x="6862970" y="-2563"/>
                    <a:pt x="7099853" y="726306"/>
                    <a:pt x="7345018" y="726306"/>
                  </a:cubicBezTo>
                  <a:cubicBezTo>
                    <a:pt x="7590183" y="726306"/>
                    <a:pt x="7846943" y="-2563"/>
                    <a:pt x="8090452" y="750"/>
                  </a:cubicBezTo>
                  <a:cubicBezTo>
                    <a:pt x="8333961" y="4063"/>
                    <a:pt x="8594035" y="746184"/>
                    <a:pt x="8806070" y="746184"/>
                  </a:cubicBezTo>
                  <a:cubicBezTo>
                    <a:pt x="9018105" y="746184"/>
                    <a:pt x="9201979" y="-27411"/>
                    <a:pt x="9362661" y="750"/>
                  </a:cubicBezTo>
                </a:path>
              </a:pathLst>
            </a:custGeom>
            <a:noFill/>
            <a:ln w="9525" cap="flat" cmpd="sng" algn="ctr">
              <a:solidFill>
                <a:sysClr val="windowText" lastClr="000000"/>
              </a:solidFill>
              <a:prstDash val="solid"/>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9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42" name="テキスト ボックス 41"/>
          <p:cNvSpPr txBox="1"/>
          <p:nvPr/>
        </p:nvSpPr>
        <p:spPr>
          <a:xfrm>
            <a:off x="7288828" y="5895317"/>
            <a:ext cx="720000" cy="360000"/>
          </a:xfrm>
          <a:prstGeom prst="rect">
            <a:avLst/>
          </a:prstGeom>
          <a:solidFill>
            <a:sysClr val="window" lastClr="FFFFFF"/>
          </a:solidFill>
          <a:ln w="9525">
            <a:solidFill>
              <a:sysClr val="windowText" lastClr="000000"/>
            </a:solidFill>
          </a:ln>
        </p:spPr>
        <p:txBody>
          <a:bodyPr wrap="square" rtlCol="0" anchor="ctr">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rPr>
              <a:t>休息期間</a:t>
            </a:r>
            <a:endParaRPr kumimoji="1" lang="en-US" altLang="ja-JP" sz="105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57816" eaLnBrk="1" fontAlgn="auto" latinLnBrk="0" hangingPunct="1">
              <a:lnSpc>
                <a:spcPct val="100000"/>
              </a:lnSpc>
              <a:spcBef>
                <a:spcPts val="0"/>
              </a:spcBef>
              <a:spcAft>
                <a:spcPts val="0"/>
              </a:spcAft>
              <a:buClrTx/>
              <a:buSzTx/>
              <a:buFontTx/>
              <a:buNone/>
              <a:tabLst/>
              <a:defRPr/>
            </a:pPr>
            <a:r>
              <a:rPr kumimoji="1" lang="en-US" altLang="ja-JP" sz="105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rPr>
              <a:t>20</a:t>
            </a:r>
            <a:r>
              <a:rPr kumimoji="1" lang="ja-JP" altLang="en-US" sz="105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rPr>
              <a:t>時間</a:t>
            </a:r>
            <a:endParaRPr kumimoji="1" lang="ja-JP" altLang="en-US" sz="10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cxnSp>
        <p:nvCxnSpPr>
          <p:cNvPr id="43" name="直線コネクタ 42"/>
          <p:cNvCxnSpPr/>
          <p:nvPr/>
        </p:nvCxnSpPr>
        <p:spPr>
          <a:xfrm>
            <a:off x="685800" y="5217326"/>
            <a:ext cx="0" cy="504000"/>
          </a:xfrm>
          <a:prstGeom prst="line">
            <a:avLst/>
          </a:prstGeom>
          <a:noFill/>
          <a:ln w="12700" cap="flat" cmpd="sng" algn="ctr">
            <a:solidFill>
              <a:sysClr val="windowText" lastClr="000000"/>
            </a:solidFill>
            <a:prstDash val="solid"/>
          </a:ln>
          <a:effectLst/>
        </p:spPr>
      </p:cxnSp>
      <p:cxnSp>
        <p:nvCxnSpPr>
          <p:cNvPr id="44" name="直線コネクタ 43"/>
          <p:cNvCxnSpPr/>
          <p:nvPr/>
        </p:nvCxnSpPr>
        <p:spPr>
          <a:xfrm flipH="1">
            <a:off x="5856600" y="5204354"/>
            <a:ext cx="1" cy="504000"/>
          </a:xfrm>
          <a:prstGeom prst="line">
            <a:avLst/>
          </a:prstGeom>
          <a:noFill/>
          <a:ln w="12700" cap="flat" cmpd="sng" algn="ctr">
            <a:solidFill>
              <a:sysClr val="windowText" lastClr="000000"/>
            </a:solidFill>
            <a:prstDash val="solid"/>
          </a:ln>
          <a:effectLst/>
        </p:spPr>
      </p:cxnSp>
      <p:grpSp>
        <p:nvGrpSpPr>
          <p:cNvPr id="45" name="グループ化 44"/>
          <p:cNvGrpSpPr/>
          <p:nvPr/>
        </p:nvGrpSpPr>
        <p:grpSpPr>
          <a:xfrm rot="5400000">
            <a:off x="9065214" y="6082391"/>
            <a:ext cx="1036799" cy="99812"/>
            <a:chOff x="1669801" y="2737800"/>
            <a:chExt cx="1036799" cy="99812"/>
          </a:xfrm>
        </p:grpSpPr>
        <p:sp>
          <p:nvSpPr>
            <p:cNvPr id="46" name="フリーフォーム 45"/>
            <p:cNvSpPr/>
            <p:nvPr/>
          </p:nvSpPr>
          <p:spPr>
            <a:xfrm>
              <a:off x="1669801" y="2737800"/>
              <a:ext cx="1036799" cy="45719"/>
            </a:xfrm>
            <a:custGeom>
              <a:avLst/>
              <a:gdLst>
                <a:gd name="connsiteX0" fmla="*/ 0 w 9362661"/>
                <a:gd name="connsiteY0" fmla="*/ 746184 h 746186"/>
                <a:gd name="connsiteX1" fmla="*/ 735496 w 9362661"/>
                <a:gd name="connsiteY1" fmla="*/ 10689 h 746186"/>
                <a:gd name="connsiteX2" fmla="*/ 1490870 w 9362661"/>
                <a:gd name="connsiteY2" fmla="*/ 736245 h 746186"/>
                <a:gd name="connsiteX3" fmla="*/ 2206487 w 9362661"/>
                <a:gd name="connsiteY3" fmla="*/ 750 h 746186"/>
                <a:gd name="connsiteX4" fmla="*/ 2951922 w 9362661"/>
                <a:gd name="connsiteY4" fmla="*/ 746184 h 746186"/>
                <a:gd name="connsiteX5" fmla="*/ 3667539 w 9362661"/>
                <a:gd name="connsiteY5" fmla="*/ 10689 h 746186"/>
                <a:gd name="connsiteX6" fmla="*/ 4412974 w 9362661"/>
                <a:gd name="connsiteY6" fmla="*/ 736245 h 746186"/>
                <a:gd name="connsiteX7" fmla="*/ 5148470 w 9362661"/>
                <a:gd name="connsiteY7" fmla="*/ 750 h 746186"/>
                <a:gd name="connsiteX8" fmla="*/ 5883965 w 9362661"/>
                <a:gd name="connsiteY8" fmla="*/ 746184 h 746186"/>
                <a:gd name="connsiteX9" fmla="*/ 6619461 w 9362661"/>
                <a:gd name="connsiteY9" fmla="*/ 750 h 746186"/>
                <a:gd name="connsiteX10" fmla="*/ 7345018 w 9362661"/>
                <a:gd name="connsiteY10" fmla="*/ 726306 h 746186"/>
                <a:gd name="connsiteX11" fmla="*/ 8090452 w 9362661"/>
                <a:gd name="connsiteY11" fmla="*/ 750 h 746186"/>
                <a:gd name="connsiteX12" fmla="*/ 8806070 w 9362661"/>
                <a:gd name="connsiteY12" fmla="*/ 746184 h 746186"/>
                <a:gd name="connsiteX13" fmla="*/ 9362661 w 9362661"/>
                <a:gd name="connsiteY13" fmla="*/ 750 h 74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62661" h="746186">
                  <a:moveTo>
                    <a:pt x="0" y="746184"/>
                  </a:moveTo>
                  <a:cubicBezTo>
                    <a:pt x="243509" y="379264"/>
                    <a:pt x="487018" y="12345"/>
                    <a:pt x="735496" y="10689"/>
                  </a:cubicBezTo>
                  <a:cubicBezTo>
                    <a:pt x="983974" y="9033"/>
                    <a:pt x="1245705" y="737901"/>
                    <a:pt x="1490870" y="736245"/>
                  </a:cubicBezTo>
                  <a:cubicBezTo>
                    <a:pt x="1736035" y="734589"/>
                    <a:pt x="1962978" y="-907"/>
                    <a:pt x="2206487" y="750"/>
                  </a:cubicBezTo>
                  <a:cubicBezTo>
                    <a:pt x="2449996" y="2407"/>
                    <a:pt x="2708413" y="744527"/>
                    <a:pt x="2951922" y="746184"/>
                  </a:cubicBezTo>
                  <a:cubicBezTo>
                    <a:pt x="3195431" y="747841"/>
                    <a:pt x="3424030" y="12346"/>
                    <a:pt x="3667539" y="10689"/>
                  </a:cubicBezTo>
                  <a:cubicBezTo>
                    <a:pt x="3911048" y="9032"/>
                    <a:pt x="4166152" y="737901"/>
                    <a:pt x="4412974" y="736245"/>
                  </a:cubicBezTo>
                  <a:cubicBezTo>
                    <a:pt x="4659796" y="734589"/>
                    <a:pt x="4903305" y="-906"/>
                    <a:pt x="5148470" y="750"/>
                  </a:cubicBezTo>
                  <a:cubicBezTo>
                    <a:pt x="5393635" y="2406"/>
                    <a:pt x="5638800" y="746184"/>
                    <a:pt x="5883965" y="746184"/>
                  </a:cubicBezTo>
                  <a:cubicBezTo>
                    <a:pt x="6129130" y="746184"/>
                    <a:pt x="6375952" y="4063"/>
                    <a:pt x="6619461" y="750"/>
                  </a:cubicBezTo>
                  <a:cubicBezTo>
                    <a:pt x="6862970" y="-2563"/>
                    <a:pt x="7099853" y="726306"/>
                    <a:pt x="7345018" y="726306"/>
                  </a:cubicBezTo>
                  <a:cubicBezTo>
                    <a:pt x="7590183" y="726306"/>
                    <a:pt x="7846943" y="-2563"/>
                    <a:pt x="8090452" y="750"/>
                  </a:cubicBezTo>
                  <a:cubicBezTo>
                    <a:pt x="8333961" y="4063"/>
                    <a:pt x="8594035" y="746184"/>
                    <a:pt x="8806070" y="746184"/>
                  </a:cubicBezTo>
                  <a:cubicBezTo>
                    <a:pt x="9018105" y="746184"/>
                    <a:pt x="9201979" y="-27411"/>
                    <a:pt x="9362661" y="750"/>
                  </a:cubicBezTo>
                </a:path>
              </a:pathLst>
            </a:custGeom>
            <a:noFill/>
            <a:ln w="9525" cap="flat" cmpd="sng" algn="ctr">
              <a:solidFill>
                <a:sysClr val="windowText" lastClr="000000"/>
              </a:solidFill>
              <a:prstDash val="solid"/>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9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7" name="フリーフォーム 46"/>
            <p:cNvSpPr/>
            <p:nvPr/>
          </p:nvSpPr>
          <p:spPr>
            <a:xfrm>
              <a:off x="1669801" y="2791893"/>
              <a:ext cx="1036799" cy="45719"/>
            </a:xfrm>
            <a:custGeom>
              <a:avLst/>
              <a:gdLst>
                <a:gd name="connsiteX0" fmla="*/ 0 w 9362661"/>
                <a:gd name="connsiteY0" fmla="*/ 746184 h 746186"/>
                <a:gd name="connsiteX1" fmla="*/ 735496 w 9362661"/>
                <a:gd name="connsiteY1" fmla="*/ 10689 h 746186"/>
                <a:gd name="connsiteX2" fmla="*/ 1490870 w 9362661"/>
                <a:gd name="connsiteY2" fmla="*/ 736245 h 746186"/>
                <a:gd name="connsiteX3" fmla="*/ 2206487 w 9362661"/>
                <a:gd name="connsiteY3" fmla="*/ 750 h 746186"/>
                <a:gd name="connsiteX4" fmla="*/ 2951922 w 9362661"/>
                <a:gd name="connsiteY4" fmla="*/ 746184 h 746186"/>
                <a:gd name="connsiteX5" fmla="*/ 3667539 w 9362661"/>
                <a:gd name="connsiteY5" fmla="*/ 10689 h 746186"/>
                <a:gd name="connsiteX6" fmla="*/ 4412974 w 9362661"/>
                <a:gd name="connsiteY6" fmla="*/ 736245 h 746186"/>
                <a:gd name="connsiteX7" fmla="*/ 5148470 w 9362661"/>
                <a:gd name="connsiteY7" fmla="*/ 750 h 746186"/>
                <a:gd name="connsiteX8" fmla="*/ 5883965 w 9362661"/>
                <a:gd name="connsiteY8" fmla="*/ 746184 h 746186"/>
                <a:gd name="connsiteX9" fmla="*/ 6619461 w 9362661"/>
                <a:gd name="connsiteY9" fmla="*/ 750 h 746186"/>
                <a:gd name="connsiteX10" fmla="*/ 7345018 w 9362661"/>
                <a:gd name="connsiteY10" fmla="*/ 726306 h 746186"/>
                <a:gd name="connsiteX11" fmla="*/ 8090452 w 9362661"/>
                <a:gd name="connsiteY11" fmla="*/ 750 h 746186"/>
                <a:gd name="connsiteX12" fmla="*/ 8806070 w 9362661"/>
                <a:gd name="connsiteY12" fmla="*/ 746184 h 746186"/>
                <a:gd name="connsiteX13" fmla="*/ 9362661 w 9362661"/>
                <a:gd name="connsiteY13" fmla="*/ 750 h 74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62661" h="746186">
                  <a:moveTo>
                    <a:pt x="0" y="746184"/>
                  </a:moveTo>
                  <a:cubicBezTo>
                    <a:pt x="243509" y="379264"/>
                    <a:pt x="487018" y="12345"/>
                    <a:pt x="735496" y="10689"/>
                  </a:cubicBezTo>
                  <a:cubicBezTo>
                    <a:pt x="983974" y="9033"/>
                    <a:pt x="1245705" y="737901"/>
                    <a:pt x="1490870" y="736245"/>
                  </a:cubicBezTo>
                  <a:cubicBezTo>
                    <a:pt x="1736035" y="734589"/>
                    <a:pt x="1962978" y="-907"/>
                    <a:pt x="2206487" y="750"/>
                  </a:cubicBezTo>
                  <a:cubicBezTo>
                    <a:pt x="2449996" y="2407"/>
                    <a:pt x="2708413" y="744527"/>
                    <a:pt x="2951922" y="746184"/>
                  </a:cubicBezTo>
                  <a:cubicBezTo>
                    <a:pt x="3195431" y="747841"/>
                    <a:pt x="3424030" y="12346"/>
                    <a:pt x="3667539" y="10689"/>
                  </a:cubicBezTo>
                  <a:cubicBezTo>
                    <a:pt x="3911048" y="9032"/>
                    <a:pt x="4166152" y="737901"/>
                    <a:pt x="4412974" y="736245"/>
                  </a:cubicBezTo>
                  <a:cubicBezTo>
                    <a:pt x="4659796" y="734589"/>
                    <a:pt x="4903305" y="-906"/>
                    <a:pt x="5148470" y="750"/>
                  </a:cubicBezTo>
                  <a:cubicBezTo>
                    <a:pt x="5393635" y="2406"/>
                    <a:pt x="5638800" y="746184"/>
                    <a:pt x="5883965" y="746184"/>
                  </a:cubicBezTo>
                  <a:cubicBezTo>
                    <a:pt x="6129130" y="746184"/>
                    <a:pt x="6375952" y="4063"/>
                    <a:pt x="6619461" y="750"/>
                  </a:cubicBezTo>
                  <a:cubicBezTo>
                    <a:pt x="6862970" y="-2563"/>
                    <a:pt x="7099853" y="726306"/>
                    <a:pt x="7345018" y="726306"/>
                  </a:cubicBezTo>
                  <a:cubicBezTo>
                    <a:pt x="7590183" y="726306"/>
                    <a:pt x="7846943" y="-2563"/>
                    <a:pt x="8090452" y="750"/>
                  </a:cubicBezTo>
                  <a:cubicBezTo>
                    <a:pt x="8333961" y="4063"/>
                    <a:pt x="8594035" y="746184"/>
                    <a:pt x="8806070" y="746184"/>
                  </a:cubicBezTo>
                  <a:cubicBezTo>
                    <a:pt x="9018105" y="746184"/>
                    <a:pt x="9201979" y="-27411"/>
                    <a:pt x="9362661" y="750"/>
                  </a:cubicBezTo>
                </a:path>
              </a:pathLst>
            </a:custGeom>
            <a:noFill/>
            <a:ln w="9525" cap="flat" cmpd="sng" algn="ctr">
              <a:solidFill>
                <a:sysClr val="windowText" lastClr="000000"/>
              </a:solidFill>
              <a:prstDash val="solid"/>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9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48" name="テキスト ボックス 47"/>
          <p:cNvSpPr txBox="1"/>
          <p:nvPr/>
        </p:nvSpPr>
        <p:spPr>
          <a:xfrm>
            <a:off x="9568028" y="5508420"/>
            <a:ext cx="381836" cy="230832"/>
          </a:xfrm>
          <a:prstGeom prst="rect">
            <a:avLst/>
          </a:prstGeom>
          <a:noFill/>
        </p:spPr>
        <p:txBody>
          <a:bodyPr wrap="none" rtlCol="0">
            <a:spAutoFit/>
          </a:bodyPr>
          <a:lstStyle/>
          <a:p>
            <a:pPr defTabSz="957816">
              <a:defRPr/>
            </a:pPr>
            <a:r>
              <a:rPr kumimoji="1" lang="en-US" altLang="ja-JP" sz="900" dirty="0" smtClean="0">
                <a:solidFill>
                  <a:prstClr val="black"/>
                </a:solidFill>
                <a:latin typeface="ＭＳ Ｐゴシック" panose="020B0600070205080204" pitchFamily="50" charset="-128"/>
                <a:ea typeface="ＭＳ Ｐゴシック" panose="020B0600070205080204" pitchFamily="50" charset="-128"/>
              </a:rPr>
              <a:t>4:00</a:t>
            </a:r>
            <a:endParaRPr kumimoji="1" lang="ja-JP" altLang="en-US" sz="900" dirty="0">
              <a:solidFill>
                <a:prstClr val="black"/>
              </a:solidFill>
              <a:latin typeface="ＭＳ Ｐゴシック" panose="020B0600070205080204" pitchFamily="50" charset="-128"/>
              <a:ea typeface="ＭＳ Ｐゴシック" panose="020B0600070205080204" pitchFamily="50" charset="-128"/>
            </a:endParaRPr>
          </a:p>
        </p:txBody>
      </p:sp>
      <p:sp>
        <p:nvSpPr>
          <p:cNvPr id="49" name="テキスト ボックス 48"/>
          <p:cNvSpPr txBox="1"/>
          <p:nvPr/>
        </p:nvSpPr>
        <p:spPr>
          <a:xfrm>
            <a:off x="1525091" y="6483139"/>
            <a:ext cx="3501570" cy="347329"/>
          </a:xfrm>
          <a:prstGeom prst="roundRect">
            <a:avLst/>
          </a:prstGeom>
          <a:solidFill>
            <a:schemeClr val="accent2">
              <a:lumMod val="20000"/>
              <a:lumOff val="80000"/>
            </a:schemeClr>
          </a:solidFill>
          <a:ln w="28575">
            <a:solidFill>
              <a:srgbClr val="FF0000"/>
            </a:solidFill>
          </a:ln>
        </p:spPr>
        <p:txBody>
          <a:bodyPr wrap="square" rtlCol="0" anchor="ctr">
            <a:spAutoFit/>
          </a:bodyPr>
          <a:lstStyle/>
          <a:p>
            <a:pPr algn="ctr">
              <a:lnSpc>
                <a:spcPct val="120000"/>
              </a:lnSpc>
              <a:spcAft>
                <a:spcPts val="600"/>
              </a:spcAft>
              <a:buClr>
                <a:schemeClr val="tx2"/>
              </a:buClr>
            </a:pPr>
            <a:r>
              <a:rPr kumimoji="1" lang="ja-JP" altLang="en-US" sz="1200" dirty="0" smtClean="0">
                <a:solidFill>
                  <a:srgbClr val="FF0000"/>
                </a:solidFill>
              </a:rPr>
              <a:t>仮眠時間４時間以上、最大拘束時間</a:t>
            </a:r>
            <a:r>
              <a:rPr kumimoji="1" lang="en-US" altLang="ja-JP" sz="1200" dirty="0" smtClean="0">
                <a:solidFill>
                  <a:srgbClr val="FF0000"/>
                </a:solidFill>
              </a:rPr>
              <a:t>2</a:t>
            </a:r>
            <a:r>
              <a:rPr kumimoji="1" lang="en-US" altLang="ja-JP" sz="1200" dirty="0">
                <a:solidFill>
                  <a:srgbClr val="FF0000"/>
                </a:solidFill>
              </a:rPr>
              <a:t>4</a:t>
            </a:r>
            <a:r>
              <a:rPr kumimoji="1" lang="ja-JP" altLang="en-US" sz="1200" dirty="0" smtClean="0">
                <a:solidFill>
                  <a:srgbClr val="FF0000"/>
                </a:solidFill>
              </a:rPr>
              <a:t>時間以下</a:t>
            </a:r>
          </a:p>
        </p:txBody>
      </p:sp>
      <p:sp>
        <p:nvSpPr>
          <p:cNvPr id="50" name="テキスト ボックス 49"/>
          <p:cNvSpPr txBox="1"/>
          <p:nvPr/>
        </p:nvSpPr>
        <p:spPr>
          <a:xfrm>
            <a:off x="6851307" y="6487804"/>
            <a:ext cx="1932004" cy="347329"/>
          </a:xfrm>
          <a:prstGeom prst="roundRect">
            <a:avLst/>
          </a:prstGeom>
          <a:solidFill>
            <a:schemeClr val="accent2">
              <a:lumMod val="20000"/>
              <a:lumOff val="80000"/>
            </a:schemeClr>
          </a:solidFill>
          <a:ln w="28575">
            <a:solidFill>
              <a:srgbClr val="FF0000"/>
            </a:solidFill>
          </a:ln>
        </p:spPr>
        <p:txBody>
          <a:bodyPr wrap="square" rtlCol="0" anchor="ctr">
            <a:spAutoFit/>
          </a:bodyPr>
          <a:lstStyle/>
          <a:p>
            <a:pPr algn="ctr">
              <a:lnSpc>
                <a:spcPct val="120000"/>
              </a:lnSpc>
              <a:spcAft>
                <a:spcPts val="600"/>
              </a:spcAft>
              <a:buClr>
                <a:schemeClr val="tx2"/>
              </a:buClr>
            </a:pPr>
            <a:r>
              <a:rPr kumimoji="1" lang="ja-JP" altLang="en-US" sz="1200" dirty="0" smtClean="0">
                <a:solidFill>
                  <a:srgbClr val="FF0000"/>
                </a:solidFill>
              </a:rPr>
              <a:t>休息期間継続</a:t>
            </a:r>
            <a:r>
              <a:rPr kumimoji="1" lang="en-US" altLang="ja-JP" sz="1200" dirty="0" smtClean="0">
                <a:solidFill>
                  <a:srgbClr val="FF0000"/>
                </a:solidFill>
              </a:rPr>
              <a:t>20</a:t>
            </a:r>
            <a:r>
              <a:rPr kumimoji="1" lang="ja-JP" altLang="en-US" sz="1200" dirty="0" smtClean="0">
                <a:solidFill>
                  <a:srgbClr val="FF0000"/>
                </a:solidFill>
              </a:rPr>
              <a:t>時間以上</a:t>
            </a:r>
          </a:p>
        </p:txBody>
      </p:sp>
      <p:sp>
        <p:nvSpPr>
          <p:cNvPr id="51" name="テキスト ボックス 50"/>
          <p:cNvSpPr txBox="1"/>
          <p:nvPr/>
        </p:nvSpPr>
        <p:spPr>
          <a:xfrm>
            <a:off x="6851307" y="5121548"/>
            <a:ext cx="1932004" cy="347329"/>
          </a:xfrm>
          <a:prstGeom prst="roundRect">
            <a:avLst/>
          </a:prstGeom>
          <a:solidFill>
            <a:schemeClr val="accent2">
              <a:lumMod val="20000"/>
              <a:lumOff val="80000"/>
            </a:schemeClr>
          </a:solidFill>
          <a:ln w="28575">
            <a:solidFill>
              <a:srgbClr val="FF0000"/>
            </a:solidFill>
          </a:ln>
        </p:spPr>
        <p:txBody>
          <a:bodyPr wrap="square" rtlCol="0" anchor="ctr">
            <a:spAutoFit/>
          </a:bodyPr>
          <a:lstStyle/>
          <a:p>
            <a:pPr algn="ctr">
              <a:lnSpc>
                <a:spcPct val="120000"/>
              </a:lnSpc>
              <a:spcAft>
                <a:spcPts val="600"/>
              </a:spcAft>
              <a:buClr>
                <a:schemeClr val="tx2"/>
              </a:buClr>
            </a:pPr>
            <a:r>
              <a:rPr kumimoji="1" lang="ja-JP" altLang="en-US" sz="1200" dirty="0" smtClean="0">
                <a:solidFill>
                  <a:srgbClr val="FF0000"/>
                </a:solidFill>
              </a:rPr>
              <a:t>休息期間継続</a:t>
            </a:r>
            <a:r>
              <a:rPr kumimoji="1" lang="en-US" altLang="ja-JP" sz="1200" dirty="0" smtClean="0">
                <a:solidFill>
                  <a:srgbClr val="FF0000"/>
                </a:solidFill>
              </a:rPr>
              <a:t>20</a:t>
            </a:r>
            <a:r>
              <a:rPr kumimoji="1" lang="ja-JP" altLang="en-US" sz="1200" dirty="0" smtClean="0">
                <a:solidFill>
                  <a:srgbClr val="FF0000"/>
                </a:solidFill>
              </a:rPr>
              <a:t>時間以上</a:t>
            </a:r>
          </a:p>
        </p:txBody>
      </p:sp>
      <p:sp>
        <p:nvSpPr>
          <p:cNvPr id="52" name="テキスト ボックス 51"/>
          <p:cNvSpPr txBox="1"/>
          <p:nvPr/>
        </p:nvSpPr>
        <p:spPr>
          <a:xfrm>
            <a:off x="1993751" y="5105839"/>
            <a:ext cx="2185388" cy="347329"/>
          </a:xfrm>
          <a:prstGeom prst="roundRect">
            <a:avLst/>
          </a:prstGeom>
          <a:solidFill>
            <a:schemeClr val="accent2">
              <a:lumMod val="20000"/>
              <a:lumOff val="80000"/>
            </a:schemeClr>
          </a:solidFill>
          <a:ln w="28575">
            <a:solidFill>
              <a:srgbClr val="FF0000"/>
            </a:solidFill>
          </a:ln>
        </p:spPr>
        <p:txBody>
          <a:bodyPr wrap="square" rtlCol="0" anchor="ctr">
            <a:spAutoFit/>
          </a:bodyPr>
          <a:lstStyle/>
          <a:p>
            <a:pPr algn="ctr">
              <a:lnSpc>
                <a:spcPct val="120000"/>
              </a:lnSpc>
              <a:spcAft>
                <a:spcPts val="600"/>
              </a:spcAft>
              <a:buClr>
                <a:schemeClr val="tx2"/>
              </a:buClr>
            </a:pPr>
            <a:r>
              <a:rPr kumimoji="1" lang="ja-JP" altLang="en-US" sz="1200" dirty="0" smtClean="0">
                <a:solidFill>
                  <a:srgbClr val="FF0000"/>
                </a:solidFill>
              </a:rPr>
              <a:t>最大拘束時間</a:t>
            </a:r>
            <a:r>
              <a:rPr kumimoji="1" lang="en-US" altLang="ja-JP" sz="1200" dirty="0" smtClean="0">
                <a:solidFill>
                  <a:srgbClr val="FF0000"/>
                </a:solidFill>
              </a:rPr>
              <a:t>21</a:t>
            </a:r>
            <a:r>
              <a:rPr kumimoji="1" lang="ja-JP" altLang="en-US" sz="1200" dirty="0" smtClean="0">
                <a:solidFill>
                  <a:srgbClr val="FF0000"/>
                </a:solidFill>
              </a:rPr>
              <a:t>時間以下</a:t>
            </a:r>
          </a:p>
        </p:txBody>
      </p:sp>
    </p:spTree>
    <p:extLst>
      <p:ext uri="{BB962C8B-B14F-4D97-AF65-F5344CB8AC3E}">
        <p14:creationId xmlns:p14="http://schemas.microsoft.com/office/powerpoint/2010/main" val="19690841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251435261"/>
              </p:ext>
            </p:extLst>
          </p:nvPr>
        </p:nvGraphicFramePr>
        <p:xfrm>
          <a:off x="813000" y="5775960"/>
          <a:ext cx="8280001" cy="1005840"/>
        </p:xfrm>
        <a:graphic>
          <a:graphicData uri="http://schemas.openxmlformats.org/drawingml/2006/table">
            <a:tbl>
              <a:tblPr firstRow="1" bandRow="1">
                <a:tableStyleId>{5940675A-B579-460E-94D1-54222C63F5DA}</a:tableStyleId>
              </a:tblPr>
              <a:tblGrid>
                <a:gridCol w="787200">
                  <a:extLst>
                    <a:ext uri="{9D8B030D-6E8A-4147-A177-3AD203B41FA5}">
                      <a16:colId xmlns:a16="http://schemas.microsoft.com/office/drawing/2014/main" val="2761511164"/>
                    </a:ext>
                  </a:extLst>
                </a:gridCol>
                <a:gridCol w="3810000">
                  <a:extLst>
                    <a:ext uri="{9D8B030D-6E8A-4147-A177-3AD203B41FA5}">
                      <a16:colId xmlns:a16="http://schemas.microsoft.com/office/drawing/2014/main" val="3292662040"/>
                    </a:ext>
                  </a:extLst>
                </a:gridCol>
                <a:gridCol w="3682801">
                  <a:extLst>
                    <a:ext uri="{9D8B030D-6E8A-4147-A177-3AD203B41FA5}">
                      <a16:colId xmlns:a16="http://schemas.microsoft.com/office/drawing/2014/main" val="3399830630"/>
                    </a:ext>
                  </a:extLst>
                </a:gridCol>
              </a:tblGrid>
              <a:tr h="252000">
                <a:tc gridSpan="3">
                  <a:txBody>
                    <a:bodyPr/>
                    <a:lstStyle/>
                    <a:p>
                      <a:pPr algn="l"/>
                      <a:endParaRPr kumimoji="1" lang="ja-JP" altLang="en-US" sz="1200" dirty="0">
                        <a:latin typeface="ＭＳ ゴシック" panose="020B0609070205080204" pitchFamily="49" charset="-128"/>
                        <a:ea typeface="ＭＳ ゴシック" panose="020B0609070205080204" pitchFamily="49" charset="-128"/>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3175" cap="flat" cmpd="sng" algn="ctr">
                      <a:noFill/>
                      <a:prstDash val="solid"/>
                      <a:round/>
                      <a:headEnd type="none" w="med" len="med"/>
                      <a:tailEnd type="none" w="med" len="med"/>
                    </a:lnTlToBr>
                    <a:lnBlToTr w="12700" cmpd="sng">
                      <a:noFill/>
                      <a:prstDash val="solid"/>
                    </a:lnBlToTr>
                    <a:solidFill>
                      <a:schemeClr val="bg1"/>
                    </a:solidFill>
                  </a:tcPr>
                </a:tc>
                <a:tc hMerge="1">
                  <a:txBody>
                    <a:bodyPr/>
                    <a:lstStyle/>
                    <a:p>
                      <a:pPr algn="ctr"/>
                      <a:endParaRPr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CAF"/>
                    </a:solidFill>
                  </a:tcPr>
                </a:tc>
                <a:tc hMerge="1">
                  <a:txBody>
                    <a:bodyPr/>
                    <a:lstStyle/>
                    <a:p>
                      <a:pPr algn="ctr"/>
                      <a:endParaRPr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4D6D"/>
                    </a:solidFill>
                  </a:tcPr>
                </a:tc>
                <a:extLst>
                  <a:ext uri="{0D108BD9-81ED-4DB2-BD59-A6C34878D82A}">
                    <a16:rowId xmlns:a16="http://schemas.microsoft.com/office/drawing/2014/main" val="2179005119"/>
                  </a:ext>
                </a:extLst>
              </a:tr>
              <a:tr h="266973">
                <a:tc>
                  <a:txBody>
                    <a:bodyPr/>
                    <a:lstStyle/>
                    <a:p>
                      <a:pPr algn="ctr"/>
                      <a:endParaRPr kumimoji="1" lang="ja-JP" altLang="en-US" sz="1200" dirty="0">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3175" cap="flat" cmpd="sng" algn="ctr">
                      <a:solidFill>
                        <a:schemeClr val="tx1"/>
                      </a:solidFill>
                      <a:prstDash val="solid"/>
                      <a:round/>
                      <a:headEnd type="none" w="med" len="med"/>
                      <a:tailEnd type="none" w="med" len="med"/>
                    </a:lnTlToBr>
                    <a:lnBlToTr w="12700" cmpd="sng">
                      <a:noFill/>
                      <a:prstDash val="solid"/>
                    </a:lnBlToTr>
                    <a:solidFill>
                      <a:schemeClr val="bg1"/>
                    </a:solidFill>
                  </a:tcPr>
                </a:tc>
                <a:tc>
                  <a:txBody>
                    <a:bodyPr/>
                    <a:lstStyle/>
                    <a:p>
                      <a:pPr algn="ctr"/>
                      <a:r>
                        <a:rPr lang="ja-JP" altLang="en-US" sz="1200" b="1" dirty="0" smtClean="0">
                          <a:solidFill>
                            <a:schemeClr val="bg1"/>
                          </a:solidFill>
                          <a:latin typeface="ＭＳ ゴシック" panose="020B0609070205080204" pitchFamily="49" charset="-128"/>
                          <a:ea typeface="ＭＳ ゴシック" panose="020B0609070205080204" pitchFamily="49" charset="-128"/>
                        </a:rPr>
                        <a:t>現行</a:t>
                      </a:r>
                      <a:endParaRPr lang="ja-JP" altLang="en-US" sz="1200" b="1" dirty="0">
                        <a:solidFill>
                          <a:schemeClr val="bg1"/>
                        </a:solidFill>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CAF"/>
                    </a:solidFill>
                  </a:tcPr>
                </a:tc>
                <a:tc>
                  <a:txBody>
                    <a:bodyPr/>
                    <a:lstStyle/>
                    <a:p>
                      <a:pPr algn="ctr"/>
                      <a:r>
                        <a:rPr lang="ja-JP" altLang="en-US" sz="1200" b="1" dirty="0" smtClean="0">
                          <a:solidFill>
                            <a:schemeClr val="bg1"/>
                          </a:solidFill>
                          <a:latin typeface="ＭＳ ゴシック" panose="020B0609070205080204" pitchFamily="49" charset="-128"/>
                          <a:ea typeface="ＭＳ ゴシック" panose="020B0609070205080204" pitchFamily="49" charset="-128"/>
                        </a:rPr>
                        <a:t>改正後</a:t>
                      </a:r>
                      <a:endParaRPr lang="ja-JP" altLang="en-US" sz="1200" b="1" dirty="0">
                        <a:solidFill>
                          <a:schemeClr val="bg1"/>
                        </a:solidFill>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4D6D"/>
                    </a:solidFill>
                  </a:tcPr>
                </a:tc>
                <a:extLst>
                  <a:ext uri="{0D108BD9-81ED-4DB2-BD59-A6C34878D82A}">
                    <a16:rowId xmlns:a16="http://schemas.microsoft.com/office/drawing/2014/main" val="3317930935"/>
                  </a:ext>
                </a:extLst>
              </a:tr>
              <a:tr h="323153">
                <a:tc>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休日</a:t>
                      </a:r>
                      <a:endParaRPr kumimoji="1" lang="en-US" altLang="ja-JP" sz="1200" dirty="0" smtClean="0">
                        <a:latin typeface="ＭＳ ゴシック" panose="020B0609070205080204" pitchFamily="49" charset="-128"/>
                        <a:ea typeface="ＭＳ ゴシック" panose="020B0609070205080204" pitchFamily="49" charset="-128"/>
                      </a:endParaRPr>
                    </a:p>
                    <a:p>
                      <a:pPr algn="ctr"/>
                      <a:r>
                        <a:rPr kumimoji="1" lang="ja-JP" altLang="en-US" sz="1200" dirty="0" smtClean="0">
                          <a:latin typeface="ＭＳ ゴシック" panose="020B0609070205080204" pitchFamily="49" charset="-128"/>
                          <a:ea typeface="ＭＳ ゴシック" panose="020B0609070205080204" pitchFamily="49" charset="-128"/>
                        </a:rPr>
                        <a:t>労働</a:t>
                      </a:r>
                      <a:endParaRPr kumimoji="1" lang="ja-JP" altLang="en-US" sz="1200" dirty="0">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kumimoji="1" lang="ja-JP" altLang="en-US" sz="1200" dirty="0" smtClean="0">
                          <a:latin typeface="ＭＳ ゴシック" panose="020B0609070205080204" pitchFamily="49" charset="-128"/>
                          <a:ea typeface="ＭＳ ゴシック" panose="020B0609070205080204" pitchFamily="49" charset="-128"/>
                        </a:rPr>
                        <a:t>▷　２週間について１回を超えない。</a:t>
                      </a:r>
                      <a:endParaRPr kumimoji="1" lang="en-US" altLang="ja-JP" sz="900" dirty="0" smtClean="0">
                        <a:solidFill>
                          <a:schemeClr val="tx1"/>
                        </a:solidFill>
                        <a:latin typeface="ＭＳ ゴシック" panose="020B0609070205080204" pitchFamily="49" charset="-128"/>
                        <a:ea typeface="ＭＳ ゴシック" panose="020B0609070205080204" pitchFamily="49"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CF9"/>
                    </a:solidFill>
                  </a:tcPr>
                </a:tc>
                <a:tc>
                  <a:txBody>
                    <a:bodyPr/>
                    <a:lstStyle/>
                    <a:p>
                      <a:pPr>
                        <a:spcAft>
                          <a:spcPts val="0"/>
                        </a:spcAft>
                      </a:pPr>
                      <a:r>
                        <a:rPr lang="ja-JP" altLang="en-US" sz="1200" dirty="0" smtClean="0">
                          <a:latin typeface="ＭＳ ゴシック" panose="020B0609070205080204" pitchFamily="49" charset="-128"/>
                          <a:ea typeface="ＭＳ ゴシック" panose="020B0609070205080204" pitchFamily="49" charset="-128"/>
                        </a:rPr>
                        <a:t>▷　（変更なし）</a:t>
                      </a:r>
                      <a:endParaRPr lang="ja-JP" altLang="en-US" sz="1200" dirty="0">
                        <a:latin typeface="ＭＳ ゴシック" panose="020B0609070205080204" pitchFamily="49" charset="-128"/>
                        <a:ea typeface="ＭＳ ゴシック" panose="020B0609070205080204" pitchFamily="49"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8EB"/>
                    </a:solidFill>
                  </a:tcPr>
                </a:tc>
                <a:extLst>
                  <a:ext uri="{0D108BD9-81ED-4DB2-BD59-A6C34878D82A}">
                    <a16:rowId xmlns:a16="http://schemas.microsoft.com/office/drawing/2014/main" val="2370089882"/>
                  </a:ext>
                </a:extLst>
              </a:tr>
            </a:tbl>
          </a:graphicData>
        </a:graphic>
      </p:graphicFrame>
      <p:sp>
        <p:nvSpPr>
          <p:cNvPr id="9" name="テキスト ボックス 8"/>
          <p:cNvSpPr txBox="1"/>
          <p:nvPr/>
        </p:nvSpPr>
        <p:spPr>
          <a:xfrm>
            <a:off x="0" y="160991"/>
            <a:ext cx="9906000" cy="535531"/>
          </a:xfrm>
          <a:prstGeom prst="rect">
            <a:avLst/>
          </a:prstGeom>
          <a:noFill/>
        </p:spPr>
        <p:txBody>
          <a:bodyPr wrap="square" rtlCol="0" anchor="ctr">
            <a:spAutoFit/>
          </a:bodyPr>
          <a:lstStyle/>
          <a:p>
            <a:pPr algn="ctr">
              <a:lnSpc>
                <a:spcPct val="120000"/>
              </a:lnSpc>
              <a:spcAft>
                <a:spcPts val="600"/>
              </a:spcAft>
              <a:buClr>
                <a:srgbClr val="103185"/>
              </a:buClr>
              <a:defRPr/>
            </a:pPr>
            <a:r>
              <a:rPr kumimoji="1" lang="ja-JP" altLang="en-US" sz="2400" b="1" dirty="0">
                <a:solidFill>
                  <a:srgbClr val="FFFFFF"/>
                </a:solidFill>
                <a:latin typeface="ＭＳ ゴシック" panose="020B0609070205080204" pitchFamily="49" charset="-128"/>
                <a:ea typeface="ＭＳ ゴシック" panose="020B0609070205080204" pitchFamily="49" charset="-128"/>
              </a:rPr>
              <a:t>改正</a:t>
            </a:r>
            <a:r>
              <a:rPr kumimoji="1" lang="ja-JP" altLang="en-US" sz="2400" b="1" i="0" u="none" strike="noStrike" kern="1200" cap="none" spc="0" normalizeH="0" baseline="0" noProof="0" dirty="0" smtClean="0">
                <a:ln>
                  <a:noFill/>
                </a:ln>
                <a:solidFill>
                  <a:srgbClr val="FFFFFF"/>
                </a:solidFill>
                <a:effectLst/>
                <a:uLnTx/>
                <a:uFillTx/>
                <a:latin typeface="ＭＳ ゴシック" panose="020B0609070205080204" pitchFamily="49" charset="-128"/>
                <a:ea typeface="ＭＳ ゴシック" panose="020B0609070205080204" pitchFamily="49" charset="-128"/>
                <a:cs typeface="+mn-cs"/>
              </a:rPr>
              <a:t>の内容</a:t>
            </a:r>
            <a:r>
              <a:rPr kumimoji="1" lang="ja-JP" altLang="en-US" sz="2400" b="1" dirty="0">
                <a:solidFill>
                  <a:srgbClr val="FFFFFF"/>
                </a:solidFill>
                <a:latin typeface="ＭＳ ゴシック" panose="020B0609070205080204" pitchFamily="49" charset="-128"/>
                <a:ea typeface="ＭＳ ゴシック" panose="020B0609070205080204" pitchFamily="49" charset="-128"/>
              </a:rPr>
              <a:t>（特例</a:t>
            </a:r>
            <a:r>
              <a:rPr kumimoji="1" lang="ja-JP" altLang="en-US" sz="2400" b="1" dirty="0" smtClean="0">
                <a:solidFill>
                  <a:srgbClr val="FFFFFF"/>
                </a:solidFill>
                <a:latin typeface="ＭＳ ゴシック" panose="020B0609070205080204" pitchFamily="49" charset="-128"/>
                <a:ea typeface="ＭＳ ゴシック" panose="020B0609070205080204" pitchFamily="49" charset="-128"/>
              </a:rPr>
              <a:t>：④フェリー特例、休日労働）</a:t>
            </a:r>
            <a:endParaRPr kumimoji="1" lang="ja-JP" altLang="en-US" sz="2400" b="1" dirty="0">
              <a:solidFill>
                <a:srgbClr val="FFFFFF"/>
              </a:solidFill>
              <a:latin typeface="ＭＳ ゴシック" panose="020B0609070205080204" pitchFamily="49" charset="-128"/>
              <a:ea typeface="ＭＳ ゴシック" panose="020B0609070205080204" pitchFamily="49"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1677157901"/>
              </p:ext>
            </p:extLst>
          </p:nvPr>
        </p:nvGraphicFramePr>
        <p:xfrm>
          <a:off x="813000" y="914400"/>
          <a:ext cx="8280000" cy="2514599"/>
        </p:xfrm>
        <a:graphic>
          <a:graphicData uri="http://schemas.openxmlformats.org/drawingml/2006/table">
            <a:tbl>
              <a:tblPr firstRow="1" bandRow="1">
                <a:tableStyleId>{5940675A-B579-460E-94D1-54222C63F5DA}</a:tableStyleId>
              </a:tblPr>
              <a:tblGrid>
                <a:gridCol w="827764">
                  <a:extLst>
                    <a:ext uri="{9D8B030D-6E8A-4147-A177-3AD203B41FA5}">
                      <a16:colId xmlns:a16="http://schemas.microsoft.com/office/drawing/2014/main" val="2761511164"/>
                    </a:ext>
                  </a:extLst>
                </a:gridCol>
                <a:gridCol w="3726118">
                  <a:extLst>
                    <a:ext uri="{9D8B030D-6E8A-4147-A177-3AD203B41FA5}">
                      <a16:colId xmlns:a16="http://schemas.microsoft.com/office/drawing/2014/main" val="639556237"/>
                    </a:ext>
                  </a:extLst>
                </a:gridCol>
                <a:gridCol w="3726118">
                  <a:extLst>
                    <a:ext uri="{9D8B030D-6E8A-4147-A177-3AD203B41FA5}">
                      <a16:colId xmlns:a16="http://schemas.microsoft.com/office/drawing/2014/main" val="3399830630"/>
                    </a:ext>
                  </a:extLst>
                </a:gridCol>
              </a:tblGrid>
              <a:tr h="321318">
                <a:tc>
                  <a:txBody>
                    <a:bodyPr/>
                    <a:lstStyle/>
                    <a:p>
                      <a:pPr algn="ctr"/>
                      <a:endParaRPr kumimoji="1" lang="ja-JP" altLang="en-US" sz="1200" dirty="0">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3175" cap="flat" cmpd="sng" algn="ctr">
                      <a:solidFill>
                        <a:schemeClr val="tx1"/>
                      </a:solidFill>
                      <a:prstDash val="solid"/>
                      <a:round/>
                      <a:headEnd type="none" w="med" len="med"/>
                      <a:tailEnd type="none" w="med" len="med"/>
                    </a:lnTlToBr>
                  </a:tcPr>
                </a:tc>
                <a:tc>
                  <a:txBody>
                    <a:bodyPr/>
                    <a:lstStyle/>
                    <a:p>
                      <a:pPr algn="ctr"/>
                      <a:r>
                        <a:rPr lang="ja-JP" altLang="en-US" sz="1200" b="1" dirty="0" smtClean="0">
                          <a:solidFill>
                            <a:schemeClr val="bg1"/>
                          </a:solidFill>
                          <a:latin typeface="ＭＳ ゴシック" panose="020B0609070205080204" pitchFamily="49" charset="-128"/>
                          <a:ea typeface="ＭＳ ゴシック" panose="020B0609070205080204" pitchFamily="49" charset="-128"/>
                        </a:rPr>
                        <a:t>現行</a:t>
                      </a:r>
                      <a:endParaRPr lang="ja-JP" altLang="en-US" sz="1200" b="1" dirty="0">
                        <a:solidFill>
                          <a:schemeClr val="bg1"/>
                        </a:solidFill>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5CAF"/>
                    </a:solidFill>
                  </a:tcPr>
                </a:tc>
                <a:tc>
                  <a:txBody>
                    <a:bodyPr/>
                    <a:lstStyle/>
                    <a:p>
                      <a:pPr algn="ctr"/>
                      <a:r>
                        <a:rPr lang="ja-JP" altLang="en-US" sz="1200" b="1" dirty="0" smtClean="0">
                          <a:solidFill>
                            <a:schemeClr val="bg1"/>
                          </a:solidFill>
                          <a:latin typeface="ＭＳ ゴシック" panose="020B0609070205080204" pitchFamily="49" charset="-128"/>
                          <a:ea typeface="ＭＳ ゴシック" panose="020B0609070205080204" pitchFamily="49" charset="-128"/>
                        </a:rPr>
                        <a:t>改正後</a:t>
                      </a:r>
                      <a:endParaRPr lang="ja-JP" altLang="en-US" sz="1200" b="1" dirty="0">
                        <a:solidFill>
                          <a:schemeClr val="bg1"/>
                        </a:solidFill>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4D6D"/>
                    </a:solidFill>
                  </a:tcPr>
                </a:tc>
                <a:extLst>
                  <a:ext uri="{0D108BD9-81ED-4DB2-BD59-A6C34878D82A}">
                    <a16:rowId xmlns:a16="http://schemas.microsoft.com/office/drawing/2014/main" val="3317930935"/>
                  </a:ext>
                </a:extLst>
              </a:tr>
              <a:tr h="2193281">
                <a:tc>
                  <a:txBody>
                    <a:bodyPr/>
                    <a:lstStyle/>
                    <a:p>
                      <a:pPr algn="ctr"/>
                      <a:r>
                        <a:rPr kumimoji="1" lang="ja-JP" altLang="en-US" sz="1200" b="0" dirty="0" smtClean="0">
                          <a:latin typeface="ＭＳ ゴシック" panose="020B0609070205080204" pitchFamily="49" charset="-128"/>
                          <a:ea typeface="ＭＳ ゴシック" panose="020B0609070205080204" pitchFamily="49" charset="-128"/>
                        </a:rPr>
                        <a:t>フェリー</a:t>
                      </a:r>
                      <a:endParaRPr kumimoji="1" lang="en-US" altLang="ja-JP" sz="1200" b="0" dirty="0" smtClean="0">
                        <a:latin typeface="ＭＳ ゴシック" panose="020B0609070205080204" pitchFamily="49" charset="-128"/>
                        <a:ea typeface="ＭＳ ゴシック" panose="020B0609070205080204" pitchFamily="49" charset="-128"/>
                      </a:endParaRPr>
                    </a:p>
                    <a:p>
                      <a:pPr algn="ctr"/>
                      <a:r>
                        <a:rPr kumimoji="1" lang="ja-JP" altLang="en-US" sz="1200" b="0" dirty="0" smtClean="0">
                          <a:latin typeface="ＭＳ ゴシック" panose="020B0609070205080204" pitchFamily="49" charset="-128"/>
                          <a:ea typeface="ＭＳ ゴシック" panose="020B0609070205080204" pitchFamily="49" charset="-128"/>
                        </a:rPr>
                        <a:t>特例</a:t>
                      </a:r>
                      <a:endParaRPr kumimoji="1" lang="en-US" altLang="ja-JP" sz="1200" b="0" dirty="0" smtClean="0">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ゴシック" panose="020B0609070205080204" pitchFamily="49" charset="-128"/>
                          <a:ea typeface="ＭＳ ゴシック" panose="020B0609070205080204" pitchFamily="49" charset="-128"/>
                        </a:rPr>
                        <a:t>▷　</a:t>
                      </a:r>
                      <a:r>
                        <a:rPr lang="ja-JP" altLang="en-US" sz="1200" u="sng" dirty="0" smtClean="0">
                          <a:latin typeface="ＭＳ ゴシック" panose="020B0609070205080204" pitchFamily="49" charset="-128"/>
                          <a:ea typeface="ＭＳ ゴシック" panose="020B0609070205080204" pitchFamily="49" charset="-128"/>
                        </a:rPr>
                        <a:t>フェリー乗船時間のうち２時間については拘束</a:t>
                      </a:r>
                      <a:endParaRPr lang="en-US" altLang="ja-JP" sz="1200" u="sng"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u="none" dirty="0" smtClean="0">
                          <a:latin typeface="ＭＳ ゴシック" panose="020B0609070205080204" pitchFamily="49" charset="-128"/>
                          <a:ea typeface="ＭＳ ゴシック" panose="020B0609070205080204" pitchFamily="49" charset="-128"/>
                        </a:rPr>
                        <a:t>   </a:t>
                      </a:r>
                      <a:r>
                        <a:rPr lang="ja-JP" altLang="en-US" sz="1200" u="sng" dirty="0" smtClean="0">
                          <a:latin typeface="ＭＳ ゴシック" panose="020B0609070205080204" pitchFamily="49" charset="-128"/>
                          <a:ea typeface="ＭＳ ゴシック" panose="020B0609070205080204" pitchFamily="49" charset="-128"/>
                        </a:rPr>
                        <a:t>時間として取り扱い、その他の時間は休息期間</a:t>
                      </a:r>
                      <a:endParaRPr lang="en-US" altLang="ja-JP" sz="1200" u="sng"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u="none" dirty="0" smtClean="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として取り扱う。</a:t>
                      </a:r>
                      <a:endParaRPr lang="en-US" altLang="ja-JP" sz="1200"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900"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u="none" dirty="0" smtClean="0">
                          <a:latin typeface="ＭＳ ゴシック" panose="020B0609070205080204" pitchFamily="49" charset="-128"/>
                          <a:ea typeface="ＭＳ ゴシック" panose="020B0609070205080204" pitchFamily="49" charset="-128"/>
                        </a:rPr>
                        <a:t>▷　フェリー乗船時間が２時間を超える場合には、</a:t>
                      </a:r>
                      <a:endParaRPr lang="en-US" altLang="ja-JP" sz="1200" u="none"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u="none" baseline="0" dirty="0" smtClean="0">
                          <a:latin typeface="ＭＳ ゴシック" panose="020B0609070205080204" pitchFamily="49" charset="-128"/>
                          <a:ea typeface="ＭＳ ゴシック" panose="020B0609070205080204" pitchFamily="49" charset="-128"/>
                        </a:rPr>
                        <a:t>   </a:t>
                      </a:r>
                      <a:r>
                        <a:rPr lang="ja-JP" altLang="en-US" sz="1200" u="none" dirty="0" smtClean="0">
                          <a:latin typeface="ＭＳ ゴシック" panose="020B0609070205080204" pitchFamily="49" charset="-128"/>
                          <a:ea typeface="ＭＳ ゴシック" panose="020B0609070205080204" pitchFamily="49" charset="-128"/>
                        </a:rPr>
                        <a:t>与えるべき休息期間の時間から、フェリー乗船</a:t>
                      </a:r>
                      <a:endParaRPr lang="en-US" altLang="ja-JP" sz="1200" u="none"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u="none" dirty="0" smtClean="0">
                          <a:latin typeface="ＭＳ ゴシック" panose="020B0609070205080204" pitchFamily="49" charset="-128"/>
                          <a:ea typeface="ＭＳ ゴシック" panose="020B0609070205080204" pitchFamily="49" charset="-128"/>
                        </a:rPr>
                        <a:t>   </a:t>
                      </a:r>
                      <a:r>
                        <a:rPr lang="ja-JP" altLang="en-US" sz="1200" u="none" dirty="0" smtClean="0">
                          <a:latin typeface="ＭＳ ゴシック" panose="020B0609070205080204" pitchFamily="49" charset="-128"/>
                          <a:ea typeface="ＭＳ ゴシック" panose="020B0609070205080204" pitchFamily="49" charset="-128"/>
                        </a:rPr>
                        <a:t>中の休息期間について減ずることができる。</a:t>
                      </a:r>
                      <a:endParaRPr lang="en-US" altLang="ja-JP" sz="1200" u="none"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900" u="none"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u="none" baseline="0" dirty="0" smtClean="0">
                          <a:latin typeface="ＭＳ ゴシック" panose="020B0609070205080204" pitchFamily="49" charset="-128"/>
                          <a:ea typeface="ＭＳ ゴシック" panose="020B0609070205080204" pitchFamily="49" charset="-128"/>
                        </a:rPr>
                        <a:t>   </a:t>
                      </a:r>
                      <a:r>
                        <a:rPr lang="ja-JP" altLang="en-US" sz="1200" u="none" dirty="0" smtClean="0">
                          <a:latin typeface="ＭＳ ゴシック" panose="020B0609070205080204" pitchFamily="49" charset="-128"/>
                          <a:ea typeface="ＭＳ ゴシック" panose="020B0609070205080204" pitchFamily="49" charset="-128"/>
                        </a:rPr>
                        <a:t>ただし、</a:t>
                      </a:r>
                      <a:r>
                        <a:rPr lang="ja-JP" altLang="en-US" sz="1200" dirty="0" smtClean="0">
                          <a:latin typeface="ＭＳ ゴシック" panose="020B0609070205080204" pitchFamily="49" charset="-128"/>
                          <a:ea typeface="ＭＳ ゴシック" panose="020B0609070205080204" pitchFamily="49" charset="-128"/>
                        </a:rPr>
                        <a:t>減算後の休息期間は、フェリー下船時</a:t>
                      </a:r>
                      <a:endParaRPr lang="en-US" altLang="ja-JP" sz="1200"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刻から勤務終了時刻までの間の時間の２分の１</a:t>
                      </a:r>
                      <a:endParaRPr lang="en-US" altLang="ja-JP" sz="1200"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aseline="0" dirty="0" smtClean="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を下回ってはならない</a:t>
                      </a:r>
                      <a:r>
                        <a:rPr kumimoji="1" lang="ja-JP" altLang="en-US" sz="9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en-US" altLang="ja-JP" sz="9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9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lang="ja-JP" altLang="en-US" sz="1200" dirty="0" err="1" smtClean="0">
                          <a:latin typeface="ＭＳ ゴシック" panose="020B0609070205080204" pitchFamily="49" charset="-128"/>
                          <a:ea typeface="ＭＳ ゴシック" panose="020B0609070205080204" pitchFamily="49" charset="-128"/>
                        </a:rPr>
                        <a:t>。</a:t>
                      </a:r>
                      <a:endParaRPr kumimoji="1" lang="en-US" altLang="ja-JP" sz="9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9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en-US" altLang="ja-JP" sz="9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9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２人乗務の場合を除く。</a:t>
                      </a:r>
                      <a:endParaRPr lang="ja-JP" altLang="en-US" sz="1200" dirty="0">
                        <a:latin typeface="ＭＳ ゴシック" panose="020B0609070205080204" pitchFamily="49" charset="-128"/>
                        <a:ea typeface="ＭＳ ゴシック" panose="020B0609070205080204" pitchFamily="49"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7ECF9"/>
                    </a:solidFill>
                  </a:tcPr>
                </a:tc>
                <a:tc>
                  <a:txBody>
                    <a:bodyPr/>
                    <a:lstStyle/>
                    <a:p>
                      <a:pPr algn="l"/>
                      <a:r>
                        <a:rPr lang="ja-JP" altLang="en-US" sz="1200" dirty="0" smtClean="0">
                          <a:latin typeface="ＭＳ ゴシック" panose="020B0609070205080204" pitchFamily="49" charset="-128"/>
                          <a:ea typeface="ＭＳ ゴシック" panose="020B0609070205080204" pitchFamily="49" charset="-128"/>
                        </a:rPr>
                        <a:t>▷　</a:t>
                      </a:r>
                      <a:r>
                        <a:rPr lang="ja-JP" altLang="en-US" sz="1200" u="sng" dirty="0" smtClean="0">
                          <a:latin typeface="ＭＳ ゴシック" panose="020B0609070205080204" pitchFamily="49" charset="-128"/>
                          <a:ea typeface="ＭＳ ゴシック" panose="020B0609070205080204" pitchFamily="49" charset="-128"/>
                        </a:rPr>
                        <a:t>フェリー乗船時間</a:t>
                      </a:r>
                      <a:r>
                        <a:rPr lang="en-US" altLang="ja-JP" sz="1200" u="sng" dirty="0" smtClean="0">
                          <a:latin typeface="ＭＳ ゴシック" panose="020B0609070205080204" pitchFamily="49" charset="-128"/>
                          <a:ea typeface="ＭＳ ゴシック" panose="020B0609070205080204" pitchFamily="49" charset="-128"/>
                        </a:rPr>
                        <a:t>(a)</a:t>
                      </a:r>
                      <a:r>
                        <a:rPr lang="ja-JP" altLang="en-US" sz="1200" u="sng" dirty="0" smtClean="0">
                          <a:latin typeface="ＭＳ ゴシック" panose="020B0609070205080204" pitchFamily="49" charset="-128"/>
                          <a:ea typeface="ＭＳ ゴシック" panose="020B0609070205080204" pitchFamily="49" charset="-128"/>
                        </a:rPr>
                        <a:t>は、原則として、休息期間</a:t>
                      </a:r>
                      <a:endParaRPr lang="en-US" altLang="ja-JP" sz="1200" u="sng" dirty="0" smtClean="0">
                        <a:latin typeface="ＭＳ ゴシック" panose="020B0609070205080204" pitchFamily="49" charset="-128"/>
                        <a:ea typeface="ＭＳ ゴシック" panose="020B0609070205080204" pitchFamily="49" charset="-128"/>
                      </a:endParaRPr>
                    </a:p>
                    <a:p>
                      <a:pPr algn="l"/>
                      <a:r>
                        <a:rPr lang="en-US" altLang="ja-JP" sz="1200" u="none" dirty="0" smtClean="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として取り扱う。</a:t>
                      </a:r>
                      <a:endParaRPr lang="en-US" altLang="ja-JP" sz="1200" dirty="0" smtClean="0">
                        <a:latin typeface="ＭＳ ゴシック" panose="020B0609070205080204" pitchFamily="49" charset="-128"/>
                        <a:ea typeface="ＭＳ ゴシック" panose="020B0609070205080204" pitchFamily="49" charset="-128"/>
                      </a:endParaRPr>
                    </a:p>
                    <a:p>
                      <a:pPr algn="l"/>
                      <a:endParaRPr lang="en-US" altLang="ja-JP" sz="1200" dirty="0" smtClean="0">
                        <a:latin typeface="ＭＳ ゴシック" panose="020B0609070205080204" pitchFamily="49" charset="-128"/>
                        <a:ea typeface="ＭＳ ゴシック" panose="020B0609070205080204" pitchFamily="49" charset="-128"/>
                      </a:endParaRPr>
                    </a:p>
                    <a:p>
                      <a:pPr algn="l"/>
                      <a:endParaRPr lang="ja-JP" altLang="en-US" sz="900" dirty="0" smtClean="0">
                        <a:latin typeface="ＭＳ ゴシック" panose="020B0609070205080204" pitchFamily="49" charset="-128"/>
                        <a:ea typeface="ＭＳ ゴシック" panose="020B0609070205080204" pitchFamily="49" charset="-128"/>
                      </a:endParaRPr>
                    </a:p>
                    <a:p>
                      <a:pPr algn="l"/>
                      <a:r>
                        <a:rPr lang="ja-JP" altLang="en-US" sz="1200" dirty="0" smtClean="0">
                          <a:latin typeface="ＭＳ ゴシック" panose="020B0609070205080204" pitchFamily="49" charset="-128"/>
                          <a:ea typeface="ＭＳ ゴシック" panose="020B0609070205080204" pitchFamily="49" charset="-128"/>
                        </a:rPr>
                        <a:t>▷　</a:t>
                      </a:r>
                      <a:r>
                        <a:rPr lang="ja-JP" altLang="en-US" sz="1200" u="none" dirty="0" smtClean="0">
                          <a:latin typeface="ＭＳ ゴシック" panose="020B0609070205080204" pitchFamily="49" charset="-128"/>
                          <a:ea typeface="ＭＳ ゴシック" panose="020B0609070205080204" pitchFamily="49" charset="-128"/>
                        </a:rPr>
                        <a:t>与えるべき休息期間の時間から、</a:t>
                      </a:r>
                      <a:r>
                        <a:rPr kumimoji="1" lang="ja-JP" altLang="en-US" sz="12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フェリー乗船</a:t>
                      </a:r>
                      <a:endParaRPr kumimoji="1" lang="en-US" altLang="ja-JP" sz="12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algn="l"/>
                      <a:r>
                        <a:rPr kumimoji="1" lang="en-US" altLang="ja-JP" sz="12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12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中の休息期間について</a:t>
                      </a:r>
                      <a:r>
                        <a:rPr lang="ja-JP" altLang="en-US" sz="1200" u="none" dirty="0" smtClean="0">
                          <a:latin typeface="ＭＳ ゴシック" panose="020B0609070205080204" pitchFamily="49" charset="-128"/>
                          <a:ea typeface="ＭＳ ゴシック" panose="020B0609070205080204" pitchFamily="49" charset="-128"/>
                        </a:rPr>
                        <a:t>減ずることができる。</a:t>
                      </a:r>
                      <a:endParaRPr lang="en-US" altLang="ja-JP" sz="1200" u="none" dirty="0" smtClean="0">
                        <a:latin typeface="ＭＳ ゴシック" panose="020B0609070205080204" pitchFamily="49" charset="-128"/>
                        <a:ea typeface="ＭＳ ゴシック" panose="020B0609070205080204" pitchFamily="49" charset="-128"/>
                      </a:endParaRPr>
                    </a:p>
                    <a:p>
                      <a:pPr algn="l"/>
                      <a:endParaRPr lang="en-US" altLang="ja-JP" sz="1200" u="sng" dirty="0" smtClean="0">
                        <a:latin typeface="ＭＳ ゴシック" panose="020B0609070205080204" pitchFamily="49" charset="-128"/>
                        <a:ea typeface="ＭＳ ゴシック" panose="020B0609070205080204" pitchFamily="49" charset="-128"/>
                      </a:endParaRPr>
                    </a:p>
                    <a:p>
                      <a:pPr algn="l"/>
                      <a:endParaRPr lang="en-US" altLang="ja-JP" sz="900" u="sng" dirty="0" smtClean="0">
                        <a:latin typeface="ＭＳ ゴシック" panose="020B0609070205080204" pitchFamily="49" charset="-128"/>
                        <a:ea typeface="ＭＳ ゴシック" panose="020B0609070205080204" pitchFamily="49" charset="-128"/>
                      </a:endParaRPr>
                    </a:p>
                    <a:p>
                      <a:pPr algn="l"/>
                      <a:r>
                        <a:rPr lang="en-US" altLang="ja-JP" sz="1200" u="none" baseline="0" dirty="0" smtClean="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ただし、減算後の休息期間</a:t>
                      </a:r>
                      <a:r>
                        <a:rPr lang="en-US" altLang="ja-JP" sz="1200" dirty="0" smtClean="0">
                          <a:latin typeface="ＭＳ ゴシック" panose="020B0609070205080204" pitchFamily="49" charset="-128"/>
                          <a:ea typeface="ＭＳ ゴシック" panose="020B0609070205080204" pitchFamily="49" charset="-128"/>
                        </a:rPr>
                        <a:t>(c)</a:t>
                      </a:r>
                      <a:r>
                        <a:rPr lang="ja-JP" altLang="en-US" sz="1200" dirty="0" smtClean="0">
                          <a:latin typeface="ＭＳ ゴシック" panose="020B0609070205080204" pitchFamily="49" charset="-128"/>
                          <a:ea typeface="ＭＳ ゴシック" panose="020B0609070205080204" pitchFamily="49" charset="-128"/>
                        </a:rPr>
                        <a:t>は、フェリー下船</a:t>
                      </a:r>
                      <a:endParaRPr lang="en-US" altLang="ja-JP" sz="1200" dirty="0" smtClean="0">
                        <a:latin typeface="ＭＳ ゴシック" panose="020B0609070205080204" pitchFamily="49" charset="-128"/>
                        <a:ea typeface="ＭＳ ゴシック" panose="020B0609070205080204" pitchFamily="49" charset="-128"/>
                      </a:endParaRPr>
                    </a:p>
                    <a:p>
                      <a:pPr algn="l"/>
                      <a:r>
                        <a:rPr lang="en-US" altLang="ja-JP" sz="1200" dirty="0" smtClean="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時刻から勤務終了時刻までの間の時間</a:t>
                      </a:r>
                      <a:r>
                        <a:rPr lang="en-US" altLang="ja-JP" sz="1200" dirty="0" smtClean="0">
                          <a:latin typeface="ＭＳ ゴシック" panose="020B0609070205080204" pitchFamily="49" charset="-128"/>
                          <a:ea typeface="ＭＳ ゴシック" panose="020B0609070205080204" pitchFamily="49" charset="-128"/>
                        </a:rPr>
                        <a:t>(b)</a:t>
                      </a:r>
                      <a:r>
                        <a:rPr lang="ja-JP" altLang="en-US" sz="1200" dirty="0" smtClean="0">
                          <a:latin typeface="ＭＳ ゴシック" panose="020B0609070205080204" pitchFamily="49" charset="-128"/>
                          <a:ea typeface="ＭＳ ゴシック" panose="020B0609070205080204" pitchFamily="49" charset="-128"/>
                        </a:rPr>
                        <a:t>の２分</a:t>
                      </a:r>
                      <a:endParaRPr lang="en-US" altLang="ja-JP" sz="1200" dirty="0" smtClean="0">
                        <a:latin typeface="ＭＳ ゴシック" panose="020B0609070205080204" pitchFamily="49" charset="-128"/>
                        <a:ea typeface="ＭＳ ゴシック" panose="020B0609070205080204" pitchFamily="49" charset="-128"/>
                      </a:endParaRPr>
                    </a:p>
                    <a:p>
                      <a:pPr algn="l"/>
                      <a:r>
                        <a:rPr lang="en-US" altLang="ja-JP" sz="1200" dirty="0" smtClean="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の１を下回ってはならない</a:t>
                      </a:r>
                      <a:r>
                        <a:rPr lang="ja-JP" altLang="en-US" sz="900" dirty="0" smtClean="0">
                          <a:latin typeface="ＭＳ ゴシック" panose="020B0609070205080204" pitchFamily="49" charset="-128"/>
                          <a:ea typeface="ＭＳ ゴシック" panose="020B0609070205080204" pitchFamily="49" charset="-128"/>
                        </a:rPr>
                        <a:t>（</a:t>
                      </a:r>
                      <a:r>
                        <a:rPr lang="en-US" altLang="ja-JP" sz="900" dirty="0" smtClean="0">
                          <a:latin typeface="ＭＳ ゴシック" panose="020B0609070205080204" pitchFamily="49" charset="-128"/>
                          <a:ea typeface="ＭＳ ゴシック" panose="020B0609070205080204" pitchFamily="49" charset="-128"/>
                        </a:rPr>
                        <a:t>※</a:t>
                      </a:r>
                      <a:r>
                        <a:rPr lang="ja-JP" altLang="en-US" sz="900" dirty="0" smtClean="0">
                          <a:latin typeface="ＭＳ ゴシック" panose="020B0609070205080204" pitchFamily="49" charset="-128"/>
                          <a:ea typeface="ＭＳ ゴシック" panose="020B0609070205080204" pitchFamily="49" charset="-128"/>
                        </a:rPr>
                        <a:t>）</a:t>
                      </a:r>
                      <a:r>
                        <a:rPr lang="ja-JP" altLang="en-US" sz="1200" dirty="0" smtClean="0">
                          <a:latin typeface="ＭＳ ゴシック" panose="020B0609070205080204" pitchFamily="49" charset="-128"/>
                          <a:ea typeface="ＭＳ ゴシック" panose="020B0609070205080204" pitchFamily="49" charset="-128"/>
                        </a:rPr>
                        <a:t>。</a:t>
                      </a:r>
                      <a:endParaRPr lang="en-US" altLang="ja-JP" sz="900" dirty="0" smtClean="0">
                        <a:latin typeface="ＭＳ ゴシック" panose="020B0609070205080204" pitchFamily="49" charset="-128"/>
                        <a:ea typeface="ＭＳ ゴシック" panose="020B0609070205080204" pitchFamily="49" charset="-128"/>
                      </a:endParaRPr>
                    </a:p>
                    <a:p>
                      <a:pPr algn="l"/>
                      <a:r>
                        <a:rPr lang="en-US" altLang="ja-JP" sz="900" baseline="0" dirty="0" smtClean="0">
                          <a:latin typeface="ＭＳ ゴシック" panose="020B0609070205080204" pitchFamily="49" charset="-128"/>
                          <a:ea typeface="ＭＳ ゴシック" panose="020B0609070205080204" pitchFamily="49" charset="-128"/>
                        </a:rPr>
                        <a:t>   </a:t>
                      </a:r>
                      <a:r>
                        <a:rPr lang="ja-JP" altLang="en-US" sz="900" dirty="0" smtClean="0">
                          <a:latin typeface="ＭＳ ゴシック" panose="020B0609070205080204" pitchFamily="49" charset="-128"/>
                          <a:ea typeface="ＭＳ ゴシック" panose="020B0609070205080204" pitchFamily="49" charset="-128"/>
                        </a:rPr>
                        <a:t>（</a:t>
                      </a:r>
                      <a:r>
                        <a:rPr lang="en-US" altLang="ja-JP" sz="900" dirty="0" smtClean="0">
                          <a:latin typeface="ＭＳ ゴシック" panose="020B0609070205080204" pitchFamily="49" charset="-128"/>
                          <a:ea typeface="ＭＳ ゴシック" panose="020B0609070205080204" pitchFamily="49" charset="-128"/>
                        </a:rPr>
                        <a:t>※</a:t>
                      </a:r>
                      <a:r>
                        <a:rPr lang="ja-JP" altLang="en-US" sz="900" dirty="0" smtClean="0">
                          <a:latin typeface="ＭＳ ゴシック" panose="020B0609070205080204" pitchFamily="49" charset="-128"/>
                          <a:ea typeface="ＭＳ ゴシック" panose="020B0609070205080204" pitchFamily="49" charset="-128"/>
                        </a:rPr>
                        <a:t>）　２人乗務の場合を除く。</a:t>
                      </a:r>
                      <a:endParaRPr lang="en-US" altLang="ja-JP" sz="900" dirty="0" smtClean="0">
                        <a:latin typeface="ＭＳ ゴシック" panose="020B0609070205080204" pitchFamily="49" charset="-128"/>
                        <a:ea typeface="ＭＳ ゴシック" panose="020B0609070205080204" pitchFamily="49"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CE8EB"/>
                    </a:solidFill>
                  </a:tcPr>
                </a:tc>
                <a:extLst>
                  <a:ext uri="{0D108BD9-81ED-4DB2-BD59-A6C34878D82A}">
                    <a16:rowId xmlns:a16="http://schemas.microsoft.com/office/drawing/2014/main" val="718343749"/>
                  </a:ext>
                </a:extLst>
              </a:tr>
            </a:tbl>
          </a:graphicData>
        </a:graphic>
      </p:graphicFrame>
      <p:sp>
        <p:nvSpPr>
          <p:cNvPr id="2" name="スライド番号プレースホルダー 1"/>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altLang="ja-JP" noProof="0" dirty="0" smtClean="0">
                <a:solidFill>
                  <a:srgbClr val="000000"/>
                </a:solidFill>
                <a:ea typeface="メイリオ"/>
              </a:rPr>
              <a:t>2</a:t>
            </a:r>
            <a:r>
              <a:rPr lang="en-US" altLang="ja-JP" noProof="0" dirty="0">
                <a:solidFill>
                  <a:srgbClr val="000000"/>
                </a:solidFill>
                <a:ea typeface="メイリオ"/>
              </a:rPr>
              <a:t>9</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メイリオ"/>
              <a:cs typeface="Arial" panose="020B0604020202020204" pitchFamily="34" charset="0"/>
            </a:endParaRPr>
          </a:p>
        </p:txBody>
      </p:sp>
      <p:graphicFrame>
        <p:nvGraphicFramePr>
          <p:cNvPr id="6" name="表 5"/>
          <p:cNvGraphicFramePr>
            <a:graphicFrameLocks noGrp="1"/>
          </p:cNvGraphicFramePr>
          <p:nvPr>
            <p:extLst>
              <p:ext uri="{D42A27DB-BD31-4B8C-83A1-F6EECF244321}">
                <p14:modId xmlns:p14="http://schemas.microsoft.com/office/powerpoint/2010/main" val="2076536460"/>
              </p:ext>
            </p:extLst>
          </p:nvPr>
        </p:nvGraphicFramePr>
        <p:xfrm>
          <a:off x="768779" y="4550329"/>
          <a:ext cx="8324220" cy="720000"/>
        </p:xfrm>
        <a:graphic>
          <a:graphicData uri="http://schemas.openxmlformats.org/drawingml/2006/table">
            <a:tbl>
              <a:tblPr/>
              <a:tblGrid>
                <a:gridCol w="499486">
                  <a:extLst>
                    <a:ext uri="{9D8B030D-6E8A-4147-A177-3AD203B41FA5}">
                      <a16:colId xmlns:a16="http://schemas.microsoft.com/office/drawing/2014/main" val="1944968558"/>
                    </a:ext>
                  </a:extLst>
                </a:gridCol>
                <a:gridCol w="499486">
                  <a:extLst>
                    <a:ext uri="{9D8B030D-6E8A-4147-A177-3AD203B41FA5}">
                      <a16:colId xmlns:a16="http://schemas.microsoft.com/office/drawing/2014/main" val="401724023"/>
                    </a:ext>
                  </a:extLst>
                </a:gridCol>
                <a:gridCol w="457828">
                  <a:extLst>
                    <a:ext uri="{9D8B030D-6E8A-4147-A177-3AD203B41FA5}">
                      <a16:colId xmlns:a16="http://schemas.microsoft.com/office/drawing/2014/main" val="3306996589"/>
                    </a:ext>
                  </a:extLst>
                </a:gridCol>
                <a:gridCol w="457828">
                  <a:extLst>
                    <a:ext uri="{9D8B030D-6E8A-4147-A177-3AD203B41FA5}">
                      <a16:colId xmlns:a16="http://schemas.microsoft.com/office/drawing/2014/main" val="4018194373"/>
                    </a:ext>
                  </a:extLst>
                </a:gridCol>
                <a:gridCol w="457828">
                  <a:extLst>
                    <a:ext uri="{9D8B030D-6E8A-4147-A177-3AD203B41FA5}">
                      <a16:colId xmlns:a16="http://schemas.microsoft.com/office/drawing/2014/main" val="3954586678"/>
                    </a:ext>
                  </a:extLst>
                </a:gridCol>
                <a:gridCol w="457828">
                  <a:extLst>
                    <a:ext uri="{9D8B030D-6E8A-4147-A177-3AD203B41FA5}">
                      <a16:colId xmlns:a16="http://schemas.microsoft.com/office/drawing/2014/main" val="959478494"/>
                    </a:ext>
                  </a:extLst>
                </a:gridCol>
                <a:gridCol w="457828">
                  <a:extLst>
                    <a:ext uri="{9D8B030D-6E8A-4147-A177-3AD203B41FA5}">
                      <a16:colId xmlns:a16="http://schemas.microsoft.com/office/drawing/2014/main" val="1639905496"/>
                    </a:ext>
                  </a:extLst>
                </a:gridCol>
                <a:gridCol w="457828">
                  <a:extLst>
                    <a:ext uri="{9D8B030D-6E8A-4147-A177-3AD203B41FA5}">
                      <a16:colId xmlns:a16="http://schemas.microsoft.com/office/drawing/2014/main" val="3799439557"/>
                    </a:ext>
                  </a:extLst>
                </a:gridCol>
                <a:gridCol w="457828">
                  <a:extLst>
                    <a:ext uri="{9D8B030D-6E8A-4147-A177-3AD203B41FA5}">
                      <a16:colId xmlns:a16="http://schemas.microsoft.com/office/drawing/2014/main" val="2948192013"/>
                    </a:ext>
                  </a:extLst>
                </a:gridCol>
                <a:gridCol w="457828">
                  <a:extLst>
                    <a:ext uri="{9D8B030D-6E8A-4147-A177-3AD203B41FA5}">
                      <a16:colId xmlns:a16="http://schemas.microsoft.com/office/drawing/2014/main" val="3900006175"/>
                    </a:ext>
                  </a:extLst>
                </a:gridCol>
                <a:gridCol w="457828">
                  <a:extLst>
                    <a:ext uri="{9D8B030D-6E8A-4147-A177-3AD203B41FA5}">
                      <a16:colId xmlns:a16="http://schemas.microsoft.com/office/drawing/2014/main" val="3546362710"/>
                    </a:ext>
                  </a:extLst>
                </a:gridCol>
                <a:gridCol w="457828">
                  <a:extLst>
                    <a:ext uri="{9D8B030D-6E8A-4147-A177-3AD203B41FA5}">
                      <a16:colId xmlns:a16="http://schemas.microsoft.com/office/drawing/2014/main" val="3024860903"/>
                    </a:ext>
                  </a:extLst>
                </a:gridCol>
                <a:gridCol w="457828">
                  <a:extLst>
                    <a:ext uri="{9D8B030D-6E8A-4147-A177-3AD203B41FA5}">
                      <a16:colId xmlns:a16="http://schemas.microsoft.com/office/drawing/2014/main" val="1066291048"/>
                    </a:ext>
                  </a:extLst>
                </a:gridCol>
                <a:gridCol w="457828">
                  <a:extLst>
                    <a:ext uri="{9D8B030D-6E8A-4147-A177-3AD203B41FA5}">
                      <a16:colId xmlns:a16="http://schemas.microsoft.com/office/drawing/2014/main" val="851471567"/>
                    </a:ext>
                  </a:extLst>
                </a:gridCol>
                <a:gridCol w="457828">
                  <a:extLst>
                    <a:ext uri="{9D8B030D-6E8A-4147-A177-3AD203B41FA5}">
                      <a16:colId xmlns:a16="http://schemas.microsoft.com/office/drawing/2014/main" val="943842710"/>
                    </a:ext>
                  </a:extLst>
                </a:gridCol>
                <a:gridCol w="457828">
                  <a:extLst>
                    <a:ext uri="{9D8B030D-6E8A-4147-A177-3AD203B41FA5}">
                      <a16:colId xmlns:a16="http://schemas.microsoft.com/office/drawing/2014/main" val="2532141096"/>
                    </a:ext>
                  </a:extLst>
                </a:gridCol>
                <a:gridCol w="457828">
                  <a:extLst>
                    <a:ext uri="{9D8B030D-6E8A-4147-A177-3AD203B41FA5}">
                      <a16:colId xmlns:a16="http://schemas.microsoft.com/office/drawing/2014/main" val="2893128049"/>
                    </a:ext>
                  </a:extLst>
                </a:gridCol>
                <a:gridCol w="457828">
                  <a:extLst>
                    <a:ext uri="{9D8B030D-6E8A-4147-A177-3AD203B41FA5}">
                      <a16:colId xmlns:a16="http://schemas.microsoft.com/office/drawing/2014/main" val="1380759168"/>
                    </a:ext>
                  </a:extLst>
                </a:gridCol>
              </a:tblGrid>
              <a:tr h="720000">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extLst>
                  <a:ext uri="{0D108BD9-81ED-4DB2-BD59-A6C34878D82A}">
                    <a16:rowId xmlns:a16="http://schemas.microsoft.com/office/drawing/2014/main" val="4106807148"/>
                  </a:ext>
                </a:extLst>
              </a:tr>
            </a:tbl>
          </a:graphicData>
        </a:graphic>
      </p:graphicFrame>
      <p:sp>
        <p:nvSpPr>
          <p:cNvPr id="7" name="テキスト ボックス 6"/>
          <p:cNvSpPr txBox="1"/>
          <p:nvPr/>
        </p:nvSpPr>
        <p:spPr>
          <a:xfrm>
            <a:off x="723987" y="4348449"/>
            <a:ext cx="439544" cy="230832"/>
          </a:xfrm>
          <a:prstGeom prst="rect">
            <a:avLst/>
          </a:prstGeom>
          <a:noFill/>
        </p:spPr>
        <p:txBody>
          <a:bodyPr wrap="none" rtlCol="0">
            <a:spAutoFit/>
          </a:bodyPr>
          <a:lstStyle/>
          <a:p>
            <a:pPr defTabSz="957816">
              <a:defRPr/>
            </a:pPr>
            <a:r>
              <a:rPr kumimoji="1" lang="en-US" altLang="ja-JP" sz="900" dirty="0" smtClean="0">
                <a:solidFill>
                  <a:prstClr val="black"/>
                </a:solidFill>
                <a:latin typeface="ＭＳ Ｐゴシック" panose="020B0600070205080204" pitchFamily="50" charset="-128"/>
                <a:ea typeface="ＭＳ Ｐゴシック" panose="020B0600070205080204" pitchFamily="50" charset="-128"/>
              </a:rPr>
              <a:t>1</a:t>
            </a:r>
            <a:r>
              <a:rPr kumimoji="1" lang="en-US" altLang="ja-JP" sz="900" dirty="0">
                <a:solidFill>
                  <a:prstClr val="black"/>
                </a:solidFill>
                <a:latin typeface="ＭＳ Ｐゴシック" panose="020B0600070205080204" pitchFamily="50" charset="-128"/>
                <a:ea typeface="ＭＳ Ｐゴシック" panose="020B0600070205080204" pitchFamily="50" charset="-128"/>
              </a:rPr>
              <a:t>0</a:t>
            </a:r>
            <a:r>
              <a:rPr kumimoji="1" lang="en-US" altLang="ja-JP" sz="900" dirty="0" smtClean="0">
                <a:solidFill>
                  <a:prstClr val="black"/>
                </a:solidFill>
                <a:latin typeface="ＭＳ Ｐゴシック" panose="020B0600070205080204" pitchFamily="50" charset="-128"/>
                <a:ea typeface="ＭＳ Ｐゴシック" panose="020B0600070205080204" pitchFamily="50" charset="-128"/>
              </a:rPr>
              <a:t>:00</a:t>
            </a:r>
            <a:endParaRPr kumimoji="1" lang="ja-JP" altLang="en-US" sz="900" dirty="0">
              <a:solidFill>
                <a:prstClr val="black"/>
              </a:solidFill>
              <a:latin typeface="ＭＳ Ｐゴシック" panose="020B0600070205080204" pitchFamily="50" charset="-128"/>
              <a:ea typeface="ＭＳ Ｐゴシック" panose="020B0600070205080204" pitchFamily="50" charset="-128"/>
            </a:endParaRPr>
          </a:p>
        </p:txBody>
      </p:sp>
      <p:sp>
        <p:nvSpPr>
          <p:cNvPr id="12" name="テキスト ボックス 11"/>
          <p:cNvSpPr txBox="1"/>
          <p:nvPr/>
        </p:nvSpPr>
        <p:spPr>
          <a:xfrm>
            <a:off x="1270758" y="4702580"/>
            <a:ext cx="720000" cy="415498"/>
          </a:xfrm>
          <a:prstGeom prst="rect">
            <a:avLst/>
          </a:prstGeom>
          <a:solidFill>
            <a:sysClr val="window" lastClr="FFFFFF"/>
          </a:solidFill>
          <a:ln w="9525">
            <a:solidFill>
              <a:sysClr val="windowText" lastClr="000000"/>
            </a:solidFill>
          </a:ln>
        </p:spPr>
        <p:txBody>
          <a:bodyPr wrap="square" rtlCol="0" anchor="ctr">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rPr>
              <a:t>拘束時間</a:t>
            </a:r>
            <a:endParaRPr kumimoji="1" lang="en-US" altLang="ja-JP" sz="105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1050" kern="0" dirty="0">
                <a:solidFill>
                  <a:prstClr val="black"/>
                </a:solidFill>
                <a:latin typeface="ＭＳ Ｐゴシック" panose="020B0600070205080204" pitchFamily="50" charset="-128"/>
                <a:ea typeface="ＭＳ Ｐゴシック" panose="020B0600070205080204" pitchFamily="50" charset="-128"/>
              </a:rPr>
              <a:t>４</a:t>
            </a:r>
            <a:r>
              <a:rPr kumimoji="1" lang="ja-JP" altLang="en-US" sz="105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rPr>
              <a:t>時間</a:t>
            </a:r>
            <a:endParaRPr kumimoji="1" lang="ja-JP" altLang="en-US" sz="10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3" name="テキスト ボックス 12"/>
          <p:cNvSpPr txBox="1"/>
          <p:nvPr/>
        </p:nvSpPr>
        <p:spPr>
          <a:xfrm>
            <a:off x="4233000" y="4696798"/>
            <a:ext cx="720000" cy="415498"/>
          </a:xfrm>
          <a:prstGeom prst="rect">
            <a:avLst/>
          </a:prstGeom>
          <a:solidFill>
            <a:sysClr val="window" lastClr="FFFFFF"/>
          </a:solidFill>
          <a:ln w="9525">
            <a:solidFill>
              <a:sysClr val="windowText" lastClr="000000"/>
            </a:solidFill>
          </a:ln>
        </p:spPr>
        <p:txBody>
          <a:bodyPr wrap="square" rtlCol="0" anchor="ctr">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rPr>
              <a:t>休息期間</a:t>
            </a:r>
            <a:endParaRPr kumimoji="1" lang="en-US" altLang="ja-JP" sz="105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1050" kern="0" dirty="0">
                <a:solidFill>
                  <a:prstClr val="black"/>
                </a:solidFill>
                <a:latin typeface="ＭＳ Ｐゴシック" panose="020B0600070205080204" pitchFamily="50" charset="-128"/>
                <a:ea typeface="ＭＳ Ｐゴシック" panose="020B0600070205080204" pitchFamily="50" charset="-128"/>
              </a:rPr>
              <a:t>８</a:t>
            </a:r>
            <a:r>
              <a:rPr kumimoji="1" lang="ja-JP" altLang="en-US" sz="105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rPr>
              <a:t>時間</a:t>
            </a:r>
            <a:endParaRPr kumimoji="1" lang="ja-JP" altLang="en-US" sz="10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4" name="テキスト ボックス 13"/>
          <p:cNvSpPr txBox="1"/>
          <p:nvPr/>
        </p:nvSpPr>
        <p:spPr>
          <a:xfrm>
            <a:off x="2456096" y="4351491"/>
            <a:ext cx="439544" cy="230832"/>
          </a:xfrm>
          <a:prstGeom prst="rect">
            <a:avLst/>
          </a:prstGeom>
          <a:noFill/>
        </p:spPr>
        <p:txBody>
          <a:bodyPr wrap="none" rtlCol="0">
            <a:spAutoFit/>
          </a:bodyPr>
          <a:lstStyle/>
          <a:p>
            <a:pPr defTabSz="957816">
              <a:defRPr/>
            </a:pPr>
            <a:r>
              <a:rPr kumimoji="1" lang="en-US" altLang="ja-JP" sz="900" dirty="0" smtClean="0">
                <a:solidFill>
                  <a:prstClr val="black"/>
                </a:solidFill>
                <a:latin typeface="ＭＳ Ｐゴシック" panose="020B0600070205080204" pitchFamily="50" charset="-128"/>
                <a:ea typeface="ＭＳ Ｐゴシック" panose="020B0600070205080204" pitchFamily="50" charset="-128"/>
              </a:rPr>
              <a:t>14:00</a:t>
            </a:r>
            <a:endParaRPr kumimoji="1" lang="ja-JP" altLang="en-US" sz="900" dirty="0">
              <a:solidFill>
                <a:prstClr val="black"/>
              </a:solidFill>
              <a:latin typeface="ＭＳ Ｐゴシック" panose="020B0600070205080204" pitchFamily="50" charset="-128"/>
              <a:ea typeface="ＭＳ Ｐゴシック" panose="020B0600070205080204" pitchFamily="50" charset="-128"/>
            </a:endParaRPr>
          </a:p>
        </p:txBody>
      </p:sp>
      <p:sp>
        <p:nvSpPr>
          <p:cNvPr id="17" name="テキスト ボックス 16"/>
          <p:cNvSpPr txBox="1"/>
          <p:nvPr/>
        </p:nvSpPr>
        <p:spPr>
          <a:xfrm>
            <a:off x="768781" y="4093759"/>
            <a:ext cx="468000" cy="180000"/>
          </a:xfrm>
          <a:prstGeom prst="rect">
            <a:avLst/>
          </a:prstGeom>
          <a:solidFill>
            <a:sysClr val="window" lastClr="FFFFFF">
              <a:lumMod val="85000"/>
            </a:sysClr>
          </a:solidFill>
          <a:ln w="12700">
            <a:solidFill>
              <a:sysClr val="windowText" lastClr="000000"/>
            </a:solidFill>
          </a:ln>
        </p:spPr>
        <p:txBody>
          <a:bodyPr wrap="square" rtlCol="0" anchor="ctr">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rPr>
              <a:t>始業</a:t>
            </a:r>
            <a:endParaRPr kumimoji="1" lang="ja-JP" altLang="en-US" sz="105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endParaRPr>
          </a:p>
        </p:txBody>
      </p:sp>
      <p:sp>
        <p:nvSpPr>
          <p:cNvPr id="18" name="テキスト ボックス 17"/>
          <p:cNvSpPr txBox="1"/>
          <p:nvPr/>
        </p:nvSpPr>
        <p:spPr>
          <a:xfrm>
            <a:off x="8169392" y="4062225"/>
            <a:ext cx="468000" cy="180000"/>
          </a:xfrm>
          <a:prstGeom prst="rect">
            <a:avLst/>
          </a:prstGeom>
          <a:solidFill>
            <a:sysClr val="window" lastClr="FFFFFF">
              <a:lumMod val="85000"/>
            </a:sysClr>
          </a:solidFill>
          <a:ln w="9525">
            <a:solidFill>
              <a:sysClr val="windowText" lastClr="000000"/>
            </a:solidFill>
          </a:ln>
        </p:spPr>
        <p:txBody>
          <a:bodyPr wrap="none" rtlCol="0" anchor="ctr">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rPr>
              <a:t>終業</a:t>
            </a:r>
            <a:endParaRPr kumimoji="1" lang="ja-JP" altLang="en-US" sz="105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endParaRPr>
          </a:p>
        </p:txBody>
      </p:sp>
      <p:sp>
        <p:nvSpPr>
          <p:cNvPr id="20" name="テキスト ボックス 19"/>
          <p:cNvSpPr txBox="1"/>
          <p:nvPr/>
        </p:nvSpPr>
        <p:spPr>
          <a:xfrm>
            <a:off x="9043223" y="4348255"/>
            <a:ext cx="381836" cy="230832"/>
          </a:xfrm>
          <a:prstGeom prst="rect">
            <a:avLst/>
          </a:prstGeom>
          <a:noFill/>
        </p:spPr>
        <p:txBody>
          <a:bodyPr wrap="none" rtlCol="0">
            <a:spAutoFit/>
          </a:bodyPr>
          <a:lstStyle/>
          <a:p>
            <a:pPr defTabSz="957816">
              <a:defRPr/>
            </a:pPr>
            <a:r>
              <a:rPr kumimoji="1" lang="en-US" altLang="ja-JP" sz="900" dirty="0">
                <a:solidFill>
                  <a:prstClr val="black"/>
                </a:solidFill>
                <a:latin typeface="ＭＳ Ｐゴシック" panose="020B0600070205080204" pitchFamily="50" charset="-128"/>
                <a:ea typeface="ＭＳ Ｐゴシック" panose="020B0600070205080204" pitchFamily="50" charset="-128"/>
              </a:rPr>
              <a:t>4</a:t>
            </a:r>
            <a:r>
              <a:rPr kumimoji="1" lang="en-US" altLang="ja-JP" sz="900" dirty="0" smtClean="0">
                <a:solidFill>
                  <a:prstClr val="black"/>
                </a:solidFill>
                <a:latin typeface="ＭＳ Ｐゴシック" panose="020B0600070205080204" pitchFamily="50" charset="-128"/>
                <a:ea typeface="ＭＳ Ｐゴシック" panose="020B0600070205080204" pitchFamily="50" charset="-128"/>
              </a:rPr>
              <a:t>:00</a:t>
            </a:r>
            <a:endParaRPr kumimoji="1" lang="ja-JP" altLang="en-US" sz="900" dirty="0">
              <a:solidFill>
                <a:prstClr val="black"/>
              </a:solidFill>
              <a:latin typeface="ＭＳ Ｐゴシック" panose="020B0600070205080204" pitchFamily="50" charset="-128"/>
              <a:ea typeface="ＭＳ Ｐゴシック" panose="020B0600070205080204" pitchFamily="50" charset="-128"/>
            </a:endParaRPr>
          </a:p>
        </p:txBody>
      </p:sp>
      <p:cxnSp>
        <p:nvCxnSpPr>
          <p:cNvPr id="21" name="直線コネクタ 20"/>
          <p:cNvCxnSpPr/>
          <p:nvPr/>
        </p:nvCxnSpPr>
        <p:spPr>
          <a:xfrm>
            <a:off x="768781" y="4086820"/>
            <a:ext cx="0" cy="1211477"/>
          </a:xfrm>
          <a:prstGeom prst="line">
            <a:avLst/>
          </a:prstGeom>
          <a:noFill/>
          <a:ln w="12700" cap="flat" cmpd="sng" algn="ctr">
            <a:solidFill>
              <a:sysClr val="windowText" lastClr="000000"/>
            </a:solidFill>
            <a:prstDash val="solid"/>
          </a:ln>
          <a:effectLst/>
        </p:spPr>
      </p:cxnSp>
      <p:cxnSp>
        <p:nvCxnSpPr>
          <p:cNvPr id="23" name="直線コネクタ 22"/>
          <p:cNvCxnSpPr/>
          <p:nvPr/>
        </p:nvCxnSpPr>
        <p:spPr>
          <a:xfrm flipH="1">
            <a:off x="9092999" y="4076462"/>
            <a:ext cx="0" cy="1197394"/>
          </a:xfrm>
          <a:prstGeom prst="line">
            <a:avLst/>
          </a:prstGeom>
          <a:noFill/>
          <a:ln w="12700" cap="flat" cmpd="sng" algn="ctr">
            <a:solidFill>
              <a:sysClr val="windowText" lastClr="000000"/>
            </a:solidFill>
            <a:prstDash val="solid"/>
          </a:ln>
          <a:effectLst/>
        </p:spPr>
      </p:cxnSp>
      <p:cxnSp>
        <p:nvCxnSpPr>
          <p:cNvPr id="24" name="直線コネクタ 23"/>
          <p:cNvCxnSpPr/>
          <p:nvPr/>
        </p:nvCxnSpPr>
        <p:spPr>
          <a:xfrm>
            <a:off x="8181784" y="4070545"/>
            <a:ext cx="0" cy="1212040"/>
          </a:xfrm>
          <a:prstGeom prst="line">
            <a:avLst/>
          </a:prstGeom>
          <a:noFill/>
          <a:ln w="12700" cap="flat" cmpd="sng" algn="ctr">
            <a:solidFill>
              <a:sysClr val="windowText" lastClr="000000"/>
            </a:solidFill>
            <a:prstDash val="solid"/>
          </a:ln>
          <a:effectLst/>
        </p:spPr>
      </p:cxnSp>
      <p:sp>
        <p:nvSpPr>
          <p:cNvPr id="25" name="テキスト ボックス 24"/>
          <p:cNvSpPr txBox="1"/>
          <p:nvPr/>
        </p:nvSpPr>
        <p:spPr>
          <a:xfrm>
            <a:off x="9091376" y="4078843"/>
            <a:ext cx="468000" cy="180000"/>
          </a:xfrm>
          <a:prstGeom prst="rect">
            <a:avLst/>
          </a:prstGeom>
          <a:solidFill>
            <a:sysClr val="window" lastClr="FFFFFF">
              <a:lumMod val="85000"/>
            </a:sysClr>
          </a:solidFill>
          <a:ln w="12700">
            <a:solidFill>
              <a:sysClr val="windowText" lastClr="000000"/>
            </a:solidFill>
          </a:ln>
        </p:spPr>
        <p:txBody>
          <a:bodyPr wrap="square" rtlCol="0" anchor="ctr">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rPr>
              <a:t>始業</a:t>
            </a:r>
            <a:endParaRPr kumimoji="1" lang="ja-JP" altLang="en-US" sz="105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endParaRPr>
          </a:p>
        </p:txBody>
      </p:sp>
      <p:sp>
        <p:nvSpPr>
          <p:cNvPr id="26" name="テキスト ボックス 25"/>
          <p:cNvSpPr txBox="1"/>
          <p:nvPr/>
        </p:nvSpPr>
        <p:spPr>
          <a:xfrm>
            <a:off x="8323223" y="4708708"/>
            <a:ext cx="720000" cy="415498"/>
          </a:xfrm>
          <a:prstGeom prst="rect">
            <a:avLst/>
          </a:prstGeom>
          <a:solidFill>
            <a:sysClr val="window" lastClr="FFFFFF"/>
          </a:solidFill>
          <a:ln w="9525">
            <a:solidFill>
              <a:sysClr val="windowText" lastClr="000000"/>
            </a:solidFill>
          </a:ln>
        </p:spPr>
        <p:txBody>
          <a:bodyPr wrap="square" rtlCol="0" anchor="ctr">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rPr>
              <a:t>休息期間</a:t>
            </a:r>
            <a:endParaRPr kumimoji="1" lang="en-US" altLang="ja-JP" sz="105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1050" kern="0" noProof="0" dirty="0" smtClean="0">
                <a:solidFill>
                  <a:prstClr val="black"/>
                </a:solidFill>
                <a:latin typeface="ＭＳ Ｐゴシック" panose="020B0600070205080204" pitchFamily="50" charset="-128"/>
                <a:ea typeface="ＭＳ Ｐゴシック" panose="020B0600070205080204" pitchFamily="50" charset="-128"/>
              </a:rPr>
              <a:t>２</a:t>
            </a:r>
            <a:r>
              <a:rPr kumimoji="1" lang="ja-JP" altLang="en-US" sz="105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rPr>
              <a:t>時間</a:t>
            </a:r>
            <a:endParaRPr kumimoji="1" lang="ja-JP" altLang="en-US" sz="10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27" name="テキスト ボックス 26"/>
          <p:cNvSpPr txBox="1"/>
          <p:nvPr/>
        </p:nvSpPr>
        <p:spPr>
          <a:xfrm>
            <a:off x="6906356" y="4708708"/>
            <a:ext cx="720000" cy="415498"/>
          </a:xfrm>
          <a:prstGeom prst="rect">
            <a:avLst/>
          </a:prstGeom>
          <a:solidFill>
            <a:sysClr val="window" lastClr="FFFFFF"/>
          </a:solidFill>
          <a:ln w="9525">
            <a:solidFill>
              <a:sysClr val="windowText" lastClr="000000"/>
            </a:solidFill>
          </a:ln>
        </p:spPr>
        <p:txBody>
          <a:bodyPr wrap="square" rtlCol="0" anchor="ctr">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rPr>
              <a:t>拘束時間</a:t>
            </a:r>
            <a:endParaRPr kumimoji="1" lang="en-US" altLang="ja-JP" sz="105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1050" kern="0" dirty="0">
                <a:solidFill>
                  <a:prstClr val="black"/>
                </a:solidFill>
                <a:latin typeface="ＭＳ Ｐゴシック" panose="020B0600070205080204" pitchFamily="50" charset="-128"/>
                <a:ea typeface="ＭＳ Ｐゴシック" panose="020B0600070205080204" pitchFamily="50" charset="-128"/>
              </a:rPr>
              <a:t>４</a:t>
            </a:r>
            <a:r>
              <a:rPr kumimoji="1" lang="ja-JP" altLang="en-US" sz="105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rPr>
              <a:t>時間</a:t>
            </a:r>
            <a:endParaRPr kumimoji="1" lang="ja-JP" altLang="en-US" sz="10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28" name="テキスト ボックス 27"/>
          <p:cNvSpPr txBox="1"/>
          <p:nvPr/>
        </p:nvSpPr>
        <p:spPr>
          <a:xfrm>
            <a:off x="6147917" y="4348449"/>
            <a:ext cx="439544" cy="230832"/>
          </a:xfrm>
          <a:prstGeom prst="rect">
            <a:avLst/>
          </a:prstGeom>
          <a:noFill/>
        </p:spPr>
        <p:txBody>
          <a:bodyPr wrap="none" rtlCol="0">
            <a:spAutoFit/>
          </a:bodyPr>
          <a:lstStyle/>
          <a:p>
            <a:pPr defTabSz="957816">
              <a:defRPr/>
            </a:pPr>
            <a:r>
              <a:rPr kumimoji="1" lang="en-US" altLang="ja-JP" sz="900" dirty="0" smtClean="0">
                <a:solidFill>
                  <a:prstClr val="black"/>
                </a:solidFill>
                <a:latin typeface="ＭＳ Ｐゴシック" panose="020B0600070205080204" pitchFamily="50" charset="-128"/>
                <a:ea typeface="ＭＳ Ｐゴシック" panose="020B0600070205080204" pitchFamily="50" charset="-128"/>
              </a:rPr>
              <a:t>2</a:t>
            </a:r>
            <a:r>
              <a:rPr kumimoji="1" lang="en-US" altLang="ja-JP" sz="900" dirty="0">
                <a:solidFill>
                  <a:prstClr val="black"/>
                </a:solidFill>
                <a:latin typeface="ＭＳ Ｐゴシック" panose="020B0600070205080204" pitchFamily="50" charset="-128"/>
                <a:ea typeface="ＭＳ Ｐゴシック" panose="020B0600070205080204" pitchFamily="50" charset="-128"/>
              </a:rPr>
              <a:t>2</a:t>
            </a:r>
            <a:r>
              <a:rPr kumimoji="1" lang="en-US" altLang="ja-JP" sz="900" dirty="0" smtClean="0">
                <a:solidFill>
                  <a:prstClr val="black"/>
                </a:solidFill>
                <a:latin typeface="ＭＳ Ｐゴシック" panose="020B0600070205080204" pitchFamily="50" charset="-128"/>
                <a:ea typeface="ＭＳ Ｐゴシック" panose="020B0600070205080204" pitchFamily="50" charset="-128"/>
              </a:rPr>
              <a:t>:00</a:t>
            </a:r>
            <a:endParaRPr kumimoji="1" lang="ja-JP" altLang="en-US" sz="900" dirty="0">
              <a:solidFill>
                <a:prstClr val="black"/>
              </a:solidFill>
              <a:latin typeface="ＭＳ Ｐゴシック" panose="020B0600070205080204" pitchFamily="50" charset="-128"/>
              <a:ea typeface="ＭＳ Ｐゴシック" panose="020B0600070205080204" pitchFamily="50" charset="-128"/>
            </a:endParaRPr>
          </a:p>
        </p:txBody>
      </p:sp>
      <p:sp>
        <p:nvSpPr>
          <p:cNvPr id="29" name="テキスト ボックス 28"/>
          <p:cNvSpPr txBox="1"/>
          <p:nvPr/>
        </p:nvSpPr>
        <p:spPr>
          <a:xfrm>
            <a:off x="8132305" y="4348255"/>
            <a:ext cx="381836" cy="230832"/>
          </a:xfrm>
          <a:prstGeom prst="rect">
            <a:avLst/>
          </a:prstGeom>
          <a:noFill/>
        </p:spPr>
        <p:txBody>
          <a:bodyPr wrap="none" rtlCol="0">
            <a:spAutoFit/>
          </a:bodyPr>
          <a:lstStyle/>
          <a:p>
            <a:pPr defTabSz="957816">
              <a:defRPr/>
            </a:pPr>
            <a:r>
              <a:rPr kumimoji="1" lang="en-US" altLang="ja-JP" sz="900" dirty="0">
                <a:solidFill>
                  <a:prstClr val="black"/>
                </a:solidFill>
                <a:latin typeface="ＭＳ Ｐゴシック" panose="020B0600070205080204" pitchFamily="50" charset="-128"/>
                <a:ea typeface="ＭＳ Ｐゴシック" panose="020B0600070205080204" pitchFamily="50" charset="-128"/>
              </a:rPr>
              <a:t>2</a:t>
            </a:r>
            <a:r>
              <a:rPr kumimoji="1" lang="en-US" altLang="ja-JP" sz="900" dirty="0" smtClean="0">
                <a:solidFill>
                  <a:prstClr val="black"/>
                </a:solidFill>
                <a:latin typeface="ＭＳ Ｐゴシック" panose="020B0600070205080204" pitchFamily="50" charset="-128"/>
                <a:ea typeface="ＭＳ Ｐゴシック" panose="020B0600070205080204" pitchFamily="50" charset="-128"/>
              </a:rPr>
              <a:t>:00</a:t>
            </a:r>
            <a:endParaRPr kumimoji="1" lang="ja-JP" altLang="en-US" sz="900" dirty="0">
              <a:solidFill>
                <a:prstClr val="black"/>
              </a:solidFill>
              <a:latin typeface="ＭＳ Ｐゴシック" panose="020B0600070205080204" pitchFamily="50" charset="-128"/>
              <a:ea typeface="ＭＳ Ｐゴシック" panose="020B0600070205080204" pitchFamily="50" charset="-128"/>
            </a:endParaRPr>
          </a:p>
        </p:txBody>
      </p:sp>
      <p:sp>
        <p:nvSpPr>
          <p:cNvPr id="30" name="テキスト ボックス 29"/>
          <p:cNvSpPr txBox="1"/>
          <p:nvPr/>
        </p:nvSpPr>
        <p:spPr>
          <a:xfrm>
            <a:off x="154479" y="3508377"/>
            <a:ext cx="1578560" cy="276999"/>
          </a:xfrm>
          <a:prstGeom prst="rect">
            <a:avLst/>
          </a:prstGeom>
          <a:noFill/>
        </p:spPr>
        <p:txBody>
          <a:bodyPr wrap="square" rtlCol="0">
            <a:spAutoFit/>
          </a:bodyPr>
          <a:lstStyle/>
          <a:p>
            <a:pPr defTabSz="957816">
              <a:defRPr/>
            </a:pPr>
            <a:r>
              <a:rPr kumimoji="1" lang="en-US" altLang="ja-JP" sz="1200" b="1" dirty="0" smtClean="0">
                <a:latin typeface="ＭＳ ゴシック" panose="020B0609070205080204" pitchFamily="49" charset="-128"/>
                <a:ea typeface="ＭＳ ゴシック" panose="020B0609070205080204" pitchFamily="49" charset="-128"/>
              </a:rPr>
              <a:t>【</a:t>
            </a:r>
            <a:r>
              <a:rPr kumimoji="1" lang="ja-JP" altLang="en-US" sz="1200" b="1" dirty="0" smtClean="0">
                <a:latin typeface="ＭＳ ゴシック" panose="020B0609070205080204" pitchFamily="49" charset="-128"/>
                <a:ea typeface="ＭＳ ゴシック" panose="020B0609070205080204" pitchFamily="49" charset="-128"/>
              </a:rPr>
              <a:t>例</a:t>
            </a:r>
            <a:r>
              <a:rPr kumimoji="1" lang="en-US" altLang="ja-JP" sz="1200" b="1" dirty="0">
                <a:latin typeface="ＭＳ ゴシック" panose="020B0609070205080204" pitchFamily="49" charset="-128"/>
                <a:ea typeface="ＭＳ ゴシック" panose="020B0609070205080204" pitchFamily="49" charset="-128"/>
              </a:rPr>
              <a:t>】</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sz="1200" b="1" dirty="0">
                <a:solidFill>
                  <a:srgbClr val="FF0000"/>
                </a:solidFill>
                <a:latin typeface="ＭＳ ゴシック" panose="020B0609070205080204" pitchFamily="49" charset="-128"/>
                <a:ea typeface="ＭＳ ゴシック" panose="020B0609070205080204" pitchFamily="49" charset="-128"/>
              </a:rPr>
              <a:t>改正</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後）</a:t>
            </a:r>
            <a:endParaRPr kumimoji="1" lang="ja-JP" altLang="en-US" sz="1200" b="1" dirty="0">
              <a:latin typeface="ＭＳ ゴシック" panose="020B0609070205080204" pitchFamily="49" charset="-128"/>
              <a:ea typeface="ＭＳ ゴシック" panose="020B0609070205080204" pitchFamily="49" charset="-128"/>
            </a:endParaRPr>
          </a:p>
        </p:txBody>
      </p:sp>
      <p:sp>
        <p:nvSpPr>
          <p:cNvPr id="31" name="テキスト ボックス 30"/>
          <p:cNvSpPr txBox="1"/>
          <p:nvPr/>
        </p:nvSpPr>
        <p:spPr>
          <a:xfrm>
            <a:off x="2127126" y="4183759"/>
            <a:ext cx="1162498" cy="253916"/>
          </a:xfrm>
          <a:prstGeom prst="rect">
            <a:avLst/>
          </a:prstGeom>
          <a:noFill/>
        </p:spPr>
        <p:txBody>
          <a:bodyPr wrap="non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フェリー乗船時刻</a:t>
            </a:r>
            <a:endPar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2" name="テキスト ボックス 31"/>
          <p:cNvSpPr txBox="1"/>
          <p:nvPr/>
        </p:nvSpPr>
        <p:spPr>
          <a:xfrm>
            <a:off x="5797310" y="4152225"/>
            <a:ext cx="1162498" cy="253916"/>
          </a:xfrm>
          <a:prstGeom prst="rect">
            <a:avLst/>
          </a:prstGeom>
          <a:noFill/>
        </p:spPr>
        <p:txBody>
          <a:bodyPr wrap="non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フェリー</a:t>
            </a:r>
            <a:r>
              <a:rPr kumimoji="1" lang="ja-JP" altLang="en-US" sz="1050" dirty="0">
                <a:solidFill>
                  <a:prstClr val="black"/>
                </a:solidFill>
                <a:latin typeface="Calibri"/>
                <a:ea typeface="ＭＳ Ｐゴシック" panose="020B0600070205080204" pitchFamily="50" charset="-128"/>
              </a:rPr>
              <a:t>下船</a:t>
            </a:r>
            <a:r>
              <a:rPr kumimoji="1" lang="ja-JP" altLang="en-US" sz="105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時刻</a:t>
            </a:r>
            <a:endPar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 name="右中かっこ 2"/>
          <p:cNvSpPr/>
          <p:nvPr/>
        </p:nvSpPr>
        <p:spPr>
          <a:xfrm rot="16200000">
            <a:off x="4436375" y="2234310"/>
            <a:ext cx="180000" cy="36360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pic>
        <p:nvPicPr>
          <p:cNvPr id="33" name="図 32"/>
          <p:cNvPicPr>
            <a:picLocks noChangeAspect="1"/>
          </p:cNvPicPr>
          <p:nvPr/>
        </p:nvPicPr>
        <p:blipFill>
          <a:blip r:embed="rId2"/>
          <a:stretch>
            <a:fillRect/>
          </a:stretch>
        </p:blipFill>
        <p:spPr>
          <a:xfrm>
            <a:off x="4010897" y="3490598"/>
            <a:ext cx="748347" cy="479943"/>
          </a:xfrm>
          <a:prstGeom prst="rect">
            <a:avLst/>
          </a:prstGeom>
        </p:spPr>
      </p:pic>
      <p:sp>
        <p:nvSpPr>
          <p:cNvPr id="34" name="テキスト ボックス 33"/>
          <p:cNvSpPr txBox="1"/>
          <p:nvPr/>
        </p:nvSpPr>
        <p:spPr>
          <a:xfrm>
            <a:off x="3561383" y="4101338"/>
            <a:ext cx="1920791" cy="276999"/>
          </a:xfrm>
          <a:prstGeom prst="rect">
            <a:avLst/>
          </a:prstGeom>
          <a:solidFill>
            <a:schemeClr val="bg1"/>
          </a:solidFill>
          <a:ln w="9525">
            <a:solidFill>
              <a:schemeClr val="tx1"/>
            </a:solidFill>
          </a:ln>
        </p:spPr>
        <p:txBody>
          <a:bodyPr wrap="square" rtlCol="0" anchor="ctr">
            <a:spAutoFit/>
          </a:bodyPr>
          <a:lstStyle/>
          <a:p>
            <a:pPr lvl="0" algn="ctr" defTabSz="957816">
              <a:defRPr/>
            </a:pPr>
            <a:r>
              <a:rPr kumimoji="1" lang="ja-JP" altLang="en-US" sz="1200" dirty="0" smtClean="0">
                <a:solidFill>
                  <a:prstClr val="black"/>
                </a:solidFill>
                <a:latin typeface="ＭＳ Ｐゴシック" panose="020B0600070205080204" pitchFamily="50" charset="-128"/>
                <a:ea typeface="ＭＳ Ｐゴシック" panose="020B0600070205080204" pitchFamily="50" charset="-128"/>
              </a:rPr>
              <a:t>フェリー乗船時間：８時間</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35" name="円弧 34"/>
          <p:cNvSpPr/>
          <p:nvPr/>
        </p:nvSpPr>
        <p:spPr>
          <a:xfrm rot="5400000">
            <a:off x="7007367" y="4370329"/>
            <a:ext cx="540000" cy="1800000"/>
          </a:xfrm>
          <a:prstGeom prst="arc">
            <a:avLst>
              <a:gd name="adj1" fmla="val 16200000"/>
              <a:gd name="adj2" fmla="val 5377477"/>
            </a:avLst>
          </a:prstGeom>
          <a:noFill/>
          <a:ln w="12700" cap="flat" cmpd="sng" algn="ctr">
            <a:solidFill>
              <a:sysClr val="windowText" lastClr="000000"/>
            </a:solidFill>
            <a:prstDash val="solid"/>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900"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6" name="円弧 35"/>
          <p:cNvSpPr/>
          <p:nvPr/>
        </p:nvSpPr>
        <p:spPr>
          <a:xfrm rot="5400000">
            <a:off x="8373000" y="4801696"/>
            <a:ext cx="540000" cy="900000"/>
          </a:xfrm>
          <a:prstGeom prst="arc">
            <a:avLst>
              <a:gd name="adj1" fmla="val 16200000"/>
              <a:gd name="adj2" fmla="val 5377477"/>
            </a:avLst>
          </a:prstGeom>
          <a:noFill/>
          <a:ln w="12700" cap="flat" cmpd="sng" algn="ctr">
            <a:solidFill>
              <a:sysClr val="windowText" lastClr="000000"/>
            </a:solidFill>
            <a:prstDash val="solid"/>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900"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 name="テキスト ボックス 3"/>
          <p:cNvSpPr txBox="1"/>
          <p:nvPr/>
        </p:nvSpPr>
        <p:spPr>
          <a:xfrm>
            <a:off x="3505200" y="3726282"/>
            <a:ext cx="762000" cy="313932"/>
          </a:xfrm>
          <a:prstGeom prst="rect">
            <a:avLst/>
          </a:prstGeom>
          <a:noFill/>
        </p:spPr>
        <p:txBody>
          <a:bodyPr wrap="square" rtlCol="0">
            <a:spAutoFit/>
          </a:bodyPr>
          <a:lstStyle/>
          <a:p>
            <a:pPr algn="l">
              <a:lnSpc>
                <a:spcPct val="120000"/>
              </a:lnSpc>
              <a:spcAft>
                <a:spcPts val="600"/>
              </a:spcAft>
              <a:buClr>
                <a:schemeClr val="tx2"/>
              </a:buClr>
            </a:pPr>
            <a:r>
              <a:rPr kumimoji="1" lang="ja-JP" altLang="en-US" sz="1200" dirty="0" smtClean="0"/>
              <a:t>（ａ）</a:t>
            </a:r>
          </a:p>
        </p:txBody>
      </p:sp>
      <p:sp>
        <p:nvSpPr>
          <p:cNvPr id="37" name="テキスト ボックス 36"/>
          <p:cNvSpPr txBox="1"/>
          <p:nvPr/>
        </p:nvSpPr>
        <p:spPr>
          <a:xfrm>
            <a:off x="6939346" y="5271742"/>
            <a:ext cx="762000" cy="313932"/>
          </a:xfrm>
          <a:prstGeom prst="rect">
            <a:avLst/>
          </a:prstGeom>
          <a:noFill/>
        </p:spPr>
        <p:txBody>
          <a:bodyPr wrap="square" rtlCol="0">
            <a:spAutoFit/>
          </a:bodyPr>
          <a:lstStyle/>
          <a:p>
            <a:pPr algn="l">
              <a:lnSpc>
                <a:spcPct val="120000"/>
              </a:lnSpc>
              <a:spcAft>
                <a:spcPts val="600"/>
              </a:spcAft>
              <a:buClr>
                <a:schemeClr val="tx2"/>
              </a:buClr>
            </a:pPr>
            <a:r>
              <a:rPr kumimoji="1" lang="ja-JP" altLang="en-US" sz="1200" dirty="0" smtClean="0"/>
              <a:t>（ｂ）</a:t>
            </a:r>
          </a:p>
        </p:txBody>
      </p:sp>
      <p:sp>
        <p:nvSpPr>
          <p:cNvPr id="38" name="テキスト ボックス 37"/>
          <p:cNvSpPr txBox="1"/>
          <p:nvPr/>
        </p:nvSpPr>
        <p:spPr>
          <a:xfrm>
            <a:off x="8318627" y="5272107"/>
            <a:ext cx="762000" cy="313932"/>
          </a:xfrm>
          <a:prstGeom prst="rect">
            <a:avLst/>
          </a:prstGeom>
          <a:noFill/>
        </p:spPr>
        <p:txBody>
          <a:bodyPr wrap="square" rtlCol="0">
            <a:spAutoFit/>
          </a:bodyPr>
          <a:lstStyle/>
          <a:p>
            <a:pPr algn="l">
              <a:lnSpc>
                <a:spcPct val="120000"/>
              </a:lnSpc>
              <a:spcAft>
                <a:spcPts val="600"/>
              </a:spcAft>
              <a:buClr>
                <a:schemeClr val="tx2"/>
              </a:buClr>
            </a:pPr>
            <a:r>
              <a:rPr kumimoji="1" lang="ja-JP" altLang="en-US" sz="1200" dirty="0" smtClean="0"/>
              <a:t>（ｃ）</a:t>
            </a:r>
          </a:p>
        </p:txBody>
      </p:sp>
      <p:sp>
        <p:nvSpPr>
          <p:cNvPr id="39" name="テキスト ボックス 38"/>
          <p:cNvSpPr txBox="1"/>
          <p:nvPr/>
        </p:nvSpPr>
        <p:spPr>
          <a:xfrm>
            <a:off x="2039430" y="5425104"/>
            <a:ext cx="4304945" cy="347329"/>
          </a:xfrm>
          <a:prstGeom prst="roundRect">
            <a:avLst/>
          </a:prstGeom>
          <a:solidFill>
            <a:schemeClr val="accent2">
              <a:lumMod val="20000"/>
              <a:lumOff val="80000"/>
            </a:schemeClr>
          </a:solidFill>
          <a:ln w="28575">
            <a:solidFill>
              <a:srgbClr val="FF0000"/>
            </a:solidFill>
          </a:ln>
        </p:spPr>
        <p:txBody>
          <a:bodyPr wrap="square" rtlCol="0" anchor="ctr">
            <a:spAutoFit/>
          </a:bodyPr>
          <a:lstStyle/>
          <a:p>
            <a:pPr algn="ctr">
              <a:lnSpc>
                <a:spcPct val="120000"/>
              </a:lnSpc>
              <a:spcAft>
                <a:spcPts val="600"/>
              </a:spcAft>
              <a:buClr>
                <a:schemeClr val="tx2"/>
              </a:buClr>
            </a:pPr>
            <a:r>
              <a:rPr kumimoji="1" lang="ja-JP" altLang="en-US" sz="1200" dirty="0" smtClean="0">
                <a:solidFill>
                  <a:srgbClr val="FF0000"/>
                </a:solidFill>
                <a:latin typeface="+mn-ea"/>
              </a:rPr>
              <a:t>（ｃ）≧９時間－（ａ） かつ （</a:t>
            </a:r>
            <a:r>
              <a:rPr kumimoji="1" lang="ja-JP" altLang="en-US" sz="1200" dirty="0">
                <a:solidFill>
                  <a:srgbClr val="FF0000"/>
                </a:solidFill>
                <a:latin typeface="+mn-ea"/>
              </a:rPr>
              <a:t>ｃ）≧</a:t>
            </a:r>
            <a:r>
              <a:rPr kumimoji="1" lang="ja-JP" altLang="en-US" sz="1200" dirty="0" smtClean="0">
                <a:solidFill>
                  <a:srgbClr val="FF0000"/>
                </a:solidFill>
                <a:latin typeface="+mn-ea"/>
              </a:rPr>
              <a:t>１</a:t>
            </a:r>
            <a:r>
              <a:rPr kumimoji="1" lang="en-US" altLang="ja-JP" sz="1200" dirty="0" smtClean="0">
                <a:solidFill>
                  <a:srgbClr val="FF0000"/>
                </a:solidFill>
                <a:latin typeface="+mn-ea"/>
              </a:rPr>
              <a:t>/</a:t>
            </a:r>
            <a:r>
              <a:rPr kumimoji="1" lang="ja-JP" altLang="en-US" sz="1200" dirty="0" smtClean="0">
                <a:solidFill>
                  <a:srgbClr val="FF0000"/>
                </a:solidFill>
                <a:latin typeface="+mn-ea"/>
              </a:rPr>
              <a:t>２</a:t>
            </a:r>
            <a:r>
              <a:rPr kumimoji="1" lang="en-US" altLang="ja-JP" sz="1200" dirty="0" smtClean="0">
                <a:solidFill>
                  <a:srgbClr val="FF0000"/>
                </a:solidFill>
                <a:latin typeface="+mn-ea"/>
              </a:rPr>
              <a:t>×</a:t>
            </a:r>
            <a:r>
              <a:rPr kumimoji="1" lang="ja-JP" altLang="en-US" sz="1200" dirty="0" smtClean="0">
                <a:solidFill>
                  <a:srgbClr val="FF0000"/>
                </a:solidFill>
                <a:latin typeface="+mn-ea"/>
              </a:rPr>
              <a:t>（ｂ）</a:t>
            </a:r>
          </a:p>
        </p:txBody>
      </p:sp>
      <p:sp>
        <p:nvSpPr>
          <p:cNvPr id="41" name="角丸四角形 40"/>
          <p:cNvSpPr/>
          <p:nvPr/>
        </p:nvSpPr>
        <p:spPr>
          <a:xfrm>
            <a:off x="5181600" y="3508377"/>
            <a:ext cx="4648200" cy="453932"/>
          </a:xfrm>
          <a:prstGeom prst="round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ysClr val="windowText" lastClr="000000"/>
                </a:solidFill>
                <a:latin typeface="+mn-ea"/>
              </a:rPr>
              <a:t>この事例では、</a:t>
            </a:r>
            <a:r>
              <a:rPr kumimoji="1" lang="ja-JP" altLang="en-US" sz="1200" u="sng" dirty="0">
                <a:solidFill>
                  <a:sysClr val="windowText" lastClr="000000"/>
                </a:solidFill>
                <a:latin typeface="+mn-ea"/>
              </a:rPr>
              <a:t>（</a:t>
            </a:r>
            <a:r>
              <a:rPr kumimoji="1" lang="ja-JP" altLang="en-US" sz="1200" u="sng" dirty="0" smtClean="0">
                <a:solidFill>
                  <a:sysClr val="windowText" lastClr="000000"/>
                </a:solidFill>
                <a:latin typeface="+mn-ea"/>
              </a:rPr>
              <a:t>ｃ）</a:t>
            </a:r>
            <a:r>
              <a:rPr kumimoji="1" lang="ja-JP" altLang="en-US" sz="1200" u="sng" dirty="0">
                <a:solidFill>
                  <a:sysClr val="windowText" lastClr="000000"/>
                </a:solidFill>
                <a:latin typeface="+mn-ea"/>
              </a:rPr>
              <a:t>≧</a:t>
            </a:r>
            <a:r>
              <a:rPr kumimoji="1" lang="ja-JP" altLang="en-US" sz="1200" u="sng" dirty="0" smtClean="0">
                <a:solidFill>
                  <a:sysClr val="windowText" lastClr="000000"/>
                </a:solidFill>
                <a:latin typeface="+mn-ea"/>
              </a:rPr>
              <a:t>９</a:t>
            </a:r>
            <a:r>
              <a:rPr kumimoji="1" lang="en-US" altLang="ja-JP" sz="1200" u="sng" dirty="0" smtClean="0">
                <a:solidFill>
                  <a:sysClr val="windowText" lastClr="000000"/>
                </a:solidFill>
                <a:latin typeface="+mn-ea"/>
              </a:rPr>
              <a:t>-</a:t>
            </a:r>
            <a:r>
              <a:rPr kumimoji="1" lang="ja-JP" altLang="en-US" sz="1200" u="sng" dirty="0" smtClean="0">
                <a:solidFill>
                  <a:sysClr val="windowText" lastClr="000000"/>
                </a:solidFill>
                <a:latin typeface="+mn-ea"/>
              </a:rPr>
              <a:t>８＝１ かつ （ｃ）≧</a:t>
            </a:r>
            <a:r>
              <a:rPr kumimoji="1" lang="en-US" altLang="ja-JP" sz="1200" u="sng" dirty="0" smtClean="0">
                <a:solidFill>
                  <a:sysClr val="windowText" lastClr="000000"/>
                </a:solidFill>
                <a:latin typeface="+mn-ea"/>
              </a:rPr>
              <a:t>1/2×</a:t>
            </a:r>
            <a:r>
              <a:rPr kumimoji="1" lang="ja-JP" altLang="en-US" sz="1200" u="sng" dirty="0" smtClean="0">
                <a:solidFill>
                  <a:sysClr val="windowText" lastClr="000000"/>
                </a:solidFill>
                <a:latin typeface="+mn-ea"/>
              </a:rPr>
              <a:t>４＝２</a:t>
            </a:r>
            <a:endParaRPr kumimoji="1" lang="en-US" altLang="ja-JP" sz="1200" u="sng" dirty="0" smtClean="0">
              <a:solidFill>
                <a:sysClr val="windowText" lastClr="000000"/>
              </a:solidFill>
              <a:latin typeface="+mn-ea"/>
            </a:endParaRPr>
          </a:p>
          <a:p>
            <a:r>
              <a:rPr kumimoji="1" lang="ja-JP" altLang="en-US" sz="1200" dirty="0" smtClean="0">
                <a:solidFill>
                  <a:sysClr val="windowText" lastClr="000000"/>
                </a:solidFill>
                <a:latin typeface="+mn-ea"/>
              </a:rPr>
              <a:t>でなければならないことから、（ｃ）≧２時間となる</a:t>
            </a:r>
          </a:p>
        </p:txBody>
      </p:sp>
    </p:spTree>
    <p:extLst>
      <p:ext uri="{BB962C8B-B14F-4D97-AF65-F5344CB8AC3E}">
        <p14:creationId xmlns:p14="http://schemas.microsoft.com/office/powerpoint/2010/main" val="3795275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kumimoji="1" lang="ja-JP" altLang="en-US" sz="2400" b="1" dirty="0" smtClean="0">
                <a:solidFill>
                  <a:schemeClr val="bg1"/>
                </a:solidFill>
                <a:latin typeface="ＭＳ ゴシック" panose="020B0609070205080204" pitchFamily="49" charset="-128"/>
                <a:ea typeface="ＭＳ ゴシック" panose="020B0609070205080204" pitchFamily="49" charset="-128"/>
              </a:rPr>
              <a:t>拘束時間と休息期間について</a:t>
            </a:r>
            <a:endParaRPr kumimoji="1" lang="ja-JP" altLang="en-US" sz="2400" b="1" dirty="0">
              <a:solidFill>
                <a:schemeClr val="bg1"/>
              </a:solidFill>
              <a:latin typeface="ＭＳ ゴシック" panose="020B0609070205080204" pitchFamily="49" charset="-128"/>
              <a:ea typeface="ＭＳ ゴシック" panose="020B0609070205080204" pitchFamily="49" charset="-128"/>
            </a:endParaRPr>
          </a:p>
        </p:txBody>
      </p:sp>
      <p:sp>
        <p:nvSpPr>
          <p:cNvPr id="4" name="テキスト プレースホルダー 3"/>
          <p:cNvSpPr>
            <a:spLocks noGrp="1"/>
          </p:cNvSpPr>
          <p:nvPr>
            <p:ph type="body" sz="quarter" idx="13"/>
          </p:nvPr>
        </p:nvSpPr>
        <p:spPr>
          <a:xfrm>
            <a:off x="-600" y="787103"/>
            <a:ext cx="9907200" cy="736897"/>
          </a:xfrm>
          <a:solidFill>
            <a:srgbClr val="EEECE1"/>
          </a:solidFill>
        </p:spPr>
        <p:txBody>
          <a:bodyPr anchor="ctr"/>
          <a:lstStyle/>
          <a:p>
            <a:pPr>
              <a:lnSpc>
                <a:spcPct val="130000"/>
              </a:lnSpc>
              <a:spcBef>
                <a:spcPts val="0"/>
              </a:spcBef>
            </a:pPr>
            <a:r>
              <a:rPr kumimoji="1" lang="ja-JP" altLang="en-US" sz="1200" spc="60" dirty="0" smtClean="0">
                <a:latin typeface="ＭＳ ゴシック" panose="020B0609070205080204" pitchFamily="49" charset="-128"/>
                <a:ea typeface="ＭＳ ゴシック" panose="020B0609070205080204" pitchFamily="49" charset="-128"/>
              </a:rPr>
              <a:t>▷　拘束時間とは、労働時間、休憩時間その他の使用者に拘束されている時間をいう。</a:t>
            </a:r>
            <a:endParaRPr kumimoji="1" lang="en-US" altLang="ja-JP" sz="1200" spc="60" dirty="0" smtClean="0">
              <a:latin typeface="ＭＳ ゴシック" panose="020B0609070205080204" pitchFamily="49" charset="-128"/>
              <a:ea typeface="ＭＳ ゴシック" panose="020B0609070205080204" pitchFamily="49" charset="-128"/>
            </a:endParaRPr>
          </a:p>
          <a:p>
            <a:pPr>
              <a:lnSpc>
                <a:spcPct val="130000"/>
              </a:lnSpc>
              <a:spcBef>
                <a:spcPts val="0"/>
              </a:spcBef>
            </a:pPr>
            <a:r>
              <a:rPr kumimoji="1" lang="ja-JP" altLang="en-US" sz="1200" spc="60" dirty="0" smtClean="0">
                <a:latin typeface="ＭＳ ゴシック" panose="020B0609070205080204" pitchFamily="49" charset="-128"/>
                <a:ea typeface="ＭＳ ゴシック" panose="020B0609070205080204" pitchFamily="49" charset="-128"/>
              </a:rPr>
              <a:t>▷　休息期間とは、使用者の拘束を受けない期間をいう。</a:t>
            </a:r>
            <a:endParaRPr kumimoji="1" lang="ja-JP" altLang="en-US" sz="1200" spc="60" dirty="0">
              <a:latin typeface="ＭＳ ゴシック" panose="020B0609070205080204" pitchFamily="49" charset="-128"/>
              <a:ea typeface="ＭＳ ゴシック" panose="020B0609070205080204" pitchFamily="49" charset="-128"/>
            </a:endParaRPr>
          </a:p>
        </p:txBody>
      </p:sp>
      <p:grpSp>
        <p:nvGrpSpPr>
          <p:cNvPr id="47" name="グループ化 46"/>
          <p:cNvGrpSpPr/>
          <p:nvPr/>
        </p:nvGrpSpPr>
        <p:grpSpPr>
          <a:xfrm>
            <a:off x="5850548" y="2514600"/>
            <a:ext cx="3625893" cy="1381964"/>
            <a:chOff x="6133951" y="3012323"/>
            <a:chExt cx="3625893" cy="1381964"/>
          </a:xfrm>
        </p:grpSpPr>
        <p:sp>
          <p:nvSpPr>
            <p:cNvPr id="17" name="Text Box 22"/>
            <p:cNvSpPr txBox="1">
              <a:spLocks noChangeArrowheads="1"/>
            </p:cNvSpPr>
            <p:nvPr/>
          </p:nvSpPr>
          <p:spPr bwMode="auto">
            <a:xfrm>
              <a:off x="6817319" y="3012323"/>
              <a:ext cx="2934546" cy="338554"/>
            </a:xfrm>
            <a:prstGeom prst="rect">
              <a:avLst/>
            </a:prstGeom>
            <a:solidFill>
              <a:srgbClr val="FFCCCC"/>
            </a:solidFill>
            <a:ln w="9525">
              <a:solidFill>
                <a:schemeClr val="tx1"/>
              </a:solidFill>
              <a:miter lim="800000"/>
              <a:headEnd/>
              <a:tailEnd/>
            </a:ln>
            <a:effectLst/>
          </p:spPr>
          <p:txBody>
            <a:bodyPr wrap="square"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作業時間（運転・整備等）</a:t>
              </a:r>
            </a:p>
          </p:txBody>
        </p:sp>
        <p:grpSp>
          <p:nvGrpSpPr>
            <p:cNvPr id="46" name="グループ化 45"/>
            <p:cNvGrpSpPr/>
            <p:nvPr/>
          </p:nvGrpSpPr>
          <p:grpSpPr>
            <a:xfrm>
              <a:off x="6133951" y="3192963"/>
              <a:ext cx="676051" cy="1050925"/>
              <a:chOff x="6133951" y="3192963"/>
              <a:chExt cx="676051" cy="1050925"/>
            </a:xfrm>
          </p:grpSpPr>
          <p:sp>
            <p:nvSpPr>
              <p:cNvPr id="6" name="Line 29"/>
              <p:cNvSpPr>
                <a:spLocks noChangeAspect="1" noChangeShapeType="1"/>
              </p:cNvSpPr>
              <p:nvPr/>
            </p:nvSpPr>
            <p:spPr bwMode="auto">
              <a:xfrm>
                <a:off x="6506790" y="3200724"/>
                <a:ext cx="30321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0" name="Line 28"/>
              <p:cNvSpPr>
                <a:spLocks noChangeAspect="1" noChangeShapeType="1"/>
              </p:cNvSpPr>
              <p:nvPr/>
            </p:nvSpPr>
            <p:spPr bwMode="auto">
              <a:xfrm>
                <a:off x="6133951" y="3705548"/>
                <a:ext cx="40322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1" name="Line 30"/>
              <p:cNvSpPr>
                <a:spLocks noChangeAspect="1" noChangeShapeType="1"/>
              </p:cNvSpPr>
              <p:nvPr/>
            </p:nvSpPr>
            <p:spPr bwMode="auto">
              <a:xfrm>
                <a:off x="6525887" y="3192963"/>
                <a:ext cx="0" cy="10509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2" name="Line 31"/>
              <p:cNvSpPr>
                <a:spLocks noChangeAspect="1" noChangeShapeType="1"/>
              </p:cNvSpPr>
              <p:nvPr/>
            </p:nvSpPr>
            <p:spPr bwMode="auto">
              <a:xfrm>
                <a:off x="6505026" y="4231922"/>
                <a:ext cx="30321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sp>
          <p:nvSpPr>
            <p:cNvPr id="27" name="Text Box 38"/>
            <p:cNvSpPr txBox="1">
              <a:spLocks noChangeArrowheads="1"/>
            </p:cNvSpPr>
            <p:nvPr/>
          </p:nvSpPr>
          <p:spPr bwMode="auto">
            <a:xfrm>
              <a:off x="6802229" y="4055733"/>
              <a:ext cx="2957615" cy="338554"/>
            </a:xfrm>
            <a:prstGeom prst="rect">
              <a:avLst/>
            </a:prstGeom>
            <a:solidFill>
              <a:srgbClr val="FFCCCC"/>
            </a:solidFill>
            <a:ln w="9525">
              <a:solidFill>
                <a:schemeClr val="tx1"/>
              </a:solidFill>
              <a:miter lim="800000"/>
              <a:headEnd/>
              <a:tailEnd/>
            </a:ln>
            <a:effectLst/>
          </p:spPr>
          <p:txBody>
            <a:bodyPr wrap="square"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手待ち時間（客待ち、荷待ち等）</a:t>
              </a:r>
              <a:endPar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45" name="グループ化 44"/>
          <p:cNvGrpSpPr/>
          <p:nvPr/>
        </p:nvGrpSpPr>
        <p:grpSpPr>
          <a:xfrm>
            <a:off x="3657600" y="2850960"/>
            <a:ext cx="2180278" cy="1679040"/>
            <a:chOff x="3600498" y="3323556"/>
            <a:chExt cx="2180278" cy="1679040"/>
          </a:xfrm>
        </p:grpSpPr>
        <p:sp>
          <p:nvSpPr>
            <p:cNvPr id="16" name="Text Box 21"/>
            <p:cNvSpPr txBox="1">
              <a:spLocks noChangeArrowheads="1"/>
            </p:cNvSpPr>
            <p:nvPr/>
          </p:nvSpPr>
          <p:spPr bwMode="auto">
            <a:xfrm>
              <a:off x="4268776" y="4282596"/>
              <a:ext cx="1512000" cy="720000"/>
            </a:xfrm>
            <a:prstGeom prst="rect">
              <a:avLst/>
            </a:prstGeom>
            <a:solidFill>
              <a:srgbClr val="FFCCCC"/>
            </a:solidFill>
            <a:ln w="9525">
              <a:solidFill>
                <a:schemeClr val="tx1"/>
              </a:solidFill>
              <a:miter lim="800000"/>
              <a:headEnd/>
              <a:tailEnd/>
            </a:ln>
            <a:effectLst/>
          </p:spPr>
          <p:txBody>
            <a:bodyPr wrap="square"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休憩時間</a:t>
              </a:r>
              <a:endParaRPr kumimoji="1" lang="en-US" altLang="ja-JP"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（仮眠時間を含む）</a:t>
              </a:r>
              <a:endPar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nvGrpSpPr>
            <p:cNvPr id="44" name="グループ化 43"/>
            <p:cNvGrpSpPr/>
            <p:nvPr/>
          </p:nvGrpSpPr>
          <p:grpSpPr>
            <a:xfrm>
              <a:off x="3600498" y="3678178"/>
              <a:ext cx="663370" cy="969832"/>
              <a:chOff x="4107755" y="3686498"/>
              <a:chExt cx="663370" cy="969832"/>
            </a:xfrm>
          </p:grpSpPr>
          <p:sp>
            <p:nvSpPr>
              <p:cNvPr id="5" name="Line 27"/>
              <p:cNvSpPr>
                <a:spLocks noChangeAspect="1" noChangeShapeType="1"/>
              </p:cNvSpPr>
              <p:nvPr/>
            </p:nvSpPr>
            <p:spPr bwMode="auto">
              <a:xfrm>
                <a:off x="4467912" y="4653173"/>
                <a:ext cx="30321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 name="Line 24"/>
              <p:cNvSpPr>
                <a:spLocks noChangeAspect="1" noChangeShapeType="1"/>
              </p:cNvSpPr>
              <p:nvPr/>
            </p:nvSpPr>
            <p:spPr bwMode="auto">
              <a:xfrm>
                <a:off x="4107755" y="4126405"/>
                <a:ext cx="37147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8" name="Line 25"/>
              <p:cNvSpPr>
                <a:spLocks noChangeAspect="1" noChangeShapeType="1"/>
              </p:cNvSpPr>
              <p:nvPr/>
            </p:nvSpPr>
            <p:spPr bwMode="auto">
              <a:xfrm>
                <a:off x="4460150" y="3697434"/>
                <a:ext cx="30321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9" name="Line 26"/>
              <p:cNvSpPr>
                <a:spLocks noChangeAspect="1" noChangeShapeType="1"/>
              </p:cNvSpPr>
              <p:nvPr/>
            </p:nvSpPr>
            <p:spPr bwMode="auto">
              <a:xfrm>
                <a:off x="4479230" y="3686498"/>
                <a:ext cx="0" cy="96983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sp>
          <p:nvSpPr>
            <p:cNvPr id="23" name="Text Box 32"/>
            <p:cNvSpPr txBox="1">
              <a:spLocks noChangeArrowheads="1"/>
            </p:cNvSpPr>
            <p:nvPr/>
          </p:nvSpPr>
          <p:spPr bwMode="auto">
            <a:xfrm>
              <a:off x="4268776" y="3323556"/>
              <a:ext cx="1512000" cy="720000"/>
            </a:xfrm>
            <a:prstGeom prst="rect">
              <a:avLst/>
            </a:prstGeom>
            <a:solidFill>
              <a:srgbClr val="FFCCCC"/>
            </a:solidFill>
            <a:ln w="9525">
              <a:solidFill>
                <a:schemeClr val="tx1"/>
              </a:solidFill>
              <a:miter lim="800000"/>
              <a:headEnd/>
              <a:tailEnd/>
            </a:ln>
            <a:effectLst/>
          </p:spPr>
          <p:txBody>
            <a:bodyPr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労働時間</a:t>
              </a:r>
              <a:endParaRPr kumimoji="1" lang="en-US" altLang="ja-JP"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（時間外労働時間・休日労働時間を含む。）</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cxnSp>
        <p:nvCxnSpPr>
          <p:cNvPr id="37" name="直線コネクタ 36"/>
          <p:cNvCxnSpPr/>
          <p:nvPr/>
        </p:nvCxnSpPr>
        <p:spPr>
          <a:xfrm>
            <a:off x="9877" y="1951382"/>
            <a:ext cx="9906000"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0" y="2461958"/>
            <a:ext cx="9906000"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0" y="5457435"/>
            <a:ext cx="9906000"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0" y="6096000"/>
            <a:ext cx="9906000"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grpSp>
        <p:nvGrpSpPr>
          <p:cNvPr id="54" name="グループ化 53"/>
          <p:cNvGrpSpPr/>
          <p:nvPr/>
        </p:nvGrpSpPr>
        <p:grpSpPr>
          <a:xfrm>
            <a:off x="2206720" y="1552443"/>
            <a:ext cx="1450880" cy="5276059"/>
            <a:chOff x="1516122" y="1552443"/>
            <a:chExt cx="1450880" cy="5276059"/>
          </a:xfrm>
        </p:grpSpPr>
        <p:sp>
          <p:nvSpPr>
            <p:cNvPr id="8" name="Rectangle 11"/>
            <p:cNvSpPr>
              <a:spLocks noChangeAspect="1" noChangeArrowheads="1"/>
            </p:cNvSpPr>
            <p:nvPr/>
          </p:nvSpPr>
          <p:spPr bwMode="auto">
            <a:xfrm>
              <a:off x="1524493" y="1964559"/>
              <a:ext cx="1440000" cy="4140320"/>
            </a:xfrm>
            <a:prstGeom prst="rect">
              <a:avLst/>
            </a:prstGeom>
            <a:solidFill>
              <a:srgbClr val="CCFF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1" lang="ja-JP" altLang="en-US" sz="24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nvGrpSpPr>
            <p:cNvPr id="53" name="グループ化 52"/>
            <p:cNvGrpSpPr/>
            <p:nvPr/>
          </p:nvGrpSpPr>
          <p:grpSpPr>
            <a:xfrm>
              <a:off x="1516122" y="1552443"/>
              <a:ext cx="1450880" cy="5276059"/>
              <a:chOff x="1516122" y="1552443"/>
              <a:chExt cx="1450880" cy="5276059"/>
            </a:xfrm>
          </p:grpSpPr>
          <p:sp>
            <p:nvSpPr>
              <p:cNvPr id="29" name="Rectangle 12"/>
              <p:cNvSpPr>
                <a:spLocks noChangeAspect="1" noChangeArrowheads="1"/>
              </p:cNvSpPr>
              <p:nvPr/>
            </p:nvSpPr>
            <p:spPr bwMode="auto">
              <a:xfrm>
                <a:off x="1524493" y="1552443"/>
                <a:ext cx="1440000" cy="409746"/>
              </a:xfrm>
              <a:prstGeom prst="rect">
                <a:avLst/>
              </a:prstGeom>
              <a:solidFill>
                <a:srgbClr val="FFCCCC"/>
              </a:solidFill>
              <a:ln w="9525">
                <a:solidFill>
                  <a:schemeClr val="tx1"/>
                </a:solidFill>
                <a:miter lim="800000"/>
                <a:headEnd/>
                <a:tailEnd/>
              </a:ln>
            </p:spPr>
            <p:txBody>
              <a:bodyPr wrap="none" anchor="ctr"/>
              <a:lstStyle/>
              <a:p>
                <a:pPr marL="342900" marR="0" lvl="0" indent="-342900" algn="ctr" defTabSz="914400" rtl="0" eaLnBrk="1" fontAlgn="base" latinLnBrk="0" hangingPunct="1">
                  <a:lnSpc>
                    <a:spcPct val="100000"/>
                  </a:lnSpc>
                  <a:spcBef>
                    <a:spcPct val="0"/>
                  </a:spcBef>
                  <a:spcAft>
                    <a:spcPct val="0"/>
                  </a:spcAft>
                  <a:buClr>
                    <a:prstClr val="black"/>
                  </a:buClr>
                  <a:buSzPct val="80000"/>
                  <a:buFontTx/>
                  <a:buNone/>
                  <a:tabLst/>
                  <a:defRPr/>
                </a:pPr>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拘束時間</a:t>
                </a:r>
              </a:p>
            </p:txBody>
          </p:sp>
          <p:sp>
            <p:nvSpPr>
              <p:cNvPr id="30" name="Rectangle 12"/>
              <p:cNvSpPr>
                <a:spLocks noChangeAspect="1" noChangeArrowheads="1"/>
              </p:cNvSpPr>
              <p:nvPr/>
            </p:nvSpPr>
            <p:spPr bwMode="auto">
              <a:xfrm>
                <a:off x="1523767" y="6095999"/>
                <a:ext cx="1440000" cy="732503"/>
              </a:xfrm>
              <a:prstGeom prst="rect">
                <a:avLst/>
              </a:prstGeom>
              <a:solidFill>
                <a:srgbClr val="FFCCCC"/>
              </a:solidFill>
              <a:ln w="9525">
                <a:solidFill>
                  <a:schemeClr val="tx1"/>
                </a:solidFill>
                <a:miter lim="800000"/>
                <a:headEnd/>
                <a:tailEnd/>
              </a:ln>
            </p:spPr>
            <p:txBody>
              <a:bodyPr wrap="none" anchor="ctr"/>
              <a:lstStyle/>
              <a:p>
                <a:pPr marL="342900" marR="0" lvl="0" indent="-342900" algn="ctr" defTabSz="914400" rtl="0" eaLnBrk="1" fontAlgn="base" latinLnBrk="0" hangingPunct="1">
                  <a:lnSpc>
                    <a:spcPct val="100000"/>
                  </a:lnSpc>
                  <a:spcBef>
                    <a:spcPct val="0"/>
                  </a:spcBef>
                  <a:spcAft>
                    <a:spcPct val="0"/>
                  </a:spcAft>
                  <a:buClr>
                    <a:prstClr val="black"/>
                  </a:buClr>
                  <a:buSzPct val="80000"/>
                  <a:buFontTx/>
                  <a:buNone/>
                  <a:tabLst/>
                  <a:defRPr/>
                </a:pPr>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拘束時間</a:t>
                </a:r>
              </a:p>
            </p:txBody>
          </p:sp>
          <p:sp>
            <p:nvSpPr>
              <p:cNvPr id="9" name="Rectangle 12"/>
              <p:cNvSpPr>
                <a:spLocks noChangeAspect="1" noChangeArrowheads="1"/>
              </p:cNvSpPr>
              <p:nvPr/>
            </p:nvSpPr>
            <p:spPr bwMode="auto">
              <a:xfrm>
                <a:off x="1527002" y="2461959"/>
                <a:ext cx="1440000" cy="2995476"/>
              </a:xfrm>
              <a:prstGeom prst="rect">
                <a:avLst/>
              </a:prstGeom>
              <a:solidFill>
                <a:srgbClr val="FFCCCC"/>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1" lang="ja-JP" altLang="en-US" sz="24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 name="Rectangle 16"/>
              <p:cNvSpPr>
                <a:spLocks noChangeAspect="1" noChangeArrowheads="1"/>
              </p:cNvSpPr>
              <p:nvPr/>
            </p:nvSpPr>
            <p:spPr bwMode="auto">
              <a:xfrm>
                <a:off x="1519311" y="1990960"/>
                <a:ext cx="144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marR="0" lvl="0" indent="-342900" algn="ctr" defTabSz="914400" rtl="0" eaLnBrk="1" fontAlgn="base" latinLnBrk="0" hangingPunct="1">
                  <a:lnSpc>
                    <a:spcPct val="100000"/>
                  </a:lnSpc>
                  <a:spcBef>
                    <a:spcPct val="0"/>
                  </a:spcBef>
                  <a:spcAft>
                    <a:spcPct val="0"/>
                  </a:spcAft>
                  <a:buClr>
                    <a:prstClr val="black"/>
                  </a:buClr>
                  <a:buSzPct val="80000"/>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休息期間</a:t>
                </a:r>
              </a:p>
            </p:txBody>
          </p:sp>
          <p:sp>
            <p:nvSpPr>
              <p:cNvPr id="12" name="Rectangle 17"/>
              <p:cNvSpPr>
                <a:spLocks noChangeAspect="1" noChangeArrowheads="1"/>
              </p:cNvSpPr>
              <p:nvPr/>
            </p:nvSpPr>
            <p:spPr bwMode="auto">
              <a:xfrm>
                <a:off x="1523767" y="3629223"/>
                <a:ext cx="1440000" cy="457145"/>
              </a:xfrm>
              <a:prstGeom prst="rect">
                <a:avLst/>
              </a:prstGeom>
              <a:noFill/>
              <a:ln w="9525">
                <a:noFill/>
                <a:miter lim="800000"/>
                <a:headEnd/>
                <a:tailEnd/>
              </a:ln>
              <a:effectLst/>
            </p:spPr>
            <p:txBody>
              <a:bodyPr wrap="square">
                <a:spAutoFit/>
              </a:bodyPr>
              <a:lstStyle/>
              <a:p>
                <a:pPr marL="342900" marR="0" lvl="0" indent="-342900" algn="ctr" defTabSz="914400" rtl="0" eaLnBrk="1" fontAlgn="base" latinLnBrk="0" hangingPunct="1">
                  <a:lnSpc>
                    <a:spcPct val="100000"/>
                  </a:lnSpc>
                  <a:spcBef>
                    <a:spcPct val="0"/>
                  </a:spcBef>
                  <a:spcAft>
                    <a:spcPct val="0"/>
                  </a:spcAft>
                  <a:buClr>
                    <a:prstClr val="black"/>
                  </a:buClr>
                  <a:buSzPct val="80000"/>
                  <a:buFontTx/>
                  <a:buNone/>
                  <a:tabLst/>
                  <a:defRPr/>
                </a:pPr>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拘束時間</a:t>
                </a:r>
              </a:p>
            </p:txBody>
          </p:sp>
          <p:sp>
            <p:nvSpPr>
              <p:cNvPr id="13" name="Rectangle 18"/>
              <p:cNvSpPr>
                <a:spLocks noChangeAspect="1" noChangeArrowheads="1"/>
              </p:cNvSpPr>
              <p:nvPr/>
            </p:nvSpPr>
            <p:spPr bwMode="auto">
              <a:xfrm>
                <a:off x="1516122" y="5552376"/>
                <a:ext cx="1440000" cy="431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marR="0" lvl="0" indent="-342900" algn="ctr" defTabSz="914400" rtl="0" eaLnBrk="1" fontAlgn="base" latinLnBrk="0" hangingPunct="1">
                  <a:lnSpc>
                    <a:spcPct val="100000"/>
                  </a:lnSpc>
                  <a:spcBef>
                    <a:spcPct val="0"/>
                  </a:spcBef>
                  <a:spcAft>
                    <a:spcPct val="0"/>
                  </a:spcAft>
                  <a:buClr>
                    <a:prstClr val="black"/>
                  </a:buClr>
                  <a:buSzPct val="80000"/>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休息期間</a:t>
                </a:r>
              </a:p>
            </p:txBody>
          </p:sp>
        </p:grpSp>
      </p:grpSp>
      <p:grpSp>
        <p:nvGrpSpPr>
          <p:cNvPr id="28" name="グループ化 27"/>
          <p:cNvGrpSpPr/>
          <p:nvPr/>
        </p:nvGrpSpPr>
        <p:grpSpPr>
          <a:xfrm>
            <a:off x="335629" y="1801024"/>
            <a:ext cx="938596" cy="4390430"/>
            <a:chOff x="72371" y="2169791"/>
            <a:chExt cx="938596" cy="4322716"/>
          </a:xfrm>
        </p:grpSpPr>
        <p:sp>
          <p:nvSpPr>
            <p:cNvPr id="24" name="Line 33"/>
            <p:cNvSpPr>
              <a:spLocks noChangeAspect="1" noChangeShapeType="1"/>
            </p:cNvSpPr>
            <p:nvPr/>
          </p:nvSpPr>
          <p:spPr bwMode="auto">
            <a:xfrm>
              <a:off x="538699" y="2924944"/>
              <a:ext cx="0" cy="2730138"/>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5" name="Line 35"/>
            <p:cNvSpPr>
              <a:spLocks noChangeAspect="1" noChangeShapeType="1"/>
            </p:cNvSpPr>
            <p:nvPr/>
          </p:nvSpPr>
          <p:spPr bwMode="auto">
            <a:xfrm>
              <a:off x="538699" y="5891384"/>
              <a:ext cx="0" cy="370987"/>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6" name="Line 35"/>
            <p:cNvSpPr>
              <a:spLocks noChangeAspect="1" noChangeShapeType="1"/>
            </p:cNvSpPr>
            <p:nvPr/>
          </p:nvSpPr>
          <p:spPr bwMode="auto">
            <a:xfrm>
              <a:off x="549388" y="2433112"/>
              <a:ext cx="0" cy="240944"/>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2" name="正方形/長方形 31"/>
            <p:cNvSpPr/>
            <p:nvPr/>
          </p:nvSpPr>
          <p:spPr>
            <a:xfrm>
              <a:off x="78311" y="2169791"/>
              <a:ext cx="932656" cy="23013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24:00</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終業</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3" name="正方形/長方形 32"/>
            <p:cNvSpPr/>
            <p:nvPr/>
          </p:nvSpPr>
          <p:spPr>
            <a:xfrm>
              <a:off x="72371" y="2694808"/>
              <a:ext cx="932656" cy="230136"/>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8:00</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始業</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4" name="正方形/長方形 33"/>
            <p:cNvSpPr/>
            <p:nvPr/>
          </p:nvSpPr>
          <p:spPr>
            <a:xfrm>
              <a:off x="72371" y="5661248"/>
              <a:ext cx="932656" cy="23013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23:00</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終業</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5" name="正方形/長方形 34"/>
            <p:cNvSpPr/>
            <p:nvPr/>
          </p:nvSpPr>
          <p:spPr>
            <a:xfrm>
              <a:off x="72371" y="6262371"/>
              <a:ext cx="932656" cy="230136"/>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7:00</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始業</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65" name="グループ化 64"/>
          <p:cNvGrpSpPr/>
          <p:nvPr/>
        </p:nvGrpSpPr>
        <p:grpSpPr>
          <a:xfrm>
            <a:off x="3859430" y="4648200"/>
            <a:ext cx="5609032" cy="906576"/>
            <a:chOff x="3859430" y="4759856"/>
            <a:chExt cx="5395887" cy="906576"/>
          </a:xfrm>
        </p:grpSpPr>
        <p:sp>
          <p:nvSpPr>
            <p:cNvPr id="14" name="角丸四角形 13"/>
            <p:cNvSpPr/>
            <p:nvPr/>
          </p:nvSpPr>
          <p:spPr>
            <a:xfrm>
              <a:off x="3874670" y="4759856"/>
              <a:ext cx="5380647" cy="671955"/>
            </a:xfrm>
            <a:prstGeom prst="round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
          <p:nvSpPr>
            <p:cNvPr id="10" name="テキスト ボックス 9"/>
            <p:cNvSpPr txBox="1"/>
            <p:nvPr/>
          </p:nvSpPr>
          <p:spPr>
            <a:xfrm>
              <a:off x="3859430" y="4773880"/>
              <a:ext cx="5358926" cy="892552"/>
            </a:xfrm>
            <a:prstGeom prst="rect">
              <a:avLst/>
            </a:prstGeom>
            <a:noFill/>
            <a:ln>
              <a:noFill/>
            </a:ln>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１日（始業時刻から起算して</a:t>
              </a:r>
              <a:r>
                <a:rPr kumimoji="1"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24</a:t>
              </a: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時間）の拘束時間の上限は</a:t>
              </a:r>
              <a:r>
                <a:rPr kumimoji="1"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16</a:t>
              </a: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a:t>
              </a:r>
              <a:endParaRPr kumimoji="1"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lvl="0" defTabSz="957816">
                <a:defRPr/>
              </a:pPr>
              <a:r>
                <a:rPr kumimoji="1" lang="ja-JP" altLang="en-US" sz="1200" dirty="0">
                  <a:solidFill>
                    <a:prstClr val="black"/>
                  </a:solidFill>
                  <a:latin typeface="ＭＳ ゴシック" panose="020B0609070205080204" pitchFamily="49" charset="-128"/>
                  <a:ea typeface="ＭＳ ゴシック" panose="020B0609070205080204" pitchFamily="49" charset="-128"/>
                </a:rPr>
                <a:t>（この事例だと、１日目の</a:t>
              </a:r>
              <a:r>
                <a:rPr kumimoji="1" lang="en-US" altLang="ja-JP" sz="1200" dirty="0">
                  <a:solidFill>
                    <a:prstClr val="black"/>
                  </a:solidFill>
                  <a:latin typeface="ＭＳ ゴシック" panose="020B0609070205080204" pitchFamily="49" charset="-128"/>
                  <a:ea typeface="ＭＳ ゴシック" panose="020B0609070205080204" pitchFamily="49" charset="-128"/>
                </a:rPr>
                <a:t>8:00</a:t>
              </a:r>
              <a:r>
                <a:rPr kumimoji="1" lang="ja-JP" altLang="en-US" sz="1200" dirty="0">
                  <a:solidFill>
                    <a:prstClr val="black"/>
                  </a:solidFill>
                  <a:latin typeface="ＭＳ ゴシック" panose="020B0609070205080204" pitchFamily="49" charset="-128"/>
                  <a:ea typeface="ＭＳ ゴシック" panose="020B0609070205080204" pitchFamily="49" charset="-128"/>
                </a:rPr>
                <a:t>～</a:t>
              </a:r>
              <a:r>
                <a:rPr kumimoji="1" lang="en-US" altLang="ja-JP" sz="1200" dirty="0">
                  <a:solidFill>
                    <a:prstClr val="black"/>
                  </a:solidFill>
                  <a:latin typeface="ＭＳ ゴシック" panose="020B0609070205080204" pitchFamily="49" charset="-128"/>
                  <a:ea typeface="ＭＳ ゴシック" panose="020B0609070205080204" pitchFamily="49" charset="-128"/>
                </a:rPr>
                <a:t>23:00</a:t>
              </a:r>
              <a:r>
                <a:rPr kumimoji="1" lang="ja-JP" altLang="en-US" sz="1200" dirty="0">
                  <a:solidFill>
                    <a:prstClr val="black"/>
                  </a:solidFill>
                  <a:latin typeface="ＭＳ ゴシック" panose="020B0609070205080204" pitchFamily="49" charset="-128"/>
                  <a:ea typeface="ＭＳ ゴシック" panose="020B0609070205080204" pitchFamily="49" charset="-128"/>
                </a:rPr>
                <a:t>と２日目の</a:t>
              </a:r>
              <a:r>
                <a:rPr kumimoji="1" lang="en-US" altLang="ja-JP" sz="1200" dirty="0">
                  <a:solidFill>
                    <a:prstClr val="black"/>
                  </a:solidFill>
                  <a:latin typeface="ＭＳ ゴシック" panose="020B0609070205080204" pitchFamily="49" charset="-128"/>
                  <a:ea typeface="ＭＳ ゴシック" panose="020B0609070205080204" pitchFamily="49" charset="-128"/>
                </a:rPr>
                <a:t>7:00</a:t>
              </a:r>
              <a:r>
                <a:rPr kumimoji="1" lang="ja-JP" altLang="en-US" sz="1200" dirty="0" smtClean="0">
                  <a:solidFill>
                    <a:prstClr val="black"/>
                  </a:solidFill>
                  <a:latin typeface="ＭＳ ゴシック" panose="020B0609070205080204" pitchFamily="49" charset="-128"/>
                  <a:ea typeface="ＭＳ ゴシック" panose="020B0609070205080204" pitchFamily="49" charset="-128"/>
                </a:rPr>
                <a:t>～</a:t>
              </a:r>
              <a:r>
                <a:rPr kumimoji="1" lang="en-US" altLang="ja-JP" sz="1200" dirty="0" smtClean="0">
                  <a:solidFill>
                    <a:prstClr val="black"/>
                  </a:solidFill>
                  <a:latin typeface="ＭＳ ゴシック" panose="020B0609070205080204" pitchFamily="49" charset="-128"/>
                  <a:ea typeface="ＭＳ ゴシック" panose="020B0609070205080204" pitchFamily="49" charset="-128"/>
                </a:rPr>
                <a:t>8:00</a:t>
              </a:r>
              <a:r>
                <a:rPr kumimoji="1" lang="ja-JP" altLang="en-US" sz="1200" dirty="0">
                  <a:solidFill>
                    <a:prstClr val="black"/>
                  </a:solidFill>
                  <a:latin typeface="ＭＳ ゴシック" panose="020B0609070205080204" pitchFamily="49" charset="-128"/>
                  <a:ea typeface="ＭＳ ゴシック" panose="020B0609070205080204" pitchFamily="49" charset="-128"/>
                </a:rPr>
                <a:t>が１日の</a:t>
              </a:r>
              <a:r>
                <a:rPr kumimoji="1" lang="ja-JP" altLang="en-US" sz="1200" dirty="0" smtClean="0">
                  <a:solidFill>
                    <a:prstClr val="black"/>
                  </a:solidFill>
                  <a:latin typeface="ＭＳ ゴシック" panose="020B0609070205080204" pitchFamily="49" charset="-128"/>
                  <a:ea typeface="ＭＳ ゴシック" panose="020B0609070205080204" pitchFamily="49" charset="-128"/>
                </a:rPr>
                <a:t>拘束</a:t>
              </a:r>
              <a:endParaRPr kumimoji="1" lang="en-US" altLang="ja-JP" sz="1200" dirty="0" smtClean="0">
                <a:solidFill>
                  <a:prstClr val="black"/>
                </a:solidFill>
                <a:latin typeface="ＭＳ ゴシック" panose="020B0609070205080204" pitchFamily="49" charset="-128"/>
                <a:ea typeface="ＭＳ ゴシック" panose="020B0609070205080204" pitchFamily="49" charset="-128"/>
              </a:endParaRPr>
            </a:p>
            <a:p>
              <a:pPr lvl="0" defTabSz="957816">
                <a:defRPr/>
              </a:pPr>
              <a:r>
                <a:rPr kumimoji="1" lang="ja-JP" altLang="en-US" sz="1200" dirty="0">
                  <a:solidFill>
                    <a:prstClr val="black"/>
                  </a:solidFill>
                  <a:latin typeface="ＭＳ ゴシック" panose="020B0609070205080204" pitchFamily="49" charset="-128"/>
                  <a:ea typeface="ＭＳ ゴシック" panose="020B0609070205080204" pitchFamily="49" charset="-128"/>
                </a:rPr>
                <a:t>　</a:t>
              </a:r>
              <a:r>
                <a:rPr kumimoji="1" lang="ja-JP" altLang="en-US" sz="1200" dirty="0" smtClean="0">
                  <a:solidFill>
                    <a:prstClr val="black"/>
                  </a:solidFill>
                  <a:latin typeface="ＭＳ ゴシック" panose="020B0609070205080204" pitchFamily="49" charset="-128"/>
                  <a:ea typeface="ＭＳ ゴシック" panose="020B0609070205080204" pitchFamily="49" charset="-128"/>
                </a:rPr>
                <a:t>時間</a:t>
              </a:r>
              <a:r>
                <a:rPr kumimoji="1" lang="ja-JP" altLang="en-US" sz="1200" dirty="0">
                  <a:solidFill>
                    <a:prstClr val="black"/>
                  </a:solidFill>
                  <a:latin typeface="ＭＳ ゴシック" panose="020B0609070205080204" pitchFamily="49" charset="-128"/>
                  <a:ea typeface="ＭＳ ゴシック" panose="020B0609070205080204" pitchFamily="49" charset="-128"/>
                </a:rPr>
                <a:t>となる。計</a:t>
              </a:r>
              <a:r>
                <a:rPr kumimoji="1" lang="en-US" altLang="ja-JP" sz="1200" dirty="0">
                  <a:solidFill>
                    <a:prstClr val="black"/>
                  </a:solidFill>
                  <a:latin typeface="ＭＳ ゴシック" panose="020B0609070205080204" pitchFamily="49" charset="-128"/>
                  <a:ea typeface="ＭＳ ゴシック" panose="020B0609070205080204" pitchFamily="49" charset="-128"/>
                </a:rPr>
                <a:t>16</a:t>
              </a:r>
              <a:r>
                <a:rPr kumimoji="1" lang="ja-JP" altLang="en-US" sz="1200" dirty="0">
                  <a:solidFill>
                    <a:prstClr val="black"/>
                  </a:solidFill>
                  <a:latin typeface="ＭＳ ゴシック" panose="020B0609070205080204" pitchFamily="49" charset="-128"/>
                  <a:ea typeface="ＭＳ ゴシック" panose="020B0609070205080204" pitchFamily="49" charset="-128"/>
                </a:rPr>
                <a:t>時間）</a:t>
              </a:r>
            </a:p>
            <a:p>
              <a:pPr marL="0" marR="0" lvl="0" indent="0" algn="l" defTabSz="957816"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grpSp>
      <p:sp>
        <p:nvSpPr>
          <p:cNvPr id="15" name="テキスト ボックス 14"/>
          <p:cNvSpPr txBox="1"/>
          <p:nvPr/>
        </p:nvSpPr>
        <p:spPr>
          <a:xfrm>
            <a:off x="154013" y="2140354"/>
            <a:ext cx="657552" cy="246221"/>
          </a:xfrm>
          <a:prstGeom prst="rect">
            <a:avLst/>
          </a:prstGeom>
          <a:noFill/>
        </p:spPr>
        <p:txBody>
          <a:bodyPr wrap="non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1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１日目</a:t>
            </a:r>
            <a:r>
              <a:rPr kumimoji="1" lang="en-US" altLang="ja-JP" sz="1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endParaRPr kumimoji="1" lang="ja-JP" altLang="en-US" sz="1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8" name="テキスト ボックス 47"/>
          <p:cNvSpPr txBox="1"/>
          <p:nvPr/>
        </p:nvSpPr>
        <p:spPr>
          <a:xfrm>
            <a:off x="152777" y="5755583"/>
            <a:ext cx="657552" cy="246221"/>
          </a:xfrm>
          <a:prstGeom prst="rect">
            <a:avLst/>
          </a:prstGeom>
          <a:noFill/>
        </p:spPr>
        <p:txBody>
          <a:bodyPr wrap="non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1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２日目</a:t>
            </a:r>
            <a:r>
              <a:rPr kumimoji="1" lang="en-US" altLang="ja-JP" sz="1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endParaRPr kumimoji="1" lang="ja-JP" altLang="en-US" sz="1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 name="スライド番号プレースホルダー 2"/>
          <p:cNvSpPr>
            <a:spLocks noGrp="1"/>
          </p:cNvSpPr>
          <p:nvPr>
            <p:ph type="sldNum" sz="quarter" idx="4"/>
          </p:nvPr>
        </p:nvSpPr>
        <p:spPr>
          <a:xfrm>
            <a:off x="9217828" y="6606656"/>
            <a:ext cx="630513" cy="278421"/>
          </a:xfrm>
        </p:spPr>
        <p:txBody>
          <a:bodyPr/>
          <a:lstStyle/>
          <a:p>
            <a:pPr marL="0" marR="0" lvl="0" indent="0" algn="r" defTabSz="957816"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2</a:t>
            </a:r>
            <a:endParaRPr kumimoji="1"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9" name="角丸四角形 48"/>
          <p:cNvSpPr/>
          <p:nvPr/>
        </p:nvSpPr>
        <p:spPr>
          <a:xfrm>
            <a:off x="3884367" y="5561258"/>
            <a:ext cx="5592073" cy="463397"/>
          </a:xfrm>
          <a:prstGeom prst="roundRect">
            <a:avLst>
              <a:gd name="adj" fmla="val 19859"/>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
        <p:nvSpPr>
          <p:cNvPr id="50" name="テキスト ボックス 49"/>
          <p:cNvSpPr txBox="1"/>
          <p:nvPr/>
        </p:nvSpPr>
        <p:spPr>
          <a:xfrm>
            <a:off x="3874670" y="5544979"/>
            <a:ext cx="5715000" cy="492443"/>
          </a:xfrm>
          <a:prstGeom prst="rect">
            <a:avLst/>
          </a:prstGeom>
          <a:noFill/>
          <a:ln>
            <a:noFill/>
          </a:ln>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勤務終了後の休息期間は８時間以上</a:t>
            </a:r>
            <a:endParaRPr kumimoji="1"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lvl="0" defTabSz="957816">
              <a:defRPr/>
            </a:pPr>
            <a:r>
              <a:rPr kumimoji="1" lang="ja-JP" altLang="en-US" sz="1200" dirty="0">
                <a:solidFill>
                  <a:prstClr val="black"/>
                </a:solidFill>
                <a:latin typeface="ＭＳ ゴシック" panose="020B0609070205080204" pitchFamily="49" charset="-128"/>
                <a:ea typeface="ＭＳ ゴシック" panose="020B0609070205080204" pitchFamily="49" charset="-128"/>
              </a:rPr>
              <a:t>（この事例だと、１日目の</a:t>
            </a:r>
            <a:r>
              <a:rPr kumimoji="1" lang="en-US" altLang="ja-JP" sz="1200" dirty="0">
                <a:solidFill>
                  <a:prstClr val="black"/>
                </a:solidFill>
                <a:latin typeface="ＭＳ ゴシック" panose="020B0609070205080204" pitchFamily="49" charset="-128"/>
                <a:ea typeface="ＭＳ ゴシック" panose="020B0609070205080204" pitchFamily="49" charset="-128"/>
              </a:rPr>
              <a:t>23:00</a:t>
            </a:r>
            <a:r>
              <a:rPr kumimoji="1" lang="ja-JP" altLang="en-US" sz="1200" dirty="0">
                <a:solidFill>
                  <a:prstClr val="black"/>
                </a:solidFill>
                <a:latin typeface="ＭＳ ゴシック" panose="020B0609070205080204" pitchFamily="49" charset="-128"/>
                <a:ea typeface="ＭＳ ゴシック" panose="020B0609070205080204" pitchFamily="49" charset="-128"/>
              </a:rPr>
              <a:t>～２日目の</a:t>
            </a:r>
            <a:r>
              <a:rPr kumimoji="1" lang="en-US" altLang="ja-JP" sz="1200" dirty="0">
                <a:solidFill>
                  <a:prstClr val="black"/>
                </a:solidFill>
                <a:latin typeface="ＭＳ ゴシック" panose="020B0609070205080204" pitchFamily="49" charset="-128"/>
                <a:ea typeface="ＭＳ ゴシック" panose="020B0609070205080204" pitchFamily="49" charset="-128"/>
              </a:rPr>
              <a:t>7:00</a:t>
            </a:r>
            <a:r>
              <a:rPr kumimoji="1" lang="ja-JP" altLang="en-US" sz="1200" dirty="0">
                <a:solidFill>
                  <a:prstClr val="black"/>
                </a:solidFill>
                <a:latin typeface="ＭＳ ゴシック" panose="020B0609070205080204" pitchFamily="49" charset="-128"/>
                <a:ea typeface="ＭＳ ゴシック" panose="020B0609070205080204" pitchFamily="49" charset="-128"/>
              </a:rPr>
              <a:t>が休息</a:t>
            </a:r>
            <a:r>
              <a:rPr kumimoji="1" lang="ja-JP" altLang="en-US" sz="1200" dirty="0" smtClean="0">
                <a:solidFill>
                  <a:prstClr val="black"/>
                </a:solidFill>
                <a:latin typeface="ＭＳ ゴシック" panose="020B0609070205080204" pitchFamily="49" charset="-128"/>
                <a:ea typeface="ＭＳ ゴシック" panose="020B0609070205080204" pitchFamily="49" charset="-128"/>
              </a:rPr>
              <a:t>期間</a:t>
            </a:r>
            <a:r>
              <a:rPr kumimoji="1" lang="ja-JP" altLang="en-US" sz="1200" dirty="0">
                <a:solidFill>
                  <a:prstClr val="black"/>
                </a:solidFill>
                <a:latin typeface="ＭＳ ゴシック" panose="020B0609070205080204" pitchFamily="49" charset="-128"/>
                <a:ea typeface="ＭＳ ゴシック" panose="020B0609070205080204" pitchFamily="49" charset="-128"/>
              </a:rPr>
              <a:t>となる。計８時間</a:t>
            </a:r>
            <a:r>
              <a:rPr kumimoji="1" lang="ja-JP" altLang="en-US" sz="1200" dirty="0" smtClean="0">
                <a:solidFill>
                  <a:prstClr val="black"/>
                </a:solidFill>
                <a:latin typeface="ＭＳ ゴシック" panose="020B0609070205080204" pitchFamily="49" charset="-128"/>
                <a:ea typeface="ＭＳ ゴシック" panose="020B0609070205080204" pitchFamily="49" charset="-128"/>
              </a:rPr>
              <a:t>）</a:t>
            </a:r>
            <a:endParaRPr kumimoji="1" lang="ja-JP" altLang="en-US" sz="1200" dirty="0">
              <a:solidFill>
                <a:prstClr val="black"/>
              </a:solidFill>
              <a:latin typeface="ＭＳ ゴシック" panose="020B0609070205080204" pitchFamily="49" charset="-128"/>
              <a:ea typeface="ＭＳ ゴシック" panose="020B0609070205080204" pitchFamily="49" charset="-128"/>
            </a:endParaRPr>
          </a:p>
        </p:txBody>
      </p:sp>
      <p:cxnSp>
        <p:nvCxnSpPr>
          <p:cNvPr id="51" name="直線コネクタ 50"/>
          <p:cNvCxnSpPr/>
          <p:nvPr/>
        </p:nvCxnSpPr>
        <p:spPr>
          <a:xfrm>
            <a:off x="-10302" y="6400800"/>
            <a:ext cx="9906000"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a:off x="76200" y="2451134"/>
            <a:ext cx="0" cy="3924000"/>
          </a:xfrm>
          <a:prstGeom prst="straightConnector1">
            <a:avLst/>
          </a:prstGeom>
          <a:ln w="28575">
            <a:solidFill>
              <a:srgbClr val="FF0000"/>
            </a:solidFill>
            <a:prstDash val="sysDash"/>
            <a:headEnd type="triangle"/>
            <a:tailEnd type="triangle"/>
          </a:ln>
        </p:spPr>
        <p:style>
          <a:lnRef idx="1">
            <a:schemeClr val="accent2"/>
          </a:lnRef>
          <a:fillRef idx="0">
            <a:schemeClr val="accent2"/>
          </a:fillRef>
          <a:effectRef idx="0">
            <a:schemeClr val="accent2"/>
          </a:effectRef>
          <a:fontRef idx="minor">
            <a:schemeClr val="tx1"/>
          </a:fontRef>
        </p:style>
      </p:cxnSp>
      <p:sp>
        <p:nvSpPr>
          <p:cNvPr id="57" name="テキスト ボックス 56"/>
          <p:cNvSpPr txBox="1"/>
          <p:nvPr/>
        </p:nvSpPr>
        <p:spPr>
          <a:xfrm>
            <a:off x="-600" y="1504794"/>
            <a:ext cx="474539" cy="252000"/>
          </a:xfrm>
          <a:prstGeom prst="rect">
            <a:avLst/>
          </a:prstGeom>
          <a:noFill/>
          <a:ln>
            <a:solidFill>
              <a:schemeClr val="tx1"/>
            </a:solidFill>
          </a:ln>
        </p:spPr>
        <p:txBody>
          <a:bodyPr wrap="square" rtlCol="0" anchor="ctr">
            <a:spAutoFit/>
          </a:bodyPr>
          <a:lstStyle/>
          <a:p>
            <a:pPr algn="ctr"/>
            <a:r>
              <a:rPr kumimoji="1" lang="ja-JP" altLang="en-US" sz="1400" dirty="0" smtClean="0"/>
              <a:t>例</a:t>
            </a:r>
            <a:endParaRPr kumimoji="1" lang="ja-JP" altLang="en-US" sz="1400" dirty="0"/>
          </a:p>
        </p:txBody>
      </p:sp>
      <p:sp>
        <p:nvSpPr>
          <p:cNvPr id="58" name="テキスト ボックス 57"/>
          <p:cNvSpPr txBox="1"/>
          <p:nvPr/>
        </p:nvSpPr>
        <p:spPr>
          <a:xfrm>
            <a:off x="30428" y="3645489"/>
            <a:ext cx="457200" cy="738664"/>
          </a:xfrm>
          <a:prstGeom prst="rect">
            <a:avLst/>
          </a:prstGeom>
          <a:noFill/>
        </p:spPr>
        <p:txBody>
          <a:bodyPr wrap="square" rtlCol="0">
            <a:spAutoFit/>
          </a:bodyPr>
          <a:lstStyle/>
          <a:p>
            <a:r>
              <a:rPr kumimoji="1" lang="en-US" altLang="ja-JP" sz="1400" dirty="0" smtClean="0">
                <a:solidFill>
                  <a:srgbClr val="FF0000"/>
                </a:solidFill>
                <a:latin typeface="ＭＳ Ｐゴシック" panose="020B0600070205080204" pitchFamily="50" charset="-128"/>
                <a:ea typeface="ＭＳ Ｐゴシック" panose="020B0600070205080204" pitchFamily="50" charset="-128"/>
              </a:rPr>
              <a:t>24</a:t>
            </a:r>
            <a:r>
              <a:rPr kumimoji="1" lang="ja-JP" altLang="en-US" sz="1400" dirty="0" smtClean="0">
                <a:solidFill>
                  <a:srgbClr val="FF0000"/>
                </a:solidFill>
                <a:latin typeface="ＭＳ Ｐゴシック" panose="020B0600070205080204" pitchFamily="50" charset="-128"/>
                <a:ea typeface="ＭＳ Ｐゴシック" panose="020B0600070205080204" pitchFamily="50" charset="-128"/>
              </a:rPr>
              <a:t>時間</a:t>
            </a:r>
            <a:endParaRPr kumimoji="1" lang="ja-JP" altLang="en-US" sz="1400" dirty="0">
              <a:solidFill>
                <a:srgbClr val="FF0000"/>
              </a:solidFill>
              <a:latin typeface="ＭＳ Ｐゴシック" panose="020B0600070205080204" pitchFamily="50" charset="-128"/>
              <a:ea typeface="ＭＳ Ｐゴシック" panose="020B0600070205080204" pitchFamily="50" charset="-128"/>
            </a:endParaRPr>
          </a:p>
        </p:txBody>
      </p:sp>
      <p:sp>
        <p:nvSpPr>
          <p:cNvPr id="59" name="右中かっこ 58"/>
          <p:cNvSpPr/>
          <p:nvPr/>
        </p:nvSpPr>
        <p:spPr>
          <a:xfrm>
            <a:off x="1295400" y="2473980"/>
            <a:ext cx="108000" cy="2949697"/>
          </a:xfrm>
          <a:prstGeom prst="rightBrace">
            <a:avLst/>
          </a:prstGeom>
          <a:noFill/>
          <a:ln>
            <a:solidFill>
              <a:srgbClr val="C0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60" name="右中かっこ 59"/>
          <p:cNvSpPr/>
          <p:nvPr/>
        </p:nvSpPr>
        <p:spPr>
          <a:xfrm>
            <a:off x="1295400" y="6095999"/>
            <a:ext cx="108000" cy="288000"/>
          </a:xfrm>
          <a:prstGeom prst="rightBrace">
            <a:avLst/>
          </a:prstGeom>
          <a:noFill/>
          <a:ln>
            <a:solidFill>
              <a:srgbClr val="C0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61" name="右中かっこ 60"/>
          <p:cNvSpPr/>
          <p:nvPr/>
        </p:nvSpPr>
        <p:spPr>
          <a:xfrm>
            <a:off x="1295400" y="5457434"/>
            <a:ext cx="108000" cy="612000"/>
          </a:xfrm>
          <a:prstGeom prst="rightBrace">
            <a:avLst/>
          </a:prstGeom>
          <a:noFill/>
          <a:ln>
            <a:solidFill>
              <a:schemeClr val="accent5"/>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62" name="テキスト ボックス 61"/>
          <p:cNvSpPr txBox="1"/>
          <p:nvPr/>
        </p:nvSpPr>
        <p:spPr>
          <a:xfrm>
            <a:off x="1465053" y="3831336"/>
            <a:ext cx="668547" cy="276999"/>
          </a:xfrm>
          <a:prstGeom prst="rect">
            <a:avLst/>
          </a:prstGeom>
          <a:noFill/>
          <a:ln>
            <a:solidFill>
              <a:srgbClr val="C00000"/>
            </a:solidFill>
          </a:ln>
        </p:spPr>
        <p:txBody>
          <a:bodyPr wrap="square" rtlCol="0" anchor="ctr">
            <a:spAutoFit/>
          </a:bodyPr>
          <a:lstStyle/>
          <a:p>
            <a:pPr algn="ctr"/>
            <a:r>
              <a:rPr kumimoji="1" lang="en-US" altLang="ja-JP" sz="1200" dirty="0" smtClean="0">
                <a:latin typeface="ＭＳ Ｐゴシック" panose="020B0600070205080204" pitchFamily="50" charset="-128"/>
                <a:ea typeface="ＭＳ Ｐゴシック" panose="020B0600070205080204" pitchFamily="50" charset="-128"/>
              </a:rPr>
              <a:t>15</a:t>
            </a:r>
            <a:r>
              <a:rPr kumimoji="1" lang="ja-JP" altLang="en-US" sz="1200" dirty="0" smtClean="0">
                <a:latin typeface="ＭＳ Ｐゴシック" panose="020B0600070205080204" pitchFamily="50" charset="-128"/>
                <a:ea typeface="ＭＳ Ｐゴシック" panose="020B0600070205080204" pitchFamily="50" charset="-128"/>
              </a:rPr>
              <a:t>時間</a:t>
            </a:r>
            <a:endParaRPr kumimoji="1" lang="ja-JP" altLang="en-US" sz="1200" dirty="0">
              <a:latin typeface="ＭＳ Ｐゴシック" panose="020B0600070205080204" pitchFamily="50" charset="-128"/>
              <a:ea typeface="ＭＳ Ｐゴシック" panose="020B0600070205080204" pitchFamily="50" charset="-128"/>
            </a:endParaRPr>
          </a:p>
        </p:txBody>
      </p:sp>
      <p:sp>
        <p:nvSpPr>
          <p:cNvPr id="63" name="テキスト ボックス 62"/>
          <p:cNvSpPr txBox="1"/>
          <p:nvPr/>
        </p:nvSpPr>
        <p:spPr>
          <a:xfrm>
            <a:off x="1465052" y="6123801"/>
            <a:ext cx="668547" cy="276999"/>
          </a:xfrm>
          <a:prstGeom prst="rect">
            <a:avLst/>
          </a:prstGeom>
          <a:noFill/>
          <a:ln>
            <a:solidFill>
              <a:srgbClr val="C00000"/>
            </a:solidFill>
          </a:ln>
        </p:spPr>
        <p:txBody>
          <a:bodyPr wrap="square" rtlCol="0" anchor="ctr">
            <a:spAutoFit/>
          </a:bodyPr>
          <a:lstStyle/>
          <a:p>
            <a:pPr algn="ctr"/>
            <a:r>
              <a:rPr kumimoji="1" lang="en-US" altLang="ja-JP" sz="1200" dirty="0" smtClean="0">
                <a:latin typeface="ＭＳ Ｐゴシック" panose="020B0600070205080204" pitchFamily="50" charset="-128"/>
                <a:ea typeface="ＭＳ Ｐゴシック" panose="020B0600070205080204" pitchFamily="50" charset="-128"/>
              </a:rPr>
              <a:t>1</a:t>
            </a:r>
            <a:r>
              <a:rPr kumimoji="1" lang="ja-JP" altLang="en-US" sz="1200" dirty="0" smtClean="0">
                <a:latin typeface="ＭＳ Ｐゴシック" panose="020B0600070205080204" pitchFamily="50" charset="-128"/>
                <a:ea typeface="ＭＳ Ｐゴシック" panose="020B0600070205080204" pitchFamily="50" charset="-128"/>
              </a:rPr>
              <a:t>時間</a:t>
            </a:r>
            <a:endParaRPr kumimoji="1" lang="ja-JP" altLang="en-US" sz="1200" dirty="0">
              <a:latin typeface="ＭＳ Ｐゴシック" panose="020B0600070205080204" pitchFamily="50" charset="-128"/>
              <a:ea typeface="ＭＳ Ｐゴシック" panose="020B0600070205080204" pitchFamily="50" charset="-128"/>
            </a:endParaRPr>
          </a:p>
        </p:txBody>
      </p:sp>
      <p:sp>
        <p:nvSpPr>
          <p:cNvPr id="64" name="テキスト ボックス 63"/>
          <p:cNvSpPr txBox="1"/>
          <p:nvPr/>
        </p:nvSpPr>
        <p:spPr>
          <a:xfrm>
            <a:off x="1443472" y="5628500"/>
            <a:ext cx="668547" cy="276999"/>
          </a:xfrm>
          <a:prstGeom prst="rect">
            <a:avLst/>
          </a:prstGeom>
          <a:noFill/>
          <a:ln>
            <a:solidFill>
              <a:schemeClr val="accent5"/>
            </a:solidFill>
          </a:ln>
        </p:spPr>
        <p:txBody>
          <a:bodyPr wrap="square" rtlCol="0" anchor="ctr">
            <a:spAutoFit/>
          </a:bodyPr>
          <a:lstStyle/>
          <a:p>
            <a:pPr algn="ctr"/>
            <a:r>
              <a:rPr kumimoji="1" lang="en-US" altLang="ja-JP" sz="1200" dirty="0">
                <a:latin typeface="ＭＳ Ｐゴシック" panose="020B0600070205080204" pitchFamily="50" charset="-128"/>
                <a:ea typeface="ＭＳ Ｐゴシック" panose="020B0600070205080204" pitchFamily="50" charset="-128"/>
              </a:rPr>
              <a:t>8</a:t>
            </a:r>
            <a:r>
              <a:rPr kumimoji="1" lang="ja-JP" altLang="en-US" sz="1200" dirty="0" smtClean="0">
                <a:latin typeface="ＭＳ Ｐゴシック" panose="020B0600070205080204" pitchFamily="50" charset="-128"/>
                <a:ea typeface="ＭＳ Ｐゴシック" panose="020B0600070205080204" pitchFamily="50" charset="-128"/>
              </a:rPr>
              <a:t>時間</a:t>
            </a:r>
            <a:endParaRPr kumimoji="1" lang="ja-JP" altLang="en-US" sz="1200" dirty="0">
              <a:latin typeface="ＭＳ Ｐゴシック" panose="020B0600070205080204" pitchFamily="50" charset="-128"/>
              <a:ea typeface="ＭＳ Ｐゴシック" panose="020B0600070205080204" pitchFamily="50" charset="-128"/>
            </a:endParaRPr>
          </a:p>
        </p:txBody>
      </p:sp>
      <p:cxnSp>
        <p:nvCxnSpPr>
          <p:cNvPr id="31" name="直線コネクタ 30"/>
          <p:cNvCxnSpPr>
            <a:stCxn id="62" idx="3"/>
          </p:cNvCxnSpPr>
          <p:nvPr/>
        </p:nvCxnSpPr>
        <p:spPr>
          <a:xfrm>
            <a:off x="2133600" y="3969836"/>
            <a:ext cx="1750767" cy="983164"/>
          </a:xfrm>
          <a:prstGeom prst="line">
            <a:avLst/>
          </a:prstGeom>
        </p:spPr>
        <p:style>
          <a:lnRef idx="1">
            <a:schemeClr val="accent2"/>
          </a:lnRef>
          <a:fillRef idx="0">
            <a:schemeClr val="accent2"/>
          </a:fillRef>
          <a:effectRef idx="0">
            <a:schemeClr val="accent2"/>
          </a:effectRef>
          <a:fontRef idx="minor">
            <a:schemeClr val="tx1"/>
          </a:fontRef>
        </p:style>
      </p:cxnSp>
      <p:cxnSp>
        <p:nvCxnSpPr>
          <p:cNvPr id="52" name="カギ線コネクタ 51"/>
          <p:cNvCxnSpPr>
            <a:stCxn id="63" idx="3"/>
          </p:cNvCxnSpPr>
          <p:nvPr/>
        </p:nvCxnSpPr>
        <p:spPr>
          <a:xfrm flipV="1">
            <a:off x="2133599" y="4953000"/>
            <a:ext cx="1725831" cy="1309301"/>
          </a:xfrm>
          <a:prstGeom prst="bentConnector3">
            <a:avLst>
              <a:gd name="adj1" fmla="val 79382"/>
            </a:avLst>
          </a:prstGeom>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654204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1">
            <a:extLst>
              <a:ext uri="{FF2B5EF4-FFF2-40B4-BE49-F238E27FC236}">
                <a16:creationId xmlns:a16="http://schemas.microsoft.com/office/drawing/2014/main" id="{3A686135-B4F9-124E-B35A-74C88AA19B4C}"/>
              </a:ext>
            </a:extLst>
          </p:cNvPr>
          <p:cNvSpPr txBox="1">
            <a:spLocks/>
          </p:cNvSpPr>
          <p:nvPr/>
        </p:nvSpPr>
        <p:spPr>
          <a:xfrm>
            <a:off x="2632855" y="2209800"/>
            <a:ext cx="3972370" cy="2385268"/>
          </a:xfrm>
          <a:prstGeom prst="rect">
            <a:avLst/>
          </a:prstGeom>
        </p:spPr>
        <p:txBody>
          <a:bodyPr vert="horz" wrap="none" lIns="91440" tIns="45720" rIns="91440" bIns="45720" rtlCol="0" anchor="ctr">
            <a:sp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lang="ja-JP" altLang="en-US" sz="2000" b="0" i="0" kern="1200" spc="272" smtClean="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smtClean="0">
                <a:solidFill>
                  <a:schemeClr val="bg1">
                    <a:lumMod val="65000"/>
                  </a:schemeClr>
                </a:solidFill>
              </a:rPr>
              <a:t>１．改善</a:t>
            </a:r>
            <a:r>
              <a:rPr lang="ja-JP" altLang="en-US" dirty="0">
                <a:solidFill>
                  <a:schemeClr val="bg1">
                    <a:lumMod val="65000"/>
                  </a:schemeClr>
                </a:solidFill>
              </a:rPr>
              <a:t>基</a:t>
            </a:r>
            <a:r>
              <a:rPr lang="ja-JP" altLang="en-US" dirty="0" smtClean="0">
                <a:solidFill>
                  <a:schemeClr val="bg1">
                    <a:lumMod val="65000"/>
                  </a:schemeClr>
                </a:solidFill>
              </a:rPr>
              <a:t>準</a:t>
            </a:r>
            <a:r>
              <a:rPr lang="ja-JP" altLang="en-US" dirty="0">
                <a:solidFill>
                  <a:schemeClr val="bg1">
                    <a:lumMod val="65000"/>
                  </a:schemeClr>
                </a:solidFill>
              </a:rPr>
              <a:t>告示</a:t>
            </a:r>
            <a:r>
              <a:rPr lang="ja-JP" altLang="en-US" dirty="0" smtClean="0">
                <a:solidFill>
                  <a:schemeClr val="bg1">
                    <a:lumMod val="65000"/>
                  </a:schemeClr>
                </a:solidFill>
              </a:rPr>
              <a:t>について</a:t>
            </a:r>
          </a:p>
          <a:p>
            <a:pPr marL="0" indent="0">
              <a:buFont typeface="Arial" panose="020B0604020202020204" pitchFamily="34" charset="0"/>
              <a:buNone/>
            </a:pPr>
            <a:r>
              <a:rPr lang="ja-JP" altLang="en-US" dirty="0" smtClean="0"/>
              <a:t>２．改正の背景について</a:t>
            </a:r>
            <a:endParaRPr lang="ja-JP" altLang="en-US" dirty="0"/>
          </a:p>
          <a:p>
            <a:pPr marL="0" indent="0">
              <a:buNone/>
            </a:pPr>
            <a:r>
              <a:rPr lang="ja-JP" altLang="en-US" dirty="0" smtClean="0">
                <a:solidFill>
                  <a:schemeClr val="bg1">
                    <a:lumMod val="65000"/>
                  </a:schemeClr>
                </a:solidFill>
              </a:rPr>
              <a:t>３．改正の検討状況について</a:t>
            </a:r>
            <a:endParaRPr lang="ja-JP" altLang="en-US" dirty="0">
              <a:solidFill>
                <a:schemeClr val="bg1">
                  <a:lumMod val="65000"/>
                </a:schemeClr>
              </a:solidFill>
            </a:endParaRPr>
          </a:p>
          <a:p>
            <a:pPr marL="0" indent="0">
              <a:buFont typeface="Arial" panose="020B0604020202020204" pitchFamily="34" charset="0"/>
              <a:buNone/>
            </a:pPr>
            <a:r>
              <a:rPr lang="ja-JP" altLang="en-US" dirty="0">
                <a:solidFill>
                  <a:schemeClr val="bg1">
                    <a:lumMod val="65000"/>
                  </a:schemeClr>
                </a:solidFill>
              </a:rPr>
              <a:t>４</a:t>
            </a:r>
            <a:r>
              <a:rPr lang="ja-JP" altLang="en-US" dirty="0" smtClean="0">
                <a:solidFill>
                  <a:schemeClr val="bg1">
                    <a:lumMod val="65000"/>
                  </a:schemeClr>
                </a:solidFill>
              </a:rPr>
              <a:t>．改正の内容について</a:t>
            </a:r>
            <a:endParaRPr lang="ja-JP" altLang="en-US" dirty="0">
              <a:solidFill>
                <a:schemeClr val="bg1">
                  <a:lumMod val="65000"/>
                </a:schemeClr>
              </a:solidFill>
            </a:endParaRPr>
          </a:p>
        </p:txBody>
      </p:sp>
    </p:spTree>
    <p:extLst>
      <p:ext uri="{BB962C8B-B14F-4D97-AF65-F5344CB8AC3E}">
        <p14:creationId xmlns:p14="http://schemas.microsoft.com/office/powerpoint/2010/main" val="1725324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0AFD4854-3BB6-394F-9F59-525F01D74181}"/>
              </a:ext>
            </a:extLst>
          </p:cNvPr>
          <p:cNvSpPr>
            <a:spLocks noGrp="1"/>
          </p:cNvSpPr>
          <p:nvPr>
            <p:ph type="body" sz="quarter" idx="13"/>
          </p:nvPr>
        </p:nvSpPr>
        <p:spPr>
          <a:xfrm>
            <a:off x="0" y="827998"/>
            <a:ext cx="9906000" cy="1011010"/>
          </a:xfrm>
          <a:solidFill>
            <a:srgbClr val="EEECE1"/>
          </a:solidFill>
        </p:spPr>
        <p:txBody>
          <a:bodyPr/>
          <a:lstStyle/>
          <a:p>
            <a:pPr>
              <a:lnSpc>
                <a:spcPct val="130000"/>
              </a:lnSpc>
              <a:spcBef>
                <a:spcPts val="0"/>
              </a:spcBef>
            </a:pPr>
            <a:r>
              <a:rPr lang="ja-JP" altLang="en-US" sz="1200" dirty="0">
                <a:latin typeface="ＭＳ ゴシック" panose="020B0609070205080204" pitchFamily="49" charset="-128"/>
                <a:ea typeface="ＭＳ ゴシック" panose="020B0609070205080204" pitchFamily="49" charset="-128"/>
              </a:rPr>
              <a:t>▷　バス</a:t>
            </a:r>
            <a:r>
              <a:rPr lang="ja-JP" altLang="en-US" sz="1200" dirty="0" smtClean="0">
                <a:latin typeface="ＭＳ ゴシック" panose="020B0609070205080204" pitchFamily="49" charset="-128"/>
                <a:ea typeface="ＭＳ ゴシック" panose="020B0609070205080204" pitchFamily="49" charset="-128"/>
              </a:rPr>
              <a:t>運転者</a:t>
            </a:r>
            <a:r>
              <a:rPr lang="ja-JP" altLang="en-US" sz="1200" dirty="0">
                <a:latin typeface="ＭＳ ゴシック" panose="020B0609070205080204" pitchFamily="49" charset="-128"/>
                <a:ea typeface="ＭＳ ゴシック" panose="020B0609070205080204" pitchFamily="49" charset="-128"/>
              </a:rPr>
              <a:t>は、</a:t>
            </a:r>
            <a:r>
              <a:rPr lang="ja-JP" altLang="en-US" sz="1200" dirty="0" smtClean="0">
                <a:latin typeface="ＭＳ ゴシック" panose="020B0609070205080204" pitchFamily="49" charset="-128"/>
                <a:ea typeface="ＭＳ ゴシック" panose="020B0609070205080204" pitchFamily="49" charset="-128"/>
              </a:rPr>
              <a:t>全産業平均と比べ、</a:t>
            </a:r>
            <a:r>
              <a:rPr lang="ja-JP" altLang="en-US" sz="1200" u="sng" dirty="0" smtClean="0">
                <a:latin typeface="ＭＳ ゴシック" panose="020B0609070205080204" pitchFamily="49" charset="-128"/>
                <a:ea typeface="ＭＳ ゴシック" panose="020B0609070205080204" pitchFamily="49" charset="-128"/>
              </a:rPr>
              <a:t>年齢</a:t>
            </a:r>
            <a:r>
              <a:rPr lang="ja-JP" altLang="en-US" sz="1200" u="sng" dirty="0">
                <a:latin typeface="ＭＳ ゴシック" panose="020B0609070205080204" pitchFamily="49" charset="-128"/>
                <a:ea typeface="ＭＳ ゴシック" panose="020B0609070205080204" pitchFamily="49" charset="-128"/>
              </a:rPr>
              <a:t>が高い</a:t>
            </a:r>
            <a:r>
              <a:rPr lang="ja-JP" altLang="en-US" sz="1200" dirty="0">
                <a:latin typeface="ＭＳ ゴシック" panose="020B0609070205080204" pitchFamily="49" charset="-128"/>
                <a:ea typeface="ＭＳ ゴシック" panose="020B0609070205080204" pitchFamily="49" charset="-128"/>
              </a:rPr>
              <a:t>傾向にある。</a:t>
            </a:r>
            <a:endParaRPr lang="en-US" altLang="ja-JP" sz="1200" dirty="0">
              <a:latin typeface="ＭＳ ゴシック" panose="020B0609070205080204" pitchFamily="49" charset="-128"/>
              <a:ea typeface="ＭＳ ゴシック" panose="020B0609070205080204" pitchFamily="49" charset="-128"/>
            </a:endParaRPr>
          </a:p>
          <a:p>
            <a:pPr>
              <a:lnSpc>
                <a:spcPct val="130000"/>
              </a:lnSpc>
              <a:spcBef>
                <a:spcPts val="0"/>
              </a:spcBef>
            </a:pPr>
            <a:r>
              <a:rPr lang="ja-JP" altLang="en-US" sz="1200" dirty="0">
                <a:latin typeface="ＭＳ ゴシック" panose="020B0609070205080204" pitchFamily="49" charset="-128"/>
                <a:ea typeface="ＭＳ ゴシック" panose="020B0609070205080204" pitchFamily="49" charset="-128"/>
              </a:rPr>
              <a:t>▷　バス</a:t>
            </a:r>
            <a:r>
              <a:rPr lang="ja-JP" altLang="en-US" sz="1200" dirty="0" smtClean="0">
                <a:latin typeface="ＭＳ ゴシック" panose="020B0609070205080204" pitchFamily="49" charset="-128"/>
                <a:ea typeface="ＭＳ ゴシック" panose="020B0609070205080204" pitchFamily="49" charset="-128"/>
              </a:rPr>
              <a:t>運転者</a:t>
            </a:r>
            <a:r>
              <a:rPr lang="ja-JP" altLang="en-US" sz="1200" dirty="0">
                <a:latin typeface="ＭＳ ゴシック" panose="020B0609070205080204" pitchFamily="49" charset="-128"/>
                <a:ea typeface="ＭＳ ゴシック" panose="020B0609070205080204" pitchFamily="49" charset="-128"/>
              </a:rPr>
              <a:t>は</a:t>
            </a:r>
            <a:r>
              <a:rPr lang="ja-JP" altLang="en-US" sz="1200" dirty="0" smtClean="0">
                <a:latin typeface="ＭＳ ゴシック" panose="020B0609070205080204" pitchFamily="49" charset="-128"/>
                <a:ea typeface="ＭＳ ゴシック" panose="020B0609070205080204" pitchFamily="49" charset="-128"/>
              </a:rPr>
              <a:t>、全産業平均</a:t>
            </a:r>
            <a:r>
              <a:rPr lang="ja-JP" altLang="en-US" sz="1200" dirty="0">
                <a:latin typeface="ＭＳ ゴシック" panose="020B0609070205080204" pitchFamily="49" charset="-128"/>
                <a:ea typeface="ＭＳ ゴシック" panose="020B0609070205080204" pitchFamily="49" charset="-128"/>
              </a:rPr>
              <a:t>と比べ</a:t>
            </a:r>
            <a:r>
              <a:rPr lang="ja-JP" altLang="en-US" sz="1200" dirty="0" smtClean="0">
                <a:latin typeface="ＭＳ ゴシック" panose="020B0609070205080204" pitchFamily="49" charset="-128"/>
                <a:ea typeface="ＭＳ ゴシック" panose="020B0609070205080204" pitchFamily="49" charset="-128"/>
              </a:rPr>
              <a:t>、</a:t>
            </a:r>
            <a:r>
              <a:rPr lang="ja-JP" altLang="en-US" sz="1200" u="sng" dirty="0" smtClean="0">
                <a:latin typeface="ＭＳ ゴシック" panose="020B0609070205080204" pitchFamily="49" charset="-128"/>
                <a:ea typeface="ＭＳ ゴシック" panose="020B0609070205080204" pitchFamily="49" charset="-128"/>
              </a:rPr>
              <a:t>実労働時間数が長い</a:t>
            </a:r>
            <a:r>
              <a:rPr lang="ja-JP" altLang="en-US" sz="1200" dirty="0">
                <a:latin typeface="ＭＳ ゴシック" panose="020B0609070205080204" pitchFamily="49" charset="-128"/>
                <a:ea typeface="ＭＳ ゴシック" panose="020B0609070205080204" pitchFamily="49" charset="-128"/>
              </a:rPr>
              <a:t>傾向にある。</a:t>
            </a:r>
            <a:endParaRPr lang="en-US" altLang="ja-JP" sz="1200" dirty="0">
              <a:latin typeface="ＭＳ ゴシック" panose="020B0609070205080204" pitchFamily="49" charset="-128"/>
              <a:ea typeface="ＭＳ ゴシック" panose="020B0609070205080204" pitchFamily="49" charset="-128"/>
            </a:endParaRPr>
          </a:p>
          <a:p>
            <a:pPr>
              <a:lnSpc>
                <a:spcPct val="130000"/>
              </a:lnSpc>
              <a:spcBef>
                <a:spcPts val="0"/>
              </a:spcBef>
            </a:pPr>
            <a:r>
              <a:rPr lang="ja-JP" altLang="en-US" sz="1200" dirty="0">
                <a:latin typeface="ＭＳ ゴシック" panose="020B0609070205080204" pitchFamily="49" charset="-128"/>
                <a:ea typeface="ＭＳ ゴシック" panose="020B0609070205080204" pitchFamily="49" charset="-128"/>
              </a:rPr>
              <a:t>▷　バス</a:t>
            </a:r>
            <a:r>
              <a:rPr lang="ja-JP" altLang="en-US" sz="1200" dirty="0" smtClean="0">
                <a:latin typeface="ＭＳ ゴシック" panose="020B0609070205080204" pitchFamily="49" charset="-128"/>
                <a:ea typeface="ＭＳ ゴシック" panose="020B0609070205080204" pitchFamily="49" charset="-128"/>
              </a:rPr>
              <a:t>運転者</a:t>
            </a:r>
            <a:r>
              <a:rPr lang="ja-JP" altLang="en-US" sz="1200" dirty="0">
                <a:latin typeface="ＭＳ ゴシック" panose="020B0609070205080204" pitchFamily="49" charset="-128"/>
                <a:ea typeface="ＭＳ ゴシック" panose="020B0609070205080204" pitchFamily="49" charset="-128"/>
              </a:rPr>
              <a:t>は</a:t>
            </a:r>
            <a:r>
              <a:rPr lang="ja-JP" altLang="en-US" sz="1200" dirty="0" smtClean="0">
                <a:latin typeface="ＭＳ ゴシック" panose="020B0609070205080204" pitchFamily="49" charset="-128"/>
                <a:ea typeface="ＭＳ ゴシック" panose="020B0609070205080204" pitchFamily="49" charset="-128"/>
              </a:rPr>
              <a:t>、全産業平均</a:t>
            </a:r>
            <a:r>
              <a:rPr lang="ja-JP" altLang="en-US" sz="1200" dirty="0">
                <a:latin typeface="ＭＳ ゴシック" panose="020B0609070205080204" pitchFamily="49" charset="-128"/>
                <a:ea typeface="ＭＳ ゴシック" panose="020B0609070205080204" pitchFamily="49" charset="-128"/>
              </a:rPr>
              <a:t>と比べ</a:t>
            </a:r>
            <a:r>
              <a:rPr lang="ja-JP" altLang="en-US" sz="1200" dirty="0" smtClean="0">
                <a:latin typeface="ＭＳ ゴシック" panose="020B0609070205080204" pitchFamily="49" charset="-128"/>
                <a:ea typeface="ＭＳ ゴシック" panose="020B0609070205080204" pitchFamily="49" charset="-128"/>
              </a:rPr>
              <a:t>、</a:t>
            </a:r>
            <a:r>
              <a:rPr lang="ja-JP" altLang="en-US" sz="1200" u="sng" dirty="0" smtClean="0">
                <a:latin typeface="ＭＳ ゴシック" panose="020B0609070205080204" pitchFamily="49" charset="-128"/>
                <a:ea typeface="ＭＳ ゴシック" panose="020B0609070205080204" pitchFamily="49" charset="-128"/>
              </a:rPr>
              <a:t>所定内給与額が低い</a:t>
            </a:r>
            <a:r>
              <a:rPr lang="ja-JP" altLang="en-US" sz="1200" dirty="0">
                <a:latin typeface="ＭＳ ゴシック" panose="020B0609070205080204" pitchFamily="49" charset="-128"/>
                <a:ea typeface="ＭＳ ゴシック" panose="020B0609070205080204" pitchFamily="49" charset="-128"/>
              </a:rPr>
              <a:t>傾向にある。</a:t>
            </a:r>
          </a:p>
        </p:txBody>
      </p:sp>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p:txBody>
          <a:bodyPr>
            <a:normAutofit/>
          </a:bodyPr>
          <a:lstStyle/>
          <a:p>
            <a:pPr algn="ctr"/>
            <a:r>
              <a:rPr lang="ja-JP" altLang="en-US" sz="2400" b="1" dirty="0">
                <a:solidFill>
                  <a:schemeClr val="bg1"/>
                </a:solidFill>
                <a:latin typeface="ＭＳ ゴシック" panose="020B0609070205080204" pitchFamily="49" charset="-128"/>
                <a:ea typeface="ＭＳ ゴシック" panose="020B0609070205080204" pitchFamily="49" charset="-128"/>
              </a:rPr>
              <a:t>バス</a:t>
            </a:r>
            <a:r>
              <a:rPr lang="ja-JP" altLang="en-US" sz="2400" b="1" dirty="0" smtClean="0">
                <a:solidFill>
                  <a:schemeClr val="bg1"/>
                </a:solidFill>
                <a:latin typeface="ＭＳ ゴシック" panose="020B0609070205080204" pitchFamily="49" charset="-128"/>
                <a:ea typeface="ＭＳ ゴシック" panose="020B0609070205080204" pitchFamily="49" charset="-128"/>
              </a:rPr>
              <a:t>運転者</a:t>
            </a:r>
            <a:r>
              <a:rPr lang="ja-JP" altLang="en-US" sz="2400" b="1" dirty="0">
                <a:solidFill>
                  <a:schemeClr val="bg1"/>
                </a:solidFill>
                <a:latin typeface="ＭＳ ゴシック" panose="020B0609070205080204" pitchFamily="49" charset="-128"/>
                <a:ea typeface="ＭＳ ゴシック" panose="020B0609070205080204" pitchFamily="49" charset="-128"/>
              </a:rPr>
              <a:t>の基礎</a:t>
            </a:r>
            <a:r>
              <a:rPr lang="ja-JP" altLang="en-US" sz="2400" b="1" dirty="0" smtClean="0">
                <a:solidFill>
                  <a:schemeClr val="bg1"/>
                </a:solidFill>
                <a:latin typeface="ＭＳ ゴシック" panose="020B0609070205080204" pitchFamily="49" charset="-128"/>
                <a:ea typeface="ＭＳ ゴシック" panose="020B0609070205080204" pitchFamily="49" charset="-128"/>
              </a:rPr>
              <a:t>統計</a:t>
            </a:r>
            <a:endParaRPr lang="ja-JP" altLang="en-US" sz="2400" b="1" dirty="0">
              <a:solidFill>
                <a:schemeClr val="bg1"/>
              </a:solidFill>
              <a:latin typeface="ＭＳ ゴシック" panose="020B0609070205080204" pitchFamily="49" charset="-128"/>
              <a:ea typeface="ＭＳ ゴシック" panose="020B0609070205080204" pitchFamily="49"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279211606"/>
              </p:ext>
            </p:extLst>
          </p:nvPr>
        </p:nvGraphicFramePr>
        <p:xfrm>
          <a:off x="1496616" y="2004831"/>
          <a:ext cx="6716554" cy="4483703"/>
        </p:xfrm>
        <a:graphic>
          <a:graphicData uri="http://schemas.openxmlformats.org/drawingml/2006/table">
            <a:tbl>
              <a:tblPr firstRow="1" bandRow="1">
                <a:tableStyleId>{5940675A-B579-460E-94D1-54222C63F5DA}</a:tableStyleId>
              </a:tblPr>
              <a:tblGrid>
                <a:gridCol w="936105">
                  <a:extLst>
                    <a:ext uri="{9D8B030D-6E8A-4147-A177-3AD203B41FA5}">
                      <a16:colId xmlns:a16="http://schemas.microsoft.com/office/drawing/2014/main" val="522960505"/>
                    </a:ext>
                  </a:extLst>
                </a:gridCol>
                <a:gridCol w="864096">
                  <a:extLst>
                    <a:ext uri="{9D8B030D-6E8A-4147-A177-3AD203B41FA5}">
                      <a16:colId xmlns:a16="http://schemas.microsoft.com/office/drawing/2014/main" val="1338887457"/>
                    </a:ext>
                  </a:extLst>
                </a:gridCol>
                <a:gridCol w="959922">
                  <a:extLst>
                    <a:ext uri="{9D8B030D-6E8A-4147-A177-3AD203B41FA5}">
                      <a16:colId xmlns:a16="http://schemas.microsoft.com/office/drawing/2014/main" val="1966725554"/>
                    </a:ext>
                  </a:extLst>
                </a:gridCol>
                <a:gridCol w="1200318">
                  <a:extLst>
                    <a:ext uri="{9D8B030D-6E8A-4147-A177-3AD203B41FA5}">
                      <a16:colId xmlns:a16="http://schemas.microsoft.com/office/drawing/2014/main" val="1220481313"/>
                    </a:ext>
                  </a:extLst>
                </a:gridCol>
                <a:gridCol w="1260649">
                  <a:extLst>
                    <a:ext uri="{9D8B030D-6E8A-4147-A177-3AD203B41FA5}">
                      <a16:colId xmlns:a16="http://schemas.microsoft.com/office/drawing/2014/main" val="3555317223"/>
                    </a:ext>
                  </a:extLst>
                </a:gridCol>
                <a:gridCol w="1495464">
                  <a:extLst>
                    <a:ext uri="{9D8B030D-6E8A-4147-A177-3AD203B41FA5}">
                      <a16:colId xmlns:a16="http://schemas.microsoft.com/office/drawing/2014/main" val="1242564975"/>
                    </a:ext>
                  </a:extLst>
                </a:gridCol>
              </a:tblGrid>
              <a:tr h="713108">
                <a:tc gridSpan="2">
                  <a:txBody>
                    <a:bodyPr/>
                    <a:lstStyle/>
                    <a:p>
                      <a:pPr algn="ctr"/>
                      <a:endParaRPr lang="ja-JP" altLang="en-US" sz="1700" dirty="0"/>
                    </a:p>
                  </a:txBody>
                  <a:tcPr marL="84406" marR="84406" marT="42203" marB="42203">
                    <a:solidFill>
                      <a:srgbClr val="C0FCF9"/>
                    </a:solidFill>
                  </a:tcPr>
                </a:tc>
                <a:tc hMerge="1">
                  <a:txBody>
                    <a:bodyPr/>
                    <a:lstStyle/>
                    <a:p>
                      <a:endParaRPr kumimoji="1" lang="ja-JP" altLang="en-US"/>
                    </a:p>
                  </a:txBody>
                  <a:tcPr/>
                </a:tc>
                <a:tc>
                  <a:txBody>
                    <a:bodyPr/>
                    <a:lstStyle/>
                    <a:p>
                      <a:pPr algn="ctr"/>
                      <a:r>
                        <a:rPr lang="ja-JP" altLang="en-US" sz="1700" dirty="0" smtClean="0"/>
                        <a:t>年齢</a:t>
                      </a:r>
                      <a:endParaRPr lang="ja-JP" altLang="en-US" sz="1700" dirty="0"/>
                    </a:p>
                  </a:txBody>
                  <a:tcPr marL="84406" marR="84406" marT="42203" marB="42203" anchor="ctr">
                    <a:solidFill>
                      <a:srgbClr val="C0FCF9"/>
                    </a:solidFill>
                  </a:tcPr>
                </a:tc>
                <a:tc>
                  <a:txBody>
                    <a:bodyPr/>
                    <a:lstStyle/>
                    <a:p>
                      <a:pPr algn="ctr"/>
                      <a:r>
                        <a:rPr lang="ja-JP" altLang="en-US" sz="1700" dirty="0" smtClean="0"/>
                        <a:t>勤続年数</a:t>
                      </a:r>
                      <a:endParaRPr lang="ja-JP" altLang="en-US" sz="1700" dirty="0"/>
                    </a:p>
                  </a:txBody>
                  <a:tcPr marL="84406" marR="84406" marT="42203" marB="42203" anchor="ctr">
                    <a:solidFill>
                      <a:srgbClr val="C0FCF9"/>
                    </a:solidFill>
                  </a:tcPr>
                </a:tc>
                <a:tc>
                  <a:txBody>
                    <a:bodyPr/>
                    <a:lstStyle/>
                    <a:p>
                      <a:pPr algn="ctr"/>
                      <a:r>
                        <a:rPr lang="ja-JP" altLang="en-US" sz="1700" dirty="0" smtClean="0">
                          <a:solidFill>
                            <a:schemeClr val="tx1"/>
                          </a:solidFill>
                        </a:rPr>
                        <a:t>実労働</a:t>
                      </a:r>
                      <a:endParaRPr lang="en-US" altLang="ja-JP" sz="1700" dirty="0" smtClean="0">
                        <a:solidFill>
                          <a:schemeClr val="tx1"/>
                        </a:solidFill>
                      </a:endParaRPr>
                    </a:p>
                    <a:p>
                      <a:pPr algn="ctr"/>
                      <a:r>
                        <a:rPr lang="ja-JP" altLang="en-US" sz="1700" dirty="0" smtClean="0">
                          <a:solidFill>
                            <a:schemeClr val="tx1"/>
                          </a:solidFill>
                        </a:rPr>
                        <a:t>時間数</a:t>
                      </a:r>
                      <a:endParaRPr lang="en-US" altLang="ja-JP" sz="1700" dirty="0" smtClean="0">
                        <a:solidFill>
                          <a:schemeClr val="tx1"/>
                        </a:solidFill>
                      </a:endParaRPr>
                    </a:p>
                  </a:txBody>
                  <a:tcPr marL="84406" marR="84406" marT="42203" marB="42203" anchor="ctr">
                    <a:solidFill>
                      <a:srgbClr val="C0FCF9"/>
                    </a:solidFill>
                  </a:tcPr>
                </a:tc>
                <a:tc>
                  <a:txBody>
                    <a:bodyPr/>
                    <a:lstStyle/>
                    <a:p>
                      <a:pPr algn="ctr"/>
                      <a:r>
                        <a:rPr lang="ja-JP" altLang="en-US" sz="1700" dirty="0" smtClean="0">
                          <a:solidFill>
                            <a:schemeClr val="tx1"/>
                          </a:solidFill>
                        </a:rPr>
                        <a:t>所定内給与額</a:t>
                      </a:r>
                      <a:r>
                        <a:rPr lang="ja-JP" altLang="en-US" sz="1100" dirty="0" smtClean="0">
                          <a:solidFill>
                            <a:schemeClr val="tx1"/>
                          </a:solidFill>
                        </a:rPr>
                        <a:t>（月額）</a:t>
                      </a:r>
                      <a:endParaRPr lang="en-US" altLang="ja-JP" sz="1100" dirty="0" smtClean="0">
                        <a:solidFill>
                          <a:schemeClr val="tx1"/>
                        </a:solidFill>
                      </a:endParaRPr>
                    </a:p>
                    <a:p>
                      <a:pPr algn="ctr"/>
                      <a:r>
                        <a:rPr lang="en-US" altLang="ja-JP" sz="900" dirty="0" smtClean="0">
                          <a:solidFill>
                            <a:schemeClr val="tx1"/>
                          </a:solidFill>
                        </a:rPr>
                        <a:t>(</a:t>
                      </a:r>
                      <a:r>
                        <a:rPr lang="ja-JP" altLang="en-US" sz="900" dirty="0" smtClean="0">
                          <a:solidFill>
                            <a:schemeClr val="tx1"/>
                          </a:solidFill>
                        </a:rPr>
                        <a:t>千円単位切り捨て</a:t>
                      </a:r>
                      <a:r>
                        <a:rPr lang="en-US" altLang="ja-JP" sz="900" dirty="0" smtClean="0">
                          <a:solidFill>
                            <a:schemeClr val="tx1"/>
                          </a:solidFill>
                        </a:rPr>
                        <a:t>)</a:t>
                      </a:r>
                    </a:p>
                    <a:p>
                      <a:pPr algn="ctr"/>
                      <a:r>
                        <a:rPr lang="ja-JP" altLang="en-US" sz="900" dirty="0" smtClean="0">
                          <a:solidFill>
                            <a:schemeClr val="tx1"/>
                          </a:solidFill>
                        </a:rPr>
                        <a:t>（賞与等含まず）</a:t>
                      </a:r>
                      <a:endParaRPr lang="en-US" altLang="ja-JP" sz="900" dirty="0" smtClean="0">
                        <a:solidFill>
                          <a:schemeClr val="tx1"/>
                        </a:solidFill>
                      </a:endParaRPr>
                    </a:p>
                  </a:txBody>
                  <a:tcPr marL="84406" marR="84406" marT="42203" marB="42203" anchor="ctr">
                    <a:solidFill>
                      <a:srgbClr val="C0FCF9"/>
                    </a:solidFill>
                  </a:tcPr>
                </a:tc>
                <a:extLst>
                  <a:ext uri="{0D108BD9-81ED-4DB2-BD59-A6C34878D82A}">
                    <a16:rowId xmlns:a16="http://schemas.microsoft.com/office/drawing/2014/main" val="2069369779"/>
                  </a:ext>
                </a:extLst>
              </a:tr>
              <a:tr h="925555">
                <a:tc gridSpan="2">
                  <a:txBody>
                    <a:bodyPr/>
                    <a:lstStyle/>
                    <a:p>
                      <a:pPr algn="ctr"/>
                      <a:r>
                        <a:rPr kumimoji="1" lang="ja-JP" altLang="en-US" sz="1700" dirty="0" smtClean="0"/>
                        <a:t>全産業平均</a:t>
                      </a:r>
                      <a:endParaRPr kumimoji="1" lang="ja-JP" altLang="en-US" sz="1700" dirty="0"/>
                    </a:p>
                  </a:txBody>
                  <a:tcPr marL="84406" marR="84406" marT="42203" marB="42203" anchor="ctr">
                    <a:solidFill>
                      <a:srgbClr val="C0FCF9"/>
                    </a:solidFill>
                  </a:tcPr>
                </a:tc>
                <a:tc hMerge="1">
                  <a:txBody>
                    <a:bodyPr/>
                    <a:lstStyle/>
                    <a:p>
                      <a:endParaRPr kumimoji="1" lang="ja-JP" altLang="en-US"/>
                    </a:p>
                  </a:txBody>
                  <a:tcPr/>
                </a:tc>
                <a:tc>
                  <a:txBody>
                    <a:bodyPr/>
                    <a:lstStyle/>
                    <a:p>
                      <a:pPr algn="ctr"/>
                      <a:r>
                        <a:rPr kumimoji="1" lang="en-US" altLang="ja-JP" sz="1700" dirty="0" smtClean="0">
                          <a:latin typeface="ＭＳ ゴシック" panose="020B0609070205080204" pitchFamily="49" charset="-128"/>
                          <a:ea typeface="ＭＳ ゴシック" panose="020B0609070205080204" pitchFamily="49" charset="-128"/>
                        </a:rPr>
                        <a:t>43.2</a:t>
                      </a:r>
                      <a:r>
                        <a:rPr kumimoji="1" lang="ja-JP" altLang="en-US" sz="1700" dirty="0" smtClean="0">
                          <a:latin typeface="ＭＳ ゴシック" panose="020B0609070205080204" pitchFamily="49" charset="-128"/>
                          <a:ea typeface="ＭＳ ゴシック" panose="020B0609070205080204" pitchFamily="49" charset="-128"/>
                        </a:rPr>
                        <a:t>歳</a:t>
                      </a:r>
                      <a:endParaRPr kumimoji="1" lang="ja-JP" altLang="en-US" sz="1700" dirty="0">
                        <a:latin typeface="ＭＳ ゴシック" panose="020B0609070205080204" pitchFamily="49" charset="-128"/>
                        <a:ea typeface="ＭＳ ゴシック" panose="020B0609070205080204" pitchFamily="49" charset="-128"/>
                      </a:endParaRPr>
                    </a:p>
                  </a:txBody>
                  <a:tcPr marL="84406" marR="84406" marT="42203" marB="42203" anchor="ctr"/>
                </a:tc>
                <a:tc>
                  <a:txBody>
                    <a:bodyPr/>
                    <a:lstStyle/>
                    <a:p>
                      <a:pPr algn="ctr"/>
                      <a:r>
                        <a:rPr kumimoji="1" lang="en-US" altLang="ja-JP" sz="1700" dirty="0" smtClean="0">
                          <a:latin typeface="ＭＳ ゴシック" panose="020B0609070205080204" pitchFamily="49" charset="-128"/>
                          <a:ea typeface="ＭＳ ゴシック" panose="020B0609070205080204" pitchFamily="49" charset="-128"/>
                        </a:rPr>
                        <a:t>11.9</a:t>
                      </a:r>
                      <a:r>
                        <a:rPr kumimoji="1" lang="ja-JP" altLang="en-US" sz="1700" dirty="0" smtClean="0">
                          <a:latin typeface="ＭＳ ゴシック" panose="020B0609070205080204" pitchFamily="49" charset="-128"/>
                          <a:ea typeface="ＭＳ ゴシック" panose="020B0609070205080204" pitchFamily="49" charset="-128"/>
                        </a:rPr>
                        <a:t>年</a:t>
                      </a:r>
                      <a:endParaRPr kumimoji="1" lang="ja-JP" altLang="en-US" sz="1700" dirty="0">
                        <a:latin typeface="ＭＳ ゴシック" panose="020B0609070205080204" pitchFamily="49" charset="-128"/>
                        <a:ea typeface="ＭＳ ゴシック" panose="020B0609070205080204" pitchFamily="49" charset="-128"/>
                      </a:endParaRPr>
                    </a:p>
                  </a:txBody>
                  <a:tcPr marL="84406" marR="84406" marT="42203" marB="42203" anchor="ctr"/>
                </a:tc>
                <a:tc>
                  <a:txBody>
                    <a:bodyPr/>
                    <a:lstStyle/>
                    <a:p>
                      <a:pPr algn="ctr"/>
                      <a:r>
                        <a:rPr kumimoji="1" lang="en-US" altLang="ja-JP" sz="1700" dirty="0" smtClean="0">
                          <a:solidFill>
                            <a:schemeClr val="tx1"/>
                          </a:solidFill>
                          <a:latin typeface="ＭＳ ゴシック" panose="020B0609070205080204" pitchFamily="49" charset="-128"/>
                          <a:ea typeface="ＭＳ ゴシック" panose="020B0609070205080204" pitchFamily="49" charset="-128"/>
                        </a:rPr>
                        <a:t>175</a:t>
                      </a:r>
                      <a:r>
                        <a:rPr kumimoji="1" lang="ja-JP" altLang="en-US" sz="1700" dirty="0" smtClean="0">
                          <a:solidFill>
                            <a:schemeClr val="tx1"/>
                          </a:solidFill>
                          <a:latin typeface="ＭＳ ゴシック" panose="020B0609070205080204" pitchFamily="49" charset="-128"/>
                          <a:ea typeface="ＭＳ ゴシック" panose="020B0609070205080204" pitchFamily="49" charset="-128"/>
                        </a:rPr>
                        <a:t>時間</a:t>
                      </a:r>
                      <a:endParaRPr kumimoji="1" lang="ja-JP" altLang="en-US" sz="1700" dirty="0">
                        <a:solidFill>
                          <a:schemeClr val="tx1"/>
                        </a:solidFill>
                        <a:latin typeface="ＭＳ ゴシック" panose="020B0609070205080204" pitchFamily="49" charset="-128"/>
                        <a:ea typeface="ＭＳ ゴシック" panose="020B0609070205080204" pitchFamily="49" charset="-128"/>
                      </a:endParaRPr>
                    </a:p>
                  </a:txBody>
                  <a:tcPr marL="84406" marR="84406" marT="42203" marB="42203" anchor="ctr"/>
                </a:tc>
                <a:tc>
                  <a:txBody>
                    <a:bodyPr/>
                    <a:lstStyle/>
                    <a:p>
                      <a:pPr algn="ctr"/>
                      <a:r>
                        <a:rPr kumimoji="1" lang="en-US" altLang="ja-JP" sz="1700" dirty="0" smtClean="0">
                          <a:latin typeface="ＭＳ ゴシック" panose="020B0609070205080204" pitchFamily="49" charset="-128"/>
                          <a:ea typeface="ＭＳ ゴシック" panose="020B0609070205080204" pitchFamily="49" charset="-128"/>
                        </a:rPr>
                        <a:t>30</a:t>
                      </a:r>
                      <a:r>
                        <a:rPr kumimoji="1" lang="ja-JP" altLang="en-US" sz="1700" dirty="0" smtClean="0">
                          <a:latin typeface="ＭＳ ゴシック" panose="020B0609070205080204" pitchFamily="49" charset="-128"/>
                          <a:ea typeface="ＭＳ ゴシック" panose="020B0609070205080204" pitchFamily="49" charset="-128"/>
                        </a:rPr>
                        <a:t>万円</a:t>
                      </a:r>
                      <a:endParaRPr kumimoji="1" lang="ja-JP" altLang="en-US" sz="1700" dirty="0">
                        <a:latin typeface="ＭＳ ゴシック" panose="020B0609070205080204" pitchFamily="49" charset="-128"/>
                        <a:ea typeface="ＭＳ ゴシック" panose="020B0609070205080204" pitchFamily="49" charset="-128"/>
                      </a:endParaRPr>
                    </a:p>
                  </a:txBody>
                  <a:tcPr marL="84406" marR="84406" marT="42203" marB="42203" anchor="ctr"/>
                </a:tc>
                <a:extLst>
                  <a:ext uri="{0D108BD9-81ED-4DB2-BD59-A6C34878D82A}">
                    <a16:rowId xmlns:a16="http://schemas.microsoft.com/office/drawing/2014/main" val="261735850"/>
                  </a:ext>
                </a:extLst>
              </a:tr>
              <a:tr h="462117">
                <a:tc rowSpan="2">
                  <a:txBody>
                    <a:bodyPr/>
                    <a:lstStyle/>
                    <a:p>
                      <a:pPr algn="ctr"/>
                      <a:r>
                        <a:rPr kumimoji="1" lang="ja-JP" altLang="en-US" sz="1700" dirty="0" smtClean="0"/>
                        <a:t>トラック</a:t>
                      </a:r>
                      <a:endParaRPr kumimoji="1" lang="ja-JP" altLang="en-US" sz="1700" dirty="0"/>
                    </a:p>
                  </a:txBody>
                  <a:tcPr marL="84406" marR="84406" marT="42203" marB="42203" anchor="ctr">
                    <a:solidFill>
                      <a:srgbClr val="C0FCF9"/>
                    </a:solidFill>
                  </a:tcPr>
                </a:tc>
                <a:tc>
                  <a:txBody>
                    <a:bodyPr/>
                    <a:lstStyle/>
                    <a:p>
                      <a:pPr algn="ctr"/>
                      <a:r>
                        <a:rPr kumimoji="1" lang="ja-JP" altLang="en-US" sz="1700" dirty="0" smtClean="0">
                          <a:solidFill>
                            <a:schemeClr val="tx1"/>
                          </a:solidFill>
                        </a:rPr>
                        <a:t>大型</a:t>
                      </a:r>
                      <a:endParaRPr kumimoji="1" lang="ja-JP" altLang="en-US" sz="1700" dirty="0">
                        <a:solidFill>
                          <a:schemeClr val="tx1"/>
                        </a:solidFill>
                      </a:endParaRPr>
                    </a:p>
                  </a:txBody>
                  <a:tcPr marL="84406" marR="84406" marT="42203" marB="42203" anchor="ctr">
                    <a:solidFill>
                      <a:srgbClr val="C0FCF9"/>
                    </a:solidFill>
                  </a:tcPr>
                </a:tc>
                <a:tc>
                  <a:txBody>
                    <a:bodyPr/>
                    <a:lstStyle/>
                    <a:p>
                      <a:pPr algn="ctr"/>
                      <a:r>
                        <a:rPr kumimoji="1" lang="en-US" altLang="ja-JP" sz="1700" dirty="0" smtClean="0">
                          <a:solidFill>
                            <a:schemeClr val="tx1"/>
                          </a:solidFill>
                          <a:latin typeface="ＭＳ ゴシック" panose="020B0609070205080204" pitchFamily="49" charset="-128"/>
                          <a:ea typeface="ＭＳ ゴシック" panose="020B0609070205080204" pitchFamily="49" charset="-128"/>
                        </a:rPr>
                        <a:t>49.4</a:t>
                      </a:r>
                      <a:r>
                        <a:rPr kumimoji="1" lang="ja-JP" altLang="en-US" sz="1700" dirty="0" smtClean="0">
                          <a:solidFill>
                            <a:schemeClr val="tx1"/>
                          </a:solidFill>
                          <a:latin typeface="ＭＳ ゴシック" panose="020B0609070205080204" pitchFamily="49" charset="-128"/>
                          <a:ea typeface="ＭＳ ゴシック" panose="020B0609070205080204" pitchFamily="49" charset="-128"/>
                        </a:rPr>
                        <a:t>歳</a:t>
                      </a:r>
                      <a:endParaRPr kumimoji="1" lang="ja-JP" altLang="en-US" sz="1700" dirty="0">
                        <a:solidFill>
                          <a:schemeClr val="tx1"/>
                        </a:solidFill>
                        <a:latin typeface="ＭＳ ゴシック" panose="020B0609070205080204" pitchFamily="49" charset="-128"/>
                        <a:ea typeface="ＭＳ ゴシック" panose="020B0609070205080204" pitchFamily="49" charset="-128"/>
                      </a:endParaRPr>
                    </a:p>
                  </a:txBody>
                  <a:tcPr marL="84406" marR="84406" marT="42203" marB="42203" anchor="ctr"/>
                </a:tc>
                <a:tc>
                  <a:txBody>
                    <a:bodyPr/>
                    <a:lstStyle/>
                    <a:p>
                      <a:pPr algn="ctr"/>
                      <a:r>
                        <a:rPr kumimoji="1" lang="en-US" altLang="ja-JP" sz="1700" dirty="0" smtClean="0">
                          <a:solidFill>
                            <a:schemeClr val="tx1"/>
                          </a:solidFill>
                          <a:latin typeface="ＭＳ ゴシック" panose="020B0609070205080204" pitchFamily="49" charset="-128"/>
                          <a:ea typeface="ＭＳ ゴシック" panose="020B0609070205080204" pitchFamily="49" charset="-128"/>
                        </a:rPr>
                        <a:t>11.8</a:t>
                      </a:r>
                      <a:r>
                        <a:rPr kumimoji="1" lang="ja-JP" altLang="en-US" sz="1700" dirty="0" smtClean="0">
                          <a:solidFill>
                            <a:schemeClr val="tx1"/>
                          </a:solidFill>
                          <a:latin typeface="ＭＳ ゴシック" panose="020B0609070205080204" pitchFamily="49" charset="-128"/>
                          <a:ea typeface="ＭＳ ゴシック" panose="020B0609070205080204" pitchFamily="49" charset="-128"/>
                        </a:rPr>
                        <a:t>年</a:t>
                      </a:r>
                      <a:endParaRPr kumimoji="1" lang="ja-JP" altLang="en-US" sz="1700" dirty="0">
                        <a:solidFill>
                          <a:schemeClr val="tx1"/>
                        </a:solidFill>
                        <a:latin typeface="ＭＳ ゴシック" panose="020B0609070205080204" pitchFamily="49" charset="-128"/>
                        <a:ea typeface="ＭＳ ゴシック" panose="020B0609070205080204" pitchFamily="49" charset="-128"/>
                      </a:endParaRPr>
                    </a:p>
                  </a:txBody>
                  <a:tcPr marL="84406" marR="84406" marT="42203" marB="42203" anchor="ctr"/>
                </a:tc>
                <a:tc>
                  <a:txBody>
                    <a:bodyPr/>
                    <a:lstStyle/>
                    <a:p>
                      <a:pPr algn="ctr"/>
                      <a:r>
                        <a:rPr kumimoji="1" lang="en-US" altLang="ja-JP" sz="1700" dirty="0" smtClean="0">
                          <a:solidFill>
                            <a:schemeClr val="tx1"/>
                          </a:solidFill>
                          <a:latin typeface="ＭＳ ゴシック" panose="020B0609070205080204" pitchFamily="49" charset="-128"/>
                          <a:ea typeface="ＭＳ ゴシック" panose="020B0609070205080204" pitchFamily="49" charset="-128"/>
                        </a:rPr>
                        <a:t>211</a:t>
                      </a:r>
                      <a:r>
                        <a:rPr kumimoji="1" lang="ja-JP" altLang="en-US" sz="1700" dirty="0" smtClean="0">
                          <a:solidFill>
                            <a:schemeClr val="tx1"/>
                          </a:solidFill>
                          <a:latin typeface="ＭＳ ゴシック" panose="020B0609070205080204" pitchFamily="49" charset="-128"/>
                          <a:ea typeface="ＭＳ ゴシック" panose="020B0609070205080204" pitchFamily="49" charset="-128"/>
                        </a:rPr>
                        <a:t>時間</a:t>
                      </a:r>
                      <a:endParaRPr kumimoji="1" lang="ja-JP" altLang="en-US" sz="1700" dirty="0">
                        <a:solidFill>
                          <a:schemeClr val="tx1"/>
                        </a:solidFill>
                        <a:latin typeface="ＭＳ ゴシック" panose="020B0609070205080204" pitchFamily="49" charset="-128"/>
                        <a:ea typeface="ＭＳ ゴシック" panose="020B0609070205080204" pitchFamily="49" charset="-128"/>
                      </a:endParaRPr>
                    </a:p>
                  </a:txBody>
                  <a:tcPr marL="84406" marR="84406" marT="42203" marB="42203" anchor="ctr"/>
                </a:tc>
                <a:tc>
                  <a:txBody>
                    <a:bodyPr/>
                    <a:lstStyle/>
                    <a:p>
                      <a:pPr algn="ctr"/>
                      <a:r>
                        <a:rPr kumimoji="1" lang="en-US" altLang="ja-JP" sz="1700" dirty="0" smtClean="0">
                          <a:solidFill>
                            <a:schemeClr val="tx1"/>
                          </a:solidFill>
                          <a:latin typeface="ＭＳ ゴシック" panose="020B0609070205080204" pitchFamily="49" charset="-128"/>
                          <a:ea typeface="ＭＳ ゴシック" panose="020B0609070205080204" pitchFamily="49" charset="-128"/>
                        </a:rPr>
                        <a:t>27</a:t>
                      </a:r>
                      <a:r>
                        <a:rPr kumimoji="1" lang="ja-JP" altLang="en-US" sz="1700" dirty="0" smtClean="0">
                          <a:solidFill>
                            <a:schemeClr val="tx1"/>
                          </a:solidFill>
                          <a:latin typeface="ＭＳ ゴシック" panose="020B0609070205080204" pitchFamily="49" charset="-128"/>
                          <a:ea typeface="ＭＳ ゴシック" panose="020B0609070205080204" pitchFamily="49" charset="-128"/>
                        </a:rPr>
                        <a:t>万円</a:t>
                      </a:r>
                      <a:endParaRPr kumimoji="1" lang="ja-JP" altLang="en-US" sz="1700" dirty="0">
                        <a:solidFill>
                          <a:schemeClr val="tx1"/>
                        </a:solidFill>
                        <a:latin typeface="ＭＳ ゴシック" panose="020B0609070205080204" pitchFamily="49" charset="-128"/>
                        <a:ea typeface="ＭＳ ゴシック" panose="020B0609070205080204" pitchFamily="49" charset="-128"/>
                      </a:endParaRPr>
                    </a:p>
                  </a:txBody>
                  <a:tcPr marL="84406" marR="84406" marT="42203" marB="42203" anchor="ctr"/>
                </a:tc>
                <a:extLst>
                  <a:ext uri="{0D108BD9-81ED-4DB2-BD59-A6C34878D82A}">
                    <a16:rowId xmlns:a16="http://schemas.microsoft.com/office/drawing/2014/main" val="3193506042"/>
                  </a:ext>
                </a:extLst>
              </a:tr>
              <a:tr h="462117">
                <a:tc vMerge="1">
                  <a:txBody>
                    <a:bodyPr/>
                    <a:lstStyle/>
                    <a:p>
                      <a:endParaRPr kumimoji="1" lang="ja-JP" altLang="en-US"/>
                    </a:p>
                  </a:txBody>
                  <a:tcPr/>
                </a:tc>
                <a:tc>
                  <a:txBody>
                    <a:bodyPr/>
                    <a:lstStyle/>
                    <a:p>
                      <a:pPr algn="ctr"/>
                      <a:r>
                        <a:rPr kumimoji="1" lang="ja-JP" altLang="en-US" sz="1700" dirty="0" smtClean="0">
                          <a:solidFill>
                            <a:schemeClr val="tx1"/>
                          </a:solidFill>
                        </a:rPr>
                        <a:t>中小型</a:t>
                      </a:r>
                      <a:endParaRPr kumimoji="1" lang="ja-JP" altLang="en-US" sz="1700" dirty="0">
                        <a:solidFill>
                          <a:schemeClr val="tx1"/>
                        </a:solidFill>
                      </a:endParaRPr>
                    </a:p>
                  </a:txBody>
                  <a:tcPr marL="84406" marR="84406" marT="42203" marB="42203" anchor="ctr">
                    <a:solidFill>
                      <a:srgbClr val="C0FCF9"/>
                    </a:solidFill>
                  </a:tcPr>
                </a:tc>
                <a:tc>
                  <a:txBody>
                    <a:bodyPr/>
                    <a:lstStyle/>
                    <a:p>
                      <a:pPr algn="ctr"/>
                      <a:r>
                        <a:rPr kumimoji="1" lang="en-US" altLang="ja-JP" sz="1700" dirty="0" smtClean="0">
                          <a:solidFill>
                            <a:schemeClr val="tx1"/>
                          </a:solidFill>
                          <a:latin typeface="ＭＳ ゴシック" panose="020B0609070205080204" pitchFamily="49" charset="-128"/>
                          <a:ea typeface="ＭＳ ゴシック" panose="020B0609070205080204" pitchFamily="49" charset="-128"/>
                        </a:rPr>
                        <a:t>46.4</a:t>
                      </a:r>
                      <a:r>
                        <a:rPr kumimoji="1" lang="ja-JP" altLang="en-US" sz="1700" dirty="0" smtClean="0">
                          <a:solidFill>
                            <a:schemeClr val="tx1"/>
                          </a:solidFill>
                          <a:latin typeface="ＭＳ ゴシック" panose="020B0609070205080204" pitchFamily="49" charset="-128"/>
                          <a:ea typeface="ＭＳ ゴシック" panose="020B0609070205080204" pitchFamily="49" charset="-128"/>
                        </a:rPr>
                        <a:t>歳</a:t>
                      </a:r>
                      <a:endParaRPr kumimoji="1" lang="ja-JP" altLang="en-US" sz="1700" dirty="0">
                        <a:solidFill>
                          <a:schemeClr val="tx1"/>
                        </a:solidFill>
                        <a:latin typeface="ＭＳ ゴシック" panose="020B0609070205080204" pitchFamily="49" charset="-128"/>
                        <a:ea typeface="ＭＳ ゴシック" panose="020B0609070205080204" pitchFamily="49" charset="-128"/>
                      </a:endParaRPr>
                    </a:p>
                  </a:txBody>
                  <a:tcPr marL="84406" marR="84406" marT="42203" marB="42203" anchor="ctr"/>
                </a:tc>
                <a:tc>
                  <a:txBody>
                    <a:bodyPr/>
                    <a:lstStyle/>
                    <a:p>
                      <a:pPr algn="ctr"/>
                      <a:r>
                        <a:rPr kumimoji="1" lang="en-US" altLang="ja-JP" sz="1700" dirty="0" smtClean="0">
                          <a:solidFill>
                            <a:schemeClr val="tx1"/>
                          </a:solidFill>
                          <a:latin typeface="ＭＳ ゴシック" panose="020B0609070205080204" pitchFamily="49" charset="-128"/>
                          <a:ea typeface="ＭＳ ゴシック" panose="020B0609070205080204" pitchFamily="49" charset="-128"/>
                        </a:rPr>
                        <a:t>10.0</a:t>
                      </a:r>
                      <a:r>
                        <a:rPr kumimoji="1" lang="ja-JP" altLang="en-US" sz="1700" dirty="0" smtClean="0">
                          <a:solidFill>
                            <a:schemeClr val="tx1"/>
                          </a:solidFill>
                          <a:latin typeface="ＭＳ ゴシック" panose="020B0609070205080204" pitchFamily="49" charset="-128"/>
                          <a:ea typeface="ＭＳ ゴシック" panose="020B0609070205080204" pitchFamily="49" charset="-128"/>
                        </a:rPr>
                        <a:t>年</a:t>
                      </a:r>
                      <a:endParaRPr kumimoji="1" lang="ja-JP" altLang="en-US" sz="1700" dirty="0">
                        <a:solidFill>
                          <a:schemeClr val="tx1"/>
                        </a:solidFill>
                        <a:latin typeface="ＭＳ ゴシック" panose="020B0609070205080204" pitchFamily="49" charset="-128"/>
                        <a:ea typeface="ＭＳ ゴシック" panose="020B0609070205080204" pitchFamily="49" charset="-128"/>
                      </a:endParaRPr>
                    </a:p>
                  </a:txBody>
                  <a:tcPr marL="84406" marR="84406" marT="42203" marB="42203" anchor="ctr"/>
                </a:tc>
                <a:tc>
                  <a:txBody>
                    <a:bodyPr/>
                    <a:lstStyle/>
                    <a:p>
                      <a:pPr algn="ctr"/>
                      <a:r>
                        <a:rPr kumimoji="1" lang="en-US" altLang="ja-JP" sz="1700" dirty="0" smtClean="0">
                          <a:solidFill>
                            <a:schemeClr val="tx1"/>
                          </a:solidFill>
                          <a:latin typeface="ＭＳ ゴシック" panose="020B0609070205080204" pitchFamily="49" charset="-128"/>
                          <a:ea typeface="ＭＳ ゴシック" panose="020B0609070205080204" pitchFamily="49" charset="-128"/>
                        </a:rPr>
                        <a:t>207</a:t>
                      </a:r>
                      <a:r>
                        <a:rPr kumimoji="1" lang="ja-JP" altLang="en-US" sz="1700" dirty="0" smtClean="0">
                          <a:solidFill>
                            <a:schemeClr val="tx1"/>
                          </a:solidFill>
                          <a:latin typeface="ＭＳ ゴシック" panose="020B0609070205080204" pitchFamily="49" charset="-128"/>
                          <a:ea typeface="ＭＳ ゴシック" panose="020B0609070205080204" pitchFamily="49" charset="-128"/>
                        </a:rPr>
                        <a:t>時間</a:t>
                      </a:r>
                      <a:endParaRPr kumimoji="1" lang="ja-JP" altLang="en-US" sz="1700" dirty="0">
                        <a:solidFill>
                          <a:schemeClr val="tx1"/>
                        </a:solidFill>
                        <a:latin typeface="ＭＳ ゴシック" panose="020B0609070205080204" pitchFamily="49" charset="-128"/>
                        <a:ea typeface="ＭＳ ゴシック" panose="020B0609070205080204" pitchFamily="49" charset="-128"/>
                      </a:endParaRPr>
                    </a:p>
                  </a:txBody>
                  <a:tcPr marL="84406" marR="84406" marT="42203" marB="42203" anchor="ctr"/>
                </a:tc>
                <a:tc>
                  <a:txBody>
                    <a:bodyPr/>
                    <a:lstStyle/>
                    <a:p>
                      <a:pPr algn="ctr"/>
                      <a:r>
                        <a:rPr kumimoji="1" lang="en-US" altLang="ja-JP" sz="1700" dirty="0" smtClean="0">
                          <a:solidFill>
                            <a:schemeClr val="tx1"/>
                          </a:solidFill>
                          <a:latin typeface="ＭＳ ゴシック" panose="020B0609070205080204" pitchFamily="49" charset="-128"/>
                          <a:ea typeface="ＭＳ ゴシック" panose="020B0609070205080204" pitchFamily="49" charset="-128"/>
                        </a:rPr>
                        <a:t>26</a:t>
                      </a:r>
                      <a:r>
                        <a:rPr kumimoji="1" lang="ja-JP" altLang="en-US" sz="1700" dirty="0" smtClean="0">
                          <a:solidFill>
                            <a:schemeClr val="tx1"/>
                          </a:solidFill>
                          <a:latin typeface="ＭＳ ゴシック" panose="020B0609070205080204" pitchFamily="49" charset="-128"/>
                          <a:ea typeface="ＭＳ ゴシック" panose="020B0609070205080204" pitchFamily="49" charset="-128"/>
                        </a:rPr>
                        <a:t>万円</a:t>
                      </a:r>
                      <a:endParaRPr kumimoji="1" lang="ja-JP" altLang="en-US" sz="1700" dirty="0">
                        <a:solidFill>
                          <a:schemeClr val="tx1"/>
                        </a:solidFill>
                        <a:latin typeface="ＭＳ ゴシック" panose="020B0609070205080204" pitchFamily="49" charset="-128"/>
                        <a:ea typeface="ＭＳ ゴシック" panose="020B0609070205080204" pitchFamily="49" charset="-128"/>
                      </a:endParaRPr>
                    </a:p>
                  </a:txBody>
                  <a:tcPr marL="84406" marR="84406" marT="42203" marB="42203" anchor="ctr"/>
                </a:tc>
                <a:extLst>
                  <a:ext uri="{0D108BD9-81ED-4DB2-BD59-A6C34878D82A}">
                    <a16:rowId xmlns:a16="http://schemas.microsoft.com/office/drawing/2014/main" val="2525794425"/>
                  </a:ext>
                </a:extLst>
              </a:tr>
              <a:tr h="924234">
                <a:tc gridSpan="2">
                  <a:txBody>
                    <a:bodyPr/>
                    <a:lstStyle/>
                    <a:p>
                      <a:pPr algn="ctr"/>
                      <a:r>
                        <a:rPr kumimoji="1" lang="ja-JP" altLang="en-US" sz="1700" dirty="0" smtClean="0"/>
                        <a:t>タクシー</a:t>
                      </a:r>
                      <a:endParaRPr kumimoji="1" lang="ja-JP" altLang="en-US" sz="1700" dirty="0"/>
                    </a:p>
                  </a:txBody>
                  <a:tcPr marL="84406" marR="84406" marT="42203" marB="42203" anchor="ctr">
                    <a:solidFill>
                      <a:srgbClr val="C0FCF9"/>
                    </a:solidFill>
                  </a:tcPr>
                </a:tc>
                <a:tc hMerge="1">
                  <a:txBody>
                    <a:bodyPr/>
                    <a:lstStyle/>
                    <a:p>
                      <a:endParaRPr kumimoji="1" lang="ja-JP" altLang="en-US"/>
                    </a:p>
                  </a:txBody>
                  <a:tcPr/>
                </a:tc>
                <a:tc>
                  <a:txBody>
                    <a:bodyPr/>
                    <a:lstStyle/>
                    <a:p>
                      <a:pPr algn="ctr"/>
                      <a:r>
                        <a:rPr kumimoji="1" lang="en-US" altLang="ja-JP" sz="1700" dirty="0" smtClean="0">
                          <a:latin typeface="ＭＳ ゴシック" panose="020B0609070205080204" pitchFamily="49" charset="-128"/>
                          <a:ea typeface="ＭＳ ゴシック" panose="020B0609070205080204" pitchFamily="49" charset="-128"/>
                        </a:rPr>
                        <a:t>59.5</a:t>
                      </a:r>
                      <a:r>
                        <a:rPr kumimoji="1" lang="ja-JP" altLang="en-US" sz="1700" dirty="0" smtClean="0">
                          <a:latin typeface="ＭＳ ゴシック" panose="020B0609070205080204" pitchFamily="49" charset="-128"/>
                          <a:ea typeface="ＭＳ ゴシック" panose="020B0609070205080204" pitchFamily="49" charset="-128"/>
                        </a:rPr>
                        <a:t>歳</a:t>
                      </a:r>
                      <a:endParaRPr kumimoji="1" lang="ja-JP" altLang="en-US" sz="1700" dirty="0">
                        <a:latin typeface="ＭＳ ゴシック" panose="020B0609070205080204" pitchFamily="49" charset="-128"/>
                        <a:ea typeface="ＭＳ ゴシック" panose="020B0609070205080204" pitchFamily="49" charset="-128"/>
                      </a:endParaRPr>
                    </a:p>
                  </a:txBody>
                  <a:tcPr marL="84406" marR="84406" marT="42203" marB="42203" anchor="ctr"/>
                </a:tc>
                <a:tc>
                  <a:txBody>
                    <a:bodyPr/>
                    <a:lstStyle/>
                    <a:p>
                      <a:pPr algn="ctr"/>
                      <a:r>
                        <a:rPr kumimoji="1" lang="en-US" altLang="ja-JP" sz="1700" dirty="0" smtClean="0">
                          <a:latin typeface="ＭＳ ゴシック" panose="020B0609070205080204" pitchFamily="49" charset="-128"/>
                          <a:ea typeface="ＭＳ ゴシック" panose="020B0609070205080204" pitchFamily="49" charset="-128"/>
                        </a:rPr>
                        <a:t>10.2</a:t>
                      </a:r>
                      <a:r>
                        <a:rPr kumimoji="1" lang="ja-JP" altLang="en-US" sz="1700" dirty="0" smtClean="0">
                          <a:latin typeface="ＭＳ ゴシック" panose="020B0609070205080204" pitchFamily="49" charset="-128"/>
                          <a:ea typeface="ＭＳ ゴシック" panose="020B0609070205080204" pitchFamily="49" charset="-128"/>
                        </a:rPr>
                        <a:t>年</a:t>
                      </a:r>
                      <a:endParaRPr kumimoji="1" lang="ja-JP" altLang="en-US" sz="1700" dirty="0">
                        <a:latin typeface="ＭＳ ゴシック" panose="020B0609070205080204" pitchFamily="49" charset="-128"/>
                        <a:ea typeface="ＭＳ ゴシック" panose="020B0609070205080204" pitchFamily="49" charset="-128"/>
                      </a:endParaRPr>
                    </a:p>
                  </a:txBody>
                  <a:tcPr marL="84406" marR="84406" marT="42203" marB="42203" anchor="ctr"/>
                </a:tc>
                <a:tc>
                  <a:txBody>
                    <a:bodyPr/>
                    <a:lstStyle/>
                    <a:p>
                      <a:pPr algn="ctr"/>
                      <a:r>
                        <a:rPr kumimoji="1" lang="en-US" altLang="ja-JP" sz="1700" dirty="0" smtClean="0">
                          <a:solidFill>
                            <a:schemeClr val="tx1"/>
                          </a:solidFill>
                          <a:latin typeface="ＭＳ ゴシック" panose="020B0609070205080204" pitchFamily="49" charset="-128"/>
                          <a:ea typeface="ＭＳ ゴシック" panose="020B0609070205080204" pitchFamily="49" charset="-128"/>
                        </a:rPr>
                        <a:t>187</a:t>
                      </a:r>
                      <a:r>
                        <a:rPr kumimoji="1" lang="ja-JP" altLang="en-US" sz="1700" dirty="0" smtClean="0">
                          <a:solidFill>
                            <a:schemeClr val="tx1"/>
                          </a:solidFill>
                          <a:latin typeface="ＭＳ ゴシック" panose="020B0609070205080204" pitchFamily="49" charset="-128"/>
                          <a:ea typeface="ＭＳ ゴシック" panose="020B0609070205080204" pitchFamily="49" charset="-128"/>
                        </a:rPr>
                        <a:t>時間</a:t>
                      </a:r>
                      <a:endParaRPr kumimoji="1" lang="ja-JP" altLang="en-US" sz="1700" dirty="0">
                        <a:solidFill>
                          <a:schemeClr val="tx1"/>
                        </a:solidFill>
                        <a:latin typeface="ＭＳ ゴシック" panose="020B0609070205080204" pitchFamily="49" charset="-128"/>
                        <a:ea typeface="ＭＳ ゴシック" panose="020B0609070205080204" pitchFamily="49" charset="-128"/>
                      </a:endParaRPr>
                    </a:p>
                  </a:txBody>
                  <a:tcPr marL="84406" marR="84406" marT="42203" marB="42203" anchor="ctr"/>
                </a:tc>
                <a:tc>
                  <a:txBody>
                    <a:bodyPr/>
                    <a:lstStyle/>
                    <a:p>
                      <a:pPr algn="ctr"/>
                      <a:r>
                        <a:rPr kumimoji="1" lang="en-US" altLang="ja-JP" sz="1700" dirty="0" smtClean="0">
                          <a:solidFill>
                            <a:schemeClr val="tx1"/>
                          </a:solidFill>
                          <a:latin typeface="ＭＳ ゴシック" panose="020B0609070205080204" pitchFamily="49" charset="-128"/>
                          <a:ea typeface="ＭＳ ゴシック" panose="020B0609070205080204" pitchFamily="49" charset="-128"/>
                        </a:rPr>
                        <a:t>20</a:t>
                      </a:r>
                      <a:r>
                        <a:rPr kumimoji="1" lang="ja-JP" altLang="en-US" sz="1700" dirty="0" smtClean="0">
                          <a:solidFill>
                            <a:schemeClr val="tx1"/>
                          </a:solidFill>
                          <a:latin typeface="ＭＳ ゴシック" panose="020B0609070205080204" pitchFamily="49" charset="-128"/>
                          <a:ea typeface="ＭＳ ゴシック" panose="020B0609070205080204" pitchFamily="49" charset="-128"/>
                        </a:rPr>
                        <a:t>万円</a:t>
                      </a:r>
                      <a:endParaRPr kumimoji="1" lang="ja-JP" altLang="en-US" sz="1700" dirty="0">
                        <a:solidFill>
                          <a:schemeClr val="tx1"/>
                        </a:solidFill>
                        <a:latin typeface="ＭＳ ゴシック" panose="020B0609070205080204" pitchFamily="49" charset="-128"/>
                        <a:ea typeface="ＭＳ ゴシック" panose="020B0609070205080204" pitchFamily="49" charset="-128"/>
                      </a:endParaRPr>
                    </a:p>
                  </a:txBody>
                  <a:tcPr marL="84406" marR="84406" marT="42203" marB="42203" anchor="ctr"/>
                </a:tc>
                <a:extLst>
                  <a:ext uri="{0D108BD9-81ED-4DB2-BD59-A6C34878D82A}">
                    <a16:rowId xmlns:a16="http://schemas.microsoft.com/office/drawing/2014/main" val="2103431585"/>
                  </a:ext>
                </a:extLst>
              </a:tr>
              <a:tr h="924234">
                <a:tc gridSpan="2">
                  <a:txBody>
                    <a:bodyPr/>
                    <a:lstStyle/>
                    <a:p>
                      <a:pPr algn="ctr"/>
                      <a:r>
                        <a:rPr kumimoji="1" lang="ja-JP" altLang="en-US" sz="1700" dirty="0" smtClean="0">
                          <a:solidFill>
                            <a:schemeClr val="tx1"/>
                          </a:solidFill>
                        </a:rPr>
                        <a:t>バス</a:t>
                      </a:r>
                      <a:endParaRPr kumimoji="1" lang="ja-JP" altLang="en-US" sz="1700" dirty="0">
                        <a:solidFill>
                          <a:schemeClr val="tx1"/>
                        </a:solidFill>
                      </a:endParaRPr>
                    </a:p>
                  </a:txBody>
                  <a:tcPr marL="84406" marR="84406" marT="42203" marB="42203" anchor="ctr">
                    <a:solidFill>
                      <a:srgbClr val="C0FCF9"/>
                    </a:solidFill>
                  </a:tcPr>
                </a:tc>
                <a:tc hMerge="1">
                  <a:txBody>
                    <a:bodyPr/>
                    <a:lstStyle/>
                    <a:p>
                      <a:endParaRPr kumimoji="1" lang="ja-JP" altLang="en-US"/>
                    </a:p>
                  </a:txBody>
                  <a:tcPr/>
                </a:tc>
                <a:tc>
                  <a:txBody>
                    <a:bodyPr/>
                    <a:lstStyle/>
                    <a:p>
                      <a:pPr algn="ctr"/>
                      <a:r>
                        <a:rPr kumimoji="1" lang="en-US" altLang="ja-JP" sz="1700" dirty="0" smtClean="0">
                          <a:solidFill>
                            <a:srgbClr val="FF0000"/>
                          </a:solidFill>
                          <a:latin typeface="ＭＳ ゴシック" panose="020B0609070205080204" pitchFamily="49" charset="-128"/>
                          <a:ea typeface="ＭＳ ゴシック" panose="020B0609070205080204" pitchFamily="49" charset="-128"/>
                        </a:rPr>
                        <a:t>51.8</a:t>
                      </a:r>
                      <a:r>
                        <a:rPr kumimoji="1" lang="ja-JP" altLang="en-US" sz="1700" dirty="0" smtClean="0">
                          <a:solidFill>
                            <a:srgbClr val="FF0000"/>
                          </a:solidFill>
                          <a:latin typeface="ＭＳ ゴシック" panose="020B0609070205080204" pitchFamily="49" charset="-128"/>
                          <a:ea typeface="ＭＳ ゴシック" panose="020B0609070205080204" pitchFamily="49" charset="-128"/>
                        </a:rPr>
                        <a:t>歳</a:t>
                      </a:r>
                      <a:endParaRPr kumimoji="1" lang="ja-JP" altLang="en-US" sz="1700" dirty="0">
                        <a:solidFill>
                          <a:srgbClr val="FF0000"/>
                        </a:solidFill>
                        <a:latin typeface="ＭＳ ゴシック" panose="020B0609070205080204" pitchFamily="49" charset="-128"/>
                        <a:ea typeface="ＭＳ ゴシック" panose="020B0609070205080204" pitchFamily="49" charset="-128"/>
                      </a:endParaRPr>
                    </a:p>
                  </a:txBody>
                  <a:tcPr marL="84406" marR="84406" marT="42203" marB="42203" anchor="ctr"/>
                </a:tc>
                <a:tc>
                  <a:txBody>
                    <a:bodyPr/>
                    <a:lstStyle/>
                    <a:p>
                      <a:pPr algn="ctr"/>
                      <a:r>
                        <a:rPr kumimoji="1" lang="en-US" altLang="ja-JP" sz="1700" dirty="0" smtClean="0">
                          <a:solidFill>
                            <a:srgbClr val="FF0000"/>
                          </a:solidFill>
                          <a:latin typeface="ＭＳ ゴシック" panose="020B0609070205080204" pitchFamily="49" charset="-128"/>
                          <a:ea typeface="ＭＳ ゴシック" panose="020B0609070205080204" pitchFamily="49" charset="-128"/>
                        </a:rPr>
                        <a:t>12.3</a:t>
                      </a:r>
                      <a:r>
                        <a:rPr kumimoji="1" lang="ja-JP" altLang="en-US" sz="1700" dirty="0" smtClean="0">
                          <a:solidFill>
                            <a:srgbClr val="FF0000"/>
                          </a:solidFill>
                          <a:latin typeface="ＭＳ ゴシック" panose="020B0609070205080204" pitchFamily="49" charset="-128"/>
                          <a:ea typeface="ＭＳ ゴシック" panose="020B0609070205080204" pitchFamily="49" charset="-128"/>
                        </a:rPr>
                        <a:t>年</a:t>
                      </a:r>
                      <a:endParaRPr kumimoji="1" lang="ja-JP" altLang="en-US" sz="1700" dirty="0">
                        <a:solidFill>
                          <a:srgbClr val="FF0000"/>
                        </a:solidFill>
                        <a:latin typeface="ＭＳ ゴシック" panose="020B0609070205080204" pitchFamily="49" charset="-128"/>
                        <a:ea typeface="ＭＳ ゴシック" panose="020B0609070205080204" pitchFamily="49" charset="-128"/>
                      </a:endParaRPr>
                    </a:p>
                  </a:txBody>
                  <a:tcPr marL="84406" marR="84406" marT="42203" marB="42203" anchor="ctr"/>
                </a:tc>
                <a:tc>
                  <a:txBody>
                    <a:bodyPr/>
                    <a:lstStyle/>
                    <a:p>
                      <a:pPr algn="ctr"/>
                      <a:r>
                        <a:rPr kumimoji="1" lang="en-US" altLang="ja-JP" sz="1700" dirty="0" smtClean="0">
                          <a:solidFill>
                            <a:srgbClr val="FF0000"/>
                          </a:solidFill>
                          <a:latin typeface="ＭＳ ゴシック" panose="020B0609070205080204" pitchFamily="49" charset="-128"/>
                          <a:ea typeface="ＭＳ ゴシック" panose="020B0609070205080204" pitchFamily="49" charset="-128"/>
                        </a:rPr>
                        <a:t>182</a:t>
                      </a:r>
                      <a:r>
                        <a:rPr kumimoji="1" lang="ja-JP" altLang="en-US" sz="1700" dirty="0" smtClean="0">
                          <a:solidFill>
                            <a:srgbClr val="FF0000"/>
                          </a:solidFill>
                          <a:latin typeface="ＭＳ ゴシック" panose="020B0609070205080204" pitchFamily="49" charset="-128"/>
                          <a:ea typeface="ＭＳ ゴシック" panose="020B0609070205080204" pitchFamily="49" charset="-128"/>
                        </a:rPr>
                        <a:t>時間</a:t>
                      </a:r>
                      <a:endParaRPr kumimoji="1" lang="ja-JP" altLang="en-US" sz="1700" dirty="0">
                        <a:solidFill>
                          <a:srgbClr val="FF0000"/>
                        </a:solidFill>
                        <a:latin typeface="ＭＳ ゴシック" panose="020B0609070205080204" pitchFamily="49" charset="-128"/>
                        <a:ea typeface="ＭＳ ゴシック" panose="020B0609070205080204" pitchFamily="49" charset="-128"/>
                      </a:endParaRPr>
                    </a:p>
                  </a:txBody>
                  <a:tcPr marL="84406" marR="84406" marT="42203" marB="42203" anchor="ctr"/>
                </a:tc>
                <a:tc>
                  <a:txBody>
                    <a:bodyPr/>
                    <a:lstStyle/>
                    <a:p>
                      <a:pPr algn="ctr"/>
                      <a:r>
                        <a:rPr kumimoji="1" lang="en-US" altLang="ja-JP" sz="1700" dirty="0" smtClean="0">
                          <a:solidFill>
                            <a:srgbClr val="FF0000"/>
                          </a:solidFill>
                          <a:latin typeface="ＭＳ ゴシック" panose="020B0609070205080204" pitchFamily="49" charset="-128"/>
                          <a:ea typeface="ＭＳ ゴシック" panose="020B0609070205080204" pitchFamily="49" charset="-128"/>
                        </a:rPr>
                        <a:t>24</a:t>
                      </a:r>
                      <a:r>
                        <a:rPr kumimoji="1" lang="ja-JP" altLang="en-US" sz="1700" dirty="0" smtClean="0">
                          <a:solidFill>
                            <a:srgbClr val="FF0000"/>
                          </a:solidFill>
                          <a:latin typeface="ＭＳ ゴシック" panose="020B0609070205080204" pitchFamily="49" charset="-128"/>
                          <a:ea typeface="ＭＳ ゴシック" panose="020B0609070205080204" pitchFamily="49" charset="-128"/>
                        </a:rPr>
                        <a:t>万円</a:t>
                      </a:r>
                      <a:endParaRPr kumimoji="1" lang="ja-JP" altLang="en-US" sz="1700" dirty="0">
                        <a:solidFill>
                          <a:srgbClr val="FF0000"/>
                        </a:solidFill>
                        <a:latin typeface="ＭＳ ゴシック" panose="020B0609070205080204" pitchFamily="49" charset="-128"/>
                        <a:ea typeface="ＭＳ ゴシック" panose="020B0609070205080204" pitchFamily="49" charset="-128"/>
                      </a:endParaRPr>
                    </a:p>
                  </a:txBody>
                  <a:tcPr marL="84406" marR="84406" marT="42203" marB="42203" anchor="ctr"/>
                </a:tc>
                <a:extLst>
                  <a:ext uri="{0D108BD9-81ED-4DB2-BD59-A6C34878D82A}">
                    <a16:rowId xmlns:a16="http://schemas.microsoft.com/office/drawing/2014/main" val="3611964470"/>
                  </a:ext>
                </a:extLst>
              </a:tr>
            </a:tbl>
          </a:graphicData>
        </a:graphic>
      </p:graphicFrame>
      <p:sp>
        <p:nvSpPr>
          <p:cNvPr id="7" name="正方形/長方形 6"/>
          <p:cNvSpPr/>
          <p:nvPr/>
        </p:nvSpPr>
        <p:spPr>
          <a:xfrm>
            <a:off x="1479991" y="5592145"/>
            <a:ext cx="6742266" cy="9144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sz="1292" dirty="0">
              <a:solidFill>
                <a:prstClr val="black"/>
              </a:solidFill>
              <a:latin typeface="ＭＳ ゴシック" panose="020B0609070205080204" pitchFamily="49" charset="-128"/>
              <a:ea typeface="ＭＳ ゴシック" panose="020B0609070205080204" pitchFamily="49" charset="-128"/>
            </a:endParaRPr>
          </a:p>
        </p:txBody>
      </p:sp>
      <p:sp>
        <p:nvSpPr>
          <p:cNvPr id="10" name="正方形/長方形 9"/>
          <p:cNvSpPr/>
          <p:nvPr/>
        </p:nvSpPr>
        <p:spPr>
          <a:xfrm>
            <a:off x="1488609" y="2816335"/>
            <a:ext cx="6724562" cy="900697"/>
          </a:xfrm>
          <a:prstGeom prst="rect">
            <a:avLst/>
          </a:prstGeom>
          <a:noFill/>
          <a:ln w="762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sz="1292" dirty="0">
              <a:solidFill>
                <a:prstClr val="black"/>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4"/>
          </p:nvPr>
        </p:nvSpPr>
        <p:spPr/>
        <p:txBody>
          <a:bodyPr/>
          <a:lstStyle/>
          <a:p>
            <a:pPr defTabSz="914400"/>
            <a:r>
              <a:rPr lang="en-US" dirty="0">
                <a:solidFill>
                  <a:prstClr val="black"/>
                </a:solidFill>
              </a:rPr>
              <a:t>3</a:t>
            </a:r>
          </a:p>
        </p:txBody>
      </p:sp>
      <p:sp>
        <p:nvSpPr>
          <p:cNvPr id="9" name="テキスト ボックス 8"/>
          <p:cNvSpPr txBox="1"/>
          <p:nvPr/>
        </p:nvSpPr>
        <p:spPr>
          <a:xfrm>
            <a:off x="6465168" y="1629380"/>
            <a:ext cx="4157590" cy="215444"/>
          </a:xfrm>
          <a:prstGeom prst="rect">
            <a:avLst/>
          </a:prstGeom>
          <a:noFill/>
        </p:spPr>
        <p:txBody>
          <a:bodyPr wrap="square" rtlCol="0">
            <a:spAutoFit/>
          </a:bodyPr>
          <a:lstStyle/>
          <a:p>
            <a:pPr defTabSz="914400"/>
            <a:r>
              <a:rPr lang="ja-JP" altLang="en-US" sz="800" dirty="0" smtClean="0">
                <a:solidFill>
                  <a:srgbClr val="000000">
                    <a:lumMod val="50000"/>
                    <a:lumOff val="50000"/>
                  </a:srgbClr>
                </a:solidFill>
                <a:latin typeface="ＭＳ ゴシック" panose="020B0609070205080204" pitchFamily="49" charset="-128"/>
                <a:ea typeface="ＭＳ ゴシック" panose="020B0609070205080204" pitchFamily="49" charset="-128"/>
              </a:rPr>
              <a:t>（「令和２年賃金構造基本統計調査」（厚生労働省）を加工して作成）</a:t>
            </a:r>
            <a:endParaRPr lang="en-US" altLang="ja-JP" sz="800" dirty="0" smtClean="0">
              <a:solidFill>
                <a:srgbClr val="000000">
                  <a:lumMod val="50000"/>
                  <a:lumOff val="50000"/>
                </a:srgbClr>
              </a:solidFill>
              <a:latin typeface="ＭＳ ゴシック" panose="020B0609070205080204" pitchFamily="49" charset="-128"/>
              <a:ea typeface="ＭＳ ゴシック" panose="020B0609070205080204" pitchFamily="49" charset="-128"/>
            </a:endParaRPr>
          </a:p>
        </p:txBody>
      </p:sp>
      <p:sp>
        <p:nvSpPr>
          <p:cNvPr id="11" name="テキスト ボックス 10"/>
          <p:cNvSpPr txBox="1"/>
          <p:nvPr/>
        </p:nvSpPr>
        <p:spPr>
          <a:xfrm>
            <a:off x="6753200" y="6670785"/>
            <a:ext cx="2520000" cy="215444"/>
          </a:xfrm>
          <a:prstGeom prst="rect">
            <a:avLst/>
          </a:prstGeom>
          <a:noFill/>
        </p:spPr>
        <p:txBody>
          <a:bodyPr wrap="square" rtlCol="0">
            <a:spAutoFit/>
          </a:bodyPr>
          <a:lstStyle/>
          <a:p>
            <a:pPr defTabSz="914400"/>
            <a:r>
              <a:rPr lang="en-US" altLang="ja-JP" sz="800" dirty="0" smtClean="0">
                <a:solidFill>
                  <a:srgbClr val="000000">
                    <a:lumMod val="50000"/>
                    <a:lumOff val="50000"/>
                  </a:srgbClr>
                </a:solidFill>
                <a:latin typeface="ＭＳ ゴシック" panose="020B0609070205080204" pitchFamily="49" charset="-128"/>
                <a:ea typeface="ＭＳ ゴシック" panose="020B0609070205080204" pitchFamily="49" charset="-128"/>
              </a:rPr>
              <a:t>※</a:t>
            </a:r>
            <a:r>
              <a:rPr lang="en-US" altLang="ja-JP" sz="800" dirty="0">
                <a:solidFill>
                  <a:srgbClr val="000000">
                    <a:lumMod val="50000"/>
                    <a:lumOff val="50000"/>
                  </a:srgbClr>
                </a:solidFill>
                <a:latin typeface="ＭＳ ゴシック" panose="020B0609070205080204" pitchFamily="49" charset="-128"/>
                <a:ea typeface="ＭＳ ゴシック" panose="020B0609070205080204" pitchFamily="49" charset="-128"/>
              </a:rPr>
              <a:t>10</a:t>
            </a:r>
            <a:r>
              <a:rPr lang="ja-JP" altLang="en-US" sz="800" dirty="0">
                <a:solidFill>
                  <a:srgbClr val="000000">
                    <a:lumMod val="50000"/>
                    <a:lumOff val="50000"/>
                  </a:srgbClr>
                </a:solidFill>
                <a:latin typeface="ＭＳ ゴシック" panose="020B0609070205080204" pitchFamily="49" charset="-128"/>
                <a:ea typeface="ＭＳ ゴシック" panose="020B0609070205080204" pitchFamily="49" charset="-128"/>
              </a:rPr>
              <a:t>人以上の常用労働者を雇用する民営</a:t>
            </a:r>
            <a:r>
              <a:rPr lang="ja-JP" altLang="en-US" sz="800" dirty="0" smtClean="0">
                <a:solidFill>
                  <a:srgbClr val="000000">
                    <a:lumMod val="50000"/>
                    <a:lumOff val="50000"/>
                  </a:srgbClr>
                </a:solidFill>
                <a:latin typeface="ＭＳ ゴシック" panose="020B0609070205080204" pitchFamily="49" charset="-128"/>
                <a:ea typeface="ＭＳ ゴシック" panose="020B0609070205080204" pitchFamily="49" charset="-128"/>
              </a:rPr>
              <a:t>事業所</a:t>
            </a:r>
            <a:endParaRPr lang="ja-JP" altLang="en-US" sz="800" dirty="0">
              <a:solidFill>
                <a:srgbClr val="000000">
                  <a:lumMod val="50000"/>
                  <a:lumOff val="50000"/>
                </a:srgbClr>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961278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a:xfrm>
            <a:off x="0" y="2"/>
            <a:ext cx="9906000" cy="651848"/>
          </a:xfrm>
        </p:spPr>
        <p:txBody>
          <a:bodyPr>
            <a:normAutofit/>
          </a:bodyPr>
          <a:lstStyle/>
          <a:p>
            <a:pPr algn="ctr"/>
            <a:r>
              <a:rPr lang="ja-JP" altLang="en-US" sz="2400" b="1" dirty="0" smtClean="0">
                <a:solidFill>
                  <a:schemeClr val="bg1"/>
                </a:solidFill>
                <a:latin typeface="ＭＳ ゴシック" panose="020B0609070205080204" pitchFamily="49" charset="-128"/>
                <a:ea typeface="ＭＳ ゴシック" panose="020B0609070205080204" pitchFamily="49" charset="-128"/>
              </a:rPr>
              <a:t>過労死等の労災補償状況（令和２年度</a:t>
            </a:r>
            <a:r>
              <a:rPr lang="ja-JP" altLang="en-US" sz="2800" b="1" dirty="0" smtClean="0">
                <a:solidFill>
                  <a:schemeClr val="bg1"/>
                </a:solidFill>
                <a:latin typeface="ＭＳ ゴシック" panose="020B0609070205080204" pitchFamily="49" charset="-128"/>
                <a:ea typeface="ＭＳ ゴシック" panose="020B0609070205080204" pitchFamily="49" charset="-128"/>
              </a:rPr>
              <a:t>）</a:t>
            </a:r>
            <a:endParaRPr lang="ja-JP" altLang="en-US" sz="2800" b="1" dirty="0">
              <a:solidFill>
                <a:schemeClr val="bg1"/>
              </a:solidFill>
              <a:latin typeface="ＭＳ ゴシック" panose="020B0609070205080204" pitchFamily="49" charset="-128"/>
              <a:ea typeface="ＭＳ ゴシック" panose="020B0609070205080204" pitchFamily="49" charset="-128"/>
            </a:endParaRPr>
          </a:p>
        </p:txBody>
      </p:sp>
      <p:sp>
        <p:nvSpPr>
          <p:cNvPr id="3" name="テキスト プレースホルダー 2">
            <a:extLst>
              <a:ext uri="{FF2B5EF4-FFF2-40B4-BE49-F238E27FC236}">
                <a16:creationId xmlns:a16="http://schemas.microsoft.com/office/drawing/2014/main" id="{0AFD4854-3BB6-394F-9F59-525F01D74181}"/>
              </a:ext>
            </a:extLst>
          </p:cNvPr>
          <p:cNvSpPr>
            <a:spLocks noGrp="1"/>
          </p:cNvSpPr>
          <p:nvPr>
            <p:ph type="body" sz="quarter" idx="13"/>
          </p:nvPr>
        </p:nvSpPr>
        <p:spPr>
          <a:xfrm>
            <a:off x="0" y="759933"/>
            <a:ext cx="9906000" cy="1011010"/>
          </a:xfrm>
          <a:solidFill>
            <a:srgbClr val="EEECE1"/>
          </a:solidFill>
        </p:spPr>
        <p:txBody>
          <a:bodyPr anchor="ctr"/>
          <a:lstStyle/>
          <a:p>
            <a:pPr>
              <a:lnSpc>
                <a:spcPct val="130000"/>
              </a:lnSpc>
              <a:spcBef>
                <a:spcPts val="0"/>
              </a:spcBef>
            </a:pPr>
            <a:r>
              <a:rPr lang="ja-JP" altLang="en-US" sz="1200" dirty="0" smtClean="0">
                <a:latin typeface="ＭＳ ゴシック" panose="020B0609070205080204" pitchFamily="49" charset="-128"/>
                <a:ea typeface="ＭＳ ゴシック" panose="020B0609070205080204" pitchFamily="49" charset="-128"/>
              </a:rPr>
              <a:t>▷　「</a:t>
            </a:r>
            <a:r>
              <a:rPr lang="ja-JP" altLang="en-US" sz="1200" dirty="0">
                <a:latin typeface="ＭＳ ゴシック" panose="020B0609070205080204" pitchFamily="49" charset="-128"/>
                <a:ea typeface="ＭＳ ゴシック" panose="020B0609070205080204" pitchFamily="49" charset="-128"/>
              </a:rPr>
              <a:t>道路貨物運送業」においては、令和２年度の脳・心臓疾患の労災請求</a:t>
            </a:r>
            <a:r>
              <a:rPr lang="ja-JP" altLang="en-US" sz="1200" dirty="0" smtClean="0">
                <a:latin typeface="ＭＳ ゴシック" panose="020B0609070205080204" pitchFamily="49" charset="-128"/>
                <a:ea typeface="ＭＳ ゴシック" panose="020B0609070205080204" pitchFamily="49" charset="-128"/>
              </a:rPr>
              <a:t>件数（</a:t>
            </a:r>
            <a:r>
              <a:rPr lang="en-US" altLang="ja-JP" sz="1200" dirty="0" smtClean="0">
                <a:latin typeface="ＭＳ ゴシック" panose="020B0609070205080204" pitchFamily="49" charset="-128"/>
                <a:ea typeface="ＭＳ ゴシック" panose="020B0609070205080204" pitchFamily="49" charset="-128"/>
              </a:rPr>
              <a:t>118</a:t>
            </a:r>
            <a:r>
              <a:rPr lang="ja-JP" altLang="en-US" sz="1200" dirty="0" smtClean="0">
                <a:latin typeface="ＭＳ ゴシック" panose="020B0609070205080204" pitchFamily="49" charset="-128"/>
                <a:ea typeface="ＭＳ ゴシック" panose="020B0609070205080204" pitchFamily="49" charset="-128"/>
              </a:rPr>
              <a:t>件）、</a:t>
            </a:r>
            <a:r>
              <a:rPr lang="ja-JP" altLang="en-US" sz="1200" dirty="0">
                <a:latin typeface="ＭＳ ゴシック" panose="020B0609070205080204" pitchFamily="49" charset="-128"/>
                <a:ea typeface="ＭＳ ゴシック" panose="020B0609070205080204" pitchFamily="49" charset="-128"/>
              </a:rPr>
              <a:t>支給決定</a:t>
            </a:r>
            <a:r>
              <a:rPr lang="ja-JP" altLang="en-US" sz="1200" dirty="0" smtClean="0">
                <a:latin typeface="ＭＳ ゴシック" panose="020B0609070205080204" pitchFamily="49" charset="-128"/>
                <a:ea typeface="ＭＳ ゴシック" panose="020B0609070205080204" pitchFamily="49" charset="-128"/>
              </a:rPr>
              <a:t>件数（</a:t>
            </a:r>
            <a:r>
              <a:rPr lang="en-US" altLang="ja-JP" sz="1200" dirty="0" smtClean="0">
                <a:latin typeface="ＭＳ ゴシック" panose="020B0609070205080204" pitchFamily="49" charset="-128"/>
                <a:ea typeface="ＭＳ ゴシック" panose="020B0609070205080204" pitchFamily="49" charset="-128"/>
              </a:rPr>
              <a:t>55</a:t>
            </a:r>
            <a:r>
              <a:rPr lang="ja-JP" altLang="en-US" sz="1200" dirty="0" smtClean="0">
                <a:latin typeface="ＭＳ ゴシック" panose="020B0609070205080204" pitchFamily="49" charset="-128"/>
                <a:ea typeface="ＭＳ ゴシック" panose="020B0609070205080204" pitchFamily="49" charset="-128"/>
              </a:rPr>
              <a:t>件）とも</a:t>
            </a:r>
            <a:r>
              <a:rPr lang="ja-JP" altLang="en-US" sz="1200" dirty="0">
                <a:latin typeface="ＭＳ ゴシック" panose="020B0609070205080204" pitchFamily="49" charset="-128"/>
                <a:ea typeface="ＭＳ ゴシック" panose="020B0609070205080204" pitchFamily="49" charset="-128"/>
              </a:rPr>
              <a:t>に、</a:t>
            </a:r>
            <a:r>
              <a:rPr lang="ja-JP" altLang="en-US" sz="1200" dirty="0" smtClean="0">
                <a:latin typeface="ＭＳ ゴシック" panose="020B0609070205080204" pitchFamily="49" charset="-128"/>
                <a:ea typeface="ＭＳ ゴシック" panose="020B0609070205080204" pitchFamily="49" charset="-128"/>
              </a:rPr>
              <a:t>最</a:t>
            </a:r>
            <a:endParaRPr lang="en-US" altLang="ja-JP" sz="1200" dirty="0" smtClean="0">
              <a:latin typeface="ＭＳ ゴシック" panose="020B0609070205080204" pitchFamily="49" charset="-128"/>
              <a:ea typeface="ＭＳ ゴシック" panose="020B0609070205080204" pitchFamily="49" charset="-128"/>
            </a:endParaRPr>
          </a:p>
          <a:p>
            <a:pPr>
              <a:lnSpc>
                <a:spcPct val="130000"/>
              </a:lnSpc>
              <a:spcBef>
                <a:spcPts val="0"/>
              </a:spcBef>
            </a:pPr>
            <a:r>
              <a:rPr lang="en-US" altLang="ja-JP" sz="1200" dirty="0">
                <a:latin typeface="ＭＳ ゴシック" panose="020B0609070205080204" pitchFamily="49" charset="-128"/>
                <a:ea typeface="ＭＳ ゴシック" panose="020B0609070205080204" pitchFamily="49" charset="-128"/>
              </a:rPr>
              <a:t> </a:t>
            </a:r>
            <a:r>
              <a:rPr lang="en-US" altLang="ja-JP" sz="1200" dirty="0" smtClean="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も多くなって</a:t>
            </a:r>
            <a:r>
              <a:rPr lang="ja-JP" altLang="en-US" sz="1200" dirty="0">
                <a:latin typeface="ＭＳ ゴシック" panose="020B0609070205080204" pitchFamily="49" charset="-128"/>
                <a:ea typeface="ＭＳ ゴシック" panose="020B0609070205080204" pitchFamily="49" charset="-128"/>
              </a:rPr>
              <a:t>いる。</a:t>
            </a: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a:p>
            <a:pPr>
              <a:lnSpc>
                <a:spcPct val="130000"/>
              </a:lnSpc>
              <a:spcBef>
                <a:spcPts val="0"/>
              </a:spcBef>
            </a:pPr>
            <a:r>
              <a:rPr lang="ja-JP" altLang="en-US" sz="1200" dirty="0" smtClean="0">
                <a:solidFill>
                  <a:prstClr val="black"/>
                </a:solidFill>
                <a:latin typeface="ＭＳ ゴシック" panose="020B0609070205080204" pitchFamily="49" charset="-128"/>
                <a:ea typeface="ＭＳ ゴシック" panose="020B0609070205080204" pitchFamily="49" charset="-128"/>
              </a:rPr>
              <a:t>▷　</a:t>
            </a:r>
            <a:r>
              <a:rPr lang="ja-JP" altLang="en-US" sz="1200" dirty="0" smtClean="0">
                <a:solidFill>
                  <a:srgbClr val="FF0000"/>
                </a:solidFill>
                <a:latin typeface="ＭＳ ゴシック" panose="020B0609070205080204" pitchFamily="49" charset="-128"/>
                <a:ea typeface="ＭＳ ゴシック" panose="020B0609070205080204" pitchFamily="49" charset="-128"/>
              </a:rPr>
              <a:t>「</a:t>
            </a:r>
            <a:r>
              <a:rPr lang="ja-JP" altLang="en-US" sz="1200" dirty="0">
                <a:solidFill>
                  <a:srgbClr val="FF0000"/>
                </a:solidFill>
                <a:latin typeface="ＭＳ ゴシック" panose="020B0609070205080204" pitchFamily="49" charset="-128"/>
                <a:ea typeface="ＭＳ ゴシック" panose="020B0609070205080204" pitchFamily="49" charset="-128"/>
              </a:rPr>
              <a:t>道路旅客運送業」</a:t>
            </a:r>
            <a:r>
              <a:rPr lang="ja-JP" altLang="en-US" sz="1200" dirty="0">
                <a:solidFill>
                  <a:prstClr val="black"/>
                </a:solidFill>
                <a:latin typeface="ＭＳ ゴシック" panose="020B0609070205080204" pitchFamily="49" charset="-128"/>
                <a:ea typeface="ＭＳ ゴシック" panose="020B0609070205080204" pitchFamily="49" charset="-128"/>
              </a:rPr>
              <a:t>においては、令和２年度の脳・心臓疾患の</a:t>
            </a:r>
            <a:r>
              <a:rPr lang="ja-JP" altLang="en-US" sz="1200" dirty="0">
                <a:solidFill>
                  <a:srgbClr val="FF0000"/>
                </a:solidFill>
                <a:latin typeface="ＭＳ ゴシック" panose="020B0609070205080204" pitchFamily="49" charset="-128"/>
                <a:ea typeface="ＭＳ ゴシック" panose="020B0609070205080204" pitchFamily="49" charset="-128"/>
              </a:rPr>
              <a:t>労災請求件数が</a:t>
            </a:r>
            <a:r>
              <a:rPr lang="en-US" altLang="ja-JP" sz="1200" dirty="0">
                <a:solidFill>
                  <a:srgbClr val="FF0000"/>
                </a:solidFill>
                <a:latin typeface="ＭＳ ゴシック" panose="020B0609070205080204" pitchFamily="49" charset="-128"/>
                <a:ea typeface="ＭＳ ゴシック" panose="020B0609070205080204" pitchFamily="49" charset="-128"/>
              </a:rPr>
              <a:t>20</a:t>
            </a:r>
            <a:r>
              <a:rPr lang="ja-JP" altLang="en-US" sz="1200" dirty="0">
                <a:solidFill>
                  <a:srgbClr val="FF0000"/>
                </a:solidFill>
                <a:latin typeface="ＭＳ ゴシック" panose="020B0609070205080204" pitchFamily="49" charset="-128"/>
                <a:ea typeface="ＭＳ ゴシック" panose="020B0609070205080204" pitchFamily="49" charset="-128"/>
              </a:rPr>
              <a:t>件</a:t>
            </a:r>
            <a:r>
              <a:rPr lang="ja-JP" altLang="en-US" sz="1200" dirty="0">
                <a:solidFill>
                  <a:prstClr val="black"/>
                </a:solidFill>
                <a:latin typeface="ＭＳ ゴシック" panose="020B0609070205080204" pitchFamily="49" charset="-128"/>
                <a:ea typeface="ＭＳ ゴシック" panose="020B0609070205080204" pitchFamily="49" charset="-128"/>
              </a:rPr>
              <a:t>となっている</a:t>
            </a:r>
            <a:r>
              <a:rPr lang="ja-JP" altLang="en-US" sz="1200" dirty="0" smtClean="0">
                <a:solidFill>
                  <a:prstClr val="black"/>
                </a:solidFill>
                <a:latin typeface="ＭＳ ゴシック" panose="020B0609070205080204" pitchFamily="49" charset="-128"/>
                <a:ea typeface="ＭＳ ゴシック" panose="020B0609070205080204" pitchFamily="49" charset="-128"/>
              </a:rPr>
              <a:t>。（</a:t>
            </a:r>
            <a:r>
              <a:rPr lang="ja-JP" altLang="en-US" sz="1200" dirty="0" smtClean="0">
                <a:solidFill>
                  <a:srgbClr val="FF0000"/>
                </a:solidFill>
                <a:latin typeface="ＭＳ ゴシック" panose="020B0609070205080204" pitchFamily="49" charset="-128"/>
                <a:ea typeface="ＭＳ ゴシック" panose="020B0609070205080204" pitchFamily="49" charset="-128"/>
              </a:rPr>
              <a:t>支給</a:t>
            </a:r>
            <a:r>
              <a:rPr lang="ja-JP" altLang="en-US" sz="1200" dirty="0">
                <a:solidFill>
                  <a:srgbClr val="FF0000"/>
                </a:solidFill>
                <a:latin typeface="ＭＳ ゴシック" panose="020B0609070205080204" pitchFamily="49" charset="-128"/>
                <a:ea typeface="ＭＳ ゴシック" panose="020B0609070205080204" pitchFamily="49" charset="-128"/>
              </a:rPr>
              <a:t>決定件数</a:t>
            </a:r>
            <a:r>
              <a:rPr lang="ja-JP" altLang="en-US" sz="1200" dirty="0" smtClean="0">
                <a:solidFill>
                  <a:srgbClr val="FF0000"/>
                </a:solidFill>
                <a:latin typeface="ＭＳ ゴシック" panose="020B0609070205080204" pitchFamily="49" charset="-128"/>
                <a:ea typeface="ＭＳ ゴシック" panose="020B0609070205080204" pitchFamily="49" charset="-128"/>
              </a:rPr>
              <a:t>は２件</a:t>
            </a:r>
            <a:r>
              <a:rPr lang="ja-JP" altLang="en-US" sz="1200" dirty="0" smtClean="0">
                <a:solidFill>
                  <a:prstClr val="black"/>
                </a:solidFill>
                <a:latin typeface="ＭＳ ゴシック" panose="020B0609070205080204" pitchFamily="49" charset="-128"/>
                <a:ea typeface="ＭＳ ゴシック" panose="020B0609070205080204" pitchFamily="49" charset="-128"/>
              </a:rPr>
              <a:t>）</a:t>
            </a:r>
            <a:endParaRPr lang="ja-JP" altLang="en-US" sz="1200" dirty="0">
              <a:solidFill>
                <a:prstClr val="black"/>
              </a:solidFill>
              <a:latin typeface="ＭＳ ゴシック" panose="020B0609070205080204" pitchFamily="49" charset="-128"/>
              <a:ea typeface="ＭＳ ゴシック" panose="020B0609070205080204" pitchFamily="49" charset="-128"/>
            </a:endParaRPr>
          </a:p>
        </p:txBody>
      </p:sp>
      <p:graphicFrame>
        <p:nvGraphicFramePr>
          <p:cNvPr id="6" name="表 5"/>
          <p:cNvGraphicFramePr>
            <a:graphicFrameLocks noGrp="1"/>
          </p:cNvGraphicFramePr>
          <p:nvPr>
            <p:extLst/>
          </p:nvPr>
        </p:nvGraphicFramePr>
        <p:xfrm>
          <a:off x="272480" y="1974779"/>
          <a:ext cx="4499999" cy="4701611"/>
        </p:xfrm>
        <a:graphic>
          <a:graphicData uri="http://schemas.openxmlformats.org/drawingml/2006/table">
            <a:tbl>
              <a:tblPr/>
              <a:tblGrid>
                <a:gridCol w="388621">
                  <a:extLst>
                    <a:ext uri="{9D8B030D-6E8A-4147-A177-3AD203B41FA5}">
                      <a16:colId xmlns:a16="http://schemas.microsoft.com/office/drawing/2014/main" val="651070769"/>
                    </a:ext>
                  </a:extLst>
                </a:gridCol>
                <a:gridCol w="1457759">
                  <a:extLst>
                    <a:ext uri="{9D8B030D-6E8A-4147-A177-3AD203B41FA5}">
                      <a16:colId xmlns:a16="http://schemas.microsoft.com/office/drawing/2014/main" val="2870798195"/>
                    </a:ext>
                  </a:extLst>
                </a:gridCol>
                <a:gridCol w="1685749">
                  <a:extLst>
                    <a:ext uri="{9D8B030D-6E8A-4147-A177-3AD203B41FA5}">
                      <a16:colId xmlns:a16="http://schemas.microsoft.com/office/drawing/2014/main" val="1525465749"/>
                    </a:ext>
                  </a:extLst>
                </a:gridCol>
                <a:gridCol w="262538">
                  <a:extLst>
                    <a:ext uri="{9D8B030D-6E8A-4147-A177-3AD203B41FA5}">
                      <a16:colId xmlns:a16="http://schemas.microsoft.com/office/drawing/2014/main" val="2474495342"/>
                    </a:ext>
                  </a:extLst>
                </a:gridCol>
                <a:gridCol w="264262">
                  <a:extLst>
                    <a:ext uri="{9D8B030D-6E8A-4147-A177-3AD203B41FA5}">
                      <a16:colId xmlns:a16="http://schemas.microsoft.com/office/drawing/2014/main" val="543485967"/>
                    </a:ext>
                  </a:extLst>
                </a:gridCol>
                <a:gridCol w="138176">
                  <a:extLst>
                    <a:ext uri="{9D8B030D-6E8A-4147-A177-3AD203B41FA5}">
                      <a16:colId xmlns:a16="http://schemas.microsoft.com/office/drawing/2014/main" val="801337810"/>
                    </a:ext>
                  </a:extLst>
                </a:gridCol>
                <a:gridCol w="109121">
                  <a:extLst>
                    <a:ext uri="{9D8B030D-6E8A-4147-A177-3AD203B41FA5}">
                      <a16:colId xmlns:a16="http://schemas.microsoft.com/office/drawing/2014/main" val="2328327673"/>
                    </a:ext>
                  </a:extLst>
                </a:gridCol>
                <a:gridCol w="158858">
                  <a:extLst>
                    <a:ext uri="{9D8B030D-6E8A-4147-A177-3AD203B41FA5}">
                      <a16:colId xmlns:a16="http://schemas.microsoft.com/office/drawing/2014/main" val="1804435332"/>
                    </a:ext>
                  </a:extLst>
                </a:gridCol>
                <a:gridCol w="34915">
                  <a:extLst>
                    <a:ext uri="{9D8B030D-6E8A-4147-A177-3AD203B41FA5}">
                      <a16:colId xmlns:a16="http://schemas.microsoft.com/office/drawing/2014/main" val="635724080"/>
                    </a:ext>
                  </a:extLst>
                </a:gridCol>
              </a:tblGrid>
              <a:tr h="141679">
                <a:tc rowSpan="2">
                  <a:txBody>
                    <a:bodyPr/>
                    <a:lstStyle/>
                    <a:p>
                      <a:pPr algn="r"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618" marR="4618" marT="46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rowSpan="2">
                  <a:txBody>
                    <a:bodyPr/>
                    <a:lstStyle/>
                    <a:p>
                      <a:pPr algn="ctr" fontAlgn="ctr"/>
                      <a:r>
                        <a:rPr lang="zh-TW" altLang="en-US" sz="600" b="0" i="0" u="none" strike="noStrike" dirty="0">
                          <a:effectLst/>
                          <a:latin typeface="ＭＳ Ｐゴシック" panose="020B0600070205080204" pitchFamily="50" charset="-128"/>
                          <a:ea typeface="ＭＳ Ｐゴシック" panose="020B0600070205080204" pitchFamily="50" charset="-128"/>
                        </a:rPr>
                        <a:t>業種（大分類）</a:t>
                      </a:r>
                    </a:p>
                  </a:txBody>
                  <a:tcPr marL="4618" marR="4618" marT="46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zh-TW" altLang="en-US" sz="600" b="0" i="0" u="none" strike="noStrike" dirty="0">
                          <a:effectLst/>
                          <a:latin typeface="ＭＳ Ｐゴシック" panose="020B0600070205080204" pitchFamily="50" charset="-128"/>
                          <a:ea typeface="ＭＳ Ｐゴシック" panose="020B0600070205080204" pitchFamily="50" charset="-128"/>
                        </a:rPr>
                        <a:t>業種（中分類）</a:t>
                      </a:r>
                    </a:p>
                  </a:txBody>
                  <a:tcPr marL="4618" marR="4618" marT="46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618" marR="4618" marT="4618"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rowSpan="2" gridSpan="4">
                  <a:txBody>
                    <a:bodyPr/>
                    <a:lstStyle/>
                    <a:p>
                      <a:pPr algn="l" fontAlgn="ctr"/>
                      <a:r>
                        <a:rPr lang="ja-JP" altLang="en-US" sz="1000" b="1" i="0" u="none" strike="noStrike" dirty="0">
                          <a:solidFill>
                            <a:srgbClr val="FF0000"/>
                          </a:solidFill>
                          <a:effectLst/>
                          <a:latin typeface="ＭＳ Ｐゴシック" panose="020B0600070205080204" pitchFamily="50" charset="-128"/>
                          <a:ea typeface="ＭＳ Ｐゴシック" panose="020B0600070205080204" pitchFamily="50" charset="-128"/>
                        </a:rPr>
                        <a:t>請求件数</a:t>
                      </a:r>
                      <a:endParaRPr lang="ja-JP" altLang="en-US" sz="12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4618" marR="4618" marT="4618"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618" marR="4618" marT="4618"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78903965"/>
                  </a:ext>
                </a:extLst>
              </a:tr>
              <a:tr h="3095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r"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618" marR="4618" marT="4618"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600" b="0" i="0" u="none" strike="noStrike" dirty="0">
                          <a:effectLst/>
                          <a:latin typeface="ＭＳ Ｐゴシック" panose="020B0600070205080204" pitchFamily="50" charset="-128"/>
                          <a:ea typeface="ＭＳ Ｐゴシック" panose="020B0600070205080204" pitchFamily="50" charset="-128"/>
                        </a:rPr>
                        <a:t>　</a:t>
                      </a:r>
                    </a:p>
                  </a:txBody>
                  <a:tcPr marL="4618" marR="4618" marT="4618"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8058926"/>
                  </a:ext>
                </a:extLst>
              </a:tr>
              <a:tr h="141679">
                <a:tc rowSpan="2">
                  <a:txBody>
                    <a:bodyPr/>
                    <a:lstStyle/>
                    <a:p>
                      <a:pPr algn="ctr" fontAlgn="ctr"/>
                      <a:r>
                        <a:rPr lang="en-US" altLang="ja-JP" sz="600" b="1" i="0" u="none" strike="noStrike" dirty="0">
                          <a:effectLst/>
                          <a:latin typeface="ＭＳ Ｐゴシック" panose="020B0600070205080204" pitchFamily="50" charset="-128"/>
                          <a:ea typeface="ＭＳ Ｐゴシック" panose="020B0600070205080204" pitchFamily="50" charset="-128"/>
                        </a:rPr>
                        <a:t>1</a:t>
                      </a:r>
                    </a:p>
                  </a:txBody>
                  <a:tcPr marL="4618" marR="4618" marT="46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zh-TW" altLang="en-US" sz="600" b="0" i="0" u="none" strike="noStrike" baseline="0" dirty="0">
                          <a:effectLst/>
                          <a:latin typeface="ＭＳ Ｐゴシック" panose="020B0600070205080204" pitchFamily="50" charset="-128"/>
                          <a:ea typeface="ＭＳ Ｐゴシック" panose="020B0600070205080204" pitchFamily="50" charset="-128"/>
                        </a:rPr>
                        <a:t>運輸業，郵便業</a:t>
                      </a:r>
                    </a:p>
                  </a:txBody>
                  <a:tcPr marL="4618" marR="4618" marT="46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zh-TW" altLang="en-US" sz="600" b="0" i="0" u="none" strike="noStrike" baseline="0" dirty="0">
                          <a:effectLst/>
                          <a:latin typeface="ＭＳ Ｐゴシック" panose="020B0600070205080204" pitchFamily="50" charset="-128"/>
                          <a:ea typeface="ＭＳ Ｐゴシック" panose="020B0600070205080204" pitchFamily="50" charset="-128"/>
                        </a:rPr>
                        <a:t>道路貨物運送業</a:t>
                      </a:r>
                    </a:p>
                  </a:txBody>
                  <a:tcPr marL="4618" marR="4618" marT="46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ja-JP" altLang="en-US" sz="600" b="1" i="0" u="none" strike="noStrike" dirty="0">
                          <a:effectLst/>
                          <a:latin typeface="ＭＳ Ｐゴシック" panose="020B0600070205080204" pitchFamily="50" charset="-128"/>
                          <a:ea typeface="ＭＳ Ｐゴシック" panose="020B0600070205080204" pitchFamily="50" charset="-128"/>
                        </a:rPr>
                        <a:t>　</a:t>
                      </a:r>
                    </a:p>
                  </a:txBody>
                  <a:tcPr marL="4618" marR="4618" marT="4618"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r" fontAlgn="ctr"/>
                      <a:r>
                        <a:rPr lang="en-US" altLang="ja-JP" sz="800" b="0" i="0" u="none" strike="noStrike" dirty="0">
                          <a:effectLst/>
                          <a:latin typeface="ＭＳ Ｐゴシック" panose="020B0600070205080204" pitchFamily="50" charset="-128"/>
                          <a:ea typeface="ＭＳ Ｐゴシック" panose="020B0600070205080204" pitchFamily="50" charset="-128"/>
                        </a:rPr>
                        <a:t>118</a:t>
                      </a:r>
                    </a:p>
                  </a:txBody>
                  <a:tcPr marL="4618" marR="4618" marT="4618" marB="0" anchor="ctr">
                    <a:lnL>
                      <a:noFill/>
                    </a:lnL>
                    <a:lnR>
                      <a:noFill/>
                    </a:lnR>
                    <a:lnT w="12700" cap="flat" cmpd="sng" algn="ctr">
                      <a:solidFill>
                        <a:schemeClr val="tx1"/>
                      </a:solidFill>
                      <a:prstDash val="solid"/>
                      <a:round/>
                      <a:headEnd type="none" w="med" len="med"/>
                      <a:tailEnd type="none" w="med" len="med"/>
                    </a:lnT>
                    <a:lnB>
                      <a:noFill/>
                    </a:lnB>
                    <a:solidFill>
                      <a:srgbClr val="FFFF00"/>
                    </a:solidFill>
                  </a:tcPr>
                </a:tc>
                <a:tc>
                  <a:txBody>
                    <a:bodyPr/>
                    <a:lstStyle/>
                    <a:p>
                      <a:pPr algn="r" fontAlgn="ctr"/>
                      <a:r>
                        <a:rPr lang="en-US" altLang="ja-JP" sz="600" b="0" i="0" u="none" strike="noStrike" dirty="0">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en-US" altLang="ja-JP" sz="600" b="0" i="0" u="none" strike="noStrike" dirty="0">
                          <a:effectLst/>
                          <a:latin typeface="ＭＳ Ｐゴシック" panose="020B0600070205080204" pitchFamily="50" charset="-128"/>
                          <a:ea typeface="ＭＳ Ｐゴシック" panose="020B0600070205080204" pitchFamily="50" charset="-128"/>
                        </a:rPr>
                        <a:t>4</a:t>
                      </a:r>
                    </a:p>
                  </a:txBody>
                  <a:tcPr marL="4618" marR="4618" marT="4618" marB="0" anchor="ctr">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l" fontAlgn="ctr"/>
                      <a:r>
                        <a:rPr lang="en-US" altLang="ja-JP" sz="600" b="0" i="0" u="none" strike="noStrike" dirty="0">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l" fontAlgn="ctr"/>
                      <a:r>
                        <a:rPr lang="ja-JP" altLang="en-US" sz="600" b="1" i="0" u="none" strike="noStrike" dirty="0">
                          <a:effectLst/>
                          <a:latin typeface="ＭＳ Ｐゴシック" panose="020B0600070205080204" pitchFamily="50" charset="-128"/>
                          <a:ea typeface="ＭＳ Ｐゴシック" panose="020B0600070205080204" pitchFamily="50" charset="-128"/>
                        </a:rPr>
                        <a:t>　</a:t>
                      </a:r>
                    </a:p>
                  </a:txBody>
                  <a:tcPr marL="4618" marR="4618" marT="4618"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extLst>
                  <a:ext uri="{0D108BD9-81ED-4DB2-BD59-A6C34878D82A}">
                    <a16:rowId xmlns:a16="http://schemas.microsoft.com/office/drawing/2014/main" val="1001780919"/>
                  </a:ext>
                </a:extLst>
              </a:tr>
              <a:tr h="14167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600" b="0" i="0" u="none" strike="noStrike" dirty="0">
                          <a:effectLst/>
                          <a:latin typeface="ＭＳ Ｐゴシック" panose="020B0600070205080204" pitchFamily="50" charset="-128"/>
                          <a:ea typeface="ＭＳ Ｐゴシック" panose="020B0600070205080204" pitchFamily="50" charset="-128"/>
                        </a:rPr>
                        <a:t>〈</a:t>
                      </a:r>
                    </a:p>
                  </a:txBody>
                  <a:tcPr marL="4618" marR="4618" marT="4618"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dirty="0">
                          <a:effectLst/>
                          <a:latin typeface="ＭＳ Ｐゴシック" panose="020B0600070205080204" pitchFamily="50" charset="-128"/>
                          <a:ea typeface="ＭＳ Ｐゴシック" panose="020B0600070205080204" pitchFamily="50" charset="-128"/>
                        </a:rPr>
                        <a:t>36</a:t>
                      </a:r>
                    </a:p>
                  </a:txBody>
                  <a:tcPr marL="4618" marR="4618" marT="4618" marB="0" anchor="ctr">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dirty="0">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600" b="0" i="0" u="none" strike="noStrike" dirty="0">
                          <a:effectLst/>
                          <a:latin typeface="ＭＳ Ｐゴシック" panose="020B0600070205080204" pitchFamily="50" charset="-128"/>
                          <a:ea typeface="ＭＳ Ｐゴシック" panose="020B0600070205080204" pitchFamily="50" charset="-128"/>
                        </a:rPr>
                        <a:t>1</a:t>
                      </a:r>
                    </a:p>
                  </a:txBody>
                  <a:tcPr marL="4618" marR="4618" marT="4618" marB="0" anchor="ctr">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altLang="ja-JP" sz="600" b="0" i="0" u="none" strike="noStrike" dirty="0">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altLang="ja-JP" sz="600" b="0" i="0" u="none" strike="noStrike" dirty="0">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22417904"/>
                  </a:ext>
                </a:extLst>
              </a:tr>
              <a:tr h="141679">
                <a:tc rowSpan="2">
                  <a:txBody>
                    <a:bodyPr/>
                    <a:lstStyle/>
                    <a:p>
                      <a:pPr algn="ctr" fontAlgn="ctr"/>
                      <a:r>
                        <a:rPr lang="en-US" altLang="ja-JP" sz="600" b="0" i="0" u="none" strike="noStrike" dirty="0">
                          <a:effectLst/>
                          <a:latin typeface="ＭＳ Ｐゴシック" panose="020B0600070205080204" pitchFamily="50" charset="-128"/>
                          <a:ea typeface="ＭＳ Ｐゴシック" panose="020B0600070205080204" pitchFamily="50" charset="-128"/>
                        </a:rPr>
                        <a:t>2</a:t>
                      </a:r>
                    </a:p>
                  </a:txBody>
                  <a:tcPr marL="4618" marR="4618" marT="46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600" b="0" i="0" u="none" strike="noStrike" dirty="0">
                          <a:effectLst/>
                          <a:latin typeface="ＭＳ Ｐゴシック" panose="020B0600070205080204" pitchFamily="50" charset="-128"/>
                          <a:ea typeface="ＭＳ Ｐゴシック" panose="020B0600070205080204" pitchFamily="50" charset="-128"/>
                        </a:rPr>
                        <a:t>サービス業（他に分類されないもの）</a:t>
                      </a:r>
                    </a:p>
                  </a:txBody>
                  <a:tcPr marL="4618" marR="4618" marT="46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600" b="0" i="0" u="none" strike="noStrike" dirty="0">
                          <a:effectLst/>
                          <a:latin typeface="ＭＳ Ｐゴシック" panose="020B0600070205080204" pitchFamily="50" charset="-128"/>
                          <a:ea typeface="ＭＳ Ｐゴシック" panose="020B0600070205080204" pitchFamily="50" charset="-128"/>
                        </a:rPr>
                        <a:t>その他の事業サービス業</a:t>
                      </a:r>
                    </a:p>
                  </a:txBody>
                  <a:tcPr marL="4618" marR="4618" marT="46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618" marR="4618" marT="4618"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ＭＳ Ｐゴシック" panose="020B0600070205080204" pitchFamily="50" charset="-128"/>
                          <a:ea typeface="ＭＳ Ｐゴシック" panose="020B0600070205080204" pitchFamily="50" charset="-128"/>
                        </a:rPr>
                        <a:t>61</a:t>
                      </a:r>
                    </a:p>
                  </a:txBody>
                  <a:tcPr marL="4618" marR="4618" marT="4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9</a:t>
                      </a:r>
                    </a:p>
                  </a:txBody>
                  <a:tcPr marL="4618" marR="4618" marT="4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dirty="0">
                          <a:effectLst/>
                          <a:latin typeface="ＭＳ Ｐゴシック" panose="020B0600070205080204" pitchFamily="50" charset="-128"/>
                          <a:ea typeface="ＭＳ Ｐゴシック" panose="020B0600070205080204" pitchFamily="50" charset="-128"/>
                        </a:rPr>
                        <a:t>　</a:t>
                      </a:r>
                    </a:p>
                  </a:txBody>
                  <a:tcPr marL="4618" marR="4618" marT="4618"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44020097"/>
                  </a:ext>
                </a:extLst>
              </a:tr>
              <a:tr h="14167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dirty="0">
                          <a:effectLst/>
                          <a:latin typeface="ＭＳ Ｐゴシック" panose="020B0600070205080204" pitchFamily="50" charset="-128"/>
                          <a:ea typeface="ＭＳ Ｐゴシック" panose="020B0600070205080204" pitchFamily="50" charset="-128"/>
                        </a:rPr>
                        <a:t>9</a:t>
                      </a:r>
                    </a:p>
                  </a:txBody>
                  <a:tcPr marL="4618" marR="4618" marT="4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1</a:t>
                      </a:r>
                    </a:p>
                  </a:txBody>
                  <a:tcPr marL="4618" marR="4618" marT="4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dirty="0">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dirty="0">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1575120"/>
                  </a:ext>
                </a:extLst>
              </a:tr>
              <a:tr h="141679">
                <a:tc rowSpan="2">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3</a:t>
                      </a:r>
                    </a:p>
                  </a:txBody>
                  <a:tcPr marL="4618" marR="4618" marT="46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600" b="0" i="0" u="none" strike="noStrike" dirty="0">
                          <a:effectLst/>
                          <a:latin typeface="ＭＳ Ｐゴシック" panose="020B0600070205080204" pitchFamily="50" charset="-128"/>
                          <a:ea typeface="ＭＳ Ｐゴシック" panose="020B0600070205080204" pitchFamily="50" charset="-128"/>
                        </a:rPr>
                        <a:t>建設業</a:t>
                      </a:r>
                    </a:p>
                  </a:txBody>
                  <a:tcPr marL="4618" marR="4618" marT="46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600" b="0" i="0" u="none" strike="noStrike" dirty="0">
                          <a:effectLst/>
                          <a:latin typeface="ＭＳ Ｐゴシック" panose="020B0600070205080204" pitchFamily="50" charset="-128"/>
                          <a:ea typeface="ＭＳ Ｐゴシック" panose="020B0600070205080204" pitchFamily="50" charset="-128"/>
                        </a:rPr>
                        <a:t>総合工事業</a:t>
                      </a:r>
                    </a:p>
                  </a:txBody>
                  <a:tcPr marL="4618" marR="4618" marT="46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618" marR="4618" marT="4618"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ＭＳ Ｐゴシック" panose="020B0600070205080204" pitchFamily="50" charset="-128"/>
                          <a:ea typeface="ＭＳ Ｐゴシック" panose="020B0600070205080204" pitchFamily="50" charset="-128"/>
                        </a:rPr>
                        <a:t>44</a:t>
                      </a:r>
                    </a:p>
                  </a:txBody>
                  <a:tcPr marL="4618" marR="4618" marT="4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0</a:t>
                      </a:r>
                    </a:p>
                  </a:txBody>
                  <a:tcPr marL="4618" marR="4618" marT="4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618" marR="4618" marT="4618"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90927415"/>
                  </a:ext>
                </a:extLst>
              </a:tr>
              <a:tr h="14167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13</a:t>
                      </a:r>
                    </a:p>
                  </a:txBody>
                  <a:tcPr marL="4618" marR="4618" marT="4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0</a:t>
                      </a:r>
                    </a:p>
                  </a:txBody>
                  <a:tcPr marL="4618" marR="4618" marT="4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6866712"/>
                  </a:ext>
                </a:extLst>
              </a:tr>
              <a:tr h="141679">
                <a:tc rowSpan="2">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4</a:t>
                      </a:r>
                    </a:p>
                  </a:txBody>
                  <a:tcPr marL="4618" marR="4618" marT="46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600" b="0" i="0" u="none" strike="noStrike">
                          <a:effectLst/>
                          <a:latin typeface="ＭＳ Ｐゴシック" panose="020B0600070205080204" pitchFamily="50" charset="-128"/>
                          <a:ea typeface="ＭＳ Ｐゴシック" panose="020B0600070205080204" pitchFamily="50" charset="-128"/>
                        </a:rPr>
                        <a:t>医療，福祉</a:t>
                      </a:r>
                    </a:p>
                  </a:txBody>
                  <a:tcPr marL="4618" marR="4618" marT="46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600" b="0" i="0" u="none" strike="noStrike" dirty="0">
                          <a:effectLst/>
                          <a:latin typeface="ＭＳ Ｐゴシック" panose="020B0600070205080204" pitchFamily="50" charset="-128"/>
                          <a:ea typeface="ＭＳ Ｐゴシック" panose="020B0600070205080204" pitchFamily="50" charset="-128"/>
                        </a:rPr>
                        <a:t>社会保険・社会福祉・介護事業</a:t>
                      </a:r>
                    </a:p>
                  </a:txBody>
                  <a:tcPr marL="4618" marR="4618" marT="46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618" marR="4618" marT="4618"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ＭＳ Ｐゴシック" panose="020B0600070205080204" pitchFamily="50" charset="-128"/>
                          <a:ea typeface="ＭＳ Ｐゴシック" panose="020B0600070205080204" pitchFamily="50" charset="-128"/>
                        </a:rPr>
                        <a:t>40</a:t>
                      </a:r>
                    </a:p>
                  </a:txBody>
                  <a:tcPr marL="4618" marR="4618" marT="4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23</a:t>
                      </a:r>
                    </a:p>
                  </a:txBody>
                  <a:tcPr marL="4618" marR="4618" marT="4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618" marR="4618" marT="4618"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29497393"/>
                  </a:ext>
                </a:extLst>
              </a:tr>
              <a:tr h="14167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6</a:t>
                      </a:r>
                    </a:p>
                  </a:txBody>
                  <a:tcPr marL="4618" marR="4618" marT="4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2</a:t>
                      </a:r>
                    </a:p>
                  </a:txBody>
                  <a:tcPr marL="4618" marR="4618" marT="4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8077202"/>
                  </a:ext>
                </a:extLst>
              </a:tr>
              <a:tr h="141679">
                <a:tc rowSpan="2">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5</a:t>
                      </a:r>
                    </a:p>
                  </a:txBody>
                  <a:tcPr marL="4618" marR="4618" marT="46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600" b="0" i="0" u="none" strike="noStrike">
                          <a:effectLst/>
                          <a:latin typeface="ＭＳ Ｐゴシック" panose="020B0600070205080204" pitchFamily="50" charset="-128"/>
                          <a:ea typeface="ＭＳ Ｐゴシック" panose="020B0600070205080204" pitchFamily="50" charset="-128"/>
                        </a:rPr>
                        <a:t>建設業</a:t>
                      </a:r>
                    </a:p>
                  </a:txBody>
                  <a:tcPr marL="4618" marR="4618" marT="46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600" b="0" i="0" u="none" strike="noStrike" dirty="0">
                          <a:effectLst/>
                          <a:latin typeface="ＭＳ Ｐゴシック" panose="020B0600070205080204" pitchFamily="50" charset="-128"/>
                          <a:ea typeface="ＭＳ Ｐゴシック" panose="020B0600070205080204" pitchFamily="50" charset="-128"/>
                        </a:rPr>
                        <a:t>職別工事業（設備工事業を除く）</a:t>
                      </a:r>
                    </a:p>
                  </a:txBody>
                  <a:tcPr marL="4618" marR="4618" marT="46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618" marR="4618" marT="4618"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dirty="0">
                          <a:effectLst/>
                          <a:latin typeface="ＭＳ Ｐゴシック" panose="020B0600070205080204" pitchFamily="50" charset="-128"/>
                          <a:ea typeface="ＭＳ Ｐゴシック" panose="020B0600070205080204" pitchFamily="50" charset="-128"/>
                        </a:rPr>
                        <a:t>38</a:t>
                      </a:r>
                    </a:p>
                  </a:txBody>
                  <a:tcPr marL="4618" marR="4618" marT="4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0</a:t>
                      </a:r>
                    </a:p>
                  </a:txBody>
                  <a:tcPr marL="4618" marR="4618" marT="4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618" marR="4618" marT="4618"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42988203"/>
                  </a:ext>
                </a:extLst>
              </a:tr>
              <a:tr h="14167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8</a:t>
                      </a:r>
                    </a:p>
                  </a:txBody>
                  <a:tcPr marL="4618" marR="4618" marT="4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0</a:t>
                      </a:r>
                    </a:p>
                  </a:txBody>
                  <a:tcPr marL="4618" marR="4618" marT="4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8138181"/>
                  </a:ext>
                </a:extLst>
              </a:tr>
              <a:tr h="141679">
                <a:tc rowSpan="2">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6</a:t>
                      </a:r>
                    </a:p>
                  </a:txBody>
                  <a:tcPr marL="4618" marR="4618" marT="46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600" b="0" i="0" u="none" strike="noStrike">
                          <a:effectLst/>
                          <a:latin typeface="ＭＳ Ｐゴシック" panose="020B0600070205080204" pitchFamily="50" charset="-128"/>
                          <a:ea typeface="ＭＳ Ｐゴシック" panose="020B0600070205080204" pitchFamily="50" charset="-128"/>
                        </a:rPr>
                        <a:t>医療，福祉</a:t>
                      </a:r>
                    </a:p>
                  </a:txBody>
                  <a:tcPr marL="4618" marR="4618" marT="46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600" b="0" i="0" u="none" strike="noStrike" dirty="0">
                          <a:effectLst/>
                          <a:latin typeface="ＭＳ Ｐゴシック" panose="020B0600070205080204" pitchFamily="50" charset="-128"/>
                          <a:ea typeface="ＭＳ Ｐゴシック" panose="020B0600070205080204" pitchFamily="50" charset="-128"/>
                        </a:rPr>
                        <a:t>医療業</a:t>
                      </a:r>
                    </a:p>
                  </a:txBody>
                  <a:tcPr marL="4618" marR="4618" marT="46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618" marR="4618" marT="4618"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ＭＳ Ｐゴシック" panose="020B0600070205080204" pitchFamily="50" charset="-128"/>
                          <a:ea typeface="ＭＳ Ｐゴシック" panose="020B0600070205080204" pitchFamily="50" charset="-128"/>
                        </a:rPr>
                        <a:t>27</a:t>
                      </a:r>
                    </a:p>
                  </a:txBody>
                  <a:tcPr marL="4618" marR="4618" marT="4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600" b="0" i="0" u="none" strike="noStrike" dirty="0">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10</a:t>
                      </a:r>
                    </a:p>
                  </a:txBody>
                  <a:tcPr marL="4618" marR="4618" marT="4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618" marR="4618" marT="4618"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8307251"/>
                  </a:ext>
                </a:extLst>
              </a:tr>
              <a:tr h="14167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7</a:t>
                      </a:r>
                    </a:p>
                  </a:txBody>
                  <a:tcPr marL="4618" marR="4618" marT="4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2</a:t>
                      </a:r>
                    </a:p>
                  </a:txBody>
                  <a:tcPr marL="4618" marR="4618" marT="4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4418512"/>
                  </a:ext>
                </a:extLst>
              </a:tr>
              <a:tr h="141679">
                <a:tc rowSpan="2">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7</a:t>
                      </a:r>
                    </a:p>
                  </a:txBody>
                  <a:tcPr marL="4618" marR="4618" marT="46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600" b="0" i="0" u="none" strike="noStrike">
                          <a:effectLst/>
                          <a:latin typeface="ＭＳ Ｐゴシック" panose="020B0600070205080204" pitchFamily="50" charset="-128"/>
                          <a:ea typeface="ＭＳ Ｐゴシック" panose="020B0600070205080204" pitchFamily="50" charset="-128"/>
                        </a:rPr>
                        <a:t>建設業</a:t>
                      </a:r>
                    </a:p>
                  </a:txBody>
                  <a:tcPr marL="4618" marR="4618" marT="46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600" b="0" i="0" u="none" strike="noStrike" dirty="0">
                          <a:effectLst/>
                          <a:latin typeface="ＭＳ Ｐゴシック" panose="020B0600070205080204" pitchFamily="50" charset="-128"/>
                          <a:ea typeface="ＭＳ Ｐゴシック" panose="020B0600070205080204" pitchFamily="50" charset="-128"/>
                        </a:rPr>
                        <a:t>設備工事業</a:t>
                      </a:r>
                    </a:p>
                  </a:txBody>
                  <a:tcPr marL="4618" marR="4618" marT="46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618" marR="4618" marT="4618"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ＭＳ Ｐゴシック" panose="020B0600070205080204" pitchFamily="50" charset="-128"/>
                          <a:ea typeface="ＭＳ Ｐゴシック" panose="020B0600070205080204" pitchFamily="50" charset="-128"/>
                        </a:rPr>
                        <a:t>26</a:t>
                      </a:r>
                    </a:p>
                  </a:txBody>
                  <a:tcPr marL="4618" marR="4618" marT="4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0</a:t>
                      </a:r>
                    </a:p>
                  </a:txBody>
                  <a:tcPr marL="4618" marR="4618" marT="4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618" marR="4618" marT="4618"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06907105"/>
                  </a:ext>
                </a:extLst>
              </a:tr>
              <a:tr h="14167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9</a:t>
                      </a:r>
                    </a:p>
                  </a:txBody>
                  <a:tcPr marL="4618" marR="4618" marT="4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0</a:t>
                      </a:r>
                    </a:p>
                  </a:txBody>
                  <a:tcPr marL="4618" marR="4618" marT="4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1145126"/>
                  </a:ext>
                </a:extLst>
              </a:tr>
              <a:tr h="141679">
                <a:tc rowSpan="2">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8</a:t>
                      </a:r>
                    </a:p>
                  </a:txBody>
                  <a:tcPr marL="4618" marR="4618" marT="46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600" b="0" i="0" u="none" strike="noStrike">
                          <a:effectLst/>
                          <a:latin typeface="ＭＳ Ｐゴシック" panose="020B0600070205080204" pitchFamily="50" charset="-128"/>
                          <a:ea typeface="ＭＳ Ｐゴシック" panose="020B0600070205080204" pitchFamily="50" charset="-128"/>
                        </a:rPr>
                        <a:t>宿泊業，飲食サービス業</a:t>
                      </a:r>
                    </a:p>
                  </a:txBody>
                  <a:tcPr marL="4618" marR="4618" marT="46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600" b="0" i="0" u="none" strike="noStrike" dirty="0">
                          <a:effectLst/>
                          <a:latin typeface="ＭＳ Ｐゴシック" panose="020B0600070205080204" pitchFamily="50" charset="-128"/>
                          <a:ea typeface="ＭＳ Ｐゴシック" panose="020B0600070205080204" pitchFamily="50" charset="-128"/>
                        </a:rPr>
                        <a:t>飲食店</a:t>
                      </a:r>
                    </a:p>
                  </a:txBody>
                  <a:tcPr marL="4618" marR="4618" marT="46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618" marR="4618" marT="4618"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ＭＳ Ｐゴシック" panose="020B0600070205080204" pitchFamily="50" charset="-128"/>
                          <a:ea typeface="ＭＳ Ｐゴシック" panose="020B0600070205080204" pitchFamily="50" charset="-128"/>
                        </a:rPr>
                        <a:t>21</a:t>
                      </a:r>
                    </a:p>
                  </a:txBody>
                  <a:tcPr marL="4618" marR="4618" marT="4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3</a:t>
                      </a:r>
                    </a:p>
                  </a:txBody>
                  <a:tcPr marL="4618" marR="4618" marT="4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618" marR="4618" marT="4618"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79187810"/>
                  </a:ext>
                </a:extLst>
              </a:tr>
              <a:tr h="14167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6</a:t>
                      </a:r>
                    </a:p>
                  </a:txBody>
                  <a:tcPr marL="4618" marR="4618" marT="4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0</a:t>
                      </a:r>
                    </a:p>
                  </a:txBody>
                  <a:tcPr marL="4618" marR="4618" marT="4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5896426"/>
                  </a:ext>
                </a:extLst>
              </a:tr>
              <a:tr h="141679">
                <a:tc rowSpan="2">
                  <a:txBody>
                    <a:bodyPr/>
                    <a:lstStyle/>
                    <a:p>
                      <a:pPr algn="ctr" fontAlgn="ctr"/>
                      <a:r>
                        <a:rPr lang="en-US" altLang="ja-JP" sz="600" b="0" i="0" u="none" strike="noStrike" dirty="0">
                          <a:effectLst/>
                          <a:latin typeface="ＭＳ Ｐゴシック" panose="020B0600070205080204" pitchFamily="50" charset="-128"/>
                          <a:ea typeface="ＭＳ Ｐゴシック" panose="020B0600070205080204" pitchFamily="50" charset="-128"/>
                        </a:rPr>
                        <a:t>9</a:t>
                      </a:r>
                    </a:p>
                  </a:txBody>
                  <a:tcPr marL="4618" marR="4618" marT="46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zh-TW" altLang="en-US" sz="600" b="0" i="0" u="none" strike="noStrike" dirty="0" smtClean="0">
                          <a:effectLst/>
                          <a:latin typeface="ＭＳ Ｐゴシック" panose="020B0600070205080204" pitchFamily="50" charset="-128"/>
                          <a:ea typeface="ＭＳ Ｐゴシック" panose="020B0600070205080204" pitchFamily="50" charset="-128"/>
                        </a:rPr>
                        <a:t>運輸業，郵便業</a:t>
                      </a:r>
                      <a:endParaRPr lang="zh-TW" altLang="en-US" sz="600" b="0" i="0" u="none" strike="noStrike" dirty="0">
                        <a:effectLst/>
                        <a:latin typeface="ＭＳ Ｐゴシック" panose="020B0600070205080204" pitchFamily="50" charset="-128"/>
                        <a:ea typeface="ＭＳ Ｐゴシック" panose="020B0600070205080204" pitchFamily="50" charset="-128"/>
                      </a:endParaRPr>
                    </a:p>
                  </a:txBody>
                  <a:tcPr marL="4618" marR="4618" marT="46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zh-TW" altLang="en-US" sz="600" b="0" i="0" u="none" strike="noStrike" dirty="0">
                          <a:effectLst/>
                          <a:latin typeface="ＭＳ Ｐゴシック" panose="020B0600070205080204" pitchFamily="50" charset="-128"/>
                          <a:ea typeface="ＭＳ Ｐゴシック" panose="020B0600070205080204" pitchFamily="50" charset="-128"/>
                        </a:rPr>
                        <a:t>道路旅客運送業</a:t>
                      </a:r>
                    </a:p>
                  </a:txBody>
                  <a:tcPr marL="4618" marR="4618" marT="46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ja-JP" altLang="en-US" sz="600" b="0" i="0" u="none" strike="noStrike" dirty="0">
                          <a:effectLst/>
                          <a:latin typeface="ＭＳ Ｐゴシック" panose="020B0600070205080204" pitchFamily="50" charset="-128"/>
                          <a:ea typeface="ＭＳ Ｐゴシック" panose="020B0600070205080204" pitchFamily="50" charset="-128"/>
                        </a:rPr>
                        <a:t>　</a:t>
                      </a:r>
                    </a:p>
                  </a:txBody>
                  <a:tcPr marL="4618" marR="4618" marT="4618"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r" fontAlgn="ctr"/>
                      <a:r>
                        <a:rPr lang="en-US" altLang="ja-JP" sz="800" b="0" i="0" u="none" strike="noStrike" dirty="0">
                          <a:effectLst/>
                          <a:latin typeface="ＭＳ Ｐゴシック" panose="020B0600070205080204" pitchFamily="50" charset="-128"/>
                          <a:ea typeface="ＭＳ Ｐゴシック" panose="020B0600070205080204" pitchFamily="50" charset="-128"/>
                        </a:rPr>
                        <a:t>20</a:t>
                      </a:r>
                    </a:p>
                  </a:txBody>
                  <a:tcPr marL="4618" marR="4618" marT="4618" marB="0" anchor="ctr">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r" fontAlgn="ctr"/>
                      <a:r>
                        <a:rPr lang="en-US" altLang="ja-JP" sz="600" b="0" i="0" u="none" strike="noStrike" dirty="0">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en-US" altLang="ja-JP" sz="600" b="0" i="0" u="none" strike="noStrike" dirty="0">
                          <a:effectLst/>
                          <a:latin typeface="ＭＳ Ｐゴシック" panose="020B0600070205080204" pitchFamily="50" charset="-128"/>
                          <a:ea typeface="ＭＳ Ｐゴシック" panose="020B0600070205080204" pitchFamily="50" charset="-128"/>
                        </a:rPr>
                        <a:t>2</a:t>
                      </a:r>
                    </a:p>
                  </a:txBody>
                  <a:tcPr marL="4618" marR="4618" marT="4618" marB="0" anchor="ctr">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l" fontAlgn="ctr"/>
                      <a:r>
                        <a:rPr lang="en-US" altLang="ja-JP" sz="600" b="0" i="0" u="none" strike="noStrike" dirty="0">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618" marR="4618" marT="4618"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extLst>
                  <a:ext uri="{0D108BD9-81ED-4DB2-BD59-A6C34878D82A}">
                    <a16:rowId xmlns:a16="http://schemas.microsoft.com/office/drawing/2014/main" val="3847746884"/>
                  </a:ext>
                </a:extLst>
              </a:tr>
              <a:tr h="14167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600" b="0" i="0" u="none" strike="noStrike" dirty="0">
                          <a:effectLst/>
                          <a:latin typeface="ＭＳ Ｐゴシック" panose="020B0600070205080204" pitchFamily="50" charset="-128"/>
                          <a:ea typeface="ＭＳ Ｐゴシック" panose="020B0600070205080204" pitchFamily="50" charset="-128"/>
                        </a:rPr>
                        <a:t>〈</a:t>
                      </a:r>
                    </a:p>
                  </a:txBody>
                  <a:tcPr marL="4618" marR="4618" marT="4618"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dirty="0">
                          <a:effectLst/>
                          <a:latin typeface="ＭＳ Ｐゴシック" panose="020B0600070205080204" pitchFamily="50" charset="-128"/>
                          <a:ea typeface="ＭＳ Ｐゴシック" panose="020B0600070205080204" pitchFamily="50" charset="-128"/>
                        </a:rPr>
                        <a:t>3</a:t>
                      </a:r>
                    </a:p>
                  </a:txBody>
                  <a:tcPr marL="4618" marR="4618" marT="4618" marB="0" anchor="ctr">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dirty="0">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600" b="0" i="0" u="none" strike="noStrike" dirty="0">
                          <a:effectLst/>
                          <a:latin typeface="ＭＳ Ｐゴシック" panose="020B0600070205080204" pitchFamily="50" charset="-128"/>
                          <a:ea typeface="ＭＳ Ｐゴシック" panose="020B0600070205080204" pitchFamily="50" charset="-128"/>
                        </a:rPr>
                        <a:t>0</a:t>
                      </a:r>
                    </a:p>
                  </a:txBody>
                  <a:tcPr marL="4618" marR="4618" marT="4618" marB="0" anchor="ctr">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altLang="ja-JP" sz="600" b="0" i="0" u="none" strike="noStrike" dirty="0">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altLang="ja-JP" sz="600" b="0" i="0" u="none" strike="noStrike" dirty="0">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711238240"/>
                  </a:ext>
                </a:extLst>
              </a:tr>
              <a:tr h="141679">
                <a:tc rowSpan="2">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9</a:t>
                      </a:r>
                    </a:p>
                  </a:txBody>
                  <a:tcPr marL="4618" marR="4618" marT="46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TW" altLang="en-US" sz="600" b="0" i="0" u="none" strike="noStrike" dirty="0">
                          <a:effectLst/>
                          <a:latin typeface="ＭＳ Ｐゴシック" panose="020B0600070205080204" pitchFamily="50" charset="-128"/>
                          <a:ea typeface="ＭＳ Ｐゴシック" panose="020B0600070205080204" pitchFamily="50" charset="-128"/>
                        </a:rPr>
                        <a:t>卸売業，小売業</a:t>
                      </a:r>
                    </a:p>
                  </a:txBody>
                  <a:tcPr marL="4618" marR="4618" marT="46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600" b="0" i="0" u="none" strike="noStrike" dirty="0">
                          <a:effectLst/>
                          <a:latin typeface="ＭＳ Ｐゴシック" panose="020B0600070205080204" pitchFamily="50" charset="-128"/>
                          <a:ea typeface="ＭＳ Ｐゴシック" panose="020B0600070205080204" pitchFamily="50" charset="-128"/>
                        </a:rPr>
                        <a:t>その他の小売業</a:t>
                      </a:r>
                    </a:p>
                  </a:txBody>
                  <a:tcPr marL="4618" marR="4618" marT="46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4618" marR="4618" marT="4618"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ＭＳ Ｐゴシック" panose="020B0600070205080204" pitchFamily="50" charset="-128"/>
                          <a:ea typeface="ＭＳ Ｐゴシック" panose="020B0600070205080204" pitchFamily="50" charset="-128"/>
                        </a:rPr>
                        <a:t>20</a:t>
                      </a:r>
                    </a:p>
                  </a:txBody>
                  <a:tcPr marL="4618" marR="4618" marT="4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3</a:t>
                      </a:r>
                    </a:p>
                  </a:txBody>
                  <a:tcPr marL="4618" marR="4618" marT="4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618" marR="4618" marT="4618"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80976584"/>
                  </a:ext>
                </a:extLst>
              </a:tr>
              <a:tr h="14167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6</a:t>
                      </a:r>
                    </a:p>
                  </a:txBody>
                  <a:tcPr marL="4618" marR="4618" marT="4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1</a:t>
                      </a:r>
                    </a:p>
                  </a:txBody>
                  <a:tcPr marL="4618" marR="4618" marT="4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3535959"/>
                  </a:ext>
                </a:extLst>
              </a:tr>
              <a:tr h="141679">
                <a:tc rowSpan="2">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11</a:t>
                      </a:r>
                    </a:p>
                  </a:txBody>
                  <a:tcPr marL="4618" marR="4618" marT="46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600" b="0" i="0" u="none" strike="noStrike">
                          <a:effectLst/>
                          <a:latin typeface="ＭＳ Ｐゴシック" panose="020B0600070205080204" pitchFamily="50" charset="-128"/>
                          <a:ea typeface="ＭＳ Ｐゴシック" panose="020B0600070205080204" pitchFamily="50" charset="-128"/>
                        </a:rPr>
                        <a:t>製造業</a:t>
                      </a:r>
                    </a:p>
                  </a:txBody>
                  <a:tcPr marL="4618" marR="4618" marT="46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TW" altLang="en-US" sz="600" b="0" i="0" u="none" strike="noStrike" dirty="0">
                          <a:effectLst/>
                          <a:latin typeface="ＭＳ Ｐゴシック" panose="020B0600070205080204" pitchFamily="50" charset="-128"/>
                          <a:ea typeface="ＭＳ Ｐゴシック" panose="020B0600070205080204" pitchFamily="50" charset="-128"/>
                        </a:rPr>
                        <a:t>食料品製造業</a:t>
                      </a:r>
                    </a:p>
                  </a:txBody>
                  <a:tcPr marL="4618" marR="4618" marT="46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600" b="0" i="0" u="none" strike="noStrike" dirty="0">
                          <a:effectLst/>
                          <a:latin typeface="ＭＳ Ｐゴシック" panose="020B0600070205080204" pitchFamily="50" charset="-128"/>
                          <a:ea typeface="ＭＳ Ｐゴシック" panose="020B0600070205080204" pitchFamily="50" charset="-128"/>
                        </a:rPr>
                        <a:t>　</a:t>
                      </a:r>
                    </a:p>
                  </a:txBody>
                  <a:tcPr marL="4618" marR="4618" marT="4618"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ＭＳ Ｐゴシック" panose="020B0600070205080204" pitchFamily="50" charset="-128"/>
                          <a:ea typeface="ＭＳ Ｐゴシック" panose="020B0600070205080204" pitchFamily="50" charset="-128"/>
                        </a:rPr>
                        <a:t>18</a:t>
                      </a:r>
                    </a:p>
                  </a:txBody>
                  <a:tcPr marL="4618" marR="4618" marT="4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5</a:t>
                      </a:r>
                    </a:p>
                  </a:txBody>
                  <a:tcPr marL="4618" marR="4618" marT="4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618" marR="4618" marT="4618"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64692863"/>
                  </a:ext>
                </a:extLst>
              </a:tr>
              <a:tr h="14167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600" b="0" i="0" u="none" strike="noStrike" dirty="0">
                          <a:effectLst/>
                          <a:latin typeface="ＭＳ Ｐゴシック" panose="020B0600070205080204" pitchFamily="50" charset="-128"/>
                          <a:ea typeface="ＭＳ Ｐゴシック" panose="020B0600070205080204" pitchFamily="50" charset="-128"/>
                        </a:rPr>
                        <a:t>〈</a:t>
                      </a:r>
                    </a:p>
                  </a:txBody>
                  <a:tcPr marL="4618" marR="4618" marT="4618"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5</a:t>
                      </a:r>
                    </a:p>
                  </a:txBody>
                  <a:tcPr marL="4618" marR="4618" marT="4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1</a:t>
                      </a:r>
                    </a:p>
                  </a:txBody>
                  <a:tcPr marL="4618" marR="4618" marT="4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3981759"/>
                  </a:ext>
                </a:extLst>
              </a:tr>
              <a:tr h="141679">
                <a:tc rowSpan="2">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11</a:t>
                      </a:r>
                    </a:p>
                  </a:txBody>
                  <a:tcPr marL="4618" marR="4618" marT="46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TW" altLang="en-US" sz="600" b="0" i="0" u="none" strike="noStrike">
                          <a:effectLst/>
                          <a:latin typeface="ＭＳ Ｐゴシック" panose="020B0600070205080204" pitchFamily="50" charset="-128"/>
                          <a:ea typeface="ＭＳ Ｐゴシック" panose="020B0600070205080204" pitchFamily="50" charset="-128"/>
                        </a:rPr>
                        <a:t>卸売業，小売業</a:t>
                      </a:r>
                    </a:p>
                  </a:txBody>
                  <a:tcPr marL="4618" marR="4618" marT="46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TW" altLang="en-US" sz="600" b="0" i="0" u="none" strike="noStrike">
                          <a:effectLst/>
                          <a:latin typeface="ＭＳ Ｐゴシック" panose="020B0600070205080204" pitchFamily="50" charset="-128"/>
                          <a:ea typeface="ＭＳ Ｐゴシック" panose="020B0600070205080204" pitchFamily="50" charset="-128"/>
                        </a:rPr>
                        <a:t>各種商品小売業</a:t>
                      </a:r>
                    </a:p>
                  </a:txBody>
                  <a:tcPr marL="4618" marR="4618" marT="46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600" b="0" i="0" u="none" strike="noStrike" dirty="0">
                          <a:effectLst/>
                          <a:latin typeface="ＭＳ Ｐゴシック" panose="020B0600070205080204" pitchFamily="50" charset="-128"/>
                          <a:ea typeface="ＭＳ Ｐゴシック" panose="020B0600070205080204" pitchFamily="50" charset="-128"/>
                        </a:rPr>
                        <a:t>　</a:t>
                      </a:r>
                    </a:p>
                  </a:txBody>
                  <a:tcPr marL="4618" marR="4618" marT="4618"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ＭＳ Ｐゴシック" panose="020B0600070205080204" pitchFamily="50" charset="-128"/>
                          <a:ea typeface="ＭＳ Ｐゴシック" panose="020B0600070205080204" pitchFamily="50" charset="-128"/>
                        </a:rPr>
                        <a:t>18</a:t>
                      </a:r>
                    </a:p>
                  </a:txBody>
                  <a:tcPr marL="4618" marR="4618" marT="4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6</a:t>
                      </a:r>
                    </a:p>
                  </a:txBody>
                  <a:tcPr marL="4618" marR="4618" marT="4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618" marR="4618" marT="4618"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63061786"/>
                  </a:ext>
                </a:extLst>
              </a:tr>
              <a:tr h="14167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600" b="0" i="0" u="none" strike="noStrike" dirty="0">
                          <a:effectLst/>
                          <a:latin typeface="ＭＳ Ｐゴシック" panose="020B0600070205080204" pitchFamily="50" charset="-128"/>
                          <a:ea typeface="ＭＳ Ｐゴシック" panose="020B0600070205080204" pitchFamily="50" charset="-128"/>
                        </a:rPr>
                        <a:t>〈</a:t>
                      </a:r>
                    </a:p>
                  </a:txBody>
                  <a:tcPr marL="4618" marR="4618" marT="4618"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4</a:t>
                      </a:r>
                    </a:p>
                  </a:txBody>
                  <a:tcPr marL="4618" marR="4618" marT="4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1</a:t>
                      </a:r>
                    </a:p>
                  </a:txBody>
                  <a:tcPr marL="4618" marR="4618" marT="4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660887"/>
                  </a:ext>
                </a:extLst>
              </a:tr>
              <a:tr h="141679">
                <a:tc rowSpan="2">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13</a:t>
                      </a:r>
                    </a:p>
                  </a:txBody>
                  <a:tcPr marL="4618" marR="4618" marT="46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600" b="0" i="0" u="none" strike="noStrike">
                          <a:effectLst/>
                          <a:latin typeface="ＭＳ Ｐゴシック" panose="020B0600070205080204" pitchFamily="50" charset="-128"/>
                          <a:ea typeface="ＭＳ Ｐゴシック" panose="020B0600070205080204" pitchFamily="50" charset="-128"/>
                        </a:rPr>
                        <a:t>製造業</a:t>
                      </a:r>
                    </a:p>
                  </a:txBody>
                  <a:tcPr marL="4618" marR="4618" marT="46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TW" altLang="en-US" sz="600" b="0" i="0" u="none" strike="noStrike">
                          <a:effectLst/>
                          <a:latin typeface="ＭＳ Ｐゴシック" panose="020B0600070205080204" pitchFamily="50" charset="-128"/>
                          <a:ea typeface="ＭＳ Ｐゴシック" panose="020B0600070205080204" pitchFamily="50" charset="-128"/>
                        </a:rPr>
                        <a:t>輸送用機械器具製造業</a:t>
                      </a:r>
                    </a:p>
                  </a:txBody>
                  <a:tcPr marL="4618" marR="4618" marT="46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600" b="0" i="0" u="none" strike="noStrike" dirty="0">
                          <a:effectLst/>
                          <a:latin typeface="ＭＳ Ｐゴシック" panose="020B0600070205080204" pitchFamily="50" charset="-128"/>
                          <a:ea typeface="ＭＳ Ｐゴシック" panose="020B0600070205080204" pitchFamily="50" charset="-128"/>
                        </a:rPr>
                        <a:t>　</a:t>
                      </a:r>
                    </a:p>
                  </a:txBody>
                  <a:tcPr marL="4618" marR="4618" marT="4618"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ＭＳ Ｐゴシック" panose="020B0600070205080204" pitchFamily="50" charset="-128"/>
                          <a:ea typeface="ＭＳ Ｐゴシック" panose="020B0600070205080204" pitchFamily="50" charset="-128"/>
                        </a:rPr>
                        <a:t>17</a:t>
                      </a:r>
                    </a:p>
                  </a:txBody>
                  <a:tcPr marL="4618" marR="4618" marT="4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0</a:t>
                      </a:r>
                    </a:p>
                  </a:txBody>
                  <a:tcPr marL="4618" marR="4618" marT="4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618" marR="4618" marT="4618"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52351122"/>
                  </a:ext>
                </a:extLst>
              </a:tr>
              <a:tr h="14167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6</a:t>
                      </a:r>
                    </a:p>
                  </a:txBody>
                  <a:tcPr marL="4618" marR="4618" marT="4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0</a:t>
                      </a:r>
                    </a:p>
                  </a:txBody>
                  <a:tcPr marL="4618" marR="4618" marT="4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7555582"/>
                  </a:ext>
                </a:extLst>
              </a:tr>
              <a:tr h="141679">
                <a:tc rowSpan="2">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13</a:t>
                      </a:r>
                    </a:p>
                  </a:txBody>
                  <a:tcPr marL="4618" marR="4618" marT="46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600" b="0" i="0" u="none" strike="noStrike">
                          <a:effectLst/>
                          <a:latin typeface="ＭＳ Ｐゴシック" panose="020B0600070205080204" pitchFamily="50" charset="-128"/>
                          <a:ea typeface="ＭＳ Ｐゴシック" panose="020B0600070205080204" pitchFamily="50" charset="-128"/>
                        </a:rPr>
                        <a:t>情報通信業</a:t>
                      </a:r>
                    </a:p>
                  </a:txBody>
                  <a:tcPr marL="4618" marR="4618" marT="46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600" b="0" i="0" u="none" strike="noStrike">
                          <a:effectLst/>
                          <a:latin typeface="ＭＳ Ｐゴシック" panose="020B0600070205080204" pitchFamily="50" charset="-128"/>
                          <a:ea typeface="ＭＳ Ｐゴシック" panose="020B0600070205080204" pitchFamily="50" charset="-128"/>
                        </a:rPr>
                        <a:t>情報サービス業</a:t>
                      </a:r>
                    </a:p>
                  </a:txBody>
                  <a:tcPr marL="4618" marR="4618" marT="46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618" marR="4618" marT="4618"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ＭＳ Ｐゴシック" panose="020B0600070205080204" pitchFamily="50" charset="-128"/>
                          <a:ea typeface="ＭＳ Ｐゴシック" panose="020B0600070205080204" pitchFamily="50" charset="-128"/>
                        </a:rPr>
                        <a:t>17</a:t>
                      </a:r>
                    </a:p>
                  </a:txBody>
                  <a:tcPr marL="4618" marR="4618" marT="4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2</a:t>
                      </a:r>
                    </a:p>
                  </a:txBody>
                  <a:tcPr marL="4618" marR="4618" marT="4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618" marR="4618" marT="4618"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41964070"/>
                  </a:ext>
                </a:extLst>
              </a:tr>
              <a:tr h="14167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7</a:t>
                      </a:r>
                    </a:p>
                  </a:txBody>
                  <a:tcPr marL="4618" marR="4618" marT="4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0</a:t>
                      </a:r>
                    </a:p>
                  </a:txBody>
                  <a:tcPr marL="4618" marR="4618" marT="4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0075028"/>
                  </a:ext>
                </a:extLst>
              </a:tr>
              <a:tr h="141679">
                <a:tc rowSpan="2">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15</a:t>
                      </a:r>
                    </a:p>
                  </a:txBody>
                  <a:tcPr marL="4618" marR="4618" marT="46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zh-TW" altLang="en-US" sz="600" b="0" i="0" u="none" strike="noStrike">
                          <a:effectLst/>
                          <a:latin typeface="ＭＳ Ｐゴシック" panose="020B0600070205080204" pitchFamily="50" charset="-128"/>
                          <a:ea typeface="ＭＳ Ｐゴシック" panose="020B0600070205080204" pitchFamily="50" charset="-128"/>
                        </a:rPr>
                        <a:t>卸売業，小売業</a:t>
                      </a:r>
                    </a:p>
                  </a:txBody>
                  <a:tcPr marL="4618" marR="4618" marT="46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zh-TW" altLang="en-US" sz="600" b="0" i="0" u="none" strike="noStrike">
                          <a:effectLst/>
                          <a:latin typeface="ＭＳ Ｐゴシック" panose="020B0600070205080204" pitchFamily="50" charset="-128"/>
                          <a:ea typeface="ＭＳ Ｐゴシック" panose="020B0600070205080204" pitchFamily="50" charset="-128"/>
                        </a:rPr>
                        <a:t>飲食料品小売業</a:t>
                      </a:r>
                    </a:p>
                  </a:txBody>
                  <a:tcPr marL="4618" marR="4618" marT="46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618" marR="4618" marT="4618"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ＭＳ Ｐゴシック" panose="020B0600070205080204" pitchFamily="50" charset="-128"/>
                          <a:ea typeface="ＭＳ Ｐゴシック" panose="020B0600070205080204" pitchFamily="50" charset="-128"/>
                        </a:rPr>
                        <a:t>15</a:t>
                      </a:r>
                    </a:p>
                  </a:txBody>
                  <a:tcPr marL="4618" marR="4618" marT="4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4</a:t>
                      </a:r>
                    </a:p>
                  </a:txBody>
                  <a:tcPr marL="4618" marR="4618" marT="4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618" marR="4618" marT="4618"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57690556"/>
                  </a:ext>
                </a:extLst>
              </a:tr>
              <a:tr h="14167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4</a:t>
                      </a:r>
                    </a:p>
                  </a:txBody>
                  <a:tcPr marL="4618" marR="4618" marT="461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dirty="0">
                          <a:effectLst/>
                          <a:latin typeface="ＭＳ Ｐゴシック" panose="020B0600070205080204" pitchFamily="50" charset="-128"/>
                          <a:ea typeface="ＭＳ Ｐゴシック" panose="020B0600070205080204" pitchFamily="50" charset="-128"/>
                        </a:rPr>
                        <a:t>0</a:t>
                      </a:r>
                    </a:p>
                  </a:txBody>
                  <a:tcPr marL="4618" marR="4618" marT="461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dirty="0">
                          <a:effectLst/>
                          <a:latin typeface="ＭＳ Ｐゴシック" panose="020B0600070205080204" pitchFamily="50" charset="-128"/>
                          <a:ea typeface="ＭＳ Ｐゴシック" panose="020B0600070205080204" pitchFamily="50" charset="-128"/>
                        </a:rPr>
                        <a:t>〉</a:t>
                      </a:r>
                    </a:p>
                  </a:txBody>
                  <a:tcPr marL="4618" marR="4618" marT="4618"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7375230"/>
                  </a:ext>
                </a:extLst>
              </a:tr>
            </a:tbl>
          </a:graphicData>
        </a:graphic>
      </p:graphicFrame>
      <p:graphicFrame>
        <p:nvGraphicFramePr>
          <p:cNvPr id="7" name="表 6"/>
          <p:cNvGraphicFramePr>
            <a:graphicFrameLocks noGrp="1"/>
          </p:cNvGraphicFramePr>
          <p:nvPr>
            <p:extLst/>
          </p:nvPr>
        </p:nvGraphicFramePr>
        <p:xfrm>
          <a:off x="5139463" y="1974660"/>
          <a:ext cx="4500000" cy="4701730"/>
        </p:xfrm>
        <a:graphic>
          <a:graphicData uri="http://schemas.openxmlformats.org/drawingml/2006/table">
            <a:tbl>
              <a:tblPr/>
              <a:tblGrid>
                <a:gridCol w="411252">
                  <a:extLst>
                    <a:ext uri="{9D8B030D-6E8A-4147-A177-3AD203B41FA5}">
                      <a16:colId xmlns:a16="http://schemas.microsoft.com/office/drawing/2014/main" val="3275924793"/>
                    </a:ext>
                  </a:extLst>
                </a:gridCol>
                <a:gridCol w="1542647">
                  <a:extLst>
                    <a:ext uri="{9D8B030D-6E8A-4147-A177-3AD203B41FA5}">
                      <a16:colId xmlns:a16="http://schemas.microsoft.com/office/drawing/2014/main" val="89762094"/>
                    </a:ext>
                  </a:extLst>
                </a:gridCol>
                <a:gridCol w="1683387">
                  <a:extLst>
                    <a:ext uri="{9D8B030D-6E8A-4147-A177-3AD203B41FA5}">
                      <a16:colId xmlns:a16="http://schemas.microsoft.com/office/drawing/2014/main" val="3834830989"/>
                    </a:ext>
                  </a:extLst>
                </a:gridCol>
                <a:gridCol w="212022">
                  <a:extLst>
                    <a:ext uri="{9D8B030D-6E8A-4147-A177-3AD203B41FA5}">
                      <a16:colId xmlns:a16="http://schemas.microsoft.com/office/drawing/2014/main" val="2027046615"/>
                    </a:ext>
                  </a:extLst>
                </a:gridCol>
                <a:gridCol w="212022">
                  <a:extLst>
                    <a:ext uri="{9D8B030D-6E8A-4147-A177-3AD203B41FA5}">
                      <a16:colId xmlns:a16="http://schemas.microsoft.com/office/drawing/2014/main" val="1078856992"/>
                    </a:ext>
                  </a:extLst>
                </a:gridCol>
                <a:gridCol w="116978">
                  <a:extLst>
                    <a:ext uri="{9D8B030D-6E8A-4147-A177-3AD203B41FA5}">
                      <a16:colId xmlns:a16="http://schemas.microsoft.com/office/drawing/2014/main" val="2687480240"/>
                    </a:ext>
                  </a:extLst>
                </a:gridCol>
                <a:gridCol w="116978">
                  <a:extLst>
                    <a:ext uri="{9D8B030D-6E8A-4147-A177-3AD203B41FA5}">
                      <a16:colId xmlns:a16="http://schemas.microsoft.com/office/drawing/2014/main" val="3484139359"/>
                    </a:ext>
                  </a:extLst>
                </a:gridCol>
                <a:gridCol w="102357">
                  <a:extLst>
                    <a:ext uri="{9D8B030D-6E8A-4147-A177-3AD203B41FA5}">
                      <a16:colId xmlns:a16="http://schemas.microsoft.com/office/drawing/2014/main" val="1267384653"/>
                    </a:ext>
                  </a:extLst>
                </a:gridCol>
                <a:gridCol w="102357">
                  <a:extLst>
                    <a:ext uri="{9D8B030D-6E8A-4147-A177-3AD203B41FA5}">
                      <a16:colId xmlns:a16="http://schemas.microsoft.com/office/drawing/2014/main" val="259234595"/>
                    </a:ext>
                  </a:extLst>
                </a:gridCol>
              </a:tblGrid>
              <a:tr h="117568">
                <a:tc rowSpan="2">
                  <a:txBody>
                    <a:bodyPr/>
                    <a:lstStyle/>
                    <a:p>
                      <a:pPr algn="r" fontAlgn="ctr"/>
                      <a:r>
                        <a:rPr lang="ja-JP" altLang="en-US" sz="600" b="0" i="0" u="none" strike="noStrike" dirty="0">
                          <a:effectLst/>
                          <a:latin typeface="ＭＳ Ｐゴシック" panose="020B0600070205080204" pitchFamily="50" charset="-128"/>
                          <a:ea typeface="ＭＳ Ｐゴシック" panose="020B0600070205080204" pitchFamily="50" charset="-128"/>
                        </a:rPr>
                        <a:t>　</a:t>
                      </a:r>
                    </a:p>
                  </a:txBody>
                  <a:tcPr marL="4534" marR="4534" marT="45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chemeClr val="bg1"/>
                    </a:solidFill>
                  </a:tcPr>
                </a:tc>
                <a:tc rowSpan="2">
                  <a:txBody>
                    <a:bodyPr/>
                    <a:lstStyle/>
                    <a:p>
                      <a:pPr algn="ctr" fontAlgn="ctr"/>
                      <a:r>
                        <a:rPr lang="zh-TW" altLang="en-US" sz="600" b="0" i="0" u="none" strike="noStrike" dirty="0">
                          <a:effectLst/>
                          <a:latin typeface="ＭＳ Ｐゴシック" panose="020B0600070205080204" pitchFamily="50" charset="-128"/>
                          <a:ea typeface="ＭＳ Ｐゴシック" panose="020B0600070205080204" pitchFamily="50" charset="-128"/>
                        </a:rPr>
                        <a:t>業種（大分類）</a:t>
                      </a:r>
                    </a:p>
                  </a:txBody>
                  <a:tcPr marL="4534" marR="4534" marT="45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zh-TW" altLang="en-US" sz="600" b="0" i="0" u="none" strike="noStrike" dirty="0">
                          <a:effectLst/>
                          <a:latin typeface="ＭＳ Ｐゴシック" panose="020B0600070205080204" pitchFamily="50" charset="-128"/>
                          <a:ea typeface="ＭＳ Ｐゴシック" panose="020B0600070205080204" pitchFamily="50" charset="-128"/>
                        </a:rPr>
                        <a:t>業種（中分類）</a:t>
                      </a:r>
                    </a:p>
                  </a:txBody>
                  <a:tcPr marL="4534" marR="4534" marT="45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600" b="0" i="0" u="none" strike="noStrike" dirty="0">
                          <a:effectLst/>
                          <a:latin typeface="ＭＳ Ｐゴシック" panose="020B0600070205080204" pitchFamily="50" charset="-128"/>
                          <a:ea typeface="ＭＳ Ｐゴシック" panose="020B0600070205080204" pitchFamily="50" charset="-128"/>
                        </a:rPr>
                        <a:t>　</a:t>
                      </a:r>
                    </a:p>
                  </a:txBody>
                  <a:tcPr marL="4534" marR="4534" marT="453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rowSpan="2" gridSpan="4">
                  <a:txBody>
                    <a:bodyPr/>
                    <a:lstStyle/>
                    <a:p>
                      <a:pPr algn="l" fontAlgn="ctr"/>
                      <a:r>
                        <a:rPr lang="zh-TW" altLang="en-US" sz="1000" b="1" i="0" u="none" strike="noStrike" dirty="0">
                          <a:solidFill>
                            <a:srgbClr val="FF0000"/>
                          </a:solidFill>
                          <a:effectLst/>
                          <a:latin typeface="ＭＳ Ｐゴシック" panose="020B0600070205080204" pitchFamily="50" charset="-128"/>
                          <a:ea typeface="ＭＳ Ｐゴシック" panose="020B0600070205080204" pitchFamily="50" charset="-128"/>
                        </a:rPr>
                        <a:t>支給決定</a:t>
                      </a:r>
                      <a:br>
                        <a:rPr lang="zh-TW" altLang="en-US" sz="1000" b="1" i="0" u="none" strike="noStrike" dirty="0">
                          <a:solidFill>
                            <a:srgbClr val="FF0000"/>
                          </a:solidFill>
                          <a:effectLst/>
                          <a:latin typeface="ＭＳ Ｐゴシック" panose="020B0600070205080204" pitchFamily="50" charset="-128"/>
                          <a:ea typeface="ＭＳ Ｐゴシック" panose="020B0600070205080204" pitchFamily="50" charset="-128"/>
                        </a:rPr>
                      </a:br>
                      <a:r>
                        <a:rPr lang="ja-JP" altLang="en-US" sz="1000" b="1" i="0" u="none" strike="noStrike" dirty="0" smtClean="0">
                          <a:solidFill>
                            <a:srgbClr val="FF0000"/>
                          </a:solidFill>
                          <a:effectLst/>
                          <a:latin typeface="ＭＳ Ｐゴシック" panose="020B0600070205080204" pitchFamily="50" charset="-128"/>
                          <a:ea typeface="ＭＳ Ｐゴシック" panose="020B0600070205080204" pitchFamily="50" charset="-128"/>
                        </a:rPr>
                        <a:t>　</a:t>
                      </a:r>
                      <a:r>
                        <a:rPr lang="zh-TW" altLang="en-US" sz="1000" b="1" i="0" u="none" strike="noStrike" dirty="0" smtClean="0">
                          <a:solidFill>
                            <a:srgbClr val="FF0000"/>
                          </a:solidFill>
                          <a:effectLst/>
                          <a:latin typeface="ＭＳ Ｐゴシック" panose="020B0600070205080204" pitchFamily="50" charset="-128"/>
                          <a:ea typeface="ＭＳ Ｐゴシック" panose="020B0600070205080204" pitchFamily="50" charset="-128"/>
                        </a:rPr>
                        <a:t>件数</a:t>
                      </a:r>
                      <a:endParaRPr lang="zh-TW" altLang="en-US" sz="10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4534" marR="4534" marT="453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ctr" fontAlgn="ctr"/>
                      <a:r>
                        <a:rPr lang="ja-JP" altLang="en-US" sz="600" b="0" i="0" u="none" strike="noStrike" dirty="0">
                          <a:effectLst/>
                          <a:latin typeface="ＭＳ Ｐゴシック" panose="020B0600070205080204" pitchFamily="50" charset="-128"/>
                          <a:ea typeface="ＭＳ Ｐゴシック" panose="020B0600070205080204" pitchFamily="50" charset="-128"/>
                        </a:rPr>
                        <a:t>　</a:t>
                      </a:r>
                    </a:p>
                  </a:txBody>
                  <a:tcPr marL="4534" marR="4534" marT="4534"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932829425"/>
                  </a:ext>
                </a:extLst>
              </a:tr>
              <a:tr h="18916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600" b="0" i="0" u="none" strike="noStrike" dirty="0">
                          <a:effectLst/>
                          <a:latin typeface="ＭＳ Ｐゴシック" panose="020B0600070205080204" pitchFamily="50" charset="-128"/>
                          <a:ea typeface="ＭＳ Ｐゴシック" panose="020B0600070205080204" pitchFamily="50" charset="-128"/>
                        </a:rPr>
                        <a:t>　</a:t>
                      </a:r>
                    </a:p>
                  </a:txBody>
                  <a:tcPr marL="4534" marR="4534" marT="4534"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ja-JP" altLang="en-US" sz="600" b="0" i="0" u="none" strike="noStrike" dirty="0">
                          <a:effectLst/>
                          <a:latin typeface="ＭＳ Ｐゴシック" panose="020B0600070205080204" pitchFamily="50" charset="-128"/>
                          <a:ea typeface="ＭＳ Ｐゴシック" panose="020B0600070205080204" pitchFamily="50" charset="-128"/>
                        </a:rPr>
                        <a:t>　</a:t>
                      </a:r>
                    </a:p>
                  </a:txBody>
                  <a:tcPr marL="4534" marR="4534" marT="4534"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58215230"/>
                  </a:ext>
                </a:extLst>
              </a:tr>
              <a:tr h="125391">
                <a:tc rowSpan="2">
                  <a:txBody>
                    <a:bodyPr/>
                    <a:lstStyle/>
                    <a:p>
                      <a:pPr algn="ctr" fontAlgn="ctr"/>
                      <a:r>
                        <a:rPr lang="en-US" altLang="ja-JP" sz="600" b="1" i="0" u="none" strike="noStrike" baseline="0" dirty="0">
                          <a:effectLst/>
                          <a:latin typeface="ＭＳ Ｐゴシック" panose="020B0600070205080204" pitchFamily="50" charset="-128"/>
                          <a:ea typeface="ＭＳ Ｐゴシック" panose="020B0600070205080204" pitchFamily="50" charset="-128"/>
                        </a:rPr>
                        <a:t>1</a:t>
                      </a:r>
                    </a:p>
                  </a:txBody>
                  <a:tcPr marL="4534" marR="4534" marT="45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zh-TW" altLang="en-US" sz="600" b="0" i="0" u="none" strike="noStrike" baseline="0" dirty="0">
                          <a:effectLst/>
                          <a:latin typeface="ＭＳ Ｐゴシック" panose="020B0600070205080204" pitchFamily="50" charset="-128"/>
                          <a:ea typeface="ＭＳ Ｐゴシック" panose="020B0600070205080204" pitchFamily="50" charset="-128"/>
                        </a:rPr>
                        <a:t>運輸業，郵便業</a:t>
                      </a:r>
                    </a:p>
                  </a:txBody>
                  <a:tcPr marL="4534" marR="4534" marT="45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zh-TW" altLang="en-US" sz="600" b="0" i="0" u="none" strike="noStrike" baseline="0" dirty="0">
                          <a:effectLst/>
                          <a:latin typeface="ＭＳ Ｐゴシック" panose="020B0600070205080204" pitchFamily="50" charset="-128"/>
                          <a:ea typeface="ＭＳ Ｐゴシック" panose="020B0600070205080204" pitchFamily="50" charset="-128"/>
                        </a:rPr>
                        <a:t>道路貨物運送業</a:t>
                      </a:r>
                    </a:p>
                  </a:txBody>
                  <a:tcPr marL="4534" marR="4534" marT="45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600" b="1" i="0" u="none" strike="noStrike" dirty="0">
                          <a:effectLst/>
                          <a:latin typeface="ＭＳ Ｐゴシック" panose="020B0600070205080204" pitchFamily="50" charset="-128"/>
                          <a:ea typeface="ＭＳ Ｐゴシック" panose="020B0600070205080204" pitchFamily="50" charset="-128"/>
                        </a:rPr>
                        <a:t>　</a:t>
                      </a:r>
                    </a:p>
                  </a:txBody>
                  <a:tcPr marL="4534" marR="4534" marT="453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r" fontAlgn="ctr"/>
                      <a:r>
                        <a:rPr lang="en-US" altLang="ja-JP" sz="800" b="0" i="0" u="none" strike="noStrike" dirty="0">
                          <a:effectLst/>
                          <a:latin typeface="ＭＳ Ｐゴシック" panose="020B0600070205080204" pitchFamily="50" charset="-128"/>
                          <a:ea typeface="ＭＳ Ｐゴシック" panose="020B0600070205080204" pitchFamily="50" charset="-128"/>
                        </a:rPr>
                        <a:t>55</a:t>
                      </a:r>
                    </a:p>
                  </a:txBody>
                  <a:tcPr marL="4534" marR="4534" marT="4534" marB="0" anchor="ctr">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r" fontAlgn="ctr"/>
                      <a:r>
                        <a:rPr lang="en-US" altLang="ja-JP" sz="600" b="0" i="0" u="none" strike="noStrike" dirty="0">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en-US" altLang="ja-JP" sz="600" b="0" i="0" u="none" strike="noStrike" dirty="0">
                          <a:effectLst/>
                          <a:latin typeface="ＭＳ Ｐゴシック" panose="020B0600070205080204" pitchFamily="50" charset="-128"/>
                          <a:ea typeface="ＭＳ Ｐゴシック" panose="020B0600070205080204" pitchFamily="50" charset="-128"/>
                        </a:rPr>
                        <a:t>1</a:t>
                      </a:r>
                    </a:p>
                  </a:txBody>
                  <a:tcPr marL="4534" marR="4534" marT="4534" marB="0" anchor="ctr">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l" fontAlgn="ctr"/>
                      <a:r>
                        <a:rPr lang="en-US" altLang="ja-JP" sz="600" b="0" i="0" u="none" strike="noStrike" dirty="0">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l" fontAlgn="ctr"/>
                      <a:r>
                        <a:rPr lang="ja-JP" altLang="en-US" sz="600" b="1" i="0" u="none" strike="noStrike" dirty="0">
                          <a:effectLst/>
                          <a:latin typeface="ＭＳ Ｐゴシック" panose="020B0600070205080204" pitchFamily="50" charset="-128"/>
                          <a:ea typeface="ＭＳ Ｐゴシック" panose="020B0600070205080204" pitchFamily="50" charset="-128"/>
                        </a:rPr>
                        <a:t>　</a:t>
                      </a:r>
                    </a:p>
                  </a:txBody>
                  <a:tcPr marL="4534" marR="4534" marT="4534"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extLst>
                  <a:ext uri="{0D108BD9-81ED-4DB2-BD59-A6C34878D82A}">
                    <a16:rowId xmlns:a16="http://schemas.microsoft.com/office/drawing/2014/main" val="1525290762"/>
                  </a:ext>
                </a:extLst>
              </a:tr>
              <a:tr h="11756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600" b="0" i="0" u="none" strike="noStrike" dirty="0">
                          <a:effectLst/>
                          <a:latin typeface="ＭＳ Ｐゴシック" panose="020B0600070205080204" pitchFamily="50" charset="-128"/>
                          <a:ea typeface="ＭＳ Ｐゴシック" panose="020B0600070205080204" pitchFamily="50" charset="-128"/>
                        </a:rPr>
                        <a:t>〈</a:t>
                      </a:r>
                    </a:p>
                  </a:txBody>
                  <a:tcPr marL="4534" marR="4534" marT="4534"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dirty="0">
                          <a:effectLst/>
                          <a:latin typeface="ＭＳ Ｐゴシック" panose="020B0600070205080204" pitchFamily="50" charset="-128"/>
                          <a:ea typeface="ＭＳ Ｐゴシック" panose="020B0600070205080204" pitchFamily="50" charset="-128"/>
                        </a:rPr>
                        <a:t>19</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dirty="0">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600" b="0" i="0" u="none" strike="noStrike" dirty="0">
                          <a:effectLst/>
                          <a:latin typeface="ＭＳ Ｐゴシック" panose="020B0600070205080204" pitchFamily="50" charset="-128"/>
                          <a:ea typeface="ＭＳ Ｐゴシック" panose="020B0600070205080204" pitchFamily="50" charset="-128"/>
                        </a:rPr>
                        <a:t>1</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altLang="ja-JP" sz="600" b="0" i="0" u="none" strike="noStrike" dirty="0">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altLang="ja-JP" sz="600" b="0" i="0" u="none" strike="noStrike" dirty="0">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186682132"/>
                  </a:ext>
                </a:extLst>
              </a:tr>
              <a:tr h="125391">
                <a:tc rowSpan="2">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2</a:t>
                      </a:r>
                    </a:p>
                  </a:txBody>
                  <a:tcPr marL="4534" marR="4534" marT="45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TW" altLang="en-US" sz="600" b="0" i="0" u="none" strike="noStrike" dirty="0">
                          <a:effectLst/>
                          <a:latin typeface="ＭＳ Ｐゴシック" panose="020B0600070205080204" pitchFamily="50" charset="-128"/>
                          <a:ea typeface="ＭＳ Ｐゴシック" panose="020B0600070205080204" pitchFamily="50" charset="-128"/>
                        </a:rPr>
                        <a:t>卸売業，小売業</a:t>
                      </a:r>
                    </a:p>
                  </a:txBody>
                  <a:tcPr marL="4534" marR="4534" marT="45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TW" altLang="en-US" sz="600" b="0" i="0" u="none" strike="noStrike">
                          <a:effectLst/>
                          <a:latin typeface="ＭＳ Ｐゴシック" panose="020B0600070205080204" pitchFamily="50" charset="-128"/>
                          <a:ea typeface="ＭＳ Ｐゴシック" panose="020B0600070205080204" pitchFamily="50" charset="-128"/>
                        </a:rPr>
                        <a:t>飲食料品小売業</a:t>
                      </a:r>
                    </a:p>
                  </a:txBody>
                  <a:tcPr marL="4534" marR="4534" marT="45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534" marR="4534" marT="4534"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ＭＳ Ｐゴシック" panose="020B0600070205080204" pitchFamily="50" charset="-128"/>
                          <a:ea typeface="ＭＳ Ｐゴシック" panose="020B0600070205080204" pitchFamily="50" charset="-128"/>
                        </a:rPr>
                        <a:t>16</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1</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dirty="0">
                          <a:effectLst/>
                          <a:latin typeface="ＭＳ Ｐゴシック" panose="020B0600070205080204" pitchFamily="50" charset="-128"/>
                          <a:ea typeface="ＭＳ Ｐゴシック" panose="020B0600070205080204" pitchFamily="50" charset="-128"/>
                        </a:rPr>
                        <a:t>　</a:t>
                      </a:r>
                    </a:p>
                  </a:txBody>
                  <a:tcPr marL="4534" marR="4534" marT="4534"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62050249"/>
                  </a:ext>
                </a:extLst>
              </a:tr>
              <a:tr h="11756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6</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0</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0760441"/>
                  </a:ext>
                </a:extLst>
              </a:tr>
              <a:tr h="125391">
                <a:tc rowSpan="2">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3</a:t>
                      </a:r>
                    </a:p>
                  </a:txBody>
                  <a:tcPr marL="4534" marR="4534" marT="45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600" b="0" i="0" u="none" strike="noStrike" dirty="0">
                          <a:effectLst/>
                          <a:latin typeface="ＭＳ Ｐゴシック" panose="020B0600070205080204" pitchFamily="50" charset="-128"/>
                          <a:ea typeface="ＭＳ Ｐゴシック" panose="020B0600070205080204" pitchFamily="50" charset="-128"/>
                        </a:rPr>
                        <a:t>建設業</a:t>
                      </a:r>
                    </a:p>
                  </a:txBody>
                  <a:tcPr marL="4534" marR="4534" marT="45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600" b="0" i="0" u="none" strike="noStrike" dirty="0">
                          <a:effectLst/>
                          <a:latin typeface="ＭＳ Ｐゴシック" panose="020B0600070205080204" pitchFamily="50" charset="-128"/>
                          <a:ea typeface="ＭＳ Ｐゴシック" panose="020B0600070205080204" pitchFamily="50" charset="-128"/>
                        </a:rPr>
                        <a:t>総合工事業</a:t>
                      </a:r>
                    </a:p>
                  </a:txBody>
                  <a:tcPr marL="4534" marR="4534" marT="45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534" marR="4534" marT="4534"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ＭＳ Ｐゴシック" panose="020B0600070205080204" pitchFamily="50" charset="-128"/>
                          <a:ea typeface="ＭＳ Ｐゴシック" panose="020B0600070205080204" pitchFamily="50" charset="-128"/>
                        </a:rPr>
                        <a:t>12</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0</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534" marR="4534" marT="4534"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17612342"/>
                  </a:ext>
                </a:extLst>
              </a:tr>
              <a:tr h="11756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6</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0</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1192558"/>
                  </a:ext>
                </a:extLst>
              </a:tr>
              <a:tr h="125391">
                <a:tc rowSpan="2">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4</a:t>
                      </a:r>
                    </a:p>
                  </a:txBody>
                  <a:tcPr marL="4534" marR="4534" marT="45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600" b="0" i="0" u="none" strike="noStrike">
                          <a:effectLst/>
                          <a:latin typeface="ＭＳ Ｐゴシック" panose="020B0600070205080204" pitchFamily="50" charset="-128"/>
                          <a:ea typeface="ＭＳ Ｐゴシック" panose="020B0600070205080204" pitchFamily="50" charset="-128"/>
                        </a:rPr>
                        <a:t>建設業</a:t>
                      </a:r>
                    </a:p>
                  </a:txBody>
                  <a:tcPr marL="4534" marR="4534" marT="45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600" b="0" i="0" u="none" strike="noStrike">
                          <a:effectLst/>
                          <a:latin typeface="ＭＳ Ｐゴシック" panose="020B0600070205080204" pitchFamily="50" charset="-128"/>
                          <a:ea typeface="ＭＳ Ｐゴシック" panose="020B0600070205080204" pitchFamily="50" charset="-128"/>
                        </a:rPr>
                        <a:t>設備工事業</a:t>
                      </a:r>
                    </a:p>
                  </a:txBody>
                  <a:tcPr marL="4534" marR="4534" marT="45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534" marR="4534" marT="4534"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ＭＳ Ｐゴシック" panose="020B0600070205080204" pitchFamily="50" charset="-128"/>
                          <a:ea typeface="ＭＳ Ｐゴシック" panose="020B0600070205080204" pitchFamily="50" charset="-128"/>
                        </a:rPr>
                        <a:t>11</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0</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dirty="0">
                          <a:effectLst/>
                          <a:latin typeface="ＭＳ Ｐゴシック" panose="020B0600070205080204" pitchFamily="50" charset="-128"/>
                          <a:ea typeface="ＭＳ Ｐゴシック" panose="020B0600070205080204" pitchFamily="50" charset="-128"/>
                        </a:rPr>
                        <a:t>　</a:t>
                      </a:r>
                    </a:p>
                  </a:txBody>
                  <a:tcPr marL="4534" marR="4534" marT="4534"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20497204"/>
                  </a:ext>
                </a:extLst>
              </a:tr>
              <a:tr h="11756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3</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0</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dirty="0">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533021"/>
                  </a:ext>
                </a:extLst>
              </a:tr>
              <a:tr h="125391">
                <a:tc rowSpan="2">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5</a:t>
                      </a:r>
                    </a:p>
                  </a:txBody>
                  <a:tcPr marL="4534" marR="4534" marT="45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600" b="0" i="0" u="none" strike="noStrike" dirty="0">
                          <a:effectLst/>
                          <a:latin typeface="ＭＳ Ｐゴシック" panose="020B0600070205080204" pitchFamily="50" charset="-128"/>
                          <a:ea typeface="ＭＳ Ｐゴシック" panose="020B0600070205080204" pitchFamily="50" charset="-128"/>
                        </a:rPr>
                        <a:t>宿泊業，飲食サービス業</a:t>
                      </a:r>
                    </a:p>
                  </a:txBody>
                  <a:tcPr marL="4534" marR="4534" marT="45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600" b="0" i="0" u="none" strike="noStrike">
                          <a:effectLst/>
                          <a:latin typeface="ＭＳ Ｐゴシック" panose="020B0600070205080204" pitchFamily="50" charset="-128"/>
                          <a:ea typeface="ＭＳ Ｐゴシック" panose="020B0600070205080204" pitchFamily="50" charset="-128"/>
                        </a:rPr>
                        <a:t>飲食店</a:t>
                      </a:r>
                    </a:p>
                  </a:txBody>
                  <a:tcPr marL="4534" marR="4534" marT="45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534" marR="4534" marT="4534"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ＭＳ Ｐゴシック" panose="020B0600070205080204" pitchFamily="50" charset="-128"/>
                          <a:ea typeface="ＭＳ Ｐゴシック" panose="020B0600070205080204" pitchFamily="50" charset="-128"/>
                        </a:rPr>
                        <a:t>8</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1</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534" marR="4534" marT="4534"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234845"/>
                  </a:ext>
                </a:extLst>
              </a:tr>
              <a:tr h="11756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2</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0</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0392162"/>
                  </a:ext>
                </a:extLst>
              </a:tr>
              <a:tr h="125391">
                <a:tc rowSpan="2">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6</a:t>
                      </a:r>
                    </a:p>
                  </a:txBody>
                  <a:tcPr marL="4534" marR="4534" marT="45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600" b="0" i="0" u="none" strike="noStrike" dirty="0">
                          <a:effectLst/>
                          <a:latin typeface="ＭＳ Ｐゴシック" panose="020B0600070205080204" pitchFamily="50" charset="-128"/>
                          <a:ea typeface="ＭＳ Ｐゴシック" panose="020B0600070205080204" pitchFamily="50" charset="-128"/>
                        </a:rPr>
                        <a:t>サービス業（他に分類されないもの）</a:t>
                      </a:r>
                    </a:p>
                  </a:txBody>
                  <a:tcPr marL="4534" marR="4534" marT="45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600" b="0" i="0" u="none" strike="noStrike" dirty="0">
                          <a:effectLst/>
                          <a:latin typeface="ＭＳ Ｐゴシック" panose="020B0600070205080204" pitchFamily="50" charset="-128"/>
                          <a:ea typeface="ＭＳ Ｐゴシック" panose="020B0600070205080204" pitchFamily="50" charset="-128"/>
                        </a:rPr>
                        <a:t>その他の事業サービス業</a:t>
                      </a:r>
                    </a:p>
                  </a:txBody>
                  <a:tcPr marL="4534" marR="4534" marT="45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534" marR="4534" marT="4534"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ＭＳ Ｐゴシック" panose="020B0600070205080204" pitchFamily="50" charset="-128"/>
                          <a:ea typeface="ＭＳ Ｐゴシック" panose="020B0600070205080204" pitchFamily="50" charset="-128"/>
                        </a:rPr>
                        <a:t>7</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0</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534" marR="4534" marT="4534"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69264845"/>
                  </a:ext>
                </a:extLst>
              </a:tr>
              <a:tr h="11756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0</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0</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206994"/>
                  </a:ext>
                </a:extLst>
              </a:tr>
              <a:tr h="125391">
                <a:tc rowSpan="2">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7</a:t>
                      </a:r>
                    </a:p>
                  </a:txBody>
                  <a:tcPr marL="4534" marR="4534" marT="45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600" b="0" i="0" u="none" strike="noStrike">
                          <a:effectLst/>
                          <a:latin typeface="ＭＳ Ｐゴシック" panose="020B0600070205080204" pitchFamily="50" charset="-128"/>
                          <a:ea typeface="ＭＳ Ｐゴシック" panose="020B0600070205080204" pitchFamily="50" charset="-128"/>
                        </a:rPr>
                        <a:t>製造業</a:t>
                      </a:r>
                    </a:p>
                  </a:txBody>
                  <a:tcPr marL="4534" marR="4534" marT="45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TW" altLang="en-US" sz="600" b="0" i="0" u="none" strike="noStrike" dirty="0">
                          <a:effectLst/>
                          <a:latin typeface="ＭＳ Ｐゴシック" panose="020B0600070205080204" pitchFamily="50" charset="-128"/>
                          <a:ea typeface="ＭＳ Ｐゴシック" panose="020B0600070205080204" pitchFamily="50" charset="-128"/>
                        </a:rPr>
                        <a:t>食料品製造業</a:t>
                      </a:r>
                    </a:p>
                  </a:txBody>
                  <a:tcPr marL="4534" marR="4534" marT="45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534" marR="4534" marT="4534"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ＭＳ Ｐゴシック" panose="020B0600070205080204" pitchFamily="50" charset="-128"/>
                          <a:ea typeface="ＭＳ Ｐゴシック" panose="020B0600070205080204" pitchFamily="50" charset="-128"/>
                        </a:rPr>
                        <a:t>6</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1</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534" marR="4534" marT="4534"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26178785"/>
                  </a:ext>
                </a:extLst>
              </a:tr>
              <a:tr h="11756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3</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0</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71467"/>
                  </a:ext>
                </a:extLst>
              </a:tr>
              <a:tr h="125391">
                <a:tc rowSpan="2">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7</a:t>
                      </a:r>
                    </a:p>
                  </a:txBody>
                  <a:tcPr marL="4534" marR="4534" marT="45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600" b="0" i="0" u="none" strike="noStrike">
                          <a:effectLst/>
                          <a:latin typeface="ＭＳ Ｐゴシック" panose="020B0600070205080204" pitchFamily="50" charset="-128"/>
                          <a:ea typeface="ＭＳ Ｐゴシック" panose="020B0600070205080204" pitchFamily="50" charset="-128"/>
                        </a:rPr>
                        <a:t>宿泊業，飲食サービス業</a:t>
                      </a:r>
                    </a:p>
                  </a:txBody>
                  <a:tcPr marL="4534" marR="4534" marT="45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600" b="0" i="0" u="none" strike="noStrike" dirty="0">
                          <a:effectLst/>
                          <a:latin typeface="ＭＳ Ｐゴシック" panose="020B0600070205080204" pitchFamily="50" charset="-128"/>
                          <a:ea typeface="ＭＳ Ｐゴシック" panose="020B0600070205080204" pitchFamily="50" charset="-128"/>
                        </a:rPr>
                        <a:t>宿泊業</a:t>
                      </a:r>
                    </a:p>
                  </a:txBody>
                  <a:tcPr marL="4534" marR="4534" marT="45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534" marR="4534" marT="4534"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ＭＳ Ｐゴシック" panose="020B0600070205080204" pitchFamily="50" charset="-128"/>
                          <a:ea typeface="ＭＳ Ｐゴシック" panose="020B0600070205080204" pitchFamily="50" charset="-128"/>
                        </a:rPr>
                        <a:t>6</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1</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534" marR="4534" marT="4534"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52655595"/>
                  </a:ext>
                </a:extLst>
              </a:tr>
              <a:tr h="11756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0</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0</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2247627"/>
                  </a:ext>
                </a:extLst>
              </a:tr>
              <a:tr h="125391">
                <a:tc rowSpan="2">
                  <a:txBody>
                    <a:bodyPr/>
                    <a:lstStyle/>
                    <a:p>
                      <a:pPr algn="ctr" fontAlgn="ctr"/>
                      <a:r>
                        <a:rPr lang="en-US" altLang="ja-JP" sz="600" b="0" i="0" u="none" strike="noStrike" dirty="0">
                          <a:effectLst/>
                          <a:latin typeface="ＭＳ Ｐゴシック" panose="020B0600070205080204" pitchFamily="50" charset="-128"/>
                          <a:ea typeface="ＭＳ Ｐゴシック" panose="020B0600070205080204" pitchFamily="50" charset="-128"/>
                        </a:rPr>
                        <a:t>7</a:t>
                      </a:r>
                    </a:p>
                  </a:txBody>
                  <a:tcPr marL="4534" marR="4534" marT="45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600" b="0" i="0" u="none" strike="noStrike" dirty="0">
                          <a:effectLst/>
                          <a:latin typeface="ＭＳ Ｐゴシック" panose="020B0600070205080204" pitchFamily="50" charset="-128"/>
                          <a:ea typeface="ＭＳ Ｐゴシック" panose="020B0600070205080204" pitchFamily="50" charset="-128"/>
                        </a:rPr>
                        <a:t>医療，福祉</a:t>
                      </a:r>
                    </a:p>
                  </a:txBody>
                  <a:tcPr marL="4534" marR="4534" marT="45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600" b="0" i="0" u="none" strike="noStrike">
                          <a:effectLst/>
                          <a:latin typeface="ＭＳ Ｐゴシック" panose="020B0600070205080204" pitchFamily="50" charset="-128"/>
                          <a:ea typeface="ＭＳ Ｐゴシック" panose="020B0600070205080204" pitchFamily="50" charset="-128"/>
                        </a:rPr>
                        <a:t>社会保険・社会福祉・介護事業</a:t>
                      </a:r>
                    </a:p>
                  </a:txBody>
                  <a:tcPr marL="4534" marR="4534" marT="45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534" marR="4534" marT="4534"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ＭＳ Ｐゴシック" panose="020B0600070205080204" pitchFamily="50" charset="-128"/>
                          <a:ea typeface="ＭＳ Ｐゴシック" panose="020B0600070205080204" pitchFamily="50" charset="-128"/>
                        </a:rPr>
                        <a:t>6</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5</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534" marR="4534" marT="4534"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45024273"/>
                  </a:ext>
                </a:extLst>
              </a:tr>
              <a:tr h="11756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1</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1</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9828315"/>
                  </a:ext>
                </a:extLst>
              </a:tr>
              <a:tr h="125391">
                <a:tc rowSpan="2">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10</a:t>
                      </a:r>
                    </a:p>
                  </a:txBody>
                  <a:tcPr marL="4534" marR="4534" marT="45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TW" altLang="en-US" sz="600" b="0" i="0" u="none" strike="noStrike">
                          <a:effectLst/>
                          <a:latin typeface="ＭＳ Ｐゴシック" panose="020B0600070205080204" pitchFamily="50" charset="-128"/>
                          <a:ea typeface="ＭＳ Ｐゴシック" panose="020B0600070205080204" pitchFamily="50" charset="-128"/>
                        </a:rPr>
                        <a:t>卸売業，小売業</a:t>
                      </a:r>
                    </a:p>
                  </a:txBody>
                  <a:tcPr marL="4534" marR="4534" marT="45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TW" altLang="en-US" sz="600" b="0" i="0" u="none" strike="noStrike">
                          <a:effectLst/>
                          <a:latin typeface="ＭＳ Ｐゴシック" panose="020B0600070205080204" pitchFamily="50" charset="-128"/>
                          <a:ea typeface="ＭＳ Ｐゴシック" panose="020B0600070205080204" pitchFamily="50" charset="-128"/>
                        </a:rPr>
                        <a:t>各種商品小売業</a:t>
                      </a:r>
                    </a:p>
                  </a:txBody>
                  <a:tcPr marL="4534" marR="4534" marT="45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534" marR="4534" marT="4534"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ＭＳ Ｐゴシック" panose="020B0600070205080204" pitchFamily="50" charset="-128"/>
                          <a:ea typeface="ＭＳ Ｐゴシック" panose="020B0600070205080204" pitchFamily="50" charset="-128"/>
                        </a:rPr>
                        <a:t>5</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0</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534" marR="4534" marT="4534"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72255609"/>
                  </a:ext>
                </a:extLst>
              </a:tr>
              <a:tr h="11756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1</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0</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9859859"/>
                  </a:ext>
                </a:extLst>
              </a:tr>
              <a:tr h="125391">
                <a:tc rowSpan="2">
                  <a:txBody>
                    <a:bodyPr/>
                    <a:lstStyle/>
                    <a:p>
                      <a:pPr algn="ctr" fontAlgn="ctr"/>
                      <a:r>
                        <a:rPr lang="en-US" altLang="ja-JP" sz="600" b="0" i="0" u="none" strike="noStrike" dirty="0">
                          <a:effectLst/>
                          <a:latin typeface="ＭＳ Ｐゴシック" panose="020B0600070205080204" pitchFamily="50" charset="-128"/>
                          <a:ea typeface="ＭＳ Ｐゴシック" panose="020B0600070205080204" pitchFamily="50" charset="-128"/>
                        </a:rPr>
                        <a:t>10</a:t>
                      </a:r>
                    </a:p>
                  </a:txBody>
                  <a:tcPr marL="4534" marR="4534" marT="45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TW" altLang="en-US" sz="600" b="0" i="0" u="none" strike="noStrike" dirty="0">
                          <a:effectLst/>
                          <a:latin typeface="ＭＳ Ｐゴシック" panose="020B0600070205080204" pitchFamily="50" charset="-128"/>
                          <a:ea typeface="ＭＳ Ｐゴシック" panose="020B0600070205080204" pitchFamily="50" charset="-128"/>
                        </a:rPr>
                        <a:t>卸売業，小売業</a:t>
                      </a:r>
                    </a:p>
                  </a:txBody>
                  <a:tcPr marL="4534" marR="4534" marT="45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TW" altLang="en-US" sz="600" b="0" i="0" u="none" strike="noStrike">
                          <a:effectLst/>
                          <a:latin typeface="ＭＳ Ｐゴシック" panose="020B0600070205080204" pitchFamily="50" charset="-128"/>
                          <a:ea typeface="ＭＳ Ｐゴシック" panose="020B0600070205080204" pitchFamily="50" charset="-128"/>
                        </a:rPr>
                        <a:t>機械器具小売業</a:t>
                      </a:r>
                    </a:p>
                  </a:txBody>
                  <a:tcPr marL="4534" marR="4534" marT="45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534" marR="4534" marT="4534"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ＭＳ Ｐゴシック" panose="020B0600070205080204" pitchFamily="50" charset="-128"/>
                          <a:ea typeface="ＭＳ Ｐゴシック" panose="020B0600070205080204" pitchFamily="50" charset="-128"/>
                        </a:rPr>
                        <a:t>5</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0</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534" marR="4534" marT="4534"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19834205"/>
                  </a:ext>
                </a:extLst>
              </a:tr>
              <a:tr h="11756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1</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0</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9104939"/>
                  </a:ext>
                </a:extLst>
              </a:tr>
              <a:tr h="125391">
                <a:tc rowSpan="2">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12</a:t>
                      </a:r>
                    </a:p>
                  </a:txBody>
                  <a:tcPr marL="4534" marR="4534" marT="45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600" b="0" i="0" u="none" strike="noStrike">
                          <a:effectLst/>
                          <a:latin typeface="ＭＳ Ｐゴシック" panose="020B0600070205080204" pitchFamily="50" charset="-128"/>
                          <a:ea typeface="ＭＳ Ｐゴシック" panose="020B0600070205080204" pitchFamily="50" charset="-128"/>
                        </a:rPr>
                        <a:t>建設業</a:t>
                      </a:r>
                    </a:p>
                  </a:txBody>
                  <a:tcPr marL="4534" marR="4534" marT="45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600" b="0" i="0" u="none" strike="noStrike">
                          <a:effectLst/>
                          <a:latin typeface="ＭＳ Ｐゴシック" panose="020B0600070205080204" pitchFamily="50" charset="-128"/>
                          <a:ea typeface="ＭＳ Ｐゴシック" panose="020B0600070205080204" pitchFamily="50" charset="-128"/>
                        </a:rPr>
                        <a:t>職別工事業（設備工事業を除く）</a:t>
                      </a:r>
                    </a:p>
                  </a:txBody>
                  <a:tcPr marL="4534" marR="4534" marT="45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534" marR="4534" marT="4534"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ＭＳ Ｐゴシック" panose="020B0600070205080204" pitchFamily="50" charset="-128"/>
                          <a:ea typeface="ＭＳ Ｐゴシック" panose="020B0600070205080204" pitchFamily="50" charset="-128"/>
                        </a:rPr>
                        <a:t>4</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0</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534" marR="4534" marT="4534"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11891590"/>
                  </a:ext>
                </a:extLst>
              </a:tr>
              <a:tr h="11756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2</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0</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1137837"/>
                  </a:ext>
                </a:extLst>
              </a:tr>
              <a:tr h="125391">
                <a:tc rowSpan="2">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12</a:t>
                      </a:r>
                    </a:p>
                  </a:txBody>
                  <a:tcPr marL="4534" marR="4534" marT="45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600" b="0" i="0" u="none" strike="noStrike" dirty="0">
                          <a:effectLst/>
                          <a:latin typeface="ＭＳ Ｐゴシック" panose="020B0600070205080204" pitchFamily="50" charset="-128"/>
                          <a:ea typeface="ＭＳ Ｐゴシック" panose="020B0600070205080204" pitchFamily="50" charset="-128"/>
                        </a:rPr>
                        <a:t>製造業</a:t>
                      </a:r>
                    </a:p>
                  </a:txBody>
                  <a:tcPr marL="4534" marR="4534" marT="45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TW" altLang="en-US" sz="600" b="0" i="0" u="none" strike="noStrike">
                          <a:effectLst/>
                          <a:latin typeface="ＭＳ Ｐゴシック" panose="020B0600070205080204" pitchFamily="50" charset="-128"/>
                          <a:ea typeface="ＭＳ Ｐゴシック" panose="020B0600070205080204" pitchFamily="50" charset="-128"/>
                        </a:rPr>
                        <a:t>電気機械器具製造業</a:t>
                      </a:r>
                    </a:p>
                  </a:txBody>
                  <a:tcPr marL="4534" marR="4534" marT="45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534" marR="4534" marT="4534"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ＭＳ Ｐゴシック" panose="020B0600070205080204" pitchFamily="50" charset="-128"/>
                          <a:ea typeface="ＭＳ Ｐゴシック" panose="020B0600070205080204" pitchFamily="50" charset="-128"/>
                        </a:rPr>
                        <a:t>4</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0</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534" marR="4534" marT="4534"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13025265"/>
                  </a:ext>
                </a:extLst>
              </a:tr>
              <a:tr h="11756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3</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0</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9918967"/>
                  </a:ext>
                </a:extLst>
              </a:tr>
              <a:tr h="125391">
                <a:tc rowSpan="2">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12</a:t>
                      </a:r>
                    </a:p>
                  </a:txBody>
                  <a:tcPr marL="4534" marR="4534" marT="45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TW" altLang="en-US" sz="600" b="0" i="0" u="none" strike="noStrike" dirty="0">
                          <a:effectLst/>
                          <a:latin typeface="ＭＳ Ｐゴシック" panose="020B0600070205080204" pitchFamily="50" charset="-128"/>
                          <a:ea typeface="ＭＳ Ｐゴシック" panose="020B0600070205080204" pitchFamily="50" charset="-128"/>
                        </a:rPr>
                        <a:t>卸売業，小売業</a:t>
                      </a:r>
                    </a:p>
                  </a:txBody>
                  <a:tcPr marL="4534" marR="4534" marT="45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TW" altLang="en-US" sz="600" b="0" i="0" u="none" strike="noStrike">
                          <a:effectLst/>
                          <a:latin typeface="ＭＳ Ｐゴシック" panose="020B0600070205080204" pitchFamily="50" charset="-128"/>
                          <a:ea typeface="ＭＳ Ｐゴシック" panose="020B0600070205080204" pitchFamily="50" charset="-128"/>
                        </a:rPr>
                        <a:t>飲食料品卸売業</a:t>
                      </a:r>
                    </a:p>
                  </a:txBody>
                  <a:tcPr marL="4534" marR="4534" marT="45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534" marR="4534" marT="4534"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ＭＳ Ｐゴシック" panose="020B0600070205080204" pitchFamily="50" charset="-128"/>
                          <a:ea typeface="ＭＳ Ｐゴシック" panose="020B0600070205080204" pitchFamily="50" charset="-128"/>
                        </a:rPr>
                        <a:t>4</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0</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534" marR="4534" marT="4534"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99397319"/>
                  </a:ext>
                </a:extLst>
              </a:tr>
              <a:tr h="11756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1</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0</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5832282"/>
                  </a:ext>
                </a:extLst>
              </a:tr>
              <a:tr h="125391">
                <a:tc rowSpan="2">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15</a:t>
                      </a:r>
                    </a:p>
                  </a:txBody>
                  <a:tcPr marL="4534" marR="4534" marT="45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600" b="0" i="0" u="none" strike="noStrike">
                          <a:effectLst/>
                          <a:latin typeface="ＭＳ Ｐゴシック" panose="020B0600070205080204" pitchFamily="50" charset="-128"/>
                          <a:ea typeface="ＭＳ Ｐゴシック" panose="020B0600070205080204" pitchFamily="50" charset="-128"/>
                        </a:rPr>
                        <a:t>漁業</a:t>
                      </a:r>
                    </a:p>
                  </a:txBody>
                  <a:tcPr marL="4534" marR="4534" marT="45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600" b="0" i="0" u="none" strike="noStrike">
                          <a:effectLst/>
                          <a:latin typeface="ＭＳ Ｐゴシック" panose="020B0600070205080204" pitchFamily="50" charset="-128"/>
                          <a:ea typeface="ＭＳ Ｐゴシック" panose="020B0600070205080204" pitchFamily="50" charset="-128"/>
                        </a:rPr>
                        <a:t>漁業（水産養殖業を除く）</a:t>
                      </a:r>
                    </a:p>
                  </a:txBody>
                  <a:tcPr marL="4534" marR="4534" marT="45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534" marR="4534" marT="4534"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ＭＳ Ｐゴシック" panose="020B0600070205080204" pitchFamily="50" charset="-128"/>
                          <a:ea typeface="ＭＳ Ｐゴシック" panose="020B0600070205080204" pitchFamily="50" charset="-128"/>
                        </a:rPr>
                        <a:t>3</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0</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534" marR="4534" marT="4534"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51723358"/>
                  </a:ext>
                </a:extLst>
              </a:tr>
              <a:tr h="11756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1</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0</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2840655"/>
                  </a:ext>
                </a:extLst>
              </a:tr>
              <a:tr h="125391">
                <a:tc rowSpan="2">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15</a:t>
                      </a:r>
                    </a:p>
                  </a:txBody>
                  <a:tcPr marL="4534" marR="4534" marT="45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600" b="0" i="0" u="none" strike="noStrike">
                          <a:effectLst/>
                          <a:latin typeface="ＭＳ Ｐゴシック" panose="020B0600070205080204" pitchFamily="50" charset="-128"/>
                          <a:ea typeface="ＭＳ Ｐゴシック" panose="020B0600070205080204" pitchFamily="50" charset="-128"/>
                        </a:rPr>
                        <a:t>製造業</a:t>
                      </a:r>
                    </a:p>
                  </a:txBody>
                  <a:tcPr marL="4534" marR="4534" marT="45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TW" altLang="en-US" sz="600" b="0" i="0" u="none" strike="noStrike">
                          <a:effectLst/>
                          <a:latin typeface="ＭＳ Ｐゴシック" panose="020B0600070205080204" pitchFamily="50" charset="-128"/>
                          <a:ea typeface="ＭＳ Ｐゴシック" panose="020B0600070205080204" pitchFamily="50" charset="-128"/>
                        </a:rPr>
                        <a:t>生産用機械器具製造業</a:t>
                      </a:r>
                    </a:p>
                  </a:txBody>
                  <a:tcPr marL="4534" marR="4534" marT="45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534" marR="4534" marT="4534"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ＭＳ Ｐゴシック" panose="020B0600070205080204" pitchFamily="50" charset="-128"/>
                          <a:ea typeface="ＭＳ Ｐゴシック" panose="020B0600070205080204" pitchFamily="50" charset="-128"/>
                        </a:rPr>
                        <a:t>3</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0</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534" marR="4534" marT="4534"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33128877"/>
                  </a:ext>
                </a:extLst>
              </a:tr>
              <a:tr h="11756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2</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0</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8727355"/>
                  </a:ext>
                </a:extLst>
              </a:tr>
              <a:tr h="125391">
                <a:tc rowSpan="2">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15</a:t>
                      </a:r>
                    </a:p>
                  </a:txBody>
                  <a:tcPr marL="4534" marR="4534" marT="45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TW" altLang="en-US" sz="600" b="0" i="0" u="none" strike="noStrike">
                          <a:effectLst/>
                          <a:latin typeface="ＭＳ Ｐゴシック" panose="020B0600070205080204" pitchFamily="50" charset="-128"/>
                          <a:ea typeface="ＭＳ Ｐゴシック" panose="020B0600070205080204" pitchFamily="50" charset="-128"/>
                        </a:rPr>
                        <a:t>卸売業，小売業</a:t>
                      </a:r>
                    </a:p>
                  </a:txBody>
                  <a:tcPr marL="4534" marR="4534" marT="45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600" b="0" i="0" u="none" strike="noStrike">
                          <a:effectLst/>
                          <a:latin typeface="ＭＳ Ｐゴシック" panose="020B0600070205080204" pitchFamily="50" charset="-128"/>
                          <a:ea typeface="ＭＳ Ｐゴシック" panose="020B0600070205080204" pitchFamily="50" charset="-128"/>
                        </a:rPr>
                        <a:t>その他の小売業</a:t>
                      </a:r>
                    </a:p>
                  </a:txBody>
                  <a:tcPr marL="4534" marR="4534" marT="45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534" marR="4534" marT="4534"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ＭＳ Ｐゴシック" panose="020B0600070205080204" pitchFamily="50" charset="-128"/>
                          <a:ea typeface="ＭＳ Ｐゴシック" panose="020B0600070205080204" pitchFamily="50" charset="-128"/>
                        </a:rPr>
                        <a:t>3</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0</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534" marR="4534" marT="4534"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08446475"/>
                  </a:ext>
                </a:extLst>
              </a:tr>
              <a:tr h="11756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0</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0</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7089740"/>
                  </a:ext>
                </a:extLst>
              </a:tr>
              <a:tr h="125391">
                <a:tc rowSpan="2">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15</a:t>
                      </a:r>
                    </a:p>
                  </a:txBody>
                  <a:tcPr marL="4534" marR="4534" marT="45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ja-JP" altLang="en-US" sz="600" b="0" i="0" u="none" strike="noStrike" dirty="0">
                          <a:effectLst/>
                          <a:latin typeface="ＭＳ Ｐゴシック" panose="020B0600070205080204" pitchFamily="50" charset="-128"/>
                          <a:ea typeface="ＭＳ Ｐゴシック" panose="020B0600070205080204" pitchFamily="50" charset="-128"/>
                        </a:rPr>
                        <a:t>サービス業（他に分類されないもの）</a:t>
                      </a:r>
                    </a:p>
                  </a:txBody>
                  <a:tcPr marL="4534" marR="4534" marT="45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ja-JP" altLang="en-US" sz="600" b="0" i="0" u="none" strike="noStrike" dirty="0">
                          <a:effectLst/>
                          <a:latin typeface="ＭＳ Ｐゴシック" panose="020B0600070205080204" pitchFamily="50" charset="-128"/>
                          <a:ea typeface="ＭＳ Ｐゴシック" panose="020B0600070205080204" pitchFamily="50" charset="-128"/>
                        </a:rPr>
                        <a:t>政治・経済・文化団体</a:t>
                      </a:r>
                    </a:p>
                  </a:txBody>
                  <a:tcPr marL="4534" marR="4534" marT="45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534" marR="4534" marT="4534"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ＭＳ Ｐゴシック" panose="020B0600070205080204" pitchFamily="50" charset="-128"/>
                          <a:ea typeface="ＭＳ Ｐゴシック" panose="020B0600070205080204" pitchFamily="50" charset="-128"/>
                        </a:rPr>
                        <a:t>3</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1</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4534" marR="4534" marT="4534"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76148802"/>
                  </a:ext>
                </a:extLst>
              </a:tr>
              <a:tr h="11756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1</a:t>
                      </a:r>
                    </a:p>
                  </a:txBody>
                  <a:tcPr marL="4534" marR="4534" marT="453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effectLst/>
                          <a:latin typeface="ＭＳ Ｐゴシック" panose="020B0600070205080204" pitchFamily="50" charset="-128"/>
                          <a:ea typeface="ＭＳ Ｐゴシック" panose="020B0600070205080204" pitchFamily="50" charset="-128"/>
                        </a:rPr>
                        <a:t>0</a:t>
                      </a:r>
                    </a:p>
                  </a:txBody>
                  <a:tcPr marL="4534" marR="4534" marT="453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dirty="0">
                          <a:effectLst/>
                          <a:latin typeface="ＭＳ Ｐゴシック" panose="020B0600070205080204" pitchFamily="50" charset="-128"/>
                          <a:ea typeface="ＭＳ Ｐゴシック" panose="020B0600070205080204" pitchFamily="50" charset="-128"/>
                        </a:rPr>
                        <a:t>〉</a:t>
                      </a:r>
                    </a:p>
                  </a:txBody>
                  <a:tcPr marL="4534" marR="4534" marT="4534"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347467"/>
                  </a:ext>
                </a:extLst>
              </a:tr>
            </a:tbl>
          </a:graphicData>
        </a:graphic>
      </p:graphicFrame>
      <p:sp>
        <p:nvSpPr>
          <p:cNvPr id="8" name="テキスト ボックス 7"/>
          <p:cNvSpPr txBox="1"/>
          <p:nvPr/>
        </p:nvSpPr>
        <p:spPr>
          <a:xfrm>
            <a:off x="6096000" y="1586781"/>
            <a:ext cx="4906278" cy="215444"/>
          </a:xfrm>
          <a:prstGeom prst="rect">
            <a:avLst/>
          </a:prstGeom>
          <a:noFill/>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rgbClr val="000000">
                    <a:lumMod val="50000"/>
                    <a:lumOff val="50000"/>
                  </a:srgbClr>
                </a:solidFill>
                <a:effectLst/>
                <a:uLnTx/>
                <a:uFillTx/>
                <a:latin typeface="ＭＳ ゴシック" panose="020B0609070205080204" pitchFamily="49" charset="-128"/>
                <a:ea typeface="ＭＳ ゴシック" panose="020B0609070205080204" pitchFamily="49" charset="-128"/>
                <a:cs typeface="+mn-cs"/>
              </a:rPr>
              <a:t>（厚生労働省公表資料「令和２年度過労死等の労災補償状況」を加工して作成）</a:t>
            </a:r>
            <a:endParaRPr kumimoji="1" lang="en-US" altLang="ja-JP" sz="800" b="0" i="0" u="none" strike="noStrike" kern="1200" cap="none" spc="0" normalizeH="0" baseline="0" noProof="0" dirty="0" smtClean="0">
              <a:ln>
                <a:noFill/>
              </a:ln>
              <a:solidFill>
                <a:srgbClr val="000000">
                  <a:lumMod val="50000"/>
                  <a:lumOff val="50000"/>
                </a:srgbClr>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スライド番号プレースホルダー 3"/>
          <p:cNvSpPr>
            <a:spLocks noGrp="1"/>
          </p:cNvSpPr>
          <p:nvPr>
            <p:ph type="sldNum" sz="quarter" idx="4"/>
          </p:nvPr>
        </p:nvSpPr>
        <p:spPr>
          <a:xfrm>
            <a:off x="9129464" y="6381861"/>
            <a:ext cx="630513" cy="278421"/>
          </a:xfrm>
        </p:spPr>
        <p:txBody>
          <a:bodyPr/>
          <a:lstStyle/>
          <a:p>
            <a:pPr marL="0" marR="0" lvl="0" indent="0" algn="r" defTabSz="957816" rtl="0" eaLnBrk="1" fontAlgn="auto" latinLnBrk="0" hangingPunct="1">
              <a:lnSpc>
                <a:spcPct val="100000"/>
              </a:lnSpc>
              <a:spcBef>
                <a:spcPts val="0"/>
              </a:spcBef>
              <a:spcAft>
                <a:spcPts val="0"/>
              </a:spcAft>
              <a:buClrTx/>
              <a:buSzTx/>
              <a:buFontTx/>
              <a:buNone/>
              <a:tabLst/>
              <a:defRPr/>
            </a:pPr>
            <a:r>
              <a:rPr kumimoji="1" lang="en-US" dirty="0">
                <a:solidFill>
                  <a:prstClr val="black"/>
                </a:solidFill>
              </a:rPr>
              <a:t>4</a:t>
            </a:r>
            <a:endParaRPr kumimoji="1"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r" defTabSz="957816" rtl="0" eaLnBrk="1" fontAlgn="auto" latinLnBrk="0" hangingPunct="1">
              <a:lnSpc>
                <a:spcPct val="100000"/>
              </a:lnSpc>
              <a:spcBef>
                <a:spcPts val="0"/>
              </a:spcBef>
              <a:spcAft>
                <a:spcPts val="0"/>
              </a:spcAft>
              <a:buClrTx/>
              <a:buSzTx/>
              <a:buFontTx/>
              <a:buNone/>
              <a:tabLst/>
              <a:defRPr/>
            </a:pPr>
            <a:endParaRPr kumimoji="1"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テキスト ボックス 4"/>
          <p:cNvSpPr txBox="1"/>
          <p:nvPr/>
        </p:nvSpPr>
        <p:spPr>
          <a:xfrm>
            <a:off x="200472" y="6644700"/>
            <a:ext cx="7415813" cy="230832"/>
          </a:xfrm>
          <a:prstGeom prst="rect">
            <a:avLst/>
          </a:prstGeom>
          <a:noFill/>
        </p:spPr>
        <p:txBody>
          <a:bodyPr wrap="non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注　１　業種</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については、「日本標準産業分類」により分類している</a:t>
            </a: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２　（ </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）内は女性の件数で、内数である</a:t>
            </a: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３</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&lt; &gt;</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内は死亡の件数で、内数である。</a:t>
            </a:r>
          </a:p>
        </p:txBody>
      </p:sp>
      <p:sp>
        <p:nvSpPr>
          <p:cNvPr id="9" name="正方形/長方形 8"/>
          <p:cNvSpPr/>
          <p:nvPr/>
        </p:nvSpPr>
        <p:spPr>
          <a:xfrm>
            <a:off x="272480" y="4701000"/>
            <a:ext cx="4499999" cy="25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99602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 16"/>
          <p:cNvGraphicFramePr>
            <a:graphicFrameLocks noGrp="1"/>
          </p:cNvGraphicFramePr>
          <p:nvPr>
            <p:extLst>
              <p:ext uri="{D42A27DB-BD31-4B8C-83A1-F6EECF244321}">
                <p14:modId xmlns:p14="http://schemas.microsoft.com/office/powerpoint/2010/main" val="2580909982"/>
              </p:ext>
            </p:extLst>
          </p:nvPr>
        </p:nvGraphicFramePr>
        <p:xfrm>
          <a:off x="5120160" y="2990271"/>
          <a:ext cx="4679977" cy="3771431"/>
        </p:xfrm>
        <a:graphic>
          <a:graphicData uri="http://schemas.openxmlformats.org/drawingml/2006/table">
            <a:tbl>
              <a:tblPr bandCol="1">
                <a:tableStyleId>{E8B1032C-EA38-4F05-BA0D-38AFFFC7BED3}</a:tableStyleId>
              </a:tblPr>
              <a:tblGrid>
                <a:gridCol w="401141">
                  <a:extLst>
                    <a:ext uri="{9D8B030D-6E8A-4147-A177-3AD203B41FA5}">
                      <a16:colId xmlns:a16="http://schemas.microsoft.com/office/drawing/2014/main" val="4231863194"/>
                    </a:ext>
                  </a:extLst>
                </a:gridCol>
                <a:gridCol w="1871992">
                  <a:extLst>
                    <a:ext uri="{9D8B030D-6E8A-4147-A177-3AD203B41FA5}">
                      <a16:colId xmlns:a16="http://schemas.microsoft.com/office/drawing/2014/main" val="3475801301"/>
                    </a:ext>
                  </a:extLst>
                </a:gridCol>
                <a:gridCol w="2406844">
                  <a:extLst>
                    <a:ext uri="{9D8B030D-6E8A-4147-A177-3AD203B41FA5}">
                      <a16:colId xmlns:a16="http://schemas.microsoft.com/office/drawing/2014/main" val="647807186"/>
                    </a:ext>
                  </a:extLst>
                </a:gridCol>
              </a:tblGrid>
              <a:tr h="274670">
                <a:tc rowSpan="10">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50" b="1" spc="300" baseline="0" dirty="0" smtClean="0">
                          <a:solidFill>
                            <a:schemeClr val="bg1"/>
                          </a:solidFill>
                          <a:latin typeface="メイリオ" panose="020B0604030504040204" pitchFamily="50" charset="-128"/>
                          <a:ea typeface="メイリオ" panose="020B0604030504040204" pitchFamily="50" charset="-128"/>
                        </a:rPr>
                        <a:t>労働時間以外の負荷要因</a:t>
                      </a:r>
                    </a:p>
                  </a:txBody>
                  <a:tcPr marT="36000" marB="36000" vert="eaVert" anchor="ctr">
                    <a:lnL w="12700" cap="flat" cmpd="sng" algn="ctr">
                      <a:solidFill>
                        <a:srgbClr val="66BAB7"/>
                      </a:solidFill>
                      <a:prstDash val="solid"/>
                      <a:round/>
                      <a:headEnd type="none" w="med" len="med"/>
                      <a:tailEnd type="none" w="med" len="med"/>
                    </a:lnL>
                    <a:lnR w="12700" cap="flat" cmpd="sng" algn="ctr">
                      <a:solidFill>
                        <a:srgbClr val="66BAB7"/>
                      </a:solidFill>
                      <a:prstDash val="solid"/>
                      <a:round/>
                      <a:headEnd type="none" w="med" len="med"/>
                      <a:tailEnd type="none" w="med" len="med"/>
                    </a:lnR>
                    <a:lnT w="12700" cap="flat" cmpd="sng" algn="ctr">
                      <a:solidFill>
                        <a:srgbClr val="66BAB7"/>
                      </a:solidFill>
                      <a:prstDash val="solid"/>
                      <a:round/>
                      <a:headEnd type="none" w="med" len="med"/>
                      <a:tailEnd type="none" w="med" len="med"/>
                    </a:lnT>
                    <a:lnB w="12700" cap="flat" cmpd="sng" algn="ctr">
                      <a:solidFill>
                        <a:srgbClr val="66BAB7"/>
                      </a:solidFill>
                      <a:prstDash val="solid"/>
                      <a:round/>
                      <a:headEnd type="none" w="med" len="med"/>
                      <a:tailEnd type="none" w="med" len="med"/>
                    </a:lnB>
                    <a:solidFill>
                      <a:srgbClr val="66BAB7"/>
                    </a:solidFill>
                  </a:tcPr>
                </a:tc>
                <a:tc rowSpan="4">
                  <a:txBody>
                    <a:bodyPr/>
                    <a:lstStyle/>
                    <a:p>
                      <a:pPr>
                        <a:lnSpc>
                          <a:spcPct val="110000"/>
                        </a:lnSpc>
                      </a:pPr>
                      <a:r>
                        <a:rPr kumimoji="1" lang="ja-JP" altLang="en-US" sz="1350" b="0" spc="50" baseline="0" dirty="0" smtClean="0">
                          <a:latin typeface="メイリオ" panose="020B0604030504040204" pitchFamily="50" charset="-128"/>
                          <a:ea typeface="メイリオ" panose="020B0604030504040204" pitchFamily="50" charset="-128"/>
                        </a:rPr>
                        <a:t>勤務時間の不規則性</a:t>
                      </a:r>
                      <a:endParaRPr kumimoji="1" lang="ja-JP" altLang="en-US" sz="1350" b="0" spc="50" baseline="0" dirty="0">
                        <a:latin typeface="メイリオ" panose="020B0604030504040204" pitchFamily="50" charset="-128"/>
                        <a:ea typeface="メイリオ" panose="020B0604030504040204" pitchFamily="50" charset="-128"/>
                      </a:endParaRPr>
                    </a:p>
                  </a:txBody>
                  <a:tcPr marT="36000" marB="0" anchor="ctr">
                    <a:lnL w="12700" cap="flat" cmpd="sng" algn="ctr">
                      <a:solidFill>
                        <a:srgbClr val="66BAB7"/>
                      </a:solidFill>
                      <a:prstDash val="solid"/>
                      <a:round/>
                      <a:headEnd type="none" w="med" len="med"/>
                      <a:tailEnd type="none" w="med" len="med"/>
                    </a:lnL>
                    <a:lnR w="12700" cap="flat" cmpd="sng" algn="ctr">
                      <a:solidFill>
                        <a:srgbClr val="66BAB7"/>
                      </a:solidFill>
                      <a:prstDash val="solid"/>
                      <a:round/>
                      <a:headEnd type="none" w="med" len="med"/>
                      <a:tailEnd type="none" w="med" len="med"/>
                    </a:lnR>
                    <a:lnT w="12700" cap="flat" cmpd="sng" algn="ctr">
                      <a:solidFill>
                        <a:srgbClr val="66BAB7"/>
                      </a:solidFill>
                      <a:prstDash val="solid"/>
                      <a:round/>
                      <a:headEnd type="none" w="med" len="med"/>
                      <a:tailEnd type="none" w="med" len="med"/>
                    </a:lnT>
                    <a:lnB w="12700" cap="flat" cmpd="sng" algn="ctr">
                      <a:solidFill>
                        <a:srgbClr val="66BAB7"/>
                      </a:solidFill>
                      <a:prstDash val="solid"/>
                      <a:round/>
                      <a:headEnd type="none" w="med" len="med"/>
                      <a:tailEnd type="none" w="med" len="med"/>
                    </a:lnB>
                  </a:tcPr>
                </a:tc>
                <a:tc>
                  <a:txBody>
                    <a:bodyPr/>
                    <a:lstStyle/>
                    <a:p>
                      <a:r>
                        <a:rPr kumimoji="1" lang="ja-JP" altLang="en-US" sz="1200" spc="50" baseline="0" dirty="0" smtClean="0">
                          <a:latin typeface="メイリオ" panose="020B0604030504040204" pitchFamily="50" charset="-128"/>
                          <a:ea typeface="メイリオ" panose="020B0604030504040204" pitchFamily="50" charset="-128"/>
                        </a:rPr>
                        <a:t>拘束時間の長い勤務</a:t>
                      </a:r>
                      <a:endParaRPr kumimoji="1" lang="ja-JP" altLang="en-US" sz="1200" spc="50" baseline="0" dirty="0">
                        <a:latin typeface="メイリオ" panose="020B0604030504040204" pitchFamily="50" charset="-128"/>
                        <a:ea typeface="メイリオ" panose="020B0604030504040204" pitchFamily="50" charset="-128"/>
                      </a:endParaRPr>
                    </a:p>
                  </a:txBody>
                  <a:tcPr marT="36000" marB="36000" anchor="ctr">
                    <a:lnL w="12700" cap="flat" cmpd="sng" algn="ctr">
                      <a:solidFill>
                        <a:srgbClr val="66BAB7"/>
                      </a:solidFill>
                      <a:prstDash val="solid"/>
                      <a:round/>
                      <a:headEnd type="none" w="med" len="med"/>
                      <a:tailEnd type="none" w="med" len="med"/>
                    </a:lnL>
                    <a:lnR w="12700" cap="flat" cmpd="sng" algn="ctr">
                      <a:solidFill>
                        <a:srgbClr val="66BAB7"/>
                      </a:solidFill>
                      <a:prstDash val="solid"/>
                      <a:round/>
                      <a:headEnd type="none" w="med" len="med"/>
                      <a:tailEnd type="none" w="med" len="med"/>
                    </a:lnR>
                    <a:lnT w="12700" cap="flat" cmpd="sng" algn="ctr">
                      <a:solidFill>
                        <a:srgbClr val="66BAB7"/>
                      </a:solidFill>
                      <a:prstDash val="solid"/>
                      <a:round/>
                      <a:headEnd type="none" w="med" len="med"/>
                      <a:tailEnd type="none" w="med" len="med"/>
                    </a:lnT>
                    <a:lnB w="6350" cap="flat" cmpd="sng" algn="ctr">
                      <a:solidFill>
                        <a:srgbClr val="66BAB7"/>
                      </a:solidFill>
                      <a:prstDash val="sysDash"/>
                      <a:round/>
                      <a:headEnd type="none" w="med" len="med"/>
                      <a:tailEnd type="none" w="med" len="med"/>
                    </a:lnB>
                    <a:noFill/>
                  </a:tcPr>
                </a:tc>
                <a:extLst>
                  <a:ext uri="{0D108BD9-81ED-4DB2-BD59-A6C34878D82A}">
                    <a16:rowId xmlns:a16="http://schemas.microsoft.com/office/drawing/2014/main" val="3624294293"/>
                  </a:ext>
                </a:extLst>
              </a:tr>
              <a:tr h="274670">
                <a:tc vMerge="1">
                  <a:txBody>
                    <a:bodyPr/>
                    <a:lstStyle/>
                    <a:p>
                      <a:endParaRPr kumimoji="1" lang="ja-JP" altLang="en-US"/>
                    </a:p>
                  </a:txBody>
                  <a:tcPr/>
                </a:tc>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a:tc>
                <a:tc>
                  <a:txBody>
                    <a:bodyPr/>
                    <a:lstStyle/>
                    <a:p>
                      <a:pPr>
                        <a:lnSpc>
                          <a:spcPct val="110000"/>
                        </a:lnSpc>
                      </a:pPr>
                      <a:r>
                        <a:rPr kumimoji="1" lang="ja-JP" altLang="ja-JP" sz="1200" b="1" kern="1200" spc="50" baseline="0" dirty="0" smtClean="0">
                          <a:solidFill>
                            <a:srgbClr val="FF0000"/>
                          </a:solidFill>
                          <a:effectLst/>
                          <a:latin typeface="メイリオ" panose="020B0604030504040204" pitchFamily="50" charset="-128"/>
                          <a:ea typeface="メイリオ" panose="020B0604030504040204" pitchFamily="50" charset="-128"/>
                        </a:rPr>
                        <a:t>休日のない連続勤務</a:t>
                      </a:r>
                      <a:endParaRPr kumimoji="1" lang="ja-JP" altLang="en-US" sz="1200" b="1" spc="50" baseline="0" dirty="0">
                        <a:solidFill>
                          <a:srgbClr val="FF0000"/>
                        </a:solidFill>
                        <a:latin typeface="メイリオ" panose="020B0604030504040204" pitchFamily="50" charset="-128"/>
                        <a:ea typeface="メイリオ" panose="020B0604030504040204" pitchFamily="50" charset="-128"/>
                      </a:endParaRPr>
                    </a:p>
                  </a:txBody>
                  <a:tcPr marT="36000" marB="36000" anchor="ctr">
                    <a:lnL w="12700" cap="flat" cmpd="sng" algn="ctr">
                      <a:solidFill>
                        <a:srgbClr val="66BAB7"/>
                      </a:solidFill>
                      <a:prstDash val="solid"/>
                      <a:round/>
                      <a:headEnd type="none" w="med" len="med"/>
                      <a:tailEnd type="none" w="med" len="med"/>
                    </a:lnL>
                    <a:lnR w="12700" cap="flat" cmpd="sng" algn="ctr">
                      <a:solidFill>
                        <a:srgbClr val="66BAB7"/>
                      </a:solidFill>
                      <a:prstDash val="solid"/>
                      <a:round/>
                      <a:headEnd type="none" w="med" len="med"/>
                      <a:tailEnd type="none" w="med" len="med"/>
                    </a:lnR>
                    <a:lnT w="6350" cap="flat" cmpd="sng" algn="ctr">
                      <a:solidFill>
                        <a:srgbClr val="66BAB7"/>
                      </a:solidFill>
                      <a:prstDash val="sysDash"/>
                      <a:round/>
                      <a:headEnd type="none" w="med" len="med"/>
                      <a:tailEnd type="none" w="med" len="med"/>
                    </a:lnT>
                    <a:lnB w="6350" cap="flat" cmpd="sng" algn="ctr">
                      <a:solidFill>
                        <a:srgbClr val="66BAB7"/>
                      </a:solidFill>
                      <a:prstDash val="sysDash"/>
                      <a:round/>
                      <a:headEnd type="none" w="med" len="med"/>
                      <a:tailEnd type="none" w="med" len="med"/>
                    </a:lnB>
                    <a:solidFill>
                      <a:srgbClr val="FDF3B9"/>
                    </a:solidFill>
                  </a:tcPr>
                </a:tc>
                <a:extLst>
                  <a:ext uri="{0D108BD9-81ED-4DB2-BD59-A6C34878D82A}">
                    <a16:rowId xmlns:a16="http://schemas.microsoft.com/office/drawing/2014/main" val="3003519569"/>
                  </a:ext>
                </a:extLst>
              </a:tr>
              <a:tr h="603353">
                <a:tc vMerge="1">
                  <a:txBody>
                    <a:bodyPr/>
                    <a:lstStyle/>
                    <a:p>
                      <a:endParaRPr kumimoji="1" lang="ja-JP" altLang="en-US"/>
                    </a:p>
                  </a:txBody>
                  <a:tcPr/>
                </a:tc>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a:tc>
                <a:tc>
                  <a:txBody>
                    <a:bodyPr/>
                    <a:lstStyle/>
                    <a:p>
                      <a:pPr>
                        <a:lnSpc>
                          <a:spcPct val="110000"/>
                        </a:lnSpc>
                      </a:pPr>
                      <a:r>
                        <a:rPr kumimoji="1" lang="ja-JP" altLang="ja-JP" sz="1200" b="1" kern="1200" spc="50" baseline="0" dirty="0" smtClean="0">
                          <a:solidFill>
                            <a:srgbClr val="FF0000"/>
                          </a:solidFill>
                          <a:effectLst/>
                          <a:latin typeface="メイリオ" panose="020B0604030504040204" pitchFamily="50" charset="-128"/>
                          <a:ea typeface="メイリオ" panose="020B0604030504040204" pitchFamily="50" charset="-128"/>
                        </a:rPr>
                        <a:t>勤務間インターバルが短い勤務</a:t>
                      </a:r>
                      <a:endParaRPr kumimoji="1" lang="en-US" altLang="ja-JP" sz="1200" b="1" kern="1200" spc="50" baseline="0" dirty="0" smtClean="0">
                        <a:solidFill>
                          <a:srgbClr val="FF0000"/>
                        </a:solidFill>
                        <a:effectLst/>
                        <a:latin typeface="メイリオ" panose="020B0604030504040204" pitchFamily="50" charset="-128"/>
                        <a:ea typeface="メイリオ" panose="020B0604030504040204" pitchFamily="50" charset="-128"/>
                      </a:endParaRPr>
                    </a:p>
                    <a:p>
                      <a:pPr>
                        <a:lnSpc>
                          <a:spcPct val="110000"/>
                        </a:lnSpc>
                      </a:pPr>
                      <a:r>
                        <a:rPr kumimoji="1" lang="en-US" altLang="ja-JP" sz="1000" b="1" kern="1200" spc="0" baseline="0" dirty="0" smtClean="0">
                          <a:solidFill>
                            <a:srgbClr val="FF0000"/>
                          </a:solidFill>
                          <a:effectLst/>
                          <a:latin typeface="メイリオ" panose="020B0604030504040204" pitchFamily="50" charset="-128"/>
                          <a:ea typeface="メイリオ" panose="020B0604030504040204" pitchFamily="50" charset="-128"/>
                        </a:rPr>
                        <a:t>※</a:t>
                      </a:r>
                      <a:r>
                        <a:rPr lang="ja-JP" altLang="en-US" sz="1000" spc="0" baseline="0" dirty="0" smtClean="0">
                          <a:solidFill>
                            <a:srgbClr val="FF0000"/>
                          </a:solidFill>
                          <a:latin typeface="メイリオ" panose="020B0604030504040204" pitchFamily="50" charset="-128"/>
                          <a:ea typeface="メイリオ" panose="020B0604030504040204" pitchFamily="50" charset="-128"/>
                        </a:rPr>
                        <a:t>「勤務間インターバル」とは、終業</a:t>
                      </a:r>
                      <a:endParaRPr lang="en-US" altLang="ja-JP" sz="1000" spc="0" baseline="0" dirty="0" smtClean="0">
                        <a:solidFill>
                          <a:srgbClr val="FF0000"/>
                        </a:solidFill>
                        <a:latin typeface="メイリオ" panose="020B0604030504040204" pitchFamily="50" charset="-128"/>
                        <a:ea typeface="メイリオ" panose="020B0604030504040204" pitchFamily="50" charset="-128"/>
                      </a:endParaRPr>
                    </a:p>
                    <a:p>
                      <a:pPr>
                        <a:lnSpc>
                          <a:spcPct val="110000"/>
                        </a:lnSpc>
                      </a:pPr>
                      <a:r>
                        <a:rPr lang="ja-JP" altLang="en-US" sz="1000" spc="0" baseline="0" dirty="0" smtClean="0">
                          <a:solidFill>
                            <a:srgbClr val="FF0000"/>
                          </a:solidFill>
                          <a:latin typeface="メイリオ" panose="020B0604030504040204" pitchFamily="50" charset="-128"/>
                          <a:ea typeface="メイリオ" panose="020B0604030504040204" pitchFamily="50" charset="-128"/>
                        </a:rPr>
                        <a:t>　から次の勤務の始業までをいいます</a:t>
                      </a:r>
                      <a:endParaRPr kumimoji="1" lang="ja-JP" altLang="en-US" sz="1000" b="1" spc="0" baseline="0" dirty="0">
                        <a:solidFill>
                          <a:srgbClr val="FF0000"/>
                        </a:solidFill>
                        <a:latin typeface="メイリオ" panose="020B0604030504040204" pitchFamily="50" charset="-128"/>
                        <a:ea typeface="メイリオ" panose="020B0604030504040204" pitchFamily="50" charset="-128"/>
                      </a:endParaRPr>
                    </a:p>
                  </a:txBody>
                  <a:tcPr marT="36000" marB="36000" anchor="ctr">
                    <a:lnL w="12700" cap="flat" cmpd="sng" algn="ctr">
                      <a:solidFill>
                        <a:srgbClr val="66BAB7"/>
                      </a:solidFill>
                      <a:prstDash val="solid"/>
                      <a:round/>
                      <a:headEnd type="none" w="med" len="med"/>
                      <a:tailEnd type="none" w="med" len="med"/>
                    </a:lnL>
                    <a:lnR w="12700" cap="flat" cmpd="sng" algn="ctr">
                      <a:solidFill>
                        <a:srgbClr val="66BAB7"/>
                      </a:solidFill>
                      <a:prstDash val="solid"/>
                      <a:round/>
                      <a:headEnd type="none" w="med" len="med"/>
                      <a:tailEnd type="none" w="med" len="med"/>
                    </a:lnR>
                    <a:lnT w="6350" cap="flat" cmpd="sng" algn="ctr">
                      <a:solidFill>
                        <a:srgbClr val="66BAB7"/>
                      </a:solidFill>
                      <a:prstDash val="sysDash"/>
                      <a:round/>
                      <a:headEnd type="none" w="med" len="med"/>
                      <a:tailEnd type="none" w="med" len="med"/>
                    </a:lnT>
                    <a:lnB w="6350" cap="flat" cmpd="sng" algn="ctr">
                      <a:solidFill>
                        <a:srgbClr val="66BAB7"/>
                      </a:solidFill>
                      <a:prstDash val="sysDash"/>
                      <a:round/>
                      <a:headEnd type="none" w="med" len="med"/>
                      <a:tailEnd type="none" w="med" len="med"/>
                    </a:lnB>
                    <a:solidFill>
                      <a:srgbClr val="FDF3B9"/>
                    </a:solidFill>
                  </a:tcPr>
                </a:tc>
                <a:extLst>
                  <a:ext uri="{0D108BD9-81ED-4DB2-BD59-A6C34878D82A}">
                    <a16:rowId xmlns:a16="http://schemas.microsoft.com/office/drawing/2014/main" val="1060138883"/>
                  </a:ext>
                </a:extLst>
              </a:tr>
              <a:tr h="470364">
                <a:tc vMerge="1">
                  <a:txBody>
                    <a:bodyPr/>
                    <a:lstStyle/>
                    <a:p>
                      <a:endParaRPr kumimoji="1" lang="ja-JP" altLang="en-US"/>
                    </a:p>
                  </a:txBody>
                  <a:tcPr/>
                </a:tc>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a:tc>
                <a:tc>
                  <a:txBody>
                    <a:bodyPr/>
                    <a:lstStyle/>
                    <a:p>
                      <a:pPr>
                        <a:lnSpc>
                          <a:spcPct val="110000"/>
                        </a:lnSpc>
                      </a:pPr>
                      <a:r>
                        <a:rPr kumimoji="1" lang="ja-JP" altLang="ja-JP" sz="1200" kern="1200" spc="50" baseline="0" dirty="0" smtClean="0">
                          <a:effectLst/>
                          <a:latin typeface="メイリオ" panose="020B0604030504040204" pitchFamily="50" charset="-128"/>
                          <a:ea typeface="メイリオ" panose="020B0604030504040204" pitchFamily="50" charset="-128"/>
                        </a:rPr>
                        <a:t>不規則な勤務・交替制勤務・深夜勤務</a:t>
                      </a:r>
                      <a:endParaRPr kumimoji="1" lang="ja-JP" altLang="en-US" sz="1200" spc="50" baseline="0" dirty="0">
                        <a:latin typeface="メイリオ" panose="020B0604030504040204" pitchFamily="50" charset="-128"/>
                        <a:ea typeface="メイリオ" panose="020B0604030504040204" pitchFamily="50" charset="-128"/>
                      </a:endParaRPr>
                    </a:p>
                  </a:txBody>
                  <a:tcPr marT="36000" marB="36000" anchor="ctr">
                    <a:lnL w="12700" cap="flat" cmpd="sng" algn="ctr">
                      <a:solidFill>
                        <a:srgbClr val="66BAB7"/>
                      </a:solidFill>
                      <a:prstDash val="solid"/>
                      <a:round/>
                      <a:headEnd type="none" w="med" len="med"/>
                      <a:tailEnd type="none" w="med" len="med"/>
                    </a:lnL>
                    <a:lnR w="12700" cap="flat" cmpd="sng" algn="ctr">
                      <a:solidFill>
                        <a:srgbClr val="66BAB7"/>
                      </a:solidFill>
                      <a:prstDash val="solid"/>
                      <a:round/>
                      <a:headEnd type="none" w="med" len="med"/>
                      <a:tailEnd type="none" w="med" len="med"/>
                    </a:lnR>
                    <a:lnT w="6350" cap="flat" cmpd="sng" algn="ctr">
                      <a:solidFill>
                        <a:srgbClr val="66BAB7"/>
                      </a:solidFill>
                      <a:prstDash val="sysDash"/>
                      <a:round/>
                      <a:headEnd type="none" w="med" len="med"/>
                      <a:tailEnd type="none" w="med" len="med"/>
                    </a:lnT>
                    <a:lnB w="12700" cap="flat" cmpd="sng" algn="ctr">
                      <a:solidFill>
                        <a:srgbClr val="66BAB7"/>
                      </a:solidFill>
                      <a:prstDash val="solid"/>
                      <a:round/>
                      <a:headEnd type="none" w="med" len="med"/>
                      <a:tailEnd type="none" w="med" len="med"/>
                    </a:lnB>
                    <a:noFill/>
                  </a:tcPr>
                </a:tc>
                <a:extLst>
                  <a:ext uri="{0D108BD9-81ED-4DB2-BD59-A6C34878D82A}">
                    <a16:rowId xmlns:a16="http://schemas.microsoft.com/office/drawing/2014/main" val="4264315846"/>
                  </a:ext>
                </a:extLst>
              </a:tr>
              <a:tr h="274670">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vert="eaVert" anchor="ctr">
                    <a:solidFill>
                      <a:srgbClr val="FF9900"/>
                    </a:solidFill>
                  </a:tcPr>
                </a:tc>
                <a:tc rowSpan="2">
                  <a:txBody>
                    <a:bodyPr/>
                    <a:lstStyle/>
                    <a:p>
                      <a:pPr>
                        <a:lnSpc>
                          <a:spcPct val="110000"/>
                        </a:lnSpc>
                      </a:pPr>
                      <a:r>
                        <a:rPr kumimoji="1" lang="ja-JP" altLang="ja-JP" sz="1350" b="0" kern="1200" spc="50" baseline="0" dirty="0" smtClean="0">
                          <a:effectLst/>
                          <a:latin typeface="メイリオ" panose="020B0604030504040204" pitchFamily="50" charset="-128"/>
                          <a:ea typeface="メイリオ" panose="020B0604030504040204" pitchFamily="50" charset="-128"/>
                        </a:rPr>
                        <a:t>事業場外における</a:t>
                      </a:r>
                      <a:endParaRPr kumimoji="1" lang="en-US" altLang="ja-JP" sz="1350" b="0" kern="1200" spc="50" baseline="0" dirty="0" smtClean="0">
                        <a:effectLst/>
                        <a:latin typeface="メイリオ" panose="020B0604030504040204" pitchFamily="50" charset="-128"/>
                        <a:ea typeface="メイリオ" panose="020B0604030504040204" pitchFamily="50" charset="-128"/>
                      </a:endParaRPr>
                    </a:p>
                    <a:p>
                      <a:pPr>
                        <a:lnSpc>
                          <a:spcPct val="110000"/>
                        </a:lnSpc>
                      </a:pPr>
                      <a:r>
                        <a:rPr kumimoji="1" lang="ja-JP" altLang="ja-JP" sz="1350" b="0" kern="1200" spc="50" baseline="0" dirty="0" smtClean="0">
                          <a:effectLst/>
                          <a:latin typeface="メイリオ" panose="020B0604030504040204" pitchFamily="50" charset="-128"/>
                          <a:ea typeface="メイリオ" panose="020B0604030504040204" pitchFamily="50" charset="-128"/>
                        </a:rPr>
                        <a:t>移動を</a:t>
                      </a:r>
                      <a:r>
                        <a:rPr kumimoji="1" lang="ja-JP" altLang="en-US" sz="1350" b="0" kern="1200" spc="50" baseline="0" dirty="0" smtClean="0">
                          <a:effectLst/>
                          <a:latin typeface="メイリオ" panose="020B0604030504040204" pitchFamily="50" charset="-128"/>
                          <a:ea typeface="メイリオ" panose="020B0604030504040204" pitchFamily="50" charset="-128"/>
                        </a:rPr>
                        <a:t>伴う</a:t>
                      </a:r>
                      <a:r>
                        <a:rPr kumimoji="1" lang="ja-JP" altLang="ja-JP" sz="1350" b="0" kern="1200" spc="50" baseline="0" dirty="0" smtClean="0">
                          <a:effectLst/>
                          <a:latin typeface="メイリオ" panose="020B0604030504040204" pitchFamily="50" charset="-128"/>
                          <a:ea typeface="メイリオ" panose="020B0604030504040204" pitchFamily="50" charset="-128"/>
                        </a:rPr>
                        <a:t>業務</a:t>
                      </a:r>
                      <a:endParaRPr kumimoji="1" lang="ja-JP" altLang="en-US" sz="1350" b="0" spc="50" baseline="0" dirty="0">
                        <a:latin typeface="メイリオ" panose="020B0604030504040204" pitchFamily="50" charset="-128"/>
                        <a:ea typeface="メイリオ" panose="020B0604030504040204" pitchFamily="50" charset="-128"/>
                      </a:endParaRPr>
                    </a:p>
                  </a:txBody>
                  <a:tcPr marT="36000" marB="36000" anchor="ctr">
                    <a:lnL w="12700" cap="flat" cmpd="sng" algn="ctr">
                      <a:solidFill>
                        <a:srgbClr val="66BAB7"/>
                      </a:solidFill>
                      <a:prstDash val="solid"/>
                      <a:round/>
                      <a:headEnd type="none" w="med" len="med"/>
                      <a:tailEnd type="none" w="med" len="med"/>
                    </a:lnL>
                    <a:lnR w="12700" cap="flat" cmpd="sng" algn="ctr">
                      <a:solidFill>
                        <a:srgbClr val="66BAB7"/>
                      </a:solidFill>
                      <a:prstDash val="solid"/>
                      <a:round/>
                      <a:headEnd type="none" w="med" len="med"/>
                      <a:tailEnd type="none" w="med" len="med"/>
                    </a:lnR>
                    <a:lnT w="12700" cap="flat" cmpd="sng" algn="ctr">
                      <a:solidFill>
                        <a:srgbClr val="66BAB7"/>
                      </a:solidFill>
                      <a:prstDash val="solid"/>
                      <a:round/>
                      <a:headEnd type="none" w="med" len="med"/>
                      <a:tailEnd type="none" w="med" len="med"/>
                    </a:lnT>
                    <a:lnB w="12700" cap="flat" cmpd="sng" algn="ctr">
                      <a:solidFill>
                        <a:srgbClr val="66BAB7"/>
                      </a:solidFill>
                      <a:prstDash val="solid"/>
                      <a:round/>
                      <a:headEnd type="none" w="med" len="med"/>
                      <a:tailEnd type="none" w="med" len="med"/>
                    </a:lnB>
                  </a:tcPr>
                </a:tc>
                <a:tc>
                  <a:txBody>
                    <a:bodyPr/>
                    <a:lstStyle/>
                    <a:p>
                      <a:pPr>
                        <a:lnSpc>
                          <a:spcPct val="110000"/>
                        </a:lnSpc>
                      </a:pPr>
                      <a:r>
                        <a:rPr kumimoji="1" lang="ja-JP" altLang="ja-JP" sz="1200" kern="1200" spc="50" baseline="0" dirty="0" smtClean="0">
                          <a:effectLst/>
                          <a:latin typeface="メイリオ" panose="020B0604030504040204" pitchFamily="50" charset="-128"/>
                          <a:ea typeface="メイリオ" panose="020B0604030504040204" pitchFamily="50" charset="-128"/>
                        </a:rPr>
                        <a:t>出張の多い業務</a:t>
                      </a:r>
                      <a:endParaRPr kumimoji="1" lang="ja-JP" altLang="en-US" sz="1200" spc="50" baseline="0" dirty="0">
                        <a:latin typeface="メイリオ" panose="020B0604030504040204" pitchFamily="50" charset="-128"/>
                        <a:ea typeface="メイリオ" panose="020B0604030504040204" pitchFamily="50" charset="-128"/>
                      </a:endParaRPr>
                    </a:p>
                  </a:txBody>
                  <a:tcPr marT="36000" marB="36000" anchor="ctr">
                    <a:lnL w="12700" cap="flat" cmpd="sng" algn="ctr">
                      <a:solidFill>
                        <a:srgbClr val="66BAB7"/>
                      </a:solidFill>
                      <a:prstDash val="solid"/>
                      <a:round/>
                      <a:headEnd type="none" w="med" len="med"/>
                      <a:tailEnd type="none" w="med" len="med"/>
                    </a:lnL>
                    <a:lnR w="12700" cap="flat" cmpd="sng" algn="ctr">
                      <a:solidFill>
                        <a:srgbClr val="66BAB7"/>
                      </a:solidFill>
                      <a:prstDash val="solid"/>
                      <a:round/>
                      <a:headEnd type="none" w="med" len="med"/>
                      <a:tailEnd type="none" w="med" len="med"/>
                    </a:lnR>
                    <a:lnT w="12700" cap="flat" cmpd="sng" algn="ctr">
                      <a:solidFill>
                        <a:srgbClr val="66BAB7"/>
                      </a:solidFill>
                      <a:prstDash val="solid"/>
                      <a:round/>
                      <a:headEnd type="none" w="med" len="med"/>
                      <a:tailEnd type="none" w="med" len="med"/>
                    </a:lnT>
                    <a:lnB w="6350" cap="flat" cmpd="sng" algn="ctr">
                      <a:solidFill>
                        <a:srgbClr val="66BAB7"/>
                      </a:solidFill>
                      <a:prstDash val="sysDash"/>
                      <a:round/>
                      <a:headEnd type="none" w="med" len="med"/>
                      <a:tailEnd type="none" w="med" len="med"/>
                    </a:lnB>
                    <a:noFill/>
                  </a:tcPr>
                </a:tc>
                <a:extLst>
                  <a:ext uri="{0D108BD9-81ED-4DB2-BD59-A6C34878D82A}">
                    <a16:rowId xmlns:a16="http://schemas.microsoft.com/office/drawing/2014/main" val="2713865911"/>
                  </a:ext>
                </a:extLst>
              </a:tr>
              <a:tr h="470364">
                <a:tc vMerge="1">
                  <a:txBody>
                    <a:bodyPr/>
                    <a:lstStyle/>
                    <a:p>
                      <a:endParaRPr kumimoji="1" lang="ja-JP" altLang="en-US"/>
                    </a:p>
                  </a:txBody>
                  <a:tcPr/>
                </a:tc>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a:tc>
                <a:tc>
                  <a:txBody>
                    <a:bodyPr/>
                    <a:lstStyle/>
                    <a:p>
                      <a:pPr>
                        <a:lnSpc>
                          <a:spcPct val="110000"/>
                        </a:lnSpc>
                      </a:pPr>
                      <a:r>
                        <a:rPr kumimoji="1" lang="ja-JP" altLang="ja-JP" sz="1200" b="1" kern="1200" spc="50" baseline="0" dirty="0" smtClean="0">
                          <a:solidFill>
                            <a:srgbClr val="FF0000"/>
                          </a:solidFill>
                          <a:effectLst/>
                          <a:latin typeface="メイリオ" panose="020B0604030504040204" pitchFamily="50" charset="-128"/>
                          <a:ea typeface="メイリオ" panose="020B0604030504040204" pitchFamily="50" charset="-128"/>
                        </a:rPr>
                        <a:t>その他事業場外における移動を伴う業務</a:t>
                      </a:r>
                      <a:endParaRPr kumimoji="1" lang="ja-JP" altLang="en-US" sz="1200" b="1" spc="50" baseline="0" dirty="0">
                        <a:solidFill>
                          <a:srgbClr val="FF0000"/>
                        </a:solidFill>
                        <a:latin typeface="メイリオ" panose="020B0604030504040204" pitchFamily="50" charset="-128"/>
                        <a:ea typeface="メイリオ" panose="020B0604030504040204" pitchFamily="50" charset="-128"/>
                      </a:endParaRPr>
                    </a:p>
                  </a:txBody>
                  <a:tcPr marT="36000" marB="36000" anchor="ctr">
                    <a:lnL w="12700" cap="flat" cmpd="sng" algn="ctr">
                      <a:solidFill>
                        <a:srgbClr val="66BAB7"/>
                      </a:solidFill>
                      <a:prstDash val="solid"/>
                      <a:round/>
                      <a:headEnd type="none" w="med" len="med"/>
                      <a:tailEnd type="none" w="med" len="med"/>
                    </a:lnL>
                    <a:lnR w="12700" cap="flat" cmpd="sng" algn="ctr">
                      <a:solidFill>
                        <a:srgbClr val="66BAB7"/>
                      </a:solidFill>
                      <a:prstDash val="solid"/>
                      <a:round/>
                      <a:headEnd type="none" w="med" len="med"/>
                      <a:tailEnd type="none" w="med" len="med"/>
                    </a:lnR>
                    <a:lnT w="6350" cap="flat" cmpd="sng" algn="ctr">
                      <a:solidFill>
                        <a:srgbClr val="66BAB7"/>
                      </a:solidFill>
                      <a:prstDash val="sysDash"/>
                      <a:round/>
                      <a:headEnd type="none" w="med" len="med"/>
                      <a:tailEnd type="none" w="med" len="med"/>
                    </a:lnT>
                    <a:lnB w="12700" cap="flat" cmpd="sng" algn="ctr">
                      <a:solidFill>
                        <a:srgbClr val="66BAB7"/>
                      </a:solidFill>
                      <a:prstDash val="solid"/>
                      <a:round/>
                      <a:headEnd type="none" w="med" len="med"/>
                      <a:tailEnd type="none" w="med" len="med"/>
                    </a:lnB>
                    <a:solidFill>
                      <a:srgbClr val="FDF3B9"/>
                    </a:solidFill>
                  </a:tcPr>
                </a:tc>
                <a:extLst>
                  <a:ext uri="{0D108BD9-81ED-4DB2-BD59-A6C34878D82A}">
                    <a16:rowId xmlns:a16="http://schemas.microsoft.com/office/drawing/2014/main" val="147078016"/>
                  </a:ext>
                </a:extLst>
              </a:tr>
              <a:tr h="462052">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vert="eaVert" anchor="ctr">
                    <a:solidFill>
                      <a:srgbClr val="FF9900"/>
                    </a:solidFill>
                  </a:tcPr>
                </a:tc>
                <a:tc gridSpan="2">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1" lang="ja-JP" altLang="ja-JP" sz="1350" b="1" kern="1200" spc="50" baseline="0" dirty="0" smtClean="0">
                          <a:solidFill>
                            <a:srgbClr val="FF0000"/>
                          </a:solidFill>
                          <a:effectLst/>
                          <a:latin typeface="メイリオ" panose="020B0604030504040204" pitchFamily="50" charset="-128"/>
                          <a:ea typeface="メイリオ" panose="020B0604030504040204" pitchFamily="50" charset="-128"/>
                        </a:rPr>
                        <a:t>心理的負荷を伴う業務</a:t>
                      </a:r>
                      <a:r>
                        <a:rPr kumimoji="1" lang="ja-JP" altLang="en-US" sz="1350" b="1" kern="1200" spc="50" baseline="0" dirty="0" smtClean="0">
                          <a:solidFill>
                            <a:srgbClr val="FF0000"/>
                          </a:solidFill>
                          <a:effectLst/>
                          <a:latin typeface="メイリオ" panose="020B0604030504040204" pitchFamily="50" charset="-128"/>
                          <a:ea typeface="メイリオ" panose="020B0604030504040204" pitchFamily="50" charset="-128"/>
                        </a:rPr>
                        <a:t>　</a:t>
                      </a:r>
                      <a:r>
                        <a:rPr kumimoji="1" lang="en-US" altLang="ja-JP" sz="1000" b="0" kern="1200" spc="50" baseline="0" dirty="0" smtClean="0">
                          <a:solidFill>
                            <a:schemeClr val="tx1"/>
                          </a:solidFill>
                          <a:effectLst/>
                          <a:latin typeface="メイリオ" panose="020B0604030504040204" pitchFamily="50" charset="-128"/>
                          <a:ea typeface="メイリオ" panose="020B0604030504040204" pitchFamily="50" charset="-128"/>
                        </a:rPr>
                        <a:t>※</a:t>
                      </a:r>
                      <a:r>
                        <a:rPr kumimoji="1" lang="ja-JP" altLang="ja-JP" sz="1000" kern="1200" dirty="0" smtClean="0">
                          <a:solidFill>
                            <a:schemeClr val="tx1"/>
                          </a:solidFill>
                          <a:effectLst/>
                          <a:latin typeface="メイリオ" panose="020B0604030504040204" pitchFamily="50" charset="-128"/>
                          <a:ea typeface="メイリオ" panose="020B0604030504040204" pitchFamily="50" charset="-128"/>
                          <a:cs typeface="+mn-cs"/>
                        </a:rPr>
                        <a:t>改正前の「精神的緊張を伴う業務」の内容を拡充</a:t>
                      </a:r>
                      <a:r>
                        <a:rPr kumimoji="1" lang="ja-JP" altLang="en-US" sz="1000" kern="1200" dirty="0" smtClean="0">
                          <a:solidFill>
                            <a:schemeClr val="tx1"/>
                          </a:solidFill>
                          <a:effectLst/>
                          <a:latin typeface="メイリオ" panose="020B0604030504040204" pitchFamily="50" charset="-128"/>
                          <a:ea typeface="メイリオ" panose="020B0604030504040204" pitchFamily="50" charset="-128"/>
                          <a:cs typeface="+mn-cs"/>
                        </a:rPr>
                        <a:t>しました</a:t>
                      </a:r>
                      <a:endParaRPr kumimoji="1" lang="ja-JP" altLang="en-US" sz="1000" b="1" spc="50" baseline="0" dirty="0" smtClean="0">
                        <a:solidFill>
                          <a:schemeClr val="tx1"/>
                        </a:solidFill>
                        <a:latin typeface="メイリオ" panose="020B0604030504040204" pitchFamily="50" charset="-128"/>
                        <a:ea typeface="メイリオ" panose="020B0604030504040204" pitchFamily="50" charset="-128"/>
                      </a:endParaRPr>
                    </a:p>
                  </a:txBody>
                  <a:tcPr marT="36000" marB="36000" anchor="ctr">
                    <a:lnL w="12700" cap="flat" cmpd="sng" algn="ctr">
                      <a:solidFill>
                        <a:srgbClr val="66BAB7"/>
                      </a:solidFill>
                      <a:prstDash val="solid"/>
                      <a:round/>
                      <a:headEnd type="none" w="med" len="med"/>
                      <a:tailEnd type="none" w="med" len="med"/>
                    </a:lnL>
                    <a:lnR w="12700" cap="flat" cmpd="sng" algn="ctr">
                      <a:solidFill>
                        <a:srgbClr val="66BAB7"/>
                      </a:solidFill>
                      <a:prstDash val="solid"/>
                      <a:round/>
                      <a:headEnd type="none" w="med" len="med"/>
                      <a:tailEnd type="none" w="med" len="med"/>
                    </a:lnR>
                    <a:lnT w="12700" cap="flat" cmpd="sng" algn="ctr">
                      <a:solidFill>
                        <a:srgbClr val="66BAB7"/>
                      </a:solidFill>
                      <a:prstDash val="solid"/>
                      <a:round/>
                      <a:headEnd type="none" w="med" len="med"/>
                      <a:tailEnd type="none" w="med" len="med"/>
                    </a:lnT>
                    <a:lnB w="12700" cap="flat" cmpd="sng" algn="ctr">
                      <a:solidFill>
                        <a:srgbClr val="66BAB7"/>
                      </a:solidFill>
                      <a:prstDash val="solid"/>
                      <a:round/>
                      <a:headEnd type="none" w="med" len="med"/>
                      <a:tailEnd type="none" w="med" len="med"/>
                    </a:lnB>
                    <a:solidFill>
                      <a:srgbClr val="FDF3B9"/>
                    </a:solidFill>
                  </a:tcPr>
                </a:tc>
                <a:tc hMerge="1">
                  <a:txBody>
                    <a:bodyPr/>
                    <a:lstStyle/>
                    <a:p>
                      <a:endParaRPr kumimoji="1" lang="ja-JP" altLang="en-US"/>
                    </a:p>
                  </a:txBody>
                  <a:tcPr/>
                </a:tc>
                <a:extLst>
                  <a:ext uri="{0D108BD9-81ED-4DB2-BD59-A6C34878D82A}">
                    <a16:rowId xmlns:a16="http://schemas.microsoft.com/office/drawing/2014/main" val="1857185457"/>
                  </a:ext>
                </a:extLst>
              </a:tr>
              <a:tr h="307517">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vert="eaVert" anchor="ctr">
                    <a:solidFill>
                      <a:srgbClr val="FF9900"/>
                    </a:solidFill>
                  </a:tcPr>
                </a:tc>
                <a:tc gridSpan="2">
                  <a:txBody>
                    <a:bodyPr/>
                    <a:lstStyle/>
                    <a:p>
                      <a:pPr>
                        <a:lnSpc>
                          <a:spcPct val="110000"/>
                        </a:lnSpc>
                      </a:pPr>
                      <a:r>
                        <a:rPr kumimoji="1" lang="ja-JP" altLang="ja-JP" sz="1350" b="1" kern="1200" spc="50" baseline="0" dirty="0" smtClean="0">
                          <a:solidFill>
                            <a:srgbClr val="FF0000"/>
                          </a:solidFill>
                          <a:effectLst/>
                          <a:latin typeface="メイリオ" panose="020B0604030504040204" pitchFamily="50" charset="-128"/>
                          <a:ea typeface="メイリオ" panose="020B0604030504040204" pitchFamily="50" charset="-128"/>
                        </a:rPr>
                        <a:t>身体的負荷を伴う業務</a:t>
                      </a:r>
                      <a:endParaRPr kumimoji="1" lang="ja-JP" altLang="en-US" sz="1350" b="1" spc="50" baseline="0" dirty="0">
                        <a:solidFill>
                          <a:srgbClr val="FF0000"/>
                        </a:solidFill>
                        <a:latin typeface="メイリオ" panose="020B0604030504040204" pitchFamily="50" charset="-128"/>
                        <a:ea typeface="メイリオ" panose="020B0604030504040204" pitchFamily="50" charset="-128"/>
                      </a:endParaRPr>
                    </a:p>
                  </a:txBody>
                  <a:tcPr marT="36000" marB="36000" anchor="ctr">
                    <a:lnL w="12700" cap="flat" cmpd="sng" algn="ctr">
                      <a:solidFill>
                        <a:srgbClr val="66BAB7"/>
                      </a:solidFill>
                      <a:prstDash val="solid"/>
                      <a:round/>
                      <a:headEnd type="none" w="med" len="med"/>
                      <a:tailEnd type="none" w="med" len="med"/>
                    </a:lnL>
                    <a:lnR w="12700" cap="flat" cmpd="sng" algn="ctr">
                      <a:solidFill>
                        <a:srgbClr val="66BAB7"/>
                      </a:solidFill>
                      <a:prstDash val="solid"/>
                      <a:round/>
                      <a:headEnd type="none" w="med" len="med"/>
                      <a:tailEnd type="none" w="med" len="med"/>
                    </a:lnR>
                    <a:lnT w="12700" cap="flat" cmpd="sng" algn="ctr">
                      <a:solidFill>
                        <a:srgbClr val="66BAB7"/>
                      </a:solidFill>
                      <a:prstDash val="solid"/>
                      <a:round/>
                      <a:headEnd type="none" w="med" len="med"/>
                      <a:tailEnd type="none" w="med" len="med"/>
                    </a:lnT>
                    <a:lnB w="12700" cap="flat" cmpd="sng" algn="ctr">
                      <a:solidFill>
                        <a:srgbClr val="66BAB7"/>
                      </a:solidFill>
                      <a:prstDash val="solid"/>
                      <a:round/>
                      <a:headEnd type="none" w="med" len="med"/>
                      <a:tailEnd type="none" w="med" len="med"/>
                    </a:lnB>
                    <a:solidFill>
                      <a:srgbClr val="FDF3B9"/>
                    </a:solidFill>
                  </a:tcPr>
                </a:tc>
                <a:tc hMerge="1">
                  <a:txBody>
                    <a:bodyPr/>
                    <a:lstStyle/>
                    <a:p>
                      <a:endParaRPr kumimoji="1" lang="ja-JP" altLang="en-US"/>
                    </a:p>
                  </a:txBody>
                  <a:tcPr/>
                </a:tc>
                <a:extLst>
                  <a:ext uri="{0D108BD9-81ED-4DB2-BD59-A6C34878D82A}">
                    <a16:rowId xmlns:a16="http://schemas.microsoft.com/office/drawing/2014/main" val="395350926"/>
                  </a:ext>
                </a:extLst>
              </a:tr>
              <a:tr h="274670">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vert="eaVert" anchor="ctr">
                    <a:solidFill>
                      <a:srgbClr val="FF9900"/>
                    </a:solidFill>
                  </a:tcPr>
                </a:tc>
                <a:tc rowSpan="2">
                  <a:txBody>
                    <a:bodyPr/>
                    <a:lstStyle/>
                    <a:p>
                      <a:pPr>
                        <a:lnSpc>
                          <a:spcPct val="110000"/>
                        </a:lnSpc>
                      </a:pPr>
                      <a:r>
                        <a:rPr kumimoji="1" lang="ja-JP" altLang="ja-JP" sz="1250" kern="1200" spc="50" baseline="0" dirty="0" smtClean="0">
                          <a:effectLst/>
                          <a:latin typeface="メイリオ" panose="020B0604030504040204" pitchFamily="50" charset="-128"/>
                          <a:ea typeface="メイリオ" panose="020B0604030504040204" pitchFamily="50" charset="-128"/>
                        </a:rPr>
                        <a:t>作業環境</a:t>
                      </a:r>
                      <a:endParaRPr kumimoji="1" lang="en-US" altLang="ja-JP" sz="1250" kern="1200" spc="50" baseline="0" dirty="0" smtClean="0">
                        <a:effectLst/>
                        <a:latin typeface="メイリオ" panose="020B0604030504040204" pitchFamily="50" charset="-128"/>
                        <a:ea typeface="メイリオ" panose="020B0604030504040204" pitchFamily="50" charset="-128"/>
                      </a:endParaRPr>
                    </a:p>
                    <a:p>
                      <a:pPr>
                        <a:lnSpc>
                          <a:spcPct val="110000"/>
                        </a:lnSpc>
                      </a:pPr>
                      <a:r>
                        <a:rPr kumimoji="1" lang="en-US" altLang="ja-JP" sz="1000" spc="50" baseline="0" dirty="0" smtClean="0">
                          <a:latin typeface="メイリオ" panose="020B0604030504040204" pitchFamily="50" charset="-128"/>
                          <a:ea typeface="メイリオ" panose="020B0604030504040204" pitchFamily="50" charset="-128"/>
                        </a:rPr>
                        <a:t>※</a:t>
                      </a:r>
                      <a:r>
                        <a:rPr kumimoji="1" lang="ja-JP" altLang="en-US" sz="1000" spc="50" baseline="0" dirty="0" smtClean="0">
                          <a:latin typeface="メイリオ" panose="020B0604030504040204" pitchFamily="50" charset="-128"/>
                          <a:ea typeface="メイリオ" panose="020B0604030504040204" pitchFamily="50" charset="-128"/>
                        </a:rPr>
                        <a:t>長期間の過重業務では付加的に評価</a:t>
                      </a:r>
                      <a:endParaRPr kumimoji="1" lang="ja-JP" altLang="en-US" sz="1000" spc="50" baseline="0" dirty="0">
                        <a:latin typeface="メイリオ" panose="020B0604030504040204" pitchFamily="50" charset="-128"/>
                        <a:ea typeface="メイリオ" panose="020B0604030504040204" pitchFamily="50" charset="-128"/>
                      </a:endParaRPr>
                    </a:p>
                  </a:txBody>
                  <a:tcPr marT="36000" marB="36000" anchor="ctr">
                    <a:lnL w="12700" cap="flat" cmpd="sng" algn="ctr">
                      <a:solidFill>
                        <a:srgbClr val="66BAB7"/>
                      </a:solidFill>
                      <a:prstDash val="solid"/>
                      <a:round/>
                      <a:headEnd type="none" w="med" len="med"/>
                      <a:tailEnd type="none" w="med" len="med"/>
                    </a:lnL>
                    <a:lnR w="12700" cap="flat" cmpd="sng" algn="ctr">
                      <a:solidFill>
                        <a:srgbClr val="66BAB7"/>
                      </a:solidFill>
                      <a:prstDash val="solid"/>
                      <a:round/>
                      <a:headEnd type="none" w="med" len="med"/>
                      <a:tailEnd type="none" w="med" len="med"/>
                    </a:lnR>
                    <a:lnT w="12700" cap="flat" cmpd="sng" algn="ctr">
                      <a:solidFill>
                        <a:srgbClr val="66BAB7"/>
                      </a:solidFill>
                      <a:prstDash val="solid"/>
                      <a:round/>
                      <a:headEnd type="none" w="med" len="med"/>
                      <a:tailEnd type="none" w="med" len="med"/>
                    </a:lnT>
                    <a:lnB w="12700" cap="flat" cmpd="sng" algn="ctr">
                      <a:solidFill>
                        <a:srgbClr val="66BAB7"/>
                      </a:solidFill>
                      <a:prstDash val="solid"/>
                      <a:round/>
                      <a:headEnd type="none" w="med" len="med"/>
                      <a:tailEnd type="none" w="med" len="med"/>
                    </a:lnB>
                  </a:tcPr>
                </a:tc>
                <a:tc>
                  <a:txBody>
                    <a:bodyPr/>
                    <a:lstStyle/>
                    <a:p>
                      <a:pPr>
                        <a:lnSpc>
                          <a:spcPct val="110000"/>
                        </a:lnSpc>
                      </a:pPr>
                      <a:r>
                        <a:rPr kumimoji="1" lang="ja-JP" altLang="ja-JP" sz="1200" kern="1200" spc="100" baseline="0" dirty="0" smtClean="0">
                          <a:effectLst/>
                          <a:latin typeface="メイリオ" panose="020B0604030504040204" pitchFamily="50" charset="-128"/>
                          <a:ea typeface="メイリオ" panose="020B0604030504040204" pitchFamily="50" charset="-128"/>
                        </a:rPr>
                        <a:t>温度環境</a:t>
                      </a:r>
                      <a:endParaRPr kumimoji="1" lang="ja-JP" altLang="en-US" sz="1200" spc="100" baseline="0" dirty="0">
                        <a:latin typeface="メイリオ" panose="020B0604030504040204" pitchFamily="50" charset="-128"/>
                        <a:ea typeface="メイリオ" panose="020B0604030504040204" pitchFamily="50" charset="-128"/>
                      </a:endParaRPr>
                    </a:p>
                  </a:txBody>
                  <a:tcPr marT="36000" marB="36000" anchor="ctr">
                    <a:lnL w="12700" cap="flat" cmpd="sng" algn="ctr">
                      <a:solidFill>
                        <a:srgbClr val="66BAB7"/>
                      </a:solidFill>
                      <a:prstDash val="solid"/>
                      <a:round/>
                      <a:headEnd type="none" w="med" len="med"/>
                      <a:tailEnd type="none" w="med" len="med"/>
                    </a:lnL>
                    <a:lnR w="12700" cap="flat" cmpd="sng" algn="ctr">
                      <a:solidFill>
                        <a:srgbClr val="66BAB7"/>
                      </a:solidFill>
                      <a:prstDash val="solid"/>
                      <a:round/>
                      <a:headEnd type="none" w="med" len="med"/>
                      <a:tailEnd type="none" w="med" len="med"/>
                    </a:lnR>
                    <a:lnT w="12700" cap="flat" cmpd="sng" algn="ctr">
                      <a:solidFill>
                        <a:srgbClr val="66BAB7"/>
                      </a:solidFill>
                      <a:prstDash val="solid"/>
                      <a:round/>
                      <a:headEnd type="none" w="med" len="med"/>
                      <a:tailEnd type="none" w="med" len="med"/>
                    </a:lnT>
                    <a:lnB w="6350" cap="flat" cmpd="sng" algn="ctr">
                      <a:solidFill>
                        <a:srgbClr val="66BAB7"/>
                      </a:solidFill>
                      <a:prstDash val="sysDash"/>
                      <a:round/>
                      <a:headEnd type="none" w="med" len="med"/>
                      <a:tailEnd type="none" w="med" len="med"/>
                    </a:lnB>
                    <a:noFill/>
                  </a:tcPr>
                </a:tc>
                <a:extLst>
                  <a:ext uri="{0D108BD9-81ED-4DB2-BD59-A6C34878D82A}">
                    <a16:rowId xmlns:a16="http://schemas.microsoft.com/office/drawing/2014/main" val="169559165"/>
                  </a:ext>
                </a:extLst>
              </a:tr>
              <a:tr h="336995">
                <a:tc vMerge="1">
                  <a:txBody>
                    <a:bodyPr/>
                    <a:lstStyle/>
                    <a:p>
                      <a:endParaRPr kumimoji="1" lang="ja-JP" altLang="en-US"/>
                    </a:p>
                  </a:txBody>
                  <a:tcPr/>
                </a:tc>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a:tc>
                <a:tc>
                  <a:txBody>
                    <a:bodyPr/>
                    <a:lstStyle/>
                    <a:p>
                      <a:pPr>
                        <a:lnSpc>
                          <a:spcPct val="110000"/>
                        </a:lnSpc>
                      </a:pPr>
                      <a:r>
                        <a:rPr kumimoji="1" lang="ja-JP" altLang="ja-JP" sz="1200" kern="1200" spc="100" baseline="0" dirty="0" smtClean="0">
                          <a:effectLst/>
                          <a:latin typeface="メイリオ" panose="020B0604030504040204" pitchFamily="50" charset="-128"/>
                          <a:ea typeface="メイリオ" panose="020B0604030504040204" pitchFamily="50" charset="-128"/>
                        </a:rPr>
                        <a:t>騒音</a:t>
                      </a:r>
                      <a:endParaRPr kumimoji="1" lang="ja-JP" altLang="en-US" sz="1200" spc="100" baseline="0" dirty="0">
                        <a:latin typeface="メイリオ" panose="020B0604030504040204" pitchFamily="50" charset="-128"/>
                        <a:ea typeface="メイリオ" panose="020B0604030504040204" pitchFamily="50" charset="-128"/>
                      </a:endParaRPr>
                    </a:p>
                  </a:txBody>
                  <a:tcPr marT="36000" marB="36000" anchor="ctr">
                    <a:lnL w="12700" cap="flat" cmpd="sng" algn="ctr">
                      <a:solidFill>
                        <a:srgbClr val="66BAB7"/>
                      </a:solidFill>
                      <a:prstDash val="solid"/>
                      <a:round/>
                      <a:headEnd type="none" w="med" len="med"/>
                      <a:tailEnd type="none" w="med" len="med"/>
                    </a:lnL>
                    <a:lnR w="12700" cap="flat" cmpd="sng" algn="ctr">
                      <a:solidFill>
                        <a:srgbClr val="66BAB7"/>
                      </a:solidFill>
                      <a:prstDash val="solid"/>
                      <a:round/>
                      <a:headEnd type="none" w="med" len="med"/>
                      <a:tailEnd type="none" w="med" len="med"/>
                    </a:lnR>
                    <a:lnT w="6350" cap="flat" cmpd="sng" algn="ctr">
                      <a:solidFill>
                        <a:srgbClr val="66BAB7"/>
                      </a:solidFill>
                      <a:prstDash val="sysDash"/>
                      <a:round/>
                      <a:headEnd type="none" w="med" len="med"/>
                      <a:tailEnd type="none" w="med" len="med"/>
                    </a:lnT>
                    <a:lnB w="12700" cap="flat" cmpd="sng" algn="ctr">
                      <a:solidFill>
                        <a:srgbClr val="66BAB7"/>
                      </a:solidFill>
                      <a:prstDash val="solid"/>
                      <a:round/>
                      <a:headEnd type="none" w="med" len="med"/>
                      <a:tailEnd type="none" w="med" len="med"/>
                    </a:lnB>
                    <a:noFill/>
                  </a:tcPr>
                </a:tc>
                <a:extLst>
                  <a:ext uri="{0D108BD9-81ED-4DB2-BD59-A6C34878D82A}">
                    <a16:rowId xmlns:a16="http://schemas.microsoft.com/office/drawing/2014/main" val="581044664"/>
                  </a:ext>
                </a:extLst>
              </a:tr>
            </a:tbl>
          </a:graphicData>
        </a:graphic>
      </p:graphicFrame>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p:txBody>
          <a:bodyPr>
            <a:normAutofit/>
          </a:bodyPr>
          <a:lstStyle/>
          <a:p>
            <a:pPr algn="ctr"/>
            <a:r>
              <a:rPr lang="ja-JP" altLang="en-US" sz="2400" b="1" dirty="0" smtClean="0">
                <a:solidFill>
                  <a:schemeClr val="bg1"/>
                </a:solidFill>
                <a:latin typeface="ＭＳ ゴシック" panose="020B0609070205080204" pitchFamily="49" charset="-128"/>
                <a:ea typeface="ＭＳ ゴシック" panose="020B0609070205080204" pitchFamily="49" charset="-128"/>
              </a:rPr>
              <a:t>脳・心臓疾患の労災認定基準</a:t>
            </a:r>
            <a:endParaRPr lang="ja-JP" altLang="en-US" sz="2400" b="1" dirty="0">
              <a:solidFill>
                <a:schemeClr val="bg1"/>
              </a:solidFill>
              <a:latin typeface="ＭＳ ゴシック" panose="020B0609070205080204" pitchFamily="49" charset="-128"/>
              <a:ea typeface="ＭＳ ゴシック" panose="020B0609070205080204" pitchFamily="49" charset="-128"/>
            </a:endParaRPr>
          </a:p>
        </p:txBody>
      </p:sp>
      <p:sp>
        <p:nvSpPr>
          <p:cNvPr id="3" name="テキスト プレースホルダー 2">
            <a:extLst>
              <a:ext uri="{FF2B5EF4-FFF2-40B4-BE49-F238E27FC236}">
                <a16:creationId xmlns:a16="http://schemas.microsoft.com/office/drawing/2014/main" id="{0AFD4854-3BB6-394F-9F59-525F01D74181}"/>
              </a:ext>
            </a:extLst>
          </p:cNvPr>
          <p:cNvSpPr>
            <a:spLocks noGrp="1"/>
          </p:cNvSpPr>
          <p:nvPr>
            <p:ph type="body" sz="quarter" idx="13"/>
          </p:nvPr>
        </p:nvSpPr>
        <p:spPr>
          <a:xfrm>
            <a:off x="-600" y="824542"/>
            <a:ext cx="9907200" cy="736897"/>
          </a:xfrm>
          <a:solidFill>
            <a:srgbClr val="EEECE1"/>
          </a:solidFill>
        </p:spPr>
        <p:txBody>
          <a:bodyPr anchor="ctr"/>
          <a:lstStyle/>
          <a:p>
            <a:pPr>
              <a:lnSpc>
                <a:spcPct val="130000"/>
              </a:lnSpc>
              <a:spcBef>
                <a:spcPts val="0"/>
              </a:spcBef>
            </a:pPr>
            <a:r>
              <a:rPr lang="ja-JP" altLang="en-US" sz="1200" spc="-50" dirty="0" smtClean="0">
                <a:latin typeface="ＭＳ ゴシック" panose="020B0609070205080204" pitchFamily="49" charset="-128"/>
                <a:ea typeface="ＭＳ ゴシック" panose="020B0609070205080204" pitchFamily="49" charset="-128"/>
              </a:rPr>
              <a:t>▷　脳・心臓疾患の労災認定基準においては、</a:t>
            </a:r>
            <a:r>
              <a:rPr lang="ja-JP" altLang="en-US" sz="1200" spc="-50" dirty="0" smtClean="0">
                <a:solidFill>
                  <a:srgbClr val="FF0000"/>
                </a:solidFill>
                <a:latin typeface="ＭＳ ゴシック" panose="020B0609070205080204" pitchFamily="49" charset="-128"/>
                <a:ea typeface="ＭＳ ゴシック" panose="020B0609070205080204" pitchFamily="49" charset="-128"/>
              </a:rPr>
              <a:t>「発症前１か月に概ね</a:t>
            </a:r>
            <a:r>
              <a:rPr lang="en-US" altLang="ja-JP" sz="1200" spc="-50" dirty="0" smtClean="0">
                <a:solidFill>
                  <a:srgbClr val="FF0000"/>
                </a:solidFill>
                <a:latin typeface="ＭＳ ゴシック" panose="020B0609070205080204" pitchFamily="49" charset="-128"/>
                <a:ea typeface="ＭＳ ゴシック" panose="020B0609070205080204" pitchFamily="49" charset="-128"/>
              </a:rPr>
              <a:t>100</a:t>
            </a:r>
            <a:r>
              <a:rPr lang="ja-JP" altLang="en-US" sz="1200" spc="-50" dirty="0" smtClean="0">
                <a:solidFill>
                  <a:srgbClr val="FF0000"/>
                </a:solidFill>
                <a:latin typeface="ＭＳ ゴシック" panose="020B0609070205080204" pitchFamily="49" charset="-128"/>
                <a:ea typeface="ＭＳ ゴシック" panose="020B0609070205080204" pitchFamily="49" charset="-128"/>
              </a:rPr>
              <a:t>時間または発症前２か月間～６か月間に、１か月あたり</a:t>
            </a:r>
            <a:r>
              <a:rPr lang="en-US" altLang="ja-JP" sz="1200" spc="-50" dirty="0" smtClean="0">
                <a:solidFill>
                  <a:srgbClr val="FF0000"/>
                </a:solidFill>
                <a:latin typeface="ＭＳ ゴシック" panose="020B0609070205080204" pitchFamily="49" charset="-128"/>
                <a:ea typeface="ＭＳ ゴシック" panose="020B0609070205080204" pitchFamily="49" charset="-128"/>
              </a:rPr>
              <a:t>80</a:t>
            </a:r>
            <a:r>
              <a:rPr lang="ja-JP" altLang="en-US" sz="1200" spc="-50" dirty="0" smtClean="0">
                <a:solidFill>
                  <a:srgbClr val="FF0000"/>
                </a:solidFill>
                <a:latin typeface="ＭＳ ゴシック" panose="020B0609070205080204" pitchFamily="49" charset="-128"/>
                <a:ea typeface="ＭＳ ゴシック" panose="020B0609070205080204" pitchFamily="49" charset="-128"/>
              </a:rPr>
              <a:t>時間を超え</a:t>
            </a:r>
            <a:endParaRPr lang="en-US" altLang="ja-JP" sz="1200" spc="-50" dirty="0" smtClean="0">
              <a:solidFill>
                <a:srgbClr val="FF0000"/>
              </a:solidFill>
              <a:latin typeface="ＭＳ ゴシック" panose="020B0609070205080204" pitchFamily="49" charset="-128"/>
              <a:ea typeface="ＭＳ ゴシック" panose="020B0609070205080204" pitchFamily="49" charset="-128"/>
            </a:endParaRPr>
          </a:p>
          <a:p>
            <a:pPr>
              <a:lnSpc>
                <a:spcPct val="130000"/>
              </a:lnSpc>
              <a:spcBef>
                <a:spcPts val="0"/>
              </a:spcBef>
            </a:pPr>
            <a:r>
              <a:rPr lang="en-US" altLang="ja-JP" sz="1200" spc="-50" dirty="0">
                <a:solidFill>
                  <a:srgbClr val="FF0000"/>
                </a:solidFill>
                <a:latin typeface="ＭＳ ゴシック" panose="020B0609070205080204" pitchFamily="49" charset="-128"/>
                <a:ea typeface="ＭＳ ゴシック" panose="020B0609070205080204" pitchFamily="49" charset="-128"/>
              </a:rPr>
              <a:t> </a:t>
            </a:r>
            <a:r>
              <a:rPr lang="en-US" altLang="ja-JP" sz="1200" spc="-50" dirty="0" smtClean="0">
                <a:solidFill>
                  <a:srgbClr val="FF0000"/>
                </a:solidFill>
                <a:latin typeface="ＭＳ ゴシック" panose="020B0609070205080204" pitchFamily="49" charset="-128"/>
                <a:ea typeface="ＭＳ ゴシック" panose="020B0609070205080204" pitchFamily="49" charset="-128"/>
              </a:rPr>
              <a:t>  </a:t>
            </a:r>
            <a:r>
              <a:rPr lang="ja-JP" altLang="en-US" sz="1200" spc="-50" dirty="0" smtClean="0">
                <a:solidFill>
                  <a:srgbClr val="FF0000"/>
                </a:solidFill>
                <a:latin typeface="ＭＳ ゴシック" panose="020B0609070205080204" pitchFamily="49" charset="-128"/>
                <a:ea typeface="ＭＳ ゴシック" panose="020B0609070205080204" pitchFamily="49" charset="-128"/>
              </a:rPr>
              <a:t>る時間外労働が認められる場合」</a:t>
            </a:r>
            <a:r>
              <a:rPr lang="ja-JP" altLang="en-US" sz="1200" spc="-50" dirty="0" smtClean="0">
                <a:latin typeface="ＭＳ ゴシック" panose="020B0609070205080204" pitchFamily="49" charset="-128"/>
                <a:ea typeface="ＭＳ ゴシック" panose="020B0609070205080204" pitchFamily="49" charset="-128"/>
              </a:rPr>
              <a:t>、業務と発症との関連性が</a:t>
            </a:r>
            <a:r>
              <a:rPr lang="ja-JP" altLang="en-US" sz="1200" spc="-50" dirty="0" smtClean="0">
                <a:uFill>
                  <a:solidFill>
                    <a:srgbClr val="FF0000"/>
                  </a:solidFill>
                </a:uFill>
                <a:latin typeface="ＭＳ ゴシック" panose="020B0609070205080204" pitchFamily="49" charset="-128"/>
                <a:ea typeface="ＭＳ ゴシック" panose="020B0609070205080204" pitchFamily="49" charset="-128"/>
              </a:rPr>
              <a:t>強い</a:t>
            </a:r>
            <a:r>
              <a:rPr lang="ja-JP" altLang="en-US" sz="1200" spc="-50" dirty="0" smtClean="0">
                <a:latin typeface="ＭＳ ゴシック" panose="020B0609070205080204" pitchFamily="49" charset="-128"/>
                <a:ea typeface="ＭＳ ゴシック" panose="020B0609070205080204" pitchFamily="49" charset="-128"/>
              </a:rPr>
              <a:t>と評価される。</a:t>
            </a:r>
            <a:endParaRPr lang="en-US" altLang="ja-JP" sz="1200" b="1" u="sng" spc="-50" dirty="0" smtClean="0">
              <a:solidFill>
                <a:srgbClr val="FF0000"/>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4"/>
          </p:nvPr>
        </p:nvSpPr>
        <p:spPr>
          <a:xfrm>
            <a:off x="9143204" y="6589178"/>
            <a:ext cx="630513" cy="278421"/>
          </a:xfrm>
        </p:spPr>
        <p:txBody>
          <a:bodyPr/>
          <a:lstStyle/>
          <a:p>
            <a:pPr marL="0" marR="0" lvl="0" indent="0" algn="r" defTabSz="957816" rtl="0" eaLnBrk="1" fontAlgn="auto" latinLnBrk="0" hangingPunct="1">
              <a:lnSpc>
                <a:spcPct val="100000"/>
              </a:lnSpc>
              <a:spcBef>
                <a:spcPts val="0"/>
              </a:spcBef>
              <a:spcAft>
                <a:spcPts val="0"/>
              </a:spcAft>
              <a:buClrTx/>
              <a:buSzTx/>
              <a:buFontTx/>
              <a:buNone/>
              <a:tabLst/>
              <a:defRPr/>
            </a:pPr>
            <a:r>
              <a:rPr kumimoji="1" lang="en-US" dirty="0" smtClean="0">
                <a:solidFill>
                  <a:prstClr val="black"/>
                </a:solidFill>
              </a:rPr>
              <a:t>5</a:t>
            </a:r>
            <a:endParaRPr kumimoji="1"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r" defTabSz="957816" rtl="0" eaLnBrk="1" fontAlgn="auto" latinLnBrk="0" hangingPunct="1">
              <a:lnSpc>
                <a:spcPct val="100000"/>
              </a:lnSpc>
              <a:spcBef>
                <a:spcPts val="0"/>
              </a:spcBef>
              <a:spcAft>
                <a:spcPts val="0"/>
              </a:spcAft>
              <a:buClrTx/>
              <a:buSzTx/>
              <a:buFontTx/>
              <a:buNone/>
              <a:tabLst/>
              <a:defRPr/>
            </a:pPr>
            <a:endParaRPr kumimoji="1"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テキスト ボックス 9"/>
          <p:cNvSpPr txBox="1"/>
          <p:nvPr/>
        </p:nvSpPr>
        <p:spPr>
          <a:xfrm>
            <a:off x="1370204" y="6344098"/>
            <a:ext cx="3510788" cy="324498"/>
          </a:xfrm>
          <a:prstGeom prst="rect">
            <a:avLst/>
          </a:prstGeom>
          <a:solidFill>
            <a:srgbClr val="FDF3B9"/>
          </a:solidFill>
          <a:ln w="12700">
            <a:solidFill>
              <a:srgbClr val="66BAB7"/>
            </a:solidFill>
          </a:ln>
        </p:spPr>
        <p:txBody>
          <a:bodyPr wrap="square" tIns="72000" bIns="36000"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18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一定</a:t>
            </a:r>
            <a:r>
              <a:rPr kumimoji="1" lang="ja-JP" altLang="en-US" sz="1350" b="0" i="0" u="none" strike="noStrike" kern="1200" cap="none" spc="18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a:t>
            </a:r>
            <a:r>
              <a:rPr kumimoji="1" lang="ja-JP" altLang="en-US" sz="1350" b="1" i="0" u="none" strike="noStrike" kern="1200" cap="none" spc="18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労働時間以外の負荷要因</a:t>
            </a:r>
          </a:p>
        </p:txBody>
      </p:sp>
      <p:sp>
        <p:nvSpPr>
          <p:cNvPr id="11" name="テキスト ボックス 10"/>
          <p:cNvSpPr txBox="1"/>
          <p:nvPr/>
        </p:nvSpPr>
        <p:spPr>
          <a:xfrm>
            <a:off x="56456" y="2564904"/>
            <a:ext cx="4860000" cy="2200602"/>
          </a:xfrm>
          <a:prstGeom prst="rect">
            <a:avLst/>
          </a:prstGeom>
          <a:noFill/>
        </p:spPr>
        <p:txBody>
          <a:bodyPr wrap="square" rtlCol="0">
            <a:spAutoFit/>
          </a:bodyPr>
          <a:lstStyle/>
          <a:p>
            <a:pPr marL="0" marR="0" lvl="0" indent="0" algn="l" defTabSz="957816" rtl="0" eaLnBrk="1" fontAlgn="auto" latinLnBrk="0" hangingPunct="1">
              <a:lnSpc>
                <a:spcPct val="11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改正前</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p>
          <a:p>
            <a:pPr marL="0" marR="0" lvl="0" indent="0" algn="l" defTabSz="957816" rtl="0" eaLnBrk="1" fontAlgn="auto" latinLnBrk="0" hangingPunct="1">
              <a:lnSpc>
                <a:spcPct val="11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発症前１か月におおむね</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100</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時間または発症前２か月間ないし　</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57816" rtl="0" eaLnBrk="1" fontAlgn="auto" latinLnBrk="0" hangingPunct="1">
              <a:lnSpc>
                <a:spcPct val="11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６か月間にわたって、１か月あたり</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80</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時間を超える時間外労働</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57816" rtl="0" eaLnBrk="1" fontAlgn="auto" latinLnBrk="0" hangingPunct="1">
              <a:lnSpc>
                <a:spcPct val="11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が認められる場合について業務と発症との関係が強いと評価で</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57816" rtl="0" eaLnBrk="1" fontAlgn="auto" latinLnBrk="0" hangingPunct="1">
              <a:lnSpc>
                <a:spcPct val="11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きることを示していました。</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lvl="0" defTabSz="957816">
              <a:lnSpc>
                <a:spcPct val="110000"/>
              </a:lnSpc>
              <a:spcBef>
                <a:spcPts val="600"/>
              </a:spcBef>
              <a:defRPr/>
            </a:pPr>
            <a:r>
              <a:rPr kumimoji="1" lang="en-US" altLang="ja-JP" sz="12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mn-cs"/>
              </a:rPr>
              <a:t>【</a:t>
            </a:r>
            <a:r>
              <a:rPr kumimoji="1" lang="ja-JP" altLang="en-US" sz="12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mn-cs"/>
              </a:rPr>
              <a:t>改正後</a:t>
            </a:r>
            <a:r>
              <a:rPr kumimoji="1" lang="en-US" altLang="ja-JP" sz="12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mn-cs"/>
              </a:rPr>
              <a:t>】</a:t>
            </a:r>
            <a:r>
              <a:rPr kumimoji="1" lang="ja-JP" altLang="en-US" sz="1200" b="1" dirty="0">
                <a:latin typeface="メイリオ" panose="020B0604030504040204" pitchFamily="50" charset="-128"/>
                <a:ea typeface="メイリオ" panose="020B0604030504040204" pitchFamily="50" charset="-128"/>
              </a:rPr>
              <a:t>（令和３年９月</a:t>
            </a:r>
            <a:r>
              <a:rPr kumimoji="1" lang="en-US" altLang="ja-JP" sz="1200" b="1" dirty="0">
                <a:latin typeface="メイリオ" panose="020B0604030504040204" pitchFamily="50" charset="-128"/>
                <a:ea typeface="メイリオ" panose="020B0604030504040204" pitchFamily="50" charset="-128"/>
              </a:rPr>
              <a:t>14</a:t>
            </a:r>
            <a:r>
              <a:rPr kumimoji="1" lang="ja-JP" altLang="en-US" sz="1200" b="1" dirty="0">
                <a:latin typeface="メイリオ" panose="020B0604030504040204" pitchFamily="50" charset="-128"/>
                <a:ea typeface="メイリオ" panose="020B0604030504040204" pitchFamily="50" charset="-128"/>
              </a:rPr>
              <a:t>日改正</a:t>
            </a:r>
            <a:r>
              <a:rPr kumimoji="1" lang="ja-JP" altLang="en-US" sz="1200" b="1" dirty="0" smtClean="0">
                <a:latin typeface="メイリオ" panose="020B0604030504040204" pitchFamily="50" charset="-128"/>
                <a:ea typeface="メイリオ" panose="020B0604030504040204" pitchFamily="50" charset="-128"/>
              </a:rPr>
              <a:t>）</a:t>
            </a:r>
            <a:endParaRPr kumimoji="1" lang="en-US" altLang="ja-JP" sz="12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endParaRPr>
          </a:p>
          <a:p>
            <a:pPr marL="0" marR="0" lvl="0" indent="0" algn="l" defTabSz="957816" rtl="0" eaLnBrk="1" fontAlgn="auto" latinLnBrk="0" hangingPunct="1">
              <a:lnSpc>
                <a:spcPct val="11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上記の時間に至らなかった場合も</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、これに近い</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時間外</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労働</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を</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57816" rtl="0" eaLnBrk="1" fontAlgn="auto" latinLnBrk="0" hangingPunct="1">
              <a:lnSpc>
                <a:spcPct val="11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行った</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場合には</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労働</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時間以外の負荷要因」</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の状況も十分に</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57816" rtl="0" eaLnBrk="1" fontAlgn="auto" latinLnBrk="0" hangingPunct="1">
              <a:lnSpc>
                <a:spcPct val="11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考慮し、業務と発症との関係が強いと評価できることを明確に</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57816" rtl="0" eaLnBrk="1" fontAlgn="auto" latinLnBrk="0" hangingPunct="1">
              <a:lnSpc>
                <a:spcPct val="11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しました。</a:t>
            </a:r>
            <a:endPar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12" name="表 11"/>
          <p:cNvGraphicFramePr>
            <a:graphicFrameLocks noGrp="1"/>
          </p:cNvGraphicFramePr>
          <p:nvPr>
            <p:extLst/>
          </p:nvPr>
        </p:nvGraphicFramePr>
        <p:xfrm>
          <a:off x="98445" y="1653170"/>
          <a:ext cx="4788001" cy="845820"/>
        </p:xfrm>
        <a:graphic>
          <a:graphicData uri="http://schemas.openxmlformats.org/drawingml/2006/table">
            <a:tbl>
              <a:tblPr firstRow="1" bandRow="1">
                <a:tableStyleId>{5C22544A-7EE6-4342-B048-85BDC9FD1C3A}</a:tableStyleId>
              </a:tblPr>
              <a:tblGrid>
                <a:gridCol w="395875">
                  <a:extLst>
                    <a:ext uri="{9D8B030D-6E8A-4147-A177-3AD203B41FA5}">
                      <a16:colId xmlns:a16="http://schemas.microsoft.com/office/drawing/2014/main" val="3148704187"/>
                    </a:ext>
                  </a:extLst>
                </a:gridCol>
                <a:gridCol w="4392126">
                  <a:extLst>
                    <a:ext uri="{9D8B030D-6E8A-4147-A177-3AD203B41FA5}">
                      <a16:colId xmlns:a16="http://schemas.microsoft.com/office/drawing/2014/main" val="2055843622"/>
                    </a:ext>
                  </a:extLst>
                </a:gridCol>
              </a:tblGrid>
              <a:tr h="828000">
                <a:tc>
                  <a:txBody>
                    <a:bodyPr/>
                    <a:lstStyle/>
                    <a:p>
                      <a:pPr algn="ctr"/>
                      <a:r>
                        <a:rPr kumimoji="1" lang="ja-JP" altLang="en-US" sz="2000" dirty="0" smtClean="0">
                          <a:solidFill>
                            <a:schemeClr val="bg1"/>
                          </a:solidFill>
                          <a:latin typeface="メイリオ" panose="020B0604030504040204" pitchFamily="50" charset="-128"/>
                          <a:ea typeface="メイリオ" panose="020B0604030504040204" pitchFamily="50" charset="-128"/>
                        </a:rPr>
                        <a:t>１</a:t>
                      </a:r>
                      <a:endParaRPr kumimoji="1" lang="ja-JP" altLang="en-US" sz="2000" dirty="0">
                        <a:solidFill>
                          <a:schemeClr val="bg1"/>
                        </a:solidFill>
                        <a:latin typeface="メイリオ" panose="020B0604030504040204" pitchFamily="50" charset="-128"/>
                        <a:ea typeface="メイリオ" panose="020B0604030504040204" pitchFamily="50" charset="-128"/>
                      </a:endParaRPr>
                    </a:p>
                  </a:txBody>
                  <a:tcPr anchor="ctr">
                    <a:lnL w="38100" cap="flat" cmpd="sng" algn="ctr">
                      <a:solidFill>
                        <a:srgbClr val="103185"/>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rgbClr val="103185"/>
                      </a:solidFill>
                      <a:prstDash val="solid"/>
                      <a:round/>
                      <a:headEnd type="none" w="med" len="med"/>
                      <a:tailEnd type="none" w="med" len="med"/>
                    </a:lnT>
                    <a:lnB w="38100" cap="flat" cmpd="sng" algn="ctr">
                      <a:solidFill>
                        <a:srgbClr val="103185"/>
                      </a:solidFill>
                      <a:prstDash val="solid"/>
                      <a:round/>
                      <a:headEnd type="none" w="med" len="med"/>
                      <a:tailEnd type="none" w="med" len="med"/>
                    </a:lnB>
                    <a:lnTlToBr w="12700" cmpd="sng">
                      <a:noFill/>
                      <a:prstDash val="solid"/>
                    </a:lnTlToBr>
                    <a:lnBlToTr w="12700" cmpd="sng">
                      <a:noFill/>
                      <a:prstDash val="solid"/>
                    </a:lnBlToTr>
                    <a:solidFill>
                      <a:srgbClr val="103185"/>
                    </a:solid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ja-JP" altLang="en-US" sz="1500" b="1" dirty="0" smtClean="0">
                          <a:solidFill>
                            <a:schemeClr val="bg1"/>
                          </a:solidFill>
                          <a:latin typeface="メイリオ" panose="020B0604030504040204" pitchFamily="50" charset="-128"/>
                          <a:ea typeface="メイリオ" panose="020B0604030504040204" pitchFamily="50" charset="-128"/>
                        </a:rPr>
                        <a:t>長期間の過重業務の評価にあたり、労働時間と労働時間以外の負荷要因を総合評価して労災認定することを明確化しました</a:t>
                      </a:r>
                      <a:endParaRPr kumimoji="1" lang="ja-JP" altLang="en-US" sz="1500" dirty="0">
                        <a:solidFill>
                          <a:schemeClr val="bg1"/>
                        </a:solidFill>
                        <a:latin typeface="メイリオ" panose="020B0604030504040204" pitchFamily="50" charset="-128"/>
                        <a:ea typeface="メイリオ" panose="020B0604030504040204" pitchFamily="50" charset="-128"/>
                      </a:endParaRPr>
                    </a:p>
                  </a:txBody>
                  <a:tcPr marL="144000" anchor="ctr">
                    <a:lnL w="19050" cap="flat" cmpd="sng" algn="ctr">
                      <a:solidFill>
                        <a:schemeClr val="bg1"/>
                      </a:solidFill>
                      <a:prstDash val="solid"/>
                      <a:round/>
                      <a:headEnd type="none" w="med" len="med"/>
                      <a:tailEnd type="none" w="med" len="med"/>
                    </a:lnL>
                    <a:lnR w="38100" cap="flat" cmpd="sng" algn="ctr">
                      <a:solidFill>
                        <a:srgbClr val="103185"/>
                      </a:solidFill>
                      <a:prstDash val="solid"/>
                      <a:round/>
                      <a:headEnd type="none" w="med" len="med"/>
                      <a:tailEnd type="none" w="med" len="med"/>
                    </a:lnR>
                    <a:lnT w="38100" cap="flat" cmpd="sng" algn="ctr">
                      <a:solidFill>
                        <a:srgbClr val="103185"/>
                      </a:solidFill>
                      <a:prstDash val="solid"/>
                      <a:round/>
                      <a:headEnd type="none" w="med" len="med"/>
                      <a:tailEnd type="none" w="med" len="med"/>
                    </a:lnT>
                    <a:lnB w="38100" cap="flat" cmpd="sng" algn="ctr">
                      <a:solidFill>
                        <a:srgbClr val="103185"/>
                      </a:solidFill>
                      <a:prstDash val="solid"/>
                      <a:round/>
                      <a:headEnd type="none" w="med" len="med"/>
                      <a:tailEnd type="none" w="med" len="med"/>
                    </a:lnB>
                    <a:lnTlToBr w="12700" cmpd="sng">
                      <a:noFill/>
                      <a:prstDash val="solid"/>
                    </a:lnTlToBr>
                    <a:lnBlToTr w="12700" cmpd="sng">
                      <a:noFill/>
                      <a:prstDash val="solid"/>
                    </a:lnBlToTr>
                    <a:solidFill>
                      <a:srgbClr val="103185"/>
                    </a:solidFill>
                  </a:tcPr>
                </a:tc>
                <a:extLst>
                  <a:ext uri="{0D108BD9-81ED-4DB2-BD59-A6C34878D82A}">
                    <a16:rowId xmlns:a16="http://schemas.microsoft.com/office/drawing/2014/main" val="1453012224"/>
                  </a:ext>
                </a:extLst>
              </a:tr>
            </a:tbl>
          </a:graphicData>
        </a:graphic>
      </p:graphicFrame>
      <p:graphicFrame>
        <p:nvGraphicFramePr>
          <p:cNvPr id="13" name="表 12"/>
          <p:cNvGraphicFramePr>
            <a:graphicFrameLocks noGrp="1"/>
          </p:cNvGraphicFramePr>
          <p:nvPr>
            <p:extLst/>
          </p:nvPr>
        </p:nvGraphicFramePr>
        <p:xfrm>
          <a:off x="1370204" y="4826502"/>
          <a:ext cx="3510788" cy="1097280"/>
        </p:xfrm>
        <a:graphic>
          <a:graphicData uri="http://schemas.openxmlformats.org/drawingml/2006/table">
            <a:tbl>
              <a:tblPr firstRow="1" bandRow="1">
                <a:tableStyleId>{5C22544A-7EE6-4342-B048-85BDC9FD1C3A}</a:tableStyleId>
              </a:tblPr>
              <a:tblGrid>
                <a:gridCol w="702157">
                  <a:extLst>
                    <a:ext uri="{9D8B030D-6E8A-4147-A177-3AD203B41FA5}">
                      <a16:colId xmlns:a16="http://schemas.microsoft.com/office/drawing/2014/main" val="62444213"/>
                    </a:ext>
                  </a:extLst>
                </a:gridCol>
                <a:gridCol w="2808631">
                  <a:extLst>
                    <a:ext uri="{9D8B030D-6E8A-4147-A177-3AD203B41FA5}">
                      <a16:colId xmlns:a16="http://schemas.microsoft.com/office/drawing/2014/main" val="1687275453"/>
                    </a:ext>
                  </a:extLst>
                </a:gridCol>
              </a:tblGrid>
              <a:tr h="370840">
                <a:tc>
                  <a:txBody>
                    <a:bodyPr/>
                    <a:lstStyle/>
                    <a:p>
                      <a:pPr algn="ctr"/>
                      <a:r>
                        <a:rPr kumimoji="1" lang="ja-JP" altLang="en-US" sz="1350" dirty="0" smtClean="0">
                          <a:latin typeface="メイリオ" panose="020B0604030504040204" pitchFamily="50" charset="-128"/>
                          <a:ea typeface="メイリオ" panose="020B0604030504040204" pitchFamily="50" charset="-128"/>
                        </a:rPr>
                        <a:t>労働時間</a:t>
                      </a:r>
                      <a:endParaRPr kumimoji="1" lang="ja-JP" altLang="en-US" sz="1350" dirty="0">
                        <a:latin typeface="メイリオ" panose="020B0604030504040204" pitchFamily="50" charset="-128"/>
                        <a:ea typeface="メイリオ" panose="020B0604030504040204" pitchFamily="50" charset="-128"/>
                      </a:endParaRPr>
                    </a:p>
                  </a:txBody>
                  <a:tcPr anchor="ctr">
                    <a:lnL w="12700" cap="flat" cmpd="sng" algn="ctr">
                      <a:solidFill>
                        <a:srgbClr val="66BAB7"/>
                      </a:solidFill>
                      <a:prstDash val="solid"/>
                      <a:round/>
                      <a:headEnd type="none" w="med" len="med"/>
                      <a:tailEnd type="none" w="med" len="med"/>
                    </a:lnL>
                    <a:lnR w="12700" cap="flat" cmpd="sng" algn="ctr">
                      <a:solidFill>
                        <a:srgbClr val="66BAB7"/>
                      </a:solidFill>
                      <a:prstDash val="solid"/>
                      <a:round/>
                      <a:headEnd type="none" w="med" len="med"/>
                      <a:tailEnd type="none" w="med" len="med"/>
                    </a:lnR>
                    <a:lnT w="12700" cap="flat" cmpd="sng" algn="ctr">
                      <a:solidFill>
                        <a:srgbClr val="66BAB7"/>
                      </a:solidFill>
                      <a:prstDash val="solid"/>
                      <a:round/>
                      <a:headEnd type="none" w="med" len="med"/>
                      <a:tailEnd type="none" w="med" len="med"/>
                    </a:lnT>
                    <a:lnB w="12700" cap="flat" cmpd="sng" algn="ctr">
                      <a:solidFill>
                        <a:srgbClr val="66BAB7"/>
                      </a:solidFill>
                      <a:prstDash val="solid"/>
                      <a:round/>
                      <a:headEnd type="none" w="med" len="med"/>
                      <a:tailEnd type="none" w="med" len="med"/>
                    </a:lnB>
                    <a:solidFill>
                      <a:srgbClr val="66BAB7"/>
                    </a:solidFill>
                  </a:tcPr>
                </a:tc>
                <a:tc>
                  <a:txBody>
                    <a:bodyPr/>
                    <a:lstStyle/>
                    <a:p>
                      <a:pPr>
                        <a:lnSpc>
                          <a:spcPct val="110000"/>
                        </a:lnSpc>
                      </a:pPr>
                      <a:r>
                        <a:rPr lang="ja-JP" altLang="en-US" sz="1200" b="0" dirty="0" smtClean="0">
                          <a:solidFill>
                            <a:schemeClr val="tx1"/>
                          </a:solidFill>
                          <a:latin typeface="メイリオ" panose="020B0604030504040204" pitchFamily="50" charset="-128"/>
                          <a:ea typeface="メイリオ" panose="020B0604030504040204" pitchFamily="50" charset="-128"/>
                        </a:rPr>
                        <a:t>発症前１か月間に</a:t>
                      </a:r>
                      <a:r>
                        <a:rPr lang="en-US" altLang="ja-JP" sz="1200" b="0" dirty="0" smtClean="0">
                          <a:solidFill>
                            <a:schemeClr val="tx1"/>
                          </a:solidFill>
                          <a:latin typeface="メイリオ" panose="020B0604030504040204" pitchFamily="50" charset="-128"/>
                          <a:ea typeface="メイリオ" panose="020B0604030504040204" pitchFamily="50" charset="-128"/>
                        </a:rPr>
                        <a:t>100</a:t>
                      </a:r>
                      <a:r>
                        <a:rPr lang="ja-JP" altLang="en-US" sz="1200" b="0" dirty="0" smtClean="0">
                          <a:solidFill>
                            <a:schemeClr val="tx1"/>
                          </a:solidFill>
                          <a:latin typeface="メイリオ" panose="020B0604030504040204" pitchFamily="50" charset="-128"/>
                          <a:ea typeface="メイリオ" panose="020B0604030504040204" pitchFamily="50" charset="-128"/>
                        </a:rPr>
                        <a:t>時間</a:t>
                      </a:r>
                      <a:endParaRPr lang="en-US" altLang="ja-JP" sz="1200" b="0" dirty="0" smtClean="0">
                        <a:solidFill>
                          <a:schemeClr val="tx1"/>
                        </a:solidFill>
                        <a:latin typeface="メイリオ" panose="020B0604030504040204" pitchFamily="50" charset="-128"/>
                        <a:ea typeface="メイリオ" panose="020B0604030504040204" pitchFamily="50" charset="-128"/>
                      </a:endParaRPr>
                    </a:p>
                    <a:p>
                      <a:pPr>
                        <a:lnSpc>
                          <a:spcPct val="110000"/>
                        </a:lnSpc>
                      </a:pPr>
                      <a:r>
                        <a:rPr lang="ja-JP" altLang="en-US" sz="1200" b="0" dirty="0" smtClean="0">
                          <a:solidFill>
                            <a:schemeClr val="tx1"/>
                          </a:solidFill>
                          <a:latin typeface="メイリオ" panose="020B0604030504040204" pitchFamily="50" charset="-128"/>
                          <a:ea typeface="メイリオ" panose="020B0604030504040204" pitchFamily="50" charset="-128"/>
                        </a:rPr>
                        <a:t>　または</a:t>
                      </a:r>
                      <a:endParaRPr lang="en-US" altLang="ja-JP" sz="1200" b="0" dirty="0" smtClean="0">
                        <a:solidFill>
                          <a:schemeClr val="tx1"/>
                        </a:solidFill>
                        <a:latin typeface="メイリオ" panose="020B0604030504040204" pitchFamily="50" charset="-128"/>
                        <a:ea typeface="メイリオ" panose="020B0604030504040204" pitchFamily="50" charset="-128"/>
                      </a:endParaRPr>
                    </a:p>
                    <a:p>
                      <a:pPr>
                        <a:lnSpc>
                          <a:spcPct val="110000"/>
                        </a:lnSpc>
                      </a:pPr>
                      <a:r>
                        <a:rPr lang="ja-JP" altLang="en-US" sz="1200" b="0" dirty="0" smtClean="0">
                          <a:solidFill>
                            <a:schemeClr val="tx1"/>
                          </a:solidFill>
                          <a:latin typeface="メイリオ" panose="020B0604030504040204" pitchFamily="50" charset="-128"/>
                          <a:ea typeface="メイリオ" panose="020B0604030504040204" pitchFamily="50" charset="-128"/>
                        </a:rPr>
                        <a:t>２～６か月間平均で月</a:t>
                      </a:r>
                      <a:r>
                        <a:rPr lang="en-US" altLang="ja-JP" sz="1200" b="0" dirty="0" smtClean="0">
                          <a:solidFill>
                            <a:schemeClr val="tx1"/>
                          </a:solidFill>
                          <a:latin typeface="メイリオ" panose="020B0604030504040204" pitchFamily="50" charset="-128"/>
                          <a:ea typeface="メイリオ" panose="020B0604030504040204" pitchFamily="50" charset="-128"/>
                        </a:rPr>
                        <a:t>80</a:t>
                      </a:r>
                      <a:r>
                        <a:rPr lang="ja-JP" altLang="en-US" sz="1200" b="0" dirty="0" smtClean="0">
                          <a:solidFill>
                            <a:schemeClr val="tx1"/>
                          </a:solidFill>
                          <a:latin typeface="メイリオ" panose="020B0604030504040204" pitchFamily="50" charset="-128"/>
                          <a:ea typeface="メイリオ" panose="020B0604030504040204" pitchFamily="50" charset="-128"/>
                        </a:rPr>
                        <a:t>時間を超える時間外労働の水準には至らないが</a:t>
                      </a:r>
                      <a:r>
                        <a:rPr lang="ja-JP" altLang="en-US" sz="1200" b="1" dirty="0" smtClean="0">
                          <a:solidFill>
                            <a:srgbClr val="FF0000"/>
                          </a:solidFill>
                          <a:latin typeface="メイリオ" panose="020B0604030504040204" pitchFamily="50" charset="-128"/>
                          <a:ea typeface="メイリオ" panose="020B0604030504040204" pitchFamily="50" charset="-128"/>
                        </a:rPr>
                        <a:t>これに近い</a:t>
                      </a:r>
                      <a:r>
                        <a:rPr lang="ja-JP" altLang="en-US" sz="1200" b="0" dirty="0" smtClean="0">
                          <a:solidFill>
                            <a:schemeClr val="tx1"/>
                          </a:solidFill>
                          <a:latin typeface="メイリオ" panose="020B0604030504040204" pitchFamily="50" charset="-128"/>
                          <a:ea typeface="メイリオ" panose="020B0604030504040204" pitchFamily="50" charset="-128"/>
                        </a:rPr>
                        <a:t>時間外労働</a:t>
                      </a:r>
                      <a:endParaRPr lang="en-US" altLang="ja-JP" sz="1200" b="0" dirty="0" smtClean="0">
                        <a:solidFill>
                          <a:schemeClr val="tx1"/>
                        </a:solidFill>
                        <a:latin typeface="メイリオ" panose="020B0604030504040204" pitchFamily="50" charset="-128"/>
                        <a:ea typeface="メイリオ" panose="020B0604030504040204" pitchFamily="50" charset="-128"/>
                      </a:endParaRPr>
                    </a:p>
                  </a:txBody>
                  <a:tcPr>
                    <a:lnL w="12700" cap="flat" cmpd="sng" algn="ctr">
                      <a:solidFill>
                        <a:srgbClr val="66BAB7"/>
                      </a:solidFill>
                      <a:prstDash val="solid"/>
                      <a:round/>
                      <a:headEnd type="none" w="med" len="med"/>
                      <a:tailEnd type="none" w="med" len="med"/>
                    </a:lnL>
                    <a:lnR w="12700" cap="flat" cmpd="sng" algn="ctr">
                      <a:solidFill>
                        <a:srgbClr val="66BAB7"/>
                      </a:solidFill>
                      <a:prstDash val="solid"/>
                      <a:round/>
                      <a:headEnd type="none" w="med" len="med"/>
                      <a:tailEnd type="none" w="med" len="med"/>
                    </a:lnR>
                    <a:lnT w="12700" cap="flat" cmpd="sng" algn="ctr">
                      <a:solidFill>
                        <a:srgbClr val="66BAB7"/>
                      </a:solidFill>
                      <a:prstDash val="solid"/>
                      <a:round/>
                      <a:headEnd type="none" w="med" len="med"/>
                      <a:tailEnd type="none" w="med" len="med"/>
                    </a:lnT>
                    <a:lnB w="12700" cap="flat" cmpd="sng" algn="ctr">
                      <a:solidFill>
                        <a:srgbClr val="66BAB7"/>
                      </a:solidFill>
                      <a:prstDash val="solid"/>
                      <a:round/>
                      <a:headEnd type="none" w="med" len="med"/>
                      <a:tailEnd type="none" w="med" len="med"/>
                    </a:lnB>
                    <a:noFill/>
                  </a:tcPr>
                </a:tc>
                <a:extLst>
                  <a:ext uri="{0D108BD9-81ED-4DB2-BD59-A6C34878D82A}">
                    <a16:rowId xmlns:a16="http://schemas.microsoft.com/office/drawing/2014/main" val="2083616847"/>
                  </a:ext>
                </a:extLst>
              </a:tr>
            </a:tbl>
          </a:graphicData>
        </a:graphic>
      </p:graphicFrame>
      <p:sp>
        <p:nvSpPr>
          <p:cNvPr id="14" name="加算 13"/>
          <p:cNvSpPr/>
          <p:nvPr/>
        </p:nvSpPr>
        <p:spPr>
          <a:xfrm>
            <a:off x="3013789" y="5952124"/>
            <a:ext cx="283027" cy="363631"/>
          </a:xfrm>
          <a:prstGeom prst="mathPlus">
            <a:avLst>
              <a:gd name="adj1" fmla="val 887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5" name="右中かっこ 14"/>
          <p:cNvSpPr/>
          <p:nvPr/>
        </p:nvSpPr>
        <p:spPr>
          <a:xfrm flipH="1">
            <a:off x="1072248" y="4828304"/>
            <a:ext cx="208344" cy="1840292"/>
          </a:xfrm>
          <a:prstGeom prst="rightBrace">
            <a:avLst>
              <a:gd name="adj1" fmla="val 44659"/>
              <a:gd name="adj2" fmla="val 51283"/>
            </a:avLst>
          </a:prstGeom>
          <a:noFill/>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6" name="テキスト ボックス 15"/>
          <p:cNvSpPr txBox="1"/>
          <p:nvPr/>
        </p:nvSpPr>
        <p:spPr>
          <a:xfrm>
            <a:off x="-36759" y="5374324"/>
            <a:ext cx="1072157" cy="803297"/>
          </a:xfrm>
          <a:prstGeom prst="rect">
            <a:avLst/>
          </a:prstGeom>
          <a:noFill/>
        </p:spPr>
        <p:txBody>
          <a:bodyPr wrap="square" rtlCol="0">
            <a:spAutoFit/>
          </a:bodyPr>
          <a:lstStyle/>
          <a:p>
            <a:pPr marL="0" marR="0" lvl="0" indent="0" algn="l" defTabSz="957816" rtl="0" eaLnBrk="1" fontAlgn="auto" latinLnBrk="0" hangingPunct="1">
              <a:lnSpc>
                <a:spcPct val="11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業務と発症</a:t>
            </a:r>
            <a:r>
              <a:rPr kumimoji="1" lang="ja-JP" altLang="en-US" sz="1400" b="1"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との関連</a:t>
            </a:r>
            <a:r>
              <a:rPr kumimoji="1" lang="ja-JP" altLang="en-US"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が強いと評価</a:t>
            </a:r>
            <a:endParaRPr kumimoji="1" lang="en-US" altLang="ja-JP"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sp>
        <p:nvSpPr>
          <p:cNvPr id="18" name="テキスト ボックス 17"/>
          <p:cNvSpPr txBox="1"/>
          <p:nvPr/>
        </p:nvSpPr>
        <p:spPr>
          <a:xfrm>
            <a:off x="5181348" y="2551892"/>
            <a:ext cx="4595645" cy="461665"/>
          </a:xfrm>
          <a:prstGeom prst="rect">
            <a:avLst/>
          </a:prstGeom>
          <a:noFill/>
        </p:spPr>
        <p:txBody>
          <a:bodyPr wrap="square" rtlCol="0">
            <a:spAutoFit/>
          </a:bodyPr>
          <a:lstStyle/>
          <a:p>
            <a:pPr lvl="0" defTabSz="957816">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労働</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時間以外の負荷要因の見直しを行い、</a:t>
            </a:r>
            <a:r>
              <a:rPr kumimoji="1"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赤字</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の項目を新たに追加</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しました</a:t>
            </a:r>
            <a:r>
              <a:rPr kumimoji="1" lang="ja-JP" altLang="en-US" sz="1200" dirty="0" smtClean="0">
                <a:solidFill>
                  <a:prstClr val="black"/>
                </a:solidFill>
                <a:latin typeface="メイリオ" panose="020B0604030504040204" pitchFamily="50" charset="-128"/>
                <a:ea typeface="メイリオ" panose="020B0604030504040204" pitchFamily="50" charset="-128"/>
              </a:rPr>
              <a:t>（</a:t>
            </a:r>
            <a:r>
              <a:rPr kumimoji="1" lang="ja-JP" altLang="en-US" sz="1200" dirty="0">
                <a:solidFill>
                  <a:prstClr val="black"/>
                </a:solidFill>
                <a:latin typeface="メイリオ" panose="020B0604030504040204" pitchFamily="50" charset="-128"/>
                <a:ea typeface="メイリオ" panose="020B0604030504040204" pitchFamily="50" charset="-128"/>
              </a:rPr>
              <a:t>令和３年９月</a:t>
            </a:r>
            <a:r>
              <a:rPr kumimoji="1" lang="en-US" altLang="ja-JP" sz="1200" dirty="0">
                <a:solidFill>
                  <a:prstClr val="black"/>
                </a:solidFill>
                <a:latin typeface="メイリオ" panose="020B0604030504040204" pitchFamily="50" charset="-128"/>
                <a:ea typeface="メイリオ" panose="020B0604030504040204" pitchFamily="50" charset="-128"/>
              </a:rPr>
              <a:t>14</a:t>
            </a:r>
            <a:r>
              <a:rPr kumimoji="1" lang="ja-JP" altLang="en-US" sz="1200" dirty="0">
                <a:solidFill>
                  <a:prstClr val="black"/>
                </a:solidFill>
                <a:latin typeface="メイリオ" panose="020B0604030504040204" pitchFamily="50" charset="-128"/>
                <a:ea typeface="メイリオ" panose="020B0604030504040204" pitchFamily="50" charset="-128"/>
              </a:rPr>
              <a:t>日改正</a:t>
            </a:r>
            <a:r>
              <a:rPr kumimoji="1" lang="ja-JP" altLang="en-US" sz="1200" dirty="0" smtClean="0">
                <a:solidFill>
                  <a:prstClr val="black"/>
                </a:solidFill>
                <a:latin typeface="メイリオ" panose="020B0604030504040204" pitchFamily="50" charset="-128"/>
                <a:ea typeface="メイリオ" panose="020B0604030504040204" pitchFamily="50" charset="-128"/>
              </a:rPr>
              <a:t>）。</a:t>
            </a:r>
            <a:endParaRPr kumimoji="1" lang="ja-JP" altLang="en-US" sz="1200" dirty="0">
              <a:solidFill>
                <a:prstClr val="black"/>
              </a:solidFill>
              <a:latin typeface="メイリオ" panose="020B0604030504040204" pitchFamily="50" charset="-128"/>
              <a:ea typeface="メイリオ" panose="020B0604030504040204" pitchFamily="50" charset="-128"/>
            </a:endParaRPr>
          </a:p>
        </p:txBody>
      </p:sp>
      <p:graphicFrame>
        <p:nvGraphicFramePr>
          <p:cNvPr id="19" name="表 18"/>
          <p:cNvGraphicFramePr>
            <a:graphicFrameLocks noGrp="1"/>
          </p:cNvGraphicFramePr>
          <p:nvPr>
            <p:extLst/>
          </p:nvPr>
        </p:nvGraphicFramePr>
        <p:xfrm>
          <a:off x="5012137" y="1655397"/>
          <a:ext cx="4788000" cy="846000"/>
        </p:xfrm>
        <a:graphic>
          <a:graphicData uri="http://schemas.openxmlformats.org/drawingml/2006/table">
            <a:tbl>
              <a:tblPr firstRow="1" bandRow="1">
                <a:tableStyleId>{5C22544A-7EE6-4342-B048-85BDC9FD1C3A}</a:tableStyleId>
              </a:tblPr>
              <a:tblGrid>
                <a:gridCol w="399001">
                  <a:extLst>
                    <a:ext uri="{9D8B030D-6E8A-4147-A177-3AD203B41FA5}">
                      <a16:colId xmlns:a16="http://schemas.microsoft.com/office/drawing/2014/main" val="3148704187"/>
                    </a:ext>
                  </a:extLst>
                </a:gridCol>
                <a:gridCol w="4388999">
                  <a:extLst>
                    <a:ext uri="{9D8B030D-6E8A-4147-A177-3AD203B41FA5}">
                      <a16:colId xmlns:a16="http://schemas.microsoft.com/office/drawing/2014/main" val="2055843622"/>
                    </a:ext>
                  </a:extLst>
                </a:gridCol>
              </a:tblGrid>
              <a:tr h="846000">
                <a:tc>
                  <a:txBody>
                    <a:bodyPr/>
                    <a:lstStyle/>
                    <a:p>
                      <a:pPr algn="ctr"/>
                      <a:r>
                        <a:rPr kumimoji="1" lang="ja-JP" altLang="en-US" sz="2000" dirty="0" smtClean="0">
                          <a:solidFill>
                            <a:schemeClr val="bg1"/>
                          </a:solidFill>
                          <a:latin typeface="メイリオ" panose="020B0604030504040204" pitchFamily="50" charset="-128"/>
                          <a:ea typeface="メイリオ" panose="020B0604030504040204" pitchFamily="50" charset="-128"/>
                        </a:rPr>
                        <a:t>２</a:t>
                      </a:r>
                      <a:endParaRPr kumimoji="1" lang="ja-JP" altLang="en-US" sz="2000" dirty="0">
                        <a:solidFill>
                          <a:schemeClr val="bg1"/>
                        </a:solidFill>
                        <a:latin typeface="メイリオ" panose="020B0604030504040204" pitchFamily="50" charset="-128"/>
                        <a:ea typeface="メイリオ" panose="020B0604030504040204" pitchFamily="50" charset="-128"/>
                      </a:endParaRPr>
                    </a:p>
                  </a:txBody>
                  <a:tcPr anchor="ctr">
                    <a:lnL w="38100" cap="flat" cmpd="sng" algn="ctr">
                      <a:solidFill>
                        <a:srgbClr val="103185"/>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rgbClr val="103185"/>
                      </a:solidFill>
                      <a:prstDash val="solid"/>
                      <a:round/>
                      <a:headEnd type="none" w="med" len="med"/>
                      <a:tailEnd type="none" w="med" len="med"/>
                    </a:lnT>
                    <a:lnB w="38100" cap="flat" cmpd="sng" algn="ctr">
                      <a:solidFill>
                        <a:srgbClr val="103185"/>
                      </a:solidFill>
                      <a:prstDash val="solid"/>
                      <a:round/>
                      <a:headEnd type="none" w="med" len="med"/>
                      <a:tailEnd type="none" w="med" len="med"/>
                    </a:lnB>
                    <a:lnTlToBr w="12700" cmpd="sng">
                      <a:noFill/>
                      <a:prstDash val="solid"/>
                    </a:lnTlToBr>
                    <a:lnBlToTr w="12700" cmpd="sng">
                      <a:noFill/>
                      <a:prstDash val="solid"/>
                    </a:lnBlToTr>
                    <a:solidFill>
                      <a:srgbClr val="103185"/>
                    </a:solidFill>
                  </a:tcPr>
                </a:tc>
                <a:tc>
                  <a:txBody>
                    <a:bodyPr/>
                    <a:lstStyle/>
                    <a:p>
                      <a:pPr algn="l">
                        <a:lnSpc>
                          <a:spcPct val="110000"/>
                        </a:lnSpc>
                      </a:pPr>
                      <a:r>
                        <a:rPr lang="ja-JP" altLang="en-US" sz="1500" b="1" dirty="0" smtClean="0">
                          <a:solidFill>
                            <a:schemeClr val="bg1"/>
                          </a:solidFill>
                          <a:latin typeface="メイリオ" panose="020B0604030504040204" pitchFamily="50" charset="-128"/>
                          <a:ea typeface="メイリオ" panose="020B0604030504040204" pitchFamily="50" charset="-128"/>
                        </a:rPr>
                        <a:t>長期間の過重業務、短期間の過重業務の労働時間以外の負荷要因を見直しました</a:t>
                      </a:r>
                      <a:endParaRPr lang="ja-JP" altLang="en-US" sz="1500" b="1" dirty="0">
                        <a:solidFill>
                          <a:schemeClr val="bg1"/>
                        </a:solidFill>
                        <a:latin typeface="メイリオ" panose="020B0604030504040204" pitchFamily="50" charset="-128"/>
                        <a:ea typeface="メイリオ" panose="020B0604030504040204" pitchFamily="50" charset="-128"/>
                      </a:endParaRPr>
                    </a:p>
                  </a:txBody>
                  <a:tcPr marL="144000" anchor="ctr">
                    <a:lnL w="19050" cap="flat" cmpd="sng" algn="ctr">
                      <a:solidFill>
                        <a:schemeClr val="bg1"/>
                      </a:solidFill>
                      <a:prstDash val="solid"/>
                      <a:round/>
                      <a:headEnd type="none" w="med" len="med"/>
                      <a:tailEnd type="none" w="med" len="med"/>
                    </a:lnL>
                    <a:lnR w="38100" cap="flat" cmpd="sng" algn="ctr">
                      <a:solidFill>
                        <a:srgbClr val="103185"/>
                      </a:solidFill>
                      <a:prstDash val="solid"/>
                      <a:round/>
                      <a:headEnd type="none" w="med" len="med"/>
                      <a:tailEnd type="none" w="med" len="med"/>
                    </a:lnR>
                    <a:lnT w="38100" cap="flat" cmpd="sng" algn="ctr">
                      <a:solidFill>
                        <a:srgbClr val="103185"/>
                      </a:solidFill>
                      <a:prstDash val="solid"/>
                      <a:round/>
                      <a:headEnd type="none" w="med" len="med"/>
                      <a:tailEnd type="none" w="med" len="med"/>
                    </a:lnT>
                    <a:lnB w="38100" cap="flat" cmpd="sng" algn="ctr">
                      <a:solidFill>
                        <a:srgbClr val="103185"/>
                      </a:solidFill>
                      <a:prstDash val="solid"/>
                      <a:round/>
                      <a:headEnd type="none" w="med" len="med"/>
                      <a:tailEnd type="none" w="med" len="med"/>
                    </a:lnB>
                    <a:lnTlToBr w="12700" cmpd="sng">
                      <a:noFill/>
                      <a:prstDash val="solid"/>
                    </a:lnTlToBr>
                    <a:lnBlToTr w="12700" cmpd="sng">
                      <a:noFill/>
                      <a:prstDash val="solid"/>
                    </a:lnBlToTr>
                    <a:solidFill>
                      <a:srgbClr val="103185"/>
                    </a:solidFill>
                  </a:tcPr>
                </a:tc>
                <a:extLst>
                  <a:ext uri="{0D108BD9-81ED-4DB2-BD59-A6C34878D82A}">
                    <a16:rowId xmlns:a16="http://schemas.microsoft.com/office/drawing/2014/main" val="1453012224"/>
                  </a:ext>
                </a:extLst>
              </a:tr>
            </a:tbl>
          </a:graphicData>
        </a:graphic>
      </p:graphicFrame>
      <p:sp>
        <p:nvSpPr>
          <p:cNvPr id="5" name="正方形/長方形 4"/>
          <p:cNvSpPr/>
          <p:nvPr/>
        </p:nvSpPr>
        <p:spPr>
          <a:xfrm>
            <a:off x="7391400" y="3505200"/>
            <a:ext cx="2408737" cy="648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8164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758874"/>
          </a:xfrm>
        </p:spPr>
        <p:txBody>
          <a:bodyPr>
            <a:normAutofit/>
          </a:bodyPr>
          <a:lstStyle/>
          <a:p>
            <a:pPr algn="ctr"/>
            <a:r>
              <a:rPr kumimoji="1" lang="ja-JP" altLang="en-US" sz="2400" b="1" dirty="0" smtClean="0">
                <a:solidFill>
                  <a:schemeClr val="bg1"/>
                </a:solidFill>
                <a:latin typeface="+mn-ea"/>
                <a:ea typeface="+mn-ea"/>
              </a:rPr>
              <a:t>勤務間インターバルの短い勤務について</a:t>
            </a:r>
            <a:endParaRPr kumimoji="1" lang="ja-JP" altLang="en-US" sz="2400" b="1" dirty="0">
              <a:solidFill>
                <a:schemeClr val="bg1"/>
              </a:solidFill>
              <a:latin typeface="+mn-ea"/>
              <a:ea typeface="+mn-ea"/>
            </a:endParaRPr>
          </a:p>
        </p:txBody>
      </p:sp>
      <p:sp>
        <p:nvSpPr>
          <p:cNvPr id="3" name="スライド番号プレースホルダー 2"/>
          <p:cNvSpPr>
            <a:spLocks noGrp="1"/>
          </p:cNvSpPr>
          <p:nvPr>
            <p:ph type="sldNum" sz="quarter" idx="4"/>
          </p:nvPr>
        </p:nvSpPr>
        <p:spPr/>
        <p:txBody>
          <a:bodyPr/>
          <a:lstStyle/>
          <a:p>
            <a:pPr marL="0" marR="0" lvl="0" indent="0" algn="r" defTabSz="957816" rtl="0" eaLnBrk="1" fontAlgn="auto" latinLnBrk="0" hangingPunct="1">
              <a:lnSpc>
                <a:spcPct val="100000"/>
              </a:lnSpc>
              <a:spcBef>
                <a:spcPts val="0"/>
              </a:spcBef>
              <a:spcAft>
                <a:spcPts val="0"/>
              </a:spcAft>
              <a:buClrTx/>
              <a:buSzTx/>
              <a:buFontTx/>
              <a:buNone/>
              <a:tabLst/>
              <a:defRPr/>
            </a:pPr>
            <a:r>
              <a:rPr kumimoji="1"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endParaRPr kumimoji="1"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r" defTabSz="957816" rtl="0" eaLnBrk="1" fontAlgn="auto" latinLnBrk="0" hangingPunct="1">
              <a:lnSpc>
                <a:spcPct val="100000"/>
              </a:lnSpc>
              <a:spcBef>
                <a:spcPts val="0"/>
              </a:spcBef>
              <a:spcAft>
                <a:spcPts val="0"/>
              </a:spcAft>
              <a:buClrTx/>
              <a:buSzTx/>
              <a:buFontTx/>
              <a:buNone/>
              <a:tabLst/>
              <a:defRPr/>
            </a:pPr>
            <a:endParaRPr kumimoji="1"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テキスト プレースホルダー 2">
            <a:extLst>
              <a:ext uri="{FF2B5EF4-FFF2-40B4-BE49-F238E27FC236}">
                <a16:creationId xmlns:a16="http://schemas.microsoft.com/office/drawing/2014/main" id="{0AFD4854-3BB6-394F-9F59-525F01D74181}"/>
              </a:ext>
            </a:extLst>
          </p:cNvPr>
          <p:cNvSpPr>
            <a:spLocks noGrp="1"/>
          </p:cNvSpPr>
          <p:nvPr>
            <p:ph type="body" sz="quarter" idx="13"/>
          </p:nvPr>
        </p:nvSpPr>
        <p:spPr>
          <a:xfrm>
            <a:off x="0" y="803720"/>
            <a:ext cx="9907200" cy="1011010"/>
          </a:xfrm>
          <a:solidFill>
            <a:srgbClr val="EEECE1"/>
          </a:solidFill>
        </p:spPr>
        <p:txBody>
          <a:bodyPr anchor="ctr"/>
          <a:lstStyle/>
          <a:p>
            <a:pPr>
              <a:lnSpc>
                <a:spcPct val="130000"/>
              </a:lnSpc>
              <a:spcBef>
                <a:spcPts val="0"/>
              </a:spcBef>
            </a:pPr>
            <a:r>
              <a:rPr lang="ja-JP" altLang="en-US" sz="1200" dirty="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脳・心臓疾患の労災認定基準において、</a:t>
            </a:r>
            <a:r>
              <a:rPr lang="ja-JP" altLang="en-US" sz="1200" dirty="0" smtClean="0">
                <a:solidFill>
                  <a:srgbClr val="FF0000"/>
                </a:solidFill>
                <a:latin typeface="ＭＳ ゴシック" panose="020B0609070205080204" pitchFamily="49" charset="-128"/>
                <a:ea typeface="ＭＳ ゴシック" panose="020B0609070205080204" pitchFamily="49" charset="-128"/>
              </a:rPr>
              <a:t>長期間（発症前おおむね６か月間）の</a:t>
            </a:r>
            <a:r>
              <a:rPr lang="ja-JP" altLang="en-US" sz="1200" dirty="0">
                <a:solidFill>
                  <a:srgbClr val="FF0000"/>
                </a:solidFill>
                <a:latin typeface="ＭＳ ゴシック" panose="020B0609070205080204" pitchFamily="49" charset="-128"/>
                <a:ea typeface="ＭＳ ゴシック" panose="020B0609070205080204" pitchFamily="49" charset="-128"/>
              </a:rPr>
              <a:t>過重業務の判断にあたっては、睡眠時間</a:t>
            </a:r>
            <a:r>
              <a:rPr lang="ja-JP" altLang="en-US" sz="1200" dirty="0" smtClean="0">
                <a:solidFill>
                  <a:srgbClr val="FF0000"/>
                </a:solidFill>
                <a:latin typeface="ＭＳ ゴシック" panose="020B0609070205080204" pitchFamily="49" charset="-128"/>
                <a:ea typeface="ＭＳ ゴシック" panose="020B0609070205080204" pitchFamily="49" charset="-128"/>
              </a:rPr>
              <a:t>確保</a:t>
            </a:r>
            <a:endParaRPr lang="en-US" altLang="ja-JP" sz="1200" dirty="0" smtClean="0">
              <a:solidFill>
                <a:srgbClr val="FF0000"/>
              </a:solidFill>
              <a:latin typeface="ＭＳ ゴシック" panose="020B0609070205080204" pitchFamily="49" charset="-128"/>
              <a:ea typeface="ＭＳ ゴシック" panose="020B0609070205080204" pitchFamily="49" charset="-128"/>
            </a:endParaRPr>
          </a:p>
          <a:p>
            <a:pPr>
              <a:lnSpc>
                <a:spcPct val="130000"/>
              </a:lnSpc>
              <a:spcBef>
                <a:spcPts val="0"/>
              </a:spcBef>
            </a:pPr>
            <a:r>
              <a:rPr lang="ja-JP" altLang="en-US" sz="1200" dirty="0">
                <a:solidFill>
                  <a:srgbClr val="FF0000"/>
                </a:solidFill>
                <a:latin typeface="ＭＳ ゴシック" panose="020B0609070205080204" pitchFamily="49" charset="-128"/>
                <a:ea typeface="ＭＳ ゴシック" panose="020B0609070205080204" pitchFamily="49" charset="-128"/>
              </a:rPr>
              <a:t>　</a:t>
            </a:r>
            <a:r>
              <a:rPr lang="ja-JP" altLang="en-US" sz="1200" dirty="0" smtClean="0">
                <a:solidFill>
                  <a:srgbClr val="FF0000"/>
                </a:solidFill>
                <a:latin typeface="ＭＳ ゴシック" panose="020B0609070205080204" pitchFamily="49" charset="-128"/>
                <a:ea typeface="ＭＳ ゴシック" panose="020B0609070205080204" pitchFamily="49" charset="-128"/>
              </a:rPr>
              <a:t> の</a:t>
            </a:r>
            <a:r>
              <a:rPr lang="ja-JP" altLang="en-US" sz="1200" dirty="0">
                <a:solidFill>
                  <a:srgbClr val="FF0000"/>
                </a:solidFill>
                <a:latin typeface="ＭＳ ゴシック" panose="020B0609070205080204" pitchFamily="49" charset="-128"/>
                <a:ea typeface="ＭＳ ゴシック" panose="020B0609070205080204" pitchFamily="49" charset="-128"/>
              </a:rPr>
              <a:t>観点から、勤務間</a:t>
            </a:r>
            <a:r>
              <a:rPr lang="ja-JP" altLang="en-US" sz="1200" dirty="0" smtClean="0">
                <a:solidFill>
                  <a:srgbClr val="FF0000"/>
                </a:solidFill>
                <a:latin typeface="ＭＳ ゴシック" panose="020B0609070205080204" pitchFamily="49" charset="-128"/>
                <a:ea typeface="ＭＳ ゴシック" panose="020B0609070205080204" pitchFamily="49" charset="-128"/>
              </a:rPr>
              <a:t>インターバル</a:t>
            </a:r>
            <a:r>
              <a:rPr lang="ja-JP" altLang="en-US" sz="1200" dirty="0">
                <a:solidFill>
                  <a:srgbClr val="FF0000"/>
                </a:solidFill>
                <a:latin typeface="ＭＳ ゴシック" panose="020B0609070205080204" pitchFamily="49" charset="-128"/>
                <a:ea typeface="ＭＳ ゴシック" panose="020B0609070205080204" pitchFamily="49" charset="-128"/>
              </a:rPr>
              <a:t>がおおむね</a:t>
            </a:r>
            <a:r>
              <a:rPr lang="en-US" altLang="ja-JP" sz="1200" dirty="0">
                <a:solidFill>
                  <a:srgbClr val="FF0000"/>
                </a:solidFill>
                <a:latin typeface="ＭＳ ゴシック" panose="020B0609070205080204" pitchFamily="49" charset="-128"/>
                <a:ea typeface="ＭＳ ゴシック" panose="020B0609070205080204" pitchFamily="49" charset="-128"/>
              </a:rPr>
              <a:t>11</a:t>
            </a:r>
            <a:r>
              <a:rPr lang="ja-JP" altLang="en-US" sz="1200" dirty="0">
                <a:solidFill>
                  <a:srgbClr val="FF0000"/>
                </a:solidFill>
                <a:latin typeface="ＭＳ ゴシック" panose="020B0609070205080204" pitchFamily="49" charset="-128"/>
                <a:ea typeface="ＭＳ ゴシック" panose="020B0609070205080204" pitchFamily="49" charset="-128"/>
              </a:rPr>
              <a:t>時間未満の勤務の有無</a:t>
            </a:r>
            <a:r>
              <a:rPr lang="ja-JP" altLang="en-US" sz="1200" dirty="0" smtClean="0">
                <a:solidFill>
                  <a:srgbClr val="FF0000"/>
                </a:solidFill>
                <a:latin typeface="ＭＳ ゴシック" panose="020B0609070205080204" pitchFamily="49" charset="-128"/>
                <a:ea typeface="ＭＳ ゴシック" panose="020B0609070205080204" pitchFamily="49" charset="-128"/>
              </a:rPr>
              <a:t>、時間数</a:t>
            </a:r>
            <a:r>
              <a:rPr lang="ja-JP" altLang="en-US" sz="1200" dirty="0">
                <a:solidFill>
                  <a:srgbClr val="FF0000"/>
                </a:solidFill>
                <a:latin typeface="ＭＳ ゴシック" panose="020B0609070205080204" pitchFamily="49" charset="-128"/>
                <a:ea typeface="ＭＳ ゴシック" panose="020B0609070205080204" pitchFamily="49" charset="-128"/>
              </a:rPr>
              <a:t>、頻度、連続性等について検討し、評価</a:t>
            </a:r>
            <a:r>
              <a:rPr lang="ja-JP" altLang="en-US" sz="1200" dirty="0" smtClean="0">
                <a:latin typeface="ＭＳ ゴシック" panose="020B0609070205080204" pitchFamily="49" charset="-128"/>
                <a:ea typeface="ＭＳ ゴシック" panose="020B0609070205080204" pitchFamily="49" charset="-128"/>
              </a:rPr>
              <a:t>する</a:t>
            </a:r>
            <a:endParaRPr lang="en-US" altLang="ja-JP" sz="1200" dirty="0" smtClean="0">
              <a:latin typeface="ＭＳ ゴシック" panose="020B0609070205080204" pitchFamily="49" charset="-128"/>
              <a:ea typeface="ＭＳ ゴシック" panose="020B0609070205080204" pitchFamily="49" charset="-128"/>
            </a:endParaRPr>
          </a:p>
          <a:p>
            <a:pPr>
              <a:lnSpc>
                <a:spcPct val="130000"/>
              </a:lnSpc>
              <a:spcBef>
                <a:spcPts val="0"/>
              </a:spcBef>
            </a:pPr>
            <a:r>
              <a:rPr lang="ja-JP" altLang="en-US" sz="1200" dirty="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 ことと</a:t>
            </a:r>
            <a:r>
              <a:rPr lang="ja-JP" altLang="en-US" sz="1200" dirty="0">
                <a:latin typeface="ＭＳ ゴシック" panose="020B0609070205080204" pitchFamily="49" charset="-128"/>
                <a:ea typeface="ＭＳ ゴシック" panose="020B0609070205080204" pitchFamily="49" charset="-128"/>
              </a:rPr>
              <a:t>されている</a:t>
            </a:r>
            <a:r>
              <a:rPr lang="ja-JP" altLang="en-US" sz="1200" dirty="0" smtClean="0">
                <a:latin typeface="ＭＳ ゴシック" panose="020B0609070205080204" pitchFamily="49" charset="-128"/>
                <a:ea typeface="ＭＳ ゴシック" panose="020B0609070205080204" pitchFamily="49" charset="-128"/>
              </a:rPr>
              <a:t>。</a:t>
            </a:r>
            <a:endParaRPr lang="en-US" altLang="ja-JP" sz="1200" kern="1200" spc="0" dirty="0" smtClean="0">
              <a:latin typeface="ＭＳ ゴシック" panose="020B0609070205080204" pitchFamily="49" charset="-128"/>
              <a:ea typeface="ＭＳ ゴシック" panose="020B0609070205080204" pitchFamily="49" charset="-128"/>
            </a:endParaRPr>
          </a:p>
        </p:txBody>
      </p:sp>
      <p:sp>
        <p:nvSpPr>
          <p:cNvPr id="4" name="テキスト ボックス 3"/>
          <p:cNvSpPr txBox="1"/>
          <p:nvPr/>
        </p:nvSpPr>
        <p:spPr>
          <a:xfrm>
            <a:off x="1676400" y="1599286"/>
            <a:ext cx="8481392" cy="215444"/>
          </a:xfrm>
          <a:prstGeom prst="rect">
            <a:avLst/>
          </a:prstGeom>
          <a:noFill/>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white">
                    <a:lumMod val="50000"/>
                  </a:prstClr>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800" b="0" i="0" u="none" strike="noStrike" kern="1200" cap="none" spc="0" normalizeH="0" baseline="0" noProof="0" dirty="0">
                <a:ln>
                  <a:noFill/>
                </a:ln>
                <a:solidFill>
                  <a:prstClr val="white">
                    <a:lumMod val="50000"/>
                  </a:prstClr>
                </a:solidFill>
                <a:effectLst/>
                <a:uLnTx/>
                <a:uFillTx/>
                <a:latin typeface="ＭＳ ゴシック" panose="020B0609070205080204" pitchFamily="49" charset="-128"/>
                <a:ea typeface="ＭＳ ゴシック" panose="020B0609070205080204" pitchFamily="49" charset="-128"/>
                <a:cs typeface="+mn-cs"/>
              </a:rPr>
              <a:t>血管病変等を著しく増悪させる業務による脳血管疾患</a:t>
            </a:r>
            <a:r>
              <a:rPr kumimoji="1" lang="ja-JP" altLang="en-US" sz="800" b="0" i="0" u="none" strike="noStrike" kern="1200" cap="none" spc="0" normalizeH="0" baseline="0" noProof="0" dirty="0" smtClean="0">
                <a:ln>
                  <a:noFill/>
                </a:ln>
                <a:solidFill>
                  <a:prstClr val="white">
                    <a:lumMod val="50000"/>
                  </a:prstClr>
                </a:solidFill>
                <a:effectLst/>
                <a:uLnTx/>
                <a:uFillTx/>
                <a:latin typeface="ＭＳ ゴシック" panose="020B0609070205080204" pitchFamily="49" charset="-128"/>
                <a:ea typeface="ＭＳ ゴシック" panose="020B0609070205080204" pitchFamily="49" charset="-128"/>
                <a:cs typeface="+mn-cs"/>
              </a:rPr>
              <a:t>及び虚</a:t>
            </a:r>
            <a:r>
              <a:rPr kumimoji="1" lang="ja-JP" altLang="en-US" sz="800" b="0" i="0" u="none" strike="noStrike" kern="1200" cap="none" spc="0" normalizeH="0" baseline="0" noProof="0" dirty="0">
                <a:ln>
                  <a:noFill/>
                </a:ln>
                <a:solidFill>
                  <a:prstClr val="white">
                    <a:lumMod val="50000"/>
                  </a:prstClr>
                </a:solidFill>
                <a:effectLst/>
                <a:uLnTx/>
                <a:uFillTx/>
                <a:latin typeface="ＭＳ ゴシック" panose="020B0609070205080204" pitchFamily="49" charset="-128"/>
                <a:ea typeface="ＭＳ ゴシック" panose="020B0609070205080204" pitchFamily="49" charset="-128"/>
                <a:cs typeface="+mn-cs"/>
              </a:rPr>
              <a:t>血性心疾患等</a:t>
            </a:r>
            <a:r>
              <a:rPr kumimoji="1" lang="ja-JP" altLang="en-US" sz="800" b="0" i="0" u="none" strike="noStrike" kern="1200" cap="none" spc="0" normalizeH="0" baseline="0" noProof="0" dirty="0" smtClean="0">
                <a:ln>
                  <a:noFill/>
                </a:ln>
                <a:solidFill>
                  <a:prstClr val="white">
                    <a:lumMod val="50000"/>
                  </a:prstClr>
                </a:solidFill>
                <a:effectLst/>
                <a:uLnTx/>
                <a:uFillTx/>
                <a:latin typeface="ＭＳ ゴシック" panose="020B0609070205080204" pitchFamily="49" charset="-128"/>
                <a:ea typeface="ＭＳ ゴシック" panose="020B0609070205080204" pitchFamily="49" charset="-128"/>
                <a:cs typeface="+mn-cs"/>
              </a:rPr>
              <a:t>の認定</a:t>
            </a:r>
            <a:r>
              <a:rPr kumimoji="1" lang="ja-JP" altLang="en-US" sz="800" b="0" i="0" u="none" strike="noStrike" kern="1200" cap="none" spc="0" normalizeH="0" baseline="0" noProof="0" dirty="0">
                <a:ln>
                  <a:noFill/>
                </a:ln>
                <a:solidFill>
                  <a:prstClr val="white">
                    <a:lumMod val="50000"/>
                  </a:prstClr>
                </a:solidFill>
                <a:effectLst/>
                <a:uLnTx/>
                <a:uFillTx/>
                <a:latin typeface="ＭＳ ゴシック" panose="020B0609070205080204" pitchFamily="49" charset="-128"/>
                <a:ea typeface="ＭＳ ゴシック" panose="020B0609070205080204" pitchFamily="49" charset="-128"/>
                <a:cs typeface="+mn-cs"/>
              </a:rPr>
              <a:t>基準について</a:t>
            </a:r>
            <a:r>
              <a:rPr kumimoji="1" lang="ja-JP" altLang="en-US" sz="800" b="0" i="0" u="none" strike="noStrike" kern="1200" cap="none" spc="0" normalizeH="0" baseline="0" noProof="0" dirty="0" smtClean="0">
                <a:ln>
                  <a:noFill/>
                </a:ln>
                <a:solidFill>
                  <a:prstClr val="white">
                    <a:lumMod val="50000"/>
                  </a:prstClr>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800" b="0" i="0" u="none" strike="noStrike" kern="1200" cap="none" spc="0" normalizeH="0" baseline="0" noProof="0" dirty="0">
                <a:ln>
                  <a:noFill/>
                </a:ln>
                <a:solidFill>
                  <a:prstClr val="white">
                    <a:lumMod val="50000"/>
                  </a:prstClr>
                </a:solidFill>
                <a:effectLst/>
                <a:uLnTx/>
                <a:uFillTx/>
                <a:latin typeface="ＭＳ ゴシック" panose="020B0609070205080204" pitchFamily="49" charset="-128"/>
                <a:ea typeface="ＭＳ ゴシック" panose="020B0609070205080204" pitchFamily="49" charset="-128"/>
                <a:cs typeface="+mn-cs"/>
              </a:rPr>
              <a:t>令和３年９月</a:t>
            </a:r>
            <a:r>
              <a:rPr kumimoji="1" lang="en-US" altLang="ja-JP" sz="800" b="0" i="0" u="none" strike="noStrike" kern="1200" cap="none" spc="0" normalizeH="0" baseline="0" noProof="0" dirty="0">
                <a:ln>
                  <a:noFill/>
                </a:ln>
                <a:solidFill>
                  <a:prstClr val="white">
                    <a:lumMod val="50000"/>
                  </a:prstClr>
                </a:solidFill>
                <a:effectLst/>
                <a:uLnTx/>
                <a:uFillTx/>
                <a:latin typeface="ＭＳ ゴシック" panose="020B0609070205080204" pitchFamily="49" charset="-128"/>
                <a:ea typeface="ＭＳ ゴシック" panose="020B0609070205080204" pitchFamily="49" charset="-128"/>
                <a:cs typeface="+mn-cs"/>
              </a:rPr>
              <a:t>14</a:t>
            </a:r>
            <a:r>
              <a:rPr kumimoji="1" lang="ja-JP" altLang="en-US" sz="800" b="0" i="0" u="none" strike="noStrike" kern="1200" cap="none" spc="0" normalizeH="0" baseline="0" noProof="0" dirty="0">
                <a:ln>
                  <a:noFill/>
                </a:ln>
                <a:solidFill>
                  <a:prstClr val="white">
                    <a:lumMod val="50000"/>
                  </a:prstClr>
                </a:solidFill>
                <a:effectLst/>
                <a:uLnTx/>
                <a:uFillTx/>
                <a:latin typeface="ＭＳ ゴシック" panose="020B0609070205080204" pitchFamily="49" charset="-128"/>
                <a:ea typeface="ＭＳ ゴシック" panose="020B0609070205080204" pitchFamily="49" charset="-128"/>
                <a:cs typeface="+mn-cs"/>
              </a:rPr>
              <a:t>日基発</a:t>
            </a:r>
            <a:r>
              <a:rPr kumimoji="1" lang="en-US" altLang="ja-JP" sz="800" b="0" i="0" u="none" strike="noStrike" kern="1200" cap="none" spc="0" normalizeH="0" baseline="0" noProof="0" dirty="0">
                <a:ln>
                  <a:noFill/>
                </a:ln>
                <a:solidFill>
                  <a:prstClr val="white">
                    <a:lumMod val="50000"/>
                  </a:prstClr>
                </a:solidFill>
                <a:effectLst/>
                <a:uLnTx/>
                <a:uFillTx/>
                <a:latin typeface="ＭＳ ゴシック" panose="020B0609070205080204" pitchFamily="49" charset="-128"/>
                <a:ea typeface="ＭＳ ゴシック" panose="020B0609070205080204" pitchFamily="49" charset="-128"/>
                <a:cs typeface="+mn-cs"/>
              </a:rPr>
              <a:t>0914</a:t>
            </a:r>
            <a:r>
              <a:rPr kumimoji="1" lang="ja-JP" altLang="en-US" sz="800" b="0" i="0" u="none" strike="noStrike" kern="1200" cap="none" spc="0" normalizeH="0" baseline="0" noProof="0" dirty="0">
                <a:ln>
                  <a:noFill/>
                </a:ln>
                <a:solidFill>
                  <a:prstClr val="white">
                    <a:lumMod val="50000"/>
                  </a:prstClr>
                </a:solidFill>
                <a:effectLst/>
                <a:uLnTx/>
                <a:uFillTx/>
                <a:latin typeface="ＭＳ ゴシック" panose="020B0609070205080204" pitchFamily="49" charset="-128"/>
                <a:ea typeface="ＭＳ ゴシック" panose="020B0609070205080204" pitchFamily="49" charset="-128"/>
                <a:cs typeface="+mn-cs"/>
              </a:rPr>
              <a:t>第１号厚生労働省労働基準局長通達</a:t>
            </a:r>
            <a:r>
              <a:rPr kumimoji="1" lang="ja-JP" altLang="en-US" sz="800" b="0" i="0" u="none" strike="noStrike" kern="1200" cap="none" spc="0" normalizeH="0" baseline="0" noProof="0" dirty="0" smtClean="0">
                <a:ln>
                  <a:noFill/>
                </a:ln>
                <a:solidFill>
                  <a:prstClr val="white">
                    <a:lumMod val="50000"/>
                  </a:prstClr>
                </a:solidFill>
                <a:effectLst/>
                <a:uLnTx/>
                <a:uFillTx/>
                <a:latin typeface="ＭＳ ゴシック" panose="020B0609070205080204" pitchFamily="49" charset="-128"/>
                <a:ea typeface="ＭＳ ゴシック" panose="020B0609070205080204" pitchFamily="49" charset="-128"/>
                <a:cs typeface="+mn-cs"/>
              </a:rPr>
              <a:t>）より抜粋）</a:t>
            </a:r>
            <a:endParaRPr kumimoji="1" lang="en-US" altLang="ja-JP" sz="800" b="0" i="0" u="none" strike="noStrike" kern="1200" cap="none" spc="0" normalizeH="0" baseline="0" noProof="0" dirty="0" smtClean="0">
              <a:ln>
                <a:noFill/>
              </a:ln>
              <a:solidFill>
                <a:prstClr val="white">
                  <a:lumMod val="50000"/>
                </a:prstClr>
              </a:solidFill>
              <a:effectLst/>
              <a:uLnTx/>
              <a:uFillTx/>
              <a:latin typeface="ＭＳ ゴシック" panose="020B0609070205080204" pitchFamily="49" charset="-128"/>
              <a:ea typeface="ＭＳ ゴシック" panose="020B0609070205080204" pitchFamily="49" charset="-128"/>
              <a:cs typeface="+mn-cs"/>
            </a:endParaRPr>
          </a:p>
        </p:txBody>
      </p:sp>
      <p:sp>
        <p:nvSpPr>
          <p:cNvPr id="5" name="テキスト ボックス 4"/>
          <p:cNvSpPr txBox="1"/>
          <p:nvPr/>
        </p:nvSpPr>
        <p:spPr>
          <a:xfrm>
            <a:off x="428157" y="2169868"/>
            <a:ext cx="3775393" cy="400110"/>
          </a:xfrm>
          <a:prstGeom prst="rect">
            <a:avLst/>
          </a:prstGeom>
          <a:solidFill>
            <a:srgbClr val="C0FCF9"/>
          </a:solidFill>
        </p:spPr>
        <p:txBody>
          <a:bodyPr wrap="non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勤務間インターバルが短い勤務</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6" name="テキスト ボックス 5"/>
          <p:cNvSpPr txBox="1"/>
          <p:nvPr/>
        </p:nvSpPr>
        <p:spPr>
          <a:xfrm>
            <a:off x="428157" y="2959597"/>
            <a:ext cx="9117670" cy="2800767"/>
          </a:xfrm>
          <a:prstGeom prst="rect">
            <a:avLst/>
          </a:prstGeom>
          <a:noFill/>
          <a:ln>
            <a:solidFill>
              <a:schemeClr val="tx1"/>
            </a:solidFill>
          </a:ln>
        </p:spPr>
        <p:txBody>
          <a:bodyPr wrap="square" rtlCol="0">
            <a:spAutoFit/>
          </a:bodyPr>
          <a:lstStyle/>
          <a:p>
            <a:pPr marL="0" marR="0" lvl="0" indent="0" algn="l" defTabSz="957816" rtl="0" eaLnBrk="1" fontAlgn="auto" latinLnBrk="0" hangingPunct="1">
              <a:lnSpc>
                <a:spcPct val="2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endParaRPr kumimoji="1" lang="en-US" altLang="ja-JP" sz="8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57816" rtl="0" eaLnBrk="1" fontAlgn="auto" latinLnBrk="0" hangingPunct="1">
              <a:lnSpc>
                <a:spcPct val="2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勤務間インターバルとは、終業から始業までの時間をいう。</a:t>
            </a:r>
            <a:endParaRPr kumimoji="1"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57816" rtl="0" eaLnBrk="1" fontAlgn="auto" latinLnBrk="0" hangingPunct="1">
              <a:lnSpc>
                <a:spcPct val="2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勤務間インターバルが短い勤務については、その程度（時間数、 頻度、連続性等）や業務内容等の観点から</a:t>
            </a:r>
            <a:endParaRPr kumimoji="1"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57816" rtl="0" eaLnBrk="1" fontAlgn="auto" latinLnBrk="0" hangingPunct="1">
              <a:lnSpc>
                <a:spcPct val="2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検討し、評価すること。</a:t>
            </a:r>
            <a:endParaRPr kumimoji="1"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57816" rtl="0" eaLnBrk="1" fontAlgn="auto" latinLnBrk="0" hangingPunct="1">
              <a:lnSpc>
                <a:spcPct val="2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なお、長</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期</a:t>
            </a: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間の過重業務の判断に当たっては、睡眠時間の確保の観点から、</a:t>
            </a:r>
            <a:r>
              <a:rPr kumimoji="1" lang="ja-JP" altLang="en-US" sz="1400" b="0" i="0" u="sng"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勤務間インターバルがおおむね  </a:t>
            </a:r>
            <a:endParaRPr kumimoji="1" lang="en-US" altLang="ja-JP" sz="1400" b="0" i="0" u="sng"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57816" rtl="0" eaLnBrk="1" fontAlgn="auto" latinLnBrk="0" hangingPunct="1">
              <a:lnSpc>
                <a:spcPct val="200000"/>
              </a:lnSpc>
              <a:spcBef>
                <a:spcPts val="0"/>
              </a:spcBef>
              <a:spcAft>
                <a:spcPts val="0"/>
              </a:spcAft>
              <a:buClrTx/>
              <a:buSzTx/>
              <a:buFontTx/>
              <a:buNone/>
              <a:tabLst/>
              <a:defRPr/>
            </a:pPr>
            <a:r>
              <a:rPr kumimoji="1" lang="en-US" altLang="ja-JP" sz="1400" b="0" i="0" u="sng"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1400" b="0" i="0" u="sng" strike="noStrike" kern="1200" cap="none" spc="0" normalizeH="0" baseline="0" noProof="0" dirty="0" smtClean="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11</a:t>
            </a:r>
            <a:r>
              <a:rPr kumimoji="1" lang="ja-JP" altLang="en-US" sz="1400" b="0" i="0" u="sng" strike="noStrike" kern="1200" cap="none" spc="0" normalizeH="0" baseline="0" noProof="0" dirty="0" smtClean="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時間未満</a:t>
            </a:r>
            <a:r>
              <a:rPr kumimoji="1" lang="ja-JP" altLang="en-US" sz="1400" b="0" i="0" u="sng"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の勤務の有無、時間数、頻度、連続性等について検討し、評価</a:t>
            </a: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すること。</a:t>
            </a:r>
            <a:endParaRPr kumimoji="1"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57816" rtl="0" eaLnBrk="1" fontAlgn="auto" latinLnBrk="0" hangingPunct="1">
              <a:lnSpc>
                <a:spcPct val="2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26720098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002060"/>
          </a:solidFill>
        </a:ln>
      </a:spPr>
      <a:bodyPr rtlCol="0" anchor="ctr"/>
      <a:lstStyle>
        <a:defPPr algn="ctr">
          <a:defRPr kumimoji="1"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0" marR="0" indent="0" algn="l" defTabSz="957816" rtl="0" eaLnBrk="1" fontAlgn="auto" latinLnBrk="0" hangingPunct="1">
          <a:lnSpc>
            <a:spcPct val="100000"/>
          </a:lnSpc>
          <a:spcBef>
            <a:spcPts val="0"/>
          </a:spcBef>
          <a:spcAft>
            <a:spcPts val="0"/>
          </a:spcAft>
          <a:buClrTx/>
          <a:buSzTx/>
          <a:buFontTx/>
          <a:buNone/>
          <a:tabLst/>
          <a:defRPr kumimoji="1"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defRPr>
        </a:defPPr>
      </a:lstStyle>
    </a:txDef>
  </a:objectDefaults>
  <a:extraClrSchemeLst/>
</a:theme>
</file>

<file path=ppt/theme/theme7.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プレゼンテーション1" id="{765FE0DA-D247-486C-BF42-DBB9705F90D8}" vid="{BD63521F-5098-41E8-9264-55C75258C882}"/>
    </a:ext>
  </a:ext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ユーザー定義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573F0D3CB47D0F40B688D5301E36CDE4" ma:contentTypeVersion="10" ma:contentTypeDescription="新しいドキュメントを作成します。" ma:contentTypeScope="" ma:versionID="73052524deda3e9b18f62a56b40a3f8d">
  <xsd:schema xmlns:xsd="http://www.w3.org/2001/XMLSchema" xmlns:xs="http://www.w3.org/2001/XMLSchema" xmlns:p="http://schemas.microsoft.com/office/2006/metadata/properties" xmlns:ns2="9e542ebf-0f02-4a5b-a3c6-60cb080530a7" targetNamespace="http://schemas.microsoft.com/office/2006/metadata/properties" ma:root="true" ma:fieldsID="2eb0a2b56d81a1b8855d252ab4930b51" ns2:_="">
    <xsd:import namespace="9e542ebf-0f02-4a5b-a3c6-60cb080530a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542ebf-0f02-4a5b-a3c6-60cb080530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A9FB2F-0580-4DD5-A697-9CFC7FCAC992}">
  <ds:schemaRefs>
    <ds:schemaRef ds:uri="9e542ebf-0f02-4a5b-a3c6-60cb080530a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BCEF1F3-83CB-4ED3-A3F4-8761232B3425}">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9e542ebf-0f02-4a5b-a3c6-60cb080530a7"/>
    <ds:schemaRef ds:uri="http://www.w3.org/XML/1998/namespace"/>
  </ds:schemaRefs>
</ds:datastoreItem>
</file>

<file path=customXml/itemProps3.xml><?xml version="1.0" encoding="utf-8"?>
<ds:datastoreItem xmlns:ds="http://schemas.openxmlformats.org/officeDocument/2006/customXml" ds:itemID="{06D4CDE8-92CA-4D90-A2A1-0EC09C4082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21052</TotalTime>
  <Words>10689</Words>
  <Application>Microsoft Office PowerPoint</Application>
  <PresentationFormat>A4 210 x 297 mm</PresentationFormat>
  <Paragraphs>1852</Paragraphs>
  <Slides>34</Slides>
  <Notes>3</Notes>
  <HiddenSlides>0</HiddenSlides>
  <MMClips>0</MMClips>
  <ScaleCrop>false</ScaleCrop>
  <HeadingPairs>
    <vt:vector size="6" baseType="variant">
      <vt:variant>
        <vt:lpstr>使用されているフォント</vt:lpstr>
      </vt:variant>
      <vt:variant>
        <vt:i4>12</vt:i4>
      </vt:variant>
      <vt:variant>
        <vt:lpstr>テーマ</vt:lpstr>
      </vt:variant>
      <vt:variant>
        <vt:i4>7</vt:i4>
      </vt:variant>
      <vt:variant>
        <vt:lpstr>スライド タイトル</vt:lpstr>
      </vt:variant>
      <vt:variant>
        <vt:i4>34</vt:i4>
      </vt:variant>
    </vt:vector>
  </HeadingPairs>
  <TitlesOfParts>
    <vt:vector size="53" baseType="lpstr">
      <vt:lpstr>ＭＳ Ｐゴシック</vt:lpstr>
      <vt:lpstr>ＭＳ ゴシック</vt:lpstr>
      <vt:lpstr>Noto Sans CJK JP DemiLight</vt:lpstr>
      <vt:lpstr>メイリオ</vt:lpstr>
      <vt:lpstr>メイリオ</vt:lpstr>
      <vt:lpstr>游ゴシック</vt:lpstr>
      <vt:lpstr>游ゴシック Light</vt:lpstr>
      <vt:lpstr>Arial</vt:lpstr>
      <vt:lpstr>Calibri</vt:lpstr>
      <vt:lpstr>Calibri Light</vt:lpstr>
      <vt:lpstr>Segoe UI</vt:lpstr>
      <vt:lpstr>Times New Roman</vt:lpstr>
      <vt:lpstr>Office テーマ</vt:lpstr>
      <vt:lpstr>1_Office テーマ</vt:lpstr>
      <vt:lpstr>3_Office テーマ</vt:lpstr>
      <vt:lpstr>4_Office テーマ</vt:lpstr>
      <vt:lpstr>2_Office テーマ</vt:lpstr>
      <vt:lpstr>2_Office ​​テーマ</vt:lpstr>
      <vt:lpstr>1_Office ​​テーマ</vt:lpstr>
      <vt:lpstr>自動車運転者の労働時間等の改善のための基準 （改善基準告示）の改正内容（バス）について</vt:lpstr>
      <vt:lpstr>PowerPoint プレゼンテーション</vt:lpstr>
      <vt:lpstr>PowerPoint プレゼンテーション</vt:lpstr>
      <vt:lpstr>拘束時間と休息期間について</vt:lpstr>
      <vt:lpstr>PowerPoint プレゼンテーション</vt:lpstr>
      <vt:lpstr>バス運転者の基礎統計</vt:lpstr>
      <vt:lpstr>過労死等の労災補償状況（令和２年度）</vt:lpstr>
      <vt:lpstr>脳・心臓疾患の労災認定基準</vt:lpstr>
      <vt:lpstr>勤務間インターバルの短い勤務について</vt:lpstr>
      <vt:lpstr>脳・心臓疾患の労災認定基準における労働時間の評価</vt:lpstr>
      <vt:lpstr>休息期間について（バス）</vt:lpstr>
      <vt:lpstr>時間外労働の上限規制について</vt:lpstr>
      <vt:lpstr>適用猶予業種における時間外労働の上限規制</vt:lpstr>
      <vt:lpstr>時間外労働の上限規制と改善基準告示（現行、バス）について</vt:lpstr>
      <vt:lpstr>働き方改革関連法の国会附帯決議事項</vt:lpstr>
      <vt:lpstr>PowerPoint プレゼンテーション</vt:lpstr>
      <vt:lpstr>PowerPoint プレゼンテーション</vt:lpstr>
      <vt:lpstr>自動車運転者労働時間等専門委員会　委員名簿</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時間外労働の上限規制と改善基準告示（改正後、バス）について</vt:lpstr>
      <vt:lpstr>PowerPoint プレゼンテーション</vt:lpstr>
      <vt:lpstr>PowerPoint プレゼンテーション</vt:lpstr>
      <vt:lpstr>PowerPoint プレゼンテーション</vt:lpstr>
      <vt:lpstr>自動車運転者の労働時間等の改善のための基準に 係る適用除外業務について</vt:lpstr>
      <vt:lpstr>緊急通行車両について</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多賀谷 千尋(tagaya-chihiro.l48)</dc:creator>
  <cp:lastModifiedBy>松本宏司</cp:lastModifiedBy>
  <cp:revision>1136</cp:revision>
  <cp:lastPrinted>2022-07-28T06:02:10Z</cp:lastPrinted>
  <dcterms:created xsi:type="dcterms:W3CDTF">2021-01-07T10:15:48Z</dcterms:created>
  <dcterms:modified xsi:type="dcterms:W3CDTF">2023-03-23T05:45:51Z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0x010100573F0D3CB47D0F40B688D5301E36CDE4</vt:lpwstr>
  </property>
</Properties>
</file>